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0" r:id="rId3"/>
    <p:sldId id="308" r:id="rId4"/>
    <p:sldId id="257" r:id="rId5"/>
    <p:sldId id="258" r:id="rId6"/>
    <p:sldId id="259" r:id="rId7"/>
    <p:sldId id="260" r:id="rId8"/>
    <p:sldId id="261" r:id="rId9"/>
    <p:sldId id="262" r:id="rId10"/>
    <p:sldId id="281" r:id="rId11"/>
    <p:sldId id="263" r:id="rId12"/>
    <p:sldId id="264" r:id="rId13"/>
    <p:sldId id="282" r:id="rId14"/>
    <p:sldId id="309" r:id="rId15"/>
    <p:sldId id="265" r:id="rId16"/>
    <p:sldId id="266" r:id="rId17"/>
    <p:sldId id="267" r:id="rId18"/>
    <p:sldId id="268" r:id="rId19"/>
    <p:sldId id="269" r:id="rId20"/>
    <p:sldId id="272" r:id="rId21"/>
    <p:sldId id="312" r:id="rId22"/>
    <p:sldId id="310" r:id="rId23"/>
    <p:sldId id="270" r:id="rId24"/>
    <p:sldId id="311" r:id="rId25"/>
    <p:sldId id="271" r:id="rId26"/>
    <p:sldId id="273" r:id="rId27"/>
    <p:sldId id="313" r:id="rId28"/>
    <p:sldId id="314" r:id="rId29"/>
    <p:sldId id="274" r:id="rId30"/>
    <p:sldId id="275" r:id="rId31"/>
    <p:sldId id="276" r:id="rId32"/>
    <p:sldId id="277" r:id="rId33"/>
    <p:sldId id="315" r:id="rId34"/>
    <p:sldId id="278" r:id="rId35"/>
    <p:sldId id="279" r:id="rId36"/>
    <p:sldId id="316" r:id="rId37"/>
    <p:sldId id="283" r:id="rId38"/>
    <p:sldId id="284" r:id="rId39"/>
    <p:sldId id="285" r:id="rId40"/>
    <p:sldId id="288" r:id="rId41"/>
    <p:sldId id="286" r:id="rId42"/>
    <p:sldId id="317" r:id="rId43"/>
    <p:sldId id="287" r:id="rId44"/>
    <p:sldId id="289" r:id="rId45"/>
    <p:sldId id="290" r:id="rId46"/>
    <p:sldId id="318" r:id="rId47"/>
    <p:sldId id="291" r:id="rId48"/>
    <p:sldId id="293" r:id="rId49"/>
    <p:sldId id="292" r:id="rId50"/>
    <p:sldId id="294" r:id="rId51"/>
    <p:sldId id="295" r:id="rId52"/>
    <p:sldId id="296" r:id="rId53"/>
    <p:sldId id="297" r:id="rId54"/>
    <p:sldId id="298" r:id="rId55"/>
    <p:sldId id="299" r:id="rId56"/>
    <p:sldId id="319" r:id="rId57"/>
    <p:sldId id="300" r:id="rId58"/>
    <p:sldId id="301" r:id="rId59"/>
    <p:sldId id="302" r:id="rId60"/>
    <p:sldId id="320" r:id="rId61"/>
    <p:sldId id="303" r:id="rId62"/>
    <p:sldId id="304" r:id="rId63"/>
    <p:sldId id="305" r:id="rId64"/>
    <p:sldId id="306" r:id="rId65"/>
    <p:sldId id="307" r:id="rId6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无标题节" id="{A3DBB639-EC5B-498F-A946-A7C884F61CCA}">
          <p14:sldIdLst>
            <p14:sldId id="256"/>
            <p14:sldId id="280"/>
            <p14:sldId id="308"/>
            <p14:sldId id="257"/>
            <p14:sldId id="258"/>
            <p14:sldId id="259"/>
            <p14:sldId id="260"/>
            <p14:sldId id="261"/>
            <p14:sldId id="262"/>
            <p14:sldId id="281"/>
            <p14:sldId id="263"/>
            <p14:sldId id="264"/>
            <p14:sldId id="282"/>
            <p14:sldId id="309"/>
            <p14:sldId id="265"/>
            <p14:sldId id="266"/>
            <p14:sldId id="267"/>
            <p14:sldId id="268"/>
            <p14:sldId id="269"/>
            <p14:sldId id="272"/>
            <p14:sldId id="312"/>
            <p14:sldId id="310"/>
            <p14:sldId id="270"/>
            <p14:sldId id="311"/>
            <p14:sldId id="271"/>
            <p14:sldId id="273"/>
            <p14:sldId id="313"/>
            <p14:sldId id="314"/>
            <p14:sldId id="274"/>
            <p14:sldId id="275"/>
            <p14:sldId id="276"/>
            <p14:sldId id="277"/>
            <p14:sldId id="315"/>
            <p14:sldId id="278"/>
            <p14:sldId id="279"/>
            <p14:sldId id="316"/>
            <p14:sldId id="283"/>
            <p14:sldId id="284"/>
            <p14:sldId id="285"/>
            <p14:sldId id="288"/>
            <p14:sldId id="286"/>
            <p14:sldId id="317"/>
            <p14:sldId id="287"/>
            <p14:sldId id="289"/>
            <p14:sldId id="290"/>
            <p14:sldId id="318"/>
            <p14:sldId id="291"/>
            <p14:sldId id="293"/>
            <p14:sldId id="292"/>
            <p14:sldId id="294"/>
            <p14:sldId id="295"/>
            <p14:sldId id="296"/>
            <p14:sldId id="297"/>
            <p14:sldId id="298"/>
            <p14:sldId id="299"/>
            <p14:sldId id="319"/>
            <p14:sldId id="300"/>
            <p14:sldId id="301"/>
            <p14:sldId id="302"/>
            <p14:sldId id="320"/>
            <p14:sldId id="303"/>
            <p14:sldId id="304"/>
            <p14:sldId id="305"/>
            <p14:sldId id="306"/>
            <p14:sldId id="30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729A8B-0574-4230-9AC4-5F55462274B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05C709A8-BA7B-4776-B668-6A65C4350A94}" type="datetimeFigureOut">
              <a:rPr lang="zh-CN" altLang="en-US" smtClean="0"/>
              <a:t>2014/12/10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35729A8B-0574-4230-9AC4-5F55462274B4}" type="slidenum">
              <a:rPr lang="zh-CN" altLang="en-US" smtClean="0"/>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C709A8-BA7B-4776-B668-6A65C4350A94}" type="datetimeFigureOut">
              <a:rPr lang="zh-CN" altLang="en-US" smtClean="0"/>
              <a:t>2014/12/10</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729A8B-0574-4230-9AC4-5F55462274B4}" type="slidenum">
              <a:rPr lang="zh-CN" altLang="en-US" smtClean="0"/>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1412776"/>
            <a:ext cx="8964488" cy="2088232"/>
          </a:xfrm>
        </p:spPr>
        <p:txBody>
          <a:bodyPr>
            <a:normAutofit/>
          </a:bodyPr>
          <a:lstStyle/>
          <a:p>
            <a:pPr algn="ctr"/>
            <a:r>
              <a:rPr lang="zh-CN" altLang="en-US" dirty="0" smtClean="0"/>
              <a:t> </a:t>
            </a:r>
            <a:r>
              <a:rPr lang="zh-CN" altLang="en-US" sz="6000" b="1" dirty="0" smtClean="0">
                <a:latin typeface="黑体" pitchFamily="49" charset="-122"/>
                <a:ea typeface="黑体" pitchFamily="49" charset="-122"/>
              </a:rPr>
              <a:t>新</a:t>
            </a:r>
            <a:r>
              <a:rPr lang="en-US" altLang="zh-CN" sz="6000" b="1" dirty="0" smtClean="0">
                <a:latin typeface="黑体" pitchFamily="49" charset="-122"/>
                <a:ea typeface="黑体" pitchFamily="49" charset="-122"/>
              </a:rPr>
              <a:t>《</a:t>
            </a:r>
            <a:r>
              <a:rPr lang="zh-CN" altLang="en-US" sz="6000" b="1" dirty="0" smtClean="0">
                <a:latin typeface="黑体" pitchFamily="49" charset="-122"/>
                <a:ea typeface="黑体" pitchFamily="49" charset="-122"/>
              </a:rPr>
              <a:t>安全生产法</a:t>
            </a:r>
            <a:r>
              <a:rPr lang="en-US" altLang="zh-CN" sz="6000" b="1" dirty="0" smtClean="0">
                <a:latin typeface="黑体" pitchFamily="49" charset="-122"/>
                <a:ea typeface="黑体" pitchFamily="49" charset="-122"/>
              </a:rPr>
              <a:t>》</a:t>
            </a:r>
            <a:r>
              <a:rPr lang="zh-CN" altLang="en-US" sz="6000" b="1" dirty="0" smtClean="0">
                <a:latin typeface="黑体" pitchFamily="49" charset="-122"/>
                <a:ea typeface="黑体" pitchFamily="49" charset="-122"/>
              </a:rPr>
              <a:t>解读</a:t>
            </a:r>
            <a:r>
              <a:rPr lang="zh-CN" altLang="en-US" sz="6700" b="1" dirty="0" smtClean="0"/>
              <a:t/>
            </a:r>
            <a:br>
              <a:rPr lang="zh-CN" altLang="en-US" sz="6700" b="1" dirty="0" smtClean="0"/>
            </a:br>
            <a:endParaRPr lang="zh-CN" altLang="en-US" sz="6700" b="1" dirty="0"/>
          </a:p>
        </p:txBody>
      </p:sp>
      <p:sp>
        <p:nvSpPr>
          <p:cNvPr id="3" name="副标题 2"/>
          <p:cNvSpPr>
            <a:spLocks noGrp="1"/>
          </p:cNvSpPr>
          <p:nvPr>
            <p:ph type="subTitle" idx="1"/>
          </p:nvPr>
        </p:nvSpPr>
        <p:spPr>
          <a:xfrm>
            <a:off x="467544" y="3861048"/>
            <a:ext cx="6872808" cy="1752600"/>
          </a:xfrm>
        </p:spPr>
        <p:txBody>
          <a:bodyPr/>
          <a:lstStyle/>
          <a:p>
            <a:endParaRPr lang="zh-CN" altLang="en-US" b="1" dirty="0"/>
          </a:p>
        </p:txBody>
      </p:sp>
    </p:spTree>
    <p:extLst>
      <p:ext uri="{BB962C8B-B14F-4D97-AF65-F5344CB8AC3E}">
        <p14:creationId xmlns:p14="http://schemas.microsoft.com/office/powerpoint/2010/main" val="745319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412776"/>
            <a:ext cx="8229600" cy="2736304"/>
          </a:xfrm>
        </p:spPr>
        <p:txBody>
          <a:bodyPr>
            <a:normAutofit/>
          </a:bodyPr>
          <a:lstStyle/>
          <a:p>
            <a:pPr algn="ctr"/>
            <a:r>
              <a:rPr lang="zh-CN" altLang="en-US" sz="4800" b="1" dirty="0">
                <a:solidFill>
                  <a:schemeClr val="tx1"/>
                </a:solidFill>
                <a:latin typeface="+mn-ea"/>
                <a:ea typeface="+mn-ea"/>
              </a:rPr>
              <a:t>二、</a:t>
            </a:r>
            <a:r>
              <a:rPr lang="en-US" altLang="zh-CN" sz="4800" b="1" dirty="0">
                <a:solidFill>
                  <a:schemeClr val="tx1"/>
                </a:solidFill>
                <a:latin typeface="+mn-ea"/>
                <a:ea typeface="+mn-ea"/>
              </a:rPr>
              <a:t>《</a:t>
            </a:r>
            <a:r>
              <a:rPr lang="zh-CN" altLang="en-US" sz="4800" b="1" dirty="0">
                <a:solidFill>
                  <a:schemeClr val="tx1"/>
                </a:solidFill>
                <a:latin typeface="+mn-ea"/>
                <a:ea typeface="+mn-ea"/>
              </a:rPr>
              <a:t>安全生产法</a:t>
            </a:r>
            <a:r>
              <a:rPr lang="en-US" altLang="zh-CN" sz="4800" b="1" dirty="0">
                <a:solidFill>
                  <a:schemeClr val="tx1"/>
                </a:solidFill>
                <a:latin typeface="+mn-ea"/>
                <a:ea typeface="+mn-ea"/>
              </a:rPr>
              <a:t>》</a:t>
            </a:r>
            <a:r>
              <a:rPr lang="zh-CN" altLang="en-US" sz="4800" b="1" dirty="0" smtClean="0">
                <a:solidFill>
                  <a:schemeClr val="tx1"/>
                </a:solidFill>
                <a:latin typeface="+mn-ea"/>
                <a:ea typeface="+mn-ea"/>
              </a:rPr>
              <a:t>的</a:t>
            </a:r>
            <a:r>
              <a:rPr lang="en-US" altLang="zh-CN" sz="4800" b="1" dirty="0" smtClean="0">
                <a:solidFill>
                  <a:schemeClr val="tx1"/>
                </a:solidFill>
                <a:latin typeface="+mn-ea"/>
                <a:ea typeface="+mn-ea"/>
              </a:rPr>
              <a:t/>
            </a:r>
            <a:br>
              <a:rPr lang="en-US" altLang="zh-CN" sz="4800" b="1" dirty="0" smtClean="0">
                <a:solidFill>
                  <a:schemeClr val="tx1"/>
                </a:solidFill>
                <a:latin typeface="+mn-ea"/>
                <a:ea typeface="+mn-ea"/>
              </a:rPr>
            </a:br>
            <a:r>
              <a:rPr lang="zh-CN" altLang="en-US" sz="4800" b="1" dirty="0" smtClean="0">
                <a:solidFill>
                  <a:schemeClr val="tx1"/>
                </a:solidFill>
                <a:latin typeface="+mn-ea"/>
                <a:ea typeface="+mn-ea"/>
              </a:rPr>
              <a:t>修订</a:t>
            </a:r>
            <a:r>
              <a:rPr lang="zh-CN" altLang="en-US" sz="4800" b="1" dirty="0">
                <a:solidFill>
                  <a:schemeClr val="tx1"/>
                </a:solidFill>
                <a:latin typeface="+mn-ea"/>
                <a:ea typeface="+mn-ea"/>
              </a:rPr>
              <a:t>情况</a:t>
            </a:r>
          </a:p>
        </p:txBody>
      </p:sp>
    </p:spTree>
    <p:extLst>
      <p:ext uri="{BB962C8B-B14F-4D97-AF65-F5344CB8AC3E}">
        <p14:creationId xmlns:p14="http://schemas.microsoft.com/office/powerpoint/2010/main" val="3123876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564904"/>
            <a:ext cx="8229600" cy="3759696"/>
          </a:xfrm>
        </p:spPr>
        <p:txBody>
          <a:bodyPr/>
          <a:lstStyle/>
          <a:p>
            <a:r>
              <a:rPr lang="en-US" altLang="zh-CN" dirty="0" smtClean="0"/>
              <a:t> 1</a:t>
            </a:r>
            <a:r>
              <a:rPr lang="en-US" altLang="zh-CN" dirty="0"/>
              <a:t>.</a:t>
            </a:r>
            <a:r>
              <a:rPr lang="zh-CN" altLang="en-US" dirty="0"/>
              <a:t>保持法律制度和总体框架（顶层设计）不大动</a:t>
            </a:r>
          </a:p>
          <a:p>
            <a:r>
              <a:rPr lang="zh-CN" altLang="en-US" dirty="0" smtClean="0"/>
              <a:t> </a:t>
            </a:r>
            <a:r>
              <a:rPr lang="en-US" altLang="zh-CN" dirty="0"/>
              <a:t>2.</a:t>
            </a:r>
            <a:r>
              <a:rPr lang="zh-CN" altLang="en-US" dirty="0"/>
              <a:t>根据中央相关决策、要求，针对当前存在的新问题、重大问题进行修改、完善</a:t>
            </a:r>
          </a:p>
          <a:p>
            <a:r>
              <a:rPr lang="en-US" altLang="zh-CN" dirty="0" smtClean="0"/>
              <a:t>3</a:t>
            </a:r>
            <a:r>
              <a:rPr lang="en-US" altLang="zh-CN" dirty="0"/>
              <a:t>.</a:t>
            </a:r>
            <a:r>
              <a:rPr lang="zh-CN" altLang="en-US" dirty="0"/>
              <a:t>与相关法律衔接</a:t>
            </a:r>
          </a:p>
        </p:txBody>
      </p:sp>
      <p:sp>
        <p:nvSpPr>
          <p:cNvPr id="4" name="TextBox 3"/>
          <p:cNvSpPr txBox="1"/>
          <p:nvPr/>
        </p:nvSpPr>
        <p:spPr>
          <a:xfrm>
            <a:off x="479045" y="1588150"/>
            <a:ext cx="7848872" cy="461665"/>
          </a:xfrm>
          <a:prstGeom prst="rect">
            <a:avLst/>
          </a:prstGeom>
          <a:noFill/>
        </p:spPr>
        <p:txBody>
          <a:bodyPr wrap="square" rtlCol="0">
            <a:spAutoFit/>
          </a:bodyPr>
          <a:lstStyle/>
          <a:p>
            <a:r>
              <a:rPr lang="zh-CN" altLang="en-US" sz="2400" b="1" dirty="0" smtClean="0">
                <a:solidFill>
                  <a:srgbClr val="00B0F0"/>
                </a:solidFill>
              </a:rPr>
              <a:t>（一）修改工作思路</a:t>
            </a:r>
            <a:endParaRPr lang="zh-CN" altLang="en-US" sz="2400" b="1" dirty="0">
              <a:solidFill>
                <a:srgbClr val="00B0F0"/>
              </a:solidFill>
            </a:endParaRPr>
          </a:p>
        </p:txBody>
      </p:sp>
    </p:spTree>
    <p:extLst>
      <p:ext uri="{BB962C8B-B14F-4D97-AF65-F5344CB8AC3E}">
        <p14:creationId xmlns:p14="http://schemas.microsoft.com/office/powerpoint/2010/main" val="4103373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548680"/>
            <a:ext cx="8229600" cy="420656"/>
          </a:xfrm>
        </p:spPr>
        <p:txBody>
          <a:bodyPr>
            <a:normAutofit/>
          </a:bodyPr>
          <a:lstStyle/>
          <a:p>
            <a:r>
              <a:rPr lang="zh-CN" altLang="en-US" sz="2400" b="1" dirty="0">
                <a:solidFill>
                  <a:srgbClr val="00B0F0"/>
                </a:solidFill>
                <a:latin typeface="+mn-ea"/>
                <a:ea typeface="+mn-ea"/>
              </a:rPr>
              <a:t>（二）重点修改的内容</a:t>
            </a:r>
          </a:p>
        </p:txBody>
      </p:sp>
      <p:sp>
        <p:nvSpPr>
          <p:cNvPr id="3" name="内容占位符 2"/>
          <p:cNvSpPr>
            <a:spLocks noGrp="1"/>
          </p:cNvSpPr>
          <p:nvPr>
            <p:ph idx="1"/>
          </p:nvPr>
        </p:nvSpPr>
        <p:spPr>
          <a:xfrm>
            <a:off x="395536" y="1052736"/>
            <a:ext cx="8229600" cy="4896544"/>
          </a:xfrm>
        </p:spPr>
        <p:txBody>
          <a:bodyPr>
            <a:normAutofit fontScale="92500" lnSpcReduction="10000"/>
          </a:bodyPr>
          <a:lstStyle/>
          <a:p>
            <a:r>
              <a:rPr lang="zh-CN" altLang="en-US" dirty="0"/>
              <a:t> </a:t>
            </a:r>
            <a:r>
              <a:rPr lang="en-US" altLang="zh-CN" dirty="0"/>
              <a:t>1.</a:t>
            </a:r>
            <a:r>
              <a:rPr lang="zh-CN" altLang="en-US" dirty="0"/>
              <a:t>将安全生产方针、原则法律化</a:t>
            </a:r>
          </a:p>
          <a:p>
            <a:r>
              <a:rPr lang="zh-CN" altLang="en-US" dirty="0" smtClean="0"/>
              <a:t>（</a:t>
            </a:r>
            <a:r>
              <a:rPr lang="en-US" altLang="zh-CN" dirty="0" smtClean="0"/>
              <a:t>1</a:t>
            </a:r>
            <a:r>
              <a:rPr lang="zh-CN" altLang="en-US" dirty="0"/>
              <a:t>）安全生产方针　　　</a:t>
            </a:r>
          </a:p>
          <a:p>
            <a:r>
              <a:rPr lang="zh-CN" altLang="en-US" dirty="0" smtClean="0"/>
              <a:t>（</a:t>
            </a:r>
            <a:r>
              <a:rPr lang="en-US" altLang="zh-CN" dirty="0"/>
              <a:t>2</a:t>
            </a:r>
            <a:r>
              <a:rPr lang="zh-CN" altLang="en-US" dirty="0"/>
              <a:t>）安全生产体制、机制</a:t>
            </a:r>
          </a:p>
          <a:p>
            <a:r>
              <a:rPr lang="zh-CN" altLang="en-US" dirty="0" smtClean="0"/>
              <a:t>（</a:t>
            </a:r>
            <a:r>
              <a:rPr lang="en-US" altLang="zh-CN" dirty="0"/>
              <a:t>3</a:t>
            </a:r>
            <a:r>
              <a:rPr lang="zh-CN" altLang="en-US" dirty="0"/>
              <a:t>）安全生产法原则</a:t>
            </a:r>
          </a:p>
          <a:p>
            <a:r>
              <a:rPr lang="zh-CN" altLang="en-US" dirty="0"/>
              <a:t>　　</a:t>
            </a:r>
            <a:r>
              <a:rPr lang="zh-CN" altLang="en-US" dirty="0" smtClean="0"/>
              <a:t> </a:t>
            </a:r>
            <a:r>
              <a:rPr lang="en-US" altLang="zh-CN" dirty="0" smtClean="0"/>
              <a:t>—— </a:t>
            </a:r>
            <a:r>
              <a:rPr lang="zh-CN" altLang="en-US" dirty="0"/>
              <a:t>以人为本</a:t>
            </a:r>
          </a:p>
          <a:p>
            <a:r>
              <a:rPr lang="zh-CN" altLang="en-US" dirty="0"/>
              <a:t>　　</a:t>
            </a:r>
            <a:r>
              <a:rPr lang="zh-CN" altLang="en-US" dirty="0" smtClean="0"/>
              <a:t> </a:t>
            </a:r>
            <a:r>
              <a:rPr lang="en-US" altLang="zh-CN" dirty="0"/>
              <a:t>—— </a:t>
            </a:r>
            <a:r>
              <a:rPr lang="zh-CN" altLang="en-US" dirty="0"/>
              <a:t>企业主体</a:t>
            </a:r>
          </a:p>
          <a:p>
            <a:r>
              <a:rPr lang="zh-CN" altLang="en-US" dirty="0"/>
              <a:t>　　</a:t>
            </a:r>
            <a:r>
              <a:rPr lang="zh-CN" altLang="en-US" dirty="0" smtClean="0"/>
              <a:t> </a:t>
            </a:r>
            <a:r>
              <a:rPr lang="en-US" altLang="zh-CN" dirty="0"/>
              <a:t>—— </a:t>
            </a:r>
            <a:r>
              <a:rPr lang="zh-CN" altLang="en-US" dirty="0"/>
              <a:t>预防为主</a:t>
            </a:r>
          </a:p>
          <a:p>
            <a:r>
              <a:rPr lang="zh-CN" altLang="en-US" dirty="0"/>
              <a:t>　　</a:t>
            </a:r>
            <a:r>
              <a:rPr lang="zh-CN" altLang="en-US" dirty="0" smtClean="0"/>
              <a:t> </a:t>
            </a:r>
            <a:r>
              <a:rPr lang="en-US" altLang="zh-CN" dirty="0"/>
              <a:t>—— </a:t>
            </a:r>
            <a:r>
              <a:rPr lang="zh-CN" altLang="en-US" dirty="0"/>
              <a:t>社会监督（综合治理）</a:t>
            </a:r>
          </a:p>
          <a:p>
            <a:r>
              <a:rPr lang="zh-CN" altLang="en-US" dirty="0"/>
              <a:t>　</a:t>
            </a:r>
            <a:r>
              <a:rPr lang="zh-CN" altLang="en-US" dirty="0" smtClean="0"/>
              <a:t>     </a:t>
            </a:r>
            <a:r>
              <a:rPr lang="en-US" altLang="zh-CN" dirty="0"/>
              <a:t>—— </a:t>
            </a:r>
            <a:r>
              <a:rPr lang="zh-CN" altLang="en-US" dirty="0"/>
              <a:t>重典治乱</a:t>
            </a:r>
          </a:p>
          <a:p>
            <a:r>
              <a:rPr lang="zh-CN" altLang="en-US" dirty="0" smtClean="0"/>
              <a:t> </a:t>
            </a:r>
            <a:r>
              <a:rPr lang="en-US" altLang="zh-CN" dirty="0"/>
              <a:t>2.</a:t>
            </a:r>
            <a:r>
              <a:rPr lang="zh-CN" altLang="en-US" dirty="0"/>
              <a:t>强化企业安全生产主体责任</a:t>
            </a:r>
          </a:p>
          <a:p>
            <a:r>
              <a:rPr lang="zh-CN" altLang="en-US" dirty="0"/>
              <a:t> </a:t>
            </a:r>
            <a:r>
              <a:rPr lang="en-US" altLang="zh-CN" dirty="0" smtClean="0"/>
              <a:t>3</a:t>
            </a:r>
            <a:r>
              <a:rPr lang="en-US" altLang="zh-CN" dirty="0"/>
              <a:t>.</a:t>
            </a:r>
            <a:r>
              <a:rPr lang="zh-CN" altLang="en-US" dirty="0"/>
              <a:t>强化安全生产监管能力和执法手段</a:t>
            </a:r>
          </a:p>
          <a:p>
            <a:r>
              <a:rPr lang="zh-CN" altLang="en-US" dirty="0" smtClean="0"/>
              <a:t> </a:t>
            </a:r>
            <a:r>
              <a:rPr lang="en-US" altLang="zh-CN" dirty="0"/>
              <a:t>4.</a:t>
            </a:r>
            <a:r>
              <a:rPr lang="zh-CN" altLang="en-US" dirty="0"/>
              <a:t>强化法律责任，加大对违法行为的惩处力度</a:t>
            </a:r>
          </a:p>
        </p:txBody>
      </p:sp>
      <p:sp>
        <p:nvSpPr>
          <p:cNvPr id="4" name="TextBox 3"/>
          <p:cNvSpPr txBox="1"/>
          <p:nvPr/>
        </p:nvSpPr>
        <p:spPr>
          <a:xfrm>
            <a:off x="539552" y="6047202"/>
            <a:ext cx="4752528" cy="461665"/>
          </a:xfrm>
          <a:prstGeom prst="rect">
            <a:avLst/>
          </a:prstGeom>
          <a:noFill/>
        </p:spPr>
        <p:txBody>
          <a:bodyPr wrap="square" rtlCol="0">
            <a:spAutoFit/>
          </a:bodyPr>
          <a:lstStyle/>
          <a:p>
            <a:r>
              <a:rPr lang="en-US" altLang="zh-CN" sz="2400" b="1" dirty="0" smtClean="0">
                <a:solidFill>
                  <a:srgbClr val="00B0F0"/>
                </a:solidFill>
                <a:latin typeface="+mn-ea"/>
              </a:rPr>
              <a:t>(</a:t>
            </a:r>
            <a:r>
              <a:rPr lang="zh-CN" altLang="en-US" sz="2400" b="1" dirty="0" smtClean="0">
                <a:solidFill>
                  <a:srgbClr val="00B0F0"/>
                </a:solidFill>
                <a:latin typeface="+mn-ea"/>
              </a:rPr>
              <a:t>三</a:t>
            </a:r>
            <a:r>
              <a:rPr lang="en-US" altLang="zh-CN" sz="2400" b="1" dirty="0" smtClean="0">
                <a:solidFill>
                  <a:srgbClr val="00B0F0"/>
                </a:solidFill>
                <a:latin typeface="+mn-ea"/>
              </a:rPr>
              <a:t>)</a:t>
            </a:r>
            <a:r>
              <a:rPr lang="zh-CN" altLang="en-US" sz="2400" b="1" dirty="0" smtClean="0">
                <a:solidFill>
                  <a:srgbClr val="00B0F0"/>
                </a:solidFill>
                <a:latin typeface="+mn-ea"/>
              </a:rPr>
              <a:t>修改工作的简要过程</a:t>
            </a:r>
            <a:endParaRPr lang="zh-CN" altLang="en-US" sz="2400" b="1" dirty="0">
              <a:solidFill>
                <a:srgbClr val="00B0F0"/>
              </a:solidFill>
              <a:latin typeface="+mn-ea"/>
            </a:endParaRPr>
          </a:p>
        </p:txBody>
      </p:sp>
    </p:spTree>
    <p:extLst>
      <p:ext uri="{BB962C8B-B14F-4D97-AF65-F5344CB8AC3E}">
        <p14:creationId xmlns:p14="http://schemas.microsoft.com/office/powerpoint/2010/main" val="3954886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300976"/>
          </a:xfrm>
        </p:spPr>
        <p:txBody>
          <a:bodyPr>
            <a:normAutofit/>
          </a:bodyPr>
          <a:lstStyle/>
          <a:p>
            <a:pPr algn="ctr"/>
            <a:r>
              <a:rPr lang="zh-CN" altLang="en-US" b="1" dirty="0">
                <a:solidFill>
                  <a:schemeClr val="tx1"/>
                </a:solidFill>
                <a:latin typeface="+mn-ea"/>
                <a:ea typeface="+mn-ea"/>
              </a:rPr>
              <a:t>三、</a:t>
            </a:r>
            <a:r>
              <a:rPr lang="en-US" altLang="zh-CN" b="1" dirty="0">
                <a:solidFill>
                  <a:schemeClr val="tx1"/>
                </a:solidFill>
                <a:latin typeface="+mn-ea"/>
                <a:ea typeface="+mn-ea"/>
              </a:rPr>
              <a:t>《</a:t>
            </a:r>
            <a:r>
              <a:rPr lang="zh-CN" altLang="en-US" b="1" dirty="0">
                <a:solidFill>
                  <a:schemeClr val="tx1"/>
                </a:solidFill>
                <a:latin typeface="+mn-ea"/>
                <a:ea typeface="+mn-ea"/>
              </a:rPr>
              <a:t>安全生产法</a:t>
            </a:r>
            <a:r>
              <a:rPr lang="en-US" altLang="zh-CN" b="1" dirty="0">
                <a:solidFill>
                  <a:schemeClr val="tx1"/>
                </a:solidFill>
                <a:latin typeface="+mn-ea"/>
                <a:ea typeface="+mn-ea"/>
              </a:rPr>
              <a:t>》</a:t>
            </a:r>
            <a:r>
              <a:rPr lang="zh-CN" altLang="en-US" b="1" dirty="0" smtClean="0">
                <a:solidFill>
                  <a:schemeClr val="tx1"/>
                </a:solidFill>
                <a:latin typeface="+mn-ea"/>
                <a:ea typeface="+mn-ea"/>
              </a:rPr>
              <a:t>的</a:t>
            </a:r>
            <a:r>
              <a:rPr lang="en-US" altLang="zh-CN" b="1" dirty="0" smtClean="0">
                <a:solidFill>
                  <a:schemeClr val="tx1"/>
                </a:solidFill>
                <a:latin typeface="+mn-ea"/>
                <a:ea typeface="+mn-ea"/>
              </a:rPr>
              <a:t/>
            </a:r>
            <a:br>
              <a:rPr lang="en-US" altLang="zh-CN" b="1" dirty="0" smtClean="0">
                <a:solidFill>
                  <a:schemeClr val="tx1"/>
                </a:solidFill>
                <a:latin typeface="+mn-ea"/>
                <a:ea typeface="+mn-ea"/>
              </a:rPr>
            </a:br>
            <a:r>
              <a:rPr lang="zh-CN" altLang="en-US" b="1" dirty="0" smtClean="0">
                <a:solidFill>
                  <a:schemeClr val="tx1"/>
                </a:solidFill>
                <a:latin typeface="+mn-ea"/>
                <a:ea typeface="+mn-ea"/>
              </a:rPr>
              <a:t>主要</a:t>
            </a:r>
            <a:r>
              <a:rPr lang="zh-CN" altLang="en-US" b="1" dirty="0">
                <a:solidFill>
                  <a:schemeClr val="tx1"/>
                </a:solidFill>
                <a:latin typeface="+mn-ea"/>
                <a:ea typeface="+mn-ea"/>
              </a:rPr>
              <a:t>内容</a:t>
            </a:r>
          </a:p>
        </p:txBody>
      </p:sp>
    </p:spTree>
    <p:extLst>
      <p:ext uri="{BB962C8B-B14F-4D97-AF65-F5344CB8AC3E}">
        <p14:creationId xmlns:p14="http://schemas.microsoft.com/office/powerpoint/2010/main" val="967031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372984"/>
          </a:xfrm>
        </p:spPr>
        <p:txBody>
          <a:bodyPr>
            <a:normAutofit/>
          </a:bodyPr>
          <a:lstStyle/>
          <a:p>
            <a:r>
              <a:rPr lang="en-US" altLang="zh-CN" sz="5400" b="1" dirty="0">
                <a:solidFill>
                  <a:schemeClr val="bg2">
                    <a:lumMod val="50000"/>
                  </a:schemeClr>
                </a:solidFill>
                <a:latin typeface="+mn-ea"/>
                <a:ea typeface="+mn-ea"/>
              </a:rPr>
              <a:t>(</a:t>
            </a:r>
            <a:r>
              <a:rPr lang="zh-CN" altLang="en-US" sz="5400" b="1" dirty="0">
                <a:solidFill>
                  <a:schemeClr val="bg2">
                    <a:lumMod val="50000"/>
                  </a:schemeClr>
                </a:solidFill>
                <a:latin typeface="+mn-ea"/>
                <a:ea typeface="+mn-ea"/>
              </a:rPr>
              <a:t>一</a:t>
            </a:r>
            <a:r>
              <a:rPr lang="en-US" altLang="zh-CN" sz="5400" b="1" dirty="0">
                <a:solidFill>
                  <a:schemeClr val="bg2">
                    <a:lumMod val="50000"/>
                  </a:schemeClr>
                </a:solidFill>
                <a:latin typeface="+mn-ea"/>
                <a:ea typeface="+mn-ea"/>
              </a:rPr>
              <a:t>)</a:t>
            </a:r>
            <a:r>
              <a:rPr lang="zh-CN" altLang="en-US" sz="5400" b="1" dirty="0">
                <a:solidFill>
                  <a:schemeClr val="bg2">
                    <a:lumMod val="50000"/>
                  </a:schemeClr>
                </a:solidFill>
                <a:latin typeface="+mn-ea"/>
                <a:ea typeface="+mn-ea"/>
              </a:rPr>
              <a:t>十大亮点（修改内容）</a:t>
            </a:r>
            <a:br>
              <a:rPr lang="zh-CN" altLang="en-US" sz="5400" b="1" dirty="0">
                <a:solidFill>
                  <a:schemeClr val="bg2">
                    <a:lumMod val="50000"/>
                  </a:schemeClr>
                </a:solidFill>
                <a:latin typeface="+mn-ea"/>
                <a:ea typeface="+mn-ea"/>
              </a:rPr>
            </a:br>
            <a:endParaRPr lang="zh-CN" altLang="en-US" dirty="0">
              <a:solidFill>
                <a:schemeClr val="bg2">
                  <a:lumMod val="50000"/>
                </a:schemeClr>
              </a:solidFill>
              <a:latin typeface="+mn-ea"/>
              <a:ea typeface="+mn-ea"/>
            </a:endParaRPr>
          </a:p>
        </p:txBody>
      </p:sp>
    </p:spTree>
    <p:extLst>
      <p:ext uri="{BB962C8B-B14F-4D97-AF65-F5344CB8AC3E}">
        <p14:creationId xmlns:p14="http://schemas.microsoft.com/office/powerpoint/2010/main" val="1523456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2060848"/>
            <a:ext cx="8229600" cy="4335760"/>
          </a:xfrm>
        </p:spPr>
        <p:txBody>
          <a:bodyPr/>
          <a:lstStyle/>
          <a:p>
            <a:r>
              <a:rPr lang="en-US" altLang="zh-CN" b="1" dirty="0"/>
              <a:t>1.</a:t>
            </a:r>
            <a:r>
              <a:rPr lang="zh-CN" altLang="en-US" b="1" dirty="0"/>
              <a:t>坚持以人为本，推进安全发展</a:t>
            </a:r>
          </a:p>
          <a:p>
            <a:r>
              <a:rPr lang="zh-CN" altLang="en-US" dirty="0" smtClean="0"/>
              <a:t>（</a:t>
            </a:r>
            <a:r>
              <a:rPr lang="en-US" altLang="zh-CN" dirty="0" smtClean="0"/>
              <a:t>1</a:t>
            </a:r>
            <a:r>
              <a:rPr lang="zh-CN" altLang="en-US" dirty="0"/>
              <a:t>）充分体现了习近平总书记等中央领导同志近一年来关于安全生产工作一系列重要指示精神</a:t>
            </a:r>
          </a:p>
          <a:p>
            <a:r>
              <a:rPr lang="zh-CN" altLang="en-US" dirty="0" smtClean="0"/>
              <a:t>（</a:t>
            </a:r>
            <a:r>
              <a:rPr lang="en-US" altLang="zh-CN" dirty="0"/>
              <a:t>2</a:t>
            </a:r>
            <a:r>
              <a:rPr lang="zh-CN" altLang="en-US" dirty="0"/>
              <a:t>）坚守发展决不能以牺牲人的生命为代价这条红线，牢固树立以人为本、生命至上的理念</a:t>
            </a:r>
          </a:p>
          <a:p>
            <a:r>
              <a:rPr lang="zh-CN" altLang="en-US" dirty="0" smtClean="0"/>
              <a:t>（</a:t>
            </a:r>
            <a:r>
              <a:rPr lang="en-US" altLang="zh-CN" dirty="0"/>
              <a:t>3</a:t>
            </a:r>
            <a:r>
              <a:rPr lang="zh-CN" altLang="en-US" dirty="0"/>
              <a:t>）为强化安全生产工作的重要地位，促进经济社会持续健康发展，将坚持安全发展写入了总则</a:t>
            </a:r>
          </a:p>
        </p:txBody>
      </p:sp>
    </p:spTree>
    <p:extLst>
      <p:ext uri="{BB962C8B-B14F-4D97-AF65-F5344CB8AC3E}">
        <p14:creationId xmlns:p14="http://schemas.microsoft.com/office/powerpoint/2010/main" val="1795743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484784"/>
            <a:ext cx="8229600" cy="4389120"/>
          </a:xfrm>
        </p:spPr>
        <p:txBody>
          <a:bodyPr/>
          <a:lstStyle/>
          <a:p>
            <a:r>
              <a:rPr lang="en-US" altLang="zh-CN" b="1" dirty="0"/>
              <a:t>2.</a:t>
            </a:r>
            <a:r>
              <a:rPr lang="zh-CN" altLang="en-US" b="1" dirty="0"/>
              <a:t>完善安全生产方针和工作机制</a:t>
            </a:r>
          </a:p>
          <a:p>
            <a:r>
              <a:rPr lang="zh-CN" altLang="en-US" dirty="0" smtClean="0"/>
              <a:t>（</a:t>
            </a:r>
            <a:r>
              <a:rPr lang="en-US" altLang="zh-CN" dirty="0" smtClean="0"/>
              <a:t>1</a:t>
            </a:r>
            <a:r>
              <a:rPr lang="zh-CN" altLang="en-US" dirty="0"/>
              <a:t>）确立了“安全第一、预防为主、综合治理”的安全生产工作“十二字方针”</a:t>
            </a:r>
          </a:p>
          <a:p>
            <a:r>
              <a:rPr lang="zh-CN" altLang="en-US" dirty="0" smtClean="0"/>
              <a:t>（</a:t>
            </a:r>
            <a:r>
              <a:rPr lang="en-US" altLang="zh-CN" dirty="0"/>
              <a:t>2</a:t>
            </a:r>
            <a:r>
              <a:rPr lang="zh-CN" altLang="en-US" dirty="0"/>
              <a:t>）总结实践经验，建立生产经营单位负责、职工参与、政府监管、行业自律、社会监督的机制</a:t>
            </a:r>
          </a:p>
        </p:txBody>
      </p:sp>
    </p:spTree>
    <p:extLst>
      <p:ext uri="{BB962C8B-B14F-4D97-AF65-F5344CB8AC3E}">
        <p14:creationId xmlns:p14="http://schemas.microsoft.com/office/powerpoint/2010/main" val="487172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196752"/>
            <a:ext cx="8229600" cy="4389120"/>
          </a:xfrm>
        </p:spPr>
        <p:txBody>
          <a:bodyPr>
            <a:normAutofit fontScale="92500" lnSpcReduction="20000"/>
          </a:bodyPr>
          <a:lstStyle/>
          <a:p>
            <a:r>
              <a:rPr lang="en-US" altLang="zh-CN" b="1" dirty="0"/>
              <a:t>3.</a:t>
            </a:r>
            <a:r>
              <a:rPr lang="zh-CN" altLang="en-US" b="1" dirty="0"/>
              <a:t>强调“三个必须”，突出齐抓共管</a:t>
            </a:r>
          </a:p>
          <a:p>
            <a:r>
              <a:rPr lang="zh-CN" altLang="en-US" dirty="0" smtClean="0"/>
              <a:t>（</a:t>
            </a:r>
            <a:r>
              <a:rPr lang="en-US" altLang="zh-CN" dirty="0"/>
              <a:t>1</a:t>
            </a:r>
            <a:r>
              <a:rPr lang="zh-CN" altLang="en-US" dirty="0"/>
              <a:t>）“三个必须”</a:t>
            </a:r>
          </a:p>
          <a:p>
            <a:r>
              <a:rPr lang="zh-CN" altLang="en-US" dirty="0"/>
              <a:t>   </a:t>
            </a:r>
            <a:r>
              <a:rPr lang="zh-CN" altLang="en-US" dirty="0" smtClean="0"/>
              <a:t>       </a:t>
            </a:r>
            <a:r>
              <a:rPr lang="en-US" altLang="zh-CN" dirty="0" smtClean="0"/>
              <a:t>—— </a:t>
            </a:r>
            <a:r>
              <a:rPr lang="zh-CN" altLang="en-US" dirty="0"/>
              <a:t>管行业必须管安全</a:t>
            </a:r>
          </a:p>
          <a:p>
            <a:r>
              <a:rPr lang="zh-CN" altLang="en-US" dirty="0"/>
              <a:t>        </a:t>
            </a:r>
            <a:r>
              <a:rPr lang="zh-CN" altLang="en-US" dirty="0" smtClean="0"/>
              <a:t>  </a:t>
            </a:r>
            <a:r>
              <a:rPr lang="en-US" altLang="zh-CN" dirty="0" smtClean="0"/>
              <a:t>—— </a:t>
            </a:r>
            <a:r>
              <a:rPr lang="zh-CN" altLang="en-US" dirty="0"/>
              <a:t>管业务必须管安全</a:t>
            </a:r>
          </a:p>
          <a:p>
            <a:r>
              <a:rPr lang="zh-CN" altLang="en-US" dirty="0"/>
              <a:t>　　</a:t>
            </a:r>
            <a:r>
              <a:rPr lang="zh-CN" altLang="en-US" dirty="0" smtClean="0"/>
              <a:t>  </a:t>
            </a:r>
            <a:r>
              <a:rPr lang="en-US" altLang="zh-CN" dirty="0" smtClean="0"/>
              <a:t>—— </a:t>
            </a:r>
            <a:r>
              <a:rPr lang="zh-CN" altLang="en-US" dirty="0"/>
              <a:t>管生产经营必须管安全</a:t>
            </a:r>
          </a:p>
          <a:p>
            <a:r>
              <a:rPr lang="zh-CN" altLang="en-US" dirty="0" smtClean="0"/>
              <a:t>（</a:t>
            </a:r>
            <a:r>
              <a:rPr lang="en-US" altLang="zh-CN" dirty="0"/>
              <a:t>2</a:t>
            </a:r>
            <a:r>
              <a:rPr lang="zh-CN" altLang="en-US" dirty="0"/>
              <a:t>）完善安全监管体制机制 </a:t>
            </a:r>
          </a:p>
          <a:p>
            <a:r>
              <a:rPr lang="zh-CN" altLang="en-US" dirty="0"/>
              <a:t>          </a:t>
            </a:r>
            <a:r>
              <a:rPr lang="en-US" altLang="zh-CN" dirty="0"/>
              <a:t>—— </a:t>
            </a:r>
            <a:r>
              <a:rPr lang="zh-CN" altLang="en-US" dirty="0"/>
              <a:t>综合监管与行业、领域专项监管相结合</a:t>
            </a:r>
          </a:p>
          <a:p>
            <a:r>
              <a:rPr lang="zh-CN" altLang="en-US" dirty="0" smtClean="0"/>
              <a:t>（</a:t>
            </a:r>
            <a:r>
              <a:rPr lang="en-US" altLang="zh-CN" dirty="0"/>
              <a:t>3</a:t>
            </a:r>
            <a:r>
              <a:rPr lang="zh-CN" altLang="en-US" dirty="0"/>
              <a:t>）健全政府监管工作机制</a:t>
            </a:r>
          </a:p>
          <a:p>
            <a:r>
              <a:rPr lang="zh-CN" altLang="en-US" dirty="0"/>
              <a:t>　　</a:t>
            </a:r>
            <a:r>
              <a:rPr lang="zh-CN" altLang="en-US" dirty="0" smtClean="0"/>
              <a:t> </a:t>
            </a:r>
            <a:r>
              <a:rPr lang="en-US" altLang="zh-CN" dirty="0"/>
              <a:t>—— </a:t>
            </a:r>
            <a:r>
              <a:rPr lang="zh-CN" altLang="en-US" dirty="0"/>
              <a:t>建立健全安全生产工作协调机制</a:t>
            </a:r>
          </a:p>
          <a:p>
            <a:r>
              <a:rPr lang="zh-CN" altLang="en-US" dirty="0"/>
              <a:t>　　</a:t>
            </a:r>
            <a:r>
              <a:rPr lang="zh-CN" altLang="en-US" dirty="0" smtClean="0"/>
              <a:t> </a:t>
            </a:r>
            <a:r>
              <a:rPr lang="en-US" altLang="zh-CN" dirty="0"/>
              <a:t>—— </a:t>
            </a:r>
            <a:r>
              <a:rPr lang="zh-CN" altLang="en-US" dirty="0"/>
              <a:t>及时协调、解决安全生产监督管理中存在的重大问题</a:t>
            </a:r>
          </a:p>
          <a:p>
            <a:r>
              <a:rPr lang="zh-CN" altLang="en-US" dirty="0"/>
              <a:t>　　</a:t>
            </a:r>
            <a:r>
              <a:rPr lang="zh-CN" altLang="en-US" dirty="0" smtClean="0"/>
              <a:t> </a:t>
            </a:r>
            <a:r>
              <a:rPr lang="en-US" altLang="zh-CN" dirty="0" smtClean="0"/>
              <a:t>—— </a:t>
            </a:r>
            <a:r>
              <a:rPr lang="zh-CN" altLang="en-US" dirty="0"/>
              <a:t>增加行政执法主体</a:t>
            </a:r>
          </a:p>
        </p:txBody>
      </p:sp>
    </p:spTree>
    <p:extLst>
      <p:ext uri="{BB962C8B-B14F-4D97-AF65-F5344CB8AC3E}">
        <p14:creationId xmlns:p14="http://schemas.microsoft.com/office/powerpoint/2010/main" val="1679531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52736"/>
            <a:ext cx="8229600" cy="5271864"/>
          </a:xfrm>
        </p:spPr>
        <p:txBody>
          <a:bodyPr/>
          <a:lstStyle/>
          <a:p>
            <a:r>
              <a:rPr lang="zh-CN" altLang="en-US" b="1" dirty="0"/>
              <a:t> </a:t>
            </a:r>
            <a:r>
              <a:rPr lang="en-US" altLang="zh-CN" b="1" dirty="0"/>
              <a:t>4.</a:t>
            </a:r>
            <a:r>
              <a:rPr lang="zh-CN" altLang="en-US" b="1" dirty="0"/>
              <a:t>确立基层政府及派出机关的法律地位和主要职责</a:t>
            </a:r>
          </a:p>
          <a:p>
            <a:r>
              <a:rPr lang="zh-CN" altLang="en-US" dirty="0" smtClean="0"/>
              <a:t>    定位</a:t>
            </a:r>
            <a:r>
              <a:rPr lang="en-US" altLang="zh-CN" dirty="0"/>
              <a:t>—— </a:t>
            </a:r>
            <a:r>
              <a:rPr lang="zh-CN" altLang="en-US" dirty="0"/>
              <a:t>基层监管主体</a:t>
            </a:r>
          </a:p>
          <a:p>
            <a:r>
              <a:rPr lang="zh-CN" altLang="en-US" dirty="0" smtClean="0"/>
              <a:t>    </a:t>
            </a:r>
            <a:r>
              <a:rPr lang="zh-CN" altLang="en-US" dirty="0"/>
              <a:t>职责</a:t>
            </a:r>
            <a:r>
              <a:rPr lang="en-US" altLang="zh-CN" dirty="0"/>
              <a:t>—— </a:t>
            </a:r>
            <a:r>
              <a:rPr lang="zh-CN" altLang="en-US" dirty="0"/>
              <a:t>加强监督检查</a:t>
            </a:r>
          </a:p>
          <a:p>
            <a:r>
              <a:rPr lang="zh-CN" altLang="en-US" dirty="0"/>
              <a:t>　　</a:t>
            </a:r>
            <a:r>
              <a:rPr lang="zh-CN" altLang="en-US" dirty="0" smtClean="0"/>
              <a:t>    </a:t>
            </a:r>
            <a:r>
              <a:rPr lang="en-US" altLang="zh-CN" dirty="0"/>
              <a:t>—— </a:t>
            </a:r>
            <a:r>
              <a:rPr lang="zh-CN" altLang="en-US" dirty="0"/>
              <a:t>协助上级政府部门履行安全生产监管职责</a:t>
            </a:r>
          </a:p>
          <a:p>
            <a:r>
              <a:rPr lang="zh-CN" altLang="en-US" b="1" dirty="0"/>
              <a:t> </a:t>
            </a:r>
            <a:endParaRPr lang="en-US" altLang="zh-CN" b="1" dirty="0" smtClean="0"/>
          </a:p>
          <a:p>
            <a:r>
              <a:rPr lang="en-US" altLang="zh-CN" b="1" dirty="0" smtClean="0"/>
              <a:t>5</a:t>
            </a:r>
            <a:r>
              <a:rPr lang="en-US" altLang="zh-CN" b="1" dirty="0"/>
              <a:t>.</a:t>
            </a:r>
            <a:r>
              <a:rPr lang="zh-CN" altLang="en-US" b="1" dirty="0"/>
              <a:t>进一步强化生产经营单位的安全生产主体责任</a:t>
            </a:r>
          </a:p>
          <a:p>
            <a:r>
              <a:rPr lang="zh-CN" altLang="en-US" dirty="0"/>
              <a:t>　　　</a:t>
            </a:r>
            <a:r>
              <a:rPr lang="en-US" altLang="zh-CN" dirty="0" smtClean="0"/>
              <a:t>—— </a:t>
            </a:r>
            <a:r>
              <a:rPr lang="zh-CN" altLang="en-US" dirty="0"/>
              <a:t>生产经营单位应当建立相应的机制，加强对安全生产责任制落实情况的监督考核</a:t>
            </a:r>
          </a:p>
          <a:p>
            <a:r>
              <a:rPr lang="zh-CN" altLang="en-US" dirty="0"/>
              <a:t>　　　</a:t>
            </a:r>
            <a:r>
              <a:rPr lang="en-US" altLang="zh-CN" dirty="0"/>
              <a:t>—— </a:t>
            </a:r>
            <a:r>
              <a:rPr lang="zh-CN" altLang="en-US" dirty="0"/>
              <a:t>生产经营单位的安全生产管理机构以及安全生产管理人员履行的职责</a:t>
            </a:r>
          </a:p>
        </p:txBody>
      </p:sp>
    </p:spTree>
    <p:extLst>
      <p:ext uri="{BB962C8B-B14F-4D97-AF65-F5344CB8AC3E}">
        <p14:creationId xmlns:p14="http://schemas.microsoft.com/office/powerpoint/2010/main" val="2885337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52736"/>
            <a:ext cx="8229600" cy="5271864"/>
          </a:xfrm>
        </p:spPr>
        <p:txBody>
          <a:bodyPr/>
          <a:lstStyle/>
          <a:p>
            <a:r>
              <a:rPr lang="zh-CN" altLang="en-US" b="1" dirty="0"/>
              <a:t> </a:t>
            </a:r>
            <a:r>
              <a:rPr lang="en-US" altLang="zh-CN" b="1" dirty="0"/>
              <a:t>6.</a:t>
            </a:r>
            <a:r>
              <a:rPr lang="zh-CN" altLang="en-US" b="1" dirty="0"/>
              <a:t>完善事故预防和应急救援制度</a:t>
            </a:r>
          </a:p>
          <a:p>
            <a:r>
              <a:rPr lang="zh-CN" altLang="en-US" dirty="0" smtClean="0"/>
              <a:t>（</a:t>
            </a:r>
            <a:r>
              <a:rPr lang="en-US" altLang="zh-CN" dirty="0"/>
              <a:t>1</a:t>
            </a:r>
            <a:r>
              <a:rPr lang="zh-CN" altLang="en-US" dirty="0"/>
              <a:t>）建立生产安全事故隐患排查治理制度</a:t>
            </a:r>
          </a:p>
          <a:p>
            <a:r>
              <a:rPr lang="zh-CN" altLang="en-US" dirty="0" smtClean="0"/>
              <a:t>（</a:t>
            </a:r>
            <a:r>
              <a:rPr lang="en-US" altLang="zh-CN" dirty="0"/>
              <a:t>2</a:t>
            </a:r>
            <a:r>
              <a:rPr lang="zh-CN" altLang="en-US" dirty="0"/>
              <a:t>）政府有关部门要建立健全重大事故隐患治理督办制度　　　</a:t>
            </a:r>
          </a:p>
          <a:p>
            <a:r>
              <a:rPr lang="zh-CN" altLang="en-US" dirty="0" smtClean="0"/>
              <a:t>（</a:t>
            </a:r>
            <a:r>
              <a:rPr lang="en-US" altLang="zh-CN" dirty="0"/>
              <a:t>3</a:t>
            </a:r>
            <a:r>
              <a:rPr lang="zh-CN" altLang="en-US" dirty="0"/>
              <a:t>）对拒不执行执法的企业采取行政强制措施</a:t>
            </a:r>
          </a:p>
          <a:p>
            <a:r>
              <a:rPr lang="zh-CN" altLang="en-US" dirty="0" smtClean="0"/>
              <a:t>（</a:t>
            </a:r>
            <a:r>
              <a:rPr lang="en-US" altLang="zh-CN" dirty="0"/>
              <a:t>4</a:t>
            </a:r>
            <a:r>
              <a:rPr lang="zh-CN" altLang="en-US" dirty="0"/>
              <a:t>）国家建立应急救援基地和应急救援队伍，建立全国统一的应急救援信息系统</a:t>
            </a:r>
          </a:p>
          <a:p>
            <a:r>
              <a:rPr lang="zh-CN" altLang="en-US" dirty="0" smtClean="0"/>
              <a:t>（</a:t>
            </a:r>
            <a:r>
              <a:rPr lang="en-US" altLang="zh-CN" dirty="0"/>
              <a:t>5</a:t>
            </a:r>
            <a:r>
              <a:rPr lang="zh-CN" altLang="en-US" dirty="0"/>
              <a:t>）依法制定应急预案并定期</a:t>
            </a:r>
            <a:r>
              <a:rPr lang="zh-CN" altLang="en-US" dirty="0" smtClean="0"/>
              <a:t>演练</a:t>
            </a:r>
            <a:endParaRPr lang="en-US" altLang="zh-CN" dirty="0" smtClean="0"/>
          </a:p>
          <a:p>
            <a:endParaRPr lang="en-US" altLang="zh-CN" dirty="0" smtClean="0"/>
          </a:p>
          <a:p>
            <a:r>
              <a:rPr lang="en-US" altLang="zh-CN" b="1" dirty="0" smtClean="0"/>
              <a:t>7</a:t>
            </a:r>
            <a:r>
              <a:rPr lang="en-US" altLang="zh-CN" b="1" dirty="0"/>
              <a:t>.</a:t>
            </a:r>
            <a:r>
              <a:rPr lang="zh-CN" altLang="en-US" b="1" dirty="0"/>
              <a:t>推进安全生产标准化建设</a:t>
            </a:r>
          </a:p>
          <a:p>
            <a:endParaRPr lang="zh-CN" altLang="en-US" dirty="0"/>
          </a:p>
        </p:txBody>
      </p:sp>
    </p:spTree>
    <p:extLst>
      <p:ext uri="{BB962C8B-B14F-4D97-AF65-F5344CB8AC3E}">
        <p14:creationId xmlns:p14="http://schemas.microsoft.com/office/powerpoint/2010/main" val="82966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916832"/>
            <a:ext cx="8229600" cy="2871192"/>
          </a:xfrm>
        </p:spPr>
        <p:txBody>
          <a:bodyPr>
            <a:noAutofit/>
          </a:bodyPr>
          <a:lstStyle/>
          <a:p>
            <a:pPr algn="ctr"/>
            <a:r>
              <a:rPr lang="zh-CN" altLang="en-US" sz="6000" b="1" dirty="0">
                <a:solidFill>
                  <a:schemeClr val="tx1"/>
                </a:solidFill>
                <a:latin typeface="+mn-ea"/>
                <a:ea typeface="+mn-ea"/>
              </a:rPr>
              <a:t>一、</a:t>
            </a:r>
            <a:r>
              <a:rPr lang="en-US" altLang="zh-CN" sz="6000" b="1" dirty="0">
                <a:solidFill>
                  <a:schemeClr val="tx1"/>
                </a:solidFill>
                <a:latin typeface="+mn-ea"/>
                <a:ea typeface="+mn-ea"/>
              </a:rPr>
              <a:t>《</a:t>
            </a:r>
            <a:r>
              <a:rPr lang="zh-CN" altLang="en-US" sz="6000" b="1" dirty="0">
                <a:solidFill>
                  <a:schemeClr val="tx1"/>
                </a:solidFill>
                <a:latin typeface="+mn-ea"/>
                <a:ea typeface="+mn-ea"/>
              </a:rPr>
              <a:t>安全生产法</a:t>
            </a:r>
            <a:r>
              <a:rPr lang="en-US" altLang="zh-CN" sz="6000" b="1" dirty="0">
                <a:solidFill>
                  <a:schemeClr val="tx1"/>
                </a:solidFill>
                <a:latin typeface="+mn-ea"/>
                <a:ea typeface="+mn-ea"/>
              </a:rPr>
              <a:t>》</a:t>
            </a:r>
            <a:r>
              <a:rPr lang="zh-CN" altLang="en-US" sz="6000" b="1" dirty="0" smtClean="0">
                <a:solidFill>
                  <a:schemeClr val="tx1"/>
                </a:solidFill>
                <a:latin typeface="+mn-ea"/>
                <a:ea typeface="+mn-ea"/>
              </a:rPr>
              <a:t>的     修改</a:t>
            </a:r>
            <a:r>
              <a:rPr lang="zh-CN" altLang="en-US" sz="6000" b="1" dirty="0">
                <a:solidFill>
                  <a:schemeClr val="tx1"/>
                </a:solidFill>
                <a:latin typeface="+mn-ea"/>
                <a:ea typeface="+mn-ea"/>
              </a:rPr>
              <a:t>背景</a:t>
            </a:r>
            <a:br>
              <a:rPr lang="zh-CN" altLang="en-US" sz="6000" b="1" dirty="0">
                <a:solidFill>
                  <a:schemeClr val="tx1"/>
                </a:solidFill>
                <a:latin typeface="+mn-ea"/>
                <a:ea typeface="+mn-ea"/>
              </a:rPr>
            </a:br>
            <a:endParaRPr lang="zh-CN" altLang="en-US" sz="6000" b="1" dirty="0">
              <a:solidFill>
                <a:schemeClr val="tx1"/>
              </a:solidFill>
              <a:latin typeface="+mn-ea"/>
              <a:ea typeface="+mn-ea"/>
            </a:endParaRPr>
          </a:p>
        </p:txBody>
      </p:sp>
    </p:spTree>
    <p:extLst>
      <p:ext uri="{BB962C8B-B14F-4D97-AF65-F5344CB8AC3E}">
        <p14:creationId xmlns:p14="http://schemas.microsoft.com/office/powerpoint/2010/main" val="3323258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415880"/>
          </a:xfrm>
        </p:spPr>
        <p:txBody>
          <a:bodyPr>
            <a:noAutofit/>
          </a:bodyPr>
          <a:lstStyle/>
          <a:p>
            <a:r>
              <a:rPr lang="en-US" altLang="zh-CN" b="1" dirty="0" smtClean="0"/>
              <a:t>8</a:t>
            </a:r>
            <a:r>
              <a:rPr lang="en-US" altLang="zh-CN" b="1" dirty="0"/>
              <a:t>.</a:t>
            </a:r>
            <a:r>
              <a:rPr lang="zh-CN" altLang="en-US" b="1" dirty="0"/>
              <a:t>推行注册安全工程师制度</a:t>
            </a:r>
          </a:p>
          <a:p>
            <a:r>
              <a:rPr lang="zh-CN" altLang="en-US" dirty="0"/>
              <a:t>　</a:t>
            </a:r>
            <a:r>
              <a:rPr lang="en-US" altLang="zh-CN" dirty="0" smtClean="0"/>
              <a:t>—— </a:t>
            </a:r>
            <a:r>
              <a:rPr lang="zh-CN" altLang="en-US" dirty="0"/>
              <a:t>危险物品的生产、储存单位以及矿山、金属冶炼单位应当有注册安全工程师从事安全生产管理工作</a:t>
            </a:r>
          </a:p>
          <a:p>
            <a:r>
              <a:rPr lang="zh-CN" altLang="en-US" dirty="0"/>
              <a:t>　</a:t>
            </a:r>
            <a:r>
              <a:rPr lang="en-US" altLang="zh-CN" dirty="0" smtClean="0"/>
              <a:t>—— </a:t>
            </a:r>
            <a:r>
              <a:rPr lang="zh-CN" altLang="en-US" dirty="0"/>
              <a:t>鼓励其他生产经营单位聘用注册安全工程师从事安全生产管理工作</a:t>
            </a:r>
          </a:p>
          <a:p>
            <a:r>
              <a:rPr lang="zh-CN" altLang="en-US" dirty="0"/>
              <a:t>　</a:t>
            </a:r>
            <a:r>
              <a:rPr lang="en-US" altLang="zh-CN" dirty="0" smtClean="0"/>
              <a:t>—— </a:t>
            </a:r>
            <a:r>
              <a:rPr lang="zh-CN" altLang="en-US" dirty="0"/>
              <a:t>注册安全工程师按专业分类管理制度，授权国务院有关部门制定具体实施</a:t>
            </a:r>
            <a:r>
              <a:rPr lang="zh-CN" altLang="en-US" dirty="0" smtClean="0"/>
              <a:t>办法</a:t>
            </a:r>
            <a:endParaRPr lang="en-US" altLang="zh-CN" dirty="0" smtClean="0"/>
          </a:p>
          <a:p>
            <a:endParaRPr lang="zh-CN" altLang="en-US" dirty="0"/>
          </a:p>
          <a:p>
            <a:r>
              <a:rPr lang="en-US" altLang="zh-CN" b="1" dirty="0" smtClean="0"/>
              <a:t>9</a:t>
            </a:r>
            <a:r>
              <a:rPr lang="en-US" altLang="zh-CN" b="1" dirty="0"/>
              <a:t>.</a:t>
            </a:r>
            <a:r>
              <a:rPr lang="zh-CN" altLang="en-US" b="1" dirty="0"/>
              <a:t>鼓励投保安全生产责任</a:t>
            </a:r>
            <a:r>
              <a:rPr lang="zh-CN" altLang="en-US" b="1" dirty="0" smtClean="0"/>
              <a:t>保险</a:t>
            </a:r>
            <a:endParaRPr lang="en-US" altLang="zh-CN" b="1" dirty="0" smtClean="0"/>
          </a:p>
          <a:p>
            <a:endParaRPr lang="zh-CN" altLang="en-US" dirty="0"/>
          </a:p>
        </p:txBody>
      </p:sp>
    </p:spTree>
    <p:extLst>
      <p:ext uri="{BB962C8B-B14F-4D97-AF65-F5344CB8AC3E}">
        <p14:creationId xmlns:p14="http://schemas.microsoft.com/office/powerpoint/2010/main" val="4016196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983832"/>
          </a:xfrm>
        </p:spPr>
        <p:txBody>
          <a:bodyPr/>
          <a:lstStyle/>
          <a:p>
            <a:r>
              <a:rPr lang="en-US" altLang="zh-CN" b="1" dirty="0"/>
              <a:t>10.</a:t>
            </a:r>
            <a:r>
              <a:rPr lang="zh-CN" altLang="en-US" b="1" dirty="0"/>
              <a:t>加大违法责任追究的力度</a:t>
            </a:r>
          </a:p>
          <a:p>
            <a:r>
              <a:rPr lang="zh-CN" altLang="en-US" dirty="0"/>
              <a:t>（</a:t>
            </a:r>
            <a:r>
              <a:rPr lang="en-US" altLang="zh-CN" dirty="0"/>
              <a:t>1</a:t>
            </a:r>
            <a:r>
              <a:rPr lang="zh-CN" altLang="en-US" dirty="0"/>
              <a:t>）大幅提高罚款金额</a:t>
            </a:r>
          </a:p>
          <a:p>
            <a:r>
              <a:rPr lang="zh-CN" altLang="en-US" dirty="0"/>
              <a:t>（</a:t>
            </a:r>
            <a:r>
              <a:rPr lang="en-US" altLang="zh-CN" dirty="0"/>
              <a:t>2</a:t>
            </a:r>
            <a:r>
              <a:rPr lang="zh-CN" altLang="en-US" dirty="0"/>
              <a:t>）加重主要负责人处罚　　　</a:t>
            </a:r>
          </a:p>
          <a:p>
            <a:r>
              <a:rPr lang="zh-CN" altLang="en-US" dirty="0"/>
              <a:t>（</a:t>
            </a:r>
            <a:r>
              <a:rPr lang="en-US" altLang="zh-CN" dirty="0"/>
              <a:t>3</a:t>
            </a:r>
            <a:r>
              <a:rPr lang="zh-CN" altLang="en-US" dirty="0"/>
              <a:t>）增加刑事责任</a:t>
            </a:r>
          </a:p>
          <a:p>
            <a:endParaRPr lang="zh-CN" altLang="en-US" dirty="0"/>
          </a:p>
        </p:txBody>
      </p:sp>
    </p:spTree>
    <p:extLst>
      <p:ext uri="{BB962C8B-B14F-4D97-AF65-F5344CB8AC3E}">
        <p14:creationId xmlns:p14="http://schemas.microsoft.com/office/powerpoint/2010/main" val="3050787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084952"/>
          </a:xfrm>
        </p:spPr>
        <p:txBody>
          <a:bodyPr>
            <a:normAutofit/>
          </a:bodyPr>
          <a:lstStyle/>
          <a:p>
            <a:pPr algn="ctr"/>
            <a:r>
              <a:rPr lang="en-US" altLang="zh-CN" b="1" dirty="0">
                <a:solidFill>
                  <a:schemeClr val="bg2">
                    <a:lumMod val="50000"/>
                  </a:schemeClr>
                </a:solidFill>
                <a:latin typeface="+mn-ea"/>
                <a:ea typeface="+mn-ea"/>
              </a:rPr>
              <a:t>(</a:t>
            </a:r>
            <a:r>
              <a:rPr lang="zh-CN" altLang="en-US" b="1" dirty="0">
                <a:solidFill>
                  <a:schemeClr val="bg2">
                    <a:lumMod val="50000"/>
                  </a:schemeClr>
                </a:solidFill>
                <a:latin typeface="+mn-ea"/>
                <a:ea typeface="+mn-ea"/>
              </a:rPr>
              <a:t>二</a:t>
            </a:r>
            <a:r>
              <a:rPr lang="en-US" altLang="zh-CN" b="1" dirty="0">
                <a:solidFill>
                  <a:schemeClr val="bg2">
                    <a:lumMod val="50000"/>
                  </a:schemeClr>
                </a:solidFill>
                <a:latin typeface="+mn-ea"/>
                <a:ea typeface="+mn-ea"/>
              </a:rPr>
              <a:t>)</a:t>
            </a:r>
            <a:r>
              <a:rPr lang="zh-CN" altLang="en-US" b="1" dirty="0">
                <a:solidFill>
                  <a:schemeClr val="bg2">
                    <a:lumMod val="50000"/>
                  </a:schemeClr>
                </a:solidFill>
                <a:latin typeface="+mn-ea"/>
                <a:ea typeface="+mn-ea"/>
              </a:rPr>
              <a:t>安全生产法的基本原则和基本法律制度</a:t>
            </a:r>
            <a:endParaRPr lang="zh-CN" altLang="en-US" dirty="0">
              <a:solidFill>
                <a:schemeClr val="bg2">
                  <a:lumMod val="50000"/>
                </a:schemeClr>
              </a:solidFill>
              <a:latin typeface="+mn-ea"/>
              <a:ea typeface="+mn-ea"/>
            </a:endParaRPr>
          </a:p>
        </p:txBody>
      </p:sp>
    </p:spTree>
    <p:extLst>
      <p:ext uri="{BB962C8B-B14F-4D97-AF65-F5344CB8AC3E}">
        <p14:creationId xmlns:p14="http://schemas.microsoft.com/office/powerpoint/2010/main" val="1501759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normAutofit fontScale="85000" lnSpcReduction="20000"/>
          </a:bodyPr>
          <a:lstStyle/>
          <a:p>
            <a:r>
              <a:rPr lang="en-US" altLang="zh-CN" b="1" dirty="0" smtClean="0"/>
              <a:t>1</a:t>
            </a:r>
            <a:r>
              <a:rPr lang="en-US" altLang="zh-CN" b="1" dirty="0"/>
              <a:t>.</a:t>
            </a:r>
            <a:r>
              <a:rPr lang="zh-CN" altLang="en-US" b="1" dirty="0"/>
              <a:t>基本原则</a:t>
            </a:r>
          </a:p>
          <a:p>
            <a:r>
              <a:rPr lang="zh-CN" altLang="en-US" dirty="0" smtClean="0"/>
              <a:t>（</a:t>
            </a:r>
            <a:r>
              <a:rPr lang="en-US" altLang="zh-CN" dirty="0"/>
              <a:t>1</a:t>
            </a:r>
            <a:r>
              <a:rPr lang="zh-CN" altLang="en-US" dirty="0"/>
              <a:t>）以人为本</a:t>
            </a:r>
          </a:p>
          <a:p>
            <a:r>
              <a:rPr lang="zh-CN" altLang="en-US" dirty="0" smtClean="0"/>
              <a:t>（</a:t>
            </a:r>
            <a:r>
              <a:rPr lang="en-US" altLang="zh-CN" dirty="0"/>
              <a:t>2</a:t>
            </a:r>
            <a:r>
              <a:rPr lang="zh-CN" altLang="en-US" dirty="0"/>
              <a:t>）预防为主</a:t>
            </a:r>
          </a:p>
          <a:p>
            <a:r>
              <a:rPr lang="zh-CN" altLang="en-US" dirty="0" smtClean="0"/>
              <a:t>（</a:t>
            </a:r>
            <a:r>
              <a:rPr lang="en-US" altLang="zh-CN" dirty="0"/>
              <a:t>3</a:t>
            </a:r>
            <a:r>
              <a:rPr lang="zh-CN" altLang="en-US" dirty="0"/>
              <a:t>）权责一致</a:t>
            </a:r>
          </a:p>
          <a:p>
            <a:r>
              <a:rPr lang="zh-CN" altLang="en-US" dirty="0" smtClean="0"/>
              <a:t>（</a:t>
            </a:r>
            <a:r>
              <a:rPr lang="en-US" altLang="zh-CN" dirty="0"/>
              <a:t>4</a:t>
            </a:r>
            <a:r>
              <a:rPr lang="zh-CN" altLang="en-US" dirty="0"/>
              <a:t>）社会监督、综合治理</a:t>
            </a:r>
          </a:p>
          <a:p>
            <a:r>
              <a:rPr lang="zh-CN" altLang="en-US" dirty="0" smtClean="0"/>
              <a:t>（</a:t>
            </a:r>
            <a:r>
              <a:rPr lang="en-US" altLang="zh-CN" dirty="0"/>
              <a:t>5</a:t>
            </a:r>
            <a:r>
              <a:rPr lang="zh-CN" altLang="en-US" dirty="0"/>
              <a:t>）重典治乱</a:t>
            </a:r>
          </a:p>
          <a:p>
            <a:r>
              <a:rPr lang="zh-CN" altLang="en-US" dirty="0" smtClean="0"/>
              <a:t> </a:t>
            </a:r>
            <a:r>
              <a:rPr lang="en-US" altLang="zh-CN" b="1" dirty="0"/>
              <a:t>2.</a:t>
            </a:r>
            <a:r>
              <a:rPr lang="zh-CN" altLang="en-US" b="1" dirty="0"/>
              <a:t>基本法律制度</a:t>
            </a:r>
          </a:p>
          <a:p>
            <a:r>
              <a:rPr lang="zh-CN" altLang="en-US" dirty="0" smtClean="0"/>
              <a:t>（</a:t>
            </a:r>
            <a:r>
              <a:rPr lang="en-US" altLang="zh-CN" dirty="0"/>
              <a:t>1</a:t>
            </a:r>
            <a:r>
              <a:rPr lang="zh-CN" altLang="en-US" dirty="0"/>
              <a:t>）监督管理</a:t>
            </a:r>
          </a:p>
          <a:p>
            <a:r>
              <a:rPr lang="zh-CN" altLang="en-US" dirty="0" smtClean="0"/>
              <a:t>（</a:t>
            </a:r>
            <a:r>
              <a:rPr lang="en-US" altLang="zh-CN" dirty="0"/>
              <a:t>2</a:t>
            </a:r>
            <a:r>
              <a:rPr lang="zh-CN" altLang="en-US" dirty="0"/>
              <a:t>）安全生产许可</a:t>
            </a:r>
          </a:p>
          <a:p>
            <a:r>
              <a:rPr lang="zh-CN" altLang="en-US" dirty="0" smtClean="0"/>
              <a:t>（</a:t>
            </a:r>
            <a:r>
              <a:rPr lang="en-US" altLang="zh-CN" dirty="0"/>
              <a:t>3</a:t>
            </a:r>
            <a:r>
              <a:rPr lang="zh-CN" altLang="en-US" dirty="0"/>
              <a:t>）企业安全生产保障</a:t>
            </a:r>
          </a:p>
          <a:p>
            <a:r>
              <a:rPr lang="zh-CN" altLang="en-US" dirty="0" smtClean="0"/>
              <a:t>（</a:t>
            </a:r>
            <a:r>
              <a:rPr lang="en-US" altLang="zh-CN" dirty="0"/>
              <a:t>4</a:t>
            </a:r>
            <a:r>
              <a:rPr lang="zh-CN" altLang="en-US" dirty="0"/>
              <a:t>）企业主要负责人和安全管理人员安全责任</a:t>
            </a:r>
          </a:p>
          <a:p>
            <a:r>
              <a:rPr lang="zh-CN" altLang="en-US" dirty="0" smtClean="0"/>
              <a:t>（</a:t>
            </a:r>
            <a:r>
              <a:rPr lang="en-US" altLang="zh-CN" dirty="0"/>
              <a:t>5</a:t>
            </a:r>
            <a:r>
              <a:rPr lang="zh-CN" altLang="en-US" dirty="0"/>
              <a:t>）从业人员权利义务</a:t>
            </a:r>
          </a:p>
          <a:p>
            <a:r>
              <a:rPr lang="zh-CN" altLang="en-US" dirty="0" smtClean="0"/>
              <a:t>（</a:t>
            </a:r>
            <a:r>
              <a:rPr lang="en-US" altLang="zh-CN" dirty="0"/>
              <a:t>6</a:t>
            </a:r>
            <a:r>
              <a:rPr lang="zh-CN" altLang="en-US" dirty="0"/>
              <a:t>）社会安全服务管理</a:t>
            </a:r>
          </a:p>
          <a:p>
            <a:r>
              <a:rPr lang="zh-CN" altLang="en-US" dirty="0" smtClean="0"/>
              <a:t>（</a:t>
            </a:r>
            <a:r>
              <a:rPr lang="en-US" altLang="zh-CN" dirty="0"/>
              <a:t>7</a:t>
            </a:r>
            <a:r>
              <a:rPr lang="zh-CN" altLang="en-US" dirty="0"/>
              <a:t>）事故应急救援与调查处理</a:t>
            </a:r>
          </a:p>
          <a:p>
            <a:r>
              <a:rPr lang="zh-CN" altLang="en-US" dirty="0" smtClean="0"/>
              <a:t>（</a:t>
            </a:r>
            <a:r>
              <a:rPr lang="en-US" altLang="zh-CN" dirty="0"/>
              <a:t>8</a:t>
            </a:r>
            <a:r>
              <a:rPr lang="zh-CN" altLang="en-US" dirty="0"/>
              <a:t>）违法行为责任追究　　</a:t>
            </a:r>
          </a:p>
        </p:txBody>
      </p:sp>
    </p:spTree>
    <p:extLst>
      <p:ext uri="{BB962C8B-B14F-4D97-AF65-F5344CB8AC3E}">
        <p14:creationId xmlns:p14="http://schemas.microsoft.com/office/powerpoint/2010/main" val="4239724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704088"/>
            <a:ext cx="8229600" cy="2508888"/>
          </a:xfrm>
        </p:spPr>
        <p:txBody>
          <a:bodyPr>
            <a:normAutofit/>
          </a:bodyPr>
          <a:lstStyle/>
          <a:p>
            <a:pPr algn="ctr"/>
            <a:r>
              <a:rPr lang="zh-CN" altLang="en-US" b="1" dirty="0">
                <a:solidFill>
                  <a:schemeClr val="bg2">
                    <a:lumMod val="50000"/>
                  </a:schemeClr>
                </a:solidFill>
                <a:latin typeface="+mn-ea"/>
                <a:ea typeface="+mn-ea"/>
              </a:rPr>
              <a:t>（三）基本法律规定</a:t>
            </a:r>
          </a:p>
        </p:txBody>
      </p:sp>
    </p:spTree>
    <p:extLst>
      <p:ext uri="{BB962C8B-B14F-4D97-AF65-F5344CB8AC3E}">
        <p14:creationId xmlns:p14="http://schemas.microsoft.com/office/powerpoint/2010/main" val="26706667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48680"/>
            <a:ext cx="8229600" cy="5775920"/>
          </a:xfrm>
        </p:spPr>
        <p:txBody>
          <a:bodyPr>
            <a:noAutofit/>
          </a:bodyPr>
          <a:lstStyle/>
          <a:p>
            <a:r>
              <a:rPr lang="zh-CN" altLang="en-US" dirty="0"/>
              <a:t> </a:t>
            </a:r>
            <a:r>
              <a:rPr lang="en-US" altLang="zh-CN" b="1" dirty="0"/>
              <a:t>1.</a:t>
            </a:r>
            <a:r>
              <a:rPr lang="zh-CN" altLang="en-US" b="1" dirty="0"/>
              <a:t>立法宗旨</a:t>
            </a:r>
          </a:p>
          <a:p>
            <a:r>
              <a:rPr lang="zh-CN" altLang="en-US" dirty="0"/>
              <a:t>    </a:t>
            </a:r>
            <a:r>
              <a:rPr lang="zh-CN" altLang="en-US" dirty="0" smtClean="0"/>
              <a:t> </a:t>
            </a:r>
            <a:r>
              <a:rPr lang="en-US" altLang="zh-CN" dirty="0"/>
              <a:t>—— </a:t>
            </a:r>
            <a:r>
              <a:rPr lang="zh-CN" altLang="en-US" dirty="0"/>
              <a:t>加强安全生产工作 </a:t>
            </a:r>
          </a:p>
          <a:p>
            <a:r>
              <a:rPr lang="zh-CN" altLang="en-US" dirty="0"/>
              <a:t>　</a:t>
            </a:r>
            <a:r>
              <a:rPr lang="zh-CN" altLang="en-US" dirty="0" smtClean="0"/>
              <a:t> </a:t>
            </a:r>
            <a:r>
              <a:rPr lang="en-US" altLang="zh-CN" dirty="0" smtClean="0"/>
              <a:t>—— </a:t>
            </a:r>
            <a:r>
              <a:rPr lang="zh-CN" altLang="en-US" dirty="0"/>
              <a:t>促进经济社会持续健康发展</a:t>
            </a:r>
          </a:p>
          <a:p>
            <a:r>
              <a:rPr lang="zh-CN" altLang="en-US" b="1" dirty="0"/>
              <a:t> </a:t>
            </a:r>
            <a:r>
              <a:rPr lang="en-US" altLang="zh-CN" b="1" dirty="0" smtClean="0"/>
              <a:t>2</a:t>
            </a:r>
            <a:r>
              <a:rPr lang="en-US" altLang="zh-CN" b="1" dirty="0"/>
              <a:t>.</a:t>
            </a:r>
            <a:r>
              <a:rPr lang="zh-CN" altLang="en-US" b="1" dirty="0"/>
              <a:t>适用范围</a:t>
            </a:r>
          </a:p>
          <a:p>
            <a:r>
              <a:rPr lang="zh-CN" altLang="en-US" dirty="0" smtClean="0"/>
              <a:t>（</a:t>
            </a:r>
            <a:r>
              <a:rPr lang="en-US" altLang="zh-CN" dirty="0"/>
              <a:t>1</a:t>
            </a:r>
            <a:r>
              <a:rPr lang="zh-CN" altLang="en-US" dirty="0"/>
              <a:t>）普遍适用</a:t>
            </a:r>
          </a:p>
          <a:p>
            <a:r>
              <a:rPr lang="zh-CN" altLang="en-US" dirty="0" smtClean="0"/>
              <a:t>（</a:t>
            </a:r>
            <a:r>
              <a:rPr lang="en-US" altLang="zh-CN" dirty="0"/>
              <a:t>2</a:t>
            </a:r>
            <a:r>
              <a:rPr lang="zh-CN" altLang="en-US" dirty="0"/>
              <a:t>）排除适用</a:t>
            </a:r>
            <a:r>
              <a:rPr lang="en-US" altLang="zh-CN" dirty="0"/>
              <a:t>——</a:t>
            </a:r>
            <a:r>
              <a:rPr lang="zh-CN" altLang="en-US" dirty="0"/>
              <a:t>增加：核与辐射安全、特种设备安全另有规定的，依照其规定</a:t>
            </a:r>
          </a:p>
          <a:p>
            <a:r>
              <a:rPr lang="zh-CN" altLang="en-US" b="1" dirty="0"/>
              <a:t> </a:t>
            </a:r>
            <a:r>
              <a:rPr lang="en-US" altLang="zh-CN" b="1" dirty="0" smtClean="0"/>
              <a:t>3</a:t>
            </a:r>
            <a:r>
              <a:rPr lang="en-US" altLang="zh-CN" b="1" dirty="0"/>
              <a:t>.</a:t>
            </a:r>
            <a:r>
              <a:rPr lang="zh-CN" altLang="en-US" b="1" dirty="0"/>
              <a:t>以人为本原则</a:t>
            </a:r>
          </a:p>
          <a:p>
            <a:r>
              <a:rPr lang="zh-CN" altLang="en-US" b="1" dirty="0" smtClean="0"/>
              <a:t> </a:t>
            </a:r>
            <a:r>
              <a:rPr lang="en-US" altLang="zh-CN" b="1" dirty="0"/>
              <a:t>4.</a:t>
            </a:r>
            <a:r>
              <a:rPr lang="zh-CN" altLang="en-US" b="1" dirty="0"/>
              <a:t>安全发展基本国策</a:t>
            </a:r>
          </a:p>
          <a:p>
            <a:r>
              <a:rPr lang="zh-CN" altLang="en-US" b="1" dirty="0"/>
              <a:t> </a:t>
            </a:r>
            <a:r>
              <a:rPr lang="en-US" altLang="zh-CN" b="1" dirty="0" smtClean="0"/>
              <a:t>5</a:t>
            </a:r>
            <a:r>
              <a:rPr lang="en-US" altLang="zh-CN" b="1" dirty="0"/>
              <a:t>.</a:t>
            </a:r>
            <a:r>
              <a:rPr lang="zh-CN" altLang="en-US" b="1" dirty="0"/>
              <a:t>安全生产工作</a:t>
            </a:r>
            <a:r>
              <a:rPr lang="zh-CN" altLang="en-US" b="1" dirty="0" smtClean="0"/>
              <a:t>方针</a:t>
            </a:r>
            <a:endParaRPr lang="zh-CN" altLang="en-US" b="1" dirty="0"/>
          </a:p>
        </p:txBody>
      </p:sp>
    </p:spTree>
    <p:extLst>
      <p:ext uri="{BB962C8B-B14F-4D97-AF65-F5344CB8AC3E}">
        <p14:creationId xmlns:p14="http://schemas.microsoft.com/office/powerpoint/2010/main" val="1049435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noAutofit/>
          </a:bodyPr>
          <a:lstStyle/>
          <a:p>
            <a:r>
              <a:rPr lang="zh-CN" altLang="en-US" dirty="0"/>
              <a:t> </a:t>
            </a:r>
            <a:r>
              <a:rPr lang="en-US" altLang="zh-CN" b="1" dirty="0"/>
              <a:t>6.</a:t>
            </a:r>
            <a:r>
              <a:rPr lang="zh-CN" altLang="en-US" b="1" dirty="0"/>
              <a:t>安全生产工作机制</a:t>
            </a:r>
          </a:p>
          <a:p>
            <a:r>
              <a:rPr lang="zh-CN" altLang="en-US" dirty="0"/>
              <a:t>    企业负责</a:t>
            </a:r>
            <a:r>
              <a:rPr lang="en-US" altLang="zh-CN" dirty="0"/>
              <a:t>—— </a:t>
            </a:r>
            <a:r>
              <a:rPr lang="zh-CN" altLang="en-US" dirty="0"/>
              <a:t>根本</a:t>
            </a:r>
          </a:p>
          <a:p>
            <a:r>
              <a:rPr lang="zh-CN" altLang="en-US" dirty="0"/>
              <a:t>　职工参与</a:t>
            </a:r>
            <a:r>
              <a:rPr lang="en-US" altLang="zh-CN" dirty="0"/>
              <a:t>—— </a:t>
            </a:r>
            <a:r>
              <a:rPr lang="zh-CN" altLang="en-US" dirty="0"/>
              <a:t>基础　</a:t>
            </a:r>
          </a:p>
          <a:p>
            <a:r>
              <a:rPr lang="zh-CN" altLang="en-US" dirty="0"/>
              <a:t>　政府监管</a:t>
            </a:r>
            <a:r>
              <a:rPr lang="en-US" altLang="zh-CN" dirty="0"/>
              <a:t>—— </a:t>
            </a:r>
            <a:r>
              <a:rPr lang="zh-CN" altLang="en-US" dirty="0"/>
              <a:t>关键</a:t>
            </a:r>
          </a:p>
          <a:p>
            <a:r>
              <a:rPr lang="zh-CN" altLang="en-US" dirty="0"/>
              <a:t>    行业自律</a:t>
            </a:r>
            <a:r>
              <a:rPr lang="en-US" altLang="zh-CN" dirty="0"/>
              <a:t>—— </a:t>
            </a:r>
            <a:r>
              <a:rPr lang="zh-CN" altLang="en-US" dirty="0"/>
              <a:t>方向</a:t>
            </a:r>
          </a:p>
          <a:p>
            <a:r>
              <a:rPr lang="zh-CN" altLang="en-US" dirty="0"/>
              <a:t>　社会监督</a:t>
            </a:r>
            <a:r>
              <a:rPr lang="en-US" altLang="zh-CN" dirty="0"/>
              <a:t>—— </a:t>
            </a:r>
            <a:r>
              <a:rPr lang="zh-CN" altLang="en-US" dirty="0"/>
              <a:t>保障</a:t>
            </a:r>
          </a:p>
          <a:p>
            <a:r>
              <a:rPr lang="en-US" altLang="zh-CN" b="1" dirty="0" smtClean="0"/>
              <a:t>7</a:t>
            </a:r>
            <a:r>
              <a:rPr lang="en-US" altLang="zh-CN" b="1" dirty="0"/>
              <a:t>.</a:t>
            </a:r>
            <a:r>
              <a:rPr lang="zh-CN" altLang="en-US" b="1" dirty="0"/>
              <a:t>企业安全生产基本要求</a:t>
            </a:r>
          </a:p>
          <a:p>
            <a:r>
              <a:rPr lang="zh-CN" altLang="en-US" dirty="0" smtClean="0"/>
              <a:t>    </a:t>
            </a:r>
            <a:r>
              <a:rPr lang="en-US" altLang="zh-CN" dirty="0"/>
              <a:t>—— </a:t>
            </a:r>
            <a:r>
              <a:rPr lang="zh-CN" altLang="en-US" dirty="0"/>
              <a:t>遵守法律法规</a:t>
            </a:r>
          </a:p>
          <a:p>
            <a:r>
              <a:rPr lang="zh-CN" altLang="en-US" dirty="0"/>
              <a:t>　</a:t>
            </a:r>
            <a:r>
              <a:rPr lang="en-US" altLang="zh-CN" dirty="0" smtClean="0"/>
              <a:t>—— </a:t>
            </a:r>
            <a:r>
              <a:rPr lang="zh-CN" altLang="en-US" dirty="0"/>
              <a:t>加强安全生产管理</a:t>
            </a:r>
          </a:p>
          <a:p>
            <a:r>
              <a:rPr lang="zh-CN" altLang="en-US" dirty="0"/>
              <a:t>　</a:t>
            </a:r>
            <a:r>
              <a:rPr lang="en-US" altLang="zh-CN" dirty="0" smtClean="0"/>
              <a:t>—— </a:t>
            </a:r>
            <a:r>
              <a:rPr lang="zh-CN" altLang="en-US" dirty="0"/>
              <a:t>建立健全责任制和规章制度</a:t>
            </a:r>
          </a:p>
          <a:p>
            <a:r>
              <a:rPr lang="zh-CN" altLang="en-US" dirty="0"/>
              <a:t>　</a:t>
            </a:r>
            <a:r>
              <a:rPr lang="en-US" altLang="zh-CN" dirty="0" smtClean="0"/>
              <a:t>—— </a:t>
            </a:r>
            <a:r>
              <a:rPr lang="zh-CN" altLang="en-US" dirty="0"/>
              <a:t>改善安全生产条件</a:t>
            </a:r>
          </a:p>
          <a:p>
            <a:r>
              <a:rPr lang="zh-CN" altLang="en-US" dirty="0"/>
              <a:t>　</a:t>
            </a:r>
          </a:p>
        </p:txBody>
      </p:sp>
    </p:spTree>
    <p:extLst>
      <p:ext uri="{BB962C8B-B14F-4D97-AF65-F5344CB8AC3E}">
        <p14:creationId xmlns:p14="http://schemas.microsoft.com/office/powerpoint/2010/main" val="1201938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832648"/>
          </a:xfrm>
        </p:spPr>
        <p:txBody>
          <a:bodyPr>
            <a:normAutofit lnSpcReduction="10000"/>
          </a:bodyPr>
          <a:lstStyle/>
          <a:p>
            <a:r>
              <a:rPr lang="en-US" altLang="zh-CN" dirty="0"/>
              <a:t>—— </a:t>
            </a:r>
            <a:r>
              <a:rPr lang="zh-CN" altLang="en-US" dirty="0"/>
              <a:t>推进安全生产标准化建设，提高安全生产水平</a:t>
            </a:r>
          </a:p>
          <a:p>
            <a:r>
              <a:rPr lang="zh-CN" altLang="en-US" dirty="0"/>
              <a:t> </a:t>
            </a:r>
            <a:r>
              <a:rPr lang="en-US" altLang="zh-CN" b="1" dirty="0"/>
              <a:t>8.</a:t>
            </a:r>
            <a:r>
              <a:rPr lang="zh-CN" altLang="en-US" b="1" dirty="0"/>
              <a:t>工会监督</a:t>
            </a:r>
            <a:r>
              <a:rPr lang="zh-CN" altLang="en-US" dirty="0"/>
              <a:t>　</a:t>
            </a:r>
          </a:p>
          <a:p>
            <a:r>
              <a:rPr lang="zh-CN" altLang="en-US" dirty="0"/>
              <a:t>　</a:t>
            </a:r>
            <a:r>
              <a:rPr lang="en-US" altLang="zh-CN" dirty="0"/>
              <a:t>—— </a:t>
            </a:r>
            <a:r>
              <a:rPr lang="zh-CN" altLang="en-US" dirty="0"/>
              <a:t>工会依法对安全生产工作进行监督</a:t>
            </a:r>
          </a:p>
          <a:p>
            <a:r>
              <a:rPr lang="zh-CN" altLang="en-US" dirty="0"/>
              <a:t>　</a:t>
            </a:r>
            <a:r>
              <a:rPr lang="en-US" altLang="zh-CN" dirty="0"/>
              <a:t>—— </a:t>
            </a:r>
            <a:r>
              <a:rPr lang="zh-CN" altLang="en-US" dirty="0"/>
              <a:t>制定或修改安全规章制度，听取工会意见</a:t>
            </a:r>
          </a:p>
          <a:p>
            <a:r>
              <a:rPr lang="zh-CN" altLang="en-US" dirty="0"/>
              <a:t> </a:t>
            </a:r>
            <a:r>
              <a:rPr lang="en-US" altLang="zh-CN" b="1" dirty="0"/>
              <a:t>9.</a:t>
            </a:r>
            <a:r>
              <a:rPr lang="zh-CN" altLang="en-US" b="1" dirty="0"/>
              <a:t>安全生产规划</a:t>
            </a:r>
          </a:p>
          <a:p>
            <a:r>
              <a:rPr lang="zh-CN" altLang="en-US" dirty="0"/>
              <a:t>　 </a:t>
            </a:r>
            <a:r>
              <a:rPr lang="en-US" altLang="zh-CN" dirty="0"/>
              <a:t>—— </a:t>
            </a:r>
            <a:r>
              <a:rPr lang="zh-CN" altLang="en-US" dirty="0"/>
              <a:t>县级以上政府，应当根据经社发展规划，制定并组织实施安全生产规划</a:t>
            </a:r>
          </a:p>
          <a:p>
            <a:r>
              <a:rPr lang="zh-CN" altLang="en-US" dirty="0"/>
              <a:t>　</a:t>
            </a:r>
            <a:r>
              <a:rPr lang="en-US" altLang="zh-CN" dirty="0"/>
              <a:t>—— </a:t>
            </a:r>
            <a:r>
              <a:rPr lang="zh-CN" altLang="en-US" dirty="0"/>
              <a:t>安全生产规划应当与城乡规划相衔接</a:t>
            </a:r>
          </a:p>
          <a:p>
            <a:r>
              <a:rPr lang="en-US" altLang="zh-CN" b="1" dirty="0"/>
              <a:t>10.</a:t>
            </a:r>
            <a:r>
              <a:rPr lang="zh-CN" altLang="en-US" b="1" dirty="0"/>
              <a:t>政府安全生产工作机制 </a:t>
            </a:r>
          </a:p>
          <a:p>
            <a:r>
              <a:rPr lang="en-US" altLang="zh-CN" b="1" dirty="0">
                <a:latin typeface="FrankRuehl" pitchFamily="34" charset="-79"/>
                <a:cs typeface="FrankRuehl" pitchFamily="34" charset="-79"/>
              </a:rPr>
              <a:t>11.</a:t>
            </a:r>
            <a:r>
              <a:rPr lang="zh-CN" altLang="en-US" b="1" dirty="0"/>
              <a:t>社团组织的地位及任务</a:t>
            </a:r>
          </a:p>
          <a:p>
            <a:r>
              <a:rPr lang="zh-CN" altLang="en-US" dirty="0"/>
              <a:t>　 </a:t>
            </a:r>
            <a:r>
              <a:rPr lang="en-US" altLang="zh-CN" dirty="0"/>
              <a:t>—— </a:t>
            </a:r>
            <a:r>
              <a:rPr lang="zh-CN" altLang="en-US" dirty="0"/>
              <a:t>活动准则：法律、行政法规和章程</a:t>
            </a:r>
          </a:p>
          <a:p>
            <a:r>
              <a:rPr lang="zh-CN" altLang="en-US" dirty="0"/>
              <a:t>　 </a:t>
            </a:r>
            <a:r>
              <a:rPr lang="en-US" altLang="zh-CN" dirty="0"/>
              <a:t>—— </a:t>
            </a:r>
            <a:r>
              <a:rPr lang="zh-CN" altLang="en-US" dirty="0"/>
              <a:t>工作机制：行业自律</a:t>
            </a:r>
          </a:p>
          <a:p>
            <a:r>
              <a:rPr lang="zh-CN" altLang="en-US" dirty="0"/>
              <a:t>　 </a:t>
            </a:r>
            <a:r>
              <a:rPr lang="en-US" altLang="zh-CN" dirty="0"/>
              <a:t>—— </a:t>
            </a:r>
            <a:r>
              <a:rPr lang="zh-CN" altLang="en-US" dirty="0"/>
              <a:t>主要任务：提供信息、培训服务</a:t>
            </a:r>
          </a:p>
          <a:p>
            <a:endParaRPr lang="zh-CN" altLang="en-US" dirty="0"/>
          </a:p>
        </p:txBody>
      </p:sp>
    </p:spTree>
    <p:extLst>
      <p:ext uri="{BB962C8B-B14F-4D97-AF65-F5344CB8AC3E}">
        <p14:creationId xmlns:p14="http://schemas.microsoft.com/office/powerpoint/2010/main" val="2832489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796920"/>
          </a:xfrm>
        </p:spPr>
        <p:txBody>
          <a:bodyPr>
            <a:normAutofit/>
          </a:bodyPr>
          <a:lstStyle/>
          <a:p>
            <a:pPr algn="ctr"/>
            <a:r>
              <a:rPr lang="zh-CN" altLang="en-US" b="1" dirty="0">
                <a:solidFill>
                  <a:schemeClr val="bg2">
                    <a:lumMod val="50000"/>
                  </a:schemeClr>
                </a:solidFill>
                <a:latin typeface="+mn-ea"/>
                <a:ea typeface="+mn-ea"/>
              </a:rPr>
              <a:t>（四）监督管理制度</a:t>
            </a:r>
          </a:p>
        </p:txBody>
      </p:sp>
    </p:spTree>
    <p:extLst>
      <p:ext uri="{BB962C8B-B14F-4D97-AF65-F5344CB8AC3E}">
        <p14:creationId xmlns:p14="http://schemas.microsoft.com/office/powerpoint/2010/main" val="42082808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692696"/>
            <a:ext cx="8229600" cy="5703912"/>
          </a:xfrm>
        </p:spPr>
        <p:txBody>
          <a:bodyPr>
            <a:noAutofit/>
          </a:bodyPr>
          <a:lstStyle/>
          <a:p>
            <a:r>
              <a:rPr lang="en-US" altLang="zh-CN" b="1" dirty="0"/>
              <a:t>1.</a:t>
            </a:r>
            <a:r>
              <a:rPr lang="zh-CN" altLang="en-US" b="1" dirty="0"/>
              <a:t>各级人民政府在安全生产工作中的法律定位和职责</a:t>
            </a:r>
          </a:p>
          <a:p>
            <a:r>
              <a:rPr lang="zh-CN" altLang="en-US" dirty="0" smtClean="0"/>
              <a:t>（</a:t>
            </a:r>
            <a:r>
              <a:rPr lang="en-US" altLang="zh-CN" dirty="0"/>
              <a:t>1</a:t>
            </a:r>
            <a:r>
              <a:rPr lang="zh-CN" altLang="en-US" dirty="0"/>
              <a:t>）各级政府在安全生产工作中的法律定位</a:t>
            </a:r>
          </a:p>
          <a:p>
            <a:r>
              <a:rPr lang="zh-CN" altLang="en-US" dirty="0"/>
              <a:t>         </a:t>
            </a:r>
            <a:r>
              <a:rPr lang="en-US" altLang="zh-CN" dirty="0"/>
              <a:t>——</a:t>
            </a:r>
            <a:r>
              <a:rPr lang="zh-CN" altLang="en-US" dirty="0"/>
              <a:t>行政领导地位，实行行政首长负责制</a:t>
            </a:r>
          </a:p>
          <a:p>
            <a:r>
              <a:rPr lang="zh-CN" altLang="en-US" dirty="0" smtClean="0"/>
              <a:t>（</a:t>
            </a:r>
            <a:r>
              <a:rPr lang="en-US" altLang="zh-CN" dirty="0"/>
              <a:t>2</a:t>
            </a:r>
            <a:r>
              <a:rPr lang="zh-CN" altLang="en-US" dirty="0"/>
              <a:t>）各级政府的主要职责</a:t>
            </a:r>
          </a:p>
          <a:p>
            <a:r>
              <a:rPr lang="zh-CN" altLang="en-US" dirty="0"/>
              <a:t>　</a:t>
            </a:r>
            <a:r>
              <a:rPr lang="en-US" altLang="zh-CN" dirty="0" smtClean="0"/>
              <a:t>1</a:t>
            </a:r>
            <a:r>
              <a:rPr lang="zh-CN" altLang="en-US" dirty="0"/>
              <a:t>）把安全工作摆上重要日程，加强领导</a:t>
            </a:r>
          </a:p>
          <a:p>
            <a:r>
              <a:rPr lang="zh-CN" altLang="en-US" dirty="0"/>
              <a:t>　</a:t>
            </a:r>
            <a:r>
              <a:rPr lang="en-US" altLang="zh-CN" dirty="0" smtClean="0"/>
              <a:t>2</a:t>
            </a:r>
            <a:r>
              <a:rPr lang="zh-CN" altLang="en-US" dirty="0"/>
              <a:t>）组织制定并实施安全生产规划</a:t>
            </a:r>
          </a:p>
          <a:p>
            <a:r>
              <a:rPr lang="zh-CN" altLang="en-US" dirty="0"/>
              <a:t>　</a:t>
            </a:r>
            <a:r>
              <a:rPr lang="en-US" altLang="zh-CN" dirty="0"/>
              <a:t>3</a:t>
            </a:r>
            <a:r>
              <a:rPr lang="zh-CN" altLang="en-US" dirty="0"/>
              <a:t>）支持、督促各有关部门履行监管职责</a:t>
            </a:r>
          </a:p>
          <a:p>
            <a:r>
              <a:rPr lang="zh-CN" altLang="en-US" dirty="0"/>
              <a:t>　</a:t>
            </a:r>
            <a:r>
              <a:rPr lang="en-US" altLang="zh-CN" dirty="0"/>
              <a:t>4</a:t>
            </a:r>
            <a:r>
              <a:rPr lang="zh-CN" altLang="en-US" dirty="0"/>
              <a:t>）建立健全安全生产工作协调机制</a:t>
            </a:r>
          </a:p>
          <a:p>
            <a:r>
              <a:rPr lang="zh-CN" altLang="en-US" dirty="0"/>
              <a:t>　</a:t>
            </a:r>
            <a:r>
              <a:rPr lang="en-US" altLang="zh-CN" dirty="0"/>
              <a:t>5</a:t>
            </a:r>
            <a:r>
              <a:rPr lang="zh-CN" altLang="en-US" dirty="0"/>
              <a:t>）协调、解决监管中的重大</a:t>
            </a:r>
            <a:r>
              <a:rPr lang="zh-CN" altLang="en-US" dirty="0" smtClean="0"/>
              <a:t>问题</a:t>
            </a:r>
            <a:endParaRPr lang="en-US" altLang="zh-CN" dirty="0" smtClean="0"/>
          </a:p>
          <a:p>
            <a:r>
              <a:rPr lang="en-US" altLang="zh-CN" sz="2400" dirty="0" smtClean="0"/>
              <a:t>    6</a:t>
            </a:r>
            <a:r>
              <a:rPr lang="zh-CN" altLang="en-US" sz="2400" dirty="0"/>
              <a:t>）乡镇政府及派出机关定位定责，完善监管体系</a:t>
            </a:r>
          </a:p>
          <a:p>
            <a:r>
              <a:rPr lang="zh-CN" altLang="en-US" sz="2400" dirty="0"/>
              <a:t>　　  </a:t>
            </a:r>
            <a:r>
              <a:rPr lang="en-US" altLang="zh-CN" sz="2400" dirty="0"/>
              <a:t>—— </a:t>
            </a:r>
            <a:r>
              <a:rPr lang="zh-CN" altLang="en-US" sz="2400" dirty="0"/>
              <a:t>加强领导</a:t>
            </a:r>
          </a:p>
          <a:p>
            <a:r>
              <a:rPr lang="zh-CN" altLang="en-US" sz="2400" dirty="0"/>
              <a:t>　　  </a:t>
            </a:r>
            <a:r>
              <a:rPr lang="en-US" altLang="zh-CN" sz="2400" dirty="0"/>
              <a:t>—— </a:t>
            </a:r>
            <a:r>
              <a:rPr lang="zh-CN" altLang="en-US" sz="2400" dirty="0"/>
              <a:t>监督检查</a:t>
            </a:r>
          </a:p>
          <a:p>
            <a:r>
              <a:rPr lang="zh-CN" altLang="en-US" sz="2400" dirty="0"/>
              <a:t>　　</a:t>
            </a:r>
            <a:endParaRPr lang="zh-CN" altLang="en-US" dirty="0"/>
          </a:p>
        </p:txBody>
      </p:sp>
    </p:spTree>
    <p:extLst>
      <p:ext uri="{BB962C8B-B14F-4D97-AF65-F5344CB8AC3E}">
        <p14:creationId xmlns:p14="http://schemas.microsoft.com/office/powerpoint/2010/main" val="2329099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796920"/>
          </a:xfrm>
        </p:spPr>
        <p:txBody>
          <a:bodyPr>
            <a:normAutofit/>
          </a:bodyPr>
          <a:lstStyle/>
          <a:p>
            <a:pPr algn="ctr"/>
            <a:r>
              <a:rPr lang="zh-CN" altLang="en-US" b="1" dirty="0">
                <a:solidFill>
                  <a:schemeClr val="bg2">
                    <a:lumMod val="50000"/>
                  </a:schemeClr>
                </a:solidFill>
                <a:latin typeface="+mn-ea"/>
                <a:ea typeface="+mn-ea"/>
              </a:rPr>
              <a:t>（一）</a:t>
            </a:r>
            <a:r>
              <a:rPr lang="en-US" altLang="zh-CN" b="1" dirty="0">
                <a:solidFill>
                  <a:schemeClr val="bg2">
                    <a:lumMod val="50000"/>
                  </a:schemeClr>
                </a:solidFill>
                <a:latin typeface="+mn-ea"/>
                <a:ea typeface="+mn-ea"/>
              </a:rPr>
              <a:t>《</a:t>
            </a:r>
            <a:r>
              <a:rPr lang="zh-CN" altLang="en-US" b="1" dirty="0">
                <a:solidFill>
                  <a:schemeClr val="bg2">
                    <a:lumMod val="50000"/>
                  </a:schemeClr>
                </a:solidFill>
                <a:latin typeface="+mn-ea"/>
                <a:ea typeface="+mn-ea"/>
              </a:rPr>
              <a:t>安全生产法</a:t>
            </a:r>
            <a:r>
              <a:rPr lang="en-US" altLang="zh-CN" b="1" dirty="0">
                <a:solidFill>
                  <a:schemeClr val="bg2">
                    <a:lumMod val="50000"/>
                  </a:schemeClr>
                </a:solidFill>
                <a:latin typeface="+mn-ea"/>
                <a:ea typeface="+mn-ea"/>
              </a:rPr>
              <a:t>》</a:t>
            </a:r>
            <a:r>
              <a:rPr lang="zh-CN" altLang="en-US" b="1" dirty="0">
                <a:solidFill>
                  <a:schemeClr val="bg2">
                    <a:lumMod val="50000"/>
                  </a:schemeClr>
                </a:solidFill>
                <a:latin typeface="+mn-ea"/>
                <a:ea typeface="+mn-ea"/>
              </a:rPr>
              <a:t>实施情况</a:t>
            </a:r>
          </a:p>
        </p:txBody>
      </p:sp>
    </p:spTree>
    <p:extLst>
      <p:ext uri="{BB962C8B-B14F-4D97-AF65-F5344CB8AC3E}">
        <p14:creationId xmlns:p14="http://schemas.microsoft.com/office/powerpoint/2010/main" val="9695648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229600" cy="5832648"/>
          </a:xfrm>
        </p:spPr>
        <p:txBody>
          <a:bodyPr>
            <a:normAutofit fontScale="70000" lnSpcReduction="20000"/>
          </a:bodyPr>
          <a:lstStyle/>
          <a:p>
            <a:r>
              <a:rPr lang="en-US" altLang="zh-CN" sz="3700" dirty="0" smtClean="0"/>
              <a:t>       —— </a:t>
            </a:r>
            <a:r>
              <a:rPr lang="zh-CN" altLang="en-US" sz="3700" dirty="0"/>
              <a:t>协助上级有关部门，依法履行安全监管职责</a:t>
            </a:r>
            <a:endParaRPr lang="en-US" altLang="zh-CN" sz="3700" dirty="0"/>
          </a:p>
          <a:p>
            <a:r>
              <a:rPr lang="en-US" altLang="zh-CN" sz="3700" dirty="0" smtClean="0"/>
              <a:t>    7</a:t>
            </a:r>
            <a:r>
              <a:rPr lang="zh-CN" altLang="en-US" sz="3700" dirty="0"/>
              <a:t>）加强安全生产宣传教育，提高全社会安全意识</a:t>
            </a:r>
          </a:p>
          <a:p>
            <a:r>
              <a:rPr lang="zh-CN" altLang="en-US" sz="3700" dirty="0"/>
              <a:t> </a:t>
            </a:r>
            <a:r>
              <a:rPr lang="zh-CN" altLang="en-US" sz="3700" dirty="0" smtClean="0"/>
              <a:t>   </a:t>
            </a:r>
            <a:r>
              <a:rPr lang="en-US" altLang="zh-CN" sz="3700" dirty="0" smtClean="0"/>
              <a:t>8</a:t>
            </a:r>
            <a:r>
              <a:rPr lang="zh-CN" altLang="en-US" sz="3700" dirty="0"/>
              <a:t>）做好生产安全事故的应急救援和调查处理工作</a:t>
            </a:r>
          </a:p>
          <a:p>
            <a:r>
              <a:rPr lang="zh-CN" altLang="en-US" sz="3700" dirty="0" smtClean="0"/>
              <a:t>    </a:t>
            </a:r>
            <a:r>
              <a:rPr lang="en-US" altLang="zh-CN" sz="3700" dirty="0" smtClean="0"/>
              <a:t>9</a:t>
            </a:r>
            <a:r>
              <a:rPr lang="zh-CN" altLang="en-US" sz="3700" dirty="0"/>
              <a:t>）依法实施关闭企业的行政</a:t>
            </a:r>
            <a:r>
              <a:rPr lang="zh-CN" altLang="en-US" sz="3700" dirty="0" smtClean="0"/>
              <a:t>处罚</a:t>
            </a:r>
            <a:endParaRPr lang="en-US" altLang="zh-CN" sz="3700" dirty="0" smtClean="0"/>
          </a:p>
          <a:p>
            <a:r>
              <a:rPr lang="en-US" altLang="zh-CN" sz="3700" b="1" dirty="0"/>
              <a:t>2.</a:t>
            </a:r>
            <a:r>
              <a:rPr lang="zh-CN" altLang="en-US" sz="3700" b="1" dirty="0"/>
              <a:t>负有安全生产监管职责的部门的职责</a:t>
            </a:r>
          </a:p>
          <a:p>
            <a:r>
              <a:rPr lang="zh-CN" altLang="en-US" sz="3700" dirty="0" smtClean="0"/>
              <a:t> （</a:t>
            </a:r>
            <a:r>
              <a:rPr lang="en-US" altLang="zh-CN" sz="3700" dirty="0"/>
              <a:t>1</a:t>
            </a:r>
            <a:r>
              <a:rPr lang="zh-CN" altLang="en-US" sz="3700" dirty="0"/>
              <a:t>）安全生产监管体制和各部门的职责分工</a:t>
            </a:r>
          </a:p>
          <a:p>
            <a:r>
              <a:rPr lang="zh-CN" altLang="en-US" sz="3700" dirty="0" smtClean="0"/>
              <a:t> （</a:t>
            </a:r>
            <a:r>
              <a:rPr lang="en-US" altLang="zh-CN" sz="3700" dirty="0"/>
              <a:t>2</a:t>
            </a:r>
            <a:r>
              <a:rPr lang="zh-CN" altLang="en-US" sz="3700" dirty="0"/>
              <a:t>）负有安全生产监管职责的部门的基本职权</a:t>
            </a:r>
          </a:p>
          <a:p>
            <a:r>
              <a:rPr lang="zh-CN" altLang="en-US" sz="3700" dirty="0"/>
              <a:t>    </a:t>
            </a:r>
            <a:r>
              <a:rPr lang="en-US" altLang="zh-CN" sz="3700" dirty="0"/>
              <a:t>1</a:t>
            </a:r>
            <a:r>
              <a:rPr lang="zh-CN" altLang="en-US" sz="3700" dirty="0"/>
              <a:t>）依法实施安全生产许可</a:t>
            </a:r>
          </a:p>
          <a:p>
            <a:r>
              <a:rPr lang="zh-CN" altLang="en-US" sz="3700" dirty="0"/>
              <a:t>　</a:t>
            </a:r>
            <a:r>
              <a:rPr lang="en-US" altLang="zh-CN" sz="3700" dirty="0"/>
              <a:t>2</a:t>
            </a:r>
            <a:r>
              <a:rPr lang="zh-CN" altLang="en-US" sz="3700" dirty="0"/>
              <a:t>）日常监督检查职权</a:t>
            </a:r>
          </a:p>
          <a:p>
            <a:r>
              <a:rPr lang="zh-CN" altLang="en-US" sz="3700" dirty="0"/>
              <a:t>　</a:t>
            </a:r>
            <a:r>
              <a:rPr lang="en-US" altLang="zh-CN" sz="3700" dirty="0"/>
              <a:t>—— </a:t>
            </a:r>
            <a:r>
              <a:rPr lang="zh-CN" altLang="en-US" sz="3700" dirty="0"/>
              <a:t>扩大：违法生产、储存、使用、经营、运输的危险物品</a:t>
            </a:r>
          </a:p>
          <a:p>
            <a:r>
              <a:rPr lang="zh-CN" altLang="en-US" sz="3700" dirty="0"/>
              <a:t>　</a:t>
            </a:r>
            <a:r>
              <a:rPr lang="en-US" altLang="zh-CN" sz="3700" dirty="0"/>
              <a:t>—— </a:t>
            </a:r>
            <a:r>
              <a:rPr lang="zh-CN" altLang="en-US" sz="3700" dirty="0"/>
              <a:t>查封：违法生产、储存、使用、经营、运输的作业场所</a:t>
            </a:r>
          </a:p>
          <a:p>
            <a:r>
              <a:rPr lang="zh-CN" altLang="en-US" sz="3700" dirty="0"/>
              <a:t>    </a:t>
            </a:r>
            <a:r>
              <a:rPr lang="en-US" altLang="zh-CN" sz="3700" dirty="0"/>
              <a:t>—— </a:t>
            </a:r>
            <a:r>
              <a:rPr lang="zh-CN" altLang="en-US" sz="3700" dirty="0"/>
              <a:t>对拒不执行行政决定的存在重大隐患单位采取行政强制措施</a:t>
            </a:r>
          </a:p>
          <a:p>
            <a:endParaRPr lang="zh-CN" altLang="en-US" dirty="0"/>
          </a:p>
        </p:txBody>
      </p:sp>
    </p:spTree>
    <p:extLst>
      <p:ext uri="{BB962C8B-B14F-4D97-AF65-F5344CB8AC3E}">
        <p14:creationId xmlns:p14="http://schemas.microsoft.com/office/powerpoint/2010/main" val="33939088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31904"/>
          </a:xfrm>
        </p:spPr>
        <p:txBody>
          <a:bodyPr>
            <a:normAutofit/>
          </a:bodyPr>
          <a:lstStyle/>
          <a:p>
            <a:r>
              <a:rPr lang="zh-CN" altLang="en-US" dirty="0" smtClean="0"/>
              <a:t>（</a:t>
            </a:r>
            <a:r>
              <a:rPr lang="en-US" altLang="zh-CN" dirty="0" smtClean="0"/>
              <a:t>3</a:t>
            </a:r>
            <a:r>
              <a:rPr lang="zh-CN" altLang="en-US" dirty="0"/>
              <a:t>）受理和查处举报事项</a:t>
            </a:r>
          </a:p>
          <a:p>
            <a:r>
              <a:rPr lang="zh-CN" altLang="en-US" dirty="0" smtClean="0"/>
              <a:t>（ </a:t>
            </a:r>
            <a:r>
              <a:rPr lang="en-US" altLang="zh-CN" dirty="0"/>
              <a:t>4</a:t>
            </a:r>
            <a:r>
              <a:rPr lang="zh-CN" altLang="en-US" dirty="0"/>
              <a:t>）实施行政处罚</a:t>
            </a:r>
          </a:p>
          <a:p>
            <a:r>
              <a:rPr lang="zh-CN" altLang="en-US" dirty="0" smtClean="0"/>
              <a:t>（ </a:t>
            </a:r>
            <a:r>
              <a:rPr lang="en-US" altLang="zh-CN" dirty="0"/>
              <a:t>5</a:t>
            </a:r>
            <a:r>
              <a:rPr lang="zh-CN" altLang="en-US" dirty="0"/>
              <a:t>）安全生产违法行为信息管理</a:t>
            </a:r>
          </a:p>
          <a:p>
            <a:r>
              <a:rPr lang="zh-CN" altLang="en-US" dirty="0" smtClean="0"/>
              <a:t>   </a:t>
            </a:r>
            <a:r>
              <a:rPr lang="en-US" altLang="zh-CN" dirty="0"/>
              <a:t>—— </a:t>
            </a:r>
            <a:r>
              <a:rPr lang="zh-CN" altLang="en-US" dirty="0"/>
              <a:t>监管部门应当建立信息库</a:t>
            </a:r>
          </a:p>
          <a:p>
            <a:r>
              <a:rPr lang="zh-CN" altLang="en-US" dirty="0" smtClean="0"/>
              <a:t>   </a:t>
            </a:r>
            <a:r>
              <a:rPr lang="en-US" altLang="zh-CN" dirty="0" smtClean="0"/>
              <a:t>—— </a:t>
            </a:r>
            <a:r>
              <a:rPr lang="zh-CN" altLang="en-US" dirty="0"/>
              <a:t>违法情节严重的社会公示</a:t>
            </a:r>
          </a:p>
          <a:p>
            <a:r>
              <a:rPr lang="zh-CN" altLang="en-US" dirty="0" smtClean="0"/>
              <a:t>   </a:t>
            </a:r>
            <a:r>
              <a:rPr lang="en-US" altLang="zh-CN" dirty="0" smtClean="0"/>
              <a:t>—— </a:t>
            </a:r>
            <a:r>
              <a:rPr lang="zh-CN" altLang="en-US" dirty="0"/>
              <a:t>通报行业、投资、国土、证券部门</a:t>
            </a:r>
          </a:p>
        </p:txBody>
      </p:sp>
    </p:spTree>
    <p:extLst>
      <p:ext uri="{BB962C8B-B14F-4D97-AF65-F5344CB8AC3E}">
        <p14:creationId xmlns:p14="http://schemas.microsoft.com/office/powerpoint/2010/main" val="30402049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415880"/>
          </a:xfrm>
        </p:spPr>
        <p:txBody>
          <a:bodyPr>
            <a:normAutofit/>
          </a:bodyPr>
          <a:lstStyle/>
          <a:p>
            <a:r>
              <a:rPr lang="zh-CN" altLang="en-US" dirty="0" smtClean="0"/>
              <a:t>（</a:t>
            </a:r>
            <a:r>
              <a:rPr lang="en-US" altLang="zh-CN" dirty="0" smtClean="0"/>
              <a:t>6</a:t>
            </a:r>
            <a:r>
              <a:rPr lang="zh-CN" altLang="en-US" dirty="0"/>
              <a:t>）监督检查的方式和责任界限</a:t>
            </a:r>
          </a:p>
          <a:p>
            <a:r>
              <a:rPr lang="zh-CN" altLang="en-US" dirty="0" smtClean="0"/>
              <a:t>   </a:t>
            </a:r>
            <a:r>
              <a:rPr lang="en-US" altLang="zh-CN" dirty="0"/>
              <a:t>1</a:t>
            </a:r>
            <a:r>
              <a:rPr lang="zh-CN" altLang="en-US" dirty="0"/>
              <a:t>）监督检查的主要方式</a:t>
            </a:r>
          </a:p>
          <a:p>
            <a:r>
              <a:rPr lang="zh-CN" altLang="en-US" dirty="0"/>
              <a:t>　</a:t>
            </a:r>
            <a:r>
              <a:rPr lang="zh-CN" altLang="en-US" dirty="0" smtClean="0"/>
              <a:t>  </a:t>
            </a:r>
            <a:r>
              <a:rPr lang="en-US" altLang="zh-CN" dirty="0"/>
              <a:t>—— </a:t>
            </a:r>
            <a:r>
              <a:rPr lang="zh-CN" altLang="en-US" dirty="0"/>
              <a:t>按照分类管理要求，制定年度监督检查计划</a:t>
            </a:r>
          </a:p>
          <a:p>
            <a:r>
              <a:rPr lang="zh-CN" altLang="en-US" dirty="0"/>
              <a:t>　</a:t>
            </a:r>
            <a:r>
              <a:rPr lang="zh-CN" altLang="en-US" dirty="0" smtClean="0"/>
              <a:t>  </a:t>
            </a:r>
            <a:r>
              <a:rPr lang="en-US" altLang="zh-CN" dirty="0"/>
              <a:t>—— </a:t>
            </a:r>
            <a:r>
              <a:rPr lang="zh-CN" altLang="en-US" dirty="0"/>
              <a:t>按照计划检查</a:t>
            </a:r>
          </a:p>
          <a:p>
            <a:r>
              <a:rPr lang="zh-CN" altLang="en-US" dirty="0"/>
              <a:t>　</a:t>
            </a:r>
            <a:r>
              <a:rPr lang="zh-CN" altLang="en-US" dirty="0" smtClean="0"/>
              <a:t>  </a:t>
            </a:r>
            <a:r>
              <a:rPr lang="en-US" altLang="zh-CN" dirty="0"/>
              <a:t>—— </a:t>
            </a:r>
            <a:r>
              <a:rPr lang="zh-CN" altLang="en-US" dirty="0"/>
              <a:t>发现事故隐患，及时处理</a:t>
            </a:r>
          </a:p>
          <a:p>
            <a:r>
              <a:rPr lang="en-US" altLang="zh-CN" dirty="0" smtClean="0"/>
              <a:t> 2</a:t>
            </a:r>
            <a:r>
              <a:rPr lang="zh-CN" altLang="en-US" dirty="0"/>
              <a:t>）责任追究界限</a:t>
            </a:r>
          </a:p>
          <a:p>
            <a:r>
              <a:rPr lang="zh-CN" altLang="en-US" dirty="0"/>
              <a:t>　</a:t>
            </a:r>
            <a:r>
              <a:rPr lang="zh-CN" altLang="en-US" dirty="0" smtClean="0"/>
              <a:t>  </a:t>
            </a:r>
            <a:r>
              <a:rPr lang="en-US" altLang="zh-CN" dirty="0"/>
              <a:t>—— </a:t>
            </a:r>
            <a:r>
              <a:rPr lang="zh-CN" altLang="en-US" dirty="0"/>
              <a:t>是否发现违法行为和隐患</a:t>
            </a:r>
          </a:p>
          <a:p>
            <a:r>
              <a:rPr lang="zh-CN" altLang="en-US" dirty="0"/>
              <a:t>　</a:t>
            </a:r>
            <a:r>
              <a:rPr lang="zh-CN" altLang="en-US" dirty="0" smtClean="0"/>
              <a:t>  </a:t>
            </a:r>
            <a:r>
              <a:rPr lang="en-US" altLang="zh-CN" dirty="0"/>
              <a:t>—— </a:t>
            </a:r>
            <a:r>
              <a:rPr lang="zh-CN" altLang="en-US" dirty="0"/>
              <a:t>是否及时依法处理</a:t>
            </a:r>
          </a:p>
          <a:p>
            <a:r>
              <a:rPr lang="zh-CN" altLang="en-US" dirty="0"/>
              <a:t>　</a:t>
            </a:r>
            <a:r>
              <a:rPr lang="zh-CN" altLang="en-US" dirty="0" smtClean="0"/>
              <a:t>  </a:t>
            </a:r>
            <a:r>
              <a:rPr lang="en-US" altLang="zh-CN" dirty="0"/>
              <a:t>—— </a:t>
            </a:r>
            <a:r>
              <a:rPr lang="zh-CN" altLang="en-US" dirty="0"/>
              <a:t>处理决定是否合法、适当</a:t>
            </a:r>
          </a:p>
          <a:p>
            <a:r>
              <a:rPr lang="zh-CN" altLang="en-US" b="1" dirty="0"/>
              <a:t> </a:t>
            </a:r>
            <a:r>
              <a:rPr lang="en-US" altLang="zh-CN" b="1" dirty="0" smtClean="0"/>
              <a:t>3</a:t>
            </a:r>
            <a:r>
              <a:rPr lang="en-US" altLang="zh-CN" b="1" dirty="0"/>
              <a:t>.</a:t>
            </a:r>
            <a:r>
              <a:rPr lang="zh-CN" altLang="en-US" b="1" dirty="0"/>
              <a:t>基层社区组织的监督</a:t>
            </a:r>
          </a:p>
          <a:p>
            <a:r>
              <a:rPr lang="zh-CN" altLang="en-US" b="1" dirty="0" smtClean="0"/>
              <a:t> </a:t>
            </a:r>
            <a:r>
              <a:rPr lang="en-US" altLang="zh-CN" b="1" dirty="0"/>
              <a:t>4.</a:t>
            </a:r>
            <a:r>
              <a:rPr lang="zh-CN" altLang="en-US" b="1" dirty="0"/>
              <a:t>舆论监督</a:t>
            </a:r>
          </a:p>
        </p:txBody>
      </p:sp>
    </p:spTree>
    <p:extLst>
      <p:ext uri="{BB962C8B-B14F-4D97-AF65-F5344CB8AC3E}">
        <p14:creationId xmlns:p14="http://schemas.microsoft.com/office/powerpoint/2010/main" val="31035703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508888"/>
          </a:xfrm>
        </p:spPr>
        <p:txBody>
          <a:bodyPr>
            <a:normAutofit/>
          </a:bodyPr>
          <a:lstStyle/>
          <a:p>
            <a:r>
              <a:rPr lang="zh-CN" altLang="en-US" b="1" dirty="0">
                <a:solidFill>
                  <a:schemeClr val="bg2">
                    <a:lumMod val="50000"/>
                  </a:schemeClr>
                </a:solidFill>
                <a:latin typeface="+mn-ea"/>
                <a:ea typeface="+mn-ea"/>
              </a:rPr>
              <a:t>（五）安全生产许可制度</a:t>
            </a:r>
            <a:endParaRPr lang="zh-CN" altLang="en-US" dirty="0">
              <a:solidFill>
                <a:schemeClr val="bg2">
                  <a:lumMod val="50000"/>
                </a:schemeClr>
              </a:solidFill>
              <a:latin typeface="+mn-ea"/>
              <a:ea typeface="+mn-ea"/>
            </a:endParaRPr>
          </a:p>
        </p:txBody>
      </p:sp>
    </p:spTree>
    <p:extLst>
      <p:ext uri="{BB962C8B-B14F-4D97-AF65-F5344CB8AC3E}">
        <p14:creationId xmlns:p14="http://schemas.microsoft.com/office/powerpoint/2010/main" val="9914729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229600" cy="5904656"/>
          </a:xfrm>
        </p:spPr>
        <p:txBody>
          <a:bodyPr>
            <a:noAutofit/>
          </a:bodyPr>
          <a:lstStyle/>
          <a:p>
            <a:r>
              <a:rPr lang="en-US" altLang="zh-CN" b="1" dirty="0" smtClean="0">
                <a:latin typeface="+mn-ea"/>
              </a:rPr>
              <a:t>1</a:t>
            </a:r>
            <a:r>
              <a:rPr lang="en-US" altLang="zh-CN" b="1" dirty="0">
                <a:latin typeface="+mn-ea"/>
              </a:rPr>
              <a:t>. </a:t>
            </a:r>
            <a:r>
              <a:rPr lang="zh-CN" altLang="en-US" b="1" dirty="0">
                <a:latin typeface="+mn-ea"/>
              </a:rPr>
              <a:t>具备法定安全生产条件</a:t>
            </a:r>
          </a:p>
          <a:p>
            <a:r>
              <a:rPr lang="en-US" altLang="zh-CN" b="1" dirty="0" smtClean="0">
                <a:latin typeface="+mn-ea"/>
              </a:rPr>
              <a:t>2</a:t>
            </a:r>
            <a:r>
              <a:rPr lang="en-US" altLang="zh-CN" b="1" dirty="0">
                <a:latin typeface="+mn-ea"/>
              </a:rPr>
              <a:t>. </a:t>
            </a:r>
            <a:r>
              <a:rPr lang="zh-CN" altLang="en-US" b="1" dirty="0">
                <a:latin typeface="+mn-ea"/>
              </a:rPr>
              <a:t>依法取得相关的安全事项审批或者行政许可</a:t>
            </a:r>
          </a:p>
          <a:p>
            <a:r>
              <a:rPr lang="en-US" altLang="zh-CN" b="1" dirty="0" smtClean="0">
                <a:latin typeface="+mn-ea"/>
              </a:rPr>
              <a:t>3</a:t>
            </a:r>
            <a:r>
              <a:rPr lang="en-US" altLang="zh-CN" b="1" dirty="0">
                <a:latin typeface="+mn-ea"/>
              </a:rPr>
              <a:t>. </a:t>
            </a:r>
            <a:r>
              <a:rPr lang="zh-CN" altLang="en-US" b="1" dirty="0">
                <a:latin typeface="+mn-ea"/>
              </a:rPr>
              <a:t>安全生产许可的形式</a:t>
            </a:r>
          </a:p>
          <a:p>
            <a:r>
              <a:rPr lang="zh-CN" altLang="en-US" dirty="0">
                <a:latin typeface="+mn-ea"/>
              </a:rPr>
              <a:t>　</a:t>
            </a:r>
            <a:r>
              <a:rPr lang="zh-CN" altLang="en-US" dirty="0" smtClean="0">
                <a:latin typeface="+mn-ea"/>
              </a:rPr>
              <a:t> </a:t>
            </a:r>
            <a:r>
              <a:rPr lang="en-US" altLang="zh-CN" dirty="0" smtClean="0">
                <a:latin typeface="+mn-ea"/>
              </a:rPr>
              <a:t>—— </a:t>
            </a:r>
            <a:r>
              <a:rPr lang="zh-CN" altLang="en-US" dirty="0">
                <a:latin typeface="+mn-ea"/>
              </a:rPr>
              <a:t>安全事项的审批（危化企业）</a:t>
            </a:r>
          </a:p>
          <a:p>
            <a:r>
              <a:rPr lang="zh-CN" altLang="en-US" dirty="0">
                <a:latin typeface="+mn-ea"/>
              </a:rPr>
              <a:t>　</a:t>
            </a:r>
            <a:r>
              <a:rPr lang="zh-CN" altLang="en-US" dirty="0" smtClean="0">
                <a:latin typeface="+mn-ea"/>
              </a:rPr>
              <a:t> </a:t>
            </a:r>
            <a:r>
              <a:rPr lang="en-US" altLang="zh-CN" dirty="0" smtClean="0">
                <a:latin typeface="+mn-ea"/>
              </a:rPr>
              <a:t>—— </a:t>
            </a:r>
            <a:r>
              <a:rPr lang="zh-CN" altLang="en-US" dirty="0">
                <a:latin typeface="+mn-ea"/>
              </a:rPr>
              <a:t>建设项目安全设施“三同时”</a:t>
            </a:r>
          </a:p>
          <a:p>
            <a:r>
              <a:rPr lang="zh-CN" altLang="en-US" dirty="0">
                <a:latin typeface="+mn-ea"/>
              </a:rPr>
              <a:t>　</a:t>
            </a:r>
            <a:r>
              <a:rPr lang="zh-CN" altLang="en-US" dirty="0" smtClean="0">
                <a:latin typeface="+mn-ea"/>
              </a:rPr>
              <a:t> </a:t>
            </a:r>
            <a:r>
              <a:rPr lang="en-US" altLang="zh-CN" dirty="0" smtClean="0">
                <a:latin typeface="+mn-ea"/>
              </a:rPr>
              <a:t>—— </a:t>
            </a:r>
            <a:r>
              <a:rPr lang="zh-CN" altLang="en-US" dirty="0">
                <a:latin typeface="+mn-ea"/>
              </a:rPr>
              <a:t>安全生产许可证</a:t>
            </a:r>
          </a:p>
          <a:p>
            <a:r>
              <a:rPr lang="zh-CN" altLang="en-US" dirty="0">
                <a:latin typeface="+mn-ea"/>
              </a:rPr>
              <a:t>　</a:t>
            </a:r>
            <a:r>
              <a:rPr lang="zh-CN" altLang="en-US" dirty="0" smtClean="0">
                <a:latin typeface="+mn-ea"/>
              </a:rPr>
              <a:t> </a:t>
            </a:r>
            <a:r>
              <a:rPr lang="en-US" altLang="zh-CN" dirty="0" smtClean="0">
                <a:latin typeface="+mn-ea"/>
              </a:rPr>
              <a:t>—— </a:t>
            </a:r>
            <a:r>
              <a:rPr lang="zh-CN" altLang="en-US" dirty="0">
                <a:latin typeface="+mn-ea"/>
              </a:rPr>
              <a:t>安全机构资质认定</a:t>
            </a:r>
          </a:p>
          <a:p>
            <a:r>
              <a:rPr lang="zh-CN" altLang="en-US" dirty="0">
                <a:latin typeface="+mn-ea"/>
              </a:rPr>
              <a:t>　</a:t>
            </a:r>
            <a:r>
              <a:rPr lang="zh-CN" altLang="en-US" dirty="0" smtClean="0">
                <a:latin typeface="+mn-ea"/>
              </a:rPr>
              <a:t> </a:t>
            </a:r>
            <a:r>
              <a:rPr lang="en-US" altLang="zh-CN" dirty="0">
                <a:latin typeface="+mn-ea"/>
              </a:rPr>
              <a:t>—— </a:t>
            </a:r>
            <a:r>
              <a:rPr lang="zh-CN" altLang="en-US" dirty="0">
                <a:latin typeface="+mn-ea"/>
              </a:rPr>
              <a:t>相关人员安全资格认定</a:t>
            </a:r>
          </a:p>
          <a:p>
            <a:r>
              <a:rPr lang="zh-CN" altLang="en-US" dirty="0">
                <a:latin typeface="+mn-ea"/>
              </a:rPr>
              <a:t>　</a:t>
            </a:r>
            <a:r>
              <a:rPr lang="zh-CN" altLang="en-US" dirty="0" smtClean="0">
                <a:latin typeface="+mn-ea"/>
              </a:rPr>
              <a:t>  </a:t>
            </a:r>
            <a:r>
              <a:rPr lang="en-US" altLang="zh-CN" dirty="0" smtClean="0">
                <a:latin typeface="+mn-ea"/>
              </a:rPr>
              <a:t>—— </a:t>
            </a:r>
            <a:r>
              <a:rPr lang="zh-CN" altLang="en-US" dirty="0">
                <a:latin typeface="+mn-ea"/>
              </a:rPr>
              <a:t>登记（危化品）</a:t>
            </a:r>
          </a:p>
          <a:p>
            <a:r>
              <a:rPr lang="en-US" altLang="zh-CN" sz="2200" b="1" dirty="0" smtClean="0">
                <a:latin typeface="+mn-ea"/>
              </a:rPr>
              <a:t>4</a:t>
            </a:r>
            <a:r>
              <a:rPr lang="en-US" altLang="zh-CN" sz="2200" b="1" dirty="0">
                <a:latin typeface="+mn-ea"/>
              </a:rPr>
              <a:t>. </a:t>
            </a:r>
            <a:r>
              <a:rPr lang="zh-CN" altLang="en-US" sz="2200" b="1" dirty="0">
                <a:latin typeface="+mn-ea"/>
              </a:rPr>
              <a:t>新法增设的安全生产许可</a:t>
            </a:r>
          </a:p>
          <a:p>
            <a:pPr marL="0" indent="0">
              <a:buNone/>
            </a:pPr>
            <a:r>
              <a:rPr lang="zh-CN" altLang="en-US" sz="2200" dirty="0">
                <a:latin typeface="+mn-ea"/>
              </a:rPr>
              <a:t>    （</a:t>
            </a:r>
            <a:r>
              <a:rPr lang="en-US" altLang="zh-CN" sz="2200" dirty="0">
                <a:latin typeface="+mn-ea"/>
              </a:rPr>
              <a:t>1</a:t>
            </a:r>
            <a:r>
              <a:rPr lang="zh-CN" altLang="en-US" sz="2200" dirty="0">
                <a:latin typeface="+mn-ea"/>
              </a:rPr>
              <a:t>）扩大考核人员范围</a:t>
            </a:r>
          </a:p>
          <a:p>
            <a:r>
              <a:rPr lang="zh-CN" altLang="en-US" sz="2200" dirty="0">
                <a:latin typeface="+mn-ea"/>
              </a:rPr>
              <a:t>　</a:t>
            </a:r>
            <a:r>
              <a:rPr lang="zh-CN" altLang="en-US" sz="2200" dirty="0" smtClean="0">
                <a:latin typeface="+mn-ea"/>
              </a:rPr>
              <a:t> </a:t>
            </a:r>
            <a:r>
              <a:rPr lang="en-US" altLang="zh-CN" sz="2200" dirty="0" smtClean="0">
                <a:latin typeface="+mn-ea"/>
              </a:rPr>
              <a:t>—— </a:t>
            </a:r>
            <a:r>
              <a:rPr lang="zh-CN" altLang="en-US" sz="2200" dirty="0">
                <a:latin typeface="+mn-ea"/>
              </a:rPr>
              <a:t>金属冶炼、道路运输单位的主要负责人和安全生产管理人员</a:t>
            </a:r>
          </a:p>
          <a:p>
            <a:endParaRPr lang="zh-CN" altLang="en-US" sz="2200" dirty="0">
              <a:latin typeface="+mn-ea"/>
            </a:endParaRPr>
          </a:p>
        </p:txBody>
      </p:sp>
    </p:spTree>
    <p:extLst>
      <p:ext uri="{BB962C8B-B14F-4D97-AF65-F5344CB8AC3E}">
        <p14:creationId xmlns:p14="http://schemas.microsoft.com/office/powerpoint/2010/main" val="4347097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normAutofit/>
          </a:bodyPr>
          <a:lstStyle/>
          <a:p>
            <a:r>
              <a:rPr lang="en-US" altLang="zh-CN" dirty="0" smtClean="0">
                <a:latin typeface="+mn-ea"/>
              </a:rPr>
              <a:t>    —— </a:t>
            </a:r>
            <a:r>
              <a:rPr lang="zh-CN" altLang="en-US" dirty="0">
                <a:latin typeface="+mn-ea"/>
              </a:rPr>
              <a:t>主管的负有安全生产监督管理职责的部门对其安全生产知识和管理能力考核合格</a:t>
            </a:r>
          </a:p>
          <a:p>
            <a:pPr marL="0" indent="0">
              <a:buNone/>
            </a:pPr>
            <a:r>
              <a:rPr lang="zh-CN" altLang="en-US" dirty="0" smtClean="0">
                <a:latin typeface="+mn-ea"/>
              </a:rPr>
              <a:t>    （</a:t>
            </a:r>
            <a:r>
              <a:rPr lang="en-US" altLang="zh-CN" dirty="0">
                <a:latin typeface="+mn-ea"/>
              </a:rPr>
              <a:t>2</a:t>
            </a:r>
            <a:r>
              <a:rPr lang="zh-CN" altLang="en-US" dirty="0">
                <a:latin typeface="+mn-ea"/>
              </a:rPr>
              <a:t>）推行注册安全工程师制度 </a:t>
            </a:r>
          </a:p>
          <a:p>
            <a:pPr marL="0" indent="0">
              <a:buNone/>
            </a:pPr>
            <a:r>
              <a:rPr lang="zh-CN" altLang="en-US" dirty="0" smtClean="0">
                <a:latin typeface="+mn-ea"/>
              </a:rPr>
              <a:t>     强制</a:t>
            </a:r>
            <a:r>
              <a:rPr lang="zh-CN" altLang="en-US" dirty="0">
                <a:latin typeface="+mn-ea"/>
              </a:rPr>
              <a:t>配备</a:t>
            </a:r>
            <a:r>
              <a:rPr lang="en-US" altLang="zh-CN" dirty="0">
                <a:latin typeface="+mn-ea"/>
              </a:rPr>
              <a:t>—— </a:t>
            </a:r>
            <a:r>
              <a:rPr lang="zh-CN" altLang="en-US" dirty="0">
                <a:latin typeface="+mn-ea"/>
              </a:rPr>
              <a:t>危险品生产、储存单位和矿山</a:t>
            </a:r>
          </a:p>
          <a:p>
            <a:pPr marL="0" indent="0">
              <a:buNone/>
            </a:pPr>
            <a:r>
              <a:rPr lang="zh-CN" altLang="en-US" dirty="0" smtClean="0">
                <a:latin typeface="+mn-ea"/>
              </a:rPr>
              <a:t>     鼓励</a:t>
            </a:r>
            <a:r>
              <a:rPr lang="zh-CN" altLang="en-US" dirty="0">
                <a:latin typeface="+mn-ea"/>
              </a:rPr>
              <a:t>配备</a:t>
            </a:r>
            <a:r>
              <a:rPr lang="en-US" altLang="zh-CN" dirty="0">
                <a:latin typeface="+mn-ea"/>
              </a:rPr>
              <a:t>—— </a:t>
            </a:r>
            <a:r>
              <a:rPr lang="zh-CN" altLang="en-US" dirty="0">
                <a:latin typeface="+mn-ea"/>
              </a:rPr>
              <a:t>其他企业</a:t>
            </a:r>
          </a:p>
          <a:p>
            <a:pPr marL="0" indent="0">
              <a:buNone/>
            </a:pPr>
            <a:r>
              <a:rPr lang="zh-CN" altLang="en-US" dirty="0" smtClean="0">
                <a:latin typeface="+mn-ea"/>
              </a:rPr>
              <a:t>     </a:t>
            </a:r>
            <a:r>
              <a:rPr lang="zh-CN" altLang="en-US" dirty="0">
                <a:latin typeface="+mn-ea"/>
              </a:rPr>
              <a:t>分类管理</a:t>
            </a:r>
            <a:r>
              <a:rPr lang="en-US" altLang="zh-CN" dirty="0">
                <a:latin typeface="+mn-ea"/>
              </a:rPr>
              <a:t>—— </a:t>
            </a:r>
            <a:r>
              <a:rPr lang="zh-CN" altLang="en-US" dirty="0">
                <a:latin typeface="+mn-ea"/>
              </a:rPr>
              <a:t>人社部、安监总局会同有关部门制定部门规章</a:t>
            </a:r>
          </a:p>
          <a:p>
            <a:endParaRPr lang="zh-CN" altLang="en-US" dirty="0"/>
          </a:p>
        </p:txBody>
      </p:sp>
    </p:spTree>
    <p:extLst>
      <p:ext uri="{BB962C8B-B14F-4D97-AF65-F5344CB8AC3E}">
        <p14:creationId xmlns:p14="http://schemas.microsoft.com/office/powerpoint/2010/main" val="13853357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372984"/>
          </a:xfrm>
        </p:spPr>
        <p:txBody>
          <a:bodyPr>
            <a:normAutofit/>
          </a:bodyPr>
          <a:lstStyle/>
          <a:p>
            <a:pPr algn="ctr"/>
            <a:r>
              <a:rPr lang="zh-CN" altLang="en-US" sz="5400" b="1" dirty="0" smtClean="0">
                <a:solidFill>
                  <a:schemeClr val="bg2">
                    <a:lumMod val="50000"/>
                  </a:schemeClr>
                </a:solidFill>
                <a:latin typeface="+mn-ea"/>
              </a:rPr>
              <a:t>（</a:t>
            </a:r>
            <a:r>
              <a:rPr lang="zh-CN" altLang="en-US" sz="5600" b="1" dirty="0" smtClean="0">
                <a:solidFill>
                  <a:schemeClr val="bg2">
                    <a:lumMod val="50000"/>
                  </a:schemeClr>
                </a:solidFill>
                <a:latin typeface="+mn-ea"/>
                <a:ea typeface="+mn-ea"/>
              </a:rPr>
              <a:t>六）企业安全生产</a:t>
            </a:r>
            <a:r>
              <a:rPr lang="en-US" altLang="zh-CN" sz="5600" b="1" dirty="0" smtClean="0">
                <a:solidFill>
                  <a:schemeClr val="bg2">
                    <a:lumMod val="50000"/>
                  </a:schemeClr>
                </a:solidFill>
                <a:latin typeface="+mn-ea"/>
                <a:ea typeface="+mn-ea"/>
              </a:rPr>
              <a:t/>
            </a:r>
            <a:br>
              <a:rPr lang="en-US" altLang="zh-CN" sz="5600" b="1" dirty="0" smtClean="0">
                <a:solidFill>
                  <a:schemeClr val="bg2">
                    <a:lumMod val="50000"/>
                  </a:schemeClr>
                </a:solidFill>
                <a:latin typeface="+mn-ea"/>
                <a:ea typeface="+mn-ea"/>
              </a:rPr>
            </a:br>
            <a:r>
              <a:rPr lang="zh-CN" altLang="en-US" sz="5600" b="1" dirty="0" smtClean="0">
                <a:solidFill>
                  <a:schemeClr val="bg2">
                    <a:lumMod val="50000"/>
                  </a:schemeClr>
                </a:solidFill>
                <a:latin typeface="+mn-ea"/>
                <a:ea typeface="+mn-ea"/>
              </a:rPr>
              <a:t>保障制度</a:t>
            </a:r>
            <a:endParaRPr lang="zh-CN" altLang="en-US" sz="5600" dirty="0">
              <a:solidFill>
                <a:schemeClr val="bg2">
                  <a:lumMod val="50000"/>
                </a:schemeClr>
              </a:solidFill>
              <a:latin typeface="+mn-ea"/>
              <a:ea typeface="+mn-ea"/>
            </a:endParaRPr>
          </a:p>
        </p:txBody>
      </p:sp>
    </p:spTree>
    <p:extLst>
      <p:ext uri="{BB962C8B-B14F-4D97-AF65-F5344CB8AC3E}">
        <p14:creationId xmlns:p14="http://schemas.microsoft.com/office/powerpoint/2010/main" val="27233714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31904"/>
          </a:xfrm>
        </p:spPr>
        <p:txBody>
          <a:bodyPr>
            <a:noAutofit/>
          </a:bodyPr>
          <a:lstStyle/>
          <a:p>
            <a:r>
              <a:rPr lang="en-US" altLang="zh-CN" b="1" dirty="0">
                <a:latin typeface="+mn-ea"/>
              </a:rPr>
              <a:t>1.</a:t>
            </a:r>
            <a:r>
              <a:rPr lang="zh-CN" altLang="en-US" b="1" dirty="0">
                <a:latin typeface="+mn-ea"/>
              </a:rPr>
              <a:t>生产经营单位的安全准入 </a:t>
            </a:r>
          </a:p>
          <a:p>
            <a:r>
              <a:rPr lang="en-US" altLang="zh-CN" b="1" dirty="0" smtClean="0">
                <a:latin typeface="+mn-ea"/>
              </a:rPr>
              <a:t>2</a:t>
            </a:r>
            <a:r>
              <a:rPr lang="en-US" altLang="zh-CN" b="1" dirty="0">
                <a:latin typeface="+mn-ea"/>
              </a:rPr>
              <a:t>.</a:t>
            </a:r>
            <a:r>
              <a:rPr lang="zh-CN" altLang="en-US" b="1" dirty="0">
                <a:latin typeface="+mn-ea"/>
              </a:rPr>
              <a:t>企业安全生产责任制的内容及落实</a:t>
            </a:r>
          </a:p>
          <a:p>
            <a:r>
              <a:rPr lang="zh-CN" altLang="en-US" dirty="0" smtClean="0">
                <a:latin typeface="+mn-ea"/>
              </a:rPr>
              <a:t> </a:t>
            </a:r>
            <a:r>
              <a:rPr lang="zh-CN" altLang="en-US" dirty="0">
                <a:latin typeface="+mn-ea"/>
              </a:rPr>
              <a:t> </a:t>
            </a:r>
            <a:r>
              <a:rPr lang="zh-CN" altLang="en-US" dirty="0" smtClean="0">
                <a:latin typeface="+mn-ea"/>
              </a:rPr>
              <a:t>内容</a:t>
            </a:r>
            <a:r>
              <a:rPr lang="en-US" altLang="zh-CN" dirty="0">
                <a:latin typeface="+mn-ea"/>
              </a:rPr>
              <a:t>—— </a:t>
            </a:r>
            <a:r>
              <a:rPr lang="zh-CN" altLang="en-US" dirty="0">
                <a:latin typeface="+mn-ea"/>
              </a:rPr>
              <a:t>明确责任人员、责任范围、考核标准</a:t>
            </a:r>
          </a:p>
          <a:p>
            <a:r>
              <a:rPr lang="zh-CN" altLang="en-US" dirty="0">
                <a:latin typeface="+mn-ea"/>
              </a:rPr>
              <a:t>　</a:t>
            </a:r>
            <a:r>
              <a:rPr lang="zh-CN" altLang="en-US" dirty="0" smtClean="0">
                <a:latin typeface="+mn-ea"/>
              </a:rPr>
              <a:t>要求</a:t>
            </a:r>
            <a:r>
              <a:rPr lang="en-US" altLang="zh-CN" dirty="0">
                <a:latin typeface="+mn-ea"/>
              </a:rPr>
              <a:t>—— </a:t>
            </a:r>
            <a:r>
              <a:rPr lang="zh-CN" altLang="en-US" dirty="0">
                <a:latin typeface="+mn-ea"/>
              </a:rPr>
              <a:t>建立机制、监督考核、落实到位</a:t>
            </a:r>
          </a:p>
          <a:p>
            <a:r>
              <a:rPr lang="en-US" altLang="zh-CN" b="1" dirty="0" smtClean="0">
                <a:latin typeface="+mn-ea"/>
              </a:rPr>
              <a:t>3</a:t>
            </a:r>
            <a:r>
              <a:rPr lang="en-US" altLang="zh-CN" b="1" dirty="0">
                <a:latin typeface="+mn-ea"/>
              </a:rPr>
              <a:t>.</a:t>
            </a:r>
            <a:r>
              <a:rPr lang="zh-CN" altLang="en-US" b="1" dirty="0">
                <a:latin typeface="+mn-ea"/>
              </a:rPr>
              <a:t>安全投入保障</a:t>
            </a:r>
          </a:p>
          <a:p>
            <a:r>
              <a:rPr lang="zh-CN" altLang="en-US" dirty="0">
                <a:latin typeface="+mn-ea"/>
              </a:rPr>
              <a:t> </a:t>
            </a:r>
            <a:r>
              <a:rPr lang="zh-CN" altLang="en-US" dirty="0" smtClean="0">
                <a:latin typeface="+mn-ea"/>
              </a:rPr>
              <a:t>（</a:t>
            </a:r>
            <a:r>
              <a:rPr lang="en-US" altLang="zh-CN" dirty="0">
                <a:latin typeface="+mn-ea"/>
              </a:rPr>
              <a:t>1</a:t>
            </a:r>
            <a:r>
              <a:rPr lang="zh-CN" altLang="en-US" dirty="0">
                <a:latin typeface="+mn-ea"/>
              </a:rPr>
              <a:t>）安全投入的标准、保证、责任</a:t>
            </a:r>
          </a:p>
          <a:p>
            <a:r>
              <a:rPr lang="zh-CN" altLang="en-US" dirty="0">
                <a:latin typeface="+mn-ea"/>
              </a:rPr>
              <a:t> </a:t>
            </a:r>
            <a:r>
              <a:rPr lang="zh-CN" altLang="en-US" dirty="0" smtClean="0">
                <a:latin typeface="+mn-ea"/>
              </a:rPr>
              <a:t>（</a:t>
            </a:r>
            <a:r>
              <a:rPr lang="en-US" altLang="zh-CN" dirty="0">
                <a:latin typeface="+mn-ea"/>
              </a:rPr>
              <a:t>2</a:t>
            </a:r>
            <a:r>
              <a:rPr lang="zh-CN" altLang="en-US" dirty="0">
                <a:latin typeface="+mn-ea"/>
              </a:rPr>
              <a:t>）安全投入管理办法　　　　　</a:t>
            </a:r>
          </a:p>
          <a:p>
            <a:r>
              <a:rPr lang="en-US" altLang="zh-CN" b="1" dirty="0" smtClean="0">
                <a:latin typeface="+mn-ea"/>
              </a:rPr>
              <a:t>4</a:t>
            </a:r>
            <a:r>
              <a:rPr lang="en-US" altLang="zh-CN" b="1" dirty="0">
                <a:latin typeface="+mn-ea"/>
              </a:rPr>
              <a:t>.</a:t>
            </a:r>
            <a:r>
              <a:rPr lang="zh-CN" altLang="en-US" b="1" dirty="0">
                <a:latin typeface="+mn-ea"/>
              </a:rPr>
              <a:t>安全管理保障</a:t>
            </a:r>
          </a:p>
          <a:p>
            <a:r>
              <a:rPr lang="zh-CN" altLang="en-US" dirty="0" smtClean="0">
                <a:latin typeface="+mn-ea"/>
              </a:rPr>
              <a:t>  </a:t>
            </a:r>
            <a:r>
              <a:rPr lang="en-US" altLang="zh-CN" dirty="0">
                <a:latin typeface="+mn-ea"/>
              </a:rPr>
              <a:t>—— </a:t>
            </a:r>
            <a:r>
              <a:rPr lang="zh-CN" altLang="en-US" dirty="0">
                <a:latin typeface="+mn-ea"/>
              </a:rPr>
              <a:t>高危行业扩大：金属冶炼、道路运输</a:t>
            </a:r>
          </a:p>
          <a:p>
            <a:r>
              <a:rPr lang="zh-CN" altLang="en-US" dirty="0" smtClean="0">
                <a:latin typeface="+mn-ea"/>
              </a:rPr>
              <a:t>  </a:t>
            </a:r>
            <a:r>
              <a:rPr lang="en-US" altLang="zh-CN" dirty="0">
                <a:latin typeface="+mn-ea"/>
              </a:rPr>
              <a:t>—— </a:t>
            </a:r>
            <a:r>
              <a:rPr lang="zh-CN" altLang="en-US" dirty="0">
                <a:latin typeface="+mn-ea"/>
              </a:rPr>
              <a:t>配置标准提高：</a:t>
            </a:r>
            <a:r>
              <a:rPr lang="en-US" altLang="zh-CN" dirty="0">
                <a:latin typeface="+mn-ea"/>
              </a:rPr>
              <a:t>100</a:t>
            </a:r>
            <a:r>
              <a:rPr lang="zh-CN" altLang="en-US" dirty="0">
                <a:latin typeface="+mn-ea"/>
              </a:rPr>
              <a:t>人为界限 </a:t>
            </a:r>
          </a:p>
          <a:p>
            <a:r>
              <a:rPr lang="en-US" altLang="zh-CN" b="1" dirty="0" smtClean="0">
                <a:latin typeface="+mn-ea"/>
              </a:rPr>
              <a:t>5</a:t>
            </a:r>
            <a:r>
              <a:rPr lang="en-US" altLang="zh-CN" b="1" dirty="0">
                <a:latin typeface="+mn-ea"/>
              </a:rPr>
              <a:t>.</a:t>
            </a:r>
            <a:r>
              <a:rPr lang="zh-CN" altLang="en-US" b="1" dirty="0">
                <a:latin typeface="+mn-ea"/>
              </a:rPr>
              <a:t>员工安全素质保障</a:t>
            </a:r>
          </a:p>
          <a:p>
            <a:r>
              <a:rPr lang="zh-CN" altLang="en-US" dirty="0">
                <a:latin typeface="+mn-ea"/>
              </a:rPr>
              <a:t> </a:t>
            </a:r>
            <a:r>
              <a:rPr lang="zh-CN" altLang="en-US" dirty="0" smtClean="0">
                <a:latin typeface="+mn-ea"/>
              </a:rPr>
              <a:t>（</a:t>
            </a:r>
            <a:r>
              <a:rPr lang="en-US" altLang="zh-CN" dirty="0">
                <a:latin typeface="+mn-ea"/>
              </a:rPr>
              <a:t>1</a:t>
            </a:r>
            <a:r>
              <a:rPr lang="zh-CN" altLang="en-US" dirty="0">
                <a:latin typeface="+mn-ea"/>
              </a:rPr>
              <a:t>）全员培训</a:t>
            </a:r>
          </a:p>
          <a:p>
            <a:r>
              <a:rPr lang="zh-CN" altLang="en-US" sz="2200" dirty="0">
                <a:latin typeface="+mn-ea"/>
              </a:rPr>
              <a:t>     </a:t>
            </a:r>
          </a:p>
        </p:txBody>
      </p:sp>
    </p:spTree>
    <p:extLst>
      <p:ext uri="{BB962C8B-B14F-4D97-AF65-F5344CB8AC3E}">
        <p14:creationId xmlns:p14="http://schemas.microsoft.com/office/powerpoint/2010/main" val="24689714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688632"/>
          </a:xfrm>
        </p:spPr>
        <p:txBody>
          <a:bodyPr>
            <a:normAutofit fontScale="25000" lnSpcReduction="20000"/>
          </a:bodyPr>
          <a:lstStyle/>
          <a:p>
            <a:r>
              <a:rPr lang="zh-CN" altLang="en-US" sz="10400" dirty="0" smtClean="0">
                <a:latin typeface="+mn-ea"/>
              </a:rPr>
              <a:t>（</a:t>
            </a:r>
            <a:r>
              <a:rPr lang="en-US" altLang="zh-CN" sz="10400" dirty="0" smtClean="0">
                <a:latin typeface="+mn-ea"/>
              </a:rPr>
              <a:t>2</a:t>
            </a:r>
            <a:r>
              <a:rPr lang="zh-CN" altLang="en-US" sz="10400" dirty="0" smtClean="0">
                <a:latin typeface="+mn-ea"/>
              </a:rPr>
              <a:t>）特种作业人员安全资格</a:t>
            </a:r>
          </a:p>
          <a:p>
            <a:r>
              <a:rPr lang="zh-CN" altLang="en-US" sz="10400" dirty="0" smtClean="0">
                <a:latin typeface="+mn-ea"/>
              </a:rPr>
              <a:t>（</a:t>
            </a:r>
            <a:r>
              <a:rPr lang="en-US" altLang="zh-CN" sz="10400" dirty="0" smtClean="0">
                <a:latin typeface="+mn-ea"/>
              </a:rPr>
              <a:t>3</a:t>
            </a:r>
            <a:r>
              <a:rPr lang="zh-CN" altLang="en-US" sz="10400" dirty="0" smtClean="0">
                <a:latin typeface="+mn-ea"/>
              </a:rPr>
              <a:t>）劳务派遣人员的安全教育培训</a:t>
            </a:r>
          </a:p>
          <a:p>
            <a:r>
              <a:rPr lang="zh-CN" altLang="en-US" sz="10400" dirty="0" smtClean="0">
                <a:latin typeface="+mn-ea"/>
              </a:rPr>
              <a:t>　　 用人单位</a:t>
            </a:r>
            <a:r>
              <a:rPr lang="en-US" altLang="zh-CN" sz="10400" dirty="0" smtClean="0">
                <a:latin typeface="+mn-ea"/>
              </a:rPr>
              <a:t>—— </a:t>
            </a:r>
            <a:r>
              <a:rPr lang="zh-CN" altLang="en-US" sz="10400" dirty="0" smtClean="0">
                <a:latin typeface="+mn-ea"/>
              </a:rPr>
              <a:t>统一管理</a:t>
            </a:r>
          </a:p>
          <a:p>
            <a:r>
              <a:rPr lang="zh-CN" altLang="en-US" sz="10400" dirty="0" smtClean="0">
                <a:latin typeface="+mn-ea"/>
              </a:rPr>
              <a:t>　　　　　   </a:t>
            </a:r>
            <a:r>
              <a:rPr lang="en-US" altLang="zh-CN" sz="10400" dirty="0" smtClean="0">
                <a:latin typeface="+mn-ea"/>
              </a:rPr>
              <a:t>—— </a:t>
            </a:r>
            <a:r>
              <a:rPr lang="zh-CN" altLang="en-US" sz="10400" dirty="0" smtClean="0">
                <a:latin typeface="+mn-ea"/>
              </a:rPr>
              <a:t>上岗教育培训</a:t>
            </a:r>
          </a:p>
          <a:p>
            <a:r>
              <a:rPr lang="zh-CN" altLang="en-US" sz="10400" dirty="0" smtClean="0">
                <a:latin typeface="+mn-ea"/>
              </a:rPr>
              <a:t>　　 派遣单位</a:t>
            </a:r>
            <a:r>
              <a:rPr lang="en-US" altLang="zh-CN" sz="10400" dirty="0" smtClean="0">
                <a:latin typeface="+mn-ea"/>
              </a:rPr>
              <a:t>—— </a:t>
            </a:r>
            <a:r>
              <a:rPr lang="zh-CN" altLang="en-US" sz="10400" dirty="0" smtClean="0">
                <a:latin typeface="+mn-ea"/>
              </a:rPr>
              <a:t>事前教育培训</a:t>
            </a:r>
          </a:p>
          <a:p>
            <a:r>
              <a:rPr lang="zh-CN" altLang="en-US" sz="10400" dirty="0" smtClean="0">
                <a:latin typeface="+mn-ea"/>
              </a:rPr>
              <a:t>（</a:t>
            </a:r>
            <a:r>
              <a:rPr lang="en-US" altLang="zh-CN" sz="10400" dirty="0" smtClean="0">
                <a:latin typeface="+mn-ea"/>
              </a:rPr>
              <a:t>4</a:t>
            </a:r>
            <a:r>
              <a:rPr lang="zh-CN" altLang="en-US" sz="10400" dirty="0" smtClean="0">
                <a:latin typeface="+mn-ea"/>
              </a:rPr>
              <a:t>）学生实习的安全教育培训</a:t>
            </a:r>
          </a:p>
          <a:p>
            <a:r>
              <a:rPr lang="zh-CN" altLang="en-US" sz="10400" dirty="0" smtClean="0">
                <a:latin typeface="+mn-ea"/>
              </a:rPr>
              <a:t> 　　</a:t>
            </a:r>
            <a:r>
              <a:rPr lang="en-US" altLang="zh-CN" sz="10400" dirty="0" smtClean="0">
                <a:latin typeface="+mn-ea"/>
              </a:rPr>
              <a:t>—— </a:t>
            </a:r>
            <a:r>
              <a:rPr lang="zh-CN" altLang="en-US" sz="10400" dirty="0" smtClean="0">
                <a:latin typeface="+mn-ea"/>
              </a:rPr>
              <a:t>进行安全教育培训</a:t>
            </a:r>
          </a:p>
          <a:p>
            <a:r>
              <a:rPr lang="zh-CN" altLang="en-US" sz="10400" dirty="0" smtClean="0">
                <a:latin typeface="+mn-ea"/>
              </a:rPr>
              <a:t>　　 </a:t>
            </a:r>
            <a:r>
              <a:rPr lang="en-US" altLang="zh-CN" sz="10400" dirty="0" smtClean="0">
                <a:latin typeface="+mn-ea"/>
              </a:rPr>
              <a:t>—— </a:t>
            </a:r>
            <a:r>
              <a:rPr lang="zh-CN" altLang="en-US" sz="10400" dirty="0" smtClean="0">
                <a:latin typeface="+mn-ea"/>
              </a:rPr>
              <a:t>提供必要劳动防护用品</a:t>
            </a:r>
          </a:p>
          <a:p>
            <a:pPr marL="0" indent="0">
              <a:buNone/>
            </a:pPr>
            <a:r>
              <a:rPr lang="zh-CN" altLang="en-US" sz="10400" dirty="0" smtClean="0">
                <a:latin typeface="+mn-ea"/>
              </a:rPr>
              <a:t>　     </a:t>
            </a:r>
            <a:r>
              <a:rPr lang="en-US" altLang="zh-CN" sz="10400" dirty="0" smtClean="0">
                <a:latin typeface="+mn-ea"/>
              </a:rPr>
              <a:t>—— </a:t>
            </a:r>
            <a:r>
              <a:rPr lang="zh-CN" altLang="en-US" sz="10400" dirty="0" smtClean="0">
                <a:latin typeface="+mn-ea"/>
              </a:rPr>
              <a:t>学校协助教育培训</a:t>
            </a:r>
          </a:p>
          <a:p>
            <a:pPr marL="0" indent="0">
              <a:buNone/>
            </a:pPr>
            <a:r>
              <a:rPr lang="zh-CN" altLang="en-US" sz="10400" dirty="0" smtClean="0">
                <a:latin typeface="+mn-ea"/>
              </a:rPr>
              <a:t> 　    </a:t>
            </a:r>
            <a:r>
              <a:rPr lang="en-US" altLang="zh-CN" sz="10400" dirty="0" smtClean="0">
                <a:latin typeface="+mn-ea"/>
              </a:rPr>
              <a:t>—— </a:t>
            </a:r>
            <a:r>
              <a:rPr lang="zh-CN" altLang="en-US" sz="10400" dirty="0" smtClean="0">
                <a:latin typeface="+mn-ea"/>
              </a:rPr>
              <a:t>建档记录教育培训情况</a:t>
            </a:r>
          </a:p>
          <a:p>
            <a:pPr marL="0" indent="0">
              <a:buNone/>
            </a:pPr>
            <a:r>
              <a:rPr lang="zh-CN" altLang="en-US" sz="10400" dirty="0" smtClean="0">
                <a:latin typeface="+mn-ea"/>
              </a:rPr>
              <a:t>  （</a:t>
            </a:r>
            <a:r>
              <a:rPr lang="en-US" altLang="zh-CN" sz="10400" dirty="0" smtClean="0">
                <a:latin typeface="+mn-ea"/>
              </a:rPr>
              <a:t>5</a:t>
            </a:r>
            <a:r>
              <a:rPr lang="zh-CN" altLang="en-US" sz="10400" dirty="0" smtClean="0">
                <a:latin typeface="+mn-ea"/>
              </a:rPr>
              <a:t>）安全培训经费保障</a:t>
            </a:r>
            <a:endParaRPr lang="en-US" altLang="zh-CN" sz="10400" dirty="0" smtClean="0">
              <a:latin typeface="+mn-ea"/>
            </a:endParaRPr>
          </a:p>
          <a:p>
            <a:r>
              <a:rPr lang="en-US" altLang="zh-CN" sz="10400" b="1" dirty="0" smtClean="0">
                <a:latin typeface="+mn-ea"/>
              </a:rPr>
              <a:t>6.</a:t>
            </a:r>
            <a:r>
              <a:rPr lang="zh-CN" altLang="en-US" sz="10400" b="1" dirty="0" smtClean="0">
                <a:latin typeface="+mn-ea"/>
              </a:rPr>
              <a:t>建设项目安全评价</a:t>
            </a:r>
          </a:p>
          <a:p>
            <a:pPr marL="0" indent="0">
              <a:buNone/>
            </a:pPr>
            <a:r>
              <a:rPr lang="zh-CN" altLang="en-US" sz="10400" dirty="0" smtClean="0">
                <a:latin typeface="+mn-ea"/>
              </a:rPr>
              <a:t>　　</a:t>
            </a:r>
            <a:r>
              <a:rPr lang="en-US" altLang="zh-CN" sz="10400" dirty="0" smtClean="0">
                <a:latin typeface="+mn-ea"/>
              </a:rPr>
              <a:t>—— </a:t>
            </a:r>
            <a:r>
              <a:rPr lang="zh-CN" altLang="en-US" sz="10400" dirty="0" smtClean="0">
                <a:latin typeface="+mn-ea"/>
              </a:rPr>
              <a:t>评价对象扩大：金属冶炼、装卸危险物品的建设项目</a:t>
            </a:r>
          </a:p>
          <a:p>
            <a:pPr marL="0" indent="0">
              <a:buNone/>
            </a:pPr>
            <a:r>
              <a:rPr lang="zh-CN" altLang="en-US" sz="5500" dirty="0">
                <a:latin typeface="+mn-ea"/>
              </a:rPr>
              <a:t>　　　</a:t>
            </a:r>
            <a:endParaRPr lang="zh-CN" altLang="en-US" dirty="0"/>
          </a:p>
        </p:txBody>
      </p:sp>
    </p:spTree>
    <p:extLst>
      <p:ext uri="{BB962C8B-B14F-4D97-AF65-F5344CB8AC3E}">
        <p14:creationId xmlns:p14="http://schemas.microsoft.com/office/powerpoint/2010/main" val="24364994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229600" cy="5703912"/>
          </a:xfrm>
        </p:spPr>
        <p:txBody>
          <a:bodyPr>
            <a:normAutofit fontScale="25000" lnSpcReduction="20000"/>
          </a:bodyPr>
          <a:lstStyle/>
          <a:p>
            <a:r>
              <a:rPr lang="en-US" altLang="zh-CN" sz="10400" b="1" dirty="0">
                <a:latin typeface="+mn-ea"/>
              </a:rPr>
              <a:t>7.</a:t>
            </a:r>
            <a:r>
              <a:rPr lang="zh-CN" altLang="en-US" sz="10400" b="1" dirty="0">
                <a:latin typeface="+mn-ea"/>
              </a:rPr>
              <a:t>安全设施的三同时 </a:t>
            </a:r>
          </a:p>
          <a:p>
            <a:pPr marL="0" indent="0">
              <a:buNone/>
            </a:pPr>
            <a:r>
              <a:rPr lang="zh-CN" altLang="en-US" sz="10400" dirty="0">
                <a:latin typeface="+mn-ea"/>
              </a:rPr>
              <a:t> </a:t>
            </a:r>
            <a:r>
              <a:rPr lang="zh-CN" altLang="en-US" sz="10400" dirty="0" smtClean="0">
                <a:latin typeface="+mn-ea"/>
              </a:rPr>
              <a:t>  （</a:t>
            </a:r>
            <a:r>
              <a:rPr lang="en-US" altLang="zh-CN" sz="10400" dirty="0">
                <a:latin typeface="+mn-ea"/>
              </a:rPr>
              <a:t>1</a:t>
            </a:r>
            <a:r>
              <a:rPr lang="zh-CN" altLang="en-US" sz="10400" dirty="0">
                <a:latin typeface="+mn-ea"/>
              </a:rPr>
              <a:t>）一般规定　　</a:t>
            </a:r>
          </a:p>
          <a:p>
            <a:r>
              <a:rPr lang="zh-CN" altLang="en-US" sz="10400" dirty="0">
                <a:latin typeface="+mn-ea"/>
              </a:rPr>
              <a:t> </a:t>
            </a:r>
            <a:r>
              <a:rPr lang="zh-CN" altLang="en-US" sz="10400" dirty="0" smtClean="0">
                <a:latin typeface="+mn-ea"/>
              </a:rPr>
              <a:t>（</a:t>
            </a:r>
            <a:r>
              <a:rPr lang="en-US" altLang="zh-CN" sz="10400" dirty="0">
                <a:latin typeface="+mn-ea"/>
              </a:rPr>
              <a:t>2</a:t>
            </a:r>
            <a:r>
              <a:rPr lang="zh-CN" altLang="en-US" sz="10400" dirty="0">
                <a:latin typeface="+mn-ea"/>
              </a:rPr>
              <a:t>）设计审查</a:t>
            </a:r>
          </a:p>
          <a:p>
            <a:r>
              <a:rPr lang="zh-CN" altLang="en-US" sz="10400" dirty="0">
                <a:latin typeface="+mn-ea"/>
              </a:rPr>
              <a:t>　</a:t>
            </a:r>
            <a:r>
              <a:rPr lang="en-US" altLang="zh-CN" sz="10400" dirty="0" smtClean="0">
                <a:latin typeface="+mn-ea"/>
              </a:rPr>
              <a:t>——</a:t>
            </a:r>
            <a:r>
              <a:rPr lang="zh-CN" altLang="en-US" sz="10400" dirty="0">
                <a:latin typeface="+mn-ea"/>
              </a:rPr>
              <a:t>扩大审查对象：金属冶炼、装卸危险物品的建设项目</a:t>
            </a:r>
          </a:p>
          <a:p>
            <a:r>
              <a:rPr lang="zh-CN" altLang="en-US" sz="10400" dirty="0">
                <a:latin typeface="+mn-ea"/>
              </a:rPr>
              <a:t> </a:t>
            </a:r>
            <a:r>
              <a:rPr lang="zh-CN" altLang="en-US" sz="10400" dirty="0" smtClean="0">
                <a:latin typeface="+mn-ea"/>
              </a:rPr>
              <a:t>（</a:t>
            </a:r>
            <a:r>
              <a:rPr lang="en-US" altLang="zh-CN" sz="10400" dirty="0">
                <a:latin typeface="+mn-ea"/>
              </a:rPr>
              <a:t>3</a:t>
            </a:r>
            <a:r>
              <a:rPr lang="zh-CN" altLang="en-US" sz="10400" dirty="0">
                <a:latin typeface="+mn-ea"/>
              </a:rPr>
              <a:t>）竣工验收</a:t>
            </a:r>
          </a:p>
          <a:p>
            <a:r>
              <a:rPr lang="zh-CN" altLang="en-US" sz="10400" dirty="0">
                <a:latin typeface="+mn-ea"/>
              </a:rPr>
              <a:t>  </a:t>
            </a:r>
            <a:r>
              <a:rPr lang="zh-CN" altLang="en-US" sz="10400" dirty="0" smtClean="0">
                <a:latin typeface="+mn-ea"/>
              </a:rPr>
              <a:t> </a:t>
            </a:r>
            <a:r>
              <a:rPr lang="en-US" altLang="zh-CN" sz="10400" dirty="0">
                <a:latin typeface="+mn-ea"/>
              </a:rPr>
              <a:t>—— </a:t>
            </a:r>
            <a:r>
              <a:rPr lang="zh-CN" altLang="en-US" sz="10400" dirty="0">
                <a:latin typeface="+mn-ea"/>
              </a:rPr>
              <a:t>建设单位负责验收</a:t>
            </a:r>
          </a:p>
          <a:p>
            <a:r>
              <a:rPr lang="zh-CN" altLang="en-US" sz="10400" dirty="0">
                <a:latin typeface="+mn-ea"/>
              </a:rPr>
              <a:t>　 </a:t>
            </a:r>
            <a:r>
              <a:rPr lang="en-US" altLang="zh-CN" sz="10400" dirty="0" smtClean="0">
                <a:latin typeface="+mn-ea"/>
              </a:rPr>
              <a:t>—— </a:t>
            </a:r>
            <a:r>
              <a:rPr lang="zh-CN" altLang="en-US" sz="10400" dirty="0">
                <a:latin typeface="+mn-ea"/>
              </a:rPr>
              <a:t>安全监管部门监督检查</a:t>
            </a:r>
            <a:endParaRPr lang="en-US" altLang="zh-CN" sz="10400" dirty="0">
              <a:latin typeface="+mn-ea"/>
            </a:endParaRPr>
          </a:p>
          <a:p>
            <a:r>
              <a:rPr lang="en-US" altLang="zh-CN" sz="10400" b="1" dirty="0">
                <a:latin typeface="+mn-ea"/>
              </a:rPr>
              <a:t>8.</a:t>
            </a:r>
            <a:r>
              <a:rPr lang="zh-CN" altLang="en-US" sz="10400" b="1" dirty="0">
                <a:latin typeface="+mn-ea"/>
              </a:rPr>
              <a:t>安全工艺、设备管理</a:t>
            </a:r>
          </a:p>
          <a:p>
            <a:r>
              <a:rPr lang="zh-CN" altLang="en-US" sz="10400" dirty="0">
                <a:latin typeface="+mn-ea"/>
              </a:rPr>
              <a:t> </a:t>
            </a:r>
            <a:r>
              <a:rPr lang="zh-CN" altLang="en-US" sz="10400" dirty="0" smtClean="0">
                <a:latin typeface="+mn-ea"/>
              </a:rPr>
              <a:t>（</a:t>
            </a:r>
            <a:r>
              <a:rPr lang="en-US" altLang="zh-CN" sz="10400" dirty="0">
                <a:latin typeface="+mn-ea"/>
              </a:rPr>
              <a:t>1</a:t>
            </a:r>
            <a:r>
              <a:rPr lang="zh-CN" altLang="en-US" sz="10400" dirty="0">
                <a:latin typeface="+mn-ea"/>
              </a:rPr>
              <a:t>）安全标志</a:t>
            </a:r>
          </a:p>
          <a:p>
            <a:r>
              <a:rPr lang="zh-CN" altLang="en-US" sz="10400" dirty="0">
                <a:latin typeface="+mn-ea"/>
              </a:rPr>
              <a:t> </a:t>
            </a:r>
            <a:r>
              <a:rPr lang="zh-CN" altLang="en-US" sz="10400" dirty="0" smtClean="0">
                <a:latin typeface="+mn-ea"/>
              </a:rPr>
              <a:t>（</a:t>
            </a:r>
            <a:r>
              <a:rPr lang="en-US" altLang="zh-CN" sz="10400" dirty="0">
                <a:latin typeface="+mn-ea"/>
              </a:rPr>
              <a:t>2</a:t>
            </a:r>
            <a:r>
              <a:rPr lang="zh-CN" altLang="en-US" sz="10400" dirty="0">
                <a:latin typeface="+mn-ea"/>
              </a:rPr>
              <a:t>）安全设备管理</a:t>
            </a:r>
          </a:p>
          <a:p>
            <a:r>
              <a:rPr lang="zh-CN" altLang="en-US" sz="10400" dirty="0">
                <a:latin typeface="+mn-ea"/>
              </a:rPr>
              <a:t> </a:t>
            </a:r>
            <a:r>
              <a:rPr lang="zh-CN" altLang="en-US" sz="10400" dirty="0" smtClean="0">
                <a:latin typeface="+mn-ea"/>
              </a:rPr>
              <a:t>（</a:t>
            </a:r>
            <a:r>
              <a:rPr lang="en-US" altLang="zh-CN" sz="10400" dirty="0">
                <a:latin typeface="+mn-ea"/>
              </a:rPr>
              <a:t>3</a:t>
            </a:r>
            <a:r>
              <a:rPr lang="zh-CN" altLang="en-US" sz="10400" dirty="0">
                <a:latin typeface="+mn-ea"/>
              </a:rPr>
              <a:t>）特种设备管理</a:t>
            </a:r>
          </a:p>
          <a:p>
            <a:r>
              <a:rPr lang="zh-CN" altLang="en-US" sz="10400" dirty="0">
                <a:latin typeface="+mn-ea"/>
              </a:rPr>
              <a:t>　</a:t>
            </a:r>
            <a:r>
              <a:rPr lang="zh-CN" altLang="en-US" sz="10400" dirty="0" smtClean="0">
                <a:latin typeface="+mn-ea"/>
              </a:rPr>
              <a:t>增加</a:t>
            </a:r>
            <a:r>
              <a:rPr lang="en-US" altLang="zh-CN" sz="10400" dirty="0">
                <a:latin typeface="+mn-ea"/>
              </a:rPr>
              <a:t>—— </a:t>
            </a:r>
            <a:r>
              <a:rPr lang="zh-CN" altLang="en-US" sz="10400" dirty="0">
                <a:latin typeface="+mn-ea"/>
              </a:rPr>
              <a:t>海洋石油开采特种设备、矿山井下特种设备</a:t>
            </a:r>
          </a:p>
          <a:p>
            <a:r>
              <a:rPr lang="zh-CN" altLang="en-US" sz="10400" dirty="0">
                <a:latin typeface="+mn-ea"/>
              </a:rPr>
              <a:t> </a:t>
            </a:r>
            <a:endParaRPr lang="zh-CN" altLang="en-US" dirty="0"/>
          </a:p>
        </p:txBody>
      </p:sp>
    </p:spTree>
    <p:extLst>
      <p:ext uri="{BB962C8B-B14F-4D97-AF65-F5344CB8AC3E}">
        <p14:creationId xmlns:p14="http://schemas.microsoft.com/office/powerpoint/2010/main" val="2811521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124744"/>
            <a:ext cx="8229600" cy="864096"/>
          </a:xfrm>
        </p:spPr>
        <p:txBody>
          <a:bodyPr>
            <a:normAutofit fontScale="90000"/>
          </a:bodyPr>
          <a:lstStyle/>
          <a:p>
            <a:r>
              <a:rPr lang="en-US" altLang="zh-CN" sz="4400" b="1" dirty="0" smtClean="0">
                <a:solidFill>
                  <a:srgbClr val="00B0F0"/>
                </a:solidFill>
                <a:latin typeface="+mn-ea"/>
                <a:ea typeface="+mn-ea"/>
              </a:rPr>
              <a:t/>
            </a:r>
            <a:br>
              <a:rPr lang="en-US" altLang="zh-CN" sz="4400" b="1" dirty="0" smtClean="0">
                <a:solidFill>
                  <a:srgbClr val="00B0F0"/>
                </a:solidFill>
                <a:latin typeface="+mn-ea"/>
                <a:ea typeface="+mn-ea"/>
              </a:rPr>
            </a:br>
            <a:r>
              <a:rPr lang="en-US" altLang="zh-CN" sz="4400" b="1" dirty="0">
                <a:solidFill>
                  <a:srgbClr val="00B0F0"/>
                </a:solidFill>
                <a:latin typeface="+mn-ea"/>
                <a:ea typeface="+mn-ea"/>
              </a:rPr>
              <a:t/>
            </a:r>
            <a:br>
              <a:rPr lang="en-US" altLang="zh-CN" sz="4400" b="1" dirty="0">
                <a:solidFill>
                  <a:srgbClr val="00B0F0"/>
                </a:solidFill>
                <a:latin typeface="+mn-ea"/>
                <a:ea typeface="+mn-ea"/>
              </a:rPr>
            </a:br>
            <a:r>
              <a:rPr lang="en-US" altLang="zh-CN" sz="4400" b="1" dirty="0" smtClean="0">
                <a:solidFill>
                  <a:srgbClr val="00B0F0"/>
                </a:solidFill>
                <a:latin typeface="+mn-ea"/>
                <a:ea typeface="+mn-ea"/>
              </a:rPr>
              <a:t/>
            </a:r>
            <a:br>
              <a:rPr lang="en-US" altLang="zh-CN" sz="4400" b="1" dirty="0" smtClean="0">
                <a:solidFill>
                  <a:srgbClr val="00B0F0"/>
                </a:solidFill>
                <a:latin typeface="+mn-ea"/>
                <a:ea typeface="+mn-ea"/>
              </a:rPr>
            </a:br>
            <a:r>
              <a:rPr lang="zh-CN" altLang="en-US" sz="5400" b="1" dirty="0">
                <a:solidFill>
                  <a:srgbClr val="00B0F0"/>
                </a:solidFill>
              </a:rPr>
              <a:t/>
            </a:r>
            <a:br>
              <a:rPr lang="zh-CN" altLang="en-US" sz="5400" b="1" dirty="0">
                <a:solidFill>
                  <a:srgbClr val="00B0F0"/>
                </a:solidFill>
              </a:rPr>
            </a:br>
            <a:endParaRPr lang="zh-CN" altLang="en-US" dirty="0"/>
          </a:p>
        </p:txBody>
      </p:sp>
      <p:sp>
        <p:nvSpPr>
          <p:cNvPr id="3" name="内容占位符 2"/>
          <p:cNvSpPr>
            <a:spLocks noGrp="1"/>
          </p:cNvSpPr>
          <p:nvPr>
            <p:ph idx="1"/>
          </p:nvPr>
        </p:nvSpPr>
        <p:spPr>
          <a:xfrm>
            <a:off x="539552" y="2060848"/>
            <a:ext cx="8229600" cy="4295690"/>
          </a:xfrm>
        </p:spPr>
        <p:txBody>
          <a:bodyPr>
            <a:normAutofit lnSpcReduction="10000"/>
          </a:bodyPr>
          <a:lstStyle/>
          <a:p>
            <a:r>
              <a:rPr lang="zh-CN" altLang="en-US" dirty="0" smtClean="0"/>
              <a:t>（</a:t>
            </a:r>
            <a:r>
              <a:rPr lang="en-US" altLang="zh-CN" dirty="0"/>
              <a:t>1</a:t>
            </a:r>
            <a:r>
              <a:rPr lang="zh-CN" altLang="en-US" dirty="0"/>
              <a:t>）</a:t>
            </a:r>
            <a:r>
              <a:rPr lang="en-US" altLang="zh-CN" dirty="0"/>
              <a:t>《</a:t>
            </a:r>
            <a:r>
              <a:rPr lang="zh-CN" altLang="en-US" dirty="0"/>
              <a:t>安全生产法</a:t>
            </a:r>
            <a:r>
              <a:rPr lang="en-US" altLang="zh-CN" dirty="0"/>
              <a:t>》</a:t>
            </a:r>
            <a:r>
              <a:rPr lang="zh-CN" altLang="en-US" dirty="0"/>
              <a:t>具有公法和私法的性质</a:t>
            </a:r>
          </a:p>
          <a:p>
            <a:r>
              <a:rPr lang="zh-CN" altLang="en-US" dirty="0"/>
              <a:t>（</a:t>
            </a:r>
            <a:r>
              <a:rPr lang="en-US" altLang="zh-CN" dirty="0"/>
              <a:t>2</a:t>
            </a:r>
            <a:r>
              <a:rPr lang="zh-CN" altLang="en-US" dirty="0"/>
              <a:t>）</a:t>
            </a:r>
            <a:r>
              <a:rPr lang="en-US" altLang="zh-CN" dirty="0"/>
              <a:t>《</a:t>
            </a:r>
            <a:r>
              <a:rPr lang="zh-CN" altLang="en-US" dirty="0"/>
              <a:t>安全生产法</a:t>
            </a:r>
            <a:r>
              <a:rPr lang="en-US" altLang="zh-CN" dirty="0"/>
              <a:t>》</a:t>
            </a:r>
            <a:r>
              <a:rPr lang="zh-CN" altLang="en-US" dirty="0"/>
              <a:t>具有特别法的性质（是国家整体法律体系中的部门法）</a:t>
            </a:r>
          </a:p>
          <a:p>
            <a:r>
              <a:rPr lang="zh-CN" altLang="en-US" dirty="0"/>
              <a:t>（</a:t>
            </a:r>
            <a:r>
              <a:rPr lang="en-US" altLang="zh-CN" dirty="0"/>
              <a:t>3</a:t>
            </a:r>
            <a:r>
              <a:rPr lang="zh-CN" altLang="en-US" dirty="0"/>
              <a:t>）</a:t>
            </a:r>
            <a:r>
              <a:rPr lang="en-US" altLang="zh-CN" dirty="0"/>
              <a:t>《</a:t>
            </a:r>
            <a:r>
              <a:rPr lang="zh-CN" altLang="en-US" dirty="0"/>
              <a:t>安全生产法</a:t>
            </a:r>
            <a:r>
              <a:rPr lang="en-US" altLang="zh-CN" dirty="0"/>
              <a:t>》</a:t>
            </a:r>
            <a:r>
              <a:rPr lang="zh-CN" altLang="en-US" dirty="0"/>
              <a:t>具有专业法的性质</a:t>
            </a:r>
          </a:p>
          <a:p>
            <a:r>
              <a:rPr lang="zh-CN" altLang="en-US" dirty="0"/>
              <a:t>（</a:t>
            </a:r>
            <a:r>
              <a:rPr lang="en-US" altLang="zh-CN" dirty="0"/>
              <a:t>4</a:t>
            </a:r>
            <a:r>
              <a:rPr lang="zh-CN" altLang="en-US" dirty="0"/>
              <a:t>）</a:t>
            </a:r>
            <a:r>
              <a:rPr lang="en-US" altLang="zh-CN" dirty="0"/>
              <a:t>《</a:t>
            </a:r>
            <a:r>
              <a:rPr lang="zh-CN" altLang="en-US" dirty="0"/>
              <a:t>安全生产法</a:t>
            </a:r>
            <a:r>
              <a:rPr lang="en-US" altLang="zh-CN" dirty="0"/>
              <a:t>》</a:t>
            </a:r>
            <a:r>
              <a:rPr lang="zh-CN" altLang="en-US" dirty="0"/>
              <a:t>具有一般法和特别法的性质（在我国安全生产法律体系内部）</a:t>
            </a:r>
          </a:p>
          <a:p>
            <a:r>
              <a:rPr lang="zh-CN" altLang="en-US" dirty="0"/>
              <a:t>（</a:t>
            </a:r>
            <a:r>
              <a:rPr lang="en-US" altLang="zh-CN" dirty="0"/>
              <a:t>5</a:t>
            </a:r>
            <a:r>
              <a:rPr lang="zh-CN" altLang="en-US" dirty="0"/>
              <a:t>）</a:t>
            </a:r>
            <a:r>
              <a:rPr lang="en-US" altLang="zh-CN" dirty="0"/>
              <a:t>《</a:t>
            </a:r>
            <a:r>
              <a:rPr lang="zh-CN" altLang="en-US" dirty="0"/>
              <a:t>安全生产法</a:t>
            </a:r>
            <a:r>
              <a:rPr lang="en-US" altLang="zh-CN" dirty="0"/>
              <a:t>》</a:t>
            </a:r>
            <a:r>
              <a:rPr lang="zh-CN" altLang="en-US" dirty="0"/>
              <a:t>具有实体法和程序法的性质</a:t>
            </a:r>
          </a:p>
          <a:p>
            <a:r>
              <a:rPr lang="zh-CN" altLang="en-US" dirty="0"/>
              <a:t>（</a:t>
            </a:r>
            <a:r>
              <a:rPr lang="en-US" altLang="zh-CN" dirty="0"/>
              <a:t>6</a:t>
            </a:r>
            <a:r>
              <a:rPr lang="zh-CN" altLang="en-US" dirty="0"/>
              <a:t>）</a:t>
            </a:r>
            <a:r>
              <a:rPr lang="en-US" altLang="zh-CN" dirty="0"/>
              <a:t>《</a:t>
            </a:r>
            <a:r>
              <a:rPr lang="zh-CN" altLang="en-US" dirty="0"/>
              <a:t>安全生产法</a:t>
            </a:r>
            <a:r>
              <a:rPr lang="en-US" altLang="zh-CN" dirty="0"/>
              <a:t>》</a:t>
            </a:r>
            <a:r>
              <a:rPr lang="zh-CN" altLang="en-US" dirty="0"/>
              <a:t>具有国家法和地方法的性质</a:t>
            </a:r>
          </a:p>
          <a:p>
            <a:r>
              <a:rPr lang="zh-CN" altLang="en-US" dirty="0"/>
              <a:t>（</a:t>
            </a:r>
            <a:r>
              <a:rPr lang="en-US" altLang="zh-CN" dirty="0"/>
              <a:t>7</a:t>
            </a:r>
            <a:r>
              <a:rPr lang="zh-CN" altLang="en-US" dirty="0"/>
              <a:t>）</a:t>
            </a:r>
            <a:r>
              <a:rPr lang="en-US" altLang="zh-CN" dirty="0"/>
              <a:t>《</a:t>
            </a:r>
            <a:r>
              <a:rPr lang="zh-CN" altLang="en-US" dirty="0"/>
              <a:t>安全生产法</a:t>
            </a:r>
            <a:r>
              <a:rPr lang="en-US" altLang="zh-CN" dirty="0"/>
              <a:t>》</a:t>
            </a:r>
            <a:r>
              <a:rPr lang="zh-CN" altLang="en-US" dirty="0"/>
              <a:t>具有安全生产法律体系的基本法、基础法性质</a:t>
            </a:r>
          </a:p>
        </p:txBody>
      </p:sp>
      <p:sp>
        <p:nvSpPr>
          <p:cNvPr id="6" name="TextBox 5"/>
          <p:cNvSpPr txBox="1"/>
          <p:nvPr/>
        </p:nvSpPr>
        <p:spPr>
          <a:xfrm>
            <a:off x="539552" y="1559761"/>
            <a:ext cx="6675040" cy="461665"/>
          </a:xfrm>
          <a:prstGeom prst="rect">
            <a:avLst/>
          </a:prstGeom>
          <a:noFill/>
        </p:spPr>
        <p:txBody>
          <a:bodyPr wrap="square" rtlCol="0">
            <a:spAutoFit/>
          </a:bodyPr>
          <a:lstStyle/>
          <a:p>
            <a:r>
              <a:rPr lang="en-US" altLang="zh-CN" sz="2400" b="1" dirty="0" smtClean="0">
                <a:solidFill>
                  <a:srgbClr val="00B0F0"/>
                </a:solidFill>
              </a:rPr>
              <a:t>1.《</a:t>
            </a:r>
            <a:r>
              <a:rPr lang="zh-CN" altLang="en-US" sz="2400" b="1" dirty="0" smtClean="0">
                <a:solidFill>
                  <a:srgbClr val="00B0F0"/>
                </a:solidFill>
              </a:rPr>
              <a:t>安全生产法</a:t>
            </a:r>
            <a:r>
              <a:rPr lang="en-US" altLang="zh-CN" sz="2400" b="1" dirty="0" smtClean="0">
                <a:solidFill>
                  <a:srgbClr val="00B0F0"/>
                </a:solidFill>
              </a:rPr>
              <a:t>》</a:t>
            </a:r>
            <a:r>
              <a:rPr lang="zh-CN" altLang="en-US" sz="2400" b="1" dirty="0" smtClean="0">
                <a:solidFill>
                  <a:srgbClr val="00B0F0"/>
                </a:solidFill>
              </a:rPr>
              <a:t>的法律性质</a:t>
            </a:r>
            <a:endParaRPr lang="zh-CN" altLang="en-US" sz="2400" b="1" dirty="0">
              <a:solidFill>
                <a:srgbClr val="00B0F0"/>
              </a:solidFill>
            </a:endParaRPr>
          </a:p>
        </p:txBody>
      </p:sp>
    </p:spTree>
    <p:extLst>
      <p:ext uri="{BB962C8B-B14F-4D97-AF65-F5344CB8AC3E}">
        <p14:creationId xmlns:p14="http://schemas.microsoft.com/office/powerpoint/2010/main" val="14325379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31904"/>
          </a:xfrm>
        </p:spPr>
        <p:txBody>
          <a:bodyPr>
            <a:noAutofit/>
          </a:bodyPr>
          <a:lstStyle/>
          <a:p>
            <a:r>
              <a:rPr lang="zh-CN" altLang="en-US" dirty="0" smtClean="0">
                <a:latin typeface="+mn-ea"/>
              </a:rPr>
              <a:t>  （</a:t>
            </a:r>
            <a:r>
              <a:rPr lang="en-US" altLang="zh-CN" dirty="0">
                <a:latin typeface="+mn-ea"/>
              </a:rPr>
              <a:t>4</a:t>
            </a:r>
            <a:r>
              <a:rPr lang="zh-CN" altLang="en-US" dirty="0">
                <a:latin typeface="+mn-ea"/>
              </a:rPr>
              <a:t>）安全工艺、设备淘汰　　</a:t>
            </a:r>
          </a:p>
          <a:p>
            <a:r>
              <a:rPr lang="zh-CN" altLang="en-US" dirty="0">
                <a:latin typeface="+mn-ea"/>
              </a:rPr>
              <a:t>　</a:t>
            </a:r>
            <a:r>
              <a:rPr lang="zh-CN" altLang="en-US" dirty="0" smtClean="0">
                <a:latin typeface="+mn-ea"/>
              </a:rPr>
              <a:t>  </a:t>
            </a:r>
            <a:r>
              <a:rPr lang="en-US" altLang="zh-CN" dirty="0" smtClean="0">
                <a:latin typeface="+mn-ea"/>
              </a:rPr>
              <a:t>1</a:t>
            </a:r>
            <a:r>
              <a:rPr lang="zh-CN" altLang="en-US" dirty="0">
                <a:latin typeface="+mn-ea"/>
              </a:rPr>
              <a:t>）具体目录由国务院安全生产监督管理部门会同国务院有关部门制定并公布      </a:t>
            </a:r>
          </a:p>
          <a:p>
            <a:r>
              <a:rPr lang="zh-CN" altLang="en-US" dirty="0">
                <a:latin typeface="+mn-ea"/>
              </a:rPr>
              <a:t>  </a:t>
            </a:r>
            <a:r>
              <a:rPr lang="zh-CN" altLang="en-US" dirty="0" smtClean="0">
                <a:latin typeface="+mn-ea"/>
              </a:rPr>
              <a:t>  </a:t>
            </a:r>
            <a:r>
              <a:rPr lang="en-US" altLang="zh-CN" dirty="0" smtClean="0">
                <a:latin typeface="+mn-ea"/>
              </a:rPr>
              <a:t>2</a:t>
            </a:r>
            <a:r>
              <a:rPr lang="zh-CN" altLang="en-US" dirty="0">
                <a:latin typeface="+mn-ea"/>
              </a:rPr>
              <a:t>）省、区、市人民政府可以制定并公布具体</a:t>
            </a:r>
            <a:r>
              <a:rPr lang="zh-CN" altLang="en-US" dirty="0" smtClean="0">
                <a:latin typeface="+mn-ea"/>
              </a:rPr>
              <a:t>目录，对</a:t>
            </a:r>
            <a:r>
              <a:rPr lang="zh-CN" altLang="en-US" dirty="0">
                <a:latin typeface="+mn-ea"/>
              </a:rPr>
              <a:t>前款规定以外的危及生产安全的工艺、设备予以</a:t>
            </a:r>
            <a:r>
              <a:rPr lang="zh-CN" altLang="en-US" dirty="0" smtClean="0">
                <a:latin typeface="+mn-ea"/>
              </a:rPr>
              <a:t>淘汰</a:t>
            </a:r>
            <a:endParaRPr lang="en-US" altLang="zh-CN" dirty="0" smtClean="0"/>
          </a:p>
          <a:p>
            <a:r>
              <a:rPr lang="en-US" altLang="zh-CN" b="1" dirty="0" smtClean="0"/>
              <a:t>9</a:t>
            </a:r>
            <a:r>
              <a:rPr lang="en-US" altLang="zh-CN" b="1" dirty="0"/>
              <a:t>.</a:t>
            </a:r>
            <a:r>
              <a:rPr lang="zh-CN" altLang="en-US" b="1" dirty="0"/>
              <a:t>危险物品安全管理</a:t>
            </a:r>
          </a:p>
          <a:p>
            <a:r>
              <a:rPr lang="zh-CN" altLang="en-US" dirty="0" smtClean="0"/>
              <a:t>    （</a:t>
            </a:r>
            <a:r>
              <a:rPr lang="en-US" altLang="zh-CN" dirty="0"/>
              <a:t>1</a:t>
            </a:r>
            <a:r>
              <a:rPr lang="zh-CN" altLang="en-US" dirty="0"/>
              <a:t>）政府部门依法审批监管</a:t>
            </a:r>
          </a:p>
          <a:p>
            <a:r>
              <a:rPr lang="zh-CN" altLang="en-US" dirty="0" smtClean="0"/>
              <a:t>    （</a:t>
            </a:r>
            <a:r>
              <a:rPr lang="en-US" altLang="zh-CN" dirty="0"/>
              <a:t>2</a:t>
            </a:r>
            <a:r>
              <a:rPr lang="zh-CN" altLang="en-US" dirty="0"/>
              <a:t>）企业建立制度并采取措施</a:t>
            </a:r>
          </a:p>
          <a:p>
            <a:r>
              <a:rPr lang="en-US" altLang="zh-CN" b="1" dirty="0" smtClean="0"/>
              <a:t>10</a:t>
            </a:r>
            <a:r>
              <a:rPr lang="en-US" altLang="zh-CN" b="1" dirty="0"/>
              <a:t>.</a:t>
            </a:r>
            <a:r>
              <a:rPr lang="zh-CN" altLang="en-US" b="1" dirty="0"/>
              <a:t>重大危险源管理</a:t>
            </a:r>
          </a:p>
          <a:p>
            <a:r>
              <a:rPr lang="zh-CN" altLang="en-US" dirty="0" smtClean="0"/>
              <a:t>     （</a:t>
            </a:r>
            <a:r>
              <a:rPr lang="en-US" altLang="zh-CN" dirty="0"/>
              <a:t>1</a:t>
            </a:r>
            <a:r>
              <a:rPr lang="zh-CN" altLang="en-US" dirty="0"/>
              <a:t>）登记建档　　</a:t>
            </a:r>
          </a:p>
          <a:p>
            <a:r>
              <a:rPr lang="zh-CN" altLang="en-US" dirty="0" smtClean="0"/>
              <a:t>    （</a:t>
            </a:r>
            <a:r>
              <a:rPr lang="en-US" altLang="zh-CN" dirty="0"/>
              <a:t>2</a:t>
            </a:r>
            <a:r>
              <a:rPr lang="zh-CN" altLang="en-US" dirty="0"/>
              <a:t>）定期检测、评估、监控</a:t>
            </a:r>
          </a:p>
          <a:p>
            <a:r>
              <a:rPr lang="zh-CN" altLang="en-US" dirty="0" smtClean="0"/>
              <a:t>  </a:t>
            </a:r>
            <a:endParaRPr lang="zh-CN" altLang="en-US" dirty="0"/>
          </a:p>
        </p:txBody>
      </p:sp>
    </p:spTree>
    <p:extLst>
      <p:ext uri="{BB962C8B-B14F-4D97-AF65-F5344CB8AC3E}">
        <p14:creationId xmlns:p14="http://schemas.microsoft.com/office/powerpoint/2010/main" val="19154744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noAutofit/>
          </a:bodyPr>
          <a:lstStyle/>
          <a:p>
            <a:r>
              <a:rPr lang="zh-CN" altLang="en-US" sz="2400" dirty="0" smtClean="0"/>
              <a:t> </a:t>
            </a:r>
            <a:r>
              <a:rPr lang="zh-CN" altLang="en-US" dirty="0" smtClean="0"/>
              <a:t>（</a:t>
            </a:r>
            <a:r>
              <a:rPr lang="en-US" altLang="zh-CN" dirty="0"/>
              <a:t>3</a:t>
            </a:r>
            <a:r>
              <a:rPr lang="zh-CN" altLang="en-US" dirty="0"/>
              <a:t>）制定应急预案</a:t>
            </a:r>
          </a:p>
          <a:p>
            <a:r>
              <a:rPr lang="zh-CN" altLang="en-US" dirty="0"/>
              <a:t>  （</a:t>
            </a:r>
            <a:r>
              <a:rPr lang="en-US" altLang="zh-CN" dirty="0"/>
              <a:t>4</a:t>
            </a:r>
            <a:r>
              <a:rPr lang="zh-CN" altLang="en-US" dirty="0"/>
              <a:t>）报政府部门备案</a:t>
            </a:r>
          </a:p>
          <a:p>
            <a:r>
              <a:rPr lang="en-US" altLang="zh-CN" b="1" dirty="0"/>
              <a:t>11.</a:t>
            </a:r>
            <a:r>
              <a:rPr lang="zh-CN" altLang="en-US" b="1" dirty="0"/>
              <a:t>事故隐患排查治理</a:t>
            </a:r>
          </a:p>
          <a:p>
            <a:r>
              <a:rPr lang="zh-CN" altLang="en-US" dirty="0"/>
              <a:t>  （</a:t>
            </a:r>
            <a:r>
              <a:rPr lang="en-US" altLang="zh-CN" dirty="0"/>
              <a:t>1</a:t>
            </a:r>
            <a:r>
              <a:rPr lang="zh-CN" altLang="en-US" dirty="0"/>
              <a:t>）企业责任</a:t>
            </a:r>
          </a:p>
          <a:p>
            <a:r>
              <a:rPr lang="zh-CN" altLang="en-US" dirty="0"/>
              <a:t>     </a:t>
            </a:r>
            <a:r>
              <a:rPr lang="en-US" altLang="zh-CN" dirty="0"/>
              <a:t>—— </a:t>
            </a:r>
            <a:r>
              <a:rPr lang="zh-CN" altLang="en-US" dirty="0"/>
              <a:t>建立制度</a:t>
            </a:r>
          </a:p>
          <a:p>
            <a:r>
              <a:rPr lang="zh-CN" altLang="en-US" dirty="0"/>
              <a:t>　</a:t>
            </a:r>
            <a:r>
              <a:rPr lang="en-US" altLang="zh-CN" dirty="0"/>
              <a:t>—— </a:t>
            </a:r>
            <a:r>
              <a:rPr lang="zh-CN" altLang="en-US" dirty="0"/>
              <a:t>采取技术、管理措施</a:t>
            </a:r>
          </a:p>
          <a:p>
            <a:r>
              <a:rPr lang="zh-CN" altLang="en-US" dirty="0"/>
              <a:t>    </a:t>
            </a:r>
            <a:r>
              <a:rPr lang="en-US" altLang="zh-CN" dirty="0"/>
              <a:t>—— </a:t>
            </a:r>
            <a:r>
              <a:rPr lang="zh-CN" altLang="en-US" dirty="0"/>
              <a:t>及时发现并消除</a:t>
            </a:r>
          </a:p>
          <a:p>
            <a:r>
              <a:rPr lang="zh-CN" altLang="en-US" dirty="0"/>
              <a:t> （</a:t>
            </a:r>
            <a:r>
              <a:rPr lang="en-US" altLang="zh-CN" dirty="0"/>
              <a:t>2</a:t>
            </a:r>
            <a:r>
              <a:rPr lang="zh-CN" altLang="en-US" dirty="0"/>
              <a:t>）政府责任</a:t>
            </a:r>
          </a:p>
          <a:p>
            <a:r>
              <a:rPr lang="zh-CN" altLang="en-US" dirty="0"/>
              <a:t>    </a:t>
            </a:r>
            <a:r>
              <a:rPr lang="en-US" altLang="zh-CN" dirty="0"/>
              <a:t>—— </a:t>
            </a:r>
            <a:r>
              <a:rPr lang="zh-CN" altLang="en-US" dirty="0"/>
              <a:t>建立重大隐患督办制度</a:t>
            </a:r>
          </a:p>
          <a:p>
            <a:r>
              <a:rPr lang="zh-CN" altLang="en-US" dirty="0"/>
              <a:t>    </a:t>
            </a:r>
            <a:r>
              <a:rPr lang="en-US" altLang="zh-CN" dirty="0"/>
              <a:t>—— </a:t>
            </a:r>
            <a:r>
              <a:rPr lang="zh-CN" altLang="en-US" dirty="0"/>
              <a:t>督促企业消除隐患 </a:t>
            </a:r>
          </a:p>
        </p:txBody>
      </p:sp>
    </p:spTree>
    <p:extLst>
      <p:ext uri="{BB962C8B-B14F-4D97-AF65-F5344CB8AC3E}">
        <p14:creationId xmlns:p14="http://schemas.microsoft.com/office/powerpoint/2010/main" val="36164010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31904"/>
          </a:xfrm>
        </p:spPr>
        <p:txBody>
          <a:bodyPr>
            <a:normAutofit lnSpcReduction="10000"/>
          </a:bodyPr>
          <a:lstStyle/>
          <a:p>
            <a:r>
              <a:rPr lang="en-US" altLang="zh-CN" b="1" dirty="0"/>
              <a:t>12. </a:t>
            </a:r>
            <a:r>
              <a:rPr lang="zh-CN" altLang="en-US" b="1" dirty="0"/>
              <a:t>重要场所、危险作业的安全管理</a:t>
            </a:r>
            <a:r>
              <a:rPr lang="zh-CN" altLang="en-US" dirty="0"/>
              <a:t>　　</a:t>
            </a:r>
          </a:p>
          <a:p>
            <a:r>
              <a:rPr lang="zh-CN" altLang="en-US" dirty="0"/>
              <a:t>　（</a:t>
            </a:r>
            <a:r>
              <a:rPr lang="en-US" altLang="zh-CN" dirty="0"/>
              <a:t>1</a:t>
            </a:r>
            <a:r>
              <a:rPr lang="zh-CN" altLang="en-US" dirty="0"/>
              <a:t>）重要场所</a:t>
            </a:r>
          </a:p>
          <a:p>
            <a:r>
              <a:rPr lang="zh-CN" altLang="en-US" dirty="0"/>
              <a:t>　（</a:t>
            </a:r>
            <a:r>
              <a:rPr lang="en-US" altLang="zh-CN" dirty="0"/>
              <a:t>2</a:t>
            </a:r>
            <a:r>
              <a:rPr lang="zh-CN" altLang="en-US" dirty="0"/>
              <a:t>）危险作业</a:t>
            </a:r>
          </a:p>
          <a:p>
            <a:r>
              <a:rPr lang="zh-CN" altLang="en-US" dirty="0"/>
              <a:t>　　 　 </a:t>
            </a:r>
            <a:r>
              <a:rPr lang="en-US" altLang="zh-CN" dirty="0"/>
              <a:t>—— </a:t>
            </a:r>
            <a:r>
              <a:rPr lang="zh-CN" altLang="en-US" dirty="0"/>
              <a:t>爆破、吊装作业</a:t>
            </a:r>
          </a:p>
          <a:p>
            <a:r>
              <a:rPr lang="zh-CN" altLang="en-US" dirty="0"/>
              <a:t>　　 　 </a:t>
            </a:r>
            <a:r>
              <a:rPr lang="en-US" altLang="zh-CN" dirty="0"/>
              <a:t>—— </a:t>
            </a:r>
            <a:r>
              <a:rPr lang="zh-CN" altLang="en-US" dirty="0"/>
              <a:t>其他危险作业</a:t>
            </a:r>
          </a:p>
          <a:p>
            <a:r>
              <a:rPr lang="zh-CN" altLang="en-US" dirty="0"/>
              <a:t>　　 　 </a:t>
            </a:r>
            <a:r>
              <a:rPr lang="en-US" altLang="zh-CN" dirty="0"/>
              <a:t>—— </a:t>
            </a:r>
            <a:r>
              <a:rPr lang="zh-CN" altLang="en-US" dirty="0"/>
              <a:t>专人管理，确保安全</a:t>
            </a:r>
          </a:p>
          <a:p>
            <a:r>
              <a:rPr lang="en-US" altLang="zh-CN" b="1" dirty="0"/>
              <a:t>13.</a:t>
            </a:r>
            <a:r>
              <a:rPr lang="zh-CN" altLang="en-US" b="1" dirty="0"/>
              <a:t>安全检查</a:t>
            </a:r>
          </a:p>
          <a:p>
            <a:r>
              <a:rPr lang="zh-CN" altLang="en-US" dirty="0"/>
              <a:t>  </a:t>
            </a:r>
            <a:r>
              <a:rPr lang="zh-CN" altLang="en-US" dirty="0" smtClean="0"/>
              <a:t> （</a:t>
            </a:r>
            <a:r>
              <a:rPr lang="en-US" altLang="zh-CN" dirty="0"/>
              <a:t>1</a:t>
            </a:r>
            <a:r>
              <a:rPr lang="zh-CN" altLang="en-US" dirty="0"/>
              <a:t>）日常检查</a:t>
            </a:r>
          </a:p>
          <a:p>
            <a:r>
              <a:rPr lang="zh-CN" altLang="en-US" dirty="0"/>
              <a:t> </a:t>
            </a:r>
            <a:r>
              <a:rPr lang="zh-CN" altLang="en-US" dirty="0" smtClean="0"/>
              <a:t>  （</a:t>
            </a:r>
            <a:r>
              <a:rPr lang="en-US" altLang="zh-CN" dirty="0"/>
              <a:t>2</a:t>
            </a:r>
            <a:r>
              <a:rPr lang="zh-CN" altLang="en-US" dirty="0"/>
              <a:t>）隐患处理</a:t>
            </a:r>
          </a:p>
          <a:p>
            <a:r>
              <a:rPr lang="en-US" altLang="zh-CN" b="1" dirty="0"/>
              <a:t>14.</a:t>
            </a:r>
            <a:r>
              <a:rPr lang="zh-CN" altLang="en-US" b="1" dirty="0"/>
              <a:t>交叉作业的现场管理</a:t>
            </a:r>
          </a:p>
          <a:p>
            <a:r>
              <a:rPr lang="zh-CN" altLang="en-US" dirty="0"/>
              <a:t>  </a:t>
            </a:r>
            <a:r>
              <a:rPr lang="zh-CN" altLang="en-US" dirty="0" smtClean="0"/>
              <a:t> （</a:t>
            </a:r>
            <a:r>
              <a:rPr lang="en-US" altLang="zh-CN" dirty="0"/>
              <a:t>1</a:t>
            </a:r>
            <a:r>
              <a:rPr lang="zh-CN" altLang="en-US" dirty="0"/>
              <a:t>）签订协议明确各方责任</a:t>
            </a:r>
          </a:p>
          <a:p>
            <a:r>
              <a:rPr lang="zh-CN" altLang="en-US" dirty="0"/>
              <a:t> </a:t>
            </a:r>
            <a:r>
              <a:rPr lang="zh-CN" altLang="en-US" dirty="0" smtClean="0"/>
              <a:t>  （</a:t>
            </a:r>
            <a:r>
              <a:rPr lang="en-US" altLang="zh-CN" dirty="0"/>
              <a:t>2</a:t>
            </a:r>
            <a:r>
              <a:rPr lang="zh-CN" altLang="en-US" dirty="0"/>
              <a:t>）指定专人检查、协调</a:t>
            </a:r>
          </a:p>
          <a:p>
            <a:endParaRPr lang="zh-CN" altLang="en-US" dirty="0"/>
          </a:p>
        </p:txBody>
      </p:sp>
    </p:spTree>
    <p:extLst>
      <p:ext uri="{BB962C8B-B14F-4D97-AF65-F5344CB8AC3E}">
        <p14:creationId xmlns:p14="http://schemas.microsoft.com/office/powerpoint/2010/main" val="30960847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31904"/>
          </a:xfrm>
        </p:spPr>
        <p:txBody>
          <a:bodyPr/>
          <a:lstStyle/>
          <a:p>
            <a:r>
              <a:rPr lang="zh-CN" altLang="en-US" sz="2800" dirty="0"/>
              <a:t> </a:t>
            </a:r>
            <a:r>
              <a:rPr lang="en-US" altLang="zh-CN" b="1" dirty="0"/>
              <a:t>15.</a:t>
            </a:r>
            <a:r>
              <a:rPr lang="zh-CN" altLang="en-US" b="1" dirty="0"/>
              <a:t>承包租赁的安全管理和责任</a:t>
            </a:r>
            <a:r>
              <a:rPr lang="zh-CN" altLang="en-US" dirty="0"/>
              <a:t>　　</a:t>
            </a:r>
          </a:p>
          <a:p>
            <a:r>
              <a:rPr lang="zh-CN" altLang="en-US" dirty="0"/>
              <a:t>　</a:t>
            </a:r>
            <a:r>
              <a:rPr lang="zh-CN" altLang="en-US" dirty="0" smtClean="0"/>
              <a:t>（</a:t>
            </a:r>
            <a:r>
              <a:rPr lang="en-US" altLang="zh-CN" dirty="0"/>
              <a:t>1</a:t>
            </a:r>
            <a:r>
              <a:rPr lang="zh-CN" altLang="en-US" dirty="0"/>
              <a:t>）发包、出租的对象合法</a:t>
            </a:r>
          </a:p>
          <a:p>
            <a:r>
              <a:rPr lang="zh-CN" altLang="en-US" dirty="0"/>
              <a:t>　</a:t>
            </a:r>
            <a:r>
              <a:rPr lang="zh-CN" altLang="en-US" dirty="0" smtClean="0"/>
              <a:t>（</a:t>
            </a:r>
            <a:r>
              <a:rPr lang="en-US" altLang="zh-CN" dirty="0"/>
              <a:t>2</a:t>
            </a:r>
            <a:r>
              <a:rPr lang="zh-CN" altLang="en-US" dirty="0"/>
              <a:t>）明确各方安全责任</a:t>
            </a:r>
          </a:p>
          <a:p>
            <a:r>
              <a:rPr lang="zh-CN" altLang="en-US" dirty="0"/>
              <a:t>　</a:t>
            </a:r>
            <a:r>
              <a:rPr lang="zh-CN" altLang="en-US" dirty="0" smtClean="0"/>
              <a:t>（</a:t>
            </a:r>
            <a:r>
              <a:rPr lang="en-US" altLang="zh-CN" dirty="0"/>
              <a:t>3</a:t>
            </a:r>
            <a:r>
              <a:rPr lang="zh-CN" altLang="en-US" dirty="0"/>
              <a:t>）发包、出租单位统一协调、管理</a:t>
            </a:r>
          </a:p>
          <a:p>
            <a:r>
              <a:rPr lang="zh-CN" altLang="en-US" dirty="0"/>
              <a:t>　　</a:t>
            </a:r>
            <a:r>
              <a:rPr lang="en-US" altLang="zh-CN" dirty="0" smtClean="0"/>
              <a:t>—— </a:t>
            </a:r>
            <a:r>
              <a:rPr lang="zh-CN" altLang="en-US" dirty="0"/>
              <a:t>定期检查，发现问题及时督促</a:t>
            </a:r>
            <a:r>
              <a:rPr lang="zh-CN" altLang="en-US" dirty="0" smtClean="0"/>
              <a:t>整改</a:t>
            </a:r>
            <a:endParaRPr lang="en-US" altLang="zh-CN" dirty="0" smtClean="0"/>
          </a:p>
          <a:p>
            <a:r>
              <a:rPr lang="zh-CN" altLang="en-US" dirty="0"/>
              <a:t> </a:t>
            </a:r>
            <a:r>
              <a:rPr lang="en-US" altLang="zh-CN" b="1" dirty="0"/>
              <a:t>16.</a:t>
            </a:r>
            <a:r>
              <a:rPr lang="zh-CN" altLang="en-US" b="1" dirty="0"/>
              <a:t>人身伤害的经济补偿</a:t>
            </a:r>
          </a:p>
          <a:p>
            <a:r>
              <a:rPr lang="zh-CN" altLang="en-US" dirty="0"/>
              <a:t>　</a:t>
            </a:r>
            <a:r>
              <a:rPr lang="zh-CN" altLang="en-US" dirty="0" smtClean="0"/>
              <a:t>（</a:t>
            </a:r>
            <a:r>
              <a:rPr lang="en-US" altLang="zh-CN" dirty="0"/>
              <a:t>1</a:t>
            </a:r>
            <a:r>
              <a:rPr lang="zh-CN" altLang="en-US" dirty="0"/>
              <a:t>）工伤保险</a:t>
            </a:r>
          </a:p>
          <a:p>
            <a:r>
              <a:rPr lang="zh-CN" altLang="en-US" dirty="0"/>
              <a:t>　</a:t>
            </a:r>
            <a:r>
              <a:rPr lang="zh-CN" altLang="en-US" dirty="0" smtClean="0"/>
              <a:t>（</a:t>
            </a:r>
            <a:r>
              <a:rPr lang="en-US" altLang="zh-CN" dirty="0"/>
              <a:t>2</a:t>
            </a:r>
            <a:r>
              <a:rPr lang="zh-CN" altLang="en-US" dirty="0"/>
              <a:t>）安全责任险</a:t>
            </a:r>
          </a:p>
          <a:p>
            <a:r>
              <a:rPr lang="zh-CN" altLang="en-US" dirty="0"/>
              <a:t>　</a:t>
            </a:r>
            <a:r>
              <a:rPr lang="zh-CN" altLang="en-US" dirty="0" smtClean="0"/>
              <a:t>（</a:t>
            </a:r>
            <a:r>
              <a:rPr lang="en-US" altLang="zh-CN" dirty="0"/>
              <a:t>3</a:t>
            </a:r>
            <a:r>
              <a:rPr lang="zh-CN" altLang="en-US" dirty="0"/>
              <a:t>）民事赔偿</a:t>
            </a:r>
          </a:p>
        </p:txBody>
      </p:sp>
    </p:spTree>
    <p:extLst>
      <p:ext uri="{BB962C8B-B14F-4D97-AF65-F5344CB8AC3E}">
        <p14:creationId xmlns:p14="http://schemas.microsoft.com/office/powerpoint/2010/main" val="37597639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420888"/>
            <a:ext cx="8229600" cy="1584176"/>
          </a:xfrm>
        </p:spPr>
        <p:txBody>
          <a:bodyPr>
            <a:normAutofit/>
          </a:bodyPr>
          <a:lstStyle/>
          <a:p>
            <a:pPr algn="ctr"/>
            <a:r>
              <a:rPr lang="zh-CN" altLang="en-US" b="1" dirty="0">
                <a:solidFill>
                  <a:schemeClr val="bg2">
                    <a:lumMod val="50000"/>
                  </a:schemeClr>
                </a:solidFill>
                <a:latin typeface="+mn-ea"/>
                <a:ea typeface="+mn-ea"/>
              </a:rPr>
              <a:t>（七）企业主要负责人和安全管理人员责任制度</a:t>
            </a:r>
          </a:p>
        </p:txBody>
      </p:sp>
    </p:spTree>
    <p:extLst>
      <p:ext uri="{BB962C8B-B14F-4D97-AF65-F5344CB8AC3E}">
        <p14:creationId xmlns:p14="http://schemas.microsoft.com/office/powerpoint/2010/main" val="12994136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760640"/>
          </a:xfrm>
        </p:spPr>
        <p:txBody>
          <a:bodyPr>
            <a:noAutofit/>
          </a:bodyPr>
          <a:lstStyle/>
          <a:p>
            <a:r>
              <a:rPr lang="en-US" altLang="zh-CN" b="1" dirty="0"/>
              <a:t>1.</a:t>
            </a:r>
            <a:r>
              <a:rPr lang="zh-CN" altLang="en-US" b="1" dirty="0"/>
              <a:t>企业安全第一责任者</a:t>
            </a:r>
          </a:p>
          <a:p>
            <a:r>
              <a:rPr lang="zh-CN" altLang="en-US" dirty="0"/>
              <a:t>   </a:t>
            </a:r>
            <a:r>
              <a:rPr lang="zh-CN" altLang="en-US" dirty="0" smtClean="0"/>
              <a:t>主要</a:t>
            </a:r>
            <a:r>
              <a:rPr lang="zh-CN" altLang="en-US" dirty="0"/>
              <a:t>负责人</a:t>
            </a:r>
            <a:r>
              <a:rPr lang="en-US" altLang="zh-CN" dirty="0"/>
              <a:t>—— </a:t>
            </a:r>
            <a:r>
              <a:rPr lang="zh-CN" altLang="en-US" dirty="0"/>
              <a:t>三要素：</a:t>
            </a:r>
          </a:p>
          <a:p>
            <a:r>
              <a:rPr lang="zh-CN" altLang="en-US" dirty="0"/>
              <a:t>  </a:t>
            </a:r>
            <a:r>
              <a:rPr lang="zh-CN" altLang="en-US" dirty="0" smtClean="0"/>
              <a:t>（</a:t>
            </a:r>
            <a:r>
              <a:rPr lang="en-US" altLang="zh-CN" dirty="0"/>
              <a:t>1</a:t>
            </a:r>
            <a:r>
              <a:rPr lang="zh-CN" altLang="en-US" dirty="0"/>
              <a:t>）主要负责人必须是本单位生产经营活动的主要决策人</a:t>
            </a:r>
          </a:p>
          <a:p>
            <a:r>
              <a:rPr lang="zh-CN" altLang="en-US" dirty="0"/>
              <a:t>  </a:t>
            </a:r>
            <a:r>
              <a:rPr lang="zh-CN" altLang="en-US" dirty="0" smtClean="0"/>
              <a:t>（</a:t>
            </a:r>
            <a:r>
              <a:rPr lang="en-US" altLang="zh-CN" dirty="0"/>
              <a:t>2</a:t>
            </a:r>
            <a:r>
              <a:rPr lang="zh-CN" altLang="en-US" dirty="0"/>
              <a:t>）主要负责人必须是实际领导、指挥生产经营单位日常生产经营活动的主要决策人</a:t>
            </a:r>
          </a:p>
          <a:p>
            <a:r>
              <a:rPr lang="zh-CN" altLang="en-US" dirty="0" smtClean="0"/>
              <a:t> （</a:t>
            </a:r>
            <a:r>
              <a:rPr lang="en-US" altLang="zh-CN" dirty="0"/>
              <a:t>3</a:t>
            </a:r>
            <a:r>
              <a:rPr lang="zh-CN" altLang="en-US" dirty="0"/>
              <a:t>）主要负责人必须是能够承担生产经营单位安全生产工作全面领导责任的主要决策人</a:t>
            </a:r>
          </a:p>
          <a:p>
            <a:r>
              <a:rPr lang="zh-CN" altLang="en-US" dirty="0" smtClean="0"/>
              <a:t>（</a:t>
            </a:r>
            <a:r>
              <a:rPr lang="en-US" altLang="zh-CN" dirty="0"/>
              <a:t>4</a:t>
            </a:r>
            <a:r>
              <a:rPr lang="zh-CN" altLang="en-US" dirty="0"/>
              <a:t>）法律定位：企业安全第一责任者</a:t>
            </a:r>
          </a:p>
          <a:p>
            <a:r>
              <a:rPr lang="en-US" altLang="zh-CN" b="1" dirty="0" smtClean="0"/>
              <a:t>2</a:t>
            </a:r>
            <a:r>
              <a:rPr lang="en-US" altLang="zh-CN" b="1" dirty="0"/>
              <a:t>.</a:t>
            </a:r>
            <a:r>
              <a:rPr lang="zh-CN" altLang="en-US" b="1" dirty="0"/>
              <a:t>主要负责人的安全资格</a:t>
            </a:r>
          </a:p>
          <a:p>
            <a:r>
              <a:rPr lang="zh-CN" altLang="en-US" dirty="0"/>
              <a:t> </a:t>
            </a:r>
            <a:r>
              <a:rPr lang="zh-CN" altLang="en-US" dirty="0" smtClean="0"/>
              <a:t>（</a:t>
            </a:r>
            <a:r>
              <a:rPr lang="en-US" altLang="zh-CN" dirty="0"/>
              <a:t>1</a:t>
            </a:r>
            <a:r>
              <a:rPr lang="zh-CN" altLang="en-US" dirty="0"/>
              <a:t>）一般规定</a:t>
            </a:r>
            <a:r>
              <a:rPr lang="en-US" altLang="zh-CN" dirty="0"/>
              <a:t>——</a:t>
            </a:r>
            <a:r>
              <a:rPr lang="zh-CN" altLang="en-US" dirty="0"/>
              <a:t>具备安全知识和管理能力</a:t>
            </a:r>
          </a:p>
          <a:p>
            <a:r>
              <a:rPr lang="zh-CN" altLang="en-US" dirty="0"/>
              <a:t> </a:t>
            </a:r>
            <a:r>
              <a:rPr lang="zh-CN" altLang="en-US" dirty="0" smtClean="0"/>
              <a:t>（</a:t>
            </a:r>
            <a:r>
              <a:rPr lang="en-US" altLang="zh-CN" dirty="0"/>
              <a:t>2</a:t>
            </a:r>
            <a:r>
              <a:rPr lang="zh-CN" altLang="en-US" dirty="0"/>
              <a:t>）特殊规定</a:t>
            </a:r>
            <a:r>
              <a:rPr lang="en-US" altLang="zh-CN" dirty="0"/>
              <a:t>——</a:t>
            </a:r>
            <a:r>
              <a:rPr lang="zh-CN" altLang="en-US" dirty="0"/>
              <a:t>高危企业主要负责人须经政府监管部门考核</a:t>
            </a:r>
            <a:r>
              <a:rPr lang="zh-CN" altLang="en-US" dirty="0" smtClean="0"/>
              <a:t>合格</a:t>
            </a:r>
            <a:endParaRPr lang="zh-CN" altLang="en-US" dirty="0"/>
          </a:p>
        </p:txBody>
      </p:sp>
    </p:spTree>
    <p:extLst>
      <p:ext uri="{BB962C8B-B14F-4D97-AF65-F5344CB8AC3E}">
        <p14:creationId xmlns:p14="http://schemas.microsoft.com/office/powerpoint/2010/main" val="41491243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lstStyle/>
          <a:p>
            <a:r>
              <a:rPr lang="en-US" altLang="zh-CN" b="1" dirty="0"/>
              <a:t>3.</a:t>
            </a:r>
            <a:r>
              <a:rPr lang="zh-CN" altLang="en-US" b="1" dirty="0"/>
              <a:t>主要负责人的安全职责</a:t>
            </a:r>
          </a:p>
          <a:p>
            <a:r>
              <a:rPr lang="zh-CN" altLang="en-US" dirty="0"/>
              <a:t> </a:t>
            </a:r>
            <a:r>
              <a:rPr lang="zh-CN" altLang="en-US" dirty="0" smtClean="0"/>
              <a:t>   （</a:t>
            </a:r>
            <a:r>
              <a:rPr lang="en-US" altLang="zh-CN" dirty="0"/>
              <a:t>1</a:t>
            </a:r>
            <a:r>
              <a:rPr lang="zh-CN" altLang="en-US" dirty="0"/>
              <a:t>）建立、健全本单位安全生产责任制</a:t>
            </a:r>
          </a:p>
          <a:p>
            <a:r>
              <a:rPr lang="zh-CN" altLang="en-US" dirty="0"/>
              <a:t> </a:t>
            </a:r>
            <a:r>
              <a:rPr lang="zh-CN" altLang="en-US" dirty="0" smtClean="0"/>
              <a:t>   （</a:t>
            </a:r>
            <a:r>
              <a:rPr lang="en-US" altLang="zh-CN" dirty="0"/>
              <a:t>2</a:t>
            </a:r>
            <a:r>
              <a:rPr lang="zh-CN" altLang="en-US" dirty="0"/>
              <a:t>）组织制定本单位安全生产规章制度和操作规程</a:t>
            </a:r>
          </a:p>
          <a:p>
            <a:r>
              <a:rPr lang="zh-CN" altLang="en-US" dirty="0"/>
              <a:t> </a:t>
            </a:r>
            <a:r>
              <a:rPr lang="zh-CN" altLang="en-US" dirty="0" smtClean="0"/>
              <a:t>   （</a:t>
            </a:r>
            <a:r>
              <a:rPr lang="en-US" altLang="zh-CN" dirty="0"/>
              <a:t>3</a:t>
            </a:r>
            <a:r>
              <a:rPr lang="zh-CN" altLang="en-US" dirty="0"/>
              <a:t>）组织制定并实施本单位安全生产教育培训计划</a:t>
            </a:r>
          </a:p>
          <a:p>
            <a:r>
              <a:rPr lang="zh-CN" altLang="en-US" dirty="0"/>
              <a:t>   </a:t>
            </a:r>
            <a:r>
              <a:rPr lang="zh-CN" altLang="en-US" dirty="0" smtClean="0"/>
              <a:t> （</a:t>
            </a:r>
            <a:r>
              <a:rPr lang="en-US" altLang="zh-CN" dirty="0"/>
              <a:t>4</a:t>
            </a:r>
            <a:r>
              <a:rPr lang="zh-CN" altLang="en-US" dirty="0"/>
              <a:t>）保证本单位安全生产投入的有效实施</a:t>
            </a:r>
          </a:p>
          <a:p>
            <a:r>
              <a:rPr lang="zh-CN" altLang="en-US" dirty="0"/>
              <a:t>     （</a:t>
            </a:r>
            <a:r>
              <a:rPr lang="en-US" altLang="zh-CN" dirty="0"/>
              <a:t>5</a:t>
            </a:r>
            <a:r>
              <a:rPr lang="zh-CN" altLang="en-US" dirty="0"/>
              <a:t>）督促、检查本单位的安全生产工作</a:t>
            </a:r>
            <a:r>
              <a:rPr lang="en-US" altLang="zh-CN" dirty="0"/>
              <a:t>,</a:t>
            </a:r>
            <a:r>
              <a:rPr lang="zh-CN" altLang="en-US" dirty="0"/>
              <a:t>及时消除生产安全事故隐患</a:t>
            </a:r>
          </a:p>
          <a:p>
            <a:r>
              <a:rPr lang="zh-CN" altLang="en-US" dirty="0"/>
              <a:t>     （</a:t>
            </a:r>
            <a:r>
              <a:rPr lang="en-US" altLang="zh-CN" dirty="0"/>
              <a:t>6</a:t>
            </a:r>
            <a:r>
              <a:rPr lang="zh-CN" altLang="en-US" dirty="0"/>
              <a:t>）组织制定并实施本单位的生产安全事故应急预案</a:t>
            </a:r>
          </a:p>
          <a:p>
            <a:r>
              <a:rPr lang="zh-CN" altLang="en-US" dirty="0"/>
              <a:t>     （</a:t>
            </a:r>
            <a:r>
              <a:rPr lang="en-US" altLang="zh-CN" dirty="0"/>
              <a:t>7</a:t>
            </a:r>
            <a:r>
              <a:rPr lang="zh-CN" altLang="en-US" dirty="0"/>
              <a:t>）及时、如实报告生产</a:t>
            </a:r>
            <a:r>
              <a:rPr lang="zh-CN" altLang="en-US" dirty="0" smtClean="0"/>
              <a:t>安全事故</a:t>
            </a:r>
            <a:endParaRPr lang="en-US" altLang="zh-CN" dirty="0" smtClean="0"/>
          </a:p>
          <a:p>
            <a:endParaRPr lang="zh-CN" altLang="en-US" dirty="0"/>
          </a:p>
          <a:p>
            <a:endParaRPr lang="zh-CN" altLang="en-US" dirty="0"/>
          </a:p>
        </p:txBody>
      </p:sp>
    </p:spTree>
    <p:extLst>
      <p:ext uri="{BB962C8B-B14F-4D97-AF65-F5344CB8AC3E}">
        <p14:creationId xmlns:p14="http://schemas.microsoft.com/office/powerpoint/2010/main" val="2620657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normAutofit/>
          </a:bodyPr>
          <a:lstStyle/>
          <a:p>
            <a:r>
              <a:rPr lang="en-US" altLang="zh-CN" b="1" dirty="0" smtClean="0"/>
              <a:t>4.</a:t>
            </a:r>
            <a:r>
              <a:rPr lang="zh-CN" altLang="en-US" b="1" dirty="0" smtClean="0"/>
              <a:t>企业安全管理机构及人员的职责</a:t>
            </a:r>
          </a:p>
          <a:p>
            <a:r>
              <a:rPr lang="zh-CN" altLang="en-US" dirty="0" smtClean="0"/>
              <a:t>　（</a:t>
            </a:r>
            <a:r>
              <a:rPr lang="en-US" altLang="zh-CN" dirty="0" smtClean="0"/>
              <a:t>1</a:t>
            </a:r>
            <a:r>
              <a:rPr lang="zh-CN" altLang="en-US" dirty="0" smtClean="0"/>
              <a:t>）组织或者参与拟订本单位安全生产规章、操作规程和生产安全事故应急救援预案</a:t>
            </a:r>
          </a:p>
          <a:p>
            <a:r>
              <a:rPr lang="zh-CN" altLang="en-US" dirty="0" smtClean="0"/>
              <a:t>　（</a:t>
            </a:r>
            <a:r>
              <a:rPr lang="en-US" altLang="zh-CN" dirty="0"/>
              <a:t>2</a:t>
            </a:r>
            <a:r>
              <a:rPr lang="zh-CN" altLang="en-US" dirty="0"/>
              <a:t>）组织或者参与本单位安全生产教育和培训，如实记录安全生产教育和培训情况</a:t>
            </a:r>
          </a:p>
          <a:p>
            <a:r>
              <a:rPr lang="zh-CN" altLang="en-US" dirty="0"/>
              <a:t>　</a:t>
            </a:r>
            <a:r>
              <a:rPr lang="zh-CN" altLang="en-US" dirty="0" smtClean="0"/>
              <a:t>（</a:t>
            </a:r>
            <a:r>
              <a:rPr lang="en-US" altLang="zh-CN" dirty="0"/>
              <a:t>3</a:t>
            </a:r>
            <a:r>
              <a:rPr lang="zh-CN" altLang="en-US" dirty="0"/>
              <a:t>）督促落实本单位重大危险源的安全管理措施</a:t>
            </a:r>
          </a:p>
          <a:p>
            <a:r>
              <a:rPr lang="zh-CN" altLang="en-US" dirty="0" smtClean="0"/>
              <a:t>   （</a:t>
            </a:r>
            <a:r>
              <a:rPr lang="en-US" altLang="zh-CN" dirty="0"/>
              <a:t>4</a:t>
            </a:r>
            <a:r>
              <a:rPr lang="zh-CN" altLang="en-US" dirty="0"/>
              <a:t>）组织或者参与本单位应急救援</a:t>
            </a:r>
            <a:r>
              <a:rPr lang="zh-CN" altLang="en-US" dirty="0" smtClean="0"/>
              <a:t>演练</a:t>
            </a:r>
            <a:endParaRPr lang="en-US" altLang="zh-CN" dirty="0" smtClean="0"/>
          </a:p>
          <a:p>
            <a:r>
              <a:rPr lang="zh-CN" altLang="en-US" dirty="0" smtClean="0"/>
              <a:t>   （</a:t>
            </a:r>
            <a:r>
              <a:rPr lang="en-US" altLang="zh-CN" dirty="0"/>
              <a:t>5</a:t>
            </a:r>
            <a:r>
              <a:rPr lang="zh-CN" altLang="en-US" dirty="0"/>
              <a:t>）检查本单位的安全生产状况，及时排查生产安全事故隐患，提出改进安全生产管理的建议</a:t>
            </a:r>
          </a:p>
          <a:p>
            <a:r>
              <a:rPr lang="zh-CN" altLang="en-US" dirty="0" smtClean="0"/>
              <a:t>   （</a:t>
            </a:r>
            <a:r>
              <a:rPr lang="en-US" altLang="zh-CN" dirty="0"/>
              <a:t>6</a:t>
            </a:r>
            <a:r>
              <a:rPr lang="zh-CN" altLang="en-US" dirty="0"/>
              <a:t>）制止和纠正违章指挥、强令冒险作业、违反操作规程的行为</a:t>
            </a:r>
          </a:p>
          <a:p>
            <a:r>
              <a:rPr lang="zh-CN" altLang="en-US" dirty="0"/>
              <a:t>　</a:t>
            </a:r>
            <a:r>
              <a:rPr lang="zh-CN" altLang="en-US" dirty="0" smtClean="0"/>
              <a:t>（</a:t>
            </a:r>
            <a:r>
              <a:rPr lang="en-US" altLang="zh-CN" dirty="0"/>
              <a:t>7</a:t>
            </a:r>
            <a:r>
              <a:rPr lang="zh-CN" altLang="en-US" dirty="0"/>
              <a:t>）督促落实本单位安全生产整改措施</a:t>
            </a:r>
          </a:p>
          <a:p>
            <a:endParaRPr lang="zh-CN" altLang="en-US" sz="2200" dirty="0"/>
          </a:p>
        </p:txBody>
      </p:sp>
    </p:spTree>
    <p:extLst>
      <p:ext uri="{BB962C8B-B14F-4D97-AF65-F5344CB8AC3E}">
        <p14:creationId xmlns:p14="http://schemas.microsoft.com/office/powerpoint/2010/main" val="13790698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415880"/>
          </a:xfrm>
        </p:spPr>
        <p:txBody>
          <a:bodyPr>
            <a:normAutofit/>
          </a:bodyPr>
          <a:lstStyle/>
          <a:p>
            <a:r>
              <a:rPr lang="en-US" altLang="zh-CN" b="1" dirty="0" smtClean="0"/>
              <a:t>5.</a:t>
            </a:r>
            <a:r>
              <a:rPr lang="zh-CN" altLang="en-US" b="1" dirty="0" smtClean="0"/>
              <a:t>企业安全生产管理机构及人员地位和作用</a:t>
            </a:r>
          </a:p>
          <a:p>
            <a:r>
              <a:rPr lang="zh-CN" altLang="en-US" dirty="0"/>
              <a:t>　</a:t>
            </a:r>
            <a:r>
              <a:rPr lang="zh-CN" altLang="en-US" dirty="0" smtClean="0"/>
              <a:t>（</a:t>
            </a:r>
            <a:r>
              <a:rPr lang="en-US" altLang="zh-CN" dirty="0"/>
              <a:t>1</a:t>
            </a:r>
            <a:r>
              <a:rPr lang="zh-CN" altLang="en-US" dirty="0"/>
              <a:t>）义务：恪尽职守、履行职责</a:t>
            </a:r>
          </a:p>
          <a:p>
            <a:r>
              <a:rPr lang="zh-CN" altLang="en-US" dirty="0"/>
              <a:t>　</a:t>
            </a:r>
            <a:r>
              <a:rPr lang="zh-CN" altLang="en-US" dirty="0" smtClean="0"/>
              <a:t>（</a:t>
            </a:r>
            <a:r>
              <a:rPr lang="en-US" altLang="zh-CN" dirty="0"/>
              <a:t>2</a:t>
            </a:r>
            <a:r>
              <a:rPr lang="zh-CN" altLang="en-US" dirty="0"/>
              <a:t>）权利：对涉及安全生产的经营决策，提出意见</a:t>
            </a:r>
          </a:p>
          <a:p>
            <a:r>
              <a:rPr lang="zh-CN" altLang="en-US" dirty="0"/>
              <a:t>　</a:t>
            </a:r>
            <a:r>
              <a:rPr lang="zh-CN" altLang="en-US" dirty="0" smtClean="0"/>
              <a:t>（</a:t>
            </a:r>
            <a:r>
              <a:rPr lang="en-US" altLang="zh-CN" dirty="0"/>
              <a:t>3</a:t>
            </a:r>
            <a:r>
              <a:rPr lang="zh-CN" altLang="en-US" dirty="0"/>
              <a:t>）保障：不得降低工资、福利待遇或解除合同</a:t>
            </a:r>
          </a:p>
          <a:p>
            <a:r>
              <a:rPr lang="zh-CN" altLang="en-US" dirty="0"/>
              <a:t>　</a:t>
            </a:r>
            <a:r>
              <a:rPr lang="zh-CN" altLang="en-US" dirty="0" smtClean="0"/>
              <a:t>（</a:t>
            </a:r>
            <a:r>
              <a:rPr lang="en-US" altLang="zh-CN" dirty="0"/>
              <a:t>4</a:t>
            </a:r>
            <a:r>
              <a:rPr lang="zh-CN" altLang="en-US" dirty="0"/>
              <a:t>）监管：危险品、矿山、金属冶炼单位安全管理人员的任免，告知主管的监管部门 </a:t>
            </a:r>
          </a:p>
        </p:txBody>
      </p:sp>
    </p:spTree>
    <p:extLst>
      <p:ext uri="{BB962C8B-B14F-4D97-AF65-F5344CB8AC3E}">
        <p14:creationId xmlns:p14="http://schemas.microsoft.com/office/powerpoint/2010/main" val="19678716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156960"/>
          </a:xfrm>
        </p:spPr>
        <p:txBody>
          <a:bodyPr>
            <a:normAutofit/>
          </a:bodyPr>
          <a:lstStyle/>
          <a:p>
            <a:pPr algn="ctr"/>
            <a:r>
              <a:rPr lang="zh-CN" altLang="en-US" b="1" dirty="0">
                <a:solidFill>
                  <a:schemeClr val="bg2">
                    <a:lumMod val="50000"/>
                  </a:schemeClr>
                </a:solidFill>
                <a:latin typeface="+mn-ea"/>
                <a:ea typeface="+mn-ea"/>
              </a:rPr>
              <a:t>（八）从业人员</a:t>
            </a:r>
            <a:r>
              <a:rPr lang="zh-CN" altLang="en-US" b="1" dirty="0" smtClean="0">
                <a:solidFill>
                  <a:schemeClr val="bg2">
                    <a:lumMod val="50000"/>
                  </a:schemeClr>
                </a:solidFill>
                <a:latin typeface="+mn-ea"/>
                <a:ea typeface="+mn-ea"/>
              </a:rPr>
              <a:t>权利</a:t>
            </a:r>
            <a:r>
              <a:rPr lang="en-US" altLang="zh-CN" b="1" dirty="0" smtClean="0">
                <a:solidFill>
                  <a:schemeClr val="bg2">
                    <a:lumMod val="50000"/>
                  </a:schemeClr>
                </a:solidFill>
                <a:latin typeface="+mn-ea"/>
                <a:ea typeface="+mn-ea"/>
              </a:rPr>
              <a:t/>
            </a:r>
            <a:br>
              <a:rPr lang="en-US" altLang="zh-CN" b="1" dirty="0" smtClean="0">
                <a:solidFill>
                  <a:schemeClr val="bg2">
                    <a:lumMod val="50000"/>
                  </a:schemeClr>
                </a:solidFill>
                <a:latin typeface="+mn-ea"/>
                <a:ea typeface="+mn-ea"/>
              </a:rPr>
            </a:br>
            <a:r>
              <a:rPr lang="zh-CN" altLang="en-US" b="1" dirty="0" smtClean="0">
                <a:solidFill>
                  <a:schemeClr val="bg2">
                    <a:lumMod val="50000"/>
                  </a:schemeClr>
                </a:solidFill>
                <a:latin typeface="+mn-ea"/>
                <a:ea typeface="+mn-ea"/>
              </a:rPr>
              <a:t>义务</a:t>
            </a:r>
            <a:r>
              <a:rPr lang="zh-CN" altLang="en-US" b="1" dirty="0">
                <a:solidFill>
                  <a:schemeClr val="bg2">
                    <a:lumMod val="50000"/>
                  </a:schemeClr>
                </a:solidFill>
                <a:latin typeface="+mn-ea"/>
                <a:ea typeface="+mn-ea"/>
              </a:rPr>
              <a:t>制度</a:t>
            </a:r>
          </a:p>
        </p:txBody>
      </p:sp>
    </p:spTree>
    <p:extLst>
      <p:ext uri="{BB962C8B-B14F-4D97-AF65-F5344CB8AC3E}">
        <p14:creationId xmlns:p14="http://schemas.microsoft.com/office/powerpoint/2010/main" val="3849577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64672"/>
          </a:xfrm>
        </p:spPr>
        <p:txBody>
          <a:bodyPr>
            <a:normAutofit fontScale="90000"/>
          </a:bodyPr>
          <a:lstStyle/>
          <a:p>
            <a:r>
              <a:rPr lang="zh-CN" altLang="en-US" dirty="0"/>
              <a:t> </a:t>
            </a:r>
            <a:r>
              <a:rPr lang="en-US" altLang="zh-CN" sz="2700" b="1" dirty="0">
                <a:solidFill>
                  <a:srgbClr val="00B0F0"/>
                </a:solidFill>
                <a:latin typeface="+mn-ea"/>
                <a:ea typeface="+mn-ea"/>
              </a:rPr>
              <a:t>2.</a:t>
            </a:r>
            <a:r>
              <a:rPr lang="zh-CN" altLang="en-US" sz="2700" b="1" dirty="0">
                <a:solidFill>
                  <a:srgbClr val="00B0F0"/>
                </a:solidFill>
                <a:latin typeface="+mn-ea"/>
                <a:ea typeface="+mn-ea"/>
              </a:rPr>
              <a:t>现行</a:t>
            </a:r>
            <a:r>
              <a:rPr lang="en-US" altLang="zh-CN" sz="2700" b="1" dirty="0">
                <a:solidFill>
                  <a:srgbClr val="00B0F0"/>
                </a:solidFill>
                <a:latin typeface="+mn-ea"/>
                <a:ea typeface="+mn-ea"/>
              </a:rPr>
              <a:t>《</a:t>
            </a:r>
            <a:r>
              <a:rPr lang="zh-CN" altLang="en-US" sz="2700" b="1" dirty="0">
                <a:solidFill>
                  <a:srgbClr val="00B0F0"/>
                </a:solidFill>
                <a:latin typeface="+mn-ea"/>
                <a:ea typeface="+mn-ea"/>
              </a:rPr>
              <a:t>安全生产法</a:t>
            </a:r>
            <a:r>
              <a:rPr lang="en-US" altLang="zh-CN" sz="2700" b="1" dirty="0">
                <a:solidFill>
                  <a:srgbClr val="00B0F0"/>
                </a:solidFill>
                <a:latin typeface="+mn-ea"/>
                <a:ea typeface="+mn-ea"/>
              </a:rPr>
              <a:t>》</a:t>
            </a:r>
            <a:r>
              <a:rPr lang="zh-CN" altLang="en-US" sz="2700" b="1" dirty="0">
                <a:solidFill>
                  <a:srgbClr val="00B0F0"/>
                </a:solidFill>
                <a:latin typeface="+mn-ea"/>
                <a:ea typeface="+mn-ea"/>
              </a:rPr>
              <a:t>的重大突破和创新</a:t>
            </a:r>
          </a:p>
        </p:txBody>
      </p:sp>
      <p:sp>
        <p:nvSpPr>
          <p:cNvPr id="3" name="内容占位符 2"/>
          <p:cNvSpPr>
            <a:spLocks noGrp="1"/>
          </p:cNvSpPr>
          <p:nvPr>
            <p:ph idx="1"/>
          </p:nvPr>
        </p:nvSpPr>
        <p:spPr>
          <a:xfrm>
            <a:off x="539552" y="1412776"/>
            <a:ext cx="8229600" cy="4911824"/>
          </a:xfrm>
        </p:spPr>
        <p:txBody>
          <a:bodyPr>
            <a:normAutofit fontScale="92500" lnSpcReduction="10000"/>
          </a:bodyPr>
          <a:lstStyle/>
          <a:p>
            <a:r>
              <a:rPr lang="en-US" altLang="zh-CN" b="1" dirty="0"/>
              <a:t>《</a:t>
            </a:r>
            <a:r>
              <a:rPr lang="zh-CN" altLang="en-US" b="1" dirty="0"/>
              <a:t>安全生产法</a:t>
            </a:r>
            <a:r>
              <a:rPr lang="en-US" altLang="zh-CN" b="1" dirty="0"/>
              <a:t>》</a:t>
            </a:r>
            <a:r>
              <a:rPr lang="zh-CN" altLang="en-US" b="1" dirty="0"/>
              <a:t>的重大突破和创新可以概括为十个“第一”：</a:t>
            </a:r>
          </a:p>
          <a:p>
            <a:r>
              <a:rPr lang="zh-CN" altLang="en-US" dirty="0"/>
              <a:t> </a:t>
            </a:r>
            <a:r>
              <a:rPr lang="zh-CN" altLang="en-US" dirty="0" smtClean="0"/>
              <a:t>（</a:t>
            </a:r>
            <a:r>
              <a:rPr lang="en-US" altLang="zh-CN" dirty="0"/>
              <a:t>1</a:t>
            </a:r>
            <a:r>
              <a:rPr lang="zh-CN" altLang="en-US" dirty="0"/>
              <a:t>）第一次对安全生产实施全面的法律调整</a:t>
            </a:r>
          </a:p>
          <a:p>
            <a:r>
              <a:rPr lang="zh-CN" altLang="en-US" dirty="0"/>
              <a:t> </a:t>
            </a:r>
            <a:r>
              <a:rPr lang="zh-CN" altLang="en-US" dirty="0" smtClean="0"/>
              <a:t>（</a:t>
            </a:r>
            <a:r>
              <a:rPr lang="en-US" altLang="zh-CN" dirty="0" smtClean="0"/>
              <a:t>2</a:t>
            </a:r>
            <a:r>
              <a:rPr lang="zh-CN" altLang="en-US" dirty="0" smtClean="0"/>
              <a:t>）第一次</a:t>
            </a:r>
            <a:r>
              <a:rPr lang="zh-CN" altLang="en-US" dirty="0"/>
              <a:t>确立了安全生产基本法律制度</a:t>
            </a:r>
          </a:p>
          <a:p>
            <a:r>
              <a:rPr lang="zh-CN" altLang="en-US" dirty="0"/>
              <a:t> </a:t>
            </a:r>
            <a:r>
              <a:rPr lang="zh-CN" altLang="en-US" dirty="0" smtClean="0"/>
              <a:t>（</a:t>
            </a:r>
            <a:r>
              <a:rPr lang="en-US" altLang="zh-CN" dirty="0"/>
              <a:t>3</a:t>
            </a:r>
            <a:r>
              <a:rPr lang="zh-CN" altLang="en-US" dirty="0"/>
              <a:t>）第一次突出了以人为本的法治理念</a:t>
            </a:r>
          </a:p>
          <a:p>
            <a:r>
              <a:rPr lang="zh-CN" altLang="en-US" dirty="0"/>
              <a:t> </a:t>
            </a:r>
            <a:r>
              <a:rPr lang="zh-CN" altLang="en-US" dirty="0" smtClean="0"/>
              <a:t>（</a:t>
            </a:r>
            <a:r>
              <a:rPr lang="en-US" altLang="zh-CN" dirty="0"/>
              <a:t>4</a:t>
            </a:r>
            <a:r>
              <a:rPr lang="zh-CN" altLang="en-US" dirty="0"/>
              <a:t>）第一次固化了安全生产监督管理体制</a:t>
            </a:r>
          </a:p>
          <a:p>
            <a:r>
              <a:rPr lang="zh-CN" altLang="en-US" dirty="0" smtClean="0"/>
              <a:t> （</a:t>
            </a:r>
            <a:r>
              <a:rPr lang="en-US" altLang="zh-CN" dirty="0"/>
              <a:t>5</a:t>
            </a:r>
            <a:r>
              <a:rPr lang="zh-CN" altLang="en-US" dirty="0"/>
              <a:t>）第一次强化了安全生产社会监督的功能</a:t>
            </a:r>
          </a:p>
          <a:p>
            <a:r>
              <a:rPr lang="zh-CN" altLang="en-US" dirty="0"/>
              <a:t> </a:t>
            </a:r>
            <a:r>
              <a:rPr lang="zh-CN" altLang="en-US" dirty="0" smtClean="0"/>
              <a:t>（</a:t>
            </a:r>
            <a:r>
              <a:rPr lang="en-US" altLang="zh-CN" dirty="0"/>
              <a:t>6</a:t>
            </a:r>
            <a:r>
              <a:rPr lang="zh-CN" altLang="en-US" dirty="0"/>
              <a:t>）第一次明确了安全生产责任（两大主体）</a:t>
            </a:r>
          </a:p>
          <a:p>
            <a:r>
              <a:rPr lang="zh-CN" altLang="en-US" dirty="0"/>
              <a:t> </a:t>
            </a:r>
            <a:r>
              <a:rPr lang="zh-CN" altLang="en-US" dirty="0" smtClean="0"/>
              <a:t>（</a:t>
            </a:r>
            <a:r>
              <a:rPr lang="en-US" altLang="zh-CN" dirty="0"/>
              <a:t>7</a:t>
            </a:r>
            <a:r>
              <a:rPr lang="zh-CN" altLang="en-US" dirty="0"/>
              <a:t>）第一次规范了企业的安全保障要求</a:t>
            </a:r>
          </a:p>
          <a:p>
            <a:r>
              <a:rPr lang="zh-CN" altLang="en-US" dirty="0"/>
              <a:t> </a:t>
            </a:r>
            <a:r>
              <a:rPr lang="zh-CN" altLang="en-US" dirty="0" smtClean="0"/>
              <a:t>（</a:t>
            </a:r>
            <a:r>
              <a:rPr lang="en-US" altLang="zh-CN" dirty="0"/>
              <a:t>8</a:t>
            </a:r>
            <a:r>
              <a:rPr lang="zh-CN" altLang="en-US" dirty="0"/>
              <a:t>）第一次建立了社会机构提供安全服务、管理制度</a:t>
            </a:r>
          </a:p>
          <a:p>
            <a:r>
              <a:rPr lang="zh-CN" altLang="en-US" dirty="0"/>
              <a:t> </a:t>
            </a:r>
            <a:r>
              <a:rPr lang="zh-CN" altLang="en-US" dirty="0" smtClean="0"/>
              <a:t>（</a:t>
            </a:r>
            <a:r>
              <a:rPr lang="en-US" altLang="zh-CN" dirty="0"/>
              <a:t>9</a:t>
            </a:r>
            <a:r>
              <a:rPr lang="zh-CN" altLang="en-US" dirty="0"/>
              <a:t>）第一次突出了生产安全事故应急救援</a:t>
            </a:r>
          </a:p>
          <a:p>
            <a:r>
              <a:rPr lang="zh-CN" altLang="en-US" dirty="0"/>
              <a:t> </a:t>
            </a:r>
            <a:r>
              <a:rPr lang="zh-CN" altLang="en-US" dirty="0" smtClean="0"/>
              <a:t>（</a:t>
            </a:r>
            <a:r>
              <a:rPr lang="en-US" altLang="zh-CN" dirty="0"/>
              <a:t>10</a:t>
            </a:r>
            <a:r>
              <a:rPr lang="zh-CN" altLang="en-US" dirty="0"/>
              <a:t>）第一次设定了民事责任</a:t>
            </a:r>
          </a:p>
        </p:txBody>
      </p:sp>
    </p:spTree>
    <p:extLst>
      <p:ext uri="{BB962C8B-B14F-4D97-AF65-F5344CB8AC3E}">
        <p14:creationId xmlns:p14="http://schemas.microsoft.com/office/powerpoint/2010/main" val="70072752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415880"/>
          </a:xfrm>
        </p:spPr>
        <p:txBody>
          <a:bodyPr>
            <a:normAutofit/>
          </a:bodyPr>
          <a:lstStyle/>
          <a:p>
            <a:r>
              <a:rPr lang="zh-CN" altLang="en-US" b="1" dirty="0"/>
              <a:t> </a:t>
            </a:r>
            <a:r>
              <a:rPr lang="en-US" altLang="zh-CN" b="1" dirty="0"/>
              <a:t>1.</a:t>
            </a:r>
            <a:r>
              <a:rPr lang="zh-CN" altLang="en-US" b="1" dirty="0"/>
              <a:t>从业人员的权利</a:t>
            </a:r>
          </a:p>
          <a:p>
            <a:r>
              <a:rPr lang="zh-CN" altLang="en-US" dirty="0"/>
              <a:t>　</a:t>
            </a:r>
            <a:r>
              <a:rPr lang="zh-CN" altLang="en-US" dirty="0" smtClean="0"/>
              <a:t>（</a:t>
            </a:r>
            <a:r>
              <a:rPr lang="en-US" altLang="zh-CN" dirty="0"/>
              <a:t>1</a:t>
            </a:r>
            <a:r>
              <a:rPr lang="zh-CN" altLang="en-US" dirty="0"/>
              <a:t>）享受工伤保险和伤亡求偿权</a:t>
            </a:r>
          </a:p>
          <a:p>
            <a:r>
              <a:rPr lang="zh-CN" altLang="en-US" dirty="0"/>
              <a:t>     （</a:t>
            </a:r>
            <a:r>
              <a:rPr lang="en-US" altLang="zh-CN" dirty="0"/>
              <a:t>2</a:t>
            </a:r>
            <a:r>
              <a:rPr lang="zh-CN" altLang="en-US" dirty="0"/>
              <a:t>）安全因素和应急措施的知情权</a:t>
            </a:r>
          </a:p>
          <a:p>
            <a:r>
              <a:rPr lang="zh-CN" altLang="en-US" dirty="0"/>
              <a:t>     （</a:t>
            </a:r>
            <a:r>
              <a:rPr lang="en-US" altLang="zh-CN" dirty="0"/>
              <a:t>3</a:t>
            </a:r>
            <a:r>
              <a:rPr lang="zh-CN" altLang="en-US" dirty="0"/>
              <a:t>）安全管理的批评检控权</a:t>
            </a:r>
          </a:p>
          <a:p>
            <a:r>
              <a:rPr lang="zh-CN" altLang="en-US" dirty="0"/>
              <a:t>     （</a:t>
            </a:r>
            <a:r>
              <a:rPr lang="en-US" altLang="zh-CN" dirty="0"/>
              <a:t>4</a:t>
            </a:r>
            <a:r>
              <a:rPr lang="zh-CN" altLang="en-US" dirty="0"/>
              <a:t>）拒绝违章指挥和强令冒险作业权</a:t>
            </a:r>
          </a:p>
          <a:p>
            <a:r>
              <a:rPr lang="zh-CN" altLang="en-US" dirty="0"/>
              <a:t>     （</a:t>
            </a:r>
            <a:r>
              <a:rPr lang="en-US" altLang="zh-CN" dirty="0"/>
              <a:t>5</a:t>
            </a:r>
            <a:r>
              <a:rPr lang="zh-CN" altLang="en-US" dirty="0"/>
              <a:t>）危及情况下的停止作业和紧急撤离权</a:t>
            </a:r>
          </a:p>
          <a:p>
            <a:r>
              <a:rPr lang="en-US" altLang="zh-CN" b="1" dirty="0" smtClean="0"/>
              <a:t>2</a:t>
            </a:r>
            <a:r>
              <a:rPr lang="en-US" altLang="zh-CN" b="1" dirty="0"/>
              <a:t>.</a:t>
            </a:r>
            <a:r>
              <a:rPr lang="zh-CN" altLang="en-US" b="1" dirty="0"/>
              <a:t>从业人员的义务</a:t>
            </a:r>
          </a:p>
          <a:p>
            <a:r>
              <a:rPr lang="zh-CN" altLang="en-US" dirty="0"/>
              <a:t>     （</a:t>
            </a:r>
            <a:r>
              <a:rPr lang="en-US" altLang="zh-CN" dirty="0"/>
              <a:t>1</a:t>
            </a:r>
            <a:r>
              <a:rPr lang="zh-CN" altLang="en-US" dirty="0"/>
              <a:t>）遵章守规</a:t>
            </a:r>
            <a:r>
              <a:rPr lang="en-US" altLang="zh-CN" dirty="0"/>
              <a:t>,</a:t>
            </a:r>
            <a:r>
              <a:rPr lang="zh-CN" altLang="en-US" dirty="0"/>
              <a:t>服从管理的义务</a:t>
            </a:r>
          </a:p>
          <a:p>
            <a:r>
              <a:rPr lang="zh-CN" altLang="en-US" dirty="0"/>
              <a:t>     （</a:t>
            </a:r>
            <a:r>
              <a:rPr lang="en-US" altLang="zh-CN" dirty="0"/>
              <a:t>2</a:t>
            </a:r>
            <a:r>
              <a:rPr lang="zh-CN" altLang="en-US" dirty="0"/>
              <a:t>）正确佩带和使用劳保用品的义务</a:t>
            </a:r>
          </a:p>
          <a:p>
            <a:r>
              <a:rPr lang="zh-CN" altLang="en-US" dirty="0"/>
              <a:t>　</a:t>
            </a:r>
            <a:r>
              <a:rPr lang="zh-CN" altLang="en-US" dirty="0" smtClean="0"/>
              <a:t> （</a:t>
            </a:r>
            <a:r>
              <a:rPr lang="en-US" altLang="zh-CN" dirty="0"/>
              <a:t>3</a:t>
            </a:r>
            <a:r>
              <a:rPr lang="zh-CN" altLang="en-US" dirty="0"/>
              <a:t>）接受安全培训</a:t>
            </a:r>
            <a:r>
              <a:rPr lang="en-US" altLang="zh-CN" dirty="0"/>
              <a:t>,</a:t>
            </a:r>
            <a:r>
              <a:rPr lang="zh-CN" altLang="en-US" dirty="0"/>
              <a:t>掌握安全技能的义务</a:t>
            </a:r>
          </a:p>
          <a:p>
            <a:r>
              <a:rPr lang="zh-CN" altLang="en-US" dirty="0"/>
              <a:t>     （</a:t>
            </a:r>
            <a:r>
              <a:rPr lang="en-US" altLang="zh-CN" dirty="0"/>
              <a:t>4</a:t>
            </a:r>
            <a:r>
              <a:rPr lang="zh-CN" altLang="en-US" dirty="0"/>
              <a:t>）发现事故隐患及时报告的义务</a:t>
            </a:r>
          </a:p>
        </p:txBody>
      </p:sp>
    </p:spTree>
    <p:extLst>
      <p:ext uri="{BB962C8B-B14F-4D97-AF65-F5344CB8AC3E}">
        <p14:creationId xmlns:p14="http://schemas.microsoft.com/office/powerpoint/2010/main" val="3052346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868928"/>
          </a:xfrm>
        </p:spPr>
        <p:txBody>
          <a:bodyPr>
            <a:normAutofit/>
          </a:bodyPr>
          <a:lstStyle/>
          <a:p>
            <a:pPr algn="ctr"/>
            <a:r>
              <a:rPr lang="zh-CN" altLang="en-US" b="1" dirty="0">
                <a:solidFill>
                  <a:schemeClr val="bg2">
                    <a:lumMod val="50000"/>
                  </a:schemeClr>
                </a:solidFill>
                <a:latin typeface="+mn-ea"/>
                <a:ea typeface="+mn-ea"/>
              </a:rPr>
              <a:t>（九）社会安全</a:t>
            </a:r>
            <a:r>
              <a:rPr lang="zh-CN" altLang="en-US" b="1" dirty="0" smtClean="0">
                <a:solidFill>
                  <a:schemeClr val="bg2">
                    <a:lumMod val="50000"/>
                  </a:schemeClr>
                </a:solidFill>
                <a:latin typeface="+mn-ea"/>
                <a:ea typeface="+mn-ea"/>
              </a:rPr>
              <a:t>服务</a:t>
            </a:r>
            <a:r>
              <a:rPr lang="en-US" altLang="zh-CN" b="1" dirty="0" smtClean="0">
                <a:solidFill>
                  <a:schemeClr val="bg2">
                    <a:lumMod val="50000"/>
                  </a:schemeClr>
                </a:solidFill>
                <a:latin typeface="+mn-ea"/>
                <a:ea typeface="+mn-ea"/>
              </a:rPr>
              <a:t/>
            </a:r>
            <a:br>
              <a:rPr lang="en-US" altLang="zh-CN" b="1" dirty="0" smtClean="0">
                <a:solidFill>
                  <a:schemeClr val="bg2">
                    <a:lumMod val="50000"/>
                  </a:schemeClr>
                </a:solidFill>
                <a:latin typeface="+mn-ea"/>
                <a:ea typeface="+mn-ea"/>
              </a:rPr>
            </a:br>
            <a:r>
              <a:rPr lang="zh-CN" altLang="en-US" b="1" dirty="0" smtClean="0">
                <a:solidFill>
                  <a:schemeClr val="bg2">
                    <a:lumMod val="50000"/>
                  </a:schemeClr>
                </a:solidFill>
                <a:latin typeface="+mn-ea"/>
                <a:ea typeface="+mn-ea"/>
              </a:rPr>
              <a:t>管理</a:t>
            </a:r>
            <a:r>
              <a:rPr lang="zh-CN" altLang="en-US" b="1" dirty="0">
                <a:solidFill>
                  <a:schemeClr val="bg2">
                    <a:lumMod val="50000"/>
                  </a:schemeClr>
                </a:solidFill>
                <a:latin typeface="+mn-ea"/>
                <a:ea typeface="+mn-ea"/>
              </a:rPr>
              <a:t>制度</a:t>
            </a:r>
          </a:p>
        </p:txBody>
      </p:sp>
    </p:spTree>
    <p:extLst>
      <p:ext uri="{BB962C8B-B14F-4D97-AF65-F5344CB8AC3E}">
        <p14:creationId xmlns:p14="http://schemas.microsoft.com/office/powerpoint/2010/main" val="18685684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487888"/>
          </a:xfrm>
        </p:spPr>
        <p:txBody>
          <a:bodyPr/>
          <a:lstStyle/>
          <a:p>
            <a:r>
              <a:rPr lang="en-US" altLang="zh-CN" b="1" dirty="0"/>
              <a:t>1.</a:t>
            </a:r>
            <a:r>
              <a:rPr lang="zh-CN" altLang="en-US" b="1" dirty="0"/>
              <a:t>社团组织的社会服务</a:t>
            </a:r>
          </a:p>
          <a:p>
            <a:r>
              <a:rPr lang="zh-CN" altLang="en-US" dirty="0"/>
              <a:t>   </a:t>
            </a:r>
            <a:r>
              <a:rPr lang="en-US" altLang="zh-CN" dirty="0" smtClean="0"/>
              <a:t>—— </a:t>
            </a:r>
            <a:r>
              <a:rPr lang="zh-CN" altLang="en-US" dirty="0"/>
              <a:t>依照法律、行政法规和章程</a:t>
            </a:r>
          </a:p>
          <a:p>
            <a:r>
              <a:rPr lang="zh-CN" altLang="en-US" dirty="0"/>
              <a:t>   </a:t>
            </a:r>
            <a:r>
              <a:rPr lang="en-US" altLang="zh-CN" dirty="0" smtClean="0"/>
              <a:t>—— </a:t>
            </a:r>
            <a:r>
              <a:rPr lang="zh-CN" altLang="en-US" dirty="0"/>
              <a:t>提供安全生产方面的信息、培训等服务</a:t>
            </a:r>
          </a:p>
          <a:p>
            <a:r>
              <a:rPr lang="zh-CN" altLang="en-US" dirty="0"/>
              <a:t>   </a:t>
            </a:r>
            <a:r>
              <a:rPr lang="en-US" altLang="zh-CN" dirty="0" smtClean="0"/>
              <a:t>—— </a:t>
            </a:r>
            <a:r>
              <a:rPr lang="zh-CN" altLang="en-US" dirty="0"/>
              <a:t>行业自律，促进企业加强安全管理</a:t>
            </a:r>
          </a:p>
          <a:p>
            <a:r>
              <a:rPr lang="en-US" altLang="zh-CN" b="1" dirty="0" smtClean="0"/>
              <a:t>2</a:t>
            </a:r>
            <a:r>
              <a:rPr lang="en-US" altLang="zh-CN" b="1" dirty="0"/>
              <a:t>.</a:t>
            </a:r>
            <a:r>
              <a:rPr lang="zh-CN" altLang="en-US" b="1" dirty="0"/>
              <a:t>机构的专业服务</a:t>
            </a:r>
          </a:p>
          <a:p>
            <a:r>
              <a:rPr lang="zh-CN" altLang="en-US" dirty="0"/>
              <a:t>  </a:t>
            </a:r>
            <a:r>
              <a:rPr lang="zh-CN" altLang="en-US" dirty="0" smtClean="0"/>
              <a:t>（</a:t>
            </a:r>
            <a:r>
              <a:rPr lang="en-US" altLang="zh-CN" dirty="0"/>
              <a:t>1</a:t>
            </a:r>
            <a:r>
              <a:rPr lang="zh-CN" altLang="en-US" dirty="0"/>
              <a:t>）提供技术、管理服务</a:t>
            </a:r>
          </a:p>
          <a:p>
            <a:r>
              <a:rPr lang="zh-CN" altLang="en-US" dirty="0"/>
              <a:t>  </a:t>
            </a:r>
            <a:r>
              <a:rPr lang="zh-CN" altLang="en-US" dirty="0" smtClean="0"/>
              <a:t>（</a:t>
            </a:r>
            <a:r>
              <a:rPr lang="en-US" altLang="zh-CN" dirty="0"/>
              <a:t>2</a:t>
            </a:r>
            <a:r>
              <a:rPr lang="zh-CN" altLang="en-US" dirty="0"/>
              <a:t>）委托单位不免责</a:t>
            </a:r>
          </a:p>
          <a:p>
            <a:r>
              <a:rPr lang="zh-CN" altLang="en-US" dirty="0"/>
              <a:t>  </a:t>
            </a:r>
            <a:r>
              <a:rPr lang="zh-CN" altLang="en-US" dirty="0" smtClean="0"/>
              <a:t>（</a:t>
            </a:r>
            <a:r>
              <a:rPr lang="en-US" altLang="zh-CN" dirty="0"/>
              <a:t>3</a:t>
            </a:r>
            <a:r>
              <a:rPr lang="zh-CN" altLang="en-US" dirty="0"/>
              <a:t>）违法责任追究</a:t>
            </a:r>
          </a:p>
        </p:txBody>
      </p:sp>
    </p:spTree>
    <p:extLst>
      <p:ext uri="{BB962C8B-B14F-4D97-AF65-F5344CB8AC3E}">
        <p14:creationId xmlns:p14="http://schemas.microsoft.com/office/powerpoint/2010/main" val="21557988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484784"/>
            <a:ext cx="8229600" cy="2232248"/>
          </a:xfrm>
        </p:spPr>
        <p:txBody>
          <a:bodyPr>
            <a:normAutofit/>
          </a:bodyPr>
          <a:lstStyle/>
          <a:p>
            <a:pPr algn="ctr"/>
            <a:r>
              <a:rPr lang="zh-CN" altLang="en-US" b="1" dirty="0">
                <a:solidFill>
                  <a:schemeClr val="bg2">
                    <a:lumMod val="50000"/>
                  </a:schemeClr>
                </a:solidFill>
                <a:latin typeface="+mn-ea"/>
                <a:ea typeface="+mn-ea"/>
              </a:rPr>
              <a:t>（十）事故应急救援和调查处理制度</a:t>
            </a:r>
          </a:p>
        </p:txBody>
      </p:sp>
    </p:spTree>
    <p:extLst>
      <p:ext uri="{BB962C8B-B14F-4D97-AF65-F5344CB8AC3E}">
        <p14:creationId xmlns:p14="http://schemas.microsoft.com/office/powerpoint/2010/main" val="4983172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229600" cy="5559896"/>
          </a:xfrm>
        </p:spPr>
        <p:txBody>
          <a:bodyPr>
            <a:noAutofit/>
          </a:bodyPr>
          <a:lstStyle/>
          <a:p>
            <a:r>
              <a:rPr lang="en-US" altLang="zh-CN" b="1" dirty="0"/>
              <a:t>1.</a:t>
            </a:r>
            <a:r>
              <a:rPr lang="zh-CN" altLang="en-US" b="1" dirty="0"/>
              <a:t>事故应急救援管理</a:t>
            </a:r>
          </a:p>
          <a:p>
            <a:r>
              <a:rPr lang="zh-CN" altLang="en-US" dirty="0"/>
              <a:t>　</a:t>
            </a:r>
            <a:r>
              <a:rPr lang="zh-CN" altLang="en-US" dirty="0" smtClean="0"/>
              <a:t>（</a:t>
            </a:r>
            <a:r>
              <a:rPr lang="en-US" altLang="zh-CN" dirty="0"/>
              <a:t>1</a:t>
            </a:r>
            <a:r>
              <a:rPr lang="zh-CN" altLang="en-US" dirty="0"/>
              <a:t>）国家加强应急能力建设</a:t>
            </a:r>
          </a:p>
          <a:p>
            <a:r>
              <a:rPr lang="zh-CN" altLang="en-US" dirty="0"/>
              <a:t>　</a:t>
            </a:r>
            <a:r>
              <a:rPr lang="zh-CN" altLang="en-US" dirty="0" smtClean="0"/>
              <a:t>（</a:t>
            </a:r>
            <a:r>
              <a:rPr lang="en-US" altLang="zh-CN" dirty="0"/>
              <a:t>2</a:t>
            </a:r>
            <a:r>
              <a:rPr lang="zh-CN" altLang="en-US" dirty="0"/>
              <a:t>）建立重点行业、领域的应急救援基地和应急救援队伍</a:t>
            </a:r>
          </a:p>
          <a:p>
            <a:r>
              <a:rPr lang="zh-CN" altLang="en-US" dirty="0"/>
              <a:t>　</a:t>
            </a:r>
            <a:r>
              <a:rPr lang="zh-CN" altLang="en-US" dirty="0" smtClean="0"/>
              <a:t>（</a:t>
            </a:r>
            <a:r>
              <a:rPr lang="en-US" altLang="zh-CN" dirty="0"/>
              <a:t>3</a:t>
            </a:r>
            <a:r>
              <a:rPr lang="zh-CN" altLang="en-US" dirty="0"/>
              <a:t>）配备应急救援装备、物资</a:t>
            </a:r>
          </a:p>
          <a:p>
            <a:r>
              <a:rPr lang="zh-CN" altLang="en-US" dirty="0"/>
              <a:t>　</a:t>
            </a:r>
            <a:r>
              <a:rPr lang="zh-CN" altLang="en-US" dirty="0" smtClean="0"/>
              <a:t>（</a:t>
            </a:r>
            <a:r>
              <a:rPr lang="en-US" altLang="zh-CN" dirty="0"/>
              <a:t>4</a:t>
            </a:r>
            <a:r>
              <a:rPr lang="zh-CN" altLang="en-US" dirty="0"/>
              <a:t>）安监总局建立全国统一的应急救援信息系统　</a:t>
            </a:r>
          </a:p>
          <a:p>
            <a:r>
              <a:rPr lang="zh-CN" altLang="en-US" dirty="0"/>
              <a:t>　</a:t>
            </a:r>
            <a:r>
              <a:rPr lang="zh-CN" altLang="en-US" dirty="0" smtClean="0"/>
              <a:t>（</a:t>
            </a:r>
            <a:r>
              <a:rPr lang="en-US" altLang="zh-CN" dirty="0"/>
              <a:t>5</a:t>
            </a:r>
            <a:r>
              <a:rPr lang="zh-CN" altLang="en-US" dirty="0"/>
              <a:t>）有关部门建立行业、领域的应急救援信息系统</a:t>
            </a:r>
          </a:p>
          <a:p>
            <a:r>
              <a:rPr lang="en-US" altLang="zh-CN" b="1" dirty="0" smtClean="0"/>
              <a:t>2</a:t>
            </a:r>
            <a:r>
              <a:rPr lang="en-US" altLang="zh-CN" b="1" dirty="0"/>
              <a:t>.</a:t>
            </a:r>
            <a:r>
              <a:rPr lang="zh-CN" altLang="en-US" b="1" dirty="0"/>
              <a:t>政府事故应急救援预案体系建设</a:t>
            </a:r>
          </a:p>
          <a:p>
            <a:r>
              <a:rPr lang="zh-CN" altLang="en-US" dirty="0"/>
              <a:t>　</a:t>
            </a:r>
            <a:r>
              <a:rPr lang="zh-CN" altLang="en-US" dirty="0" smtClean="0"/>
              <a:t>（</a:t>
            </a:r>
            <a:r>
              <a:rPr lang="en-US" altLang="zh-CN" dirty="0"/>
              <a:t>1</a:t>
            </a:r>
            <a:r>
              <a:rPr lang="zh-CN" altLang="en-US" dirty="0"/>
              <a:t>）制定预案</a:t>
            </a:r>
          </a:p>
          <a:p>
            <a:r>
              <a:rPr lang="zh-CN" altLang="en-US" dirty="0"/>
              <a:t>　</a:t>
            </a:r>
            <a:r>
              <a:rPr lang="zh-CN" altLang="en-US" dirty="0" smtClean="0"/>
              <a:t>（</a:t>
            </a:r>
            <a:r>
              <a:rPr lang="en-US" altLang="zh-CN" dirty="0"/>
              <a:t>2</a:t>
            </a:r>
            <a:r>
              <a:rPr lang="zh-CN" altLang="en-US" dirty="0"/>
              <a:t>）建立</a:t>
            </a:r>
            <a:r>
              <a:rPr lang="zh-CN" altLang="en-US" dirty="0" smtClean="0"/>
              <a:t>体系</a:t>
            </a:r>
            <a:endParaRPr lang="zh-CN" altLang="en-US" dirty="0"/>
          </a:p>
        </p:txBody>
      </p:sp>
    </p:spTree>
    <p:extLst>
      <p:ext uri="{BB962C8B-B14F-4D97-AF65-F5344CB8AC3E}">
        <p14:creationId xmlns:p14="http://schemas.microsoft.com/office/powerpoint/2010/main" val="6608063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229600" cy="5559896"/>
          </a:xfrm>
        </p:spPr>
        <p:txBody>
          <a:bodyPr>
            <a:noAutofit/>
          </a:bodyPr>
          <a:lstStyle/>
          <a:p>
            <a:r>
              <a:rPr lang="zh-CN" altLang="en-US" dirty="0"/>
              <a:t> </a:t>
            </a:r>
            <a:r>
              <a:rPr lang="en-US" altLang="zh-CN" b="1" dirty="0"/>
              <a:t>3.</a:t>
            </a:r>
            <a:r>
              <a:rPr lang="zh-CN" altLang="en-US" b="1" dirty="0"/>
              <a:t>企业事故应急救援预案</a:t>
            </a:r>
          </a:p>
          <a:p>
            <a:r>
              <a:rPr lang="zh-CN" altLang="en-US" dirty="0"/>
              <a:t>　　 （</a:t>
            </a:r>
            <a:r>
              <a:rPr lang="en-US" altLang="zh-CN" dirty="0"/>
              <a:t>1</a:t>
            </a:r>
            <a:r>
              <a:rPr lang="zh-CN" altLang="en-US" dirty="0"/>
              <a:t>）企业制定应急救援预案</a:t>
            </a:r>
          </a:p>
          <a:p>
            <a:r>
              <a:rPr lang="zh-CN" altLang="en-US" dirty="0"/>
              <a:t>　　 （</a:t>
            </a:r>
            <a:r>
              <a:rPr lang="en-US" altLang="zh-CN" dirty="0"/>
              <a:t>2</a:t>
            </a:r>
            <a:r>
              <a:rPr lang="zh-CN" altLang="en-US" dirty="0"/>
              <a:t>）企业预案与政府预案衔接</a:t>
            </a:r>
          </a:p>
          <a:p>
            <a:r>
              <a:rPr lang="zh-CN" altLang="en-US" dirty="0"/>
              <a:t>　　 （</a:t>
            </a:r>
            <a:r>
              <a:rPr lang="en-US" altLang="zh-CN" dirty="0"/>
              <a:t>3</a:t>
            </a:r>
            <a:r>
              <a:rPr lang="zh-CN" altLang="en-US" dirty="0"/>
              <a:t>）企业定期组织演练</a:t>
            </a:r>
          </a:p>
          <a:p>
            <a:r>
              <a:rPr lang="en-US" altLang="zh-CN" b="1" dirty="0"/>
              <a:t>4.</a:t>
            </a:r>
            <a:r>
              <a:rPr lang="zh-CN" altLang="en-US" b="1" dirty="0"/>
              <a:t>高危企业事故应急保障</a:t>
            </a:r>
          </a:p>
          <a:p>
            <a:r>
              <a:rPr lang="zh-CN" altLang="en-US" dirty="0"/>
              <a:t>　　 （</a:t>
            </a:r>
            <a:r>
              <a:rPr lang="en-US" altLang="zh-CN" dirty="0"/>
              <a:t>1</a:t>
            </a:r>
            <a:r>
              <a:rPr lang="zh-CN" altLang="en-US" dirty="0"/>
              <a:t>）建立救援组织的企业范围  </a:t>
            </a:r>
          </a:p>
          <a:p>
            <a:r>
              <a:rPr lang="zh-CN" altLang="en-US" dirty="0"/>
              <a:t>　　 （</a:t>
            </a:r>
            <a:r>
              <a:rPr lang="en-US" altLang="zh-CN" dirty="0"/>
              <a:t>2</a:t>
            </a:r>
            <a:r>
              <a:rPr lang="zh-CN" altLang="en-US" dirty="0"/>
              <a:t>）应急保障措施</a:t>
            </a:r>
          </a:p>
          <a:p>
            <a:r>
              <a:rPr lang="en-US" altLang="zh-CN" b="1" dirty="0" smtClean="0"/>
              <a:t>5</a:t>
            </a:r>
            <a:r>
              <a:rPr lang="en-US" altLang="zh-CN" b="1" dirty="0"/>
              <a:t>.</a:t>
            </a:r>
            <a:r>
              <a:rPr lang="zh-CN" altLang="en-US" b="1" dirty="0"/>
              <a:t>事故报告、现场处置</a:t>
            </a:r>
          </a:p>
          <a:p>
            <a:r>
              <a:rPr lang="zh-CN" altLang="en-US" dirty="0"/>
              <a:t>　</a:t>
            </a:r>
            <a:r>
              <a:rPr lang="zh-CN" altLang="en-US" dirty="0" smtClean="0"/>
              <a:t>    （</a:t>
            </a:r>
            <a:r>
              <a:rPr lang="en-US" altLang="zh-CN" dirty="0"/>
              <a:t>1</a:t>
            </a:r>
            <a:r>
              <a:rPr lang="zh-CN" altLang="en-US" dirty="0"/>
              <a:t>）企业事故报告</a:t>
            </a:r>
          </a:p>
          <a:p>
            <a:r>
              <a:rPr lang="zh-CN" altLang="en-US" dirty="0"/>
              <a:t>　</a:t>
            </a:r>
            <a:r>
              <a:rPr lang="zh-CN" altLang="en-US" dirty="0" smtClean="0"/>
              <a:t>   （</a:t>
            </a:r>
            <a:r>
              <a:rPr lang="en-US" altLang="zh-CN" dirty="0"/>
              <a:t>2</a:t>
            </a:r>
            <a:r>
              <a:rPr lang="zh-CN" altLang="en-US" dirty="0"/>
              <a:t>）政府事故报告</a:t>
            </a:r>
          </a:p>
          <a:p>
            <a:r>
              <a:rPr lang="zh-CN" altLang="en-US" dirty="0"/>
              <a:t>     </a:t>
            </a:r>
            <a:r>
              <a:rPr lang="zh-CN" altLang="en-US" dirty="0" smtClean="0"/>
              <a:t>  （</a:t>
            </a:r>
            <a:r>
              <a:rPr lang="en-US" altLang="zh-CN" dirty="0"/>
              <a:t>3</a:t>
            </a:r>
            <a:r>
              <a:rPr lang="zh-CN" altLang="en-US" dirty="0"/>
              <a:t>）事故现场</a:t>
            </a:r>
            <a:r>
              <a:rPr lang="zh-CN" altLang="en-US" dirty="0" smtClean="0"/>
              <a:t>处置</a:t>
            </a:r>
            <a:endParaRPr lang="zh-CN" altLang="en-US" dirty="0"/>
          </a:p>
        </p:txBody>
      </p:sp>
    </p:spTree>
    <p:extLst>
      <p:ext uri="{BB962C8B-B14F-4D97-AF65-F5344CB8AC3E}">
        <p14:creationId xmlns:p14="http://schemas.microsoft.com/office/powerpoint/2010/main" val="31565107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229600" cy="5559896"/>
          </a:xfrm>
        </p:spPr>
        <p:txBody>
          <a:bodyPr/>
          <a:lstStyle/>
          <a:p>
            <a:r>
              <a:rPr lang="zh-CN" altLang="en-US" dirty="0"/>
              <a:t> </a:t>
            </a:r>
            <a:r>
              <a:rPr lang="zh-CN" altLang="en-US" dirty="0" smtClean="0"/>
              <a:t>      </a:t>
            </a:r>
            <a:r>
              <a:rPr lang="en-US" altLang="zh-CN" dirty="0" smtClean="0"/>
              <a:t>1</a:t>
            </a:r>
            <a:r>
              <a:rPr lang="zh-CN" altLang="en-US" dirty="0"/>
              <a:t>）赶赴事故现场</a:t>
            </a:r>
          </a:p>
          <a:p>
            <a:r>
              <a:rPr lang="zh-CN" altLang="en-US" dirty="0"/>
              <a:t>       </a:t>
            </a:r>
            <a:r>
              <a:rPr lang="en-US" altLang="zh-CN" dirty="0"/>
              <a:t>2</a:t>
            </a:r>
            <a:r>
              <a:rPr lang="zh-CN" altLang="en-US" dirty="0"/>
              <a:t>）组织指挥</a:t>
            </a:r>
          </a:p>
          <a:p>
            <a:r>
              <a:rPr lang="zh-CN" altLang="en-US" dirty="0"/>
              <a:t>       </a:t>
            </a:r>
            <a:r>
              <a:rPr lang="en-US" altLang="zh-CN" dirty="0"/>
              <a:t>3</a:t>
            </a:r>
            <a:r>
              <a:rPr lang="zh-CN" altLang="en-US" dirty="0"/>
              <a:t>）处置措施</a:t>
            </a:r>
          </a:p>
          <a:p>
            <a:r>
              <a:rPr lang="zh-CN" altLang="en-US" dirty="0"/>
              <a:t> </a:t>
            </a:r>
            <a:r>
              <a:rPr lang="en-US" altLang="zh-CN" b="1" dirty="0"/>
              <a:t>6.</a:t>
            </a:r>
            <a:r>
              <a:rPr lang="zh-CN" altLang="en-US" b="1" dirty="0"/>
              <a:t>事故调查处理的原则和责任追究</a:t>
            </a:r>
          </a:p>
          <a:p>
            <a:r>
              <a:rPr lang="zh-CN" altLang="en-US" dirty="0"/>
              <a:t>     （</a:t>
            </a:r>
            <a:r>
              <a:rPr lang="en-US" altLang="zh-CN" dirty="0"/>
              <a:t>1</a:t>
            </a:r>
            <a:r>
              <a:rPr lang="zh-CN" altLang="en-US" dirty="0"/>
              <a:t>）原则</a:t>
            </a:r>
            <a:r>
              <a:rPr lang="en-US" altLang="zh-CN" dirty="0"/>
              <a:t>—— </a:t>
            </a:r>
            <a:r>
              <a:rPr lang="zh-CN" altLang="en-US" dirty="0"/>
              <a:t>科学严谨、依法依规、实事求是、注重实效</a:t>
            </a:r>
          </a:p>
          <a:p>
            <a:r>
              <a:rPr lang="zh-CN" altLang="en-US" dirty="0"/>
              <a:t>     （</a:t>
            </a:r>
            <a:r>
              <a:rPr lang="en-US" altLang="zh-CN" dirty="0"/>
              <a:t>2</a:t>
            </a:r>
            <a:r>
              <a:rPr lang="zh-CN" altLang="en-US" dirty="0"/>
              <a:t>）四不放过</a:t>
            </a:r>
          </a:p>
          <a:p>
            <a:r>
              <a:rPr lang="zh-CN" altLang="en-US" dirty="0"/>
              <a:t>　（</a:t>
            </a:r>
            <a:r>
              <a:rPr lang="en-US" altLang="zh-CN" dirty="0"/>
              <a:t>3</a:t>
            </a:r>
            <a:r>
              <a:rPr lang="zh-CN" altLang="en-US" dirty="0"/>
              <a:t>）调查报告及时公布</a:t>
            </a:r>
          </a:p>
          <a:p>
            <a:r>
              <a:rPr lang="zh-CN" altLang="en-US" dirty="0"/>
              <a:t>　（</a:t>
            </a:r>
            <a:r>
              <a:rPr lang="en-US" altLang="zh-CN" dirty="0"/>
              <a:t>4</a:t>
            </a:r>
            <a:r>
              <a:rPr lang="zh-CN" altLang="en-US" dirty="0"/>
              <a:t>）企业整改、政府监督</a:t>
            </a:r>
          </a:p>
          <a:p>
            <a:r>
              <a:rPr lang="en-US" altLang="zh-CN" b="1" dirty="0" smtClean="0"/>
              <a:t> 7</a:t>
            </a:r>
            <a:r>
              <a:rPr lang="en-US" altLang="zh-CN" b="1" dirty="0"/>
              <a:t>.</a:t>
            </a:r>
            <a:r>
              <a:rPr lang="zh-CN" altLang="en-US" b="1" dirty="0"/>
              <a:t>事故统计公布</a:t>
            </a:r>
          </a:p>
        </p:txBody>
      </p:sp>
    </p:spTree>
    <p:extLst>
      <p:ext uri="{BB962C8B-B14F-4D97-AF65-F5344CB8AC3E}">
        <p14:creationId xmlns:p14="http://schemas.microsoft.com/office/powerpoint/2010/main" val="20217542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940936"/>
          </a:xfrm>
        </p:spPr>
        <p:txBody>
          <a:bodyPr/>
          <a:lstStyle/>
          <a:p>
            <a:r>
              <a:rPr lang="zh-CN" altLang="en-US" b="1" dirty="0">
                <a:solidFill>
                  <a:schemeClr val="bg2">
                    <a:lumMod val="50000"/>
                  </a:schemeClr>
                </a:solidFill>
                <a:latin typeface="+mn-ea"/>
                <a:ea typeface="+mn-ea"/>
              </a:rPr>
              <a:t>（十一）违法责任追究制度</a:t>
            </a:r>
          </a:p>
        </p:txBody>
      </p:sp>
    </p:spTree>
    <p:extLst>
      <p:ext uri="{BB962C8B-B14F-4D97-AF65-F5344CB8AC3E}">
        <p14:creationId xmlns:p14="http://schemas.microsoft.com/office/powerpoint/2010/main" val="15087864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832648"/>
          </a:xfrm>
        </p:spPr>
        <p:txBody>
          <a:bodyPr>
            <a:noAutofit/>
          </a:bodyPr>
          <a:lstStyle/>
          <a:p>
            <a:r>
              <a:rPr lang="zh-CN" altLang="en-US" b="1" dirty="0"/>
              <a:t> </a:t>
            </a:r>
            <a:r>
              <a:rPr lang="en-US" altLang="zh-CN" b="1" dirty="0"/>
              <a:t>1.</a:t>
            </a:r>
            <a:r>
              <a:rPr lang="zh-CN" altLang="en-US" b="1" dirty="0"/>
              <a:t>违法责任的主体</a:t>
            </a:r>
          </a:p>
          <a:p>
            <a:r>
              <a:rPr lang="zh-CN" altLang="en-US" dirty="0"/>
              <a:t>     （</a:t>
            </a:r>
            <a:r>
              <a:rPr lang="en-US" altLang="zh-CN" dirty="0"/>
              <a:t>1</a:t>
            </a:r>
            <a:r>
              <a:rPr lang="zh-CN" altLang="en-US" dirty="0"/>
              <a:t>）政府、监管部门及其领导人、负责人、工作人员</a:t>
            </a:r>
          </a:p>
          <a:p>
            <a:r>
              <a:rPr lang="zh-CN" altLang="en-US" dirty="0"/>
              <a:t>     （</a:t>
            </a:r>
            <a:r>
              <a:rPr lang="en-US" altLang="zh-CN" dirty="0"/>
              <a:t>2</a:t>
            </a:r>
            <a:r>
              <a:rPr lang="zh-CN" altLang="en-US" dirty="0"/>
              <a:t>）生产经营单位</a:t>
            </a:r>
          </a:p>
          <a:p>
            <a:r>
              <a:rPr lang="zh-CN" altLang="en-US" dirty="0"/>
              <a:t>     （</a:t>
            </a:r>
            <a:r>
              <a:rPr lang="en-US" altLang="zh-CN" dirty="0"/>
              <a:t>3</a:t>
            </a:r>
            <a:r>
              <a:rPr lang="zh-CN" altLang="en-US" dirty="0"/>
              <a:t>）生产经营单位责任人员</a:t>
            </a:r>
          </a:p>
          <a:p>
            <a:r>
              <a:rPr lang="zh-CN" altLang="en-US" dirty="0"/>
              <a:t>     （</a:t>
            </a:r>
            <a:r>
              <a:rPr lang="en-US" altLang="zh-CN" dirty="0"/>
              <a:t>4</a:t>
            </a:r>
            <a:r>
              <a:rPr lang="zh-CN" altLang="en-US" dirty="0"/>
              <a:t>）安全专业服务机构</a:t>
            </a:r>
          </a:p>
          <a:p>
            <a:r>
              <a:rPr lang="en-US" altLang="zh-CN" b="1" dirty="0" smtClean="0"/>
              <a:t>2</a:t>
            </a:r>
            <a:r>
              <a:rPr lang="en-US" altLang="zh-CN" b="1" dirty="0"/>
              <a:t>.</a:t>
            </a:r>
            <a:r>
              <a:rPr lang="zh-CN" altLang="en-US" b="1" dirty="0"/>
              <a:t>法律责任形式（</a:t>
            </a:r>
            <a:r>
              <a:rPr lang="en-US" altLang="zh-CN" b="1" dirty="0"/>
              <a:t>3</a:t>
            </a:r>
            <a:r>
              <a:rPr lang="zh-CN" altLang="en-US" b="1" dirty="0"/>
              <a:t>种）</a:t>
            </a:r>
          </a:p>
          <a:p>
            <a:r>
              <a:rPr lang="zh-CN" altLang="en-US" dirty="0"/>
              <a:t>     （</a:t>
            </a:r>
            <a:r>
              <a:rPr lang="en-US" altLang="zh-CN" dirty="0"/>
              <a:t>1</a:t>
            </a:r>
            <a:r>
              <a:rPr lang="zh-CN" altLang="en-US" dirty="0"/>
              <a:t>）行政责任（行政处罚</a:t>
            </a:r>
            <a:r>
              <a:rPr lang="en-US" altLang="zh-CN" dirty="0"/>
              <a:t>11</a:t>
            </a:r>
            <a:r>
              <a:rPr lang="zh-CN" altLang="en-US" dirty="0"/>
              <a:t>种）</a:t>
            </a:r>
          </a:p>
          <a:p>
            <a:r>
              <a:rPr lang="zh-CN" altLang="en-US" dirty="0"/>
              <a:t>     （</a:t>
            </a:r>
            <a:r>
              <a:rPr lang="en-US" altLang="zh-CN" dirty="0"/>
              <a:t>2</a:t>
            </a:r>
            <a:r>
              <a:rPr lang="zh-CN" altLang="en-US" dirty="0"/>
              <a:t>）民事责任（连带责任和赔偿责任</a:t>
            </a:r>
            <a:r>
              <a:rPr lang="en-US" altLang="zh-CN" dirty="0"/>
              <a:t>)</a:t>
            </a:r>
          </a:p>
          <a:p>
            <a:r>
              <a:rPr lang="en-US" altLang="zh-CN" dirty="0"/>
              <a:t>       1</a:t>
            </a:r>
            <a:r>
              <a:rPr lang="zh-CN" altLang="en-US" dirty="0"/>
              <a:t>）连带赔偿责任（</a:t>
            </a:r>
            <a:r>
              <a:rPr lang="en-US" altLang="zh-CN" dirty="0"/>
              <a:t>89</a:t>
            </a:r>
            <a:r>
              <a:rPr lang="zh-CN" altLang="en-US" dirty="0"/>
              <a:t>条一款，专业机构）</a:t>
            </a:r>
          </a:p>
          <a:p>
            <a:r>
              <a:rPr lang="zh-CN" altLang="en-US" dirty="0"/>
              <a:t>　</a:t>
            </a:r>
            <a:r>
              <a:rPr lang="zh-CN" altLang="en-US" dirty="0" smtClean="0"/>
              <a:t>   </a:t>
            </a:r>
            <a:r>
              <a:rPr lang="en-US" altLang="zh-CN" dirty="0" smtClean="0"/>
              <a:t>2</a:t>
            </a:r>
            <a:r>
              <a:rPr lang="zh-CN" altLang="en-US" dirty="0"/>
              <a:t>）事故赔偿责任</a:t>
            </a:r>
            <a:r>
              <a:rPr lang="en-US" altLang="zh-CN" dirty="0"/>
              <a:t>(100</a:t>
            </a:r>
            <a:r>
              <a:rPr lang="zh-CN" altLang="en-US" dirty="0"/>
              <a:t>条一款，发包、出租方</a:t>
            </a:r>
            <a:r>
              <a:rPr lang="en-US" altLang="zh-CN" dirty="0"/>
              <a:t>)</a:t>
            </a:r>
          </a:p>
          <a:p>
            <a:r>
              <a:rPr lang="en-US" altLang="zh-CN" dirty="0"/>
              <a:t>     </a:t>
            </a:r>
            <a:r>
              <a:rPr lang="zh-CN" altLang="en-US" dirty="0"/>
              <a:t>（</a:t>
            </a:r>
            <a:r>
              <a:rPr lang="en-US" altLang="zh-CN" dirty="0"/>
              <a:t>3</a:t>
            </a:r>
            <a:r>
              <a:rPr lang="zh-CN" altLang="en-US" dirty="0"/>
              <a:t>）</a:t>
            </a:r>
            <a:r>
              <a:rPr lang="zh-CN" altLang="en-US" dirty="0" smtClean="0"/>
              <a:t>刑事责任：</a:t>
            </a:r>
            <a:r>
              <a:rPr lang="en-US" altLang="zh-CN" dirty="0"/>
              <a:t>1</a:t>
            </a:r>
            <a:r>
              <a:rPr lang="zh-CN" altLang="en-US" dirty="0"/>
              <a:t>）</a:t>
            </a:r>
            <a:r>
              <a:rPr lang="zh-CN" altLang="en-US" dirty="0" smtClean="0"/>
              <a:t>罪名    </a:t>
            </a:r>
            <a:r>
              <a:rPr lang="en-US" altLang="zh-CN" dirty="0" smtClean="0"/>
              <a:t>2</a:t>
            </a:r>
            <a:r>
              <a:rPr lang="zh-CN" altLang="en-US" dirty="0"/>
              <a:t>）刑罚</a:t>
            </a:r>
          </a:p>
          <a:p>
            <a:endParaRPr lang="zh-CN" altLang="en-US" dirty="0"/>
          </a:p>
          <a:p>
            <a:endParaRPr lang="zh-CN" altLang="en-US" dirty="0" smtClean="0"/>
          </a:p>
          <a:p>
            <a:r>
              <a:rPr lang="zh-CN" altLang="en-US" dirty="0"/>
              <a:t>　　　</a:t>
            </a:r>
          </a:p>
        </p:txBody>
      </p:sp>
    </p:spTree>
    <p:extLst>
      <p:ext uri="{BB962C8B-B14F-4D97-AF65-F5344CB8AC3E}">
        <p14:creationId xmlns:p14="http://schemas.microsoft.com/office/powerpoint/2010/main" val="251408665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31904"/>
          </a:xfrm>
        </p:spPr>
        <p:txBody>
          <a:bodyPr>
            <a:normAutofit fontScale="25000" lnSpcReduction="20000"/>
          </a:bodyPr>
          <a:lstStyle/>
          <a:p>
            <a:r>
              <a:rPr lang="en-US" altLang="zh-CN" sz="10400" b="1" dirty="0"/>
              <a:t>3.</a:t>
            </a:r>
            <a:r>
              <a:rPr lang="zh-CN" altLang="en-US" sz="10400" b="1" dirty="0"/>
              <a:t>违法行为界定</a:t>
            </a:r>
          </a:p>
          <a:p>
            <a:r>
              <a:rPr lang="zh-CN" altLang="en-US" sz="10400" dirty="0"/>
              <a:t>　</a:t>
            </a:r>
            <a:r>
              <a:rPr lang="zh-CN" altLang="en-US" sz="10400" dirty="0" smtClean="0"/>
              <a:t>（</a:t>
            </a:r>
            <a:r>
              <a:rPr lang="en-US" altLang="zh-CN" sz="10400" dirty="0"/>
              <a:t>1</a:t>
            </a:r>
            <a:r>
              <a:rPr lang="zh-CN" altLang="en-US" sz="10400" dirty="0"/>
              <a:t>）原法界定的违法行为</a:t>
            </a:r>
          </a:p>
          <a:p>
            <a:r>
              <a:rPr lang="zh-CN" altLang="en-US" sz="10400" dirty="0"/>
              <a:t>　</a:t>
            </a:r>
            <a:r>
              <a:rPr lang="zh-CN" altLang="en-US" sz="10400" dirty="0" smtClean="0"/>
              <a:t>（</a:t>
            </a:r>
            <a:r>
              <a:rPr lang="en-US" altLang="zh-CN" sz="10400" dirty="0"/>
              <a:t>2</a:t>
            </a:r>
            <a:r>
              <a:rPr lang="zh-CN" altLang="en-US" sz="10400" dirty="0"/>
              <a:t>）增加应予查处的违法行为</a:t>
            </a:r>
          </a:p>
          <a:p>
            <a:r>
              <a:rPr lang="zh-CN" altLang="en-US" sz="10400" dirty="0"/>
              <a:t>　　</a:t>
            </a:r>
            <a:r>
              <a:rPr lang="zh-CN" altLang="en-US" sz="10400" dirty="0" smtClean="0"/>
              <a:t> </a:t>
            </a:r>
            <a:r>
              <a:rPr lang="en-US" altLang="zh-CN" sz="10400" dirty="0"/>
              <a:t>1</a:t>
            </a:r>
            <a:r>
              <a:rPr lang="zh-CN" altLang="en-US" sz="10400" dirty="0"/>
              <a:t>）监管部门工作人员的违法行为</a:t>
            </a:r>
          </a:p>
          <a:p>
            <a:r>
              <a:rPr lang="zh-CN" altLang="en-US" sz="10400" dirty="0"/>
              <a:t>　　</a:t>
            </a:r>
            <a:r>
              <a:rPr lang="zh-CN" altLang="en-US" sz="10400" dirty="0" smtClean="0"/>
              <a:t>  </a:t>
            </a:r>
            <a:r>
              <a:rPr lang="en-US" altLang="zh-CN" sz="10400" dirty="0"/>
              <a:t>—— </a:t>
            </a:r>
            <a:r>
              <a:rPr lang="zh-CN" altLang="en-US" sz="10400" dirty="0"/>
              <a:t>在监督检查中发现重大事故隐患，不依法及时处理的　　 </a:t>
            </a:r>
          </a:p>
          <a:p>
            <a:r>
              <a:rPr lang="zh-CN" altLang="en-US" sz="10400" dirty="0"/>
              <a:t>　　</a:t>
            </a:r>
            <a:r>
              <a:rPr lang="zh-CN" altLang="en-US" sz="10400" dirty="0" smtClean="0"/>
              <a:t> </a:t>
            </a:r>
            <a:r>
              <a:rPr lang="en-US" altLang="zh-CN" sz="10400" dirty="0" smtClean="0"/>
              <a:t>—— </a:t>
            </a:r>
            <a:r>
              <a:rPr lang="zh-CN" altLang="en-US" sz="10400" dirty="0"/>
              <a:t>滥用职权、玩忽职守、徇私舞弊的</a:t>
            </a:r>
          </a:p>
          <a:p>
            <a:r>
              <a:rPr lang="zh-CN" altLang="en-US" sz="10400" dirty="0"/>
              <a:t>　 　</a:t>
            </a:r>
            <a:r>
              <a:rPr lang="zh-CN" altLang="en-US" sz="10400" dirty="0" smtClean="0"/>
              <a:t> </a:t>
            </a:r>
            <a:r>
              <a:rPr lang="en-US" altLang="zh-CN" sz="10400" dirty="0"/>
              <a:t>—— </a:t>
            </a:r>
            <a:r>
              <a:rPr lang="zh-CN" altLang="en-US" sz="10400" dirty="0"/>
              <a:t>瞒报、谎报、迟报事故的</a:t>
            </a:r>
          </a:p>
          <a:p>
            <a:r>
              <a:rPr lang="zh-CN" altLang="en-US" sz="10400" dirty="0"/>
              <a:t>       </a:t>
            </a:r>
            <a:r>
              <a:rPr lang="en-US" altLang="zh-CN" sz="10400" dirty="0"/>
              <a:t>2</a:t>
            </a:r>
            <a:r>
              <a:rPr lang="zh-CN" altLang="en-US" sz="10400" dirty="0"/>
              <a:t>）企业的违法行为</a:t>
            </a:r>
          </a:p>
          <a:p>
            <a:r>
              <a:rPr lang="zh-CN" altLang="en-US" sz="10400" dirty="0"/>
              <a:t>       </a:t>
            </a:r>
            <a:r>
              <a:rPr lang="en-US" altLang="zh-CN" sz="10400" dirty="0"/>
              <a:t>3</a:t>
            </a:r>
            <a:r>
              <a:rPr lang="zh-CN" altLang="en-US" sz="10400" dirty="0"/>
              <a:t>）企业从业人员的</a:t>
            </a:r>
            <a:r>
              <a:rPr lang="zh-CN" altLang="en-US" sz="10400" dirty="0" smtClean="0"/>
              <a:t>违法行为</a:t>
            </a:r>
            <a:endParaRPr lang="en-US" altLang="zh-CN" sz="10400" dirty="0" smtClean="0"/>
          </a:p>
          <a:p>
            <a:r>
              <a:rPr lang="en-US" altLang="zh-CN" sz="10400" b="1" dirty="0"/>
              <a:t>4.</a:t>
            </a:r>
            <a:r>
              <a:rPr lang="zh-CN" altLang="en-US" sz="10400" b="1" dirty="0"/>
              <a:t>行政处罚处分的具体规定</a:t>
            </a:r>
          </a:p>
          <a:p>
            <a:r>
              <a:rPr lang="zh-CN" altLang="en-US" sz="10400" dirty="0"/>
              <a:t>    </a:t>
            </a:r>
            <a:r>
              <a:rPr lang="zh-CN" altLang="en-US" sz="10400" dirty="0" smtClean="0"/>
              <a:t>（</a:t>
            </a:r>
            <a:r>
              <a:rPr lang="en-US" altLang="zh-CN" sz="10400" dirty="0"/>
              <a:t>1</a:t>
            </a:r>
            <a:r>
              <a:rPr lang="zh-CN" altLang="en-US" sz="10400" dirty="0"/>
              <a:t>）监管人员的行政责任追究</a:t>
            </a:r>
          </a:p>
          <a:p>
            <a:r>
              <a:rPr lang="zh-CN" altLang="en-US" sz="10400" dirty="0"/>
              <a:t>　</a:t>
            </a:r>
            <a:r>
              <a:rPr lang="zh-CN" altLang="en-US" sz="10400" dirty="0" smtClean="0"/>
              <a:t>   </a:t>
            </a:r>
            <a:r>
              <a:rPr lang="en-US" altLang="zh-CN" sz="10400" dirty="0"/>
              <a:t>1</a:t>
            </a:r>
            <a:r>
              <a:rPr lang="zh-CN" altLang="en-US" sz="10400" dirty="0"/>
              <a:t>）滥用职权、玩忽职守、徇私舞弊的</a:t>
            </a:r>
          </a:p>
          <a:p>
            <a:r>
              <a:rPr lang="zh-CN" altLang="en-US" sz="10400" dirty="0"/>
              <a:t>       </a:t>
            </a:r>
            <a:r>
              <a:rPr lang="en-US" altLang="zh-CN" sz="10400" dirty="0"/>
              <a:t>2</a:t>
            </a:r>
            <a:r>
              <a:rPr lang="zh-CN" altLang="en-US" sz="10400" dirty="0"/>
              <a:t>）瞒报、谎报、迟报事故的</a:t>
            </a:r>
          </a:p>
          <a:p>
            <a:r>
              <a:rPr lang="zh-CN" altLang="en-US" sz="10400" dirty="0"/>
              <a:t>　　　</a:t>
            </a:r>
          </a:p>
          <a:p>
            <a:endParaRPr lang="zh-CN" altLang="en-US" dirty="0"/>
          </a:p>
        </p:txBody>
      </p:sp>
    </p:spTree>
    <p:extLst>
      <p:ext uri="{BB962C8B-B14F-4D97-AF65-F5344CB8AC3E}">
        <p14:creationId xmlns:p14="http://schemas.microsoft.com/office/powerpoint/2010/main" val="533799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704088"/>
            <a:ext cx="7776864" cy="492664"/>
          </a:xfrm>
        </p:spPr>
        <p:txBody>
          <a:bodyPr>
            <a:normAutofit/>
          </a:bodyPr>
          <a:lstStyle/>
          <a:p>
            <a:r>
              <a:rPr lang="en-US" altLang="zh-CN" sz="2400" b="1" dirty="0">
                <a:solidFill>
                  <a:srgbClr val="00B0F0"/>
                </a:solidFill>
                <a:latin typeface="+mn-ea"/>
                <a:ea typeface="+mn-ea"/>
              </a:rPr>
              <a:t>3.《</a:t>
            </a:r>
            <a:r>
              <a:rPr lang="zh-CN" altLang="en-US" sz="2400" b="1" dirty="0">
                <a:solidFill>
                  <a:srgbClr val="00B0F0"/>
                </a:solidFill>
                <a:latin typeface="+mn-ea"/>
                <a:ea typeface="+mn-ea"/>
              </a:rPr>
              <a:t>安全生产法</a:t>
            </a:r>
            <a:r>
              <a:rPr lang="en-US" altLang="zh-CN" sz="2400" b="1" dirty="0">
                <a:solidFill>
                  <a:srgbClr val="00B0F0"/>
                </a:solidFill>
                <a:latin typeface="+mn-ea"/>
                <a:ea typeface="+mn-ea"/>
              </a:rPr>
              <a:t>》</a:t>
            </a:r>
            <a:r>
              <a:rPr lang="zh-CN" altLang="en-US" sz="2400" b="1" dirty="0">
                <a:solidFill>
                  <a:srgbClr val="00B0F0"/>
                </a:solidFill>
                <a:latin typeface="+mn-ea"/>
                <a:ea typeface="+mn-ea"/>
              </a:rPr>
              <a:t>贯彻实施的成效</a:t>
            </a:r>
          </a:p>
        </p:txBody>
      </p:sp>
      <p:sp>
        <p:nvSpPr>
          <p:cNvPr id="3" name="内容占位符 2"/>
          <p:cNvSpPr>
            <a:spLocks noGrp="1"/>
          </p:cNvSpPr>
          <p:nvPr>
            <p:ph idx="1"/>
          </p:nvPr>
        </p:nvSpPr>
        <p:spPr>
          <a:xfrm>
            <a:off x="457200" y="1628800"/>
            <a:ext cx="8229600" cy="4695800"/>
          </a:xfrm>
        </p:spPr>
        <p:txBody>
          <a:bodyPr/>
          <a:lstStyle/>
          <a:p>
            <a:r>
              <a:rPr lang="zh-CN" altLang="en-US" dirty="0"/>
              <a:t>（</a:t>
            </a:r>
            <a:r>
              <a:rPr lang="en-US" altLang="zh-CN" dirty="0"/>
              <a:t>1</a:t>
            </a:r>
            <a:r>
              <a:rPr lang="zh-CN" altLang="en-US" dirty="0"/>
              <a:t>）建立了中国安全生产法律体系</a:t>
            </a:r>
          </a:p>
          <a:p>
            <a:r>
              <a:rPr lang="zh-CN" altLang="en-US" dirty="0"/>
              <a:t> </a:t>
            </a:r>
            <a:r>
              <a:rPr lang="zh-CN" altLang="en-US" dirty="0" smtClean="0"/>
              <a:t>（</a:t>
            </a:r>
            <a:r>
              <a:rPr lang="en-US" altLang="zh-CN" dirty="0"/>
              <a:t>2</a:t>
            </a:r>
            <a:r>
              <a:rPr lang="zh-CN" altLang="en-US" dirty="0"/>
              <a:t>）健全了安全监管执法体系</a:t>
            </a:r>
          </a:p>
          <a:p>
            <a:r>
              <a:rPr lang="zh-CN" altLang="en-US" dirty="0"/>
              <a:t> </a:t>
            </a:r>
            <a:r>
              <a:rPr lang="zh-CN" altLang="en-US" dirty="0" smtClean="0"/>
              <a:t>（</a:t>
            </a:r>
            <a:r>
              <a:rPr lang="en-US" altLang="zh-CN" dirty="0"/>
              <a:t>3</a:t>
            </a:r>
            <a:r>
              <a:rPr lang="zh-CN" altLang="en-US" dirty="0"/>
              <a:t>）提升了企业安全生产管理水平</a:t>
            </a:r>
          </a:p>
          <a:p>
            <a:r>
              <a:rPr lang="zh-CN" altLang="en-US" dirty="0"/>
              <a:t> </a:t>
            </a:r>
            <a:r>
              <a:rPr lang="zh-CN" altLang="en-US" dirty="0" smtClean="0"/>
              <a:t>（</a:t>
            </a:r>
            <a:r>
              <a:rPr lang="en-US" altLang="zh-CN" dirty="0"/>
              <a:t>4</a:t>
            </a:r>
            <a:r>
              <a:rPr lang="zh-CN" altLang="en-US" dirty="0"/>
              <a:t>）增强了全民、全社会的安全意识</a:t>
            </a:r>
          </a:p>
          <a:p>
            <a:r>
              <a:rPr lang="zh-CN" altLang="en-US" dirty="0"/>
              <a:t> </a:t>
            </a:r>
            <a:r>
              <a:rPr lang="zh-CN" altLang="en-US" dirty="0" smtClean="0"/>
              <a:t>（</a:t>
            </a:r>
            <a:r>
              <a:rPr lang="en-US" altLang="zh-CN" dirty="0"/>
              <a:t>5</a:t>
            </a:r>
            <a:r>
              <a:rPr lang="zh-CN" altLang="en-US" dirty="0"/>
              <a:t>）打击了安全生产非法违法行为</a:t>
            </a:r>
          </a:p>
          <a:p>
            <a:r>
              <a:rPr lang="zh-CN" altLang="en-US" dirty="0"/>
              <a:t> </a:t>
            </a:r>
            <a:r>
              <a:rPr lang="zh-CN" altLang="en-US" dirty="0" smtClean="0"/>
              <a:t>（</a:t>
            </a:r>
            <a:r>
              <a:rPr lang="en-US" altLang="zh-CN" dirty="0"/>
              <a:t>6</a:t>
            </a:r>
            <a:r>
              <a:rPr lang="zh-CN" altLang="en-US" dirty="0"/>
              <a:t>）查处了重特大事故责任者</a:t>
            </a:r>
          </a:p>
          <a:p>
            <a:r>
              <a:rPr lang="zh-CN" altLang="en-US" dirty="0"/>
              <a:t> </a:t>
            </a:r>
            <a:r>
              <a:rPr lang="zh-CN" altLang="en-US" dirty="0" smtClean="0"/>
              <a:t>（</a:t>
            </a:r>
            <a:r>
              <a:rPr lang="en-US" altLang="zh-CN" dirty="0"/>
              <a:t>7</a:t>
            </a:r>
            <a:r>
              <a:rPr lang="zh-CN" altLang="en-US" dirty="0"/>
              <a:t>）促进了全国安全生产状况的持续好转</a:t>
            </a:r>
          </a:p>
        </p:txBody>
      </p:sp>
    </p:spTree>
    <p:extLst>
      <p:ext uri="{BB962C8B-B14F-4D97-AF65-F5344CB8AC3E}">
        <p14:creationId xmlns:p14="http://schemas.microsoft.com/office/powerpoint/2010/main" val="145989684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88632"/>
          </a:xfrm>
        </p:spPr>
        <p:txBody>
          <a:bodyPr>
            <a:noAutofit/>
          </a:bodyPr>
          <a:lstStyle/>
          <a:p>
            <a:r>
              <a:rPr lang="zh-CN" altLang="en-US" dirty="0">
                <a:latin typeface="+mn-ea"/>
              </a:rPr>
              <a:t>（</a:t>
            </a:r>
            <a:r>
              <a:rPr lang="en-US" altLang="zh-CN" dirty="0">
                <a:latin typeface="+mn-ea"/>
              </a:rPr>
              <a:t>2</a:t>
            </a:r>
            <a:r>
              <a:rPr lang="zh-CN" altLang="en-US" dirty="0">
                <a:latin typeface="+mn-ea"/>
              </a:rPr>
              <a:t>）加大对企业财产罚的幅度</a:t>
            </a:r>
          </a:p>
          <a:p>
            <a:r>
              <a:rPr lang="zh-CN" altLang="en-US" dirty="0">
                <a:latin typeface="+mn-ea"/>
              </a:rPr>
              <a:t>　   </a:t>
            </a:r>
            <a:r>
              <a:rPr lang="en-US" altLang="zh-CN" dirty="0">
                <a:latin typeface="+mn-ea"/>
              </a:rPr>
              <a:t>1</a:t>
            </a:r>
            <a:r>
              <a:rPr lang="zh-CN" altLang="en-US" dirty="0">
                <a:latin typeface="+mn-ea"/>
              </a:rPr>
              <a:t>）罚款，三档： </a:t>
            </a:r>
            <a:r>
              <a:rPr lang="en-US" altLang="zh-CN" dirty="0">
                <a:latin typeface="+mn-ea"/>
              </a:rPr>
              <a:t>1-100</a:t>
            </a:r>
            <a:r>
              <a:rPr lang="zh-CN" altLang="en-US" dirty="0">
                <a:latin typeface="+mn-ea"/>
              </a:rPr>
              <a:t>万</a:t>
            </a:r>
          </a:p>
          <a:p>
            <a:r>
              <a:rPr lang="zh-CN" altLang="en-US" dirty="0">
                <a:latin typeface="+mn-ea"/>
              </a:rPr>
              <a:t>　　　　　           </a:t>
            </a:r>
            <a:r>
              <a:rPr lang="en-US" altLang="zh-CN" dirty="0" smtClean="0">
                <a:latin typeface="+mn-ea"/>
              </a:rPr>
              <a:t>100-1000</a:t>
            </a:r>
            <a:r>
              <a:rPr lang="zh-CN" altLang="en-US" dirty="0">
                <a:latin typeface="+mn-ea"/>
              </a:rPr>
              <a:t>万</a:t>
            </a:r>
          </a:p>
          <a:p>
            <a:r>
              <a:rPr lang="zh-CN" altLang="en-US" dirty="0">
                <a:latin typeface="+mn-ea"/>
              </a:rPr>
              <a:t>　　　　　           </a:t>
            </a:r>
            <a:r>
              <a:rPr lang="en-US" altLang="zh-CN" dirty="0" smtClean="0">
                <a:latin typeface="+mn-ea"/>
              </a:rPr>
              <a:t>1000-2000</a:t>
            </a:r>
            <a:r>
              <a:rPr lang="zh-CN" altLang="en-US" dirty="0">
                <a:latin typeface="+mn-ea"/>
              </a:rPr>
              <a:t>万</a:t>
            </a:r>
          </a:p>
          <a:p>
            <a:r>
              <a:rPr lang="zh-CN" altLang="en-US" dirty="0"/>
              <a:t> </a:t>
            </a:r>
            <a:r>
              <a:rPr lang="zh-CN" altLang="en-US" dirty="0" smtClean="0"/>
              <a:t>         </a:t>
            </a:r>
            <a:r>
              <a:rPr lang="en-US" altLang="zh-CN" dirty="0" smtClean="0"/>
              <a:t>2</a:t>
            </a:r>
            <a:r>
              <a:rPr lang="zh-CN" altLang="en-US" dirty="0"/>
              <a:t>）没收违法</a:t>
            </a:r>
            <a:r>
              <a:rPr lang="zh-CN" altLang="en-US" dirty="0" smtClean="0"/>
              <a:t>所得</a:t>
            </a:r>
            <a:r>
              <a:rPr lang="en-US" altLang="zh-CN" dirty="0"/>
              <a:t>—— </a:t>
            </a:r>
            <a:r>
              <a:rPr lang="zh-CN" altLang="en-US" dirty="0"/>
              <a:t>并处违法所得的倍数罚款</a:t>
            </a:r>
          </a:p>
          <a:p>
            <a:r>
              <a:rPr lang="zh-CN" altLang="en-US" dirty="0"/>
              <a:t>　</a:t>
            </a:r>
            <a:r>
              <a:rPr lang="zh-CN" altLang="en-US" dirty="0" smtClean="0"/>
              <a:t>  （</a:t>
            </a:r>
            <a:r>
              <a:rPr lang="en-US" altLang="zh-CN" dirty="0"/>
              <a:t>3</a:t>
            </a:r>
            <a:r>
              <a:rPr lang="zh-CN" altLang="en-US" dirty="0"/>
              <a:t>）企业责任人员的行政责任</a:t>
            </a:r>
          </a:p>
          <a:p>
            <a:r>
              <a:rPr lang="zh-CN" altLang="en-US" dirty="0"/>
              <a:t>　</a:t>
            </a:r>
            <a:r>
              <a:rPr lang="zh-CN" altLang="en-US" dirty="0" smtClean="0"/>
              <a:t>      </a:t>
            </a:r>
            <a:r>
              <a:rPr lang="en-US" altLang="zh-CN" dirty="0"/>
              <a:t>1</a:t>
            </a:r>
            <a:r>
              <a:rPr lang="zh-CN" altLang="en-US" dirty="0"/>
              <a:t>）企业主要负责人的行政责任追究</a:t>
            </a:r>
          </a:p>
          <a:p>
            <a:r>
              <a:rPr lang="zh-CN" altLang="en-US" dirty="0"/>
              <a:t>　　</a:t>
            </a:r>
            <a:r>
              <a:rPr lang="zh-CN" altLang="en-US" dirty="0" smtClean="0"/>
              <a:t> </a:t>
            </a:r>
            <a:r>
              <a:rPr lang="en-US" altLang="zh-CN" dirty="0"/>
              <a:t>A.</a:t>
            </a:r>
            <a:r>
              <a:rPr lang="zh-CN" altLang="en-US" dirty="0"/>
              <a:t>国企负责人处分：</a:t>
            </a:r>
            <a:r>
              <a:rPr lang="en-US" altLang="zh-CN" dirty="0"/>
              <a:t>91</a:t>
            </a:r>
            <a:r>
              <a:rPr lang="zh-CN" altLang="en-US" dirty="0"/>
              <a:t>条三款</a:t>
            </a:r>
          </a:p>
          <a:p>
            <a:r>
              <a:rPr lang="zh-CN" altLang="en-US" dirty="0"/>
              <a:t>　　</a:t>
            </a:r>
            <a:r>
              <a:rPr lang="zh-CN" altLang="en-US" dirty="0" smtClean="0"/>
              <a:t> 一般</a:t>
            </a:r>
            <a:r>
              <a:rPr lang="zh-CN" altLang="en-US" dirty="0"/>
              <a:t>、较大事故</a:t>
            </a:r>
            <a:r>
              <a:rPr lang="en-US" altLang="zh-CN" dirty="0"/>
              <a:t>—— 5</a:t>
            </a:r>
            <a:r>
              <a:rPr lang="zh-CN" altLang="en-US" dirty="0"/>
              <a:t>年不得任职</a:t>
            </a:r>
          </a:p>
          <a:p>
            <a:r>
              <a:rPr lang="zh-CN" altLang="en-US" dirty="0"/>
              <a:t>　　</a:t>
            </a:r>
            <a:r>
              <a:rPr lang="zh-CN" altLang="en-US" dirty="0" smtClean="0"/>
              <a:t> 重大</a:t>
            </a:r>
            <a:r>
              <a:rPr lang="zh-CN" altLang="en-US" dirty="0"/>
              <a:t>、特大事故</a:t>
            </a:r>
            <a:r>
              <a:rPr lang="en-US" altLang="zh-CN" dirty="0"/>
              <a:t>—— </a:t>
            </a:r>
            <a:r>
              <a:rPr lang="zh-CN" altLang="en-US" dirty="0"/>
              <a:t>在本行业终身不得任职</a:t>
            </a:r>
          </a:p>
          <a:p>
            <a:r>
              <a:rPr lang="zh-CN" altLang="en-US" dirty="0"/>
              <a:t>　　</a:t>
            </a:r>
            <a:r>
              <a:rPr lang="zh-CN" altLang="en-US" dirty="0" smtClean="0"/>
              <a:t> </a:t>
            </a:r>
            <a:r>
              <a:rPr lang="en-US" altLang="zh-CN" dirty="0" smtClean="0"/>
              <a:t>B</a:t>
            </a:r>
            <a:r>
              <a:rPr lang="en-US" altLang="zh-CN" dirty="0"/>
              <a:t>.</a:t>
            </a:r>
            <a:r>
              <a:rPr lang="zh-CN" altLang="en-US" dirty="0"/>
              <a:t>所有企业主要负责人的罚款</a:t>
            </a:r>
          </a:p>
          <a:p>
            <a:r>
              <a:rPr lang="zh-CN" altLang="en-US" dirty="0"/>
              <a:t>　　</a:t>
            </a:r>
            <a:r>
              <a:rPr lang="zh-CN" altLang="en-US" dirty="0" smtClean="0"/>
              <a:t> 违法</a:t>
            </a:r>
            <a:r>
              <a:rPr lang="zh-CN" altLang="en-US" dirty="0"/>
              <a:t>罚款：</a:t>
            </a:r>
            <a:r>
              <a:rPr lang="en-US" altLang="zh-CN" dirty="0"/>
              <a:t>2-5</a:t>
            </a:r>
            <a:r>
              <a:rPr lang="zh-CN" altLang="en-US" dirty="0"/>
              <a:t>万</a:t>
            </a:r>
          </a:p>
          <a:p>
            <a:r>
              <a:rPr lang="zh-CN" altLang="en-US" dirty="0"/>
              <a:t>　　　</a:t>
            </a:r>
          </a:p>
        </p:txBody>
      </p:sp>
    </p:spTree>
    <p:extLst>
      <p:ext uri="{BB962C8B-B14F-4D97-AF65-F5344CB8AC3E}">
        <p14:creationId xmlns:p14="http://schemas.microsoft.com/office/powerpoint/2010/main" val="20376752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76672"/>
            <a:ext cx="8229600" cy="6120680"/>
          </a:xfrm>
        </p:spPr>
        <p:txBody>
          <a:bodyPr>
            <a:normAutofit/>
          </a:bodyPr>
          <a:lstStyle/>
          <a:p>
            <a:r>
              <a:rPr lang="zh-CN" altLang="en-US" sz="2800" dirty="0" smtClean="0"/>
              <a:t>      事故</a:t>
            </a:r>
            <a:r>
              <a:rPr lang="zh-CN" altLang="en-US" sz="2800" dirty="0"/>
              <a:t>罚款：上年年收入的</a:t>
            </a:r>
            <a:r>
              <a:rPr lang="en-US" altLang="zh-CN" sz="2800" dirty="0"/>
              <a:t>30-80%</a:t>
            </a:r>
          </a:p>
          <a:p>
            <a:r>
              <a:rPr lang="zh-CN" altLang="en-US" sz="2800" dirty="0"/>
              <a:t>　　　　　      </a:t>
            </a:r>
            <a:r>
              <a:rPr lang="zh-CN" altLang="en-US" sz="2800" dirty="0" smtClean="0"/>
              <a:t>上</a:t>
            </a:r>
            <a:r>
              <a:rPr lang="zh-CN" altLang="en-US" sz="2800" dirty="0"/>
              <a:t>年年收入的</a:t>
            </a:r>
            <a:r>
              <a:rPr lang="en-US" altLang="zh-CN" sz="2800" dirty="0"/>
              <a:t>40-80</a:t>
            </a:r>
            <a:r>
              <a:rPr lang="en-US" altLang="zh-CN" sz="2800" dirty="0" smtClean="0"/>
              <a:t>%</a:t>
            </a:r>
          </a:p>
          <a:p>
            <a:r>
              <a:rPr lang="en-US" altLang="zh-CN" sz="2800" dirty="0" smtClean="0"/>
              <a:t>      2</a:t>
            </a:r>
            <a:r>
              <a:rPr lang="zh-CN" altLang="en-US" sz="2800" dirty="0" smtClean="0"/>
              <a:t>）企业安全管理人员的行政处罚　 </a:t>
            </a:r>
          </a:p>
          <a:p>
            <a:r>
              <a:rPr lang="zh-CN" altLang="en-US" sz="2800" dirty="0"/>
              <a:t>　</a:t>
            </a:r>
            <a:r>
              <a:rPr lang="zh-CN" altLang="en-US" sz="2800" dirty="0" smtClean="0"/>
              <a:t>   </a:t>
            </a:r>
            <a:r>
              <a:rPr lang="en-US" altLang="zh-CN" sz="2800" dirty="0"/>
              <a:t>—— </a:t>
            </a:r>
            <a:r>
              <a:rPr lang="zh-CN" altLang="en-US" sz="2800" dirty="0"/>
              <a:t>责令限期改正</a:t>
            </a:r>
          </a:p>
          <a:p>
            <a:r>
              <a:rPr lang="zh-CN" altLang="en-US" sz="2800" dirty="0"/>
              <a:t>　</a:t>
            </a:r>
            <a:r>
              <a:rPr lang="zh-CN" altLang="en-US" sz="2800" dirty="0" smtClean="0"/>
              <a:t>   </a:t>
            </a:r>
            <a:r>
              <a:rPr lang="en-US" altLang="zh-CN" sz="2800" dirty="0" smtClean="0"/>
              <a:t>—— </a:t>
            </a:r>
            <a:r>
              <a:rPr lang="zh-CN" altLang="en-US" sz="2800" dirty="0"/>
              <a:t>发生事故的，暂停或撤销安全资格</a:t>
            </a:r>
          </a:p>
          <a:p>
            <a:r>
              <a:rPr lang="zh-CN" altLang="en-US" sz="2800" dirty="0"/>
              <a:t>       </a:t>
            </a:r>
            <a:r>
              <a:rPr lang="en-US" altLang="zh-CN" sz="2800" dirty="0"/>
              <a:t>3</a:t>
            </a:r>
            <a:r>
              <a:rPr lang="zh-CN" altLang="en-US" sz="2800" dirty="0"/>
              <a:t>）直接负责的主管人员的行政处罚</a:t>
            </a:r>
          </a:p>
          <a:p>
            <a:r>
              <a:rPr lang="zh-CN" altLang="en-US" sz="2800" dirty="0"/>
              <a:t>　</a:t>
            </a:r>
            <a:r>
              <a:rPr lang="zh-CN" altLang="en-US" sz="2800" dirty="0" smtClean="0"/>
              <a:t>   </a:t>
            </a:r>
            <a:r>
              <a:rPr lang="en-US" altLang="zh-CN" sz="2800" dirty="0"/>
              <a:t>4</a:t>
            </a:r>
            <a:r>
              <a:rPr lang="zh-CN" altLang="en-US" sz="2800" dirty="0"/>
              <a:t>）其他直接责任的人员的行政处罚</a:t>
            </a:r>
            <a:endParaRPr lang="en-US" altLang="zh-CN" sz="2800" dirty="0"/>
          </a:p>
          <a:p>
            <a:r>
              <a:rPr lang="en-US" altLang="zh-CN" sz="2800" b="1" dirty="0"/>
              <a:t>5.</a:t>
            </a:r>
            <a:r>
              <a:rPr lang="zh-CN" altLang="en-US" sz="2800" b="1" dirty="0"/>
              <a:t>行政执法主体</a:t>
            </a:r>
          </a:p>
          <a:p>
            <a:r>
              <a:rPr lang="zh-CN" altLang="en-US" sz="2800" dirty="0"/>
              <a:t>     （</a:t>
            </a:r>
            <a:r>
              <a:rPr lang="en-US" altLang="zh-CN" sz="2800" dirty="0"/>
              <a:t>1</a:t>
            </a:r>
            <a:r>
              <a:rPr lang="zh-CN" altLang="en-US" sz="2800" dirty="0"/>
              <a:t>）县级以上安全生产监管部门</a:t>
            </a:r>
          </a:p>
          <a:p>
            <a:r>
              <a:rPr lang="zh-CN" altLang="en-US" sz="2800" dirty="0"/>
              <a:t>     （</a:t>
            </a:r>
            <a:r>
              <a:rPr lang="en-US" altLang="zh-CN" sz="2800" dirty="0"/>
              <a:t>2</a:t>
            </a:r>
            <a:r>
              <a:rPr lang="zh-CN" altLang="en-US" sz="2800" dirty="0"/>
              <a:t>）其他负有监管职责的部门（有关部门、行业部门、主管部门）</a:t>
            </a:r>
          </a:p>
          <a:p>
            <a:r>
              <a:rPr lang="zh-CN" altLang="en-US" sz="2800" dirty="0"/>
              <a:t>        处罚权配置原则</a:t>
            </a:r>
            <a:r>
              <a:rPr lang="en-US" altLang="zh-CN" sz="2800" dirty="0"/>
              <a:t>—— </a:t>
            </a:r>
            <a:r>
              <a:rPr lang="zh-CN" altLang="en-US" sz="2800" dirty="0"/>
              <a:t>按职责分工 </a:t>
            </a:r>
          </a:p>
          <a:p>
            <a:endParaRPr lang="zh-CN" altLang="en-US" dirty="0"/>
          </a:p>
        </p:txBody>
      </p:sp>
    </p:spTree>
    <p:extLst>
      <p:ext uri="{BB962C8B-B14F-4D97-AF65-F5344CB8AC3E}">
        <p14:creationId xmlns:p14="http://schemas.microsoft.com/office/powerpoint/2010/main" val="29128320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229600" cy="5559896"/>
          </a:xfrm>
        </p:spPr>
        <p:txBody>
          <a:bodyPr>
            <a:noAutofit/>
          </a:bodyPr>
          <a:lstStyle/>
          <a:p>
            <a:r>
              <a:rPr lang="zh-CN" altLang="en-US" sz="2400" dirty="0" smtClean="0"/>
              <a:t>     （</a:t>
            </a:r>
            <a:r>
              <a:rPr lang="en-US" altLang="zh-CN" sz="2400" dirty="0"/>
              <a:t>3</a:t>
            </a:r>
            <a:r>
              <a:rPr lang="zh-CN" altLang="en-US" sz="2400" dirty="0"/>
              <a:t>）县级以上人民政府</a:t>
            </a:r>
            <a:r>
              <a:rPr lang="en-US" altLang="zh-CN" sz="2400" dirty="0"/>
              <a:t>—</a:t>
            </a:r>
            <a:r>
              <a:rPr lang="zh-CN" altLang="en-US" sz="2400" dirty="0"/>
              <a:t>关闭</a:t>
            </a:r>
          </a:p>
          <a:p>
            <a:r>
              <a:rPr lang="zh-CN" altLang="en-US" sz="2400" dirty="0" smtClean="0"/>
              <a:t>     （</a:t>
            </a:r>
            <a:r>
              <a:rPr lang="en-US" altLang="zh-CN" sz="2400" dirty="0"/>
              <a:t>4</a:t>
            </a:r>
            <a:r>
              <a:rPr lang="zh-CN" altLang="en-US" sz="2400" dirty="0"/>
              <a:t>）公安机关</a:t>
            </a:r>
            <a:r>
              <a:rPr lang="en-US" altLang="zh-CN" sz="2400" dirty="0"/>
              <a:t>—</a:t>
            </a:r>
            <a:r>
              <a:rPr lang="zh-CN" altLang="en-US" sz="2400" dirty="0" smtClean="0"/>
              <a:t>拘留</a:t>
            </a:r>
            <a:endParaRPr lang="en-US" altLang="zh-CN" b="1" dirty="0" smtClean="0"/>
          </a:p>
          <a:p>
            <a:r>
              <a:rPr lang="en-US" altLang="zh-CN" b="1" dirty="0" smtClean="0"/>
              <a:t>6</a:t>
            </a:r>
            <a:r>
              <a:rPr lang="en-US" altLang="zh-CN" b="1" dirty="0"/>
              <a:t>.</a:t>
            </a:r>
            <a:r>
              <a:rPr lang="zh-CN" altLang="en-US" b="1" dirty="0"/>
              <a:t>刑事责任追究</a:t>
            </a:r>
          </a:p>
          <a:p>
            <a:r>
              <a:rPr lang="zh-CN" altLang="en-US" dirty="0"/>
              <a:t>     （</a:t>
            </a:r>
            <a:r>
              <a:rPr lang="en-US" altLang="zh-CN" dirty="0"/>
              <a:t>1</a:t>
            </a:r>
            <a:r>
              <a:rPr lang="zh-CN" altLang="en-US" dirty="0"/>
              <a:t>）罪名</a:t>
            </a:r>
          </a:p>
          <a:p>
            <a:r>
              <a:rPr lang="zh-CN" altLang="en-US" dirty="0"/>
              <a:t>          </a:t>
            </a:r>
            <a:r>
              <a:rPr lang="en-US" altLang="zh-CN" dirty="0"/>
              <a:t>—— </a:t>
            </a:r>
            <a:r>
              <a:rPr lang="zh-CN" altLang="en-US" dirty="0"/>
              <a:t>重大责任事故罪</a:t>
            </a:r>
          </a:p>
          <a:p>
            <a:r>
              <a:rPr lang="zh-CN" altLang="en-US" dirty="0"/>
              <a:t>          </a:t>
            </a:r>
            <a:r>
              <a:rPr lang="en-US" altLang="zh-CN" dirty="0"/>
              <a:t>—— </a:t>
            </a:r>
            <a:r>
              <a:rPr lang="zh-CN" altLang="en-US" dirty="0"/>
              <a:t>重大劳动安全事故罪</a:t>
            </a:r>
          </a:p>
          <a:p>
            <a:r>
              <a:rPr lang="zh-CN" altLang="en-US" dirty="0"/>
              <a:t>          </a:t>
            </a:r>
            <a:r>
              <a:rPr lang="en-US" altLang="zh-CN" dirty="0"/>
              <a:t>—— </a:t>
            </a:r>
            <a:r>
              <a:rPr lang="zh-CN" altLang="en-US" dirty="0"/>
              <a:t>不报谎报事故罪</a:t>
            </a:r>
          </a:p>
          <a:p>
            <a:r>
              <a:rPr lang="zh-CN" altLang="en-US" dirty="0"/>
              <a:t>          </a:t>
            </a:r>
            <a:r>
              <a:rPr lang="en-US" altLang="zh-CN" dirty="0"/>
              <a:t>—— </a:t>
            </a:r>
            <a:r>
              <a:rPr lang="zh-CN" altLang="en-US" dirty="0"/>
              <a:t>职务犯罪</a:t>
            </a:r>
          </a:p>
          <a:p>
            <a:r>
              <a:rPr lang="zh-CN" altLang="en-US" dirty="0"/>
              <a:t>   </a:t>
            </a:r>
            <a:r>
              <a:rPr lang="zh-CN" altLang="en-US" dirty="0" smtClean="0"/>
              <a:t>  （</a:t>
            </a:r>
            <a:r>
              <a:rPr lang="en-US" altLang="zh-CN" dirty="0"/>
              <a:t>2</a:t>
            </a:r>
            <a:r>
              <a:rPr lang="zh-CN" altLang="en-US" dirty="0"/>
              <a:t>）刑罚</a:t>
            </a:r>
          </a:p>
          <a:p>
            <a:r>
              <a:rPr lang="zh-CN" altLang="en-US" dirty="0"/>
              <a:t>          </a:t>
            </a:r>
            <a:r>
              <a:rPr lang="en-US" altLang="zh-CN" dirty="0"/>
              <a:t>—— </a:t>
            </a:r>
            <a:r>
              <a:rPr lang="zh-CN" altLang="en-US" dirty="0"/>
              <a:t>三年以下徒刑、拘役</a:t>
            </a:r>
          </a:p>
          <a:p>
            <a:r>
              <a:rPr lang="zh-CN" altLang="en-US" dirty="0"/>
              <a:t>          </a:t>
            </a:r>
            <a:r>
              <a:rPr lang="en-US" altLang="zh-CN" dirty="0"/>
              <a:t>—— </a:t>
            </a:r>
            <a:r>
              <a:rPr lang="zh-CN" altLang="en-US" dirty="0"/>
              <a:t>最高十五年徒刑</a:t>
            </a:r>
          </a:p>
          <a:p>
            <a:r>
              <a:rPr lang="zh-CN" altLang="en-US" dirty="0"/>
              <a:t>     </a:t>
            </a:r>
            <a:endParaRPr lang="zh-CN" altLang="en-US" sz="2200" dirty="0"/>
          </a:p>
        </p:txBody>
      </p:sp>
    </p:spTree>
    <p:extLst>
      <p:ext uri="{BB962C8B-B14F-4D97-AF65-F5344CB8AC3E}">
        <p14:creationId xmlns:p14="http://schemas.microsoft.com/office/powerpoint/2010/main" val="409185465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415880"/>
          </a:xfrm>
        </p:spPr>
        <p:txBody>
          <a:bodyPr>
            <a:normAutofit/>
          </a:bodyPr>
          <a:lstStyle/>
          <a:p>
            <a:r>
              <a:rPr lang="zh-CN" altLang="en-US" sz="2400" dirty="0" smtClean="0"/>
              <a:t>     </a:t>
            </a:r>
            <a:r>
              <a:rPr lang="zh-CN" altLang="en-US" dirty="0" smtClean="0"/>
              <a:t>（</a:t>
            </a:r>
            <a:r>
              <a:rPr lang="en-US" altLang="zh-CN" dirty="0"/>
              <a:t>3</a:t>
            </a:r>
            <a:r>
              <a:rPr lang="zh-CN" altLang="en-US" dirty="0"/>
              <a:t>）安全监管人员的刑事责任</a:t>
            </a:r>
          </a:p>
          <a:p>
            <a:r>
              <a:rPr lang="zh-CN" altLang="en-US" dirty="0"/>
              <a:t>     （</a:t>
            </a:r>
            <a:r>
              <a:rPr lang="en-US" altLang="zh-CN" dirty="0"/>
              <a:t>4</a:t>
            </a:r>
            <a:r>
              <a:rPr lang="zh-CN" altLang="en-US" dirty="0"/>
              <a:t>）企业人员的刑事责任</a:t>
            </a:r>
          </a:p>
          <a:p>
            <a:r>
              <a:rPr lang="zh-CN" altLang="en-US" dirty="0"/>
              <a:t>          </a:t>
            </a:r>
            <a:r>
              <a:rPr lang="en-US" altLang="zh-CN" dirty="0"/>
              <a:t>—— </a:t>
            </a:r>
            <a:r>
              <a:rPr lang="zh-CN" altLang="en-US" dirty="0"/>
              <a:t>主要负责人</a:t>
            </a:r>
          </a:p>
          <a:p>
            <a:r>
              <a:rPr lang="zh-CN" altLang="en-US" dirty="0"/>
              <a:t>          </a:t>
            </a:r>
            <a:r>
              <a:rPr lang="en-US" altLang="zh-CN" dirty="0"/>
              <a:t>—— </a:t>
            </a:r>
            <a:r>
              <a:rPr lang="zh-CN" altLang="en-US" dirty="0"/>
              <a:t>安全管理人员</a:t>
            </a:r>
          </a:p>
          <a:p>
            <a:r>
              <a:rPr lang="zh-CN" altLang="en-US" dirty="0"/>
              <a:t>          </a:t>
            </a:r>
            <a:r>
              <a:rPr lang="en-US" altLang="zh-CN" dirty="0"/>
              <a:t>—— </a:t>
            </a:r>
            <a:r>
              <a:rPr lang="zh-CN" altLang="en-US" dirty="0"/>
              <a:t>直接负责的主管人员和其他直接责任人员</a:t>
            </a:r>
          </a:p>
        </p:txBody>
      </p:sp>
    </p:spTree>
    <p:extLst>
      <p:ext uri="{BB962C8B-B14F-4D97-AF65-F5344CB8AC3E}">
        <p14:creationId xmlns:p14="http://schemas.microsoft.com/office/powerpoint/2010/main" val="36656974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012944"/>
          </a:xfrm>
        </p:spPr>
        <p:txBody>
          <a:bodyPr>
            <a:normAutofit/>
          </a:bodyPr>
          <a:lstStyle/>
          <a:p>
            <a:pPr algn="ctr"/>
            <a:r>
              <a:rPr lang="zh-CN" altLang="en-US" b="1" dirty="0">
                <a:solidFill>
                  <a:schemeClr val="bg2">
                    <a:lumMod val="50000"/>
                  </a:schemeClr>
                </a:solidFill>
                <a:latin typeface="+mn-ea"/>
                <a:ea typeface="+mn-ea"/>
              </a:rPr>
              <a:t>（十二）相关条文、用语的修改</a:t>
            </a:r>
          </a:p>
        </p:txBody>
      </p:sp>
    </p:spTree>
    <p:extLst>
      <p:ext uri="{BB962C8B-B14F-4D97-AF65-F5344CB8AC3E}">
        <p14:creationId xmlns:p14="http://schemas.microsoft.com/office/powerpoint/2010/main" val="10714123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80728"/>
            <a:ext cx="8229600" cy="5343872"/>
          </a:xfrm>
        </p:spPr>
        <p:txBody>
          <a:bodyPr>
            <a:normAutofit lnSpcReduction="10000"/>
          </a:bodyPr>
          <a:lstStyle/>
          <a:p>
            <a:r>
              <a:rPr lang="en-US" altLang="zh-CN" b="1" dirty="0"/>
              <a:t>1.</a:t>
            </a:r>
            <a:r>
              <a:rPr lang="zh-CN" altLang="en-US" b="1" dirty="0"/>
              <a:t>政府安全监管部门的称谓</a:t>
            </a:r>
          </a:p>
          <a:p>
            <a:r>
              <a:rPr lang="zh-CN" altLang="en-US" dirty="0" smtClean="0"/>
              <a:t>   </a:t>
            </a:r>
            <a:r>
              <a:rPr lang="en-US" altLang="zh-CN" dirty="0"/>
              <a:t>—— </a:t>
            </a:r>
            <a:r>
              <a:rPr lang="zh-CN" altLang="en-US" dirty="0"/>
              <a:t>负责安全生产监管理的部门，改为安全生产监督管理部门　</a:t>
            </a:r>
          </a:p>
          <a:p>
            <a:r>
              <a:rPr lang="en-US" altLang="zh-CN" b="1" dirty="0" smtClean="0"/>
              <a:t>2</a:t>
            </a:r>
            <a:r>
              <a:rPr lang="en-US" altLang="zh-CN" b="1" dirty="0"/>
              <a:t>.</a:t>
            </a:r>
            <a:r>
              <a:rPr lang="zh-CN" altLang="en-US" b="1" dirty="0"/>
              <a:t>生产安全事故的划分标准</a:t>
            </a:r>
          </a:p>
          <a:p>
            <a:r>
              <a:rPr lang="zh-CN" altLang="en-US" dirty="0"/>
              <a:t>　</a:t>
            </a:r>
            <a:r>
              <a:rPr lang="en-US" altLang="zh-CN" dirty="0" smtClean="0"/>
              <a:t>—— </a:t>
            </a:r>
            <a:r>
              <a:rPr lang="zh-CN" altLang="en-US" dirty="0"/>
              <a:t>国务院规定</a:t>
            </a:r>
          </a:p>
          <a:p>
            <a:r>
              <a:rPr lang="en-US" altLang="zh-CN" b="1" dirty="0" smtClean="0"/>
              <a:t>3</a:t>
            </a:r>
            <a:r>
              <a:rPr lang="en-US" altLang="zh-CN" b="1" dirty="0"/>
              <a:t>.</a:t>
            </a:r>
            <a:r>
              <a:rPr lang="zh-CN" altLang="en-US" b="1" dirty="0"/>
              <a:t>相关行业、领域重大事故隐患的判定标准</a:t>
            </a:r>
          </a:p>
          <a:p>
            <a:r>
              <a:rPr lang="zh-CN" altLang="en-US" dirty="0"/>
              <a:t>   </a:t>
            </a:r>
            <a:r>
              <a:rPr lang="zh-CN" altLang="en-US" dirty="0" smtClean="0"/>
              <a:t> </a:t>
            </a:r>
            <a:r>
              <a:rPr lang="en-US" altLang="zh-CN" dirty="0"/>
              <a:t>—— </a:t>
            </a:r>
            <a:r>
              <a:rPr lang="zh-CN" altLang="en-US" dirty="0"/>
              <a:t>国务院负有安全监管职责的部门按照各自的职责</a:t>
            </a:r>
            <a:r>
              <a:rPr lang="zh-CN" altLang="en-US" dirty="0" smtClean="0"/>
              <a:t>制定</a:t>
            </a:r>
            <a:endParaRPr lang="en-US" altLang="zh-CN" dirty="0" smtClean="0"/>
          </a:p>
          <a:p>
            <a:endParaRPr lang="en-US" altLang="zh-CN" dirty="0"/>
          </a:p>
          <a:p>
            <a:endParaRPr lang="en-US" altLang="zh-CN" dirty="0" smtClean="0"/>
          </a:p>
          <a:p>
            <a:r>
              <a:rPr lang="en-US" altLang="zh-CN" dirty="0"/>
              <a:t> </a:t>
            </a:r>
            <a:r>
              <a:rPr lang="en-US" altLang="zh-CN" dirty="0" smtClean="0"/>
              <a:t>                                                                        </a:t>
            </a:r>
            <a:r>
              <a:rPr lang="en-US" altLang="zh-CN" sz="6000" dirty="0" smtClean="0">
                <a:latin typeface="+mn-ea"/>
              </a:rPr>
              <a:t> </a:t>
            </a:r>
            <a:r>
              <a:rPr lang="zh-CN" altLang="en-US" sz="6000" dirty="0" smtClean="0">
                <a:latin typeface="+mn-ea"/>
              </a:rPr>
              <a:t>完</a:t>
            </a:r>
            <a:endParaRPr lang="en-US" altLang="zh-CN" sz="6000" dirty="0" smtClean="0">
              <a:latin typeface="+mn-ea"/>
            </a:endParaRPr>
          </a:p>
          <a:p>
            <a:endParaRPr lang="en-US" altLang="zh-CN" sz="2200" dirty="0"/>
          </a:p>
          <a:p>
            <a:endParaRPr lang="en-US" altLang="zh-CN" sz="2200" dirty="0" smtClean="0"/>
          </a:p>
          <a:p>
            <a:endParaRPr lang="en-US" altLang="zh-CN" sz="2200" dirty="0"/>
          </a:p>
        </p:txBody>
      </p:sp>
    </p:spTree>
    <p:extLst>
      <p:ext uri="{BB962C8B-B14F-4D97-AF65-F5344CB8AC3E}">
        <p14:creationId xmlns:p14="http://schemas.microsoft.com/office/powerpoint/2010/main" val="311595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704088"/>
            <a:ext cx="8424936" cy="492664"/>
          </a:xfrm>
        </p:spPr>
        <p:txBody>
          <a:bodyPr>
            <a:normAutofit/>
          </a:bodyPr>
          <a:lstStyle/>
          <a:p>
            <a:r>
              <a:rPr lang="en-US" altLang="zh-CN" sz="2400" b="1" dirty="0">
                <a:solidFill>
                  <a:srgbClr val="00B0F0"/>
                </a:solidFill>
                <a:latin typeface="+mn-ea"/>
                <a:ea typeface="+mn-ea"/>
              </a:rPr>
              <a:t>4.《</a:t>
            </a:r>
            <a:r>
              <a:rPr lang="zh-CN" altLang="en-US" sz="2400" b="1" dirty="0">
                <a:solidFill>
                  <a:srgbClr val="00B0F0"/>
                </a:solidFill>
                <a:latin typeface="+mn-ea"/>
                <a:ea typeface="+mn-ea"/>
              </a:rPr>
              <a:t>安全生产法</a:t>
            </a:r>
            <a:r>
              <a:rPr lang="en-US" altLang="zh-CN" sz="2400" b="1" dirty="0">
                <a:solidFill>
                  <a:srgbClr val="00B0F0"/>
                </a:solidFill>
                <a:latin typeface="+mn-ea"/>
                <a:ea typeface="+mn-ea"/>
              </a:rPr>
              <a:t>》</a:t>
            </a:r>
            <a:r>
              <a:rPr lang="zh-CN" altLang="en-US" sz="2400" b="1" dirty="0">
                <a:solidFill>
                  <a:srgbClr val="00B0F0"/>
                </a:solidFill>
                <a:latin typeface="+mn-ea"/>
                <a:ea typeface="+mn-ea"/>
              </a:rPr>
              <a:t>存在的主要问题</a:t>
            </a:r>
          </a:p>
        </p:txBody>
      </p:sp>
      <p:sp>
        <p:nvSpPr>
          <p:cNvPr id="3" name="内容占位符 2"/>
          <p:cNvSpPr>
            <a:spLocks noGrp="1"/>
          </p:cNvSpPr>
          <p:nvPr>
            <p:ph idx="1"/>
          </p:nvPr>
        </p:nvSpPr>
        <p:spPr>
          <a:xfrm>
            <a:off x="457200" y="1412776"/>
            <a:ext cx="8229600" cy="4911824"/>
          </a:xfrm>
        </p:spPr>
        <p:txBody>
          <a:bodyPr>
            <a:normAutofit fontScale="92500" lnSpcReduction="20000"/>
          </a:bodyPr>
          <a:lstStyle/>
          <a:p>
            <a:r>
              <a:rPr lang="zh-CN" altLang="en-US" b="1" dirty="0"/>
              <a:t>（</a:t>
            </a:r>
            <a:r>
              <a:rPr lang="en-US" altLang="zh-CN" b="1" dirty="0"/>
              <a:t>1</a:t>
            </a:r>
            <a:r>
              <a:rPr lang="zh-CN" altLang="en-US" b="1" dirty="0"/>
              <a:t>）安全生产工作方针的表述不够完整，近年来中央重大决策没有体现</a:t>
            </a:r>
          </a:p>
          <a:p>
            <a:r>
              <a:rPr lang="zh-CN" altLang="en-US" b="1" dirty="0" smtClean="0"/>
              <a:t>（</a:t>
            </a:r>
            <a:r>
              <a:rPr lang="en-US" altLang="zh-CN" b="1" dirty="0"/>
              <a:t>2</a:t>
            </a:r>
            <a:r>
              <a:rPr lang="zh-CN" altLang="en-US" b="1" dirty="0"/>
              <a:t>）基本法律制度的相关规定尚不完善</a:t>
            </a:r>
          </a:p>
          <a:p>
            <a:r>
              <a:rPr lang="zh-CN" altLang="en-US" dirty="0"/>
              <a:t>   </a:t>
            </a:r>
            <a:r>
              <a:rPr lang="zh-CN" altLang="en-US" dirty="0" smtClean="0"/>
              <a:t> </a:t>
            </a:r>
            <a:r>
              <a:rPr lang="en-US" altLang="zh-CN" dirty="0"/>
              <a:t>1</a:t>
            </a:r>
            <a:r>
              <a:rPr lang="zh-CN" altLang="en-US" dirty="0"/>
              <a:t>）安全生产监督管理制度的有关行政责任追究的规定不完善   </a:t>
            </a:r>
          </a:p>
          <a:p>
            <a:r>
              <a:rPr lang="zh-CN" altLang="en-US" dirty="0"/>
              <a:t>　　</a:t>
            </a:r>
            <a:r>
              <a:rPr lang="zh-CN" altLang="en-US" dirty="0" smtClean="0"/>
              <a:t>  </a:t>
            </a:r>
            <a:r>
              <a:rPr lang="en-US" altLang="zh-CN" dirty="0"/>
              <a:t>—— </a:t>
            </a:r>
            <a:r>
              <a:rPr lang="zh-CN" altLang="en-US" dirty="0"/>
              <a:t>没有安全生产规划</a:t>
            </a:r>
          </a:p>
          <a:p>
            <a:r>
              <a:rPr lang="zh-CN" altLang="en-US" dirty="0"/>
              <a:t>　　</a:t>
            </a:r>
            <a:r>
              <a:rPr lang="zh-CN" altLang="en-US" dirty="0" smtClean="0"/>
              <a:t> </a:t>
            </a:r>
            <a:r>
              <a:rPr lang="en-US" altLang="zh-CN" dirty="0"/>
              <a:t>—— </a:t>
            </a:r>
            <a:r>
              <a:rPr lang="zh-CN" altLang="en-US" dirty="0"/>
              <a:t>没有规定乡镇人民政府、城市街道（包括农村乡镇、城镇街道）的行政监管主体地位及其职责</a:t>
            </a:r>
          </a:p>
          <a:p>
            <a:r>
              <a:rPr lang="zh-CN" altLang="en-US" dirty="0"/>
              <a:t>　　</a:t>
            </a:r>
            <a:r>
              <a:rPr lang="en-US" altLang="zh-CN" dirty="0" smtClean="0"/>
              <a:t>—— </a:t>
            </a:r>
            <a:r>
              <a:rPr lang="zh-CN" altLang="en-US" dirty="0"/>
              <a:t>没有明确综合监管与专项监管的关系和职责分工</a:t>
            </a:r>
          </a:p>
          <a:p>
            <a:r>
              <a:rPr lang="zh-CN" altLang="en-US" dirty="0"/>
              <a:t>　</a:t>
            </a:r>
            <a:r>
              <a:rPr lang="zh-CN" altLang="en-US" dirty="0" smtClean="0"/>
              <a:t>    </a:t>
            </a:r>
            <a:r>
              <a:rPr lang="en-US" altLang="zh-CN" dirty="0"/>
              <a:t>—— </a:t>
            </a:r>
            <a:r>
              <a:rPr lang="zh-CN" altLang="en-US" dirty="0"/>
              <a:t>没有监管工作计划</a:t>
            </a:r>
          </a:p>
          <a:p>
            <a:r>
              <a:rPr lang="zh-CN" altLang="en-US" dirty="0"/>
              <a:t>  </a:t>
            </a:r>
            <a:r>
              <a:rPr lang="en-US" altLang="zh-CN" dirty="0" smtClean="0"/>
              <a:t>2</a:t>
            </a:r>
            <a:r>
              <a:rPr lang="zh-CN" altLang="en-US" dirty="0"/>
              <a:t>）建立安全行政许可制度的规定不够健全。虽然涉及了“三同时”、安全生产条件审查和安全生产事项审批等内容，但是并没有明确表述为安全生产行政许可制度，建立安全准入的制度性规定尚不明确、突出 </a:t>
            </a:r>
          </a:p>
        </p:txBody>
      </p:sp>
    </p:spTree>
    <p:extLst>
      <p:ext uri="{BB962C8B-B14F-4D97-AF65-F5344CB8AC3E}">
        <p14:creationId xmlns:p14="http://schemas.microsoft.com/office/powerpoint/2010/main" val="4171869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04664"/>
            <a:ext cx="8229600" cy="216024"/>
          </a:xfrm>
        </p:spPr>
        <p:txBody>
          <a:bodyPr>
            <a:normAutofit fontScale="90000"/>
          </a:bodyPr>
          <a:lstStyle/>
          <a:p>
            <a:endParaRPr lang="zh-CN" altLang="en-US" dirty="0"/>
          </a:p>
        </p:txBody>
      </p:sp>
      <p:sp>
        <p:nvSpPr>
          <p:cNvPr id="3" name="内容占位符 2"/>
          <p:cNvSpPr>
            <a:spLocks noGrp="1"/>
          </p:cNvSpPr>
          <p:nvPr>
            <p:ph idx="1"/>
          </p:nvPr>
        </p:nvSpPr>
        <p:spPr>
          <a:xfrm>
            <a:off x="457200" y="908720"/>
            <a:ext cx="8229600" cy="5415880"/>
          </a:xfrm>
        </p:spPr>
        <p:txBody>
          <a:bodyPr/>
          <a:lstStyle/>
          <a:p>
            <a:r>
              <a:rPr lang="zh-CN" altLang="en-US" dirty="0"/>
              <a:t> </a:t>
            </a:r>
            <a:r>
              <a:rPr lang="en-US" altLang="zh-CN" dirty="0"/>
              <a:t>3</a:t>
            </a:r>
            <a:r>
              <a:rPr lang="zh-CN" altLang="en-US" dirty="0"/>
              <a:t>）没有明确企业安全管理机构及人员的职责</a:t>
            </a:r>
          </a:p>
          <a:p>
            <a:r>
              <a:rPr lang="zh-CN" altLang="en-US" dirty="0" smtClean="0"/>
              <a:t> </a:t>
            </a:r>
            <a:r>
              <a:rPr lang="en-US" altLang="zh-CN" dirty="0"/>
              <a:t>4</a:t>
            </a:r>
            <a:r>
              <a:rPr lang="zh-CN" altLang="en-US" dirty="0"/>
              <a:t>）没有确立注册安全工程师制度</a:t>
            </a:r>
          </a:p>
          <a:p>
            <a:r>
              <a:rPr lang="zh-CN" altLang="en-US" dirty="0" smtClean="0"/>
              <a:t> </a:t>
            </a:r>
            <a:r>
              <a:rPr lang="en-US" altLang="zh-CN" dirty="0"/>
              <a:t>5</a:t>
            </a:r>
            <a:r>
              <a:rPr lang="zh-CN" altLang="en-US" dirty="0"/>
              <a:t>）生产安全事故应急救援的有关规定不够完善</a:t>
            </a:r>
          </a:p>
          <a:p>
            <a:r>
              <a:rPr lang="zh-CN" altLang="en-US" dirty="0" smtClean="0"/>
              <a:t> </a:t>
            </a:r>
            <a:r>
              <a:rPr lang="en-US" altLang="zh-CN" dirty="0"/>
              <a:t>6</a:t>
            </a:r>
            <a:r>
              <a:rPr lang="zh-CN" altLang="en-US" dirty="0"/>
              <a:t>）违法责任追究的力度不够   </a:t>
            </a:r>
            <a:endParaRPr lang="en-US" altLang="zh-CN" dirty="0" smtClean="0"/>
          </a:p>
          <a:p>
            <a:r>
              <a:rPr lang="zh-CN" altLang="en-US" b="1" dirty="0" smtClean="0"/>
              <a:t>（</a:t>
            </a:r>
            <a:r>
              <a:rPr lang="en-US" altLang="zh-CN" b="1" dirty="0"/>
              <a:t>3</a:t>
            </a:r>
            <a:r>
              <a:rPr lang="zh-CN" altLang="en-US" b="1" dirty="0"/>
              <a:t>）一些法律条文的可操作性不够</a:t>
            </a:r>
          </a:p>
          <a:p>
            <a:r>
              <a:rPr lang="zh-CN" altLang="en-US" dirty="0"/>
              <a:t>  </a:t>
            </a:r>
            <a:r>
              <a:rPr lang="zh-CN" altLang="en-US" dirty="0" smtClean="0"/>
              <a:t> </a:t>
            </a:r>
            <a:r>
              <a:rPr lang="en-US" altLang="zh-CN" dirty="0"/>
              <a:t>1</a:t>
            </a:r>
            <a:r>
              <a:rPr lang="zh-CN" altLang="en-US" dirty="0"/>
              <a:t>）“三同时”的规定难以操作</a:t>
            </a:r>
          </a:p>
          <a:p>
            <a:r>
              <a:rPr lang="zh-CN" altLang="en-US" dirty="0" smtClean="0"/>
              <a:t>   </a:t>
            </a:r>
            <a:r>
              <a:rPr lang="en-US" altLang="zh-CN" dirty="0"/>
              <a:t>2</a:t>
            </a:r>
            <a:r>
              <a:rPr lang="zh-CN" altLang="en-US" dirty="0"/>
              <a:t>）对企业使用淘汰的工艺、设备的禁止性规定缺乏强制性和可操作性 </a:t>
            </a:r>
          </a:p>
          <a:p>
            <a:r>
              <a:rPr lang="zh-CN" altLang="en-US" dirty="0"/>
              <a:t>  </a:t>
            </a:r>
            <a:r>
              <a:rPr lang="zh-CN" altLang="en-US" dirty="0" smtClean="0"/>
              <a:t> </a:t>
            </a:r>
            <a:r>
              <a:rPr lang="en-US" altLang="zh-CN" dirty="0"/>
              <a:t>3</a:t>
            </a:r>
            <a:r>
              <a:rPr lang="zh-CN" altLang="en-US" dirty="0"/>
              <a:t>）安全培训考核的规定不完善对非高危企业的主要负责人和分管安全生产的负责人、专职安全管理人员培训考核没有规定。对主要负责人的安全管理职责也需要进一步补充完善</a:t>
            </a:r>
          </a:p>
        </p:txBody>
      </p:sp>
    </p:spTree>
    <p:extLst>
      <p:ext uri="{BB962C8B-B14F-4D97-AF65-F5344CB8AC3E}">
        <p14:creationId xmlns:p14="http://schemas.microsoft.com/office/powerpoint/2010/main" val="1963202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420656"/>
          </a:xfrm>
        </p:spPr>
        <p:txBody>
          <a:bodyPr>
            <a:normAutofit/>
          </a:bodyPr>
          <a:lstStyle/>
          <a:p>
            <a:r>
              <a:rPr lang="en-US" altLang="zh-CN" sz="2400" b="1" dirty="0">
                <a:solidFill>
                  <a:srgbClr val="00B0F0"/>
                </a:solidFill>
                <a:latin typeface="+mn-ea"/>
                <a:ea typeface="+mn-ea"/>
              </a:rPr>
              <a:t>5.</a:t>
            </a:r>
            <a:r>
              <a:rPr lang="zh-CN" altLang="en-US" sz="2400" b="1" dirty="0">
                <a:solidFill>
                  <a:srgbClr val="00B0F0"/>
                </a:solidFill>
                <a:latin typeface="+mn-ea"/>
                <a:ea typeface="+mn-ea"/>
              </a:rPr>
              <a:t>加快修订</a:t>
            </a:r>
            <a:r>
              <a:rPr lang="en-US" altLang="zh-CN" sz="2400" b="1" dirty="0">
                <a:solidFill>
                  <a:srgbClr val="00B0F0"/>
                </a:solidFill>
                <a:latin typeface="+mn-ea"/>
                <a:ea typeface="+mn-ea"/>
              </a:rPr>
              <a:t>《</a:t>
            </a:r>
            <a:r>
              <a:rPr lang="zh-CN" altLang="en-US" sz="2400" b="1" dirty="0">
                <a:solidFill>
                  <a:srgbClr val="00B0F0"/>
                </a:solidFill>
                <a:latin typeface="+mn-ea"/>
                <a:ea typeface="+mn-ea"/>
              </a:rPr>
              <a:t>安全生产法</a:t>
            </a:r>
            <a:r>
              <a:rPr lang="en-US" altLang="zh-CN" sz="2400" b="1" dirty="0">
                <a:solidFill>
                  <a:srgbClr val="00B0F0"/>
                </a:solidFill>
                <a:latin typeface="+mn-ea"/>
                <a:ea typeface="+mn-ea"/>
              </a:rPr>
              <a:t>》</a:t>
            </a:r>
            <a:r>
              <a:rPr lang="zh-CN" altLang="en-US" sz="2400" b="1" dirty="0">
                <a:solidFill>
                  <a:srgbClr val="00B0F0"/>
                </a:solidFill>
                <a:latin typeface="+mn-ea"/>
                <a:ea typeface="+mn-ea"/>
              </a:rPr>
              <a:t>的必要性</a:t>
            </a:r>
          </a:p>
        </p:txBody>
      </p:sp>
      <p:sp>
        <p:nvSpPr>
          <p:cNvPr id="3" name="内容占位符 2"/>
          <p:cNvSpPr>
            <a:spLocks noGrp="1"/>
          </p:cNvSpPr>
          <p:nvPr>
            <p:ph idx="1"/>
          </p:nvPr>
        </p:nvSpPr>
        <p:spPr>
          <a:xfrm>
            <a:off x="457200" y="1268760"/>
            <a:ext cx="8229600" cy="5055840"/>
          </a:xfrm>
        </p:spPr>
        <p:txBody>
          <a:bodyPr>
            <a:normAutofit fontScale="77500" lnSpcReduction="20000"/>
          </a:bodyPr>
          <a:lstStyle/>
          <a:p>
            <a:r>
              <a:rPr lang="zh-CN" altLang="en-US" b="1" dirty="0"/>
              <a:t>（</a:t>
            </a:r>
            <a:r>
              <a:rPr lang="en-US" altLang="zh-CN" b="1" dirty="0"/>
              <a:t>1</a:t>
            </a:r>
            <a:r>
              <a:rPr lang="zh-CN" altLang="en-US" b="1" dirty="0"/>
              <a:t>）经济社会背景和我当执政理念发生变化，法律需要与时俱进</a:t>
            </a:r>
          </a:p>
          <a:p>
            <a:r>
              <a:rPr lang="zh-CN" altLang="en-US" dirty="0"/>
              <a:t>　</a:t>
            </a:r>
            <a:r>
              <a:rPr lang="en-US" altLang="zh-CN" dirty="0" smtClean="0"/>
              <a:t>1</a:t>
            </a:r>
            <a:r>
              <a:rPr lang="zh-CN" altLang="en-US" dirty="0"/>
              <a:t>）</a:t>
            </a:r>
            <a:r>
              <a:rPr lang="en-US" altLang="zh-CN" dirty="0"/>
              <a:t>2020</a:t>
            </a:r>
            <a:r>
              <a:rPr lang="zh-CN" altLang="en-US" dirty="0"/>
              <a:t>年建成小康社会目标</a:t>
            </a:r>
          </a:p>
          <a:p>
            <a:r>
              <a:rPr lang="zh-CN" altLang="en-US" dirty="0"/>
              <a:t>　</a:t>
            </a:r>
            <a:r>
              <a:rPr lang="en-US" altLang="zh-CN" dirty="0" smtClean="0"/>
              <a:t>2</a:t>
            </a:r>
            <a:r>
              <a:rPr lang="zh-CN" altLang="en-US" dirty="0"/>
              <a:t>）</a:t>
            </a:r>
            <a:r>
              <a:rPr lang="en-US" altLang="zh-CN" dirty="0"/>
              <a:t>2005-8</a:t>
            </a:r>
            <a:r>
              <a:rPr lang="zh-CN" altLang="en-US" dirty="0"/>
              <a:t>胡锦涛首次提出</a:t>
            </a:r>
            <a:r>
              <a:rPr lang="en-US" altLang="zh-CN" dirty="0"/>
              <a:t>——</a:t>
            </a:r>
            <a:r>
              <a:rPr lang="zh-CN" altLang="en-US" dirty="0"/>
              <a:t>安全发展的理念</a:t>
            </a:r>
          </a:p>
          <a:p>
            <a:r>
              <a:rPr lang="zh-CN" altLang="en-US" dirty="0"/>
              <a:t>　</a:t>
            </a:r>
            <a:r>
              <a:rPr lang="en-US" altLang="zh-CN" dirty="0" smtClean="0"/>
              <a:t>3</a:t>
            </a:r>
            <a:r>
              <a:rPr lang="zh-CN" altLang="en-US" dirty="0"/>
              <a:t>）十六届五中全会</a:t>
            </a:r>
            <a:r>
              <a:rPr lang="en-US" altLang="zh-CN" dirty="0"/>
              <a:t>—— </a:t>
            </a:r>
            <a:r>
              <a:rPr lang="zh-CN" altLang="en-US" dirty="0"/>
              <a:t>将安全发展</a:t>
            </a:r>
            <a:r>
              <a:rPr lang="en-US" altLang="zh-CN" dirty="0"/>
              <a:t>- </a:t>
            </a:r>
            <a:r>
              <a:rPr lang="zh-CN" altLang="en-US" dirty="0"/>
              <a:t>纳入“十一五纲要”</a:t>
            </a:r>
          </a:p>
          <a:p>
            <a:r>
              <a:rPr lang="zh-CN" altLang="en-US" dirty="0"/>
              <a:t>　</a:t>
            </a:r>
            <a:r>
              <a:rPr lang="en-US" altLang="zh-CN" dirty="0"/>
              <a:t>4</a:t>
            </a:r>
            <a:r>
              <a:rPr lang="zh-CN" altLang="en-US" dirty="0"/>
              <a:t>）十六届六中全会</a:t>
            </a:r>
            <a:r>
              <a:rPr lang="en-US" altLang="zh-CN" dirty="0"/>
              <a:t>—— </a:t>
            </a:r>
            <a:r>
              <a:rPr lang="zh-CN" altLang="en-US" dirty="0"/>
              <a:t>将坚持和推动安全发展</a:t>
            </a:r>
            <a:r>
              <a:rPr lang="en-US" altLang="zh-CN" dirty="0"/>
              <a:t>- </a:t>
            </a:r>
            <a:r>
              <a:rPr lang="zh-CN" altLang="en-US" dirty="0"/>
              <a:t>纳入社会主义和谐社会的总体布局</a:t>
            </a:r>
          </a:p>
          <a:p>
            <a:r>
              <a:rPr lang="zh-CN" altLang="en-US" dirty="0"/>
              <a:t>　</a:t>
            </a:r>
            <a:r>
              <a:rPr lang="en-US" altLang="zh-CN" dirty="0" smtClean="0"/>
              <a:t>5</a:t>
            </a:r>
            <a:r>
              <a:rPr lang="zh-CN" altLang="en-US" dirty="0"/>
              <a:t>）十七大</a:t>
            </a:r>
            <a:r>
              <a:rPr lang="en-US" altLang="zh-CN" dirty="0"/>
              <a:t>—— </a:t>
            </a:r>
            <a:r>
              <a:rPr lang="zh-CN" altLang="en-US" dirty="0"/>
              <a:t>坚持安全发展，强化安全生产管理和监督，有效遏制重特大安全事故</a:t>
            </a:r>
          </a:p>
          <a:p>
            <a:r>
              <a:rPr lang="zh-CN" altLang="en-US" dirty="0"/>
              <a:t>　</a:t>
            </a:r>
            <a:r>
              <a:rPr lang="en-US" altLang="zh-CN" dirty="0" smtClean="0"/>
              <a:t>6</a:t>
            </a:r>
            <a:r>
              <a:rPr lang="zh-CN" altLang="en-US" dirty="0"/>
              <a:t>）十八大</a:t>
            </a:r>
            <a:r>
              <a:rPr lang="en-US" altLang="zh-CN" dirty="0"/>
              <a:t>—— </a:t>
            </a:r>
            <a:r>
              <a:rPr lang="zh-CN" altLang="en-US" dirty="0"/>
              <a:t>坚持安全发展，健全公共安全体系和企业安全生产基础建设，遏制重特大事故</a:t>
            </a:r>
          </a:p>
          <a:p>
            <a:r>
              <a:rPr lang="zh-CN" altLang="en-US" dirty="0"/>
              <a:t>　</a:t>
            </a:r>
            <a:r>
              <a:rPr lang="en-US" altLang="zh-CN" dirty="0" smtClean="0"/>
              <a:t>7</a:t>
            </a:r>
            <a:r>
              <a:rPr lang="zh-CN" altLang="en-US" dirty="0"/>
              <a:t>）习近平</a:t>
            </a:r>
            <a:r>
              <a:rPr lang="en-US" altLang="zh-CN" dirty="0"/>
              <a:t>—— </a:t>
            </a:r>
            <a:r>
              <a:rPr lang="zh-CN" altLang="en-US" dirty="0"/>
              <a:t>人命关天、红线意识</a:t>
            </a:r>
            <a:r>
              <a:rPr lang="en-US" altLang="zh-CN" dirty="0"/>
              <a:t>— </a:t>
            </a:r>
            <a:r>
              <a:rPr lang="zh-CN" altLang="en-US" dirty="0"/>
              <a:t>突出以人为本、安全第一</a:t>
            </a:r>
          </a:p>
          <a:p>
            <a:r>
              <a:rPr lang="zh-CN" altLang="en-US" dirty="0"/>
              <a:t>　</a:t>
            </a:r>
            <a:r>
              <a:rPr lang="en-US" altLang="zh-CN" dirty="0" smtClean="0"/>
              <a:t>8</a:t>
            </a:r>
            <a:r>
              <a:rPr lang="zh-CN" altLang="en-US" dirty="0"/>
              <a:t>）安全发展</a:t>
            </a:r>
            <a:r>
              <a:rPr lang="zh-CN" altLang="en-US" dirty="0" smtClean="0"/>
              <a:t>国策</a:t>
            </a:r>
            <a:endParaRPr lang="en-US" altLang="zh-CN" dirty="0" smtClean="0"/>
          </a:p>
          <a:p>
            <a:r>
              <a:rPr lang="zh-CN" altLang="en-US" b="1" dirty="0" smtClean="0"/>
              <a:t>（</a:t>
            </a:r>
            <a:r>
              <a:rPr lang="en-US" altLang="zh-CN" b="1" dirty="0"/>
              <a:t>2</a:t>
            </a:r>
            <a:r>
              <a:rPr lang="zh-CN" altLang="en-US" b="1" dirty="0"/>
              <a:t>）当前全国安全生产形势依然严峻，需要健全法制</a:t>
            </a:r>
          </a:p>
          <a:p>
            <a:r>
              <a:rPr lang="zh-CN" altLang="en-US" b="1" dirty="0" smtClean="0"/>
              <a:t>（</a:t>
            </a:r>
            <a:r>
              <a:rPr lang="en-US" altLang="zh-CN" b="1" dirty="0"/>
              <a:t>3</a:t>
            </a:r>
            <a:r>
              <a:rPr lang="zh-CN" altLang="en-US" b="1" dirty="0"/>
              <a:t>）党中央、国务院的一系列重大决策需要法律化、制度化</a:t>
            </a:r>
          </a:p>
          <a:p>
            <a:r>
              <a:rPr lang="zh-CN" altLang="en-US" b="1" dirty="0" smtClean="0"/>
              <a:t>（</a:t>
            </a:r>
            <a:r>
              <a:rPr lang="en-US" altLang="zh-CN" b="1" dirty="0"/>
              <a:t>4</a:t>
            </a:r>
            <a:r>
              <a:rPr lang="zh-CN" altLang="en-US" b="1" dirty="0"/>
              <a:t>）安全生产工作需要提升法制化程度，健全完善安全生产法律体系</a:t>
            </a:r>
          </a:p>
        </p:txBody>
      </p:sp>
    </p:spTree>
    <p:extLst>
      <p:ext uri="{BB962C8B-B14F-4D97-AF65-F5344CB8AC3E}">
        <p14:creationId xmlns:p14="http://schemas.microsoft.com/office/powerpoint/2010/main" val="25391898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279</TotalTime>
  <Words>2160</Words>
  <Application>Microsoft Office PowerPoint</Application>
  <PresentationFormat>全屏显示(4:3)</PresentationFormat>
  <Paragraphs>483</Paragraphs>
  <Slides>65</Slides>
  <Notes>0</Notes>
  <HiddenSlides>0</HiddenSlides>
  <MMClips>0</MMClips>
  <ScaleCrop>false</ScaleCrop>
  <HeadingPairs>
    <vt:vector size="4" baseType="variant">
      <vt:variant>
        <vt:lpstr>主题</vt:lpstr>
      </vt:variant>
      <vt:variant>
        <vt:i4>1</vt:i4>
      </vt:variant>
      <vt:variant>
        <vt:lpstr>幻灯片标题</vt:lpstr>
      </vt:variant>
      <vt:variant>
        <vt:i4>65</vt:i4>
      </vt:variant>
    </vt:vector>
  </HeadingPairs>
  <TitlesOfParts>
    <vt:vector size="66" baseType="lpstr">
      <vt:lpstr>流畅</vt:lpstr>
      <vt:lpstr> 新《安全生产法》解读 </vt:lpstr>
      <vt:lpstr>一、《安全生产法》的     修改背景 </vt:lpstr>
      <vt:lpstr>（一）《安全生产法》实施情况</vt:lpstr>
      <vt:lpstr>    </vt:lpstr>
      <vt:lpstr> 2.现行《安全生产法》的重大突破和创新</vt:lpstr>
      <vt:lpstr>3.《安全生产法》贯彻实施的成效</vt:lpstr>
      <vt:lpstr>4.《安全生产法》存在的主要问题</vt:lpstr>
      <vt:lpstr>PowerPoint 演示文稿</vt:lpstr>
      <vt:lpstr>5.加快修订《安全生产法》的必要性</vt:lpstr>
      <vt:lpstr>二、《安全生产法》的 修订情况</vt:lpstr>
      <vt:lpstr>PowerPoint 演示文稿</vt:lpstr>
      <vt:lpstr>（二）重点修改的内容</vt:lpstr>
      <vt:lpstr>三、《安全生产法》的 主要内容</vt:lpstr>
      <vt:lpstr>(一)十大亮点（修改内容）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(二)安全生产法的基本原则和基本法律制度</vt:lpstr>
      <vt:lpstr>PowerPoint 演示文稿</vt:lpstr>
      <vt:lpstr>（三）基本法律规定</vt:lpstr>
      <vt:lpstr>PowerPoint 演示文稿</vt:lpstr>
      <vt:lpstr>PowerPoint 演示文稿</vt:lpstr>
      <vt:lpstr>PowerPoint 演示文稿</vt:lpstr>
      <vt:lpstr>（四）监督管理制度</vt:lpstr>
      <vt:lpstr>PowerPoint 演示文稿</vt:lpstr>
      <vt:lpstr>PowerPoint 演示文稿</vt:lpstr>
      <vt:lpstr>PowerPoint 演示文稿</vt:lpstr>
      <vt:lpstr>PowerPoint 演示文稿</vt:lpstr>
      <vt:lpstr>（五）安全生产许可制度</vt:lpstr>
      <vt:lpstr>PowerPoint 演示文稿</vt:lpstr>
      <vt:lpstr>PowerPoint 演示文稿</vt:lpstr>
      <vt:lpstr>（六）企业安全生产 保障制度</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（七）企业主要负责人和安全管理人员责任制度</vt:lpstr>
      <vt:lpstr>PowerPoint 演示文稿</vt:lpstr>
      <vt:lpstr>PowerPoint 演示文稿</vt:lpstr>
      <vt:lpstr>PowerPoint 演示文稿</vt:lpstr>
      <vt:lpstr>PowerPoint 演示文稿</vt:lpstr>
      <vt:lpstr>（八）从业人员权利 义务制度</vt:lpstr>
      <vt:lpstr>PowerPoint 演示文稿</vt:lpstr>
      <vt:lpstr>（九）社会安全服务 管理制度</vt:lpstr>
      <vt:lpstr>PowerPoint 演示文稿</vt:lpstr>
      <vt:lpstr>（十）事故应急救援和调查处理制度</vt:lpstr>
      <vt:lpstr>PowerPoint 演示文稿</vt:lpstr>
      <vt:lpstr>PowerPoint 演示文稿</vt:lpstr>
      <vt:lpstr>PowerPoint 演示文稿</vt:lpstr>
      <vt:lpstr>（十一）违法责任追究制度</vt:lpstr>
      <vt:lpstr>PowerPoint 演示文稿</vt:lpstr>
      <vt:lpstr>PowerPoint 演示文稿</vt:lpstr>
      <vt:lpstr>PowerPoint 演示文稿</vt:lpstr>
      <vt:lpstr>PowerPoint 演示文稿</vt:lpstr>
      <vt:lpstr>PowerPoint 演示文稿</vt:lpstr>
      <vt:lpstr>PowerPoint 演示文稿</vt:lpstr>
      <vt:lpstr>（十二）相关条文、用语的修改</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新《安全生产法》解读</dc:title>
  <dc:creator>Administrator</dc:creator>
  <cp:lastModifiedBy>Administrator</cp:lastModifiedBy>
  <cp:revision>118</cp:revision>
  <dcterms:created xsi:type="dcterms:W3CDTF">2014-12-03T01:28:31Z</dcterms:created>
  <dcterms:modified xsi:type="dcterms:W3CDTF">2014-12-10T02:19:43Z</dcterms:modified>
</cp:coreProperties>
</file>