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5" r:id="rId4"/>
    <p:sldMasterId id="2147483703" r:id="rId5"/>
    <p:sldMasterId id="2147483721" r:id="rId6"/>
    <p:sldMasterId id="2147483739" r:id="rId7"/>
  </p:sldMasterIdLst>
  <p:notesMasterIdLst>
    <p:notesMasterId r:id="rId10"/>
  </p:notesMasterIdLst>
  <p:sldIdLst>
    <p:sldId id="263" r:id="rId8"/>
    <p:sldId id="518" r:id="rId9"/>
    <p:sldId id="719" r:id="rId11"/>
    <p:sldId id="580" r:id="rId12"/>
    <p:sldId id="521" r:id="rId13"/>
    <p:sldId id="523" r:id="rId14"/>
    <p:sldId id="524" r:id="rId15"/>
    <p:sldId id="525" r:id="rId16"/>
    <p:sldId id="526" r:id="rId17"/>
    <p:sldId id="954" r:id="rId18"/>
    <p:sldId id="520" r:id="rId19"/>
    <p:sldId id="522" r:id="rId20"/>
    <p:sldId id="517" r:id="rId21"/>
    <p:sldId id="519" r:id="rId22"/>
    <p:sldId id="530" r:id="rId23"/>
    <p:sldId id="529" r:id="rId24"/>
    <p:sldId id="528" r:id="rId25"/>
    <p:sldId id="527" r:id="rId26"/>
    <p:sldId id="562" r:id="rId27"/>
    <p:sldId id="579" r:id="rId28"/>
    <p:sldId id="563" r:id="rId29"/>
    <p:sldId id="564" r:id="rId30"/>
    <p:sldId id="565" r:id="rId31"/>
    <p:sldId id="566" r:id="rId32"/>
    <p:sldId id="567" r:id="rId33"/>
    <p:sldId id="568" r:id="rId34"/>
    <p:sldId id="569" r:id="rId35"/>
    <p:sldId id="956" r:id="rId36"/>
    <p:sldId id="957" r:id="rId37"/>
    <p:sldId id="958" r:id="rId38"/>
    <p:sldId id="570" r:id="rId39"/>
    <p:sldId id="571" r:id="rId40"/>
    <p:sldId id="572" r:id="rId41"/>
    <p:sldId id="573" r:id="rId42"/>
    <p:sldId id="575" r:id="rId43"/>
    <p:sldId id="576" r:id="rId44"/>
    <p:sldId id="577" r:id="rId45"/>
    <p:sldId id="808" r:id="rId46"/>
    <p:sldId id="578" r:id="rId47"/>
    <p:sldId id="581" r:id="rId48"/>
    <p:sldId id="582" r:id="rId49"/>
    <p:sldId id="583" r:id="rId50"/>
    <p:sldId id="584" r:id="rId51"/>
    <p:sldId id="585" r:id="rId52"/>
    <p:sldId id="643" r:id="rId53"/>
    <p:sldId id="644" r:id="rId54"/>
    <p:sldId id="645" r:id="rId55"/>
    <p:sldId id="647" r:id="rId56"/>
    <p:sldId id="648" r:id="rId57"/>
    <p:sldId id="707" r:id="rId58"/>
    <p:sldId id="718" r:id="rId59"/>
    <p:sldId id="649" r:id="rId60"/>
    <p:sldId id="650" r:id="rId61"/>
    <p:sldId id="869" r:id="rId62"/>
    <p:sldId id="711" r:id="rId63"/>
    <p:sldId id="698" r:id="rId64"/>
    <p:sldId id="652" r:id="rId65"/>
    <p:sldId id="712" r:id="rId66"/>
    <p:sldId id="714" r:id="rId67"/>
    <p:sldId id="809" r:id="rId68"/>
    <p:sldId id="812" r:id="rId69"/>
    <p:sldId id="814" r:id="rId70"/>
    <p:sldId id="813" r:id="rId71"/>
    <p:sldId id="651" r:id="rId72"/>
    <p:sldId id="708" r:id="rId73"/>
    <p:sldId id="709" r:id="rId74"/>
    <p:sldId id="699" r:id="rId75"/>
    <p:sldId id="700" r:id="rId76"/>
    <p:sldId id="701" r:id="rId77"/>
    <p:sldId id="702" r:id="rId78"/>
    <p:sldId id="870" r:id="rId79"/>
    <p:sldId id="703" r:id="rId80"/>
    <p:sldId id="704" r:id="rId81"/>
    <p:sldId id="705" r:id="rId82"/>
    <p:sldId id="706" r:id="rId83"/>
    <p:sldId id="710" r:id="rId84"/>
    <p:sldId id="866" r:id="rId85"/>
    <p:sldId id="276" r:id="rId86"/>
  </p:sldIdLst>
  <p:sldSz cx="9144000" cy="6858000" type="screen4x3"/>
  <p:notesSz cx="6797675" cy="9926955"/>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59"/>
    <p:restoredTop sz="80490"/>
  </p:normalViewPr>
  <p:slideViewPr>
    <p:cSldViewPr showGuides="1">
      <p:cViewPr varScale="1">
        <p:scale>
          <a:sx n="92" d="100"/>
          <a:sy n="92" d="100"/>
        </p:scale>
        <p:origin x="2340" y="-1806"/>
      </p:cViewPr>
      <p:guideLst>
        <p:guide orient="horz" pos="213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78.xml"/><Relationship Id="rId85" Type="http://schemas.openxmlformats.org/officeDocument/2006/relationships/slide" Target="slides/slide77.xml"/><Relationship Id="rId84" Type="http://schemas.openxmlformats.org/officeDocument/2006/relationships/slide" Target="slides/slide76.xml"/><Relationship Id="rId83" Type="http://schemas.openxmlformats.org/officeDocument/2006/relationships/slide" Target="slides/slide75.xml"/><Relationship Id="rId82" Type="http://schemas.openxmlformats.org/officeDocument/2006/relationships/slide" Target="slides/slide74.xml"/><Relationship Id="rId81" Type="http://schemas.openxmlformats.org/officeDocument/2006/relationships/slide" Target="slides/slide73.xml"/><Relationship Id="rId80" Type="http://schemas.openxmlformats.org/officeDocument/2006/relationships/slide" Target="slides/slide72.xml"/><Relationship Id="rId8" Type="http://schemas.openxmlformats.org/officeDocument/2006/relationships/slide" Target="slides/slide1.xml"/><Relationship Id="rId79" Type="http://schemas.openxmlformats.org/officeDocument/2006/relationships/slide" Target="slides/slide71.xml"/><Relationship Id="rId78" Type="http://schemas.openxmlformats.org/officeDocument/2006/relationships/slide" Target="slides/slide70.xml"/><Relationship Id="rId77" Type="http://schemas.openxmlformats.org/officeDocument/2006/relationships/slide" Target="slides/slide69.xml"/><Relationship Id="rId76" Type="http://schemas.openxmlformats.org/officeDocument/2006/relationships/slide" Target="slides/slide68.xml"/><Relationship Id="rId75" Type="http://schemas.openxmlformats.org/officeDocument/2006/relationships/slide" Target="slides/slide67.xml"/><Relationship Id="rId74" Type="http://schemas.openxmlformats.org/officeDocument/2006/relationships/slide" Target="slides/slide66.xml"/><Relationship Id="rId73" Type="http://schemas.openxmlformats.org/officeDocument/2006/relationships/slide" Target="slides/slide65.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5298"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Gulim" pitchFamily="34" charset="-127"/>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uLnTx/>
              <a:uFillTx/>
              <a:latin typeface="Arial" panose="020B0604020202020204" pitchFamily="34" charset="0"/>
              <a:ea typeface="Gulim" pitchFamily="34" charset="-127"/>
              <a:cs typeface="+mn-cs"/>
            </a:endParaRPr>
          </a:p>
        </p:txBody>
      </p:sp>
      <p:sp>
        <p:nvSpPr>
          <p:cNvPr id="55299"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Gulim"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uLnTx/>
              <a:uFillTx/>
              <a:latin typeface="Arial" panose="020B0604020202020204" pitchFamily="34" charset="0"/>
              <a:ea typeface="Gulim" pitchFamily="34" charset="-127"/>
              <a:cs typeface="+mn-cs"/>
            </a:endParaRPr>
          </a:p>
        </p:txBody>
      </p:sp>
      <p:sp>
        <p:nvSpPr>
          <p:cNvPr id="30724" name="Rectangle 4"/>
          <p:cNvSpPr>
            <a:spLocks noRot="1" noTextEdit="1"/>
          </p:cNvSpPr>
          <p:nvPr>
            <p:ph type="sldImg"/>
          </p:nvPr>
        </p:nvSpPr>
        <p:spPr>
          <a:xfrm>
            <a:off x="917575" y="744538"/>
            <a:ext cx="4962525" cy="3722687"/>
          </a:xfrm>
          <a:prstGeom prst="rect">
            <a:avLst/>
          </a:prstGeom>
          <a:noFill/>
          <a:ln w="9525" cap="flat" cmpd="sng">
            <a:solidFill>
              <a:srgbClr val="000000"/>
            </a:solidFill>
            <a:prstDash val="solid"/>
            <a:miter/>
            <a:headEnd type="none" w="med" len="med"/>
            <a:tailEnd type="none" w="med" len="med"/>
          </a:ln>
        </p:spPr>
      </p:sp>
      <p:sp>
        <p:nvSpPr>
          <p:cNvPr id="55301" name="Rectangle 5"/>
          <p:cNvSpPr>
            <a:spLocks noGrp="1" noChangeArrowheads="1"/>
          </p:cNvSpPr>
          <p:nvPr>
            <p:ph type="body" sz="quarter" idx="3"/>
          </p:nvPr>
        </p:nvSpPr>
        <p:spPr bwMode="auto">
          <a:xfrm>
            <a:off x="679450" y="4714875"/>
            <a:ext cx="5438775" cy="446722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Click to edit Master text styles</a:t>
            </a:r>
            <a:endPar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Second level</a:t>
            </a:r>
            <a:endPar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Third level</a:t>
            </a:r>
            <a:endPar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Fourth level</a:t>
            </a:r>
            <a:endPar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Fifth level</a:t>
            </a:r>
            <a:endParaRPr kumimoji="0" lang="en-US" altLang="ko-KR"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endParaRPr>
          </a:p>
        </p:txBody>
      </p:sp>
      <p:sp>
        <p:nvSpPr>
          <p:cNvPr id="55302" name="Rectangle 6"/>
          <p:cNvSpPr>
            <a:spLocks noGrp="1" noChangeArrowheads="1"/>
          </p:cNvSpPr>
          <p:nvPr>
            <p:ph type="ftr" sz="quarter" idx="4"/>
          </p:nvPr>
        </p:nvSpPr>
        <p:spPr bwMode="auto">
          <a:xfrm>
            <a:off x="0" y="9428163"/>
            <a:ext cx="2946400" cy="496888"/>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Gulim" pitchFamily="34" charset="-127"/>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uLnTx/>
              <a:uFillTx/>
              <a:latin typeface="Arial" panose="020B0604020202020204" pitchFamily="34" charset="0"/>
              <a:ea typeface="Gulim" pitchFamily="34" charset="-127"/>
              <a:cs typeface="+mn-cs"/>
            </a:endParaRPr>
          </a:p>
        </p:txBody>
      </p:sp>
      <p:sp>
        <p:nvSpPr>
          <p:cNvPr id="55303" name="Rectangle 7"/>
          <p:cNvSpPr>
            <a:spLocks noGrp="1" noChangeArrowheads="1"/>
          </p:cNvSpPr>
          <p:nvPr>
            <p:ph type="sldNum" sz="quarter" idx="5"/>
          </p:nvPr>
        </p:nvSpPr>
        <p:spPr bwMode="auto">
          <a:xfrm>
            <a:off x="3849688" y="9428163"/>
            <a:ext cx="2946400" cy="496888"/>
          </a:xfrm>
          <a:prstGeom prst="rect">
            <a:avLst/>
          </a:prstGeom>
          <a:noFill/>
          <a:ln w="9525">
            <a:noFill/>
            <a:miter lim="800000"/>
          </a:ln>
          <a:effectLst/>
        </p:spPr>
        <p:txBody>
          <a:bodyPr vert="horz" wrap="square" lIns="91440" tIns="45720" rIns="91440" bIns="45720" numCol="1" anchor="b" anchorCtr="0" compatLnSpc="1"/>
          <a:lstStyle>
            <a:lvl1pPr algn="r">
              <a:defRPr sz="1200" noProof="1" dirty="0">
                <a:latin typeface="Arial" panose="020B0604020202020204" pitchFamily="34" charset="0"/>
                <a:ea typeface="Gulim"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ED307A-9B8A-4D6E-8891-3E7C3667154F}" type="slidenum">
              <a:rPr kumimoji="0" lang="ko-KR" altLang="en-US" sz="1200" b="0" i="0" u="none" strike="noStrike" kern="1200" cap="none" spc="0" normalizeH="0" baseline="0" noProof="1">
                <a:ln>
                  <a:noFill/>
                </a:ln>
                <a:solidFill>
                  <a:schemeClr val="tx1"/>
                </a:solidFill>
                <a:effectLst/>
                <a:uLnTx/>
                <a:uFillTx/>
                <a:latin typeface="Arial" panose="020B0604020202020204" pitchFamily="34" charset="0"/>
                <a:ea typeface="Gulim" pitchFamily="34" charset="-127"/>
                <a:cs typeface="+mn-cs"/>
              </a:rPr>
            </a:fld>
            <a:endParaRPr kumimoji="0" lang="ko-KR" altLang="en-US" sz="1200" b="0" i="0" u="none" strike="noStrike" kern="1200" cap="none" spc="0" normalizeH="0" baseline="0" noProof="1">
              <a:ln>
                <a:noFill/>
              </a:ln>
              <a:solidFill>
                <a:schemeClr val="tx1"/>
              </a:solidFill>
              <a:effectLst/>
              <a:uLnTx/>
              <a:uFillTx/>
              <a:latin typeface="Arial" panose="020B0604020202020204" pitchFamily="34" charset="0"/>
              <a:ea typeface="Gulim" pitchFamily="34" charset="-127"/>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itchFamily="34" charset="-127"/>
        <a:ea typeface="Gulim"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p:sp>
      <p:sp>
        <p:nvSpPr>
          <p:cNvPr id="33794" name="备注占位符 2"/>
          <p:cNvSpPr>
            <a:spLocks noGrp="1"/>
          </p:cNvSpPr>
          <p:nvPr>
            <p:ph type="body"/>
          </p:nvPr>
        </p:nvSpPr>
        <p:spPr/>
        <p:txBody>
          <a:bodyPr wrap="square" lIns="91440" tIns="45720" rIns="91440" bIns="45720" anchor="t"/>
          <a:p>
            <a:pPr lvl="0"/>
            <a:endParaRPr lang="zh-CN" altLang="en-US" dirty="0"/>
          </a:p>
        </p:txBody>
      </p:sp>
      <p:sp>
        <p:nvSpPr>
          <p:cNvPr id="33795"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Rot="1" noTextEdit="1"/>
          </p:cNvSpPr>
          <p:nvPr>
            <p:ph type="sldImg"/>
          </p:nvPr>
        </p:nvSpPr>
        <p:spPr/>
      </p:sp>
      <p:sp>
        <p:nvSpPr>
          <p:cNvPr id="73730" name="文本占位符 2"/>
          <p:cNvSpPr/>
          <p:nvPr>
            <p:ph type="body"/>
          </p:nvPr>
        </p:nvSpPr>
        <p:spPr/>
        <p:txBody>
          <a:bodyPr wrap="square" lIns="91440" tIns="45720" rIns="91440" bIns="45720" anchor="t"/>
          <a:p>
            <a:pPr lvl="0"/>
            <a:r>
              <a:rPr lang="zh-CN" altLang="en-US" dirty="0"/>
              <a:t>气体危害风险主要有：中毒、缺氧窒息、气体燃爆。从有限空间内部存在或产生、作业时产生和外部环境影响 3 个方面进行辨识。</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Rot="1" noTextEdit="1"/>
          </p:cNvSpPr>
          <p:nvPr>
            <p:ph type="sldImg"/>
          </p:nvPr>
        </p:nvSpPr>
        <p:spPr/>
      </p:sp>
      <p:sp>
        <p:nvSpPr>
          <p:cNvPr id="76802" name="文本占位符 2"/>
          <p:cNvSpPr/>
          <p:nvPr>
            <p:ph type="body"/>
          </p:nvPr>
        </p:nvSpPr>
        <p:spPr/>
        <p:txBody>
          <a:bodyPr wrap="square" lIns="91440" tIns="45720" rIns="91440" bIns="45720" anchor="t"/>
          <a:p>
            <a:pPr lvl="0"/>
            <a:r>
              <a:rPr lang="zh-CN" altLang="en-US" dirty="0"/>
              <a:t>对于中毒、缺氧窒息和气体燃爆风险最直接有效的方法是使用气体检测报警仪进行针对性的检测 ，各类气体浓度评判标准如下： </a:t>
            </a:r>
            <a:endParaRPr lang="zh-CN" altLang="en-US" dirty="0"/>
          </a:p>
          <a:p>
            <a:pPr lvl="0"/>
            <a:r>
              <a:rPr lang="zh-CN" altLang="en-US" dirty="0"/>
              <a:t>（1）有毒气体浓度应低于《工作场所有害因素职业接触限值 第 1 部分：化学 有害因素》（GBZ 2.1—2019）规定的最高容许浓度或短时间接触容许浓度，无上 述两种浓度值的，应低于时间加权平均容许浓度。有限空间常见有毒气体浓度判定 限值参见附录 1。 </a:t>
            </a:r>
            <a:endParaRPr lang="zh-CN" altLang="en-US" dirty="0"/>
          </a:p>
          <a:p>
            <a:pPr lvl="0"/>
            <a:r>
              <a:rPr lang="zh-CN" altLang="en-US" dirty="0"/>
              <a:t>（2）氧气含量（体积分数）应在 19.5%~23.5%。 </a:t>
            </a:r>
            <a:endParaRPr lang="zh-CN" altLang="en-US" dirty="0"/>
          </a:p>
          <a:p>
            <a:pPr lvl="0"/>
            <a:r>
              <a:rPr lang="zh-CN" altLang="en-US" dirty="0"/>
              <a:t>（3）可燃气体浓度应低于爆炸下限的 10%。</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Rot="1" noTextEdit="1"/>
          </p:cNvSpPr>
          <p:nvPr>
            <p:ph type="sldImg"/>
          </p:nvPr>
        </p:nvSpPr>
        <p:spPr/>
      </p:sp>
      <p:sp>
        <p:nvSpPr>
          <p:cNvPr id="81922" name="文本占位符 2"/>
          <p:cNvSpPr/>
          <p:nvPr>
            <p:ph type="body"/>
          </p:nvPr>
        </p:nvSpPr>
        <p:spPr/>
        <p:txBody>
          <a:bodyPr wrap="square" lIns="91440" tIns="45720" rIns="91440" bIns="45720" anchor="t"/>
          <a:p>
            <a:pPr lvl="0"/>
            <a:r>
              <a:rPr lang="en-US" altLang="zh-CN" dirty="0"/>
              <a:t>1</a:t>
            </a:r>
            <a:r>
              <a:rPr lang="zh-CN" altLang="en-US" dirty="0">
                <a:ea typeface="宋体" panose="02010600030101010101" pitchFamily="2" charset="-122"/>
              </a:rPr>
              <a:t>、选用与测量介质相符的型号。</a:t>
            </a:r>
            <a:endParaRPr lang="zh-CN" altLang="en-US" dirty="0">
              <a:ea typeface="宋体" panose="02010600030101010101" pitchFamily="2" charset="-122"/>
            </a:endParaRPr>
          </a:p>
          <a:p>
            <a:pPr lvl="0"/>
            <a:r>
              <a:rPr lang="en-US" altLang="zh-CN" dirty="0">
                <a:ea typeface="宋体" panose="02010600030101010101" pitchFamily="2" charset="-122"/>
              </a:rPr>
              <a:t>2</a:t>
            </a:r>
            <a:r>
              <a:rPr lang="zh-CN" altLang="en-US" dirty="0">
                <a:ea typeface="宋体" panose="02010600030101010101" pitchFamily="2" charset="-122"/>
              </a:rPr>
              <a:t>、在危化重点县服务中，发现有的企业买来后</a:t>
            </a:r>
            <a:r>
              <a:rPr lang="en-US" altLang="zh-CN" dirty="0">
                <a:ea typeface="宋体" panose="02010600030101010101" pitchFamily="2" charset="-122"/>
              </a:rPr>
              <a:t>3</a:t>
            </a:r>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年一直就没有检定过。</a:t>
            </a:r>
            <a:endParaRPr lang="zh-CN" altLang="en-US" dirty="0">
              <a:ea typeface="宋体" panose="02010600030101010101" pitchFamily="2" charset="-122"/>
            </a:endParaRPr>
          </a:p>
          <a:p>
            <a:pPr lvl="0"/>
            <a:r>
              <a:rPr lang="en-US" altLang="zh-CN" dirty="0">
                <a:ea typeface="宋体" panose="02010600030101010101" pitchFamily="2" charset="-122"/>
              </a:rPr>
              <a:t>3</a:t>
            </a:r>
            <a:r>
              <a:rPr lang="zh-CN" altLang="en-US" dirty="0">
                <a:ea typeface="宋体" panose="02010600030101010101" pitchFamily="2" charset="-122"/>
              </a:rPr>
              <a:t>、如四合一复合型的检测仪是否</a:t>
            </a:r>
            <a:r>
              <a:rPr lang="en-US" altLang="zh-CN" dirty="0">
                <a:ea typeface="宋体" panose="02010600030101010101" pitchFamily="2" charset="-122"/>
              </a:rPr>
              <a:t>4 </a:t>
            </a:r>
            <a:r>
              <a:rPr lang="zh-CN" altLang="en-US" dirty="0">
                <a:ea typeface="宋体" panose="02010600030101010101" pitchFamily="2" charset="-122"/>
              </a:rPr>
              <a:t>种气体检测都完好，碰到过其中氧含量故障不能测的。</a:t>
            </a:r>
            <a:endParaRPr lang="zh-CN" altLang="en-US" dirty="0">
              <a:ea typeface="宋体" panose="02010600030101010101" pitchFamily="2" charset="-122"/>
            </a:endParaRPr>
          </a:p>
          <a:p>
            <a:pPr lvl="0"/>
            <a:r>
              <a:rPr lang="en-US" altLang="zh-CN" dirty="0">
                <a:ea typeface="宋体" panose="02010600030101010101" pitchFamily="2" charset="-122"/>
              </a:rPr>
              <a:t>4</a:t>
            </a:r>
            <a:r>
              <a:rPr lang="zh-CN" altLang="en-US" dirty="0">
                <a:ea typeface="宋体" panose="02010600030101010101" pitchFamily="2" charset="-122"/>
              </a:rPr>
              <a:t>、要根据检测环境的要求，是否需要用防爆型的，</a:t>
            </a:r>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Rot="1" noTextEdit="1"/>
          </p:cNvSpPr>
          <p:nvPr>
            <p:ph type="sldImg"/>
          </p:nvPr>
        </p:nvSpPr>
        <p:spPr/>
      </p:sp>
      <p:sp>
        <p:nvSpPr>
          <p:cNvPr id="3" name="文本占位符 2"/>
          <p:cNvSpPr>
            <a:spLocks noGrp="1"/>
          </p:cNvSpPr>
          <p:nvPr>
            <p:ph type="body" idx="3"/>
          </p:nvPr>
        </p:nvSpPr>
        <p:spPr/>
        <p:txBody>
          <a:bodyPr wrap="square" lIns="91440" tIns="45720" rIns="91440" bIns="45720"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rPr>
              <a:t>自吸式长管呼吸器依 靠佩戴者自主呼吸，克服过滤元件阻力，将清洁的空气吸进面罩内（图 3-2a）；</a:t>
            </a:r>
            <a:endPar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1"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rPr>
              <a:t>连续送 风式长管呼吸器通过风机或空压机供气为佩戴者输送洁净空气（图 3-2b、图 3-2c）；</a:t>
            </a:r>
            <a:endPar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1"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 压送风式长管呼吸器通过压缩空气或高压气瓶供气为佩戴者提供洁净空气（图 3-2d）。</a:t>
            </a:r>
            <a:endPar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1"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sym typeface="+mn-ea"/>
              </a:rPr>
              <a:t>自吸式长管呼吸器使用时可能存在面罩内气压小于外界气压的情况，此时外部有毒有害气体会进入面罩内，有限空间作业时不能使用自吸式长管呼吸器，而应选用符合《呼吸防护长管呼吸器》（GB 6220—2009）的连续送风式或高压送风式长管呼吸器。</a:t>
            </a:r>
            <a:endParaRPr kumimoji="0" lang="zh-CN" altLang="en-US" sz="1200" b="0" i="0" u="none" strike="noStrike" kern="1200" cap="none" spc="0" normalizeH="0" baseline="0" noProof="1">
              <a:ln>
                <a:noFill/>
              </a:ln>
              <a:solidFill>
                <a:schemeClr val="tx1"/>
              </a:solidFill>
              <a:effectLst/>
              <a:uLnTx/>
              <a:uFillTx/>
              <a:latin typeface="Gulim" pitchFamily="34" charset="-127"/>
              <a:ea typeface="Gulim" pitchFamily="34" charset="-127"/>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Rot="1" noTextEdit="1"/>
          </p:cNvSpPr>
          <p:nvPr>
            <p:ph type="sldImg"/>
          </p:nvPr>
        </p:nvSpPr>
        <p:spPr/>
      </p:sp>
      <p:sp>
        <p:nvSpPr>
          <p:cNvPr id="94210" name="文本占位符 2"/>
          <p:cNvSpPr/>
          <p:nvPr>
            <p:ph type="body"/>
          </p:nvPr>
        </p:nvSpPr>
        <p:spPr/>
        <p:txBody>
          <a:bodyPr wrap="square" lIns="91440" tIns="45720" rIns="91440" bIns="45720" anchor="t"/>
          <a:p>
            <a:pPr lvl="0"/>
            <a:r>
              <a:rPr lang="en-US" altLang="zh-CN" dirty="0"/>
              <a:t>1</a:t>
            </a:r>
            <a:r>
              <a:rPr lang="zh-CN" altLang="en-US" dirty="0">
                <a:ea typeface="宋体" panose="02010600030101010101" pitchFamily="2" charset="-122"/>
              </a:rPr>
              <a:t>、手册上这表头是</a:t>
            </a:r>
            <a:r>
              <a:rPr lang="en-US" altLang="zh-CN" dirty="0">
                <a:ea typeface="宋体" panose="02010600030101010101" pitchFamily="2" charset="-122"/>
              </a:rPr>
              <a:t>“</a:t>
            </a:r>
            <a:r>
              <a:rPr lang="zh-CN" altLang="en-US" dirty="0">
                <a:solidFill>
                  <a:srgbClr val="FF0000"/>
                </a:solidFill>
                <a:latin typeface="黑体" panose="02010609060101010101" pitchFamily="49" charset="-122"/>
                <a:ea typeface="黑体" panose="02010609060101010101" pitchFamily="49" charset="-122"/>
              </a:rPr>
              <a:t>呼吸防护用品使用前检查要点</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。不严谨应是</a:t>
            </a:r>
            <a:r>
              <a:rPr lang="en-US" altLang="zh-CN" dirty="0">
                <a:solidFill>
                  <a:srgbClr val="FF0000"/>
                </a:solidFill>
                <a:latin typeface="黑体" panose="02010609060101010101" pitchFamily="49" charset="-122"/>
                <a:ea typeface="黑体" panose="02010609060101010101" pitchFamily="49" charset="-122"/>
              </a:rPr>
              <a:t>“</a:t>
            </a:r>
            <a:r>
              <a:rPr lang="zh-CN" altLang="en-US" u="sng" dirty="0">
                <a:solidFill>
                  <a:srgbClr val="FF0000"/>
                </a:solidFill>
                <a:latin typeface="黑体" panose="02010609060101010101" pitchFamily="49" charset="-122"/>
                <a:ea typeface="黑体" panose="02010609060101010101" pitchFamily="49" charset="-122"/>
              </a:rPr>
              <a:t>隔绝式</a:t>
            </a:r>
            <a:r>
              <a:rPr lang="en-US" altLang="zh-CN" u="sng"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呼吸防护用品使用前检查要点</a:t>
            </a:r>
            <a:endParaRPr lang="zh-CN" altLang="en-US" dirty="0">
              <a:ea typeface="宋体" panose="02010600030101010101" pitchFamily="2" charset="-122"/>
            </a:endParaRPr>
          </a:p>
          <a:p>
            <a:pPr lvl="0"/>
            <a:r>
              <a:rPr lang="en-US" altLang="zh-CN" dirty="0">
                <a:ea typeface="宋体" panose="02010600030101010101" pitchFamily="2" charset="-122"/>
              </a:rPr>
              <a:t>2</a:t>
            </a:r>
            <a:r>
              <a:rPr lang="zh-CN" altLang="en-US" dirty="0">
                <a:ea typeface="宋体" panose="02010600030101010101" pitchFamily="2" charset="-122"/>
              </a:rPr>
              <a:t>、</a:t>
            </a:r>
            <a:r>
              <a:rPr lang="zh-CN" altLang="en-US" dirty="0"/>
              <a:t>考评时要重点关注正压式空气呼吸器。必要时可以询问企业人员使用要点和注意事项和现场穿戴演练。</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Rot="1" noTextEdit="1"/>
          </p:cNvSpPr>
          <p:nvPr>
            <p:ph type="sldImg"/>
          </p:nvPr>
        </p:nvSpPr>
        <p:spPr/>
      </p:sp>
      <p:sp>
        <p:nvSpPr>
          <p:cNvPr id="102402" name="文本占位符 2"/>
          <p:cNvSpPr/>
          <p:nvPr>
            <p:ph type="body"/>
          </p:nvPr>
        </p:nvSpPr>
        <p:spPr/>
        <p:txBody>
          <a:bodyPr wrap="square" lIns="91440" tIns="45720" rIns="91440" bIns="45720" anchor="t"/>
          <a:p>
            <a:pPr lvl="0"/>
            <a:r>
              <a:rPr lang="zh-CN" altLang="en-US" dirty="0"/>
              <a:t>鉴于过滤式呼吸防护用品 的局限性和有限空间作业的高风险性，作业时不宜使用过滤式呼吸防护用品，若使用必 须严格论证，充分考虑有限空间作业环境中有毒有害气体种类和浓度范围，确保所选用 的过滤式呼吸防护用品与作业环境中有毒有害气体相匹配，防护能力满足作业安全要 求，并在使用过程中加强监护，确保使用人员安全</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Rot="1" noTextEdit="1"/>
          </p:cNvSpPr>
          <p:nvPr>
            <p:ph type="sldImg"/>
          </p:nvPr>
        </p:nvSpPr>
        <p:spPr/>
      </p:sp>
      <p:sp>
        <p:nvSpPr>
          <p:cNvPr id="109570" name="文本占位符 2"/>
          <p:cNvSpPr/>
          <p:nvPr>
            <p:ph type="body"/>
          </p:nvPr>
        </p:nvSpPr>
        <p:spPr/>
        <p:txBody>
          <a:bodyPr wrap="square" lIns="91440" tIns="45720" rIns="91440" bIns="45720" anchor="t"/>
          <a:p>
            <a:pPr lvl="0"/>
            <a:r>
              <a:rPr lang="zh-CN" altLang="en-US" dirty="0"/>
              <a:t>根据有限空间作业环境特点，按照《个体防护装备选用规范》（GB/T 11651—2008）为作业人员配备防护服、防护手套、防护眼镜、防护鞋等个体防护用品。例如</a:t>
            </a:r>
            <a:endParaRPr lang="zh-CN" altLang="en-US" dirty="0"/>
          </a:p>
          <a:p>
            <a:pPr lvl="0"/>
            <a:r>
              <a:rPr lang="zh-CN" altLang="en-US" dirty="0"/>
              <a:t>易燃易爆环境，应配备防静电服、 防静电鞋；</a:t>
            </a:r>
            <a:endParaRPr lang="zh-CN" altLang="en-US" dirty="0"/>
          </a:p>
          <a:p>
            <a:pPr lvl="0"/>
            <a:r>
              <a:rPr lang="zh-CN" altLang="en-US" dirty="0"/>
              <a:t>涉水作业环境，应配备防水服、防水胶鞋；</a:t>
            </a:r>
            <a:endParaRPr lang="zh-CN" altLang="en-US" dirty="0"/>
          </a:p>
          <a:p>
            <a:pPr lvl="0"/>
            <a:r>
              <a:rPr lang="zh-CN" altLang="en-US" dirty="0"/>
              <a:t>有限空间作业时可能接触酸碱等 腐蚀性化学品的，应配备防酸碱防护服、防护鞋、防护手套等</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幻灯片图像占位符 1"/>
          <p:cNvSpPr>
            <a:spLocks noRot="1" noTextEdit="1"/>
          </p:cNvSpPr>
          <p:nvPr>
            <p:ph type="sldImg"/>
          </p:nvPr>
        </p:nvSpPr>
        <p:spPr/>
      </p:sp>
      <p:sp>
        <p:nvSpPr>
          <p:cNvPr id="111618" name="文本占位符 2"/>
          <p:cNvSpPr/>
          <p:nvPr>
            <p:ph type="body"/>
          </p:nvPr>
        </p:nvSpPr>
        <p:spPr/>
        <p:txBody>
          <a:bodyPr wrap="square" lIns="91440" tIns="45720" rIns="91440" bIns="45720" anchor="t"/>
          <a:p>
            <a:pPr lvl="0"/>
            <a:r>
              <a:rPr lang="zh-CN" altLang="en-US" dirty="0"/>
              <a:t>移动式风机是对有限空间进行强制通风的设备，通常有送风和排风 2 种 通风方式。</a:t>
            </a:r>
            <a:endParaRPr lang="zh-CN" altLang="en-US" dirty="0"/>
          </a:p>
          <a:p>
            <a:pPr lvl="0"/>
            <a:r>
              <a:rPr lang="zh-CN" altLang="en-US" dirty="0"/>
              <a:t>使用时应注意： </a:t>
            </a:r>
            <a:endParaRPr lang="zh-CN" altLang="en-US" dirty="0"/>
          </a:p>
          <a:p>
            <a:pPr lvl="0"/>
            <a:r>
              <a:rPr lang="zh-CN" altLang="en-US" dirty="0"/>
              <a:t>（1）移动式风机应与风管配合使用。 </a:t>
            </a:r>
            <a:endParaRPr lang="zh-CN" altLang="en-US" dirty="0"/>
          </a:p>
          <a:p>
            <a:pPr lvl="0"/>
            <a:r>
              <a:rPr lang="zh-CN" altLang="en-US" dirty="0"/>
              <a:t>（2）使用前应检查</a:t>
            </a:r>
            <a:r>
              <a:rPr lang="zh-CN" altLang="en-US" b="1" u="sng" dirty="0"/>
              <a:t>风管</a:t>
            </a:r>
            <a:r>
              <a:rPr lang="zh-CN" altLang="en-US" dirty="0"/>
              <a:t>有无破损，</a:t>
            </a:r>
            <a:r>
              <a:rPr lang="zh-CN" altLang="en-US" b="1" u="sng" dirty="0"/>
              <a:t>风机叶片</a:t>
            </a:r>
            <a:r>
              <a:rPr lang="zh-CN" altLang="en-US" dirty="0"/>
              <a:t>是否完好，</a:t>
            </a:r>
            <a:r>
              <a:rPr lang="zh-CN" altLang="en-US" b="1" u="sng" dirty="0"/>
              <a:t>电线</a:t>
            </a:r>
            <a:r>
              <a:rPr lang="zh-CN" altLang="en-US" dirty="0"/>
              <a:t>有无裸露，</a:t>
            </a:r>
            <a:r>
              <a:rPr lang="zh-CN" altLang="en-US" b="1" u="sng" dirty="0"/>
              <a:t>插头</a:t>
            </a:r>
            <a:r>
              <a:rPr lang="zh-CN" altLang="en-US" dirty="0"/>
              <a:t>有无 松动，</a:t>
            </a:r>
            <a:r>
              <a:rPr lang="zh-CN" altLang="en-US" b="1" u="sng" dirty="0"/>
              <a:t>风机能否正常运转</a:t>
            </a:r>
            <a:r>
              <a:rPr lang="zh-CN" altLang="en-US" dirty="0"/>
              <a:t>。</a:t>
            </a:r>
            <a:endParaRPr lang="zh-CN" altLang="en-US" dirty="0"/>
          </a:p>
          <a:p>
            <a:pPr lvl="0"/>
            <a:r>
              <a:rPr lang="zh-CN" altLang="en-US" b="1" dirty="0">
                <a:latin typeface="宋体" panose="02010600030101010101" pitchFamily="2" charset="-122"/>
                <a:ea typeface="宋体" panose="02010600030101010101" pitchFamily="2" charset="-122"/>
              </a:rPr>
              <a:t>安全电压不大于 24 V，潮湿环境不大于 12 V。</a:t>
            </a:r>
            <a:endParaRPr lang="zh-CN" altLang="en-US" b="1" dirty="0">
              <a:latin typeface="宋体" panose="02010600030101010101" pitchFamily="2" charset="-122"/>
              <a:ea typeface="宋体" panose="02010600030101010101" pitchFamily="2" charset="-122"/>
            </a:endParaRPr>
          </a:p>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幻灯片图像占位符 1"/>
          <p:cNvSpPr>
            <a:spLocks noRot="1" noTextEdit="1"/>
          </p:cNvSpPr>
          <p:nvPr>
            <p:ph type="sldImg"/>
          </p:nvPr>
        </p:nvSpPr>
        <p:spPr/>
      </p:sp>
      <p:sp>
        <p:nvSpPr>
          <p:cNvPr id="115714" name="文本占位符 2"/>
          <p:cNvSpPr/>
          <p:nvPr>
            <p:ph type="body"/>
          </p:nvPr>
        </p:nvSpPr>
        <p:spPr/>
        <p:txBody>
          <a:bodyPr wrap="square" lIns="91440" tIns="45720" rIns="91440" bIns="45720" anchor="t"/>
          <a:p>
            <a:pPr lvl="0"/>
            <a:r>
              <a:rPr lang="en-US" altLang="zh-CN" dirty="0"/>
              <a:t>1</a:t>
            </a:r>
            <a:r>
              <a:rPr lang="zh-CN" altLang="en-US" dirty="0">
                <a:ea typeface="宋体" panose="02010600030101010101" pitchFamily="2" charset="-122"/>
              </a:rPr>
              <a:t>、</a:t>
            </a:r>
            <a:r>
              <a:rPr lang="zh-CN" altLang="en-US" dirty="0"/>
              <a:t>安全管理制度主要包括安全责任制度、作业审批制度、 作业现场安全管理制度、相关从业人员安全教育培训制度、应急管理制度等。</a:t>
            </a:r>
            <a:endParaRPr lang="en-US" altLang="zh-CN" dirty="0"/>
          </a:p>
          <a:p>
            <a:pPr lvl="0"/>
            <a:r>
              <a:rPr lang="zh-CN" altLang="en-US" dirty="0"/>
              <a:t>制度和操作规程要注意二方面：一是要符合相关法律法规、 规范和标准要求，二是要充分结合本单位有限空间作业的特点和实际情况，确保具 备科学性和可操作性。</a:t>
            </a:r>
            <a:endParaRPr lang="en-US" altLang="zh-CN" dirty="0"/>
          </a:p>
          <a:p>
            <a:pPr lvl="0">
              <a:buFont typeface="Wingdings" panose="05000000000000000000" pitchFamily="2" charset="2"/>
            </a:pPr>
            <a:r>
              <a:rPr lang="en-US" altLang="zh-CN" dirty="0"/>
              <a:t>2</a:t>
            </a:r>
            <a:r>
              <a:rPr lang="zh-CN" altLang="en-US" dirty="0"/>
              <a:t>、</a:t>
            </a:r>
            <a:r>
              <a:rPr lang="zh-CN" altLang="en-US" b="1" u="sng" dirty="0">
                <a:solidFill>
                  <a:srgbClr val="FF0000"/>
                </a:solidFill>
                <a:ea typeface="宋体" panose="02010600030101010101" pitchFamily="2" charset="-122"/>
              </a:rPr>
              <a:t>发包单位</a:t>
            </a:r>
            <a:r>
              <a:rPr lang="zh-CN" altLang="en-US" dirty="0">
                <a:ea typeface="宋体" panose="02010600030101010101" pitchFamily="2" charset="-122"/>
              </a:rPr>
              <a:t>对发包作业安全承担</a:t>
            </a:r>
            <a:r>
              <a:rPr lang="zh-CN" altLang="en-US" b="1" u="sng" dirty="0">
                <a:ea typeface="宋体" panose="02010600030101010101" pitchFamily="2" charset="-122"/>
              </a:rPr>
              <a:t>主体责任</a:t>
            </a:r>
            <a:r>
              <a:rPr lang="zh-CN" altLang="en-US" dirty="0">
                <a:ea typeface="宋体" panose="02010600030101010101" pitchFamily="2" charset="-122"/>
              </a:rPr>
              <a:t>。发包单位应与承包单位</a:t>
            </a:r>
            <a:r>
              <a:rPr lang="zh-CN" altLang="en-US" b="1" u="sng" dirty="0">
                <a:ea typeface="宋体" panose="02010600030101010101" pitchFamily="2" charset="-122"/>
              </a:rPr>
              <a:t>签订安全生产管理协议</a:t>
            </a:r>
            <a:r>
              <a:rPr lang="zh-CN" altLang="en-US" dirty="0">
                <a:ea typeface="宋体" panose="02010600030101010101" pitchFamily="2" charset="-122"/>
              </a:rPr>
              <a:t>，明确双方的安全管理职责。发包单位应对承包单位的</a:t>
            </a:r>
            <a:r>
              <a:rPr lang="zh-CN" altLang="en-US" b="1" u="sng" dirty="0">
                <a:ea typeface="宋体" panose="02010600030101010101" pitchFamily="2" charset="-122"/>
              </a:rPr>
              <a:t>作业方案</a:t>
            </a:r>
            <a:r>
              <a:rPr lang="zh-CN" altLang="en-US" dirty="0">
                <a:ea typeface="宋体" panose="02010600030101010101" pitchFamily="2" charset="-122"/>
              </a:rPr>
              <a:t>和实施的作业进行</a:t>
            </a:r>
            <a:r>
              <a:rPr lang="zh-CN" altLang="en-US" b="1" u="sng" dirty="0">
                <a:ea typeface="宋体" panose="02010600030101010101" pitchFamily="2" charset="-122"/>
              </a:rPr>
              <a:t>审批</a:t>
            </a:r>
            <a:r>
              <a:rPr lang="zh-CN" altLang="en-US" dirty="0">
                <a:ea typeface="宋体" panose="02010600030101010101" pitchFamily="2" charset="-122"/>
              </a:rPr>
              <a:t>，对承包单位的安全生产工作统一 协调、管理，定期进行安全检查，发现安全问题的，应当及时督促整改</a:t>
            </a:r>
            <a:endParaRPr lang="en-US" altLang="zh-CN" dirty="0">
              <a:ea typeface="宋体" panose="02010600030101010101" pitchFamily="2" charset="-122"/>
            </a:endParaRPr>
          </a:p>
          <a:p>
            <a:pPr lvl="0">
              <a:buFont typeface="Wingdings" panose="05000000000000000000" pitchFamily="2" charset="2"/>
              <a:buChar char="•"/>
            </a:pPr>
            <a:r>
              <a:rPr lang="zh-CN" altLang="en-US" b="1" u="sng" dirty="0">
                <a:ea typeface="宋体" panose="02010600030101010101" pitchFamily="2" charset="-122"/>
              </a:rPr>
              <a:t>承包单位</a:t>
            </a:r>
            <a:r>
              <a:rPr lang="zh-CN" altLang="en-US" dirty="0">
                <a:ea typeface="宋体" panose="02010600030101010101" pitchFamily="2" charset="-122"/>
              </a:rPr>
              <a:t>对其承包的有限空间作业安全</a:t>
            </a:r>
            <a:r>
              <a:rPr lang="zh-CN" altLang="en-US" b="1" u="sng" dirty="0">
                <a:ea typeface="宋体" panose="02010600030101010101" pitchFamily="2" charset="-122"/>
              </a:rPr>
              <a:t>承担直接责任</a:t>
            </a:r>
            <a:r>
              <a:rPr lang="zh-CN" altLang="en-US" dirty="0">
                <a:ea typeface="宋体" panose="02010600030101010101" pitchFamily="2" charset="-122"/>
              </a:rPr>
              <a:t>，应严格按照有限空间作业安全要求开展作业。</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1" i="0" u="sng" strike="noStrike" kern="1200" cap="none" spc="0" normalizeH="0" baseline="0" noProof="0" dirty="0" smtClean="0">
                <a:ln>
                  <a:noFill/>
                </a:ln>
                <a:solidFill>
                  <a:srgbClr val="FF0000"/>
                </a:solidFill>
                <a:effectLst/>
                <a:uLnTx/>
                <a:uFillTx/>
                <a:latin typeface="Gulim" pitchFamily="34" charset="-127"/>
                <a:ea typeface="Gulim" pitchFamily="34" charset="-127"/>
                <a:cs typeface="+mn-cs"/>
              </a:rPr>
              <a:t>1</a:t>
            </a:r>
            <a:r>
              <a:rPr kumimoji="0" lang="zh-CN" altLang="en-US" sz="1200" b="1" i="0" u="sng" strike="noStrike" kern="1200" cap="none" spc="0" normalizeH="0" baseline="0" noProof="0" dirty="0" smtClean="0">
                <a:ln>
                  <a:noFill/>
                </a:ln>
                <a:solidFill>
                  <a:srgbClr val="FF0000"/>
                </a:solidFill>
                <a:effectLst/>
                <a:uLnTx/>
                <a:uFillTx/>
                <a:latin typeface="Gulim" pitchFamily="34" charset="-127"/>
                <a:ea typeface="Gulim" pitchFamily="34" charset="-127"/>
                <a:cs typeface="+mn-cs"/>
              </a:rPr>
              <a:t>、制定作业方案 </a:t>
            </a:r>
            <a:r>
              <a:rPr kumimoji="0" lang="zh-CN" altLang="en-US" sz="1200" b="0"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作业前</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应对作业环境进行安全</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风险辨识</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，分析存在的</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危险有害因素</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提出消除、 控制危害的</a:t>
            </a:r>
            <a:r>
              <a:rPr kumimoji="0" lang="zh-CN" altLang="en-US" sz="1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Gulim" pitchFamily="34" charset="-127"/>
                <a:ea typeface="Gulim" pitchFamily="34" charset="-127"/>
                <a:cs typeface="+mn-cs"/>
              </a:rPr>
              <a:t>措施</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，编制详细的作业方案。作业方案应经本单位相关人员审核和批准。 </a:t>
            </a:r>
            <a:endParaRPr kumimoji="0" lang="en-US" altLang="zh-CN"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endParaRPr>
          </a:p>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2</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、明确人员职责 根据有限空间作业方案，确定作业</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现场负责人、监护人员、作业人员，并明确其安 全职责。根据工作实际，现场负责人和监护人员可以为同一人。</a:t>
            </a:r>
            <a:endParaRPr kumimoji="0" lang="en-US" altLang="zh-CN"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endParaRPr>
          </a:p>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3</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审批</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 审批内容应包括但不限于是否</a:t>
            </a:r>
            <a:r>
              <a:rPr kumimoji="0" lang="zh-CN" altLang="en-US" sz="1200" b="1"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制定作业方 案</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、是否配备经过专项安全</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培训</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的人员、是否配备满足作业安全需要的</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设备设施</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等。 审批负责人应在审批单上</a:t>
            </a:r>
            <a:r>
              <a:rPr kumimoji="0" lang="zh-CN" altLang="en-US" sz="1200" b="1" i="0" u="sng"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签字确认</a:t>
            </a:r>
            <a:r>
              <a:rPr kumimoji="0" lang="zh-CN" altLang="en-US" sz="1200" b="0" i="0" u="none" strike="noStrike" kern="1200" cap="none" spc="0" normalizeH="0" baseline="0" noProof="0" dirty="0" smtClean="0">
                <a:ln>
                  <a:noFill/>
                </a:ln>
                <a:solidFill>
                  <a:schemeClr val="tx1"/>
                </a:solidFill>
                <a:effectLst/>
                <a:uLnTx/>
                <a:uFillTx/>
                <a:latin typeface="Gulim" pitchFamily="34" charset="-127"/>
                <a:ea typeface="Gulim" pitchFamily="34" charset="-127"/>
                <a:cs typeface="+mn-cs"/>
              </a:rPr>
              <a:t>，未经审批不得擅自开展有限空间作业。</a:t>
            </a:r>
            <a:r>
              <a:rPr kumimoji="0" lang="zh-CN" altLang="en-US" sz="1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endParaRPr kumimoji="0" lang="en-US" altLang="zh-CN" sz="1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1"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Gulim" pitchFamily="34" charset="-127"/>
              <a:ea typeface="Gulim" pitchFamily="34" charset="-127"/>
              <a:cs typeface="+mn-cs"/>
            </a:endParaRPr>
          </a:p>
        </p:txBody>
      </p:sp>
      <p:sp>
        <p:nvSpPr>
          <p:cNvPr id="120835"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p:sp>
      <p:sp>
        <p:nvSpPr>
          <p:cNvPr id="40962" name="备注占位符 2"/>
          <p:cNvSpPr>
            <a:spLocks noGrp="1"/>
          </p:cNvSpPr>
          <p:nvPr>
            <p:ph type="body"/>
          </p:nvPr>
        </p:nvSpPr>
        <p:spPr/>
        <p:txBody>
          <a:bodyPr wrap="square" lIns="91440" tIns="45720" rIns="91440" bIns="45720" anchor="t"/>
          <a:p>
            <a:pPr lvl="0"/>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、进出口受限或进出不便，但人员能够进入开展有关工作。有限空间限于本身的体积、形状和构造，进出口一般与常规的人员进出通道不同，大多较为狭小，如直径 </a:t>
            </a:r>
            <a:r>
              <a:rPr lang="en-US" altLang="zh-CN" dirty="0">
                <a:latin typeface="宋体" panose="02010600030101010101" pitchFamily="2" charset="-122"/>
                <a:ea typeface="宋体" panose="02010600030101010101" pitchFamily="2" charset="-122"/>
              </a:rPr>
              <a:t>80 cm </a:t>
            </a:r>
            <a:r>
              <a:rPr lang="zh-CN" altLang="en-US" dirty="0">
                <a:latin typeface="宋体" panose="02010600030101010101" pitchFamily="2" charset="-122"/>
                <a:ea typeface="宋体" panose="02010600030101010101" pitchFamily="2" charset="-122"/>
              </a:rPr>
              <a:t>的井口或直径 </a:t>
            </a:r>
            <a:r>
              <a:rPr lang="en-US" altLang="zh-CN" dirty="0">
                <a:latin typeface="宋体" panose="02010600030101010101" pitchFamily="2" charset="-122"/>
                <a:ea typeface="宋体" panose="02010600030101010101" pitchFamily="2" charset="-122"/>
              </a:rPr>
              <a:t>60 cm </a:t>
            </a:r>
            <a:r>
              <a:rPr lang="zh-CN" altLang="en-US" dirty="0">
                <a:latin typeface="宋体" panose="02010600030101010101" pitchFamily="2" charset="-122"/>
                <a:ea typeface="宋体" panose="02010600030101010101" pitchFamily="2" charset="-122"/>
              </a:rPr>
              <a:t>的人孔；或进出口的设置不便于人员进出，如各种敞口池。 虽然进出口受限或进出不便，但人员可以进入其中开展工作。如果开口尺寸或空间体积 不足以让人进入，则不属于有限空间，如仅设有观察孔的储罐、安装在墙上的配电箱等</a:t>
            </a:r>
            <a:endParaRPr lang="zh-CN" altLang="en-US" dirty="0">
              <a:latin typeface="宋体" panose="02010600030101010101" pitchFamily="2" charset="-122"/>
              <a:ea typeface="宋体" panose="02010600030101010101" pitchFamily="2" charset="-122"/>
            </a:endParaRPr>
          </a:p>
        </p:txBody>
      </p:sp>
      <p:sp>
        <p:nvSpPr>
          <p:cNvPr id="40963"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幻灯片图像占位符 1"/>
          <p:cNvSpPr>
            <a:spLocks noGrp="1" noRot="1" noChangeAspect="1" noTextEdit="1"/>
          </p:cNvSpPr>
          <p:nvPr>
            <p:ph type="sldImg"/>
          </p:nvPr>
        </p:nvSpPr>
        <p:spPr/>
      </p:sp>
      <p:sp>
        <p:nvSpPr>
          <p:cNvPr id="124930" name="备注占位符 2"/>
          <p:cNvSpPr>
            <a:spLocks noGrp="1"/>
          </p:cNvSpPr>
          <p:nvPr>
            <p:ph type="body"/>
          </p:nvPr>
        </p:nvSpPr>
        <p:spPr/>
        <p:txBody>
          <a:bodyPr wrap="square" lIns="91440" tIns="45720" rIns="91440" bIns="45720" anchor="t"/>
          <a:p>
            <a:pPr lvl="0"/>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）安全交底 </a:t>
            </a:r>
            <a:r>
              <a:rPr lang="zh-CN" altLang="en-US" b="1" u="sng" dirty="0">
                <a:latin typeface="宋体" panose="02010600030101010101" pitchFamily="2" charset="-122"/>
                <a:ea typeface="宋体" panose="02010600030101010101" pitchFamily="2" charset="-122"/>
              </a:rPr>
              <a:t>作业现场负责人</a:t>
            </a:r>
            <a:r>
              <a:rPr lang="zh-CN" altLang="en-US" dirty="0">
                <a:latin typeface="宋体" panose="02010600030101010101" pitchFamily="2" charset="-122"/>
                <a:ea typeface="宋体" panose="02010600030101010101" pitchFamily="2" charset="-122"/>
              </a:rPr>
              <a:t>应对实施</a:t>
            </a:r>
            <a:r>
              <a:rPr lang="zh-CN" altLang="en-US" b="1" u="sng" dirty="0">
                <a:latin typeface="宋体" panose="02010600030101010101" pitchFamily="2" charset="-122"/>
                <a:ea typeface="宋体" panose="02010600030101010101" pitchFamily="2" charset="-122"/>
              </a:rPr>
              <a:t>作业的全体人员</a:t>
            </a:r>
            <a:r>
              <a:rPr lang="zh-CN" altLang="en-US" dirty="0">
                <a:latin typeface="宋体" panose="02010600030101010101" pitchFamily="2" charset="-122"/>
                <a:ea typeface="宋体" panose="02010600030101010101" pitchFamily="2" charset="-122"/>
              </a:rPr>
              <a:t>进行安全交底，告知</a:t>
            </a:r>
            <a:r>
              <a:rPr lang="zh-CN" altLang="en-US" b="1" u="sng" dirty="0">
                <a:latin typeface="宋体" panose="02010600030101010101" pitchFamily="2" charset="-122"/>
                <a:ea typeface="宋体" panose="02010600030101010101" pitchFamily="2" charset="-122"/>
              </a:rPr>
              <a:t>作业内容</a:t>
            </a:r>
            <a:r>
              <a:rPr lang="zh-CN" altLang="en-US" dirty="0">
                <a:latin typeface="宋体" panose="02010600030101010101" pitchFamily="2" charset="-122"/>
                <a:ea typeface="宋体" panose="02010600030101010101" pitchFamily="2" charset="-122"/>
              </a:rPr>
              <a:t>、作业过程 中可能存在的安全</a:t>
            </a:r>
            <a:r>
              <a:rPr lang="zh-CN" altLang="en-US" b="1" u="sng" dirty="0">
                <a:latin typeface="宋体" panose="02010600030101010101" pitchFamily="2" charset="-122"/>
                <a:ea typeface="宋体" panose="02010600030101010101" pitchFamily="2" charset="-122"/>
              </a:rPr>
              <a:t>风险</a:t>
            </a:r>
            <a:r>
              <a:rPr lang="zh-CN" altLang="en-US" dirty="0">
                <a:latin typeface="宋体" panose="02010600030101010101" pitchFamily="2" charset="-122"/>
                <a:ea typeface="宋体" panose="02010600030101010101" pitchFamily="2" charset="-122"/>
              </a:rPr>
              <a:t>、作业安全</a:t>
            </a:r>
            <a:r>
              <a:rPr lang="zh-CN" altLang="en-US" b="1" u="sng" dirty="0">
                <a:latin typeface="宋体" panose="02010600030101010101" pitchFamily="2" charset="-122"/>
                <a:ea typeface="宋体" panose="02010600030101010101" pitchFamily="2" charset="-122"/>
              </a:rPr>
              <a:t>要求</a:t>
            </a:r>
            <a:r>
              <a:rPr lang="zh-CN" altLang="en-US" dirty="0">
                <a:latin typeface="宋体" panose="02010600030101010101" pitchFamily="2" charset="-122"/>
                <a:ea typeface="宋体" panose="02010600030101010101" pitchFamily="2" charset="-122"/>
              </a:rPr>
              <a:t>和</a:t>
            </a:r>
            <a:r>
              <a:rPr lang="zh-CN" altLang="en-US" b="1" u="sng" dirty="0">
                <a:latin typeface="宋体" panose="02010600030101010101" pitchFamily="2" charset="-122"/>
                <a:ea typeface="宋体" panose="02010600030101010101" pitchFamily="2" charset="-122"/>
              </a:rPr>
              <a:t>应急处置措施</a:t>
            </a:r>
            <a:r>
              <a:rPr lang="zh-CN" altLang="en-US" dirty="0">
                <a:latin typeface="宋体" panose="02010600030101010101" pitchFamily="2" charset="-122"/>
                <a:ea typeface="宋体" panose="02010600030101010101" pitchFamily="2" charset="-122"/>
              </a:rPr>
              <a:t>等。交底后，交底人与被交底人</a:t>
            </a:r>
            <a:r>
              <a:rPr lang="zh-CN" altLang="en-US" b="1" u="sng" dirty="0">
                <a:latin typeface="宋体" panose="02010600030101010101" pitchFamily="2" charset="-122"/>
                <a:ea typeface="宋体" panose="02010600030101010101" pitchFamily="2" charset="-122"/>
              </a:rPr>
              <a:t>双方应签字确认</a:t>
            </a:r>
            <a:r>
              <a:rPr lang="zh-CN" altLang="en-US"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pPr lvl="0"/>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）作业前应对安全防护设备、个体防护用品、应急救援装备、作业设备和用具的 齐备性和安全性进行检查，发现问题应立即修复或更换。当有限空间可能为易燃易 爆环境时，设备和用具应符合防爆安全要求。</a:t>
            </a:r>
            <a:endParaRPr lang="en-US" altLang="zh-CN" dirty="0">
              <a:latin typeface="宋体" panose="02010600030101010101" pitchFamily="2" charset="-122"/>
              <a:ea typeface="宋体" panose="02010600030101010101" pitchFamily="2" charset="-122"/>
            </a:endParaRPr>
          </a:p>
          <a:p>
            <a:pPr lvl="0"/>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）应在作业现场设置围挡，封闭作业区域，并在进出口周边显著位置设置安全警示标志或安全告知牌。夜间作业应设置警示灯，人员应穿着高可视警示服。</a:t>
            </a:r>
            <a:endParaRPr lang="en-US" altLang="zh-CN" dirty="0">
              <a:latin typeface="宋体" panose="02010600030101010101" pitchFamily="2" charset="-122"/>
              <a:ea typeface="宋体" panose="02010600030101010101" pitchFamily="2" charset="-122"/>
            </a:endParaRPr>
          </a:p>
          <a:p>
            <a:pPr lvl="0"/>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、作业人员站在有限空间外上风侧，打开进出口进行自然通风。 可能存在爆炸危险的，开启时应采取防爆措施；若受进出口周边区域限制，作业人 员开启时可能接触有限空间内涌出的有毒有害气体的，应佩戴相应的呼吸防护用品。</a:t>
            </a:r>
            <a:endParaRPr lang="en-US" altLang="zh-CN" dirty="0">
              <a:latin typeface="宋体" panose="02010600030101010101" pitchFamily="2" charset="-122"/>
              <a:ea typeface="宋体" panose="02010600030101010101" pitchFamily="2" charset="-122"/>
            </a:endParaRPr>
          </a:p>
          <a:p>
            <a:pPr lvl="0"/>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、安全隔离存在可能危及有限空间作业安全的设备设施、物料及能源时，应采取封闭、封堵、 切断能源等可靠 的隔离（隔断）措施，并上锁挂牌或设专人看管，防止无关人员意外 开启或移除隔离设施。</a:t>
            </a:r>
            <a:endParaRPr lang="zh-CN" altLang="en-US" dirty="0"/>
          </a:p>
        </p:txBody>
      </p:sp>
      <p:sp>
        <p:nvSpPr>
          <p:cNvPr id="124931"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p:sp>
      <p:sp>
        <p:nvSpPr>
          <p:cNvPr id="89091" name="备注占位符 2"/>
          <p:cNvSpPr>
            <a:spLocks noGrp="1"/>
          </p:cNvSpPr>
          <p:nvPr>
            <p:ph type="body" idx="1"/>
          </p:nvPr>
        </p:nvSpPr>
        <p:spPr/>
        <p:txBody>
          <a:bodyPr wrap="square" lIns="91440" tIns="45720" rIns="91440" bIns="45720" numCol="1" anchor="t" anchorCtr="0" compatLnSpc="1"/>
          <a:p>
            <a:pPr lvl="0" fontAlgn="base"/>
            <a:r>
              <a:rPr lang="en-US" altLang="zh-CN" strike="noStrike" noProof="1" dirty="0">
                <a:latin typeface="宋体" panose="02010600030101010101" pitchFamily="2" charset="-122"/>
                <a:ea typeface="宋体" panose="02010600030101010101" pitchFamily="2" charset="-122"/>
              </a:rPr>
              <a:t>1</a:t>
            </a:r>
            <a:r>
              <a:rPr lang="zh-CN" altLang="en-US" strike="noStrike" noProof="1" dirty="0">
                <a:latin typeface="宋体" panose="02010600030101010101" pitchFamily="2" charset="-122"/>
                <a:ea typeface="宋体" panose="02010600030101010101" pitchFamily="2" charset="-122"/>
              </a:rPr>
              <a:t>）</a:t>
            </a:r>
            <a:r>
              <a:rPr lang="zh-CN" altLang="en-US" b="1" strike="noStrike" kern="0" noProof="0" dirty="0" smtClean="0">
                <a:ln>
                  <a:noFill/>
                </a:ln>
                <a:effectLst/>
                <a:uLnTx/>
                <a:uFillTx/>
                <a:latin typeface="宋体" panose="02010600030101010101" pitchFamily="2" charset="-122"/>
                <a:ea typeface="宋体" panose="02010600030101010101" pitchFamily="2" charset="-122"/>
                <a:sym typeface="+mn-ea"/>
              </a:rPr>
              <a:t>初始气体检测 作业前应在有限空间外上风侧，使用泵吸式气体检测报警仪对有限空间内气体 进行检测。有限空间内仍存在未清除的积水、积泥或物料残渣时，应先在有限空间 外利用工具进行充分搅动，使有毒有害气体充分释放。检测应从出入口开始，沿人 员进入有限空间的方向进行。垂直方向的检测由上至下，至少进行上、中、下三点 检测（图 </a:t>
            </a:r>
            <a:r>
              <a:rPr lang="en-US" altLang="zh-CN" b="1" strike="noStrike" kern="0" noProof="0" dirty="0" smtClean="0">
                <a:ln>
                  <a:noFill/>
                </a:ln>
                <a:effectLst/>
                <a:uLnTx/>
                <a:uFillTx/>
                <a:latin typeface="宋体" panose="02010600030101010101" pitchFamily="2" charset="-122"/>
                <a:ea typeface="宋体" panose="02010600030101010101" pitchFamily="2" charset="-122"/>
                <a:sym typeface="+mn-ea"/>
              </a:rPr>
              <a:t>4-5</a:t>
            </a:r>
            <a:r>
              <a:rPr lang="zh-CN" altLang="en-US" b="1" strike="noStrike" kern="0" noProof="0" dirty="0" smtClean="0">
                <a:ln>
                  <a:noFill/>
                </a:ln>
                <a:effectLst/>
                <a:uLnTx/>
                <a:uFillTx/>
                <a:latin typeface="宋体" panose="02010600030101010101" pitchFamily="2" charset="-122"/>
                <a:ea typeface="宋体" panose="02010600030101010101" pitchFamily="2" charset="-122"/>
                <a:sym typeface="+mn-ea"/>
              </a:rPr>
              <a:t>），水平方向的检测由近至远，至少进行进出口近端点和远端点两点检 测。 图 </a:t>
            </a:r>
            <a:r>
              <a:rPr lang="en-US" altLang="zh-CN" b="1" strike="noStrike" kern="0" noProof="0" dirty="0" smtClean="0">
                <a:ln>
                  <a:noFill/>
                </a:ln>
                <a:effectLst/>
                <a:uLnTx/>
                <a:uFillTx/>
                <a:latin typeface="宋体" panose="02010600030101010101" pitchFamily="2" charset="-122"/>
                <a:ea typeface="宋体" panose="02010600030101010101" pitchFamily="2" charset="-122"/>
                <a:sym typeface="+mn-ea"/>
              </a:rPr>
              <a:t>4-5 </a:t>
            </a:r>
            <a:r>
              <a:rPr lang="zh-CN" altLang="en-US" b="1" strike="noStrike" kern="0" noProof="0" dirty="0" smtClean="0">
                <a:ln>
                  <a:noFill/>
                </a:ln>
                <a:effectLst/>
                <a:uLnTx/>
                <a:uFillTx/>
                <a:latin typeface="宋体" panose="02010600030101010101" pitchFamily="2" charset="-122"/>
                <a:ea typeface="宋体" panose="02010600030101010101" pitchFamily="2" charset="-122"/>
                <a:sym typeface="+mn-ea"/>
              </a:rPr>
              <a:t>垂直方向气体检测 作业前应根据有限空间内可能存在的气体种类进行有针对性检测，但应至少检测 氧气、可燃气体、硫化氢和一氧化碳。当有限空间内气体环境复杂，作业单位不具 备检测能力时，应委托具有相应检测能力的单位进行检测。 检测人员应当记录检测的时间、地点、气体种类、浓度等信息，并在检测记录 表（示例参见附录 </a:t>
            </a:r>
            <a:r>
              <a:rPr lang="en-US" altLang="zh-CN" b="1" strike="noStrike" kern="0" noProof="0" dirty="0" smtClean="0">
                <a:ln>
                  <a:noFill/>
                </a:ln>
                <a:effectLst/>
                <a:uLnTx/>
                <a:uFillTx/>
                <a:latin typeface="宋体" panose="02010600030101010101" pitchFamily="2" charset="-122"/>
                <a:ea typeface="宋体" panose="02010600030101010101" pitchFamily="2" charset="-122"/>
                <a:sym typeface="+mn-ea"/>
              </a:rPr>
              <a:t>4</a:t>
            </a:r>
            <a:r>
              <a:rPr lang="zh-CN" altLang="en-US" b="1" strike="noStrike" kern="0" noProof="0" dirty="0" smtClean="0">
                <a:ln>
                  <a:noFill/>
                </a:ln>
                <a:effectLst/>
                <a:uLnTx/>
                <a:uFillTx/>
                <a:latin typeface="宋体" panose="02010600030101010101" pitchFamily="2" charset="-122"/>
                <a:ea typeface="宋体" panose="02010600030101010101" pitchFamily="2" charset="-122"/>
                <a:sym typeface="+mn-ea"/>
              </a:rPr>
              <a:t>）上签字。 有限空间内气体浓度检测合格后方可作业。</a:t>
            </a:r>
            <a:endParaRPr lang="zh-CN" altLang="en-US" strike="noStrike" noProof="1" dirty="0"/>
          </a:p>
        </p:txBody>
      </p:sp>
      <p:sp>
        <p:nvSpPr>
          <p:cNvPr id="126979"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幻灯片图像占位符 1"/>
          <p:cNvSpPr>
            <a:spLocks noRot="1" noTextEdit="1"/>
          </p:cNvSpPr>
          <p:nvPr>
            <p:ph type="sldImg"/>
          </p:nvPr>
        </p:nvSpPr>
        <p:spPr/>
      </p:sp>
      <p:sp>
        <p:nvSpPr>
          <p:cNvPr id="138242" name="文本占位符 2"/>
          <p:cNvSpPr/>
          <p:nvPr>
            <p:ph type="body"/>
          </p:nvPr>
        </p:nvSpPr>
        <p:spPr/>
        <p:txBody>
          <a:bodyPr wrap="square" lIns="91440" tIns="45720" rIns="91440" bIns="45720" anchor="t"/>
          <a:p>
            <a:pPr lvl="0"/>
            <a:r>
              <a:rPr lang="zh-CN" altLang="en-US"/>
              <a:t>作业期间发生下列情况之一时，作业人员应立即中断作业，撤离有限空间： （1）作业人员出现身体不适。 （2）安全防护设备或个体防护用品失效。 （3）气体检测报警仪报警。 （4）监护人员或作业现场负责人下达撤离命令。 （5）其他可能危及安全的情况。</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Rot="1" noTextEdit="1"/>
          </p:cNvSpPr>
          <p:nvPr>
            <p:ph type="sldImg"/>
          </p:nvPr>
        </p:nvSpPr>
        <p:spPr/>
      </p:sp>
      <p:sp>
        <p:nvSpPr>
          <p:cNvPr id="141314" name="文本占位符 2"/>
          <p:cNvSpPr/>
          <p:nvPr>
            <p:ph type="body"/>
          </p:nvPr>
        </p:nvSpPr>
        <p:spPr/>
        <p:txBody>
          <a:bodyPr wrap="square" lIns="91440" tIns="45720" rIns="91440" bIns="45720" anchor="t"/>
          <a:p>
            <a:pPr lvl="0"/>
            <a:r>
              <a:rPr lang="zh-CN" altLang="en-US"/>
              <a:t>作业期间发生下列情况之一时，作业人员应立即中断作业，撤离有限空间： （1）作业人员出现身体不适。 （2）安全防护设备或个体防护用品失效。 （3）气体检测报警仪报警。 （4）监护人员或作业现场负责人下达撤离命令。 （5）其他可能危及安全的情况。</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幻灯片图像占位符 1"/>
          <p:cNvSpPr>
            <a:spLocks noRot="1" noTextEdit="1"/>
          </p:cNvSpPr>
          <p:nvPr>
            <p:ph type="sldImg"/>
          </p:nvPr>
        </p:nvSpPr>
        <p:spPr/>
      </p:sp>
      <p:sp>
        <p:nvSpPr>
          <p:cNvPr id="149506"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p:sp>
      <p:sp>
        <p:nvSpPr>
          <p:cNvPr id="44034" name="备注占位符 2"/>
          <p:cNvSpPr>
            <a:spLocks noGrp="1"/>
          </p:cNvSpPr>
          <p:nvPr>
            <p:ph type="body"/>
          </p:nvPr>
        </p:nvSpPr>
        <p:spPr/>
        <p:txBody>
          <a:bodyPr wrap="square" lIns="91440" tIns="45720" rIns="91440" bIns="45720" anchor="t"/>
          <a:p>
            <a:pPr lvl="0"/>
            <a:r>
              <a:rPr lang="zh-CN" altLang="en-US" dirty="0">
                <a:latin typeface="宋体" panose="02010600030101010101" pitchFamily="2" charset="-122"/>
                <a:ea typeface="宋体" panose="02010600030101010101" pitchFamily="2" charset="-122"/>
              </a:rPr>
              <a:t>。有限空间因封闭或部分封闭、进出口受限且未按固定工作场所设计，内部通风不良，容易造成有毒 有害、易燃易爆物质积聚或氧含量不足，产生中毒、燃爆和缺氧风险。</a:t>
            </a:r>
            <a:endParaRPr lang="zh-CN" altLang="en-US" dirty="0">
              <a:latin typeface="宋体" panose="02010600030101010101" pitchFamily="2" charset="-122"/>
              <a:ea typeface="宋体" panose="02010600030101010101" pitchFamily="2" charset="-122"/>
            </a:endParaRPr>
          </a:p>
          <a:p>
            <a:pPr lvl="0"/>
            <a:endParaRPr lang="zh-CN" altLang="en-US" dirty="0"/>
          </a:p>
        </p:txBody>
      </p:sp>
      <p:sp>
        <p:nvSpPr>
          <p:cNvPr id="44035"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p:sp>
      <p:sp>
        <p:nvSpPr>
          <p:cNvPr id="51202" name="备注占位符 2"/>
          <p:cNvSpPr>
            <a:spLocks noGrp="1"/>
          </p:cNvSpPr>
          <p:nvPr>
            <p:ph type="body"/>
          </p:nvPr>
        </p:nvSpPr>
        <p:spPr/>
        <p:txBody>
          <a:bodyPr wrap="square" lIns="91440" tIns="45720" rIns="91440" bIns="45720" anchor="t"/>
          <a:p>
            <a:pPr lvl="0"/>
            <a:endParaRPr lang="zh-CN" altLang="en-US" dirty="0"/>
          </a:p>
        </p:txBody>
      </p:sp>
      <p:sp>
        <p:nvSpPr>
          <p:cNvPr id="51203" name="灯片编号占位符 3"/>
          <p:cNvSpPr txBox="1">
            <a:spLocks noGrp="1"/>
          </p:cNvSpPr>
          <p:nvPr>
            <p:ph type="sldNum" sz="quarter"/>
          </p:nvPr>
        </p:nvSpPr>
        <p:spPr>
          <a:xfrm>
            <a:off x="3849688" y="9428163"/>
            <a:ext cx="2946400" cy="496887"/>
          </a:xfrm>
          <a:prstGeom prst="rect">
            <a:avLst/>
          </a:prstGeom>
          <a:noFill/>
          <a:ln w="9525">
            <a:noFill/>
          </a:ln>
        </p:spPr>
        <p:txBody>
          <a:bodyPr vert="horz" wrap="square" lIns="91440" tIns="45720" rIns="91440" bIns="45720" anchor="b"/>
          <a:p>
            <a:pPr lvl="0" algn="r"/>
            <a:fld id="{9A0DB2DC-4C9A-4742-B13C-FB6460FD3503}" type="slidenum">
              <a:rPr lang="en-US" altLang="en-US" sz="1200" dirty="0">
                <a:latin typeface="Arial" panose="020B0604020202020204" pitchFamily="34" charset="0"/>
                <a:ea typeface="Gulim" pitchFamily="34" charset="-127"/>
              </a:rPr>
            </a:fld>
            <a:endParaRPr lang="en-US" altLang="en-US" sz="1200" dirty="0">
              <a:latin typeface="Arial" panose="020B0604020202020204" pitchFamily="34" charset="0"/>
              <a:ea typeface="Gulim"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Rot="1" noTextEdit="1"/>
          </p:cNvSpPr>
          <p:nvPr>
            <p:ph type="sldImg"/>
          </p:nvPr>
        </p:nvSpPr>
        <p:spPr/>
      </p:sp>
      <p:sp>
        <p:nvSpPr>
          <p:cNvPr id="54274" name="文本占位符 2"/>
          <p:cNvSpPr/>
          <p:nvPr>
            <p:ph type="body"/>
          </p:nvPr>
        </p:nvSpPr>
        <p:spPr/>
        <p:txBody>
          <a:bodyPr wrap="square" lIns="91440" tIns="45720" rIns="91440" bIns="45720" anchor="t"/>
          <a:p>
            <a:pPr lvl="0"/>
            <a:r>
              <a:rPr lang="zh-CN" altLang="en-US"/>
              <a:t>常见的分类，地上有限空间好像没有</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Rot="1" noTextEdit="1"/>
          </p:cNvSpPr>
          <p:nvPr>
            <p:ph type="sldImg"/>
          </p:nvPr>
        </p:nvSpPr>
        <p:spPr/>
      </p:sp>
      <p:sp>
        <p:nvSpPr>
          <p:cNvPr id="61442" name="文本占位符 2"/>
          <p:cNvSpPr/>
          <p:nvPr>
            <p:ph type="body"/>
          </p:nvPr>
        </p:nvSpPr>
        <p:spPr/>
        <p:txBody>
          <a:bodyPr wrap="square" lIns="91440" tIns="45720" rIns="91440" bIns="45720" anchor="t"/>
          <a:p>
            <a:pPr lvl="0"/>
            <a:r>
              <a:rPr lang="zh-CN" altLang="en-US" dirty="0"/>
              <a:t>2.1.1  有限空间内存在或积聚有毒气体，作业人员吸入后会引起化学性中毒，甚至死亡。</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Rot="1" noTextEdit="1"/>
          </p:cNvSpPr>
          <p:nvPr>
            <p:ph type="sldImg"/>
          </p:nvPr>
        </p:nvSpPr>
        <p:spPr/>
      </p:sp>
      <p:sp>
        <p:nvSpPr>
          <p:cNvPr id="63490" name="文本占位符 2"/>
          <p:cNvSpPr/>
          <p:nvPr>
            <p:ph type="body"/>
          </p:nvPr>
        </p:nvSpPr>
        <p:spPr/>
        <p:txBody>
          <a:bodyPr wrap="square" lIns="91440" tIns="45720" rIns="91440" bIns="45720" anchor="t"/>
          <a:p>
            <a:pPr lvl="0"/>
            <a:r>
              <a:rPr lang="zh-CN" altLang="en-US" dirty="0"/>
              <a:t>硫化氢中毒易发生行业：</a:t>
            </a:r>
            <a:r>
              <a:rPr lang="en-US" altLang="zh-CN" dirty="0"/>
              <a:t>1</a:t>
            </a:r>
            <a:r>
              <a:rPr lang="zh-CN" altLang="en-US" dirty="0">
                <a:ea typeface="宋体" panose="02010600030101010101" pitchFamily="2" charset="-122"/>
              </a:rPr>
              <a:t>、</a:t>
            </a:r>
            <a:r>
              <a:rPr lang="zh-CN" altLang="en-US" dirty="0"/>
              <a:t>石油化工行业；炼油企业中原油中含硫。</a:t>
            </a:r>
            <a:r>
              <a:rPr lang="en-US" altLang="zh-CN" dirty="0"/>
              <a:t>2</a:t>
            </a:r>
            <a:r>
              <a:rPr lang="zh-CN" altLang="en-US" dirty="0">
                <a:ea typeface="宋体" panose="02010600030101010101" pitchFamily="2" charset="-122"/>
              </a:rPr>
              <a:t>、</a:t>
            </a:r>
            <a:r>
              <a:rPr lang="zh-CN" altLang="en-US" dirty="0"/>
              <a:t>造纸行业。</a:t>
            </a:r>
            <a:r>
              <a:rPr lang="en-US" altLang="zh-CN" dirty="0"/>
              <a:t>3</a:t>
            </a:r>
            <a:r>
              <a:rPr lang="zh-CN" altLang="en-US" dirty="0">
                <a:ea typeface="宋体" panose="02010600030101010101" pitchFamily="2" charset="-122"/>
              </a:rPr>
              <a:t>、</a:t>
            </a:r>
            <a:r>
              <a:rPr lang="zh-CN" altLang="en-US" dirty="0"/>
              <a:t>污水处理，特别是城市污水处理，污水中有机物分解</a:t>
            </a:r>
            <a:r>
              <a:rPr lang="en-US" altLang="zh-CN" dirty="0"/>
              <a:t>,</a:t>
            </a:r>
            <a:r>
              <a:rPr lang="zh-CN" altLang="en-US" dirty="0">
                <a:ea typeface="宋体" panose="02010600030101010101" pitchFamily="2" charset="-122"/>
              </a:rPr>
              <a:t>主要是蛋白质分解。</a:t>
            </a:r>
            <a:r>
              <a:rPr lang="en-US" altLang="zh-CN" dirty="0">
                <a:ea typeface="宋体" panose="02010600030101010101" pitchFamily="2" charset="-122"/>
              </a:rPr>
              <a:t>4</a:t>
            </a:r>
            <a:r>
              <a:rPr lang="zh-CN" altLang="en-US" dirty="0">
                <a:ea typeface="宋体" panose="02010600030101010101" pitchFamily="2" charset="-122"/>
              </a:rPr>
              <a:t>、食品加工，主要是发酵、腌制过程中的</a:t>
            </a:r>
            <a:r>
              <a:rPr lang="zh-CN" altLang="en-US" dirty="0">
                <a:solidFill>
                  <a:srgbClr val="000000"/>
                </a:solidFill>
                <a:latin typeface="宋体" panose="02010600030101010101" pitchFamily="2" charset="-122"/>
                <a:ea typeface="宋体" panose="02010600030101010101" pitchFamily="2" charset="-122"/>
              </a:rPr>
              <a:t>发酵池、酱腌菜池。</a:t>
            </a:r>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、海洋渔业，鱼蟹等生物腐烂产生硫化氢，蛋白质分解产生。</a:t>
            </a:r>
            <a:endParaRPr lang="zh-CN" altLang="en-US" dirty="0">
              <a:solidFill>
                <a:srgbClr val="000000"/>
              </a:solidFill>
              <a:latin typeface="宋体" panose="02010600030101010101" pitchFamily="2" charset="-122"/>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Rot="1" noTextEdit="1"/>
          </p:cNvSpPr>
          <p:nvPr>
            <p:ph type="sldImg"/>
          </p:nvPr>
        </p:nvSpPr>
        <p:spPr/>
      </p:sp>
      <p:sp>
        <p:nvSpPr>
          <p:cNvPr id="65538" name="文本占位符 2"/>
          <p:cNvSpPr/>
          <p:nvPr>
            <p:ph type="body"/>
          </p:nvPr>
        </p:nvSpPr>
        <p:spPr/>
        <p:txBody>
          <a:bodyPr wrap="square" lIns="91440" tIns="45720" rIns="91440" bIns="45720" anchor="t"/>
          <a:p>
            <a:pPr lvl="0"/>
            <a:r>
              <a:rPr lang="en-US" altLang="zh-CN"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、一氧化碳与血红蛋白的亲和力比氧与血红蛋白的亲和力高200～300 倍，因此一氧化碳极易与血红蛋白结合，形成碳氧血红蛋白，使血红蛋白丧失携氧的能力和作用，造成组织窒息，甚至导致人员死亡。 </a:t>
            </a:r>
            <a:endParaRPr lang="zh-CN" altLang="en-US" dirty="0">
              <a:solidFill>
                <a:srgbClr val="000000"/>
              </a:solidFill>
              <a:latin typeface="宋体" panose="02010600030101010101" pitchFamily="2" charset="-122"/>
              <a:ea typeface="宋体" panose="02010600030101010101" pitchFamily="2" charset="-122"/>
            </a:endParaRPr>
          </a:p>
          <a:p>
            <a:pPr lvl="0"/>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、苯和苯系物：</a:t>
            </a:r>
            <a:r>
              <a:rPr lang="zh-CN" altLang="en-US" dirty="0">
                <a:solidFill>
                  <a:srgbClr val="000000"/>
                </a:solidFill>
                <a:latin typeface="宋体" panose="02010600030101010101" pitchFamily="2" charset="-122"/>
                <a:ea typeface="宋体" panose="02010600030101010101" pitchFamily="2" charset="-122"/>
              </a:rPr>
              <a:t>无色透明、芳香味、易挥发，易燃，蒸气与空气混合能形成爆炸性混合物。苯可引起白血病，为致癌物。甲苯、二甲苯蒸气也均具有一定毒性，对黏膜有刺激性，对中枢神经系统有麻痹作用。常作油漆稀释剂，</a:t>
            </a:r>
            <a:r>
              <a:rPr lang="zh-CN" altLang="en-US" dirty="0">
                <a:solidFill>
                  <a:srgbClr val="FF0000"/>
                </a:solidFill>
                <a:latin typeface="宋体" panose="02010600030101010101" pitchFamily="2" charset="-122"/>
                <a:ea typeface="宋体" panose="02010600030101010101" pitchFamily="2" charset="-122"/>
              </a:rPr>
              <a:t>涂装、除锈和防腐</a:t>
            </a:r>
            <a:r>
              <a:rPr lang="zh-CN" altLang="en-US" dirty="0">
                <a:solidFill>
                  <a:srgbClr val="000000"/>
                </a:solidFill>
                <a:latin typeface="宋体" panose="02010600030101010101" pitchFamily="2" charset="-122"/>
                <a:ea typeface="宋体" panose="02010600030101010101" pitchFamily="2" charset="-122"/>
              </a:rPr>
              <a:t>等作业挥发积聚。</a:t>
            </a:r>
            <a:endParaRPr lang="zh-CN" altLang="en-US" dirty="0">
              <a:solidFill>
                <a:srgbClr val="000000"/>
              </a:solidFill>
              <a:latin typeface="宋体" panose="02010600030101010101" pitchFamily="2" charset="-122"/>
              <a:ea typeface="宋体" panose="02010600030101010101" pitchFamily="2" charset="-122"/>
            </a:endParaRPr>
          </a:p>
          <a:p>
            <a:pPr lvl="0"/>
            <a:r>
              <a:rPr lang="zh-CN" altLang="en-US" dirty="0">
                <a:solidFill>
                  <a:srgbClr val="FF0000"/>
                </a:solidFill>
                <a:latin typeface="宋体" panose="02010600030101010101" pitchFamily="2" charset="-122"/>
                <a:ea typeface="宋体" panose="02010600030101010101" pitchFamily="2" charset="-122"/>
              </a:rPr>
              <a:t>4.氰化氢（HCN）</a:t>
            </a:r>
            <a:r>
              <a:rPr lang="zh-CN" altLang="en-US" dirty="0">
                <a:solidFill>
                  <a:srgbClr val="000000"/>
                </a:solidFill>
                <a:latin typeface="宋体" panose="02010600030101010101" pitchFamily="2" charset="-122"/>
                <a:ea typeface="宋体" panose="02010600030101010101" pitchFamily="2" charset="-122"/>
              </a:rPr>
              <a:t>常温下无色、有苦杏仁味的液体，易在空气中挥发、弥散（沸点为 25.6℃），剧毒有爆炸性。</a:t>
            </a:r>
            <a:endParaRPr lang="zh-CN" altLang="en-US" dirty="0">
              <a:solidFill>
                <a:srgbClr val="000000"/>
              </a:solidFill>
              <a:latin typeface="宋体" panose="02010600030101010101" pitchFamily="2" charset="-122"/>
              <a:ea typeface="宋体" panose="02010600030101010101" pitchFamily="2" charset="-122"/>
            </a:endParaRPr>
          </a:p>
          <a:p>
            <a:pPr lvl="0"/>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、磷化氢主要损害人体神经系统、呼吸系统及心脏、肾脏、肝脏。10mg/m</a:t>
            </a:r>
            <a:r>
              <a:rPr lang="zh-CN" altLang="en-US" baseline="30000"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接触 6h，人体就会出现中毒症状。</a:t>
            </a:r>
            <a:endParaRPr lang="zh-CN" altLang="en-US" dirty="0">
              <a:solidFill>
                <a:srgbClr val="000000"/>
              </a:solidFill>
              <a:latin typeface="宋体" panose="02010600030101010101" pitchFamily="2" charset="-122"/>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Rot="1" noTextEdit="1"/>
          </p:cNvSpPr>
          <p:nvPr>
            <p:ph type="sldImg"/>
          </p:nvPr>
        </p:nvSpPr>
        <p:spPr/>
      </p:sp>
      <p:sp>
        <p:nvSpPr>
          <p:cNvPr id="68610" name="文本占位符 2"/>
          <p:cNvSpPr/>
          <p:nvPr>
            <p:ph type="body"/>
          </p:nvPr>
        </p:nvSpPr>
        <p:spPr/>
        <p:txBody>
          <a:bodyPr wrap="square" lIns="91440" tIns="45720" rIns="91440" bIns="45720" anchor="t"/>
          <a:p>
            <a:pPr lvl="0"/>
            <a:r>
              <a:rPr lang="zh-CN" altLang="en-US" dirty="0"/>
              <a:t>1.二氧化碳（CO2） 二氧化碳是引发有限空间环境缺氧最常见的物质。其来源主要为空气中本身存在的 二氧化碳，以及在生产过程中作为原料使用以及有机物分解、发酵等产生的二氧化碳。 当二氧化碳含量超过一定浓度时，人的呼吸会受影响。吸入高浓度二氧化碳时，几秒内 人会迅速昏迷倒下，更严重者会出现呼吸、心跳停止及休克，甚至死亡。</a:t>
            </a:r>
            <a:endParaRPr lang="zh-CN" altLang="en-US" dirty="0"/>
          </a:p>
          <a:p>
            <a:pPr lvl="0"/>
            <a:r>
              <a:rPr lang="zh-CN" altLang="en-US" dirty="0"/>
              <a:t> 2.甲烷（CH4） 甲烷是天然气和沼气的主要成分，既是易燃易爆气体，也是一种单纯性窒息气体。 甲烷的来源主要为有机物分解和天然气管道泄漏。甲烷的爆炸极限为 5.0%～15.0%。当 空气中甲烷浓度达 25%～30%时，可引起头痛、头晕、乏力、注意力不集中、呼吸和心 跳加速等，若不及时远离，可致人窒息死亡。甲烷燃烧产物为一氧化碳和二氧化碳，也 可引起中毒或缺氧。3.氮气（N2） 氮气是空气的主要成分，其化学性质不活泼，常用作保护气防止物体暴露于空气中 被氧化，或用作工业上的清洗剂置换设备中的危险有害气体等。常压下氮气无毒，当作</a:t>
            </a:r>
            <a:endParaRPr lang="zh-CN" altLang="en-US" dirty="0"/>
          </a:p>
          <a:p>
            <a:pPr lvl="0"/>
            <a:r>
              <a:rPr lang="zh-CN" altLang="en-US" dirty="0"/>
              <a:t>业环境中氮气浓度增高，可引起单纯性缺氧窒息。吸入高浓度氮气，人会迅速昏迷、因 呼吸和心跳停止而死亡。</a:t>
            </a:r>
            <a:endParaRPr lang="zh-CN" altLang="en-US" dirty="0"/>
          </a:p>
          <a:p>
            <a:pPr lvl="0"/>
            <a:r>
              <a:rPr lang="zh-CN" altLang="en-US" dirty="0"/>
              <a:t> 4.氩气（Ar） 氩气是一种无色无味的惰性气体，作为保护气被广泛用于工业生产领域，通常用于 焊接过程中防止焊接件被空气氧化或氮化。常压下氩气无毒，当作业环境中氩气浓度增 高，会引发人单纯性缺氧窒息。氩气含量达到 75%以上时可在数分钟内导致人员窒息死 亡。液态氩可致皮肤冻伤，眼部接触可引起炎症。</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1266" name="Group 94"/>
          <p:cNvGrpSpPr/>
          <p:nvPr/>
        </p:nvGrpSpPr>
        <p:grpSpPr>
          <a:xfrm>
            <a:off x="25400" y="-996950"/>
            <a:ext cx="9105900" cy="7842250"/>
            <a:chOff x="16" y="-628"/>
            <a:chExt cx="5736" cy="4940"/>
          </a:xfrm>
        </p:grpSpPr>
        <p:pic>
          <p:nvPicPr>
            <p:cNvPr id="11267" name="Picture 84" descr="back_b"/>
            <p:cNvPicPr>
              <a:picLocks noChangeAspect="1"/>
            </p:cNvPicPr>
            <p:nvPr/>
          </p:nvPicPr>
          <p:blipFill>
            <a:blip r:embed="rId2"/>
            <a:stretch>
              <a:fillRect/>
            </a:stretch>
          </p:blipFill>
          <p:spPr>
            <a:xfrm>
              <a:off x="24" y="391"/>
              <a:ext cx="5728" cy="3921"/>
            </a:xfrm>
            <a:prstGeom prst="rect">
              <a:avLst/>
            </a:prstGeom>
            <a:gradFill rotWithShape="1">
              <a:gsLst>
                <a:gs pos="0">
                  <a:srgbClr val="0A2A4A"/>
                </a:gs>
                <a:gs pos="100000">
                  <a:schemeClr val="tx2"/>
                </a:gs>
              </a:gsLst>
              <a:lin ang="2700000" scaled="1"/>
              <a:tileRect/>
            </a:gradFill>
            <a:ln w="9525">
              <a:noFill/>
            </a:ln>
          </p:spPr>
        </p:pic>
        <p:sp>
          <p:nvSpPr>
            <p:cNvPr id="11268" name="Freeform 85"/>
            <p:cNvSpPr/>
            <p:nvPr userDrawn="1"/>
          </p:nvSpPr>
          <p:spPr>
            <a:xfrm>
              <a:off x="16" y="-628"/>
              <a:ext cx="5712" cy="2676"/>
            </a:xfrm>
            <a:custGeom>
              <a:avLst/>
              <a:gdLst/>
              <a:ahLst/>
              <a:cxnLst>
                <a:cxn ang="0">
                  <a:pos x="0" y="1597"/>
                </a:cxn>
                <a:cxn ang="0">
                  <a:pos x="5523" y="2676"/>
                </a:cxn>
                <a:cxn ang="0">
                  <a:pos x="5710" y="2565"/>
                </a:cxn>
                <a:cxn ang="0">
                  <a:pos x="5712" y="637"/>
                </a:cxn>
                <a:cxn ang="0">
                  <a:pos x="22" y="637"/>
                </a:cxn>
                <a:cxn ang="0">
                  <a:pos x="12" y="1603"/>
                </a:cxn>
              </a:cxnLst>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a:noFill/>
            </a:ln>
          </p:spPr>
          <p:txBody>
            <a:bodyPr/>
            <a:p>
              <a:endParaRPr lang="zh-CN" altLang="en-US"/>
            </a:p>
          </p:txBody>
        </p:sp>
      </p:grpSp>
      <p:sp>
        <p:nvSpPr>
          <p:cNvPr id="19" name="Text Box 95"/>
          <p:cNvSpPr txBox="1">
            <a:spLocks noChangeArrowheads="1"/>
          </p:cNvSpPr>
          <p:nvPr/>
        </p:nvSpPr>
        <p:spPr bwMode="gray">
          <a:xfrm>
            <a:off x="7451725" y="476250"/>
            <a:ext cx="1447800" cy="523875"/>
          </a:xfrm>
          <a:prstGeom prst="rect">
            <a:avLst/>
          </a:prstGeom>
          <a:noFill/>
          <a:ln>
            <a:noFill/>
          </a:ln>
        </p:spPr>
        <p:txBody>
          <a:bodyPr>
            <a:spAutoFit/>
          </a:bodyPr>
          <a:lstStyle>
            <a:lvl1pPr>
              <a:defRPr>
                <a:solidFill>
                  <a:schemeClr val="tx1"/>
                </a:solidFill>
                <a:latin typeface="Times New Roman" panose="02020603050405020304" pitchFamily="18" charset="0"/>
                <a:ea typeface="楷体_GB2312" pitchFamily="49" charset="-122"/>
              </a:defRPr>
            </a:lvl1pPr>
            <a:lvl2pPr marL="742950" indent="-285750">
              <a:defRPr>
                <a:solidFill>
                  <a:schemeClr val="tx1"/>
                </a:solidFill>
                <a:latin typeface="Times New Roman" panose="02020603050405020304" pitchFamily="18" charset="0"/>
                <a:ea typeface="楷体_GB2312" pitchFamily="49" charset="-122"/>
              </a:defRPr>
            </a:lvl2pPr>
            <a:lvl3pPr marL="1143000" indent="-228600">
              <a:defRPr>
                <a:solidFill>
                  <a:schemeClr val="tx1"/>
                </a:solidFill>
                <a:latin typeface="Times New Roman" panose="02020603050405020304" pitchFamily="18" charset="0"/>
                <a:ea typeface="楷体_GB2312" pitchFamily="49" charset="-122"/>
              </a:defRPr>
            </a:lvl3pPr>
            <a:lvl4pPr marL="1600200" indent="-228600">
              <a:defRPr>
                <a:solidFill>
                  <a:schemeClr val="tx1"/>
                </a:solidFill>
                <a:latin typeface="Times New Roman" panose="02020603050405020304" pitchFamily="18" charset="0"/>
                <a:ea typeface="楷体_GB2312" pitchFamily="49" charset="-122"/>
              </a:defRPr>
            </a:lvl4pPr>
            <a:lvl5pPr marL="2057400" indent="-228600">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rPr>
              <a:t>LOGO</a:t>
            </a:r>
            <a:endPar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endParaRPr>
          </a:p>
        </p:txBody>
      </p:sp>
      <p:grpSp>
        <p:nvGrpSpPr>
          <p:cNvPr id="11270" name="Group 98"/>
          <p:cNvGrpSpPr/>
          <p:nvPr/>
        </p:nvGrpSpPr>
        <p:grpSpPr>
          <a:xfrm>
            <a:off x="0" y="3175"/>
            <a:ext cx="9144000" cy="6854825"/>
            <a:chOff x="0" y="2"/>
            <a:chExt cx="5760" cy="4318"/>
          </a:xfrm>
        </p:grpSpPr>
        <p:sp>
          <p:nvSpPr>
            <p:cNvPr id="11271" name="Freeform 9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nvGrpSpPr>
            <p:cNvPr id="11272" name="Group 97"/>
            <p:cNvGrpSpPr/>
            <p:nvPr userDrawn="1"/>
          </p:nvGrpSpPr>
          <p:grpSpPr>
            <a:xfrm>
              <a:off x="0" y="2"/>
              <a:ext cx="5760" cy="4318"/>
              <a:chOff x="0" y="2"/>
              <a:chExt cx="5760" cy="4318"/>
            </a:xfrm>
          </p:grpSpPr>
          <p:sp>
            <p:nvSpPr>
              <p:cNvPr id="11273" name="Freeform 8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1274" name="AutoShape 91"/>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ndParaRPr>
              </a:p>
            </p:txBody>
          </p:sp>
          <p:sp>
            <p:nvSpPr>
              <p:cNvPr id="11275" name="Freeform 92"/>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1276" name="Freeform 96"/>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grpSp>
      <p:sp>
        <p:nvSpPr>
          <p:cNvPr id="13334" name="Rectangle 22"/>
          <p:cNvSpPr>
            <a:spLocks noGrp="1" noChangeArrowheads="1"/>
          </p:cNvSpPr>
          <p:nvPr>
            <p:ph type="subTitle" sz="quarter" idx="1"/>
          </p:nvPr>
        </p:nvSpPr>
        <p:spPr>
          <a:xfrm>
            <a:off x="684213" y="3975100"/>
            <a:ext cx="7345363" cy="533400"/>
          </a:xfrm>
        </p:spPr>
        <p:txBody>
          <a:bodyPr/>
          <a:lstStyle>
            <a:lvl1pPr marL="0" indent="0" algn="ctr">
              <a:buFont typeface="Wingdings" panose="05000000000000000000" pitchFamily="2" charset="2"/>
              <a:buNone/>
              <a:defRPr sz="1800">
                <a:solidFill>
                  <a:schemeClr val="bg1"/>
                </a:solidFill>
                <a:latin typeface="Arial" panose="020B0604020202020204" pitchFamily="34" charset="0"/>
              </a:defRPr>
            </a:lvl1pPr>
          </a:lstStyle>
          <a:p>
            <a:pPr fontAlgn="base"/>
            <a:r>
              <a:rPr lang="ko-KR" altLang="en-US" strike="noStrike" noProof="1"/>
              <a:t>单击此处编辑母版副标题样式</a:t>
            </a:r>
            <a:endParaRPr lang="ko-KR" altLang="en-US" strike="noStrike" noProof="1"/>
          </a:p>
        </p:txBody>
      </p:sp>
      <p:sp>
        <p:nvSpPr>
          <p:cNvPr id="13333" name="Rectangle 21"/>
          <p:cNvSpPr>
            <a:spLocks noGrp="1" noChangeArrowheads="1"/>
          </p:cNvSpPr>
          <p:nvPr>
            <p:ph type="ctrTitle" sz="quarter"/>
          </p:nvPr>
        </p:nvSpPr>
        <p:spPr>
          <a:xfrm>
            <a:off x="684213" y="2606677"/>
            <a:ext cx="7345363" cy="1368425"/>
          </a:xfrm>
        </p:spPr>
        <p:txBody>
          <a:bodyPr/>
          <a:lstStyle>
            <a:lvl1pPr>
              <a:defRPr sz="4400">
                <a:solidFill>
                  <a:schemeClr val="bg1"/>
                </a:solidFill>
              </a:defRPr>
            </a:lvl1pPr>
          </a:lstStyle>
          <a:p>
            <a:pPr fontAlgn="base"/>
            <a:r>
              <a:rPr lang="ko-KR" altLang="en-US" strike="noStrike" noProof="1"/>
              <a:t>单击此处编辑母版标题样式</a:t>
            </a:r>
            <a:endParaRPr lang="ko-KR"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90" y="115890"/>
            <a:ext cx="2105025" cy="63373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1" y="115890"/>
            <a:ext cx="6167439" cy="63373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4215" y="1125540"/>
            <a:ext cx="8013700"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67264" y="1125540"/>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67264" y="3865565"/>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3853" y="115890"/>
            <a:ext cx="8424863" cy="63373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38"/>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4213" y="3865563"/>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6726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2290" name="Group 94"/>
          <p:cNvGrpSpPr/>
          <p:nvPr/>
        </p:nvGrpSpPr>
        <p:grpSpPr>
          <a:xfrm>
            <a:off x="25400" y="-996950"/>
            <a:ext cx="9105900" cy="7842250"/>
            <a:chOff x="16" y="-628"/>
            <a:chExt cx="5736" cy="4940"/>
          </a:xfrm>
        </p:grpSpPr>
        <p:pic>
          <p:nvPicPr>
            <p:cNvPr id="12291" name="Picture 84" descr="back_b"/>
            <p:cNvPicPr>
              <a:picLocks noChangeAspect="1"/>
            </p:cNvPicPr>
            <p:nvPr/>
          </p:nvPicPr>
          <p:blipFill>
            <a:blip r:embed="rId2"/>
            <a:stretch>
              <a:fillRect/>
            </a:stretch>
          </p:blipFill>
          <p:spPr>
            <a:xfrm>
              <a:off x="24" y="391"/>
              <a:ext cx="5728" cy="3921"/>
            </a:xfrm>
            <a:prstGeom prst="rect">
              <a:avLst/>
            </a:prstGeom>
            <a:gradFill rotWithShape="1">
              <a:gsLst>
                <a:gs pos="0">
                  <a:srgbClr val="0A2A4A"/>
                </a:gs>
                <a:gs pos="100000">
                  <a:schemeClr val="tx2"/>
                </a:gs>
              </a:gsLst>
              <a:lin ang="2700000" scaled="1"/>
              <a:tileRect/>
            </a:gradFill>
            <a:ln w="9525">
              <a:noFill/>
            </a:ln>
          </p:spPr>
        </p:pic>
        <p:sp>
          <p:nvSpPr>
            <p:cNvPr id="12292" name="Freeform 85"/>
            <p:cNvSpPr/>
            <p:nvPr userDrawn="1"/>
          </p:nvSpPr>
          <p:spPr>
            <a:xfrm>
              <a:off x="16" y="-628"/>
              <a:ext cx="5712" cy="2676"/>
            </a:xfrm>
            <a:custGeom>
              <a:avLst/>
              <a:gdLst/>
              <a:ahLst/>
              <a:cxnLst>
                <a:cxn ang="0">
                  <a:pos x="0" y="1597"/>
                </a:cxn>
                <a:cxn ang="0">
                  <a:pos x="5523" y="2676"/>
                </a:cxn>
                <a:cxn ang="0">
                  <a:pos x="5710" y="2565"/>
                </a:cxn>
                <a:cxn ang="0">
                  <a:pos x="5712" y="637"/>
                </a:cxn>
                <a:cxn ang="0">
                  <a:pos x="22" y="637"/>
                </a:cxn>
                <a:cxn ang="0">
                  <a:pos x="12" y="1603"/>
                </a:cxn>
              </a:cxnLst>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a:noFill/>
            </a:ln>
          </p:spPr>
          <p:txBody>
            <a:bodyPr/>
            <a:p>
              <a:endParaRPr lang="zh-CN" altLang="en-US"/>
            </a:p>
          </p:txBody>
        </p:sp>
      </p:grpSp>
      <p:sp>
        <p:nvSpPr>
          <p:cNvPr id="19" name="Text Box 95"/>
          <p:cNvSpPr txBox="1">
            <a:spLocks noChangeArrowheads="1"/>
          </p:cNvSpPr>
          <p:nvPr/>
        </p:nvSpPr>
        <p:spPr bwMode="gray">
          <a:xfrm>
            <a:off x="7451725" y="476250"/>
            <a:ext cx="1447800" cy="523875"/>
          </a:xfrm>
          <a:prstGeom prst="rect">
            <a:avLst/>
          </a:prstGeom>
          <a:noFill/>
          <a:ln>
            <a:noFill/>
          </a:ln>
        </p:spPr>
        <p:txBody>
          <a:bodyPr>
            <a:spAutoFit/>
          </a:bodyPr>
          <a:lstStyle>
            <a:lvl1pPr>
              <a:defRPr>
                <a:solidFill>
                  <a:schemeClr val="tx1"/>
                </a:solidFill>
                <a:latin typeface="Times New Roman" panose="02020603050405020304" pitchFamily="18" charset="0"/>
                <a:ea typeface="楷体_GB2312" pitchFamily="49" charset="-122"/>
              </a:defRPr>
            </a:lvl1pPr>
            <a:lvl2pPr marL="742950" indent="-285750">
              <a:defRPr>
                <a:solidFill>
                  <a:schemeClr val="tx1"/>
                </a:solidFill>
                <a:latin typeface="Times New Roman" panose="02020603050405020304" pitchFamily="18" charset="0"/>
                <a:ea typeface="楷体_GB2312" pitchFamily="49" charset="-122"/>
              </a:defRPr>
            </a:lvl2pPr>
            <a:lvl3pPr marL="1143000" indent="-228600">
              <a:defRPr>
                <a:solidFill>
                  <a:schemeClr val="tx1"/>
                </a:solidFill>
                <a:latin typeface="Times New Roman" panose="02020603050405020304" pitchFamily="18" charset="0"/>
                <a:ea typeface="楷体_GB2312" pitchFamily="49" charset="-122"/>
              </a:defRPr>
            </a:lvl3pPr>
            <a:lvl4pPr marL="1600200" indent="-228600">
              <a:defRPr>
                <a:solidFill>
                  <a:schemeClr val="tx1"/>
                </a:solidFill>
                <a:latin typeface="Times New Roman" panose="02020603050405020304" pitchFamily="18" charset="0"/>
                <a:ea typeface="楷体_GB2312" pitchFamily="49" charset="-122"/>
              </a:defRPr>
            </a:lvl4pPr>
            <a:lvl5pPr marL="2057400" indent="-228600">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rPr>
              <a:t>LOGO</a:t>
            </a:r>
            <a:endPar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endParaRPr>
          </a:p>
        </p:txBody>
      </p:sp>
      <p:grpSp>
        <p:nvGrpSpPr>
          <p:cNvPr id="12294" name="Group 98"/>
          <p:cNvGrpSpPr/>
          <p:nvPr/>
        </p:nvGrpSpPr>
        <p:grpSpPr>
          <a:xfrm>
            <a:off x="0" y="3175"/>
            <a:ext cx="9144000" cy="6854825"/>
            <a:chOff x="0" y="2"/>
            <a:chExt cx="5760" cy="4318"/>
          </a:xfrm>
        </p:grpSpPr>
        <p:sp>
          <p:nvSpPr>
            <p:cNvPr id="12295" name="Freeform 9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nvGrpSpPr>
            <p:cNvPr id="12296" name="Group 97"/>
            <p:cNvGrpSpPr/>
            <p:nvPr userDrawn="1"/>
          </p:nvGrpSpPr>
          <p:grpSpPr>
            <a:xfrm>
              <a:off x="0" y="2"/>
              <a:ext cx="5760" cy="4318"/>
              <a:chOff x="0" y="2"/>
              <a:chExt cx="5760" cy="4318"/>
            </a:xfrm>
          </p:grpSpPr>
          <p:sp>
            <p:nvSpPr>
              <p:cNvPr id="12297" name="Freeform 8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2298" name="AutoShape 91"/>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12299" name="Freeform 92"/>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2300" name="Freeform 96"/>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grpSp>
      <p:sp>
        <p:nvSpPr>
          <p:cNvPr id="13334" name="Rectangle 22"/>
          <p:cNvSpPr>
            <a:spLocks noGrp="1" noChangeArrowheads="1"/>
          </p:cNvSpPr>
          <p:nvPr>
            <p:ph type="subTitle" sz="quarter" idx="1"/>
          </p:nvPr>
        </p:nvSpPr>
        <p:spPr>
          <a:xfrm>
            <a:off x="684213" y="3975100"/>
            <a:ext cx="7345363" cy="533400"/>
          </a:xfrm>
        </p:spPr>
        <p:txBody>
          <a:bodyPr/>
          <a:lstStyle>
            <a:lvl1pPr marL="0" indent="0" algn="ctr">
              <a:buFont typeface="Wingdings" panose="05000000000000000000" pitchFamily="2" charset="2"/>
              <a:buNone/>
              <a:defRPr sz="1800">
                <a:solidFill>
                  <a:schemeClr val="bg1"/>
                </a:solidFill>
                <a:latin typeface="Arial" panose="020B0604020202020204" pitchFamily="34" charset="0"/>
              </a:defRPr>
            </a:lvl1pPr>
          </a:lstStyle>
          <a:p>
            <a:pPr fontAlgn="base"/>
            <a:r>
              <a:rPr lang="ko-KR" altLang="en-US" strike="noStrike" noProof="1"/>
              <a:t>单击此处编辑母版副标题样式</a:t>
            </a:r>
            <a:endParaRPr lang="ko-KR" altLang="en-US" strike="noStrike" noProof="1"/>
          </a:p>
        </p:txBody>
      </p:sp>
      <p:sp>
        <p:nvSpPr>
          <p:cNvPr id="13333" name="Rectangle 21"/>
          <p:cNvSpPr>
            <a:spLocks noGrp="1" noChangeArrowheads="1"/>
          </p:cNvSpPr>
          <p:nvPr>
            <p:ph type="ctrTitle" sz="quarter"/>
          </p:nvPr>
        </p:nvSpPr>
        <p:spPr>
          <a:xfrm>
            <a:off x="684213" y="2606677"/>
            <a:ext cx="7345363" cy="1368425"/>
          </a:xfrm>
        </p:spPr>
        <p:txBody>
          <a:bodyPr/>
          <a:lstStyle>
            <a:lvl1pPr>
              <a:defRPr sz="4400">
                <a:solidFill>
                  <a:schemeClr val="bg1"/>
                </a:solidFill>
              </a:defRPr>
            </a:lvl1pPr>
          </a:lstStyle>
          <a:p>
            <a:pPr fontAlgn="base"/>
            <a:r>
              <a:rPr lang="ko-KR" altLang="en-US" strike="noStrike" noProof="1"/>
              <a:t>单击此处编辑母版标题样式</a:t>
            </a:r>
            <a:endParaRPr lang="ko-KR"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90" y="115890"/>
            <a:ext cx="2105025" cy="63373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1" y="115890"/>
            <a:ext cx="6167439" cy="63373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4215" y="1125540"/>
            <a:ext cx="8013700"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67264" y="1125540"/>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67264" y="3865565"/>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3853" y="115890"/>
            <a:ext cx="8424863" cy="63373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38"/>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4213" y="3865563"/>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6726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733" y="274638"/>
            <a:ext cx="8229719"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356350"/>
            <a:ext cx="2133600" cy="365125"/>
          </a:xfrm>
        </p:spPr>
        <p:txBody>
          <a:bodyPr/>
          <a:lstStyle>
            <a:lvl1pPr>
              <a:defRPr/>
            </a:lvl1pPr>
          </a:lstStyle>
          <a:p>
            <a:pPr defTabSz="910590" fontAlgn="base">
              <a:spcBef>
                <a:spcPct val="0"/>
              </a:spcBef>
              <a:spcAft>
                <a:spcPct val="0"/>
              </a:spcAft>
            </a:pPr>
            <a:fld id="{A8D777E3-54D8-435C-8A86-C117258E9887}" type="datetime1">
              <a:rPr lang="zh-CN" altLang="en-US" strike="noStrike" noProof="1" smtClean="0">
                <a:latin typeface="Arial" panose="020B0604020202020204" pitchFamily="34" charset="0"/>
                <a:ea typeface="楷体_GB2312" pitchFamily="49" charset="-122"/>
                <a:cs typeface="+mn-cs"/>
              </a:rPr>
            </a:fld>
            <a:endParaRPr lang="zh-CN" altLang="en-US" sz="1795" strike="noStrike" noProof="1">
              <a:solidFill>
                <a:srgbClr val="000000"/>
              </a:solidFill>
              <a:latin typeface="Arial" panose="020B0604020202020204" pitchFamily="34" charset="0"/>
            </a:endParaRPr>
          </a:p>
        </p:txBody>
      </p:sp>
      <p:sp>
        <p:nvSpPr>
          <p:cNvPr id="4" name="页脚占位符 3"/>
          <p:cNvSpPr>
            <a:spLocks noGrp="1"/>
          </p:cNvSpPr>
          <p:nvPr>
            <p:ph type="ftr" sz="quarter" idx="11"/>
          </p:nvPr>
        </p:nvSpPr>
        <p:spPr>
          <a:xfrm>
            <a:off x="3124200" y="6356350"/>
            <a:ext cx="2895600" cy="365125"/>
          </a:xfrm>
          <a:prstGeom prst="rect">
            <a:avLst/>
          </a:prstGeom>
          <a:noFill/>
          <a:ln w="9525">
            <a:noFill/>
            <a:miter lim="800000"/>
          </a:ln>
          <a:effectLst/>
        </p:spPr>
        <p:txBody>
          <a:bodyPr vert="horz" wrap="square" lIns="91440" tIns="45720" rIns="91440" bIns="45720" numCol="1" anchor="t" anchorCtr="0" compatLnSpc="1"/>
          <a:lstStyle>
            <a:lvl1pPr>
              <a:defRPr/>
            </a:lvl1pPr>
          </a:lstStyle>
          <a:p>
            <a:pPr defTabSz="910590" fontAlgn="base">
              <a:spcBef>
                <a:spcPct val="0"/>
              </a:spcBef>
              <a:spcAft>
                <a:spcPct val="0"/>
              </a:spcAft>
            </a:pPr>
            <a:endParaRPr lang="zh-CN" altLang="zh-CN" strike="noStrike" noProof="1">
              <a:latin typeface="Arial" panose="020B0604020202020204" pitchFamily="34" charset="0"/>
            </a:endParaRPr>
          </a:p>
        </p:txBody>
      </p:sp>
      <p:sp>
        <p:nvSpPr>
          <p:cNvPr id="5" name="灯片编号占位符 4"/>
          <p:cNvSpPr>
            <a:spLocks noGrp="1"/>
          </p:cNvSpPr>
          <p:nvPr>
            <p:ph type="sldNum" sz="quarter" idx="12"/>
          </p:nvPr>
        </p:nvSpPr>
        <p:spPr>
          <a:xfrm>
            <a:off x="6553200" y="6356350"/>
            <a:ext cx="2133600" cy="365125"/>
          </a:xfrm>
          <a:prstGeom prst="rect">
            <a:avLst/>
          </a:prstGeom>
          <a:noFill/>
          <a:ln w="9525">
            <a:noFill/>
            <a:miter lim="800000"/>
          </a:ln>
          <a:effectLst/>
        </p:spPr>
        <p:txBody>
          <a:bodyPr vert="horz" wrap="square" lIns="91440" tIns="45720" rIns="91440" bIns="45720" numCol="1" anchor="t" anchorCtr="0" compatLnSpc="1"/>
          <a:lstStyle>
            <a:lvl1pPr>
              <a:defRPr/>
            </a:lvl1pPr>
          </a:lstStyle>
          <a:p>
            <a:pPr defTabSz="910590" fontAlgn="base">
              <a:spcBef>
                <a:spcPct val="0"/>
              </a:spcBef>
              <a:spcAft>
                <a:spcPct val="0"/>
              </a:spcAft>
            </a:pPr>
            <a:fld id="{0D413B87-299B-43F4-8AB8-F9029EE709E8}" type="slidenum">
              <a:rPr lang="zh-CN" altLang="en-US" strike="noStrike" noProof="1" smtClean="0">
                <a:latin typeface="Arial" panose="020B0604020202020204" pitchFamily="34" charset="0"/>
                <a:ea typeface="Gulim" pitchFamily="34" charset="-127"/>
                <a:cs typeface="+mn-cs"/>
              </a:rPr>
            </a:fld>
            <a:endParaRPr lang="zh-CN" altLang="en-US" sz="1795" strike="noStrike" noProof="1">
              <a:solidFill>
                <a:srgbClr val="000000"/>
              </a:solidFill>
              <a:latin typeface="Arial" panose="020B0604020202020204" pitchFamily="34" charset="0"/>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4338" name="Group 94"/>
          <p:cNvGrpSpPr/>
          <p:nvPr/>
        </p:nvGrpSpPr>
        <p:grpSpPr>
          <a:xfrm>
            <a:off x="25400" y="-996950"/>
            <a:ext cx="9105900" cy="7842250"/>
            <a:chOff x="16" y="-628"/>
            <a:chExt cx="5736" cy="4940"/>
          </a:xfrm>
        </p:grpSpPr>
        <p:pic>
          <p:nvPicPr>
            <p:cNvPr id="14339" name="Picture 84" descr="back_b"/>
            <p:cNvPicPr>
              <a:picLocks noChangeAspect="1"/>
            </p:cNvPicPr>
            <p:nvPr/>
          </p:nvPicPr>
          <p:blipFill>
            <a:blip r:embed="rId2"/>
            <a:stretch>
              <a:fillRect/>
            </a:stretch>
          </p:blipFill>
          <p:spPr>
            <a:xfrm>
              <a:off x="24" y="391"/>
              <a:ext cx="5728" cy="3921"/>
            </a:xfrm>
            <a:prstGeom prst="rect">
              <a:avLst/>
            </a:prstGeom>
            <a:gradFill rotWithShape="1">
              <a:gsLst>
                <a:gs pos="0">
                  <a:srgbClr val="0A2A4A"/>
                </a:gs>
                <a:gs pos="100000">
                  <a:schemeClr val="tx2"/>
                </a:gs>
              </a:gsLst>
              <a:lin ang="2700000" scaled="1"/>
              <a:tileRect/>
            </a:gradFill>
            <a:ln w="9525">
              <a:noFill/>
            </a:ln>
          </p:spPr>
        </p:pic>
        <p:sp>
          <p:nvSpPr>
            <p:cNvPr id="14340" name="Freeform 85"/>
            <p:cNvSpPr/>
            <p:nvPr userDrawn="1"/>
          </p:nvSpPr>
          <p:spPr>
            <a:xfrm>
              <a:off x="16" y="-628"/>
              <a:ext cx="5712" cy="2676"/>
            </a:xfrm>
            <a:custGeom>
              <a:avLst/>
              <a:gdLst/>
              <a:ahLst/>
              <a:cxnLst>
                <a:cxn ang="0">
                  <a:pos x="0" y="1597"/>
                </a:cxn>
                <a:cxn ang="0">
                  <a:pos x="5523" y="2676"/>
                </a:cxn>
                <a:cxn ang="0">
                  <a:pos x="5710" y="2565"/>
                </a:cxn>
                <a:cxn ang="0">
                  <a:pos x="5712" y="637"/>
                </a:cxn>
                <a:cxn ang="0">
                  <a:pos x="22" y="637"/>
                </a:cxn>
                <a:cxn ang="0">
                  <a:pos x="12" y="1603"/>
                </a:cxn>
              </a:cxnLst>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a:noFill/>
            </a:ln>
          </p:spPr>
          <p:txBody>
            <a:bodyPr/>
            <a:p>
              <a:endParaRPr lang="zh-CN" altLang="en-US"/>
            </a:p>
          </p:txBody>
        </p:sp>
      </p:grpSp>
      <p:sp>
        <p:nvSpPr>
          <p:cNvPr id="19" name="Text Box 95"/>
          <p:cNvSpPr txBox="1">
            <a:spLocks noChangeArrowheads="1"/>
          </p:cNvSpPr>
          <p:nvPr/>
        </p:nvSpPr>
        <p:spPr bwMode="gray">
          <a:xfrm>
            <a:off x="7451725" y="476250"/>
            <a:ext cx="1447800" cy="523875"/>
          </a:xfrm>
          <a:prstGeom prst="rect">
            <a:avLst/>
          </a:prstGeom>
          <a:noFill/>
          <a:ln>
            <a:noFill/>
          </a:ln>
        </p:spPr>
        <p:txBody>
          <a:bodyPr>
            <a:spAutoFit/>
          </a:bodyPr>
          <a:lstStyle>
            <a:lvl1pPr>
              <a:defRPr>
                <a:solidFill>
                  <a:schemeClr val="tx1"/>
                </a:solidFill>
                <a:latin typeface="Times New Roman" panose="02020603050405020304" pitchFamily="18" charset="0"/>
                <a:ea typeface="楷体_GB2312" pitchFamily="49" charset="-122"/>
              </a:defRPr>
            </a:lvl1pPr>
            <a:lvl2pPr marL="742950" indent="-285750">
              <a:defRPr>
                <a:solidFill>
                  <a:schemeClr val="tx1"/>
                </a:solidFill>
                <a:latin typeface="Times New Roman" panose="02020603050405020304" pitchFamily="18" charset="0"/>
                <a:ea typeface="楷体_GB2312" pitchFamily="49" charset="-122"/>
              </a:defRPr>
            </a:lvl2pPr>
            <a:lvl3pPr marL="1143000" indent="-228600">
              <a:defRPr>
                <a:solidFill>
                  <a:schemeClr val="tx1"/>
                </a:solidFill>
                <a:latin typeface="Times New Roman" panose="02020603050405020304" pitchFamily="18" charset="0"/>
                <a:ea typeface="楷体_GB2312" pitchFamily="49" charset="-122"/>
              </a:defRPr>
            </a:lvl3pPr>
            <a:lvl4pPr marL="1600200" indent="-228600">
              <a:defRPr>
                <a:solidFill>
                  <a:schemeClr val="tx1"/>
                </a:solidFill>
                <a:latin typeface="Times New Roman" panose="02020603050405020304" pitchFamily="18" charset="0"/>
                <a:ea typeface="楷体_GB2312" pitchFamily="49" charset="-122"/>
              </a:defRPr>
            </a:lvl4pPr>
            <a:lvl5pPr marL="2057400" indent="-228600">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rPr>
              <a:t>LOGO</a:t>
            </a:r>
            <a:endPar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endParaRPr>
          </a:p>
        </p:txBody>
      </p:sp>
      <p:grpSp>
        <p:nvGrpSpPr>
          <p:cNvPr id="14342" name="Group 98"/>
          <p:cNvGrpSpPr/>
          <p:nvPr/>
        </p:nvGrpSpPr>
        <p:grpSpPr>
          <a:xfrm>
            <a:off x="0" y="3175"/>
            <a:ext cx="9144000" cy="6854825"/>
            <a:chOff x="0" y="2"/>
            <a:chExt cx="5760" cy="4318"/>
          </a:xfrm>
        </p:grpSpPr>
        <p:sp>
          <p:nvSpPr>
            <p:cNvPr id="14343" name="Freeform 9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nvGrpSpPr>
            <p:cNvPr id="14344" name="Group 97"/>
            <p:cNvGrpSpPr/>
            <p:nvPr userDrawn="1"/>
          </p:nvGrpSpPr>
          <p:grpSpPr>
            <a:xfrm>
              <a:off x="0" y="2"/>
              <a:ext cx="5760" cy="4318"/>
              <a:chOff x="0" y="2"/>
              <a:chExt cx="5760" cy="4318"/>
            </a:xfrm>
          </p:grpSpPr>
          <p:sp>
            <p:nvSpPr>
              <p:cNvPr id="14345" name="Freeform 8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4346" name="AutoShape 91"/>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14347" name="Freeform 92"/>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4348" name="Freeform 96"/>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grpSp>
      <p:sp>
        <p:nvSpPr>
          <p:cNvPr id="13334" name="Rectangle 22"/>
          <p:cNvSpPr>
            <a:spLocks noGrp="1" noChangeArrowheads="1"/>
          </p:cNvSpPr>
          <p:nvPr>
            <p:ph type="subTitle" sz="quarter" idx="1"/>
          </p:nvPr>
        </p:nvSpPr>
        <p:spPr>
          <a:xfrm>
            <a:off x="684213" y="3975100"/>
            <a:ext cx="7345363" cy="533400"/>
          </a:xfrm>
        </p:spPr>
        <p:txBody>
          <a:bodyPr/>
          <a:lstStyle>
            <a:lvl1pPr marL="0" indent="0" algn="ctr">
              <a:buFont typeface="Wingdings" panose="05000000000000000000" pitchFamily="2" charset="2"/>
              <a:buNone/>
              <a:defRPr sz="1800">
                <a:solidFill>
                  <a:schemeClr val="bg1"/>
                </a:solidFill>
                <a:latin typeface="Arial" panose="020B0604020202020204" pitchFamily="34" charset="0"/>
              </a:defRPr>
            </a:lvl1pPr>
          </a:lstStyle>
          <a:p>
            <a:pPr fontAlgn="base"/>
            <a:r>
              <a:rPr lang="ko-KR" altLang="en-US" strike="noStrike" noProof="1"/>
              <a:t>单击此处编辑母版副标题样式</a:t>
            </a:r>
            <a:endParaRPr lang="ko-KR" altLang="en-US" strike="noStrike" noProof="1"/>
          </a:p>
        </p:txBody>
      </p:sp>
      <p:sp>
        <p:nvSpPr>
          <p:cNvPr id="13333" name="Rectangle 21"/>
          <p:cNvSpPr>
            <a:spLocks noGrp="1" noChangeArrowheads="1"/>
          </p:cNvSpPr>
          <p:nvPr>
            <p:ph type="ctrTitle" sz="quarter"/>
          </p:nvPr>
        </p:nvSpPr>
        <p:spPr>
          <a:xfrm>
            <a:off x="684213" y="2606677"/>
            <a:ext cx="7345363" cy="1368425"/>
          </a:xfrm>
        </p:spPr>
        <p:txBody>
          <a:bodyPr/>
          <a:lstStyle>
            <a:lvl1pPr>
              <a:defRPr sz="4400">
                <a:solidFill>
                  <a:schemeClr val="bg1"/>
                </a:solidFill>
              </a:defRPr>
            </a:lvl1pPr>
          </a:lstStyle>
          <a:p>
            <a:pPr fontAlgn="base"/>
            <a:r>
              <a:rPr lang="ko-KR" altLang="en-US" strike="noStrike" noProof="1"/>
              <a:t>单击此处编辑母版标题样式</a:t>
            </a:r>
            <a:endParaRPr lang="ko-KR"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90" y="115890"/>
            <a:ext cx="2105025" cy="63373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1" y="115890"/>
            <a:ext cx="6167439" cy="63373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4215" y="1125540"/>
            <a:ext cx="8013700"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67264" y="1125540"/>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67264" y="3865565"/>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3853" y="115890"/>
            <a:ext cx="8424863" cy="63373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38"/>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4213" y="3865563"/>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6726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5362" name="Group 94"/>
          <p:cNvGrpSpPr/>
          <p:nvPr/>
        </p:nvGrpSpPr>
        <p:grpSpPr>
          <a:xfrm>
            <a:off x="25400" y="-996950"/>
            <a:ext cx="9105900" cy="7842250"/>
            <a:chOff x="16" y="-628"/>
            <a:chExt cx="5736" cy="4940"/>
          </a:xfrm>
        </p:grpSpPr>
        <p:pic>
          <p:nvPicPr>
            <p:cNvPr id="15363" name="Picture 84" descr="back_b"/>
            <p:cNvPicPr>
              <a:picLocks noChangeAspect="1"/>
            </p:cNvPicPr>
            <p:nvPr/>
          </p:nvPicPr>
          <p:blipFill>
            <a:blip r:embed="rId2"/>
            <a:stretch>
              <a:fillRect/>
            </a:stretch>
          </p:blipFill>
          <p:spPr>
            <a:xfrm>
              <a:off x="24" y="391"/>
              <a:ext cx="5728" cy="3921"/>
            </a:xfrm>
            <a:prstGeom prst="rect">
              <a:avLst/>
            </a:prstGeom>
            <a:gradFill rotWithShape="1">
              <a:gsLst>
                <a:gs pos="0">
                  <a:srgbClr val="0A2A4A"/>
                </a:gs>
                <a:gs pos="100000">
                  <a:schemeClr val="tx2"/>
                </a:gs>
              </a:gsLst>
              <a:lin ang="2700000" scaled="1"/>
              <a:tileRect/>
            </a:gradFill>
            <a:ln w="9525">
              <a:noFill/>
            </a:ln>
          </p:spPr>
        </p:pic>
        <p:sp>
          <p:nvSpPr>
            <p:cNvPr id="15364" name="Freeform 85"/>
            <p:cNvSpPr/>
            <p:nvPr userDrawn="1"/>
          </p:nvSpPr>
          <p:spPr>
            <a:xfrm>
              <a:off x="16" y="-628"/>
              <a:ext cx="5712" cy="2676"/>
            </a:xfrm>
            <a:custGeom>
              <a:avLst/>
              <a:gdLst/>
              <a:ahLst/>
              <a:cxnLst>
                <a:cxn ang="0">
                  <a:pos x="0" y="1597"/>
                </a:cxn>
                <a:cxn ang="0">
                  <a:pos x="5523" y="2676"/>
                </a:cxn>
                <a:cxn ang="0">
                  <a:pos x="5710" y="2565"/>
                </a:cxn>
                <a:cxn ang="0">
                  <a:pos x="5712" y="637"/>
                </a:cxn>
                <a:cxn ang="0">
                  <a:pos x="22" y="637"/>
                </a:cxn>
                <a:cxn ang="0">
                  <a:pos x="12" y="1603"/>
                </a:cxn>
              </a:cxnLst>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a:noFill/>
            </a:ln>
          </p:spPr>
          <p:txBody>
            <a:bodyPr/>
            <a:p>
              <a:endParaRPr lang="zh-CN" altLang="en-US"/>
            </a:p>
          </p:txBody>
        </p:sp>
      </p:grpSp>
      <p:sp>
        <p:nvSpPr>
          <p:cNvPr id="19" name="Text Box 95"/>
          <p:cNvSpPr txBox="1">
            <a:spLocks noChangeArrowheads="1"/>
          </p:cNvSpPr>
          <p:nvPr/>
        </p:nvSpPr>
        <p:spPr bwMode="gray">
          <a:xfrm>
            <a:off x="7451725" y="476250"/>
            <a:ext cx="1447800" cy="523875"/>
          </a:xfrm>
          <a:prstGeom prst="rect">
            <a:avLst/>
          </a:prstGeom>
          <a:noFill/>
          <a:ln>
            <a:noFill/>
          </a:ln>
        </p:spPr>
        <p:txBody>
          <a:bodyPr>
            <a:spAutoFit/>
          </a:bodyPr>
          <a:lstStyle>
            <a:lvl1pPr>
              <a:defRPr>
                <a:solidFill>
                  <a:schemeClr val="tx1"/>
                </a:solidFill>
                <a:latin typeface="Times New Roman" panose="02020603050405020304" pitchFamily="18" charset="0"/>
                <a:ea typeface="楷体_GB2312" pitchFamily="49" charset="-122"/>
              </a:defRPr>
            </a:lvl1pPr>
            <a:lvl2pPr marL="742950" indent="-285750">
              <a:defRPr>
                <a:solidFill>
                  <a:schemeClr val="tx1"/>
                </a:solidFill>
                <a:latin typeface="Times New Roman" panose="02020603050405020304" pitchFamily="18" charset="0"/>
                <a:ea typeface="楷体_GB2312" pitchFamily="49" charset="-122"/>
              </a:defRPr>
            </a:lvl2pPr>
            <a:lvl3pPr marL="1143000" indent="-228600">
              <a:defRPr>
                <a:solidFill>
                  <a:schemeClr val="tx1"/>
                </a:solidFill>
                <a:latin typeface="Times New Roman" panose="02020603050405020304" pitchFamily="18" charset="0"/>
                <a:ea typeface="楷体_GB2312" pitchFamily="49" charset="-122"/>
              </a:defRPr>
            </a:lvl3pPr>
            <a:lvl4pPr marL="1600200" indent="-228600">
              <a:defRPr>
                <a:solidFill>
                  <a:schemeClr val="tx1"/>
                </a:solidFill>
                <a:latin typeface="Times New Roman" panose="02020603050405020304" pitchFamily="18" charset="0"/>
                <a:ea typeface="楷体_GB2312" pitchFamily="49" charset="-122"/>
              </a:defRPr>
            </a:lvl4pPr>
            <a:lvl5pPr marL="2057400" indent="-228600">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rPr>
              <a:t>LOGO</a:t>
            </a:r>
            <a:endPar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endParaRPr>
          </a:p>
        </p:txBody>
      </p:sp>
      <p:grpSp>
        <p:nvGrpSpPr>
          <p:cNvPr id="15366" name="Group 98"/>
          <p:cNvGrpSpPr/>
          <p:nvPr/>
        </p:nvGrpSpPr>
        <p:grpSpPr>
          <a:xfrm>
            <a:off x="0" y="3175"/>
            <a:ext cx="9144000" cy="6854825"/>
            <a:chOff x="0" y="2"/>
            <a:chExt cx="5760" cy="4318"/>
          </a:xfrm>
        </p:grpSpPr>
        <p:sp>
          <p:nvSpPr>
            <p:cNvPr id="15367" name="Freeform 9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nvGrpSpPr>
            <p:cNvPr id="15368" name="Group 97"/>
            <p:cNvGrpSpPr/>
            <p:nvPr userDrawn="1"/>
          </p:nvGrpSpPr>
          <p:grpSpPr>
            <a:xfrm>
              <a:off x="0" y="2"/>
              <a:ext cx="5760" cy="4318"/>
              <a:chOff x="0" y="2"/>
              <a:chExt cx="5760" cy="4318"/>
            </a:xfrm>
          </p:grpSpPr>
          <p:sp>
            <p:nvSpPr>
              <p:cNvPr id="15369" name="Freeform 8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5370" name="AutoShape 91"/>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15371" name="Freeform 92"/>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5372" name="Freeform 96"/>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grpSp>
      <p:sp>
        <p:nvSpPr>
          <p:cNvPr id="13334" name="Rectangle 22"/>
          <p:cNvSpPr>
            <a:spLocks noGrp="1" noChangeArrowheads="1"/>
          </p:cNvSpPr>
          <p:nvPr>
            <p:ph type="subTitle" sz="quarter" idx="1"/>
          </p:nvPr>
        </p:nvSpPr>
        <p:spPr>
          <a:xfrm>
            <a:off x="684213" y="3975100"/>
            <a:ext cx="7345363" cy="533400"/>
          </a:xfrm>
        </p:spPr>
        <p:txBody>
          <a:bodyPr/>
          <a:lstStyle>
            <a:lvl1pPr marL="0" indent="0" algn="ctr">
              <a:buFont typeface="Wingdings" panose="05000000000000000000" pitchFamily="2" charset="2"/>
              <a:buNone/>
              <a:defRPr sz="1800">
                <a:solidFill>
                  <a:schemeClr val="bg1"/>
                </a:solidFill>
                <a:latin typeface="Arial" panose="020B0604020202020204" pitchFamily="34" charset="0"/>
              </a:defRPr>
            </a:lvl1pPr>
          </a:lstStyle>
          <a:p>
            <a:pPr fontAlgn="base"/>
            <a:r>
              <a:rPr lang="ko-KR" altLang="en-US" strike="noStrike" noProof="1"/>
              <a:t>单击此处编辑母版副标题样式</a:t>
            </a:r>
            <a:endParaRPr lang="ko-KR" altLang="en-US" strike="noStrike" noProof="1"/>
          </a:p>
        </p:txBody>
      </p:sp>
      <p:sp>
        <p:nvSpPr>
          <p:cNvPr id="13333" name="Rectangle 21"/>
          <p:cNvSpPr>
            <a:spLocks noGrp="1" noChangeArrowheads="1"/>
          </p:cNvSpPr>
          <p:nvPr>
            <p:ph type="ctrTitle" sz="quarter"/>
          </p:nvPr>
        </p:nvSpPr>
        <p:spPr>
          <a:xfrm>
            <a:off x="684213" y="2606677"/>
            <a:ext cx="7345363" cy="1368425"/>
          </a:xfrm>
        </p:spPr>
        <p:txBody>
          <a:bodyPr/>
          <a:lstStyle>
            <a:lvl1pPr>
              <a:defRPr sz="4400">
                <a:solidFill>
                  <a:schemeClr val="bg1"/>
                </a:solidFill>
              </a:defRPr>
            </a:lvl1pPr>
          </a:lstStyle>
          <a:p>
            <a:pPr fontAlgn="base"/>
            <a:r>
              <a:rPr lang="ko-KR" altLang="en-US" strike="noStrike" noProof="1"/>
              <a:t>单击此处编辑母版标题样式</a:t>
            </a:r>
            <a:endParaRPr lang="ko-KR"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90" y="115890"/>
            <a:ext cx="2105025" cy="63373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1" y="115890"/>
            <a:ext cx="6167439" cy="63373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4215" y="1125540"/>
            <a:ext cx="8013700"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67264" y="1125540"/>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67264" y="3865565"/>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3853" y="115890"/>
            <a:ext cx="8424863" cy="63373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38"/>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4213" y="3865563"/>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6726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6386" name="Group 94"/>
          <p:cNvGrpSpPr/>
          <p:nvPr/>
        </p:nvGrpSpPr>
        <p:grpSpPr>
          <a:xfrm>
            <a:off x="25400" y="-996950"/>
            <a:ext cx="9105900" cy="7842250"/>
            <a:chOff x="16" y="-628"/>
            <a:chExt cx="5736" cy="4940"/>
          </a:xfrm>
        </p:grpSpPr>
        <p:pic>
          <p:nvPicPr>
            <p:cNvPr id="16387" name="Picture 84" descr="back_b"/>
            <p:cNvPicPr>
              <a:picLocks noChangeAspect="1"/>
            </p:cNvPicPr>
            <p:nvPr/>
          </p:nvPicPr>
          <p:blipFill>
            <a:blip r:embed="rId2"/>
            <a:stretch>
              <a:fillRect/>
            </a:stretch>
          </p:blipFill>
          <p:spPr>
            <a:xfrm>
              <a:off x="24" y="391"/>
              <a:ext cx="5728" cy="3921"/>
            </a:xfrm>
            <a:prstGeom prst="rect">
              <a:avLst/>
            </a:prstGeom>
            <a:gradFill rotWithShape="1">
              <a:gsLst>
                <a:gs pos="0">
                  <a:srgbClr val="0A2A4A"/>
                </a:gs>
                <a:gs pos="100000">
                  <a:schemeClr val="tx2"/>
                </a:gs>
              </a:gsLst>
              <a:lin ang="2700000" scaled="1"/>
              <a:tileRect/>
            </a:gradFill>
            <a:ln w="9525">
              <a:noFill/>
            </a:ln>
          </p:spPr>
        </p:pic>
        <p:sp>
          <p:nvSpPr>
            <p:cNvPr id="16388" name="Freeform 85"/>
            <p:cNvSpPr/>
            <p:nvPr userDrawn="1"/>
          </p:nvSpPr>
          <p:spPr>
            <a:xfrm>
              <a:off x="16" y="-628"/>
              <a:ext cx="5712" cy="2676"/>
            </a:xfrm>
            <a:custGeom>
              <a:avLst/>
              <a:gdLst/>
              <a:ahLst/>
              <a:cxnLst>
                <a:cxn ang="0">
                  <a:pos x="0" y="1597"/>
                </a:cxn>
                <a:cxn ang="0">
                  <a:pos x="5523" y="2676"/>
                </a:cxn>
                <a:cxn ang="0">
                  <a:pos x="5710" y="2565"/>
                </a:cxn>
                <a:cxn ang="0">
                  <a:pos x="5712" y="637"/>
                </a:cxn>
                <a:cxn ang="0">
                  <a:pos x="22" y="637"/>
                </a:cxn>
                <a:cxn ang="0">
                  <a:pos x="12" y="1603"/>
                </a:cxn>
              </a:cxnLst>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a:noFill/>
            </a:ln>
          </p:spPr>
          <p:txBody>
            <a:bodyPr/>
            <a:p>
              <a:endParaRPr lang="zh-CN" altLang="en-US"/>
            </a:p>
          </p:txBody>
        </p:sp>
      </p:grpSp>
      <p:sp>
        <p:nvSpPr>
          <p:cNvPr id="19" name="Text Box 95"/>
          <p:cNvSpPr txBox="1">
            <a:spLocks noChangeArrowheads="1"/>
          </p:cNvSpPr>
          <p:nvPr/>
        </p:nvSpPr>
        <p:spPr bwMode="gray">
          <a:xfrm>
            <a:off x="7451725" y="476250"/>
            <a:ext cx="1447800" cy="523875"/>
          </a:xfrm>
          <a:prstGeom prst="rect">
            <a:avLst/>
          </a:prstGeom>
          <a:noFill/>
          <a:ln>
            <a:noFill/>
          </a:ln>
        </p:spPr>
        <p:txBody>
          <a:bodyPr>
            <a:spAutoFit/>
          </a:bodyPr>
          <a:lstStyle>
            <a:lvl1pPr>
              <a:defRPr>
                <a:solidFill>
                  <a:schemeClr val="tx1"/>
                </a:solidFill>
                <a:latin typeface="Times New Roman" panose="02020603050405020304" pitchFamily="18" charset="0"/>
                <a:ea typeface="楷体_GB2312" pitchFamily="49" charset="-122"/>
              </a:defRPr>
            </a:lvl1pPr>
            <a:lvl2pPr marL="742950" indent="-285750">
              <a:defRPr>
                <a:solidFill>
                  <a:schemeClr val="tx1"/>
                </a:solidFill>
                <a:latin typeface="Times New Roman" panose="02020603050405020304" pitchFamily="18" charset="0"/>
                <a:ea typeface="楷体_GB2312" pitchFamily="49" charset="-122"/>
              </a:defRPr>
            </a:lvl2pPr>
            <a:lvl3pPr marL="1143000" indent="-228600">
              <a:defRPr>
                <a:solidFill>
                  <a:schemeClr val="tx1"/>
                </a:solidFill>
                <a:latin typeface="Times New Roman" panose="02020603050405020304" pitchFamily="18" charset="0"/>
                <a:ea typeface="楷体_GB2312" pitchFamily="49" charset="-122"/>
              </a:defRPr>
            </a:lvl3pPr>
            <a:lvl4pPr marL="1600200" indent="-228600">
              <a:defRPr>
                <a:solidFill>
                  <a:schemeClr val="tx1"/>
                </a:solidFill>
                <a:latin typeface="Times New Roman" panose="02020603050405020304" pitchFamily="18" charset="0"/>
                <a:ea typeface="楷体_GB2312" pitchFamily="49" charset="-122"/>
              </a:defRPr>
            </a:lvl4pPr>
            <a:lvl5pPr marL="2057400" indent="-228600">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rPr>
              <a:t>LOGO</a:t>
            </a:r>
            <a:endParaRPr kumimoji="0" lang="en-US" altLang="ko-KR" sz="2800" b="1" i="0" u="none" strike="noStrike" kern="1200" cap="none" spc="0" normalizeH="0" baseline="0" noProof="0" smtClean="0">
              <a:ln>
                <a:noFill/>
              </a:ln>
              <a:solidFill>
                <a:schemeClr val="bg1"/>
              </a:solidFill>
              <a:effectLst/>
              <a:uLnTx/>
              <a:uFillTx/>
              <a:latin typeface="Verdana" panose="020B0604030504040204" pitchFamily="34" charset="0"/>
              <a:ea typeface="Gulim" pitchFamily="34" charset="-127"/>
              <a:cs typeface="+mn-cs"/>
            </a:endParaRPr>
          </a:p>
        </p:txBody>
      </p:sp>
      <p:grpSp>
        <p:nvGrpSpPr>
          <p:cNvPr id="16390" name="Group 98"/>
          <p:cNvGrpSpPr/>
          <p:nvPr/>
        </p:nvGrpSpPr>
        <p:grpSpPr>
          <a:xfrm>
            <a:off x="0" y="3175"/>
            <a:ext cx="9144000" cy="6854825"/>
            <a:chOff x="0" y="2"/>
            <a:chExt cx="5760" cy="4318"/>
          </a:xfrm>
        </p:grpSpPr>
        <p:sp>
          <p:nvSpPr>
            <p:cNvPr id="16391" name="Freeform 9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nvGrpSpPr>
            <p:cNvPr id="16392" name="Group 97"/>
            <p:cNvGrpSpPr/>
            <p:nvPr userDrawn="1"/>
          </p:nvGrpSpPr>
          <p:grpSpPr>
            <a:xfrm>
              <a:off x="0" y="2"/>
              <a:ext cx="5760" cy="4318"/>
              <a:chOff x="0" y="2"/>
              <a:chExt cx="5760" cy="4318"/>
            </a:xfrm>
          </p:grpSpPr>
          <p:sp>
            <p:nvSpPr>
              <p:cNvPr id="16393" name="Freeform 8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6394" name="AutoShape 91"/>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16395" name="Freeform 92"/>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6396" name="Freeform 96"/>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grpSp>
      <p:sp>
        <p:nvSpPr>
          <p:cNvPr id="13334" name="Rectangle 22"/>
          <p:cNvSpPr>
            <a:spLocks noGrp="1" noChangeArrowheads="1"/>
          </p:cNvSpPr>
          <p:nvPr>
            <p:ph type="subTitle" sz="quarter" idx="1"/>
          </p:nvPr>
        </p:nvSpPr>
        <p:spPr>
          <a:xfrm>
            <a:off x="684213" y="3975100"/>
            <a:ext cx="7345363" cy="533400"/>
          </a:xfrm>
        </p:spPr>
        <p:txBody>
          <a:bodyPr/>
          <a:lstStyle>
            <a:lvl1pPr marL="0" indent="0" algn="ctr">
              <a:buFont typeface="Wingdings" panose="05000000000000000000" pitchFamily="2" charset="2"/>
              <a:buNone/>
              <a:defRPr sz="1800">
                <a:solidFill>
                  <a:schemeClr val="bg1"/>
                </a:solidFill>
                <a:latin typeface="Arial" panose="020B0604020202020204" pitchFamily="34" charset="0"/>
              </a:defRPr>
            </a:lvl1pPr>
          </a:lstStyle>
          <a:p>
            <a:pPr fontAlgn="base"/>
            <a:r>
              <a:rPr lang="ko-KR" altLang="en-US" strike="noStrike" noProof="1"/>
              <a:t>单击此处编辑母版副标题样式</a:t>
            </a:r>
            <a:endParaRPr lang="ko-KR" altLang="en-US" strike="noStrike" noProof="1"/>
          </a:p>
        </p:txBody>
      </p:sp>
      <p:sp>
        <p:nvSpPr>
          <p:cNvPr id="13333" name="Rectangle 21"/>
          <p:cNvSpPr>
            <a:spLocks noGrp="1" noChangeArrowheads="1"/>
          </p:cNvSpPr>
          <p:nvPr>
            <p:ph type="ctrTitle" sz="quarter"/>
          </p:nvPr>
        </p:nvSpPr>
        <p:spPr>
          <a:xfrm>
            <a:off x="684213" y="2606677"/>
            <a:ext cx="7345363" cy="1368425"/>
          </a:xfrm>
        </p:spPr>
        <p:txBody>
          <a:bodyPr/>
          <a:lstStyle>
            <a:lvl1pPr>
              <a:defRPr sz="4400">
                <a:solidFill>
                  <a:schemeClr val="bg1"/>
                </a:solidFill>
              </a:defRPr>
            </a:lvl1pPr>
          </a:lstStyle>
          <a:p>
            <a:pPr fontAlgn="base"/>
            <a:r>
              <a:rPr lang="ko-KR" altLang="en-US" strike="noStrike" noProof="1"/>
              <a:t>单击此处编辑母版标题样式</a:t>
            </a:r>
            <a:endParaRPr lang="ko-KR"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90" y="115890"/>
            <a:ext cx="2105025" cy="63373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1" y="115890"/>
            <a:ext cx="6167439" cy="63373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4215" y="1125540"/>
            <a:ext cx="8013700"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264"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3" y="115890"/>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40"/>
            <a:ext cx="3930651"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67264" y="1125540"/>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67264" y="3865565"/>
            <a:ext cx="3930651"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3853" y="115890"/>
            <a:ext cx="8424863" cy="63373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4213" y="1125538"/>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4213" y="3865563"/>
            <a:ext cx="8013700" cy="25876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23850" y="115888"/>
            <a:ext cx="8424863" cy="53657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421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67263" y="1125538"/>
            <a:ext cx="3930650" cy="53276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16D5589F-48F6-411C-A15B-BAA8DC5D9463}"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F5B67E49-8BB0-440E-9080-58C8E839410C}"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F843EA7F-01A9-40E2-A68F-69F9157D57DB}"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CD938027-628A-4E8F-8215-77A6307F5EE6}"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92164B48-5DCA-4769-ACAF-03077644A1E2}"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2E7053EA-68E7-4B97-A2AB-31B1EC498CB0}"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B53E62CD-6D92-4848-9514-EEAF7378AAEE}"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5C3E12C7-FF16-43B9-9ACD-A780EF9F4796}"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CF77CE59-38BB-4679-A9CD-E257C0BC68CC}"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9FC67160-8241-4C23-B559-D72C89B48EA4}"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3D3DC266-4CF0-44EE-AB90-D83FFC56DE84}"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a:latin typeface="Times New Roman" panose="02020603050405020304" pitchFamily="18" charset="0"/>
                <a:ea typeface="楷体_GB2312"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dirty="0"/>
            </a:lvl1pPr>
          </a:lstStyle>
          <a:p>
            <a:pPr marL="0" marR="0" lvl="0" indent="0" algn="r" defTabSz="914400" rtl="0" eaLnBrk="1" fontAlgn="base" latinLnBrk="0" hangingPunct="1">
              <a:lnSpc>
                <a:spcPct val="100000"/>
              </a:lnSpc>
              <a:spcBef>
                <a:spcPct val="0"/>
              </a:spcBef>
              <a:spcAft>
                <a:spcPct val="0"/>
              </a:spcAft>
              <a:buClrTx/>
              <a:buSzTx/>
              <a:buFontTx/>
              <a:buNone/>
              <a:defRPr/>
            </a:pPr>
            <a:fld id="{353BAD68-9675-4DA7-BF36-4417D27AF605}"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9" Type="http://schemas.openxmlformats.org/officeDocument/2006/relationships/theme" Target="../theme/theme2.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8" Type="http://schemas.openxmlformats.org/officeDocument/2006/relationships/theme" Target="../theme/theme3.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8" Type="http://schemas.openxmlformats.org/officeDocument/2006/relationships/theme" Target="../theme/theme4.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8" Type="http://schemas.openxmlformats.org/officeDocument/2006/relationships/theme" Target="../theme/theme5.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15" Type="http://schemas.openxmlformats.org/officeDocument/2006/relationships/slideLayout" Target="../slideLayouts/slideLayout84.xml"/><Relationship Id="rId14" Type="http://schemas.openxmlformats.org/officeDocument/2006/relationships/slideLayout" Target="../slideLayouts/slideLayout83.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3" Type="http://schemas.openxmlformats.org/officeDocument/2006/relationships/theme" Target="../theme/theme6.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83" name="Freeform 95"/>
          <p:cNvSpPr/>
          <p:nvPr/>
        </p:nvSpPr>
        <p:spPr bwMode="gray">
          <a:xfrm rot="162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027" name="Freeform 94"/>
          <p:cNvSpPr/>
          <p:nvPr/>
        </p:nvSpPr>
        <p:spPr>
          <a:xfrm>
            <a:off x="63500" y="63500"/>
            <a:ext cx="9037638" cy="1604963"/>
          </a:xfrm>
          <a:custGeom>
            <a:avLst/>
            <a:gdLst/>
            <a:ahLst/>
            <a:cxnLst>
              <a:cxn ang="0">
                <a:pos x="0" y="937298"/>
              </a:cxn>
              <a:cxn ang="0">
                <a:pos x="2413000" y="629145"/>
              </a:cxn>
              <a:cxn ang="0">
                <a:pos x="6667500" y="808901"/>
              </a:cxn>
              <a:cxn ang="0">
                <a:pos x="9029700" y="1604963"/>
              </a:cxn>
              <a:cxn ang="0">
                <a:pos x="9037638" y="9630"/>
              </a:cxn>
              <a:cxn ang="0">
                <a:pos x="0" y="0"/>
              </a:cxn>
            </a:cxnLst>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tileRect/>
          </a:gradFill>
          <a:ln w="9525">
            <a:noFill/>
          </a:ln>
        </p:spPr>
        <p:txBody>
          <a:bodyPr/>
          <a:p>
            <a:endParaRPr lang="zh-CN" altLang="en-US"/>
          </a:p>
        </p:txBody>
      </p:sp>
      <p:sp>
        <p:nvSpPr>
          <p:cNvPr id="1028" name="Rectangle 21"/>
          <p:cNvSpPr>
            <a:spLocks noGrp="1"/>
          </p:cNvSpPr>
          <p:nvPr>
            <p:ph type="title"/>
          </p:nvPr>
        </p:nvSpPr>
        <p:spPr>
          <a:xfrm>
            <a:off x="323850" y="115888"/>
            <a:ext cx="8424863" cy="536575"/>
          </a:xfrm>
          <a:prstGeom prst="rect">
            <a:avLst/>
          </a:prstGeom>
          <a:noFill/>
          <a:ln w="9525">
            <a:noFill/>
          </a:ln>
        </p:spPr>
        <p:txBody>
          <a:bodyPr anchor="ctr"/>
          <a:p>
            <a:pPr lvl="0"/>
            <a:r>
              <a:rPr lang="ko-KR" altLang="en-US" dirty="0"/>
              <a:t>单击此处编辑母版标题样式</a:t>
            </a:r>
            <a:endParaRPr lang="ko-KR" altLang="en-US" dirty="0"/>
          </a:p>
        </p:txBody>
      </p:sp>
      <p:sp>
        <p:nvSpPr>
          <p:cNvPr id="12312" name="Rectangle 24"/>
          <p:cNvSpPr>
            <a:spLocks noGrp="1" noChangeArrowheads="1"/>
          </p:cNvSpPr>
          <p:nvPr>
            <p:ph type="ftr" sz="quarter" idx="3"/>
          </p:nvPr>
        </p:nvSpPr>
        <p:spPr bwMode="gray">
          <a:xfrm>
            <a:off x="6084888" y="6453188"/>
            <a:ext cx="2895600" cy="2651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1">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ln>
          <a:effectLst/>
        </p:spPr>
        <p:txBody>
          <a:bodyPr vert="horz" wrap="square" lIns="91440" tIns="45720" rIns="91440" bIns="45720" numCol="1" anchor="t" anchorCtr="0" compatLnSpc="1"/>
          <a:lstStyle>
            <a:lvl1pPr algn="ctr">
              <a:defRPr sz="1200" b="1" noProof="1" dirty="0">
                <a:latin typeface="Verdana" panose="020B0604030504040204" pitchFamily="34" charset="0"/>
                <a:ea typeface="Gulim"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2C024B4-0C10-4E1E-B8E1-6422BD08EACF}"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
        <p:nvSpPr>
          <p:cNvPr id="1031" name="Line 76"/>
          <p:cNvSpPr/>
          <p:nvPr/>
        </p:nvSpPr>
        <p:spPr>
          <a:xfrm>
            <a:off x="323850" y="6500813"/>
            <a:ext cx="8569325" cy="0"/>
          </a:xfrm>
          <a:prstGeom prst="line">
            <a:avLst/>
          </a:prstGeom>
          <a:ln w="9525" cap="flat" cmpd="sng">
            <a:solidFill>
              <a:schemeClr val="tx1"/>
            </a:solidFill>
            <a:prstDash val="solid"/>
            <a:round/>
            <a:headEnd type="none" w="med" len="med"/>
            <a:tailEnd type="none" w="med" len="med"/>
          </a:ln>
        </p:spPr>
      </p:sp>
      <p:sp>
        <p:nvSpPr>
          <p:cNvPr id="1032" name="Rectangle 22"/>
          <p:cNvSpPr>
            <a:spLocks noGrp="1"/>
          </p:cNvSpPr>
          <p:nvPr>
            <p:ph type="body"/>
          </p:nvPr>
        </p:nvSpPr>
        <p:spPr>
          <a:xfrm>
            <a:off x="684213" y="1125538"/>
            <a:ext cx="8013700" cy="5327650"/>
          </a:xfrm>
          <a:prstGeom prst="rect">
            <a:avLst/>
          </a:prstGeom>
          <a:noFill/>
          <a:ln w="9525">
            <a:noFill/>
          </a:ln>
        </p:spPr>
        <p:txBody>
          <a:bodyPr anchor="t"/>
          <a:p>
            <a:pPr lvl="0"/>
            <a:r>
              <a:rPr lang="ko-KR" altLang="en-US" dirty="0"/>
              <a:t>单击此处编辑母版文本样式</a:t>
            </a:r>
            <a:endParaRPr lang="ko-KR" altLang="en-US" dirty="0"/>
          </a:p>
          <a:p>
            <a:pPr lvl="1" indent="-285750"/>
            <a:r>
              <a:rPr lang="ko-KR" altLang="en-US" dirty="0"/>
              <a:t>第二级</a:t>
            </a:r>
            <a:endParaRPr lang="ko-KR" altLang="en-US" dirty="0"/>
          </a:p>
          <a:p>
            <a:pPr lvl="2" indent="-228600"/>
            <a:r>
              <a:rPr lang="ko-KR" altLang="en-US" dirty="0"/>
              <a:t>第三级</a:t>
            </a:r>
            <a:endParaRPr lang="ko-KR" altLang="en-US" dirty="0"/>
          </a:p>
          <a:p>
            <a:pPr lvl="3" indent="-228600"/>
            <a:r>
              <a:rPr lang="ko-KR" altLang="en-US" dirty="0"/>
              <a:t>第四级</a:t>
            </a:r>
            <a:endParaRPr lang="ko-KR" altLang="en-US" dirty="0"/>
          </a:p>
          <a:p>
            <a:pPr lvl="4" indent="-228600"/>
            <a:r>
              <a:rPr lang="ko-KR" altLang="en-US" dirty="0"/>
              <a:t>第五级</a:t>
            </a:r>
            <a:endParaRPr lang="ko-KR" altLang="en-US" dirty="0"/>
          </a:p>
        </p:txBody>
      </p:sp>
      <p:grpSp>
        <p:nvGrpSpPr>
          <p:cNvPr id="1033" name="Group 114"/>
          <p:cNvGrpSpPr/>
          <p:nvPr/>
        </p:nvGrpSpPr>
        <p:grpSpPr>
          <a:xfrm>
            <a:off x="0" y="3175"/>
            <a:ext cx="9144000" cy="6854825"/>
            <a:chOff x="0" y="2"/>
            <a:chExt cx="5760" cy="4318"/>
          </a:xfrm>
        </p:grpSpPr>
        <p:grpSp>
          <p:nvGrpSpPr>
            <p:cNvPr id="1034" name="Group 108"/>
            <p:cNvGrpSpPr/>
            <p:nvPr userDrawn="1"/>
          </p:nvGrpSpPr>
          <p:grpSpPr>
            <a:xfrm>
              <a:off x="0" y="2"/>
              <a:ext cx="5760" cy="4318"/>
              <a:chOff x="0" y="2"/>
              <a:chExt cx="5760" cy="4318"/>
            </a:xfrm>
          </p:grpSpPr>
          <p:sp>
            <p:nvSpPr>
              <p:cNvPr id="1035" name="Freeform 10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1036" name="AutoShape 110"/>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ndParaRPr>
              </a:p>
            </p:txBody>
          </p:sp>
          <p:sp>
            <p:nvSpPr>
              <p:cNvPr id="1037" name="Freeform 111"/>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1038" name="Freeform 112"/>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sp>
          <p:nvSpPr>
            <p:cNvPr id="1039" name="Freeform 11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83" name="Freeform 95"/>
          <p:cNvSpPr/>
          <p:nvPr/>
        </p:nvSpPr>
        <p:spPr bwMode="gray">
          <a:xfrm rot="162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051" name="Freeform 94"/>
          <p:cNvSpPr/>
          <p:nvPr/>
        </p:nvSpPr>
        <p:spPr>
          <a:xfrm>
            <a:off x="63500" y="63500"/>
            <a:ext cx="9037638" cy="1604963"/>
          </a:xfrm>
          <a:custGeom>
            <a:avLst/>
            <a:gdLst/>
            <a:ahLst/>
            <a:cxnLst>
              <a:cxn ang="0">
                <a:pos x="0" y="937298"/>
              </a:cxn>
              <a:cxn ang="0">
                <a:pos x="2413000" y="629145"/>
              </a:cxn>
              <a:cxn ang="0">
                <a:pos x="6667500" y="808901"/>
              </a:cxn>
              <a:cxn ang="0">
                <a:pos x="9029700" y="1604963"/>
              </a:cxn>
              <a:cxn ang="0">
                <a:pos x="9037638" y="9630"/>
              </a:cxn>
              <a:cxn ang="0">
                <a:pos x="0" y="0"/>
              </a:cxn>
            </a:cxnLst>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tileRect/>
          </a:gradFill>
          <a:ln w="9525">
            <a:noFill/>
          </a:ln>
        </p:spPr>
        <p:txBody>
          <a:bodyPr/>
          <a:p>
            <a:endParaRPr lang="zh-CN" altLang="en-US"/>
          </a:p>
        </p:txBody>
      </p:sp>
      <p:sp>
        <p:nvSpPr>
          <p:cNvPr id="2052" name="Rectangle 21"/>
          <p:cNvSpPr>
            <a:spLocks noGrp="1"/>
          </p:cNvSpPr>
          <p:nvPr>
            <p:ph type="title"/>
          </p:nvPr>
        </p:nvSpPr>
        <p:spPr>
          <a:xfrm>
            <a:off x="323850" y="115888"/>
            <a:ext cx="8424863" cy="536575"/>
          </a:xfrm>
          <a:prstGeom prst="rect">
            <a:avLst/>
          </a:prstGeom>
          <a:noFill/>
          <a:ln w="9525">
            <a:noFill/>
          </a:ln>
        </p:spPr>
        <p:txBody>
          <a:bodyPr anchor="ctr"/>
          <a:p>
            <a:pPr lvl="0"/>
            <a:r>
              <a:rPr lang="ko-KR" altLang="en-US" dirty="0"/>
              <a:t>单击此处编辑母版标题样式</a:t>
            </a:r>
            <a:endParaRPr lang="ko-KR" altLang="en-US" dirty="0"/>
          </a:p>
        </p:txBody>
      </p:sp>
      <p:sp>
        <p:nvSpPr>
          <p:cNvPr id="12312" name="Rectangle 24"/>
          <p:cNvSpPr>
            <a:spLocks noGrp="1" noChangeArrowheads="1"/>
          </p:cNvSpPr>
          <p:nvPr>
            <p:ph type="ftr" sz="quarter" idx="3"/>
          </p:nvPr>
        </p:nvSpPr>
        <p:spPr bwMode="gray">
          <a:xfrm>
            <a:off x="6084888" y="6453188"/>
            <a:ext cx="2895600" cy="2651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1">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ln>
          <a:effectLst/>
        </p:spPr>
        <p:txBody>
          <a:bodyPr vert="horz" wrap="square" lIns="91440" tIns="45720" rIns="91440" bIns="45720" numCol="1" anchor="t" anchorCtr="0" compatLnSpc="1"/>
          <a:lstStyle>
            <a:lvl1pPr algn="ctr">
              <a:defRPr sz="1200" b="1" noProof="1" dirty="0">
                <a:latin typeface="Verdana" panose="020B0604030504040204" pitchFamily="34" charset="0"/>
                <a:ea typeface="Gulim"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2204708-FDB9-42D8-A760-E31028C58FA4}"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
        <p:nvSpPr>
          <p:cNvPr id="2055" name="Line 76"/>
          <p:cNvSpPr/>
          <p:nvPr/>
        </p:nvSpPr>
        <p:spPr>
          <a:xfrm>
            <a:off x="323850" y="6500813"/>
            <a:ext cx="8569325" cy="0"/>
          </a:xfrm>
          <a:prstGeom prst="line">
            <a:avLst/>
          </a:prstGeom>
          <a:ln w="9525" cap="flat" cmpd="sng">
            <a:solidFill>
              <a:schemeClr val="tx1"/>
            </a:solidFill>
            <a:prstDash val="solid"/>
            <a:round/>
            <a:headEnd type="none" w="med" len="med"/>
            <a:tailEnd type="none" w="med" len="med"/>
          </a:ln>
        </p:spPr>
      </p:sp>
      <p:sp>
        <p:nvSpPr>
          <p:cNvPr id="2056" name="Rectangle 22"/>
          <p:cNvSpPr>
            <a:spLocks noGrp="1"/>
          </p:cNvSpPr>
          <p:nvPr>
            <p:ph type="body"/>
          </p:nvPr>
        </p:nvSpPr>
        <p:spPr>
          <a:xfrm>
            <a:off x="684213" y="1125538"/>
            <a:ext cx="8013700" cy="5327650"/>
          </a:xfrm>
          <a:prstGeom prst="rect">
            <a:avLst/>
          </a:prstGeom>
          <a:noFill/>
          <a:ln w="9525">
            <a:noFill/>
          </a:ln>
        </p:spPr>
        <p:txBody>
          <a:bodyPr anchor="t"/>
          <a:p>
            <a:pPr lvl="0"/>
            <a:r>
              <a:rPr lang="ko-KR" altLang="en-US" dirty="0"/>
              <a:t>单击此处编辑母版文本样式</a:t>
            </a:r>
            <a:endParaRPr lang="ko-KR" altLang="en-US" dirty="0"/>
          </a:p>
          <a:p>
            <a:pPr lvl="1" indent="-285750"/>
            <a:r>
              <a:rPr lang="ko-KR" altLang="en-US" dirty="0"/>
              <a:t>第二级</a:t>
            </a:r>
            <a:endParaRPr lang="ko-KR" altLang="en-US" dirty="0"/>
          </a:p>
          <a:p>
            <a:pPr lvl="2" indent="-228600"/>
            <a:r>
              <a:rPr lang="ko-KR" altLang="en-US" dirty="0"/>
              <a:t>第三级</a:t>
            </a:r>
            <a:endParaRPr lang="ko-KR" altLang="en-US" dirty="0"/>
          </a:p>
          <a:p>
            <a:pPr lvl="3" indent="-228600"/>
            <a:r>
              <a:rPr lang="ko-KR" altLang="en-US" dirty="0"/>
              <a:t>第四级</a:t>
            </a:r>
            <a:endParaRPr lang="ko-KR" altLang="en-US" dirty="0"/>
          </a:p>
          <a:p>
            <a:pPr lvl="4" indent="-228600"/>
            <a:r>
              <a:rPr lang="ko-KR" altLang="en-US" dirty="0"/>
              <a:t>第五级</a:t>
            </a:r>
            <a:endParaRPr lang="ko-KR" altLang="en-US" dirty="0"/>
          </a:p>
        </p:txBody>
      </p:sp>
      <p:grpSp>
        <p:nvGrpSpPr>
          <p:cNvPr id="2057" name="Group 114"/>
          <p:cNvGrpSpPr/>
          <p:nvPr/>
        </p:nvGrpSpPr>
        <p:grpSpPr>
          <a:xfrm>
            <a:off x="0" y="3175"/>
            <a:ext cx="9144000" cy="6854825"/>
            <a:chOff x="0" y="2"/>
            <a:chExt cx="5760" cy="4318"/>
          </a:xfrm>
        </p:grpSpPr>
        <p:grpSp>
          <p:nvGrpSpPr>
            <p:cNvPr id="2058" name="Group 108"/>
            <p:cNvGrpSpPr/>
            <p:nvPr userDrawn="1"/>
          </p:nvGrpSpPr>
          <p:grpSpPr>
            <a:xfrm>
              <a:off x="0" y="2"/>
              <a:ext cx="5760" cy="4318"/>
              <a:chOff x="0" y="2"/>
              <a:chExt cx="5760" cy="4318"/>
            </a:xfrm>
          </p:grpSpPr>
          <p:sp>
            <p:nvSpPr>
              <p:cNvPr id="2059" name="Freeform 10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2060" name="AutoShape 110"/>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2061" name="Freeform 111"/>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2062" name="Freeform 112"/>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sp>
          <p:nvSpPr>
            <p:cNvPr id="2063" name="Freeform 11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83" name="Freeform 95"/>
          <p:cNvSpPr/>
          <p:nvPr/>
        </p:nvSpPr>
        <p:spPr bwMode="gray">
          <a:xfrm rot="162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075" name="Freeform 94"/>
          <p:cNvSpPr/>
          <p:nvPr/>
        </p:nvSpPr>
        <p:spPr>
          <a:xfrm>
            <a:off x="63500" y="63500"/>
            <a:ext cx="9037638" cy="1604963"/>
          </a:xfrm>
          <a:custGeom>
            <a:avLst/>
            <a:gdLst/>
            <a:ahLst/>
            <a:cxnLst>
              <a:cxn ang="0">
                <a:pos x="0" y="937298"/>
              </a:cxn>
              <a:cxn ang="0">
                <a:pos x="2413000" y="629145"/>
              </a:cxn>
              <a:cxn ang="0">
                <a:pos x="6667500" y="808901"/>
              </a:cxn>
              <a:cxn ang="0">
                <a:pos x="9029700" y="1604963"/>
              </a:cxn>
              <a:cxn ang="0">
                <a:pos x="9037638" y="9630"/>
              </a:cxn>
              <a:cxn ang="0">
                <a:pos x="0" y="0"/>
              </a:cxn>
            </a:cxnLst>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tileRect/>
          </a:gradFill>
          <a:ln w="9525">
            <a:noFill/>
          </a:ln>
        </p:spPr>
        <p:txBody>
          <a:bodyPr/>
          <a:p>
            <a:endParaRPr lang="zh-CN" altLang="en-US"/>
          </a:p>
        </p:txBody>
      </p:sp>
      <p:sp>
        <p:nvSpPr>
          <p:cNvPr id="3076" name="Rectangle 21"/>
          <p:cNvSpPr>
            <a:spLocks noGrp="1"/>
          </p:cNvSpPr>
          <p:nvPr>
            <p:ph type="title"/>
          </p:nvPr>
        </p:nvSpPr>
        <p:spPr>
          <a:xfrm>
            <a:off x="323850" y="115888"/>
            <a:ext cx="8424863" cy="536575"/>
          </a:xfrm>
          <a:prstGeom prst="rect">
            <a:avLst/>
          </a:prstGeom>
          <a:noFill/>
          <a:ln w="9525">
            <a:noFill/>
          </a:ln>
        </p:spPr>
        <p:txBody>
          <a:bodyPr anchor="ctr"/>
          <a:p>
            <a:pPr lvl="0"/>
            <a:r>
              <a:rPr lang="ko-KR" altLang="en-US" dirty="0"/>
              <a:t>单击此处编辑母版标题样式</a:t>
            </a:r>
            <a:endParaRPr lang="ko-KR" altLang="en-US" dirty="0"/>
          </a:p>
        </p:txBody>
      </p:sp>
      <p:sp>
        <p:nvSpPr>
          <p:cNvPr id="12312" name="Rectangle 24"/>
          <p:cNvSpPr>
            <a:spLocks noGrp="1" noChangeArrowheads="1"/>
          </p:cNvSpPr>
          <p:nvPr>
            <p:ph type="ftr" sz="quarter" idx="3"/>
          </p:nvPr>
        </p:nvSpPr>
        <p:spPr bwMode="gray">
          <a:xfrm>
            <a:off x="6084888" y="6453188"/>
            <a:ext cx="2895600" cy="2651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1">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ln>
          <a:effectLst/>
        </p:spPr>
        <p:txBody>
          <a:bodyPr vert="horz" wrap="square" lIns="91440" tIns="45720" rIns="91440" bIns="45720" numCol="1" anchor="t" anchorCtr="0" compatLnSpc="1"/>
          <a:lstStyle>
            <a:lvl1pPr algn="ctr">
              <a:defRPr sz="1200" b="1" noProof="1" dirty="0">
                <a:latin typeface="Verdana" panose="020B0604030504040204" pitchFamily="34" charset="0"/>
                <a:ea typeface="Gulim"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9E9BC4C-4178-4600-935F-B81B47DA9035}"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
        <p:nvSpPr>
          <p:cNvPr id="3079" name="Line 76"/>
          <p:cNvSpPr/>
          <p:nvPr/>
        </p:nvSpPr>
        <p:spPr>
          <a:xfrm>
            <a:off x="323850" y="6500813"/>
            <a:ext cx="8569325" cy="0"/>
          </a:xfrm>
          <a:prstGeom prst="line">
            <a:avLst/>
          </a:prstGeom>
          <a:ln w="9525" cap="flat" cmpd="sng">
            <a:solidFill>
              <a:schemeClr val="tx1"/>
            </a:solidFill>
            <a:prstDash val="solid"/>
            <a:round/>
            <a:headEnd type="none" w="med" len="med"/>
            <a:tailEnd type="none" w="med" len="med"/>
          </a:ln>
        </p:spPr>
      </p:sp>
      <p:sp>
        <p:nvSpPr>
          <p:cNvPr id="3080" name="Rectangle 22"/>
          <p:cNvSpPr>
            <a:spLocks noGrp="1"/>
          </p:cNvSpPr>
          <p:nvPr>
            <p:ph type="body"/>
          </p:nvPr>
        </p:nvSpPr>
        <p:spPr>
          <a:xfrm>
            <a:off x="684213" y="1125538"/>
            <a:ext cx="8013700" cy="5327650"/>
          </a:xfrm>
          <a:prstGeom prst="rect">
            <a:avLst/>
          </a:prstGeom>
          <a:noFill/>
          <a:ln w="9525">
            <a:noFill/>
          </a:ln>
        </p:spPr>
        <p:txBody>
          <a:bodyPr anchor="t"/>
          <a:p>
            <a:pPr lvl="0"/>
            <a:r>
              <a:rPr lang="ko-KR" altLang="en-US" dirty="0"/>
              <a:t>单击此处编辑母版文本样式</a:t>
            </a:r>
            <a:endParaRPr lang="ko-KR" altLang="en-US" dirty="0"/>
          </a:p>
          <a:p>
            <a:pPr lvl="1" indent="-285750"/>
            <a:r>
              <a:rPr lang="ko-KR" altLang="en-US" dirty="0"/>
              <a:t>第二级</a:t>
            </a:r>
            <a:endParaRPr lang="ko-KR" altLang="en-US" dirty="0"/>
          </a:p>
          <a:p>
            <a:pPr lvl="2" indent="-228600"/>
            <a:r>
              <a:rPr lang="ko-KR" altLang="en-US" dirty="0"/>
              <a:t>第三级</a:t>
            </a:r>
            <a:endParaRPr lang="ko-KR" altLang="en-US" dirty="0"/>
          </a:p>
          <a:p>
            <a:pPr lvl="3" indent="-228600"/>
            <a:r>
              <a:rPr lang="ko-KR" altLang="en-US" dirty="0"/>
              <a:t>第四级</a:t>
            </a:r>
            <a:endParaRPr lang="ko-KR" altLang="en-US" dirty="0"/>
          </a:p>
          <a:p>
            <a:pPr lvl="4" indent="-228600"/>
            <a:r>
              <a:rPr lang="ko-KR" altLang="en-US" dirty="0"/>
              <a:t>第五级</a:t>
            </a:r>
            <a:endParaRPr lang="ko-KR" altLang="en-US" dirty="0"/>
          </a:p>
        </p:txBody>
      </p:sp>
      <p:grpSp>
        <p:nvGrpSpPr>
          <p:cNvPr id="3081" name="Group 114"/>
          <p:cNvGrpSpPr/>
          <p:nvPr/>
        </p:nvGrpSpPr>
        <p:grpSpPr>
          <a:xfrm>
            <a:off x="0" y="3175"/>
            <a:ext cx="9144000" cy="6854825"/>
            <a:chOff x="0" y="2"/>
            <a:chExt cx="5760" cy="4318"/>
          </a:xfrm>
        </p:grpSpPr>
        <p:grpSp>
          <p:nvGrpSpPr>
            <p:cNvPr id="3082" name="Group 108"/>
            <p:cNvGrpSpPr/>
            <p:nvPr userDrawn="1"/>
          </p:nvGrpSpPr>
          <p:grpSpPr>
            <a:xfrm>
              <a:off x="0" y="2"/>
              <a:ext cx="5760" cy="4318"/>
              <a:chOff x="0" y="2"/>
              <a:chExt cx="5760" cy="4318"/>
            </a:xfrm>
          </p:grpSpPr>
          <p:sp>
            <p:nvSpPr>
              <p:cNvPr id="3083" name="Freeform 10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3084" name="AutoShape 110"/>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3085" name="Freeform 111"/>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3086" name="Freeform 112"/>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sp>
          <p:nvSpPr>
            <p:cNvPr id="3087" name="Freeform 11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83" name="Freeform 95"/>
          <p:cNvSpPr/>
          <p:nvPr/>
        </p:nvSpPr>
        <p:spPr bwMode="gray">
          <a:xfrm rot="162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099" name="Freeform 94"/>
          <p:cNvSpPr/>
          <p:nvPr/>
        </p:nvSpPr>
        <p:spPr>
          <a:xfrm>
            <a:off x="63500" y="63500"/>
            <a:ext cx="9037638" cy="1604963"/>
          </a:xfrm>
          <a:custGeom>
            <a:avLst/>
            <a:gdLst/>
            <a:ahLst/>
            <a:cxnLst>
              <a:cxn ang="0">
                <a:pos x="0" y="937298"/>
              </a:cxn>
              <a:cxn ang="0">
                <a:pos x="2413000" y="629145"/>
              </a:cxn>
              <a:cxn ang="0">
                <a:pos x="6667500" y="808901"/>
              </a:cxn>
              <a:cxn ang="0">
                <a:pos x="9029700" y="1604963"/>
              </a:cxn>
              <a:cxn ang="0">
                <a:pos x="9037638" y="9630"/>
              </a:cxn>
              <a:cxn ang="0">
                <a:pos x="0" y="0"/>
              </a:cxn>
            </a:cxnLst>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tileRect/>
          </a:gradFill>
          <a:ln w="9525">
            <a:noFill/>
          </a:ln>
        </p:spPr>
        <p:txBody>
          <a:bodyPr/>
          <a:p>
            <a:endParaRPr lang="zh-CN" altLang="en-US"/>
          </a:p>
        </p:txBody>
      </p:sp>
      <p:sp>
        <p:nvSpPr>
          <p:cNvPr id="4100" name="Rectangle 21"/>
          <p:cNvSpPr>
            <a:spLocks noGrp="1"/>
          </p:cNvSpPr>
          <p:nvPr>
            <p:ph type="title"/>
          </p:nvPr>
        </p:nvSpPr>
        <p:spPr>
          <a:xfrm>
            <a:off x="323850" y="115888"/>
            <a:ext cx="8424863" cy="536575"/>
          </a:xfrm>
          <a:prstGeom prst="rect">
            <a:avLst/>
          </a:prstGeom>
          <a:noFill/>
          <a:ln w="9525">
            <a:noFill/>
          </a:ln>
        </p:spPr>
        <p:txBody>
          <a:bodyPr anchor="ctr"/>
          <a:p>
            <a:pPr lvl="0"/>
            <a:r>
              <a:rPr lang="ko-KR" altLang="en-US" dirty="0"/>
              <a:t>单击此处编辑母版标题样式</a:t>
            </a:r>
            <a:endParaRPr lang="ko-KR" altLang="en-US" dirty="0"/>
          </a:p>
        </p:txBody>
      </p:sp>
      <p:sp>
        <p:nvSpPr>
          <p:cNvPr id="12312" name="Rectangle 24"/>
          <p:cNvSpPr>
            <a:spLocks noGrp="1" noChangeArrowheads="1"/>
          </p:cNvSpPr>
          <p:nvPr>
            <p:ph type="ftr" sz="quarter" idx="3"/>
          </p:nvPr>
        </p:nvSpPr>
        <p:spPr bwMode="gray">
          <a:xfrm>
            <a:off x="6084888" y="6453188"/>
            <a:ext cx="2895600" cy="2651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1">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ln>
          <a:effectLst/>
        </p:spPr>
        <p:txBody>
          <a:bodyPr vert="horz" wrap="square" lIns="91440" tIns="45720" rIns="91440" bIns="45720" numCol="1" anchor="t" anchorCtr="0" compatLnSpc="1"/>
          <a:lstStyle>
            <a:lvl1pPr algn="ctr">
              <a:defRPr sz="1200" b="1" noProof="1" dirty="0">
                <a:latin typeface="Verdana" panose="020B0604030504040204" pitchFamily="34" charset="0"/>
                <a:ea typeface="Gulim"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
        <p:nvSpPr>
          <p:cNvPr id="4103" name="Line 76"/>
          <p:cNvSpPr/>
          <p:nvPr/>
        </p:nvSpPr>
        <p:spPr>
          <a:xfrm>
            <a:off x="323850" y="6500813"/>
            <a:ext cx="8569325" cy="0"/>
          </a:xfrm>
          <a:prstGeom prst="line">
            <a:avLst/>
          </a:prstGeom>
          <a:ln w="9525" cap="flat" cmpd="sng">
            <a:solidFill>
              <a:schemeClr val="tx1"/>
            </a:solidFill>
            <a:prstDash val="solid"/>
            <a:round/>
            <a:headEnd type="none" w="med" len="med"/>
            <a:tailEnd type="none" w="med" len="med"/>
          </a:ln>
        </p:spPr>
      </p:sp>
      <p:sp>
        <p:nvSpPr>
          <p:cNvPr id="4104" name="Rectangle 22"/>
          <p:cNvSpPr>
            <a:spLocks noGrp="1"/>
          </p:cNvSpPr>
          <p:nvPr>
            <p:ph type="body"/>
          </p:nvPr>
        </p:nvSpPr>
        <p:spPr>
          <a:xfrm>
            <a:off x="684213" y="1125538"/>
            <a:ext cx="8013700" cy="5327650"/>
          </a:xfrm>
          <a:prstGeom prst="rect">
            <a:avLst/>
          </a:prstGeom>
          <a:noFill/>
          <a:ln w="9525">
            <a:noFill/>
          </a:ln>
        </p:spPr>
        <p:txBody>
          <a:bodyPr anchor="t"/>
          <a:p>
            <a:pPr lvl="0"/>
            <a:r>
              <a:rPr lang="ko-KR" altLang="en-US" dirty="0"/>
              <a:t>单击此处编辑母版文本样式</a:t>
            </a:r>
            <a:endParaRPr lang="ko-KR" altLang="en-US" dirty="0"/>
          </a:p>
          <a:p>
            <a:pPr lvl="1" indent="-285750"/>
            <a:r>
              <a:rPr lang="ko-KR" altLang="en-US" dirty="0"/>
              <a:t>第二级</a:t>
            </a:r>
            <a:endParaRPr lang="ko-KR" altLang="en-US" dirty="0"/>
          </a:p>
          <a:p>
            <a:pPr lvl="2" indent="-228600"/>
            <a:r>
              <a:rPr lang="ko-KR" altLang="en-US" dirty="0"/>
              <a:t>第三级</a:t>
            </a:r>
            <a:endParaRPr lang="ko-KR" altLang="en-US" dirty="0"/>
          </a:p>
          <a:p>
            <a:pPr lvl="3" indent="-228600"/>
            <a:r>
              <a:rPr lang="ko-KR" altLang="en-US" dirty="0"/>
              <a:t>第四级</a:t>
            </a:r>
            <a:endParaRPr lang="ko-KR" altLang="en-US" dirty="0"/>
          </a:p>
          <a:p>
            <a:pPr lvl="4" indent="-228600"/>
            <a:r>
              <a:rPr lang="ko-KR" altLang="en-US" dirty="0"/>
              <a:t>第五级</a:t>
            </a:r>
            <a:endParaRPr lang="ko-KR" altLang="en-US" dirty="0"/>
          </a:p>
        </p:txBody>
      </p:sp>
      <p:grpSp>
        <p:nvGrpSpPr>
          <p:cNvPr id="4105" name="Group 114"/>
          <p:cNvGrpSpPr/>
          <p:nvPr/>
        </p:nvGrpSpPr>
        <p:grpSpPr>
          <a:xfrm>
            <a:off x="0" y="3175"/>
            <a:ext cx="9144000" cy="6854825"/>
            <a:chOff x="0" y="2"/>
            <a:chExt cx="5760" cy="4318"/>
          </a:xfrm>
        </p:grpSpPr>
        <p:grpSp>
          <p:nvGrpSpPr>
            <p:cNvPr id="4106" name="Group 108"/>
            <p:cNvGrpSpPr/>
            <p:nvPr userDrawn="1"/>
          </p:nvGrpSpPr>
          <p:grpSpPr>
            <a:xfrm>
              <a:off x="0" y="2"/>
              <a:ext cx="5760" cy="4318"/>
              <a:chOff x="0" y="2"/>
              <a:chExt cx="5760" cy="4318"/>
            </a:xfrm>
          </p:grpSpPr>
          <p:sp>
            <p:nvSpPr>
              <p:cNvPr id="4107" name="Freeform 10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4108" name="AutoShape 110"/>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4109" name="Freeform 111"/>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4110" name="Freeform 112"/>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sp>
          <p:nvSpPr>
            <p:cNvPr id="4111" name="Freeform 11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83" name="Freeform 95"/>
          <p:cNvSpPr/>
          <p:nvPr/>
        </p:nvSpPr>
        <p:spPr bwMode="gray">
          <a:xfrm rot="162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8195" name="Freeform 94"/>
          <p:cNvSpPr/>
          <p:nvPr/>
        </p:nvSpPr>
        <p:spPr>
          <a:xfrm>
            <a:off x="63500" y="63500"/>
            <a:ext cx="9037638" cy="1604963"/>
          </a:xfrm>
          <a:custGeom>
            <a:avLst/>
            <a:gdLst/>
            <a:ahLst/>
            <a:cxnLst>
              <a:cxn ang="0">
                <a:pos x="0" y="937298"/>
              </a:cxn>
              <a:cxn ang="0">
                <a:pos x="2413000" y="629145"/>
              </a:cxn>
              <a:cxn ang="0">
                <a:pos x="6667500" y="808901"/>
              </a:cxn>
              <a:cxn ang="0">
                <a:pos x="9029700" y="1604963"/>
              </a:cxn>
              <a:cxn ang="0">
                <a:pos x="9037638" y="9630"/>
              </a:cxn>
              <a:cxn ang="0">
                <a:pos x="0" y="0"/>
              </a:cxn>
            </a:cxnLst>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tileRect/>
          </a:gradFill>
          <a:ln w="9525">
            <a:noFill/>
          </a:ln>
        </p:spPr>
        <p:txBody>
          <a:bodyPr/>
          <a:p>
            <a:endParaRPr lang="zh-CN" altLang="en-US"/>
          </a:p>
        </p:txBody>
      </p:sp>
      <p:sp>
        <p:nvSpPr>
          <p:cNvPr id="8196" name="Rectangle 21"/>
          <p:cNvSpPr>
            <a:spLocks noGrp="1"/>
          </p:cNvSpPr>
          <p:nvPr>
            <p:ph type="title"/>
          </p:nvPr>
        </p:nvSpPr>
        <p:spPr>
          <a:xfrm>
            <a:off x="323850" y="115888"/>
            <a:ext cx="8424863" cy="536575"/>
          </a:xfrm>
          <a:prstGeom prst="rect">
            <a:avLst/>
          </a:prstGeom>
          <a:noFill/>
          <a:ln w="9525">
            <a:noFill/>
          </a:ln>
        </p:spPr>
        <p:txBody>
          <a:bodyPr anchor="ctr"/>
          <a:p>
            <a:pPr lvl="0"/>
            <a:r>
              <a:rPr lang="ko-KR" altLang="en-US" dirty="0"/>
              <a:t>单击此处编辑母版标题样式</a:t>
            </a:r>
            <a:endParaRPr lang="ko-KR" altLang="en-US" dirty="0"/>
          </a:p>
        </p:txBody>
      </p:sp>
      <p:sp>
        <p:nvSpPr>
          <p:cNvPr id="12312" name="Rectangle 24"/>
          <p:cNvSpPr>
            <a:spLocks noGrp="1" noChangeArrowheads="1"/>
          </p:cNvSpPr>
          <p:nvPr>
            <p:ph type="ftr" sz="quarter" idx="3"/>
          </p:nvPr>
        </p:nvSpPr>
        <p:spPr bwMode="gray">
          <a:xfrm>
            <a:off x="6084888" y="6453188"/>
            <a:ext cx="2895600" cy="2651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1">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www.themegallery.com</a:t>
            </a:r>
            <a:endParaRPr kumimoji="0" lang="en-US" altLang="zh-CN" sz="12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ln>
          <a:effectLst/>
        </p:spPr>
        <p:txBody>
          <a:bodyPr vert="horz" wrap="square" lIns="91440" tIns="45720" rIns="91440" bIns="45720" numCol="1" anchor="t" anchorCtr="0" compatLnSpc="1"/>
          <a:lstStyle>
            <a:lvl1pPr algn="ctr">
              <a:defRPr sz="1200" b="1" noProof="1" dirty="0">
                <a:latin typeface="Verdana" panose="020B0604030504040204" pitchFamily="34" charset="0"/>
                <a:ea typeface="Gulim"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1345698-AD39-407B-BD1B-C437EFCB2D6D}" type="slidenum">
              <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rPr>
            </a:fld>
            <a:endParaRPr kumimoji="0" lang="ko-KR" altLang="en-US" sz="1200" b="1" i="0" u="none" strike="noStrike" kern="1200" cap="none" spc="0" normalizeH="0" baseline="0" noProof="1">
              <a:ln>
                <a:noFill/>
              </a:ln>
              <a:solidFill>
                <a:schemeClr val="tx1"/>
              </a:solidFill>
              <a:effectLst/>
              <a:uLnTx/>
              <a:uFillTx/>
              <a:latin typeface="Verdana" panose="020B0604030504040204" pitchFamily="34" charset="0"/>
              <a:ea typeface="Gulim" pitchFamily="34" charset="-127"/>
              <a:cs typeface="+mn-cs"/>
            </a:endParaRPr>
          </a:p>
        </p:txBody>
      </p:sp>
      <p:sp>
        <p:nvSpPr>
          <p:cNvPr id="8199" name="Line 76"/>
          <p:cNvSpPr/>
          <p:nvPr/>
        </p:nvSpPr>
        <p:spPr>
          <a:xfrm>
            <a:off x="323850" y="6500813"/>
            <a:ext cx="8569325" cy="0"/>
          </a:xfrm>
          <a:prstGeom prst="line">
            <a:avLst/>
          </a:prstGeom>
          <a:ln w="9525" cap="flat" cmpd="sng">
            <a:solidFill>
              <a:schemeClr val="tx1"/>
            </a:solidFill>
            <a:prstDash val="solid"/>
            <a:round/>
            <a:headEnd type="none" w="med" len="med"/>
            <a:tailEnd type="none" w="med" len="med"/>
          </a:ln>
        </p:spPr>
      </p:sp>
      <p:sp>
        <p:nvSpPr>
          <p:cNvPr id="8200" name="Rectangle 22"/>
          <p:cNvSpPr>
            <a:spLocks noGrp="1"/>
          </p:cNvSpPr>
          <p:nvPr>
            <p:ph type="body"/>
          </p:nvPr>
        </p:nvSpPr>
        <p:spPr>
          <a:xfrm>
            <a:off x="684213" y="1125538"/>
            <a:ext cx="8013700" cy="5327650"/>
          </a:xfrm>
          <a:prstGeom prst="rect">
            <a:avLst/>
          </a:prstGeom>
          <a:noFill/>
          <a:ln w="9525">
            <a:noFill/>
          </a:ln>
        </p:spPr>
        <p:txBody>
          <a:bodyPr anchor="t"/>
          <a:p>
            <a:pPr lvl="0"/>
            <a:r>
              <a:rPr lang="ko-KR" altLang="en-US" dirty="0"/>
              <a:t>单击此处编辑母版文本样式</a:t>
            </a:r>
            <a:endParaRPr lang="ko-KR" altLang="en-US" dirty="0"/>
          </a:p>
          <a:p>
            <a:pPr lvl="1" indent="-285750"/>
            <a:r>
              <a:rPr lang="ko-KR" altLang="en-US" dirty="0"/>
              <a:t>第二级</a:t>
            </a:r>
            <a:endParaRPr lang="ko-KR" altLang="en-US" dirty="0"/>
          </a:p>
          <a:p>
            <a:pPr lvl="2" indent="-228600"/>
            <a:r>
              <a:rPr lang="ko-KR" altLang="en-US" dirty="0"/>
              <a:t>第三级</a:t>
            </a:r>
            <a:endParaRPr lang="ko-KR" altLang="en-US" dirty="0"/>
          </a:p>
          <a:p>
            <a:pPr lvl="3" indent="-228600"/>
            <a:r>
              <a:rPr lang="ko-KR" altLang="en-US" dirty="0"/>
              <a:t>第四级</a:t>
            </a:r>
            <a:endParaRPr lang="ko-KR" altLang="en-US" dirty="0"/>
          </a:p>
          <a:p>
            <a:pPr lvl="4" indent="-228600"/>
            <a:r>
              <a:rPr lang="ko-KR" altLang="en-US" dirty="0"/>
              <a:t>第五级</a:t>
            </a:r>
            <a:endParaRPr lang="ko-KR" altLang="en-US" dirty="0"/>
          </a:p>
        </p:txBody>
      </p:sp>
      <p:grpSp>
        <p:nvGrpSpPr>
          <p:cNvPr id="8201" name="Group 114"/>
          <p:cNvGrpSpPr/>
          <p:nvPr/>
        </p:nvGrpSpPr>
        <p:grpSpPr>
          <a:xfrm>
            <a:off x="0" y="3175"/>
            <a:ext cx="9144000" cy="6854825"/>
            <a:chOff x="0" y="2"/>
            <a:chExt cx="5760" cy="4318"/>
          </a:xfrm>
        </p:grpSpPr>
        <p:grpSp>
          <p:nvGrpSpPr>
            <p:cNvPr id="8202" name="Group 108"/>
            <p:cNvGrpSpPr/>
            <p:nvPr userDrawn="1"/>
          </p:nvGrpSpPr>
          <p:grpSpPr>
            <a:xfrm>
              <a:off x="0" y="2"/>
              <a:ext cx="5760" cy="4318"/>
              <a:chOff x="0" y="2"/>
              <a:chExt cx="5760" cy="4318"/>
            </a:xfrm>
          </p:grpSpPr>
          <p:sp>
            <p:nvSpPr>
              <p:cNvPr id="8203" name="Freeform 109"/>
              <p:cNvSpPr/>
              <p:nvPr userDrawn="1"/>
            </p:nvSpPr>
            <p:spPr>
              <a:xfrm>
                <a:off x="0" y="4023"/>
                <a:ext cx="275" cy="297"/>
              </a:xfrm>
              <a:custGeom>
                <a:avLst/>
                <a:gdLst/>
                <a:ahLst/>
                <a:cxnLst>
                  <a:cxn ang="0">
                    <a:pos x="275" y="291"/>
                  </a:cxn>
                  <a:cxn ang="0">
                    <a:pos x="112" y="211"/>
                  </a:cxn>
                  <a:cxn ang="0">
                    <a:pos x="28" y="127"/>
                  </a:cxn>
                  <a:cxn ang="0">
                    <a:pos x="0" y="0"/>
                  </a:cxn>
                  <a:cxn ang="0">
                    <a:pos x="1" y="297"/>
                  </a:cxn>
                </a:cxnLst>
                <a:pathLst>
                  <a:path w="275" h="297">
                    <a:moveTo>
                      <a:pt x="275" y="291"/>
                    </a:moveTo>
                    <a:lnTo>
                      <a:pt x="112" y="211"/>
                    </a:lnTo>
                    <a:lnTo>
                      <a:pt x="28" y="127"/>
                    </a:lnTo>
                    <a:lnTo>
                      <a:pt x="0" y="0"/>
                    </a:lnTo>
                    <a:lnTo>
                      <a:pt x="1" y="297"/>
                    </a:lnTo>
                  </a:path>
                </a:pathLst>
              </a:custGeom>
              <a:solidFill>
                <a:schemeClr val="bg1"/>
              </a:solidFill>
              <a:ln w="9525">
                <a:noFill/>
              </a:ln>
            </p:spPr>
            <p:txBody>
              <a:bodyPr/>
              <a:p>
                <a:endParaRPr lang="zh-CN" altLang="en-US"/>
              </a:p>
            </p:txBody>
          </p:sp>
          <p:sp>
            <p:nvSpPr>
              <p:cNvPr id="8204" name="AutoShape 110"/>
              <p:cNvSpPr/>
              <p:nvPr userDrawn="1"/>
            </p:nvSpPr>
            <p:spPr>
              <a:xfrm>
                <a:off x="20" y="26"/>
                <a:ext cx="5715" cy="4265"/>
              </a:xfrm>
              <a:prstGeom prst="roundRect">
                <a:avLst>
                  <a:gd name="adj" fmla="val 6227"/>
                </a:avLst>
              </a:prstGeom>
              <a:noFill/>
              <a:ln w="76200" cap="flat" cmpd="sng">
                <a:solidFill>
                  <a:schemeClr val="bg1"/>
                </a:solidFill>
                <a:prstDash val="solid"/>
                <a:round/>
                <a:headEnd type="none" w="med" len="med"/>
                <a:tailEnd type="none" w="med" len="med"/>
              </a:ln>
            </p:spPr>
            <p:txBody>
              <a:bodyPr wrap="none" anchor="ctr"/>
              <a:p>
                <a:pPr lvl="0" eaLnBrk="0" hangingPunct="0"/>
                <a:endParaRPr lang="zh-CN" altLang="en-US" dirty="0">
                  <a:latin typeface="Times New Roman" panose="02020603050405020304" pitchFamily="18" charset="0"/>
                  <a:ea typeface="楷体_GB2312" pitchFamily="49" charset="-122"/>
                </a:endParaRPr>
              </a:p>
            </p:txBody>
          </p:sp>
          <p:sp>
            <p:nvSpPr>
              <p:cNvPr id="8205" name="Freeform 111"/>
              <p:cNvSpPr/>
              <p:nvPr userDrawn="1"/>
            </p:nvSpPr>
            <p:spPr>
              <a:xfrm>
                <a:off x="0" y="2"/>
                <a:ext cx="290" cy="315"/>
              </a:xfrm>
              <a:custGeom>
                <a:avLst/>
                <a:gdLst/>
                <a:ahLst/>
                <a:cxnLst>
                  <a:cxn ang="0">
                    <a:pos x="1" y="315"/>
                  </a:cxn>
                  <a:cxn ang="0">
                    <a:pos x="122" y="97"/>
                  </a:cxn>
                  <a:cxn ang="0">
                    <a:pos x="279" y="0"/>
                  </a:cxn>
                  <a:cxn ang="0">
                    <a:pos x="0" y="1"/>
                  </a:cxn>
                </a:cxnLst>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ln>
            </p:spPr>
            <p:txBody>
              <a:bodyPr/>
              <a:p>
                <a:endParaRPr lang="zh-CN" altLang="en-US"/>
              </a:p>
            </p:txBody>
          </p:sp>
          <p:sp>
            <p:nvSpPr>
              <p:cNvPr id="8206" name="Freeform 112"/>
              <p:cNvSpPr/>
              <p:nvPr userDrawn="1"/>
            </p:nvSpPr>
            <p:spPr>
              <a:xfrm>
                <a:off x="5507" y="4031"/>
                <a:ext cx="253" cy="287"/>
              </a:xfrm>
              <a:custGeom>
                <a:avLst/>
                <a:gdLst/>
                <a:ahLst/>
                <a:cxnLst>
                  <a:cxn ang="0">
                    <a:pos x="250" y="0"/>
                  </a:cxn>
                  <a:cxn ang="0">
                    <a:pos x="179" y="143"/>
                  </a:cxn>
                  <a:cxn ang="0">
                    <a:pos x="85" y="236"/>
                  </a:cxn>
                  <a:cxn ang="0">
                    <a:pos x="0" y="287"/>
                  </a:cxn>
                  <a:cxn ang="0">
                    <a:pos x="253" y="284"/>
                  </a:cxn>
                </a:cxnLst>
                <a:pathLst>
                  <a:path w="253" h="287">
                    <a:moveTo>
                      <a:pt x="250" y="0"/>
                    </a:moveTo>
                    <a:lnTo>
                      <a:pt x="179" y="143"/>
                    </a:lnTo>
                    <a:lnTo>
                      <a:pt x="85" y="236"/>
                    </a:lnTo>
                    <a:lnTo>
                      <a:pt x="0" y="287"/>
                    </a:lnTo>
                    <a:lnTo>
                      <a:pt x="253" y="284"/>
                    </a:lnTo>
                  </a:path>
                </a:pathLst>
              </a:custGeom>
              <a:solidFill>
                <a:schemeClr val="bg1"/>
              </a:solidFill>
              <a:ln w="9525" cap="flat" cmpd="sng">
                <a:solidFill>
                  <a:schemeClr val="bg1"/>
                </a:solidFill>
                <a:prstDash val="solid"/>
                <a:round/>
                <a:headEnd type="none" w="med" len="med"/>
                <a:tailEnd type="none" w="med" len="med"/>
              </a:ln>
            </p:spPr>
            <p:txBody>
              <a:bodyPr/>
              <a:p>
                <a:endParaRPr lang="zh-CN" altLang="en-US"/>
              </a:p>
            </p:txBody>
          </p:sp>
        </p:grpSp>
        <p:sp>
          <p:nvSpPr>
            <p:cNvPr id="8207" name="Freeform 113"/>
            <p:cNvSpPr/>
            <p:nvPr userDrawn="1"/>
          </p:nvSpPr>
          <p:spPr>
            <a:xfrm>
              <a:off x="5475" y="3"/>
              <a:ext cx="281" cy="344"/>
            </a:xfrm>
            <a:custGeom>
              <a:avLst/>
              <a:gdLst/>
              <a:ahLst/>
              <a:cxnLst>
                <a:cxn ang="0">
                  <a:pos x="0" y="0"/>
                </a:cxn>
                <a:cxn ang="0">
                  <a:pos x="202" y="95"/>
                </a:cxn>
                <a:cxn ang="0">
                  <a:pos x="281" y="328"/>
                </a:cxn>
                <a:cxn ang="0">
                  <a:pos x="281" y="0"/>
                </a:cxn>
              </a:cxnLst>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43"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noProof="1" dirty="0">
                <a:solidFill>
                  <a:srgbClr val="000000"/>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1CF3865-EF20-4498-A598-3A749C3D2E0E}"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9.xml"/><Relationship Id="rId2" Type="http://schemas.openxmlformats.org/officeDocument/2006/relationships/image" Target="../media/image18.png"/><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9.xml"/><Relationship Id="rId2" Type="http://schemas.openxmlformats.org/officeDocument/2006/relationships/image" Target="../media/image20.png"/><Relationship Id="rId1"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png"/><Relationship Id="rId1"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82.xml"/><Relationship Id="rId3" Type="http://schemas.openxmlformats.org/officeDocument/2006/relationships/hyperlink" Target="&#36827;&#20837;&#21463;&#38480;&#31354;&#38388;&#20316;&#19994;&#35768;&#21487;&#35777;.doc" TargetMode="External"/><Relationship Id="rId2" Type="http://schemas.openxmlformats.org/officeDocument/2006/relationships/hyperlink" Target="&#26377;&#38480;&#31354;&#38388;&#20316;&#19994;&#23433;&#20840;&#31649;&#29702;&#21046;&#24230;.doc" TargetMode="External"/><Relationship Id="rId1" Type="http://schemas.openxmlformats.org/officeDocument/2006/relationships/hyperlink" Target="&#26377;&#38480;&#31354;&#38388;&#20316;&#19994;&#31867;&#21035;.ppt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image" Target="../media/image25.png"/><Relationship Id="rId1"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hyperlink" Target="GBZ2.1-2007&#12298;&#24037;&#20316;&#22330;&#25152;&#26377;&#23475;&#22240;&#32032;&#32844;&#19994;&#25509;&#35302;&#38480;&#20540;&#21270;&#23398;&#26377;&#23475;&#22240;&#32032;&#12299;.pdf"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image" Target="../media/image30.png"/><Relationship Id="rId1" Type="http://schemas.openxmlformats.org/officeDocument/2006/relationships/image" Target="../media/image2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3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3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34.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4"/>
          <p:cNvSpPr>
            <a:spLocks noGrp="1"/>
          </p:cNvSpPr>
          <p:nvPr>
            <p:ph type="ctrTitle" sz="quarter"/>
          </p:nvPr>
        </p:nvSpPr>
        <p:spPr>
          <a:xfrm>
            <a:off x="900113" y="1412875"/>
            <a:ext cx="7200900" cy="1728788"/>
          </a:xfrm>
        </p:spPr>
        <p:txBody>
          <a:bodyPr vert="horz" wrap="square" lIns="91440" tIns="45720" rIns="91440" bIns="45720" anchor="ctr"/>
          <a:p>
            <a:pPr eaLnBrk="1" hangingPunct="1">
              <a:lnSpc>
                <a:spcPct val="120000"/>
              </a:lnSpc>
              <a:buClrTx/>
              <a:buSzTx/>
              <a:buFontTx/>
            </a:pPr>
            <a:r>
              <a:rPr lang="zh-CN" altLang="en-US" sz="4800" dirty="0">
                <a:latin typeface="楷体_GB2312" pitchFamily="49" charset="-122"/>
                <a:ea typeface="楷体_GB2312" pitchFamily="49" charset="-122"/>
                <a:cs typeface="+mj-cs"/>
              </a:rPr>
              <a:t>有限空间作业安全</a:t>
            </a:r>
            <a:endParaRPr lang="ko-KR" altLang="en-US" sz="4800" dirty="0">
              <a:latin typeface="+mj-lt"/>
              <a:ea typeface="宋体" panose="02010600030101010101" pitchFamily="2" charset="-122"/>
              <a:cs typeface="+mj-cs"/>
            </a:endParaRPr>
          </a:p>
        </p:txBody>
      </p:sp>
      <p:sp>
        <p:nvSpPr>
          <p:cNvPr id="31746" name="Rectangle 5"/>
          <p:cNvSpPr>
            <a:spLocks noGrp="1"/>
          </p:cNvSpPr>
          <p:nvPr>
            <p:ph type="subTitle" sz="quarter" idx="1"/>
          </p:nvPr>
        </p:nvSpPr>
        <p:spPr>
          <a:xfrm>
            <a:off x="971550" y="4435475"/>
            <a:ext cx="7343775" cy="649288"/>
          </a:xfrm>
        </p:spPr>
        <p:txBody>
          <a:bodyPr vert="horz" wrap="square" lIns="91440" tIns="45720" rIns="91440" bIns="45720" anchor="t"/>
          <a:p>
            <a:pPr eaLnBrk="1" hangingPunct="1">
              <a:buSzTx/>
            </a:pPr>
            <a:r>
              <a:rPr lang="zh-CN" altLang="en-US" sz="3200" dirty="0">
                <a:latin typeface="黑体" panose="02010609060101010101" pitchFamily="49" charset="-122"/>
                <a:ea typeface="黑体" panose="02010609060101010101" pitchFamily="49" charset="-122"/>
                <a:cs typeface="+mn-cs"/>
              </a:rPr>
              <a:t>宁波国际投资咨询有限公司    杜昶</a:t>
            </a:r>
            <a:endParaRPr lang="ko-KR" altLang="en-US" sz="3200" dirty="0">
              <a:latin typeface="黑体" panose="02010609060101010101" pitchFamily="49" charset="-122"/>
              <a:ea typeface="Gulim" pitchFamily="34" charset="-127"/>
              <a:cs typeface="+mn-cs"/>
            </a:endParaRPr>
          </a:p>
        </p:txBody>
      </p:sp>
      <p:sp>
        <p:nvSpPr>
          <p:cNvPr id="31747" name="Text Box 13"/>
          <p:cNvSpPr txBox="1"/>
          <p:nvPr/>
        </p:nvSpPr>
        <p:spPr>
          <a:xfrm>
            <a:off x="7380288" y="476250"/>
            <a:ext cx="1368425" cy="369888"/>
          </a:xfrm>
          <a:prstGeom prst="rect">
            <a:avLst/>
          </a:prstGeom>
          <a:noFill/>
          <a:ln w="9525">
            <a:noFill/>
          </a:ln>
        </p:spPr>
        <p:txBody>
          <a:bodyPr anchor="t">
            <a:spAutoFit/>
          </a:bodyPr>
          <a:p>
            <a:pPr eaLnBrk="0" hangingPunct="0">
              <a:spcBef>
                <a:spcPct val="50000"/>
              </a:spcBef>
            </a:pPr>
            <a:endParaRPr lang="zh-CN" altLang="en-US" dirty="0">
              <a:latin typeface="Times New Roman" panose="02020603050405020304" pitchFamily="18" charset="0"/>
              <a:ea typeface="宋体" panose="02010600030101010101" pitchFamily="2" charset="-122"/>
            </a:endParaRPr>
          </a:p>
        </p:txBody>
      </p:sp>
      <p:sp>
        <p:nvSpPr>
          <p:cNvPr id="31748" name="Text Box 21"/>
          <p:cNvSpPr txBox="1"/>
          <p:nvPr/>
        </p:nvSpPr>
        <p:spPr>
          <a:xfrm>
            <a:off x="7308850" y="476250"/>
            <a:ext cx="1584325" cy="784225"/>
          </a:xfrm>
          <a:prstGeom prst="rect">
            <a:avLst/>
          </a:prstGeom>
          <a:solidFill>
            <a:schemeClr val="tx2"/>
          </a:solidFill>
          <a:ln w="9525">
            <a:noFill/>
          </a:ln>
        </p:spPr>
        <p:txBody>
          <a:bodyPr anchor="t">
            <a:spAutoFit/>
          </a:bodyPr>
          <a:p>
            <a:pPr eaLnBrk="0" hangingPunct="0">
              <a:spcBef>
                <a:spcPct val="50000"/>
              </a:spcBef>
            </a:pPr>
            <a:endParaRPr lang="zh-CN" altLang="en-US" dirty="0">
              <a:latin typeface="Times New Roman" panose="02020603050405020304" pitchFamily="18" charset="0"/>
              <a:ea typeface="宋体" panose="02010600030101010101" pitchFamily="2" charset="-122"/>
            </a:endParaRPr>
          </a:p>
          <a:p>
            <a:pPr eaLnBrk="0" hangingPunct="0">
              <a:spcBef>
                <a:spcPct val="50000"/>
              </a:spcBef>
            </a:pPr>
            <a:endParaRPr lang="zh-CN" altLang="en-US" dirty="0">
              <a:latin typeface="Times New Roman" panose="02020603050405020304" pitchFamily="18" charset="0"/>
              <a:ea typeface="宋体" panose="02010600030101010101" pitchFamily="2" charset="-122"/>
            </a:endParaRPr>
          </a:p>
        </p:txBody>
      </p:sp>
      <p:sp>
        <p:nvSpPr>
          <p:cNvPr id="31749" name="矩形 1"/>
          <p:cNvSpPr/>
          <p:nvPr/>
        </p:nvSpPr>
        <p:spPr>
          <a:xfrm>
            <a:off x="1403350" y="5214938"/>
            <a:ext cx="6769100" cy="736600"/>
          </a:xfrm>
          <a:prstGeom prst="rect">
            <a:avLst/>
          </a:prstGeom>
          <a:noFill/>
          <a:ln w="9525">
            <a:noFill/>
          </a:ln>
        </p:spPr>
        <p:txBody>
          <a:bodyPr anchor="t">
            <a:spAutoFit/>
          </a:bodyPr>
          <a:p>
            <a:pPr>
              <a:lnSpc>
                <a:spcPct val="150000"/>
              </a:lnSpc>
            </a:pPr>
            <a:r>
              <a:rPr lang="zh-CN" altLang="en-US" sz="2800" b="1" dirty="0">
                <a:solidFill>
                  <a:srgbClr val="000000"/>
                </a:solidFill>
                <a:latin typeface="幼圆" panose="02010509060101010101" pitchFamily="49" charset="-122"/>
                <a:ea typeface="幼圆" panose="02010509060101010101" pitchFamily="49" charset="-122"/>
              </a:rPr>
              <a:t>电话 ： </a:t>
            </a:r>
            <a:r>
              <a:rPr lang="en-US" altLang="zh-CN" sz="2800" b="1" dirty="0">
                <a:solidFill>
                  <a:srgbClr val="000000"/>
                </a:solidFill>
                <a:latin typeface="幼圆" panose="02010509060101010101" pitchFamily="49" charset="-122"/>
                <a:ea typeface="幼圆" panose="02010509060101010101" pitchFamily="49" charset="-122"/>
              </a:rPr>
              <a:t>13506842407</a:t>
            </a:r>
            <a:endParaRPr lang="en-US" altLang="zh-CN" sz="2800" b="1" dirty="0">
              <a:solidFill>
                <a:srgbClr val="000000"/>
              </a:solidFill>
              <a:latin typeface="幼圆" panose="02010509060101010101" pitchFamily="49" charset="-122"/>
              <a:ea typeface="幼圆" panose="020105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685290" y="274955"/>
            <a:ext cx="6286500" cy="63538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3"/>
          <p:cNvSpPr>
            <a:spLocks noGrp="1"/>
          </p:cNvSpPr>
          <p:nvPr>
            <p:ph idx="1"/>
          </p:nvPr>
        </p:nvSpPr>
        <p:spPr>
          <a:xfrm>
            <a:off x="298450" y="415925"/>
            <a:ext cx="8547100" cy="6172200"/>
          </a:xfrm>
        </p:spPr>
        <p:txBody>
          <a:bodyPr vert="horz" wrap="square" lIns="91440" tIns="45720" rIns="91440" bIns="45720" anchor="t"/>
          <a:p>
            <a:pPr marL="0" indent="0" eaLnBrk="1" hangingPunct="1">
              <a:lnSpc>
                <a:spcPct val="150000"/>
              </a:lnSpc>
              <a:spcBef>
                <a:spcPct val="0"/>
              </a:spcBef>
              <a:buNone/>
            </a:pPr>
            <a:r>
              <a:rPr lang="zh-CN" altLang="en-US" dirty="0">
                <a:solidFill>
                  <a:srgbClr val="FF0000"/>
                </a:solidFill>
                <a:latin typeface="宋体" panose="02010600030101010101" pitchFamily="2" charset="-122"/>
                <a:ea typeface="宋体" panose="02010600030101010101" pitchFamily="2" charset="-122"/>
              </a:rPr>
              <a:t>其他相近的定义</a:t>
            </a:r>
            <a:endParaRPr lang="en-US" altLang="zh-CN" dirty="0">
              <a:solidFill>
                <a:srgbClr val="FF0000"/>
              </a:solidFill>
              <a:latin typeface="宋体" panose="02010600030101010101" pitchFamily="2" charset="-122"/>
              <a:ea typeface="宋体" panose="02010600030101010101" pitchFamily="2" charset="-122"/>
            </a:endParaRPr>
          </a:p>
          <a:p>
            <a:pPr marL="0" indent="0" eaLnBrk="1" hangingPunct="1">
              <a:lnSpc>
                <a:spcPct val="150000"/>
              </a:lnSpc>
              <a:spcBef>
                <a:spcPct val="0"/>
              </a:spcBef>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工贸企业有限空间作业安全管理与监督暂行规定</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安监总局令第</a:t>
            </a:r>
            <a:r>
              <a:rPr lang="en-US" altLang="zh-CN" sz="2400" dirty="0">
                <a:latin typeface="宋体" panose="02010600030101010101" pitchFamily="2" charset="-122"/>
                <a:ea typeface="宋体" panose="02010600030101010101" pitchFamily="2" charset="-122"/>
              </a:rPr>
              <a:t>59</a:t>
            </a:r>
            <a:r>
              <a:rPr lang="zh-CN" altLang="en-US" sz="2400" dirty="0">
                <a:latin typeface="宋体" panose="02010600030101010101" pitchFamily="2" charset="-122"/>
                <a:ea typeface="宋体" panose="02010600030101010101" pitchFamily="2" charset="-122"/>
              </a:rPr>
              <a:t>号</a:t>
            </a:r>
            <a:endParaRPr lang="zh-CN" altLang="en-US" sz="2400" dirty="0">
              <a:latin typeface="宋体" panose="02010600030101010101" pitchFamily="2" charset="-122"/>
              <a:ea typeface="宋体" panose="02010600030101010101" pitchFamily="2" charset="-122"/>
            </a:endParaRPr>
          </a:p>
          <a:p>
            <a:pPr marL="0" indent="0" eaLnBrk="1" hangingPunct="1">
              <a:lnSpc>
                <a:spcPct val="150000"/>
              </a:lnSpc>
              <a:spcBef>
                <a:spcPct val="0"/>
              </a:spcBef>
              <a:buNone/>
            </a:pPr>
            <a:r>
              <a:rPr lang="zh-CN" altLang="en-US" sz="2400" dirty="0">
                <a:latin typeface="宋体" panose="02010600030101010101" pitchFamily="2" charset="-122"/>
                <a:ea typeface="宋体" panose="02010600030101010101" pitchFamily="2" charset="-122"/>
              </a:rPr>
              <a:t>   指封闭或者部分封闭，与外界相对隔离，出入口较为狭窄，作业人员不能长时间在内工作，自然通风不良，易造成有毒有害、易燃易爆物质积聚或者氧含量不足的空间。</a:t>
            </a:r>
            <a:r>
              <a:rPr lang="en-US" altLang="zh-CN"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a:p>
            <a:pPr marL="0" indent="0" eaLnBrk="1" hangingPunct="1">
              <a:lnSpc>
                <a:spcPct val="150000"/>
              </a:lnSpc>
              <a:spcBef>
                <a:spcPct val="0"/>
              </a:spcBef>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有限空间作业安全技术规程</a:t>
            </a:r>
            <a:r>
              <a:rPr lang="en-US" altLang="zh-CN" sz="2400" dirty="0">
                <a:solidFill>
                  <a:srgbClr val="FF0000"/>
                </a:solidFill>
                <a:latin typeface="宋体" panose="02010600030101010101" pitchFamily="2" charset="-122"/>
                <a:ea typeface="宋体" panose="02010600030101010101" pitchFamily="2" charset="-122"/>
              </a:rPr>
              <a:t>》(DB33/ 707-2008)</a:t>
            </a:r>
            <a:endParaRPr lang="en-US" altLang="zh-CN" sz="2400" dirty="0">
              <a:latin typeface="宋体" panose="02010600030101010101" pitchFamily="2" charset="-122"/>
              <a:ea typeface="宋体" panose="02010600030101010101" pitchFamily="2" charset="-122"/>
            </a:endParaRPr>
          </a:p>
          <a:p>
            <a:pPr marL="0" indent="0" eaLnBrk="1" hangingPunct="1">
              <a:lnSpc>
                <a:spcPct val="150000"/>
              </a:lnSpc>
              <a:spcBef>
                <a:spcPct val="0"/>
              </a:spcBef>
              <a:buNone/>
            </a:pPr>
            <a:r>
              <a:rPr lang="zh-CN" altLang="en-US" sz="2400" dirty="0">
                <a:latin typeface="宋体" panose="02010600030101010101" pitchFamily="2" charset="-122"/>
                <a:ea typeface="宋体" panose="02010600030101010101" pitchFamily="2" charset="-122"/>
              </a:rPr>
              <a:t>指仅有</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个～</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个人孔即进出口受到限制的密闭、狭窄、通风不良的分隔间，或深度大于</a:t>
            </a:r>
            <a:r>
              <a:rPr lang="en-US" altLang="zh-CN" sz="2400" dirty="0">
                <a:latin typeface="宋体" panose="02010600030101010101" pitchFamily="2" charset="-122"/>
                <a:ea typeface="宋体" panose="02010600030101010101" pitchFamily="2" charset="-122"/>
              </a:rPr>
              <a:t>1.2 m</a:t>
            </a:r>
            <a:r>
              <a:rPr lang="zh-CN" altLang="en-US" sz="2400" dirty="0">
                <a:latin typeface="宋体" panose="02010600030101010101" pitchFamily="2" charset="-122"/>
                <a:ea typeface="宋体" panose="02010600030101010101" pitchFamily="2" charset="-122"/>
              </a:rPr>
              <a:t>封闭或敞口的通风不良空间，分为封闭半封闭设备、地下建（构）筑物和地上建（构）筑物三类。</a:t>
            </a:r>
            <a:r>
              <a:rPr lang="en-US" altLang="zh-CN"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3"/>
          <p:cNvSpPr>
            <a:spLocks noGrp="1"/>
          </p:cNvSpPr>
          <p:nvPr>
            <p:ph idx="1"/>
          </p:nvPr>
        </p:nvSpPr>
        <p:spPr>
          <a:xfrm>
            <a:off x="457200" y="571500"/>
            <a:ext cx="8229600" cy="2332038"/>
          </a:xfrm>
        </p:spPr>
        <p:txBody>
          <a:bodyPr vert="horz" wrap="square" lIns="91440" tIns="45720" rIns="91440" bIns="45720" anchor="t"/>
          <a:p>
            <a:pPr marL="0" indent="0" eaLnBrk="1" hangingPunct="1">
              <a:lnSpc>
                <a:spcPct val="150000"/>
              </a:lnSpc>
              <a:spcBef>
                <a:spcPct val="0"/>
              </a:spcBef>
              <a:buNone/>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化学品生产单位受限空间作业安全规范</a:t>
            </a:r>
            <a:r>
              <a:rPr lang="en-US" altLang="zh-CN" sz="2400" dirty="0">
                <a:solidFill>
                  <a:srgbClr val="FF0000"/>
                </a:solidFill>
                <a:latin typeface="宋体" panose="02010600030101010101" pitchFamily="2" charset="-122"/>
                <a:ea typeface="宋体" panose="02010600030101010101" pitchFamily="2" charset="-122"/>
              </a:rPr>
              <a:t>》AQ3028-2008</a:t>
            </a:r>
            <a:endParaRPr lang="en-US" altLang="zh-CN" sz="2400" dirty="0">
              <a:latin typeface="宋体" panose="02010600030101010101" pitchFamily="2" charset="-122"/>
              <a:ea typeface="宋体" panose="02010600030101010101" pitchFamily="2" charset="-122"/>
            </a:endParaRPr>
          </a:p>
          <a:p>
            <a:pPr marL="0" indent="0" eaLnBrk="1" hangingPunct="1">
              <a:lnSpc>
                <a:spcPct val="150000"/>
              </a:lnSpc>
              <a:spcBef>
                <a:spcPct val="0"/>
              </a:spcBef>
              <a:buNone/>
            </a:pPr>
            <a:r>
              <a:rPr lang="zh-CN" altLang="en-US" sz="2400" dirty="0">
                <a:latin typeface="宋体" panose="02010600030101010101" pitchFamily="2" charset="-122"/>
                <a:ea typeface="宋体" panose="02010600030101010101" pitchFamily="2" charset="-122"/>
              </a:rPr>
              <a:t>化学品生产单位的各类塔、釜、槽、罐、炉膛、锅筒、管道、容器以及地下室、窨井、坑（池）、下水道或其它封闭、半封闭场所。</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内容占位符 2"/>
          <p:cNvSpPr txBox="1"/>
          <p:nvPr/>
        </p:nvSpPr>
        <p:spPr bwMode="auto">
          <a:xfrm>
            <a:off x="457200" y="3275013"/>
            <a:ext cx="843597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anose="05020102010507070707" pitchFamily="18" charset="2"/>
              <a:buChar char="³"/>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mn-lt"/>
                <a:ea typeface="+mn-ea"/>
              </a:defRPr>
            </a:lvl9pPr>
          </a:lstStyle>
          <a:p>
            <a:pPr marL="0" marR="0" lvl="0" indent="0" algn="l" defTabSz="914400" rtl="0" eaLnBrk="0" fontAlgn="base" latinLnBrk="0" hangingPunct="0">
              <a:lnSpc>
                <a:spcPts val="3600"/>
              </a:lnSpc>
              <a:spcBef>
                <a:spcPts val="1200"/>
              </a:spcBef>
              <a:spcAft>
                <a:spcPct val="0"/>
              </a:spcAft>
              <a:buClr>
                <a:schemeClr val="accent1"/>
              </a:buClr>
              <a:buSzPct val="50000"/>
              <a:buFont typeface="Wingdings 2" panose="05020102010507070707" pitchFamily="18" charset="2"/>
              <a:buNone/>
              <a:defRPr/>
            </a:pPr>
            <a:r>
              <a:rPr kumimoji="0" lang="en-US" altLang="zh-CN" sz="24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4</a:t>
            </a: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a:t>
            </a: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rPr>
              <a:t>GB30871-2014《</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rPr>
              <a:t>化学品生产单位特殊作业安全规程</a:t>
            </a: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rPr>
              <a:t>》</a:t>
            </a:r>
            <a:endPar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ts val="3600"/>
              </a:lnSpc>
              <a:spcBef>
                <a:spcPts val="1200"/>
              </a:spcBef>
              <a:spcAft>
                <a:spcPct val="0"/>
              </a:spcAft>
              <a:buClr>
                <a:schemeClr val="accent1"/>
              </a:buClr>
              <a:buSzPct val="50000"/>
              <a:buFont typeface="Wingdings 2" panose="05020102010507070707" pitchFamily="18" charset="2"/>
              <a:buNone/>
              <a:defRPr/>
            </a:pPr>
            <a:r>
              <a:rPr kumimoji="0" lang="zh-CN" altLang="zh-CN" sz="24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进出口受限，通风不良，可能存在易燃易爆、有毒有害物质或缺氧，对进入人员的身体健康和生命安全构成威胁的封闭、半封闭设施及场所，如反应器、塔、釜、槽、罐、炉膛、锅筒、管道以及地下室、窨井、坑（池）、下水道或其他封闭、半封闭场所。</a:t>
            </a:r>
            <a:endParaRPr kumimoji="0" lang="zh-CN" altLang="en-US" sz="32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29" name="组合 1"/>
          <p:cNvGrpSpPr/>
          <p:nvPr/>
        </p:nvGrpSpPr>
        <p:grpSpPr>
          <a:xfrm>
            <a:off x="2682875" y="1557338"/>
            <a:ext cx="3363913" cy="4248150"/>
            <a:chOff x="3403533" y="1721555"/>
            <a:chExt cx="2225216" cy="3586163"/>
          </a:xfrm>
        </p:grpSpPr>
        <p:sp>
          <p:nvSpPr>
            <p:cNvPr id="48130" name="文本框 1"/>
            <p:cNvSpPr txBox="1"/>
            <p:nvPr/>
          </p:nvSpPr>
          <p:spPr>
            <a:xfrm>
              <a:off x="3403533" y="1721555"/>
              <a:ext cx="407081" cy="3586163"/>
            </a:xfrm>
            <a:prstGeom prst="rect">
              <a:avLst/>
            </a:prstGeom>
            <a:solidFill>
              <a:srgbClr val="CEE3F8"/>
            </a:solidFill>
            <a:ln w="9525">
              <a:noFill/>
            </a:ln>
          </p:spPr>
          <p:txBody>
            <a:bodyPr vert="eaVert" anchor="ctr">
              <a:spAutoFit/>
            </a:bodyPr>
            <a:p>
              <a:pPr eaLnBrk="0" fontAlgn="ctr" hangingPunct="0"/>
              <a:r>
                <a:rPr lang="zh-CN" altLang="en-US" sz="2800" b="1" dirty="0">
                  <a:solidFill>
                    <a:srgbClr val="FF0000"/>
                  </a:solidFill>
                  <a:latin typeface="黑体" panose="02010609060101010101" pitchFamily="49" charset="-122"/>
                  <a:ea typeface="黑体" panose="02010609060101010101" pitchFamily="49" charset="-122"/>
                </a:rPr>
                <a:t>（二）有 限 空 间 分 类 </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8131" name="文本框 2"/>
            <p:cNvSpPr txBox="1"/>
            <p:nvPr/>
          </p:nvSpPr>
          <p:spPr>
            <a:xfrm>
              <a:off x="4329581" y="1922551"/>
              <a:ext cx="1299167" cy="441653"/>
            </a:xfrm>
            <a:prstGeom prst="rect">
              <a:avLst/>
            </a:prstGeom>
            <a:solidFill>
              <a:srgbClr val="FFC000"/>
            </a:solidFill>
            <a:ln w="9525">
              <a:noFill/>
            </a:ln>
          </p:spPr>
          <p:txBody>
            <a:bodyPr anchor="t">
              <a:spAutoFit/>
            </a:bodyPr>
            <a:p>
              <a:pPr algn="ctr" eaLnBrk="0" hangingPunct="0"/>
              <a:r>
                <a:rPr lang="zh-CN" altLang="en-US" sz="2800" dirty="0">
                  <a:latin typeface="Times New Roman" panose="02020603050405020304" pitchFamily="18" charset="0"/>
                </a:rPr>
                <a:t>地  下</a:t>
              </a:r>
              <a:endParaRPr lang="zh-CN" altLang="en-US" sz="2800" dirty="0">
                <a:latin typeface="Times New Roman" panose="02020603050405020304" pitchFamily="18" charset="0"/>
              </a:endParaRPr>
            </a:p>
          </p:txBody>
        </p:sp>
        <p:sp>
          <p:nvSpPr>
            <p:cNvPr id="48132" name="文本框 3"/>
            <p:cNvSpPr txBox="1"/>
            <p:nvPr/>
          </p:nvSpPr>
          <p:spPr>
            <a:xfrm>
              <a:off x="4329581" y="4663391"/>
              <a:ext cx="1299168" cy="441653"/>
            </a:xfrm>
            <a:prstGeom prst="rect">
              <a:avLst/>
            </a:prstGeom>
            <a:solidFill>
              <a:srgbClr val="FFC000"/>
            </a:solidFill>
            <a:ln w="9525">
              <a:noFill/>
            </a:ln>
          </p:spPr>
          <p:txBody>
            <a:bodyPr anchor="t">
              <a:spAutoFit/>
            </a:bodyPr>
            <a:p>
              <a:pPr algn="ctr" eaLnBrk="0" hangingPunct="0"/>
              <a:r>
                <a:rPr lang="zh-CN" altLang="en-US" sz="2800" dirty="0">
                  <a:latin typeface="Times New Roman" panose="02020603050405020304" pitchFamily="18" charset="0"/>
                </a:rPr>
                <a:t>密  闭</a:t>
              </a:r>
              <a:endParaRPr lang="zh-CN" altLang="en-US" sz="2800" dirty="0">
                <a:latin typeface="Times New Roman" panose="02020603050405020304" pitchFamily="18" charset="0"/>
              </a:endParaRPr>
            </a:p>
          </p:txBody>
        </p:sp>
        <p:sp>
          <p:nvSpPr>
            <p:cNvPr id="48133" name="文本框 4"/>
            <p:cNvSpPr txBox="1"/>
            <p:nvPr/>
          </p:nvSpPr>
          <p:spPr>
            <a:xfrm>
              <a:off x="4329580" y="3294125"/>
              <a:ext cx="1299168" cy="441653"/>
            </a:xfrm>
            <a:prstGeom prst="rect">
              <a:avLst/>
            </a:prstGeom>
            <a:solidFill>
              <a:srgbClr val="FFC000"/>
            </a:solidFill>
            <a:ln w="9525">
              <a:noFill/>
            </a:ln>
          </p:spPr>
          <p:txBody>
            <a:bodyPr anchor="t">
              <a:spAutoFit/>
            </a:bodyPr>
            <a:p>
              <a:pPr algn="ctr" eaLnBrk="0" hangingPunct="0"/>
              <a:r>
                <a:rPr lang="zh-CN" altLang="en-US" sz="2800" dirty="0">
                  <a:latin typeface="Times New Roman" panose="02020603050405020304" pitchFamily="18" charset="0"/>
                </a:rPr>
                <a:t>地  上</a:t>
              </a:r>
              <a:endParaRPr lang="zh-CN" altLang="en-US" sz="2800" dirty="0">
                <a:latin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3"/>
          <p:cNvSpPr>
            <a:spLocks noGrp="1"/>
          </p:cNvSpPr>
          <p:nvPr>
            <p:ph idx="1"/>
          </p:nvPr>
        </p:nvSpPr>
        <p:spPr>
          <a:xfrm>
            <a:off x="704850" y="1333500"/>
            <a:ext cx="2493963" cy="4983163"/>
          </a:xfrm>
          <a:solidFill>
            <a:srgbClr val="CEE3F8"/>
          </a:solidFill>
        </p:spPr>
        <p:txBody>
          <a:bodyPr vert="horz" wrap="square" lIns="91440" tIns="45720" rIns="91440" bIns="45720" anchor="t"/>
          <a:p>
            <a:pPr marL="0" indent="0" eaLnBrk="1" hangingPunct="1">
              <a:lnSpc>
                <a:spcPct val="150000"/>
              </a:lnSpc>
              <a:spcBef>
                <a:spcPct val="0"/>
              </a:spcBef>
              <a:buNone/>
            </a:pPr>
            <a:r>
              <a:rPr lang="zh-CN" altLang="en-US" sz="2400" dirty="0">
                <a:latin typeface="宋体" panose="02010600030101010101" pitchFamily="2" charset="-122"/>
                <a:ea typeface="宋体" panose="02010600030101010101" pitchFamily="2" charset="-122"/>
              </a:rPr>
              <a:t>   地下室、地下仓库、地下工程、地下管沟、暗沟、隧道、 涵洞、地坑、深基坑、废井、地窖、检查井室、沼气池、化粪池、污水处理池等。</a:t>
            </a:r>
            <a:endParaRPr lang="zh-CN" altLang="en-US" sz="2400" dirty="0">
              <a:latin typeface="宋体" panose="02010600030101010101" pitchFamily="2" charset="-122"/>
              <a:ea typeface="宋体" panose="02010600030101010101" pitchFamily="2" charset="-122"/>
            </a:endParaRPr>
          </a:p>
        </p:txBody>
      </p:sp>
      <p:pic>
        <p:nvPicPr>
          <p:cNvPr id="49154" name="图片 2" descr="~ZQOFY7NKKCMJ]HJ1@`}4UP"/>
          <p:cNvPicPr>
            <a:picLocks noChangeAspect="1"/>
          </p:cNvPicPr>
          <p:nvPr/>
        </p:nvPicPr>
        <p:blipFill>
          <a:blip r:embed="rId1"/>
          <a:stretch>
            <a:fillRect/>
          </a:stretch>
        </p:blipFill>
        <p:spPr>
          <a:xfrm>
            <a:off x="3311525" y="1679575"/>
            <a:ext cx="5832475" cy="4000500"/>
          </a:xfrm>
          <a:prstGeom prst="rect">
            <a:avLst/>
          </a:prstGeom>
          <a:noFill/>
          <a:ln w="9525">
            <a:noFill/>
          </a:ln>
        </p:spPr>
      </p:pic>
      <p:sp>
        <p:nvSpPr>
          <p:cNvPr id="49155" name="文本框 2"/>
          <p:cNvSpPr txBox="1"/>
          <p:nvPr/>
        </p:nvSpPr>
        <p:spPr>
          <a:xfrm>
            <a:off x="434975" y="311150"/>
            <a:ext cx="3201988" cy="736600"/>
          </a:xfrm>
          <a:prstGeom prst="rect">
            <a:avLst/>
          </a:prstGeom>
          <a:noFill/>
          <a:ln w="9525">
            <a:noFill/>
          </a:ln>
        </p:spPr>
        <p:txBody>
          <a:bodyPr anchor="t">
            <a:spAutoFit/>
          </a:bodyPr>
          <a:p>
            <a:pPr>
              <a:lnSpc>
                <a:spcPct val="150000"/>
              </a:lnSpc>
            </a:pPr>
            <a:r>
              <a:rPr lang="en-US" altLang="zh-CN" sz="2800" dirty="0">
                <a:solidFill>
                  <a:srgbClr val="FF0000"/>
                </a:solidFill>
                <a:latin typeface="黑体" panose="02010609060101010101" pitchFamily="49" charset="-122"/>
                <a:ea typeface="黑体" panose="02010609060101010101" pitchFamily="49" charset="-122"/>
              </a:rPr>
              <a:t>1</a:t>
            </a:r>
            <a:r>
              <a:rPr lang="zh-CN" altLang="en-US" sz="2800" dirty="0">
                <a:solidFill>
                  <a:srgbClr val="FF0000"/>
                </a:solidFill>
                <a:latin typeface="黑体" panose="02010609060101010101" pitchFamily="49" charset="-122"/>
                <a:ea typeface="黑体" panose="02010609060101010101" pitchFamily="49" charset="-122"/>
              </a:rPr>
              <a:t>、地下有限空间</a:t>
            </a:r>
            <a:endParaRPr lang="zh-CN" altLang="en-US" sz="2800" dirty="0">
              <a:latin typeface="Times New Roman" panose="02020603050405020304" pitchFamily="18" charset="0"/>
              <a:ea typeface="楷体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a:xfrm>
            <a:off x="539750" y="981075"/>
            <a:ext cx="8280400" cy="5472113"/>
          </a:xfrm>
        </p:spPr>
        <p:txBody>
          <a:bodyPr vert="horz" wrap="square" lIns="91440" tIns="45720" rIns="91440" bIns="45720" anchor="t"/>
          <a:p>
            <a:pPr marL="0" indent="0">
              <a:lnSpc>
                <a:spcPct val="150000"/>
              </a:lnSpc>
              <a:buNone/>
            </a:pPr>
            <a:r>
              <a:rPr lang="en-US" altLang="zh-CN" dirty="0">
                <a:solidFill>
                  <a:srgbClr val="FF0000"/>
                </a:solidFill>
                <a:ea typeface="宋体" panose="02010600030101010101" pitchFamily="2" charset="-122"/>
              </a:rPr>
              <a:t>2</a:t>
            </a:r>
            <a:r>
              <a:rPr lang="zh-CN" altLang="en-US" dirty="0">
                <a:solidFill>
                  <a:srgbClr val="FF0000"/>
                </a:solidFill>
                <a:ea typeface="宋体" panose="02010600030101010101" pitchFamily="2" charset="-122"/>
              </a:rPr>
              <a:t>、地上有限空间</a:t>
            </a:r>
            <a:endParaRPr lang="en-US" altLang="zh-CN" dirty="0">
              <a:solidFill>
                <a:srgbClr val="FF0000"/>
              </a:solidFill>
              <a:ea typeface="宋体" panose="02010600030101010101" pitchFamily="2" charset="-122"/>
            </a:endParaRPr>
          </a:p>
          <a:p>
            <a:pPr marL="0" indent="0">
              <a:lnSpc>
                <a:spcPct val="150000"/>
              </a:lnSpc>
              <a:buNone/>
            </a:pPr>
            <a:r>
              <a:rPr lang="zh-CN" altLang="en-US" dirty="0">
                <a:ea typeface="宋体" panose="02010600030101010101" pitchFamily="2" charset="-122"/>
              </a:rPr>
              <a:t> </a:t>
            </a:r>
            <a:r>
              <a:rPr lang="zh-CN" altLang="en-US" sz="2400" dirty="0">
                <a:solidFill>
                  <a:srgbClr val="000000"/>
                </a:solidFill>
                <a:ea typeface="宋体" panose="02010600030101010101" pitchFamily="2" charset="-122"/>
              </a:rPr>
              <a:t>酒糟池、发酵池、腌渍池、纸浆池、粮仓、料仓等。</a:t>
            </a:r>
            <a:endParaRPr lang="zh-CN" altLang="en-US" sz="2400" dirty="0">
              <a:solidFill>
                <a:srgbClr val="000000"/>
              </a:solidFill>
              <a:ea typeface="宋体" panose="02010600030101010101" pitchFamily="2" charset="-122"/>
            </a:endParaRPr>
          </a:p>
        </p:txBody>
      </p:sp>
      <p:pic>
        <p:nvPicPr>
          <p:cNvPr id="50178" name="图片 3"/>
          <p:cNvPicPr>
            <a:picLocks noChangeAspect="1"/>
          </p:cNvPicPr>
          <p:nvPr/>
        </p:nvPicPr>
        <p:blipFill>
          <a:blip r:embed="rId1"/>
          <a:stretch>
            <a:fillRect/>
          </a:stretch>
        </p:blipFill>
        <p:spPr>
          <a:xfrm>
            <a:off x="915988" y="3141663"/>
            <a:ext cx="7527925" cy="28813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2"/>
          <p:cNvSpPr>
            <a:spLocks noGrp="1"/>
          </p:cNvSpPr>
          <p:nvPr>
            <p:ph idx="1"/>
          </p:nvPr>
        </p:nvSpPr>
        <p:spPr>
          <a:xfrm>
            <a:off x="684213" y="981075"/>
            <a:ext cx="8013700" cy="5327650"/>
          </a:xfrm>
        </p:spPr>
        <p:txBody>
          <a:bodyPr vert="horz" wrap="square" lIns="91440" tIns="45720" rIns="91440" bIns="45720" anchor="t"/>
          <a:p>
            <a:pPr marL="0" indent="0">
              <a:buNone/>
            </a:pPr>
            <a:r>
              <a:rPr lang="en-US" altLang="zh-CN" dirty="0">
                <a:solidFill>
                  <a:srgbClr val="FF0000"/>
                </a:solidFill>
                <a:ea typeface="宋体" panose="02010600030101010101" pitchFamily="2" charset="-122"/>
              </a:rPr>
              <a:t>3</a:t>
            </a:r>
            <a:r>
              <a:rPr lang="zh-CN" altLang="en-US" dirty="0">
                <a:solidFill>
                  <a:srgbClr val="FF0000"/>
                </a:solidFill>
                <a:ea typeface="宋体" panose="02010600030101010101" pitchFamily="2" charset="-122"/>
              </a:rPr>
              <a:t>、密闭设备</a:t>
            </a:r>
            <a:endParaRPr lang="en-US" altLang="zh-CN" dirty="0">
              <a:solidFill>
                <a:srgbClr val="FF0000"/>
              </a:solidFill>
              <a:ea typeface="宋体" panose="02010600030101010101" pitchFamily="2" charset="-122"/>
            </a:endParaRPr>
          </a:p>
          <a:p>
            <a:pPr marL="0" indent="0">
              <a:lnSpc>
                <a:spcPct val="150000"/>
              </a:lnSpc>
              <a:buNone/>
            </a:pPr>
            <a:r>
              <a:rPr lang="zh-CN" altLang="en-US" sz="2400" dirty="0">
                <a:solidFill>
                  <a:srgbClr val="000000"/>
                </a:solidFill>
                <a:latin typeface="宋体" panose="02010600030101010101" pitchFamily="2" charset="-122"/>
                <a:ea typeface="宋体" panose="02010600030101010101" pitchFamily="2" charset="-122"/>
              </a:rPr>
              <a:t>船舱、贮（槽）罐、车载槽罐、反应塔（釜）、窑炉、炉膛、 烟道、管道及锅炉等。</a:t>
            </a:r>
            <a:endParaRPr lang="zh-CN" altLang="en-US"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p:txBody>
          <a:bodyPr vert="horz" wrap="square" lIns="91440" tIns="45720" rIns="91440" bIns="45720" anchor="ctr"/>
          <a:p>
            <a:r>
              <a:rPr lang="zh-CN" altLang="en-US" dirty="0">
                <a:ea typeface="宋体" panose="02010600030101010101" pitchFamily="2" charset="-122"/>
              </a:rPr>
              <a:t>（三） 有限空间作业定义和分类</a:t>
            </a:r>
            <a:endParaRPr lang="zh-CN" altLang="en-US" dirty="0">
              <a:ea typeface="宋体" panose="02010600030101010101" pitchFamily="2" charset="-122"/>
            </a:endParaRPr>
          </a:p>
        </p:txBody>
      </p:sp>
      <p:sp>
        <p:nvSpPr>
          <p:cNvPr id="36867" name="内容占位符 2"/>
          <p:cNvSpPr>
            <a:spLocks noGrp="1"/>
          </p:cNvSpPr>
          <p:nvPr>
            <p:ph idx="1"/>
          </p:nvPr>
        </p:nvSpPr>
        <p:spPr>
          <a:xfrm>
            <a:off x="684213" y="806450"/>
            <a:ext cx="8013700" cy="48291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defRPr/>
            </a:pPr>
            <a:r>
              <a:rPr kumimoji="0" lang="en-US" altLang="zh-CN" sz="2800" b="1" i="0" u="none" strike="noStrike" kern="0" cap="none" spc="0" normalizeH="0" baseline="0" noProof="1">
                <a:ln>
                  <a:noFill/>
                </a:ln>
                <a:solidFill>
                  <a:schemeClr val="tx1"/>
                </a:solidFill>
                <a:effectLst/>
                <a:uLnTx/>
                <a:uFillTx/>
                <a:latin typeface="+mn-lt"/>
                <a:ea typeface="宋体" panose="02010600030101010101" pitchFamily="2" charset="-122"/>
                <a:cs typeface="+mn-cs"/>
              </a:rPr>
              <a:t>1</a:t>
            </a:r>
            <a:r>
              <a:rPr kumimoji="0" lang="zh-CN" altLang="en-US" sz="2800" b="1" i="0" u="none" strike="noStrike" kern="0" cap="none" spc="0" normalizeH="0" baseline="0" noProof="1">
                <a:ln>
                  <a:noFill/>
                </a:ln>
                <a:solidFill>
                  <a:schemeClr val="tx1"/>
                </a:solidFill>
                <a:effectLst/>
                <a:uLnTx/>
                <a:uFillTx/>
                <a:latin typeface="+mn-lt"/>
                <a:ea typeface="宋体" panose="02010600030101010101" pitchFamily="2" charset="-122"/>
                <a:cs typeface="+mn-cs"/>
              </a:rPr>
              <a:t>、</a:t>
            </a:r>
            <a:r>
              <a:rPr kumimoji="0" lang="zh-CN" altLang="en-US" sz="2400" b="1" i="0" u="none" strike="noStrike" kern="0" cap="none" spc="0" normalizeH="0" baseline="0" noProof="1">
                <a:ln>
                  <a:noFill/>
                </a:ln>
                <a:solidFill>
                  <a:srgbClr val="FF0000"/>
                </a:solidFill>
                <a:effectLst/>
                <a:uLnTx/>
                <a:uFillTx/>
                <a:latin typeface="+mn-lt"/>
                <a:ea typeface="宋体" panose="02010600030101010101" pitchFamily="2" charset="-122"/>
                <a:cs typeface="+mn-cs"/>
              </a:rPr>
              <a:t>有限空间作业，</a:t>
            </a: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指人员进入有限空间实施作业。</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a:p>
            <a:pPr marL="0" marR="0" lvl="0" indent="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defRPr/>
            </a:pP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常见的有：</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清除、清理作业，如污水井疏通、发酵池清理等。</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设备设施的安装、更换、维修等作业，如地下管沟敷设线缆、进污水调节池更换设备等。</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涂装、防腐、防水、焊接等作业，储罐内防腐作业、船舱内焊接作业等。</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rPr>
              <a:t>巡查、检修等作业，如检查井、热力管沟巡检等。</a:t>
            </a:r>
            <a:endParaRPr kumimoji="0" lang="zh-CN" altLang="en-US" sz="2400" b="1" i="0" u="none" strike="noStrike" kern="0" cap="none" spc="0" normalizeH="0" baseline="0" noProof="1">
              <a:ln>
                <a:noFill/>
              </a:ln>
              <a:solidFill>
                <a:srgbClr val="000000"/>
              </a:solidFill>
              <a:effectLst/>
              <a:uLnTx/>
              <a:uFillTx/>
              <a:latin typeface="+mn-lt"/>
              <a:ea typeface="宋体" panose="0201060003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xfrm>
            <a:off x="228600" y="728663"/>
            <a:ext cx="8810625" cy="5400675"/>
          </a:xfrm>
        </p:spPr>
        <p:txBody>
          <a:bodyPr vert="horz" wrap="square" lIns="91440" tIns="45720" rIns="91440" bIns="45720" anchor="t"/>
          <a:p>
            <a:pPr marL="0" indent="0">
              <a:lnSpc>
                <a:spcPct val="150000"/>
              </a:lnSpc>
              <a:spcBef>
                <a:spcPct val="0"/>
              </a:spcBef>
              <a:buNone/>
            </a:pPr>
            <a:r>
              <a:rPr lang="zh-CN" altLang="en-US" dirty="0">
                <a:solidFill>
                  <a:srgbClr val="000000"/>
                </a:solidFill>
                <a:ea typeface="宋体" panose="02010600030101010101" pitchFamily="2" charset="-122"/>
              </a:rPr>
              <a:t>按</a:t>
            </a:r>
            <a:r>
              <a:rPr lang="zh-CN" altLang="en-US" dirty="0">
                <a:solidFill>
                  <a:srgbClr val="FF0000"/>
                </a:solidFill>
                <a:ea typeface="宋体" panose="02010600030101010101" pitchFamily="2" charset="-122"/>
              </a:rPr>
              <a:t>作业频次</a:t>
            </a:r>
            <a:r>
              <a:rPr lang="zh-CN" altLang="en-US" dirty="0">
                <a:solidFill>
                  <a:srgbClr val="000000"/>
                </a:solidFill>
                <a:ea typeface="宋体" panose="02010600030101010101" pitchFamily="2" charset="-122"/>
              </a:rPr>
              <a:t>划分，分</a:t>
            </a:r>
            <a:r>
              <a:rPr lang="zh-CN" altLang="en-US" dirty="0">
                <a:solidFill>
                  <a:srgbClr val="FF0000"/>
                </a:solidFill>
                <a:ea typeface="宋体" panose="02010600030101010101" pitchFamily="2" charset="-122"/>
              </a:rPr>
              <a:t>经常性</a:t>
            </a:r>
            <a:r>
              <a:rPr lang="zh-CN" altLang="en-US" dirty="0">
                <a:solidFill>
                  <a:srgbClr val="000000"/>
                </a:solidFill>
                <a:ea typeface="宋体" panose="02010600030101010101" pitchFamily="2" charset="-122"/>
              </a:rPr>
              <a:t>作业和</a:t>
            </a:r>
            <a:r>
              <a:rPr lang="zh-CN" altLang="en-US" dirty="0">
                <a:solidFill>
                  <a:srgbClr val="FF0000"/>
                </a:solidFill>
                <a:ea typeface="宋体" panose="02010600030101010101" pitchFamily="2" charset="-122"/>
              </a:rPr>
              <a:t>偶发性</a:t>
            </a:r>
            <a:r>
              <a:rPr lang="zh-CN" altLang="en-US" dirty="0">
                <a:solidFill>
                  <a:srgbClr val="000000"/>
                </a:solidFill>
                <a:ea typeface="宋体" panose="02010600030101010101" pitchFamily="2" charset="-122"/>
              </a:rPr>
              <a:t>作业：</a:t>
            </a:r>
            <a:endParaRPr lang="zh-CN" altLang="en-US" dirty="0">
              <a:solidFill>
                <a:srgbClr val="000000"/>
              </a:solidFill>
              <a:ea typeface="宋体" panose="02010600030101010101" pitchFamily="2" charset="-122"/>
            </a:endParaRPr>
          </a:p>
          <a:p>
            <a:pPr marL="0" indent="0">
              <a:lnSpc>
                <a:spcPct val="150000"/>
              </a:lnSpc>
              <a:spcBef>
                <a:spcPct val="0"/>
              </a:spcBef>
              <a:buChar char="l"/>
            </a:pPr>
            <a:r>
              <a:rPr lang="zh-CN" altLang="en-US" dirty="0">
                <a:solidFill>
                  <a:srgbClr val="FF0000"/>
                </a:solidFill>
                <a:ea typeface="宋体" panose="02010600030101010101" pitchFamily="2" charset="-122"/>
              </a:rPr>
              <a:t>经常性</a:t>
            </a:r>
            <a:r>
              <a:rPr lang="zh-CN" altLang="en-US" dirty="0">
                <a:solidFill>
                  <a:srgbClr val="000000"/>
                </a:solidFill>
                <a:ea typeface="宋体" panose="02010600030101010101" pitchFamily="2" charset="-122"/>
              </a:rPr>
              <a:t>作业指有限空间作业是单位的</a:t>
            </a:r>
            <a:r>
              <a:rPr lang="zh-CN" altLang="en-US" dirty="0">
                <a:solidFill>
                  <a:srgbClr val="FF0000"/>
                </a:solidFill>
                <a:ea typeface="宋体" panose="02010600030101010101" pitchFamily="2" charset="-122"/>
              </a:rPr>
              <a:t>主要作业</a:t>
            </a:r>
            <a:r>
              <a:rPr lang="zh-CN" altLang="en-US" dirty="0">
                <a:solidFill>
                  <a:srgbClr val="000000"/>
                </a:solidFill>
                <a:ea typeface="宋体" panose="02010600030101010101" pitchFamily="2" charset="-122"/>
              </a:rPr>
              <a:t>类型，作业量大、作业频次高。</a:t>
            </a:r>
            <a:endParaRPr lang="zh-CN" altLang="en-US" dirty="0">
              <a:solidFill>
                <a:srgbClr val="000000"/>
              </a:solidFill>
              <a:ea typeface="宋体" panose="02010600030101010101" pitchFamily="2" charset="-122"/>
            </a:endParaRPr>
          </a:p>
          <a:p>
            <a:pPr marL="0" indent="0">
              <a:lnSpc>
                <a:spcPct val="150000"/>
              </a:lnSpc>
              <a:spcBef>
                <a:spcPct val="0"/>
              </a:spcBef>
              <a:buChar char="Ø"/>
            </a:pPr>
            <a:r>
              <a:rPr lang="zh-CN" altLang="en-US" dirty="0">
                <a:solidFill>
                  <a:srgbClr val="000000"/>
                </a:solidFill>
                <a:ea typeface="宋体" panose="02010600030101010101" pitchFamily="2" charset="-122"/>
              </a:rPr>
              <a:t> 水、电、气、热等市政施工、运维、巡检等单位。</a:t>
            </a:r>
            <a:endParaRPr lang="zh-CN" altLang="en-US" dirty="0">
              <a:solidFill>
                <a:srgbClr val="000000"/>
              </a:solidFill>
              <a:ea typeface="宋体" panose="02010600030101010101" pitchFamily="2" charset="-122"/>
            </a:endParaRPr>
          </a:p>
          <a:p>
            <a:pPr marL="0" indent="0">
              <a:lnSpc>
                <a:spcPct val="150000"/>
              </a:lnSpc>
              <a:spcBef>
                <a:spcPct val="0"/>
              </a:spcBef>
              <a:buChar char="l"/>
            </a:pPr>
            <a:r>
              <a:rPr lang="zh-CN" altLang="en-US" dirty="0">
                <a:solidFill>
                  <a:srgbClr val="FF0000"/>
                </a:solidFill>
                <a:ea typeface="宋体" panose="02010600030101010101" pitchFamily="2" charset="-122"/>
              </a:rPr>
              <a:t>偶发性</a:t>
            </a:r>
            <a:r>
              <a:rPr lang="zh-CN" altLang="en-US" dirty="0">
                <a:solidFill>
                  <a:srgbClr val="000000"/>
                </a:solidFill>
                <a:ea typeface="宋体" panose="02010600030101010101" pitchFamily="2" charset="-122"/>
              </a:rPr>
              <a:t>作业指有限空间作业仅是单位</a:t>
            </a:r>
            <a:r>
              <a:rPr lang="zh-CN" altLang="en-US" dirty="0">
                <a:solidFill>
                  <a:srgbClr val="FF0000"/>
                </a:solidFill>
                <a:ea typeface="宋体" panose="02010600030101010101" pitchFamily="2" charset="-122"/>
              </a:rPr>
              <a:t>偶尔涉及</a:t>
            </a:r>
            <a:r>
              <a:rPr lang="zh-CN" altLang="en-US" dirty="0">
                <a:solidFill>
                  <a:srgbClr val="000000"/>
                </a:solidFill>
                <a:ea typeface="宋体" panose="02010600030101010101" pitchFamily="2" charset="-122"/>
              </a:rPr>
              <a:t>的作业类型，作业量小、作业频次低。</a:t>
            </a:r>
            <a:endParaRPr lang="zh-CN" altLang="en-US" dirty="0">
              <a:solidFill>
                <a:srgbClr val="000000"/>
              </a:solidFill>
              <a:ea typeface="宋体" panose="02010600030101010101" pitchFamily="2" charset="-122"/>
            </a:endParaRPr>
          </a:p>
          <a:p>
            <a:pPr marL="0" indent="0">
              <a:lnSpc>
                <a:spcPct val="150000"/>
              </a:lnSpc>
              <a:spcBef>
                <a:spcPct val="0"/>
              </a:spcBef>
              <a:buChar char="Ø"/>
            </a:pPr>
            <a:r>
              <a:rPr lang="zh-CN" altLang="en-US" dirty="0">
                <a:solidFill>
                  <a:srgbClr val="000000"/>
                </a:solidFill>
                <a:ea typeface="宋体" panose="02010600030101010101" pitchFamily="2" charset="-122"/>
              </a:rPr>
              <a:t>炉、釜、塔、罐、管道等清洗、维修；</a:t>
            </a:r>
            <a:endParaRPr lang="zh-CN" altLang="en-US" dirty="0">
              <a:solidFill>
                <a:srgbClr val="000000"/>
              </a:solidFill>
              <a:ea typeface="宋体" panose="02010600030101010101" pitchFamily="2" charset="-122"/>
            </a:endParaRPr>
          </a:p>
          <a:p>
            <a:pPr marL="0" indent="0">
              <a:lnSpc>
                <a:spcPct val="150000"/>
              </a:lnSpc>
              <a:spcBef>
                <a:spcPct val="0"/>
              </a:spcBef>
              <a:buChar char="Ø"/>
            </a:pPr>
            <a:r>
              <a:rPr lang="zh-CN" altLang="en-US" dirty="0">
                <a:solidFill>
                  <a:srgbClr val="000000"/>
                </a:solidFill>
                <a:ea typeface="宋体" panose="02010600030101010101" pitchFamily="2" charset="-122"/>
              </a:rPr>
              <a:t>污水井、化粪池疏通、清掏等。</a:t>
            </a:r>
            <a:endParaRPr lang="zh-CN" altLang="en-US" dirty="0">
              <a:solidFill>
                <a:srgbClr val="000000"/>
              </a:solidFill>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内容占位符 2"/>
          <p:cNvSpPr>
            <a:spLocks noGrp="1"/>
          </p:cNvSpPr>
          <p:nvPr>
            <p:ph idx="1"/>
          </p:nvPr>
        </p:nvSpPr>
        <p:spPr>
          <a:xfrm>
            <a:off x="565150" y="857250"/>
            <a:ext cx="8013700" cy="5327650"/>
          </a:xfrm>
        </p:spPr>
        <p:txBody>
          <a:bodyPr vert="horz" wrap="square" lIns="91440" tIns="45720" rIns="91440" bIns="45720" anchor="t"/>
          <a:p>
            <a:pPr marL="0" indent="0">
              <a:lnSpc>
                <a:spcPct val="150000"/>
              </a:lnSpc>
              <a:spcBef>
                <a:spcPct val="0"/>
              </a:spcBef>
              <a:buNone/>
            </a:pPr>
            <a:r>
              <a:rPr lang="zh-CN" altLang="en-US" dirty="0">
                <a:solidFill>
                  <a:srgbClr val="000000"/>
                </a:solidFill>
                <a:ea typeface="宋体" panose="02010600030101010101" pitchFamily="2" charset="-122"/>
              </a:rPr>
              <a:t>按</a:t>
            </a:r>
            <a:r>
              <a:rPr lang="zh-CN" altLang="en-US" dirty="0">
                <a:solidFill>
                  <a:srgbClr val="FF0000"/>
                </a:solidFill>
                <a:ea typeface="宋体" panose="02010600030101010101" pitchFamily="2" charset="-122"/>
              </a:rPr>
              <a:t>作业主体</a:t>
            </a:r>
            <a:r>
              <a:rPr lang="zh-CN" altLang="en-US" dirty="0">
                <a:solidFill>
                  <a:srgbClr val="000000"/>
                </a:solidFill>
                <a:ea typeface="宋体" panose="02010600030101010101" pitchFamily="2" charset="-122"/>
              </a:rPr>
              <a:t>划分，分为</a:t>
            </a:r>
            <a:r>
              <a:rPr lang="zh-CN" altLang="en-US" dirty="0">
                <a:solidFill>
                  <a:srgbClr val="FF0000"/>
                </a:solidFill>
                <a:ea typeface="宋体" panose="02010600030101010101" pitchFamily="2" charset="-122"/>
              </a:rPr>
              <a:t>自行</a:t>
            </a:r>
            <a:r>
              <a:rPr lang="zh-CN" altLang="en-US" dirty="0">
                <a:solidFill>
                  <a:srgbClr val="000000"/>
                </a:solidFill>
                <a:ea typeface="宋体" panose="02010600030101010101" pitchFamily="2" charset="-122"/>
              </a:rPr>
              <a:t>作业和</a:t>
            </a:r>
            <a:r>
              <a:rPr lang="zh-CN" altLang="en-US" dirty="0">
                <a:solidFill>
                  <a:srgbClr val="FF0000"/>
                </a:solidFill>
                <a:ea typeface="宋体" panose="02010600030101010101" pitchFamily="2" charset="-122"/>
              </a:rPr>
              <a:t>发包</a:t>
            </a:r>
            <a:r>
              <a:rPr lang="zh-CN" altLang="en-US" dirty="0">
                <a:solidFill>
                  <a:srgbClr val="000000"/>
                </a:solidFill>
                <a:ea typeface="宋体" panose="02010600030101010101" pitchFamily="2" charset="-122"/>
              </a:rPr>
              <a:t>作业。</a:t>
            </a:r>
            <a:endParaRPr lang="zh-CN" altLang="en-US" dirty="0">
              <a:solidFill>
                <a:srgbClr val="000000"/>
              </a:solidFill>
              <a:ea typeface="宋体" panose="02010600030101010101" pitchFamily="2" charset="-122"/>
            </a:endParaRPr>
          </a:p>
          <a:p>
            <a:pPr marL="0" indent="0">
              <a:lnSpc>
                <a:spcPct val="150000"/>
              </a:lnSpc>
              <a:spcBef>
                <a:spcPct val="0"/>
              </a:spcBef>
              <a:buNone/>
            </a:pPr>
            <a:endParaRPr lang="zh-CN" altLang="en-US" dirty="0">
              <a:solidFill>
                <a:srgbClr val="000000"/>
              </a:solidFill>
              <a:ea typeface="宋体" panose="02010600030101010101" pitchFamily="2" charset="-122"/>
            </a:endParaRPr>
          </a:p>
          <a:p>
            <a:pPr marL="0" indent="0">
              <a:lnSpc>
                <a:spcPct val="150000"/>
              </a:lnSpc>
              <a:spcBef>
                <a:spcPct val="0"/>
              </a:spcBef>
              <a:buChar char="l"/>
            </a:pPr>
            <a:r>
              <a:rPr lang="zh-CN" altLang="en-US" dirty="0">
                <a:solidFill>
                  <a:srgbClr val="FF0000"/>
                </a:solidFill>
                <a:ea typeface="宋体" panose="02010600030101010101" pitchFamily="2" charset="-122"/>
              </a:rPr>
              <a:t>自行作业</a:t>
            </a:r>
            <a:r>
              <a:rPr lang="zh-CN" altLang="en-US" dirty="0">
                <a:solidFill>
                  <a:srgbClr val="000000"/>
                </a:solidFill>
                <a:ea typeface="宋体" panose="02010600030101010101" pitchFamily="2" charset="-122"/>
              </a:rPr>
              <a:t>指由本单位人员实施的有限空间作业</a:t>
            </a:r>
            <a:endParaRPr lang="zh-CN" altLang="en-US" dirty="0">
              <a:solidFill>
                <a:srgbClr val="000000"/>
              </a:solidFill>
              <a:ea typeface="宋体" panose="02010600030101010101" pitchFamily="2" charset="-122"/>
            </a:endParaRPr>
          </a:p>
          <a:p>
            <a:pPr marL="0" indent="0">
              <a:lnSpc>
                <a:spcPct val="150000"/>
              </a:lnSpc>
              <a:spcBef>
                <a:spcPct val="0"/>
              </a:spcBef>
              <a:buNone/>
            </a:pPr>
            <a:endParaRPr lang="zh-CN" altLang="en-US" dirty="0">
              <a:solidFill>
                <a:srgbClr val="000000"/>
              </a:solidFill>
              <a:ea typeface="宋体" panose="02010600030101010101" pitchFamily="2" charset="-122"/>
            </a:endParaRPr>
          </a:p>
          <a:p>
            <a:pPr marL="0" indent="0">
              <a:lnSpc>
                <a:spcPct val="150000"/>
              </a:lnSpc>
              <a:spcBef>
                <a:spcPct val="0"/>
              </a:spcBef>
              <a:buChar char="l"/>
            </a:pPr>
            <a:r>
              <a:rPr lang="zh-CN" altLang="en-US" dirty="0">
                <a:solidFill>
                  <a:srgbClr val="FF0000"/>
                </a:solidFill>
                <a:ea typeface="宋体" panose="02010600030101010101" pitchFamily="2" charset="-122"/>
              </a:rPr>
              <a:t>发包作业</a:t>
            </a:r>
            <a:r>
              <a:rPr lang="zh-CN" altLang="en-US" dirty="0">
                <a:solidFill>
                  <a:srgbClr val="000000"/>
                </a:solidFill>
                <a:ea typeface="宋体" panose="02010600030101010101" pitchFamily="2" charset="-122"/>
              </a:rPr>
              <a:t>指将作业进行发包，由承包单位实施的有限空间作业。</a:t>
            </a:r>
            <a:endParaRPr lang="zh-CN" altLang="en-US" dirty="0">
              <a:solidFill>
                <a:srgbClr val="000000"/>
              </a:solidFill>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4"/>
          <p:cNvSpPr>
            <a:spLocks noGrp="1"/>
          </p:cNvSpPr>
          <p:nvPr>
            <p:ph type="title"/>
          </p:nvPr>
        </p:nvSpPr>
        <p:spPr>
          <a:xfrm>
            <a:off x="323850" y="515938"/>
            <a:ext cx="8424863" cy="831850"/>
          </a:xfrm>
        </p:spPr>
        <p:txBody>
          <a:bodyPr vert="horz" wrap="square" lIns="91440" tIns="45720" rIns="91440" bIns="45720" anchor="ctr"/>
          <a:p>
            <a:r>
              <a:rPr lang="zh-CN" altLang="en-US" sz="3600" dirty="0">
                <a:solidFill>
                  <a:srgbClr val="C00000"/>
                </a:solidFill>
                <a:latin typeface="黑体" panose="02010609060101010101" pitchFamily="49" charset="-122"/>
                <a:ea typeface="黑体" panose="02010609060101010101" pitchFamily="49" charset="-122"/>
              </a:rPr>
              <a:t>主  要  内  容</a:t>
            </a:r>
            <a:endParaRPr lang="zh-CN" altLang="en-US" sz="3600" dirty="0">
              <a:solidFill>
                <a:srgbClr val="C00000"/>
              </a:solidFill>
              <a:latin typeface="黑体" panose="02010609060101010101" pitchFamily="49" charset="-122"/>
              <a:ea typeface="黑体" panose="02010609060101010101" pitchFamily="49" charset="-122"/>
            </a:endParaRPr>
          </a:p>
        </p:txBody>
      </p:sp>
      <p:sp>
        <p:nvSpPr>
          <p:cNvPr id="32770"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32771" name="内容占位符 2"/>
          <p:cNvSpPr>
            <a:spLocks noGrp="1"/>
          </p:cNvSpPr>
          <p:nvPr>
            <p:ph sz="half" idx="1"/>
          </p:nvPr>
        </p:nvSpPr>
        <p:spPr>
          <a:xfrm>
            <a:off x="1647825" y="1806575"/>
            <a:ext cx="5770563" cy="673100"/>
          </a:xfrm>
        </p:spPr>
        <p:txBody>
          <a:bodyPr vert="horz" wrap="square" lIns="91440" tIns="45720" rIns="91440" bIns="45720" anchor="t"/>
          <a:p>
            <a:pPr marL="0" indent="0">
              <a:buSzTx/>
              <a:buNone/>
            </a:pPr>
            <a:r>
              <a:rPr lang="en-US" altLang="zh-CN" sz="3200" b="0" dirty="0">
                <a:solidFill>
                  <a:srgbClr val="FF0000"/>
                </a:solidFill>
                <a:latin typeface="黑体" panose="02010609060101010101" pitchFamily="49" charset="-122"/>
                <a:ea typeface="黑体" panose="02010609060101010101" pitchFamily="49" charset="-122"/>
                <a:cs typeface="+mn-cs"/>
              </a:rPr>
              <a:t>   </a:t>
            </a:r>
            <a:r>
              <a:rPr lang="zh-CN" altLang="zh-CN" sz="3200" b="0" dirty="0">
                <a:solidFill>
                  <a:srgbClr val="FF0000"/>
                </a:solidFill>
                <a:latin typeface="黑体" panose="02010609060101010101" pitchFamily="49" charset="-122"/>
                <a:ea typeface="黑体" panose="02010609060101010101" pitchFamily="49" charset="-122"/>
                <a:cs typeface="+mn-cs"/>
              </a:rPr>
              <a:t>一、基础知识</a:t>
            </a:r>
            <a:endParaRPr lang="zh-CN" altLang="zh-CN" sz="3200" b="0" dirty="0">
              <a:solidFill>
                <a:srgbClr val="FF0000"/>
              </a:solidFill>
              <a:latin typeface="黑体" panose="02010609060101010101" pitchFamily="49" charset="-122"/>
              <a:ea typeface="黑体" panose="02010609060101010101" pitchFamily="49" charset="-122"/>
              <a:cs typeface="+mn-cs"/>
            </a:endParaRPr>
          </a:p>
        </p:txBody>
      </p:sp>
      <p:grpSp>
        <p:nvGrpSpPr>
          <p:cNvPr id="32772" name="组合 3"/>
          <p:cNvGrpSpPr/>
          <p:nvPr/>
        </p:nvGrpSpPr>
        <p:grpSpPr>
          <a:xfrm>
            <a:off x="1479550" y="2554288"/>
            <a:ext cx="6661150" cy="3502025"/>
            <a:chOff x="2185" y="3944"/>
            <a:chExt cx="10491" cy="5516"/>
          </a:xfrm>
        </p:grpSpPr>
        <p:sp>
          <p:nvSpPr>
            <p:cNvPr id="32773" name="Rectangle 5"/>
            <p:cNvSpPr/>
            <p:nvPr/>
          </p:nvSpPr>
          <p:spPr>
            <a:xfrm>
              <a:off x="2524" y="3944"/>
              <a:ext cx="10152" cy="1307"/>
            </a:xfrm>
            <a:prstGeom prst="rect">
              <a:avLst/>
            </a:prstGeom>
            <a:noFill/>
            <a:ln w="9525">
              <a:noFill/>
            </a:ln>
          </p:spPr>
          <p:txBody>
            <a:bodyPr anchor="ctr">
              <a:spAutoFit/>
            </a:bodyPr>
            <a:p>
              <a:pPr eaLnBrk="0" hangingPunct="0">
                <a:lnSpc>
                  <a:spcPct val="150000"/>
                </a:lnSpc>
              </a:pPr>
              <a:r>
                <a:rPr lang="en-US" altLang="zh-CN" sz="3200" dirty="0">
                  <a:solidFill>
                    <a:srgbClr val="FF0000"/>
                  </a:solidFill>
                  <a:latin typeface="黑体" panose="02010609060101010101" pitchFamily="49" charset="-122"/>
                  <a:ea typeface="黑体" panose="02010609060101010101" pitchFamily="49" charset="-122"/>
                </a:rPr>
                <a:t>   </a:t>
              </a:r>
              <a:r>
                <a:rPr lang="zh-CN" altLang="en-US" sz="3200" dirty="0">
                  <a:solidFill>
                    <a:srgbClr val="FF0000"/>
                  </a:solidFill>
                  <a:latin typeface="黑体" panose="02010609060101010101" pitchFamily="49" charset="-122"/>
                  <a:ea typeface="黑体" panose="02010609060101010101" pitchFamily="49" charset="-122"/>
                </a:rPr>
                <a:t>二、主要安全风险</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32774" name="矩形 1"/>
            <p:cNvSpPr/>
            <p:nvPr/>
          </p:nvSpPr>
          <p:spPr>
            <a:xfrm>
              <a:off x="2185" y="5701"/>
              <a:ext cx="9543" cy="919"/>
            </a:xfrm>
            <a:prstGeom prst="rect">
              <a:avLst/>
            </a:prstGeom>
            <a:noFill/>
            <a:ln w="9525">
              <a:noFill/>
            </a:ln>
          </p:spPr>
          <p:txBody>
            <a:bodyPr anchor="t">
              <a:spAutoFit/>
            </a:bodyPr>
            <a:p>
              <a:pPr eaLnBrk="0" hangingPunct="0"/>
              <a:r>
                <a:rPr lang="en-US" altLang="zh-CN" sz="3200" dirty="0">
                  <a:solidFill>
                    <a:srgbClr val="FF0000"/>
                  </a:solidFill>
                  <a:latin typeface="黑体" panose="02010609060101010101" pitchFamily="49" charset="-122"/>
                  <a:ea typeface="黑体" panose="02010609060101010101" pitchFamily="49" charset="-122"/>
                </a:rPr>
                <a:t>    </a:t>
              </a:r>
              <a:r>
                <a:rPr lang="zh-CN" altLang="en-US" sz="3200" dirty="0">
                  <a:solidFill>
                    <a:srgbClr val="FF0000"/>
                  </a:solidFill>
                  <a:latin typeface="黑体" panose="02010609060101010101" pitchFamily="49" charset="-122"/>
                  <a:ea typeface="黑体" panose="02010609060101010101" pitchFamily="49" charset="-122"/>
                </a:rPr>
                <a:t>三、安全防护设备设施</a:t>
              </a:r>
              <a:endParaRPr lang="zh-CN" altLang="en-US" sz="3200" dirty="0">
                <a:solidFill>
                  <a:srgbClr val="638ACF"/>
                </a:solidFill>
                <a:latin typeface="黑体" panose="02010609060101010101" pitchFamily="49" charset="-122"/>
                <a:ea typeface="黑体" panose="02010609060101010101" pitchFamily="49" charset="-122"/>
              </a:endParaRPr>
            </a:p>
          </p:txBody>
        </p:sp>
        <p:sp>
          <p:nvSpPr>
            <p:cNvPr id="32775" name="矩形 1"/>
            <p:cNvSpPr/>
            <p:nvPr/>
          </p:nvSpPr>
          <p:spPr>
            <a:xfrm>
              <a:off x="2524" y="7153"/>
              <a:ext cx="9002" cy="919"/>
            </a:xfrm>
            <a:prstGeom prst="rect">
              <a:avLst/>
            </a:prstGeom>
            <a:noFill/>
            <a:ln w="9525">
              <a:noFill/>
            </a:ln>
          </p:spPr>
          <p:txBody>
            <a:bodyPr anchor="t">
              <a:spAutoFit/>
            </a:bodyPr>
            <a:p>
              <a:pPr eaLnBrk="0" hangingPunct="0"/>
              <a:r>
                <a:rPr lang="en-US" altLang="zh-CN" sz="3200" dirty="0">
                  <a:solidFill>
                    <a:srgbClr val="FF0000"/>
                  </a:solidFill>
                  <a:latin typeface="黑体" panose="02010609060101010101" pitchFamily="49" charset="-122"/>
                  <a:ea typeface="黑体" panose="02010609060101010101" pitchFamily="49" charset="-122"/>
                </a:rPr>
                <a:t>   </a:t>
              </a:r>
              <a:r>
                <a:rPr lang="zh-CN" altLang="zh-CN" sz="3200" dirty="0">
                  <a:solidFill>
                    <a:srgbClr val="FF0000"/>
                  </a:solidFill>
                  <a:latin typeface="黑体" panose="02010609060101010101" pitchFamily="49" charset="-122"/>
                  <a:ea typeface="黑体" panose="02010609060101010101" pitchFamily="49" charset="-122"/>
                </a:rPr>
                <a:t>四</a:t>
              </a:r>
              <a:r>
                <a:rPr lang="zh-CN" altLang="en-US" sz="3200" dirty="0">
                  <a:solidFill>
                    <a:srgbClr val="FF0000"/>
                  </a:solidFill>
                  <a:latin typeface="黑体" panose="02010609060101010101" pitchFamily="49" charset="-122"/>
                  <a:ea typeface="黑体" panose="02010609060101010101" pitchFamily="49" charset="-122"/>
                </a:rPr>
                <a:t>、风险防控与隐患排查</a:t>
              </a:r>
              <a:endParaRPr lang="zh-CN" altLang="en-US" sz="3200" dirty="0">
                <a:solidFill>
                  <a:srgbClr val="638ACF"/>
                </a:solidFill>
                <a:latin typeface="黑体" panose="02010609060101010101" pitchFamily="49" charset="-122"/>
                <a:ea typeface="黑体" panose="02010609060101010101" pitchFamily="49" charset="-122"/>
              </a:endParaRPr>
            </a:p>
          </p:txBody>
        </p:sp>
        <p:sp>
          <p:nvSpPr>
            <p:cNvPr id="32776" name="矩形 1"/>
            <p:cNvSpPr/>
            <p:nvPr/>
          </p:nvSpPr>
          <p:spPr>
            <a:xfrm>
              <a:off x="2540" y="8542"/>
              <a:ext cx="9002" cy="919"/>
            </a:xfrm>
            <a:prstGeom prst="rect">
              <a:avLst/>
            </a:prstGeom>
            <a:noFill/>
            <a:ln w="9525">
              <a:noFill/>
            </a:ln>
          </p:spPr>
          <p:txBody>
            <a:bodyPr anchor="t">
              <a:spAutoFit/>
            </a:bodyPr>
            <a:p>
              <a:pPr eaLnBrk="0" hangingPunct="0"/>
              <a:r>
                <a:rPr lang="en-US" altLang="zh-CN" sz="3200" dirty="0">
                  <a:solidFill>
                    <a:srgbClr val="FF0000"/>
                  </a:solidFill>
                  <a:latin typeface="黑体" panose="02010609060101010101" pitchFamily="49" charset="-122"/>
                  <a:ea typeface="黑体" panose="02010609060101010101" pitchFamily="49" charset="-122"/>
                </a:rPr>
                <a:t>   </a:t>
              </a:r>
              <a:r>
                <a:rPr lang="zh-CN" altLang="zh-CN" sz="3200" dirty="0">
                  <a:solidFill>
                    <a:srgbClr val="FF0000"/>
                  </a:solidFill>
                  <a:latin typeface="黑体" panose="02010609060101010101" pitchFamily="49" charset="-122"/>
                  <a:ea typeface="黑体" panose="02010609060101010101" pitchFamily="49" charset="-122"/>
                </a:rPr>
                <a:t>五</a:t>
              </a:r>
              <a:r>
                <a:rPr lang="zh-CN" altLang="en-US" sz="3200" dirty="0">
                  <a:solidFill>
                    <a:srgbClr val="FF0000"/>
                  </a:solidFill>
                  <a:latin typeface="黑体" panose="02010609060101010101" pitchFamily="49" charset="-122"/>
                  <a:ea typeface="黑体" panose="02010609060101010101" pitchFamily="49" charset="-122"/>
                </a:rPr>
                <a:t>、事故应急救援</a:t>
              </a:r>
              <a:endParaRPr lang="zh-CN" altLang="en-US" sz="3200" dirty="0">
                <a:solidFill>
                  <a:srgbClr val="638ACF"/>
                </a:solidFill>
                <a:latin typeface="黑体" panose="02010609060101010101" pitchFamily="49" charset="-122"/>
                <a:ea typeface="黑体" panose="02010609060101010101" pitchFamily="49"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a:xfrm>
            <a:off x="1135063" y="2457450"/>
            <a:ext cx="6873875" cy="536575"/>
          </a:xfrm>
        </p:spPr>
        <p:txBody>
          <a:bodyPr vert="horz" wrap="square" lIns="91440" tIns="45720" rIns="91440" bIns="45720" anchor="ctr"/>
          <a:p>
            <a:r>
              <a:rPr lang="zh-CN" altLang="en-US" sz="3600" dirty="0">
                <a:solidFill>
                  <a:srgbClr val="FF0000"/>
                </a:solidFill>
                <a:latin typeface="黑体" panose="02010609060101010101" pitchFamily="49" charset="-122"/>
                <a:ea typeface="黑体" panose="02010609060101010101" pitchFamily="49" charset="-122"/>
              </a:rPr>
              <a:t>二、主 要 安 全 风 险</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1"/>
          <p:cNvSpPr>
            <a:spLocks noGrp="1"/>
          </p:cNvSpPr>
          <p:nvPr>
            <p:ph type="title"/>
          </p:nvPr>
        </p:nvSpPr>
        <p:spPr/>
        <p:txBody>
          <a:bodyPr vert="horz" wrap="square" lIns="91440" tIns="45720" rIns="91440" bIns="45720" anchor="ctr"/>
          <a:p>
            <a:r>
              <a:rPr lang="zh-CN" altLang="en-US" sz="3600" dirty="0">
                <a:solidFill>
                  <a:srgbClr val="FF0000"/>
                </a:solidFill>
                <a:latin typeface="黑体" panose="02010609060101010101" pitchFamily="49" charset="-122"/>
                <a:ea typeface="黑体" panose="02010609060101010101" pitchFamily="49" charset="-122"/>
              </a:rPr>
              <a:t>二、有限空间作业主要安全风险</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9394" name="内容占位符 2"/>
          <p:cNvSpPr>
            <a:spLocks noGrp="1"/>
          </p:cNvSpPr>
          <p:nvPr>
            <p:ph idx="1"/>
          </p:nvPr>
        </p:nvSpPr>
        <p:spPr/>
        <p:txBody>
          <a:bodyPr vert="horz" wrap="square" lIns="91440" tIns="45720" rIns="91440" bIns="45720" anchor="t"/>
          <a:p>
            <a:pPr marL="0" indent="0">
              <a:buNone/>
            </a:pPr>
            <a:r>
              <a:rPr lang="en-US" altLang="en-US" dirty="0">
                <a:solidFill>
                  <a:srgbClr val="FF0000"/>
                </a:solidFill>
              </a:rPr>
              <a:t>（一）主要安全风险类别 </a:t>
            </a:r>
            <a:endParaRPr lang="en-US" altLang="en-US" dirty="0">
              <a:solidFill>
                <a:srgbClr val="FF0000"/>
              </a:solidFill>
            </a:endParaRPr>
          </a:p>
          <a:p>
            <a:pPr marL="0" indent="0">
              <a:buNone/>
            </a:pPr>
            <a:endParaRPr lang="en-US" altLang="en-US" dirty="0">
              <a:solidFill>
                <a:srgbClr val="FF0000"/>
              </a:solidFill>
            </a:endParaRPr>
          </a:p>
          <a:p>
            <a:pPr marL="0" indent="0">
              <a:lnSpc>
                <a:spcPct val="150000"/>
              </a:lnSpc>
              <a:spcBef>
                <a:spcPct val="0"/>
              </a:spcBef>
              <a:buChar char="Ø"/>
            </a:pPr>
            <a:r>
              <a:rPr lang="en-US" altLang="en-US" dirty="0">
                <a:solidFill>
                  <a:srgbClr val="000000"/>
                </a:solidFill>
              </a:rPr>
              <a:t>中毒、缺氧窒息、燃爆以及淹溺、高处坠落、 触电、物体打击、机械伤害、灼烫、坍塌、掩埋、高温高湿等。</a:t>
            </a:r>
            <a:endParaRPr lang="en-US" altLang="en-US" dirty="0">
              <a:solidFill>
                <a:srgbClr val="000000"/>
              </a:solidFill>
            </a:endParaRPr>
          </a:p>
          <a:p>
            <a:pPr marL="0" indent="0">
              <a:lnSpc>
                <a:spcPct val="150000"/>
              </a:lnSpc>
              <a:spcBef>
                <a:spcPct val="0"/>
              </a:spcBef>
              <a:buNone/>
            </a:pPr>
            <a:endParaRPr lang="en-US" altLang="en-US" dirty="0">
              <a:solidFill>
                <a:srgbClr val="000000"/>
              </a:solidFill>
            </a:endParaRPr>
          </a:p>
          <a:p>
            <a:pPr marL="0" indent="0">
              <a:lnSpc>
                <a:spcPct val="150000"/>
              </a:lnSpc>
              <a:spcBef>
                <a:spcPct val="0"/>
              </a:spcBef>
              <a:buChar char="Ø"/>
            </a:pPr>
            <a:r>
              <a:rPr lang="en-US" altLang="en-US" dirty="0">
                <a:solidFill>
                  <a:srgbClr val="000000"/>
                </a:solidFill>
              </a:rPr>
              <a:t>风险可能</a:t>
            </a:r>
            <a:r>
              <a:rPr lang="en-US" altLang="en-US" dirty="0">
                <a:solidFill>
                  <a:srgbClr val="FF0000"/>
                </a:solidFill>
              </a:rPr>
              <a:t>共存</a:t>
            </a:r>
            <a:r>
              <a:rPr lang="en-US" altLang="en-US" dirty="0">
                <a:solidFill>
                  <a:srgbClr val="000000"/>
                </a:solidFill>
              </a:rPr>
              <a:t>，并具有隐蔽性和突发性。</a:t>
            </a:r>
            <a:endParaRPr lang="en-US" alt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nvPr>
        </p:nvSpPr>
        <p:spPr>
          <a:xfrm>
            <a:off x="358775" y="357188"/>
            <a:ext cx="8426450" cy="690562"/>
          </a:xfrm>
        </p:spPr>
        <p:txBody>
          <a:bodyPr vert="horz" wrap="square" lIns="91440" tIns="45720" rIns="91440" bIns="45720" anchor="ctr"/>
          <a:p>
            <a:pPr algn="l"/>
            <a:r>
              <a:rPr lang="en-US" altLang="zh-CN" dirty="0">
                <a:solidFill>
                  <a:srgbClr val="FF0000"/>
                </a:solidFill>
                <a:latin typeface="黑体" panose="02010609060101010101" pitchFamily="49" charset="-122"/>
                <a:ea typeface="黑体" panose="02010609060101010101" pitchFamily="49" charset="-122"/>
              </a:rPr>
              <a:t>1</a:t>
            </a:r>
            <a:r>
              <a:rPr lang="zh-CN" altLang="en-US" dirty="0">
                <a:solidFill>
                  <a:srgbClr val="FF0000"/>
                </a:solidFill>
                <a:latin typeface="黑体" panose="02010609060101010101" pitchFamily="49" charset="-122"/>
                <a:ea typeface="黑体" panose="02010609060101010101" pitchFamily="49" charset="-122"/>
              </a:rPr>
              <a:t>、中毒</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84175" y="1190625"/>
            <a:ext cx="3756025" cy="526732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defRPr/>
            </a:pPr>
            <a:r>
              <a:rPr kumimoji="0" lang="zh-CN" altLang="en-US" sz="2400" b="1" i="0" u="none" strike="noStrike" kern="0" cap="none" spc="0" normalizeH="0" baseline="0" noProof="1">
                <a:ln>
                  <a:noFill/>
                </a:ln>
                <a:solidFill>
                  <a:srgbClr val="FF0000"/>
                </a:solidFill>
                <a:effectLst/>
                <a:uLnTx/>
                <a:uFillTx/>
                <a:latin typeface="+mn-lt"/>
                <a:ea typeface="+mn-ea"/>
                <a:cs typeface="+mn-cs"/>
              </a:rPr>
              <a:t> </a:t>
            </a:r>
            <a:r>
              <a:rPr kumimoji="0" lang="en-US" altLang="zh-CN" sz="2400" b="1" i="0" u="none" strike="noStrike" kern="0" cap="none" spc="0" normalizeH="0" baseline="0" noProof="1">
                <a:ln>
                  <a:noFill/>
                </a:ln>
                <a:solidFill>
                  <a:srgbClr val="FF0000"/>
                </a:solidFill>
                <a:effectLst/>
                <a:uLnTx/>
                <a:uFillTx/>
                <a:latin typeface="+mn-lt"/>
                <a:ea typeface="+mn-ea"/>
                <a:cs typeface="+mn-cs"/>
              </a:rPr>
              <a:t>1</a:t>
            </a:r>
            <a:r>
              <a:rPr kumimoji="0" lang="zh-CN" altLang="en-US" sz="2400" b="1" i="0" u="none" strike="noStrike" kern="0" cap="none" spc="0" normalizeH="0" baseline="0" noProof="1">
                <a:ln>
                  <a:noFill/>
                </a:ln>
                <a:solidFill>
                  <a:srgbClr val="FF0000"/>
                </a:solidFill>
                <a:effectLst/>
                <a:uLnTx/>
                <a:uFillTx/>
                <a:latin typeface="+mn-lt"/>
                <a:ea typeface="宋体" panose="02010600030101010101" pitchFamily="2" charset="-122"/>
                <a:cs typeface="+mn-cs"/>
              </a:rPr>
              <a:t>）</a:t>
            </a:r>
            <a:r>
              <a:rPr kumimoji="0" lang="zh-CN" altLang="en-US" sz="2400" b="1" i="0" u="none" strike="noStrike" kern="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有毒气体来源</a:t>
            </a:r>
            <a:endParaRPr kumimoji="0" lang="zh-CN" altLang="en-US" sz="2400" b="1" i="0" u="none" strike="noStrike" kern="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存储的有毒物质挥发</a:t>
            </a:r>
            <a:endPar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有机物分解产生</a:t>
            </a:r>
            <a:endPar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焊接、涂装作业产生</a:t>
            </a:r>
            <a:endPar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相连或相近设备、管道泄漏</a:t>
            </a:r>
            <a:endParaRPr kumimoji="0" lang="zh-CN" altLang="en-US" sz="2400" b="1"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60419" name="图片 3" descr="2OL@1AG15RU2$7G7(}R}TCF"/>
          <p:cNvPicPr>
            <a:picLocks noChangeAspect="1"/>
          </p:cNvPicPr>
          <p:nvPr/>
        </p:nvPicPr>
        <p:blipFill>
          <a:blip r:embed="rId1"/>
          <a:stretch>
            <a:fillRect/>
          </a:stretch>
        </p:blipFill>
        <p:spPr>
          <a:xfrm>
            <a:off x="3978275" y="1355725"/>
            <a:ext cx="4948238" cy="3937000"/>
          </a:xfrm>
          <a:prstGeom prst="rect">
            <a:avLst/>
          </a:prstGeom>
          <a:noFill/>
          <a:ln w="9525">
            <a:noFill/>
          </a:ln>
        </p:spPr>
      </p:pic>
      <p:sp>
        <p:nvSpPr>
          <p:cNvPr id="60420" name="文本框 4"/>
          <p:cNvSpPr txBox="1"/>
          <p:nvPr/>
        </p:nvSpPr>
        <p:spPr>
          <a:xfrm>
            <a:off x="508000" y="5514975"/>
            <a:ext cx="8128000" cy="828675"/>
          </a:xfrm>
          <a:prstGeom prst="rect">
            <a:avLst/>
          </a:prstGeom>
          <a:noFill/>
          <a:ln w="9525">
            <a:noFill/>
          </a:ln>
        </p:spPr>
        <p:txBody>
          <a:bodyPr anchor="t">
            <a:spAutoFit/>
          </a:bodyPr>
          <a:p>
            <a:pPr eaLnBrk="0" hangingPunct="0"/>
            <a:r>
              <a:rPr lang="en-US" altLang="zh-CN" sz="2400" dirty="0">
                <a:solidFill>
                  <a:srgbClr val="FF0000"/>
                </a:solidFill>
                <a:latin typeface="Times New Roman" panose="02020603050405020304" pitchFamily="18" charset="0"/>
              </a:rPr>
              <a:t>2</a:t>
            </a:r>
            <a:r>
              <a:rPr lang="zh-CN" altLang="en-US" sz="2400" dirty="0">
                <a:solidFill>
                  <a:srgbClr val="FF0000"/>
                </a:solidFill>
                <a:latin typeface="Times New Roman" panose="02020603050405020304" pitchFamily="18" charset="0"/>
                <a:ea typeface="楷体_GB2312" pitchFamily="49" charset="-122"/>
              </a:rPr>
              <a:t>）</a:t>
            </a:r>
            <a:r>
              <a:rPr lang="zh-CN" altLang="en-US" sz="2400" b="1" dirty="0">
                <a:solidFill>
                  <a:srgbClr val="FF0000"/>
                </a:solidFill>
                <a:latin typeface="Times New Roman" panose="02020603050405020304" pitchFamily="18" charset="0"/>
                <a:ea typeface="楷体_GB2312" pitchFamily="49" charset="-122"/>
              </a:rPr>
              <a:t>中毒典型物质：</a:t>
            </a:r>
            <a:endParaRPr lang="zh-CN" altLang="en-US" sz="2400" b="1" dirty="0">
              <a:solidFill>
                <a:srgbClr val="FF0000"/>
              </a:solidFill>
              <a:latin typeface="Times New Roman" panose="02020603050405020304" pitchFamily="18" charset="0"/>
              <a:ea typeface="楷体_GB2312" pitchFamily="49" charset="-122"/>
            </a:endParaRPr>
          </a:p>
          <a:p>
            <a:pPr eaLnBrk="0" hangingPunct="0"/>
            <a:r>
              <a:rPr lang="zh-CN" altLang="en-US" sz="2400" b="1" dirty="0">
                <a:solidFill>
                  <a:srgbClr val="FF0000"/>
                </a:solidFill>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硫化氢、一氧化碳、苯和苯系物、氰化 氢、磷化氢等</a:t>
            </a:r>
            <a:endParaRPr lang="zh-CN" altLang="en-US" sz="2400" b="1" dirty="0">
              <a:latin typeface="Times New Roman" panose="02020603050405020304" pitchFamily="18" charset="0"/>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a:xfrm>
            <a:off x="317500" y="271463"/>
            <a:ext cx="8424863" cy="536575"/>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（1）硫化氢（H</a:t>
            </a:r>
            <a:r>
              <a:rPr lang="zh-CN" altLang="en-US" baseline="-25000" dirty="0">
                <a:solidFill>
                  <a:srgbClr val="FF0000"/>
                </a:solidFill>
                <a:latin typeface="黑体" panose="02010609060101010101" pitchFamily="49" charset="-122"/>
                <a:ea typeface="黑体" panose="02010609060101010101" pitchFamily="49" charset="-122"/>
              </a:rPr>
              <a:t>2</a:t>
            </a:r>
            <a:r>
              <a:rPr lang="zh-CN" altLang="en-US" dirty="0">
                <a:solidFill>
                  <a:srgbClr val="FF0000"/>
                </a:solidFill>
                <a:latin typeface="黑体" panose="02010609060101010101" pitchFamily="49" charset="-122"/>
                <a:ea typeface="黑体" panose="02010609060101010101" pitchFamily="49" charset="-122"/>
              </a:rPr>
              <a:t>S）</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62466" name="内容占位符 2"/>
          <p:cNvSpPr>
            <a:spLocks noGrp="1"/>
          </p:cNvSpPr>
          <p:nvPr>
            <p:ph idx="1"/>
          </p:nvPr>
        </p:nvSpPr>
        <p:spPr/>
        <p:txBody>
          <a:bodyPr vert="horz" wrap="square" lIns="91440" tIns="45720" rIns="91440" bIns="45720" anchor="t"/>
          <a:p>
            <a:pPr>
              <a:lnSpc>
                <a:spcPct val="150000"/>
              </a:lnSpc>
              <a:spcBef>
                <a:spcPct val="0"/>
              </a:spcBef>
            </a:pPr>
            <a:r>
              <a:rPr lang="zh-CN" altLang="en-US" sz="2400" dirty="0">
                <a:solidFill>
                  <a:srgbClr val="FF0000"/>
                </a:solidFill>
                <a:latin typeface="宋体" panose="02010600030101010101" pitchFamily="2" charset="-122"/>
                <a:ea typeface="宋体" panose="02010600030101010101" pitchFamily="2" charset="-122"/>
              </a:rPr>
              <a:t>无色、有毒</a:t>
            </a:r>
            <a:r>
              <a:rPr lang="zh-CN" altLang="en-US" sz="2400" dirty="0">
                <a:solidFill>
                  <a:srgbClr val="000000"/>
                </a:solidFill>
                <a:latin typeface="宋体" panose="02010600030101010101" pitchFamily="2" charset="-122"/>
                <a:ea typeface="宋体" panose="02010600030101010101" pitchFamily="2" charset="-122"/>
              </a:rPr>
              <a:t>气体，</a:t>
            </a:r>
            <a:r>
              <a:rPr lang="zh-CN" altLang="en-US" sz="2400" dirty="0">
                <a:solidFill>
                  <a:srgbClr val="FF0000"/>
                </a:solidFill>
                <a:latin typeface="宋体" panose="02010600030101010101" pitchFamily="2" charset="-122"/>
                <a:ea typeface="宋体" panose="02010600030101010101" pitchFamily="2" charset="-122"/>
              </a:rPr>
              <a:t>比空气重</a:t>
            </a:r>
            <a:r>
              <a:rPr lang="zh-CN" altLang="en-US" sz="2400" dirty="0">
                <a:solidFill>
                  <a:srgbClr val="000000"/>
                </a:solidFill>
                <a:latin typeface="宋体" panose="02010600030101010101" pitchFamily="2" charset="-122"/>
                <a:ea typeface="宋体" panose="02010600030101010101" pitchFamily="2" charset="-122"/>
              </a:rPr>
              <a:t>，易积聚在低洼处。硫化氢易燃，与空气混合能形成爆炸性混合气体，遇明火、高热等点火源将引发燃烧爆炸。</a:t>
            </a:r>
            <a:endParaRPr lang="zh-CN" altLang="en-US" sz="2400" dirty="0">
              <a:solidFill>
                <a:srgbClr val="000000"/>
              </a:solidFill>
              <a:latin typeface="宋体" panose="02010600030101010101" pitchFamily="2" charset="-122"/>
              <a:ea typeface="宋体" panose="02010600030101010101" pitchFamily="2" charset="-122"/>
            </a:endParaRPr>
          </a:p>
          <a:p>
            <a:pPr>
              <a:lnSpc>
                <a:spcPct val="150000"/>
              </a:lnSpc>
              <a:spcBef>
                <a:spcPct val="0"/>
              </a:spcBef>
            </a:pPr>
            <a:r>
              <a:rPr lang="zh-CN" altLang="en-US" sz="2400" dirty="0">
                <a:solidFill>
                  <a:srgbClr val="000000"/>
                </a:solidFill>
                <a:latin typeface="宋体" panose="02010600030101010101" pitchFamily="2" charset="-122"/>
                <a:ea typeface="宋体" panose="02010600030101010101" pitchFamily="2" charset="-122"/>
              </a:rPr>
              <a:t>易存在于污水管道、污水池、炼油池、纸浆池、发酵池、酱腌菜池、化粪池等富含有机物并易于发酵的场所。</a:t>
            </a:r>
            <a:endParaRPr lang="zh-CN" altLang="en-US" sz="2400" dirty="0">
              <a:solidFill>
                <a:srgbClr val="000000"/>
              </a:solidFill>
              <a:latin typeface="宋体" panose="02010600030101010101" pitchFamily="2" charset="-122"/>
              <a:ea typeface="宋体" panose="02010600030101010101" pitchFamily="2" charset="-122"/>
            </a:endParaRPr>
          </a:p>
          <a:p>
            <a:pPr>
              <a:lnSpc>
                <a:spcPct val="150000"/>
              </a:lnSpc>
              <a:spcBef>
                <a:spcPct val="0"/>
              </a:spcBef>
            </a:pPr>
            <a:r>
              <a:rPr lang="zh-CN" altLang="en-US" sz="2400" dirty="0">
                <a:solidFill>
                  <a:srgbClr val="FF0000"/>
                </a:solidFill>
                <a:latin typeface="宋体" panose="02010600030101010101" pitchFamily="2" charset="-122"/>
                <a:ea typeface="宋体" panose="02010600030101010101" pitchFamily="2" charset="-122"/>
              </a:rPr>
              <a:t>低浓度</a:t>
            </a:r>
            <a:r>
              <a:rPr lang="zh-CN" altLang="en-US" sz="2400" dirty="0">
                <a:solidFill>
                  <a:srgbClr val="000000"/>
                </a:solidFill>
                <a:latin typeface="宋体" panose="02010600030101010101" pitchFamily="2" charset="-122"/>
                <a:ea typeface="宋体" panose="02010600030101010101" pitchFamily="2" charset="-122"/>
              </a:rPr>
              <a:t>有明显的臭鸡蛋气味，可被人敏感地发觉；浓度增高时，人会产生嗅觉疲劳或嗅神经麻痹而不能觉察；当浓度</a:t>
            </a:r>
            <a:r>
              <a:rPr lang="zh-CN" altLang="en-US" sz="2400" dirty="0">
                <a:solidFill>
                  <a:srgbClr val="FF0000"/>
                </a:solidFill>
                <a:latin typeface="宋体" panose="02010600030101010101" pitchFamily="2" charset="-122"/>
                <a:ea typeface="宋体" panose="02010600030101010101" pitchFamily="2" charset="-122"/>
              </a:rPr>
              <a:t>超过1000mg/m</a:t>
            </a:r>
            <a:r>
              <a:rPr lang="zh-CN" altLang="en-US" sz="2400" baseline="30000" dirty="0">
                <a:solidFill>
                  <a:srgbClr val="FF0000"/>
                </a:solidFill>
                <a:latin typeface="宋体" panose="02010600030101010101" pitchFamily="2" charset="-122"/>
                <a:ea typeface="宋体" panose="02010600030101010101" pitchFamily="2" charset="-122"/>
              </a:rPr>
              <a:t>3</a:t>
            </a:r>
            <a:r>
              <a:rPr lang="zh-CN" altLang="en-US" sz="2400" dirty="0">
                <a:solidFill>
                  <a:srgbClr val="000000"/>
                </a:solidFill>
                <a:latin typeface="宋体" panose="02010600030101010101" pitchFamily="2" charset="-122"/>
                <a:ea typeface="宋体" panose="02010600030101010101" pitchFamily="2" charset="-122"/>
              </a:rPr>
              <a:t>时，数秒内即可致人</a:t>
            </a:r>
            <a:r>
              <a:rPr lang="zh-CN" altLang="en-US" sz="2400" dirty="0">
                <a:solidFill>
                  <a:srgbClr val="FF0000"/>
                </a:solidFill>
                <a:latin typeface="宋体" panose="02010600030101010101" pitchFamily="2" charset="-122"/>
                <a:ea typeface="宋体" panose="02010600030101010101" pitchFamily="2" charset="-122"/>
              </a:rPr>
              <a:t>闪电型死亡</a:t>
            </a:r>
            <a:r>
              <a:rPr lang="zh-CN" altLang="en-US" sz="2400" dirty="0">
                <a:solidFill>
                  <a:srgbClr val="000000"/>
                </a:solidFill>
                <a:latin typeface="宋体" panose="02010600030101010101" pitchFamily="2" charset="-122"/>
                <a:ea typeface="宋体" panose="02010600030101010101" pitchFamily="2" charset="-122"/>
              </a:rPr>
              <a:t>。</a:t>
            </a:r>
            <a:endParaRPr lang="zh-CN" altLang="en-US"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内容占位符 2"/>
          <p:cNvSpPr>
            <a:spLocks noGrp="1"/>
          </p:cNvSpPr>
          <p:nvPr>
            <p:ph idx="1"/>
          </p:nvPr>
        </p:nvSpPr>
        <p:spPr>
          <a:xfrm>
            <a:off x="536575" y="762000"/>
            <a:ext cx="8234363" cy="5441950"/>
          </a:xfrm>
        </p:spPr>
        <p:txBody>
          <a:bodyPr vert="horz" wrap="square" lIns="91440" tIns="45720" rIns="91440" bIns="45720" anchor="t"/>
          <a:p>
            <a:pPr marL="0" indent="0">
              <a:lnSpc>
                <a:spcPct val="150000"/>
              </a:lnSpc>
              <a:spcBef>
                <a:spcPct val="0"/>
              </a:spcBef>
              <a:buNone/>
            </a:pPr>
            <a:r>
              <a:rPr lang="zh-CN" altLang="en-US" sz="2400" dirty="0">
                <a:solidFill>
                  <a:srgbClr val="FF0000"/>
                </a:solidFill>
                <a:latin typeface="宋体" panose="02010600030101010101" pitchFamily="2" charset="-122"/>
                <a:ea typeface="宋体" panose="02010600030101010101" pitchFamily="2" charset="-122"/>
              </a:rPr>
              <a:t>（2）一氧化碳（CO）</a:t>
            </a:r>
            <a:r>
              <a:rPr lang="zh-CN" altLang="en-US" sz="2400" dirty="0">
                <a:solidFill>
                  <a:srgbClr val="000000"/>
                </a:solidFill>
                <a:latin typeface="宋体" panose="02010600030101010101" pitchFamily="2" charset="-122"/>
                <a:ea typeface="宋体" panose="02010600030101010101" pitchFamily="2" charset="-122"/>
              </a:rPr>
              <a:t> 不完全燃烧和焊接作业是主要来源。</a:t>
            </a: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solidFill>
                  <a:srgbClr val="FF0000"/>
                </a:solidFill>
                <a:latin typeface="宋体" panose="02010600030101010101" pitchFamily="2" charset="-122"/>
                <a:ea typeface="宋体" panose="02010600030101010101" pitchFamily="2" charset="-122"/>
              </a:rPr>
              <a:t>（3）苯和苯系物</a:t>
            </a:r>
            <a:r>
              <a:rPr lang="zh-CN" altLang="en-US" sz="2400" dirty="0">
                <a:solidFill>
                  <a:srgbClr val="000000"/>
                </a:solidFill>
                <a:latin typeface="宋体" panose="02010600030101010101" pitchFamily="2" charset="-122"/>
                <a:ea typeface="宋体" panose="02010600030101010101" pitchFamily="2" charset="-122"/>
              </a:rPr>
              <a:t>【苯（C</a:t>
            </a:r>
            <a:r>
              <a:rPr lang="zh-CN" altLang="en-US" sz="2400" baseline="-25000" dirty="0">
                <a:solidFill>
                  <a:srgbClr val="000000"/>
                </a:solidFill>
                <a:latin typeface="宋体" panose="02010600030101010101" pitchFamily="2" charset="-122"/>
                <a:ea typeface="宋体" panose="02010600030101010101" pitchFamily="2" charset="-122"/>
              </a:rPr>
              <a:t>6</a:t>
            </a:r>
            <a:r>
              <a:rPr lang="zh-CN" altLang="en-US" sz="2400" dirty="0">
                <a:solidFill>
                  <a:srgbClr val="000000"/>
                </a:solidFill>
                <a:latin typeface="宋体" panose="02010600030101010101" pitchFamily="2" charset="-122"/>
                <a:ea typeface="宋体" panose="02010600030101010101" pitchFamily="2" charset="-122"/>
              </a:rPr>
              <a:t>H</a:t>
            </a:r>
            <a:r>
              <a:rPr lang="zh-CN" altLang="en-US" sz="2400" baseline="-25000" dirty="0">
                <a:solidFill>
                  <a:srgbClr val="000000"/>
                </a:solidFill>
                <a:latin typeface="宋体" panose="02010600030101010101" pitchFamily="2" charset="-122"/>
                <a:ea typeface="宋体" panose="02010600030101010101" pitchFamily="2" charset="-122"/>
              </a:rPr>
              <a:t>6</a:t>
            </a:r>
            <a:r>
              <a:rPr lang="zh-CN" altLang="en-US" sz="2400" dirty="0">
                <a:solidFill>
                  <a:srgbClr val="000000"/>
                </a:solidFill>
                <a:latin typeface="宋体" panose="02010600030101010101" pitchFamily="2" charset="-122"/>
                <a:ea typeface="宋体" panose="02010600030101010101" pitchFamily="2" charset="-122"/>
              </a:rPr>
              <a:t>）、甲苯（C</a:t>
            </a:r>
            <a:r>
              <a:rPr lang="zh-CN" altLang="en-US" sz="2400" baseline="-25000" dirty="0">
                <a:solidFill>
                  <a:srgbClr val="000000"/>
                </a:solidFill>
                <a:latin typeface="宋体" panose="02010600030101010101" pitchFamily="2" charset="-122"/>
                <a:ea typeface="宋体" panose="02010600030101010101" pitchFamily="2" charset="-122"/>
              </a:rPr>
              <a:t>7</a:t>
            </a:r>
            <a:r>
              <a:rPr lang="zh-CN" altLang="en-US" sz="2400" dirty="0">
                <a:solidFill>
                  <a:srgbClr val="000000"/>
                </a:solidFill>
                <a:latin typeface="宋体" panose="02010600030101010101" pitchFamily="2" charset="-122"/>
                <a:ea typeface="宋体" panose="02010600030101010101" pitchFamily="2" charset="-122"/>
              </a:rPr>
              <a:t>H</a:t>
            </a:r>
            <a:r>
              <a:rPr lang="zh-CN" altLang="en-US" sz="2400" baseline="-25000" dirty="0">
                <a:solidFill>
                  <a:srgbClr val="000000"/>
                </a:solidFill>
                <a:latin typeface="宋体" panose="02010600030101010101" pitchFamily="2" charset="-122"/>
                <a:ea typeface="宋体" panose="02010600030101010101" pitchFamily="2" charset="-122"/>
              </a:rPr>
              <a:t>8</a:t>
            </a:r>
            <a:r>
              <a:rPr lang="zh-CN" altLang="en-US" sz="2400" dirty="0">
                <a:solidFill>
                  <a:srgbClr val="000000"/>
                </a:solidFill>
                <a:latin typeface="宋体" panose="02010600030101010101" pitchFamily="2" charset="-122"/>
                <a:ea typeface="宋体" panose="02010600030101010101" pitchFamily="2" charset="-122"/>
              </a:rPr>
              <a:t>）、二甲苯（C</a:t>
            </a:r>
            <a:r>
              <a:rPr lang="zh-CN" altLang="en-US" sz="2400" baseline="-25000" dirty="0">
                <a:solidFill>
                  <a:srgbClr val="000000"/>
                </a:solidFill>
                <a:latin typeface="宋体" panose="02010600030101010101" pitchFamily="2" charset="-122"/>
                <a:ea typeface="宋体" panose="02010600030101010101" pitchFamily="2" charset="-122"/>
              </a:rPr>
              <a:t>8</a:t>
            </a:r>
            <a:r>
              <a:rPr lang="zh-CN" altLang="en-US" sz="2400" dirty="0">
                <a:solidFill>
                  <a:srgbClr val="000000"/>
                </a:solidFill>
                <a:latin typeface="宋体" panose="02010600030101010101" pitchFamily="2" charset="-122"/>
                <a:ea typeface="宋体" panose="02010600030101010101" pitchFamily="2" charset="-122"/>
              </a:rPr>
              <a:t>H</a:t>
            </a:r>
            <a:r>
              <a:rPr lang="zh-CN" altLang="en-US" sz="2400" baseline="-25000" dirty="0">
                <a:solidFill>
                  <a:srgbClr val="000000"/>
                </a:solidFill>
                <a:latin typeface="宋体" panose="02010600030101010101" pitchFamily="2" charset="-122"/>
                <a:ea typeface="宋体" panose="02010600030101010101" pitchFamily="2" charset="-122"/>
              </a:rPr>
              <a:t>10</a:t>
            </a:r>
            <a:r>
              <a:rPr lang="zh-CN" altLang="en-US" sz="2400" dirty="0">
                <a:solidFill>
                  <a:srgbClr val="000000"/>
                </a:solidFill>
                <a:latin typeface="宋体" panose="02010600030101010101" pitchFamily="2" charset="-122"/>
                <a:ea typeface="宋体" panose="02010600030101010101" pitchFamily="2" charset="-122"/>
              </a:rPr>
              <a:t>）】  常作油漆稀释剂，涂装、除锈和防腐等作业挥发积聚。</a:t>
            </a: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solidFill>
                  <a:srgbClr val="FF0000"/>
                </a:solidFill>
                <a:latin typeface="宋体" panose="02010600030101010101" pitchFamily="2" charset="-122"/>
                <a:ea typeface="宋体" panose="02010600030101010101" pitchFamily="2" charset="-122"/>
              </a:rPr>
              <a:t>（4）氰化氢（HCN）</a:t>
            </a:r>
            <a:r>
              <a:rPr lang="zh-CN" altLang="en-US" sz="2400" dirty="0">
                <a:solidFill>
                  <a:srgbClr val="000000"/>
                </a:solidFill>
                <a:latin typeface="宋体" panose="02010600030101010101" pitchFamily="2" charset="-122"/>
                <a:ea typeface="宋体" panose="02010600030101010101" pitchFamily="2" charset="-122"/>
              </a:rPr>
              <a:t>酱腌菜池可能产生氰化氢。</a:t>
            </a: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solidFill>
                  <a:srgbClr val="FF0000"/>
                </a:solidFill>
                <a:latin typeface="宋体" panose="02010600030101010101" pitchFamily="2" charset="-122"/>
                <a:ea typeface="宋体" panose="02010600030101010101" pitchFamily="2" charset="-122"/>
              </a:rPr>
              <a:t>（5）磷化氢（PH</a:t>
            </a:r>
            <a:r>
              <a:rPr lang="zh-CN" altLang="en-US" sz="2400" baseline="-25000" dirty="0">
                <a:solidFill>
                  <a:srgbClr val="FF0000"/>
                </a:solidFill>
                <a:latin typeface="宋体" panose="02010600030101010101" pitchFamily="2" charset="-122"/>
                <a:ea typeface="宋体" panose="02010600030101010101" pitchFamily="2" charset="-122"/>
              </a:rPr>
              <a:t>3</a:t>
            </a:r>
            <a:r>
              <a:rPr lang="zh-CN" altLang="en-US" sz="2400" dirty="0">
                <a:solidFill>
                  <a:srgbClr val="FF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污水处理池可能产生磷化氢。粮食存储以及饲料和烟草的储藏等熏蒸剂。 </a:t>
            </a:r>
            <a:endParaRPr lang="zh-CN" altLang="en-US"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a:xfrm>
            <a:off x="401638" y="377825"/>
            <a:ext cx="8340725" cy="704850"/>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2、缺氧窒息</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66562" name="内容占位符 2"/>
          <p:cNvSpPr>
            <a:spLocks noGrp="1"/>
          </p:cNvSpPr>
          <p:nvPr>
            <p:ph idx="1"/>
          </p:nvPr>
        </p:nvSpPr>
        <p:spPr>
          <a:xfrm>
            <a:off x="909638" y="1260475"/>
            <a:ext cx="8013700" cy="590550"/>
          </a:xfrm>
        </p:spPr>
        <p:txBody>
          <a:bodyPr vert="horz" wrap="square" lIns="91440" tIns="45720" rIns="91440" bIns="45720" anchor="t"/>
          <a:p>
            <a:pPr marL="0" indent="0">
              <a:buNone/>
            </a:pPr>
            <a:r>
              <a:rPr lang="zh-CN" altLang="en-US" sz="2400" dirty="0">
                <a:latin typeface="宋体" panose="02010600030101010101" pitchFamily="2" charset="-122"/>
                <a:ea typeface="宋体" panose="02010600030101010101" pitchFamily="2" charset="-122"/>
              </a:rPr>
              <a:t>空气中</a:t>
            </a:r>
            <a:r>
              <a:rPr lang="en-US" altLang="zh-CN" sz="2400" dirty="0">
                <a:latin typeface="宋体" panose="02010600030101010101" pitchFamily="2" charset="-122"/>
                <a:ea typeface="宋体" panose="02010600030101010101" pitchFamily="2" charset="-122"/>
              </a:rPr>
              <a:t>O</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含量 20.9%，缺氧：</a:t>
            </a:r>
            <a:r>
              <a:rPr lang="en-US" altLang="zh-CN" sz="2400" dirty="0">
                <a:solidFill>
                  <a:srgbClr val="FF0000"/>
                </a:solidFill>
                <a:latin typeface="宋体" panose="02010600030101010101" pitchFamily="2" charset="-122"/>
                <a:ea typeface="宋体" panose="02010600030101010101" pitchFamily="2" charset="-122"/>
              </a:rPr>
              <a:t>O</a:t>
            </a:r>
            <a:r>
              <a:rPr lang="en-US" altLang="zh-CN" sz="2400" baseline="-250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含量低于 19.5%。</a:t>
            </a:r>
            <a:endParaRPr lang="zh-CN" altLang="en-US" sz="2400" dirty="0">
              <a:solidFill>
                <a:srgbClr val="FF0000"/>
              </a:solidFill>
              <a:latin typeface="宋体" panose="02010600030101010101" pitchFamily="2" charset="-122"/>
              <a:ea typeface="宋体" panose="02010600030101010101" pitchFamily="2" charset="-122"/>
            </a:endParaRPr>
          </a:p>
        </p:txBody>
      </p:sp>
      <p:pic>
        <p:nvPicPr>
          <p:cNvPr id="66563" name="图片 3" descr="[3`%Z~9VT~C$4)W27WG5251"/>
          <p:cNvPicPr>
            <a:picLocks noChangeAspect="1"/>
          </p:cNvPicPr>
          <p:nvPr/>
        </p:nvPicPr>
        <p:blipFill>
          <a:blip r:embed="rId1"/>
          <a:stretch>
            <a:fillRect/>
          </a:stretch>
        </p:blipFill>
        <p:spPr>
          <a:xfrm>
            <a:off x="749300" y="2028825"/>
            <a:ext cx="7694613" cy="35052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内容占位符 2"/>
          <p:cNvSpPr>
            <a:spLocks noGrp="1"/>
          </p:cNvSpPr>
          <p:nvPr>
            <p:ph idx="1"/>
          </p:nvPr>
        </p:nvSpPr>
        <p:spPr>
          <a:xfrm>
            <a:off x="368300" y="949325"/>
            <a:ext cx="8380413" cy="5327650"/>
          </a:xfrm>
        </p:spPr>
        <p:txBody>
          <a:bodyPr vert="horz" wrap="square" lIns="91440" tIns="45720" rIns="91440" bIns="45720" anchor="t"/>
          <a:p>
            <a:pPr marL="0" indent="0">
              <a:lnSpc>
                <a:spcPct val="150000"/>
              </a:lnSpc>
              <a:spcBef>
                <a:spcPct val="0"/>
              </a:spcBef>
              <a:buNone/>
            </a:pPr>
            <a:r>
              <a:rPr lang="zh-CN" altLang="en-US" dirty="0">
                <a:solidFill>
                  <a:srgbClr val="FF0000"/>
                </a:solidFill>
                <a:latin typeface="宋体" panose="02010600030101010101" pitchFamily="2" charset="-122"/>
                <a:ea typeface="宋体" panose="02010600030101010101" pitchFamily="2" charset="-122"/>
              </a:rPr>
              <a:t>缺氧两种情形</a:t>
            </a: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solidFill>
                  <a:srgbClr val="000056"/>
                </a:solidFill>
                <a:latin typeface="宋体" panose="02010600030101010101" pitchFamily="2" charset="-122"/>
                <a:ea typeface="宋体" panose="02010600030101010101" pitchFamily="2" charset="-122"/>
              </a:rPr>
              <a:t>生物的呼吸作用或物质的氧化作用，有限空间内的氧气被消耗导致缺氧</a:t>
            </a: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solidFill>
                  <a:srgbClr val="000056"/>
                </a:solidFill>
                <a:latin typeface="宋体" panose="02010600030101010101" pitchFamily="2" charset="-122"/>
                <a:ea typeface="宋体" panose="02010600030101010101" pitchFamily="2" charset="-122"/>
              </a:rPr>
              <a:t>存在</a:t>
            </a:r>
            <a:r>
              <a:rPr lang="zh-CN" altLang="en-US" sz="2400" dirty="0">
                <a:solidFill>
                  <a:srgbClr val="FF0000"/>
                </a:solidFill>
                <a:latin typeface="宋体" panose="02010600030101010101" pitchFamily="2" charset="-122"/>
                <a:ea typeface="宋体" panose="02010600030101010101" pitchFamily="2" charset="-122"/>
              </a:rPr>
              <a:t>二氧化碳、甲烷、氮气、氩气</a:t>
            </a:r>
            <a:r>
              <a:rPr lang="zh-CN" altLang="en-US" sz="2400" dirty="0">
                <a:solidFill>
                  <a:srgbClr val="000056"/>
                </a:solidFill>
                <a:latin typeface="宋体" panose="02010600030101010101" pitchFamily="2" charset="-122"/>
                <a:ea typeface="宋体" panose="02010600030101010101" pitchFamily="2" charset="-122"/>
              </a:rPr>
              <a:t>、水蒸气和六氟化硫等单纯性窒息气体，使空气中氧含量降低，造成缺氧。</a:t>
            </a: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solidFill>
                  <a:srgbClr val="000056"/>
                </a:solidFill>
                <a:latin typeface="宋体" panose="02010600030101010101" pitchFamily="2" charset="-122"/>
                <a:ea typeface="宋体" panose="02010600030101010101" pitchFamily="2" charset="-122"/>
              </a:rPr>
              <a:t> </a:t>
            </a: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solidFill>
                  <a:srgbClr val="000056"/>
                </a:solidFill>
                <a:latin typeface="宋体" panose="02010600030101010101" pitchFamily="2" charset="-122"/>
                <a:ea typeface="宋体" panose="02010600030101010101" pitchFamily="2" charset="-122"/>
              </a:rPr>
              <a:t>引发缺氧典型物质：</a:t>
            </a:r>
            <a:r>
              <a:rPr lang="zh-CN" altLang="en-US" sz="2400" dirty="0">
                <a:solidFill>
                  <a:srgbClr val="FF0000"/>
                </a:solidFill>
                <a:latin typeface="宋体" panose="02010600030101010101" pitchFamily="2" charset="-122"/>
                <a:ea typeface="宋体" panose="02010600030101010101" pitchFamily="2" charset="-122"/>
              </a:rPr>
              <a:t>二氧化碳、甲烷、氮气、氩气</a:t>
            </a:r>
            <a:r>
              <a:rPr lang="zh-CN" altLang="en-US" sz="2400" dirty="0">
                <a:solidFill>
                  <a:srgbClr val="000056"/>
                </a:solidFill>
                <a:latin typeface="宋体" panose="02010600030101010101" pitchFamily="2" charset="-122"/>
                <a:ea typeface="宋体" panose="02010600030101010101" pitchFamily="2" charset="-122"/>
              </a:rPr>
              <a:t>等。</a:t>
            </a:r>
            <a:endParaRPr lang="zh-CN" altLang="en-US" sz="2400" dirty="0">
              <a:solidFill>
                <a:srgbClr val="000056"/>
              </a:solidFill>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a:xfrm>
            <a:off x="528638" y="355600"/>
            <a:ext cx="8256587" cy="600075"/>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3、燃爆</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71682" name="内容占位符 2"/>
          <p:cNvSpPr>
            <a:spLocks noGrp="1"/>
          </p:cNvSpPr>
          <p:nvPr>
            <p:ph idx="1"/>
          </p:nvPr>
        </p:nvSpPr>
        <p:spPr/>
        <p:txBody>
          <a:bodyPr vert="horz" wrap="square" lIns="91440" tIns="45720" rIns="91440" bIns="45720" anchor="t"/>
          <a:p>
            <a:pPr marL="0" indent="0">
              <a:lnSpc>
                <a:spcPct val="150000"/>
              </a:lnSpc>
              <a:spcBef>
                <a:spcPct val="0"/>
              </a:spcBef>
              <a:buNone/>
            </a:pPr>
            <a:r>
              <a:rPr lang="en-US" altLang="zh-CN" dirty="0">
                <a:solidFill>
                  <a:srgbClr val="000056"/>
                </a:solidFill>
                <a:ea typeface="宋体" panose="02010600030101010101" pitchFamily="2" charset="-122"/>
              </a:rPr>
              <a:t>    </a:t>
            </a:r>
            <a:r>
              <a:rPr lang="zh-CN" altLang="en-US" dirty="0">
                <a:solidFill>
                  <a:srgbClr val="000056"/>
                </a:solidFill>
                <a:ea typeface="宋体" panose="02010600030101010101" pitchFamily="2" charset="-122"/>
              </a:rPr>
              <a:t>有限空间中积聚的易燃易爆物质与空气形成爆炸性混合物，浓度达到其爆炸极限，遇点火源发生燃爆事故。</a:t>
            </a:r>
            <a:endParaRPr lang="zh-CN" altLang="en-US" dirty="0">
              <a:solidFill>
                <a:srgbClr val="000056"/>
              </a:solidFill>
              <a:ea typeface="宋体" panose="02010600030101010101" pitchFamily="2" charset="-122"/>
            </a:endParaRPr>
          </a:p>
          <a:p>
            <a:pPr marL="0" indent="0">
              <a:lnSpc>
                <a:spcPct val="150000"/>
              </a:lnSpc>
              <a:spcBef>
                <a:spcPct val="0"/>
              </a:spcBef>
              <a:buNone/>
            </a:pPr>
            <a:endParaRPr lang="zh-CN" altLang="en-US" dirty="0">
              <a:solidFill>
                <a:srgbClr val="000056"/>
              </a:solidFill>
              <a:ea typeface="宋体" panose="02010600030101010101" pitchFamily="2" charset="-122"/>
            </a:endParaRPr>
          </a:p>
          <a:p>
            <a:pPr marL="0" indent="0">
              <a:lnSpc>
                <a:spcPct val="150000"/>
              </a:lnSpc>
              <a:spcBef>
                <a:spcPct val="0"/>
              </a:spcBef>
              <a:buNone/>
            </a:pPr>
            <a:r>
              <a:rPr lang="zh-CN" altLang="en-US" dirty="0">
                <a:solidFill>
                  <a:srgbClr val="000056"/>
                </a:solidFill>
                <a:ea typeface="宋体" panose="02010600030101010101" pitchFamily="2" charset="-122"/>
              </a:rPr>
              <a:t>有限空间作业常见的易燃易爆物质</a:t>
            </a:r>
            <a:endParaRPr lang="zh-CN" altLang="en-US" dirty="0">
              <a:solidFill>
                <a:srgbClr val="000056"/>
              </a:solidFill>
              <a:ea typeface="宋体" panose="02010600030101010101" pitchFamily="2" charset="-122"/>
            </a:endParaRPr>
          </a:p>
          <a:p>
            <a:pPr marL="0" indent="0">
              <a:lnSpc>
                <a:spcPct val="150000"/>
              </a:lnSpc>
              <a:spcBef>
                <a:spcPct val="0"/>
              </a:spcBef>
            </a:pPr>
            <a:r>
              <a:rPr lang="zh-CN" altLang="en-US" dirty="0">
                <a:solidFill>
                  <a:srgbClr val="FF0000"/>
                </a:solidFill>
                <a:ea typeface="宋体" panose="02010600030101010101" pitchFamily="2" charset="-122"/>
              </a:rPr>
              <a:t>可燃性气体：</a:t>
            </a:r>
            <a:r>
              <a:rPr lang="zh-CN" altLang="en-US" dirty="0">
                <a:solidFill>
                  <a:srgbClr val="000056"/>
                </a:solidFill>
                <a:ea typeface="宋体" panose="02010600030101010101" pitchFamily="2" charset="-122"/>
              </a:rPr>
              <a:t>甲烷、氢气等</a:t>
            </a:r>
            <a:endParaRPr lang="zh-CN" altLang="en-US" dirty="0">
              <a:solidFill>
                <a:srgbClr val="000056"/>
              </a:solidFill>
              <a:ea typeface="宋体" panose="02010600030101010101" pitchFamily="2" charset="-122"/>
            </a:endParaRPr>
          </a:p>
          <a:p>
            <a:pPr marL="0" indent="0">
              <a:lnSpc>
                <a:spcPct val="150000"/>
              </a:lnSpc>
              <a:spcBef>
                <a:spcPct val="0"/>
              </a:spcBef>
            </a:pPr>
            <a:r>
              <a:rPr lang="zh-CN" altLang="en-US" dirty="0">
                <a:solidFill>
                  <a:srgbClr val="FF0000"/>
                </a:solidFill>
                <a:ea typeface="宋体" panose="02010600030101010101" pitchFamily="2" charset="-122"/>
              </a:rPr>
              <a:t>可燃爆粉尘：</a:t>
            </a:r>
            <a:r>
              <a:rPr lang="zh-CN" altLang="en-US" dirty="0">
                <a:solidFill>
                  <a:srgbClr val="000056"/>
                </a:solidFill>
                <a:ea typeface="宋体" panose="02010600030101010101" pitchFamily="2" charset="-122"/>
              </a:rPr>
              <a:t>铝粉、玉米淀粉、煤粉等。</a:t>
            </a:r>
            <a:endParaRPr lang="zh-CN" altLang="en-US" dirty="0">
              <a:solidFill>
                <a:srgbClr val="000056"/>
              </a:solidFill>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3850" y="273368"/>
            <a:ext cx="8424863" cy="536575"/>
          </a:xfrm>
        </p:spPr>
        <p:txBody>
          <a:bodyPr/>
          <a:p>
            <a:r>
              <a:rPr lang="zh-CN" altLang="en-US">
                <a:solidFill>
                  <a:srgbClr val="FF0000"/>
                </a:solidFill>
                <a:latin typeface="黑体" panose="02010609060101010101" pitchFamily="49" charset="-122"/>
                <a:ea typeface="黑体" panose="02010609060101010101" pitchFamily="49" charset="-122"/>
                <a:cs typeface="黑体" panose="02010609060101010101" pitchFamily="49" charset="-122"/>
              </a:rPr>
              <a:t>上海赛科“5·12”爆炸事故</a:t>
            </a:r>
            <a:endParaRPr lang="zh-CN" altLang="en-US">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144780" y="896620"/>
            <a:ext cx="8783320" cy="5631180"/>
          </a:xfrm>
          <a:prstGeom prst="rect">
            <a:avLst/>
          </a:prstGeom>
          <a:noFill/>
        </p:spPr>
        <p:txBody>
          <a:bodyPr wrap="square" rtlCol="0" anchor="t">
            <a:spAutoFit/>
          </a:bodyPr>
          <a:p>
            <a:r>
              <a:rPr lang="zh-CN" altLang="en-US" sz="2400" b="1">
                <a:solidFill>
                  <a:srgbClr val="FF0000"/>
                </a:solidFill>
                <a:latin typeface="黑体" panose="02010609060101010101" pitchFamily="49" charset="-122"/>
                <a:ea typeface="黑体" panose="02010609060101010101" pitchFamily="49" charset="-122"/>
              </a:rPr>
              <a:t>一、事故经过</a:t>
            </a:r>
            <a:endParaRPr lang="zh-CN" altLang="en-US" sz="2400" b="1">
              <a:solidFill>
                <a:srgbClr val="FF0000"/>
              </a:solidFill>
              <a:latin typeface="黑体" panose="02010609060101010101" pitchFamily="49" charset="-122"/>
              <a:ea typeface="黑体" panose="02010609060101010101" pitchFamily="49" charset="-122"/>
            </a:endParaRPr>
          </a:p>
          <a:p>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   2018年5月12日上午，埃金科公司作业人员到达赛科公司公用工程罐区，准备对0201苯罐检维修作业。开始前，赛科公司罐区外操人员用手持式气体检测仪，在0201苯罐外人孔处测氧测爆并记录数据（8时47分，氧含量20.9，可燃气体0）。埃金科公司现场监护、赛科公司现场监护、罐区当班值班长在未认真核实测氧测爆情况，未按照作业许可证所列明的要求，检查作业人员个人防护用品的佩戴以及作业工器具携带的情况下，先后在作业票上签字确认。</a:t>
            </a:r>
            <a:endPar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   随后通知赛科公司安保质量部工程师到现场，对许可证控制流程的执行情况确认后，埃金科公司作业人员开始进罐作业。13时15分，埃金科公司8名作业人员继续开展浮箱拆除工作。其中6名人员进入0201苯罐内，1名在罐外传递拆下的浮箱，1名在罐外监护。现场另有1名赛科公司外操人员在罐外监护，同时负责定时测氧测爆工作。作业至15时25分，现场突然发生闪爆。</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8155" y="601980"/>
            <a:ext cx="8298815" cy="5077460"/>
          </a:xfrm>
          <a:prstGeom prst="rect">
            <a:avLst/>
          </a:prstGeom>
          <a:noFill/>
        </p:spPr>
        <p:txBody>
          <a:bodyPr wrap="square" rtlCol="0" anchor="t">
            <a:spAutoFit/>
          </a:bodyPr>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3.专家意见</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    事故直接原因为：75-TK-0201内浮顶储罐的浮盘铝合金浮箱组件有</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内漏积液（苯）</a:t>
            </a: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，在拆除浮箱过程中，浮箱内的苯外泄在储罐底板上且未被及时清理。由于苯易挥发且储罐内封闭环境无</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有效通风</a:t>
            </a: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，易燃的苯蒸气与空气混合形成爆炸环境，局部浓度达到爆炸极限。罐内作业人员拆除浮箱过程中，使用的</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非防爆工具</a:t>
            </a: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及作业过程可能产生的点火能量，遇混合气体发生爆燃，燃烧产生的高温又将其他铝合金浮箱熔融，使浮箱内积存的苯外泄造成短时间持续燃烧。</a:t>
            </a:r>
            <a:endPar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34818" name="Rectangle 4"/>
          <p:cNvSpPr/>
          <p:nvPr/>
        </p:nvSpPr>
        <p:spPr>
          <a:xfrm>
            <a:off x="323850" y="188913"/>
            <a:ext cx="8424863" cy="536575"/>
          </a:xfrm>
          <a:prstGeom prst="rect">
            <a:avLst/>
          </a:prstGeom>
          <a:noFill/>
          <a:ln w="9525">
            <a:noFill/>
          </a:ln>
        </p:spPr>
        <p:txBody>
          <a:bodyPr anchor="ctr"/>
          <a:p>
            <a:pPr algn="ctr" eaLnBrk="0" hangingPunct="0"/>
            <a:r>
              <a:rPr lang="zh-CN" altLang="en-US" sz="3600" b="1" dirty="0">
                <a:solidFill>
                  <a:srgbClr val="C00000"/>
                </a:solidFill>
                <a:latin typeface="黑体" panose="02010609060101010101" pitchFamily="49" charset="-122"/>
                <a:ea typeface="黑体" panose="02010609060101010101" pitchFamily="49" charset="-122"/>
              </a:rPr>
              <a:t>二、有　限　空　间　事　故　统　计</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6148" name="Rectangle 5"/>
          <p:cNvSpPr>
            <a:spLocks noGrp="1" noChangeArrowheads="1"/>
          </p:cNvSpPr>
          <p:nvPr>
            <p:ph idx="1"/>
          </p:nvPr>
        </p:nvSpPr>
        <p:spPr>
          <a:xfrm>
            <a:off x="971550" y="1341438"/>
            <a:ext cx="7272338" cy="1655763"/>
          </a:xfrm>
          <a:solidFill>
            <a:schemeClr val="accent4">
              <a:lumMod val="10000"/>
              <a:lumOff val="90000"/>
            </a:schemeClr>
          </a:solidFill>
        </p:spPr>
        <p:txBody>
          <a:bodyPr vert="horz" wrap="square" lIns="91440" tIns="45720" rIns="91440" bIns="45720" numCol="1" anchor="t" anchorCtr="0" compatLnSpc="1"/>
          <a:lstStyle/>
          <a:p>
            <a:pPr marL="342900" marR="0" lvl="0" indent="-342900" algn="l" defTabSz="914400" rtl="0" eaLnBrk="0" fontAlgn="base" latinLnBrk="0" hangingPunct="0">
              <a:lnSpc>
                <a:spcPct val="130000"/>
              </a:lnSpc>
              <a:spcBef>
                <a:spcPct val="20000"/>
              </a:spcBef>
              <a:spcAft>
                <a:spcPct val="0"/>
              </a:spcAft>
              <a:buClr>
                <a:schemeClr val="tx1"/>
              </a:buClr>
              <a:buSzTx/>
              <a:buFont typeface="Wingdings" panose="05000000000000000000" pitchFamily="2" charset="2"/>
              <a:buChar char="p"/>
              <a:defRPr/>
            </a:pPr>
            <a:r>
              <a:rPr kumimoji="0" lang="zh-CN" altLang="en-US"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　</a:t>
            </a:r>
            <a:r>
              <a:rPr kumimoji="0" lang="en-US"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2011</a:t>
            </a:r>
            <a:r>
              <a:rPr kumimoji="0" lang="zh-CN"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年全国工贸企业发生有限空间作业较大事故</a:t>
            </a:r>
            <a:r>
              <a:rPr kumimoji="0" lang="en-US"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15</a:t>
            </a:r>
            <a:r>
              <a:rPr kumimoji="0" lang="zh-CN"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起、共死亡</a:t>
            </a:r>
            <a:r>
              <a:rPr kumimoji="0" lang="en-US"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57</a:t>
            </a:r>
            <a:r>
              <a:rPr kumimoji="0" lang="zh-CN"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人，分别占工贸企业较大以上事故起数和死亡人数的</a:t>
            </a:r>
            <a:r>
              <a:rPr kumimoji="0" lang="en-US"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37.5%</a:t>
            </a:r>
            <a:r>
              <a:rPr kumimoji="0" lang="zh-CN"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和</a:t>
            </a:r>
            <a:r>
              <a:rPr kumimoji="0" lang="en-US" altLang="zh-CN"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35.0%</a:t>
            </a:r>
            <a:r>
              <a:rPr kumimoji="0" lang="zh-CN" altLang="en-US" sz="2400" b="1" i="0" u="none" strike="noStrike" kern="0" cap="none" spc="0" normalizeH="0" baseline="0" noProof="0" smtClean="0">
                <a:ln>
                  <a:noFill/>
                </a:ln>
                <a:solidFill>
                  <a:schemeClr val="tx1"/>
                </a:solidFill>
                <a:effectLst/>
                <a:uLnTx/>
                <a:uFillTx/>
                <a:latin typeface="+mn-lt"/>
                <a:ea typeface="宋体" panose="02010600030101010101" pitchFamily="2" charset="-122"/>
                <a:cs typeface="+mn-cs"/>
              </a:rPr>
              <a:t>。</a:t>
            </a:r>
            <a:endParaRPr kumimoji="0" lang="zh-CN" altLang="en-US" sz="2400" b="0"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 name="矩形 1"/>
          <p:cNvSpPr/>
          <p:nvPr/>
        </p:nvSpPr>
        <p:spPr>
          <a:xfrm>
            <a:off x="971550" y="2992438"/>
            <a:ext cx="7272338" cy="1516063"/>
          </a:xfrm>
          <a:prstGeom prst="rect">
            <a:avLst/>
          </a:prstGeom>
          <a:solidFill>
            <a:schemeClr val="accent5"/>
          </a:solidFill>
        </p:spPr>
        <p:txBody>
          <a:bodyPr>
            <a:spAutoFit/>
          </a:bodyPr>
          <a:lstStyle/>
          <a:p>
            <a:pPr marL="342900" marR="0" lvl="0" indent="-342900" algn="l" defTabSz="914400" rtl="0" eaLnBrk="0" fontAlgn="base" latinLnBrk="0" hangingPunct="0">
              <a:lnSpc>
                <a:spcPct val="130000"/>
              </a:lnSpc>
              <a:spcBef>
                <a:spcPct val="20000"/>
              </a:spcBef>
              <a:spcAft>
                <a:spcPct val="0"/>
              </a:spcAft>
              <a:buClr>
                <a:srgbClr val="000066"/>
              </a:buClr>
              <a:buSzTx/>
              <a:buFont typeface="Wingdings" panose="05000000000000000000" pitchFamily="2" charset="2"/>
              <a:buChar char="p"/>
              <a:defRPr/>
            </a:pPr>
            <a:r>
              <a:rPr kumimoji="0" lang="zh-CN" altLang="en-US" sz="2400" b="1" i="0" u="none" strike="noStrike" kern="0" cap="none" spc="0" normalizeH="0" baseline="0" noProof="0" dirty="0">
                <a:ln>
                  <a:noFill/>
                </a:ln>
                <a:solidFill>
                  <a:srgbClr val="000066"/>
                </a:solidFill>
                <a:effectLst/>
                <a:uLnTx/>
                <a:uFillTx/>
                <a:latin typeface="Verdana" panose="020B0604030504040204"/>
                <a:ea typeface="+mn-ea"/>
                <a:cs typeface="+mn-cs"/>
              </a:rPr>
              <a:t>　</a:t>
            </a:r>
            <a:r>
              <a:rPr kumimoji="0" lang="en-US" altLang="zh-CN" sz="2400" b="1" i="0" u="none" strike="noStrike" kern="0" cap="none" spc="0" normalizeH="0" baseline="0" noProof="0" dirty="0">
                <a:ln>
                  <a:noFill/>
                </a:ln>
                <a:solidFill>
                  <a:srgbClr val="000066"/>
                </a:solidFill>
                <a:effectLst/>
                <a:uLnTx/>
                <a:uFillTx/>
                <a:latin typeface="Verdana" panose="020B0604030504040204"/>
                <a:ea typeface="+mn-ea"/>
                <a:cs typeface="+mn-cs"/>
              </a:rPr>
              <a:t>2012</a:t>
            </a:r>
            <a:r>
              <a:rPr kumimoji="0" lang="zh-CN" altLang="zh-CN" sz="2400" b="1" i="0" u="none" strike="noStrike" kern="0" cap="none" spc="0" normalizeH="0" baseline="0" noProof="0" dirty="0">
                <a:ln>
                  <a:noFill/>
                </a:ln>
                <a:solidFill>
                  <a:srgbClr val="000066"/>
                </a:solidFill>
                <a:effectLst/>
                <a:uLnTx/>
                <a:uFillTx/>
                <a:latin typeface="Verdana" panose="020B0604030504040204"/>
                <a:ea typeface="+mn-ea"/>
                <a:cs typeface="+mn-cs"/>
              </a:rPr>
              <a:t>年以来发生较大事故</a:t>
            </a:r>
            <a:r>
              <a:rPr kumimoji="0" lang="en-US" altLang="zh-CN" sz="2400" b="1" i="0" u="none" strike="noStrike" kern="0" cap="none" spc="0" normalizeH="0" baseline="0" noProof="0" dirty="0">
                <a:ln>
                  <a:noFill/>
                </a:ln>
                <a:solidFill>
                  <a:srgbClr val="000066"/>
                </a:solidFill>
                <a:effectLst/>
                <a:uLnTx/>
                <a:uFillTx/>
                <a:latin typeface="Verdana" panose="020B0604030504040204"/>
                <a:ea typeface="+mn-ea"/>
                <a:cs typeface="+mn-cs"/>
              </a:rPr>
              <a:t>10</a:t>
            </a:r>
            <a:r>
              <a:rPr kumimoji="0" lang="zh-CN" altLang="zh-CN" sz="2400" b="1" i="0" u="none" strike="noStrike" kern="0" cap="none" spc="0" normalizeH="0" baseline="0" noProof="0" dirty="0">
                <a:ln>
                  <a:noFill/>
                </a:ln>
                <a:solidFill>
                  <a:srgbClr val="000066"/>
                </a:solidFill>
                <a:effectLst/>
                <a:uLnTx/>
                <a:uFillTx/>
                <a:latin typeface="Verdana" panose="020B0604030504040204"/>
                <a:ea typeface="+mn-ea"/>
                <a:cs typeface="+mn-cs"/>
              </a:rPr>
              <a:t>起、共死亡</a:t>
            </a:r>
            <a:r>
              <a:rPr kumimoji="0" lang="en-US" altLang="zh-CN" sz="2400" b="1" i="0" u="none" strike="noStrike" kern="0" cap="none" spc="0" normalizeH="0" baseline="0" noProof="0" dirty="0">
                <a:ln>
                  <a:noFill/>
                </a:ln>
                <a:solidFill>
                  <a:srgbClr val="000066"/>
                </a:solidFill>
                <a:effectLst/>
                <a:uLnTx/>
                <a:uFillTx/>
                <a:latin typeface="Verdana" panose="020B0604030504040204"/>
                <a:ea typeface="+mn-ea"/>
                <a:cs typeface="+mn-cs"/>
              </a:rPr>
              <a:t>37</a:t>
            </a:r>
            <a:r>
              <a:rPr kumimoji="0" lang="zh-CN" altLang="zh-CN" sz="2400" b="1" i="0" u="none" strike="noStrike" kern="0" cap="none" spc="0" normalizeH="0" baseline="0" noProof="0" dirty="0">
                <a:ln>
                  <a:noFill/>
                </a:ln>
                <a:solidFill>
                  <a:srgbClr val="000066"/>
                </a:solidFill>
                <a:effectLst/>
                <a:uLnTx/>
                <a:uFillTx/>
                <a:latin typeface="Verdana" panose="020B0604030504040204"/>
                <a:ea typeface="+mn-ea"/>
                <a:cs typeface="+mn-cs"/>
              </a:rPr>
              <a:t>人，分别占工贸企业较大以上事故起数和死亡人数的</a:t>
            </a:r>
            <a:r>
              <a:rPr kumimoji="0" lang="en-US" altLang="zh-CN" sz="2400" b="1" i="0" u="none" strike="noStrike" kern="0" cap="none" spc="0" normalizeH="0" baseline="0" noProof="0" dirty="0">
                <a:ln>
                  <a:noFill/>
                </a:ln>
                <a:solidFill>
                  <a:srgbClr val="000066"/>
                </a:solidFill>
                <a:effectLst/>
                <a:uLnTx/>
                <a:uFillTx/>
                <a:latin typeface="Verdana" panose="020B0604030504040204"/>
                <a:ea typeface="+mn-ea"/>
                <a:cs typeface="+mn-cs"/>
              </a:rPr>
              <a:t>37.0%</a:t>
            </a:r>
            <a:r>
              <a:rPr kumimoji="0" lang="zh-CN" altLang="zh-CN" sz="2400" b="1" i="0" u="none" strike="noStrike" kern="0" cap="none" spc="0" normalizeH="0" baseline="0" noProof="0" dirty="0">
                <a:ln>
                  <a:noFill/>
                </a:ln>
                <a:solidFill>
                  <a:srgbClr val="000066"/>
                </a:solidFill>
                <a:effectLst/>
                <a:uLnTx/>
                <a:uFillTx/>
                <a:latin typeface="Verdana" panose="020B0604030504040204"/>
                <a:ea typeface="+mn-ea"/>
                <a:cs typeface="+mn-cs"/>
              </a:rPr>
              <a:t>和</a:t>
            </a:r>
            <a:r>
              <a:rPr kumimoji="0" lang="en-US" altLang="zh-CN" sz="2400" b="1" i="0" u="none" strike="noStrike" kern="0" cap="none" spc="0" normalizeH="0" baseline="0" noProof="0" dirty="0">
                <a:ln>
                  <a:noFill/>
                </a:ln>
                <a:solidFill>
                  <a:srgbClr val="000066"/>
                </a:solidFill>
                <a:effectLst/>
                <a:uLnTx/>
                <a:uFillTx/>
                <a:latin typeface="Verdana" panose="020B0604030504040204"/>
                <a:ea typeface="+mn-ea"/>
                <a:cs typeface="+mn-cs"/>
              </a:rPr>
              <a:t>37.0%</a:t>
            </a:r>
            <a:r>
              <a:rPr kumimoji="0" lang="zh-CN" altLang="zh-CN" sz="2400" b="1" i="0" u="none" strike="noStrike" kern="0" cap="none" spc="0" normalizeH="0" baseline="0" noProof="0" dirty="0">
                <a:ln>
                  <a:noFill/>
                </a:ln>
                <a:solidFill>
                  <a:srgbClr val="000066"/>
                </a:solidFill>
                <a:effectLst/>
                <a:uLnTx/>
                <a:uFillTx/>
                <a:latin typeface="Verdana" panose="020B0604030504040204"/>
                <a:ea typeface="+mn-ea"/>
                <a:cs typeface="+mn-cs"/>
              </a:rPr>
              <a:t>。</a:t>
            </a:r>
            <a:endParaRPr kumimoji="0" lang="zh-CN" altLang="en-US" sz="2400" b="0" i="0" u="none" strike="noStrike" kern="0" cap="none" spc="0" normalizeH="0" baseline="0" noProof="0" dirty="0">
              <a:ln>
                <a:noFill/>
              </a:ln>
              <a:solidFill>
                <a:srgbClr val="000066"/>
              </a:solidFill>
              <a:effectLst/>
              <a:uLnTx/>
              <a:uFillTx/>
              <a:latin typeface="Times New Roman" panose="02020603050405020304" pitchFamily="18" charset="0"/>
              <a:ea typeface="楷体_GB2312" pitchFamily="49" charset="-122"/>
              <a:cs typeface="+mn-cs"/>
            </a:endParaRPr>
          </a:p>
        </p:txBody>
      </p:sp>
      <p:sp>
        <p:nvSpPr>
          <p:cNvPr id="34821" name="矩形 2"/>
          <p:cNvSpPr/>
          <p:nvPr/>
        </p:nvSpPr>
        <p:spPr>
          <a:xfrm>
            <a:off x="684213" y="884238"/>
            <a:ext cx="3744912" cy="457200"/>
          </a:xfrm>
          <a:prstGeom prst="rect">
            <a:avLst/>
          </a:prstGeom>
          <a:solidFill>
            <a:schemeClr val="accent2"/>
          </a:solidFill>
          <a:ln w="9525">
            <a:noFill/>
          </a:ln>
        </p:spPr>
        <p:txBody>
          <a:bodyPr anchor="t">
            <a:spAutoFit/>
          </a:bodyPr>
          <a:p>
            <a:pPr eaLnBrk="0" hangingPunct="0"/>
            <a:r>
              <a:rPr lang="zh-CN" altLang="zh-CN" sz="2400" dirty="0">
                <a:latin typeface="Times New Roman" panose="02020603050405020304" pitchFamily="18" charset="0"/>
                <a:ea typeface="楷体_GB2312" pitchFamily="49" charset="-122"/>
              </a:rPr>
              <a:t>安监总管四〔</a:t>
            </a:r>
            <a:r>
              <a:rPr lang="en-US" altLang="zh-CN" sz="2400" dirty="0">
                <a:latin typeface="Times New Roman" panose="02020603050405020304" pitchFamily="18" charset="0"/>
              </a:rPr>
              <a:t>2012</a:t>
            </a:r>
            <a:r>
              <a:rPr lang="zh-CN" altLang="zh-CN" sz="2400" dirty="0">
                <a:latin typeface="Times New Roman" panose="02020603050405020304" pitchFamily="18" charset="0"/>
                <a:ea typeface="楷体_GB2312" pitchFamily="49" charset="-122"/>
              </a:rPr>
              <a:t>〕</a:t>
            </a:r>
            <a:r>
              <a:rPr lang="en-US" altLang="zh-CN" sz="2400" dirty="0">
                <a:latin typeface="Times New Roman" panose="02020603050405020304" pitchFamily="18" charset="0"/>
              </a:rPr>
              <a:t>93</a:t>
            </a:r>
            <a:r>
              <a:rPr lang="zh-CN" altLang="zh-CN" sz="2400" dirty="0">
                <a:latin typeface="Times New Roman" panose="02020603050405020304" pitchFamily="18" charset="0"/>
                <a:ea typeface="楷体_GB2312" pitchFamily="49" charset="-122"/>
              </a:rPr>
              <a:t>号</a:t>
            </a:r>
            <a:endParaRPr lang="zh-CN" altLang="en-US" sz="2400" dirty="0">
              <a:latin typeface="Times New Roman" panose="02020603050405020304" pitchFamily="18" charset="0"/>
              <a:ea typeface="楷体_GB2312" pitchFamily="49" charset="-122"/>
            </a:endParaRPr>
          </a:p>
        </p:txBody>
      </p:sp>
      <p:sp>
        <p:nvSpPr>
          <p:cNvPr id="34822" name="Rectangle 8"/>
          <p:cNvSpPr/>
          <p:nvPr/>
        </p:nvSpPr>
        <p:spPr>
          <a:xfrm>
            <a:off x="755650" y="5013325"/>
            <a:ext cx="7632700" cy="1373188"/>
          </a:xfrm>
          <a:prstGeom prst="rect">
            <a:avLst/>
          </a:prstGeom>
          <a:noFill/>
          <a:ln w="9525">
            <a:noFill/>
          </a:ln>
        </p:spPr>
        <p:txBody>
          <a:bodyPr anchor="ctr">
            <a:spAutoFit/>
          </a:bodyPr>
          <a:p>
            <a:pPr algn="just" eaLnBrk="0" hangingPunct="0"/>
            <a:r>
              <a:rPr lang="en-US" altLang="zh-CN" sz="2800" b="1" dirty="0">
                <a:latin typeface="Times New Roman" panose="02020603050405020304" pitchFamily="18" charset="0"/>
              </a:rPr>
              <a:t>      2010</a:t>
            </a:r>
            <a:r>
              <a:rPr lang="zh-CN" altLang="en-US" sz="2800" b="1" dirty="0">
                <a:latin typeface="Times New Roman" panose="02020603050405020304" pitchFamily="18" charset="0"/>
                <a:ea typeface="楷体_GB2312" pitchFamily="49" charset="-122"/>
              </a:rPr>
              <a:t>至</a:t>
            </a:r>
            <a:r>
              <a:rPr lang="en-US" altLang="zh-CN" sz="2800" b="1" dirty="0">
                <a:latin typeface="Times New Roman" panose="02020603050405020304" pitchFamily="18" charset="0"/>
              </a:rPr>
              <a:t>2013</a:t>
            </a:r>
            <a:r>
              <a:rPr lang="zh-CN" altLang="en-US" sz="2800" b="1" dirty="0">
                <a:latin typeface="Times New Roman" panose="02020603050405020304" pitchFamily="18" charset="0"/>
                <a:ea typeface="楷体_GB2312" pitchFamily="49" charset="-122"/>
              </a:rPr>
              <a:t>年，全国工贸行业共发生有限空间作业较大以上事故</a:t>
            </a:r>
            <a:r>
              <a:rPr lang="en-US" altLang="zh-CN" sz="2800" b="1" dirty="0">
                <a:latin typeface="Times New Roman" panose="02020603050405020304" pitchFamily="18" charset="0"/>
              </a:rPr>
              <a:t>67</a:t>
            </a:r>
            <a:r>
              <a:rPr lang="zh-CN" altLang="en-US" sz="2800" b="1" dirty="0">
                <a:latin typeface="Times New Roman" panose="02020603050405020304" pitchFamily="18" charset="0"/>
                <a:ea typeface="楷体_GB2312" pitchFamily="49" charset="-122"/>
              </a:rPr>
              <a:t>起、死亡</a:t>
            </a:r>
            <a:r>
              <a:rPr lang="en-US" altLang="zh-CN" sz="2800" b="1" dirty="0">
                <a:latin typeface="Times New Roman" panose="02020603050405020304" pitchFamily="18" charset="0"/>
              </a:rPr>
              <a:t>269</a:t>
            </a:r>
            <a:r>
              <a:rPr lang="zh-CN" altLang="en-US" sz="2800" b="1" dirty="0">
                <a:latin typeface="Times New Roman" panose="02020603050405020304" pitchFamily="18" charset="0"/>
                <a:ea typeface="楷体_GB2312" pitchFamily="49" charset="-122"/>
              </a:rPr>
              <a:t>人，分别占工贸行业较大以上事故的</a:t>
            </a:r>
            <a:r>
              <a:rPr lang="en-US" altLang="zh-CN" sz="2800" b="1" dirty="0">
                <a:latin typeface="Times New Roman" panose="02020603050405020304" pitchFamily="18" charset="0"/>
              </a:rPr>
              <a:t>41.1%</a:t>
            </a:r>
            <a:r>
              <a:rPr lang="zh-CN" altLang="en-US" sz="2800" b="1" dirty="0">
                <a:latin typeface="Times New Roman" panose="02020603050405020304" pitchFamily="18" charset="0"/>
                <a:ea typeface="楷体_GB2312" pitchFamily="49" charset="-122"/>
              </a:rPr>
              <a:t>和</a:t>
            </a:r>
            <a:r>
              <a:rPr lang="en-US" altLang="zh-CN" sz="2800" b="1" dirty="0">
                <a:latin typeface="Times New Roman" panose="02020603050405020304" pitchFamily="18" charset="0"/>
              </a:rPr>
              <a:t>39.9%</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p:txBody>
      </p:sp>
      <p:sp>
        <p:nvSpPr>
          <p:cNvPr id="34823" name="矩形 2"/>
          <p:cNvSpPr/>
          <p:nvPr/>
        </p:nvSpPr>
        <p:spPr>
          <a:xfrm>
            <a:off x="611188" y="4508500"/>
            <a:ext cx="3744912" cy="457200"/>
          </a:xfrm>
          <a:prstGeom prst="rect">
            <a:avLst/>
          </a:prstGeom>
          <a:solidFill>
            <a:schemeClr val="accent2"/>
          </a:solidFill>
          <a:ln w="9525">
            <a:noFill/>
          </a:ln>
        </p:spPr>
        <p:txBody>
          <a:bodyPr anchor="t">
            <a:spAutoFit/>
          </a:bodyPr>
          <a:p>
            <a:pPr eaLnBrk="0" hangingPunct="0"/>
            <a:r>
              <a:rPr lang="zh-CN" altLang="zh-CN" sz="2400" dirty="0">
                <a:latin typeface="Times New Roman" panose="02020603050405020304" pitchFamily="18" charset="0"/>
                <a:ea typeface="楷体_GB2312" pitchFamily="49" charset="-122"/>
              </a:rPr>
              <a:t>安监总管四〔</a:t>
            </a:r>
            <a:r>
              <a:rPr lang="en-US" altLang="zh-CN" sz="2400" dirty="0">
                <a:latin typeface="Times New Roman" panose="02020603050405020304" pitchFamily="18" charset="0"/>
              </a:rPr>
              <a:t>2014</a:t>
            </a:r>
            <a:r>
              <a:rPr lang="zh-CN" altLang="zh-CN" sz="2400" dirty="0">
                <a:latin typeface="Times New Roman" panose="02020603050405020304" pitchFamily="18" charset="0"/>
                <a:ea typeface="楷体_GB2312" pitchFamily="49" charset="-122"/>
              </a:rPr>
              <a:t>〕</a:t>
            </a:r>
            <a:r>
              <a:rPr lang="en-US" altLang="zh-CN" sz="2400" dirty="0">
                <a:latin typeface="Times New Roman" panose="02020603050405020304" pitchFamily="18" charset="0"/>
              </a:rPr>
              <a:t>37</a:t>
            </a:r>
            <a:r>
              <a:rPr lang="zh-CN" altLang="zh-CN" sz="2400" dirty="0">
                <a:latin typeface="Times New Roman" panose="02020603050405020304" pitchFamily="18" charset="0"/>
                <a:ea typeface="楷体_GB2312" pitchFamily="49" charset="-122"/>
              </a:rPr>
              <a:t>号</a:t>
            </a:r>
            <a:endParaRPr lang="zh-CN" altLang="en-US" sz="2400" dirty="0">
              <a:latin typeface="Times New Roman" panose="02020603050405020304" pitchFamily="18" charset="0"/>
              <a:ea typeface="楷体_GB2312"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47015" y="315595"/>
            <a:ext cx="8766810" cy="6062345"/>
          </a:xfrm>
          <a:prstGeom prst="rect">
            <a:avLst/>
          </a:prstGeom>
          <a:noFill/>
          <a:ln w="9525">
            <a:noFill/>
          </a:ln>
        </p:spPr>
        <p:txBody>
          <a:bodyPr wrap="square">
            <a:spAutoFit/>
          </a:bodyPr>
          <a:p>
            <a:r>
              <a:rPr lang="en-US" altLang="zh-CN" sz="2800" b="1">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sz="2800" b="1">
                <a:solidFill>
                  <a:srgbClr val="FF0000"/>
                </a:solidFill>
                <a:latin typeface="黑体" panose="02010609060101010101" pitchFamily="49" charset="-122"/>
                <a:ea typeface="黑体" panose="02010609060101010101" pitchFamily="49" charset="-122"/>
                <a:cs typeface="宋体" panose="02010600030101010101" pitchFamily="2" charset="-122"/>
              </a:rPr>
              <a:t>间接原因</a:t>
            </a:r>
            <a:endParaRPr lang="zh-CN" sz="28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）未严格遵守相关安全生产规章制度和操作规程。现场气体检测人员未按规范进行受限空间气体检测工作；管理人员在确定</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作业内容发生重大变化</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后，未</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按规定修订检修通知单</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未及时通知承包商修改施工方案</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；在作业内容发生重大变化，施工方案未做相应修订的情况下仍安排承包商实施浮盘拆除工作。</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（变更管理、承包商管理）</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管理人员履职不力。现场管理人员未认真检查、督促气体检测人员按规范开展气体检测工作，未检查、督促作业人员按要求落实个人防护措施和使用防爆工器具；相关管理人员在知道作业内容发生重大变化且施工方案未做变更的情况下，未及时要求停止作业；作业现场气体检测仪伸缩杆配置不到位；部门负责人对管理人员未认真履行作业票签发工作、作业内容发生重大变化后未及时修改施工方案的情况失察。  （</a:t>
            </a: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安全风险管理缺失</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、专业管理缺位、</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特殊作业管理流于形式</a:t>
            </a:r>
            <a:r>
              <a:rPr 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nvPr>
        </p:nvSpPr>
        <p:spPr>
          <a:xfrm>
            <a:off x="358775" y="271463"/>
            <a:ext cx="8426450" cy="1030287"/>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（二）有限空间作业主要安全风险辨识</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72706" name="内容占位符 2"/>
          <p:cNvSpPr>
            <a:spLocks noGrp="1"/>
          </p:cNvSpPr>
          <p:nvPr>
            <p:ph idx="1"/>
          </p:nvPr>
        </p:nvSpPr>
        <p:spPr>
          <a:xfrm>
            <a:off x="1774825" y="1485900"/>
            <a:ext cx="5946775" cy="4381500"/>
          </a:xfrm>
        </p:spPr>
        <p:txBody>
          <a:bodyPr vert="horz" wrap="square" lIns="91440" tIns="45720" rIns="91440" bIns="45720" anchor="t"/>
          <a:p>
            <a:pPr marL="0" indent="0">
              <a:lnSpc>
                <a:spcPct val="150000"/>
              </a:lnSpc>
              <a:spcBef>
                <a:spcPct val="0"/>
              </a:spcBef>
              <a:buNone/>
            </a:pPr>
            <a:r>
              <a:rPr lang="zh-CN" altLang="en-US" dirty="0">
                <a:solidFill>
                  <a:srgbClr val="FF0000"/>
                </a:solidFill>
                <a:latin typeface="黑体" panose="02010609060101010101" pitchFamily="49" charset="-122"/>
                <a:ea typeface="黑体" panose="02010609060101010101" pitchFamily="49" charset="-122"/>
              </a:rPr>
              <a:t>1、气体危害辨识</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None/>
            </a:pPr>
            <a:r>
              <a:rPr lang="zh-CN" altLang="en-US"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latin typeface="宋体" panose="02010600030101010101" pitchFamily="2" charset="-122"/>
                <a:ea typeface="宋体" panose="02010600030101010101" pitchFamily="2" charset="-122"/>
              </a:rPr>
              <a:t>内部</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latin typeface="宋体" panose="02010600030101010101" pitchFamily="2" charset="-122"/>
                <a:ea typeface="宋体" panose="02010600030101010101" pitchFamily="2" charset="-122"/>
              </a:rPr>
              <a:t>作业</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Ø"/>
            </a:pPr>
            <a:r>
              <a:rPr lang="zh-CN" altLang="en-US" sz="2400" dirty="0">
                <a:latin typeface="宋体" panose="02010600030101010101" pitchFamily="2" charset="-122"/>
                <a:ea typeface="宋体" panose="02010600030101010101" pitchFamily="2" charset="-122"/>
              </a:rPr>
              <a:t>外部环境。</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内容占位符 2"/>
          <p:cNvSpPr>
            <a:spLocks noGrp="1"/>
          </p:cNvSpPr>
          <p:nvPr>
            <p:ph idx="1"/>
          </p:nvPr>
        </p:nvSpPr>
        <p:spPr>
          <a:xfrm>
            <a:off x="174625" y="879475"/>
            <a:ext cx="8796338" cy="5327650"/>
          </a:xfrm>
        </p:spPr>
        <p:txBody>
          <a:bodyPr vert="horz" wrap="square" lIns="91440" tIns="45720" rIns="91440" bIns="45720" anchor="t"/>
          <a:p>
            <a:pPr marL="0" indent="0">
              <a:lnSpc>
                <a:spcPct val="150000"/>
              </a:lnSpc>
              <a:spcBef>
                <a:spcPct val="0"/>
              </a:spcBef>
              <a:buNone/>
            </a:pPr>
            <a:r>
              <a:rPr lang="zh-CN" altLang="en-US" dirty="0">
                <a:solidFill>
                  <a:srgbClr val="FF0000"/>
                </a:solidFill>
                <a:latin typeface="黑体" panose="02010609060101010101" pitchFamily="49" charset="-122"/>
                <a:ea typeface="黑体" panose="02010609060101010101" pitchFamily="49" charset="-122"/>
              </a:rPr>
              <a:t>1）内部存在或产生的风险 </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Font typeface="Arial" panose="020B0604020202020204" pitchFamily="34" charset="0"/>
              <a:buChar char="•"/>
            </a:pPr>
            <a:r>
              <a:rPr lang="zh-CN" altLang="en-US" sz="2400" dirty="0">
                <a:solidFill>
                  <a:srgbClr val="000056"/>
                </a:solidFill>
                <a:latin typeface="宋体" panose="02010600030101010101" pitchFamily="2" charset="-122"/>
                <a:ea typeface="宋体" panose="02010600030101010101" pitchFamily="2" charset="-122"/>
              </a:rPr>
              <a:t>储存、使用、残留有毒有害气体以及可能产生</a:t>
            </a:r>
            <a:r>
              <a:rPr lang="zh-CN" altLang="en-US" sz="2400" dirty="0">
                <a:solidFill>
                  <a:srgbClr val="FF0000"/>
                </a:solidFill>
                <a:latin typeface="宋体" panose="02010600030101010101" pitchFamily="2" charset="-122"/>
                <a:ea typeface="宋体" panose="02010600030101010101" pitchFamily="2" charset="-122"/>
              </a:rPr>
              <a:t>有毒有害</a:t>
            </a:r>
            <a:r>
              <a:rPr lang="zh-CN" altLang="en-US" sz="2400" dirty="0">
                <a:solidFill>
                  <a:srgbClr val="000056"/>
                </a:solidFill>
                <a:latin typeface="宋体" panose="02010600030101010101" pitchFamily="2" charset="-122"/>
                <a:ea typeface="宋体" panose="02010600030101010101" pitchFamily="2" charset="-122"/>
              </a:rPr>
              <a:t>气体的物质。</a:t>
            </a: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None/>
            </a:pP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Char char="•"/>
            </a:pPr>
            <a:r>
              <a:rPr lang="zh-CN" altLang="en-US" sz="2400" dirty="0">
                <a:solidFill>
                  <a:srgbClr val="000056"/>
                </a:solidFill>
                <a:latin typeface="宋体" panose="02010600030101010101" pitchFamily="2" charset="-122"/>
                <a:ea typeface="宋体" panose="02010600030101010101" pitchFamily="2" charset="-122"/>
              </a:rPr>
              <a:t>长期封闭、通风不良，生物有氧呼吸等耗氧性化学反应，存在单纯性窒息气体，导致</a:t>
            </a:r>
            <a:r>
              <a:rPr lang="zh-CN" altLang="en-US" sz="2400" dirty="0">
                <a:solidFill>
                  <a:srgbClr val="FF0000"/>
                </a:solidFill>
                <a:latin typeface="宋体" panose="02010600030101010101" pitchFamily="2" charset="-122"/>
                <a:ea typeface="宋体" panose="02010600030101010101" pitchFamily="2" charset="-122"/>
              </a:rPr>
              <a:t>缺氧。</a:t>
            </a:r>
            <a:endParaRPr lang="zh-CN" altLang="en-US" sz="2400" dirty="0">
              <a:solidFill>
                <a:srgbClr val="FF0000"/>
              </a:solidFill>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None/>
            </a:pPr>
            <a:endParaRPr lang="zh-CN" altLang="en-US" sz="2400" dirty="0">
              <a:solidFill>
                <a:srgbClr val="000056"/>
              </a:solidFill>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Char char="•"/>
            </a:pPr>
            <a:r>
              <a:rPr lang="zh-CN" altLang="en-US" sz="2400" dirty="0">
                <a:solidFill>
                  <a:srgbClr val="000056"/>
                </a:solidFill>
                <a:latin typeface="宋体" panose="02010600030101010101" pitchFamily="2" charset="-122"/>
                <a:ea typeface="宋体" panose="02010600030101010101" pitchFamily="2" charset="-122"/>
              </a:rPr>
              <a:t>储存、残留或产生</a:t>
            </a:r>
            <a:r>
              <a:rPr lang="zh-CN" altLang="en-US" sz="2400" dirty="0">
                <a:solidFill>
                  <a:srgbClr val="FF0000"/>
                </a:solidFill>
                <a:latin typeface="宋体" panose="02010600030101010101" pitchFamily="2" charset="-122"/>
                <a:ea typeface="宋体" panose="02010600030101010101" pitchFamily="2" charset="-122"/>
              </a:rPr>
              <a:t>易燃易爆</a:t>
            </a:r>
            <a:r>
              <a:rPr lang="zh-CN" altLang="en-US" sz="2400" dirty="0">
                <a:solidFill>
                  <a:srgbClr val="000056"/>
                </a:solidFill>
                <a:latin typeface="宋体" panose="02010600030101010101" pitchFamily="2" charset="-122"/>
                <a:ea typeface="宋体" panose="02010600030101010101" pitchFamily="2" charset="-122"/>
              </a:rPr>
              <a:t>气体，导致燃爆。</a:t>
            </a:r>
            <a:endParaRPr lang="zh-CN" altLang="en-US" sz="2400" dirty="0">
              <a:solidFill>
                <a:srgbClr val="000056"/>
              </a:solidFill>
              <a:latin typeface="宋体" panose="02010600030101010101" pitchFamily="2" charset="-122"/>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90638" y="1133475"/>
            <a:ext cx="7456488" cy="53276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defRPr/>
            </a:pPr>
            <a:r>
              <a:rPr kumimoji="0" lang="zh-CN" altLang="en-US" sz="2800" b="1" i="0" u="none" strike="noStrike" kern="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2.作业产生的风险</a:t>
            </a:r>
            <a:endParaRPr kumimoji="0" lang="zh-CN" altLang="en-US" sz="2800" b="1" i="0" u="none" strike="noStrike" kern="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rPr>
              <a:t>使用的物料</a:t>
            </a: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rPr>
              <a:t>耗氧或引入单纯性窒息气体，导致缺氧。</a:t>
            </a: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defRPr/>
            </a:pPr>
            <a:r>
              <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rPr>
              <a:t>产生明火或潜在的点火源，增加燃爆风险。</a:t>
            </a: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None/>
              <a:defRPr/>
            </a:pP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defRPr/>
            </a:pPr>
            <a:r>
              <a:rPr kumimoji="0" lang="zh-CN" altLang="en-US" sz="2800" b="1" i="0" u="none" strike="noStrike" kern="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3.外部环境影响产生的风险</a:t>
            </a:r>
            <a:endParaRPr kumimoji="0" lang="zh-CN" altLang="en-US" sz="2800" b="1" i="0" u="none" strike="noStrike" kern="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42900" marR="0" lvl="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u"/>
              <a:defRPr/>
            </a:pPr>
            <a:r>
              <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rPr>
              <a:t>相连或接近的管道泄漏</a:t>
            </a: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charset="0"/>
              <a:buNone/>
              <a:defRPr/>
            </a:pPr>
            <a:endParaRPr kumimoji="0" lang="zh-CN" altLang="en-US" sz="2400" b="1" i="0" u="none" strike="noStrike" kern="0" cap="none" spc="0" normalizeH="0" baseline="0" noProof="1">
              <a:ln>
                <a:noFill/>
              </a:ln>
              <a:solidFill>
                <a:schemeClr val="accent4"/>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p:cNvSpPr>
          <p:nvPr>
            <p:ph type="title"/>
          </p:nvPr>
        </p:nvSpPr>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3、常见有限空间作业主要安全风险辨识示例</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77826" name="图片 4" descr="WYP~IMKXG]WUHC@GIE]MH_R"/>
          <p:cNvPicPr>
            <a:picLocks noChangeAspect="1"/>
          </p:cNvPicPr>
          <p:nvPr/>
        </p:nvPicPr>
        <p:blipFill>
          <a:blip r:embed="rId1"/>
          <a:stretch>
            <a:fillRect/>
          </a:stretch>
        </p:blipFill>
        <p:spPr>
          <a:xfrm>
            <a:off x="806450" y="920750"/>
            <a:ext cx="6969125" cy="551338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p:ph type="title"/>
          </p:nvPr>
        </p:nvSpPr>
        <p:spPr>
          <a:xfrm>
            <a:off x="358775" y="2387600"/>
            <a:ext cx="8424863" cy="536575"/>
          </a:xfrm>
        </p:spPr>
        <p:txBody>
          <a:bodyPr vert="horz" wrap="square" lIns="91440" tIns="45720" rIns="91440" bIns="45720" anchor="ctr"/>
          <a:p>
            <a:r>
              <a:rPr lang="zh-CN" altLang="en-US" sz="3600" dirty="0">
                <a:solidFill>
                  <a:srgbClr val="FF0000"/>
                </a:solidFill>
                <a:latin typeface="黑体" panose="02010609060101010101" pitchFamily="49" charset="-122"/>
                <a:ea typeface="黑体" panose="02010609060101010101" pitchFamily="49" charset="-122"/>
              </a:rPr>
              <a:t>三、 安全防护设备设施</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内容占位符 2"/>
          <p:cNvSpPr>
            <a:spLocks noGrp="1"/>
          </p:cNvSpPr>
          <p:nvPr>
            <p:ph idx="1"/>
          </p:nvPr>
        </p:nvSpPr>
        <p:spPr/>
        <p:txBody>
          <a:bodyPr vert="horz" wrap="square" lIns="91440" tIns="45720" rIns="91440" bIns="45720" anchor="t"/>
          <a:p>
            <a:pPr marL="0" indent="0">
              <a:buNone/>
            </a:pPr>
            <a:r>
              <a:rPr lang="zh-CN" altLang="en-US" dirty="0">
                <a:solidFill>
                  <a:srgbClr val="FF0000"/>
                </a:solidFill>
                <a:latin typeface="黑体" panose="02010609060101010101" pitchFamily="49" charset="-122"/>
                <a:ea typeface="黑体" panose="02010609060101010101" pitchFamily="49" charset="-122"/>
              </a:rPr>
              <a:t>1、便携式气体检测报警仪</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79874" name="图片 3" descr="HEXOB]`IX{GT[R)~5(M}K2Q"/>
          <p:cNvPicPr>
            <a:picLocks noChangeAspect="1"/>
          </p:cNvPicPr>
          <p:nvPr/>
        </p:nvPicPr>
        <p:blipFill>
          <a:blip r:embed="rId1"/>
          <a:stretch>
            <a:fillRect/>
          </a:stretch>
        </p:blipFill>
        <p:spPr>
          <a:xfrm>
            <a:off x="1217613" y="2427288"/>
            <a:ext cx="6946900" cy="235267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内容占位符 2"/>
          <p:cNvSpPr>
            <a:spLocks noGrp="1"/>
          </p:cNvSpPr>
          <p:nvPr>
            <p:ph idx="1"/>
          </p:nvPr>
        </p:nvSpPr>
        <p:spPr>
          <a:xfrm>
            <a:off x="1360488" y="1125538"/>
            <a:ext cx="6900862" cy="4665662"/>
          </a:xfrm>
        </p:spPr>
        <p:txBody>
          <a:bodyPr vert="horz" wrap="square" lIns="91440" tIns="45720" rIns="91440" bIns="45720" anchor="t"/>
          <a:p>
            <a:pPr marL="0" indent="0">
              <a:lnSpc>
                <a:spcPct val="150000"/>
              </a:lnSpc>
              <a:spcBef>
                <a:spcPct val="0"/>
              </a:spcBef>
              <a:buNone/>
            </a:pPr>
            <a:r>
              <a:rPr lang="zh-CN" altLang="en-US" dirty="0">
                <a:solidFill>
                  <a:srgbClr val="FF0000"/>
                </a:solidFill>
                <a:latin typeface="黑体" panose="02010609060101010101" pitchFamily="49" charset="-122"/>
                <a:ea typeface="黑体" panose="02010609060101010101" pitchFamily="49" charset="-122"/>
              </a:rPr>
              <a:t>选用注意事项</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Char char="l"/>
            </a:pPr>
            <a:r>
              <a:rPr lang="zh-CN" altLang="en-US" dirty="0">
                <a:ea typeface="宋体" panose="02010600030101010101" pitchFamily="2" charset="-122"/>
              </a:rPr>
              <a:t>检测</a:t>
            </a:r>
            <a:r>
              <a:rPr lang="zh-CN" altLang="en-US" dirty="0">
                <a:solidFill>
                  <a:srgbClr val="FF0000"/>
                </a:solidFill>
                <a:ea typeface="宋体" panose="02010600030101010101" pitchFamily="2" charset="-122"/>
              </a:rPr>
              <a:t>范围</a:t>
            </a:r>
            <a:r>
              <a:rPr lang="zh-CN" altLang="en-US" dirty="0">
                <a:ea typeface="宋体" panose="02010600030101010101" pitchFamily="2" charset="-122"/>
              </a:rPr>
              <a:t>、检测和报警精度满足要求</a:t>
            </a:r>
            <a:endParaRPr lang="zh-CN" altLang="en-US" dirty="0">
              <a:ea typeface="宋体" panose="02010600030101010101" pitchFamily="2" charset="-122"/>
            </a:endParaRPr>
          </a:p>
          <a:p>
            <a:pPr marL="0" indent="0">
              <a:lnSpc>
                <a:spcPct val="150000"/>
              </a:lnSpc>
              <a:spcBef>
                <a:spcPct val="0"/>
              </a:spcBef>
              <a:buChar char="l"/>
            </a:pPr>
            <a:r>
              <a:rPr lang="zh-CN" altLang="en-US" dirty="0">
                <a:ea typeface="宋体" panose="02010600030101010101" pitchFamily="2" charset="-122"/>
              </a:rPr>
              <a:t>每年至少检定或校准 1 次</a:t>
            </a:r>
            <a:endParaRPr lang="zh-CN" altLang="en-US" dirty="0">
              <a:ea typeface="宋体" panose="02010600030101010101" pitchFamily="2" charset="-122"/>
            </a:endParaRPr>
          </a:p>
          <a:p>
            <a:pPr marL="0" indent="0">
              <a:lnSpc>
                <a:spcPct val="150000"/>
              </a:lnSpc>
              <a:spcBef>
                <a:spcPct val="0"/>
              </a:spcBef>
              <a:buChar char="l"/>
            </a:pPr>
            <a:r>
              <a:rPr lang="zh-CN" altLang="en-US" dirty="0">
                <a:ea typeface="宋体" panose="02010600030101010101" pitchFamily="2" charset="-122"/>
              </a:rPr>
              <a:t>“零点”正常</a:t>
            </a:r>
            <a:endParaRPr lang="zh-CN" altLang="en-US" dirty="0">
              <a:ea typeface="宋体" panose="02010600030101010101" pitchFamily="2" charset="-122"/>
            </a:endParaRPr>
          </a:p>
          <a:p>
            <a:pPr marL="0" indent="0">
              <a:lnSpc>
                <a:spcPct val="150000"/>
              </a:lnSpc>
              <a:spcBef>
                <a:spcPct val="0"/>
              </a:spcBef>
              <a:buChar char="l"/>
            </a:pPr>
            <a:r>
              <a:rPr lang="zh-CN" altLang="en-US" dirty="0">
                <a:ea typeface="宋体" panose="02010600030101010101" pitchFamily="2" charset="-122"/>
              </a:rPr>
              <a:t>完好状态</a:t>
            </a:r>
            <a:endParaRPr lang="zh-CN" altLang="en-US" dirty="0">
              <a:ea typeface="宋体" panose="02010600030101010101" pitchFamily="2" charset="-122"/>
            </a:endParaRPr>
          </a:p>
          <a:p>
            <a:pPr marL="0" indent="0">
              <a:lnSpc>
                <a:spcPct val="150000"/>
              </a:lnSpc>
              <a:spcBef>
                <a:spcPct val="0"/>
              </a:spcBef>
              <a:buChar char="l"/>
            </a:pPr>
            <a:r>
              <a:rPr lang="zh-CN" altLang="en-US" dirty="0">
                <a:ea typeface="宋体" panose="02010600030101010101" pitchFamily="2" charset="-122"/>
              </a:rPr>
              <a:t>使用后，归“零点”后关机</a:t>
            </a:r>
            <a:endParaRPr lang="zh-CN" altLang="en-US" dirty="0">
              <a:ea typeface="宋体" panose="02010600030101010101" pitchFamily="2" charset="-122"/>
            </a:endParaRPr>
          </a:p>
          <a:p>
            <a:pPr marL="0" indent="0">
              <a:lnSpc>
                <a:spcPct val="150000"/>
              </a:lnSpc>
              <a:spcBef>
                <a:spcPct val="0"/>
              </a:spcBef>
              <a:buChar char="l"/>
            </a:pPr>
            <a:r>
              <a:rPr lang="zh-CN" altLang="en-US" dirty="0">
                <a:ea typeface="宋体" panose="02010600030101010101" pitchFamily="2" charset="-122"/>
              </a:rPr>
              <a:t>是否需要防爆</a:t>
            </a:r>
            <a:endParaRPr lang="zh-CN" altLang="en-US" dirty="0">
              <a:ea typeface="宋体" panose="02010600030101010101" pitchFamily="2" charset="-122"/>
            </a:endParaRPr>
          </a:p>
          <a:p>
            <a:pPr marL="0" indent="0">
              <a:lnSpc>
                <a:spcPct val="150000"/>
              </a:lnSpc>
              <a:spcBef>
                <a:spcPct val="0"/>
              </a:spcBef>
              <a:buChar char="l"/>
            </a:pPr>
            <a:endParaRPr lang="zh-CN" altLang="en-US" dirty="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69" name="图片 2" descr="O_56{`Q$WW{DNWEYXBUI%C7"/>
          <p:cNvPicPr>
            <a:picLocks noChangeAspect="1"/>
          </p:cNvPicPr>
          <p:nvPr/>
        </p:nvPicPr>
        <p:blipFill>
          <a:blip r:embed="rId1"/>
          <a:stretch>
            <a:fillRect/>
          </a:stretch>
        </p:blipFill>
        <p:spPr>
          <a:xfrm>
            <a:off x="714375" y="373063"/>
            <a:ext cx="7516813" cy="5973762"/>
          </a:xfrm>
          <a:prstGeom prst="rect">
            <a:avLst/>
          </a:prstGeom>
          <a:noFill/>
          <a:ln w="9525">
            <a:noFill/>
          </a:ln>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nvPr>
        </p:nvSpPr>
        <p:spPr>
          <a:xfrm>
            <a:off x="358775" y="257175"/>
            <a:ext cx="8426450" cy="804863"/>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2、呼吸防护用品</a:t>
            </a:r>
            <a:endParaRPr lang="zh-CN" altLang="en-US" dirty="0">
              <a:solidFill>
                <a:srgbClr val="FF0000"/>
              </a:solidFill>
              <a:latin typeface="黑体" panose="02010609060101010101" pitchFamily="49" charset="-122"/>
              <a:ea typeface="黑体" panose="02010609060101010101" pitchFamily="49" charset="-122"/>
            </a:endParaRPr>
          </a:p>
        </p:txBody>
      </p:sp>
      <p:grpSp>
        <p:nvGrpSpPr>
          <p:cNvPr id="88066" name="组合 8"/>
          <p:cNvGrpSpPr/>
          <p:nvPr/>
        </p:nvGrpSpPr>
        <p:grpSpPr>
          <a:xfrm>
            <a:off x="1042988" y="1279525"/>
            <a:ext cx="6943725" cy="4122738"/>
            <a:chOff x="1043" y="2583"/>
            <a:chExt cx="10934" cy="6492"/>
          </a:xfrm>
        </p:grpSpPr>
        <p:sp>
          <p:nvSpPr>
            <p:cNvPr id="88067" name="文本框 3"/>
            <p:cNvSpPr txBox="1"/>
            <p:nvPr/>
          </p:nvSpPr>
          <p:spPr>
            <a:xfrm>
              <a:off x="1043" y="2777"/>
              <a:ext cx="1305" cy="6085"/>
            </a:xfrm>
            <a:prstGeom prst="rect">
              <a:avLst/>
            </a:prstGeom>
            <a:solidFill>
              <a:srgbClr val="FFFF00"/>
            </a:solidFill>
            <a:ln w="9525">
              <a:noFill/>
            </a:ln>
          </p:spPr>
          <p:txBody>
            <a:bodyPr vert="eaVert" anchor="t">
              <a:spAutoFit/>
            </a:bodyPr>
            <a:p>
              <a:pPr algn="ctr" eaLnBrk="0" hangingPunct="0">
                <a:lnSpc>
                  <a:spcPct val="150000"/>
                </a:lnSpc>
              </a:pPr>
              <a:r>
                <a:rPr lang="zh-CN" altLang="en-US" sz="2800" dirty="0">
                  <a:solidFill>
                    <a:srgbClr val="FF0000"/>
                  </a:solidFill>
                  <a:latin typeface="黑体" panose="02010609060101010101" pitchFamily="49" charset="-122"/>
                  <a:ea typeface="黑体" panose="02010609060101010101" pitchFamily="49" charset="-122"/>
                </a:rPr>
                <a:t>呼 吸 防 护 用 品</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88068" name="文本框 4"/>
            <p:cNvSpPr txBox="1"/>
            <p:nvPr/>
          </p:nvSpPr>
          <p:spPr>
            <a:xfrm>
              <a:off x="2348" y="2583"/>
              <a:ext cx="3218" cy="2761"/>
            </a:xfrm>
            <a:prstGeom prst="rect">
              <a:avLst/>
            </a:prstGeom>
            <a:solidFill>
              <a:srgbClr val="FFC000"/>
            </a:solidFill>
            <a:ln w="9525">
              <a:noFill/>
            </a:ln>
          </p:spPr>
          <p:txBody>
            <a:bodyPr anchor="t">
              <a:spAutoFit/>
            </a:bodyPr>
            <a:p>
              <a:pPr algn="ctr" eaLnBrk="0" hangingPunct="0">
                <a:lnSpc>
                  <a:spcPct val="150000"/>
                </a:lnSpc>
              </a:pPr>
              <a:endParaRPr lang="zh-CN" altLang="en-US" sz="2400" dirty="0">
                <a:latin typeface="宋体" panose="02010600030101010101" pitchFamily="2" charset="-122"/>
                <a:ea typeface="宋体" panose="02010600030101010101" pitchFamily="2" charset="-122"/>
              </a:endParaRPr>
            </a:p>
            <a:p>
              <a:pPr algn="ctr" eaLnBrk="0" hangingPunct="0">
                <a:lnSpc>
                  <a:spcPct val="150000"/>
                </a:lnSpc>
              </a:pPr>
              <a:r>
                <a:rPr lang="zh-CN" altLang="en-US" sz="2400" b="1" dirty="0">
                  <a:latin typeface="宋体" panose="02010600030101010101" pitchFamily="2" charset="-122"/>
                  <a:ea typeface="宋体" panose="02010600030101010101" pitchFamily="2" charset="-122"/>
                </a:rPr>
                <a:t>隔 绝 式</a:t>
              </a:r>
              <a:endParaRPr lang="zh-CN" altLang="en-US" sz="2400" dirty="0">
                <a:latin typeface="宋体" panose="02010600030101010101" pitchFamily="2" charset="-122"/>
                <a:ea typeface="宋体" panose="02010600030101010101" pitchFamily="2" charset="-122"/>
              </a:endParaRPr>
            </a:p>
            <a:p>
              <a:pPr algn="ctr" eaLnBrk="0" hangingPunct="0">
                <a:lnSpc>
                  <a:spcPct val="150000"/>
                </a:lnSpc>
              </a:pPr>
              <a:endParaRPr lang="zh-CN" altLang="en-US" sz="2400" dirty="0">
                <a:latin typeface="宋体" panose="02010600030101010101" pitchFamily="2" charset="-122"/>
                <a:ea typeface="宋体" panose="02010600030101010101" pitchFamily="2" charset="-122"/>
              </a:endParaRPr>
            </a:p>
          </p:txBody>
        </p:sp>
        <p:sp>
          <p:nvSpPr>
            <p:cNvPr id="88069" name="文本框 5"/>
            <p:cNvSpPr txBox="1"/>
            <p:nvPr/>
          </p:nvSpPr>
          <p:spPr>
            <a:xfrm>
              <a:off x="5566" y="2583"/>
              <a:ext cx="6411" cy="2761"/>
            </a:xfrm>
            <a:prstGeom prst="rect">
              <a:avLst/>
            </a:prstGeom>
            <a:solidFill>
              <a:schemeClr val="accent1"/>
            </a:solidFill>
            <a:ln w="9525">
              <a:noFill/>
            </a:ln>
          </p:spPr>
          <p:txBody>
            <a:bodyPr anchor="t">
              <a:spAutoFit/>
            </a:bodyPr>
            <a:p>
              <a:pPr eaLnBrk="0" hangingPunct="0">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长管呼吸器</a:t>
              </a:r>
              <a:endParaRPr lang="zh-CN" altLang="en-US" sz="2400" b="1" dirty="0">
                <a:latin typeface="宋体" panose="02010600030101010101" pitchFamily="2" charset="-122"/>
                <a:ea typeface="宋体" panose="02010600030101010101" pitchFamily="2" charset="-122"/>
              </a:endParaRPr>
            </a:p>
            <a:p>
              <a:pPr eaLnBrk="0" hangingPunct="0">
                <a:lnSpc>
                  <a:spcPct val="150000"/>
                </a:lnSpc>
              </a:pPr>
              <a:r>
                <a:rPr lang="zh-CN" altLang="en-US" sz="2400" b="1" dirty="0">
                  <a:latin typeface="宋体" panose="02010600030101010101" pitchFamily="2" charset="-122"/>
                  <a:ea typeface="宋体" panose="02010600030101010101" pitchFamily="2" charset="-122"/>
                </a:rPr>
                <a:t>  正压式空气呼吸器</a:t>
              </a:r>
              <a:endParaRPr lang="zh-CN" altLang="en-US" sz="2400" b="1" dirty="0">
                <a:latin typeface="宋体" panose="02010600030101010101" pitchFamily="2" charset="-122"/>
                <a:ea typeface="宋体" panose="02010600030101010101" pitchFamily="2" charset="-122"/>
              </a:endParaRPr>
            </a:p>
            <a:p>
              <a:pPr eaLnBrk="0" hangingPunct="0">
                <a:lnSpc>
                  <a:spcPct val="150000"/>
                </a:lnSpc>
              </a:pPr>
              <a:r>
                <a:rPr lang="zh-CN" altLang="en-US" sz="2400" b="1" dirty="0">
                  <a:latin typeface="宋体" panose="02010600030101010101" pitchFamily="2" charset="-122"/>
                  <a:ea typeface="宋体" panose="02010600030101010101" pitchFamily="2" charset="-122"/>
                </a:rPr>
                <a:t>  隔绝式紧急逃生呼吸器</a:t>
              </a:r>
              <a:endParaRPr lang="zh-CN" altLang="en-US" sz="2400" b="1" dirty="0">
                <a:latin typeface="宋体" panose="02010600030101010101" pitchFamily="2" charset="-122"/>
                <a:ea typeface="宋体" panose="02010600030101010101" pitchFamily="2" charset="-122"/>
              </a:endParaRPr>
            </a:p>
          </p:txBody>
        </p:sp>
        <p:sp>
          <p:nvSpPr>
            <p:cNvPr id="7" name="文本框 6"/>
            <p:cNvSpPr txBox="1"/>
            <p:nvPr/>
          </p:nvSpPr>
          <p:spPr>
            <a:xfrm>
              <a:off x="5445" y="6315"/>
              <a:ext cx="6477" cy="2760"/>
            </a:xfrm>
            <a:prstGeom prst="rect">
              <a:avLst/>
            </a:prstGeom>
            <a:solidFill>
              <a:schemeClr val="accent1"/>
            </a:solidFill>
          </p:spPr>
          <p:txBody>
            <a:bodyPr>
              <a:spAutoFit/>
            </a:bodyPr>
            <a:lstStyle/>
            <a:p>
              <a:pPr marR="0" defTabSz="914400" eaLnBrk="0" hangingPunct="0">
                <a:lnSpc>
                  <a:spcPct val="150000"/>
                </a:lnSpc>
                <a:buClrTx/>
                <a:buSzTx/>
                <a:buFontTx/>
                <a:defRPr/>
              </a:pPr>
              <a:r>
                <a:rPr kumimoji="0" lang="en-US" altLang="zh-CN" sz="2400" b="1" kern="1200" cap="none" spc="0" normalizeH="0" baseline="0" noProof="1">
                  <a:solidFill>
                    <a:schemeClr val="accent4"/>
                  </a:solidFill>
                  <a:latin typeface="宋体" panose="02010600030101010101" pitchFamily="2" charset="-122"/>
                  <a:ea typeface="宋体" panose="02010600030101010101" pitchFamily="2" charset="-122"/>
                  <a:cs typeface="+mn-cs"/>
                </a:rPr>
                <a:t>  </a:t>
              </a:r>
              <a:r>
                <a:rPr kumimoji="0" lang="zh-CN" altLang="en-US" sz="2400" b="1" kern="1200" cap="none" spc="0" normalizeH="0" baseline="0" noProof="1">
                  <a:solidFill>
                    <a:schemeClr val="accent4"/>
                  </a:solidFill>
                  <a:latin typeface="宋体" panose="02010600030101010101" pitchFamily="2" charset="-122"/>
                  <a:ea typeface="宋体" panose="02010600030101010101" pitchFamily="2" charset="-122"/>
                  <a:cs typeface="+mn-cs"/>
                </a:rPr>
                <a:t>防尘口罩</a:t>
              </a:r>
              <a:endParaRPr kumimoji="0" lang="zh-CN" altLang="en-US" sz="2400" b="1" kern="1200" cap="none" spc="0" normalizeH="0" baseline="0" noProof="1">
                <a:solidFill>
                  <a:schemeClr val="accent4"/>
                </a:solidFill>
                <a:latin typeface="宋体" panose="02010600030101010101" pitchFamily="2" charset="-122"/>
                <a:ea typeface="宋体" panose="02010600030101010101" pitchFamily="2" charset="-122"/>
                <a:cs typeface="+mn-cs"/>
              </a:endParaRPr>
            </a:p>
            <a:p>
              <a:pPr marR="0" defTabSz="914400" eaLnBrk="0" hangingPunct="0">
                <a:lnSpc>
                  <a:spcPct val="150000"/>
                </a:lnSpc>
                <a:buClrTx/>
                <a:buSzTx/>
                <a:buFontTx/>
                <a:defRPr/>
              </a:pPr>
              <a:endParaRPr kumimoji="0" lang="zh-CN" altLang="en-US" sz="2400" b="1" kern="1200" cap="none" spc="0" normalizeH="0" baseline="0" noProof="1">
                <a:solidFill>
                  <a:schemeClr val="accent4"/>
                </a:solidFill>
                <a:latin typeface="宋体" panose="02010600030101010101" pitchFamily="2" charset="-122"/>
                <a:ea typeface="宋体" panose="02010600030101010101" pitchFamily="2" charset="-122"/>
                <a:cs typeface="+mn-cs"/>
              </a:endParaRPr>
            </a:p>
            <a:p>
              <a:pPr marR="0" defTabSz="914400" eaLnBrk="0" hangingPunct="0">
                <a:lnSpc>
                  <a:spcPct val="150000"/>
                </a:lnSpc>
                <a:buClrTx/>
                <a:buSzTx/>
                <a:buFontTx/>
                <a:defRPr/>
              </a:pPr>
              <a:r>
                <a:rPr kumimoji="0" lang="zh-CN" altLang="en-US" sz="2400" b="1" kern="1200" cap="none" spc="0" normalizeH="0" baseline="0" noProof="1">
                  <a:solidFill>
                    <a:schemeClr val="accent4"/>
                  </a:solidFill>
                  <a:latin typeface="宋体" panose="02010600030101010101" pitchFamily="2" charset="-122"/>
                  <a:ea typeface="宋体" panose="02010600030101010101" pitchFamily="2" charset="-122"/>
                  <a:cs typeface="+mn-cs"/>
                </a:rPr>
                <a:t>  防毒面具</a:t>
              </a:r>
              <a:endParaRPr kumimoji="0" lang="zh-CN" altLang="en-US" sz="2400" b="1" kern="1200" cap="none" spc="0" normalizeH="0" baseline="0" noProof="1">
                <a:solidFill>
                  <a:schemeClr val="accent4"/>
                </a:solidFill>
                <a:latin typeface="宋体" panose="02010600030101010101" pitchFamily="2" charset="-122"/>
                <a:ea typeface="宋体" panose="02010600030101010101" pitchFamily="2" charset="-122"/>
                <a:cs typeface="+mn-cs"/>
              </a:endParaRPr>
            </a:p>
          </p:txBody>
        </p:sp>
        <p:sp>
          <p:nvSpPr>
            <p:cNvPr id="88071" name="文本框 7"/>
            <p:cNvSpPr txBox="1"/>
            <p:nvPr/>
          </p:nvSpPr>
          <p:spPr>
            <a:xfrm>
              <a:off x="2333" y="6312"/>
              <a:ext cx="3112" cy="2761"/>
            </a:xfrm>
            <a:prstGeom prst="rect">
              <a:avLst/>
            </a:prstGeom>
            <a:solidFill>
              <a:srgbClr val="FFC000"/>
            </a:solidFill>
            <a:ln w="9525">
              <a:noFill/>
            </a:ln>
          </p:spPr>
          <p:txBody>
            <a:bodyPr anchor="t">
              <a:spAutoFit/>
            </a:bodyPr>
            <a:p>
              <a:pPr algn="ctr" eaLnBrk="0" hangingPunct="0">
                <a:lnSpc>
                  <a:spcPct val="150000"/>
                </a:lnSpc>
              </a:pPr>
              <a:endParaRPr lang="zh-CN" altLang="en-US" sz="2400" b="1" dirty="0">
                <a:latin typeface="宋体" panose="02010600030101010101" pitchFamily="2" charset="-122"/>
                <a:ea typeface="宋体" panose="02010600030101010101" pitchFamily="2" charset="-122"/>
              </a:endParaRPr>
            </a:p>
            <a:p>
              <a:pPr algn="ctr" eaLnBrk="0" hangingPunct="0">
                <a:lnSpc>
                  <a:spcPct val="150000"/>
                </a:lnSpc>
              </a:pPr>
              <a:r>
                <a:rPr lang="zh-CN" altLang="en-US" sz="2400" b="1" dirty="0">
                  <a:latin typeface="宋体" panose="02010600030101010101" pitchFamily="2" charset="-122"/>
                  <a:ea typeface="宋体" panose="02010600030101010101" pitchFamily="2" charset="-122"/>
                </a:rPr>
                <a:t>过 滤 式</a:t>
              </a:r>
              <a:endParaRPr lang="zh-CN" altLang="en-US" sz="2400" b="1" dirty="0">
                <a:latin typeface="宋体" panose="02010600030101010101" pitchFamily="2" charset="-122"/>
                <a:ea typeface="宋体" panose="02010600030101010101" pitchFamily="2" charset="-122"/>
              </a:endParaRPr>
            </a:p>
            <a:p>
              <a:pPr algn="ctr" eaLnBrk="0" hangingPunct="0">
                <a:lnSpc>
                  <a:spcPct val="150000"/>
                </a:lnSpc>
              </a:pPr>
              <a:endParaRPr lang="zh-CN" altLang="en-US" sz="2400" b="1" dirty="0">
                <a:latin typeface="宋体" panose="02010600030101010101" pitchFamily="2" charset="-122"/>
                <a:ea typeface="宋体" panose="02010600030101010101"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1135063" y="2457450"/>
            <a:ext cx="6873875" cy="536575"/>
          </a:xfrm>
        </p:spPr>
        <p:txBody>
          <a:bodyPr vert="horz" wrap="square" lIns="91440" tIns="45720" rIns="91440" bIns="45720" anchor="ctr"/>
          <a:p>
            <a:r>
              <a:rPr lang="zh-CN" altLang="en-US" sz="3600" dirty="0">
                <a:solidFill>
                  <a:srgbClr val="C00000"/>
                </a:solidFill>
                <a:latin typeface="黑体" panose="02010609060101010101" pitchFamily="49" charset="-122"/>
                <a:ea typeface="黑体" panose="02010609060101010101" pitchFamily="49" charset="-122"/>
              </a:rPr>
              <a:t>一、基 础 知 识</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89" name="图片 3" descr="FJI5FGH`F[(Y(P(RJ5P8EWU"/>
          <p:cNvPicPr>
            <a:picLocks noChangeAspect="1"/>
          </p:cNvPicPr>
          <p:nvPr/>
        </p:nvPicPr>
        <p:blipFill>
          <a:blip r:embed="rId1"/>
          <a:stretch>
            <a:fillRect/>
          </a:stretch>
        </p:blipFill>
        <p:spPr>
          <a:xfrm>
            <a:off x="841375" y="3403600"/>
            <a:ext cx="7588250" cy="3006725"/>
          </a:xfrm>
          <a:prstGeom prst="rect">
            <a:avLst/>
          </a:prstGeom>
          <a:noFill/>
          <a:ln w="9525">
            <a:noFill/>
          </a:ln>
        </p:spPr>
      </p:pic>
      <p:sp>
        <p:nvSpPr>
          <p:cNvPr id="5" name="文本框 4"/>
          <p:cNvSpPr txBox="1"/>
          <p:nvPr/>
        </p:nvSpPr>
        <p:spPr>
          <a:xfrm>
            <a:off x="346075" y="471488"/>
            <a:ext cx="8662988" cy="1752600"/>
          </a:xfrm>
          <a:prstGeom prst="rect">
            <a:avLst/>
          </a:prstGeom>
          <a:noFill/>
        </p:spPr>
        <p:txBody>
          <a:bodyPr>
            <a:spAutoFit/>
          </a:bodyPr>
          <a:lstStyle/>
          <a:p>
            <a:pPr marR="0" defTabSz="914400" eaLnBrk="0" hangingPunct="0">
              <a:lnSpc>
                <a:spcPct val="150000"/>
              </a:lnSpc>
              <a:buClrTx/>
              <a:buSzTx/>
              <a:buFontTx/>
              <a:defRPr/>
            </a:pPr>
            <a:r>
              <a:rPr kumimoji="0" lang="zh-CN" altLang="en-US" sz="2400" kern="1200" cap="none" spc="0" normalizeH="0" baseline="0" noProof="1">
                <a:solidFill>
                  <a:schemeClr val="accent4"/>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400" b="1"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rPr>
              <a:t>长管呼吸器</a:t>
            </a:r>
            <a:r>
              <a:rPr kumimoji="0" lang="zh-CN" altLang="en-US" sz="2400" kern="1200" cap="none" spc="0" normalizeH="0" baseline="0" noProof="1">
                <a:solidFill>
                  <a:schemeClr val="accent4"/>
                </a:solidFill>
                <a:latin typeface="宋体" panose="02010600030101010101" pitchFamily="2" charset="-122"/>
                <a:ea typeface="宋体" panose="02010600030101010101" pitchFamily="2" charset="-122"/>
                <a:cs typeface="宋体" panose="02010600030101010101" pitchFamily="2" charset="-122"/>
              </a:rPr>
              <a:t>分为自吸式、连续送风式和高压送风式。</a:t>
            </a:r>
            <a:endParaRPr kumimoji="0" lang="zh-CN" altLang="en-US" sz="2400" kern="1200" cap="none" spc="0" normalizeH="0" baseline="0" noProof="1">
              <a:solidFill>
                <a:schemeClr val="accent4"/>
              </a:solidFill>
              <a:latin typeface="宋体" panose="02010600030101010101" pitchFamily="2" charset="-122"/>
              <a:ea typeface="宋体" panose="02010600030101010101" pitchFamily="2" charset="-122"/>
              <a:cs typeface="宋体" panose="02010600030101010101" pitchFamily="2" charset="-122"/>
            </a:endParaRPr>
          </a:p>
          <a:p>
            <a:pPr marL="342900" marR="0" indent="-342900" defTabSz="914400" eaLnBrk="0" hangingPunct="0">
              <a:lnSpc>
                <a:spcPct val="150000"/>
              </a:lnSpc>
              <a:buClrTx/>
              <a:buSzTx/>
              <a:buFont typeface="Wingdings" panose="05000000000000000000" charset="0"/>
              <a:buChar char="Ø"/>
              <a:defRPr/>
            </a:pPr>
            <a:r>
              <a:rPr kumimoji="0" lang="zh-CN" altLang="en-US" sz="2400" kern="1200" cap="none" spc="0" normalizeH="0" baseline="0" noProof="1">
                <a:solidFill>
                  <a:schemeClr val="accent4"/>
                </a:solidFill>
                <a:latin typeface="宋体" panose="02010600030101010101" pitchFamily="2" charset="-122"/>
                <a:ea typeface="宋体" panose="02010600030101010101" pitchFamily="2" charset="-122"/>
                <a:cs typeface="宋体" panose="02010600030101010101" pitchFamily="2" charset="-122"/>
              </a:rPr>
              <a:t>有限空间作业</a:t>
            </a:r>
            <a:r>
              <a:rPr kumimoji="0" lang="zh-CN" altLang="en-US" sz="2400"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rPr>
              <a:t>不能使用自吸式，应选用连续送风式或高压送风式</a:t>
            </a:r>
            <a:endParaRPr kumimoji="0" lang="zh-CN" altLang="en-US" sz="2400"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内容占位符 2"/>
          <p:cNvSpPr>
            <a:spLocks noGrp="1"/>
          </p:cNvSpPr>
          <p:nvPr>
            <p:ph idx="1"/>
          </p:nvPr>
        </p:nvSpPr>
        <p:spPr>
          <a:xfrm>
            <a:off x="479425" y="768350"/>
            <a:ext cx="4483100" cy="5203825"/>
          </a:xfrm>
        </p:spPr>
        <p:txBody>
          <a:bodyPr vert="horz" wrap="square" lIns="91440" tIns="45720" rIns="91440" bIns="45720" anchor="t"/>
          <a:p>
            <a:pPr marL="0" indent="0">
              <a:lnSpc>
                <a:spcPct val="150000"/>
              </a:lnSpc>
              <a:buNone/>
            </a:pPr>
            <a:r>
              <a:rPr lang="en-US" altLang="zh-CN" dirty="0">
                <a:solidFill>
                  <a:srgbClr val="FF0000"/>
                </a:solidFill>
                <a:latin typeface="黑体" panose="02010609060101010101" pitchFamily="49" charset="-122"/>
                <a:ea typeface="黑体" panose="02010609060101010101" pitchFamily="49" charset="-122"/>
              </a:rPr>
              <a:t>2</a:t>
            </a:r>
            <a:r>
              <a:rPr lang="zh-CN" altLang="en-US" dirty="0">
                <a:solidFill>
                  <a:srgbClr val="FF0000"/>
                </a:solidFill>
                <a:latin typeface="黑体" panose="02010609060101010101" pitchFamily="49" charset="-122"/>
                <a:ea typeface="黑体" panose="02010609060101010101" pitchFamily="49" charset="-122"/>
              </a:rPr>
              <a:t>）正压式空气呼吸器 </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Char char="l"/>
            </a:pPr>
            <a:r>
              <a:rPr lang="zh-CN" altLang="en-US" sz="2400" dirty="0">
                <a:latin typeface="宋体" panose="02010600030101010101" pitchFamily="2" charset="-122"/>
                <a:ea typeface="宋体" panose="02010600030101010101" pitchFamily="2" charset="-122"/>
              </a:rPr>
              <a:t>受气瓶气压和使用者呼吸量</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latin typeface="宋体" panose="02010600030101010101" pitchFamily="2" charset="-122"/>
                <a:ea typeface="宋体" panose="02010600030101010101" pitchFamily="2" charset="-122"/>
              </a:rPr>
              <a:t>  等影响，供气时间为</a:t>
            </a:r>
            <a:r>
              <a:rPr lang="zh-CN" altLang="en-US" sz="2400" dirty="0">
                <a:solidFill>
                  <a:srgbClr val="FF0000"/>
                </a:solidFill>
                <a:latin typeface="宋体" panose="02010600030101010101" pitchFamily="2" charset="-122"/>
                <a:ea typeface="宋体" panose="02010600030101010101" pitchFamily="2" charset="-122"/>
              </a:rPr>
              <a:t>40分</a:t>
            </a:r>
            <a:r>
              <a:rPr lang="zh-CN" altLang="en-US" sz="2400" dirty="0">
                <a:latin typeface="宋体" panose="02010600030101010101" pitchFamily="2" charset="-122"/>
                <a:ea typeface="宋体" panose="02010600030101010101" pitchFamily="2" charset="-122"/>
              </a:rPr>
              <a:t>钟</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latin typeface="宋体" panose="02010600030101010101" pitchFamily="2" charset="-122"/>
                <a:ea typeface="宋体" panose="02010600030101010101" pitchFamily="2" charset="-122"/>
              </a:rPr>
              <a:t>  左右，主要用于应急救援或</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latin typeface="宋体" panose="02010600030101010101" pitchFamily="2" charset="-122"/>
                <a:ea typeface="宋体" panose="02010600030101010101" pitchFamily="2" charset="-122"/>
              </a:rPr>
              <a:t>  高危环境短时间作业使用。</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l"/>
            </a:pPr>
            <a:r>
              <a:rPr lang="zh-CN" altLang="en-US" sz="2400" dirty="0">
                <a:solidFill>
                  <a:srgbClr val="FF0000"/>
                </a:solidFill>
                <a:latin typeface="宋体" panose="02010600030101010101" pitchFamily="2" charset="-122"/>
                <a:ea typeface="宋体" panose="02010600030101010101" pitchFamily="2" charset="-122"/>
              </a:rPr>
              <a:t>不能水下使用</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l"/>
            </a:pPr>
            <a:r>
              <a:rPr lang="zh-CN" altLang="en-US" sz="2400" dirty="0">
                <a:latin typeface="宋体" panose="02010600030101010101" pitchFamily="2" charset="-122"/>
                <a:ea typeface="宋体" panose="02010600030101010101" pitchFamily="2" charset="-122"/>
              </a:rPr>
              <a:t>符合（GB/T16556</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2007）</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None/>
            </a:pPr>
            <a:r>
              <a:rPr lang="zh-CN" altLang="en-US" sz="2400" dirty="0">
                <a:latin typeface="宋体" panose="02010600030101010101" pitchFamily="2" charset="-122"/>
                <a:ea typeface="宋体" panose="02010600030101010101" pitchFamily="2" charset="-122"/>
              </a:rPr>
              <a:t>《自给开路式压缩空气呼吸器》。</a:t>
            </a:r>
            <a:endParaRPr lang="zh-CN" altLang="en-US" sz="2400" dirty="0">
              <a:latin typeface="宋体" panose="02010600030101010101" pitchFamily="2" charset="-122"/>
              <a:ea typeface="宋体" panose="02010600030101010101" pitchFamily="2" charset="-122"/>
            </a:endParaRPr>
          </a:p>
        </p:txBody>
      </p:sp>
      <p:pic>
        <p:nvPicPr>
          <p:cNvPr id="91138" name="图片 1" descr="(UB(ZH7CU~W4TGT%_S3Y787"/>
          <p:cNvPicPr>
            <a:picLocks noChangeAspect="1"/>
          </p:cNvPicPr>
          <p:nvPr/>
        </p:nvPicPr>
        <p:blipFill>
          <a:blip r:embed="rId1"/>
          <a:stretch>
            <a:fillRect/>
          </a:stretch>
        </p:blipFill>
        <p:spPr>
          <a:xfrm>
            <a:off x="5064125" y="1770063"/>
            <a:ext cx="3813175" cy="3551237"/>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内容占位符 2"/>
          <p:cNvSpPr>
            <a:spLocks noGrp="1"/>
          </p:cNvSpPr>
          <p:nvPr>
            <p:ph idx="1"/>
          </p:nvPr>
        </p:nvSpPr>
        <p:spPr>
          <a:xfrm>
            <a:off x="382588" y="1125538"/>
            <a:ext cx="4332287" cy="4010025"/>
          </a:xfrm>
        </p:spPr>
        <p:txBody>
          <a:bodyPr vert="horz" wrap="square" lIns="91440" tIns="45720" rIns="91440" bIns="45720" anchor="t"/>
          <a:p>
            <a:pPr marL="0" indent="0">
              <a:lnSpc>
                <a:spcPct val="150000"/>
              </a:lnSpc>
              <a:spcBef>
                <a:spcPct val="0"/>
              </a:spcBef>
              <a:buNone/>
            </a:pPr>
            <a:r>
              <a:rPr lang="zh-CN" altLang="en-US" dirty="0">
                <a:solidFill>
                  <a:srgbClr val="FF0000"/>
                </a:solidFill>
                <a:latin typeface="黑体" panose="02010609060101010101" pitchFamily="49" charset="-122"/>
                <a:ea typeface="黑体" panose="02010609060101010101" pitchFamily="49" charset="-122"/>
              </a:rPr>
              <a:t>3）隔绝式紧急逃生呼吸器 </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Char char="u"/>
            </a:pP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Char char="u"/>
            </a:pPr>
            <a:r>
              <a:rPr lang="zh-CN" altLang="en-US" sz="2400" dirty="0">
                <a:solidFill>
                  <a:srgbClr val="000000"/>
                </a:solidFill>
                <a:latin typeface="宋体" panose="02010600030101010101" pitchFamily="2" charset="-122"/>
                <a:ea typeface="宋体" panose="02010600030101010101" pitchFamily="2" charset="-122"/>
              </a:rPr>
              <a:t>意外情况帮助作业人员</a:t>
            </a:r>
            <a:r>
              <a:rPr lang="zh-CN" altLang="en-US" sz="2400" dirty="0">
                <a:solidFill>
                  <a:srgbClr val="FF0000"/>
                </a:solidFill>
                <a:latin typeface="宋体" panose="02010600030101010101" pitchFamily="2" charset="-122"/>
                <a:ea typeface="宋体" panose="02010600030101010101" pitchFamily="2" charset="-122"/>
              </a:rPr>
              <a:t>自主逃生</a:t>
            </a:r>
            <a:r>
              <a:rPr lang="zh-CN" altLang="en-US" sz="2400" dirty="0">
                <a:solidFill>
                  <a:srgbClr val="000000"/>
                </a:solidFill>
                <a:latin typeface="宋体" panose="02010600030101010101" pitchFamily="2" charset="-122"/>
                <a:ea typeface="宋体" panose="02010600030101010101" pitchFamily="2" charset="-122"/>
              </a:rPr>
              <a:t>使用</a:t>
            </a: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None/>
            </a:pPr>
            <a:endParaRPr lang="zh-CN" altLang="en-US" sz="2400" dirty="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Char char="u"/>
            </a:pPr>
            <a:r>
              <a:rPr lang="zh-CN" altLang="en-US" sz="2400" dirty="0">
                <a:solidFill>
                  <a:srgbClr val="000000"/>
                </a:solidFill>
                <a:latin typeface="宋体" panose="02010600030101010101" pitchFamily="2" charset="-122"/>
                <a:ea typeface="宋体" panose="02010600030101010101" pitchFamily="2" charset="-122"/>
              </a:rPr>
              <a:t>供气时间为</a:t>
            </a:r>
            <a:r>
              <a:rPr lang="zh-CN" altLang="en-US" sz="2400" dirty="0">
                <a:solidFill>
                  <a:srgbClr val="FF0000"/>
                </a:solidFill>
                <a:latin typeface="宋体" panose="02010600030101010101" pitchFamily="2" charset="-122"/>
                <a:ea typeface="宋体" panose="02010600030101010101" pitchFamily="2" charset="-122"/>
              </a:rPr>
              <a:t>15分钟</a:t>
            </a:r>
            <a:r>
              <a:rPr lang="zh-CN" altLang="en-US" sz="2400" dirty="0">
                <a:solidFill>
                  <a:srgbClr val="000000"/>
                </a:solidFill>
                <a:latin typeface="宋体" panose="02010600030101010101" pitchFamily="2" charset="-122"/>
                <a:ea typeface="宋体" panose="02010600030101010101" pitchFamily="2" charset="-122"/>
              </a:rPr>
              <a:t>左右。</a:t>
            </a:r>
            <a:endParaRPr lang="zh-CN" altLang="en-US" sz="2400" dirty="0">
              <a:solidFill>
                <a:srgbClr val="000000"/>
              </a:solidFill>
              <a:latin typeface="宋体" panose="02010600030101010101" pitchFamily="2" charset="-122"/>
              <a:ea typeface="宋体" panose="02010600030101010101" pitchFamily="2" charset="-122"/>
            </a:endParaRPr>
          </a:p>
        </p:txBody>
      </p:sp>
      <p:pic>
        <p:nvPicPr>
          <p:cNvPr id="92162" name="图片 1" descr="3DDEP){5MG1{_SV9PA~`FX3"/>
          <p:cNvPicPr>
            <a:picLocks noChangeAspect="1"/>
          </p:cNvPicPr>
          <p:nvPr/>
        </p:nvPicPr>
        <p:blipFill>
          <a:blip r:embed="rId1"/>
          <a:stretch>
            <a:fillRect/>
          </a:stretch>
        </p:blipFill>
        <p:spPr>
          <a:xfrm>
            <a:off x="4894263" y="2105025"/>
            <a:ext cx="3532187" cy="294005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p:ph type="title"/>
          </p:nvPr>
        </p:nvSpPr>
        <p:spPr>
          <a:xfrm>
            <a:off x="358775" y="292100"/>
            <a:ext cx="8426450" cy="1058863"/>
          </a:xfrm>
        </p:spPr>
        <p:txBody>
          <a:bodyPr vert="horz" wrap="square" lIns="91440" tIns="45720" rIns="91440" bIns="45720" anchor="ctr"/>
          <a:p>
            <a:pPr algn="l"/>
            <a:r>
              <a:rPr lang="en-US" altLang="zh-CN" dirty="0">
                <a:solidFill>
                  <a:srgbClr val="FF0000"/>
                </a:solidFill>
                <a:latin typeface="黑体" panose="02010609060101010101" pitchFamily="49" charset="-122"/>
                <a:ea typeface="黑体" panose="02010609060101010101" pitchFamily="49" charset="-122"/>
              </a:rPr>
              <a:t>4</a:t>
            </a:r>
            <a:r>
              <a:rPr lang="zh-CN" altLang="en-US" dirty="0">
                <a:solidFill>
                  <a:srgbClr val="FF0000"/>
                </a:solidFill>
                <a:latin typeface="黑体" panose="02010609060101010101" pitchFamily="49" charset="-122"/>
                <a:ea typeface="黑体" panose="02010609060101010101" pitchFamily="49" charset="-122"/>
              </a:rPr>
              <a:t>）隔绝式呼吸防护用品使用前检查要点</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93186" name="图片 1" descr="RG8KIBV[(55~LE56OMDB]6Y"/>
          <p:cNvPicPr>
            <a:picLocks noChangeAspect="1"/>
          </p:cNvPicPr>
          <p:nvPr/>
        </p:nvPicPr>
        <p:blipFill>
          <a:blip r:embed="rId1"/>
          <a:stretch>
            <a:fillRect/>
          </a:stretch>
        </p:blipFill>
        <p:spPr>
          <a:xfrm>
            <a:off x="342900" y="1255713"/>
            <a:ext cx="8801100" cy="4011612"/>
          </a:xfrm>
          <a:prstGeom prst="rect">
            <a:avLst/>
          </a:prstGeom>
          <a:noFill/>
          <a:ln w="9525">
            <a:noFill/>
          </a:ln>
        </p:spPr>
      </p:pic>
      <p:sp>
        <p:nvSpPr>
          <p:cNvPr id="93187" name="文本框 2"/>
          <p:cNvSpPr txBox="1"/>
          <p:nvPr/>
        </p:nvSpPr>
        <p:spPr>
          <a:xfrm>
            <a:off x="284163" y="5559425"/>
            <a:ext cx="8801100" cy="830263"/>
          </a:xfrm>
          <a:prstGeom prst="rect">
            <a:avLst/>
          </a:prstGeom>
          <a:noFill/>
          <a:ln w="9525">
            <a:noFill/>
          </a:ln>
        </p:spPr>
        <p:txBody>
          <a:bodyPr anchor="t">
            <a:spAutoFit/>
          </a:bodyPr>
          <a:p>
            <a:pPr marL="342900" indent="-342900">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定期清洗和消毒</a:t>
            </a:r>
            <a:endParaRPr lang="zh-CN" altLang="en-US" sz="2400" b="1" dirty="0">
              <a:latin typeface="宋体" panose="02010600030101010101" pitchFamily="2" charset="-122"/>
              <a:ea typeface="宋体" panose="02010600030101010101" pitchFamily="2" charset="-122"/>
            </a:endParaRPr>
          </a:p>
          <a:p>
            <a:pPr marL="342900" indent="-342900">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存放于清洁、干燥、无油污、无阳光直射和无腐蚀性气体场所</a:t>
            </a:r>
            <a:r>
              <a:rPr lang="zh-CN" altLang="en-US" sz="2400" dirty="0">
                <a:latin typeface="Times New Roman" panose="02020603050405020304" pitchFamily="18" charset="0"/>
                <a:ea typeface="楷体_GB2312" pitchFamily="49" charset="-122"/>
              </a:rPr>
              <a:t>。</a:t>
            </a:r>
            <a:endParaRPr lang="zh-CN" altLang="en-US" sz="2400" dirty="0">
              <a:latin typeface="Times New Roman" panose="02020603050405020304" pitchFamily="18" charset="0"/>
              <a:ea typeface="楷体_GB2312"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内容占位符 2"/>
          <p:cNvSpPr>
            <a:spLocks noGrp="1"/>
          </p:cNvSpPr>
          <p:nvPr>
            <p:ph idx="1"/>
          </p:nvPr>
        </p:nvSpPr>
        <p:spPr>
          <a:xfrm>
            <a:off x="247650" y="431800"/>
            <a:ext cx="8562975" cy="6196013"/>
          </a:xfrm>
        </p:spPr>
        <p:txBody>
          <a:bodyPr vert="horz" wrap="square" lIns="91440" tIns="45720" rIns="91440" bIns="45720" anchor="t"/>
          <a:p>
            <a:pPr marL="0" indent="0">
              <a:lnSpc>
                <a:spcPct val="150000"/>
              </a:lnSpc>
              <a:spcBef>
                <a:spcPct val="0"/>
              </a:spcBef>
              <a:buNone/>
            </a:pPr>
            <a:r>
              <a:rPr lang="en-US" altLang="zh-CN" dirty="0">
                <a:solidFill>
                  <a:srgbClr val="FF0000"/>
                </a:solidFill>
                <a:latin typeface="黑体" panose="02010609060101010101" pitchFamily="49" charset="-122"/>
                <a:ea typeface="黑体" panose="02010609060101010101" pitchFamily="49" charset="-122"/>
              </a:rPr>
              <a:t>5</a:t>
            </a:r>
            <a:r>
              <a:rPr lang="zh-CN" altLang="en-US" dirty="0">
                <a:solidFill>
                  <a:srgbClr val="FF0000"/>
                </a:solidFill>
                <a:latin typeface="黑体" panose="02010609060101010101" pitchFamily="49" charset="-122"/>
                <a:ea typeface="黑体" panose="02010609060101010101" pitchFamily="49" charset="-122"/>
              </a:rPr>
              <a:t>）过滤式呼吸防护用品 </a:t>
            </a:r>
            <a:endParaRPr lang="zh-CN" altLang="en-US" dirty="0">
              <a:solidFill>
                <a:srgbClr val="FF0000"/>
              </a:solidFill>
              <a:latin typeface="黑体" panose="02010609060101010101" pitchFamily="49" charset="-122"/>
              <a:ea typeface="黑体" panose="02010609060101010101" pitchFamily="49" charset="-122"/>
            </a:endParaRPr>
          </a:p>
          <a:p>
            <a:pPr marL="0" indent="0">
              <a:lnSpc>
                <a:spcPct val="150000"/>
              </a:lnSpc>
              <a:spcBef>
                <a:spcPct val="0"/>
              </a:spcBef>
              <a:buChar char="l"/>
            </a:pPr>
            <a:r>
              <a:rPr lang="zh-CN" altLang="en-US" sz="2400" dirty="0">
                <a:latin typeface="宋体" panose="02010600030101010101" pitchFamily="2" charset="-122"/>
                <a:ea typeface="宋体" panose="02010600030101010101" pitchFamily="2" charset="-122"/>
              </a:rPr>
              <a:t>通过净化部件吸附、吸收、催化或过滤等，去除有害物质。</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l"/>
            </a:pPr>
            <a:r>
              <a:rPr lang="zh-CN" altLang="en-US" sz="2400" dirty="0">
                <a:latin typeface="宋体" panose="02010600030101010101" pitchFamily="2" charset="-122"/>
                <a:ea typeface="宋体" panose="02010600030101010101" pitchFamily="2" charset="-122"/>
              </a:rPr>
              <a:t>常见的防尘口罩和防毒面具等。</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Char char="l"/>
            </a:pPr>
            <a:r>
              <a:rPr lang="zh-CN" altLang="en-US" sz="2400" dirty="0">
                <a:latin typeface="宋体" panose="02010600030101010101" pitchFamily="2" charset="-122"/>
                <a:ea typeface="宋体" panose="02010600030101010101" pitchFamily="2" charset="-122"/>
              </a:rPr>
              <a:t>局限性：</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不能在缺氧环境中使用；</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过滤元件不能防护全部有毒有害物质；</a:t>
            </a:r>
            <a:endParaRPr lang="zh-CN" altLang="en-US" sz="2400" dirty="0">
              <a:latin typeface="宋体" panose="02010600030101010101" pitchFamily="2" charset="-122"/>
              <a:ea typeface="宋体" panose="02010600030101010101" pitchFamily="2" charset="-122"/>
            </a:endParaRPr>
          </a:p>
          <a:p>
            <a:pPr marL="0" indent="0">
              <a:lnSpc>
                <a:spcPct val="150000"/>
              </a:lnSpc>
              <a:spcBef>
                <a:spcPct val="0"/>
              </a:spcBef>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过滤元件容量有限，高浓度有毒有害物质可瞬时穿透。</a:t>
            </a:r>
            <a:endParaRPr lang="zh-CN" altLang="en-US" sz="2400" dirty="0">
              <a:latin typeface="宋体" panose="02010600030101010101" pitchFamily="2" charset="-122"/>
              <a:ea typeface="宋体" panose="02010600030101010101" pitchFamily="2" charset="-122"/>
            </a:endParaRPr>
          </a:p>
          <a:p>
            <a:pPr marL="0" indent="0" algn="ctr">
              <a:lnSpc>
                <a:spcPct val="150000"/>
              </a:lnSpc>
              <a:spcBef>
                <a:spcPct val="0"/>
              </a:spcBef>
              <a:buFont typeface="Arial" panose="020B0604020202020204" pitchFamily="34" charset="0"/>
              <a:buNone/>
            </a:pPr>
            <a:endParaRPr lang="zh-CN" altLang="en-US" sz="2400" dirty="0">
              <a:solidFill>
                <a:srgbClr val="FF0000"/>
              </a:solidFill>
              <a:latin typeface="宋体" panose="02010600030101010101" pitchFamily="2" charset="-122"/>
              <a:ea typeface="宋体" panose="02010600030101010101" pitchFamily="2" charset="-122"/>
            </a:endParaRPr>
          </a:p>
          <a:p>
            <a:pPr marL="0" indent="0" algn="ctr">
              <a:lnSpc>
                <a:spcPct val="150000"/>
              </a:lnSpc>
              <a:spcBef>
                <a:spcPct val="0"/>
              </a:spcBef>
              <a:buFont typeface="Arial" panose="020B0604020202020204" pitchFamily="34" charset="0"/>
              <a:buNone/>
            </a:pPr>
            <a:r>
              <a:rPr lang="zh-CN" altLang="en-US" sz="2400" u="sng" dirty="0">
                <a:solidFill>
                  <a:srgbClr val="FF0000"/>
                </a:solidFill>
                <a:latin typeface="宋体" panose="02010600030101010101" pitchFamily="2" charset="-122"/>
                <a:ea typeface="宋体" panose="02010600030101010101" pitchFamily="2" charset="-122"/>
              </a:rPr>
              <a:t>作业时不宜使用。</a:t>
            </a:r>
            <a:endParaRPr lang="zh-CN" altLang="en-US" sz="2400" u="sng"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标题 1"/>
          <p:cNvSpPr>
            <a:spLocks noGrp="1"/>
          </p:cNvSpPr>
          <p:nvPr>
            <p:ph type="title"/>
          </p:nvPr>
        </p:nvSpPr>
        <p:spPr>
          <a:xfrm>
            <a:off x="482600" y="115888"/>
            <a:ext cx="8266113" cy="776287"/>
          </a:xfrm>
        </p:spPr>
        <p:txBody>
          <a:bodyPr vert="horz" wrap="square" lIns="91440" tIns="45720" rIns="91440" bIns="45720" anchor="ctr"/>
          <a:p>
            <a:pPr algn="l"/>
            <a:r>
              <a:rPr lang="en-US" altLang="zh-CN" dirty="0">
                <a:solidFill>
                  <a:srgbClr val="FF0000"/>
                </a:solidFill>
                <a:latin typeface="黑体" panose="02010609060101010101" pitchFamily="49" charset="-122"/>
                <a:ea typeface="黑体" panose="02010609060101010101" pitchFamily="49" charset="-122"/>
              </a:rPr>
              <a:t>3</a:t>
            </a:r>
            <a:r>
              <a:rPr lang="zh-CN" altLang="en-US"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宋体" panose="02010600030101010101" pitchFamily="2" charset="-122"/>
                <a:ea typeface="宋体" panose="02010600030101010101" pitchFamily="2" charset="-122"/>
              </a:rPr>
              <a:t>坠落防护用品</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108546" name="图片 4" descr="(KGMRAM[_8RERGKAR`9M[F5"/>
          <p:cNvPicPr>
            <a:picLocks noChangeAspect="1"/>
          </p:cNvPicPr>
          <p:nvPr/>
        </p:nvPicPr>
        <p:blipFill>
          <a:blip r:embed="rId1"/>
          <a:stretch>
            <a:fillRect/>
          </a:stretch>
        </p:blipFill>
        <p:spPr>
          <a:xfrm>
            <a:off x="695325" y="1100138"/>
            <a:ext cx="8053388" cy="2247900"/>
          </a:xfrm>
          <a:prstGeom prst="rect">
            <a:avLst/>
          </a:prstGeom>
          <a:noFill/>
          <a:ln w="9525">
            <a:noFill/>
          </a:ln>
        </p:spPr>
      </p:pic>
      <p:sp>
        <p:nvSpPr>
          <p:cNvPr id="108547" name="文本框 5"/>
          <p:cNvSpPr txBox="1"/>
          <p:nvPr/>
        </p:nvSpPr>
        <p:spPr>
          <a:xfrm>
            <a:off x="541338" y="3592513"/>
            <a:ext cx="3943350" cy="522287"/>
          </a:xfrm>
          <a:prstGeom prst="rect">
            <a:avLst/>
          </a:prstGeom>
          <a:noFill/>
          <a:ln w="9525">
            <a:noFill/>
          </a:ln>
        </p:spPr>
        <p:txBody>
          <a:bodyPr anchor="t">
            <a:spAutoFit/>
          </a:bodyPr>
          <a:p>
            <a:r>
              <a:rPr lang="en-US" altLang="zh-CN" sz="2800" b="1" dirty="0">
                <a:solidFill>
                  <a:srgbClr val="FF0000"/>
                </a:solidFill>
                <a:latin typeface="黑体" panose="02010609060101010101" pitchFamily="49" charset="-122"/>
                <a:ea typeface="黑体" panose="02010609060101010101" pitchFamily="49" charset="-122"/>
              </a:rPr>
              <a:t>4</a:t>
            </a:r>
            <a:r>
              <a:rPr lang="zh-CN" altLang="en-US" sz="2800" b="1" dirty="0">
                <a:solidFill>
                  <a:srgbClr val="FF0000"/>
                </a:solidFill>
                <a:latin typeface="黑体" panose="02010609060101010101" pitchFamily="49" charset="-122"/>
                <a:ea typeface="黑体" panose="02010609060101010101" pitchFamily="49" charset="-122"/>
              </a:rPr>
              <a:t>、其他个体防护用品</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108548" name="图片 6" descr="HDD`122_SVH9XL$)F3YKKM7"/>
          <p:cNvPicPr>
            <a:picLocks noChangeAspect="1"/>
          </p:cNvPicPr>
          <p:nvPr/>
        </p:nvPicPr>
        <p:blipFill>
          <a:blip r:embed="rId2"/>
          <a:stretch>
            <a:fillRect/>
          </a:stretch>
        </p:blipFill>
        <p:spPr>
          <a:xfrm>
            <a:off x="804863" y="4354513"/>
            <a:ext cx="7834312" cy="2097087"/>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1"/>
          <p:cNvSpPr>
            <a:spLocks noGrp="1"/>
          </p:cNvSpPr>
          <p:nvPr>
            <p:ph type="title"/>
          </p:nvPr>
        </p:nvSpPr>
        <p:spPr>
          <a:xfrm>
            <a:off x="273050" y="379413"/>
            <a:ext cx="8424863" cy="536575"/>
          </a:xfrm>
        </p:spPr>
        <p:txBody>
          <a:bodyPr vert="horz" wrap="square" lIns="91440" tIns="45720" rIns="91440" bIns="45720" anchor="ctr"/>
          <a:p>
            <a:pPr algn="l"/>
            <a:r>
              <a:rPr lang="zh-CN" altLang="en-US" dirty="0">
                <a:solidFill>
                  <a:srgbClr val="FF0000"/>
                </a:solidFill>
                <a:latin typeface="黑体" panose="02010609060101010101" pitchFamily="49" charset="-122"/>
                <a:ea typeface="黑体" panose="02010609060101010101" pitchFamily="49" charset="-122"/>
              </a:rPr>
              <a:t>5、安全器具</a:t>
            </a:r>
            <a:endParaRPr lang="zh-CN" altLang="en-US" dirty="0">
              <a:solidFill>
                <a:srgbClr val="FF0000"/>
              </a:solidFill>
              <a:latin typeface="黑体" panose="02010609060101010101" pitchFamily="49" charset="-122"/>
              <a:ea typeface="黑体" panose="02010609060101010101" pitchFamily="49" charset="-122"/>
            </a:endParaRPr>
          </a:p>
        </p:txBody>
      </p:sp>
      <p:grpSp>
        <p:nvGrpSpPr>
          <p:cNvPr id="110594" name="组合 9"/>
          <p:cNvGrpSpPr/>
          <p:nvPr/>
        </p:nvGrpSpPr>
        <p:grpSpPr>
          <a:xfrm>
            <a:off x="1092200" y="631825"/>
            <a:ext cx="6959600" cy="5595938"/>
            <a:chOff x="1218" y="876"/>
            <a:chExt cx="10962" cy="8813"/>
          </a:xfrm>
        </p:grpSpPr>
        <p:pic>
          <p:nvPicPr>
            <p:cNvPr id="110595" name="图片 3" descr="1~QPII830_N$%}(MDB5B`5V"/>
            <p:cNvPicPr>
              <a:picLocks noChangeAspect="1"/>
            </p:cNvPicPr>
            <p:nvPr/>
          </p:nvPicPr>
          <p:blipFill>
            <a:blip r:embed="rId1"/>
            <a:stretch>
              <a:fillRect/>
            </a:stretch>
          </p:blipFill>
          <p:spPr>
            <a:xfrm>
              <a:off x="5704" y="876"/>
              <a:ext cx="5064" cy="4353"/>
            </a:xfrm>
            <a:prstGeom prst="rect">
              <a:avLst/>
            </a:prstGeom>
            <a:noFill/>
            <a:ln w="9525">
              <a:noFill/>
            </a:ln>
          </p:spPr>
        </p:pic>
        <p:sp>
          <p:nvSpPr>
            <p:cNvPr id="110596" name="文本框 4"/>
            <p:cNvSpPr txBox="1"/>
            <p:nvPr/>
          </p:nvSpPr>
          <p:spPr>
            <a:xfrm>
              <a:off x="1399" y="5715"/>
              <a:ext cx="4000" cy="2761"/>
            </a:xfrm>
            <a:prstGeom prst="rect">
              <a:avLst/>
            </a:prstGeom>
            <a:noFill/>
            <a:ln w="9525">
              <a:noFill/>
            </a:ln>
          </p:spPr>
          <p:txBody>
            <a:bodyPr anchor="t">
              <a:spAutoFit/>
            </a:bodyPr>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2</a:t>
              </a:r>
              <a:r>
                <a:rPr lang="zh-CN" altLang="en-US" sz="2400" b="1" dirty="0">
                  <a:solidFill>
                    <a:srgbClr val="FF0000"/>
                  </a:solidFill>
                  <a:latin typeface="黑体" panose="02010609060101010101" pitchFamily="49" charset="-122"/>
                  <a:ea typeface="黑体" panose="02010609060101010101" pitchFamily="49" charset="-122"/>
                </a:rPr>
                <a:t>）照明设备</a:t>
              </a:r>
              <a:r>
                <a:rPr lang="zh-CN" altLang="en-US" sz="2400" b="1" dirty="0">
                  <a:solidFill>
                    <a:srgbClr val="FF0000"/>
                  </a:solidFill>
                  <a:latin typeface="宋体" panose="02010600030101010101" pitchFamily="2" charset="-122"/>
                  <a:ea typeface="宋体" panose="02010600030101010101" pitchFamily="2" charset="-122"/>
                </a:rPr>
                <a:t> </a:t>
              </a:r>
              <a:endParaRPr lang="zh-CN" altLang="en-US" sz="2400" b="1"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400" b="1" dirty="0">
                  <a:latin typeface="宋体" panose="02010600030101010101" pitchFamily="2" charset="-122"/>
                  <a:ea typeface="宋体" panose="02010600030101010101" pitchFamily="2" charset="-122"/>
                </a:rPr>
                <a:t>  </a:t>
              </a:r>
              <a:endParaRPr lang="zh-CN" altLang="en-US" sz="2400" b="1" dirty="0">
                <a:latin typeface="宋体" panose="02010600030101010101" pitchFamily="2" charset="-122"/>
                <a:ea typeface="宋体" panose="02010600030101010101" pitchFamily="2" charset="-122"/>
              </a:endParaRPr>
            </a:p>
            <a:p>
              <a:pPr>
                <a:lnSpc>
                  <a:spcPct val="150000"/>
                </a:lnSpc>
              </a:pPr>
              <a:r>
                <a:rPr lang="zh-CN" altLang="en-US" sz="2400" b="1" dirty="0">
                  <a:latin typeface="宋体" panose="02010600030101010101" pitchFamily="2" charset="-122"/>
                  <a:ea typeface="宋体" panose="02010600030101010101" pitchFamily="2" charset="-122"/>
                </a:rPr>
                <a:t>  安全电压</a:t>
              </a:r>
              <a:endParaRPr lang="zh-CN" altLang="en-US" sz="2400" b="1" dirty="0">
                <a:latin typeface="宋体" panose="02010600030101010101" pitchFamily="2" charset="-122"/>
                <a:ea typeface="宋体" panose="02010600030101010101" pitchFamily="2" charset="-122"/>
              </a:endParaRPr>
            </a:p>
          </p:txBody>
        </p:sp>
        <p:pic>
          <p:nvPicPr>
            <p:cNvPr id="110597" name="图片 5" descr="R3}WEM2){K]G76%HELJ12L1"/>
            <p:cNvPicPr>
              <a:picLocks noChangeAspect="1"/>
            </p:cNvPicPr>
            <p:nvPr/>
          </p:nvPicPr>
          <p:blipFill>
            <a:blip r:embed="rId2"/>
            <a:stretch>
              <a:fillRect/>
            </a:stretch>
          </p:blipFill>
          <p:spPr>
            <a:xfrm>
              <a:off x="5388" y="5381"/>
              <a:ext cx="6793" cy="4308"/>
            </a:xfrm>
            <a:prstGeom prst="rect">
              <a:avLst/>
            </a:prstGeom>
            <a:noFill/>
            <a:ln w="9525">
              <a:noFill/>
            </a:ln>
          </p:spPr>
        </p:pic>
        <p:sp>
          <p:nvSpPr>
            <p:cNvPr id="110598" name="文本框 6"/>
            <p:cNvSpPr txBox="1"/>
            <p:nvPr/>
          </p:nvSpPr>
          <p:spPr>
            <a:xfrm>
              <a:off x="1218" y="1806"/>
              <a:ext cx="2928" cy="725"/>
            </a:xfrm>
            <a:prstGeom prst="rect">
              <a:avLst/>
            </a:prstGeom>
            <a:noFill/>
            <a:ln w="9525">
              <a:noFill/>
            </a:ln>
          </p:spPr>
          <p:txBody>
            <a:bodyPr wrap="none" anchor="t">
              <a:spAutoFit/>
            </a:bodyPr>
            <a:p>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a:t>
              </a:r>
              <a:r>
                <a:rPr lang="en-US" altLang="zh-CN" sz="2400" dirty="0">
                  <a:solidFill>
                    <a:srgbClr val="FF0000"/>
                  </a:solidFill>
                  <a:latin typeface="黑体" panose="02010609060101010101" pitchFamily="49" charset="-122"/>
                  <a:ea typeface="黑体" panose="02010609060101010101" pitchFamily="49" charset="-122"/>
                </a:rPr>
                <a:t>通风设备</a:t>
              </a:r>
              <a:endParaRPr lang="zh-CN" altLang="en-US" sz="2400" dirty="0">
                <a:latin typeface="Times New Roman" panose="02020603050405020304" pitchFamily="18" charset="0"/>
                <a:ea typeface="楷体_GB2312" pitchFamily="49" charset="-122"/>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41" name="组合 6"/>
          <p:cNvGrpSpPr/>
          <p:nvPr/>
        </p:nvGrpSpPr>
        <p:grpSpPr>
          <a:xfrm>
            <a:off x="549275" y="508000"/>
            <a:ext cx="7950200" cy="5673725"/>
            <a:chOff x="1256" y="1561"/>
            <a:chExt cx="12522" cy="8934"/>
          </a:xfrm>
        </p:grpSpPr>
        <p:sp>
          <p:nvSpPr>
            <p:cNvPr id="112642" name="文本框 3"/>
            <p:cNvSpPr txBox="1"/>
            <p:nvPr/>
          </p:nvSpPr>
          <p:spPr>
            <a:xfrm>
              <a:off x="1256" y="1783"/>
              <a:ext cx="5639" cy="7123"/>
            </a:xfrm>
            <a:prstGeom prst="rect">
              <a:avLst/>
            </a:prstGeom>
            <a:noFill/>
            <a:ln w="9525">
              <a:noFill/>
            </a:ln>
          </p:spPr>
          <p:txBody>
            <a:bodyPr anchor="t">
              <a:spAutoFit/>
            </a:bodyPr>
            <a:p>
              <a:pPr>
                <a:lnSpc>
                  <a:spcPct val="150000"/>
                </a:lnSpc>
              </a:pP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、通讯设备</a:t>
              </a:r>
              <a:endParaRPr lang="zh-CN" altLang="en-US" sz="2400"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FF0000"/>
                  </a:solidFill>
                  <a:latin typeface="黑体" panose="02010609060101010101" pitchFamily="49" charset="-122"/>
                  <a:ea typeface="黑体" panose="02010609060101010101" pitchFamily="49" charset="-122"/>
                </a:rPr>
                <a:t>注意防爆要求</a:t>
              </a:r>
              <a:endParaRPr lang="zh-CN" altLang="en-US" sz="2400" dirty="0">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dirty="0">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dirty="0">
                <a:solidFill>
                  <a:srgbClr val="FF0000"/>
                </a:solidFill>
                <a:latin typeface="黑体" panose="02010609060101010101" pitchFamily="49" charset="-122"/>
                <a:ea typeface="黑体" panose="02010609060101010101" pitchFamily="49" charset="-122"/>
              </a:endParaRPr>
            </a:p>
            <a:p>
              <a:pPr>
                <a:lnSpc>
                  <a:spcPct val="150000"/>
                </a:lnSpc>
              </a:pP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、围挡设备和警示设施</a:t>
              </a:r>
              <a:endParaRPr lang="zh-CN" altLang="en-US" sz="2400" dirty="0">
                <a:solidFill>
                  <a:srgbClr val="000000"/>
                </a:solidFill>
                <a:latin typeface="黑体" panose="02010609060101010101" pitchFamily="49" charset="-122"/>
                <a:ea typeface="黑体" panose="02010609060101010101" pitchFamily="49" charset="-122"/>
              </a:endParaRPr>
            </a:p>
            <a:p>
              <a:pPr>
                <a:lnSpc>
                  <a:spcPct val="150000"/>
                </a:lnSpc>
              </a:pPr>
              <a:endParaRPr lang="zh-CN" altLang="en-US" sz="2400" dirty="0">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dirty="0">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dirty="0">
                <a:solidFill>
                  <a:srgbClr val="FF0000"/>
                </a:solidFill>
                <a:latin typeface="黑体" panose="02010609060101010101" pitchFamily="49" charset="-122"/>
                <a:ea typeface="黑体" panose="02010609060101010101" pitchFamily="49" charset="-122"/>
              </a:endParaRPr>
            </a:p>
          </p:txBody>
        </p:sp>
        <p:pic>
          <p:nvPicPr>
            <p:cNvPr id="112643" name="图片 4" descr="A))Y1Z5QNU{[D$V9J6L_(}7"/>
            <p:cNvPicPr>
              <a:picLocks noChangeAspect="1"/>
            </p:cNvPicPr>
            <p:nvPr/>
          </p:nvPicPr>
          <p:blipFill>
            <a:blip r:embed="rId1"/>
            <a:stretch>
              <a:fillRect/>
            </a:stretch>
          </p:blipFill>
          <p:spPr>
            <a:xfrm>
              <a:off x="7769" y="1561"/>
              <a:ext cx="3341" cy="2817"/>
            </a:xfrm>
            <a:prstGeom prst="rect">
              <a:avLst/>
            </a:prstGeom>
            <a:noFill/>
            <a:ln w="9525">
              <a:noFill/>
            </a:ln>
          </p:spPr>
        </p:pic>
        <p:pic>
          <p:nvPicPr>
            <p:cNvPr id="112644" name="图片 5" descr="VIPH_NZ(%)HO96ED1O9X12J"/>
            <p:cNvPicPr>
              <a:picLocks noChangeAspect="1"/>
            </p:cNvPicPr>
            <p:nvPr/>
          </p:nvPicPr>
          <p:blipFill>
            <a:blip r:embed="rId2"/>
            <a:stretch>
              <a:fillRect/>
            </a:stretch>
          </p:blipFill>
          <p:spPr>
            <a:xfrm>
              <a:off x="7354" y="4595"/>
              <a:ext cx="6424" cy="5900"/>
            </a:xfrm>
            <a:prstGeom prst="rect">
              <a:avLst/>
            </a:prstGeom>
            <a:noFill/>
            <a:ln w="9525">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1"/>
          <p:cNvSpPr>
            <a:spLocks noGrp="1"/>
          </p:cNvSpPr>
          <p:nvPr>
            <p:ph type="title"/>
          </p:nvPr>
        </p:nvSpPr>
        <p:spPr>
          <a:xfrm>
            <a:off x="928688" y="2457450"/>
            <a:ext cx="7288212" cy="536575"/>
          </a:xfrm>
        </p:spPr>
        <p:txBody>
          <a:bodyPr vert="horz" wrap="square" lIns="91440" tIns="45720" rIns="91440" bIns="45720" anchor="ctr"/>
          <a:p>
            <a:r>
              <a:rPr lang="zh-CN" altLang="en-US" sz="3600" dirty="0">
                <a:solidFill>
                  <a:srgbClr val="FF0000"/>
                </a:solidFill>
                <a:latin typeface="黑体" panose="02010609060101010101" pitchFamily="49" charset="-122"/>
                <a:ea typeface="黑体" panose="02010609060101010101" pitchFamily="49" charset="-122"/>
              </a:rPr>
              <a:t>四、风险防控与隐患排查</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标题 1"/>
          <p:cNvSpPr>
            <a:spLocks noGrp="1"/>
          </p:cNvSpPr>
          <p:nvPr>
            <p:ph type="title"/>
          </p:nvPr>
        </p:nvSpPr>
        <p:spPr>
          <a:xfrm>
            <a:off x="508000" y="620713"/>
            <a:ext cx="8424863" cy="536575"/>
          </a:xfrm>
        </p:spPr>
        <p:txBody>
          <a:bodyPr vert="horz" wrap="square" lIns="91440" tIns="45720" rIns="91440" bIns="45720" anchor="ctr"/>
          <a:p>
            <a:pPr algn="l"/>
            <a:r>
              <a:rPr lang="en-US" altLang="zh-CN" dirty="0">
                <a:solidFill>
                  <a:srgbClr val="FF0000"/>
                </a:solidFill>
                <a:latin typeface="黑体" panose="02010609060101010101" pitchFamily="49" charset="-122"/>
                <a:ea typeface="黑体" panose="02010609060101010101" pitchFamily="49" charset="-122"/>
              </a:rPr>
              <a:t>1</a:t>
            </a:r>
            <a:r>
              <a:rPr lang="zh-CN" altLang="en-US" dirty="0">
                <a:solidFill>
                  <a:srgbClr val="FF0000"/>
                </a:solidFill>
                <a:latin typeface="黑体" panose="02010609060101010101" pitchFamily="49" charset="-122"/>
                <a:ea typeface="黑体" panose="02010609060101010101" pitchFamily="49" charset="-122"/>
              </a:rPr>
              <a:t>、有限空间作业安全管理措施</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114690" name="内容占位符 2"/>
          <p:cNvSpPr>
            <a:spLocks noGrp="1"/>
          </p:cNvSpPr>
          <p:nvPr>
            <p:ph idx="1"/>
          </p:nvPr>
        </p:nvSpPr>
        <p:spPr>
          <a:xfrm>
            <a:off x="971550" y="1412875"/>
            <a:ext cx="7499350" cy="4752975"/>
          </a:xfrm>
        </p:spPr>
        <p:txBody>
          <a:bodyPr vert="horz" wrap="square" lIns="91440" tIns="45720" rIns="91440" bIns="45720" anchor="t"/>
          <a:p>
            <a:pPr marL="0" indent="0">
              <a:lnSpc>
                <a:spcPct val="150000"/>
              </a:lnSpc>
              <a:buNone/>
            </a:pPr>
            <a:r>
              <a:rPr lang="zh-CN" altLang="en-US" sz="2400" dirty="0">
                <a:solidFill>
                  <a:srgbClr val="000000"/>
                </a:solidFill>
                <a:ea typeface="宋体" panose="02010600030101010101" pitchFamily="2" charset="-122"/>
              </a:rPr>
              <a:t>1）建立健全有限空间作业安全管理制度</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2）辨识有限空间并建立健全管理台账</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3）设置安全警示标志或安全告知牌</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4）开展相关人员有限空间作业安全专项培训</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5）配置有限空间作业安全防护设备设施</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6）制定应急救援预案并定期演练</a:t>
            </a:r>
            <a:endParaRPr lang="zh-CN" altLang="en-US" sz="2400" dirty="0">
              <a:solidFill>
                <a:srgbClr val="000000"/>
              </a:solidFill>
              <a:ea typeface="宋体" panose="02010600030101010101" pitchFamily="2" charset="-122"/>
            </a:endParaRPr>
          </a:p>
          <a:p>
            <a:pPr marL="0" indent="0">
              <a:lnSpc>
                <a:spcPct val="150000"/>
              </a:lnSpc>
              <a:buNone/>
            </a:pPr>
            <a:r>
              <a:rPr lang="zh-CN" altLang="en-US" sz="2400" dirty="0">
                <a:solidFill>
                  <a:srgbClr val="000000"/>
                </a:solidFill>
                <a:ea typeface="宋体" panose="02010600030101010101" pitchFamily="2" charset="-122"/>
              </a:rPr>
              <a:t>7）加强有限空间发包作业管理</a:t>
            </a:r>
            <a:endParaRPr lang="zh-CN" altLang="en-US" sz="2400" dirty="0">
              <a:solidFill>
                <a:srgbClr val="000000"/>
              </a:solidFill>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idx="1"/>
          </p:nvPr>
        </p:nvSpPr>
        <p:spPr>
          <a:xfrm>
            <a:off x="631825" y="1455738"/>
            <a:ext cx="8166100" cy="3240088"/>
          </a:xfrm>
        </p:spPr>
        <p:txBody>
          <a:bodyPr vert="horz" wrap="square" lIns="91440" tIns="45720" rIns="91440" bIns="45720" numCol="1" anchor="t" anchorCtr="0" compatLnSpc="1"/>
          <a:lstStyle/>
          <a:p>
            <a:pPr marL="342900" marR="0" lvl="0" indent="0" algn="l" defTabSz="914400" rtl="0" eaLnBrk="1" fontAlgn="base" latinLnBrk="0" hangingPunct="1">
              <a:lnSpc>
                <a:spcPct val="150000"/>
              </a:lnSpc>
              <a:spcBef>
                <a:spcPts val="0"/>
              </a:spcBef>
              <a:spcAft>
                <a:spcPct val="0"/>
              </a:spcAft>
              <a:buClr>
                <a:schemeClr val="tx1"/>
              </a:buClr>
              <a:buSzTx/>
              <a:buFont typeface="Wingdings" panose="05000000000000000000" pitchFamily="2" charset="2"/>
              <a:buNone/>
              <a:defRPr/>
            </a:pPr>
            <a:r>
              <a:rPr kumimoji="0" lang="zh-CN" altLang="en-US" sz="2800" b="0" i="0" u="none" strike="noStrike" kern="0" cap="none" spc="0" normalizeH="0" baseline="0" noProof="1" smtClean="0">
                <a:ln>
                  <a:noFill/>
                </a:ln>
                <a:solidFill>
                  <a:srgbClr val="FF0000"/>
                </a:solidFill>
                <a:effectLst/>
                <a:uLnTx/>
                <a:uFillTx/>
                <a:latin typeface="华文新魏" panose="02010800040101010101" pitchFamily="2" charset="-122"/>
                <a:ea typeface="华文新魏" panose="02010800040101010101" pitchFamily="2" charset="-122"/>
                <a:cs typeface="+mn-cs"/>
              </a:rPr>
              <a:t>（一）有限</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rPr>
              <a:t>空间定义</a:t>
            </a:r>
            <a:endPar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50000"/>
              </a:lnSpc>
              <a:spcBef>
                <a:spcPts val="0"/>
              </a:spcBef>
              <a:spcAft>
                <a:spcPct val="0"/>
              </a:spcAft>
              <a:buClr>
                <a:schemeClr val="tx1"/>
              </a:buClr>
              <a:buSzTx/>
              <a:buFont typeface="Wingdings" panose="05000000000000000000" pitchFamily="2" charset="2"/>
              <a:buNone/>
              <a:defRPr/>
            </a:pP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      指封闭或者部分</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封闭</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进出口受限</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但人员</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可以进入</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未被设计为固定作业场所</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通风不良</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，易造成有毒有害、易燃易爆物质</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积聚</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或者</a:t>
            </a:r>
            <a:r>
              <a:rPr kumimoji="0" lang="zh-CN" altLang="en-US" sz="2800" b="0" i="0" u="none" strike="noStrike" kern="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sym typeface="+mn-ea"/>
              </a:rPr>
              <a:t>氧含量不足</a:t>
            </a:r>
            <a:r>
              <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rPr>
              <a:t>的空间。</a:t>
            </a:r>
            <a:endParaRPr kumimoji="0" lang="zh-CN" altLang="en-US" sz="2800" b="0" i="0" u="none" strike="noStrike" kern="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16738"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6739"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6740"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115888"/>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16742" name="矩形 1"/>
          <p:cNvSpPr/>
          <p:nvPr/>
        </p:nvSpPr>
        <p:spPr>
          <a:xfrm>
            <a:off x="668338" y="973138"/>
            <a:ext cx="8064500" cy="4910137"/>
          </a:xfrm>
          <a:prstGeom prst="rect">
            <a:avLst/>
          </a:prstGeom>
          <a:noFill/>
          <a:ln w="9525">
            <a:noFill/>
          </a:ln>
        </p:spPr>
        <p:txBody>
          <a:bodyPr anchor="t">
            <a:spAutoFit/>
          </a:bodyPr>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　第五条　 存在</a:t>
            </a:r>
            <a:r>
              <a:rPr lang="zh-CN" altLang="en-US" sz="2800" b="1" dirty="0">
                <a:latin typeface="Times New Roman" panose="02020603050405020304" pitchFamily="18" charset="0"/>
                <a:ea typeface="楷体_GB2312" pitchFamily="49" charset="-122"/>
                <a:hlinkClick r:id="rId1" action="ppaction://hlinkpres?slideindex=1&amp;slidetitle="/>
              </a:rPr>
              <a:t>有限空间作业</a:t>
            </a:r>
            <a:r>
              <a:rPr lang="zh-CN" altLang="en-US" sz="2800" b="1" dirty="0">
                <a:latin typeface="Times New Roman" panose="02020603050405020304" pitchFamily="18" charset="0"/>
                <a:ea typeface="楷体_GB2312" pitchFamily="49" charset="-122"/>
              </a:rPr>
              <a:t>的工贸企业应当建立下列</a:t>
            </a:r>
            <a:r>
              <a:rPr lang="zh-CN" altLang="en-US" sz="2800" b="1" dirty="0">
                <a:solidFill>
                  <a:srgbClr val="FF0000"/>
                </a:solidFill>
                <a:latin typeface="Times New Roman" panose="02020603050405020304" pitchFamily="18" charset="0"/>
                <a:ea typeface="楷体_GB2312" pitchFamily="49" charset="-122"/>
                <a:hlinkClick r:id="rId2" action="ppaction://hlinkfile"/>
              </a:rPr>
              <a:t>安全生产制度</a:t>
            </a:r>
            <a:r>
              <a:rPr lang="zh-CN" altLang="en-US" sz="2800" b="1" dirty="0">
                <a:solidFill>
                  <a:srgbClr val="FF0000"/>
                </a:solidFill>
                <a:latin typeface="Times New Roman" panose="02020603050405020304" pitchFamily="18" charset="0"/>
                <a:ea typeface="楷体_GB2312" pitchFamily="49" charset="-122"/>
              </a:rPr>
              <a:t>和规程</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（一）有限空间作业</a:t>
            </a:r>
            <a:r>
              <a:rPr lang="zh-CN" altLang="en-US" sz="2800" b="1" dirty="0">
                <a:solidFill>
                  <a:srgbClr val="FF0000"/>
                </a:solidFill>
                <a:latin typeface="Times New Roman" panose="02020603050405020304" pitchFamily="18" charset="0"/>
                <a:ea typeface="楷体_GB2312" pitchFamily="49" charset="-122"/>
              </a:rPr>
              <a:t>安全责任制度</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（二）有限空间作业</a:t>
            </a:r>
            <a:r>
              <a:rPr lang="zh-CN" altLang="en-US" sz="2800" b="1" dirty="0">
                <a:solidFill>
                  <a:srgbClr val="FF0000"/>
                </a:solidFill>
                <a:latin typeface="Times New Roman" panose="02020603050405020304" pitchFamily="18" charset="0"/>
                <a:ea typeface="楷体_GB2312" pitchFamily="49" charset="-122"/>
                <a:hlinkClick r:id="rId3" action="ppaction://hlinkfile"/>
              </a:rPr>
              <a:t>审批</a:t>
            </a:r>
            <a:r>
              <a:rPr lang="zh-CN" altLang="en-US" sz="2800" b="1" dirty="0">
                <a:solidFill>
                  <a:srgbClr val="FF0000"/>
                </a:solidFill>
                <a:latin typeface="Times New Roman" panose="02020603050405020304" pitchFamily="18" charset="0"/>
                <a:ea typeface="楷体_GB2312" pitchFamily="49" charset="-122"/>
              </a:rPr>
              <a:t>制度</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（三）有限空间作业</a:t>
            </a:r>
            <a:r>
              <a:rPr lang="zh-CN" altLang="en-US" sz="2800" b="1" dirty="0">
                <a:solidFill>
                  <a:srgbClr val="FF0000"/>
                </a:solidFill>
                <a:latin typeface="Times New Roman" panose="02020603050405020304" pitchFamily="18" charset="0"/>
                <a:ea typeface="楷体_GB2312" pitchFamily="49" charset="-122"/>
              </a:rPr>
              <a:t>现场安全管理制度</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（四）有限空间作业现场负责人、监护人员、作业人员、应急救援人员</a:t>
            </a:r>
            <a:r>
              <a:rPr lang="zh-CN" altLang="en-US" sz="2800" b="1" dirty="0">
                <a:solidFill>
                  <a:srgbClr val="FF0000"/>
                </a:solidFill>
                <a:latin typeface="Times New Roman" panose="02020603050405020304" pitchFamily="18" charset="0"/>
                <a:ea typeface="楷体_GB2312" pitchFamily="49" charset="-122"/>
              </a:rPr>
              <a:t>安全培训教育制度</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（五）有限空间作业</a:t>
            </a:r>
            <a:r>
              <a:rPr lang="zh-CN" altLang="en-US" sz="2800" b="1" dirty="0">
                <a:solidFill>
                  <a:srgbClr val="FF0000"/>
                </a:solidFill>
                <a:latin typeface="Times New Roman" panose="02020603050405020304" pitchFamily="18" charset="0"/>
                <a:ea typeface="楷体_GB2312" pitchFamily="49" charset="-122"/>
              </a:rPr>
              <a:t>应急管理制度</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a:p>
            <a:pPr eaLnBrk="0" hangingPunct="0">
              <a:lnSpc>
                <a:spcPts val="3400"/>
              </a:lnSpc>
              <a:spcBef>
                <a:spcPts val="1200"/>
              </a:spcBef>
            </a:pPr>
            <a:r>
              <a:rPr lang="zh-CN" altLang="en-US" sz="2800" b="1" dirty="0">
                <a:latin typeface="Times New Roman" panose="02020603050405020304" pitchFamily="18" charset="0"/>
                <a:ea typeface="楷体_GB2312" pitchFamily="49" charset="-122"/>
              </a:rPr>
              <a:t>（六）有限空间作业</a:t>
            </a:r>
            <a:r>
              <a:rPr lang="zh-CN" altLang="en-US" sz="2800" b="1" dirty="0">
                <a:solidFill>
                  <a:srgbClr val="FF0000"/>
                </a:solidFill>
                <a:latin typeface="Times New Roman" panose="02020603050405020304" pitchFamily="18" charset="0"/>
                <a:ea typeface="楷体_GB2312" pitchFamily="49" charset="-122"/>
              </a:rPr>
              <a:t>安全操作规程</a:t>
            </a:r>
            <a:r>
              <a:rPr lang="zh-CN" altLang="en-US" sz="2800" b="1" dirty="0">
                <a:latin typeface="Times New Roman" panose="02020603050405020304" pitchFamily="18" charset="0"/>
                <a:ea typeface="楷体_GB2312" pitchFamily="49" charset="-122"/>
              </a:rPr>
              <a:t>。</a:t>
            </a:r>
            <a:endParaRPr lang="zh-CN" altLang="en-US" sz="2800" b="1" dirty="0">
              <a:latin typeface="Times New Roman" panose="02020603050405020304" pitchFamily="18" charset="0"/>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17762"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7763"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7764"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115888"/>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17766" name="矩形 1"/>
          <p:cNvSpPr/>
          <p:nvPr/>
        </p:nvSpPr>
        <p:spPr>
          <a:xfrm>
            <a:off x="395288" y="765175"/>
            <a:ext cx="8424862" cy="5908675"/>
          </a:xfrm>
          <a:prstGeom prst="rect">
            <a:avLst/>
          </a:prstGeom>
          <a:noFill/>
          <a:ln w="9525">
            <a:noFill/>
          </a:ln>
        </p:spPr>
        <p:txBody>
          <a:bodyPr anchor="t">
            <a:spAutoFit/>
          </a:bodyPr>
          <a:p>
            <a:pPr eaLnBrk="0" hangingPunct="0">
              <a:lnSpc>
                <a:spcPct val="150000"/>
              </a:lnSpc>
            </a:pPr>
            <a:r>
              <a:rPr lang="zh-CN" altLang="en-US" sz="2800" b="1" dirty="0">
                <a:solidFill>
                  <a:srgbClr val="000066"/>
                </a:solidFill>
                <a:latin typeface="宋体" panose="02010600030101010101" pitchFamily="2" charset="-122"/>
                <a:ea typeface="宋体" panose="02010600030101010101" pitchFamily="2" charset="-122"/>
              </a:rPr>
              <a:t>　　第二十二条 工贸企业将有限空间</a:t>
            </a:r>
            <a:r>
              <a:rPr lang="zh-CN" altLang="en-US" sz="2800" b="1" dirty="0">
                <a:solidFill>
                  <a:srgbClr val="FF0000"/>
                </a:solidFill>
                <a:latin typeface="宋体" panose="02010600030101010101" pitchFamily="2" charset="-122"/>
                <a:ea typeface="宋体" panose="02010600030101010101" pitchFamily="2" charset="-122"/>
              </a:rPr>
              <a:t>作业发包</a:t>
            </a:r>
            <a:r>
              <a:rPr lang="zh-CN" altLang="en-US" sz="2800" b="1" dirty="0">
                <a:solidFill>
                  <a:srgbClr val="000066"/>
                </a:solidFill>
                <a:latin typeface="宋体" panose="02010600030101010101" pitchFamily="2" charset="-122"/>
                <a:ea typeface="宋体" panose="02010600030101010101" pitchFamily="2" charset="-122"/>
              </a:rPr>
              <a:t>给其他单位实施的，应当发包给具备国家规定</a:t>
            </a:r>
            <a:r>
              <a:rPr lang="zh-CN" altLang="en-US" sz="2800" b="1" dirty="0">
                <a:latin typeface="宋体" panose="02010600030101010101" pitchFamily="2" charset="-122"/>
                <a:ea typeface="宋体" panose="02010600030101010101" pitchFamily="2" charset="-122"/>
              </a:rPr>
              <a:t>资质</a:t>
            </a:r>
            <a:r>
              <a:rPr lang="zh-CN" altLang="en-US" sz="2800" b="1" dirty="0">
                <a:solidFill>
                  <a:srgbClr val="000066"/>
                </a:solidFill>
                <a:latin typeface="宋体" panose="02010600030101010101" pitchFamily="2" charset="-122"/>
                <a:ea typeface="宋体" panose="02010600030101010101" pitchFamily="2" charset="-122"/>
              </a:rPr>
              <a:t>或者安全生产条件的承包方，并与承包方</a:t>
            </a:r>
            <a:r>
              <a:rPr lang="zh-CN" altLang="en-US" sz="2800" b="1" dirty="0">
                <a:latin typeface="宋体" panose="02010600030101010101" pitchFamily="2" charset="-122"/>
                <a:ea typeface="宋体" panose="02010600030101010101" pitchFamily="2" charset="-122"/>
              </a:rPr>
              <a:t>签订专门的</a:t>
            </a:r>
            <a:r>
              <a:rPr lang="zh-CN" altLang="en-US" sz="2800" b="1" dirty="0">
                <a:solidFill>
                  <a:srgbClr val="FF0000"/>
                </a:solidFill>
                <a:latin typeface="宋体" panose="02010600030101010101" pitchFamily="2" charset="-122"/>
                <a:ea typeface="宋体" panose="02010600030101010101" pitchFamily="2" charset="-122"/>
              </a:rPr>
              <a:t>安全生产管理协议</a:t>
            </a:r>
            <a:r>
              <a:rPr lang="zh-CN" altLang="en-US" sz="2800" b="1" dirty="0">
                <a:solidFill>
                  <a:srgbClr val="000066"/>
                </a:solidFill>
                <a:latin typeface="宋体" panose="02010600030101010101" pitchFamily="2" charset="-122"/>
                <a:ea typeface="宋体" panose="02010600030101010101" pitchFamily="2" charset="-122"/>
              </a:rPr>
              <a:t>或者在承包合同中明确各自的安全生产职责。存在多个承包方时，</a:t>
            </a:r>
            <a:r>
              <a:rPr lang="zh-CN" altLang="en-US" sz="2800" b="1" dirty="0">
                <a:latin typeface="宋体" panose="02010600030101010101" pitchFamily="2" charset="-122"/>
                <a:ea typeface="宋体" panose="02010600030101010101" pitchFamily="2" charset="-122"/>
              </a:rPr>
              <a:t>工贸企业应当</a:t>
            </a:r>
            <a:r>
              <a:rPr lang="zh-CN" altLang="en-US" sz="2800" b="1" dirty="0">
                <a:solidFill>
                  <a:srgbClr val="000066"/>
                </a:solidFill>
                <a:latin typeface="宋体" panose="02010600030101010101" pitchFamily="2" charset="-122"/>
                <a:ea typeface="宋体" panose="02010600030101010101" pitchFamily="2" charset="-122"/>
              </a:rPr>
              <a:t>对承包方的安全生产工作进行</a:t>
            </a:r>
            <a:r>
              <a:rPr lang="zh-CN" altLang="en-US" sz="2800" b="1" dirty="0">
                <a:solidFill>
                  <a:srgbClr val="FF0000"/>
                </a:solidFill>
                <a:latin typeface="宋体" panose="02010600030101010101" pitchFamily="2" charset="-122"/>
                <a:ea typeface="宋体" panose="02010600030101010101" pitchFamily="2" charset="-122"/>
              </a:rPr>
              <a:t>统一协调、管理</a:t>
            </a:r>
            <a:r>
              <a:rPr lang="zh-CN" altLang="en-US" sz="2800" b="1" dirty="0">
                <a:solidFill>
                  <a:srgbClr val="000066"/>
                </a:solidFill>
                <a:latin typeface="宋体" panose="02010600030101010101" pitchFamily="2" charset="-122"/>
                <a:ea typeface="宋体" panose="02010600030101010101" pitchFamily="2" charset="-122"/>
              </a:rPr>
              <a:t>。</a:t>
            </a:r>
            <a:endParaRPr lang="zh-CN" altLang="en-US" sz="2800" b="1" dirty="0">
              <a:solidFill>
                <a:srgbClr val="000066"/>
              </a:solidFill>
              <a:latin typeface="宋体" panose="02010600030101010101" pitchFamily="2" charset="-122"/>
              <a:ea typeface="宋体" panose="02010600030101010101" pitchFamily="2" charset="-122"/>
            </a:endParaRPr>
          </a:p>
          <a:p>
            <a:pPr eaLnBrk="0" hangingPunct="0">
              <a:lnSpc>
                <a:spcPct val="150000"/>
              </a:lnSpc>
            </a:pPr>
            <a:r>
              <a:rPr lang="zh-CN" altLang="en-US" sz="2800" b="1" dirty="0">
                <a:solidFill>
                  <a:srgbClr val="000066"/>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工贸企业</a:t>
            </a:r>
            <a:r>
              <a:rPr lang="zh-CN" altLang="en-US" sz="2800" b="1" dirty="0">
                <a:solidFill>
                  <a:srgbClr val="000066"/>
                </a:solidFill>
                <a:latin typeface="宋体" panose="02010600030101010101" pitchFamily="2" charset="-122"/>
                <a:ea typeface="宋体" panose="02010600030101010101" pitchFamily="2" charset="-122"/>
              </a:rPr>
              <a:t>对其发包的有限空间作业安全</a:t>
            </a:r>
            <a:r>
              <a:rPr lang="zh-CN" altLang="en-US" sz="2800" b="1" dirty="0">
                <a:solidFill>
                  <a:srgbClr val="FF0000"/>
                </a:solidFill>
                <a:latin typeface="宋体" panose="02010600030101010101" pitchFamily="2" charset="-122"/>
                <a:ea typeface="宋体" panose="02010600030101010101" pitchFamily="2" charset="-122"/>
              </a:rPr>
              <a:t>承担主体责任</a:t>
            </a:r>
            <a:r>
              <a:rPr lang="zh-CN" altLang="en-US" sz="2800" b="1" dirty="0">
                <a:solidFill>
                  <a:srgbClr val="000066"/>
                </a:solidFill>
                <a:latin typeface="宋体" panose="02010600030101010101" pitchFamily="2" charset="-122"/>
                <a:ea typeface="宋体" panose="02010600030101010101" pitchFamily="2" charset="-122"/>
              </a:rPr>
              <a:t>。</a:t>
            </a:r>
            <a:r>
              <a:rPr lang="zh-CN" altLang="en-US" sz="2800" b="1" dirty="0">
                <a:solidFill>
                  <a:srgbClr val="00B050"/>
                </a:solidFill>
                <a:latin typeface="宋体" panose="02010600030101010101" pitchFamily="2" charset="-122"/>
                <a:ea typeface="宋体" panose="02010600030101010101" pitchFamily="2" charset="-122"/>
              </a:rPr>
              <a:t>承包方</a:t>
            </a:r>
            <a:r>
              <a:rPr lang="zh-CN" altLang="en-US" sz="2800" b="1" dirty="0">
                <a:solidFill>
                  <a:srgbClr val="000066"/>
                </a:solidFill>
                <a:latin typeface="宋体" panose="02010600030101010101" pitchFamily="2" charset="-122"/>
                <a:ea typeface="宋体" panose="02010600030101010101" pitchFamily="2" charset="-122"/>
              </a:rPr>
              <a:t>对其承包的有限空间作业安全</a:t>
            </a:r>
            <a:r>
              <a:rPr lang="zh-CN" altLang="en-US" sz="2800" b="1" dirty="0">
                <a:solidFill>
                  <a:srgbClr val="00B050"/>
                </a:solidFill>
                <a:latin typeface="宋体" panose="02010600030101010101" pitchFamily="2" charset="-122"/>
                <a:ea typeface="宋体" panose="02010600030101010101" pitchFamily="2" charset="-122"/>
              </a:rPr>
              <a:t>承担直接责任。</a:t>
            </a:r>
            <a:endParaRPr lang="zh-CN" altLang="en-US" sz="2800" b="1" dirty="0">
              <a:solidFill>
                <a:srgbClr val="00B050"/>
              </a:solidFill>
              <a:latin typeface="宋体" panose="02010600030101010101" pitchFamily="2" charset="-122"/>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标题 1"/>
          <p:cNvSpPr>
            <a:spLocks noGrp="1"/>
          </p:cNvSpPr>
          <p:nvPr>
            <p:ph type="title"/>
          </p:nvPr>
        </p:nvSpPr>
        <p:spPr>
          <a:xfrm>
            <a:off x="477838" y="333375"/>
            <a:ext cx="8426450" cy="536575"/>
          </a:xfrm>
        </p:spPr>
        <p:txBody>
          <a:bodyPr vert="horz" wrap="square" lIns="91440" tIns="45720" rIns="91440" bIns="45720" anchor="ctr"/>
          <a:p>
            <a:pPr algn="l"/>
            <a:r>
              <a:rPr lang="en-US" altLang="zh-CN" dirty="0">
                <a:solidFill>
                  <a:srgbClr val="FF0000"/>
                </a:solidFill>
              </a:rPr>
              <a:t>2 </a:t>
            </a:r>
            <a:r>
              <a:rPr lang="zh-CN" altLang="en-US" dirty="0">
                <a:solidFill>
                  <a:srgbClr val="FF0000"/>
                </a:solidFill>
              </a:rPr>
              <a:t>、有限空间作业过程风险防控</a:t>
            </a:r>
            <a:endParaRPr lang="zh-CN" altLang="en-US" dirty="0">
              <a:solidFill>
                <a:srgbClr val="FF0000"/>
              </a:solidFill>
              <a:ea typeface="宋体" panose="02010600030101010101" pitchFamily="2" charset="-122"/>
            </a:endParaRPr>
          </a:p>
        </p:txBody>
      </p:sp>
      <p:pic>
        <p:nvPicPr>
          <p:cNvPr id="118786" name="图片 1"/>
          <p:cNvPicPr>
            <a:picLocks noChangeAspect="1"/>
          </p:cNvPicPr>
          <p:nvPr/>
        </p:nvPicPr>
        <p:blipFill>
          <a:blip r:embed="rId1"/>
          <a:stretch>
            <a:fillRect/>
          </a:stretch>
        </p:blipFill>
        <p:spPr>
          <a:xfrm>
            <a:off x="900113" y="1196975"/>
            <a:ext cx="7488237" cy="5097463"/>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标题 1"/>
          <p:cNvSpPr>
            <a:spLocks noGrp="1"/>
          </p:cNvSpPr>
          <p:nvPr>
            <p:ph type="title"/>
          </p:nvPr>
        </p:nvSpPr>
        <p:spPr>
          <a:xfrm>
            <a:off x="303213" y="404813"/>
            <a:ext cx="8424862" cy="536575"/>
          </a:xfrm>
        </p:spPr>
        <p:txBody>
          <a:bodyPr vert="horz" wrap="square" lIns="91440" tIns="45720" rIns="91440" bIns="45720" anchor="ctr"/>
          <a:p>
            <a:pPr algn="l"/>
            <a:r>
              <a:rPr lang="en-US" altLang="zh-CN" sz="24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）作业审批阶段</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2" name="内容占位符 2"/>
          <p:cNvSpPr>
            <a:spLocks noGrp="1" noChangeArrowheads="1"/>
          </p:cNvSpPr>
          <p:nvPr>
            <p:ph idx="1"/>
          </p:nvPr>
        </p:nvSpPr>
        <p:spPr>
          <a:xfrm>
            <a:off x="1042988" y="1125538"/>
            <a:ext cx="7654925" cy="50403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v"/>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制定作业方案</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v"/>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明确人员职责</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确定作业</a:t>
            </a: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现场负责人、监护人员、作业人员</a:t>
            </a:r>
            <a:endParaRPr kumimoji="0" lang="en-US" altLang="zh-CN"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现场负责人和监护人员可以为同一人</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v"/>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作业审批 </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签字确认 </a:t>
            </a:r>
            <a:endParaRPr kumimoji="0" lang="en-US" altLang="zh-CN"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7" name="图片 6"/>
          <p:cNvPicPr>
            <a:picLocks noChangeAspect="1"/>
          </p:cNvPicPr>
          <p:nvPr/>
        </p:nvPicPr>
        <p:blipFill>
          <a:blip r:embed="rId1"/>
          <a:stretch>
            <a:fillRect/>
          </a:stretch>
        </p:blipFill>
        <p:spPr>
          <a:xfrm>
            <a:off x="4814888" y="1662113"/>
            <a:ext cx="3930650" cy="3055937"/>
          </a:xfrm>
          <a:prstGeom prst="rect">
            <a:avLst/>
          </a:prstGeom>
          <a:noFill/>
          <a:ln w="9525">
            <a:noFill/>
          </a:ln>
        </p:spPr>
      </p:pic>
      <p:pic>
        <p:nvPicPr>
          <p:cNvPr id="121858" name="图片 7"/>
          <p:cNvPicPr>
            <a:picLocks noChangeAspect="1"/>
          </p:cNvPicPr>
          <p:nvPr/>
        </p:nvPicPr>
        <p:blipFill>
          <a:blip r:embed="rId2"/>
          <a:stretch>
            <a:fillRect/>
          </a:stretch>
        </p:blipFill>
        <p:spPr>
          <a:xfrm>
            <a:off x="603250" y="1733550"/>
            <a:ext cx="4013200" cy="4375150"/>
          </a:xfrm>
          <a:prstGeom prst="rect">
            <a:avLst/>
          </a:prstGeom>
          <a:noFill/>
          <a:ln w="9525">
            <a:noFill/>
          </a:ln>
        </p:spPr>
      </p:pic>
      <p:grpSp>
        <p:nvGrpSpPr>
          <p:cNvPr id="121859" name="组合 12"/>
          <p:cNvGrpSpPr/>
          <p:nvPr/>
        </p:nvGrpSpPr>
        <p:grpSpPr>
          <a:xfrm>
            <a:off x="603250" y="317500"/>
            <a:ext cx="8074025" cy="1327150"/>
            <a:chOff x="981" y="359"/>
            <a:chExt cx="12502" cy="2090"/>
          </a:xfrm>
        </p:grpSpPr>
        <p:sp>
          <p:nvSpPr>
            <p:cNvPr id="121860" name="文本框 8"/>
            <p:cNvSpPr txBox="1"/>
            <p:nvPr/>
          </p:nvSpPr>
          <p:spPr>
            <a:xfrm>
              <a:off x="981" y="1627"/>
              <a:ext cx="6177" cy="822"/>
            </a:xfrm>
            <a:prstGeom prst="rect">
              <a:avLst/>
            </a:prstGeom>
            <a:solidFill>
              <a:srgbClr val="FFC000"/>
            </a:solidFill>
            <a:ln w="9525">
              <a:noFill/>
            </a:ln>
          </p:spPr>
          <p:txBody>
            <a:bodyPr wrap="square" anchor="t">
              <a:spAutoFit/>
            </a:bodyPr>
            <a:p>
              <a:r>
                <a:rPr lang="zh-CN" altLang="en-US" sz="2800" b="1">
                  <a:solidFill>
                    <a:srgbClr val="FF0000"/>
                  </a:solidFill>
                  <a:latin typeface="黑体" panose="02010609060101010101" pitchFamily="49" charset="-122"/>
                  <a:ea typeface="黑体" panose="02010609060101010101" pitchFamily="49" charset="-122"/>
                </a:rPr>
                <a:t>事 故 经 过</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21861" name="文本框 9"/>
            <p:cNvSpPr txBox="1"/>
            <p:nvPr/>
          </p:nvSpPr>
          <p:spPr>
            <a:xfrm>
              <a:off x="7614" y="1591"/>
              <a:ext cx="5869" cy="822"/>
            </a:xfrm>
            <a:prstGeom prst="rect">
              <a:avLst/>
            </a:prstGeom>
            <a:solidFill>
              <a:srgbClr val="FFC000"/>
            </a:solidFill>
            <a:ln w="9525">
              <a:noFill/>
            </a:ln>
          </p:spPr>
          <p:txBody>
            <a:bodyPr wrap="square" anchor="t">
              <a:spAutoFit/>
            </a:bodyPr>
            <a:p>
              <a:r>
                <a:rPr lang="zh-CN" altLang="en-US" sz="2800" b="1">
                  <a:solidFill>
                    <a:srgbClr val="FF0000"/>
                  </a:solidFill>
                  <a:latin typeface="黑体" panose="02010609060101010101" pitchFamily="49" charset="-122"/>
                  <a:ea typeface="黑体" panose="02010609060101010101" pitchFamily="49" charset="-122"/>
                </a:rPr>
                <a:t>原  因</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21862" name="文本框 11"/>
            <p:cNvSpPr txBox="1"/>
            <p:nvPr/>
          </p:nvSpPr>
          <p:spPr>
            <a:xfrm>
              <a:off x="981" y="359"/>
              <a:ext cx="12502" cy="1307"/>
            </a:xfrm>
            <a:prstGeom prst="rect">
              <a:avLst/>
            </a:prstGeom>
            <a:solidFill>
              <a:srgbClr val="F3BFBA"/>
            </a:solidFill>
            <a:ln w="9525">
              <a:noFill/>
            </a:ln>
          </p:spPr>
          <p:txBody>
            <a:bodyPr wrap="square" anchor="t">
              <a:spAutoFit/>
            </a:bodyPr>
            <a:p>
              <a:pPr algn="ctr">
                <a:lnSpc>
                  <a:spcPct val="150000"/>
                </a:lnSpc>
              </a:pPr>
              <a:r>
                <a:rPr lang="zh-CN" altLang="en-US" sz="3200" b="1">
                  <a:solidFill>
                    <a:srgbClr val="FF0000"/>
                  </a:solidFill>
                  <a:latin typeface="黑体" panose="02010609060101010101" pitchFamily="49" charset="-122"/>
                  <a:ea typeface="黑体" panose="02010609060101010101" pitchFamily="49" charset="-122"/>
                </a:rPr>
                <a:t>事 故 案 例</a:t>
              </a:r>
              <a:endParaRPr lang="zh-CN" altLang="en-US" sz="3200" b="1">
                <a:solidFill>
                  <a:srgbClr val="FF0000"/>
                </a:solidFill>
                <a:latin typeface="黑体" panose="02010609060101010101" pitchFamily="49" charset="-122"/>
                <a:ea typeface="黑体" panose="02010609060101010101" pitchFamily="49" charset="-122"/>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22882"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22883"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22884"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115888"/>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22886" name="矩形 1"/>
          <p:cNvSpPr/>
          <p:nvPr/>
        </p:nvSpPr>
        <p:spPr>
          <a:xfrm>
            <a:off x="395288" y="981075"/>
            <a:ext cx="8497887" cy="1384300"/>
          </a:xfrm>
          <a:prstGeom prst="rect">
            <a:avLst/>
          </a:prstGeom>
          <a:noFill/>
          <a:ln w="9525">
            <a:noFill/>
          </a:ln>
        </p:spPr>
        <p:txBody>
          <a:bodyPr anchor="t">
            <a:spAutoFit/>
          </a:bodyPr>
          <a:p>
            <a:pPr eaLnBrk="0" hangingPunct="0"/>
            <a:r>
              <a:rPr lang="zh-CN" altLang="en-US" sz="2800" b="1" dirty="0">
                <a:latin typeface="宋体" panose="02010600030101010101" pitchFamily="2" charset="-122"/>
                <a:ea typeface="宋体" panose="02010600030101010101" pitchFamily="2" charset="-122"/>
              </a:rPr>
              <a:t>　　第七条 工贸企业应当对本企业的有限空间进行</a:t>
            </a:r>
            <a:r>
              <a:rPr lang="zh-CN" altLang="en-US" sz="2800" b="1" dirty="0">
                <a:solidFill>
                  <a:srgbClr val="FF0000"/>
                </a:solidFill>
                <a:latin typeface="宋体" panose="02010600030101010101" pitchFamily="2" charset="-122"/>
                <a:ea typeface="宋体" panose="02010600030101010101" pitchFamily="2" charset="-122"/>
              </a:rPr>
              <a:t>辨识</a:t>
            </a:r>
            <a:r>
              <a:rPr lang="zh-CN" altLang="en-US" sz="2800" b="1" dirty="0">
                <a:latin typeface="宋体" panose="02010600030101010101" pitchFamily="2" charset="-122"/>
                <a:ea typeface="宋体" panose="02010600030101010101" pitchFamily="2" charset="-122"/>
              </a:rPr>
              <a:t>，确定有限空间的</a:t>
            </a:r>
            <a:r>
              <a:rPr lang="zh-CN" altLang="en-US" sz="2800" b="1" dirty="0">
                <a:solidFill>
                  <a:srgbClr val="FF0000"/>
                </a:solidFill>
                <a:latin typeface="宋体" panose="02010600030101010101" pitchFamily="2" charset="-122"/>
                <a:ea typeface="宋体" panose="02010600030101010101" pitchFamily="2" charset="-122"/>
              </a:rPr>
              <a:t>数量</a:t>
            </a:r>
            <a:r>
              <a:rPr lang="zh-CN" altLang="en-US" sz="2800" b="1" dirty="0">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位置</a:t>
            </a:r>
            <a:r>
              <a:rPr lang="zh-CN" altLang="en-US" sz="2800" b="1" dirty="0">
                <a:latin typeface="宋体" panose="02010600030101010101" pitchFamily="2" charset="-122"/>
                <a:ea typeface="宋体" panose="02010600030101010101" pitchFamily="2" charset="-122"/>
              </a:rPr>
              <a:t>以及</a:t>
            </a:r>
            <a:r>
              <a:rPr lang="zh-CN" altLang="en-US" sz="2800" b="1" dirty="0">
                <a:solidFill>
                  <a:srgbClr val="FF0000"/>
                </a:solidFill>
                <a:latin typeface="宋体" panose="02010600030101010101" pitchFamily="2" charset="-122"/>
                <a:ea typeface="宋体" panose="02010600030101010101" pitchFamily="2" charset="-122"/>
              </a:rPr>
              <a:t>危险有害因素</a:t>
            </a:r>
            <a:r>
              <a:rPr lang="zh-CN" altLang="en-US" sz="2800" b="1" dirty="0">
                <a:latin typeface="宋体" panose="02010600030101010101" pitchFamily="2" charset="-122"/>
                <a:ea typeface="宋体" panose="02010600030101010101" pitchFamily="2" charset="-122"/>
              </a:rPr>
              <a:t>等基本情况，建立有限空间管理</a:t>
            </a:r>
            <a:r>
              <a:rPr lang="zh-CN" altLang="en-US" sz="2800" b="1" dirty="0">
                <a:solidFill>
                  <a:srgbClr val="FF0000"/>
                </a:solidFill>
                <a:latin typeface="宋体" panose="02010600030101010101" pitchFamily="2" charset="-122"/>
                <a:ea typeface="宋体" panose="02010600030101010101" pitchFamily="2" charset="-122"/>
              </a:rPr>
              <a:t>台账</a:t>
            </a:r>
            <a:r>
              <a:rPr lang="zh-CN" altLang="en-US" sz="2800" b="1" dirty="0">
                <a:latin typeface="宋体" panose="02010600030101010101" pitchFamily="2" charset="-122"/>
                <a:ea typeface="宋体" panose="02010600030101010101" pitchFamily="2" charset="-122"/>
              </a:rPr>
              <a:t>，并及时更新。</a:t>
            </a:r>
            <a:endParaRPr lang="zh-CN" altLang="en-US" sz="2800" b="1" dirty="0">
              <a:latin typeface="宋体" panose="02010600030101010101" pitchFamily="2" charset="-122"/>
              <a:ea typeface="宋体" panose="02010600030101010101" pitchFamily="2" charset="-122"/>
            </a:endParaRPr>
          </a:p>
        </p:txBody>
      </p:sp>
      <p:sp>
        <p:nvSpPr>
          <p:cNvPr id="122887" name="矩形 2"/>
          <p:cNvSpPr/>
          <p:nvPr/>
        </p:nvSpPr>
        <p:spPr>
          <a:xfrm>
            <a:off x="395288" y="4941888"/>
            <a:ext cx="8353425" cy="1384300"/>
          </a:xfrm>
          <a:prstGeom prst="rect">
            <a:avLst/>
          </a:prstGeom>
          <a:noFill/>
          <a:ln w="9525">
            <a:noFill/>
          </a:ln>
        </p:spPr>
        <p:txBody>
          <a:bodyPr anchor="t">
            <a:spAutoFit/>
          </a:bodyPr>
          <a:p>
            <a:pPr eaLnBrk="0" hangingPunct="0"/>
            <a:r>
              <a:rPr lang="zh-CN" altLang="en-US" sz="2800" b="1" dirty="0">
                <a:latin typeface="宋体" panose="02010600030101010101" pitchFamily="2" charset="-122"/>
                <a:ea typeface="宋体" panose="02010600030101010101" pitchFamily="2" charset="-122"/>
              </a:rPr>
              <a:t>　　第九条 工贸企业应当按照有限空间作业方案，明确作业</a:t>
            </a:r>
            <a:r>
              <a:rPr lang="zh-CN" altLang="en-US" sz="2800" b="1" dirty="0">
                <a:solidFill>
                  <a:srgbClr val="FF0000"/>
                </a:solidFill>
                <a:latin typeface="宋体" panose="02010600030101010101" pitchFamily="2" charset="-122"/>
                <a:ea typeface="宋体" panose="02010600030101010101" pitchFamily="2" charset="-122"/>
              </a:rPr>
              <a:t>现场负责人</a:t>
            </a:r>
            <a:r>
              <a:rPr lang="zh-CN" altLang="en-US" sz="2800" b="1" dirty="0">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监护人员</a:t>
            </a:r>
            <a:r>
              <a:rPr lang="zh-CN" altLang="en-US" sz="2800" b="1" dirty="0">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作业人员</a:t>
            </a:r>
            <a:r>
              <a:rPr lang="zh-CN" altLang="en-US" sz="2800" b="1" dirty="0">
                <a:latin typeface="宋体" panose="02010600030101010101" pitchFamily="2" charset="-122"/>
                <a:ea typeface="宋体" panose="02010600030101010101" pitchFamily="2" charset="-122"/>
              </a:rPr>
              <a:t>及其</a:t>
            </a:r>
            <a:r>
              <a:rPr lang="zh-CN" altLang="en-US" sz="2800" b="1" dirty="0">
                <a:solidFill>
                  <a:srgbClr val="FF0000"/>
                </a:solidFill>
                <a:latin typeface="宋体" panose="02010600030101010101" pitchFamily="2" charset="-122"/>
                <a:ea typeface="宋体" panose="02010600030101010101" pitchFamily="2" charset="-122"/>
              </a:rPr>
              <a:t>安全职责。</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122888" name="矩形 3"/>
          <p:cNvSpPr/>
          <p:nvPr/>
        </p:nvSpPr>
        <p:spPr>
          <a:xfrm>
            <a:off x="395288" y="2690813"/>
            <a:ext cx="8497887" cy="1816100"/>
          </a:xfrm>
          <a:prstGeom prst="rect">
            <a:avLst/>
          </a:prstGeom>
          <a:noFill/>
          <a:ln w="9525">
            <a:noFill/>
          </a:ln>
        </p:spPr>
        <p:txBody>
          <a:bodyPr anchor="t">
            <a:spAutoFit/>
          </a:bodyPr>
          <a:p>
            <a:pPr eaLnBrk="0" hangingPunct="0"/>
            <a:r>
              <a:rPr lang="zh-CN" altLang="en-US" sz="2800" b="1" dirty="0">
                <a:latin typeface="宋体" panose="02010600030101010101" pitchFamily="2" charset="-122"/>
                <a:ea typeface="宋体" panose="02010600030101010101" pitchFamily="2" charset="-122"/>
              </a:rPr>
              <a:t>　　第八条 工贸企业实施有限空间</a:t>
            </a:r>
            <a:r>
              <a:rPr lang="zh-CN" altLang="en-US" sz="2800" b="1" dirty="0">
                <a:solidFill>
                  <a:srgbClr val="FF0000"/>
                </a:solidFill>
                <a:latin typeface="宋体" panose="02010600030101010101" pitchFamily="2" charset="-122"/>
                <a:ea typeface="宋体" panose="02010600030101010101" pitchFamily="2" charset="-122"/>
              </a:rPr>
              <a:t>作业前</a:t>
            </a:r>
            <a:r>
              <a:rPr lang="zh-CN" altLang="en-US" sz="2800" b="1" dirty="0">
                <a:latin typeface="宋体" panose="02010600030101010101" pitchFamily="2" charset="-122"/>
                <a:ea typeface="宋体" panose="02010600030101010101" pitchFamily="2" charset="-122"/>
              </a:rPr>
              <a:t>，应当对作业环境进行</a:t>
            </a:r>
            <a:r>
              <a:rPr lang="zh-CN" altLang="en-US" sz="2800" b="1" dirty="0">
                <a:solidFill>
                  <a:srgbClr val="FF0000"/>
                </a:solidFill>
                <a:latin typeface="宋体" panose="02010600030101010101" pitchFamily="2" charset="-122"/>
                <a:ea typeface="宋体" panose="02010600030101010101" pitchFamily="2" charset="-122"/>
              </a:rPr>
              <a:t>评估</a:t>
            </a:r>
            <a:r>
              <a:rPr lang="zh-CN" altLang="en-US" sz="2800" b="1" dirty="0">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分析</a:t>
            </a:r>
            <a:r>
              <a:rPr lang="zh-CN" altLang="en-US" sz="2800" b="1" dirty="0">
                <a:latin typeface="宋体" panose="02010600030101010101" pitchFamily="2" charset="-122"/>
                <a:ea typeface="宋体" panose="02010600030101010101" pitchFamily="2" charset="-122"/>
              </a:rPr>
              <a:t>存在的危险有害因素，提出消除、控制危害的</a:t>
            </a:r>
            <a:r>
              <a:rPr lang="zh-CN" altLang="en-US" sz="2800" b="1" dirty="0">
                <a:solidFill>
                  <a:srgbClr val="FF0000"/>
                </a:solidFill>
                <a:latin typeface="宋体" panose="02010600030101010101" pitchFamily="2" charset="-122"/>
                <a:ea typeface="宋体" panose="02010600030101010101" pitchFamily="2" charset="-122"/>
              </a:rPr>
              <a:t>措施</a:t>
            </a:r>
            <a:r>
              <a:rPr lang="zh-CN" altLang="en-US" sz="2800" b="1" dirty="0">
                <a:latin typeface="宋体" panose="02010600030101010101" pitchFamily="2" charset="-122"/>
                <a:ea typeface="宋体" panose="02010600030101010101" pitchFamily="2" charset="-122"/>
              </a:rPr>
              <a:t>，制定有限空间</a:t>
            </a:r>
            <a:r>
              <a:rPr lang="zh-CN" altLang="en-US" sz="2800" b="1" dirty="0">
                <a:solidFill>
                  <a:srgbClr val="FF0000"/>
                </a:solidFill>
                <a:latin typeface="宋体" panose="02010600030101010101" pitchFamily="2" charset="-122"/>
                <a:ea typeface="宋体" panose="02010600030101010101" pitchFamily="2" charset="-122"/>
              </a:rPr>
              <a:t>作业方案</a:t>
            </a:r>
            <a:r>
              <a:rPr lang="zh-CN" altLang="en-US" sz="2800" b="1" dirty="0">
                <a:latin typeface="宋体" panose="02010600030101010101" pitchFamily="2" charset="-122"/>
                <a:ea typeface="宋体" panose="02010600030101010101" pitchFamily="2" charset="-122"/>
              </a:rPr>
              <a:t>，并经本企业负责人</a:t>
            </a:r>
            <a:r>
              <a:rPr lang="zh-CN" altLang="en-US" sz="2800" b="1" dirty="0">
                <a:solidFill>
                  <a:srgbClr val="FF0000"/>
                </a:solidFill>
                <a:latin typeface="宋体" panose="02010600030101010101" pitchFamily="2" charset="-122"/>
                <a:ea typeface="宋体" panose="02010600030101010101" pitchFamily="2" charset="-122"/>
              </a:rPr>
              <a:t>批准</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1"/>
          <p:cNvSpPr>
            <a:spLocks noGrp="1"/>
          </p:cNvSpPr>
          <p:nvPr>
            <p:ph type="title"/>
          </p:nvPr>
        </p:nvSpPr>
        <p:spPr/>
        <p:txBody>
          <a:bodyPr vert="horz" wrap="square" lIns="91440" tIns="45720" rIns="91440" bIns="45720" anchor="ctr"/>
          <a:p>
            <a:pPr algn="l">
              <a:buNone/>
            </a:pPr>
            <a:r>
              <a:rPr lang="en-US" altLang="zh-CN" sz="24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）作业准备 </a:t>
            </a:r>
            <a:endParaRPr lang="zh-CN" altLang="en-US" sz="2400" dirty="0">
              <a:solidFill>
                <a:srgbClr val="FF0000"/>
              </a:solidFill>
            </a:endParaRPr>
          </a:p>
        </p:txBody>
      </p:sp>
      <p:sp>
        <p:nvSpPr>
          <p:cNvPr id="3" name="内容占位符 2"/>
          <p:cNvSpPr>
            <a:spLocks noGrp="1"/>
          </p:cNvSpPr>
          <p:nvPr>
            <p:ph idx="1"/>
          </p:nvPr>
        </p:nvSpPr>
        <p:spPr>
          <a:xfrm>
            <a:off x="735013" y="652463"/>
            <a:ext cx="8013700" cy="56896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）安全</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）设备检查</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）封闭作业区域及安全警示</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）打开进出口 </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作业人员站在有限空间外上风侧</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存在爆炸危险的，应采取防爆措施；</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可能涌出有毒有害气体的，应佩戴呼吸防护用品。 </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）安全隔离</a:t>
            </a:r>
            <a:endPar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sym typeface="+mn-ea"/>
              </a:rPr>
              <a:t>6</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sym typeface="+mn-ea"/>
              </a:rPr>
              <a:t>）</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sym typeface="+mn-ea"/>
              </a:rPr>
              <a:t>清除置换 </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标题 1"/>
          <p:cNvSpPr>
            <a:spLocks noGrp="1"/>
          </p:cNvSpPr>
          <p:nvPr>
            <p:ph type="title"/>
          </p:nvPr>
        </p:nvSpPr>
        <p:spPr/>
        <p:txBody>
          <a:bodyPr vert="horz" wrap="square" lIns="91440" tIns="45720" rIns="91440" bIns="45720" anchor="ctr"/>
          <a:p>
            <a:pPr algn="l">
              <a:buNone/>
            </a:pPr>
            <a:r>
              <a:rPr lang="en-US" altLang="zh-CN" sz="24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）作业准备 </a:t>
            </a:r>
            <a:endParaRPr lang="zh-CN" altLang="en-US" sz="2400" dirty="0">
              <a:solidFill>
                <a:srgbClr val="FF0000"/>
              </a:solidFill>
            </a:endParaRPr>
          </a:p>
        </p:txBody>
      </p:sp>
      <p:sp>
        <p:nvSpPr>
          <p:cNvPr id="3" name="内容占位符 2"/>
          <p:cNvSpPr>
            <a:spLocks noGrp="1"/>
          </p:cNvSpPr>
          <p:nvPr>
            <p:ph idx="1"/>
          </p:nvPr>
        </p:nvSpPr>
        <p:spPr>
          <a:xfrm>
            <a:off x="641350" y="590550"/>
            <a:ext cx="8013700" cy="59213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7</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初始气体检测</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至少应检测</a:t>
            </a: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氧气、可燃气体、有毒有害气体</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（硫化氢和一氧化碳）。</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8</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强制通风</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539750" marR="0" lvl="0" indent="-342900" algn="l" defTabSz="914400" rtl="0" eaLnBrk="0" fontAlgn="base" latinLnBrk="0" hangingPunct="0">
              <a:lnSpc>
                <a:spcPct val="150000"/>
              </a:lnSpc>
              <a:spcBef>
                <a:spcPts val="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爆炸环境应使用防爆通风设备</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539750" marR="0" lvl="0" indent="-342900" algn="l" defTabSz="914400" rtl="0" eaLnBrk="0" fontAlgn="base" latinLnBrk="0" hangingPunct="0">
              <a:lnSpc>
                <a:spcPct val="150000"/>
              </a:lnSpc>
              <a:spcBef>
                <a:spcPts val="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送清洁空气，禁止</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sym typeface="+mn-ea"/>
              </a:rPr>
              <a:t>通</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纯氧风</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539750" marR="0" lvl="0" indent="-342900" algn="l" defTabSz="914400" rtl="0" eaLnBrk="0" fontAlgn="base" latinLnBrk="0" hangingPunct="0">
              <a:lnSpc>
                <a:spcPct val="150000"/>
              </a:lnSpc>
              <a:spcBef>
                <a:spcPts val="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防止有害气体循环进入有限空间</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539750" marR="0" lvl="0" indent="-342900" algn="l" defTabSz="914400" rtl="0" eaLnBrk="0" fontAlgn="base" latinLnBrk="0" hangingPunct="0">
              <a:lnSpc>
                <a:spcPct val="150000"/>
              </a:lnSpc>
              <a:spcBef>
                <a:spcPts val="0"/>
              </a:spcBef>
              <a:spcAft>
                <a:spcPct val="0"/>
              </a:spcAft>
              <a:buClr>
                <a:schemeClr val="tx1"/>
              </a:buClr>
              <a:buSzTx/>
              <a:buFont typeface="Arial" panose="020B0604020202020204" pitchFamily="34" charset="0"/>
              <a:buChar char="•"/>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作业过程中全程运行</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9</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再次检测</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10</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佩戴个体防护用品与安全防护设备</a:t>
            </a: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28002"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28003"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28004"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115888"/>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28006" name="矩形 1"/>
          <p:cNvSpPr/>
          <p:nvPr/>
        </p:nvSpPr>
        <p:spPr>
          <a:xfrm>
            <a:off x="539750" y="981075"/>
            <a:ext cx="8353425" cy="2676525"/>
          </a:xfrm>
          <a:prstGeom prst="rect">
            <a:avLst/>
          </a:prstGeom>
          <a:noFill/>
          <a:ln w="9525">
            <a:noFill/>
          </a:ln>
        </p:spPr>
        <p:txBody>
          <a:bodyPr anchor="t">
            <a:spAutoFit/>
          </a:bodyPr>
          <a:p>
            <a:pPr eaLnBrk="0" hangingPunct="0">
              <a:lnSpc>
                <a:spcPct val="150000"/>
              </a:lnSpc>
            </a:pPr>
            <a:r>
              <a:rPr lang="zh-CN" altLang="en-US" sz="2800" b="1" dirty="0">
                <a:latin typeface="宋体" panose="02010600030101010101" pitchFamily="2" charset="-122"/>
                <a:ea typeface="宋体" panose="02010600030101010101" pitchFamily="2" charset="-122"/>
              </a:rPr>
              <a:t>　　第十条 工贸企业实施有限空间</a:t>
            </a:r>
            <a:r>
              <a:rPr lang="zh-CN" altLang="en-US" sz="2800" b="1" dirty="0">
                <a:solidFill>
                  <a:srgbClr val="FF0000"/>
                </a:solidFill>
                <a:latin typeface="宋体" panose="02010600030101010101" pitchFamily="2" charset="-122"/>
                <a:ea typeface="宋体" panose="02010600030101010101" pitchFamily="2" charset="-122"/>
              </a:rPr>
              <a:t>作业前</a:t>
            </a:r>
            <a:r>
              <a:rPr lang="zh-CN" altLang="en-US" sz="2800" b="1" dirty="0">
                <a:latin typeface="宋体" panose="02010600030101010101" pitchFamily="2" charset="-122"/>
                <a:ea typeface="宋体" panose="02010600030101010101" pitchFamily="2" charset="-122"/>
              </a:rPr>
              <a:t>，应当将有限空间作业方案和作业现场可能存在的危险有害因素、防控措施</a:t>
            </a:r>
            <a:r>
              <a:rPr lang="zh-CN" altLang="en-US" sz="2800" b="1" dirty="0">
                <a:solidFill>
                  <a:srgbClr val="FF0000"/>
                </a:solidFill>
                <a:latin typeface="宋体" panose="02010600030101010101" pitchFamily="2" charset="-122"/>
                <a:ea typeface="宋体" panose="02010600030101010101" pitchFamily="2" charset="-122"/>
              </a:rPr>
              <a:t>告知</a:t>
            </a:r>
            <a:r>
              <a:rPr lang="zh-CN" altLang="en-US" sz="2800" b="1" dirty="0">
                <a:latin typeface="宋体" panose="02010600030101010101" pitchFamily="2" charset="-122"/>
                <a:ea typeface="宋体" panose="02010600030101010101" pitchFamily="2" charset="-122"/>
              </a:rPr>
              <a:t>作业人员。</a:t>
            </a:r>
            <a:r>
              <a:rPr lang="zh-CN" altLang="en-US" sz="2800" b="1" dirty="0">
                <a:solidFill>
                  <a:srgbClr val="FF0000"/>
                </a:solidFill>
                <a:latin typeface="宋体" panose="02010600030101010101" pitchFamily="2" charset="-122"/>
                <a:ea typeface="宋体" panose="02010600030101010101" pitchFamily="2" charset="-122"/>
              </a:rPr>
              <a:t>现场负责人</a:t>
            </a:r>
            <a:r>
              <a:rPr lang="zh-CN" altLang="en-US" sz="2800" b="1" dirty="0">
                <a:latin typeface="宋体" panose="02010600030101010101" pitchFamily="2" charset="-122"/>
                <a:ea typeface="宋体" panose="02010600030101010101" pitchFamily="2" charset="-122"/>
              </a:rPr>
              <a:t>应当</a:t>
            </a:r>
            <a:r>
              <a:rPr lang="zh-CN" altLang="en-US" sz="2800" b="1" dirty="0">
                <a:solidFill>
                  <a:srgbClr val="FF0000"/>
                </a:solidFill>
                <a:latin typeface="宋体" panose="02010600030101010101" pitchFamily="2" charset="-122"/>
                <a:ea typeface="宋体" panose="02010600030101010101" pitchFamily="2" charset="-122"/>
              </a:rPr>
              <a:t>监督</a:t>
            </a:r>
            <a:r>
              <a:rPr lang="zh-CN" altLang="en-US" sz="2800" b="1" dirty="0">
                <a:latin typeface="宋体" panose="02010600030101010101" pitchFamily="2" charset="-122"/>
                <a:ea typeface="宋体" panose="02010600030101010101" pitchFamily="2" charset="-122"/>
              </a:rPr>
              <a:t>作业人员按照方案进行</a:t>
            </a:r>
            <a:r>
              <a:rPr lang="zh-CN" altLang="en-US" sz="2800" b="1" dirty="0">
                <a:solidFill>
                  <a:srgbClr val="FF0000"/>
                </a:solidFill>
                <a:latin typeface="宋体" panose="02010600030101010101" pitchFamily="2" charset="-122"/>
                <a:ea typeface="宋体" panose="02010600030101010101" pitchFamily="2" charset="-122"/>
              </a:rPr>
              <a:t>作业准备</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
        <p:nvSpPr>
          <p:cNvPr id="128007" name="矩形 2"/>
          <p:cNvSpPr/>
          <p:nvPr/>
        </p:nvSpPr>
        <p:spPr>
          <a:xfrm>
            <a:off x="611188" y="3933825"/>
            <a:ext cx="8208962" cy="2030413"/>
          </a:xfrm>
          <a:prstGeom prst="rect">
            <a:avLst/>
          </a:prstGeom>
          <a:noFill/>
          <a:ln w="9525">
            <a:noFill/>
          </a:ln>
        </p:spPr>
        <p:txBody>
          <a:bodyPr anchor="t">
            <a:spAutoFit/>
          </a:bodyPr>
          <a:p>
            <a:pPr eaLnBrk="0" hangingPunct="0">
              <a:lnSpc>
                <a:spcPct val="150000"/>
              </a:lnSpc>
              <a:spcBef>
                <a:spcPts val="600"/>
              </a:spcBef>
            </a:pPr>
            <a:r>
              <a:rPr lang="zh-CN" altLang="en-US" sz="2800" b="1" dirty="0">
                <a:latin typeface="宋体" panose="02010600030101010101" pitchFamily="2" charset="-122"/>
                <a:ea typeface="宋体" panose="02010600030101010101" pitchFamily="2" charset="-122"/>
              </a:rPr>
              <a:t>　　第十一条 工贸企业应当采取可靠的</a:t>
            </a:r>
            <a:r>
              <a:rPr lang="zh-CN" altLang="en-US" sz="2800" b="1" dirty="0">
                <a:solidFill>
                  <a:srgbClr val="FF0000"/>
                </a:solidFill>
                <a:latin typeface="宋体" panose="02010600030101010101" pitchFamily="2" charset="-122"/>
                <a:ea typeface="宋体" panose="02010600030101010101" pitchFamily="2" charset="-122"/>
              </a:rPr>
              <a:t>隔断（隔离）</a:t>
            </a:r>
            <a:r>
              <a:rPr lang="zh-CN" altLang="en-US" sz="2800" b="1" dirty="0">
                <a:latin typeface="宋体" panose="02010600030101010101" pitchFamily="2" charset="-122"/>
                <a:ea typeface="宋体" panose="02010600030101010101" pitchFamily="2" charset="-122"/>
              </a:rPr>
              <a:t>措施，将可能危及作业安全的设施设备、存在有毒有害物质的空间与作业地点隔开。</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30050"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30051"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30052"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44450"/>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30054" name="矩形 2"/>
          <p:cNvSpPr/>
          <p:nvPr/>
        </p:nvSpPr>
        <p:spPr>
          <a:xfrm>
            <a:off x="107950" y="966788"/>
            <a:ext cx="8856663" cy="2246312"/>
          </a:xfrm>
          <a:prstGeom prst="rect">
            <a:avLst/>
          </a:prstGeom>
          <a:noFill/>
          <a:ln w="9525">
            <a:noFill/>
          </a:ln>
        </p:spPr>
        <p:txBody>
          <a:bodyPr anchor="t">
            <a:spAutoFit/>
          </a:bodyPr>
          <a:p>
            <a:pPr eaLnBrk="0" hangingPunct="0"/>
            <a:r>
              <a:rPr lang="zh-CN" altLang="en-US" sz="2800" b="1" dirty="0">
                <a:solidFill>
                  <a:srgbClr val="000066"/>
                </a:solidFill>
                <a:latin typeface="宋体" panose="02010600030101010101" pitchFamily="2" charset="-122"/>
                <a:ea typeface="宋体" panose="02010600030101010101" pitchFamily="2" charset="-122"/>
              </a:rPr>
              <a:t>　　第十四条 有限空间内盛装或者残留的物料对作业存在危害时，作业人员应当在</a:t>
            </a:r>
            <a:r>
              <a:rPr lang="zh-CN" altLang="en-US" sz="2800" b="1" dirty="0">
                <a:solidFill>
                  <a:srgbClr val="FF0000"/>
                </a:solidFill>
                <a:latin typeface="宋体" panose="02010600030101010101" pitchFamily="2" charset="-122"/>
                <a:ea typeface="宋体" panose="02010600030101010101" pitchFamily="2" charset="-122"/>
              </a:rPr>
              <a:t>作业前</a:t>
            </a:r>
            <a:r>
              <a:rPr lang="zh-CN" altLang="en-US" sz="2800" b="1" dirty="0">
                <a:solidFill>
                  <a:srgbClr val="000066"/>
                </a:solidFill>
                <a:latin typeface="宋体" panose="02010600030101010101" pitchFamily="2" charset="-122"/>
                <a:ea typeface="宋体" panose="02010600030101010101" pitchFamily="2" charset="-122"/>
              </a:rPr>
              <a:t>对物料进行</a:t>
            </a:r>
            <a:r>
              <a:rPr lang="zh-CN" altLang="en-US" sz="2800" b="1" dirty="0">
                <a:solidFill>
                  <a:srgbClr val="FF0000"/>
                </a:solidFill>
                <a:latin typeface="宋体" panose="02010600030101010101" pitchFamily="2" charset="-122"/>
                <a:ea typeface="宋体" panose="02010600030101010101" pitchFamily="2" charset="-122"/>
              </a:rPr>
              <a:t>清洗、清空或者置换</a:t>
            </a:r>
            <a:r>
              <a:rPr lang="zh-CN" altLang="en-US" sz="2800" b="1" dirty="0">
                <a:solidFill>
                  <a:srgbClr val="000066"/>
                </a:solidFill>
                <a:latin typeface="宋体" panose="02010600030101010101" pitchFamily="2" charset="-122"/>
                <a:ea typeface="宋体" panose="02010600030101010101" pitchFamily="2" charset="-122"/>
              </a:rPr>
              <a:t>。经检测，有限空间的危险有害因素符合</a:t>
            </a:r>
            <a:r>
              <a:rPr lang="en-US" altLang="zh-CN" sz="2800" b="1" dirty="0">
                <a:solidFill>
                  <a:srgbClr val="000066"/>
                </a:solidFill>
                <a:latin typeface="宋体" panose="02010600030101010101" pitchFamily="2" charset="-122"/>
                <a:ea typeface="宋体" panose="02010600030101010101" pitchFamily="2" charset="-122"/>
              </a:rPr>
              <a:t>《</a:t>
            </a:r>
            <a:r>
              <a:rPr lang="zh-CN" altLang="en-US" sz="2800" b="1" dirty="0">
                <a:solidFill>
                  <a:srgbClr val="000066"/>
                </a:solidFill>
                <a:latin typeface="宋体" panose="02010600030101010101" pitchFamily="2" charset="-122"/>
                <a:ea typeface="宋体" panose="02010600030101010101" pitchFamily="2" charset="-122"/>
              </a:rPr>
              <a:t>工作场所有害因素职业接触限值第一部分化学有害因素</a:t>
            </a:r>
            <a:r>
              <a:rPr lang="en-US" altLang="zh-CN" sz="2800" b="1" dirty="0">
                <a:solidFill>
                  <a:srgbClr val="000066"/>
                </a:solidFill>
                <a:latin typeface="宋体" panose="02010600030101010101" pitchFamily="2" charset="-122"/>
                <a:ea typeface="宋体" panose="02010600030101010101" pitchFamily="2" charset="-122"/>
              </a:rPr>
              <a:t>》</a:t>
            </a:r>
            <a:r>
              <a:rPr lang="zh-CN" altLang="en-US" sz="2800" b="1" dirty="0">
                <a:solidFill>
                  <a:srgbClr val="000066"/>
                </a:solidFill>
                <a:latin typeface="宋体" panose="02010600030101010101" pitchFamily="2" charset="-122"/>
                <a:ea typeface="宋体" panose="02010600030101010101" pitchFamily="2" charset="-122"/>
              </a:rPr>
              <a:t>（</a:t>
            </a:r>
            <a:r>
              <a:rPr lang="en-US" altLang="zh-CN" sz="2800" b="1" dirty="0">
                <a:solidFill>
                  <a:srgbClr val="000066"/>
                </a:solidFill>
                <a:latin typeface="宋体" panose="02010600030101010101" pitchFamily="2" charset="-122"/>
                <a:ea typeface="宋体" panose="02010600030101010101" pitchFamily="2" charset="-122"/>
                <a:hlinkClick r:id="rId1" action="ppaction://hlinkfile"/>
              </a:rPr>
              <a:t>GBZ2.1</a:t>
            </a:r>
            <a:r>
              <a:rPr lang="zh-CN" altLang="en-US" sz="2800" b="1" dirty="0">
                <a:solidFill>
                  <a:srgbClr val="000066"/>
                </a:solidFill>
                <a:latin typeface="宋体" panose="02010600030101010101" pitchFamily="2" charset="-122"/>
                <a:ea typeface="宋体" panose="02010600030101010101" pitchFamily="2" charset="-122"/>
              </a:rPr>
              <a:t>）的要求后，方可进入有限空间作业。</a:t>
            </a:r>
            <a:endParaRPr lang="zh-CN" altLang="en-US" sz="2800" b="1" dirty="0">
              <a:solidFill>
                <a:srgbClr val="000066"/>
              </a:solidFill>
              <a:latin typeface="宋体" panose="02010600030101010101" pitchFamily="2" charset="-122"/>
              <a:ea typeface="宋体" panose="02010600030101010101" pitchFamily="2" charset="-122"/>
            </a:endParaRPr>
          </a:p>
        </p:txBody>
      </p:sp>
      <p:sp>
        <p:nvSpPr>
          <p:cNvPr id="130055" name="矩形 3"/>
          <p:cNvSpPr/>
          <p:nvPr/>
        </p:nvSpPr>
        <p:spPr>
          <a:xfrm>
            <a:off x="107950" y="3500438"/>
            <a:ext cx="9036050" cy="2678112"/>
          </a:xfrm>
          <a:prstGeom prst="rect">
            <a:avLst/>
          </a:prstGeom>
          <a:noFill/>
          <a:ln w="9525">
            <a:noFill/>
          </a:ln>
        </p:spPr>
        <p:txBody>
          <a:bodyPr anchor="t">
            <a:spAutoFit/>
          </a:bodyPr>
          <a:p>
            <a:pPr eaLnBrk="0" hangingPunct="0"/>
            <a:r>
              <a:rPr lang="zh-CN" altLang="en-US" sz="2800" b="1" dirty="0">
                <a:solidFill>
                  <a:srgbClr val="000066"/>
                </a:solidFill>
                <a:latin typeface="宋体" panose="02010600030101010101" pitchFamily="2" charset="-122"/>
                <a:ea typeface="宋体" panose="02010600030101010101" pitchFamily="2" charset="-122"/>
              </a:rPr>
              <a:t>　　第十五条 在有限空间作业过程中，工贸企业应当采取通风措施，保持空气流通，</a:t>
            </a:r>
            <a:r>
              <a:rPr lang="zh-CN" altLang="en-US" sz="2800" b="1" dirty="0">
                <a:solidFill>
                  <a:srgbClr val="FF0000"/>
                </a:solidFill>
                <a:latin typeface="宋体" panose="02010600030101010101" pitchFamily="2" charset="-122"/>
                <a:ea typeface="宋体" panose="02010600030101010101" pitchFamily="2" charset="-122"/>
              </a:rPr>
              <a:t>禁止采用纯氧通风换气</a:t>
            </a:r>
            <a:r>
              <a:rPr lang="zh-CN" altLang="en-US" sz="2800" b="1" dirty="0">
                <a:solidFill>
                  <a:srgbClr val="000066"/>
                </a:solidFill>
                <a:latin typeface="宋体" panose="02010600030101010101" pitchFamily="2" charset="-122"/>
                <a:ea typeface="宋体" panose="02010600030101010101" pitchFamily="2" charset="-122"/>
              </a:rPr>
              <a:t>。</a:t>
            </a:r>
            <a:endParaRPr lang="zh-CN" altLang="en-US" sz="2800" b="1" dirty="0">
              <a:solidFill>
                <a:srgbClr val="000066"/>
              </a:solidFill>
              <a:latin typeface="宋体" panose="02010600030101010101" pitchFamily="2" charset="-122"/>
              <a:ea typeface="宋体" panose="02010600030101010101" pitchFamily="2" charset="-122"/>
            </a:endParaRPr>
          </a:p>
          <a:p>
            <a:pPr eaLnBrk="0" hangingPunct="0"/>
            <a:r>
              <a:rPr lang="zh-CN" altLang="en-US" sz="2800" b="1" dirty="0">
                <a:solidFill>
                  <a:srgbClr val="000066"/>
                </a:solidFill>
                <a:latin typeface="宋体" panose="02010600030101010101" pitchFamily="2" charset="-122"/>
                <a:ea typeface="宋体" panose="02010600030101010101" pitchFamily="2" charset="-122"/>
              </a:rPr>
              <a:t>　　发现通风设备停止运转、有限空间内氧含量浓度低于或者有毒有害气体浓度高于国家标准或者行业标准规定的限值时，工贸企业必须立即停止有限空间作业，</a:t>
            </a:r>
            <a:r>
              <a:rPr lang="zh-CN" altLang="en-US" sz="2800" b="1" dirty="0">
                <a:solidFill>
                  <a:srgbClr val="FF0000"/>
                </a:solidFill>
                <a:latin typeface="宋体" panose="02010600030101010101" pitchFamily="2" charset="-122"/>
                <a:ea typeface="宋体" panose="02010600030101010101" pitchFamily="2" charset="-122"/>
              </a:rPr>
              <a:t>清点作业人员</a:t>
            </a:r>
            <a:r>
              <a:rPr lang="zh-CN" altLang="en-US" sz="2800" b="1" dirty="0">
                <a:solidFill>
                  <a:srgbClr val="000066"/>
                </a:solidFill>
                <a:latin typeface="宋体" panose="02010600030101010101" pitchFamily="2" charset="-122"/>
                <a:ea typeface="宋体" panose="02010600030101010101" pitchFamily="2" charset="-122"/>
              </a:rPr>
              <a:t>，撤离作业现场。</a:t>
            </a:r>
            <a:endParaRPr lang="zh-CN" altLang="en-US" sz="2800" b="1" dirty="0">
              <a:solidFill>
                <a:srgbClr val="000066"/>
              </a:solidFill>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内容占位符 2"/>
          <p:cNvSpPr>
            <a:spLocks noGrp="1"/>
          </p:cNvSpPr>
          <p:nvPr>
            <p:ph idx="1"/>
          </p:nvPr>
        </p:nvSpPr>
        <p:spPr>
          <a:xfrm>
            <a:off x="611188" y="620713"/>
            <a:ext cx="8137525" cy="574675"/>
          </a:xfrm>
        </p:spPr>
        <p:txBody>
          <a:bodyPr vert="horz" wrap="square" lIns="91440" tIns="45720" rIns="91440" bIns="45720" anchor="t"/>
          <a:p>
            <a:pPr marL="0" indent="0">
              <a:buNone/>
            </a:pPr>
            <a:r>
              <a:rPr lang="en-US" altLang="zh-CN" dirty="0">
                <a:solidFill>
                  <a:srgbClr val="FF0000"/>
                </a:solidFill>
                <a:ea typeface="宋体" panose="02010600030101010101" pitchFamily="2" charset="-122"/>
              </a:rPr>
              <a:t>1</a:t>
            </a:r>
            <a:r>
              <a:rPr lang="zh-CN" altLang="en-US" dirty="0">
                <a:solidFill>
                  <a:srgbClr val="FF0000"/>
                </a:solidFill>
                <a:ea typeface="宋体" panose="02010600030101010101" pitchFamily="2" charset="-122"/>
              </a:rPr>
              <a:t>、封闭</a:t>
            </a:r>
            <a:endParaRPr lang="zh-CN" altLang="en-US" dirty="0">
              <a:solidFill>
                <a:srgbClr val="FF0000"/>
              </a:solidFill>
              <a:ea typeface="宋体" panose="02010600030101010101" pitchFamily="2" charset="-122"/>
            </a:endParaRPr>
          </a:p>
        </p:txBody>
      </p:sp>
      <p:sp>
        <p:nvSpPr>
          <p:cNvPr id="38914" name="矩形 3"/>
          <p:cNvSpPr/>
          <p:nvPr/>
        </p:nvSpPr>
        <p:spPr>
          <a:xfrm>
            <a:off x="1547813" y="1611313"/>
            <a:ext cx="6264275" cy="1754187"/>
          </a:xfrm>
          <a:prstGeom prst="rect">
            <a:avLst/>
          </a:prstGeom>
          <a:noFill/>
          <a:ln w="9525">
            <a:noFill/>
          </a:ln>
        </p:spPr>
        <p:txBody>
          <a:bodyPr anchor="t">
            <a:spAutoFit/>
          </a:bodyPr>
          <a:p>
            <a:pPr marL="342900" indent="-342900">
              <a:lnSpc>
                <a:spcPct val="150000"/>
              </a:lnSpc>
              <a:buClr>
                <a:srgbClr val="C00000"/>
              </a:buClr>
              <a:buFont typeface="Arial" panose="020B0604020202020204" pitchFamily="34" charset="0"/>
              <a:buChar char="•"/>
            </a:pPr>
            <a:r>
              <a:rPr lang="zh-CN" altLang="en-US" sz="2400" dirty="0">
                <a:latin typeface="Times New Roman" panose="02020603050405020304" pitchFamily="18" charset="0"/>
                <a:ea typeface="楷体_GB2312" pitchFamily="49" charset="-122"/>
              </a:rPr>
              <a:t>空间有限，与外界相对隔离。</a:t>
            </a:r>
            <a:endParaRPr lang="en-US" altLang="zh-CN" sz="2400" dirty="0">
              <a:latin typeface="Times New Roman" panose="02020603050405020304" pitchFamily="18" charset="0"/>
            </a:endParaRPr>
          </a:p>
          <a:p>
            <a:pPr marL="342900" indent="-342900">
              <a:lnSpc>
                <a:spcPct val="150000"/>
              </a:lnSpc>
              <a:buClr>
                <a:srgbClr val="C00000"/>
              </a:buClr>
              <a:buFont typeface="Arial" panose="020B0604020202020204" pitchFamily="34" charset="0"/>
              <a:buChar char="•"/>
            </a:pPr>
            <a:r>
              <a:rPr lang="zh-CN" altLang="en-US" sz="2400" dirty="0">
                <a:latin typeface="Times New Roman" panose="02020603050405020304" pitchFamily="18" charset="0"/>
                <a:ea typeface="楷体_GB2312" pitchFamily="49" charset="-122"/>
              </a:rPr>
              <a:t>可全部封闭，如各种检查井、反应釜。</a:t>
            </a:r>
            <a:endParaRPr lang="en-US" altLang="zh-CN" sz="2400" dirty="0">
              <a:latin typeface="Times New Roman" panose="02020603050405020304" pitchFamily="18" charset="0"/>
            </a:endParaRPr>
          </a:p>
          <a:p>
            <a:pPr marL="342900" indent="-342900">
              <a:lnSpc>
                <a:spcPct val="150000"/>
              </a:lnSpc>
              <a:buClr>
                <a:srgbClr val="C00000"/>
              </a:buClr>
              <a:buFont typeface="Arial" panose="020B0604020202020204" pitchFamily="34" charset="0"/>
              <a:buChar char="•"/>
            </a:pPr>
            <a:r>
              <a:rPr lang="zh-CN" altLang="en-US" sz="2400" dirty="0">
                <a:latin typeface="Times New Roman" panose="02020603050405020304" pitchFamily="18" charset="0"/>
                <a:ea typeface="楷体_GB2312" pitchFamily="49" charset="-122"/>
              </a:rPr>
              <a:t>可部分封闭敞口的污水处理池等。</a:t>
            </a:r>
            <a:endParaRPr lang="zh-CN" altLang="en-US" sz="2400" dirty="0">
              <a:latin typeface="Times New Roman" panose="02020603050405020304" pitchFamily="18" charset="0"/>
              <a:ea typeface="楷体_GB2312" pitchFamily="49" charset="-122"/>
            </a:endParaRPr>
          </a:p>
        </p:txBody>
      </p:sp>
      <p:pic>
        <p:nvPicPr>
          <p:cNvPr id="38915" name="图片 4"/>
          <p:cNvPicPr>
            <a:picLocks noChangeAspect="1"/>
          </p:cNvPicPr>
          <p:nvPr/>
        </p:nvPicPr>
        <p:blipFill>
          <a:blip r:embed="rId1"/>
          <a:stretch>
            <a:fillRect/>
          </a:stretch>
        </p:blipFill>
        <p:spPr>
          <a:xfrm>
            <a:off x="2008188" y="3789363"/>
            <a:ext cx="5654675" cy="223202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7" name="图片 3" descr="%V9O41K0Y{`T4G`EZ9LHQ]7"/>
          <p:cNvPicPr>
            <a:picLocks noChangeAspect="1"/>
          </p:cNvPicPr>
          <p:nvPr/>
        </p:nvPicPr>
        <p:blipFill>
          <a:blip r:embed="rId1"/>
          <a:stretch>
            <a:fillRect/>
          </a:stretch>
        </p:blipFill>
        <p:spPr>
          <a:xfrm>
            <a:off x="966788" y="261938"/>
            <a:ext cx="7210425" cy="5949950"/>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21" name="图片 3" descr="44XX`R[5I_J%O$SHMT1V[)5"/>
          <p:cNvPicPr>
            <a:picLocks noChangeAspect="1"/>
          </p:cNvPicPr>
          <p:nvPr/>
        </p:nvPicPr>
        <p:blipFill>
          <a:blip r:embed="rId1"/>
          <a:stretch>
            <a:fillRect/>
          </a:stretch>
        </p:blipFill>
        <p:spPr>
          <a:xfrm>
            <a:off x="892175" y="366713"/>
            <a:ext cx="7591425" cy="6124575"/>
          </a:xfrm>
          <a:prstGeom prst="rect">
            <a:avLst/>
          </a:prstGeom>
          <a:noFill/>
          <a:ln w="9525">
            <a:noFill/>
          </a:ln>
        </p:spPr>
      </p:pic>
      <p:sp>
        <p:nvSpPr>
          <p:cNvPr id="133122" name="文本框 5"/>
          <p:cNvSpPr txBox="1"/>
          <p:nvPr/>
        </p:nvSpPr>
        <p:spPr>
          <a:xfrm>
            <a:off x="4383088" y="6365875"/>
            <a:ext cx="2493962" cy="368300"/>
          </a:xfrm>
          <a:prstGeom prst="rect">
            <a:avLst/>
          </a:prstGeom>
          <a:noFill/>
          <a:ln w="9525">
            <a:noFill/>
          </a:ln>
        </p:spPr>
        <p:txBody>
          <a:bodyPr wrap="square" anchor="t">
            <a:spAutoFit/>
          </a:bodyPr>
          <a:p>
            <a:r>
              <a:rPr lang="en-US" altLang="zh-CN">
                <a:latin typeface="Times New Roman" panose="02020603050405020304" pitchFamily="18" charset="0"/>
              </a:rPr>
              <a:t>GB30871</a:t>
            </a:r>
            <a:endParaRPr lang="en-US" altLang="zh-CN">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4145" name="图片 3" descr="]}L]$WS)ZCQ~XZP4R}(YR}F"/>
          <p:cNvPicPr>
            <a:picLocks noChangeAspect="1"/>
          </p:cNvPicPr>
          <p:nvPr/>
        </p:nvPicPr>
        <p:blipFill>
          <a:blip r:embed="rId1"/>
          <a:stretch>
            <a:fillRect/>
          </a:stretch>
        </p:blipFill>
        <p:spPr>
          <a:xfrm>
            <a:off x="1954213" y="260350"/>
            <a:ext cx="5380037" cy="6338888"/>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5169" name="图片 4" descr="ZCRF6(AS9OGYSM$I`~VI@UT"/>
          <p:cNvPicPr>
            <a:picLocks noChangeAspect="1"/>
          </p:cNvPicPr>
          <p:nvPr/>
        </p:nvPicPr>
        <p:blipFill>
          <a:blip r:embed="rId1"/>
          <a:stretch>
            <a:fillRect/>
          </a:stretch>
        </p:blipFill>
        <p:spPr>
          <a:xfrm>
            <a:off x="-73025" y="869950"/>
            <a:ext cx="5643563" cy="5557838"/>
          </a:xfrm>
          <a:prstGeom prst="rect">
            <a:avLst/>
          </a:prstGeom>
          <a:noFill/>
          <a:ln w="9525">
            <a:noFill/>
          </a:ln>
        </p:spPr>
      </p:pic>
      <p:pic>
        <p:nvPicPr>
          <p:cNvPr id="135170" name="图片 5" descr="B~C5(P6]{$9XPB8O0FYOV14"/>
          <p:cNvPicPr>
            <a:picLocks noChangeAspect="1"/>
          </p:cNvPicPr>
          <p:nvPr/>
        </p:nvPicPr>
        <p:blipFill>
          <a:blip r:embed="rId2"/>
          <a:stretch>
            <a:fillRect/>
          </a:stretch>
        </p:blipFill>
        <p:spPr>
          <a:xfrm>
            <a:off x="5200650" y="1625600"/>
            <a:ext cx="4505325" cy="3605213"/>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1"/>
          <p:cNvSpPr>
            <a:spLocks noGrp="1"/>
          </p:cNvSpPr>
          <p:nvPr>
            <p:ph type="title"/>
          </p:nvPr>
        </p:nvSpPr>
        <p:spPr>
          <a:xfrm>
            <a:off x="725488" y="1530350"/>
            <a:ext cx="2916238" cy="536575"/>
          </a:xfrm>
          <a:solidFill>
            <a:schemeClr val="accent3">
              <a:lumMod val="95000"/>
            </a:schemeClr>
          </a:solidFill>
        </p:spPr>
        <p:txBody>
          <a:bodyPr vert="horz" wrap="square" lIns="91440" tIns="45720" rIns="91440" bIns="4572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kern="0" cap="none" spc="0" normalizeH="0" baseline="0"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3）安全作业</a:t>
            </a:r>
            <a:endParaRPr kumimoji="0" lang="zh-CN" altLang="en-US" sz="2800" b="1" i="0" u="none" strike="noStrike" kern="0" cap="none" spc="0" normalizeH="0" baseline="0" noProof="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0115" name="内容占位符 2"/>
          <p:cNvSpPr>
            <a:spLocks noGrp="1"/>
          </p:cNvSpPr>
          <p:nvPr>
            <p:ph idx="1"/>
          </p:nvPr>
        </p:nvSpPr>
        <p:spPr>
          <a:xfrm>
            <a:off x="782638" y="2352675"/>
            <a:ext cx="2795588" cy="2787650"/>
          </a:xfrm>
          <a:solidFill>
            <a:schemeClr val="accent6">
              <a:lumMod val="20000"/>
              <a:lumOff val="80000"/>
            </a:schemeClr>
          </a:solidFill>
        </p:spPr>
        <p:txBody>
          <a:bodyPr vert="horz" wrap="square" lIns="91440" tIns="45720" rIns="91440" bIns="45720" anchor="t"/>
          <a:p>
            <a:pPr marL="0" marR="0" indent="0" algn="ctr"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pPr>
            <a:r>
              <a:rPr kumimoji="0" lang="en-US" altLang="zh-CN"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）实时监测</a:t>
            </a:r>
            <a:endPar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indent="0" algn="ctr"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pPr>
            <a:r>
              <a:rPr kumimoji="0" lang="en-US" altLang="zh-CN"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）持续通风</a:t>
            </a:r>
            <a:endPar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indent="0" algn="ctr"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pPr>
            <a:r>
              <a:rPr kumimoji="0" lang="en-US" altLang="zh-CN"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）作业监护</a:t>
            </a:r>
            <a:endPar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indent="0" algn="ctr"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pPr>
            <a:r>
              <a:rPr kumimoji="0" lang="en-US" altLang="zh-CN"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4</a:t>
            </a:r>
            <a:r>
              <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rPr>
              <a:t>）紧急撤离</a:t>
            </a:r>
            <a:endParaRPr kumimoji="0" lang="zh-CN" altLang="en-US" sz="2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solidFill>
                  <a:srgbClr val="000066"/>
                </a:solidFill>
                <a:latin typeface="Verdana" panose="020B0604030504040204" pitchFamily="34" charset="0"/>
                <a:ea typeface="Gulim" pitchFamily="34" charset="-127"/>
              </a:rPr>
            </a:fld>
            <a:endParaRPr lang="en-US" altLang="en-US" sz="1200" b="1" dirty="0">
              <a:solidFill>
                <a:srgbClr val="000066"/>
              </a:solidFill>
              <a:latin typeface="Verdana" panose="020B0604030504040204" pitchFamily="34" charset="0"/>
              <a:ea typeface="Gulim" pitchFamily="34" charset="-127"/>
            </a:endParaRPr>
          </a:p>
        </p:txBody>
      </p:sp>
      <p:sp>
        <p:nvSpPr>
          <p:cNvPr id="4" name="矩形 3"/>
          <p:cNvSpPr/>
          <p:nvPr/>
        </p:nvSpPr>
        <p:spPr>
          <a:xfrm>
            <a:off x="66675" y="349250"/>
            <a:ext cx="9005888" cy="520700"/>
          </a:xfrm>
          <a:prstGeom prst="rect">
            <a:avLst/>
          </a:prstGeom>
          <a:solidFill>
            <a:schemeClr val="accent4">
              <a:lumMod val="25000"/>
              <a:lumOff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rPr>
              <a:t>《</a:t>
            </a:r>
            <a:r>
              <a:rPr kumimoji="0" lang="zh-CN" altLang="en-US" sz="28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使用有毒物品作业场所劳动保护条例</a:t>
            </a:r>
            <a:r>
              <a:rPr kumimoji="0" lang="en-US" altLang="zh-CN" sz="28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sym typeface="+mn-ea"/>
              </a:rPr>
              <a:t>国务院令第</a:t>
            </a:r>
            <a:r>
              <a:rPr kumimoji="0" lang="en-US" altLang="zh-CN" sz="24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sym typeface="+mn-ea"/>
              </a:rPr>
              <a:t>352</a:t>
            </a:r>
            <a:r>
              <a:rPr kumimoji="0" lang="zh-CN" altLang="en-US" sz="24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sym typeface="+mn-ea"/>
              </a:rPr>
              <a:t>号</a:t>
            </a:r>
            <a:endParaRPr kumimoji="0" lang="en-US" altLang="zh-CN" sz="2400" b="1" i="0" u="none" strike="noStrike" kern="12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p:txBody>
      </p:sp>
      <p:sp>
        <p:nvSpPr>
          <p:cNvPr id="5" name="矩形 4"/>
          <p:cNvSpPr/>
          <p:nvPr/>
        </p:nvSpPr>
        <p:spPr>
          <a:xfrm>
            <a:off x="446088" y="1103313"/>
            <a:ext cx="8351838" cy="5078413"/>
          </a:xfrm>
          <a:prstGeom prst="rect">
            <a:avLst/>
          </a:prstGeom>
        </p:spPr>
        <p:txBody>
          <a:bodyPr>
            <a:spAutoFit/>
          </a:bodyPr>
          <a:lstStyle/>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24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第二十五条 需要</a:t>
            </a:r>
            <a:r>
              <a:rPr kumimoji="0" lang="zh-CN" altLang="zh-CN" sz="2400" b="1" i="0" u="none" strike="noStrike" kern="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rPr>
              <a:t>进入存在高毒物品的设备、容器或者狭窄封闭场所作业</a:t>
            </a: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时，用人单位应当事先采取下列措施：</a:t>
            </a: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400" b="1" i="0" u="none" strike="noStrike" kern="1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（一）保持作业场所良好的通风状态，确保作业场所职业中毒危害因素浓度符合国家职业卫生标准；</a:t>
            </a: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400" b="1" i="0" u="none" strike="noStrike" kern="1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（二）为劳动者配备符合国家职业卫生标准的防护用品；</a:t>
            </a: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400" b="1" i="0" u="none" strike="noStrike" kern="1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（三）设置现场监护人员和现场救援设备。</a:t>
            </a: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400" b="1" i="0" u="none" strike="noStrike" kern="1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未采取前款规定措施或者采取的措施不符合要求的，用人单位不得安排劳动者进入存在高毒物品的设备、容器或者狭窄封闭场所作业。</a:t>
            </a:r>
            <a:r>
              <a:rPr kumimoji="0" lang="en-US" altLang="zh-CN"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400" b="1" i="0" u="none" strike="noStrike" kern="100" cap="none" spc="0" normalizeH="0" baseline="0" noProof="0" dirty="0">
              <a:ln>
                <a:noFill/>
              </a:ln>
              <a:solidFill>
                <a:srgbClr val="000066"/>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0289" name="组合 3"/>
          <p:cNvGrpSpPr/>
          <p:nvPr/>
        </p:nvGrpSpPr>
        <p:grpSpPr>
          <a:xfrm>
            <a:off x="1187450" y="1495425"/>
            <a:ext cx="6143625" cy="3983038"/>
            <a:chOff x="6180" y="2433"/>
            <a:chExt cx="7242" cy="5767"/>
          </a:xfrm>
        </p:grpSpPr>
        <p:sp>
          <p:nvSpPr>
            <p:cNvPr id="2" name="文本框 1"/>
            <p:cNvSpPr txBox="1"/>
            <p:nvPr/>
          </p:nvSpPr>
          <p:spPr>
            <a:xfrm>
              <a:off x="6180" y="2433"/>
              <a:ext cx="7242" cy="756"/>
            </a:xfrm>
            <a:prstGeom prst="rect">
              <a:avLst/>
            </a:prstGeom>
            <a:solidFill>
              <a:schemeClr val="accent3">
                <a:lumMod val="95000"/>
              </a:schemeClr>
            </a:solidFill>
          </p:spPr>
          <p:txBody>
            <a:bodyPr wrap="square" rtlCol="0" anchor="t">
              <a:spAutoFit/>
            </a:bodyPr>
            <a:p>
              <a:pPr marR="0" defTabSz="914400" eaLnBrk="0" hangingPunct="0">
                <a:buClrTx/>
                <a:buSzTx/>
                <a:buFontTx/>
              </a:pPr>
              <a:r>
                <a:rPr kumimoji="0" lang="zh-CN" altLang="en-US" sz="2800" b="1" kern="0" cap="none" spc="0" normalizeH="0" baseline="0"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4） 作业完成</a:t>
              </a:r>
              <a:endParaRPr kumimoji="0" lang="zh-CN" altLang="en-US" kern="1200" cap="none" spc="0" normalizeH="0" baseline="0" noProof="1">
                <a:latin typeface="Times New Roman" panose="02020603050405020304" pitchFamily="18" charset="0"/>
                <a:ea typeface="楷体_GB2312" pitchFamily="49" charset="-122"/>
                <a:cs typeface="+mn-cs"/>
              </a:endParaRPr>
            </a:p>
          </p:txBody>
        </p:sp>
        <p:sp>
          <p:nvSpPr>
            <p:cNvPr id="140291" name="文本框 2"/>
            <p:cNvSpPr txBox="1"/>
            <p:nvPr/>
          </p:nvSpPr>
          <p:spPr>
            <a:xfrm>
              <a:off x="6232" y="3255"/>
              <a:ext cx="7190" cy="4945"/>
            </a:xfrm>
            <a:prstGeom prst="rect">
              <a:avLst/>
            </a:prstGeom>
            <a:solidFill>
              <a:srgbClr val="CEE3F8"/>
            </a:solidFill>
            <a:ln w="9525">
              <a:noFill/>
            </a:ln>
          </p:spPr>
          <p:txBody>
            <a:bodyPr wrap="square" anchor="t">
              <a:spAutoFit/>
            </a:bodyPr>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设备和工具带离有限空间</a:t>
              </a:r>
              <a:endParaRPr lang="zh-CN" altLang="en-US" sz="2400" b="1">
                <a:solidFill>
                  <a:srgbClr val="000000"/>
                </a:solidFill>
                <a:latin typeface="宋体" panose="02010600030101010101" pitchFamily="2" charset="-122"/>
                <a:ea typeface="宋体" panose="02010600030101010101" pitchFamily="2" charset="-122"/>
              </a:endParaRPr>
            </a:p>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清点人员和设备</a:t>
              </a:r>
              <a:endParaRPr lang="zh-CN" altLang="en-US" sz="2400" b="1">
                <a:solidFill>
                  <a:srgbClr val="000000"/>
                </a:solidFill>
                <a:latin typeface="宋体" panose="02010600030101010101" pitchFamily="2" charset="-122"/>
                <a:ea typeface="宋体" panose="02010600030101010101" pitchFamily="2" charset="-122"/>
              </a:endParaRPr>
            </a:p>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关闭进出口</a:t>
              </a:r>
              <a:endParaRPr lang="zh-CN" altLang="en-US" sz="2400" b="1">
                <a:solidFill>
                  <a:srgbClr val="000000"/>
                </a:solidFill>
                <a:latin typeface="宋体" panose="02010600030101010101" pitchFamily="2" charset="-122"/>
                <a:ea typeface="宋体" panose="02010600030101010101" pitchFamily="2" charset="-122"/>
              </a:endParaRPr>
            </a:p>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解除隔离、封闭措施</a:t>
              </a:r>
              <a:endParaRPr lang="zh-CN" altLang="en-US" sz="2400" b="1">
                <a:solidFill>
                  <a:srgbClr val="000000"/>
                </a:solidFill>
                <a:latin typeface="宋体" panose="02010600030101010101" pitchFamily="2" charset="-122"/>
                <a:ea typeface="宋体" panose="02010600030101010101" pitchFamily="2" charset="-122"/>
              </a:endParaRPr>
            </a:p>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恢复现场环境</a:t>
              </a:r>
              <a:endParaRPr lang="zh-CN" altLang="en-US" sz="2400" b="1">
                <a:solidFill>
                  <a:srgbClr val="000000"/>
                </a:solidFill>
                <a:latin typeface="宋体" panose="02010600030101010101" pitchFamily="2" charset="-122"/>
                <a:ea typeface="宋体" panose="02010600030101010101" pitchFamily="2" charset="-122"/>
              </a:endParaRPr>
            </a:p>
            <a:p>
              <a:pPr marL="285750" indent="-285750" eaLnBrk="0" hangingPunct="0">
                <a:lnSpc>
                  <a:spcPct val="150000"/>
                </a:lnSpc>
                <a:buFont typeface="Wingdings" panose="05000000000000000000" charset="0"/>
                <a:buChar char="Ø"/>
              </a:pPr>
              <a:r>
                <a:rPr lang="zh-CN" altLang="en-US" sz="2400" b="1">
                  <a:solidFill>
                    <a:srgbClr val="000000"/>
                  </a:solidFill>
                  <a:latin typeface="宋体" panose="02010600030101010101" pitchFamily="2" charset="-122"/>
                  <a:ea typeface="宋体" panose="02010600030101010101" pitchFamily="2" charset="-122"/>
                </a:rPr>
                <a:t>安全撤离作业现场。</a:t>
              </a:r>
              <a:endParaRPr lang="zh-CN" altLang="en-US" sz="2400" b="1">
                <a:solidFill>
                  <a:srgbClr val="000000"/>
                </a:solidFill>
                <a:latin typeface="宋体" panose="02010600030101010101" pitchFamily="2" charset="-122"/>
                <a:ea typeface="宋体" panose="02010600030101010101" pitchFamily="2" charset="-122"/>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标题 1"/>
          <p:cNvSpPr>
            <a:spLocks noGrp="1"/>
          </p:cNvSpPr>
          <p:nvPr>
            <p:ph type="title"/>
          </p:nvPr>
        </p:nvSpPr>
        <p:spPr>
          <a:xfrm>
            <a:off x="415925" y="257175"/>
            <a:ext cx="8424863" cy="536575"/>
          </a:xfrm>
        </p:spPr>
        <p:txBody>
          <a:bodyPr anchor="ctr"/>
          <a:p>
            <a:pPr algn="l"/>
            <a:r>
              <a:rPr lang="en-US" altLang="zh-CN">
                <a:solidFill>
                  <a:srgbClr val="FF0000"/>
                </a:solidFill>
                <a:latin typeface="黑体" panose="02010609060101010101" pitchFamily="49" charset="-122"/>
                <a:ea typeface="黑体" panose="02010609060101010101" pitchFamily="49" charset="-122"/>
              </a:rPr>
              <a:t>3</a:t>
            </a:r>
            <a:r>
              <a:rPr lang="zh-CN" altLang="en-US">
                <a:solidFill>
                  <a:srgbClr val="FF0000"/>
                </a:solidFill>
                <a:latin typeface="黑体" panose="02010609060101010101" pitchFamily="49" charset="-122"/>
                <a:ea typeface="黑体" panose="02010609060101010101" pitchFamily="49" charset="-122"/>
              </a:rPr>
              <a:t>、有限空间作业安全风险防控确认</a:t>
            </a:r>
            <a:endParaRPr lang="zh-CN" altLang="en-US">
              <a:solidFill>
                <a:srgbClr val="FF0000"/>
              </a:solidFill>
              <a:latin typeface="黑体" panose="02010609060101010101" pitchFamily="49" charset="-122"/>
              <a:ea typeface="黑体" panose="02010609060101010101" pitchFamily="49" charset="-122"/>
            </a:endParaRPr>
          </a:p>
        </p:txBody>
      </p:sp>
      <p:pic>
        <p:nvPicPr>
          <p:cNvPr id="142338" name="图片 3" descr="LJ1L8ZE{)BQ0N{GHIOK]UC4"/>
          <p:cNvPicPr>
            <a:picLocks noChangeAspect="1"/>
          </p:cNvPicPr>
          <p:nvPr/>
        </p:nvPicPr>
        <p:blipFill>
          <a:blip r:embed="rId1"/>
          <a:stretch>
            <a:fillRect/>
          </a:stretch>
        </p:blipFill>
        <p:spPr>
          <a:xfrm>
            <a:off x="814388" y="1019175"/>
            <a:ext cx="7821612" cy="4819650"/>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61" name="图片 4" descr="F@%UCAZ[{TC%9I1`(PAHQP4"/>
          <p:cNvPicPr>
            <a:picLocks noChangeAspect="1"/>
          </p:cNvPicPr>
          <p:nvPr/>
        </p:nvPicPr>
        <p:blipFill>
          <a:blip r:embed="rId1"/>
          <a:stretch>
            <a:fillRect/>
          </a:stretch>
        </p:blipFill>
        <p:spPr>
          <a:xfrm>
            <a:off x="684213" y="622300"/>
            <a:ext cx="7985125" cy="5718175"/>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标题 1"/>
          <p:cNvSpPr>
            <a:spLocks noGrp="1"/>
          </p:cNvSpPr>
          <p:nvPr>
            <p:ph type="title"/>
          </p:nvPr>
        </p:nvSpPr>
        <p:spPr>
          <a:xfrm>
            <a:off x="433388" y="504825"/>
            <a:ext cx="8424862" cy="536575"/>
          </a:xfrm>
        </p:spPr>
        <p:txBody>
          <a:bodyPr anchor="ctr"/>
          <a:p>
            <a:pPr algn="l"/>
            <a:r>
              <a:rPr lang="zh-CN" altLang="en-US">
                <a:solidFill>
                  <a:srgbClr val="FF0000"/>
                </a:solidFill>
                <a:latin typeface="黑体" panose="02010609060101010101" pitchFamily="49" charset="-122"/>
                <a:ea typeface="黑体" panose="02010609060101010101" pitchFamily="49" charset="-122"/>
              </a:rPr>
              <a:t>3、有限空间作业主要事故隐患排查</a:t>
            </a:r>
            <a:endParaRPr lang="zh-CN" altLang="en-US">
              <a:solidFill>
                <a:srgbClr val="FF0000"/>
              </a:solidFill>
              <a:latin typeface="黑体" panose="02010609060101010101" pitchFamily="49" charset="-122"/>
              <a:ea typeface="黑体" panose="02010609060101010101" pitchFamily="49" charset="-122"/>
            </a:endParaRPr>
          </a:p>
        </p:txBody>
      </p:sp>
      <p:pic>
        <p:nvPicPr>
          <p:cNvPr id="144386" name="图片 3" descr="2C13%3N%YZF[[7AW%LVA~U3"/>
          <p:cNvPicPr>
            <a:picLocks noChangeAspect="1"/>
          </p:cNvPicPr>
          <p:nvPr/>
        </p:nvPicPr>
        <p:blipFill>
          <a:blip r:embed="rId1"/>
          <a:stretch>
            <a:fillRect/>
          </a:stretch>
        </p:blipFill>
        <p:spPr>
          <a:xfrm>
            <a:off x="358775" y="1431925"/>
            <a:ext cx="8499475" cy="445928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4213" y="692150"/>
            <a:ext cx="8013700" cy="5510213"/>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2</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、进出口受限或进出不便</a:t>
            </a:r>
            <a:endParaRPr kumimoji="0" lang="en-US" altLang="zh-CN"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狭小，人员能够进入</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不便于人员进出</a:t>
            </a:r>
            <a:endParaRPr kumimoji="0" lang="en-US" altLang="zh-CN"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开口或空间不足以让人进入，不属于有限空间。</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39938" name="图片 3"/>
          <p:cNvPicPr>
            <a:picLocks noChangeAspect="1"/>
          </p:cNvPicPr>
          <p:nvPr/>
        </p:nvPicPr>
        <p:blipFill>
          <a:blip r:embed="rId1"/>
          <a:stretch>
            <a:fillRect/>
          </a:stretch>
        </p:blipFill>
        <p:spPr>
          <a:xfrm>
            <a:off x="1522413" y="3716338"/>
            <a:ext cx="6337300" cy="2628900"/>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5409" name="图片 5" descr="WK@%GG4DWK{VC@N48R5G5]M"/>
          <p:cNvPicPr>
            <a:picLocks noChangeAspect="1"/>
          </p:cNvPicPr>
          <p:nvPr/>
        </p:nvPicPr>
        <p:blipFill>
          <a:blip r:embed="rId1"/>
          <a:stretch>
            <a:fillRect/>
          </a:stretch>
        </p:blipFill>
        <p:spPr>
          <a:xfrm>
            <a:off x="325438" y="285750"/>
            <a:ext cx="8124825" cy="6399213"/>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6433" name="图片 4"/>
          <p:cNvPicPr>
            <a:picLocks noChangeAspect="1"/>
          </p:cNvPicPr>
          <p:nvPr/>
        </p:nvPicPr>
        <p:blipFill>
          <a:blip r:embed="rId1"/>
          <a:stretch>
            <a:fillRect/>
          </a:stretch>
        </p:blipFill>
        <p:spPr>
          <a:xfrm>
            <a:off x="1727200" y="171450"/>
            <a:ext cx="6465888" cy="6526213"/>
          </a:xfrm>
          <a:prstGeom prst="rect">
            <a:avLst/>
          </a:prstGeom>
          <a:noFill/>
          <a:ln w="9525">
            <a:noFill/>
          </a:ln>
        </p:spPr>
      </p:pic>
      <p:sp>
        <p:nvSpPr>
          <p:cNvPr id="146434" name="文本框 7"/>
          <p:cNvSpPr txBox="1"/>
          <p:nvPr/>
        </p:nvSpPr>
        <p:spPr>
          <a:xfrm>
            <a:off x="1128713" y="171450"/>
            <a:ext cx="614362" cy="6526213"/>
          </a:xfrm>
          <a:prstGeom prst="rect">
            <a:avLst/>
          </a:prstGeom>
          <a:solidFill>
            <a:srgbClr val="FFFF00"/>
          </a:solidFill>
          <a:ln w="9525">
            <a:noFill/>
          </a:ln>
        </p:spPr>
        <p:txBody>
          <a:bodyPr vert="eaVert" wrap="square" anchor="t">
            <a:spAutoFit/>
          </a:bodyPr>
          <a:p>
            <a:pPr algn="ctr"/>
            <a:r>
              <a:rPr lang="zh-CN" altLang="en-US" sz="2800" b="1">
                <a:solidFill>
                  <a:srgbClr val="FF0000"/>
                </a:solidFill>
                <a:latin typeface="黑体" panose="02010609060101010101" pitchFamily="49" charset="-122"/>
                <a:ea typeface="黑体" panose="02010609060101010101" pitchFamily="49" charset="-122"/>
              </a:rPr>
              <a:t>先通风、 再检测、 后作业</a:t>
            </a:r>
            <a:endParaRPr lang="zh-CN" altLang="en-US" sz="2800" b="1">
              <a:latin typeface="黑体" panose="02010609060101010101" pitchFamily="49" charset="-122"/>
              <a:ea typeface="黑体" panose="020106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标题 1"/>
          <p:cNvSpPr>
            <a:spLocks noGrp="1"/>
          </p:cNvSpPr>
          <p:nvPr>
            <p:ph type="title"/>
          </p:nvPr>
        </p:nvSpPr>
        <p:spPr>
          <a:xfrm>
            <a:off x="928688" y="2457450"/>
            <a:ext cx="7288212" cy="536575"/>
          </a:xfrm>
        </p:spPr>
        <p:txBody>
          <a:bodyPr vert="horz" wrap="square" lIns="91440" tIns="45720" rIns="91440" bIns="45720" anchor="ctr"/>
          <a:p>
            <a:r>
              <a:rPr lang="zh-CN" altLang="en-US" sz="3600" dirty="0">
                <a:solidFill>
                  <a:srgbClr val="FF0000"/>
                </a:solidFill>
                <a:latin typeface="黑体" panose="02010609060101010101" pitchFamily="49" charset="-122"/>
                <a:ea typeface="黑体" panose="02010609060101010101" pitchFamily="49" charset="-122"/>
              </a:rPr>
              <a:t>五、事故应急救援</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4213" y="723900"/>
            <a:ext cx="8013700" cy="4721225"/>
          </a:xfrm>
        </p:spPr>
        <p:txBody>
          <a:bodyPr/>
          <a:p>
            <a:pPr marL="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None/>
            </a:pPr>
            <a:r>
              <a:rPr kumimoji="0" lang="en-US" altLang="zh-CN"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、救援方式 </a:t>
            </a:r>
            <a:endPar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None/>
            </a:pPr>
            <a:r>
              <a:rPr kumimoji="0" lang="en-US" altLang="zh-CN"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）非进入式。</a:t>
            </a:r>
            <a:r>
              <a:rPr kumimoji="0" lang="zh-CN" altLang="en-US" sz="2800" b="1" i="0" u="none" strike="noStrike" kern="0" cap="none" spc="0" normalizeH="0" baseline="0" noProof="1">
                <a:solidFill>
                  <a:srgbClr val="000000"/>
                </a:solidFill>
                <a:latin typeface="黑体" panose="02010609060101010101" pitchFamily="49" charset="-122"/>
                <a:ea typeface="黑体" panose="02010609060101010101" pitchFamily="49" charset="-122"/>
                <a:cs typeface="黑体" panose="02010609060101010101" pitchFamily="49" charset="-122"/>
              </a:rPr>
              <a:t>条件：</a:t>
            </a:r>
            <a:endPar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marR="0" indent="-34290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u"/>
            </a:pPr>
            <a:r>
              <a:rPr kumimoji="0" lang="zh-CN" altLang="en-US" sz="2800" b="1" i="0" u="none" strike="noStrike" kern="0" cap="none" spc="0" normalizeH="0" baseline="0" noProof="1">
                <a:solidFill>
                  <a:srgbClr val="000000"/>
                </a:solidFill>
                <a:latin typeface="黑体" panose="02010609060101010101" pitchFamily="49" charset="-122"/>
                <a:ea typeface="黑体" panose="02010609060101010101" pitchFamily="49" charset="-122"/>
                <a:cs typeface="黑体" panose="02010609060101010101" pitchFamily="49" charset="-122"/>
              </a:rPr>
              <a:t>受困人员佩戴了全身式安全带，且通过安全绳索与外面连接。</a:t>
            </a:r>
            <a:endParaRPr kumimoji="0" lang="zh-CN" altLang="en-US" sz="2800" b="1" i="0" u="none" strike="noStrike" kern="0" cap="none" spc="0" normalizeH="0" baseline="0" noProof="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342900" marR="0" indent="-34290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u"/>
            </a:pPr>
            <a:r>
              <a:rPr kumimoji="0" lang="zh-CN" altLang="en-US" sz="2800" b="1" i="0" u="none" strike="noStrike" kern="0" cap="none" spc="0" normalizeH="0" baseline="0" noProof="1">
                <a:solidFill>
                  <a:srgbClr val="000000"/>
                </a:solidFill>
                <a:latin typeface="黑体" panose="02010609060101010101" pitchFamily="49" charset="-122"/>
                <a:ea typeface="黑体" panose="02010609060101010101" pitchFamily="49" charset="-122"/>
                <a:cs typeface="黑体" panose="02010609060101010101" pitchFamily="49" charset="-122"/>
              </a:rPr>
              <a:t>受困人员位置与进出口之间通畅、无阻挡。</a:t>
            </a:r>
            <a:endParaRPr kumimoji="0" lang="zh-CN" altLang="en-US" sz="2400" b="1" i="0" u="none" strike="noStrike" kern="0" cap="none" spc="0" normalizeH="0" baseline="0" noProof="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None/>
            </a:pPr>
            <a:r>
              <a:rPr kumimoji="0" lang="en-US" altLang="zh-CN"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）进入式</a:t>
            </a:r>
            <a:endPar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marR="0" indent="-34290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Char char="v"/>
            </a:pPr>
            <a:r>
              <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  确保救援人员自身安全</a:t>
            </a:r>
            <a:endPar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98500" y="582613"/>
            <a:ext cx="7499350" cy="5327650"/>
          </a:xfrm>
        </p:spPr>
        <p:txBody>
          <a:bodyPr/>
          <a:p>
            <a:pPr marL="0" marR="0" indent="0" algn="l" defTabSz="914400" rtl="0" eaLnBrk="0" fontAlgn="base" latinLnBrk="0" hangingPunct="0">
              <a:lnSpc>
                <a:spcPct val="150000"/>
              </a:lnSpc>
              <a:spcBef>
                <a:spcPts val="0"/>
              </a:spcBef>
              <a:spcAft>
                <a:spcPct val="0"/>
              </a:spcAft>
              <a:buClr>
                <a:schemeClr val="tx1"/>
              </a:buClr>
              <a:buSzTx/>
              <a:buFont typeface="Wingdings" panose="05000000000000000000" pitchFamily="2" charset="2"/>
              <a:buNone/>
            </a:pPr>
            <a:r>
              <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rPr>
              <a:t>2 应急救援装备</a:t>
            </a:r>
            <a:endParaRPr kumimoji="0" lang="zh-CN" altLang="en-US" sz="2800" b="1" i="0" u="none" strike="noStrike" kern="0" cap="none" spc="0" normalizeH="0" baseline="0" noProof="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便携式气体检测报警仪</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大功率机械通风设备</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照明工具</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通讯设备</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正压式空气呼吸器</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安全帽</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全身式安全带</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a:p>
            <a:pPr marL="342900" marR="0" indent="0" algn="l" defTabSz="914400" rtl="0" eaLnBrk="0" fontAlgn="base" latinLnBrk="0" hangingPunct="0">
              <a:lnSpc>
                <a:spcPct val="150000"/>
              </a:lnSpc>
              <a:spcBef>
                <a:spcPts val="0"/>
              </a:spcBef>
              <a:spcAft>
                <a:spcPct val="0"/>
              </a:spcAft>
              <a:buClr>
                <a:schemeClr val="tx1"/>
              </a:buClr>
              <a:buSzTx/>
              <a:buFont typeface="Wingdings" panose="05000000000000000000" charset="0"/>
              <a:buChar char="Ø"/>
            </a:pPr>
            <a:r>
              <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rPr>
              <a:t>安全绳</a:t>
            </a:r>
            <a:endParaRPr kumimoji="0" lang="zh-CN" altLang="en-US" sz="2400" b="1" i="0" u="none" strike="noStrike" kern="0" cap="none" spc="0" normalizeH="0" baseline="0" noProof="1">
              <a:solidFill>
                <a:srgbClr val="000000"/>
              </a:solidFill>
              <a:latin typeface="宋体" panose="02010600030101010101" pitchFamily="2" charset="-122"/>
              <a:ea typeface="宋体" panose="02010600030101010101" pitchFamily="2" charset="-122"/>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内容占位符 2"/>
          <p:cNvSpPr>
            <a:spLocks noGrp="1"/>
          </p:cNvSpPr>
          <p:nvPr>
            <p:ph idx="1"/>
          </p:nvPr>
        </p:nvSpPr>
        <p:spPr>
          <a:xfrm>
            <a:off x="403225" y="625475"/>
            <a:ext cx="8013700" cy="550863"/>
          </a:xfrm>
        </p:spPr>
        <p:txBody>
          <a:bodyPr anchor="t"/>
          <a:p>
            <a:pPr marL="0" indent="0">
              <a:buNone/>
            </a:pPr>
            <a:r>
              <a:rPr lang="en-US" altLang="zh-CN">
                <a:solidFill>
                  <a:srgbClr val="FF0000"/>
                </a:solidFill>
                <a:latin typeface="黑体" panose="02010609060101010101" pitchFamily="49" charset="-122"/>
                <a:ea typeface="黑体" panose="02010609060101010101" pitchFamily="49" charset="-122"/>
              </a:rPr>
              <a:t>3</a:t>
            </a:r>
            <a:r>
              <a:rPr lang="zh-CN" altLang="en-US">
                <a:solidFill>
                  <a:srgbClr val="FF0000"/>
                </a:solidFill>
                <a:latin typeface="黑体" panose="02010609060101010101" pitchFamily="49" charset="-122"/>
                <a:ea typeface="黑体" panose="02010609060101010101" pitchFamily="49" charset="-122"/>
              </a:rPr>
              <a:t>、救援注意事项</a:t>
            </a:r>
            <a:endParaRPr lang="zh-CN" altLang="en-US">
              <a:solidFill>
                <a:srgbClr val="FF0000"/>
              </a:solidFill>
              <a:latin typeface="黑体" panose="02010609060101010101" pitchFamily="49" charset="-122"/>
              <a:ea typeface="黑体" panose="02010609060101010101" pitchFamily="49" charset="-122"/>
            </a:endParaRPr>
          </a:p>
        </p:txBody>
      </p:sp>
      <p:sp>
        <p:nvSpPr>
          <p:cNvPr id="4" name="文本框 3"/>
          <p:cNvSpPr txBox="1"/>
          <p:nvPr/>
        </p:nvSpPr>
        <p:spPr>
          <a:xfrm>
            <a:off x="666750" y="1349375"/>
            <a:ext cx="8218488" cy="2306638"/>
          </a:xfrm>
          <a:prstGeom prst="rect">
            <a:avLst/>
          </a:prstGeom>
          <a:noFill/>
        </p:spPr>
        <p:txBody>
          <a:bodyPr wrap="square" rtlCol="0" anchor="t">
            <a:spAutoFit/>
          </a:bodyPr>
          <a:p>
            <a:pPr marR="0" defTabSz="914400" eaLnBrk="0" hangingPunct="0">
              <a:lnSpc>
                <a:spcPct val="150000"/>
              </a:lnSpc>
              <a:buClrTx/>
              <a:buSzTx/>
              <a:buFontTx/>
            </a:pPr>
            <a:r>
              <a:rPr kumimoji="0" lang="en-US" altLang="zh-CN" sz="2400" b="1"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2400" b="1"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）杜绝盲目施救</a:t>
            </a:r>
            <a:endParaRPr kumimoji="0" lang="zh-CN" altLang="en-US" sz="2400" b="1" kern="1200" cap="none" spc="0" normalizeH="0" baseline="0" noProof="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342900" marR="0" defTabSz="914400" eaLnBrk="0" hangingPunct="0">
              <a:lnSpc>
                <a:spcPct val="150000"/>
              </a:lnSpc>
              <a:buClrTx/>
              <a:buSzTx/>
              <a:buFont typeface="Arial" panose="020B0604020202020204" pitchFamily="34" charset="0"/>
              <a:buChar char="•"/>
            </a:pPr>
            <a:r>
              <a:rPr kumimoji="0" lang="zh-CN" altLang="en-US" sz="2400" kern="1200" cap="none" spc="0" normalizeH="0" baseline="0" noProof="1">
                <a:latin typeface="宋体" panose="02010600030101010101" pitchFamily="2" charset="-122"/>
                <a:ea typeface="宋体" panose="02010600030101010101" pitchFamily="2" charset="-122"/>
                <a:cs typeface="宋体" panose="02010600030101010101" pitchFamily="2" charset="-122"/>
              </a:rPr>
              <a:t> 80% 的事故由于盲目施救导致伤亡人数增多</a:t>
            </a:r>
            <a:endParaRPr kumimoji="0" lang="zh-CN" altLang="en-US" sz="24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L="342900" marR="0" defTabSz="914400" eaLnBrk="0" hangingPunct="0">
              <a:lnSpc>
                <a:spcPct val="150000"/>
              </a:lnSpc>
              <a:buClrTx/>
              <a:buSzTx/>
              <a:buFont typeface="Arial" panose="020B0604020202020204" pitchFamily="34" charset="0"/>
              <a:buChar char="•"/>
            </a:pPr>
            <a:r>
              <a:rPr kumimoji="0" lang="zh-CN" altLang="en-US" sz="2400" kern="1200" cap="none" spc="0" normalizeH="0" baseline="0" noProof="1">
                <a:latin typeface="宋体" panose="02010600030101010101" pitchFamily="2" charset="-122"/>
                <a:ea typeface="宋体" panose="02010600030101010101" pitchFamily="2" charset="-122"/>
                <a:cs typeface="宋体" panose="02010600030101010101" pitchFamily="2" charset="-122"/>
              </a:rPr>
              <a:t>有限空间作业事故致死人员中超过 50% 的为救援人员。减轻伤害。</a:t>
            </a:r>
            <a:endParaRPr kumimoji="0" lang="zh-CN" altLang="en-US" sz="24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p:txBody>
      </p:sp>
      <p:sp>
        <p:nvSpPr>
          <p:cNvPr id="151555" name="文本框 4"/>
          <p:cNvSpPr txBox="1"/>
          <p:nvPr/>
        </p:nvSpPr>
        <p:spPr>
          <a:xfrm>
            <a:off x="666750" y="4100513"/>
            <a:ext cx="8218488" cy="1198562"/>
          </a:xfrm>
          <a:prstGeom prst="rect">
            <a:avLst/>
          </a:prstGeom>
          <a:noFill/>
          <a:ln w="9525">
            <a:noFill/>
          </a:ln>
        </p:spPr>
        <p:txBody>
          <a:bodyPr wrap="square" anchor="t">
            <a:spAutoFit/>
          </a:bodyPr>
          <a:p>
            <a:pPr eaLnBrk="0" hangingPunct="0">
              <a:lnSpc>
                <a:spcPct val="150000"/>
              </a:lnSpc>
            </a:pPr>
            <a:r>
              <a:rPr lang="en-US" altLang="zh-CN" sz="2400" b="1">
                <a:solidFill>
                  <a:srgbClr val="FF0000"/>
                </a:solidFill>
                <a:latin typeface="宋体" panose="02010600030101010101" pitchFamily="2" charset="-122"/>
                <a:ea typeface="宋体" panose="02010600030101010101" pitchFamily="2" charset="-122"/>
              </a:rPr>
              <a:t>2</a:t>
            </a:r>
            <a:r>
              <a:rPr lang="zh-CN" altLang="en-US" sz="2400" b="1">
                <a:solidFill>
                  <a:srgbClr val="FF0000"/>
                </a:solidFill>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迅速</a:t>
            </a:r>
            <a:r>
              <a:rPr lang="zh-CN" altLang="en-US" sz="2400" b="1">
                <a:solidFill>
                  <a:srgbClr val="FF0000"/>
                </a:solidFill>
                <a:latin typeface="宋体" panose="02010600030101010101" pitchFamily="2" charset="-122"/>
                <a:ea typeface="宋体" panose="02010600030101010101" pitchFamily="2" charset="-122"/>
              </a:rPr>
              <a:t>救治脱困人员</a:t>
            </a:r>
            <a:endParaRPr lang="zh-CN" altLang="en-US" sz="2400" b="1">
              <a:solidFill>
                <a:srgbClr val="FF0000"/>
              </a:solidFill>
              <a:latin typeface="宋体" panose="02010600030101010101" pitchFamily="2" charset="-122"/>
              <a:ea typeface="宋体" panose="02010600030101010101" pitchFamily="2" charset="-122"/>
            </a:endParaRPr>
          </a:p>
          <a:p>
            <a:pPr eaLnBrk="0" hangingPunct="0">
              <a:lnSpc>
                <a:spcPct val="150000"/>
              </a:lnSpc>
            </a:pPr>
            <a:r>
              <a:rPr lang="zh-CN" altLang="en-US" sz="2400">
                <a:latin typeface="宋体" panose="02010600030101010101" pitchFamily="2" charset="-122"/>
                <a:ea typeface="宋体" panose="02010600030101010101" pitchFamily="2" charset="-122"/>
              </a:rPr>
              <a:t> 转移脱困人员至空气新鲜处，现场正确有效的救护。</a:t>
            </a:r>
            <a:endParaRPr lang="zh-CN" altLang="en-US" sz="2400">
              <a:latin typeface="宋体" panose="02010600030101010101" pitchFamily="2" charset="-122"/>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53602" name="Rectangle 10"/>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53603" name="Rectangle 8"/>
          <p:cNvSpPr/>
          <p:nvPr/>
        </p:nvSpPr>
        <p:spPr>
          <a:xfrm>
            <a:off x="0" y="0"/>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53604" name="Rectangle 10"/>
          <p:cNvSpPr/>
          <p:nvPr/>
        </p:nvSpPr>
        <p:spPr>
          <a:xfrm>
            <a:off x="0" y="2681288"/>
            <a:ext cx="9144000" cy="0"/>
          </a:xfrm>
          <a:prstGeom prst="rect">
            <a:avLst/>
          </a:prstGeom>
          <a:noFill/>
          <a:ln w="9525">
            <a:noFill/>
          </a:ln>
        </p:spPr>
        <p:txBody>
          <a:bodyPr wrap="none" anchor="ctr">
            <a:spAutoFit/>
          </a:bodyPr>
          <a:p>
            <a:pPr eaLnBrk="0" hangingPunct="0"/>
            <a:endParaRPr lang="zh-CN" altLang="en-US" dirty="0">
              <a:latin typeface="Times New Roman" panose="02020603050405020304" pitchFamily="18" charset="0"/>
              <a:ea typeface="楷体_GB2312" pitchFamily="49" charset="-122"/>
            </a:endParaRPr>
          </a:p>
        </p:txBody>
      </p:sp>
      <p:sp>
        <p:nvSpPr>
          <p:cNvPr id="11" name="Rectangle 2"/>
          <p:cNvSpPr txBox="1">
            <a:spLocks noChangeArrowheads="1"/>
          </p:cNvSpPr>
          <p:nvPr/>
        </p:nvSpPr>
        <p:spPr>
          <a:xfrm>
            <a:off x="395288" y="115888"/>
            <a:ext cx="8064500" cy="536575"/>
          </a:xfrm>
          <a:prstGeom prst="rect">
            <a:avLst/>
          </a:prstGeom>
        </p:spPr>
        <p:txBody>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defRPr>
            </a:lvl5pPr>
            <a:lvl6pPr marL="457200" algn="ctr" rtl="0" fontAlgn="base">
              <a:spcBef>
                <a:spcPct val="0"/>
              </a:spcBef>
              <a:spcAft>
                <a:spcPct val="0"/>
              </a:spcAft>
              <a:defRPr sz="2800" b="1">
                <a:solidFill>
                  <a:schemeClr val="tx1"/>
                </a:solidFill>
                <a:latin typeface="Arial" panose="020B0604020202020204" pitchFamily="34" charset="0"/>
              </a:defRPr>
            </a:lvl6pPr>
            <a:lvl7pPr marL="914400" algn="ctr" rtl="0" fontAlgn="base">
              <a:spcBef>
                <a:spcPct val="0"/>
              </a:spcBef>
              <a:spcAft>
                <a:spcPct val="0"/>
              </a:spcAft>
              <a:defRPr sz="2800" b="1">
                <a:solidFill>
                  <a:schemeClr val="tx1"/>
                </a:solidFill>
                <a:latin typeface="Arial" panose="020B0604020202020204" pitchFamily="34" charset="0"/>
              </a:defRPr>
            </a:lvl7pPr>
            <a:lvl8pPr marL="1371600" algn="ctr" rtl="0" fontAlgn="base">
              <a:spcBef>
                <a:spcPct val="0"/>
              </a:spcBef>
              <a:spcAft>
                <a:spcPct val="0"/>
              </a:spcAft>
              <a:defRPr sz="2800" b="1">
                <a:solidFill>
                  <a:schemeClr val="tx1"/>
                </a:solidFill>
                <a:latin typeface="Arial" panose="020B0604020202020204" pitchFamily="34" charset="0"/>
              </a:defRPr>
            </a:lvl8pPr>
            <a:lvl9pPr marL="1828800" algn="ctr" rtl="0" fontAlgn="base">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总</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局</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令</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第</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en-US"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59</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a:t>
            </a:r>
            <a:r>
              <a:rPr kumimoji="0" lang="zh-CN" altLang="zh-CN"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号</a:t>
            </a:r>
            <a:r>
              <a:rPr kumimoji="0" lang="zh-CN" altLang="en-US" sz="36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rPr>
              <a:t>　令</a:t>
            </a:r>
            <a:endParaRPr kumimoji="1" lang="zh-CN" altLang="en-US" sz="2400" b="1" i="0" u="none" strike="noStrike" kern="1200" cap="none" spc="0" normalizeH="0" baseline="0" noProof="0" dirty="0" smtClean="0">
              <a:ln>
                <a:noFill/>
              </a:ln>
              <a:solidFill>
                <a:schemeClr val="accent2">
                  <a:lumMod val="50000"/>
                </a:schemeClr>
              </a:solidFill>
              <a:effectLst/>
              <a:uLnTx/>
              <a:uFillTx/>
              <a:latin typeface="黑体" panose="02010609060101010101" pitchFamily="49" charset="-122"/>
              <a:ea typeface="黑体" panose="02010609060101010101" pitchFamily="49" charset="-122"/>
              <a:cs typeface="+mj-cs"/>
            </a:endParaRPr>
          </a:p>
        </p:txBody>
      </p:sp>
      <p:sp>
        <p:nvSpPr>
          <p:cNvPr id="153606" name="矩形 1"/>
          <p:cNvSpPr/>
          <p:nvPr/>
        </p:nvSpPr>
        <p:spPr>
          <a:xfrm>
            <a:off x="468313" y="968375"/>
            <a:ext cx="8351837" cy="2173288"/>
          </a:xfrm>
          <a:prstGeom prst="rect">
            <a:avLst/>
          </a:prstGeom>
          <a:noFill/>
          <a:ln w="9525">
            <a:noFill/>
          </a:ln>
        </p:spPr>
        <p:txBody>
          <a:bodyPr anchor="t">
            <a:spAutoFit/>
          </a:bodyPr>
          <a:p>
            <a:pPr eaLnBrk="0" hangingPunct="0">
              <a:lnSpc>
                <a:spcPts val="4200"/>
              </a:lnSpc>
            </a:pPr>
            <a:r>
              <a:rPr lang="zh-CN" altLang="en-US" sz="2800" b="1" dirty="0">
                <a:solidFill>
                  <a:srgbClr val="000066"/>
                </a:solidFill>
                <a:latin typeface="宋体" panose="02010600030101010101" pitchFamily="2" charset="-122"/>
                <a:ea typeface="宋体" panose="02010600030101010101" pitchFamily="2" charset="-122"/>
              </a:rPr>
              <a:t>　　第二十三条 有限空间作业中</a:t>
            </a:r>
            <a:r>
              <a:rPr lang="zh-CN" altLang="en-US" sz="2800" b="1" dirty="0">
                <a:latin typeface="宋体" panose="02010600030101010101" pitchFamily="2" charset="-122"/>
                <a:ea typeface="宋体" panose="02010600030101010101" pitchFamily="2" charset="-122"/>
              </a:rPr>
              <a:t>发生事故后</a:t>
            </a:r>
            <a:r>
              <a:rPr lang="zh-CN" altLang="en-US" sz="2800" b="1" dirty="0">
                <a:solidFill>
                  <a:srgbClr val="000066"/>
                </a:solidFill>
                <a:latin typeface="宋体" panose="02010600030101010101" pitchFamily="2" charset="-122"/>
                <a:ea typeface="宋体" panose="02010600030101010101" pitchFamily="2" charset="-122"/>
              </a:rPr>
              <a:t>，现场有关人员应当</a:t>
            </a:r>
            <a:r>
              <a:rPr lang="zh-CN" altLang="en-US" sz="2800" b="1" dirty="0">
                <a:latin typeface="宋体" panose="02010600030101010101" pitchFamily="2" charset="-122"/>
                <a:ea typeface="宋体" panose="02010600030101010101" pitchFamily="2" charset="-122"/>
              </a:rPr>
              <a:t>立即报警，</a:t>
            </a:r>
            <a:r>
              <a:rPr lang="zh-CN" altLang="en-US" sz="2800" b="1" dirty="0">
                <a:solidFill>
                  <a:srgbClr val="FF0000"/>
                </a:solidFill>
                <a:latin typeface="宋体" panose="02010600030101010101" pitchFamily="2" charset="-122"/>
                <a:ea typeface="宋体" panose="02010600030101010101" pitchFamily="2" charset="-122"/>
              </a:rPr>
              <a:t>禁止</a:t>
            </a:r>
            <a:r>
              <a:rPr lang="zh-CN" altLang="en-US" sz="2800" b="1" u="sng" dirty="0">
                <a:solidFill>
                  <a:srgbClr val="FF0000"/>
                </a:solidFill>
                <a:latin typeface="宋体" panose="02010600030101010101" pitchFamily="2" charset="-122"/>
                <a:ea typeface="宋体" panose="02010600030101010101" pitchFamily="2" charset="-122"/>
              </a:rPr>
              <a:t>盲目施救</a:t>
            </a:r>
            <a:r>
              <a:rPr lang="zh-CN" altLang="en-US" sz="2800" b="1" dirty="0">
                <a:solidFill>
                  <a:srgbClr val="000066"/>
                </a:solidFill>
                <a:latin typeface="宋体" panose="02010600030101010101" pitchFamily="2" charset="-122"/>
                <a:ea typeface="宋体" panose="02010600030101010101" pitchFamily="2" charset="-122"/>
              </a:rPr>
              <a:t>。应急救援人员实施</a:t>
            </a:r>
            <a:r>
              <a:rPr lang="zh-CN" altLang="en-US" sz="2800" b="1" dirty="0">
                <a:latin typeface="宋体" panose="02010600030101010101" pitchFamily="2" charset="-122"/>
                <a:ea typeface="宋体" panose="02010600030101010101" pitchFamily="2" charset="-122"/>
              </a:rPr>
              <a:t>救援时，应当做好自身防护，佩戴</a:t>
            </a:r>
            <a:r>
              <a:rPr lang="zh-CN" altLang="en-US" sz="2800" b="1" dirty="0">
                <a:solidFill>
                  <a:srgbClr val="000066"/>
                </a:solidFill>
                <a:latin typeface="宋体" panose="02010600030101010101" pitchFamily="2" charset="-122"/>
                <a:ea typeface="宋体" panose="02010600030101010101" pitchFamily="2" charset="-122"/>
              </a:rPr>
              <a:t>必要的呼吸器具、救援器材。</a:t>
            </a:r>
            <a:endParaRPr lang="zh-CN" altLang="en-US" sz="2800" b="1" dirty="0">
              <a:solidFill>
                <a:srgbClr val="000066"/>
              </a:solidFill>
              <a:latin typeface="宋体" panose="02010600030101010101" pitchFamily="2" charset="-122"/>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5"/>
          <p:cNvGrpSpPr/>
          <p:nvPr/>
        </p:nvGrpSpPr>
        <p:grpSpPr>
          <a:xfrm>
            <a:off x="152400" y="1781175"/>
            <a:ext cx="1368425" cy="4338638"/>
            <a:chOff x="720" y="1299"/>
            <a:chExt cx="1367" cy="2539"/>
          </a:xfrm>
        </p:grpSpPr>
        <p:sp>
          <p:nvSpPr>
            <p:cNvPr id="154626" name="AutoShape 6"/>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27" name="AutoShape 7"/>
            <p:cNvSpPr/>
            <p:nvPr/>
          </p:nvSpPr>
          <p:spPr>
            <a:xfrm>
              <a:off x="741" y="1495"/>
              <a:ext cx="1322" cy="1766"/>
            </a:xfrm>
            <a:prstGeom prst="roundRect">
              <a:avLst>
                <a:gd name="adj" fmla="val 16667"/>
              </a:avLst>
            </a:prstGeom>
            <a:solidFill>
              <a:srgbClr val="3CA1E6"/>
            </a:soli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28" name="AutoShape 8"/>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29" name="AutoShape 9"/>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0" name="AutoShape 10"/>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1" name="AutoShape 11"/>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grpSp>
          <p:nvGrpSpPr>
            <p:cNvPr id="154632" name="Group 12"/>
            <p:cNvGrpSpPr/>
            <p:nvPr/>
          </p:nvGrpSpPr>
          <p:grpSpPr>
            <a:xfrm>
              <a:off x="1189" y="1299"/>
              <a:ext cx="405" cy="392"/>
              <a:chOff x="1289" y="587"/>
              <a:chExt cx="668" cy="647"/>
            </a:xfrm>
          </p:grpSpPr>
          <p:sp>
            <p:nvSpPr>
              <p:cNvPr id="154633" name="Oval 13"/>
              <p:cNvSpPr/>
              <p:nvPr/>
            </p:nvSpPr>
            <p:spPr>
              <a:xfrm>
                <a:off x="1289" y="663"/>
                <a:ext cx="668" cy="506"/>
              </a:xfrm>
              <a:prstGeom prst="ellipse">
                <a:avLst/>
              </a:prstGeom>
              <a:solidFill>
                <a:srgbClr val="333333"/>
              </a:solidFill>
              <a:ln w="38100">
                <a:noFill/>
              </a:ln>
            </p:spPr>
            <p:txBody>
              <a:bodyPr anchor="ctr">
                <a:spAutoFit/>
              </a:bodyP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4" name="Oval 14"/>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5" name="Oval 15"/>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6" name="Oval 16"/>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37" name="Oval 17"/>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grpSp>
        <p:sp>
          <p:nvSpPr>
            <p:cNvPr id="154638" name="Text Box 18"/>
            <p:cNvSpPr txBox="1"/>
            <p:nvPr/>
          </p:nvSpPr>
          <p:spPr>
            <a:xfrm>
              <a:off x="1294" y="1354"/>
              <a:ext cx="184" cy="214"/>
            </a:xfrm>
            <a:prstGeom prst="rect">
              <a:avLst/>
            </a:prstGeom>
            <a:noFill/>
            <a:ln w="9525">
              <a:noFill/>
            </a:ln>
          </p:spPr>
          <p:txBody>
            <a:bodyPr wrap="none" anchor="t">
              <a:spAutoFit/>
            </a:bodyPr>
            <a:p>
              <a:pPr algn="ctr"/>
              <a:endParaRPr lang="zh-CN" altLang="zh-CN" dirty="0">
                <a:solidFill>
                  <a:srgbClr val="000000"/>
                </a:solidFill>
                <a:latin typeface="Arial" panose="020B0604020202020204" pitchFamily="34" charset="0"/>
                <a:ea typeface="宋体" panose="02010600030101010101" pitchFamily="2" charset="-122"/>
              </a:endParaRPr>
            </a:p>
          </p:txBody>
        </p:sp>
        <p:sp>
          <p:nvSpPr>
            <p:cNvPr id="154639" name="Text Box 19"/>
            <p:cNvSpPr txBox="1"/>
            <p:nvPr/>
          </p:nvSpPr>
          <p:spPr>
            <a:xfrm>
              <a:off x="768" y="1779"/>
              <a:ext cx="1295" cy="994"/>
            </a:xfrm>
            <a:prstGeom prst="rect">
              <a:avLst/>
            </a:prstGeom>
            <a:noFill/>
            <a:ln w="9525">
              <a:noFill/>
            </a:ln>
          </p:spPr>
          <p:txBody>
            <a:bodyPr anchor="t">
              <a:spAutoFit/>
            </a:bodyPr>
            <a:p>
              <a:pPr algn="ctr">
                <a:lnSpc>
                  <a:spcPct val="110000"/>
                </a:lnSpc>
              </a:pPr>
              <a:r>
                <a:rPr lang="zh-CN" altLang="en-US" sz="2400" b="1" dirty="0">
                  <a:solidFill>
                    <a:srgbClr val="000000"/>
                  </a:solidFill>
                  <a:latin typeface="Arial" panose="020B0604020202020204" pitchFamily="34" charset="0"/>
                  <a:ea typeface="黑体" panose="02010609060101010101" pitchFamily="49" charset="-122"/>
                </a:rPr>
                <a:t>有限空间作业的危险特性</a:t>
              </a:r>
              <a:endParaRPr lang="zh-CN" altLang="en-US" sz="2400" b="1" dirty="0">
                <a:solidFill>
                  <a:srgbClr val="000000"/>
                </a:solidFill>
                <a:latin typeface="Arial" panose="020B0604020202020204" pitchFamily="34" charset="0"/>
                <a:ea typeface="黑体" panose="02010609060101010101" pitchFamily="49" charset="-122"/>
              </a:endParaRPr>
            </a:p>
          </p:txBody>
        </p:sp>
      </p:grpSp>
      <p:grpSp>
        <p:nvGrpSpPr>
          <p:cNvPr id="154640" name="Group 41"/>
          <p:cNvGrpSpPr/>
          <p:nvPr/>
        </p:nvGrpSpPr>
        <p:grpSpPr>
          <a:xfrm>
            <a:off x="2203450" y="773113"/>
            <a:ext cx="5322888" cy="1512887"/>
            <a:chOff x="1247" y="1071"/>
            <a:chExt cx="3353" cy="953"/>
          </a:xfrm>
        </p:grpSpPr>
        <p:sp>
          <p:nvSpPr>
            <p:cNvPr id="154641" name="Rectangle 21"/>
            <p:cNvSpPr/>
            <p:nvPr/>
          </p:nvSpPr>
          <p:spPr>
            <a:xfrm rot="3419336">
              <a:off x="1180" y="1187"/>
              <a:ext cx="889" cy="770"/>
            </a:xfrm>
            <a:prstGeom prst="rect">
              <a:avLst/>
            </a:prstGeom>
            <a:gradFill rotWithShape="1">
              <a:gsLst>
                <a:gs pos="0">
                  <a:schemeClr val="hlink"/>
                </a:gs>
                <a:gs pos="100000">
                  <a:srgbClr val="001325"/>
                </a:gs>
              </a:gsLst>
              <a:lin ang="5400000" scaled="1"/>
              <a:tileRect/>
            </a:gradFill>
            <a:ln w="9525"/>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grpSp>
          <p:nvGrpSpPr>
            <p:cNvPr id="154642" name="Group 22"/>
            <p:cNvGrpSpPr/>
            <p:nvPr/>
          </p:nvGrpSpPr>
          <p:grpSpPr>
            <a:xfrm>
              <a:off x="2017" y="1262"/>
              <a:ext cx="714" cy="127"/>
              <a:chOff x="2003" y="3439"/>
              <a:chExt cx="468" cy="244"/>
            </a:xfrm>
          </p:grpSpPr>
          <p:sp>
            <p:nvSpPr>
              <p:cNvPr id="154643" name="Oval 23"/>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44" name="Rectangle 24"/>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315417" name="Oval 25"/>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5418" name="Oval 26"/>
              <p:cNvSpPr>
                <a:spLocks noChangeArrowheads="1"/>
              </p:cNvSpPr>
              <p:nvPr/>
            </p:nvSpPr>
            <p:spPr bwMode="gray">
              <a:xfrm>
                <a:off x="2438" y="352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54647" name="Rectangle 27"/>
            <p:cNvSpPr/>
            <p:nvPr/>
          </p:nvSpPr>
          <p:spPr>
            <a:xfrm rot="3419336">
              <a:off x="2499" y="1123"/>
              <a:ext cx="889" cy="770"/>
            </a:xfrm>
            <a:prstGeom prst="rect">
              <a:avLst/>
            </a:prstGeom>
            <a:solidFill>
              <a:schemeClr val="accent1"/>
            </a:solidFill>
            <a:ln w="9525"/>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grpSp>
          <p:nvGrpSpPr>
            <p:cNvPr id="154648" name="Group 28"/>
            <p:cNvGrpSpPr/>
            <p:nvPr/>
          </p:nvGrpSpPr>
          <p:grpSpPr>
            <a:xfrm>
              <a:off x="3336" y="1262"/>
              <a:ext cx="714" cy="127"/>
              <a:chOff x="2003" y="3439"/>
              <a:chExt cx="468" cy="244"/>
            </a:xfrm>
          </p:grpSpPr>
          <p:sp>
            <p:nvSpPr>
              <p:cNvPr id="154649" name="Oval 29"/>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50" name="Rectangle 30"/>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315423" name="Oval 31"/>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5424" name="Oval 32"/>
              <p:cNvSpPr>
                <a:spLocks noChangeArrowheads="1"/>
              </p:cNvSpPr>
              <p:nvPr/>
            </p:nvSpPr>
            <p:spPr bwMode="gray">
              <a:xfrm>
                <a:off x="2438" y="352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54653" name="Rectangle 33"/>
            <p:cNvSpPr/>
            <p:nvPr/>
          </p:nvSpPr>
          <p:spPr>
            <a:xfrm rot="3419336">
              <a:off x="3763" y="1123"/>
              <a:ext cx="889" cy="770"/>
            </a:xfrm>
            <a:prstGeom prst="rect">
              <a:avLst/>
            </a:prstGeom>
            <a:gradFill rotWithShape="1">
              <a:gsLst>
                <a:gs pos="0">
                  <a:srgbClr val="008000"/>
                </a:gs>
                <a:gs pos="100000">
                  <a:srgbClr val="003B00"/>
                </a:gs>
              </a:gsLst>
              <a:lin ang="5400000" scaled="1"/>
              <a:tileRect/>
            </a:gradFill>
            <a:ln w="9525"/>
            <a:scene3d>
              <a:camera prst="legacyPerspectiveFront">
                <a:rot lat="0" lon="1500000" rev="0"/>
              </a:camera>
              <a:lightRig rig="legacyFlat4" dir="b"/>
            </a:scene3d>
            <a:sp3d extrusionH="887400" prstMaterial="legacyMatte">
              <a:bevelT w="13500" h="13500" prst="angle"/>
              <a:bevelB w="13500" h="13500" prst="angle"/>
              <a:extrusionClr>
                <a:srgbClr val="008000"/>
              </a:extrusionClr>
            </a:sp3d>
          </p:spPr>
          <p:txBody>
            <a:bodyPr wrap="none" anchor="ctr">
              <a:flatTx/>
            </a:bodyP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grpSp>
      <p:sp>
        <p:nvSpPr>
          <p:cNvPr id="154654" name="Rectangle 47"/>
          <p:cNvSpPr/>
          <p:nvPr/>
        </p:nvSpPr>
        <p:spPr>
          <a:xfrm>
            <a:off x="2563813" y="1060450"/>
            <a:ext cx="576262" cy="1006475"/>
          </a:xfrm>
          <a:prstGeom prst="rect">
            <a:avLst/>
          </a:prstGeom>
          <a:noFill/>
          <a:ln w="9525">
            <a:noFill/>
          </a:ln>
        </p:spPr>
        <p:txBody>
          <a:bodyPr anchor="t">
            <a:spAutoFit/>
          </a:bodyPr>
          <a:p>
            <a:r>
              <a:rPr lang="en-US" altLang="zh-CN" sz="6000" b="1" dirty="0">
                <a:solidFill>
                  <a:srgbClr val="FFFFFF"/>
                </a:solidFill>
                <a:latin typeface="Arial" panose="020B0604020202020204" pitchFamily="34" charset="0"/>
                <a:ea typeface="宋体" panose="02010600030101010101" pitchFamily="2" charset="-122"/>
              </a:rPr>
              <a:t>1</a:t>
            </a:r>
            <a:endParaRPr lang="en-US" altLang="zh-CN" sz="6000" b="1" dirty="0">
              <a:solidFill>
                <a:srgbClr val="FFFFFF"/>
              </a:solidFill>
              <a:latin typeface="Arial" panose="020B0604020202020204" pitchFamily="34" charset="0"/>
              <a:ea typeface="宋体" panose="02010600030101010101" pitchFamily="2" charset="-122"/>
            </a:endParaRPr>
          </a:p>
        </p:txBody>
      </p:sp>
      <p:sp>
        <p:nvSpPr>
          <p:cNvPr id="154655" name="Rectangle 48"/>
          <p:cNvSpPr/>
          <p:nvPr/>
        </p:nvSpPr>
        <p:spPr>
          <a:xfrm>
            <a:off x="6669088" y="1060450"/>
            <a:ext cx="576262" cy="1006475"/>
          </a:xfrm>
          <a:prstGeom prst="rect">
            <a:avLst/>
          </a:prstGeom>
          <a:noFill/>
          <a:ln w="9525">
            <a:noFill/>
          </a:ln>
        </p:spPr>
        <p:txBody>
          <a:bodyPr anchor="t">
            <a:spAutoFit/>
          </a:bodyPr>
          <a:p>
            <a:r>
              <a:rPr lang="en-US" altLang="zh-CN" sz="6000" b="1" dirty="0">
                <a:solidFill>
                  <a:srgbClr val="FFFFFF"/>
                </a:solidFill>
                <a:latin typeface="Arial" panose="020B0604020202020204" pitchFamily="34" charset="0"/>
                <a:ea typeface="宋体" panose="02010600030101010101" pitchFamily="2" charset="-122"/>
              </a:rPr>
              <a:t>3</a:t>
            </a:r>
            <a:endParaRPr lang="en-US" altLang="zh-CN" sz="6000" b="1" dirty="0">
              <a:solidFill>
                <a:srgbClr val="FFFFFF"/>
              </a:solidFill>
              <a:latin typeface="Arial" panose="020B0604020202020204" pitchFamily="34" charset="0"/>
              <a:ea typeface="宋体" panose="02010600030101010101" pitchFamily="2" charset="-122"/>
            </a:endParaRPr>
          </a:p>
        </p:txBody>
      </p:sp>
      <p:sp>
        <p:nvSpPr>
          <p:cNvPr id="154656" name="Rectangle 49"/>
          <p:cNvSpPr/>
          <p:nvPr/>
        </p:nvSpPr>
        <p:spPr>
          <a:xfrm>
            <a:off x="4724400" y="1060450"/>
            <a:ext cx="576263" cy="1006475"/>
          </a:xfrm>
          <a:prstGeom prst="rect">
            <a:avLst/>
          </a:prstGeom>
          <a:noFill/>
          <a:ln w="9525">
            <a:noFill/>
          </a:ln>
        </p:spPr>
        <p:txBody>
          <a:bodyPr anchor="t">
            <a:spAutoFit/>
          </a:bodyPr>
          <a:p>
            <a:r>
              <a:rPr lang="en-US" altLang="zh-CN" sz="6000" b="1" dirty="0">
                <a:solidFill>
                  <a:srgbClr val="FFFFFF"/>
                </a:solidFill>
                <a:latin typeface="Arial" panose="020B0604020202020204" pitchFamily="34" charset="0"/>
                <a:ea typeface="宋体" panose="02010600030101010101" pitchFamily="2" charset="-122"/>
              </a:rPr>
              <a:t>2</a:t>
            </a:r>
            <a:endParaRPr lang="en-US" altLang="zh-CN" sz="6000" b="1" dirty="0">
              <a:solidFill>
                <a:srgbClr val="FFFFFF"/>
              </a:solidFill>
              <a:latin typeface="Arial" panose="020B0604020202020204" pitchFamily="34" charset="0"/>
              <a:ea typeface="宋体" panose="02010600030101010101" pitchFamily="2" charset="-122"/>
            </a:endParaRPr>
          </a:p>
        </p:txBody>
      </p:sp>
      <p:sp>
        <p:nvSpPr>
          <p:cNvPr id="315438" name="Rectangle 46"/>
          <p:cNvSpPr>
            <a:spLocks noChangeArrowheads="1"/>
          </p:cNvSpPr>
          <p:nvPr/>
        </p:nvSpPr>
        <p:spPr bwMode="auto">
          <a:xfrm>
            <a:off x="2203450" y="2933700"/>
            <a:ext cx="1296988" cy="210502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1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作业环境情况复杂</a:t>
            </a:r>
            <a:r>
              <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54658" name="AutoShape 51"/>
          <p:cNvSpPr/>
          <p:nvPr/>
        </p:nvSpPr>
        <p:spPr>
          <a:xfrm>
            <a:off x="4219575" y="2789238"/>
            <a:ext cx="1620838" cy="2738437"/>
          </a:xfrm>
          <a:prstGeom prst="roundRect">
            <a:avLst>
              <a:gd name="adj" fmla="val 13745"/>
            </a:avLst>
          </a:prstGeom>
          <a:noFill/>
          <a:ln w="38100" cap="flat" cmpd="sng">
            <a:solidFill>
              <a:schemeClr val="tx1"/>
            </a:solidFill>
            <a:prstDash val="solid"/>
            <a:round/>
            <a:headEnd type="none" w="med" len="med"/>
            <a:tailEnd type="none" w="med" len="med"/>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315444" name="Rectangle 52"/>
          <p:cNvSpPr>
            <a:spLocks noChangeArrowheads="1"/>
          </p:cNvSpPr>
          <p:nvPr/>
        </p:nvSpPr>
        <p:spPr bwMode="auto">
          <a:xfrm>
            <a:off x="4146550" y="3181350"/>
            <a:ext cx="1584325" cy="134937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10000"/>
              </a:lnSpc>
              <a:spcBef>
                <a:spcPct val="0"/>
              </a:spcBef>
              <a:spcAft>
                <a:spcPct val="0"/>
              </a:spcAft>
              <a:buClrTx/>
              <a:buSzTx/>
              <a:buFontTx/>
              <a:buNone/>
              <a:defRPr/>
            </a:pPr>
            <a:r>
              <a:rPr kumimoji="0" lang="zh-CN" altLang="en-US" sz="2500" b="1" i="0"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危险性大发生事故后果严重</a:t>
            </a:r>
            <a:endParaRPr kumimoji="0" lang="zh-CN" altLang="en-US" sz="25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5446" name="Rectangle 54"/>
          <p:cNvSpPr>
            <a:spLocks noChangeArrowheads="1"/>
          </p:cNvSpPr>
          <p:nvPr/>
        </p:nvSpPr>
        <p:spPr bwMode="auto">
          <a:xfrm>
            <a:off x="6451600" y="3149600"/>
            <a:ext cx="1584325" cy="176847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10000"/>
              </a:lnSpc>
              <a:spcBef>
                <a:spcPct val="0"/>
              </a:spcBef>
              <a:spcAft>
                <a:spcPct val="0"/>
              </a:spcAft>
              <a:buClrTx/>
              <a:buSzTx/>
              <a:buFontTx/>
              <a:buNone/>
              <a:defRPr/>
            </a:pPr>
            <a:r>
              <a:rPr kumimoji="0" lang="zh-CN" altLang="en-US" sz="2500" b="1" i="0"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容易因盲目施救造成伤亡扩大 </a:t>
            </a:r>
            <a:endParaRPr kumimoji="0" lang="zh-CN" altLang="en-US" sz="2500" b="1" i="0"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54661" name="AutoShape 51"/>
          <p:cNvSpPr/>
          <p:nvPr/>
        </p:nvSpPr>
        <p:spPr>
          <a:xfrm>
            <a:off x="6453188" y="2789238"/>
            <a:ext cx="1620837" cy="2738437"/>
          </a:xfrm>
          <a:prstGeom prst="roundRect">
            <a:avLst>
              <a:gd name="adj" fmla="val 13745"/>
            </a:avLst>
          </a:prstGeom>
          <a:noFill/>
          <a:ln w="38100" cap="flat" cmpd="sng">
            <a:solidFill>
              <a:schemeClr val="tx1"/>
            </a:solidFill>
            <a:prstDash val="solid"/>
            <a:round/>
            <a:headEnd type="none" w="med" len="med"/>
            <a:tailEnd type="none" w="med" len="med"/>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
        <p:nvSpPr>
          <p:cNvPr id="154662" name="AutoShape 51"/>
          <p:cNvSpPr/>
          <p:nvPr/>
        </p:nvSpPr>
        <p:spPr>
          <a:xfrm>
            <a:off x="2060575" y="2789238"/>
            <a:ext cx="1620838" cy="2738437"/>
          </a:xfrm>
          <a:prstGeom prst="roundRect">
            <a:avLst>
              <a:gd name="adj" fmla="val 13745"/>
            </a:avLst>
          </a:prstGeom>
          <a:noFill/>
          <a:ln w="38100" cap="flat" cmpd="sng">
            <a:solidFill>
              <a:schemeClr val="tx1"/>
            </a:solidFill>
            <a:prstDash val="solid"/>
            <a:round/>
            <a:headEnd type="none" w="med" len="med"/>
            <a:tailEnd type="none" w="med" len="med"/>
          </a:ln>
        </p:spPr>
        <p:txBody>
          <a:bodyPr wrap="none" anchor="ctr"/>
          <a:p>
            <a:pPr eaLnBrk="0" hangingPunct="0"/>
            <a:endParaRPr lang="zh-CN" altLang="zh-CN" sz="2000" b="1" dirty="0">
              <a:solidFill>
                <a:srgbClr val="0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Rectangle 25"/>
          <p:cNvSpPr>
            <a:spLocks noGrp="1"/>
          </p:cNvSpPr>
          <p:nvPr>
            <p:ph type="sldNum" sz="quarter" idx="11"/>
          </p:nvPr>
        </p:nvSpPr>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楷体_GB2312" pitchFamily="49" charset="-122"/>
                <a:cs typeface="+mn-cs"/>
              </a:defRPr>
            </a:lvl5pPr>
          </a:lstStyle>
          <a:p>
            <a:pPr lvl="0" algn="ctr"/>
            <a:fld id="{9A0DB2DC-4C9A-4742-B13C-FB6460FD3503}" type="slidenum">
              <a:rPr lang="en-US" altLang="en-US" sz="1200" b="1" dirty="0">
                <a:latin typeface="Verdana" panose="020B0604030504040204" pitchFamily="34" charset="0"/>
                <a:ea typeface="Gulim" pitchFamily="34" charset="-127"/>
              </a:rPr>
            </a:fld>
            <a:endParaRPr lang="en-US" altLang="en-US" sz="1200" b="1" dirty="0">
              <a:latin typeface="Verdana" panose="020B0604030504040204" pitchFamily="34" charset="0"/>
              <a:ea typeface="Gulim" pitchFamily="34" charset="-127"/>
            </a:endParaRPr>
          </a:p>
        </p:txBody>
      </p:sp>
      <p:sp>
        <p:nvSpPr>
          <p:cNvPr id="156674" name="灯片编号占位符 3"/>
          <p:cNvSpPr txBox="1">
            <a:spLocks noGrp="1"/>
          </p:cNvSpPr>
          <p:nvPr/>
        </p:nvSpPr>
        <p:spPr>
          <a:xfrm>
            <a:off x="323850" y="6477000"/>
            <a:ext cx="719138" cy="304800"/>
          </a:xfrm>
          <a:prstGeom prst="rect">
            <a:avLst/>
          </a:prstGeom>
          <a:noFill/>
          <a:ln w="9525">
            <a:noFill/>
          </a:ln>
        </p:spPr>
        <p:txBody>
          <a:bodyPr anchor="t"/>
          <a:p>
            <a:pPr algn="ctr"/>
            <a:fld id="{9A0DB2DC-4C9A-4742-B13C-FB6460FD3503}" type="slidenum">
              <a:rPr lang="ko-KR" altLang="en-US" sz="1200" b="1" dirty="0">
                <a:latin typeface="Verdana" panose="020B0604030504040204" pitchFamily="34" charset="0"/>
                <a:ea typeface="Gulim" pitchFamily="34" charset="-127"/>
              </a:rPr>
            </a:fld>
            <a:endParaRPr lang="ko-KR" altLang="en-US" sz="1200" b="1" dirty="0">
              <a:latin typeface="Verdana" panose="020B0604030504040204" pitchFamily="34" charset="0"/>
              <a:ea typeface="Gulim" pitchFamily="34" charset="-127"/>
            </a:endParaRPr>
          </a:p>
        </p:txBody>
      </p:sp>
      <p:sp>
        <p:nvSpPr>
          <p:cNvPr id="49154" name="WordArt 2"/>
          <p:cNvSpPr>
            <a:spLocks noTextEdit="1"/>
          </p:cNvSpPr>
          <p:nvPr/>
        </p:nvSpPr>
        <p:spPr>
          <a:xfrm>
            <a:off x="1643063" y="2428875"/>
            <a:ext cx="5715000" cy="1690688"/>
          </a:xfrm>
          <a:prstGeom prst="rect">
            <a:avLst/>
          </a:prstGeom>
        </p:spPr>
        <p:txBody>
          <a:bodyPr wrap="none" fromWordArt="1">
            <a:prstTxWarp prst="textDeflate">
              <a:avLst>
                <a:gd name="adj" fmla="val 0"/>
              </a:avLst>
            </a:prstTxWarp>
            <a:normAutofit/>
          </a:bodyPr>
          <a:p>
            <a:pPr algn="ctr"/>
            <a:r>
              <a:rPr lang="zh-CN" altLang="en-US" sz="3600" b="1">
                <a:ln w="38100" cap="flat" cmpd="sng">
                  <a:solidFill>
                    <a:schemeClr val="bg1"/>
                  </a:solidFill>
                  <a:prstDash val="solid"/>
                  <a:round/>
                  <a:headEnd type="none" w="med" len="med"/>
                  <a:tailEnd type="none" w="med" len="med"/>
                </a:ln>
                <a:gradFill rotWithShape="1">
                  <a:gsLst>
                    <a:gs pos="0">
                      <a:schemeClr val="tx2"/>
                    </a:gs>
                    <a:gs pos="100000">
                      <a:schemeClr val="hlink"/>
                    </a:gs>
                  </a:gsLst>
                  <a:lin ang="0" scaled="1"/>
                  <a:tileRect/>
                </a:gradFill>
                <a:effectLst>
                  <a:outerShdw dist="107763" dir="2699999" algn="ctr" rotWithShape="0">
                    <a:srgbClr val="868686">
                      <a:alpha val="50000"/>
                    </a:srgbClr>
                  </a:outerShdw>
                </a:effectLst>
                <a:latin typeface="楷体_GB2312" charset="0"/>
                <a:ea typeface="楷体_GB2312" charset="0"/>
              </a:rPr>
              <a:t>谢谢!</a:t>
            </a:r>
            <a:endParaRPr lang="zh-CN" altLang="en-US" sz="3600" b="1">
              <a:ln w="38100" cap="flat" cmpd="sng">
                <a:solidFill>
                  <a:schemeClr val="bg1"/>
                </a:solidFill>
                <a:prstDash val="solid"/>
                <a:round/>
                <a:headEnd type="none" w="med" len="med"/>
                <a:tailEnd type="none" w="med" len="med"/>
              </a:ln>
              <a:gradFill rotWithShape="1">
                <a:gsLst>
                  <a:gs pos="0">
                    <a:schemeClr val="tx2"/>
                  </a:gs>
                  <a:gs pos="100000">
                    <a:schemeClr val="hlink"/>
                  </a:gs>
                </a:gsLst>
                <a:lin ang="0" scaled="1"/>
                <a:tileRect/>
              </a:gradFill>
              <a:effectLst>
                <a:outerShdw dist="107763" dir="2699999" algn="ctr" rotWithShape="0">
                  <a:srgbClr val="868686">
                    <a:alpha val="50000"/>
                  </a:srgbClr>
                </a:outerShdw>
              </a:effectLst>
              <a:latin typeface="楷体_GB2312" charset="0"/>
              <a:ea typeface="楷体_GB23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000000"/>
                                          </p:val>
                                        </p:tav>
                                        <p:tav tm="100000">
                                          <p:val>
                                            <p:strVal val="#ppt_w"/>
                                          </p:val>
                                        </p:tav>
                                      </p:tavLst>
                                    </p:anim>
                                    <p:anim calcmode="lin" valueType="num">
                                      <p:cBhvr>
                                        <p:cTn id="8" dur="500" fill="hold"/>
                                        <p:tgtEl>
                                          <p:spTgt spid="49154"/>
                                        </p:tgtEl>
                                        <p:attrNameLst>
                                          <p:attrName>ppt_h</p:attrName>
                                        </p:attrNameLst>
                                      </p:cBhvr>
                                      <p:tavLst>
                                        <p:tav tm="0">
                                          <p:val>
                                            <p:fltVal val="0.000000"/>
                                          </p:val>
                                        </p:tav>
                                        <p:tav tm="100000">
                                          <p:val>
                                            <p:strVal val="#ppt_h"/>
                                          </p:val>
                                        </p:tav>
                                      </p:tavLst>
                                    </p:anim>
                                    <p:animEffect transition="in" filter="fade">
                                      <p:cBhvr>
                                        <p:cTn id="9"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188" y="620713"/>
            <a:ext cx="8208963" cy="2592388"/>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3</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、未按固定工作场所设计</a:t>
            </a:r>
            <a:endParaRPr kumimoji="0" lang="en-US" altLang="zh-CN"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u"/>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必要时进入临时性工作</a:t>
            </a:r>
            <a:endParaRPr kumimoji="0" lang="en-US" altLang="zh-CN"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u"/>
              <a:defRPr/>
            </a:pPr>
            <a:r>
              <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未按照标准和规范，考虑采光、照明、 通风和新风量等要求。</a:t>
            </a:r>
            <a:endParaRPr kumimoji="0" lang="zh-CN" altLang="en-US" sz="24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pic>
        <p:nvPicPr>
          <p:cNvPr id="41986" name="图片 3"/>
          <p:cNvPicPr>
            <a:picLocks noChangeAspect="1"/>
          </p:cNvPicPr>
          <p:nvPr/>
        </p:nvPicPr>
        <p:blipFill>
          <a:blip r:embed="rId1"/>
          <a:stretch>
            <a:fillRect/>
          </a:stretch>
        </p:blipFill>
        <p:spPr>
          <a:xfrm>
            <a:off x="2051050" y="3789363"/>
            <a:ext cx="5041900" cy="234791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idx="1"/>
          </p:nvPr>
        </p:nvSpPr>
        <p:spPr>
          <a:xfrm>
            <a:off x="1042988" y="1125538"/>
            <a:ext cx="7561262" cy="5327650"/>
          </a:xfrm>
        </p:spPr>
        <p:txBody>
          <a:bodyPr vert="horz" wrap="square" lIns="91440" tIns="45720" rIns="91440" bIns="45720" anchor="t"/>
          <a:p>
            <a:pPr marL="0" indent="0">
              <a:lnSpc>
                <a:spcPct val="150000"/>
              </a:lnSpc>
              <a:buNone/>
            </a:pPr>
            <a:r>
              <a:rPr lang="en-US" altLang="zh-CN" dirty="0">
                <a:solidFill>
                  <a:srgbClr val="FF0000"/>
                </a:solidFill>
                <a:ea typeface="宋体" panose="02010600030101010101" pitchFamily="2" charset="-122"/>
              </a:rPr>
              <a:t>4</a:t>
            </a:r>
            <a:r>
              <a:rPr lang="zh-CN" altLang="en-US" dirty="0">
                <a:solidFill>
                  <a:srgbClr val="FF0000"/>
                </a:solidFill>
                <a:ea typeface="宋体" panose="02010600030101010101" pitchFamily="2" charset="-122"/>
              </a:rPr>
              <a:t>、通风不良。</a:t>
            </a:r>
            <a:endParaRPr lang="en-US" altLang="zh-CN" dirty="0">
              <a:solidFill>
                <a:srgbClr val="FF0000"/>
              </a:solidFill>
              <a:ea typeface="宋体" panose="02010600030101010101" pitchFamily="2" charset="-122"/>
            </a:endParaRPr>
          </a:p>
          <a:p>
            <a:pPr marL="0" indent="0">
              <a:lnSpc>
                <a:spcPct val="150000"/>
              </a:lnSpc>
              <a:buChar char="u"/>
            </a:pPr>
            <a:r>
              <a:rPr lang="zh-CN" altLang="en-US" sz="2400" dirty="0">
                <a:latin typeface="宋体" panose="02010600030101010101" pitchFamily="2" charset="-122"/>
                <a:ea typeface="宋体" panose="02010600030101010101" pitchFamily="2" charset="-122"/>
              </a:rPr>
              <a:t>易造成有毒有害、易燃易爆物质积聚或氧含量不足。</a:t>
            </a:r>
            <a:endParaRPr lang="en-US" altLang="zh-CN" sz="2400" dirty="0">
              <a:latin typeface="宋体" panose="02010600030101010101" pitchFamily="2" charset="-122"/>
              <a:ea typeface="宋体" panose="02010600030101010101" pitchFamily="2" charset="-122"/>
            </a:endParaRPr>
          </a:p>
          <a:p>
            <a:pPr marL="0" indent="0">
              <a:lnSpc>
                <a:spcPct val="150000"/>
              </a:lnSpc>
              <a:buChar char="u"/>
            </a:pPr>
            <a:r>
              <a:rPr lang="zh-CN" altLang="en-US" sz="2400" dirty="0">
                <a:latin typeface="宋体" panose="02010600030101010101" pitchFamily="2" charset="-122"/>
                <a:ea typeface="宋体" panose="02010600030101010101" pitchFamily="2" charset="-122"/>
              </a:rPr>
              <a:t>设计没有考虑通风。</a:t>
            </a:r>
            <a:endParaRPr lang="en-US" altLang="zh-CN" sz="2400" dirty="0">
              <a:latin typeface="宋体" panose="02010600030101010101" pitchFamily="2" charset="-122"/>
              <a:ea typeface="宋体" panose="02010600030101010101" pitchFamily="2" charset="-122"/>
            </a:endParaRPr>
          </a:p>
          <a:p>
            <a:pPr marL="0" indent="0">
              <a:lnSpc>
                <a:spcPct val="150000"/>
              </a:lnSpc>
              <a:buChar char="u"/>
            </a:pPr>
            <a:r>
              <a:rPr lang="zh-CN" altLang="en-US" sz="2400" dirty="0">
                <a:latin typeface="宋体" panose="02010600030101010101" pitchFamily="2" charset="-122"/>
                <a:ea typeface="宋体" panose="02010600030101010101" pitchFamily="2" charset="-122"/>
              </a:rPr>
              <a:t>封闭</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theme/theme1.xml><?xml version="1.0" encoding="utf-8"?>
<a:theme xmlns:a="http://schemas.openxmlformats.org/drawingml/2006/main" name="漂亮蓝色商务">
  <a:themeElements>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漂亮蓝色商务">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漂亮蓝色商务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漂亮蓝色商务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漂亮蓝色商务">
  <a:themeElements>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漂亮蓝色商务">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漂亮蓝色商务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漂亮蓝色商务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漂亮蓝色商务">
  <a:themeElements>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漂亮蓝色商务">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漂亮蓝色商务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漂亮蓝色商务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漂亮蓝色商务">
  <a:themeElements>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漂亮蓝色商务">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漂亮蓝色商务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漂亮蓝色商务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漂亮蓝色商务">
  <a:themeElements>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漂亮蓝色商务">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漂亮蓝色商务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漂亮蓝色商务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漂亮蓝色商务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漂亮蓝色商务</Template>
  <TotalTime>0</TotalTime>
  <Words>6532</Words>
  <Application>WPS 演示</Application>
  <PresentationFormat>全屏显示(4:3)</PresentationFormat>
  <Paragraphs>486</Paragraphs>
  <Slides>78</Slides>
  <Notes>21</Notes>
  <HiddenSlides>0</HiddenSlides>
  <MMClips>0</MMClips>
  <ScaleCrop>false</ScaleCrop>
  <HeadingPairs>
    <vt:vector size="6" baseType="variant">
      <vt:variant>
        <vt:lpstr>已用的字体</vt:lpstr>
      </vt:variant>
      <vt:variant>
        <vt:i4>25</vt:i4>
      </vt:variant>
      <vt:variant>
        <vt:lpstr>主题</vt:lpstr>
      </vt:variant>
      <vt:variant>
        <vt:i4>6</vt:i4>
      </vt:variant>
      <vt:variant>
        <vt:lpstr>幻灯片标题</vt:lpstr>
      </vt:variant>
      <vt:variant>
        <vt:i4>78</vt:i4>
      </vt:variant>
    </vt:vector>
  </HeadingPairs>
  <TitlesOfParts>
    <vt:vector size="109" baseType="lpstr">
      <vt:lpstr>Arial</vt:lpstr>
      <vt:lpstr>宋体</vt:lpstr>
      <vt:lpstr>Wingdings</vt:lpstr>
      <vt:lpstr>Times New Roman</vt:lpstr>
      <vt:lpstr>楷体_GB2312</vt:lpstr>
      <vt:lpstr>新宋体</vt:lpstr>
      <vt:lpstr>Verdana</vt:lpstr>
      <vt:lpstr>Gulim</vt:lpstr>
      <vt:lpstr>Malgun Gothic</vt:lpstr>
      <vt:lpstr>Calibri</vt:lpstr>
      <vt:lpstr>仿宋</vt:lpstr>
      <vt:lpstr>黑体</vt:lpstr>
      <vt:lpstr>幼圆</vt:lpstr>
      <vt:lpstr>Verdana</vt:lpstr>
      <vt:lpstr>华文新魏</vt:lpstr>
      <vt:lpstr>微软雅黑</vt:lpstr>
      <vt:lpstr>Arial Unicode MS</vt:lpstr>
      <vt:lpstr>Wingdings 2</vt:lpstr>
      <vt:lpstr>Wingdings</vt:lpstr>
      <vt:lpstr>华文仿宋</vt:lpstr>
      <vt:lpstr>华文中宋</vt:lpstr>
      <vt:lpstr>MS PGothic</vt:lpstr>
      <vt:lpstr>Calibri</vt:lpstr>
      <vt:lpstr>华文行楷</vt:lpstr>
      <vt:lpstr>楷体_GB2312</vt:lpstr>
      <vt:lpstr>漂亮蓝色商务</vt:lpstr>
      <vt:lpstr>1_漂亮蓝色商务</vt:lpstr>
      <vt:lpstr>2_漂亮蓝色商务</vt:lpstr>
      <vt:lpstr>3_漂亮蓝色商务</vt:lpstr>
      <vt:lpstr>4_漂亮蓝色商务</vt:lpstr>
      <vt:lpstr>默认设计模板</vt:lpstr>
      <vt:lpstr>有限空间作业安全</vt:lpstr>
      <vt:lpstr>主  要  内  容</vt:lpstr>
      <vt:lpstr>PowerPoint 演示文稿</vt:lpstr>
      <vt:lpstr>一、基 础 知 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 有限空间作业定义和分类</vt:lpstr>
      <vt:lpstr>PowerPoint 演示文稿</vt:lpstr>
      <vt:lpstr>PowerPoint 演示文稿</vt:lpstr>
      <vt:lpstr>二、主 要 安 全 风 险</vt:lpstr>
      <vt:lpstr>二、有限空间作业主要安全风险</vt:lpstr>
      <vt:lpstr>1、中毒</vt:lpstr>
      <vt:lpstr>（1）硫化氢（H2S）</vt:lpstr>
      <vt:lpstr>PowerPoint 演示文稿</vt:lpstr>
      <vt:lpstr>2、缺氧窒息</vt:lpstr>
      <vt:lpstr>PowerPoint 演示文稿</vt:lpstr>
      <vt:lpstr>3、燃爆</vt:lpstr>
      <vt:lpstr>上海赛科“5·12”爆炸事故</vt:lpstr>
      <vt:lpstr>PowerPoint 演示文稿</vt:lpstr>
      <vt:lpstr>PowerPoint 演示文稿</vt:lpstr>
      <vt:lpstr>（二）有限空间作业主要安全风险辨识</vt:lpstr>
      <vt:lpstr>PowerPoint 演示文稿</vt:lpstr>
      <vt:lpstr>PowerPoint 演示文稿</vt:lpstr>
      <vt:lpstr>3、常见有限空间作业主要安全风险辨识示例</vt:lpstr>
      <vt:lpstr>三、 安全防护设备设施</vt:lpstr>
      <vt:lpstr>PowerPoint 演示文稿</vt:lpstr>
      <vt:lpstr>PowerPoint 演示文稿</vt:lpstr>
      <vt:lpstr>PowerPoint 演示文稿</vt:lpstr>
      <vt:lpstr>2、呼吸防护用品</vt:lpstr>
      <vt:lpstr>PowerPoint 演示文稿</vt:lpstr>
      <vt:lpstr>PowerPoint 演示文稿</vt:lpstr>
      <vt:lpstr>PowerPoint 演示文稿</vt:lpstr>
      <vt:lpstr>4）隔绝式呼吸防护用品使用前检查要点</vt:lpstr>
      <vt:lpstr>PowerPoint 演示文稿</vt:lpstr>
      <vt:lpstr>3、坠落防护用品</vt:lpstr>
      <vt:lpstr>5、安全器具</vt:lpstr>
      <vt:lpstr>PowerPoint 演示文稿</vt:lpstr>
      <vt:lpstr>四、风险防控与隐患排查</vt:lpstr>
      <vt:lpstr>1、有限空间作业安全管理措施</vt:lpstr>
      <vt:lpstr>PowerPoint 演示文稿</vt:lpstr>
      <vt:lpstr>PowerPoint 演示文稿</vt:lpstr>
      <vt:lpstr>2 、有限空间作业过程风险防控</vt:lpstr>
      <vt:lpstr>1）作业审批阶段</vt:lpstr>
      <vt:lpstr>PowerPoint 演示文稿</vt:lpstr>
      <vt:lpstr>PowerPoint 演示文稿</vt:lpstr>
      <vt:lpstr>2）作业准备 </vt:lpstr>
      <vt:lpstr>2）作业准备 </vt:lpstr>
      <vt:lpstr>PowerPoint 演示文稿</vt:lpstr>
      <vt:lpstr>PowerPoint 演示文稿</vt:lpstr>
      <vt:lpstr>PowerPoint 演示文稿</vt:lpstr>
      <vt:lpstr>PowerPoint 演示文稿</vt:lpstr>
      <vt:lpstr>PowerPoint 演示文稿</vt:lpstr>
      <vt:lpstr>PowerPoint 演示文稿</vt:lpstr>
      <vt:lpstr>3）安全作业</vt:lpstr>
      <vt:lpstr>PowerPoint 演示文稿</vt:lpstr>
      <vt:lpstr>PowerPoint 演示文稿</vt:lpstr>
      <vt:lpstr>3、有限空间作业安全风险防控确认</vt:lpstr>
      <vt:lpstr>PowerPoint 演示文稿</vt:lpstr>
      <vt:lpstr>3、有限空间作业主要事故隐患排查</vt:lpstr>
      <vt:lpstr>PowerPoint 演示文稿</vt:lpstr>
      <vt:lpstr>PowerPoint 演示文稿</vt:lpstr>
      <vt:lpstr>五、事故应急救援</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walkinnet</dc:creator>
  <cp:lastModifiedBy>GODO</cp:lastModifiedBy>
  <cp:revision>918</cp:revision>
  <dcterms:created xsi:type="dcterms:W3CDTF">2009-08-07T13:04:00Z</dcterms:created>
  <dcterms:modified xsi:type="dcterms:W3CDTF">2020-12-02T11:10:25Z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