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9.xml" ContentType="application/vnd.openxmlformats-officedocument.presentationml.tags+xml"/>
  <Override PartName="/ppt/notesSlides/notesSlide6.xml" ContentType="application/vnd.openxmlformats-officedocument.presentationml.notesSlide+xml"/>
  <Override PartName="/ppt/tags/tag10.xml" ContentType="application/vnd.openxmlformats-officedocument.presentationml.tags+xml"/>
  <Override PartName="/ppt/notesSlides/notesSlide7.xml" ContentType="application/vnd.openxmlformats-officedocument.presentationml.notesSlide+xml"/>
  <Override PartName="/ppt/tags/tag11.xml" ContentType="application/vnd.openxmlformats-officedocument.presentationml.tags+xml"/>
  <Override PartName="/ppt/notesSlides/notesSlide8.xml" ContentType="application/vnd.openxmlformats-officedocument.presentationml.notesSlide+xml"/>
  <Override PartName="/ppt/tags/tag12.xml" ContentType="application/vnd.openxmlformats-officedocument.presentationml.tags+xml"/>
  <Override PartName="/ppt/notesSlides/notesSlide9.xml" ContentType="application/vnd.openxmlformats-officedocument.presentationml.notesSlide+xml"/>
  <Override PartName="/ppt/tags/tag13.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tags/tag17.xml" ContentType="application/vnd.openxmlformats-officedocument.presentationml.tags+xml"/>
  <Override PartName="/ppt/notesSlides/notesSlide15.xml" ContentType="application/vnd.openxmlformats-officedocument.presentationml.notesSlide+xml"/>
  <Override PartName="/ppt/tags/tag18.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tags/tag19.xml" ContentType="application/vnd.openxmlformats-officedocument.presentationml.tags+xml"/>
  <Override PartName="/ppt/notesSlides/notesSlide58.xml" ContentType="application/vnd.openxmlformats-officedocument.presentationml.notesSlide+xml"/>
  <Override PartName="/ppt/tags/tag20.xml" ContentType="application/vnd.openxmlformats-officedocument.presentationml.tags+xml"/>
  <Override PartName="/ppt/notesSlides/notesSlide59.xml" ContentType="application/vnd.openxmlformats-officedocument.presentationml.notesSlide+xml"/>
  <Override PartName="/ppt/tags/tag21.xml" ContentType="application/vnd.openxmlformats-officedocument.presentationml.tags+xml"/>
  <Override PartName="/ppt/notesSlides/notesSlide60.xml" ContentType="application/vnd.openxmlformats-officedocument.presentationml.notesSlide+xml"/>
  <Override PartName="/ppt/tags/tag22.xml" ContentType="application/vnd.openxmlformats-officedocument.presentationml.tags+xml"/>
  <Override PartName="/ppt/notesSlides/notesSlide61.xml" ContentType="application/vnd.openxmlformats-officedocument.presentationml.notesSlide+xml"/>
  <Override PartName="/ppt/tags/tag23.xml" ContentType="application/vnd.openxmlformats-officedocument.presentationml.tags+xml"/>
  <Override PartName="/ppt/notesSlides/notesSlide62.xml" ContentType="application/vnd.openxmlformats-officedocument.presentationml.notesSlide+xml"/>
  <Override PartName="/ppt/tags/tag24.xml" ContentType="application/vnd.openxmlformats-officedocument.presentationml.tags+xml"/>
  <Override PartName="/ppt/notesSlides/notesSlide63.xml" ContentType="application/vnd.openxmlformats-officedocument.presentationml.notesSlide+xml"/>
  <Override PartName="/ppt/tags/tag25.xml" ContentType="application/vnd.openxmlformats-officedocument.presentationml.tags+xml"/>
  <Override PartName="/ppt/notesSlides/notesSlide64.xml" ContentType="application/vnd.openxmlformats-officedocument.presentationml.notesSlide+xml"/>
  <Override PartName="/ppt/tags/tag26.xml" ContentType="application/vnd.openxmlformats-officedocument.presentationml.tags+xml"/>
  <Override PartName="/ppt/notesSlides/notesSlide65.xml" ContentType="application/vnd.openxmlformats-officedocument.presentationml.notesSlide+xml"/>
  <Override PartName="/ppt/tags/tag27.xml" ContentType="application/vnd.openxmlformats-officedocument.presentationml.tags+xml"/>
  <Override PartName="/ppt/notesSlides/notesSlide66.xml" ContentType="application/vnd.openxmlformats-officedocument.presentationml.notesSlide+xml"/>
  <Override PartName="/ppt/tags/tag28.xml" ContentType="application/vnd.openxmlformats-officedocument.presentationml.tags+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tags/tag29.xml" ContentType="application/vnd.openxmlformats-officedocument.presentationml.tags+xml"/>
  <Override PartName="/ppt/notesSlides/notesSlide70.xml" ContentType="application/vnd.openxmlformats-officedocument.presentationml.notesSlide+xml"/>
  <Override PartName="/ppt/tags/tag30.xml" ContentType="application/vnd.openxmlformats-officedocument.presentationml.tags+xml"/>
  <Override PartName="/ppt/notesSlides/notesSlide71.xml" ContentType="application/vnd.openxmlformats-officedocument.presentationml.notesSlide+xml"/>
  <Override PartName="/ppt/tags/tag31.xml" ContentType="application/vnd.openxmlformats-officedocument.presentationml.tags+xml"/>
  <Override PartName="/ppt/notesSlides/notesSlide72.xml" ContentType="application/vnd.openxmlformats-officedocument.presentationml.notesSlide+xml"/>
  <Override PartName="/ppt/tags/tag32.xml" ContentType="application/vnd.openxmlformats-officedocument.presentationml.tags+xml"/>
  <Override PartName="/ppt/notesSlides/notesSlide73.xml" ContentType="application/vnd.openxmlformats-officedocument.presentationml.notesSlide+xml"/>
  <Override PartName="/ppt/tags/tag33.xml" ContentType="application/vnd.openxmlformats-officedocument.presentationml.tags+xml"/>
  <Override PartName="/ppt/notesSlides/notesSlide74.xml" ContentType="application/vnd.openxmlformats-officedocument.presentationml.notesSlide+xml"/>
  <Override PartName="/ppt/tags/tag34.xml" ContentType="application/vnd.openxmlformats-officedocument.presentationml.tags+xml"/>
  <Override PartName="/ppt/notesSlides/notesSlide75.xml" ContentType="application/vnd.openxmlformats-officedocument.presentationml.notesSlide+xml"/>
  <Override PartName="/ppt/tags/tag35.xml" ContentType="application/vnd.openxmlformats-officedocument.presentationml.tags+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tags/tag36.xml" ContentType="application/vnd.openxmlformats-officedocument.presentationml.tags+xml"/>
  <Override PartName="/ppt/notesSlides/notesSlide79.xml" ContentType="application/vnd.openxmlformats-officedocument.presentationml.notesSlide+xml"/>
  <Override PartName="/ppt/tags/tag37.xml" ContentType="application/vnd.openxmlformats-officedocument.presentationml.tags+xml"/>
  <Override PartName="/ppt/notesSlides/notesSlide80.xml" ContentType="application/vnd.openxmlformats-officedocument.presentationml.notesSlide+xml"/>
  <Override PartName="/ppt/tags/tag38.xml" ContentType="application/vnd.openxmlformats-officedocument.presentationml.tags+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tags/tag39.xml" ContentType="application/vnd.openxmlformats-officedocument.presentationml.tags+xml"/>
  <Override PartName="/ppt/notesSlides/notesSlide84.xml" ContentType="application/vnd.openxmlformats-officedocument.presentationml.notesSlide+xml"/>
  <Override PartName="/ppt/tags/tag40.xml" ContentType="application/vnd.openxmlformats-officedocument.presentationml.tags+xml"/>
  <Override PartName="/ppt/notesSlides/notesSlide85.xml" ContentType="application/vnd.openxmlformats-officedocument.presentationml.notesSlide+xml"/>
  <Override PartName="/ppt/notesSlides/notesSlide8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72" r:id="rId2"/>
    <p:sldMasterId id="2147483660" r:id="rId3"/>
  </p:sldMasterIdLst>
  <p:notesMasterIdLst>
    <p:notesMasterId r:id="rId96"/>
  </p:notesMasterIdLst>
  <p:sldIdLst>
    <p:sldId id="256" r:id="rId4"/>
    <p:sldId id="1034" r:id="rId5"/>
    <p:sldId id="1122" r:id="rId6"/>
    <p:sldId id="980" r:id="rId7"/>
    <p:sldId id="1112" r:id="rId8"/>
    <p:sldId id="988" r:id="rId9"/>
    <p:sldId id="990" r:id="rId10"/>
    <p:sldId id="1113" r:id="rId11"/>
    <p:sldId id="1114" r:id="rId12"/>
    <p:sldId id="1115" r:id="rId13"/>
    <p:sldId id="1035" r:id="rId14"/>
    <p:sldId id="1123" r:id="rId15"/>
    <p:sldId id="991" r:id="rId16"/>
    <p:sldId id="1117" r:id="rId17"/>
    <p:sldId id="992" r:id="rId18"/>
    <p:sldId id="1118" r:id="rId19"/>
    <p:sldId id="1036" r:id="rId20"/>
    <p:sldId id="1124" r:id="rId21"/>
    <p:sldId id="993" r:id="rId22"/>
    <p:sldId id="1121" r:id="rId23"/>
    <p:sldId id="994" r:id="rId24"/>
    <p:sldId id="995" r:id="rId25"/>
    <p:sldId id="1126" r:id="rId26"/>
    <p:sldId id="1127" r:id="rId27"/>
    <p:sldId id="1128" r:id="rId28"/>
    <p:sldId id="1129" r:id="rId29"/>
    <p:sldId id="1130" r:id="rId30"/>
    <p:sldId id="1131" r:id="rId31"/>
    <p:sldId id="1132" r:id="rId32"/>
    <p:sldId id="1133" r:id="rId33"/>
    <p:sldId id="1134" r:id="rId34"/>
    <p:sldId id="1135" r:id="rId35"/>
    <p:sldId id="1136" r:id="rId36"/>
    <p:sldId id="1137" r:id="rId37"/>
    <p:sldId id="1138" r:id="rId38"/>
    <p:sldId id="1139" r:id="rId39"/>
    <p:sldId id="1140" r:id="rId40"/>
    <p:sldId id="1141" r:id="rId41"/>
    <p:sldId id="1142" r:id="rId42"/>
    <p:sldId id="1143" r:id="rId43"/>
    <p:sldId id="1144" r:id="rId44"/>
    <p:sldId id="1145" r:id="rId45"/>
    <p:sldId id="1146" r:id="rId46"/>
    <p:sldId id="1147" r:id="rId47"/>
    <p:sldId id="1148" r:id="rId48"/>
    <p:sldId id="1149" r:id="rId49"/>
    <p:sldId id="1150" r:id="rId50"/>
    <p:sldId id="1151" r:id="rId51"/>
    <p:sldId id="1152" r:id="rId52"/>
    <p:sldId id="1153" r:id="rId53"/>
    <p:sldId id="1154" r:id="rId54"/>
    <p:sldId id="1155" r:id="rId55"/>
    <p:sldId id="1156" r:id="rId56"/>
    <p:sldId id="1157" r:id="rId57"/>
    <p:sldId id="1158" r:id="rId58"/>
    <p:sldId id="1159" r:id="rId59"/>
    <p:sldId id="1160" r:id="rId60"/>
    <p:sldId id="1161" r:id="rId61"/>
    <p:sldId id="1162" r:id="rId62"/>
    <p:sldId id="1163" r:id="rId63"/>
    <p:sldId id="1164" r:id="rId64"/>
    <p:sldId id="1168" r:id="rId65"/>
    <p:sldId id="1169" r:id="rId66"/>
    <p:sldId id="1170" r:id="rId67"/>
    <p:sldId id="1171" r:id="rId68"/>
    <p:sldId id="1172" r:id="rId69"/>
    <p:sldId id="1173" r:id="rId70"/>
    <p:sldId id="1174" r:id="rId71"/>
    <p:sldId id="1175" r:id="rId72"/>
    <p:sldId id="1176" r:id="rId73"/>
    <p:sldId id="1177" r:id="rId74"/>
    <p:sldId id="1178" r:id="rId75"/>
    <p:sldId id="1179" r:id="rId76"/>
    <p:sldId id="1180" r:id="rId77"/>
    <p:sldId id="1181" r:id="rId78"/>
    <p:sldId id="1182" r:id="rId79"/>
    <p:sldId id="1183" r:id="rId80"/>
    <p:sldId id="1184" r:id="rId81"/>
    <p:sldId id="1185" r:id="rId82"/>
    <p:sldId id="1186" r:id="rId83"/>
    <p:sldId id="1187" r:id="rId84"/>
    <p:sldId id="1188" r:id="rId85"/>
    <p:sldId id="1189" r:id="rId86"/>
    <p:sldId id="1190" r:id="rId87"/>
    <p:sldId id="1191" r:id="rId88"/>
    <p:sldId id="1192" r:id="rId89"/>
    <p:sldId id="1193" r:id="rId90"/>
    <p:sldId id="1194" r:id="rId91"/>
    <p:sldId id="1195" r:id="rId92"/>
    <p:sldId id="1196" r:id="rId93"/>
    <p:sldId id="1197" r:id="rId94"/>
    <p:sldId id="1198" r:id="rId95"/>
  </p:sldIdLst>
  <p:sldSz cx="12241213"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 id="2" name="study zj" initials="sz"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FF00"/>
    <a:srgbClr val="CCECFF"/>
    <a:srgbClr val="CCFFFF"/>
    <a:srgbClr val="2DA5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2285" autoAdjust="0"/>
  </p:normalViewPr>
  <p:slideViewPr>
    <p:cSldViewPr>
      <p:cViewPr varScale="1">
        <p:scale>
          <a:sx n="82" d="100"/>
          <a:sy n="82" d="100"/>
        </p:scale>
        <p:origin x="-834" y="-90"/>
      </p:cViewPr>
      <p:guideLst>
        <p:guide orient="horz" pos="2055"/>
        <p:guide pos="3855"/>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24654"/>
    </p:cViewPr>
  </p:sorterViewPr>
  <p:notesViewPr>
    <p:cSldViewPr>
      <p:cViewPr varScale="1">
        <p:scale>
          <a:sx n="67" d="100"/>
          <a:sy n="67" d="100"/>
        </p:scale>
        <p:origin x="-3300"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slide" Target="slides/slide81.xml"/><Relationship Id="rId89" Type="http://schemas.openxmlformats.org/officeDocument/2006/relationships/slide" Target="slides/slide86.xml"/><Relationship Id="rId97" Type="http://schemas.openxmlformats.org/officeDocument/2006/relationships/commentAuthors" Target="commentAuthors.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87" Type="http://schemas.openxmlformats.org/officeDocument/2006/relationships/slide" Target="slides/slide84.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slide" Target="slides/slide79.xml"/><Relationship Id="rId90" Type="http://schemas.openxmlformats.org/officeDocument/2006/relationships/slide" Target="slides/slide87.xml"/><Relationship Id="rId95" Type="http://schemas.openxmlformats.org/officeDocument/2006/relationships/slide" Target="slides/slide92.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100"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slide" Target="slides/slide82.xml"/><Relationship Id="rId93" Type="http://schemas.openxmlformats.org/officeDocument/2006/relationships/slide" Target="slides/slide90.xml"/><Relationship Id="rId98"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slide" Target="slides/slide85.xml"/><Relationship Id="rId91" Type="http://schemas.openxmlformats.org/officeDocument/2006/relationships/slide" Target="slides/slide88.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slide" Target="slides/slide91.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微软雅黑" pitchFamily="34" charset="-122"/>
              </a:defRPr>
            </a:lvl1pPr>
          </a:lstStyle>
          <a:p>
            <a:endParaRPr lang="zh-CN" altLang="en-US" dirty="0"/>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微软雅黑" pitchFamily="34" charset="-122"/>
              </a:defRPr>
            </a:lvl1pPr>
          </a:lstStyle>
          <a:p>
            <a:fld id="{C1C4507D-676C-46F9-9193-26D2264ED98F}" type="datetimeFigureOut">
              <a:rPr lang="zh-CN" altLang="en-US" smtClean="0"/>
              <a:pPr/>
              <a:t>2020/11/6</a:t>
            </a:fld>
            <a:endParaRPr lang="zh-CN" altLang="en-US" dirty="0"/>
          </a:p>
        </p:txBody>
      </p:sp>
      <p:sp>
        <p:nvSpPr>
          <p:cNvPr id="4" name="幻灯片图像占位符 3"/>
          <p:cNvSpPr>
            <a:spLocks noGrp="1" noRot="1" noChangeAspect="1"/>
          </p:cNvSpPr>
          <p:nvPr>
            <p:ph type="sldImg" idx="2"/>
          </p:nvPr>
        </p:nvSpPr>
        <p:spPr>
          <a:xfrm>
            <a:off x="369888" y="685800"/>
            <a:ext cx="6118225" cy="34290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微软雅黑" pitchFamily="34"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微软雅黑" pitchFamily="34" charset="-122"/>
              </a:defRPr>
            </a:lvl1pPr>
          </a:lstStyle>
          <a:p>
            <a:fld id="{973D0BC8-9839-4217-9CBC-BC3859D70547}" type="slidenum">
              <a:rPr lang="zh-CN" altLang="en-US" smtClean="0"/>
              <a:pPr/>
              <a:t>‹#›</a:t>
            </a:fld>
            <a:endParaRPr lang="zh-CN" altLang="en-US" dirty="0"/>
          </a:p>
        </p:txBody>
      </p:sp>
    </p:spTree>
    <p:extLst>
      <p:ext uri="{BB962C8B-B14F-4D97-AF65-F5344CB8AC3E}">
        <p14:creationId xmlns:p14="http://schemas.microsoft.com/office/powerpoint/2010/main" val="937939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微软雅黑" pitchFamily="34" charset="-122"/>
        <a:cs typeface="+mn-cs"/>
      </a:defRPr>
    </a:lvl1pPr>
    <a:lvl2pPr marL="457200" algn="l" defTabSz="914400" rtl="0" eaLnBrk="1" latinLnBrk="0" hangingPunct="1">
      <a:defRPr sz="1200" kern="1200">
        <a:solidFill>
          <a:schemeClr val="tx1"/>
        </a:solidFill>
        <a:latin typeface="+mn-lt"/>
        <a:ea typeface="微软雅黑" pitchFamily="34" charset="-122"/>
        <a:cs typeface="+mn-cs"/>
      </a:defRPr>
    </a:lvl2pPr>
    <a:lvl3pPr marL="914400" algn="l" defTabSz="914400" rtl="0" eaLnBrk="1" latinLnBrk="0" hangingPunct="1">
      <a:defRPr sz="1200" kern="1200">
        <a:solidFill>
          <a:schemeClr val="tx1"/>
        </a:solidFill>
        <a:latin typeface="+mn-lt"/>
        <a:ea typeface="微软雅黑" pitchFamily="34" charset="-122"/>
        <a:cs typeface="+mn-cs"/>
      </a:defRPr>
    </a:lvl3pPr>
    <a:lvl4pPr marL="1371600" algn="l" defTabSz="914400" rtl="0" eaLnBrk="1" latinLnBrk="0" hangingPunct="1">
      <a:defRPr sz="1200" kern="1200">
        <a:solidFill>
          <a:schemeClr val="tx1"/>
        </a:solidFill>
        <a:latin typeface="+mn-lt"/>
        <a:ea typeface="微软雅黑" pitchFamily="34" charset="-122"/>
        <a:cs typeface="+mn-cs"/>
      </a:defRPr>
    </a:lvl4pPr>
    <a:lvl5pPr marL="1828800" algn="l" defTabSz="914400" rtl="0" eaLnBrk="1" latinLnBrk="0" hangingPunct="1">
      <a:defRPr sz="1200" kern="1200">
        <a:solidFill>
          <a:schemeClr val="tx1"/>
        </a:solidFill>
        <a:latin typeface="+mn-lt"/>
        <a:ea typeface="微软雅黑"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t>16</a:t>
            </a:fld>
            <a:endParaRPr lang="zh-CN" altLang="en-US"/>
          </a:p>
        </p:txBody>
      </p:sp>
    </p:spTree>
    <p:extLst>
      <p:ext uri="{BB962C8B-B14F-4D97-AF65-F5344CB8AC3E}">
        <p14:creationId xmlns:p14="http://schemas.microsoft.com/office/powerpoint/2010/main" val="14465070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t>17</a:t>
            </a:fld>
            <a:endParaRPr lang="zh-CN" altLang="en-US"/>
          </a:p>
        </p:txBody>
      </p:sp>
    </p:spTree>
    <p:extLst>
      <p:ext uri="{BB962C8B-B14F-4D97-AF65-F5344CB8AC3E}">
        <p14:creationId xmlns:p14="http://schemas.microsoft.com/office/powerpoint/2010/main" val="33741062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t>18</a:t>
            </a:fld>
            <a:endParaRPr lang="zh-CN" altLang="en-US"/>
          </a:p>
        </p:txBody>
      </p:sp>
    </p:spTree>
    <p:extLst>
      <p:ext uri="{BB962C8B-B14F-4D97-AF65-F5344CB8AC3E}">
        <p14:creationId xmlns:p14="http://schemas.microsoft.com/office/powerpoint/2010/main" val="13367569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t>19</a:t>
            </a:fld>
            <a:endParaRPr lang="zh-CN" altLang="en-US"/>
          </a:p>
        </p:txBody>
      </p:sp>
    </p:spTree>
    <p:extLst>
      <p:ext uri="{BB962C8B-B14F-4D97-AF65-F5344CB8AC3E}">
        <p14:creationId xmlns:p14="http://schemas.microsoft.com/office/powerpoint/2010/main" val="22717899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73D0BC8-9839-4217-9CBC-BC3859D70547}" type="slidenum">
              <a:rPr lang="zh-CN" altLang="en-US" smtClean="0"/>
              <a:t>20</a:t>
            </a:fld>
            <a:endParaRPr lang="zh-CN" altLang="en-US"/>
          </a:p>
        </p:txBody>
      </p:sp>
    </p:spTree>
    <p:extLst>
      <p:ext uri="{BB962C8B-B14F-4D97-AF65-F5344CB8AC3E}">
        <p14:creationId xmlns:p14="http://schemas.microsoft.com/office/powerpoint/2010/main" val="8325231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t>21</a:t>
            </a:fld>
            <a:endParaRPr lang="zh-CN" altLang="en-US"/>
          </a:p>
        </p:txBody>
      </p:sp>
    </p:spTree>
    <p:extLst>
      <p:ext uri="{BB962C8B-B14F-4D97-AF65-F5344CB8AC3E}">
        <p14:creationId xmlns:p14="http://schemas.microsoft.com/office/powerpoint/2010/main" val="15257147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t>22</a:t>
            </a:fld>
            <a:endParaRPr lang="zh-CN" altLang="en-US"/>
          </a:p>
        </p:txBody>
      </p:sp>
    </p:spTree>
    <p:extLst>
      <p:ext uri="{BB962C8B-B14F-4D97-AF65-F5344CB8AC3E}">
        <p14:creationId xmlns:p14="http://schemas.microsoft.com/office/powerpoint/2010/main" val="15481859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t>23</a:t>
            </a:fld>
            <a:endParaRPr lang="zh-CN" altLang="en-US"/>
          </a:p>
        </p:txBody>
      </p:sp>
    </p:spTree>
    <p:extLst>
      <p:ext uri="{BB962C8B-B14F-4D97-AF65-F5344CB8AC3E}">
        <p14:creationId xmlns:p14="http://schemas.microsoft.com/office/powerpoint/2010/main" val="15238359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73D0BC8-9839-4217-9CBC-BC3859D70547}" type="slidenum">
              <a:rPr lang="zh-CN" altLang="en-US" smtClean="0"/>
              <a:t>24</a:t>
            </a:fld>
            <a:endParaRPr lang="zh-CN" altLang="en-US"/>
          </a:p>
        </p:txBody>
      </p:sp>
    </p:spTree>
    <p:extLst>
      <p:ext uri="{BB962C8B-B14F-4D97-AF65-F5344CB8AC3E}">
        <p14:creationId xmlns:p14="http://schemas.microsoft.com/office/powerpoint/2010/main" val="4636404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000" kern="100" dirty="0" smtClean="0">
                <a:solidFill>
                  <a:schemeClr val="tx1"/>
                </a:solidFill>
                <a:effectLst/>
                <a:latin typeface="Times New Roman"/>
                <a:cs typeface="Times New Roman"/>
              </a:rPr>
              <a:t>按照</a:t>
            </a:r>
            <a:r>
              <a:rPr lang="en-US" altLang="zh-CN" sz="1000" kern="100" dirty="0" smtClean="0">
                <a:solidFill>
                  <a:schemeClr val="tx1"/>
                </a:solidFill>
                <a:effectLst/>
                <a:latin typeface="Times New Roman"/>
                <a:cs typeface="Times New Roman"/>
              </a:rPr>
              <a:t>《</a:t>
            </a:r>
            <a:r>
              <a:rPr lang="zh-CN" altLang="en-US" sz="1000" kern="100" dirty="0" smtClean="0">
                <a:solidFill>
                  <a:schemeClr val="tx1"/>
                </a:solidFill>
                <a:effectLst/>
                <a:latin typeface="Times New Roman"/>
                <a:cs typeface="Times New Roman"/>
              </a:rPr>
              <a:t>危险化学品建设项目安全监督管理办法</a:t>
            </a:r>
            <a:r>
              <a:rPr lang="en-US" altLang="zh-CN" sz="1000" kern="100" dirty="0" smtClean="0">
                <a:solidFill>
                  <a:schemeClr val="tx1"/>
                </a:solidFill>
                <a:effectLst/>
                <a:latin typeface="Times New Roman"/>
                <a:cs typeface="Times New Roman"/>
              </a:rPr>
              <a:t>》</a:t>
            </a:r>
            <a:r>
              <a:rPr lang="zh-CN" altLang="en-US" sz="1000" kern="100" dirty="0" smtClean="0">
                <a:solidFill>
                  <a:schemeClr val="tx1"/>
                </a:solidFill>
                <a:effectLst/>
                <a:latin typeface="Times New Roman"/>
                <a:cs typeface="Times New Roman"/>
              </a:rPr>
              <a:t>（安全生产监督管理总局</a:t>
            </a:r>
            <a:r>
              <a:rPr lang="en-US" altLang="zh-CN" sz="1000" kern="100" dirty="0" smtClean="0">
                <a:solidFill>
                  <a:schemeClr val="tx1"/>
                </a:solidFill>
                <a:effectLst/>
                <a:latin typeface="Times New Roman"/>
                <a:cs typeface="Times New Roman"/>
              </a:rPr>
              <a:t>45</a:t>
            </a:r>
            <a:r>
              <a:rPr lang="zh-CN" altLang="en-US" sz="1000" kern="100" dirty="0" smtClean="0">
                <a:solidFill>
                  <a:schemeClr val="tx1"/>
                </a:solidFill>
                <a:effectLst/>
                <a:latin typeface="Times New Roman"/>
                <a:cs typeface="Times New Roman"/>
              </a:rPr>
              <a:t>号令）和</a:t>
            </a:r>
            <a:r>
              <a:rPr lang="en-US" altLang="zh-CN" sz="1000" kern="100" dirty="0" smtClean="0">
                <a:solidFill>
                  <a:schemeClr val="tx1"/>
                </a:solidFill>
                <a:effectLst/>
                <a:latin typeface="Times New Roman"/>
                <a:cs typeface="Times New Roman"/>
              </a:rPr>
              <a:t>《</a:t>
            </a:r>
            <a:r>
              <a:rPr lang="zh-CN" altLang="en-US" sz="1000" kern="100" dirty="0" smtClean="0">
                <a:solidFill>
                  <a:schemeClr val="tx1"/>
                </a:solidFill>
                <a:effectLst/>
                <a:latin typeface="Times New Roman"/>
                <a:cs typeface="Times New Roman"/>
              </a:rPr>
              <a:t>化工建设项目安全设计管理导则</a:t>
            </a:r>
            <a:r>
              <a:rPr lang="en-US" altLang="zh-CN" sz="1000" kern="100" dirty="0" smtClean="0">
                <a:solidFill>
                  <a:schemeClr val="tx1"/>
                </a:solidFill>
                <a:effectLst/>
                <a:latin typeface="Times New Roman"/>
                <a:cs typeface="Times New Roman"/>
              </a:rPr>
              <a:t>》</a:t>
            </a:r>
            <a:r>
              <a:rPr lang="zh-CN" altLang="en-US" sz="1000" kern="100" dirty="0" smtClean="0">
                <a:solidFill>
                  <a:schemeClr val="tx1"/>
                </a:solidFill>
                <a:effectLst/>
                <a:latin typeface="Times New Roman"/>
                <a:cs typeface="Times New Roman"/>
              </a:rPr>
              <a:t>（</a:t>
            </a:r>
            <a:r>
              <a:rPr lang="en-US" altLang="zh-CN" sz="1000" kern="100" dirty="0" smtClean="0">
                <a:solidFill>
                  <a:schemeClr val="tx1"/>
                </a:solidFill>
                <a:effectLst/>
                <a:latin typeface="Times New Roman"/>
                <a:cs typeface="Times New Roman"/>
              </a:rPr>
              <a:t>AQ/T3033</a:t>
            </a:r>
            <a:r>
              <a:rPr lang="zh-CN" altLang="en-US" sz="1000" kern="100" dirty="0" smtClean="0">
                <a:solidFill>
                  <a:schemeClr val="tx1"/>
                </a:solidFill>
                <a:effectLst/>
                <a:latin typeface="Times New Roman"/>
                <a:cs typeface="Times New Roman"/>
              </a:rPr>
              <a:t>），新建、改建、扩建危险化学品生产、储存装置和设施，以及伴有危险化学品使用或产生的化学品生产装置和设施的建设项目需编制安全设施设计专篇。</a:t>
            </a:r>
          </a:p>
        </p:txBody>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25</a:t>
            </a:fld>
            <a:endParaRPr lang="zh-CN" altLang="en-US">
              <a:solidFill>
                <a:prstClr val="black"/>
              </a:solidFill>
            </a:endParaRPr>
          </a:p>
        </p:txBody>
      </p:sp>
    </p:spTree>
    <p:extLst>
      <p:ext uri="{BB962C8B-B14F-4D97-AF65-F5344CB8AC3E}">
        <p14:creationId xmlns:p14="http://schemas.microsoft.com/office/powerpoint/2010/main" val="3917069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t>8</a:t>
            </a:fld>
            <a:endParaRPr lang="zh-CN" altLang="en-US"/>
          </a:p>
        </p:txBody>
      </p:sp>
    </p:spTree>
    <p:extLst>
      <p:ext uri="{BB962C8B-B14F-4D97-AF65-F5344CB8AC3E}">
        <p14:creationId xmlns:p14="http://schemas.microsoft.com/office/powerpoint/2010/main" val="5295104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t>26</a:t>
            </a:fld>
            <a:endParaRPr lang="zh-CN" altLang="en-US"/>
          </a:p>
        </p:txBody>
      </p:sp>
    </p:spTree>
    <p:extLst>
      <p:ext uri="{BB962C8B-B14F-4D97-AF65-F5344CB8AC3E}">
        <p14:creationId xmlns:p14="http://schemas.microsoft.com/office/powerpoint/2010/main" val="22201645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27</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a:spcAft>
                <a:spcPts val="0"/>
              </a:spcAft>
            </a:pPr>
            <a:r>
              <a:rPr lang="en-US" altLang="zh-CN" sz="1200" kern="100" dirty="0" smtClean="0">
                <a:solidFill>
                  <a:srgbClr val="FF0000"/>
                </a:solidFill>
                <a:effectLst/>
                <a:latin typeface="Times New Roman" pitchFamily="18" charset="0"/>
                <a:cs typeface="Times New Roman" pitchFamily="18" charset="0"/>
              </a:rPr>
              <a:t>2.</a:t>
            </a:r>
            <a:r>
              <a:rPr lang="zh-CN" altLang="en-US" sz="1200" kern="100" dirty="0" smtClean="0">
                <a:solidFill>
                  <a:srgbClr val="FF0000"/>
                </a:solidFill>
                <a:effectLst/>
                <a:latin typeface="Times New Roman" pitchFamily="18" charset="0"/>
                <a:cs typeface="Times New Roman" pitchFamily="18" charset="0"/>
              </a:rPr>
              <a:t>分值减少原因</a:t>
            </a:r>
          </a:p>
          <a:p>
            <a:pPr algn="l">
              <a:spcAft>
                <a:spcPts val="0"/>
              </a:spcAft>
            </a:pPr>
            <a:r>
              <a:rPr lang="zh-CN" altLang="en-US" sz="1200" kern="100" dirty="0" smtClean="0">
                <a:solidFill>
                  <a:srgbClr val="FF0000"/>
                </a:solidFill>
                <a:effectLst/>
                <a:latin typeface="Times New Roman" pitchFamily="18" charset="0"/>
                <a:cs typeface="Times New Roman" pitchFamily="18" charset="0"/>
              </a:rPr>
              <a:t>（</a:t>
            </a:r>
            <a:r>
              <a:rPr lang="en-US" altLang="zh-CN" sz="1200" kern="100" dirty="0" smtClean="0">
                <a:solidFill>
                  <a:srgbClr val="FF0000"/>
                </a:solidFill>
                <a:effectLst/>
                <a:latin typeface="Times New Roman" pitchFamily="18" charset="0"/>
                <a:cs typeface="Times New Roman" pitchFamily="18" charset="0"/>
              </a:rPr>
              <a:t>1</a:t>
            </a:r>
            <a:r>
              <a:rPr lang="zh-CN" altLang="en-US" sz="1200" kern="100" dirty="0" smtClean="0">
                <a:solidFill>
                  <a:srgbClr val="FF0000"/>
                </a:solidFill>
                <a:effectLst/>
                <a:latin typeface="Times New Roman" pitchFamily="18" charset="0"/>
                <a:cs typeface="Times New Roman" pitchFamily="18" charset="0"/>
              </a:rPr>
              <a:t>）设备设施建设 减</a:t>
            </a:r>
            <a:r>
              <a:rPr lang="en-US" altLang="zh-CN" sz="1200" kern="100" dirty="0" smtClean="0">
                <a:solidFill>
                  <a:srgbClr val="FF0000"/>
                </a:solidFill>
                <a:effectLst/>
                <a:latin typeface="Times New Roman" pitchFamily="18" charset="0"/>
                <a:cs typeface="Times New Roman" pitchFamily="18" charset="0"/>
              </a:rPr>
              <a:t>35</a:t>
            </a:r>
            <a:r>
              <a:rPr lang="zh-CN" altLang="en-US" sz="1200" kern="100" dirty="0" smtClean="0">
                <a:solidFill>
                  <a:srgbClr val="FF0000"/>
                </a:solidFill>
                <a:effectLst/>
                <a:latin typeface="Times New Roman" pitchFamily="18" charset="0"/>
                <a:cs typeface="Times New Roman" pitchFamily="18" charset="0"/>
              </a:rPr>
              <a:t>分</a:t>
            </a:r>
          </a:p>
          <a:p>
            <a:pPr algn="l">
              <a:spcAft>
                <a:spcPts val="0"/>
              </a:spcAft>
            </a:pPr>
            <a:r>
              <a:rPr lang="en-US" altLang="zh-CN" sz="1200" kern="100" dirty="0" smtClean="0">
                <a:solidFill>
                  <a:srgbClr val="FF0000"/>
                </a:solidFill>
                <a:effectLst/>
                <a:latin typeface="Times New Roman" pitchFamily="18" charset="0"/>
                <a:cs typeface="Times New Roman" pitchFamily="18" charset="0"/>
              </a:rPr>
              <a:t>a.</a:t>
            </a:r>
            <a:r>
              <a:rPr lang="zh-CN" altLang="en-US" sz="1200" kern="100" dirty="0" smtClean="0">
                <a:solidFill>
                  <a:srgbClr val="FF0000"/>
                </a:solidFill>
                <a:effectLst/>
                <a:latin typeface="Times New Roman" pitchFamily="18" charset="0"/>
                <a:cs typeface="Times New Roman" pitchFamily="18" charset="0"/>
              </a:rPr>
              <a:t>设备设施建设较考评检查时间早很多，也已定形，难以整改。</a:t>
            </a:r>
          </a:p>
          <a:p>
            <a:pPr algn="l">
              <a:spcAft>
                <a:spcPts val="0"/>
              </a:spcAft>
            </a:pPr>
            <a:r>
              <a:rPr lang="en-US" altLang="zh-CN" sz="1200" kern="100" dirty="0" smtClean="0">
                <a:solidFill>
                  <a:srgbClr val="FF0000"/>
                </a:solidFill>
                <a:effectLst/>
                <a:latin typeface="Times New Roman" pitchFamily="18" charset="0"/>
                <a:cs typeface="Times New Roman" pitchFamily="18" charset="0"/>
              </a:rPr>
              <a:t>b.</a:t>
            </a:r>
            <a:r>
              <a:rPr lang="zh-CN" altLang="en-US" sz="1200" kern="100" dirty="0" smtClean="0">
                <a:solidFill>
                  <a:srgbClr val="FF0000"/>
                </a:solidFill>
                <a:effectLst/>
                <a:latin typeface="Times New Roman" pitchFamily="18" charset="0"/>
                <a:cs typeface="Times New Roman" pitchFamily="18" charset="0"/>
              </a:rPr>
              <a:t>机械行业“三同时”执行情况较差，若分值设置较高，将会失分严重。</a:t>
            </a:r>
          </a:p>
          <a:p>
            <a:pPr algn="l">
              <a:spcAft>
                <a:spcPts val="0"/>
              </a:spcAft>
            </a:pPr>
            <a:r>
              <a:rPr lang="zh-CN" altLang="en-US" sz="1200" kern="100" dirty="0" smtClean="0">
                <a:solidFill>
                  <a:srgbClr val="FF0000"/>
                </a:solidFill>
                <a:effectLst/>
                <a:latin typeface="Times New Roman" pitchFamily="18" charset="0"/>
                <a:cs typeface="Times New Roman" pitchFamily="18" charset="0"/>
              </a:rPr>
              <a:t>（</a:t>
            </a:r>
            <a:r>
              <a:rPr lang="en-US" altLang="zh-CN" sz="1200" kern="100" dirty="0" smtClean="0">
                <a:solidFill>
                  <a:srgbClr val="FF0000"/>
                </a:solidFill>
                <a:effectLst/>
                <a:latin typeface="Times New Roman" pitchFamily="18" charset="0"/>
                <a:cs typeface="Times New Roman" pitchFamily="18" charset="0"/>
              </a:rPr>
              <a:t>2</a:t>
            </a:r>
            <a:r>
              <a:rPr lang="zh-CN" altLang="en-US" sz="1200" kern="100" dirty="0" smtClean="0">
                <a:solidFill>
                  <a:srgbClr val="FF0000"/>
                </a:solidFill>
                <a:effectLst/>
                <a:latin typeface="Times New Roman" pitchFamily="18" charset="0"/>
                <a:cs typeface="Times New Roman" pitchFamily="18" charset="0"/>
              </a:rPr>
              <a:t>）设备设施检维  减</a:t>
            </a:r>
            <a:r>
              <a:rPr lang="en-US" altLang="zh-CN" sz="1200" kern="100" dirty="0" smtClean="0">
                <a:solidFill>
                  <a:srgbClr val="FF0000"/>
                </a:solidFill>
                <a:effectLst/>
                <a:latin typeface="Times New Roman" pitchFamily="18" charset="0"/>
                <a:cs typeface="Times New Roman" pitchFamily="18" charset="0"/>
              </a:rPr>
              <a:t>10</a:t>
            </a:r>
            <a:r>
              <a:rPr lang="zh-CN" altLang="en-US" sz="1200" kern="100" dirty="0" smtClean="0">
                <a:solidFill>
                  <a:srgbClr val="FF0000"/>
                </a:solidFill>
                <a:effectLst/>
                <a:latin typeface="Times New Roman" pitchFamily="18" charset="0"/>
                <a:cs typeface="Times New Roman" pitchFamily="18" charset="0"/>
              </a:rPr>
              <a:t>分</a:t>
            </a:r>
          </a:p>
          <a:p>
            <a:pPr algn="l">
              <a:spcAft>
                <a:spcPts val="0"/>
              </a:spcAft>
            </a:pPr>
            <a:r>
              <a:rPr lang="zh-CN" altLang="en-US" sz="1200" kern="100" dirty="0" smtClean="0">
                <a:solidFill>
                  <a:srgbClr val="FF0000"/>
                </a:solidFill>
                <a:effectLst/>
                <a:latin typeface="Times New Roman" pitchFamily="18" charset="0"/>
                <a:cs typeface="Times New Roman" pitchFamily="18" charset="0"/>
              </a:rPr>
              <a:t>减少了对检维修方案编写、安全分析的考核。</a:t>
            </a:r>
          </a:p>
          <a:p>
            <a:pPr algn="l">
              <a:spcAft>
                <a:spcPts val="0"/>
              </a:spcAft>
            </a:pPr>
            <a:r>
              <a:rPr lang="zh-CN" altLang="en-US" sz="1200" kern="100" dirty="0" smtClean="0">
                <a:solidFill>
                  <a:srgbClr val="FF0000"/>
                </a:solidFill>
                <a:effectLst/>
                <a:latin typeface="Times New Roman" pitchFamily="18" charset="0"/>
                <a:cs typeface="Times New Roman" pitchFamily="18" charset="0"/>
              </a:rPr>
              <a:t>（</a:t>
            </a:r>
            <a:r>
              <a:rPr lang="en-US" altLang="zh-CN" sz="1200" kern="100" dirty="0" smtClean="0">
                <a:solidFill>
                  <a:srgbClr val="FF0000"/>
                </a:solidFill>
                <a:effectLst/>
                <a:latin typeface="Times New Roman" pitchFamily="18" charset="0"/>
                <a:cs typeface="Times New Roman" pitchFamily="18" charset="0"/>
              </a:rPr>
              <a:t>3</a:t>
            </a:r>
            <a:r>
              <a:rPr lang="zh-CN" altLang="en-US" sz="1200" kern="100" dirty="0" smtClean="0">
                <a:solidFill>
                  <a:srgbClr val="FF0000"/>
                </a:solidFill>
                <a:effectLst/>
                <a:latin typeface="Times New Roman" pitchFamily="18" charset="0"/>
                <a:cs typeface="Times New Roman" pitchFamily="18" charset="0"/>
              </a:rPr>
              <a:t>）设备设施拆除、报废 减</a:t>
            </a:r>
            <a:r>
              <a:rPr lang="en-US" altLang="zh-CN" sz="1200" kern="100" dirty="0" smtClean="0">
                <a:solidFill>
                  <a:srgbClr val="FF0000"/>
                </a:solidFill>
                <a:effectLst/>
                <a:latin typeface="Times New Roman" pitchFamily="18" charset="0"/>
                <a:cs typeface="Times New Roman" pitchFamily="18" charset="0"/>
              </a:rPr>
              <a:t>8</a:t>
            </a:r>
            <a:r>
              <a:rPr lang="zh-CN" altLang="en-US" sz="1200" kern="100" dirty="0" smtClean="0">
                <a:solidFill>
                  <a:srgbClr val="FF0000"/>
                </a:solidFill>
                <a:effectLst/>
                <a:latin typeface="Times New Roman" pitchFamily="18" charset="0"/>
                <a:cs typeface="Times New Roman" pitchFamily="18" charset="0"/>
              </a:rPr>
              <a:t>分</a:t>
            </a:r>
          </a:p>
          <a:p>
            <a:pPr algn="l">
              <a:spcAft>
                <a:spcPts val="0"/>
              </a:spcAft>
            </a:pPr>
            <a:r>
              <a:rPr lang="zh-CN" altLang="en-US" sz="1200" kern="100" dirty="0" smtClean="0">
                <a:solidFill>
                  <a:srgbClr val="FF0000"/>
                </a:solidFill>
                <a:effectLst/>
                <a:latin typeface="Times New Roman" pitchFamily="18" charset="0"/>
                <a:cs typeface="Times New Roman" pitchFamily="18" charset="0"/>
              </a:rPr>
              <a:t>机械行业的设备拆除、报废情况较少，往往张贴拆除或报废牌处理，考核数量与分值都降低。</a:t>
            </a:r>
          </a:p>
        </p:txBody>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28</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29</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30</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31</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32</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33</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34</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35</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73D0BC8-9839-4217-9CBC-BC3859D70547}" type="slidenum">
              <a:rPr lang="zh-CN" altLang="en-US" smtClean="0"/>
              <a:t>9</a:t>
            </a:fld>
            <a:endParaRPr lang="zh-CN" altLang="en-US"/>
          </a:p>
        </p:txBody>
      </p:sp>
    </p:spTree>
    <p:extLst>
      <p:ext uri="{BB962C8B-B14F-4D97-AF65-F5344CB8AC3E}">
        <p14:creationId xmlns:p14="http://schemas.microsoft.com/office/powerpoint/2010/main" val="19753704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36</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37</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38</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39</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40</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41</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dirty="0" smtClean="0">
                <a:latin typeface="Times New Roman" pitchFamily="18" charset="0"/>
                <a:cs typeface="Times New Roman" pitchFamily="18" charset="0"/>
              </a:rPr>
              <a:t> 如果参评单位存在上述问题，但考核分数通过，按照宁波市标准化考核要求，企业还需要对发现的隐患进行整改，否则仍是考核不通过</a:t>
            </a:r>
            <a:r>
              <a:rPr lang="zh-CN" altLang="en-US" sz="1200" dirty="0" smtClean="0"/>
              <a:t>。</a:t>
            </a:r>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42</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43</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44</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45</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t>10</a:t>
            </a:fld>
            <a:endParaRPr lang="zh-CN" altLang="en-US"/>
          </a:p>
        </p:txBody>
      </p:sp>
    </p:spTree>
    <p:extLst>
      <p:ext uri="{BB962C8B-B14F-4D97-AF65-F5344CB8AC3E}">
        <p14:creationId xmlns:p14="http://schemas.microsoft.com/office/powerpoint/2010/main" val="426982236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46</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47</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48</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49</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50</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51</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52</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53</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54</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55</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t>11</a:t>
            </a:fld>
            <a:endParaRPr lang="zh-CN" altLang="en-US"/>
          </a:p>
        </p:txBody>
      </p:sp>
    </p:spTree>
    <p:extLst>
      <p:ext uri="{BB962C8B-B14F-4D97-AF65-F5344CB8AC3E}">
        <p14:creationId xmlns:p14="http://schemas.microsoft.com/office/powerpoint/2010/main" val="201319534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56</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57</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58</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59</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60</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solidFill>
                  <a:prstClr val="black"/>
                </a:solidFill>
              </a:rPr>
              <a:pPr/>
              <a:t>61</a:t>
            </a:fld>
            <a:endParaRPr lang="zh-CN" altLang="en-US">
              <a:solidFill>
                <a:prstClr val="black"/>
              </a:solidFill>
            </a:endParaRPr>
          </a:p>
        </p:txBody>
      </p:sp>
    </p:spTree>
    <p:extLst>
      <p:ext uri="{BB962C8B-B14F-4D97-AF65-F5344CB8AC3E}">
        <p14:creationId xmlns:p14="http://schemas.microsoft.com/office/powerpoint/2010/main" val="11253766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73D0BC8-9839-4217-9CBC-BC3859D70547}" type="slidenum">
              <a:rPr lang="zh-CN" altLang="en-US" smtClean="0"/>
              <a:t>62</a:t>
            </a:fld>
            <a:endParaRPr lang="zh-CN" altLang="en-US"/>
          </a:p>
        </p:txBody>
      </p:sp>
    </p:spTree>
    <p:extLst>
      <p:ext uri="{BB962C8B-B14F-4D97-AF65-F5344CB8AC3E}">
        <p14:creationId xmlns:p14="http://schemas.microsoft.com/office/powerpoint/2010/main" val="150622028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73D0BC8-9839-4217-9CBC-BC3859D70547}" type="slidenum">
              <a:rPr lang="zh-CN" altLang="en-US" smtClean="0"/>
              <a:t>63</a:t>
            </a:fld>
            <a:endParaRPr lang="zh-CN" altLang="en-US"/>
          </a:p>
        </p:txBody>
      </p:sp>
    </p:spTree>
    <p:extLst>
      <p:ext uri="{BB962C8B-B14F-4D97-AF65-F5344CB8AC3E}">
        <p14:creationId xmlns:p14="http://schemas.microsoft.com/office/powerpoint/2010/main" val="375306492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t>64</a:t>
            </a:fld>
            <a:endParaRPr lang="zh-CN" alt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t>65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73D0BC8-9839-4217-9CBC-BC3859D70547}" type="slidenum">
              <a:rPr lang="zh-CN" altLang="en-US" smtClean="0"/>
              <a:t>12</a:t>
            </a:fld>
            <a:endParaRPr lang="zh-CN" altLang="en-US"/>
          </a:p>
        </p:txBody>
      </p:sp>
    </p:spTree>
    <p:extLst>
      <p:ext uri="{BB962C8B-B14F-4D97-AF65-F5344CB8AC3E}">
        <p14:creationId xmlns:p14="http://schemas.microsoft.com/office/powerpoint/2010/main" val="324631771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t>66</a:t>
            </a:fld>
            <a:endParaRPr lang="zh-CN" alt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t>67</a:t>
            </a:fld>
            <a:endParaRPr lang="zh-CN" alt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t>68</a:t>
            </a:fld>
            <a:endParaRPr lang="zh-CN" alt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t>69</a:t>
            </a:fld>
            <a:endParaRPr lang="zh-CN" alt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t>70</a:t>
            </a:fld>
            <a:endParaRPr lang="zh-CN" alt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t>71</a:t>
            </a:fld>
            <a:endParaRPr lang="zh-CN" alt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t>72</a:t>
            </a:fld>
            <a:endParaRPr lang="zh-CN" alt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t>73</a:t>
            </a:fld>
            <a:endParaRPr lang="zh-CN" alt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73D0BC8-9839-4217-9CBC-BC3859D70547}" type="slidenum">
              <a:rPr lang="zh-CN" altLang="en-US" smtClean="0"/>
              <a:t>74</a:t>
            </a:fld>
            <a:endParaRPr lang="zh-CN" altLang="en-US"/>
          </a:p>
        </p:txBody>
      </p:sp>
    </p:spTree>
    <p:extLst>
      <p:ext uri="{BB962C8B-B14F-4D97-AF65-F5344CB8AC3E}">
        <p14:creationId xmlns:p14="http://schemas.microsoft.com/office/powerpoint/2010/main" val="52356643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73D0BC8-9839-4217-9CBC-BC3859D70547}" type="slidenum">
              <a:rPr lang="zh-CN" altLang="en-US" smtClean="0"/>
              <a:t>75</a:t>
            </a:fld>
            <a:endParaRPr lang="zh-CN" altLang="en-US"/>
          </a:p>
        </p:txBody>
      </p:sp>
    </p:spTree>
    <p:extLst>
      <p:ext uri="{BB962C8B-B14F-4D97-AF65-F5344CB8AC3E}">
        <p14:creationId xmlns:p14="http://schemas.microsoft.com/office/powerpoint/2010/main" val="165634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t>13</a:t>
            </a:fld>
            <a:endParaRPr lang="zh-CN" altLang="en-US"/>
          </a:p>
        </p:txBody>
      </p:sp>
    </p:spTree>
    <p:extLst>
      <p:ext uri="{BB962C8B-B14F-4D97-AF65-F5344CB8AC3E}">
        <p14:creationId xmlns:p14="http://schemas.microsoft.com/office/powerpoint/2010/main" val="303337095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t>76</a:t>
            </a:fld>
            <a:endParaRPr lang="zh-CN" alt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t>77</a:t>
            </a:fld>
            <a:endParaRPr lang="zh-CN" alt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t>78</a:t>
            </a:fld>
            <a:endParaRPr lang="zh-CN" alt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t>79</a:t>
            </a:fld>
            <a:endParaRPr lang="zh-CN" alt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t>80</a:t>
            </a:fld>
            <a:endParaRPr lang="zh-CN" alt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t>81</a:t>
            </a:fld>
            <a:endParaRPr lang="zh-CN" alt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t>82</a:t>
            </a:fld>
            <a:endParaRPr lang="zh-CN" alt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73D0BC8-9839-4217-9CBC-BC3859D70547}" type="slidenum">
              <a:rPr lang="zh-CN" altLang="en-US" smtClean="0"/>
              <a:t>83</a:t>
            </a:fld>
            <a:endParaRPr lang="zh-CN" altLang="en-US"/>
          </a:p>
        </p:txBody>
      </p:sp>
    </p:spTree>
    <p:extLst>
      <p:ext uri="{BB962C8B-B14F-4D97-AF65-F5344CB8AC3E}">
        <p14:creationId xmlns:p14="http://schemas.microsoft.com/office/powerpoint/2010/main" val="121196943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73D0BC8-9839-4217-9CBC-BC3859D70547}" type="slidenum">
              <a:rPr lang="zh-CN" altLang="en-US" smtClean="0"/>
              <a:t>84</a:t>
            </a:fld>
            <a:endParaRPr lang="zh-CN" altLang="en-US"/>
          </a:p>
        </p:txBody>
      </p:sp>
    </p:spTree>
    <p:extLst>
      <p:ext uri="{BB962C8B-B14F-4D97-AF65-F5344CB8AC3E}">
        <p14:creationId xmlns:p14="http://schemas.microsoft.com/office/powerpoint/2010/main" val="117175949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t>85</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t>14</a:t>
            </a:fld>
            <a:endParaRPr lang="zh-CN" altLang="en-US"/>
          </a:p>
        </p:txBody>
      </p:sp>
    </p:spTree>
    <p:extLst>
      <p:ext uri="{BB962C8B-B14F-4D97-AF65-F5344CB8AC3E}">
        <p14:creationId xmlns:p14="http://schemas.microsoft.com/office/powerpoint/2010/main" val="224668780"/>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t>86</a:t>
            </a:fld>
            <a:endParaRPr lang="zh-CN" alt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t>87</a:t>
            </a:fld>
            <a:endParaRPr lang="zh-CN" alt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73D0BC8-9839-4217-9CBC-BC3859D70547}" type="slidenum">
              <a:rPr lang="zh-CN" altLang="en-US" smtClean="0"/>
              <a:t>88</a:t>
            </a:fld>
            <a:endParaRPr lang="zh-CN" altLang="en-US"/>
          </a:p>
        </p:txBody>
      </p:sp>
    </p:spTree>
    <p:extLst>
      <p:ext uri="{BB962C8B-B14F-4D97-AF65-F5344CB8AC3E}">
        <p14:creationId xmlns:p14="http://schemas.microsoft.com/office/powerpoint/2010/main" val="1591564422"/>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73D0BC8-9839-4217-9CBC-BC3859D70547}" type="slidenum">
              <a:rPr lang="zh-CN" altLang="en-US" smtClean="0"/>
              <a:t>89</a:t>
            </a:fld>
            <a:endParaRPr lang="zh-CN" altLang="en-US"/>
          </a:p>
        </p:txBody>
      </p:sp>
    </p:spTree>
    <p:extLst>
      <p:ext uri="{BB962C8B-B14F-4D97-AF65-F5344CB8AC3E}">
        <p14:creationId xmlns:p14="http://schemas.microsoft.com/office/powerpoint/2010/main" val="3666792632"/>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t>90</a:t>
            </a:fld>
            <a:endParaRPr lang="zh-CN" altLang="en-US"/>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3D0BC8-9839-4217-9CBC-BC3859D70547}" type="slidenum">
              <a:rPr lang="zh-CN" altLang="en-US" smtClean="0"/>
              <a:t>91</a:t>
            </a:fld>
            <a:endParaRPr lang="zh-CN" altLang="en-US"/>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69888" y="685800"/>
            <a:ext cx="6118225" cy="3429000"/>
          </a:xfrm>
        </p:spPr>
      </p:sp>
      <p:sp>
        <p:nvSpPr>
          <p:cNvPr id="4" name="灯片编号占位符 3"/>
          <p:cNvSpPr>
            <a:spLocks noGrp="1"/>
          </p:cNvSpPr>
          <p:nvPr>
            <p:ph type="sldNum" sz="quarter" idx="10"/>
          </p:nvPr>
        </p:nvSpPr>
        <p:spPr/>
        <p:txBody>
          <a:bodyPr/>
          <a:lstStyle/>
          <a:p>
            <a:fld id="{F3D5ECE6-943B-49D7-A8A9-CDF5665F1A48}" type="slidenum">
              <a:rPr lang="zh-CN" altLang="en-US" smtClean="0"/>
              <a:t>92</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fld id="{973D0BC8-9839-4217-9CBC-BC3859D70547}" type="slidenum">
              <a:rPr lang="zh-CN" altLang="en-US" smtClean="0"/>
              <a:t>15</a:t>
            </a:fld>
            <a:endParaRPr lang="zh-CN" altLang="en-US"/>
          </a:p>
        </p:txBody>
      </p:sp>
    </p:spTree>
    <p:extLst>
      <p:ext uri="{BB962C8B-B14F-4D97-AF65-F5344CB8AC3E}">
        <p14:creationId xmlns:p14="http://schemas.microsoft.com/office/powerpoint/2010/main" val="3203000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8092" y="2130428"/>
            <a:ext cx="10405031" cy="1470025"/>
          </a:xfrm>
        </p:spPr>
        <p:txBody>
          <a:bodyPr/>
          <a:lstStyle/>
          <a:p>
            <a:r>
              <a:rPr lang="zh-CN" altLang="en-US"/>
              <a:t>单击此处编辑母版标题样式</a:t>
            </a:r>
          </a:p>
        </p:txBody>
      </p:sp>
      <p:sp>
        <p:nvSpPr>
          <p:cNvPr id="3" name="副标题 2"/>
          <p:cNvSpPr>
            <a:spLocks noGrp="1"/>
          </p:cNvSpPr>
          <p:nvPr>
            <p:ph type="subTitle" idx="1"/>
          </p:nvPr>
        </p:nvSpPr>
        <p:spPr>
          <a:xfrm>
            <a:off x="1836183" y="3886200"/>
            <a:ext cx="856885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2020/11/6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slow"/>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2020/11/6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74881" y="274641"/>
            <a:ext cx="2754273"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12061" y="274641"/>
            <a:ext cx="8058799"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2020/11/6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7575" y="2130425"/>
            <a:ext cx="10406063"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36738" y="3886200"/>
            <a:ext cx="8567737"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3147E42A-CAD7-463C-9E7D-2F75FCC89137}" type="datetimeFigureOut">
              <a:rPr lang="zh-CN" altLang="en-US" smtClean="0"/>
              <a:t>2020/11/6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72BA7CA-F951-47AB-B4D5-8C1A61D8D727}" type="slidenum">
              <a:rPr lang="zh-CN" altLang="en-US" smtClean="0"/>
              <a:t>‹#›</a:t>
            </a:fld>
            <a:endParaRPr lang="zh-CN" altLang="en-US"/>
          </a:p>
        </p:txBody>
      </p:sp>
    </p:spTree>
    <p:extLst>
      <p:ext uri="{BB962C8B-B14F-4D97-AF65-F5344CB8AC3E}">
        <p14:creationId xmlns:p14="http://schemas.microsoft.com/office/powerpoint/2010/main" val="37452955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147E42A-CAD7-463C-9E7D-2F75FCC89137}" type="datetimeFigureOut">
              <a:rPr lang="zh-CN" altLang="en-US" smtClean="0"/>
              <a:t>2020/11/6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72BA7CA-F951-47AB-B4D5-8C1A61D8D727}" type="slidenum">
              <a:rPr lang="zh-CN" altLang="en-US" smtClean="0"/>
              <a:t>‹#›</a:t>
            </a:fld>
            <a:endParaRPr lang="zh-CN" altLang="en-US"/>
          </a:p>
        </p:txBody>
      </p:sp>
    </p:spTree>
    <p:extLst>
      <p:ext uri="{BB962C8B-B14F-4D97-AF65-F5344CB8AC3E}">
        <p14:creationId xmlns:p14="http://schemas.microsoft.com/office/powerpoint/2010/main" val="1775313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6788" y="4406900"/>
            <a:ext cx="10404475"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6788" y="2906713"/>
            <a:ext cx="10404475"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3147E42A-CAD7-463C-9E7D-2F75FCC89137}" type="datetimeFigureOut">
              <a:rPr lang="zh-CN" altLang="en-US" smtClean="0"/>
              <a:t>2020/11/6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72BA7CA-F951-47AB-B4D5-8C1A61D8D727}" type="slidenum">
              <a:rPr lang="zh-CN" altLang="en-US" smtClean="0"/>
              <a:t>‹#›</a:t>
            </a:fld>
            <a:endParaRPr lang="zh-CN" altLang="en-US"/>
          </a:p>
        </p:txBody>
      </p:sp>
    </p:spTree>
    <p:extLst>
      <p:ext uri="{BB962C8B-B14F-4D97-AF65-F5344CB8AC3E}">
        <p14:creationId xmlns:p14="http://schemas.microsoft.com/office/powerpoint/2010/main" val="39382602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12775" y="1600200"/>
            <a:ext cx="54308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6013" y="1600200"/>
            <a:ext cx="54324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3147E42A-CAD7-463C-9E7D-2F75FCC89137}" type="datetimeFigureOut">
              <a:rPr lang="zh-CN" altLang="en-US" smtClean="0"/>
              <a:t>2020/11/6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72BA7CA-F951-47AB-B4D5-8C1A61D8D727}" type="slidenum">
              <a:rPr lang="zh-CN" altLang="en-US" smtClean="0"/>
              <a:t>‹#›</a:t>
            </a:fld>
            <a:endParaRPr lang="zh-CN" altLang="en-US"/>
          </a:p>
        </p:txBody>
      </p:sp>
    </p:spTree>
    <p:extLst>
      <p:ext uri="{BB962C8B-B14F-4D97-AF65-F5344CB8AC3E}">
        <p14:creationId xmlns:p14="http://schemas.microsoft.com/office/powerpoint/2010/main" val="18041163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12775" y="1535113"/>
            <a:ext cx="540861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12775" y="2174875"/>
            <a:ext cx="540861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218238" y="1535113"/>
            <a:ext cx="5410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218238" y="2174875"/>
            <a:ext cx="5410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3147E42A-CAD7-463C-9E7D-2F75FCC89137}" type="datetimeFigureOut">
              <a:rPr lang="zh-CN" altLang="en-US" smtClean="0"/>
              <a:t>2020/11/6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72BA7CA-F951-47AB-B4D5-8C1A61D8D727}" type="slidenum">
              <a:rPr lang="zh-CN" altLang="en-US" smtClean="0"/>
              <a:t>‹#›</a:t>
            </a:fld>
            <a:endParaRPr lang="zh-CN" altLang="en-US"/>
          </a:p>
        </p:txBody>
      </p:sp>
    </p:spTree>
    <p:extLst>
      <p:ext uri="{BB962C8B-B14F-4D97-AF65-F5344CB8AC3E}">
        <p14:creationId xmlns:p14="http://schemas.microsoft.com/office/powerpoint/2010/main" val="36112878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3147E42A-CAD7-463C-9E7D-2F75FCC89137}" type="datetimeFigureOut">
              <a:rPr lang="zh-CN" altLang="en-US" smtClean="0"/>
              <a:t>2020/11/6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72BA7CA-F951-47AB-B4D5-8C1A61D8D727}" type="slidenum">
              <a:rPr lang="zh-CN" altLang="en-US" smtClean="0"/>
              <a:t>‹#›</a:t>
            </a:fld>
            <a:endParaRPr lang="zh-CN" altLang="en-US"/>
          </a:p>
        </p:txBody>
      </p:sp>
    </p:spTree>
    <p:extLst>
      <p:ext uri="{BB962C8B-B14F-4D97-AF65-F5344CB8AC3E}">
        <p14:creationId xmlns:p14="http://schemas.microsoft.com/office/powerpoint/2010/main" val="32831413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147E42A-CAD7-463C-9E7D-2F75FCC89137}" type="datetimeFigureOut">
              <a:rPr lang="zh-CN" altLang="en-US" smtClean="0"/>
              <a:t>2020/11/6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72BA7CA-F951-47AB-B4D5-8C1A61D8D727}" type="slidenum">
              <a:rPr lang="zh-CN" altLang="en-US" smtClean="0"/>
              <a:t>‹#›</a:t>
            </a:fld>
            <a:endParaRPr lang="zh-CN" altLang="en-US"/>
          </a:p>
        </p:txBody>
      </p:sp>
    </p:spTree>
    <p:extLst>
      <p:ext uri="{BB962C8B-B14F-4D97-AF65-F5344CB8AC3E}">
        <p14:creationId xmlns:p14="http://schemas.microsoft.com/office/powerpoint/2010/main" val="22214714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12775" y="273050"/>
            <a:ext cx="4025900"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86313" y="273050"/>
            <a:ext cx="68421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12775" y="1435100"/>
            <a:ext cx="40259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3147E42A-CAD7-463C-9E7D-2F75FCC89137}" type="datetimeFigureOut">
              <a:rPr lang="zh-CN" altLang="en-US" smtClean="0"/>
              <a:t>2020/11/6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72BA7CA-F951-47AB-B4D5-8C1A61D8D727}" type="slidenum">
              <a:rPr lang="zh-CN" altLang="en-US" smtClean="0"/>
              <a:t>‹#›</a:t>
            </a:fld>
            <a:endParaRPr lang="zh-CN" altLang="en-US"/>
          </a:p>
        </p:txBody>
      </p:sp>
    </p:spTree>
    <p:extLst>
      <p:ext uri="{BB962C8B-B14F-4D97-AF65-F5344CB8AC3E}">
        <p14:creationId xmlns:p14="http://schemas.microsoft.com/office/powerpoint/2010/main" val="2995627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2020/11/6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slow"/>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98713" y="4800600"/>
            <a:ext cx="7345362"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98713" y="612775"/>
            <a:ext cx="7345362"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98713" y="5367338"/>
            <a:ext cx="7345362"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3147E42A-CAD7-463C-9E7D-2F75FCC89137}" type="datetimeFigureOut">
              <a:rPr lang="zh-CN" altLang="en-US" smtClean="0"/>
              <a:t>2020/11/6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72BA7CA-F951-47AB-B4D5-8C1A61D8D727}" type="slidenum">
              <a:rPr lang="zh-CN" altLang="en-US" smtClean="0"/>
              <a:t>‹#›</a:t>
            </a:fld>
            <a:endParaRPr lang="zh-CN" altLang="en-US"/>
          </a:p>
        </p:txBody>
      </p:sp>
    </p:spTree>
    <p:extLst>
      <p:ext uri="{BB962C8B-B14F-4D97-AF65-F5344CB8AC3E}">
        <p14:creationId xmlns:p14="http://schemas.microsoft.com/office/powerpoint/2010/main" val="18617543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147E42A-CAD7-463C-9E7D-2F75FCC89137}" type="datetimeFigureOut">
              <a:rPr lang="zh-CN" altLang="en-US" smtClean="0"/>
              <a:t>2020/11/6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72BA7CA-F951-47AB-B4D5-8C1A61D8D727}" type="slidenum">
              <a:rPr lang="zh-CN" altLang="en-US" smtClean="0"/>
              <a:t>‹#›</a:t>
            </a:fld>
            <a:endParaRPr lang="zh-CN" altLang="en-US"/>
          </a:p>
        </p:txBody>
      </p:sp>
    </p:spTree>
    <p:extLst>
      <p:ext uri="{BB962C8B-B14F-4D97-AF65-F5344CB8AC3E}">
        <p14:creationId xmlns:p14="http://schemas.microsoft.com/office/powerpoint/2010/main" val="26135644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75713" y="274638"/>
            <a:ext cx="2752725"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12775" y="274638"/>
            <a:ext cx="8110538"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147E42A-CAD7-463C-9E7D-2F75FCC89137}" type="datetimeFigureOut">
              <a:rPr lang="zh-CN" altLang="en-US" smtClean="0"/>
              <a:t>2020/11/6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72BA7CA-F951-47AB-B4D5-8C1A61D8D727}" type="slidenum">
              <a:rPr lang="zh-CN" altLang="en-US" smtClean="0"/>
              <a:t>‹#›</a:t>
            </a:fld>
            <a:endParaRPr lang="zh-CN" altLang="en-US"/>
          </a:p>
        </p:txBody>
      </p:sp>
    </p:spTree>
    <p:extLst>
      <p:ext uri="{BB962C8B-B14F-4D97-AF65-F5344CB8AC3E}">
        <p14:creationId xmlns:p14="http://schemas.microsoft.com/office/powerpoint/2010/main" val="30893716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8092" y="2130428"/>
            <a:ext cx="10405031" cy="1470025"/>
          </a:xfrm>
        </p:spPr>
        <p:txBody>
          <a:bodyPr/>
          <a:lstStyle/>
          <a:p>
            <a:r>
              <a:rPr lang="zh-CN" altLang="en-US"/>
              <a:t>单击此处编辑母版标题样式</a:t>
            </a:r>
          </a:p>
        </p:txBody>
      </p:sp>
      <p:sp>
        <p:nvSpPr>
          <p:cNvPr id="3" name="副标题 2"/>
          <p:cNvSpPr>
            <a:spLocks noGrp="1"/>
          </p:cNvSpPr>
          <p:nvPr>
            <p:ph type="subTitle" idx="1"/>
          </p:nvPr>
        </p:nvSpPr>
        <p:spPr>
          <a:xfrm>
            <a:off x="1836183" y="3886200"/>
            <a:ext cx="856885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2020/11/6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9416635"/>
      </p:ext>
    </p:extLst>
  </p:cSld>
  <p:clrMapOvr>
    <a:masterClrMapping/>
  </p:clrMapOvr>
  <p:transition spd="slow"/>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lvl2pPr>
              <a:defRPr sz="1600" b="1"/>
            </a:lvl2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2020/11/6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83900426"/>
      </p:ext>
    </p:extLst>
  </p:cSld>
  <p:clrMapOvr>
    <a:masterClrMapping/>
  </p:clrMapOvr>
  <p:transition spd="slow"/>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6971" y="4406903"/>
            <a:ext cx="10405031"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6971" y="2906713"/>
            <a:ext cx="1040503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2020/11/6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32692466"/>
      </p:ext>
    </p:extLst>
  </p:cSld>
  <p:clrMapOvr>
    <a:masterClrMapping/>
  </p:clrMapOvr>
  <p:transition spd="slow"/>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12061" y="1600203"/>
            <a:ext cx="540653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222617" y="1600203"/>
            <a:ext cx="540653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2020/11/6</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79180897"/>
      </p:ext>
    </p:extLst>
  </p:cSld>
  <p:clrMapOvr>
    <a:masterClrMapping/>
  </p:clrMapOvr>
  <p:transition spd="slow"/>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12062" y="1535113"/>
            <a:ext cx="540866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12062" y="2174875"/>
            <a:ext cx="540866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218368" y="1535113"/>
            <a:ext cx="541078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218368" y="2174875"/>
            <a:ext cx="541078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2020/11/6</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32893278"/>
      </p:ext>
    </p:extLst>
  </p:cSld>
  <p:clrMapOvr>
    <a:masterClrMapping/>
  </p:clrMapOvr>
  <p:transition spd="slow"/>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2020/11/6</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44058350"/>
      </p:ext>
    </p:extLst>
  </p:cSld>
  <p:clrMapOvr>
    <a:masterClrMapping/>
  </p:clrMapOvr>
  <p:transition spd="slow"/>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2020/11/6</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1732129"/>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6971" y="4406903"/>
            <a:ext cx="10405031"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6971" y="2906713"/>
            <a:ext cx="1040503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2020/11/6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slow"/>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12061" y="273050"/>
            <a:ext cx="4027275"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85975" y="273053"/>
            <a:ext cx="684317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12061" y="1435103"/>
            <a:ext cx="402727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2020/11/6</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84455582"/>
      </p:ext>
    </p:extLst>
  </p:cSld>
  <p:clrMapOvr>
    <a:masterClrMapping/>
  </p:clrMapOvr>
  <p:transition spd="slow"/>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99363" y="4800600"/>
            <a:ext cx="7344728"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99363" y="612775"/>
            <a:ext cx="734472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99363" y="5367338"/>
            <a:ext cx="734472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2020/11/6</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3927574"/>
      </p:ext>
    </p:extLst>
  </p:cSld>
  <p:clrMapOvr>
    <a:masterClrMapping/>
  </p:clrMapOvr>
  <p:transition spd="slow"/>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2020/11/6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49989811"/>
      </p:ext>
    </p:extLst>
  </p:cSld>
  <p:clrMapOvr>
    <a:masterClrMapping/>
  </p:clrMapOvr>
  <p:transition spd="slow"/>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74881" y="274641"/>
            <a:ext cx="2754273"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12061" y="274641"/>
            <a:ext cx="8058799"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2020/11/6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6236880"/>
      </p:ext>
    </p:extLst>
  </p:cSld>
  <p:clrMapOvr>
    <a:masterClrMapping/>
  </p:clrMapOvr>
  <p:transition spd="slow"/>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12061" y="1600203"/>
            <a:ext cx="540653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222617" y="1600203"/>
            <a:ext cx="540653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2020/11/6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slow"/>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12062" y="1535113"/>
            <a:ext cx="540866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12062" y="2174875"/>
            <a:ext cx="540866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218368" y="1535113"/>
            <a:ext cx="541078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218368" y="2174875"/>
            <a:ext cx="541078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2020/11/6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slow"/>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2020/11/6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slow"/>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2020/11/6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slow"/>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12061" y="273050"/>
            <a:ext cx="4027275"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85975" y="273053"/>
            <a:ext cx="684317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12061" y="1435103"/>
            <a:ext cx="402727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2020/11/6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slow"/>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99363" y="4800600"/>
            <a:ext cx="7344728"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99363" y="612775"/>
            <a:ext cx="734472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99363" y="5367338"/>
            <a:ext cx="734472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2020/11/6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slow"/>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12062" y="274638"/>
            <a:ext cx="11017092" cy="1143000"/>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612062" y="1600203"/>
            <a:ext cx="11017092" cy="4525963"/>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612062" y="6356353"/>
            <a:ext cx="2856283" cy="365125"/>
          </a:xfrm>
          <a:prstGeom prst="rect">
            <a:avLst/>
          </a:prstGeom>
        </p:spPr>
        <p:txBody>
          <a:bodyPr vert="horz" lIns="91440" tIns="45720" rIns="91440" bIns="45720" rtlCol="0" anchor="ctr"/>
          <a:lstStyle>
            <a:lvl1pPr algn="l">
              <a:defRPr sz="1200">
                <a:solidFill>
                  <a:schemeClr val="tx1">
                    <a:tint val="75000"/>
                  </a:schemeClr>
                </a:solidFill>
                <a:ea typeface="微软雅黑" pitchFamily="34" charset="-122"/>
              </a:defRPr>
            </a:lvl1pPr>
          </a:lstStyle>
          <a:p>
            <a:fld id="{530820CF-B880-4189-942D-D702A7CBA730}" type="datetimeFigureOut">
              <a:rPr lang="zh-CN" altLang="en-US" smtClean="0"/>
              <a:pPr/>
              <a:t>2020/11/6</a:t>
            </a:fld>
            <a:endParaRPr lang="zh-CN" altLang="en-US" dirty="0"/>
          </a:p>
        </p:txBody>
      </p:sp>
      <p:sp>
        <p:nvSpPr>
          <p:cNvPr id="5" name="页脚占位符 4"/>
          <p:cNvSpPr>
            <a:spLocks noGrp="1"/>
          </p:cNvSpPr>
          <p:nvPr>
            <p:ph type="ftr" sz="quarter" idx="3"/>
          </p:nvPr>
        </p:nvSpPr>
        <p:spPr>
          <a:xfrm>
            <a:off x="4182415" y="6356353"/>
            <a:ext cx="3876385" cy="365125"/>
          </a:xfrm>
          <a:prstGeom prst="rect">
            <a:avLst/>
          </a:prstGeom>
        </p:spPr>
        <p:txBody>
          <a:bodyPr vert="horz" lIns="91440" tIns="45720" rIns="91440" bIns="45720" rtlCol="0" anchor="ctr"/>
          <a:lstStyle>
            <a:lvl1pPr algn="ctr">
              <a:defRPr sz="1200">
                <a:solidFill>
                  <a:schemeClr val="tx1">
                    <a:tint val="75000"/>
                  </a:schemeClr>
                </a:solidFill>
                <a:ea typeface="微软雅黑" pitchFamily="34" charset="-122"/>
              </a:defRPr>
            </a:lvl1pPr>
          </a:lstStyle>
          <a:p>
            <a:endParaRPr lang="zh-CN" altLang="en-US" dirty="0"/>
          </a:p>
        </p:txBody>
      </p:sp>
      <p:sp>
        <p:nvSpPr>
          <p:cNvPr id="6" name="灯片编号占位符 5"/>
          <p:cNvSpPr>
            <a:spLocks noGrp="1"/>
          </p:cNvSpPr>
          <p:nvPr>
            <p:ph type="sldNum" sz="quarter" idx="4"/>
          </p:nvPr>
        </p:nvSpPr>
        <p:spPr>
          <a:xfrm>
            <a:off x="8772870" y="6356353"/>
            <a:ext cx="2856283" cy="365125"/>
          </a:xfrm>
          <a:prstGeom prst="rect">
            <a:avLst/>
          </a:prstGeom>
        </p:spPr>
        <p:txBody>
          <a:bodyPr vert="horz" lIns="91440" tIns="45720" rIns="91440" bIns="45720" rtlCol="0" anchor="ctr"/>
          <a:lstStyle>
            <a:lvl1pPr algn="r">
              <a:defRPr sz="1200">
                <a:solidFill>
                  <a:schemeClr val="tx1">
                    <a:tint val="75000"/>
                  </a:schemeClr>
                </a:solidFill>
                <a:ea typeface="微软雅黑" pitchFamily="34" charset="-122"/>
              </a:defRPr>
            </a:lvl1pPr>
          </a:lstStyle>
          <a:p>
            <a:fld id="{0C913308-F349-4B6D-A68A-DD1791B4A57B}" type="slidenum">
              <a:rPr lang="zh-CN" altLang="en-US" smtClean="0"/>
              <a:pPr/>
              <a:t>‹#›</a:t>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微软雅黑" pitchFamily="34" charset="-122"/>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微软雅黑" pitchFamily="34" charset="-122"/>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微软雅黑" pitchFamily="34" charset="-122"/>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微软雅黑" pitchFamily="34" charset="-122"/>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微软雅黑" pitchFamily="34" charset="-122"/>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12775" y="274638"/>
            <a:ext cx="11015663" cy="1143000"/>
          </a:xfrm>
          <a:prstGeom prst="rect">
            <a:avLst/>
          </a:prstGeom>
        </p:spPr>
        <p:txBody>
          <a:bodyPr vert="horz" lIns="91440" tIns="45720" rIns="91440" bIns="45720" rtlCol="0" anchor="ctr">
            <a:normAutofit/>
          </a:body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612775" y="1600200"/>
            <a:ext cx="11015663" cy="4525963"/>
          </a:xfrm>
          <a:prstGeom prst="rect">
            <a:avLst/>
          </a:prstGeom>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2"/>
          </p:nvPr>
        </p:nvSpPr>
        <p:spPr>
          <a:xfrm>
            <a:off x="612775" y="6356350"/>
            <a:ext cx="2855913" cy="365125"/>
          </a:xfrm>
          <a:prstGeom prst="rect">
            <a:avLst/>
          </a:prstGeom>
        </p:spPr>
        <p:txBody>
          <a:bodyPr vert="horz" lIns="91440" tIns="45720" rIns="91440" bIns="45720" rtlCol="0" anchor="ctr"/>
          <a:lstStyle>
            <a:lvl1pPr algn="l">
              <a:defRPr sz="1200">
                <a:solidFill>
                  <a:schemeClr val="tx1">
                    <a:tint val="75000"/>
                  </a:schemeClr>
                </a:solidFill>
                <a:ea typeface="微软雅黑" pitchFamily="34" charset="-122"/>
              </a:defRPr>
            </a:lvl1pPr>
          </a:lstStyle>
          <a:p>
            <a:fld id="{3147E42A-CAD7-463C-9E7D-2F75FCC89137}" type="datetimeFigureOut">
              <a:rPr lang="zh-CN" altLang="en-US" smtClean="0"/>
              <a:pPr/>
              <a:t>2020/11/6</a:t>
            </a:fld>
            <a:endParaRPr lang="zh-CN" altLang="en-US" dirty="0"/>
          </a:p>
        </p:txBody>
      </p:sp>
      <p:sp>
        <p:nvSpPr>
          <p:cNvPr id="5" name="页脚占位符 4"/>
          <p:cNvSpPr>
            <a:spLocks noGrp="1"/>
          </p:cNvSpPr>
          <p:nvPr>
            <p:ph type="ftr" sz="quarter" idx="3"/>
          </p:nvPr>
        </p:nvSpPr>
        <p:spPr>
          <a:xfrm>
            <a:off x="4183063" y="6356350"/>
            <a:ext cx="3875087" cy="365125"/>
          </a:xfrm>
          <a:prstGeom prst="rect">
            <a:avLst/>
          </a:prstGeom>
        </p:spPr>
        <p:txBody>
          <a:bodyPr vert="horz" lIns="91440" tIns="45720" rIns="91440" bIns="45720" rtlCol="0" anchor="ctr"/>
          <a:lstStyle>
            <a:lvl1pPr algn="ctr">
              <a:defRPr sz="1200">
                <a:solidFill>
                  <a:schemeClr val="tx1">
                    <a:tint val="75000"/>
                  </a:schemeClr>
                </a:solidFill>
                <a:ea typeface="微软雅黑" pitchFamily="34" charset="-122"/>
              </a:defRPr>
            </a:lvl1pPr>
          </a:lstStyle>
          <a:p>
            <a:endParaRPr lang="zh-CN" altLang="en-US" dirty="0"/>
          </a:p>
        </p:txBody>
      </p:sp>
      <p:sp>
        <p:nvSpPr>
          <p:cNvPr id="6" name="灯片编号占位符 5"/>
          <p:cNvSpPr>
            <a:spLocks noGrp="1"/>
          </p:cNvSpPr>
          <p:nvPr>
            <p:ph type="sldNum" sz="quarter" idx="4"/>
          </p:nvPr>
        </p:nvSpPr>
        <p:spPr>
          <a:xfrm>
            <a:off x="8772525" y="6356350"/>
            <a:ext cx="2855913" cy="365125"/>
          </a:xfrm>
          <a:prstGeom prst="rect">
            <a:avLst/>
          </a:prstGeom>
        </p:spPr>
        <p:txBody>
          <a:bodyPr vert="horz" lIns="91440" tIns="45720" rIns="91440" bIns="45720" rtlCol="0" anchor="ctr"/>
          <a:lstStyle>
            <a:lvl1pPr algn="r">
              <a:defRPr sz="1200">
                <a:solidFill>
                  <a:schemeClr val="tx1">
                    <a:tint val="75000"/>
                  </a:schemeClr>
                </a:solidFill>
                <a:ea typeface="微软雅黑" pitchFamily="34" charset="-122"/>
              </a:defRPr>
            </a:lvl1pPr>
          </a:lstStyle>
          <a:p>
            <a:fld id="{072BA7CA-F951-47AB-B4D5-8C1A61D8D727}" type="slidenum">
              <a:rPr lang="zh-CN" altLang="en-US" smtClean="0"/>
              <a:pPr/>
              <a:t>‹#›</a:t>
            </a:fld>
            <a:endParaRPr lang="zh-CN" altLang="en-US" dirty="0"/>
          </a:p>
        </p:txBody>
      </p:sp>
    </p:spTree>
    <p:extLst>
      <p:ext uri="{BB962C8B-B14F-4D97-AF65-F5344CB8AC3E}">
        <p14:creationId xmlns:p14="http://schemas.microsoft.com/office/powerpoint/2010/main" val="16438073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微软雅黑" pitchFamily="34" charset="-122"/>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微软雅黑" pitchFamily="34" charset="-122"/>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微软雅黑" pitchFamily="34" charset="-122"/>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微软雅黑" pitchFamily="34" charset="-122"/>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微软雅黑" pitchFamily="34" charset="-122"/>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12062" y="274638"/>
            <a:ext cx="11017092" cy="1143000"/>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612062" y="1600203"/>
            <a:ext cx="11017092" cy="4525963"/>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612062" y="6356353"/>
            <a:ext cx="2856283" cy="365125"/>
          </a:xfrm>
          <a:prstGeom prst="rect">
            <a:avLst/>
          </a:prstGeom>
        </p:spPr>
        <p:txBody>
          <a:bodyPr vert="horz" lIns="91440" tIns="45720" rIns="91440" bIns="45720" rtlCol="0" anchor="ctr"/>
          <a:lstStyle>
            <a:lvl1pPr algn="l">
              <a:defRPr sz="1200">
                <a:solidFill>
                  <a:schemeClr val="tx1">
                    <a:tint val="75000"/>
                  </a:schemeClr>
                </a:solidFill>
                <a:ea typeface="微软雅黑" pitchFamily="34" charset="-122"/>
              </a:defRPr>
            </a:lvl1pPr>
          </a:lstStyle>
          <a:p>
            <a:fld id="{530820CF-B880-4189-942D-D702A7CBA730}" type="datetimeFigureOut">
              <a:rPr lang="zh-CN" altLang="en-US" smtClean="0">
                <a:solidFill>
                  <a:prstClr val="black">
                    <a:tint val="75000"/>
                  </a:prstClr>
                </a:solidFill>
              </a:rPr>
              <a:pPr/>
              <a:t>2020/11/6</a:t>
            </a:fld>
            <a:endParaRPr lang="zh-CN" altLang="en-US" dirty="0">
              <a:solidFill>
                <a:prstClr val="black">
                  <a:tint val="75000"/>
                </a:prstClr>
              </a:solidFill>
            </a:endParaRPr>
          </a:p>
        </p:txBody>
      </p:sp>
      <p:sp>
        <p:nvSpPr>
          <p:cNvPr id="5" name="页脚占位符 4"/>
          <p:cNvSpPr>
            <a:spLocks noGrp="1"/>
          </p:cNvSpPr>
          <p:nvPr>
            <p:ph type="ftr" sz="quarter" idx="3"/>
          </p:nvPr>
        </p:nvSpPr>
        <p:spPr>
          <a:xfrm>
            <a:off x="4182415" y="6356353"/>
            <a:ext cx="3876385" cy="365125"/>
          </a:xfrm>
          <a:prstGeom prst="rect">
            <a:avLst/>
          </a:prstGeom>
        </p:spPr>
        <p:txBody>
          <a:bodyPr vert="horz" lIns="91440" tIns="45720" rIns="91440" bIns="45720" rtlCol="0" anchor="ctr"/>
          <a:lstStyle>
            <a:lvl1pPr algn="ctr">
              <a:defRPr sz="1200">
                <a:solidFill>
                  <a:schemeClr val="tx1">
                    <a:tint val="75000"/>
                  </a:schemeClr>
                </a:solidFill>
                <a:ea typeface="微软雅黑" pitchFamily="34" charset="-122"/>
              </a:defRPr>
            </a:lvl1pPr>
          </a:lstStyle>
          <a:p>
            <a:endParaRPr lang="zh-CN" altLang="en-US" dirty="0">
              <a:solidFill>
                <a:prstClr val="black">
                  <a:tint val="75000"/>
                </a:prstClr>
              </a:solidFill>
            </a:endParaRPr>
          </a:p>
        </p:txBody>
      </p:sp>
      <p:sp>
        <p:nvSpPr>
          <p:cNvPr id="6" name="灯片编号占位符 5"/>
          <p:cNvSpPr>
            <a:spLocks noGrp="1"/>
          </p:cNvSpPr>
          <p:nvPr>
            <p:ph type="sldNum" sz="quarter" idx="4"/>
          </p:nvPr>
        </p:nvSpPr>
        <p:spPr>
          <a:xfrm>
            <a:off x="8772870" y="6356353"/>
            <a:ext cx="2856283" cy="365125"/>
          </a:xfrm>
          <a:prstGeom prst="rect">
            <a:avLst/>
          </a:prstGeom>
        </p:spPr>
        <p:txBody>
          <a:bodyPr vert="horz" lIns="91440" tIns="45720" rIns="91440" bIns="45720" rtlCol="0" anchor="ctr"/>
          <a:lstStyle>
            <a:lvl1pPr algn="r">
              <a:defRPr sz="1200">
                <a:solidFill>
                  <a:schemeClr val="tx1">
                    <a:tint val="75000"/>
                  </a:schemeClr>
                </a:solidFill>
                <a:ea typeface="微软雅黑" pitchFamily="34" charset="-122"/>
              </a:defRPr>
            </a:lvl1pPr>
          </a:lstStyle>
          <a:p>
            <a:fld id="{0C913308-F349-4B6D-A68A-DD1791B4A57B}" type="slidenum">
              <a:rPr lang="zh-CN" altLang="en-US" smtClean="0">
                <a:solidFill>
                  <a:prstClr val="black">
                    <a:tint val="75000"/>
                  </a:prstClr>
                </a:solidFill>
              </a:rPr>
              <a:pPr/>
              <a:t>‹#›</a:t>
            </a:fld>
            <a:endParaRPr lang="zh-CN" altLang="en-US" dirty="0">
              <a:solidFill>
                <a:prstClr val="black">
                  <a:tint val="75000"/>
                </a:prstClr>
              </a:solidFill>
            </a:endParaRPr>
          </a:p>
        </p:txBody>
      </p:sp>
    </p:spTree>
    <p:extLst>
      <p:ext uri="{BB962C8B-B14F-4D97-AF65-F5344CB8AC3E}">
        <p14:creationId xmlns:p14="http://schemas.microsoft.com/office/powerpoint/2010/main" val="28691781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微软雅黑" pitchFamily="34" charset="-122"/>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微软雅黑" pitchFamily="34" charset="-122"/>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微软雅黑" pitchFamily="34" charset="-122"/>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微软雅黑" pitchFamily="34" charset="-122"/>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微软雅黑" pitchFamily="34" charset="-122"/>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4.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4.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4.xml"/></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24.xml"/><Relationship Id="rId1" Type="http://schemas.openxmlformats.org/officeDocument/2006/relationships/tags" Target="../tags/tag19.xml"/></Relationships>
</file>

<file path=ppt/slides/_rels/slide65.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24.xml"/><Relationship Id="rId1" Type="http://schemas.openxmlformats.org/officeDocument/2006/relationships/tags" Target="../tags/tag20.xml"/></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24.xml"/><Relationship Id="rId1" Type="http://schemas.openxmlformats.org/officeDocument/2006/relationships/tags" Target="../tags/tag21.xml"/></Relationships>
</file>

<file path=ppt/slides/_rels/slide67.xml.rels><?xml version="1.0" encoding="UTF-8" standalone="yes"?>
<Relationships xmlns="http://schemas.openxmlformats.org/package/2006/relationships"><Relationship Id="rId3" Type="http://schemas.openxmlformats.org/officeDocument/2006/relationships/notesSlide" Target="../notesSlides/notesSlide61.xml"/><Relationship Id="rId2" Type="http://schemas.openxmlformats.org/officeDocument/2006/relationships/slideLayout" Target="../slideLayouts/slideLayout24.xml"/><Relationship Id="rId1" Type="http://schemas.openxmlformats.org/officeDocument/2006/relationships/tags" Target="../tags/tag22.xml"/></Relationships>
</file>

<file path=ppt/slides/_rels/slide68.xml.rels><?xml version="1.0" encoding="UTF-8" standalone="yes"?>
<Relationships xmlns="http://schemas.openxmlformats.org/package/2006/relationships"><Relationship Id="rId3" Type="http://schemas.openxmlformats.org/officeDocument/2006/relationships/notesSlide" Target="../notesSlides/notesSlide62.xml"/><Relationship Id="rId2" Type="http://schemas.openxmlformats.org/officeDocument/2006/relationships/slideLayout" Target="../slideLayouts/slideLayout24.xml"/><Relationship Id="rId1" Type="http://schemas.openxmlformats.org/officeDocument/2006/relationships/tags" Target="../tags/tag23.xml"/></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63.xml"/><Relationship Id="rId2" Type="http://schemas.openxmlformats.org/officeDocument/2006/relationships/slideLayout" Target="../slideLayouts/slideLayout24.xml"/><Relationship Id="rId1" Type="http://schemas.openxmlformats.org/officeDocument/2006/relationships/tags" Target="../tags/tag2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0.xml.rels><?xml version="1.0" encoding="UTF-8" standalone="yes"?>
<Relationships xmlns="http://schemas.openxmlformats.org/package/2006/relationships"><Relationship Id="rId3" Type="http://schemas.openxmlformats.org/officeDocument/2006/relationships/notesSlide" Target="../notesSlides/notesSlide64.xml"/><Relationship Id="rId2" Type="http://schemas.openxmlformats.org/officeDocument/2006/relationships/slideLayout" Target="../slideLayouts/slideLayout24.xml"/><Relationship Id="rId1" Type="http://schemas.openxmlformats.org/officeDocument/2006/relationships/tags" Target="../tags/tag25.xml"/></Relationships>
</file>

<file path=ppt/slides/_rels/slide71.xml.rels><?xml version="1.0" encoding="UTF-8" standalone="yes"?>
<Relationships xmlns="http://schemas.openxmlformats.org/package/2006/relationships"><Relationship Id="rId3" Type="http://schemas.openxmlformats.org/officeDocument/2006/relationships/notesSlide" Target="../notesSlides/notesSlide65.xml"/><Relationship Id="rId2" Type="http://schemas.openxmlformats.org/officeDocument/2006/relationships/slideLayout" Target="../slideLayouts/slideLayout24.xml"/><Relationship Id="rId1" Type="http://schemas.openxmlformats.org/officeDocument/2006/relationships/tags" Target="../tags/tag26.xml"/></Relationships>
</file>

<file path=ppt/slides/_rels/slide72.xml.rels><?xml version="1.0" encoding="UTF-8" standalone="yes"?>
<Relationships xmlns="http://schemas.openxmlformats.org/package/2006/relationships"><Relationship Id="rId3" Type="http://schemas.openxmlformats.org/officeDocument/2006/relationships/notesSlide" Target="../notesSlides/notesSlide66.xml"/><Relationship Id="rId2" Type="http://schemas.openxmlformats.org/officeDocument/2006/relationships/slideLayout" Target="../slideLayouts/slideLayout24.xml"/><Relationship Id="rId1" Type="http://schemas.openxmlformats.org/officeDocument/2006/relationships/tags" Target="../tags/tag27.xml"/></Relationships>
</file>

<file path=ppt/slides/_rels/slide73.xml.rels><?xml version="1.0" encoding="UTF-8" standalone="yes"?>
<Relationships xmlns="http://schemas.openxmlformats.org/package/2006/relationships"><Relationship Id="rId3" Type="http://schemas.openxmlformats.org/officeDocument/2006/relationships/notesSlide" Target="../notesSlides/notesSlide67.xml"/><Relationship Id="rId2" Type="http://schemas.openxmlformats.org/officeDocument/2006/relationships/slideLayout" Target="../slideLayouts/slideLayout24.xml"/><Relationship Id="rId1" Type="http://schemas.openxmlformats.org/officeDocument/2006/relationships/tags" Target="../tags/tag28.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4.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4.xml"/></Relationships>
</file>

<file path=ppt/slides/_rels/slide76.xml.rels><?xml version="1.0" encoding="UTF-8" standalone="yes"?>
<Relationships xmlns="http://schemas.openxmlformats.org/package/2006/relationships"><Relationship Id="rId3" Type="http://schemas.openxmlformats.org/officeDocument/2006/relationships/notesSlide" Target="../notesSlides/notesSlide70.xml"/><Relationship Id="rId2" Type="http://schemas.openxmlformats.org/officeDocument/2006/relationships/slideLayout" Target="../slideLayouts/slideLayout24.xml"/><Relationship Id="rId1" Type="http://schemas.openxmlformats.org/officeDocument/2006/relationships/tags" Target="../tags/tag29.xml"/></Relationships>
</file>

<file path=ppt/slides/_rels/slide77.xml.rels><?xml version="1.0" encoding="UTF-8" standalone="yes"?>
<Relationships xmlns="http://schemas.openxmlformats.org/package/2006/relationships"><Relationship Id="rId3" Type="http://schemas.openxmlformats.org/officeDocument/2006/relationships/notesSlide" Target="../notesSlides/notesSlide71.xml"/><Relationship Id="rId2" Type="http://schemas.openxmlformats.org/officeDocument/2006/relationships/slideLayout" Target="../slideLayouts/slideLayout24.xml"/><Relationship Id="rId1" Type="http://schemas.openxmlformats.org/officeDocument/2006/relationships/tags" Target="../tags/tag30.xml"/></Relationships>
</file>

<file path=ppt/slides/_rels/slide78.xml.rels><?xml version="1.0" encoding="UTF-8" standalone="yes"?>
<Relationships xmlns="http://schemas.openxmlformats.org/package/2006/relationships"><Relationship Id="rId3" Type="http://schemas.openxmlformats.org/officeDocument/2006/relationships/notesSlide" Target="../notesSlides/notesSlide72.xml"/><Relationship Id="rId2" Type="http://schemas.openxmlformats.org/officeDocument/2006/relationships/slideLayout" Target="../slideLayouts/slideLayout24.xml"/><Relationship Id="rId1" Type="http://schemas.openxmlformats.org/officeDocument/2006/relationships/tags" Target="../tags/tag31.xml"/></Relationships>
</file>

<file path=ppt/slides/_rels/slide79.xml.rels><?xml version="1.0" encoding="UTF-8" standalone="yes"?>
<Relationships xmlns="http://schemas.openxmlformats.org/package/2006/relationships"><Relationship Id="rId3" Type="http://schemas.openxmlformats.org/officeDocument/2006/relationships/notesSlide" Target="../notesSlides/notesSlide73.xml"/><Relationship Id="rId2" Type="http://schemas.openxmlformats.org/officeDocument/2006/relationships/slideLayout" Target="../slideLayouts/slideLayout24.xml"/><Relationship Id="rId1" Type="http://schemas.openxmlformats.org/officeDocument/2006/relationships/tags" Target="../tags/tag3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0.xml.rels><?xml version="1.0" encoding="UTF-8" standalone="yes"?>
<Relationships xmlns="http://schemas.openxmlformats.org/package/2006/relationships"><Relationship Id="rId3" Type="http://schemas.openxmlformats.org/officeDocument/2006/relationships/notesSlide" Target="../notesSlides/notesSlide74.xml"/><Relationship Id="rId2" Type="http://schemas.openxmlformats.org/officeDocument/2006/relationships/slideLayout" Target="../slideLayouts/slideLayout24.xml"/><Relationship Id="rId1" Type="http://schemas.openxmlformats.org/officeDocument/2006/relationships/tags" Target="../tags/tag33.xml"/></Relationships>
</file>

<file path=ppt/slides/_rels/slide81.xml.rels><?xml version="1.0" encoding="UTF-8" standalone="yes"?>
<Relationships xmlns="http://schemas.openxmlformats.org/package/2006/relationships"><Relationship Id="rId3" Type="http://schemas.openxmlformats.org/officeDocument/2006/relationships/notesSlide" Target="../notesSlides/notesSlide75.xml"/><Relationship Id="rId2" Type="http://schemas.openxmlformats.org/officeDocument/2006/relationships/slideLayout" Target="../slideLayouts/slideLayout24.xml"/><Relationship Id="rId1" Type="http://schemas.openxmlformats.org/officeDocument/2006/relationships/tags" Target="../tags/tag34.xml"/></Relationships>
</file>

<file path=ppt/slides/_rels/slide82.xml.rels><?xml version="1.0" encoding="UTF-8" standalone="yes"?>
<Relationships xmlns="http://schemas.openxmlformats.org/package/2006/relationships"><Relationship Id="rId3" Type="http://schemas.openxmlformats.org/officeDocument/2006/relationships/notesSlide" Target="../notesSlides/notesSlide76.xml"/><Relationship Id="rId2" Type="http://schemas.openxmlformats.org/officeDocument/2006/relationships/slideLayout" Target="../slideLayouts/slideLayout24.xml"/><Relationship Id="rId1" Type="http://schemas.openxmlformats.org/officeDocument/2006/relationships/tags" Target="../tags/tag35.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4.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4.xml"/></Relationships>
</file>

<file path=ppt/slides/_rels/slide85.xml.rels><?xml version="1.0" encoding="UTF-8" standalone="yes"?>
<Relationships xmlns="http://schemas.openxmlformats.org/package/2006/relationships"><Relationship Id="rId3" Type="http://schemas.openxmlformats.org/officeDocument/2006/relationships/notesSlide" Target="../notesSlides/notesSlide79.xml"/><Relationship Id="rId2" Type="http://schemas.openxmlformats.org/officeDocument/2006/relationships/slideLayout" Target="../slideLayouts/slideLayout24.xml"/><Relationship Id="rId1" Type="http://schemas.openxmlformats.org/officeDocument/2006/relationships/tags" Target="../tags/tag36.xml"/></Relationships>
</file>

<file path=ppt/slides/_rels/slide86.xml.rels><?xml version="1.0" encoding="UTF-8" standalone="yes"?>
<Relationships xmlns="http://schemas.openxmlformats.org/package/2006/relationships"><Relationship Id="rId3" Type="http://schemas.openxmlformats.org/officeDocument/2006/relationships/notesSlide" Target="../notesSlides/notesSlide80.xml"/><Relationship Id="rId2" Type="http://schemas.openxmlformats.org/officeDocument/2006/relationships/slideLayout" Target="../slideLayouts/slideLayout24.xml"/><Relationship Id="rId1" Type="http://schemas.openxmlformats.org/officeDocument/2006/relationships/tags" Target="../tags/tag37.xml"/></Relationships>
</file>

<file path=ppt/slides/_rels/slide87.xml.rels><?xml version="1.0" encoding="UTF-8" standalone="yes"?>
<Relationships xmlns="http://schemas.openxmlformats.org/package/2006/relationships"><Relationship Id="rId3" Type="http://schemas.openxmlformats.org/officeDocument/2006/relationships/notesSlide" Target="../notesSlides/notesSlide81.xml"/><Relationship Id="rId2" Type="http://schemas.openxmlformats.org/officeDocument/2006/relationships/slideLayout" Target="../slideLayouts/slideLayout24.xml"/><Relationship Id="rId1" Type="http://schemas.openxmlformats.org/officeDocument/2006/relationships/tags" Target="../tags/tag38.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4.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0.xml.rels><?xml version="1.0" encoding="UTF-8" standalone="yes"?>
<Relationships xmlns="http://schemas.openxmlformats.org/package/2006/relationships"><Relationship Id="rId3" Type="http://schemas.openxmlformats.org/officeDocument/2006/relationships/notesSlide" Target="../notesSlides/notesSlide84.xml"/><Relationship Id="rId2" Type="http://schemas.openxmlformats.org/officeDocument/2006/relationships/slideLayout" Target="../slideLayouts/slideLayout24.xml"/><Relationship Id="rId1" Type="http://schemas.openxmlformats.org/officeDocument/2006/relationships/tags" Target="../tags/tag39.xml"/></Relationships>
</file>

<file path=ppt/slides/_rels/slide91.xml.rels><?xml version="1.0" encoding="UTF-8" standalone="yes"?>
<Relationships xmlns="http://schemas.openxmlformats.org/package/2006/relationships"><Relationship Id="rId3" Type="http://schemas.openxmlformats.org/officeDocument/2006/relationships/notesSlide" Target="../notesSlides/notesSlide85.xml"/><Relationship Id="rId2" Type="http://schemas.openxmlformats.org/officeDocument/2006/relationships/slideLayout" Target="../slideLayouts/slideLayout24.xml"/><Relationship Id="rId1" Type="http://schemas.openxmlformats.org/officeDocument/2006/relationships/tags" Target="../tags/tag40.xml"/></Relationships>
</file>

<file path=ppt/slides/_rels/slide9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6.xml"/><Relationship Id="rId1" Type="http://schemas.openxmlformats.org/officeDocument/2006/relationships/slideLayout" Target="../slideLayouts/slideLayout29.xml"/><Relationship Id="rId6" Type="http://schemas.openxmlformats.org/officeDocument/2006/relationships/image" Target="../media/image1.png"/><Relationship Id="rId5" Type="http://schemas.microsoft.com/office/2007/relationships/hdphoto" Target="../media/hdphoto1.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3888359" y="5593715"/>
            <a:ext cx="4033902" cy="437515"/>
          </a:xfrm>
          <a:prstGeom prst="rect">
            <a:avLst/>
          </a:prstGeom>
          <a:noFill/>
        </p:spPr>
        <p:txBody>
          <a:bodyPr wrap="square" lIns="68580" tIns="34291" rIns="68580" bIns="34291" rtlCol="0">
            <a:spAutoFit/>
          </a:bodyPr>
          <a:lstStyle/>
          <a:p>
            <a:pPr algn="ctr"/>
            <a:r>
              <a:rPr sz="2400" b="1" dirty="0" err="1" smtClean="0">
                <a:latin typeface="微软雅黑" panose="020B0503020204020204" pitchFamily="34" charset="-122"/>
                <a:ea typeface="微软雅黑" panose="020B0503020204020204" pitchFamily="34" charset="-122"/>
              </a:rPr>
              <a:t>二〇</a:t>
            </a:r>
            <a:r>
              <a:rPr lang="zh-CN" altLang="en-US" sz="2400" b="1" dirty="0" smtClean="0">
                <a:latin typeface="微软雅黑" panose="020B0503020204020204" pitchFamily="34" charset="-122"/>
                <a:ea typeface="微软雅黑" panose="020B0503020204020204" pitchFamily="34" charset="-122"/>
              </a:rPr>
              <a:t>二〇</a:t>
            </a:r>
            <a:r>
              <a:rPr sz="2400" b="1" dirty="0" smtClean="0">
                <a:latin typeface="微软雅黑" panose="020B0503020204020204" pitchFamily="34" charset="-122"/>
                <a:ea typeface="微软雅黑" panose="020B0503020204020204" pitchFamily="34" charset="-122"/>
              </a:rPr>
              <a:t>年</a:t>
            </a:r>
            <a:r>
              <a:rPr lang="zh-CN" sz="2400" b="1" dirty="0" smtClean="0">
                <a:latin typeface="微软雅黑" panose="020B0503020204020204" pitchFamily="34" charset="-122"/>
                <a:ea typeface="微软雅黑" panose="020B0503020204020204" pitchFamily="34" charset="-122"/>
              </a:rPr>
              <a:t>十一</a:t>
            </a:r>
            <a:r>
              <a:rPr sz="2400" b="1" dirty="0" smtClean="0">
                <a:latin typeface="微软雅黑" panose="020B0503020204020204" pitchFamily="34" charset="-122"/>
                <a:ea typeface="微软雅黑" panose="020B0503020204020204" pitchFamily="34" charset="-122"/>
              </a:rPr>
              <a:t>月</a:t>
            </a:r>
            <a:endParaRPr sz="2400" b="1" dirty="0">
              <a:latin typeface="微软雅黑" panose="020B0503020204020204" pitchFamily="34" charset="-122"/>
              <a:ea typeface="微软雅黑" panose="020B0503020204020204" pitchFamily="34" charset="-122"/>
            </a:endParaRPr>
          </a:p>
        </p:txBody>
      </p:sp>
      <p:sp>
        <p:nvSpPr>
          <p:cNvPr id="2" name="文本框 1"/>
          <p:cNvSpPr txBox="1"/>
          <p:nvPr/>
        </p:nvSpPr>
        <p:spPr>
          <a:xfrm>
            <a:off x="647998" y="2204864"/>
            <a:ext cx="11401310" cy="1938020"/>
          </a:xfrm>
          <a:prstGeom prst="rect">
            <a:avLst/>
          </a:prstGeom>
          <a:solidFill>
            <a:schemeClr val="tx2">
              <a:lumMod val="20000"/>
              <a:lumOff val="80000"/>
            </a:schemeClr>
          </a:solidFill>
        </p:spPr>
        <p:txBody>
          <a:bodyPr wrap="square" rtlCol="0">
            <a:spAutoFit/>
          </a:bodyPr>
          <a:lstStyle/>
          <a:p>
            <a:pPr algn="ctr">
              <a:lnSpc>
                <a:spcPct val="150000"/>
              </a:lnSpc>
            </a:pPr>
            <a:r>
              <a:rPr lang="zh-CN" altLang="en-US" sz="4000" b="1" dirty="0">
                <a:effectLst/>
                <a:latin typeface="微软雅黑" panose="020B0503020204020204" pitchFamily="34" charset="-122"/>
                <a:ea typeface="微软雅黑" panose="020B0503020204020204" pitchFamily="34" charset="-122"/>
                <a:sym typeface="+mn-ea"/>
              </a:rPr>
              <a:t>宁波</a:t>
            </a:r>
            <a:r>
              <a:rPr lang="zh-CN" altLang="en-US" sz="4000" b="1" dirty="0" smtClean="0">
                <a:effectLst/>
                <a:latin typeface="微软雅黑" panose="020B0503020204020204" pitchFamily="34" charset="-122"/>
                <a:ea typeface="微软雅黑" panose="020B0503020204020204" pitchFamily="34" charset="-122"/>
                <a:sym typeface="+mn-ea"/>
              </a:rPr>
              <a:t>市机械制造企业</a:t>
            </a:r>
            <a:endParaRPr lang="en-US" altLang="zh-CN" sz="4000" b="1" dirty="0" smtClean="0">
              <a:effectLst/>
              <a:latin typeface="微软雅黑" panose="020B0503020204020204" pitchFamily="34" charset="-122"/>
              <a:ea typeface="微软雅黑" panose="020B0503020204020204" pitchFamily="34" charset="-122"/>
              <a:sym typeface="+mn-ea"/>
            </a:endParaRPr>
          </a:p>
          <a:p>
            <a:pPr algn="ctr">
              <a:lnSpc>
                <a:spcPct val="150000"/>
              </a:lnSpc>
            </a:pPr>
            <a:r>
              <a:rPr lang="zh-CN" altLang="en-US" sz="4000" b="1" dirty="0" smtClean="0">
                <a:effectLst/>
                <a:latin typeface="微软雅黑" panose="020B0503020204020204" pitchFamily="34" charset="-122"/>
                <a:ea typeface="微软雅黑" panose="020B0503020204020204" pitchFamily="34" charset="-122"/>
                <a:sym typeface="+mn-ea"/>
              </a:rPr>
              <a:t>三级安全生产标准化评审</a:t>
            </a:r>
            <a:r>
              <a:rPr lang="zh-CN" altLang="en-US" sz="4000" b="1" dirty="0" smtClean="0">
                <a:latin typeface="微软雅黑" panose="020B0503020204020204" pitchFamily="34" charset="-122"/>
                <a:ea typeface="微软雅黑" panose="020B0503020204020204" pitchFamily="34" charset="-122"/>
                <a:sym typeface="+mn-ea"/>
              </a:rPr>
              <a:t>细则宣贯</a:t>
            </a:r>
            <a:endParaRPr lang="zh-CN" altLang="en-US" sz="4000" b="1" dirty="0" smtClean="0">
              <a:effectLst/>
              <a:latin typeface="微软雅黑" panose="020B0503020204020204" pitchFamily="34" charset="-122"/>
              <a:ea typeface="微软雅黑" panose="020B0503020204020204" pitchFamily="34" charset="-122"/>
              <a:sym typeface="+mn-ea"/>
            </a:endParaRPr>
          </a:p>
        </p:txBody>
      </p:sp>
      <p:pic>
        <p:nvPicPr>
          <p:cNvPr id="6" name="图片 5" descr="LOGO图片无框副本"/>
          <p:cNvPicPr>
            <a:picLocks noChangeAspect="1"/>
          </p:cNvPicPr>
          <p:nvPr/>
        </p:nvPicPr>
        <p:blipFill>
          <a:blip r:embed="rId3" cstate="print"/>
          <a:stretch>
            <a:fillRect/>
          </a:stretch>
        </p:blipFill>
        <p:spPr>
          <a:xfrm>
            <a:off x="555625" y="661670"/>
            <a:ext cx="1133475" cy="1163320"/>
          </a:xfrm>
          <a:prstGeom prst="rect">
            <a:avLst/>
          </a:prstGeom>
          <a:noFill/>
          <a:ln w="9525">
            <a:noFill/>
          </a:ln>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2958852068"/>
              </p:ext>
            </p:extLst>
          </p:nvPr>
        </p:nvGraphicFramePr>
        <p:xfrm>
          <a:off x="279323" y="800714"/>
          <a:ext cx="11299350" cy="4420241"/>
        </p:xfrm>
        <a:graphic>
          <a:graphicData uri="http://schemas.openxmlformats.org/drawingml/2006/table">
            <a:tbl>
              <a:tblPr/>
              <a:tblGrid>
                <a:gridCol w="570159"/>
                <a:gridCol w="501622"/>
                <a:gridCol w="3443431"/>
                <a:gridCol w="2376146"/>
                <a:gridCol w="547872"/>
                <a:gridCol w="3860120"/>
              </a:tblGrid>
              <a:tr h="468046">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5160">
                <a:tc>
                  <a:txBody>
                    <a:bodyPr/>
                    <a:lstStyle/>
                    <a:p>
                      <a:pPr algn="ctr">
                        <a:spcAft>
                          <a:spcPts val="0"/>
                        </a:spcAft>
                      </a:pPr>
                      <a:r>
                        <a:rPr lang="en-US" sz="1200" kern="0" spc="40" dirty="0">
                          <a:effectLst/>
                          <a:latin typeface="Times New Roman" panose="02020603050405020304"/>
                          <a:ea typeface="微软雅黑" pitchFamily="34" charset="-122"/>
                          <a:cs typeface="Times New Roman" panose="02020603050405020304"/>
                        </a:rPr>
                        <a:t>1.6</a:t>
                      </a:r>
                      <a:endParaRPr lang="zh-CN" sz="1200" kern="100" dirty="0">
                        <a:effectLst/>
                        <a:latin typeface="Calibri" panose="020F0502020204030204"/>
                        <a:ea typeface="微软雅黑" pitchFamily="34" charset="-122"/>
                        <a:cs typeface="Times New Roman" panose="02020603050405020304"/>
                      </a:endParaRPr>
                    </a:p>
                    <a:p>
                      <a:pPr algn="ctr">
                        <a:spcAft>
                          <a:spcPts val="0"/>
                        </a:spcAft>
                      </a:pPr>
                      <a:r>
                        <a:rPr lang="zh-CN" sz="1200" kern="0" spc="40" dirty="0">
                          <a:effectLst/>
                          <a:latin typeface="Times New Roman" panose="02020603050405020304"/>
                          <a:ea typeface="微软雅黑" pitchFamily="34" charset="-122"/>
                          <a:cs typeface="Times New Roman" panose="02020603050405020304"/>
                        </a:rPr>
                        <a:t>安全生产信息化建设</a:t>
                      </a: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kern="0" spc="40" dirty="0">
                          <a:effectLst/>
                          <a:latin typeface="Times New Roman" panose="02020603050405020304"/>
                          <a:ea typeface="微软雅黑" pitchFamily="34" charset="-122"/>
                          <a:cs typeface="Times New Roman" panose="02020603050405020304"/>
                        </a:rPr>
                        <a:t> </a:t>
                      </a: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87020" algn="l">
                        <a:spcAft>
                          <a:spcPts val="0"/>
                        </a:spcAft>
                      </a:pPr>
                      <a:r>
                        <a:rPr lang="zh-CN" sz="1200" kern="0" spc="40" dirty="0">
                          <a:effectLst/>
                          <a:latin typeface="Times New Roman" panose="02020603050405020304"/>
                          <a:ea typeface="微软雅黑" pitchFamily="34" charset="-122"/>
                          <a:cs typeface="Times New Roman" panose="02020603050405020304"/>
                        </a:rPr>
                        <a:t>企业应根据自身实际情况，利用信息化手段加强安全生产管理工作。</a:t>
                      </a: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tabLst>
                          <a:tab pos="198120" algn="l"/>
                        </a:tabLst>
                      </a:pPr>
                      <a:r>
                        <a:rPr lang="zh-CN" sz="1200" kern="100" dirty="0">
                          <a:effectLst/>
                          <a:latin typeface="Times New Roman" panose="02020603050405020304"/>
                          <a:ea typeface="微软雅黑" pitchFamily="34" charset="-122"/>
                          <a:cs typeface="Times New Roman" panose="02020603050405020304"/>
                        </a:rPr>
                        <a:t>开展安全生产电子台账管理、重大危险源监控、职业病危害防治、应急管理、安全风险管控和隐患自查自报、安全生产预测预警等信息系统的建设。</a:t>
                      </a: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200" kern="100" dirty="0">
                          <a:effectLst/>
                          <a:latin typeface="Times New Roman" panose="02020603050405020304"/>
                          <a:ea typeface="微软雅黑" pitchFamily="34" charset="-122"/>
                          <a:cs typeface="Times New Roman" panose="02020603050405020304"/>
                        </a:rPr>
                        <a:t>5</a:t>
                      </a: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200" kern="100" dirty="0">
                          <a:effectLst/>
                          <a:latin typeface="Times New Roman" panose="02020603050405020304"/>
                          <a:ea typeface="微软雅黑" pitchFamily="34" charset="-122"/>
                          <a:cs typeface="Times New Roman" panose="02020603050405020304"/>
                        </a:rPr>
                        <a:t>均无记录的，不得分。</a:t>
                      </a: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17401">
                <a:tc gridSpan="6">
                  <a:txBody>
                    <a:bodyPr/>
                    <a:lstStyle/>
                    <a:p>
                      <a:pPr algn="l">
                        <a:spcAft>
                          <a:spcPts val="0"/>
                        </a:spcAft>
                      </a:pPr>
                      <a:r>
                        <a:rPr lang="zh-CN" sz="1800" b="1" kern="100" dirty="0">
                          <a:effectLst/>
                          <a:latin typeface="Calibri" panose="020F0502020204030204"/>
                          <a:ea typeface="微软雅黑" pitchFamily="34" charset="-122"/>
                          <a:cs typeface="Times New Roman" panose="02020603050405020304"/>
                          <a:sym typeface="+mn-ea"/>
                        </a:rPr>
                        <a:t>本节要点：</a:t>
                      </a:r>
                      <a:endParaRPr lang="zh-CN" sz="1800" b="1" kern="100" dirty="0">
                        <a:effectLst/>
                        <a:latin typeface="Calibri" panose="020F0502020204030204"/>
                        <a:ea typeface="微软雅黑" pitchFamily="34" charset="-122"/>
                        <a:cs typeface="Times New Roman" panose="02020603050405020304"/>
                      </a:endParaRPr>
                    </a:p>
                    <a:p>
                      <a:pPr algn="l">
                        <a:spcAft>
                          <a:spcPts val="0"/>
                        </a:spcAft>
                      </a:pPr>
                      <a:r>
                        <a:rPr lang="en-US" altLang="zh-CN" sz="1800" b="1" kern="100" dirty="0">
                          <a:effectLst/>
                          <a:latin typeface="Calibri" panose="020F0502020204030204"/>
                          <a:ea typeface="微软雅黑" pitchFamily="34" charset="-122"/>
                          <a:cs typeface="Times New Roman" panose="02020603050405020304"/>
                          <a:sym typeface="+mn-ea"/>
                        </a:rPr>
                        <a:t>1</a:t>
                      </a:r>
                      <a:r>
                        <a:rPr lang="zh-CN" altLang="en-US" sz="1800" b="1" kern="100" dirty="0">
                          <a:effectLst/>
                          <a:latin typeface="Calibri" panose="020F0502020204030204"/>
                          <a:ea typeface="微软雅黑" pitchFamily="34" charset="-122"/>
                          <a:cs typeface="Times New Roman" panose="02020603050405020304"/>
                          <a:sym typeface="+mn-ea"/>
                        </a:rPr>
                        <a:t>、有记录就行（如定期隐患排查报表等）。</a:t>
                      </a:r>
                      <a:endParaRPr lang="zh-CN" altLang="en-US" sz="1200" b="1" kern="100" dirty="0">
                        <a:effectLst/>
                        <a:latin typeface="Calibri" panose="020F0502020204030204"/>
                        <a:ea typeface="微软雅黑" pitchFamily="34" charset="-122"/>
                        <a:cs typeface="Times New Roman" panose="02020603050405020304"/>
                        <a:sym typeface="+mn-ea"/>
                      </a:endParaRPr>
                    </a:p>
                    <a:p>
                      <a:pPr algn="ctr">
                        <a:spcAft>
                          <a:spcPts val="0"/>
                        </a:spcAft>
                      </a:pPr>
                      <a:endParaRPr lang="zh-CN" sz="1200" kern="100" dirty="0">
                        <a:effectLst/>
                        <a:latin typeface="Times New Roman" panose="020206030504050203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矩形 6"/>
          <p:cNvSpPr/>
          <p:nvPr/>
        </p:nvSpPr>
        <p:spPr>
          <a:xfrm>
            <a:off x="-360114" y="0"/>
            <a:ext cx="3816423" cy="584775"/>
          </a:xfrm>
          <a:prstGeom prst="rect">
            <a:avLst/>
          </a:prstGeom>
        </p:spPr>
        <p:txBody>
          <a:bodyPr wrap="square">
            <a:spAutoFit/>
          </a:bodyPr>
          <a:lstStyle/>
          <a:p>
            <a:pPr algn="ctr"/>
            <a:r>
              <a:rPr lang="zh-CN" altLang="zh-CN" sz="3200" dirty="0">
                <a:latin typeface="仿宋" panose="02010609060101010101" pitchFamily="1" charset="-122"/>
                <a:ea typeface="仿宋" panose="02010609060101010101" pitchFamily="1" charset="-122"/>
              </a:rPr>
              <a:t>一</a:t>
            </a:r>
            <a:r>
              <a:rPr lang="zh-CN" altLang="zh-CN" sz="3200" b="1" dirty="0" smtClean="0">
                <a:latin typeface="仿宋" panose="02010609060101010101" pitchFamily="1" charset="-122"/>
                <a:ea typeface="仿宋" panose="02010609060101010101" pitchFamily="1" charset="-122"/>
              </a:rPr>
              <a:t>、目标职责</a:t>
            </a:r>
            <a:endParaRPr lang="en-US" altLang="zh-CN" sz="3200" b="1" dirty="0">
              <a:latin typeface="仿宋" panose="02010609060101010101" pitchFamily="1" charset="-122"/>
              <a:ea typeface="仿宋" panose="02010609060101010101" pitchFamily="1" charset="-122"/>
            </a:endParaRP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408041" y="908720"/>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CN" altLang="zh-CN" sz="2800" b="1" dirty="0">
              <a:ea typeface="微软雅黑" pitchFamily="34" charset="-122"/>
            </a:endParaRPr>
          </a:p>
        </p:txBody>
      </p:sp>
      <p:sp>
        <p:nvSpPr>
          <p:cNvPr id="3" name="内容占位符 2"/>
          <p:cNvSpPr>
            <a:spLocks noGrp="1"/>
          </p:cNvSpPr>
          <p:nvPr>
            <p:ph idx="1"/>
          </p:nvPr>
        </p:nvSpPr>
        <p:spPr>
          <a:xfrm>
            <a:off x="593405" y="1124744"/>
            <a:ext cx="11017092" cy="4525963"/>
          </a:xfrm>
        </p:spPr>
        <p:txBody>
          <a:bodyPr>
            <a:normAutofit/>
          </a:bodyPr>
          <a:lstStyle/>
          <a:p>
            <a:pPr marL="0" indent="0" algn="ctr">
              <a:spcAft>
                <a:spcPts val="0"/>
              </a:spcAft>
              <a:buNone/>
            </a:pPr>
            <a:r>
              <a:rPr lang="zh-CN" altLang="zh-CN" b="1" kern="100" dirty="0">
                <a:solidFill>
                  <a:srgbClr val="FFFFFF"/>
                </a:solidFill>
                <a:latin typeface="Times New Roman" panose="02020603050405020304"/>
                <a:cs typeface="Times New Roman" panose="02020603050405020304"/>
              </a:rPr>
              <a:t>一</a:t>
            </a:r>
            <a:r>
              <a:rPr lang="zh-CN" altLang="zh-CN" b="1" kern="100" dirty="0" smtClean="0">
                <a:solidFill>
                  <a:srgbClr val="FFFFFF"/>
                </a:solidFill>
                <a:latin typeface="Times New Roman" panose="02020603050405020304"/>
                <a:cs typeface="Times New Roman" panose="02020603050405020304"/>
              </a:rPr>
              <a:t>、目标职责</a:t>
            </a:r>
            <a:endParaRPr lang="en-US" altLang="zh-CN" b="1" kern="100" dirty="0">
              <a:solidFill>
                <a:srgbClr val="FFFFFF"/>
              </a:solidFill>
              <a:latin typeface="Times New Roman" panose="02020603050405020304"/>
              <a:cs typeface="Times New Roman" panose="02020603050405020304"/>
            </a:endParaRPr>
          </a:p>
        </p:txBody>
      </p:sp>
      <p:sp>
        <p:nvSpPr>
          <p:cNvPr id="8" name="矩形 28"/>
          <p:cNvSpPr>
            <a:spLocks noChangeArrowheads="1"/>
          </p:cNvSpPr>
          <p:nvPr/>
        </p:nvSpPr>
        <p:spPr bwMode="auto">
          <a:xfrm>
            <a:off x="4752454" y="2276872"/>
            <a:ext cx="7224343" cy="4032845"/>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2.1</a:t>
            </a:r>
            <a:r>
              <a:rPr lang="zh-CN" altLang="en-US" sz="2400" b="1" dirty="0">
                <a:solidFill>
                  <a:srgbClr val="FFFFFF"/>
                </a:solidFill>
                <a:latin typeface="微软雅黑" panose="020B0503020204020204" pitchFamily="34" charset="-122"/>
                <a:ea typeface="微软雅黑" panose="020B0503020204020204" pitchFamily="34" charset="-122"/>
                <a:sym typeface="+mn-ea"/>
              </a:rPr>
              <a:t> </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法规</a:t>
            </a:r>
            <a:r>
              <a:rPr lang="zh-CN" altLang="en-US" sz="2400" b="1" dirty="0">
                <a:solidFill>
                  <a:srgbClr val="FFFFFF"/>
                </a:solidFill>
                <a:latin typeface="微软雅黑" panose="020B0503020204020204" pitchFamily="34" charset="-122"/>
                <a:ea typeface="微软雅黑" panose="020B0503020204020204" pitchFamily="34" charset="-122"/>
                <a:sym typeface="+mn-ea"/>
              </a:rPr>
              <a:t>标准</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识别（</a:t>
            </a:r>
            <a:r>
              <a:rPr lang="en-US" altLang="zh-CN" sz="2400" b="1" dirty="0">
                <a:solidFill>
                  <a:srgbClr val="FFFFFF"/>
                </a:solidFill>
                <a:latin typeface="微软雅黑" panose="020B0503020204020204" pitchFamily="34" charset="-122"/>
                <a:ea typeface="微软雅黑" panose="020B0503020204020204" pitchFamily="34" charset="-122"/>
                <a:sym typeface="+mn-ea"/>
              </a:rPr>
              <a:t>5</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分）</a:t>
            </a:r>
            <a:endParaRPr lang="en-US" altLang="zh-CN" sz="2400" b="1" dirty="0" smtClean="0">
              <a:solidFill>
                <a:srgbClr val="FFFFFF"/>
              </a:solidFill>
              <a:latin typeface="微软雅黑" panose="020B0503020204020204" pitchFamily="34" charset="-122"/>
              <a:ea typeface="微软雅黑" panose="020B0503020204020204" pitchFamily="34" charset="-122"/>
              <a:sym typeface="+mn-ea"/>
            </a:endParaRPr>
          </a:p>
          <a:p>
            <a:endParaRPr lang="zh-CN" altLang="zh-CN" sz="2400" b="1" dirty="0">
              <a:solidFill>
                <a:srgbClr val="FFFFFF"/>
              </a:solidFill>
              <a:latin typeface="微软雅黑" panose="020B0503020204020204" pitchFamily="34" charset="-122"/>
              <a:ea typeface="微软雅黑" panose="020B0503020204020204" pitchFamily="34" charset="-122"/>
              <a:sym typeface="+mn-ea"/>
            </a:endParaRPr>
          </a:p>
          <a:p>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2.2 </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规章制度（</a:t>
            </a:r>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10</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分）</a:t>
            </a:r>
            <a:endParaRPr lang="en-US" altLang="zh-CN" sz="2400" b="1" dirty="0" smtClean="0">
              <a:solidFill>
                <a:srgbClr val="FFFFFF"/>
              </a:solidFill>
              <a:latin typeface="微软雅黑" panose="020B0503020204020204" pitchFamily="34" charset="-122"/>
              <a:ea typeface="微软雅黑" panose="020B0503020204020204" pitchFamily="34" charset="-122"/>
              <a:sym typeface="+mn-ea"/>
            </a:endParaRPr>
          </a:p>
          <a:p>
            <a:endParaRPr lang="en-US" altLang="zh-CN" sz="2400" b="1" dirty="0">
              <a:solidFill>
                <a:srgbClr val="FFFFFF"/>
              </a:solidFill>
              <a:latin typeface="微软雅黑" panose="020B0503020204020204" pitchFamily="34" charset="-122"/>
              <a:ea typeface="微软雅黑" panose="020B0503020204020204" pitchFamily="34" charset="-122"/>
              <a:sym typeface="+mn-ea"/>
            </a:endParaRPr>
          </a:p>
          <a:p>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2.3 </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操作规程（</a:t>
            </a:r>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30</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分）</a:t>
            </a:r>
            <a:endParaRPr lang="en-US" altLang="zh-CN" sz="2400" b="1" dirty="0" smtClean="0">
              <a:solidFill>
                <a:srgbClr val="FFFFFF"/>
              </a:solidFill>
              <a:latin typeface="微软雅黑" panose="020B0503020204020204" pitchFamily="34" charset="-122"/>
              <a:ea typeface="微软雅黑" panose="020B0503020204020204" pitchFamily="34" charset="-122"/>
              <a:sym typeface="+mn-ea"/>
            </a:endParaRPr>
          </a:p>
          <a:p>
            <a:endParaRPr lang="en-US" altLang="zh-CN" sz="2400" b="1" dirty="0">
              <a:solidFill>
                <a:srgbClr val="FFFFFF"/>
              </a:solidFill>
              <a:latin typeface="微软雅黑" panose="020B0503020204020204" pitchFamily="34" charset="-122"/>
              <a:ea typeface="微软雅黑" panose="020B0503020204020204" pitchFamily="34" charset="-122"/>
              <a:sym typeface="+mn-ea"/>
            </a:endParaRPr>
          </a:p>
          <a:p>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2.4 </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文档管理（</a:t>
            </a:r>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10</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分）</a:t>
            </a:r>
            <a:endParaRPr lang="zh-CN" altLang="en-US" sz="2400" b="1" dirty="0">
              <a:solidFill>
                <a:srgbClr val="FFFFFF"/>
              </a:solidFill>
              <a:latin typeface="微软雅黑" panose="020B0503020204020204" pitchFamily="34" charset="-122"/>
              <a:ea typeface="微软雅黑" panose="020B0503020204020204" pitchFamily="34" charset="-122"/>
            </a:endParaRPr>
          </a:p>
          <a:p>
            <a:pPr>
              <a:lnSpc>
                <a:spcPct val="150000"/>
              </a:lnSpc>
            </a:pPr>
            <a:endParaRPr lang="zh-CN" altLang="en-US" sz="2400" b="1" dirty="0">
              <a:solidFill>
                <a:srgbClr val="FFFFFF"/>
              </a:solidFill>
              <a:latin typeface="微软雅黑" panose="020B0503020204020204" pitchFamily="34" charset="-122"/>
              <a:ea typeface="微软雅黑" panose="020B0503020204020204" pitchFamily="34" charset="-122"/>
            </a:endParaRPr>
          </a:p>
        </p:txBody>
      </p:sp>
      <p:sp>
        <p:nvSpPr>
          <p:cNvPr id="2" name="矩形 1"/>
          <p:cNvSpPr/>
          <p:nvPr/>
        </p:nvSpPr>
        <p:spPr>
          <a:xfrm>
            <a:off x="59434" y="1124744"/>
            <a:ext cx="5842103" cy="707886"/>
          </a:xfrm>
          <a:prstGeom prst="rect">
            <a:avLst/>
          </a:prstGeom>
        </p:spPr>
        <p:txBody>
          <a:bodyPr wrap="square">
            <a:spAutoFit/>
          </a:bodyPr>
          <a:lstStyle/>
          <a:p>
            <a:pPr algn="ctr"/>
            <a:r>
              <a:rPr lang="zh-CN" altLang="en-US" sz="4000" b="1" dirty="0" smtClean="0">
                <a:solidFill>
                  <a:srgbClr val="0070C0"/>
                </a:solidFill>
                <a:latin typeface="微软雅黑" panose="020B0503020204020204" pitchFamily="34" charset="-122"/>
                <a:ea typeface="微软雅黑" panose="020B0503020204020204" pitchFamily="34" charset="-122"/>
              </a:rPr>
              <a:t>二</a:t>
            </a:r>
            <a:r>
              <a:rPr lang="zh-CN" altLang="zh-CN" sz="4000" b="1" dirty="0" smtClean="0">
                <a:solidFill>
                  <a:srgbClr val="0070C0"/>
                </a:solidFill>
                <a:latin typeface="微软雅黑" panose="020B0503020204020204" pitchFamily="34" charset="-122"/>
                <a:ea typeface="微软雅黑" panose="020B0503020204020204" pitchFamily="34" charset="-122"/>
              </a:rPr>
              <a:t>、</a:t>
            </a:r>
            <a:r>
              <a:rPr lang="zh-CN" altLang="en-US" sz="4000" b="1" dirty="0" smtClean="0">
                <a:solidFill>
                  <a:srgbClr val="0070C0"/>
                </a:solidFill>
                <a:latin typeface="微软雅黑" panose="020B0503020204020204" pitchFamily="34" charset="-122"/>
                <a:ea typeface="微软雅黑" panose="020B0503020204020204" pitchFamily="34" charset="-122"/>
              </a:rPr>
              <a:t>制度化管理（</a:t>
            </a:r>
            <a:r>
              <a:rPr lang="en-US" altLang="zh-CN" sz="4000" b="1" dirty="0" smtClean="0">
                <a:solidFill>
                  <a:srgbClr val="0070C0"/>
                </a:solidFill>
                <a:latin typeface="微软雅黑" panose="020B0503020204020204" pitchFamily="34" charset="-122"/>
                <a:ea typeface="微软雅黑" panose="020B0503020204020204" pitchFamily="34" charset="-122"/>
              </a:rPr>
              <a:t>55</a:t>
            </a:r>
            <a:r>
              <a:rPr lang="zh-CN" altLang="en-US" sz="4000" b="1" dirty="0" smtClean="0">
                <a:solidFill>
                  <a:srgbClr val="0070C0"/>
                </a:solidFill>
                <a:latin typeface="微软雅黑" panose="020B0503020204020204" pitchFamily="34" charset="-122"/>
                <a:ea typeface="微软雅黑" panose="020B0503020204020204" pitchFamily="34" charset="-122"/>
              </a:rPr>
              <a:t>分）</a:t>
            </a:r>
            <a:endParaRPr lang="en-US" altLang="zh-CN" sz="4000" b="1" dirty="0">
              <a:solidFill>
                <a:srgbClr val="0070C0"/>
              </a:solidFill>
              <a:latin typeface="微软雅黑" panose="020B0503020204020204" pitchFamily="34" charset="-122"/>
              <a:ea typeface="微软雅黑" panose="020B0503020204020204" pitchFamily="34" charset="-122"/>
            </a:endParaRPr>
          </a:p>
        </p:txBody>
      </p:sp>
      <p:sp>
        <p:nvSpPr>
          <p:cNvPr id="10" name="Rectangle 2"/>
          <p:cNvSpPr txBox="1">
            <a:spLocks noRot="1" noChangeArrowheads="1"/>
          </p:cNvSpPr>
          <p:nvPr/>
        </p:nvSpPr>
        <p:spPr>
          <a:xfrm>
            <a:off x="385363" y="114908"/>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zh-CN" sz="3600" b="1" dirty="0">
                <a:ea typeface="微软雅黑" pitchFamily="34" charset="-122"/>
              </a:rPr>
              <a:t>宁波市机械制造企业三级安全生产标准化评审</a:t>
            </a:r>
            <a:r>
              <a:rPr lang="zh-CN" altLang="zh-CN" sz="3600" b="1" dirty="0" smtClean="0">
                <a:ea typeface="微软雅黑" pitchFamily="34" charset="-122"/>
              </a:rPr>
              <a:t>细则</a:t>
            </a:r>
            <a:endParaRPr lang="zh-CN" altLang="zh-CN" sz="3600" b="1" dirty="0">
              <a:ea typeface="微软雅黑" pitchFamily="34" charset="-122"/>
            </a:endParaRPr>
          </a:p>
        </p:txBody>
      </p:sp>
    </p:spTree>
  </p:cSld>
  <p:clrMapOvr>
    <a:masterClrMapping/>
  </p:clrMapOvr>
  <p:transition spd="med">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sp>
        <p:nvSpPr>
          <p:cNvPr id="4" name="TextBox 3"/>
          <p:cNvSpPr txBox="1"/>
          <p:nvPr/>
        </p:nvSpPr>
        <p:spPr>
          <a:xfrm>
            <a:off x="-15602" y="43700"/>
            <a:ext cx="12453016" cy="492443"/>
          </a:xfrm>
          <a:prstGeom prst="rect">
            <a:avLst/>
          </a:prstGeom>
          <a:noFill/>
        </p:spPr>
        <p:txBody>
          <a:bodyPr wrap="square" rtlCol="0">
            <a:spAutoFit/>
          </a:bodyPr>
          <a:lstStyle/>
          <a:p>
            <a:pPr algn="ctr"/>
            <a:r>
              <a:rPr lang="zh-CN" altLang="en-US" sz="2600" b="1" dirty="0">
                <a:solidFill>
                  <a:srgbClr val="0070C0"/>
                </a:solidFill>
                <a:latin typeface="微软雅黑" panose="020B0503020204020204" pitchFamily="34" charset="-122"/>
                <a:ea typeface="微软雅黑" panose="020B0503020204020204" pitchFamily="34" charset="-122"/>
              </a:rPr>
              <a:t>机械制造企业三级标准化细则与冶金等工贸企业标准化细则一、二级要素对比</a:t>
            </a:r>
          </a:p>
        </p:txBody>
      </p:sp>
      <p:graphicFrame>
        <p:nvGraphicFramePr>
          <p:cNvPr id="8" name="表格 7"/>
          <p:cNvGraphicFramePr/>
          <p:nvPr>
            <p:custDataLst>
              <p:tags r:id="rId1"/>
            </p:custDataLst>
            <p:extLst>
              <p:ext uri="{D42A27DB-BD31-4B8C-83A1-F6EECF244321}">
                <p14:modId xmlns:p14="http://schemas.microsoft.com/office/powerpoint/2010/main" val="905435162"/>
              </p:ext>
            </p:extLst>
          </p:nvPr>
        </p:nvGraphicFramePr>
        <p:xfrm>
          <a:off x="486270" y="1052736"/>
          <a:ext cx="11466984" cy="4104456"/>
        </p:xfrm>
        <a:graphic>
          <a:graphicData uri="http://schemas.openxmlformats.org/drawingml/2006/table">
            <a:tbl>
              <a:tblPr firstRow="1" bandRow="1">
                <a:tableStyleId>{5940675A-B579-460E-94D1-54222C63F5DA}</a:tableStyleId>
              </a:tblPr>
              <a:tblGrid>
                <a:gridCol w="2105944"/>
                <a:gridCol w="2798175"/>
                <a:gridCol w="3106481"/>
                <a:gridCol w="3456384"/>
              </a:tblGrid>
              <a:tr h="1480109">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机械制造企业三级标准化评审细则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rPr>
                        <a:t>一级要素  </a:t>
                      </a:r>
                      <a:endParaRPr lang="en-US" altLang="zh-CN"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 </a:t>
                      </a:r>
                      <a:r>
                        <a:rPr lang="zh-CN" altLang="en-US"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（依据</a:t>
                      </a:r>
                      <a:r>
                        <a:rPr lang="en-US" altLang="zh-CN"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GB/T33000）</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txBody>
                  <a:tcPr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lgn="ctr">
                      <a:solidFill>
                        <a:srgbClr val="080000"/>
                      </a:solidFill>
                      <a:prstDash val="solid"/>
                      <a:round/>
                      <a:headEnd type="none" w="med" len="med"/>
                      <a:tailEnd type="none" w="med" len="med"/>
                    </a:lnB>
                    <a:lnTlToBr>
                      <a:noFill/>
                    </a:lnTlToBr>
                    <a:lnBlToTr>
                      <a:noFill/>
                    </a:lnBlToTr>
                    <a:noFill/>
                  </a:tcPr>
                </a:tc>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冶金等工贸企业标准化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rPr>
                        <a:t>一级要素 </a:t>
                      </a:r>
                      <a:endParaRPr lang="en-US" altLang="zh-CN"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（依据</a:t>
                      </a:r>
                      <a:r>
                        <a:rPr lang="en-US" altLang="zh-CN"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AQ/T9006-2010)</a:t>
                      </a:r>
                      <a:endPar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txBody>
                  <a:tcPr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lgn="ctr">
                      <a:solidFill>
                        <a:srgbClr val="080000"/>
                      </a:solidFill>
                      <a:prstDash val="solid"/>
                      <a:round/>
                      <a:headEnd type="none" w="med" len="med"/>
                      <a:tailEnd type="none" w="med" len="med"/>
                    </a:lnB>
                    <a:lnTlToBr>
                      <a:noFill/>
                    </a:lnTlToBr>
                    <a:lnBlToTr>
                      <a:noFill/>
                    </a:lnBlToTr>
                    <a:noFill/>
                  </a:tcPr>
                </a:tc>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机械制造企业三级标准化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rPr>
                        <a:t>二级要素  </a:t>
                      </a:r>
                      <a:endParaRPr lang="en-US" altLang="zh-CN"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endParaRPr>
                    </a:p>
                  </a:txBody>
                  <a:tcPr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lgn="ctr">
                      <a:solidFill>
                        <a:srgbClr val="080000"/>
                      </a:solidFill>
                      <a:prstDash val="solid"/>
                      <a:round/>
                      <a:headEnd type="none" w="med" len="med"/>
                      <a:tailEnd type="none" w="med" len="med"/>
                    </a:lnB>
                    <a:lnTlToBr>
                      <a:noFill/>
                    </a:lnTlToBr>
                    <a:lnBlToTr>
                      <a:noFill/>
                    </a:lnBlToTr>
                    <a:noFill/>
                  </a:tcPr>
                </a:tc>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冶金等工贸企业标准化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rPr>
                        <a:t>二级要素 </a:t>
                      </a:r>
                      <a:endParaRPr lang="en-US" altLang="zh-CN"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endParaRPr>
                    </a:p>
                  </a:txBody>
                  <a:tcPr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lgn="ctr">
                      <a:solidFill>
                        <a:srgbClr val="080000"/>
                      </a:solidFill>
                      <a:prstDash val="solid"/>
                      <a:round/>
                      <a:headEnd type="none" w="med" len="med"/>
                      <a:tailEnd type="none" w="med" len="med"/>
                    </a:lnB>
                    <a:lnTlToBr>
                      <a:noFill/>
                    </a:lnTlToBr>
                    <a:lnBlToTr>
                      <a:noFill/>
                    </a:lnBlToTr>
                    <a:noFill/>
                  </a:tcPr>
                </a:tc>
              </a:tr>
              <a:tr h="637387">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rgbClr val="00B0F0"/>
                          </a:solidFill>
                          <a:latin typeface="微软雅黑" pitchFamily="34" charset="-122"/>
                          <a:ea typeface="微软雅黑" pitchFamily="34" charset="-122"/>
                          <a:cs typeface="宋体" panose="02010600030101010101" pitchFamily="2" charset="-122"/>
                        </a:rPr>
                        <a:t>二、</a:t>
                      </a:r>
                      <a:r>
                        <a:rPr lang="en-US" sz="1800" b="0" dirty="0" err="1" smtClean="0">
                          <a:solidFill>
                            <a:srgbClr val="00B0F0"/>
                          </a:solidFill>
                          <a:latin typeface="微软雅黑" pitchFamily="34" charset="-122"/>
                          <a:ea typeface="微软雅黑" pitchFamily="34" charset="-122"/>
                          <a:cs typeface="宋体" panose="02010600030101010101" pitchFamily="2" charset="-122"/>
                        </a:rPr>
                        <a:t>制度化管理</a:t>
                      </a:r>
                      <a:endParaRPr lang="en-US" sz="1800" b="0" dirty="0" smtClean="0">
                        <a:solidFill>
                          <a:srgbClr val="00B0F0"/>
                        </a:solidFill>
                        <a:latin typeface="微软雅黑" pitchFamily="34" charset="-122"/>
                        <a:ea typeface="微软雅黑" pitchFamily="34" charset="-122"/>
                        <a:cs typeface="宋体" panose="02010600030101010101" pitchFamily="2" charset="-122"/>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0" dirty="0" smtClean="0">
                          <a:solidFill>
                            <a:srgbClr val="00B0F0"/>
                          </a:solidFill>
                          <a:latin typeface="微软雅黑" pitchFamily="34" charset="-122"/>
                          <a:ea typeface="微软雅黑" pitchFamily="34" charset="-122"/>
                          <a:cs typeface="宋体" panose="02010600030101010101" pitchFamily="2" charset="-122"/>
                        </a:rPr>
                        <a:t>（</a:t>
                      </a:r>
                      <a:r>
                        <a:rPr lang="en-US" altLang="zh-CN" sz="1800" b="0" dirty="0" smtClean="0">
                          <a:solidFill>
                            <a:srgbClr val="00B0F0"/>
                          </a:solidFill>
                          <a:latin typeface="微软雅黑" pitchFamily="34" charset="-122"/>
                          <a:ea typeface="微软雅黑" pitchFamily="34" charset="-122"/>
                          <a:cs typeface="宋体" panose="02010600030101010101" pitchFamily="2" charset="-122"/>
                        </a:rPr>
                        <a:t>55分</a:t>
                      </a:r>
                      <a:r>
                        <a:rPr lang="zh-CN" altLang="en-US" sz="1800" b="0" dirty="0" smtClean="0">
                          <a:solidFill>
                            <a:srgbClr val="00B0F0"/>
                          </a:solidFill>
                          <a:latin typeface="微软雅黑" pitchFamily="34" charset="-122"/>
                          <a:ea typeface="微软雅黑" pitchFamily="34" charset="-122"/>
                          <a:cs typeface="宋体" panose="02010600030101010101" pitchFamily="2" charset="-122"/>
                        </a:rPr>
                        <a:t>）</a:t>
                      </a:r>
                      <a:endParaRPr lang="en-US" altLang="zh-CN" sz="1800" b="0" dirty="0">
                        <a:solidFill>
                          <a:srgbClr val="00B0F0"/>
                        </a:solidFill>
                        <a:latin typeface="Times New Roman" panose="02020603050405020304" pitchFamily="2" charset="0"/>
                        <a:ea typeface="微软雅黑" pitchFamily="34" charset="-122"/>
                      </a:endParaRPr>
                    </a:p>
                    <a:p>
                      <a:pPr indent="0" algn="ctr">
                        <a:buNone/>
                      </a:pPr>
                      <a:r>
                        <a:rPr lang="en-US" altLang="zh-CN" sz="1800" b="0" dirty="0">
                          <a:solidFill>
                            <a:srgbClr val="00B0F0"/>
                          </a:solidFill>
                          <a:latin typeface="Times New Roman" panose="02020603050405020304" pitchFamily="2" charset="0"/>
                          <a:ea typeface="微软雅黑" pitchFamily="34" charset="-122"/>
                        </a:rPr>
                        <a:t> </a:t>
                      </a:r>
                    </a:p>
                    <a:p>
                      <a:pPr indent="0" algn="ctr">
                        <a:buNone/>
                      </a:pPr>
                      <a:r>
                        <a:rPr lang="en-US" altLang="zh-CN" sz="1800" b="0" dirty="0">
                          <a:latin typeface="Times New Roman" panose="02020603050405020304" pitchFamily="2" charset="0"/>
                          <a:ea typeface="微软雅黑" pitchFamily="34" charset="-122"/>
                        </a:rPr>
                        <a:t> </a:t>
                      </a:r>
                      <a:endParaRPr lang="en-US" sz="1800" b="0" dirty="0">
                        <a:latin typeface="Times New Roman" panose="02020603050405020304" pitchFamily="2" charset="0"/>
                        <a:cs typeface="Times New Roman" panose="02020603050405020304" pitchFamily="2" charset="0"/>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lgn="ctr">
                      <a:solidFill>
                        <a:srgbClr val="080000"/>
                      </a:solidFill>
                      <a:prstDash val="solid"/>
                      <a:roun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4">
                  <a:txBody>
                    <a:bodyPr/>
                    <a:lstStyle/>
                    <a:p>
                      <a:pPr indent="0" algn="ctr">
                        <a:buNone/>
                      </a:pPr>
                      <a:endParaRPr lang="en-US" sz="1800" b="0" dirty="0" smtClean="0">
                        <a:solidFill>
                          <a:srgbClr val="00B0F0"/>
                        </a:solidFill>
                        <a:latin typeface="微软雅黑" pitchFamily="34" charset="-122"/>
                        <a:ea typeface="微软雅黑" pitchFamily="34" charset="-122"/>
                        <a:cs typeface="宋体" panose="02010600030101010101" pitchFamily="2" charset="-122"/>
                      </a:endParaRPr>
                    </a:p>
                    <a:p>
                      <a:pPr indent="0" algn="ctr">
                        <a:buNone/>
                      </a:pPr>
                      <a:r>
                        <a:rPr lang="en-US" sz="1800" b="0" dirty="0" smtClean="0">
                          <a:solidFill>
                            <a:srgbClr val="00B0F0"/>
                          </a:solidFill>
                          <a:latin typeface="微软雅黑" pitchFamily="34" charset="-122"/>
                          <a:ea typeface="微软雅黑" pitchFamily="34" charset="-122"/>
                          <a:cs typeface="宋体" panose="02010600030101010101" pitchFamily="2" charset="-122"/>
                        </a:rPr>
                        <a:t>四</a:t>
                      </a:r>
                      <a:r>
                        <a:rPr lang="en-US" sz="1800" b="0" dirty="0">
                          <a:solidFill>
                            <a:srgbClr val="00B0F0"/>
                          </a:solidFill>
                          <a:latin typeface="微软雅黑" pitchFamily="34" charset="-122"/>
                          <a:ea typeface="微软雅黑" pitchFamily="34" charset="-122"/>
                          <a:cs typeface="宋体" panose="02010600030101010101" pitchFamily="2" charset="-122"/>
                        </a:rPr>
                        <a:t>、法律法规与安全管理制度（</a:t>
                      </a:r>
                      <a:r>
                        <a:rPr lang="en-US" sz="1800" b="0" dirty="0">
                          <a:solidFill>
                            <a:srgbClr val="00B0F0"/>
                          </a:solidFill>
                          <a:latin typeface="Times New Roman" panose="02020603050405020304" pitchFamily="2" charset="0"/>
                          <a:cs typeface="Times New Roman" panose="02020603050405020304" pitchFamily="2" charset="0"/>
                        </a:rPr>
                        <a:t>100</a:t>
                      </a:r>
                      <a:r>
                        <a:rPr lang="en-US" sz="1800" b="0" dirty="0">
                          <a:solidFill>
                            <a:srgbClr val="00B0F0"/>
                          </a:solidFill>
                          <a:latin typeface="微软雅黑" pitchFamily="34" charset="-122"/>
                          <a:ea typeface="微软雅黑" pitchFamily="34" charset="-122"/>
                          <a:cs typeface="宋体" panose="02010600030101010101" pitchFamily="2" charset="-122"/>
                        </a:rPr>
                        <a:t>分）</a:t>
                      </a:r>
                    </a:p>
                    <a:p>
                      <a:pPr indent="0" algn="ctr">
                        <a:buNone/>
                      </a:pPr>
                      <a:r>
                        <a:rPr lang="en-US" altLang="zh-CN" sz="1800" b="0" dirty="0">
                          <a:solidFill>
                            <a:schemeClr val="accent1">
                              <a:lumMod val="75000"/>
                            </a:schemeClr>
                          </a:solidFill>
                          <a:latin typeface="微软雅黑" pitchFamily="34" charset="-122"/>
                          <a:ea typeface="微软雅黑" pitchFamily="34" charset="-122"/>
                        </a:rPr>
                        <a:t> </a:t>
                      </a:r>
                    </a:p>
                    <a:p>
                      <a:pPr indent="0" algn="ctr">
                        <a:buNone/>
                      </a:pPr>
                      <a:r>
                        <a:rPr lang="en-US" altLang="zh-CN" sz="1800" b="0" dirty="0">
                          <a:latin typeface="微软雅黑" pitchFamily="34" charset="-122"/>
                          <a:ea typeface="微软雅黑" pitchFamily="34" charset="-122"/>
                        </a:rPr>
                        <a:t> </a:t>
                      </a:r>
                    </a:p>
                    <a:p>
                      <a:pPr indent="0" algn="ctr">
                        <a:buNone/>
                      </a:pPr>
                      <a:r>
                        <a:rPr lang="en-US" altLang="zh-CN" sz="1800" b="0" dirty="0">
                          <a:latin typeface="微软雅黑" pitchFamily="34" charset="-122"/>
                          <a:ea typeface="微软雅黑" pitchFamily="34" charset="-122"/>
                        </a:rPr>
                        <a:t> </a:t>
                      </a:r>
                      <a:endParaRPr lang="en-US" sz="1800" b="0" dirty="0">
                        <a:latin typeface="微软雅黑" pitchFamily="34" charset="-122"/>
                        <a:ea typeface="微软雅黑" pitchFamily="34" charset="-122"/>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lgn="ctr">
                      <a:solidFill>
                        <a:srgbClr val="080000"/>
                      </a:solidFill>
                      <a:prstDash val="solid"/>
                      <a:roun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800" b="0" dirty="0">
                          <a:solidFill>
                            <a:srgbClr val="000000"/>
                          </a:solidFill>
                          <a:latin typeface="Times New Roman" panose="02020603050405020304" pitchFamily="2" charset="0"/>
                          <a:cs typeface="Times New Roman" panose="02020603050405020304" pitchFamily="2" charset="0"/>
                        </a:rPr>
                        <a:t>2.1 </a:t>
                      </a:r>
                      <a:r>
                        <a:rPr lang="en-US" sz="1800" b="0" dirty="0">
                          <a:solidFill>
                            <a:srgbClr val="000000"/>
                          </a:solidFill>
                          <a:latin typeface="微软雅黑" pitchFamily="34" charset="-122"/>
                          <a:ea typeface="微软雅黑" pitchFamily="34" charset="-122"/>
                          <a:cs typeface="宋体" panose="02010600030101010101" pitchFamily="2" charset="-122"/>
                        </a:rPr>
                        <a:t>法规标准识别（5分）</a:t>
                      </a:r>
                      <a:endParaRPr lang="en-US" altLang="en-US" sz="1800" b="0" dirty="0">
                        <a:solidFill>
                          <a:srgbClr val="000000"/>
                        </a:solidFill>
                        <a:latin typeface="微软雅黑" pitchFamily="34" charset="-122"/>
                        <a:ea typeface="微软雅黑" pitchFamily="34" charset="-122"/>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lgn="ctr">
                      <a:solidFill>
                        <a:srgbClr val="080000"/>
                      </a:solidFill>
                      <a:prstDash val="solid"/>
                      <a:roun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800" b="0" dirty="0">
                          <a:solidFill>
                            <a:srgbClr val="000000"/>
                          </a:solidFill>
                          <a:latin typeface="Times New Roman" panose="02020603050405020304" pitchFamily="2" charset="0"/>
                          <a:cs typeface="Times New Roman" panose="02020603050405020304" pitchFamily="2" charset="0"/>
                        </a:rPr>
                        <a:t>4.1 </a:t>
                      </a:r>
                      <a:r>
                        <a:rPr lang="en-US" sz="1800" b="0" dirty="0">
                          <a:solidFill>
                            <a:srgbClr val="000000"/>
                          </a:solidFill>
                          <a:latin typeface="微软雅黑" pitchFamily="34" charset="-122"/>
                          <a:ea typeface="微软雅黑" pitchFamily="34" charset="-122"/>
                          <a:cs typeface="宋体" panose="02010600030101010101" pitchFamily="2" charset="-122"/>
                        </a:rPr>
                        <a:t>法律法规、标准规范（26分）</a:t>
                      </a:r>
                      <a:endParaRPr lang="en-US" altLang="en-US" sz="1800" b="0" dirty="0">
                        <a:solidFill>
                          <a:srgbClr val="000000"/>
                        </a:solidFill>
                        <a:latin typeface="微软雅黑" pitchFamily="34" charset="-122"/>
                        <a:ea typeface="微软雅黑" pitchFamily="34" charset="-122"/>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lgn="ctr">
                      <a:solidFill>
                        <a:srgbClr val="080000"/>
                      </a:solidFill>
                      <a:prstDash val="solid"/>
                      <a:roun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22702">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800" b="0" dirty="0">
                          <a:solidFill>
                            <a:srgbClr val="000000"/>
                          </a:solidFill>
                          <a:latin typeface="Times New Roman" panose="02020603050405020304" pitchFamily="2" charset="0"/>
                          <a:cs typeface="Times New Roman" panose="02020603050405020304" pitchFamily="2" charset="0"/>
                        </a:rPr>
                        <a:t>2.2 </a:t>
                      </a:r>
                      <a:r>
                        <a:rPr lang="en-US" sz="1800" b="0" dirty="0">
                          <a:solidFill>
                            <a:srgbClr val="000000"/>
                          </a:solidFill>
                          <a:latin typeface="微软雅黑" pitchFamily="34" charset="-122"/>
                          <a:ea typeface="微软雅黑" pitchFamily="34" charset="-122"/>
                          <a:cs typeface="宋体" panose="02010600030101010101" pitchFamily="2" charset="-122"/>
                        </a:rPr>
                        <a:t>规章制度（10分）</a:t>
                      </a:r>
                      <a:endParaRPr lang="en-US" altLang="en-US" sz="1800" b="0" dirty="0">
                        <a:solidFill>
                          <a:srgbClr val="000000"/>
                        </a:solidFill>
                        <a:latin typeface="微软雅黑" pitchFamily="34" charset="-122"/>
                        <a:ea typeface="微软雅黑" pitchFamily="34" charset="-122"/>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800" b="0" dirty="0">
                          <a:solidFill>
                            <a:srgbClr val="000000"/>
                          </a:solidFill>
                          <a:latin typeface="Times New Roman" panose="02020603050405020304" pitchFamily="2" charset="0"/>
                          <a:cs typeface="Times New Roman" panose="02020603050405020304" pitchFamily="2" charset="0"/>
                        </a:rPr>
                        <a:t>4.2 </a:t>
                      </a:r>
                      <a:r>
                        <a:rPr lang="en-US" sz="1800" b="0" dirty="0">
                          <a:solidFill>
                            <a:srgbClr val="000000"/>
                          </a:solidFill>
                          <a:latin typeface="微软雅黑" pitchFamily="34" charset="-122"/>
                          <a:ea typeface="微软雅黑" pitchFamily="34" charset="-122"/>
                          <a:cs typeface="宋体" panose="02010600030101010101" pitchFamily="2" charset="-122"/>
                        </a:rPr>
                        <a:t>规章制度（14分）</a:t>
                      </a:r>
                      <a:endParaRPr lang="en-US" altLang="en-US" sz="1800" b="0" dirty="0">
                        <a:solidFill>
                          <a:srgbClr val="000000"/>
                        </a:solidFill>
                        <a:latin typeface="微软雅黑" pitchFamily="34" charset="-122"/>
                        <a:ea typeface="微软雅黑" pitchFamily="34" charset="-122"/>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13616">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800" b="0" dirty="0">
                          <a:solidFill>
                            <a:srgbClr val="000000"/>
                          </a:solidFill>
                          <a:latin typeface="Times New Roman" panose="02020603050405020304" pitchFamily="2" charset="0"/>
                          <a:cs typeface="Times New Roman" panose="02020603050405020304" pitchFamily="2" charset="0"/>
                        </a:rPr>
                        <a:t>2.3 </a:t>
                      </a:r>
                      <a:r>
                        <a:rPr lang="en-US" sz="1800" b="0" dirty="0">
                          <a:solidFill>
                            <a:srgbClr val="000000"/>
                          </a:solidFill>
                          <a:latin typeface="微软雅黑" pitchFamily="34" charset="-122"/>
                          <a:ea typeface="微软雅黑" pitchFamily="34" charset="-122"/>
                          <a:cs typeface="宋体" panose="02010600030101010101" pitchFamily="2" charset="-122"/>
                        </a:rPr>
                        <a:t>操作规程（30分）</a:t>
                      </a:r>
                      <a:endParaRPr lang="en-US" altLang="en-US" sz="1800" b="0" dirty="0">
                        <a:solidFill>
                          <a:srgbClr val="000000"/>
                        </a:solidFill>
                        <a:latin typeface="微软雅黑" pitchFamily="34" charset="-122"/>
                        <a:ea typeface="微软雅黑" pitchFamily="34" charset="-122"/>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800" b="0" dirty="0">
                          <a:solidFill>
                            <a:srgbClr val="000000"/>
                          </a:solidFill>
                          <a:latin typeface="Times New Roman" panose="02020603050405020304" pitchFamily="2" charset="0"/>
                          <a:cs typeface="Times New Roman" panose="02020603050405020304" pitchFamily="2" charset="0"/>
                        </a:rPr>
                        <a:t>4.3 </a:t>
                      </a:r>
                      <a:r>
                        <a:rPr lang="en-US" sz="1800" b="0" dirty="0">
                          <a:solidFill>
                            <a:srgbClr val="000000"/>
                          </a:solidFill>
                          <a:latin typeface="微软雅黑" pitchFamily="34" charset="-122"/>
                          <a:ea typeface="微软雅黑" pitchFamily="34" charset="-122"/>
                          <a:cs typeface="宋体" panose="02010600030101010101" pitchFamily="2" charset="-122"/>
                        </a:rPr>
                        <a:t>操作规程（20分）</a:t>
                      </a:r>
                      <a:endParaRPr lang="en-US" altLang="en-US" sz="1800" b="0" dirty="0">
                        <a:solidFill>
                          <a:srgbClr val="000000"/>
                        </a:solidFill>
                        <a:latin typeface="微软雅黑" pitchFamily="34" charset="-122"/>
                        <a:ea typeface="微软雅黑" pitchFamily="34" charset="-122"/>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50642">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800" b="0" dirty="0">
                          <a:solidFill>
                            <a:srgbClr val="000000"/>
                          </a:solidFill>
                          <a:latin typeface="Times New Roman" panose="02020603050405020304" pitchFamily="2" charset="0"/>
                          <a:cs typeface="Times New Roman" panose="02020603050405020304" pitchFamily="2" charset="0"/>
                        </a:rPr>
                        <a:t>2.4 </a:t>
                      </a:r>
                      <a:r>
                        <a:rPr lang="en-US" sz="1800" b="0" dirty="0">
                          <a:solidFill>
                            <a:srgbClr val="000000"/>
                          </a:solidFill>
                          <a:latin typeface="微软雅黑" pitchFamily="34" charset="-122"/>
                          <a:ea typeface="微软雅黑" pitchFamily="34" charset="-122"/>
                          <a:cs typeface="宋体" panose="02010600030101010101" pitchFamily="2" charset="-122"/>
                        </a:rPr>
                        <a:t>文档管理（10分）</a:t>
                      </a:r>
                      <a:endParaRPr lang="en-US" altLang="en-US" sz="1800" b="0" dirty="0">
                        <a:solidFill>
                          <a:srgbClr val="000000"/>
                        </a:solidFill>
                        <a:latin typeface="微软雅黑" pitchFamily="34" charset="-122"/>
                        <a:ea typeface="微软雅黑" pitchFamily="34" charset="-122"/>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800" b="0" dirty="0">
                          <a:solidFill>
                            <a:srgbClr val="000000"/>
                          </a:solidFill>
                          <a:latin typeface="Times New Roman" panose="02020603050405020304" pitchFamily="2" charset="0"/>
                          <a:cs typeface="Times New Roman" panose="02020603050405020304" pitchFamily="2" charset="0"/>
                        </a:rPr>
                        <a:t>4.4 </a:t>
                      </a:r>
                      <a:r>
                        <a:rPr lang="en-US" sz="1800" b="0" dirty="0">
                          <a:solidFill>
                            <a:srgbClr val="000000"/>
                          </a:solidFill>
                          <a:latin typeface="微软雅黑" pitchFamily="34" charset="-122"/>
                          <a:ea typeface="微软雅黑" pitchFamily="34" charset="-122"/>
                          <a:cs typeface="宋体" panose="02010600030101010101" pitchFamily="2" charset="-122"/>
                        </a:rPr>
                        <a:t>评估（12分）</a:t>
                      </a:r>
                    </a:p>
                    <a:p>
                      <a:pPr indent="0" algn="ctr">
                        <a:buNone/>
                      </a:pPr>
                      <a:r>
                        <a:rPr lang="en-US" sz="1800" b="0" dirty="0">
                          <a:solidFill>
                            <a:srgbClr val="000000"/>
                          </a:solidFill>
                          <a:latin typeface="Times New Roman" panose="02020603050405020304" pitchFamily="2" charset="0"/>
                          <a:cs typeface="Times New Roman" panose="02020603050405020304" pitchFamily="2" charset="0"/>
                        </a:rPr>
                        <a:t>4.5 </a:t>
                      </a:r>
                      <a:r>
                        <a:rPr lang="en-US" sz="1800" b="0" dirty="0">
                          <a:solidFill>
                            <a:srgbClr val="000000"/>
                          </a:solidFill>
                          <a:latin typeface="微软雅黑" pitchFamily="34" charset="-122"/>
                          <a:ea typeface="微软雅黑" pitchFamily="34" charset="-122"/>
                          <a:cs typeface="宋体" panose="02010600030101010101" pitchFamily="2" charset="-122"/>
                        </a:rPr>
                        <a:t>修订（12分）</a:t>
                      </a:r>
                    </a:p>
                    <a:p>
                      <a:pPr indent="0" algn="ctr">
                        <a:buNone/>
                      </a:pPr>
                      <a:r>
                        <a:rPr lang="en-US" sz="1800" b="0" dirty="0">
                          <a:solidFill>
                            <a:srgbClr val="000000"/>
                          </a:solidFill>
                          <a:latin typeface="Times New Roman" panose="02020603050405020304" pitchFamily="2" charset="0"/>
                          <a:cs typeface="Times New Roman" panose="02020603050405020304" pitchFamily="2" charset="0"/>
                        </a:rPr>
                        <a:t>4.6  </a:t>
                      </a:r>
                      <a:r>
                        <a:rPr lang="en-US" sz="1800" b="0" dirty="0">
                          <a:solidFill>
                            <a:srgbClr val="000000"/>
                          </a:solidFill>
                          <a:latin typeface="微软雅黑" pitchFamily="34" charset="-122"/>
                          <a:ea typeface="微软雅黑" pitchFamily="34" charset="-122"/>
                          <a:cs typeface="宋体" panose="02010600030101010101" pitchFamily="2" charset="-122"/>
                        </a:rPr>
                        <a:t>文件和档案管理（16分）</a:t>
                      </a:r>
                      <a:endParaRPr lang="en-US" altLang="en-US" sz="1800" b="0" dirty="0">
                        <a:solidFill>
                          <a:srgbClr val="000000"/>
                        </a:solidFill>
                        <a:latin typeface="微软雅黑" pitchFamily="34" charset="-122"/>
                        <a:ea typeface="微软雅黑" pitchFamily="34" charset="-122"/>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114935034"/>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679734959"/>
              </p:ext>
            </p:extLst>
          </p:nvPr>
        </p:nvGraphicFramePr>
        <p:xfrm>
          <a:off x="182245" y="764540"/>
          <a:ext cx="11299190" cy="5030470"/>
        </p:xfrm>
        <a:graphic>
          <a:graphicData uri="http://schemas.openxmlformats.org/drawingml/2006/table">
            <a:tbl>
              <a:tblPr/>
              <a:tblGrid>
                <a:gridCol w="570230"/>
                <a:gridCol w="501650"/>
                <a:gridCol w="3443605"/>
                <a:gridCol w="3471545"/>
                <a:gridCol w="504190"/>
                <a:gridCol w="2807970"/>
              </a:tblGrid>
              <a:tr h="365760">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3880">
                <a:tc>
                  <a:txBody>
                    <a:bodyPr/>
                    <a:lstStyle/>
                    <a:p>
                      <a:pPr algn="ctr">
                        <a:spcAft>
                          <a:spcPts val="0"/>
                        </a:spcAft>
                      </a:pPr>
                      <a:r>
                        <a:rPr lang="en-US" sz="1400" kern="0" spc="40" dirty="0">
                          <a:effectLst/>
                          <a:latin typeface="Times New Roman" panose="02020603050405020304"/>
                          <a:ea typeface="微软雅黑" pitchFamily="34" charset="-122"/>
                          <a:cs typeface="Times New Roman" panose="02020603050405020304"/>
                        </a:rPr>
                        <a:t>2.1</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kern="0" spc="40" dirty="0">
                          <a:effectLst/>
                          <a:latin typeface="Times New Roman" panose="02020603050405020304"/>
                          <a:ea typeface="微软雅黑" pitchFamily="34" charset="-122"/>
                          <a:cs typeface="Times New Roman" panose="02020603050405020304"/>
                        </a:rPr>
                        <a:t>法规标准识别</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000" kern="0" spc="40" dirty="0">
                          <a:effectLst/>
                          <a:latin typeface="Times New Roman" panose="02020603050405020304"/>
                          <a:ea typeface="微软雅黑" pitchFamily="34" charset="-122"/>
                          <a:cs typeface="Times New Roman" panose="02020603050405020304"/>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87020" algn="l">
                        <a:spcAft>
                          <a:spcPts val="0"/>
                        </a:spcAft>
                      </a:pPr>
                      <a:r>
                        <a:rPr lang="zh-CN" sz="1400" kern="0" spc="40" dirty="0">
                          <a:effectLst/>
                          <a:latin typeface="Times New Roman" panose="02020603050405020304"/>
                          <a:ea typeface="微软雅黑" pitchFamily="34" charset="-122"/>
                          <a:cs typeface="Times New Roman" panose="02020603050405020304"/>
                        </a:rPr>
                        <a:t>企业应建立安全生产法律法规、标准规范的管理制度，明确主管部门，确定获取的渠道、方式，及时识别和获取适用、有效的法律法规、标准规范，建立安全生产法律法规、标准规范清单。</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0" spc="40" dirty="0">
                          <a:effectLst/>
                          <a:latin typeface="Times New Roman" panose="02020603050405020304"/>
                          <a:ea typeface="微软雅黑" pitchFamily="34" charset="-122"/>
                          <a:cs typeface="Times New Roman" panose="02020603050405020304"/>
                        </a:rPr>
                        <a:t>1.</a:t>
                      </a:r>
                      <a:r>
                        <a:rPr lang="zh-CN" sz="1400" kern="0" spc="40" dirty="0">
                          <a:effectLst/>
                          <a:latin typeface="Times New Roman" panose="02020603050405020304"/>
                          <a:ea typeface="微软雅黑" pitchFamily="34" charset="-122"/>
                          <a:cs typeface="Times New Roman" panose="02020603050405020304"/>
                        </a:rPr>
                        <a:t>企业应建立安全生产法律法规、标准规范的管理制度，明确主管部门。</a:t>
                      </a:r>
                      <a:endParaRPr lang="zh-CN" sz="1400" kern="100" dirty="0">
                        <a:effectLst/>
                        <a:latin typeface="Calibri" panose="020F0502020204030204"/>
                        <a:ea typeface="微软雅黑" pitchFamily="34" charset="-122"/>
                        <a:cs typeface="Times New Roman" panose="02020603050405020304"/>
                      </a:endParaRPr>
                    </a:p>
                    <a:p>
                      <a:pPr algn="l">
                        <a:spcAft>
                          <a:spcPts val="0"/>
                        </a:spcAft>
                        <a:tabLst>
                          <a:tab pos="198120" algn="l"/>
                        </a:tabLst>
                      </a:pPr>
                      <a:r>
                        <a:rPr lang="en-US" sz="1400" kern="0" spc="40" dirty="0">
                          <a:effectLst/>
                          <a:latin typeface="Times New Roman" panose="02020603050405020304"/>
                          <a:ea typeface="微软雅黑" pitchFamily="34" charset="-122"/>
                          <a:cs typeface="Times New Roman" panose="02020603050405020304"/>
                        </a:rPr>
                        <a:t>2.</a:t>
                      </a:r>
                      <a:r>
                        <a:rPr lang="zh-CN" sz="1400" kern="0" spc="40" dirty="0">
                          <a:effectLst/>
                          <a:latin typeface="Times New Roman" panose="02020603050405020304"/>
                          <a:ea typeface="微软雅黑" pitchFamily="34" charset="-122"/>
                          <a:cs typeface="Times New Roman" panose="02020603050405020304"/>
                        </a:rPr>
                        <a:t>建立安全生产法律法规、标准规范清单。</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latin typeface="Times New Roman" panose="02020603050405020304"/>
                          <a:ea typeface="微软雅黑" pitchFamily="34" charset="-122"/>
                          <a:cs typeface="Times New Roman" panose="02020603050405020304"/>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panose="02020603050405020304"/>
                          <a:ea typeface="微软雅黑" pitchFamily="34" charset="-122"/>
                          <a:cs typeface="Times New Roman" panose="02020603050405020304"/>
                        </a:rPr>
                        <a:t>1.</a:t>
                      </a:r>
                      <a:r>
                        <a:rPr lang="zh-CN" sz="1400" kern="100" dirty="0">
                          <a:effectLst/>
                          <a:latin typeface="Times New Roman" panose="02020603050405020304"/>
                          <a:ea typeface="微软雅黑" pitchFamily="34" charset="-122"/>
                          <a:cs typeface="Times New Roman" panose="02020603050405020304"/>
                        </a:rPr>
                        <a:t>该项制度未明确主管部门的，扣</a:t>
                      </a:r>
                      <a:r>
                        <a:rPr lang="en-US" sz="1400" kern="100" dirty="0">
                          <a:effectLst/>
                          <a:latin typeface="Times New Roman" panose="02020603050405020304"/>
                          <a:ea typeface="微软雅黑" pitchFamily="34" charset="-122"/>
                          <a:cs typeface="Times New Roman" panose="02020603050405020304"/>
                        </a:rPr>
                        <a:t>2</a:t>
                      </a:r>
                      <a:r>
                        <a:rPr lang="zh-CN" sz="1400" kern="100" dirty="0">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100" dirty="0">
                          <a:effectLst/>
                          <a:latin typeface="Times New Roman" panose="02020603050405020304"/>
                          <a:ea typeface="微软雅黑" pitchFamily="34" charset="-122"/>
                          <a:cs typeface="Times New Roman" panose="02020603050405020304"/>
                        </a:rPr>
                        <a:t>2.</a:t>
                      </a:r>
                      <a:r>
                        <a:rPr lang="zh-CN" sz="1400" kern="0" spc="40" dirty="0">
                          <a:effectLst/>
                          <a:latin typeface="Times New Roman" panose="02020603050405020304"/>
                          <a:ea typeface="微软雅黑" pitchFamily="34" charset="-122"/>
                          <a:cs typeface="Times New Roman" panose="02020603050405020304"/>
                        </a:rPr>
                        <a:t>无安全生产法律法规、标准规范清单的，扣</a:t>
                      </a:r>
                      <a:r>
                        <a:rPr lang="en-US" sz="1400" kern="0" spc="40" dirty="0">
                          <a:effectLst/>
                          <a:latin typeface="Times New Roman" panose="02020603050405020304"/>
                          <a:ea typeface="微软雅黑" pitchFamily="34" charset="-122"/>
                          <a:cs typeface="Times New Roman" panose="02020603050405020304"/>
                        </a:rPr>
                        <a:t>3</a:t>
                      </a:r>
                      <a:r>
                        <a:rPr lang="zh-CN" sz="1400" kern="0" spc="40" dirty="0">
                          <a:effectLst/>
                          <a:latin typeface="Times New Roman" panose="02020603050405020304"/>
                          <a:ea typeface="微软雅黑" pitchFamily="34" charset="-122"/>
                          <a:cs typeface="Times New Roman" panose="02020603050405020304"/>
                        </a:rPr>
                        <a:t>分</a:t>
                      </a:r>
                      <a:r>
                        <a:rPr lang="zh-CN" sz="1400" kern="100" dirty="0">
                          <a:effectLst/>
                          <a:latin typeface="Times New Roman" panose="02020603050405020304"/>
                          <a:ea typeface="微软雅黑" pitchFamily="34" charset="-122"/>
                          <a:cs typeface="Times New Roman" panose="02020603050405020304"/>
                        </a:rPr>
                        <a:t>；</a:t>
                      </a:r>
                      <a:r>
                        <a:rPr lang="zh-CN" sz="1400" kern="0" spc="40" dirty="0">
                          <a:effectLst/>
                          <a:latin typeface="Times New Roman" panose="02020603050405020304"/>
                          <a:ea typeface="微软雅黑" pitchFamily="34" charset="-122"/>
                          <a:cs typeface="Times New Roman" panose="02020603050405020304"/>
                        </a:rPr>
                        <a:t>清单</a:t>
                      </a:r>
                      <a:r>
                        <a:rPr lang="zh-CN" sz="1400" kern="100" dirty="0">
                          <a:effectLst/>
                          <a:latin typeface="Times New Roman" panose="02020603050405020304"/>
                          <a:ea typeface="微软雅黑" pitchFamily="34" charset="-122"/>
                          <a:cs typeface="Times New Roman" panose="02020603050405020304"/>
                        </a:rPr>
                        <a:t>未及时更新的，扣</a:t>
                      </a:r>
                      <a:r>
                        <a:rPr lang="en-US" sz="1400" kern="100" dirty="0">
                          <a:effectLst/>
                          <a:latin typeface="Times New Roman" panose="02020603050405020304"/>
                          <a:ea typeface="微软雅黑" pitchFamily="34" charset="-122"/>
                          <a:cs typeface="Times New Roman" panose="02020603050405020304"/>
                        </a:rPr>
                        <a:t>2</a:t>
                      </a:r>
                      <a:r>
                        <a:rPr lang="zh-CN" sz="1400" kern="100" dirty="0">
                          <a:effectLst/>
                          <a:latin typeface="Times New Roman" panose="02020603050405020304"/>
                          <a:ea typeface="微软雅黑" pitchFamily="34" charset="-122"/>
                          <a:cs typeface="Times New Roman" panose="02020603050405020304"/>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08910">
                <a:tc gridSpan="6">
                  <a:txBody>
                    <a:bodyPr/>
                    <a:lstStyle/>
                    <a:p>
                      <a:pPr algn="l">
                        <a:spcAft>
                          <a:spcPts val="0"/>
                        </a:spcAft>
                      </a:pPr>
                      <a:r>
                        <a:rPr lang="zh-CN" sz="1800" b="1" kern="100" dirty="0">
                          <a:effectLst/>
                          <a:latin typeface="Calibri" panose="020F0502020204030204"/>
                          <a:ea typeface="微软雅黑" pitchFamily="34" charset="-122"/>
                          <a:cs typeface="Times New Roman" panose="02020603050405020304"/>
                          <a:sym typeface="+mn-ea"/>
                        </a:rPr>
                        <a:t>本节要点：</a:t>
                      </a:r>
                      <a:endParaRPr lang="zh-CN" sz="1800" b="1" kern="100" dirty="0">
                        <a:effectLst/>
                        <a:latin typeface="Calibri" panose="020F0502020204030204"/>
                        <a:ea typeface="微软雅黑" pitchFamily="34" charset="-122"/>
                        <a:cs typeface="Times New Roman" panose="02020603050405020304"/>
                      </a:endParaRPr>
                    </a:p>
                    <a:p>
                      <a:pPr algn="l">
                        <a:spcAft>
                          <a:spcPts val="0"/>
                        </a:spcAft>
                      </a:pPr>
                      <a:r>
                        <a:rPr lang="en-US" altLang="zh-CN" sz="1800" b="1" kern="100" dirty="0">
                          <a:effectLst/>
                          <a:latin typeface="Calibri" panose="020F0502020204030204"/>
                          <a:ea typeface="微软雅黑" pitchFamily="34" charset="-122"/>
                          <a:cs typeface="Times New Roman" panose="02020603050405020304"/>
                          <a:sym typeface="+mn-ea"/>
                        </a:rPr>
                        <a:t>1</a:t>
                      </a:r>
                      <a:r>
                        <a:rPr lang="zh-CN" altLang="en-US" sz="1800" b="1" kern="100" dirty="0">
                          <a:effectLst/>
                          <a:latin typeface="Calibri" panose="020F0502020204030204"/>
                          <a:ea typeface="微软雅黑" pitchFamily="34" charset="-122"/>
                          <a:cs typeface="Times New Roman" panose="02020603050405020304"/>
                          <a:sym typeface="+mn-ea"/>
                        </a:rPr>
                        <a:t>、有符合要求的制度。</a:t>
                      </a:r>
                    </a:p>
                    <a:p>
                      <a:pPr algn="l">
                        <a:spcAft>
                          <a:spcPts val="0"/>
                        </a:spcAft>
                      </a:pPr>
                      <a:r>
                        <a:rPr lang="en-US" altLang="zh-CN" sz="1800" b="1" kern="100" dirty="0">
                          <a:effectLst/>
                          <a:latin typeface="Calibri" panose="020F0502020204030204"/>
                          <a:ea typeface="微软雅黑" pitchFamily="34" charset="-122"/>
                          <a:cs typeface="Times New Roman" panose="02020603050405020304"/>
                          <a:sym typeface="+mn-ea"/>
                        </a:rPr>
                        <a:t>2</a:t>
                      </a:r>
                      <a:r>
                        <a:rPr lang="zh-CN" altLang="en-US" sz="1800" b="1" kern="100" dirty="0">
                          <a:effectLst/>
                          <a:latin typeface="Calibri" panose="020F0502020204030204"/>
                          <a:ea typeface="微软雅黑" pitchFamily="34" charset="-122"/>
                          <a:cs typeface="Times New Roman" panose="02020603050405020304"/>
                          <a:sym typeface="+mn-ea"/>
                        </a:rPr>
                        <a:t>、有及时有效的法律法规汇总清单。（减少原来的按职能部门识别等环节）</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矩形 6"/>
          <p:cNvSpPr/>
          <p:nvPr/>
        </p:nvSpPr>
        <p:spPr>
          <a:xfrm>
            <a:off x="-144090" y="0"/>
            <a:ext cx="3816423" cy="584775"/>
          </a:xfrm>
          <a:prstGeom prst="rect">
            <a:avLst/>
          </a:prstGeom>
        </p:spPr>
        <p:txBody>
          <a:bodyPr wrap="square">
            <a:spAutoFit/>
          </a:bodyPr>
          <a:lstStyle/>
          <a:p>
            <a:pPr algn="ctr"/>
            <a:r>
              <a:rPr lang="zh-CN" altLang="en-US" sz="3200" dirty="0" smtClean="0">
                <a:latin typeface="仿宋" panose="02010609060101010101" pitchFamily="1" charset="-122"/>
                <a:ea typeface="仿宋" panose="02010609060101010101" pitchFamily="1" charset="-122"/>
              </a:rPr>
              <a:t>二</a:t>
            </a:r>
            <a:r>
              <a:rPr lang="zh-CN" altLang="zh-CN" sz="3200" b="1" dirty="0" smtClean="0">
                <a:latin typeface="仿宋" panose="02010609060101010101" pitchFamily="1" charset="-122"/>
                <a:ea typeface="仿宋" panose="02010609060101010101" pitchFamily="1" charset="-122"/>
              </a:rPr>
              <a:t>、</a:t>
            </a:r>
            <a:r>
              <a:rPr lang="zh-CN" altLang="en-US" sz="3200" b="1" dirty="0">
                <a:latin typeface="仿宋" panose="02010609060101010101" pitchFamily="1" charset="-122"/>
                <a:ea typeface="仿宋" panose="02010609060101010101" pitchFamily="1" charset="-122"/>
              </a:rPr>
              <a:t>制度化管理</a:t>
            </a:r>
            <a:endParaRPr lang="en-US" altLang="zh-CN" sz="3200" b="1" dirty="0">
              <a:latin typeface="仿宋" panose="02010609060101010101" pitchFamily="1" charset="-122"/>
              <a:ea typeface="仿宋" panose="02010609060101010101" pitchFamily="1" charset="-122"/>
            </a:endParaRP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2242824630"/>
              </p:ext>
            </p:extLst>
          </p:nvPr>
        </p:nvGraphicFramePr>
        <p:xfrm>
          <a:off x="295275" y="673100"/>
          <a:ext cx="11585971" cy="6117590"/>
        </p:xfrm>
        <a:graphic>
          <a:graphicData uri="http://schemas.openxmlformats.org/drawingml/2006/table">
            <a:tbl>
              <a:tblPr/>
              <a:tblGrid>
                <a:gridCol w="570865"/>
                <a:gridCol w="502285"/>
                <a:gridCol w="2774315"/>
                <a:gridCol w="4148455"/>
                <a:gridCol w="504825"/>
                <a:gridCol w="3085226"/>
              </a:tblGrid>
              <a:tr h="365760">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58640">
                <a:tc>
                  <a:txBody>
                    <a:bodyPr/>
                    <a:lstStyle/>
                    <a:p>
                      <a:pPr algn="ctr">
                        <a:spcAft>
                          <a:spcPts val="0"/>
                        </a:spcAft>
                      </a:pPr>
                      <a:r>
                        <a:rPr lang="en-US" sz="1400" kern="0" spc="40" dirty="0">
                          <a:effectLst/>
                          <a:latin typeface="Times New Roman" panose="02020603050405020304"/>
                          <a:ea typeface="微软雅黑" pitchFamily="34" charset="-122"/>
                          <a:cs typeface="Times New Roman" panose="02020603050405020304"/>
                        </a:rPr>
                        <a:t>2.2</a:t>
                      </a:r>
                      <a:r>
                        <a:rPr lang="zh-CN" sz="1400" kern="0" spc="40" dirty="0">
                          <a:effectLst/>
                          <a:latin typeface="Times New Roman" panose="02020603050405020304"/>
                          <a:ea typeface="微软雅黑" pitchFamily="34" charset="-122"/>
                          <a:cs typeface="Times New Roman" panose="02020603050405020304"/>
                        </a:rPr>
                        <a:t>规章制度</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100" kern="0" spc="40" dirty="0">
                          <a:effectLst/>
                          <a:latin typeface="Times New Roman" panose="02020603050405020304"/>
                          <a:ea typeface="微软雅黑" pitchFamily="34" charset="-122"/>
                          <a:cs typeface="Times New Roman" panose="02020603050405020304"/>
                        </a:rPr>
                        <a:t> </a:t>
                      </a:r>
                      <a:endParaRPr lang="zh-CN" sz="11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66700" algn="l" fontAlgn="base">
                        <a:spcAft>
                          <a:spcPts val="0"/>
                        </a:spcAft>
                      </a:pPr>
                      <a:r>
                        <a:rPr lang="zh-CN" sz="1100" kern="0" dirty="0">
                          <a:effectLst/>
                          <a:latin typeface="Times New Roman" panose="02020603050405020304"/>
                          <a:ea typeface="微软雅黑" pitchFamily="34" charset="-122"/>
                          <a:cs typeface="Times New Roman" panose="02020603050405020304"/>
                        </a:rPr>
                        <a:t>企业应建立健全安全生产和职业卫生规章制度，规范安全生产和职业卫生管理工作。</a:t>
                      </a:r>
                      <a:endParaRPr lang="zh-CN" sz="11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ase">
                        <a:spcAft>
                          <a:spcPts val="0"/>
                        </a:spcAft>
                      </a:pPr>
                      <a:r>
                        <a:rPr lang="zh-CN" sz="1100" kern="100" dirty="0">
                          <a:effectLst/>
                          <a:latin typeface="Times New Roman" panose="02020603050405020304"/>
                          <a:ea typeface="微软雅黑" pitchFamily="34" charset="-122"/>
                          <a:cs typeface="Times New Roman" panose="02020603050405020304"/>
                        </a:rPr>
                        <a:t>企业应至少建立以下规章制度：</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kern="100" dirty="0">
                          <a:effectLst/>
                          <a:latin typeface="Times New Roman" panose="02020603050405020304"/>
                          <a:ea typeface="微软雅黑" pitchFamily="34" charset="-122"/>
                          <a:cs typeface="Times New Roman" panose="02020603050405020304"/>
                        </a:rPr>
                        <a:t>1.</a:t>
                      </a:r>
                      <a:r>
                        <a:rPr lang="zh-CN" sz="1100" kern="100" dirty="0">
                          <a:effectLst/>
                          <a:latin typeface="Times New Roman" panose="02020603050405020304"/>
                          <a:ea typeface="微软雅黑" pitchFamily="34" charset="-122"/>
                          <a:cs typeface="Times New Roman" panose="02020603050405020304"/>
                        </a:rPr>
                        <a:t>安全生产目标管理制度；</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kern="100" dirty="0">
                          <a:effectLst/>
                          <a:latin typeface="Times New Roman" panose="02020603050405020304"/>
                          <a:ea typeface="微软雅黑" pitchFamily="34" charset="-122"/>
                          <a:cs typeface="Times New Roman" panose="02020603050405020304"/>
                        </a:rPr>
                        <a:t>2.</a:t>
                      </a:r>
                      <a:r>
                        <a:rPr lang="zh-CN" sz="1100" kern="100" dirty="0">
                          <a:effectLst/>
                          <a:latin typeface="Times New Roman" panose="02020603050405020304"/>
                          <a:ea typeface="微软雅黑" pitchFamily="34" charset="-122"/>
                          <a:cs typeface="Times New Roman" panose="02020603050405020304"/>
                        </a:rPr>
                        <a:t>安全生产责任制管理制度；</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kern="100" dirty="0">
                          <a:effectLst/>
                          <a:latin typeface="Times New Roman" panose="02020603050405020304"/>
                          <a:ea typeface="微软雅黑" pitchFamily="34" charset="-122"/>
                          <a:cs typeface="Times New Roman" panose="02020603050405020304"/>
                        </a:rPr>
                        <a:t>3.</a:t>
                      </a:r>
                      <a:r>
                        <a:rPr lang="zh-CN" sz="1100" kern="100" dirty="0">
                          <a:effectLst/>
                          <a:latin typeface="Times New Roman" panose="02020603050405020304"/>
                          <a:ea typeface="微软雅黑" pitchFamily="34" charset="-122"/>
                          <a:cs typeface="Times New Roman" panose="02020603050405020304"/>
                        </a:rPr>
                        <a:t>安全生产投入保障制度；</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kern="0" spc="40" dirty="0">
                          <a:effectLst/>
                          <a:latin typeface="Times New Roman" panose="02020603050405020304"/>
                          <a:ea typeface="微软雅黑" pitchFamily="34" charset="-122"/>
                          <a:cs typeface="Times New Roman" panose="02020603050405020304"/>
                        </a:rPr>
                        <a:t>4.</a:t>
                      </a:r>
                      <a:r>
                        <a:rPr lang="zh-CN" sz="1100" kern="0" spc="40" dirty="0">
                          <a:effectLst/>
                          <a:latin typeface="Times New Roman" panose="02020603050405020304"/>
                          <a:ea typeface="微软雅黑" pitchFamily="34" charset="-122"/>
                          <a:cs typeface="Times New Roman" panose="02020603050405020304"/>
                        </a:rPr>
                        <a:t>安全生产和职业卫生法律法规、标准规范的管理制度</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kern="100" dirty="0">
                          <a:effectLst/>
                          <a:latin typeface="Times New Roman" panose="02020603050405020304"/>
                          <a:ea typeface="微软雅黑" pitchFamily="34" charset="-122"/>
                          <a:cs typeface="Times New Roman" panose="02020603050405020304"/>
                        </a:rPr>
                        <a:t>5.</a:t>
                      </a:r>
                      <a:r>
                        <a:rPr lang="zh-CN" sz="1100" kern="100" dirty="0">
                          <a:effectLst/>
                          <a:latin typeface="Times New Roman" panose="02020603050405020304"/>
                          <a:ea typeface="微软雅黑" pitchFamily="34" charset="-122"/>
                          <a:cs typeface="Times New Roman" panose="02020603050405020304"/>
                        </a:rPr>
                        <a:t>文件、记录和档案管理制度；</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kern="0" spc="40" dirty="0">
                          <a:effectLst/>
                          <a:latin typeface="Times New Roman" panose="02020603050405020304"/>
                          <a:ea typeface="微软雅黑" pitchFamily="34" charset="-122"/>
                          <a:cs typeface="Times New Roman" panose="02020603050405020304"/>
                        </a:rPr>
                        <a:t>6.</a:t>
                      </a:r>
                      <a:r>
                        <a:rPr lang="zh-CN" sz="1100" kern="0" spc="40" dirty="0">
                          <a:effectLst/>
                          <a:latin typeface="Times New Roman" panose="02020603050405020304"/>
                          <a:ea typeface="微软雅黑" pitchFamily="34" charset="-122"/>
                          <a:cs typeface="Times New Roman" panose="02020603050405020304"/>
                        </a:rPr>
                        <a:t>安全教育培训制度</a:t>
                      </a:r>
                      <a:r>
                        <a:rPr lang="zh-CN" sz="1100" kern="100" dirty="0">
                          <a:effectLst/>
                          <a:latin typeface="Times New Roman" panose="02020603050405020304"/>
                          <a:ea typeface="微软雅黑" pitchFamily="34" charset="-122"/>
                          <a:cs typeface="Times New Roman" panose="02020603050405020304"/>
                        </a:rPr>
                        <a:t>；</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kern="100" dirty="0">
                          <a:effectLst/>
                          <a:latin typeface="Times New Roman" panose="02020603050405020304"/>
                          <a:ea typeface="微软雅黑" pitchFamily="34" charset="-122"/>
                          <a:cs typeface="Times New Roman" panose="02020603050405020304"/>
                        </a:rPr>
                        <a:t>7.</a:t>
                      </a:r>
                      <a:r>
                        <a:rPr lang="zh-CN" sz="1100" kern="100" dirty="0">
                          <a:effectLst/>
                          <a:latin typeface="Times New Roman" panose="02020603050405020304"/>
                          <a:ea typeface="微软雅黑" pitchFamily="34" charset="-122"/>
                          <a:cs typeface="Times New Roman" panose="02020603050405020304"/>
                        </a:rPr>
                        <a:t>建设项目安全设施</a:t>
                      </a:r>
                      <a:r>
                        <a:rPr lang="en-US" sz="1100" kern="100" dirty="0">
                          <a:effectLst/>
                          <a:latin typeface="Times New Roman" panose="02020603050405020304"/>
                          <a:ea typeface="微软雅黑" pitchFamily="34" charset="-122"/>
                          <a:cs typeface="Times New Roman" panose="02020603050405020304"/>
                        </a:rPr>
                        <a:t>“</a:t>
                      </a:r>
                      <a:r>
                        <a:rPr lang="zh-CN" sz="1100" kern="100" dirty="0">
                          <a:effectLst/>
                          <a:latin typeface="Times New Roman" panose="02020603050405020304"/>
                          <a:ea typeface="微软雅黑" pitchFamily="34" charset="-122"/>
                          <a:cs typeface="Times New Roman" panose="02020603050405020304"/>
                        </a:rPr>
                        <a:t>三同时</a:t>
                      </a:r>
                      <a:r>
                        <a:rPr lang="en-US" sz="1100" kern="100" dirty="0">
                          <a:effectLst/>
                          <a:latin typeface="Times New Roman" panose="02020603050405020304"/>
                          <a:ea typeface="微软雅黑" pitchFamily="34" charset="-122"/>
                          <a:cs typeface="Times New Roman" panose="02020603050405020304"/>
                        </a:rPr>
                        <a:t>”</a:t>
                      </a:r>
                      <a:r>
                        <a:rPr lang="zh-CN" sz="1100" kern="100" dirty="0">
                          <a:effectLst/>
                          <a:latin typeface="Times New Roman" panose="02020603050405020304"/>
                          <a:ea typeface="微软雅黑" pitchFamily="34" charset="-122"/>
                          <a:cs typeface="Times New Roman" panose="02020603050405020304"/>
                        </a:rPr>
                        <a:t>管理制度；</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kern="100" dirty="0">
                          <a:effectLst/>
                          <a:latin typeface="Times New Roman" panose="02020603050405020304"/>
                          <a:ea typeface="微软雅黑" pitchFamily="34" charset="-122"/>
                          <a:cs typeface="Times New Roman" panose="02020603050405020304"/>
                        </a:rPr>
                        <a:t>8.</a:t>
                      </a:r>
                      <a:r>
                        <a:rPr lang="zh-CN" sz="1100" kern="100" dirty="0">
                          <a:effectLst/>
                          <a:latin typeface="Times New Roman" panose="02020603050405020304"/>
                          <a:ea typeface="微软雅黑" pitchFamily="34" charset="-122"/>
                          <a:cs typeface="Times New Roman" panose="02020603050405020304"/>
                        </a:rPr>
                        <a:t>设备设施安全管理制度（包含设备设施采购、到货验收、施工、</a:t>
                      </a:r>
                      <a:r>
                        <a:rPr lang="zh-CN" sz="1100" kern="0" dirty="0">
                          <a:effectLst/>
                          <a:latin typeface="Times New Roman" panose="02020603050405020304"/>
                          <a:ea typeface="微软雅黑" pitchFamily="34" charset="-122"/>
                          <a:cs typeface="Times New Roman" panose="02020603050405020304"/>
                        </a:rPr>
                        <a:t>检维修、</a:t>
                      </a:r>
                      <a:r>
                        <a:rPr lang="zh-CN" sz="1100" kern="100" dirty="0">
                          <a:effectLst/>
                          <a:latin typeface="Times New Roman" panose="02020603050405020304"/>
                          <a:ea typeface="微软雅黑" pitchFamily="34" charset="-122"/>
                          <a:cs typeface="Times New Roman" panose="02020603050405020304"/>
                        </a:rPr>
                        <a:t>报废、特种设备及人员管理等）；</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kern="100" dirty="0">
                          <a:effectLst/>
                          <a:latin typeface="Times New Roman" panose="02020603050405020304"/>
                          <a:ea typeface="微软雅黑" pitchFamily="34" charset="-122"/>
                          <a:cs typeface="Times New Roman" panose="02020603050405020304"/>
                        </a:rPr>
                        <a:t>9.</a:t>
                      </a:r>
                      <a:r>
                        <a:rPr lang="zh-CN" sz="1100" kern="100" dirty="0">
                          <a:effectLst/>
                          <a:latin typeface="Times New Roman" panose="02020603050405020304"/>
                          <a:ea typeface="微软雅黑" pitchFamily="34" charset="-122"/>
                          <a:cs typeface="Times New Roman" panose="02020603050405020304"/>
                        </a:rPr>
                        <a:t>厂内机动车辆管理制度；</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kern="100" dirty="0">
                          <a:effectLst/>
                          <a:latin typeface="Times New Roman" panose="02020603050405020304"/>
                          <a:ea typeface="微软雅黑" pitchFamily="34" charset="-122"/>
                          <a:cs typeface="Times New Roman" panose="02020603050405020304"/>
                        </a:rPr>
                        <a:t>10.</a:t>
                      </a:r>
                      <a:r>
                        <a:rPr lang="zh-CN" sz="1100" kern="100" dirty="0">
                          <a:effectLst/>
                          <a:latin typeface="Times New Roman" panose="02020603050405020304"/>
                          <a:ea typeface="微软雅黑" pitchFamily="34" charset="-122"/>
                          <a:cs typeface="Times New Roman" panose="02020603050405020304"/>
                        </a:rPr>
                        <a:t>危险作业的安全管理制度；</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kern="100" dirty="0">
                          <a:effectLst/>
                          <a:latin typeface="Times New Roman" panose="02020603050405020304"/>
                          <a:ea typeface="微软雅黑" pitchFamily="34" charset="-122"/>
                          <a:cs typeface="Times New Roman" panose="02020603050405020304"/>
                        </a:rPr>
                        <a:t>11.</a:t>
                      </a:r>
                      <a:r>
                        <a:rPr lang="zh-CN" sz="1100" kern="100" dirty="0">
                          <a:effectLst/>
                          <a:latin typeface="Times New Roman" panose="02020603050405020304"/>
                          <a:ea typeface="微软雅黑" pitchFamily="34" charset="-122"/>
                          <a:cs typeface="Times New Roman" panose="02020603050405020304"/>
                        </a:rPr>
                        <a:t>警示标志和劳动防护用品管理制度；</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kern="100" dirty="0">
                          <a:effectLst/>
                          <a:latin typeface="Times New Roman" panose="02020603050405020304"/>
                          <a:ea typeface="微软雅黑" pitchFamily="34" charset="-122"/>
                          <a:cs typeface="Times New Roman" panose="02020603050405020304"/>
                        </a:rPr>
                        <a:t>12.</a:t>
                      </a:r>
                      <a:r>
                        <a:rPr lang="zh-CN" sz="1100" kern="100" dirty="0">
                          <a:effectLst/>
                          <a:latin typeface="Times New Roman" panose="02020603050405020304"/>
                          <a:ea typeface="微软雅黑" pitchFamily="34" charset="-122"/>
                          <a:cs typeface="Times New Roman" panose="02020603050405020304"/>
                        </a:rPr>
                        <a:t>班组安全活动管理制度；</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kern="100" dirty="0">
                          <a:effectLst/>
                          <a:latin typeface="Times New Roman" panose="02020603050405020304"/>
                          <a:ea typeface="微软雅黑" pitchFamily="34" charset="-122"/>
                          <a:cs typeface="Times New Roman" panose="02020603050405020304"/>
                        </a:rPr>
                        <a:t>13.</a:t>
                      </a:r>
                      <a:r>
                        <a:rPr lang="zh-CN" sz="1100" kern="100" dirty="0">
                          <a:effectLst/>
                          <a:latin typeface="Times New Roman" panose="02020603050405020304"/>
                          <a:ea typeface="微软雅黑" pitchFamily="34" charset="-122"/>
                          <a:cs typeface="Times New Roman" panose="02020603050405020304"/>
                        </a:rPr>
                        <a:t>承包商、供应商等相关方管理制度；</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kern="100" dirty="0">
                          <a:effectLst/>
                          <a:latin typeface="Times New Roman" panose="02020603050405020304"/>
                          <a:ea typeface="微软雅黑" pitchFamily="34" charset="-122"/>
                          <a:cs typeface="Times New Roman" panose="02020603050405020304"/>
                        </a:rPr>
                        <a:t>14.</a:t>
                      </a:r>
                      <a:r>
                        <a:rPr lang="zh-CN" sz="1100" kern="100" dirty="0">
                          <a:effectLst/>
                          <a:latin typeface="Times New Roman" panose="02020603050405020304"/>
                          <a:ea typeface="微软雅黑" pitchFamily="34" charset="-122"/>
                          <a:cs typeface="Times New Roman" panose="02020603050405020304"/>
                        </a:rPr>
                        <a:t>安全风险辨识管理制度；</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kern="100" dirty="0">
                          <a:effectLst/>
                          <a:latin typeface="Times New Roman" panose="02020603050405020304"/>
                          <a:ea typeface="微软雅黑" pitchFamily="34" charset="-122"/>
                          <a:cs typeface="Times New Roman" panose="02020603050405020304"/>
                        </a:rPr>
                        <a:t>15.</a:t>
                      </a:r>
                      <a:r>
                        <a:rPr lang="zh-CN" sz="1100" kern="100" dirty="0">
                          <a:effectLst/>
                          <a:latin typeface="Times New Roman" panose="02020603050405020304"/>
                          <a:ea typeface="微软雅黑" pitchFamily="34" charset="-122"/>
                          <a:cs typeface="Times New Roman" panose="02020603050405020304"/>
                        </a:rPr>
                        <a:t>安全风险评估管理制度；</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kern="100" dirty="0">
                          <a:effectLst/>
                          <a:latin typeface="Times New Roman" panose="02020603050405020304"/>
                          <a:ea typeface="微软雅黑" pitchFamily="34" charset="-122"/>
                          <a:cs typeface="Times New Roman" panose="02020603050405020304"/>
                        </a:rPr>
                        <a:t>16.</a:t>
                      </a:r>
                      <a:r>
                        <a:rPr lang="zh-CN" sz="1100" kern="100" dirty="0">
                          <a:effectLst/>
                          <a:latin typeface="Times New Roman" panose="02020603050405020304"/>
                          <a:ea typeface="微软雅黑" pitchFamily="34" charset="-122"/>
                          <a:cs typeface="Times New Roman" panose="02020603050405020304"/>
                        </a:rPr>
                        <a:t>变更管理制度；</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kern="100" dirty="0">
                          <a:effectLst/>
                          <a:latin typeface="Times New Roman" panose="02020603050405020304"/>
                          <a:ea typeface="微软雅黑" pitchFamily="34" charset="-122"/>
                          <a:cs typeface="Times New Roman" panose="02020603050405020304"/>
                        </a:rPr>
                        <a:t>17.</a:t>
                      </a:r>
                      <a:r>
                        <a:rPr lang="zh-CN" sz="1100" kern="100" dirty="0">
                          <a:effectLst/>
                          <a:latin typeface="Times New Roman" panose="02020603050405020304"/>
                          <a:ea typeface="微软雅黑" pitchFamily="34" charset="-122"/>
                          <a:cs typeface="Times New Roman" panose="02020603050405020304"/>
                        </a:rPr>
                        <a:t>危险源（重大危险源）管理制度；</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kern="100" dirty="0">
                          <a:effectLst/>
                          <a:latin typeface="Times New Roman" panose="02020603050405020304"/>
                          <a:ea typeface="微软雅黑" pitchFamily="34" charset="-122"/>
                          <a:cs typeface="Times New Roman" panose="02020603050405020304"/>
                        </a:rPr>
                        <a:t>18.</a:t>
                      </a:r>
                      <a:r>
                        <a:rPr lang="zh-CN" sz="1100" kern="100" dirty="0">
                          <a:effectLst/>
                          <a:latin typeface="Times New Roman" panose="02020603050405020304"/>
                          <a:ea typeface="微软雅黑" pitchFamily="34" charset="-122"/>
                          <a:cs typeface="Times New Roman" panose="02020603050405020304"/>
                        </a:rPr>
                        <a:t>隐患排查治理制度；</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kern="100" dirty="0">
                          <a:effectLst/>
                          <a:latin typeface="Times New Roman" panose="02020603050405020304"/>
                          <a:ea typeface="微软雅黑" pitchFamily="34" charset="-122"/>
                          <a:cs typeface="Times New Roman" panose="02020603050405020304"/>
                        </a:rPr>
                        <a:t>19.</a:t>
                      </a:r>
                      <a:r>
                        <a:rPr lang="zh-CN" sz="1100" kern="100" dirty="0">
                          <a:effectLst/>
                          <a:latin typeface="Times New Roman" panose="02020603050405020304"/>
                          <a:ea typeface="微软雅黑" pitchFamily="34" charset="-122"/>
                          <a:cs typeface="Times New Roman" panose="02020603050405020304"/>
                        </a:rPr>
                        <a:t>应急救援管理制度；</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kern="100" dirty="0">
                          <a:effectLst/>
                          <a:latin typeface="Times New Roman" panose="02020603050405020304"/>
                          <a:ea typeface="微软雅黑" pitchFamily="34" charset="-122"/>
                          <a:cs typeface="Times New Roman" panose="02020603050405020304"/>
                        </a:rPr>
                        <a:t>20.</a:t>
                      </a:r>
                      <a:r>
                        <a:rPr lang="zh-CN" sz="1100" kern="100" dirty="0">
                          <a:effectLst/>
                          <a:latin typeface="Times New Roman" panose="02020603050405020304"/>
                          <a:ea typeface="微软雅黑" pitchFamily="34" charset="-122"/>
                          <a:cs typeface="Times New Roman" panose="02020603050405020304"/>
                        </a:rPr>
                        <a:t>事故调查和处理制度；</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kern="100" dirty="0">
                          <a:effectLst/>
                          <a:latin typeface="Times New Roman" panose="02020603050405020304"/>
                          <a:ea typeface="微软雅黑" pitchFamily="34" charset="-122"/>
                          <a:cs typeface="Times New Roman" panose="02020603050405020304"/>
                        </a:rPr>
                        <a:t>21.</a:t>
                      </a:r>
                      <a:r>
                        <a:rPr lang="zh-CN" sz="1100" kern="100" dirty="0">
                          <a:effectLst/>
                          <a:latin typeface="Times New Roman" panose="02020603050405020304"/>
                          <a:ea typeface="微软雅黑" pitchFamily="34" charset="-122"/>
                          <a:cs typeface="Times New Roman" panose="02020603050405020304"/>
                        </a:rPr>
                        <a:t>消防安全管理制度；</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kern="100" dirty="0">
                          <a:effectLst/>
                          <a:latin typeface="Times New Roman" panose="02020603050405020304"/>
                          <a:ea typeface="微软雅黑" pitchFamily="34" charset="-122"/>
                          <a:cs typeface="Times New Roman" panose="02020603050405020304"/>
                        </a:rPr>
                        <a:t>22.</a:t>
                      </a:r>
                      <a:r>
                        <a:rPr lang="zh-CN" sz="1100" kern="100" dirty="0">
                          <a:effectLst/>
                          <a:latin typeface="Times New Roman" panose="02020603050405020304"/>
                          <a:ea typeface="微软雅黑" pitchFamily="34" charset="-122"/>
                          <a:cs typeface="Times New Roman" panose="02020603050405020304"/>
                        </a:rPr>
                        <a:t>危险化学品管理制度；</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kern="100" dirty="0">
                          <a:effectLst/>
                          <a:latin typeface="Times New Roman" panose="02020603050405020304"/>
                          <a:ea typeface="微软雅黑" pitchFamily="34" charset="-122"/>
                          <a:cs typeface="Times New Roman" panose="02020603050405020304"/>
                        </a:rPr>
                        <a:t>23.</a:t>
                      </a:r>
                      <a:r>
                        <a:rPr lang="zh-CN" sz="1100" kern="100" dirty="0">
                          <a:effectLst/>
                          <a:latin typeface="Times New Roman" panose="02020603050405020304"/>
                          <a:ea typeface="微软雅黑" pitchFamily="34" charset="-122"/>
                          <a:cs typeface="Times New Roman" panose="02020603050405020304"/>
                        </a:rPr>
                        <a:t>安全生产奖惩制度；</a:t>
                      </a:r>
                      <a:endParaRPr lang="zh-CN" sz="1100" kern="100" dirty="0">
                        <a:effectLst/>
                        <a:latin typeface="Calibri" panose="020F0502020204030204"/>
                        <a:ea typeface="微软雅黑" pitchFamily="34" charset="-122"/>
                        <a:cs typeface="Times New Roman" panose="02020603050405020304"/>
                      </a:endParaRPr>
                    </a:p>
                    <a:p>
                      <a:pPr algn="l" fontAlgn="base">
                        <a:spcAft>
                          <a:spcPts val="0"/>
                        </a:spcAft>
                      </a:pPr>
                      <a:r>
                        <a:rPr lang="en-US" sz="1100" kern="100" dirty="0">
                          <a:effectLst/>
                          <a:latin typeface="Times New Roman" panose="02020603050405020304"/>
                          <a:ea typeface="微软雅黑" pitchFamily="34" charset="-122"/>
                          <a:cs typeface="Times New Roman" panose="02020603050405020304"/>
                        </a:rPr>
                        <a:t>24.</a:t>
                      </a:r>
                      <a:r>
                        <a:rPr lang="zh-CN" sz="1100" kern="100" dirty="0">
                          <a:effectLst/>
                          <a:latin typeface="Times New Roman" panose="02020603050405020304"/>
                          <a:ea typeface="微软雅黑" pitchFamily="34" charset="-122"/>
                          <a:cs typeface="Times New Roman" panose="02020603050405020304"/>
                        </a:rPr>
                        <a:t>安全绩效评定管理制度。</a:t>
                      </a:r>
                      <a:endParaRPr lang="zh-CN" sz="11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100" kern="100" dirty="0">
                          <a:effectLst/>
                          <a:latin typeface="Times New Roman" panose="02020603050405020304"/>
                          <a:ea typeface="微软雅黑" pitchFamily="34" charset="-122"/>
                          <a:cs typeface="Times New Roman" panose="02020603050405020304"/>
                        </a:rPr>
                        <a:t>10</a:t>
                      </a:r>
                      <a:endParaRPr lang="zh-CN" sz="11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100" kern="100" dirty="0">
                          <a:effectLst/>
                          <a:latin typeface="Times New Roman" panose="02020603050405020304"/>
                          <a:ea typeface="微软雅黑" pitchFamily="34" charset="-122"/>
                          <a:cs typeface="Times New Roman" panose="02020603050405020304"/>
                        </a:rPr>
                        <a:t>1.</a:t>
                      </a:r>
                      <a:r>
                        <a:rPr lang="zh-CN" sz="1100" kern="100" dirty="0">
                          <a:effectLst/>
                          <a:latin typeface="Times New Roman" panose="02020603050405020304"/>
                          <a:ea typeface="微软雅黑" pitchFamily="34" charset="-122"/>
                          <a:cs typeface="Times New Roman" panose="02020603050405020304"/>
                        </a:rPr>
                        <a:t>无制度的，不得分；制度未以文件形式发布生效的，扣</a:t>
                      </a:r>
                      <a:r>
                        <a:rPr lang="en-US" sz="1100" kern="100" dirty="0">
                          <a:effectLst/>
                          <a:latin typeface="Times New Roman" panose="02020603050405020304"/>
                          <a:ea typeface="微软雅黑" pitchFamily="34" charset="-122"/>
                          <a:cs typeface="Times New Roman" panose="02020603050405020304"/>
                        </a:rPr>
                        <a:t>5</a:t>
                      </a:r>
                      <a:r>
                        <a:rPr lang="zh-CN" sz="1100" kern="100" dirty="0">
                          <a:effectLst/>
                          <a:latin typeface="Times New Roman" panose="02020603050405020304"/>
                          <a:ea typeface="微软雅黑" pitchFamily="34" charset="-122"/>
                          <a:cs typeface="Times New Roman" panose="02020603050405020304"/>
                        </a:rPr>
                        <a:t>分；制度不全的，缺一个扣</a:t>
                      </a:r>
                      <a:r>
                        <a:rPr lang="en-US" sz="1100" kern="100" dirty="0">
                          <a:effectLst/>
                          <a:latin typeface="Times New Roman" panose="02020603050405020304"/>
                          <a:ea typeface="微软雅黑" pitchFamily="34" charset="-122"/>
                          <a:cs typeface="Times New Roman" panose="02020603050405020304"/>
                        </a:rPr>
                        <a:t>2</a:t>
                      </a:r>
                      <a:r>
                        <a:rPr lang="zh-CN" sz="1100" kern="100" dirty="0">
                          <a:effectLst/>
                          <a:latin typeface="Times New Roman" panose="02020603050405020304"/>
                          <a:ea typeface="微软雅黑" pitchFamily="34" charset="-122"/>
                          <a:cs typeface="Times New Roman" panose="02020603050405020304"/>
                        </a:rPr>
                        <a:t>分；</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kern="100" dirty="0">
                          <a:effectLst/>
                          <a:latin typeface="Times New Roman" panose="02020603050405020304"/>
                          <a:ea typeface="微软雅黑" pitchFamily="34" charset="-122"/>
                          <a:cs typeface="Times New Roman" panose="02020603050405020304"/>
                        </a:rPr>
                        <a:t>2.</a:t>
                      </a:r>
                      <a:r>
                        <a:rPr lang="zh-CN" sz="1100" kern="100" dirty="0">
                          <a:effectLst/>
                          <a:latin typeface="Times New Roman" panose="02020603050405020304"/>
                          <a:ea typeface="微软雅黑" pitchFamily="34" charset="-122"/>
                          <a:cs typeface="Times New Roman" panose="02020603050405020304"/>
                        </a:rPr>
                        <a:t>制度未按要求定期修订的，扣</a:t>
                      </a:r>
                      <a:r>
                        <a:rPr lang="en-US" sz="1100" kern="100" dirty="0">
                          <a:effectLst/>
                          <a:latin typeface="Times New Roman" panose="02020603050405020304"/>
                          <a:ea typeface="微软雅黑" pitchFamily="34" charset="-122"/>
                          <a:cs typeface="Times New Roman" panose="02020603050405020304"/>
                        </a:rPr>
                        <a:t>5</a:t>
                      </a:r>
                      <a:r>
                        <a:rPr lang="zh-CN" sz="1100" kern="100" dirty="0">
                          <a:effectLst/>
                          <a:latin typeface="Times New Roman" panose="02020603050405020304"/>
                          <a:ea typeface="微软雅黑" pitchFamily="34" charset="-122"/>
                          <a:cs typeface="Times New Roman" panose="02020603050405020304"/>
                        </a:rPr>
                        <a:t>分。</a:t>
                      </a:r>
                      <a:endParaRPr lang="zh-CN" sz="1100" kern="100" dirty="0">
                        <a:effectLst/>
                        <a:latin typeface="Calibri" panose="020F0502020204030204"/>
                        <a:ea typeface="微软雅黑" pitchFamily="34" charset="-122"/>
                        <a:cs typeface="Times New Roman" panose="02020603050405020304"/>
                      </a:endParaRPr>
                    </a:p>
                    <a:p>
                      <a:pPr algn="l">
                        <a:spcAft>
                          <a:spcPts val="0"/>
                        </a:spcAft>
                      </a:pPr>
                      <a:r>
                        <a:rPr lang="en-US" sz="1100" b="1" kern="100" dirty="0">
                          <a:effectLst/>
                          <a:latin typeface="Times New Roman" panose="02020603050405020304"/>
                          <a:ea typeface="微软雅黑" pitchFamily="34" charset="-122"/>
                          <a:cs typeface="Times New Roman" panose="02020603050405020304"/>
                        </a:rPr>
                        <a:t>※</a:t>
                      </a:r>
                      <a:r>
                        <a:rPr lang="zh-CN" sz="1100" b="1" kern="100" dirty="0">
                          <a:effectLst/>
                          <a:latin typeface="Times New Roman" panose="02020603050405020304"/>
                          <a:ea typeface="微软雅黑" pitchFamily="34" charset="-122"/>
                          <a:cs typeface="Times New Roman" panose="02020603050405020304"/>
                        </a:rPr>
                        <a:t>企业可根据实际情况，对相关制度进行整编合并。</a:t>
                      </a:r>
                      <a:r>
                        <a:rPr lang="en-US" sz="1100" b="1" kern="100" dirty="0">
                          <a:effectLst/>
                          <a:latin typeface="Times New Roman" panose="02020603050405020304"/>
                          <a:ea typeface="微软雅黑" pitchFamily="34" charset="-122"/>
                          <a:cs typeface="Times New Roman" panose="02020603050405020304"/>
                        </a:rPr>
                        <a:t> </a:t>
                      </a:r>
                      <a:endParaRPr lang="zh-CN" sz="1100" b="1"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71270">
                <a:tc gridSpan="6">
                  <a:txBody>
                    <a:bodyPr/>
                    <a:lstStyle/>
                    <a:p>
                      <a:pPr algn="l">
                        <a:spcAft>
                          <a:spcPts val="0"/>
                        </a:spcAft>
                      </a:pPr>
                      <a:r>
                        <a:rPr lang="zh-CN" sz="1800" b="1" kern="100" dirty="0">
                          <a:effectLst/>
                          <a:latin typeface="Calibri" panose="020F0502020204030204"/>
                          <a:ea typeface="微软雅黑" pitchFamily="34" charset="-122"/>
                          <a:cs typeface="Times New Roman" panose="02020603050405020304"/>
                          <a:sym typeface="+mn-ea"/>
                        </a:rPr>
                        <a:t>本节要点：</a:t>
                      </a:r>
                      <a:endParaRPr lang="zh-CN" sz="1800" b="1" kern="100" dirty="0">
                        <a:effectLst/>
                        <a:latin typeface="Calibri" panose="020F0502020204030204"/>
                        <a:ea typeface="微软雅黑" pitchFamily="34" charset="-122"/>
                        <a:cs typeface="Times New Roman" panose="02020603050405020304"/>
                      </a:endParaRPr>
                    </a:p>
                    <a:p>
                      <a:pPr algn="l">
                        <a:spcAft>
                          <a:spcPts val="0"/>
                        </a:spcAft>
                      </a:pPr>
                      <a:r>
                        <a:rPr lang="en-US" altLang="zh-CN" sz="1800" b="1" kern="100" dirty="0">
                          <a:effectLst/>
                          <a:latin typeface="Calibri" panose="020F0502020204030204"/>
                          <a:ea typeface="微软雅黑" pitchFamily="34" charset="-122"/>
                          <a:cs typeface="Times New Roman" panose="02020603050405020304"/>
                          <a:sym typeface="+mn-ea"/>
                        </a:rPr>
                        <a:t>1</a:t>
                      </a:r>
                      <a:r>
                        <a:rPr lang="zh-CN" altLang="en-US" sz="1800" b="1" kern="100" dirty="0">
                          <a:effectLst/>
                          <a:latin typeface="Calibri" panose="020F0502020204030204"/>
                          <a:ea typeface="微软雅黑" pitchFamily="34" charset="-122"/>
                          <a:cs typeface="Times New Roman" panose="02020603050405020304"/>
                          <a:sym typeface="+mn-ea"/>
                        </a:rPr>
                        <a:t>、</a:t>
                      </a:r>
                      <a:r>
                        <a:rPr lang="zh-CN" sz="1800" b="1" kern="100" dirty="0">
                          <a:effectLst/>
                          <a:latin typeface="Calibri" panose="020F0502020204030204"/>
                          <a:ea typeface="微软雅黑" pitchFamily="34" charset="-122"/>
                          <a:cs typeface="Times New Roman" panose="02020603050405020304"/>
                          <a:sym typeface="+mn-ea"/>
                        </a:rPr>
                        <a:t>要求以文件形式发布生效。</a:t>
                      </a:r>
                    </a:p>
                    <a:p>
                      <a:pPr algn="l">
                        <a:spcAft>
                          <a:spcPts val="0"/>
                        </a:spcAft>
                      </a:pPr>
                      <a:r>
                        <a:rPr lang="en-US" altLang="zh-CN" sz="1800" b="1" kern="100" dirty="0">
                          <a:effectLst/>
                          <a:latin typeface="Calibri" panose="020F0502020204030204"/>
                          <a:ea typeface="微软雅黑" pitchFamily="34" charset="-122"/>
                          <a:cs typeface="Times New Roman" panose="02020603050405020304"/>
                          <a:sym typeface="+mn-ea"/>
                        </a:rPr>
                        <a:t>2</a:t>
                      </a:r>
                      <a:r>
                        <a:rPr lang="zh-CN" altLang="en-US" sz="1800" b="1" kern="100" dirty="0">
                          <a:effectLst/>
                          <a:latin typeface="Calibri" panose="020F0502020204030204"/>
                          <a:ea typeface="微软雅黑" pitchFamily="34" charset="-122"/>
                          <a:cs typeface="Times New Roman" panose="02020603050405020304"/>
                          <a:sym typeface="+mn-ea"/>
                        </a:rPr>
                        <a:t>、定期修订。</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矩形 6"/>
          <p:cNvSpPr/>
          <p:nvPr/>
        </p:nvSpPr>
        <p:spPr>
          <a:xfrm>
            <a:off x="-144090" y="0"/>
            <a:ext cx="3816423" cy="584775"/>
          </a:xfrm>
          <a:prstGeom prst="rect">
            <a:avLst/>
          </a:prstGeom>
        </p:spPr>
        <p:txBody>
          <a:bodyPr wrap="square">
            <a:spAutoFit/>
          </a:bodyPr>
          <a:lstStyle/>
          <a:p>
            <a:pPr algn="ctr"/>
            <a:r>
              <a:rPr lang="zh-CN" altLang="en-US" sz="3200" dirty="0" smtClean="0">
                <a:latin typeface="仿宋" panose="02010609060101010101" pitchFamily="1" charset="-122"/>
                <a:ea typeface="仿宋" panose="02010609060101010101" pitchFamily="1" charset="-122"/>
              </a:rPr>
              <a:t>二</a:t>
            </a:r>
            <a:r>
              <a:rPr lang="zh-CN" altLang="zh-CN" sz="3200" b="1" dirty="0" smtClean="0">
                <a:latin typeface="仿宋" panose="02010609060101010101" pitchFamily="1" charset="-122"/>
                <a:ea typeface="仿宋" panose="02010609060101010101" pitchFamily="1" charset="-122"/>
              </a:rPr>
              <a:t>、</a:t>
            </a:r>
            <a:r>
              <a:rPr lang="zh-CN" altLang="en-US" sz="3200" b="1" dirty="0">
                <a:latin typeface="仿宋" panose="02010609060101010101" pitchFamily="1" charset="-122"/>
                <a:ea typeface="仿宋" panose="02010609060101010101" pitchFamily="1" charset="-122"/>
              </a:rPr>
              <a:t>制度化管理</a:t>
            </a:r>
            <a:endParaRPr lang="en-US" altLang="zh-CN" sz="3200" b="1" dirty="0">
              <a:latin typeface="仿宋" panose="02010609060101010101" pitchFamily="1" charset="-122"/>
              <a:ea typeface="仿宋" panose="02010609060101010101" pitchFamily="1" charset="-122"/>
            </a:endParaRP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1444881084"/>
              </p:ext>
            </p:extLst>
          </p:nvPr>
        </p:nvGraphicFramePr>
        <p:xfrm>
          <a:off x="182245" y="865505"/>
          <a:ext cx="11437620" cy="4652010"/>
        </p:xfrm>
        <a:graphic>
          <a:graphicData uri="http://schemas.openxmlformats.org/drawingml/2006/table">
            <a:tbl>
              <a:tblPr/>
              <a:tblGrid>
                <a:gridCol w="577215"/>
                <a:gridCol w="507365"/>
                <a:gridCol w="3486150"/>
                <a:gridCol w="3514090"/>
                <a:gridCol w="509905"/>
                <a:gridCol w="2842895"/>
              </a:tblGrid>
              <a:tr h="508000">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3520">
                <a:tc>
                  <a:txBody>
                    <a:bodyPr/>
                    <a:lstStyle/>
                    <a:p>
                      <a:pPr algn="ctr">
                        <a:spcAft>
                          <a:spcPts val="0"/>
                        </a:spcAft>
                      </a:pPr>
                      <a:r>
                        <a:rPr lang="en-US" sz="1400" kern="100" dirty="0">
                          <a:effectLst/>
                          <a:latin typeface="Times New Roman" panose="02020603050405020304"/>
                          <a:ea typeface="微软雅黑" pitchFamily="34" charset="-122"/>
                          <a:cs typeface="Times New Roman" panose="02020603050405020304"/>
                        </a:rPr>
                        <a:t>2.3</a:t>
                      </a:r>
                      <a:r>
                        <a:rPr lang="zh-CN" sz="1400" kern="100" dirty="0">
                          <a:effectLst/>
                          <a:latin typeface="Times New Roman" panose="02020603050405020304"/>
                          <a:ea typeface="微软雅黑" pitchFamily="34" charset="-122"/>
                          <a:cs typeface="Times New Roman" panose="02020603050405020304"/>
                        </a:rPr>
                        <a:t>操作规程</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0" spc="40" dirty="0">
                          <a:effectLst/>
                          <a:latin typeface="Times New Roman" panose="02020603050405020304"/>
                          <a:ea typeface="微软雅黑" pitchFamily="34" charset="-122"/>
                          <a:cs typeface="Times New Roman" panose="02020603050405020304"/>
                        </a:rPr>
                        <a:t> </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100" dirty="0">
                          <a:effectLst/>
                          <a:latin typeface="Times New Roman" panose="02020603050405020304"/>
                          <a:ea typeface="微软雅黑" pitchFamily="34" charset="-122"/>
                          <a:cs typeface="Times New Roman" panose="02020603050405020304"/>
                        </a:rPr>
                        <a:t>企业应按照有关规定，结合本企业生产工艺、作业任务特点以及岗位作业安全风险与职业病防护要求，编制齐全适用的岗位安全生产操作规程，发放到相关岗位员工，并严格</a:t>
                      </a:r>
                      <a:r>
                        <a:rPr lang="zh-CN" sz="1400" kern="100" dirty="0" smtClean="0">
                          <a:effectLst/>
                          <a:latin typeface="Times New Roman" panose="02020603050405020304"/>
                          <a:ea typeface="微软雅黑" pitchFamily="34" charset="-122"/>
                          <a:cs typeface="Times New Roman" panose="02020603050405020304"/>
                        </a:rPr>
                        <a:t>执行。</a:t>
                      </a:r>
                      <a:endParaRPr lang="zh-CN" sz="1400" kern="100" dirty="0" smtClean="0">
                        <a:effectLst/>
                        <a:latin typeface="Calibri" panose="020F0502020204030204"/>
                        <a:ea typeface="微软雅黑" pitchFamily="34" charset="-122"/>
                        <a:cs typeface="Times New Roman" panose="02020603050405020304"/>
                      </a:endParaRPr>
                    </a:p>
                    <a:p>
                      <a:pPr indent="266700" algn="l">
                        <a:spcAft>
                          <a:spcPts val="0"/>
                        </a:spcAft>
                      </a:pPr>
                      <a:r>
                        <a:rPr lang="zh-CN" sz="1400" kern="100" dirty="0" smtClean="0">
                          <a:effectLst/>
                          <a:latin typeface="Times New Roman" panose="02020603050405020304"/>
                          <a:ea typeface="微软雅黑" pitchFamily="34" charset="-122"/>
                          <a:cs typeface="Times New Roman" panose="02020603050405020304"/>
                        </a:rPr>
                        <a:t>企业应确保从业人员参与岗位安全生产操作规程的编制和修订工作。</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panose="02020603050405020304"/>
                          <a:ea typeface="微软雅黑" pitchFamily="34" charset="-122"/>
                          <a:cs typeface="Times New Roman" panose="02020603050405020304"/>
                        </a:rPr>
                        <a:t>1.</a:t>
                      </a:r>
                      <a:r>
                        <a:rPr lang="zh-CN" sz="1400" kern="100" dirty="0">
                          <a:effectLst/>
                          <a:latin typeface="Times New Roman" panose="02020603050405020304"/>
                          <a:ea typeface="微软雅黑" pitchFamily="34" charset="-122"/>
                          <a:cs typeface="Times New Roman" panose="02020603050405020304"/>
                        </a:rPr>
                        <a:t>编制齐全、适用的岗位安全操作规程。</a:t>
                      </a:r>
                      <a:endParaRPr lang="zh-CN" sz="1400" kern="100" dirty="0">
                        <a:effectLst/>
                        <a:latin typeface="Calibri" panose="020F0502020204030204"/>
                        <a:ea typeface="微软雅黑" pitchFamily="34" charset="-122"/>
                        <a:cs typeface="Times New Roman" panose="02020603050405020304"/>
                      </a:endParaRPr>
                    </a:p>
                    <a:p>
                      <a:pPr algn="l">
                        <a:spcAft>
                          <a:spcPts val="0"/>
                        </a:spcAft>
                        <a:tabLst>
                          <a:tab pos="198120" algn="l"/>
                        </a:tabLst>
                      </a:pPr>
                      <a:r>
                        <a:rPr lang="en-US" sz="1400" kern="100" dirty="0">
                          <a:effectLst/>
                          <a:latin typeface="Times New Roman" panose="02020603050405020304"/>
                          <a:ea typeface="微软雅黑" pitchFamily="34" charset="-122"/>
                          <a:cs typeface="Times New Roman" panose="02020603050405020304"/>
                        </a:rPr>
                        <a:t>2.</a:t>
                      </a:r>
                      <a:r>
                        <a:rPr lang="zh-CN" sz="1400" kern="0" spc="40" dirty="0">
                          <a:effectLst/>
                          <a:latin typeface="Times New Roman" panose="02020603050405020304"/>
                          <a:ea typeface="微软雅黑" pitchFamily="34" charset="-122"/>
                          <a:cs typeface="Times New Roman" panose="02020603050405020304"/>
                        </a:rPr>
                        <a:t>发放到相关岗位员工，并严格执行。</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panose="02020603050405020304"/>
                          <a:ea typeface="微软雅黑" pitchFamily="34" charset="-122"/>
                          <a:cs typeface="Times New Roman" panose="02020603050405020304"/>
                        </a:rPr>
                        <a:t>30</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panose="02020603050405020304"/>
                          <a:ea typeface="微软雅黑" pitchFamily="34" charset="-122"/>
                          <a:cs typeface="Times New Roman" panose="02020603050405020304"/>
                        </a:rPr>
                        <a:t>1.</a:t>
                      </a:r>
                      <a:r>
                        <a:rPr lang="zh-CN" sz="1400" kern="100" dirty="0">
                          <a:effectLst/>
                          <a:latin typeface="Times New Roman" panose="02020603050405020304"/>
                          <a:ea typeface="微软雅黑" pitchFamily="34" charset="-122"/>
                          <a:cs typeface="Times New Roman" panose="02020603050405020304"/>
                        </a:rPr>
                        <a:t>无岗位安全操作规程的，不得分；岗位操作规程不齐全、适用的，每缺一个，扣</a:t>
                      </a:r>
                      <a:r>
                        <a:rPr lang="en-US" sz="1400" kern="100" dirty="0">
                          <a:effectLst/>
                          <a:latin typeface="Times New Roman" panose="02020603050405020304"/>
                          <a:ea typeface="微软雅黑" pitchFamily="34" charset="-122"/>
                          <a:cs typeface="Times New Roman" panose="02020603050405020304"/>
                        </a:rPr>
                        <a:t>2</a:t>
                      </a:r>
                      <a:r>
                        <a:rPr lang="zh-CN" sz="1400" kern="100" dirty="0">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100" dirty="0">
                          <a:effectLst/>
                          <a:latin typeface="Times New Roman" panose="02020603050405020304"/>
                          <a:ea typeface="微软雅黑" pitchFamily="34" charset="-122"/>
                          <a:cs typeface="Times New Roman" panose="02020603050405020304"/>
                        </a:rPr>
                        <a:t>2.</a:t>
                      </a:r>
                      <a:r>
                        <a:rPr lang="zh-CN" sz="1400" kern="100" dirty="0">
                          <a:effectLst/>
                          <a:latin typeface="Times New Roman" panose="02020603050405020304"/>
                          <a:ea typeface="微软雅黑" pitchFamily="34" charset="-122"/>
                          <a:cs typeface="Times New Roman" panose="02020603050405020304"/>
                        </a:rPr>
                        <a:t>未按要求定期修订的，扣</a:t>
                      </a:r>
                      <a:r>
                        <a:rPr lang="en-US" sz="1400" kern="100" dirty="0">
                          <a:effectLst/>
                          <a:latin typeface="Times New Roman" panose="02020603050405020304"/>
                          <a:ea typeface="微软雅黑" pitchFamily="34" charset="-122"/>
                          <a:cs typeface="Times New Roman" panose="02020603050405020304"/>
                        </a:rPr>
                        <a:t>5</a:t>
                      </a:r>
                      <a:r>
                        <a:rPr lang="zh-CN" sz="1400" kern="100" dirty="0">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100" dirty="0">
                          <a:effectLst/>
                          <a:latin typeface="Times New Roman" panose="02020603050405020304"/>
                          <a:ea typeface="微软雅黑" pitchFamily="34" charset="-122"/>
                          <a:cs typeface="Times New Roman" panose="02020603050405020304"/>
                        </a:rPr>
                        <a:t>3.</a:t>
                      </a:r>
                      <a:r>
                        <a:rPr lang="zh-CN" sz="1400" kern="100" dirty="0">
                          <a:effectLst/>
                          <a:latin typeface="Times New Roman" panose="02020603050405020304"/>
                          <a:ea typeface="微软雅黑" pitchFamily="34" charset="-122"/>
                          <a:cs typeface="Times New Roman" panose="02020603050405020304"/>
                        </a:rPr>
                        <a:t>未在主要、关键设备工作岗位张贴的，每个岗位扣</a:t>
                      </a:r>
                      <a:r>
                        <a:rPr lang="en-US" sz="1400" kern="100" dirty="0">
                          <a:effectLst/>
                          <a:latin typeface="Times New Roman" panose="02020603050405020304"/>
                          <a:ea typeface="微软雅黑" pitchFamily="34" charset="-122"/>
                          <a:cs typeface="Times New Roman" panose="02020603050405020304"/>
                        </a:rPr>
                        <a:t>2</a:t>
                      </a:r>
                      <a:r>
                        <a:rPr lang="zh-CN" sz="1400" kern="100" dirty="0">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50490">
                <a:tc gridSpan="6">
                  <a:txBody>
                    <a:bodyPr/>
                    <a:lstStyle/>
                    <a:p>
                      <a:pPr algn="l">
                        <a:spcAft>
                          <a:spcPts val="0"/>
                        </a:spcAft>
                      </a:pPr>
                      <a:r>
                        <a:rPr lang="zh-CN" sz="1800" b="1" kern="100" dirty="0">
                          <a:effectLst/>
                          <a:latin typeface="Calibri" panose="020F0502020204030204"/>
                          <a:ea typeface="微软雅黑" pitchFamily="34" charset="-122"/>
                          <a:cs typeface="Times New Roman" panose="02020603050405020304"/>
                          <a:sym typeface="+mn-ea"/>
                        </a:rPr>
                        <a:t>本节要点：</a:t>
                      </a:r>
                      <a:endParaRPr lang="zh-CN" sz="1800" b="1" kern="100" dirty="0">
                        <a:effectLst/>
                        <a:latin typeface="Calibri" panose="020F0502020204030204"/>
                        <a:ea typeface="微软雅黑" pitchFamily="34" charset="-122"/>
                        <a:cs typeface="Times New Roman" panose="02020603050405020304"/>
                      </a:endParaRPr>
                    </a:p>
                    <a:p>
                      <a:pPr algn="l">
                        <a:spcAft>
                          <a:spcPts val="0"/>
                        </a:spcAft>
                      </a:pPr>
                      <a:r>
                        <a:rPr lang="en-US" altLang="zh-CN" sz="1800" b="1" kern="100" dirty="0">
                          <a:effectLst/>
                          <a:latin typeface="Calibri" panose="020F0502020204030204"/>
                          <a:ea typeface="微软雅黑" pitchFamily="34" charset="-122"/>
                          <a:cs typeface="Times New Roman" panose="02020603050405020304"/>
                          <a:sym typeface="+mn-ea"/>
                        </a:rPr>
                        <a:t>1</a:t>
                      </a:r>
                      <a:r>
                        <a:rPr lang="zh-CN" altLang="en-US" sz="1800" b="1" kern="100" dirty="0">
                          <a:effectLst/>
                          <a:latin typeface="Calibri" panose="020F0502020204030204"/>
                          <a:ea typeface="微软雅黑" pitchFamily="34" charset="-122"/>
                          <a:cs typeface="Times New Roman" panose="02020603050405020304"/>
                          <a:sym typeface="+mn-ea"/>
                        </a:rPr>
                        <a:t>、有效、适用、齐全的安全生产操作规程</a:t>
                      </a:r>
                      <a:r>
                        <a:rPr lang="zh-CN" sz="1800" b="1" kern="100" dirty="0">
                          <a:effectLst/>
                          <a:latin typeface="Calibri" panose="020F0502020204030204"/>
                          <a:ea typeface="微软雅黑" pitchFamily="34" charset="-122"/>
                          <a:cs typeface="Times New Roman" panose="02020603050405020304"/>
                          <a:sym typeface="+mn-ea"/>
                        </a:rPr>
                        <a:t>。</a:t>
                      </a:r>
                    </a:p>
                    <a:p>
                      <a:pPr algn="l">
                        <a:spcAft>
                          <a:spcPts val="0"/>
                        </a:spcAft>
                      </a:pPr>
                      <a:r>
                        <a:rPr lang="en-US" altLang="zh-CN" sz="1800" b="1" kern="100" dirty="0">
                          <a:effectLst/>
                          <a:latin typeface="Calibri" panose="020F0502020204030204"/>
                          <a:ea typeface="微软雅黑" pitchFamily="34" charset="-122"/>
                          <a:cs typeface="Times New Roman" panose="02020603050405020304"/>
                          <a:sym typeface="+mn-ea"/>
                        </a:rPr>
                        <a:t>2</a:t>
                      </a:r>
                      <a:r>
                        <a:rPr lang="zh-CN" altLang="en-US" sz="1800" b="1" kern="100" dirty="0">
                          <a:effectLst/>
                          <a:latin typeface="Calibri" panose="020F0502020204030204"/>
                          <a:ea typeface="微软雅黑" pitchFamily="34" charset="-122"/>
                          <a:cs typeface="Times New Roman" panose="02020603050405020304"/>
                          <a:sym typeface="+mn-ea"/>
                        </a:rPr>
                        <a:t>、定期修订。</a:t>
                      </a:r>
                    </a:p>
                    <a:p>
                      <a:pPr algn="l">
                        <a:spcAft>
                          <a:spcPts val="0"/>
                        </a:spcAft>
                      </a:pPr>
                      <a:r>
                        <a:rPr lang="en-US" altLang="zh-CN" sz="1800" b="1" kern="100" dirty="0">
                          <a:effectLst/>
                          <a:latin typeface="Calibri" panose="020F0502020204030204"/>
                          <a:ea typeface="微软雅黑" pitchFamily="34" charset="-122"/>
                          <a:cs typeface="Times New Roman" panose="02020603050405020304"/>
                          <a:sym typeface="+mn-ea"/>
                        </a:rPr>
                        <a:t>3</a:t>
                      </a:r>
                      <a:r>
                        <a:rPr lang="zh-CN" altLang="en-US" sz="1800" b="1" kern="100" dirty="0">
                          <a:effectLst/>
                          <a:latin typeface="Calibri" panose="020F0502020204030204"/>
                          <a:ea typeface="微软雅黑" pitchFamily="34" charset="-122"/>
                          <a:cs typeface="Times New Roman" panose="02020603050405020304"/>
                          <a:sym typeface="+mn-ea"/>
                        </a:rPr>
                        <a:t>、主要设备设施周边部位有张贴。</a:t>
                      </a:r>
                    </a:p>
                    <a:p>
                      <a:pPr algn="ctr">
                        <a:spcAft>
                          <a:spcPts val="0"/>
                        </a:spcAft>
                      </a:pPr>
                      <a:endParaRPr lang="zh-CN" altLang="en-US" sz="1800" b="1" kern="100" dirty="0">
                        <a:effectLst/>
                        <a:latin typeface="Calibri" panose="020F0502020204030204"/>
                        <a:ea typeface="微软雅黑" pitchFamily="34" charset="-122"/>
                        <a:cs typeface="Times New Roman" panose="02020603050405020304"/>
                        <a:sym typeface="+mn-e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smtClean="0">
                <a:latin typeface="仿宋" panose="02010609060101010101" pitchFamily="1" charset="-122"/>
                <a:ea typeface="仿宋" panose="02010609060101010101" pitchFamily="1" charset="-122"/>
              </a:rPr>
              <a:t>二</a:t>
            </a:r>
            <a:r>
              <a:rPr lang="zh-CN" altLang="zh-CN" sz="3200" b="1" dirty="0" smtClean="0">
                <a:latin typeface="仿宋" panose="02010609060101010101" pitchFamily="1" charset="-122"/>
                <a:ea typeface="仿宋" panose="02010609060101010101" pitchFamily="1" charset="-122"/>
              </a:rPr>
              <a:t>、</a:t>
            </a:r>
            <a:r>
              <a:rPr lang="zh-CN" altLang="en-US" sz="3200" b="1" dirty="0">
                <a:latin typeface="仿宋" panose="02010609060101010101" pitchFamily="1" charset="-122"/>
                <a:ea typeface="仿宋" panose="02010609060101010101" pitchFamily="1" charset="-122"/>
              </a:rPr>
              <a:t>制度化管理</a:t>
            </a:r>
            <a:endParaRPr lang="en-US" altLang="zh-CN" sz="3200" b="1" dirty="0">
              <a:latin typeface="仿宋" panose="02010609060101010101" pitchFamily="1" charset="-122"/>
              <a:ea typeface="仿宋" panose="02010609060101010101" pitchFamily="1" charset="-122"/>
            </a:endParaRP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1301081347"/>
              </p:ext>
            </p:extLst>
          </p:nvPr>
        </p:nvGraphicFramePr>
        <p:xfrm>
          <a:off x="182130" y="764704"/>
          <a:ext cx="11437595" cy="5569390"/>
        </p:xfrm>
        <a:graphic>
          <a:graphicData uri="http://schemas.openxmlformats.org/drawingml/2006/table">
            <a:tbl>
              <a:tblPr/>
              <a:tblGrid>
                <a:gridCol w="577135"/>
                <a:gridCol w="507759"/>
                <a:gridCol w="3485561"/>
                <a:gridCol w="3514247"/>
                <a:gridCol w="510223"/>
                <a:gridCol w="2842670"/>
              </a:tblGrid>
              <a:tr h="669094">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4446">
                <a:tc rowSpan="3">
                  <a:txBody>
                    <a:bodyPr/>
                    <a:lstStyle/>
                    <a:p>
                      <a:pPr algn="ctr">
                        <a:spcAft>
                          <a:spcPts val="0"/>
                        </a:spcAft>
                      </a:pPr>
                      <a:r>
                        <a:rPr lang="en-US" altLang="zh-CN" sz="1400" dirty="0">
                          <a:latin typeface="Times New Roman" panose="02020603050405020304"/>
                          <a:ea typeface="微软雅黑" pitchFamily="34" charset="-122"/>
                        </a:rPr>
                        <a:t>2.4</a:t>
                      </a:r>
                      <a:r>
                        <a:rPr lang="zh-CN" altLang="zh-CN" sz="1400" dirty="0">
                          <a:latin typeface="Times New Roman" panose="02020603050405020304"/>
                          <a:ea typeface="微软雅黑" pitchFamily="34" charset="-122"/>
                        </a:rPr>
                        <a:t>文档管理</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0" spc="40" dirty="0">
                          <a:effectLst/>
                          <a:latin typeface="Times New Roman" panose="02020603050405020304"/>
                          <a:ea typeface="微软雅黑" pitchFamily="34" charset="-122"/>
                          <a:cs typeface="Times New Roman" panose="02020603050405020304"/>
                        </a:rPr>
                        <a:t>2.4.1</a:t>
                      </a:r>
                      <a:r>
                        <a:rPr lang="zh-CN" sz="1400" kern="0" spc="40" dirty="0">
                          <a:effectLst/>
                          <a:latin typeface="Times New Roman" panose="02020603050405020304"/>
                          <a:ea typeface="微软雅黑" pitchFamily="34" charset="-122"/>
                          <a:cs typeface="Times New Roman" panose="02020603050405020304"/>
                        </a:rPr>
                        <a:t>记录管理</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0" spc="40" dirty="0">
                          <a:effectLst/>
                          <a:latin typeface="Times New Roman" panose="02020603050405020304"/>
                          <a:ea typeface="微软雅黑" pitchFamily="34" charset="-122"/>
                          <a:cs typeface="Times New Roman" panose="02020603050405020304"/>
                        </a:rPr>
                        <a:t>企业应建立文件和记录管理制度，健全主要安全生产过程与结果的记录，并按要求分类存档。</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26670" algn="l">
                        <a:spcAft>
                          <a:spcPts val="0"/>
                        </a:spcAft>
                      </a:pPr>
                      <a:r>
                        <a:rPr lang="en-US" sz="1400" kern="0" spc="40" dirty="0">
                          <a:effectLst/>
                          <a:latin typeface="Times New Roman" panose="02020603050405020304"/>
                          <a:ea typeface="微软雅黑" pitchFamily="34" charset="-122"/>
                          <a:cs typeface="Times New Roman" panose="02020603050405020304"/>
                        </a:rPr>
                        <a:t>1.</a:t>
                      </a:r>
                      <a:r>
                        <a:rPr lang="zh-CN" sz="1400" kern="0" spc="40" dirty="0">
                          <a:effectLst/>
                          <a:latin typeface="Times New Roman" panose="02020603050405020304"/>
                          <a:ea typeface="微软雅黑" pitchFamily="34" charset="-122"/>
                          <a:cs typeface="Times New Roman" panose="02020603050405020304"/>
                        </a:rPr>
                        <a:t>企业应建立</a:t>
                      </a:r>
                      <a:r>
                        <a:rPr lang="zh-CN" sz="1400" kern="100" dirty="0">
                          <a:effectLst/>
                          <a:latin typeface="Times New Roman" panose="02020603050405020304"/>
                          <a:ea typeface="微软雅黑" pitchFamily="34" charset="-122"/>
                          <a:cs typeface="Times New Roman" panose="02020603050405020304"/>
                        </a:rPr>
                        <a:t>文件、记录和档案管理制度</a:t>
                      </a:r>
                      <a:r>
                        <a:rPr lang="zh-CN" sz="1400" kern="0" spc="40" dirty="0">
                          <a:effectLst/>
                          <a:latin typeface="Times New Roman" panose="02020603050405020304"/>
                          <a:ea typeface="微软雅黑" pitchFamily="34" charset="-122"/>
                          <a:cs typeface="Times New Roman" panose="02020603050405020304"/>
                        </a:rPr>
                        <a:t>。</a:t>
                      </a:r>
                      <a:endParaRPr lang="zh-CN" sz="1400" kern="100" dirty="0">
                        <a:effectLst/>
                        <a:latin typeface="Calibri" panose="020F0502020204030204"/>
                        <a:ea typeface="微软雅黑" pitchFamily="34" charset="-122"/>
                        <a:cs typeface="Times New Roman" panose="02020603050405020304"/>
                      </a:endParaRPr>
                    </a:p>
                    <a:p>
                      <a:pPr marR="26670" algn="l">
                        <a:spcAft>
                          <a:spcPts val="0"/>
                        </a:spcAft>
                      </a:pPr>
                      <a:r>
                        <a:rPr lang="en-US" sz="1400" kern="0" spc="40" dirty="0">
                          <a:effectLst/>
                          <a:latin typeface="Times New Roman" panose="02020603050405020304"/>
                          <a:ea typeface="微软雅黑" pitchFamily="34" charset="-122"/>
                          <a:cs typeface="Times New Roman" panose="02020603050405020304"/>
                        </a:rPr>
                        <a:t>2.</a:t>
                      </a:r>
                      <a:r>
                        <a:rPr lang="zh-CN" sz="1400" kern="0" spc="40" dirty="0">
                          <a:effectLst/>
                          <a:latin typeface="Times New Roman" panose="02020603050405020304"/>
                          <a:ea typeface="微软雅黑" pitchFamily="34" charset="-122"/>
                          <a:cs typeface="Times New Roman" panose="02020603050405020304"/>
                        </a:rPr>
                        <a:t>建立相关档案（</a:t>
                      </a:r>
                      <a:r>
                        <a:rPr lang="zh-CN" sz="1400" kern="100" dirty="0">
                          <a:effectLst/>
                          <a:latin typeface="Times New Roman" panose="02020603050405020304"/>
                          <a:ea typeface="微软雅黑" pitchFamily="34" charset="-122"/>
                          <a:cs typeface="Times New Roman" panose="02020603050405020304"/>
                        </a:rPr>
                        <a:t>工伤事故档案、安全生产培训教育、健康档案、违章记录及安全奖惩档案、隐患及整改档案、特种作业及危险作业人员健康档案等）</a:t>
                      </a:r>
                      <a:r>
                        <a:rPr lang="zh-CN" sz="1400" kern="0" spc="40" dirty="0">
                          <a:effectLst/>
                          <a:latin typeface="Times New Roman" panose="02020603050405020304"/>
                          <a:ea typeface="微软雅黑" pitchFamily="34" charset="-122"/>
                          <a:cs typeface="Times New Roman" panose="02020603050405020304"/>
                        </a:rPr>
                        <a:t>，便于查阅。</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panose="02020603050405020304"/>
                          <a:ea typeface="微软雅黑" pitchFamily="34" charset="-122"/>
                          <a:cs typeface="Times New Roman" panose="02020603050405020304"/>
                        </a:rPr>
                        <a:t>5</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100" dirty="0" smtClean="0">
                          <a:effectLst/>
                          <a:latin typeface="Times New Roman" panose="02020603050405020304"/>
                          <a:ea typeface="微软雅黑" pitchFamily="34" charset="-122"/>
                          <a:cs typeface="Times New Roman" panose="02020603050405020304"/>
                        </a:rPr>
                        <a:t>每</a:t>
                      </a:r>
                      <a:r>
                        <a:rPr lang="zh-CN" sz="1400" kern="100" dirty="0">
                          <a:effectLst/>
                          <a:latin typeface="Times New Roman" panose="02020603050405020304"/>
                          <a:ea typeface="微软雅黑" pitchFamily="34" charset="-122"/>
                          <a:cs typeface="Times New Roman" panose="02020603050405020304"/>
                        </a:rPr>
                        <a:t>缺一项档案的，扣</a:t>
                      </a:r>
                      <a:r>
                        <a:rPr lang="en-US" sz="1400" kern="100" dirty="0">
                          <a:effectLst/>
                          <a:latin typeface="Times New Roman" panose="02020603050405020304"/>
                          <a:ea typeface="微软雅黑" pitchFamily="34" charset="-122"/>
                          <a:cs typeface="Times New Roman" panose="02020603050405020304"/>
                        </a:rPr>
                        <a:t>2</a:t>
                      </a:r>
                      <a:r>
                        <a:rPr lang="zh-CN" sz="1400" kern="100" dirty="0">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38530">
                <a:tc v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0" spc="40" dirty="0">
                          <a:effectLst/>
                          <a:latin typeface="Times New Roman" panose="02020603050405020304"/>
                          <a:ea typeface="微软雅黑" pitchFamily="34" charset="-122"/>
                          <a:cs typeface="Times New Roman" panose="02020603050405020304"/>
                        </a:rPr>
                        <a:t>2.4.2</a:t>
                      </a:r>
                      <a:r>
                        <a:rPr lang="zh-CN" sz="1400" kern="0" spc="40" dirty="0">
                          <a:effectLst/>
                          <a:latin typeface="Times New Roman" panose="02020603050405020304"/>
                          <a:ea typeface="微软雅黑" pitchFamily="34" charset="-122"/>
                          <a:cs typeface="Times New Roman" panose="02020603050405020304"/>
                        </a:rPr>
                        <a:t>评估</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0" spc="40" dirty="0">
                          <a:effectLst/>
                          <a:latin typeface="Times New Roman" panose="02020603050405020304"/>
                          <a:ea typeface="微软雅黑" pitchFamily="34" charset="-122"/>
                          <a:cs typeface="Times New Roman" panose="02020603050405020304"/>
                        </a:rPr>
                        <a:t>企业应每年至少评估一次安全生产法律法规、标准规范、规章制度、操作规程的适用性、有效性和执行情况。</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tabLst>
                          <a:tab pos="198120" algn="l"/>
                        </a:tabLst>
                      </a:pPr>
                      <a:r>
                        <a:rPr lang="zh-CN" sz="1400" kern="100" dirty="0">
                          <a:effectLst/>
                          <a:latin typeface="Times New Roman" panose="02020603050405020304"/>
                          <a:ea typeface="微软雅黑" pitchFamily="34" charset="-122"/>
                          <a:cs typeface="Times New Roman" panose="02020603050405020304"/>
                        </a:rPr>
                        <a:t>每年至少一次对</a:t>
                      </a:r>
                      <a:r>
                        <a:rPr lang="zh-CN" sz="1400" kern="0" spc="40" dirty="0">
                          <a:effectLst/>
                          <a:latin typeface="Times New Roman" panose="02020603050405020304"/>
                          <a:ea typeface="微软雅黑" pitchFamily="34" charset="-122"/>
                          <a:cs typeface="Times New Roman" panose="02020603050405020304"/>
                        </a:rPr>
                        <a:t>安全生产</a:t>
                      </a:r>
                      <a:r>
                        <a:rPr lang="zh-CN" sz="1400" kern="100" dirty="0">
                          <a:effectLst/>
                          <a:latin typeface="Times New Roman" panose="02020603050405020304"/>
                          <a:ea typeface="微软雅黑" pitchFamily="34" charset="-122"/>
                          <a:cs typeface="Times New Roman" panose="02020603050405020304"/>
                        </a:rPr>
                        <a:t>法律法规、标准规范、规章制度、操作规程的执行情况和适用情况进行检查、评估。</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panose="02020603050405020304"/>
                          <a:ea typeface="微软雅黑" pitchFamily="34" charset="-122"/>
                          <a:cs typeface="Times New Roman" panose="02020603050405020304"/>
                        </a:rPr>
                        <a:t>2</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panose="02020603050405020304"/>
                          <a:ea typeface="微软雅黑" pitchFamily="34" charset="-122"/>
                          <a:cs typeface="Times New Roman" panose="02020603050405020304"/>
                        </a:rPr>
                        <a:t>1.</a:t>
                      </a:r>
                      <a:r>
                        <a:rPr lang="zh-CN" sz="1400" kern="100" dirty="0">
                          <a:effectLst/>
                          <a:latin typeface="Times New Roman" panose="02020603050405020304"/>
                          <a:ea typeface="微软雅黑" pitchFamily="34" charset="-122"/>
                          <a:cs typeface="Times New Roman" panose="02020603050405020304"/>
                        </a:rPr>
                        <a:t>无检查、评估记录的，不得分；</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100" dirty="0">
                          <a:effectLst/>
                          <a:latin typeface="Times New Roman" panose="02020603050405020304"/>
                          <a:ea typeface="微软雅黑" pitchFamily="34" charset="-122"/>
                          <a:cs typeface="Times New Roman" panose="02020603050405020304"/>
                        </a:rPr>
                        <a:t>2.</a:t>
                      </a:r>
                      <a:r>
                        <a:rPr lang="zh-CN" sz="1400" kern="100" dirty="0">
                          <a:effectLst/>
                          <a:latin typeface="Times New Roman" panose="02020603050405020304"/>
                          <a:ea typeface="微软雅黑" pitchFamily="34" charset="-122"/>
                          <a:cs typeface="Times New Roman" panose="02020603050405020304"/>
                        </a:rPr>
                        <a:t>频次不足的，每次扣</a:t>
                      </a:r>
                      <a:r>
                        <a:rPr lang="en-US" sz="1400" kern="100" dirty="0">
                          <a:effectLst/>
                          <a:latin typeface="Times New Roman" panose="02020603050405020304"/>
                          <a:ea typeface="微软雅黑" pitchFamily="34" charset="-122"/>
                          <a:cs typeface="Times New Roman" panose="02020603050405020304"/>
                        </a:rPr>
                        <a:t>1</a:t>
                      </a:r>
                      <a:r>
                        <a:rPr lang="zh-CN" sz="1400" kern="100" dirty="0">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47750">
                <a:tc v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0" spc="40" dirty="0">
                          <a:effectLst/>
                          <a:latin typeface="Times New Roman" panose="02020603050405020304"/>
                          <a:ea typeface="微软雅黑" pitchFamily="34" charset="-122"/>
                          <a:cs typeface="Times New Roman" panose="02020603050405020304"/>
                        </a:rPr>
                        <a:t>2.4.3</a:t>
                      </a:r>
                      <a:r>
                        <a:rPr lang="zh-CN" sz="1400" kern="0" spc="40" dirty="0">
                          <a:effectLst/>
                          <a:latin typeface="Times New Roman" panose="02020603050405020304"/>
                          <a:ea typeface="微软雅黑" pitchFamily="34" charset="-122"/>
                          <a:cs typeface="Times New Roman" panose="02020603050405020304"/>
                        </a:rPr>
                        <a:t>修订</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0" spc="40" dirty="0">
                          <a:effectLst/>
                          <a:latin typeface="Times New Roman" panose="02020603050405020304"/>
                          <a:ea typeface="微软雅黑" pitchFamily="34" charset="-122"/>
                          <a:cs typeface="Times New Roman" panose="02020603050405020304"/>
                        </a:rPr>
                        <a:t>企业应根据评估结果、安全检查情况、自评结果、评审情况、事故情况等，及时修订安全生产规章制度、操作规程。</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tabLst>
                          <a:tab pos="198120" algn="l"/>
                        </a:tabLst>
                      </a:pPr>
                      <a:r>
                        <a:rPr lang="zh-CN" sz="1400" kern="100" dirty="0">
                          <a:effectLst/>
                          <a:latin typeface="Times New Roman" panose="02020603050405020304"/>
                          <a:ea typeface="微软雅黑" pitchFamily="34" charset="-122"/>
                          <a:cs typeface="Times New Roman" panose="02020603050405020304"/>
                        </a:rPr>
                        <a:t>根据评估情况、安全检查反馈的问题、生产安全事故案例、绩效评定结果等，对</a:t>
                      </a:r>
                      <a:r>
                        <a:rPr lang="zh-CN" sz="1400" kern="0" spc="40" dirty="0">
                          <a:effectLst/>
                          <a:latin typeface="Times New Roman" panose="02020603050405020304"/>
                          <a:ea typeface="微软雅黑" pitchFamily="34" charset="-122"/>
                          <a:cs typeface="Times New Roman" panose="02020603050405020304"/>
                        </a:rPr>
                        <a:t>安全生产</a:t>
                      </a:r>
                      <a:r>
                        <a:rPr lang="zh-CN" sz="1400" kern="100" dirty="0">
                          <a:effectLst/>
                          <a:latin typeface="Times New Roman" panose="02020603050405020304"/>
                          <a:ea typeface="微软雅黑" pitchFamily="34" charset="-122"/>
                          <a:cs typeface="Times New Roman" panose="02020603050405020304"/>
                        </a:rPr>
                        <a:t>管理规章制度和操作规程进行修订，确保其有效和适用。</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panose="02020603050405020304"/>
                          <a:ea typeface="微软雅黑" pitchFamily="34" charset="-122"/>
                          <a:cs typeface="Times New Roman" panose="02020603050405020304"/>
                        </a:rPr>
                        <a:t>3</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panose="02020603050405020304"/>
                          <a:ea typeface="微软雅黑" pitchFamily="34" charset="-122"/>
                          <a:cs typeface="Times New Roman" panose="02020603050405020304"/>
                        </a:rPr>
                        <a:t>1.</a:t>
                      </a:r>
                      <a:r>
                        <a:rPr lang="zh-CN" sz="1400" kern="100" dirty="0">
                          <a:effectLst/>
                          <a:latin typeface="Times New Roman" panose="02020603050405020304"/>
                          <a:ea typeface="微软雅黑" pitchFamily="34" charset="-122"/>
                          <a:cs typeface="Times New Roman" panose="02020603050405020304"/>
                        </a:rPr>
                        <a:t>无修订记录的，不得分；</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100" dirty="0">
                          <a:effectLst/>
                          <a:latin typeface="Times New Roman" panose="02020603050405020304"/>
                          <a:ea typeface="微软雅黑" pitchFamily="34" charset="-122"/>
                          <a:cs typeface="Times New Roman" panose="02020603050405020304"/>
                        </a:rPr>
                        <a:t>2.</a:t>
                      </a:r>
                      <a:r>
                        <a:rPr lang="zh-CN" sz="1400" kern="100" dirty="0">
                          <a:effectLst/>
                          <a:latin typeface="Times New Roman" panose="02020603050405020304"/>
                          <a:ea typeface="微软雅黑" pitchFamily="34" charset="-122"/>
                          <a:cs typeface="Times New Roman" panose="02020603050405020304"/>
                        </a:rPr>
                        <a:t>修订记录不符合要求的，扣</a:t>
                      </a:r>
                      <a:r>
                        <a:rPr lang="en-US" sz="1400" kern="100" dirty="0">
                          <a:effectLst/>
                          <a:latin typeface="Times New Roman" panose="02020603050405020304"/>
                          <a:ea typeface="微软雅黑" pitchFamily="34" charset="-122"/>
                          <a:cs typeface="Times New Roman" panose="02020603050405020304"/>
                        </a:rPr>
                        <a:t>2</a:t>
                      </a:r>
                      <a:r>
                        <a:rPr lang="zh-CN" sz="1400" kern="100" dirty="0">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9570">
                <a:tc gridSpan="6">
                  <a:txBody>
                    <a:bodyPr/>
                    <a:lstStyle/>
                    <a:p>
                      <a:pPr algn="l">
                        <a:spcAft>
                          <a:spcPts val="0"/>
                        </a:spcAft>
                      </a:pPr>
                      <a:r>
                        <a:rPr lang="zh-CN" altLang="en-US" sz="1800" b="1" kern="100" dirty="0">
                          <a:effectLst/>
                          <a:latin typeface="Calibri" panose="020F0502020204030204"/>
                          <a:ea typeface="微软雅黑" pitchFamily="34" charset="-122"/>
                          <a:cs typeface="Times New Roman" panose="02020603050405020304"/>
                          <a:sym typeface="+mn-ea"/>
                        </a:rPr>
                        <a:t>本节要点：</a:t>
                      </a:r>
                      <a:endParaRPr lang="zh-CN" altLang="en-US" sz="1800" b="1" kern="100" dirty="0">
                        <a:effectLst/>
                        <a:latin typeface="Calibri" panose="020F0502020204030204"/>
                        <a:ea typeface="微软雅黑" pitchFamily="34" charset="-122"/>
                        <a:cs typeface="Times New Roman" panose="02020603050405020304"/>
                      </a:endParaRPr>
                    </a:p>
                    <a:p>
                      <a:pPr algn="l">
                        <a:spcAft>
                          <a:spcPts val="0"/>
                        </a:spcAft>
                      </a:pPr>
                      <a:r>
                        <a:rPr lang="zh-CN" altLang="en-US" sz="1800" b="1" kern="100" dirty="0">
                          <a:effectLst/>
                          <a:latin typeface="Calibri" panose="020F0502020204030204"/>
                          <a:ea typeface="微软雅黑" pitchFamily="34" charset="-122"/>
                          <a:cs typeface="Times New Roman" panose="02020603050405020304"/>
                          <a:sym typeface="+mn-ea"/>
                        </a:rPr>
                        <a:t>1、及时整理、汇总、归档相关档案资料，便于查阅。</a:t>
                      </a:r>
                    </a:p>
                    <a:p>
                      <a:pPr algn="l">
                        <a:spcAft>
                          <a:spcPts val="0"/>
                        </a:spcAft>
                      </a:pPr>
                      <a:r>
                        <a:rPr lang="zh-CN" altLang="en-US" sz="1800" b="1" kern="100" dirty="0">
                          <a:effectLst/>
                          <a:latin typeface="Calibri" panose="020F0502020204030204"/>
                          <a:ea typeface="微软雅黑" pitchFamily="34" charset="-122"/>
                          <a:cs typeface="Times New Roman" panose="02020603050405020304"/>
                        </a:rPr>
                        <a:t>2、每年一次法律法规、制度、操作规程的检查、评估。</a:t>
                      </a:r>
                    </a:p>
                    <a:p>
                      <a:pPr algn="l">
                        <a:spcAft>
                          <a:spcPts val="0"/>
                        </a:spcAft>
                      </a:pPr>
                      <a:r>
                        <a:rPr lang="en-US" altLang="zh-CN" sz="1800" b="1" kern="100" dirty="0">
                          <a:effectLst/>
                          <a:latin typeface="Calibri" panose="020F0502020204030204"/>
                          <a:ea typeface="微软雅黑" pitchFamily="34" charset="-122"/>
                          <a:cs typeface="Times New Roman" panose="02020603050405020304"/>
                        </a:rPr>
                        <a:t>3</a:t>
                      </a:r>
                      <a:r>
                        <a:rPr lang="zh-CN" altLang="en-US" sz="1800" b="1" kern="100" dirty="0">
                          <a:effectLst/>
                          <a:latin typeface="Calibri" panose="020F0502020204030204"/>
                          <a:ea typeface="微软雅黑" pitchFamily="34" charset="-122"/>
                          <a:cs typeface="Times New Roman" panose="02020603050405020304"/>
                        </a:rPr>
                        <a:t>、保留修订记录。</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smtClean="0">
                <a:latin typeface="仿宋" panose="02010609060101010101" pitchFamily="1" charset="-122"/>
                <a:ea typeface="仿宋" panose="02010609060101010101" pitchFamily="1" charset="-122"/>
              </a:rPr>
              <a:t>二</a:t>
            </a:r>
            <a:r>
              <a:rPr lang="zh-CN" altLang="zh-CN" sz="3200" b="1" dirty="0" smtClean="0">
                <a:latin typeface="仿宋" panose="02010609060101010101" pitchFamily="1" charset="-122"/>
                <a:ea typeface="仿宋" panose="02010609060101010101" pitchFamily="1" charset="-122"/>
              </a:rPr>
              <a:t>、</a:t>
            </a:r>
            <a:r>
              <a:rPr lang="zh-CN" altLang="en-US" sz="3200" b="1" dirty="0">
                <a:latin typeface="仿宋" panose="02010609060101010101" pitchFamily="1" charset="-122"/>
                <a:ea typeface="仿宋" panose="02010609060101010101" pitchFamily="1" charset="-122"/>
              </a:rPr>
              <a:t>制度化管理</a:t>
            </a:r>
            <a:endParaRPr lang="en-US" altLang="zh-CN" sz="3200" b="1" dirty="0">
              <a:latin typeface="仿宋" panose="02010609060101010101" pitchFamily="1" charset="-122"/>
              <a:ea typeface="仿宋" panose="02010609060101010101" pitchFamily="1" charset="-122"/>
            </a:endParaRP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408041" y="908720"/>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CN" altLang="zh-CN" sz="2800" b="1" dirty="0">
              <a:ea typeface="微软雅黑" pitchFamily="34" charset="-122"/>
            </a:endParaRPr>
          </a:p>
        </p:txBody>
      </p:sp>
      <p:sp>
        <p:nvSpPr>
          <p:cNvPr id="8" name="矩形 28"/>
          <p:cNvSpPr>
            <a:spLocks noChangeArrowheads="1"/>
          </p:cNvSpPr>
          <p:nvPr/>
        </p:nvSpPr>
        <p:spPr bwMode="auto">
          <a:xfrm>
            <a:off x="4572186" y="2348880"/>
            <a:ext cx="7224343" cy="4032845"/>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3.1 </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教育</a:t>
            </a:r>
            <a:r>
              <a:rPr lang="zh-CN" altLang="en-US" sz="2400" b="1" dirty="0">
                <a:solidFill>
                  <a:srgbClr val="FFFFFF"/>
                </a:solidFill>
                <a:latin typeface="微软雅黑" panose="020B0503020204020204" pitchFamily="34" charset="-122"/>
                <a:ea typeface="微软雅黑" panose="020B0503020204020204" pitchFamily="34" charset="-122"/>
                <a:sym typeface="+mn-ea"/>
              </a:rPr>
              <a:t>培训</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管理（</a:t>
            </a:r>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10</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分）</a:t>
            </a:r>
            <a:endParaRPr lang="en-US" altLang="zh-CN" sz="2400" b="1" dirty="0" smtClean="0">
              <a:solidFill>
                <a:srgbClr val="FFFFFF"/>
              </a:solidFill>
              <a:latin typeface="微软雅黑" panose="020B0503020204020204" pitchFamily="34" charset="-122"/>
              <a:ea typeface="微软雅黑" panose="020B0503020204020204" pitchFamily="34" charset="-122"/>
              <a:sym typeface="+mn-ea"/>
            </a:endParaRPr>
          </a:p>
          <a:p>
            <a:endParaRPr lang="zh-CN" altLang="zh-CN" sz="2400" b="1" dirty="0">
              <a:solidFill>
                <a:srgbClr val="FFFFFF"/>
              </a:solidFill>
              <a:latin typeface="微软雅黑" panose="020B0503020204020204" pitchFamily="34" charset="-122"/>
              <a:ea typeface="微软雅黑" panose="020B0503020204020204" pitchFamily="34" charset="-122"/>
              <a:sym typeface="+mn-ea"/>
            </a:endParaRPr>
          </a:p>
          <a:p>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3.2 </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人员</a:t>
            </a:r>
            <a:r>
              <a:rPr lang="zh-CN" altLang="en-US" sz="2400" b="1" dirty="0">
                <a:solidFill>
                  <a:srgbClr val="FFFFFF"/>
                </a:solidFill>
                <a:latin typeface="微软雅黑" panose="020B0503020204020204" pitchFamily="34" charset="-122"/>
                <a:ea typeface="微软雅黑" panose="020B0503020204020204" pitchFamily="34" charset="-122"/>
                <a:sym typeface="+mn-ea"/>
              </a:rPr>
              <a:t>教育</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培训（</a:t>
            </a:r>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70</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分）</a:t>
            </a:r>
            <a:endParaRPr lang="en-US" altLang="zh-CN" sz="2400" b="1" dirty="0">
              <a:solidFill>
                <a:srgbClr val="FFFFFF"/>
              </a:solidFill>
              <a:latin typeface="微软雅黑" panose="020B0503020204020204" pitchFamily="34" charset="-122"/>
              <a:ea typeface="微软雅黑" panose="020B0503020204020204" pitchFamily="34" charset="-122"/>
              <a:sym typeface="+mn-ea"/>
            </a:endParaRPr>
          </a:p>
          <a:p>
            <a:endParaRPr lang="zh-CN" altLang="en-US" sz="2400" b="1" dirty="0">
              <a:solidFill>
                <a:srgbClr val="FFFFFF"/>
              </a:solidFill>
              <a:latin typeface="微软雅黑" panose="020B0503020204020204" pitchFamily="34" charset="-122"/>
              <a:ea typeface="微软雅黑" panose="020B0503020204020204" pitchFamily="34" charset="-122"/>
            </a:endParaRPr>
          </a:p>
        </p:txBody>
      </p:sp>
      <p:sp>
        <p:nvSpPr>
          <p:cNvPr id="2" name="矩形 1"/>
          <p:cNvSpPr/>
          <p:nvPr/>
        </p:nvSpPr>
        <p:spPr>
          <a:xfrm>
            <a:off x="488" y="1123048"/>
            <a:ext cx="5400526" cy="707886"/>
          </a:xfrm>
          <a:prstGeom prst="rect">
            <a:avLst/>
          </a:prstGeom>
        </p:spPr>
        <p:txBody>
          <a:bodyPr wrap="square">
            <a:spAutoFit/>
          </a:bodyPr>
          <a:lstStyle/>
          <a:p>
            <a:pPr algn="ctr"/>
            <a:r>
              <a:rPr lang="zh-CN" altLang="en-US" sz="4000" b="1" dirty="0">
                <a:solidFill>
                  <a:srgbClr val="0070C0"/>
                </a:solidFill>
                <a:latin typeface="微软雅黑" panose="020B0503020204020204" pitchFamily="34" charset="-122"/>
                <a:ea typeface="微软雅黑" panose="020B0503020204020204" pitchFamily="34" charset="-122"/>
              </a:rPr>
              <a:t>三</a:t>
            </a:r>
            <a:r>
              <a:rPr lang="zh-CN" altLang="zh-CN" sz="4000" b="1" dirty="0" smtClean="0">
                <a:solidFill>
                  <a:srgbClr val="0070C0"/>
                </a:solidFill>
                <a:latin typeface="微软雅黑" panose="020B0503020204020204" pitchFamily="34" charset="-122"/>
                <a:ea typeface="微软雅黑" panose="020B0503020204020204" pitchFamily="34" charset="-122"/>
              </a:rPr>
              <a:t>、</a:t>
            </a:r>
            <a:r>
              <a:rPr lang="zh-CN" altLang="en-US" sz="4000" b="1" dirty="0" smtClean="0">
                <a:solidFill>
                  <a:srgbClr val="0070C0"/>
                </a:solidFill>
                <a:latin typeface="微软雅黑" panose="020B0503020204020204" pitchFamily="34" charset="-122"/>
                <a:ea typeface="微软雅黑" panose="020B0503020204020204" pitchFamily="34" charset="-122"/>
              </a:rPr>
              <a:t>教育培训（</a:t>
            </a:r>
            <a:r>
              <a:rPr lang="en-US" altLang="zh-CN" sz="4000" b="1" dirty="0" smtClean="0">
                <a:solidFill>
                  <a:srgbClr val="0070C0"/>
                </a:solidFill>
                <a:latin typeface="微软雅黑" panose="020B0503020204020204" pitchFamily="34" charset="-122"/>
                <a:ea typeface="微软雅黑" panose="020B0503020204020204" pitchFamily="34" charset="-122"/>
              </a:rPr>
              <a:t>80</a:t>
            </a:r>
            <a:r>
              <a:rPr lang="zh-CN" altLang="en-US" sz="4000" b="1" dirty="0" smtClean="0">
                <a:solidFill>
                  <a:srgbClr val="0070C0"/>
                </a:solidFill>
                <a:latin typeface="微软雅黑" panose="020B0503020204020204" pitchFamily="34" charset="-122"/>
                <a:ea typeface="微软雅黑" panose="020B0503020204020204" pitchFamily="34" charset="-122"/>
              </a:rPr>
              <a:t>分）</a:t>
            </a:r>
            <a:endParaRPr lang="en-US" altLang="zh-CN" sz="4000" b="1" dirty="0">
              <a:solidFill>
                <a:srgbClr val="0070C0"/>
              </a:solidFill>
              <a:latin typeface="微软雅黑" panose="020B0503020204020204" pitchFamily="34" charset="-122"/>
              <a:ea typeface="微软雅黑" panose="020B0503020204020204" pitchFamily="34" charset="-122"/>
            </a:endParaRPr>
          </a:p>
        </p:txBody>
      </p:sp>
      <p:sp>
        <p:nvSpPr>
          <p:cNvPr id="10" name="Rectangle 2"/>
          <p:cNvSpPr txBox="1">
            <a:spLocks noRot="1" noChangeArrowheads="1"/>
          </p:cNvSpPr>
          <p:nvPr/>
        </p:nvSpPr>
        <p:spPr>
          <a:xfrm>
            <a:off x="385363" y="114908"/>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zh-CN" sz="3600" b="1" dirty="0">
                <a:ea typeface="微软雅黑" pitchFamily="34" charset="-122"/>
              </a:rPr>
              <a:t>宁波市机械制造企业三级安全生产标准化评审</a:t>
            </a:r>
            <a:r>
              <a:rPr lang="zh-CN" altLang="zh-CN" sz="3600" b="1" dirty="0" smtClean="0">
                <a:ea typeface="微软雅黑" pitchFamily="34" charset="-122"/>
              </a:rPr>
              <a:t>细则</a:t>
            </a:r>
            <a:endParaRPr lang="zh-CN" altLang="zh-CN" sz="3600" b="1" dirty="0">
              <a:ea typeface="微软雅黑" pitchFamily="34" charset="-122"/>
            </a:endParaRPr>
          </a:p>
        </p:txBody>
      </p:sp>
    </p:spTree>
  </p:cSld>
  <p:clrMapOvr>
    <a:masterClrMapping/>
  </p:clrMapOvr>
  <p:transition spd="med">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sp>
        <p:nvSpPr>
          <p:cNvPr id="4" name="TextBox 3"/>
          <p:cNvSpPr txBox="1"/>
          <p:nvPr/>
        </p:nvSpPr>
        <p:spPr>
          <a:xfrm>
            <a:off x="-15602" y="43700"/>
            <a:ext cx="12453016" cy="492443"/>
          </a:xfrm>
          <a:prstGeom prst="rect">
            <a:avLst/>
          </a:prstGeom>
          <a:noFill/>
        </p:spPr>
        <p:txBody>
          <a:bodyPr wrap="square" rtlCol="0">
            <a:spAutoFit/>
          </a:bodyPr>
          <a:lstStyle/>
          <a:p>
            <a:pPr algn="ctr"/>
            <a:r>
              <a:rPr lang="zh-CN" altLang="en-US" sz="2600" b="1" dirty="0">
                <a:solidFill>
                  <a:srgbClr val="0070C0"/>
                </a:solidFill>
                <a:latin typeface="微软雅黑" panose="020B0503020204020204" pitchFamily="34" charset="-122"/>
                <a:ea typeface="微软雅黑" panose="020B0503020204020204" pitchFamily="34" charset="-122"/>
              </a:rPr>
              <a:t>机械制造企业三级标准化细则与冶金等工贸企业标准化细则一、二级要素对比</a:t>
            </a:r>
          </a:p>
        </p:txBody>
      </p:sp>
      <p:graphicFrame>
        <p:nvGraphicFramePr>
          <p:cNvPr id="8" name="表格 7"/>
          <p:cNvGraphicFramePr/>
          <p:nvPr>
            <p:custDataLst>
              <p:tags r:id="rId1"/>
            </p:custDataLst>
            <p:extLst>
              <p:ext uri="{D42A27DB-BD31-4B8C-83A1-F6EECF244321}">
                <p14:modId xmlns:p14="http://schemas.microsoft.com/office/powerpoint/2010/main" val="3408676194"/>
              </p:ext>
            </p:extLst>
          </p:nvPr>
        </p:nvGraphicFramePr>
        <p:xfrm>
          <a:off x="486270" y="1052736"/>
          <a:ext cx="11466984" cy="4104456"/>
        </p:xfrm>
        <a:graphic>
          <a:graphicData uri="http://schemas.openxmlformats.org/drawingml/2006/table">
            <a:tbl>
              <a:tblPr firstRow="1" bandRow="1">
                <a:tableStyleId>{5940675A-B579-460E-94D1-54222C63F5DA}</a:tableStyleId>
              </a:tblPr>
              <a:tblGrid>
                <a:gridCol w="2105944"/>
                <a:gridCol w="2798175"/>
                <a:gridCol w="2890457"/>
                <a:gridCol w="3672408"/>
              </a:tblGrid>
              <a:tr h="1480109">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机械制造企业三级标准化评审细则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rPr>
                        <a:t>一级要素  </a:t>
                      </a:r>
                      <a:endParaRPr lang="en-US" altLang="zh-CN"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 </a:t>
                      </a:r>
                      <a:r>
                        <a:rPr lang="zh-CN" altLang="en-US"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（依据</a:t>
                      </a:r>
                      <a:r>
                        <a:rPr lang="en-US" altLang="zh-CN"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GB/T33000）</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txBody>
                  <a:tcPr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lgn="ctr">
                      <a:solidFill>
                        <a:srgbClr val="080000"/>
                      </a:solidFill>
                      <a:prstDash val="solid"/>
                      <a:round/>
                      <a:headEnd type="none" w="med" len="med"/>
                      <a:tailEnd type="none" w="med" len="med"/>
                    </a:lnB>
                    <a:lnTlToBr>
                      <a:noFill/>
                    </a:lnTlToBr>
                    <a:lnBlToTr>
                      <a:noFill/>
                    </a:lnBlToTr>
                    <a:noFill/>
                  </a:tcPr>
                </a:tc>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冶金等工贸企业标准化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rPr>
                        <a:t>一级要素 </a:t>
                      </a:r>
                      <a:endParaRPr lang="en-US" altLang="zh-CN"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（依据</a:t>
                      </a:r>
                      <a:r>
                        <a:rPr lang="en-US" altLang="zh-CN"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AQ/T9006-2010)</a:t>
                      </a:r>
                      <a:endPar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txBody>
                  <a:tcPr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lgn="ctr">
                      <a:solidFill>
                        <a:srgbClr val="080000"/>
                      </a:solidFill>
                      <a:prstDash val="solid"/>
                      <a:round/>
                      <a:headEnd type="none" w="med" len="med"/>
                      <a:tailEnd type="none" w="med" len="med"/>
                    </a:lnB>
                    <a:lnTlToBr>
                      <a:noFill/>
                    </a:lnTlToBr>
                    <a:lnBlToTr>
                      <a:noFill/>
                    </a:lnBlToTr>
                    <a:noFill/>
                  </a:tcPr>
                </a:tc>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机械制造企业三级标准化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rPr>
                        <a:t>二级要素  </a:t>
                      </a:r>
                      <a:endParaRPr lang="en-US" altLang="zh-CN"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endParaRPr>
                    </a:p>
                  </a:txBody>
                  <a:tcPr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lgn="ctr">
                      <a:solidFill>
                        <a:srgbClr val="080000"/>
                      </a:solidFill>
                      <a:prstDash val="solid"/>
                      <a:round/>
                      <a:headEnd type="none" w="med" len="med"/>
                      <a:tailEnd type="none" w="med" len="med"/>
                    </a:lnB>
                    <a:lnTlToBr>
                      <a:noFill/>
                    </a:lnTlToBr>
                    <a:lnBlToTr>
                      <a:noFill/>
                    </a:lnBlToTr>
                    <a:noFill/>
                  </a:tcPr>
                </a:tc>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冶金等工贸企业标准化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rPr>
                        <a:t>二级要素 </a:t>
                      </a:r>
                      <a:endParaRPr lang="en-US" altLang="zh-CN"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endParaRPr>
                    </a:p>
                  </a:txBody>
                  <a:tcPr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lgn="ctr">
                      <a:solidFill>
                        <a:srgbClr val="080000"/>
                      </a:solidFill>
                      <a:prstDash val="solid"/>
                      <a:round/>
                      <a:headEnd type="none" w="med" len="med"/>
                      <a:tailEnd type="none" w="med" len="med"/>
                    </a:lnB>
                    <a:lnTlToBr>
                      <a:noFill/>
                    </a:lnTlToBr>
                    <a:lnBlToTr>
                      <a:noFill/>
                    </a:lnBlToTr>
                    <a:noFill/>
                  </a:tcPr>
                </a:tc>
              </a:tr>
              <a:tr h="637387">
                <a:tc rowSpan="4">
                  <a:txBody>
                    <a:bodyPr/>
                    <a:lstStyle/>
                    <a:p>
                      <a:pPr indent="0" algn="ctr">
                        <a:buNone/>
                      </a:pPr>
                      <a:endParaRPr lang="en-US" sz="1600" b="1" dirty="0">
                        <a:solidFill>
                          <a:srgbClr val="000000"/>
                        </a:solidFill>
                        <a:latin typeface="微软雅黑" pitchFamily="34" charset="-122"/>
                        <a:ea typeface="微软雅黑" pitchFamily="34" charset="-122"/>
                        <a:cs typeface="宋体" panose="02010600030101010101" pitchFamily="2" charset="-122"/>
                      </a:endParaRPr>
                    </a:p>
                    <a:p>
                      <a:pPr indent="0" algn="ctr">
                        <a:buNone/>
                      </a:pPr>
                      <a:r>
                        <a:rPr lang="en-US" sz="1600" b="1" dirty="0" err="1">
                          <a:solidFill>
                            <a:srgbClr val="00B0F0"/>
                          </a:solidFill>
                          <a:latin typeface="微软雅黑" pitchFamily="34" charset="-122"/>
                          <a:ea typeface="微软雅黑" pitchFamily="34" charset="-122"/>
                          <a:cs typeface="宋体" panose="02010600030101010101" pitchFamily="2" charset="-122"/>
                        </a:rPr>
                        <a:t>三、</a:t>
                      </a:r>
                      <a:r>
                        <a:rPr lang="en-US" sz="1600" b="1" dirty="0" err="1" smtClean="0">
                          <a:solidFill>
                            <a:srgbClr val="00B0F0"/>
                          </a:solidFill>
                          <a:latin typeface="微软雅黑" pitchFamily="34" charset="-122"/>
                          <a:ea typeface="微软雅黑" pitchFamily="34" charset="-122"/>
                          <a:cs typeface="宋体" panose="02010600030101010101" pitchFamily="2" charset="-122"/>
                        </a:rPr>
                        <a:t>教育培训</a:t>
                      </a:r>
                      <a:r>
                        <a:rPr lang="zh-CN" altLang="en-US" sz="1600" b="1" dirty="0" smtClean="0">
                          <a:solidFill>
                            <a:srgbClr val="00B0F0"/>
                          </a:solidFill>
                          <a:latin typeface="微软雅黑" pitchFamily="34" charset="-122"/>
                          <a:ea typeface="微软雅黑" pitchFamily="34" charset="-122"/>
                          <a:cs typeface="宋体" panose="02010600030101010101" pitchFamily="2" charset="-122"/>
                        </a:rPr>
                        <a:t>（</a:t>
                      </a:r>
                      <a:r>
                        <a:rPr lang="en-US" sz="1600" b="1" dirty="0" smtClean="0">
                          <a:solidFill>
                            <a:srgbClr val="00B0F0"/>
                          </a:solidFill>
                          <a:latin typeface="微软雅黑" pitchFamily="34" charset="-122"/>
                          <a:ea typeface="微软雅黑" pitchFamily="34" charset="-122"/>
                          <a:cs typeface="宋体" panose="02010600030101010101" pitchFamily="2" charset="-122"/>
                        </a:rPr>
                        <a:t>80</a:t>
                      </a:r>
                      <a:r>
                        <a:rPr lang="zh-CN" altLang="en-US" sz="1600" b="1" dirty="0" smtClean="0">
                          <a:solidFill>
                            <a:srgbClr val="00B0F0"/>
                          </a:solidFill>
                          <a:latin typeface="微软雅黑" pitchFamily="34" charset="-122"/>
                          <a:ea typeface="微软雅黑" pitchFamily="34" charset="-122"/>
                          <a:cs typeface="宋体" panose="02010600030101010101" pitchFamily="2" charset="-122"/>
                        </a:rPr>
                        <a:t>分）</a:t>
                      </a:r>
                      <a:endParaRPr lang="en-US" altLang="zh-CN" sz="1600" b="1" dirty="0">
                        <a:solidFill>
                          <a:srgbClr val="00B0F0"/>
                        </a:solidFill>
                        <a:latin typeface="微软雅黑" pitchFamily="34" charset="-122"/>
                        <a:ea typeface="微软雅黑" pitchFamily="34" charset="-122"/>
                      </a:endParaRPr>
                    </a:p>
                    <a:p>
                      <a:pPr indent="0" algn="ctr">
                        <a:buNone/>
                      </a:pPr>
                      <a:r>
                        <a:rPr lang="en-US" altLang="zh-CN" sz="1600" b="1" dirty="0">
                          <a:solidFill>
                            <a:srgbClr val="000000"/>
                          </a:solidFill>
                          <a:latin typeface="微软雅黑" pitchFamily="34" charset="-122"/>
                          <a:ea typeface="微软雅黑" pitchFamily="34" charset="-122"/>
                        </a:rPr>
                        <a:t> </a:t>
                      </a:r>
                      <a:endParaRPr lang="en-US" altLang="zh-CN" sz="1600" b="1" dirty="0">
                        <a:solidFill>
                          <a:srgbClr val="000000"/>
                        </a:solidFill>
                        <a:latin typeface="微软雅黑" pitchFamily="34" charset="-122"/>
                        <a:ea typeface="微软雅黑" pitchFamily="34" charset="-122"/>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lgn="ctr">
                      <a:solidFill>
                        <a:srgbClr val="080000"/>
                      </a:solidFill>
                      <a:prstDash val="solid"/>
                      <a:roun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4">
                  <a:txBody>
                    <a:bodyPr/>
                    <a:lstStyle/>
                    <a:p>
                      <a:pPr indent="0" algn="ctr">
                        <a:buNone/>
                      </a:pPr>
                      <a:endParaRPr lang="en-US" sz="1600" b="1" dirty="0" smtClean="0">
                        <a:solidFill>
                          <a:srgbClr val="000000"/>
                        </a:solidFill>
                        <a:latin typeface="微软雅黑" pitchFamily="34" charset="-122"/>
                        <a:ea typeface="微软雅黑" pitchFamily="34" charset="-122"/>
                        <a:cs typeface="宋体" panose="02010600030101010101" pitchFamily="2" charset="-122"/>
                      </a:endParaRPr>
                    </a:p>
                    <a:p>
                      <a:pPr indent="0" algn="ctr">
                        <a:buNone/>
                      </a:pPr>
                      <a:r>
                        <a:rPr lang="en-US" sz="1600" b="1" dirty="0" smtClean="0">
                          <a:solidFill>
                            <a:srgbClr val="00B0F0"/>
                          </a:solidFill>
                          <a:latin typeface="微软雅黑" pitchFamily="34" charset="-122"/>
                          <a:ea typeface="微软雅黑" pitchFamily="34" charset="-122"/>
                          <a:cs typeface="宋体" panose="02010600030101010101" pitchFamily="2" charset="-122"/>
                        </a:rPr>
                        <a:t>五</a:t>
                      </a:r>
                      <a:r>
                        <a:rPr lang="en-US" sz="1600" b="1" dirty="0">
                          <a:solidFill>
                            <a:srgbClr val="00B0F0"/>
                          </a:solidFill>
                          <a:latin typeface="微软雅黑" pitchFamily="34" charset="-122"/>
                          <a:ea typeface="微软雅黑" pitchFamily="34" charset="-122"/>
                          <a:cs typeface="宋体" panose="02010600030101010101" pitchFamily="2" charset="-122"/>
                        </a:rPr>
                        <a:t>、教育培训（44分</a:t>
                      </a:r>
                      <a:r>
                        <a:rPr lang="zh-CN" altLang="en-US" sz="1600" b="1" dirty="0">
                          <a:solidFill>
                            <a:srgbClr val="00B0F0"/>
                          </a:solidFill>
                          <a:latin typeface="微软雅黑" pitchFamily="34" charset="-122"/>
                          <a:ea typeface="微软雅黑" pitchFamily="34" charset="-122"/>
                          <a:cs typeface="宋体" panose="02010600030101010101" pitchFamily="2" charset="-122"/>
                        </a:rPr>
                        <a:t>）</a:t>
                      </a:r>
                      <a:endParaRPr lang="en-US" altLang="zh-CN" sz="1600" b="1" dirty="0">
                        <a:solidFill>
                          <a:srgbClr val="00B0F0"/>
                        </a:solidFill>
                        <a:latin typeface="微软雅黑" pitchFamily="34" charset="-122"/>
                        <a:ea typeface="微软雅黑" pitchFamily="34" charset="-122"/>
                      </a:endParaRPr>
                    </a:p>
                    <a:p>
                      <a:pPr indent="0" algn="ctr">
                        <a:buNone/>
                      </a:pPr>
                      <a:r>
                        <a:rPr lang="en-US" altLang="zh-CN" sz="1600" b="1" dirty="0">
                          <a:solidFill>
                            <a:srgbClr val="000000"/>
                          </a:solidFill>
                          <a:latin typeface="微软雅黑" pitchFamily="34" charset="-122"/>
                          <a:ea typeface="微软雅黑" pitchFamily="34" charset="-122"/>
                        </a:rPr>
                        <a:t> </a:t>
                      </a:r>
                      <a:endParaRPr lang="en-US" altLang="zh-CN" sz="1600" b="1" dirty="0">
                        <a:solidFill>
                          <a:srgbClr val="000000"/>
                        </a:solidFill>
                        <a:latin typeface="微软雅黑" pitchFamily="34" charset="-122"/>
                        <a:ea typeface="微软雅黑" pitchFamily="34" charset="-122"/>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lgn="ctr">
                      <a:solidFill>
                        <a:srgbClr val="080000"/>
                      </a:solidFill>
                      <a:prstDash val="solid"/>
                      <a:roun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600" b="0" dirty="0">
                          <a:solidFill>
                            <a:srgbClr val="000000"/>
                          </a:solidFill>
                          <a:latin typeface="微软雅黑" pitchFamily="34" charset="-122"/>
                          <a:ea typeface="微软雅黑" pitchFamily="34" charset="-122"/>
                          <a:cs typeface="宋体" panose="02010600030101010101" pitchFamily="2" charset="-122"/>
                        </a:rPr>
                        <a:t>3.1 教育培训管理（10分）</a:t>
                      </a:r>
                      <a:endParaRPr lang="en-US" altLang="en-US" sz="1600" b="0" dirty="0">
                        <a:solidFill>
                          <a:srgbClr val="000000"/>
                        </a:solidFill>
                        <a:latin typeface="微软雅黑" pitchFamily="34" charset="-122"/>
                        <a:ea typeface="微软雅黑" pitchFamily="34" charset="-122"/>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lgn="ctr">
                      <a:solidFill>
                        <a:srgbClr val="080000"/>
                      </a:solidFill>
                      <a:prstDash val="solid"/>
                      <a:roun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600" b="0" dirty="0">
                          <a:solidFill>
                            <a:srgbClr val="000000"/>
                          </a:solidFill>
                          <a:latin typeface="Times New Roman" panose="02020603050405020304" pitchFamily="2" charset="0"/>
                          <a:cs typeface="Times New Roman" panose="02020603050405020304" pitchFamily="2" charset="0"/>
                        </a:rPr>
                        <a:t>5.1 </a:t>
                      </a:r>
                      <a:r>
                        <a:rPr lang="en-US" sz="1600" b="0" dirty="0">
                          <a:solidFill>
                            <a:srgbClr val="000000"/>
                          </a:solidFill>
                          <a:latin typeface="微软雅黑" pitchFamily="34" charset="-122"/>
                          <a:ea typeface="微软雅黑" pitchFamily="34" charset="-122"/>
                          <a:cs typeface="宋体" panose="02010600030101010101" pitchFamily="2" charset="-122"/>
                        </a:rPr>
                        <a:t>教育培训管理（18分）</a:t>
                      </a:r>
                      <a:endParaRPr lang="en-US" altLang="en-US" sz="1600" b="0" dirty="0">
                        <a:solidFill>
                          <a:srgbClr val="000000"/>
                        </a:solidFill>
                        <a:latin typeface="微软雅黑" pitchFamily="34" charset="-122"/>
                        <a:ea typeface="微软雅黑" pitchFamily="34" charset="-122"/>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lgn="ctr">
                      <a:solidFill>
                        <a:srgbClr val="080000"/>
                      </a:solidFill>
                      <a:prstDash val="solid"/>
                      <a:roun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22702">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a:txBody>
                    <a:bodyPr/>
                    <a:lstStyle/>
                    <a:p>
                      <a:pPr indent="0" algn="ctr">
                        <a:buNone/>
                      </a:pPr>
                      <a:r>
                        <a:rPr lang="en-US" sz="1600" b="0" dirty="0">
                          <a:solidFill>
                            <a:srgbClr val="000000"/>
                          </a:solidFill>
                          <a:latin typeface="Times New Roman" panose="02020603050405020304" pitchFamily="2" charset="0"/>
                          <a:cs typeface="Times New Roman" panose="02020603050405020304" pitchFamily="2" charset="0"/>
                        </a:rPr>
                        <a:t>3.2 </a:t>
                      </a:r>
                      <a:r>
                        <a:rPr lang="en-US" sz="1600" b="0" dirty="0">
                          <a:solidFill>
                            <a:srgbClr val="000000"/>
                          </a:solidFill>
                          <a:latin typeface="微软雅黑" pitchFamily="34" charset="-122"/>
                          <a:ea typeface="微软雅黑" pitchFamily="34" charset="-122"/>
                          <a:cs typeface="宋体" panose="02010600030101010101" pitchFamily="2" charset="-122"/>
                        </a:rPr>
                        <a:t>人员教育培训（70分）</a:t>
                      </a: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600" b="0" dirty="0">
                          <a:solidFill>
                            <a:srgbClr val="000000"/>
                          </a:solidFill>
                          <a:latin typeface="Times New Roman" panose="02020603050405020304" pitchFamily="2" charset="0"/>
                          <a:cs typeface="Times New Roman" panose="02020603050405020304" pitchFamily="2" charset="0"/>
                        </a:rPr>
                        <a:t>5.2 </a:t>
                      </a:r>
                      <a:r>
                        <a:rPr lang="en-US" sz="1600" b="0" dirty="0">
                          <a:solidFill>
                            <a:srgbClr val="000000"/>
                          </a:solidFill>
                          <a:latin typeface="微软雅黑" pitchFamily="34" charset="-122"/>
                          <a:ea typeface="微软雅黑" pitchFamily="34" charset="-122"/>
                          <a:cs typeface="宋体" panose="02010600030101010101" pitchFamily="2" charset="-122"/>
                        </a:rPr>
                        <a:t>安全生产管理人员教育培训（8分）</a:t>
                      </a:r>
                      <a:endParaRPr lang="en-US" altLang="en-US" sz="1600" b="0" dirty="0">
                        <a:solidFill>
                          <a:srgbClr val="000000"/>
                        </a:solidFill>
                        <a:latin typeface="微软雅黑" pitchFamily="34" charset="-122"/>
                        <a:ea typeface="微软雅黑" pitchFamily="34" charset="-122"/>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13616">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600" b="0" dirty="0">
                          <a:solidFill>
                            <a:srgbClr val="000000"/>
                          </a:solidFill>
                          <a:latin typeface="Times New Roman" panose="02020603050405020304" pitchFamily="2" charset="0"/>
                          <a:cs typeface="Times New Roman" panose="02020603050405020304" pitchFamily="2" charset="0"/>
                        </a:rPr>
                        <a:t>5.3 </a:t>
                      </a:r>
                      <a:r>
                        <a:rPr lang="en-US" sz="1600" b="0" dirty="0">
                          <a:solidFill>
                            <a:srgbClr val="000000"/>
                          </a:solidFill>
                          <a:latin typeface="微软雅黑" pitchFamily="34" charset="-122"/>
                          <a:ea typeface="微软雅黑" pitchFamily="34" charset="-122"/>
                          <a:cs typeface="宋体" panose="02010600030101010101" pitchFamily="2" charset="-122"/>
                        </a:rPr>
                        <a:t>操作岗位人员教育培训（12分）</a:t>
                      </a:r>
                      <a:endParaRPr lang="en-US" altLang="en-US" sz="1600" b="0" dirty="0">
                        <a:solidFill>
                          <a:srgbClr val="000000"/>
                        </a:solidFill>
                        <a:latin typeface="微软雅黑" pitchFamily="34" charset="-122"/>
                        <a:ea typeface="微软雅黑" pitchFamily="34" charset="-122"/>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50642">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600" b="0" dirty="0">
                          <a:solidFill>
                            <a:srgbClr val="000000"/>
                          </a:solidFill>
                          <a:latin typeface="Times New Roman" panose="02020603050405020304" pitchFamily="2" charset="0"/>
                          <a:cs typeface="Times New Roman" panose="02020603050405020304" pitchFamily="2" charset="0"/>
                        </a:rPr>
                        <a:t>5.4 </a:t>
                      </a:r>
                      <a:r>
                        <a:rPr lang="en-US" sz="1600" b="0" dirty="0">
                          <a:solidFill>
                            <a:srgbClr val="000000"/>
                          </a:solidFill>
                          <a:latin typeface="微软雅黑" pitchFamily="34" charset="-122"/>
                          <a:ea typeface="微软雅黑" pitchFamily="34" charset="-122"/>
                          <a:cs typeface="宋体" panose="02010600030101010101" pitchFamily="2" charset="-122"/>
                        </a:rPr>
                        <a:t>其他人员教育培训（6分）</a:t>
                      </a:r>
                      <a:endParaRPr lang="en-US" altLang="en-US" sz="1600" b="0" dirty="0">
                        <a:solidFill>
                          <a:srgbClr val="000000"/>
                        </a:solidFill>
                        <a:latin typeface="微软雅黑" pitchFamily="34" charset="-122"/>
                        <a:ea typeface="微软雅黑" pitchFamily="34" charset="-122"/>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709861727"/>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921799923"/>
              </p:ext>
            </p:extLst>
          </p:nvPr>
        </p:nvGraphicFramePr>
        <p:xfrm>
          <a:off x="182130" y="764704"/>
          <a:ext cx="11437595" cy="5400600"/>
        </p:xfrm>
        <a:graphic>
          <a:graphicData uri="http://schemas.openxmlformats.org/drawingml/2006/table">
            <a:tbl>
              <a:tblPr/>
              <a:tblGrid>
                <a:gridCol w="577135"/>
                <a:gridCol w="507759"/>
                <a:gridCol w="3485561"/>
                <a:gridCol w="3514247"/>
                <a:gridCol w="510223"/>
                <a:gridCol w="2842670"/>
              </a:tblGrid>
              <a:tr h="694827">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6997">
                <a:tc>
                  <a:txBody>
                    <a:bodyPr/>
                    <a:lstStyle/>
                    <a:p>
                      <a:pPr algn="ctr">
                        <a:spcAft>
                          <a:spcPts val="0"/>
                        </a:spcAft>
                      </a:pPr>
                      <a:r>
                        <a:rPr lang="en-US" sz="1400" kern="0" spc="40" dirty="0">
                          <a:effectLst/>
                          <a:latin typeface="Times New Roman" panose="02020603050405020304"/>
                          <a:ea typeface="微软雅黑" pitchFamily="34" charset="-122"/>
                          <a:cs typeface="Times New Roman" panose="02020603050405020304"/>
                        </a:rPr>
                        <a:t>3.1</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kern="0" spc="40" dirty="0">
                          <a:effectLst/>
                          <a:latin typeface="Times New Roman" panose="02020603050405020304"/>
                          <a:ea typeface="微软雅黑" pitchFamily="34" charset="-122"/>
                          <a:cs typeface="Times New Roman" panose="02020603050405020304"/>
                        </a:rPr>
                        <a:t>教育培训管理</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0" spc="40" dirty="0">
                          <a:effectLst/>
                          <a:latin typeface="Times New Roman" panose="02020603050405020304"/>
                          <a:ea typeface="微软雅黑" pitchFamily="34" charset="-122"/>
                          <a:cs typeface="Times New Roman" panose="02020603050405020304"/>
                        </a:rPr>
                        <a:t> </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0" spc="40" dirty="0">
                          <a:effectLst/>
                          <a:latin typeface="Times New Roman" panose="02020603050405020304"/>
                          <a:ea typeface="微软雅黑" pitchFamily="34" charset="-122"/>
                          <a:cs typeface="Times New Roman" panose="02020603050405020304"/>
                        </a:rPr>
                        <a:t>企业应建立健全安全教育培训制度</a:t>
                      </a:r>
                      <a:r>
                        <a:rPr lang="en-US" sz="1400" kern="0" spc="40" dirty="0">
                          <a:effectLst/>
                          <a:latin typeface="Times New Roman" panose="02020603050405020304"/>
                          <a:ea typeface="微软雅黑" pitchFamily="34" charset="-122"/>
                          <a:cs typeface="Times New Roman" panose="02020603050405020304"/>
                        </a:rPr>
                        <a:t>,</a:t>
                      </a:r>
                      <a:r>
                        <a:rPr lang="zh-CN" sz="1400" kern="0" spc="40" dirty="0">
                          <a:effectLst/>
                          <a:latin typeface="Times New Roman" panose="02020603050405020304"/>
                          <a:ea typeface="微软雅黑" pitchFamily="34" charset="-122"/>
                          <a:cs typeface="Times New Roman" panose="02020603050405020304"/>
                        </a:rPr>
                        <a:t>按照有关规定进行培训。企业安全教育培训应包括安全生产的内容。</a:t>
                      </a:r>
                      <a:endParaRPr lang="zh-CN" sz="1400" kern="100" dirty="0">
                        <a:effectLst/>
                        <a:latin typeface="Calibri" panose="020F0502020204030204"/>
                        <a:ea typeface="微软雅黑" pitchFamily="34" charset="-122"/>
                        <a:cs typeface="Times New Roman" panose="02020603050405020304"/>
                      </a:endParaRPr>
                    </a:p>
                    <a:p>
                      <a:pPr indent="287020" algn="l">
                        <a:spcAft>
                          <a:spcPts val="0"/>
                        </a:spcAft>
                      </a:pPr>
                      <a:r>
                        <a:rPr lang="zh-CN" sz="1400" kern="0" spc="40" dirty="0">
                          <a:effectLst/>
                          <a:latin typeface="Times New Roman" panose="02020603050405020304"/>
                          <a:ea typeface="微软雅黑" pitchFamily="34" charset="-122"/>
                          <a:cs typeface="Times New Roman" panose="02020603050405020304"/>
                        </a:rPr>
                        <a:t>企业应明确安全教育培训主管部门，制定、实施安全教育培训计划，并保证必要的安全教育培训资源。</a:t>
                      </a:r>
                      <a:endParaRPr lang="zh-CN" sz="1400" kern="100" dirty="0">
                        <a:effectLst/>
                        <a:latin typeface="Calibri" panose="020F0502020204030204"/>
                        <a:ea typeface="微软雅黑" pitchFamily="34" charset="-122"/>
                        <a:cs typeface="Times New Roman" panose="02020603050405020304"/>
                      </a:endParaRPr>
                    </a:p>
                    <a:p>
                      <a:pPr indent="287020" algn="l">
                        <a:spcAft>
                          <a:spcPts val="0"/>
                        </a:spcAft>
                      </a:pPr>
                      <a:r>
                        <a:rPr lang="zh-CN" sz="1400" kern="0" spc="40" dirty="0">
                          <a:effectLst/>
                          <a:latin typeface="Times New Roman" panose="02020603050405020304"/>
                          <a:ea typeface="微软雅黑" pitchFamily="34" charset="-122"/>
                          <a:cs typeface="Times New Roman" panose="02020603050405020304"/>
                        </a:rPr>
                        <a:t>企业应如实记录全体从业人员的安全教育和培训情况，建立安全教育培训档案和从业人员个人安全教育培训档案。</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0" spc="40" dirty="0">
                          <a:effectLst/>
                          <a:latin typeface="Times New Roman" panose="02020603050405020304"/>
                          <a:ea typeface="微软雅黑" pitchFamily="34" charset="-122"/>
                          <a:cs typeface="Times New Roman" panose="02020603050405020304"/>
                        </a:rPr>
                        <a:t>1.</a:t>
                      </a:r>
                      <a:r>
                        <a:rPr lang="zh-CN" sz="1400" kern="0" spc="40" dirty="0">
                          <a:effectLst/>
                          <a:latin typeface="Times New Roman" panose="02020603050405020304"/>
                          <a:ea typeface="微软雅黑" pitchFamily="34" charset="-122"/>
                          <a:cs typeface="Times New Roman" panose="02020603050405020304"/>
                        </a:rPr>
                        <a:t>企业应建立健全安全教育培训制度，明确安全教育培训主管部门；</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0" spc="40" dirty="0">
                          <a:effectLst/>
                          <a:latin typeface="Times New Roman" panose="02020603050405020304"/>
                          <a:ea typeface="微软雅黑" pitchFamily="34" charset="-122"/>
                          <a:cs typeface="Times New Roman" panose="02020603050405020304"/>
                        </a:rPr>
                        <a:t>2.</a:t>
                      </a:r>
                      <a:r>
                        <a:rPr lang="zh-CN" sz="1400" kern="0" spc="40" dirty="0">
                          <a:effectLst/>
                          <a:latin typeface="Times New Roman" panose="02020603050405020304"/>
                          <a:ea typeface="微软雅黑" pitchFamily="34" charset="-122"/>
                          <a:cs typeface="Times New Roman" panose="02020603050405020304"/>
                        </a:rPr>
                        <a:t>制定实施安全教育培训计划，应包括安全生产的内容；</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0" spc="40" dirty="0">
                          <a:effectLst/>
                          <a:latin typeface="Times New Roman" panose="02020603050405020304"/>
                          <a:ea typeface="微软雅黑" pitchFamily="34" charset="-122"/>
                          <a:cs typeface="Times New Roman" panose="02020603050405020304"/>
                        </a:rPr>
                        <a:t>3.</a:t>
                      </a:r>
                      <a:r>
                        <a:rPr lang="zh-CN" sz="1400" kern="0" spc="40" dirty="0">
                          <a:effectLst/>
                          <a:latin typeface="Times New Roman" panose="02020603050405020304"/>
                          <a:ea typeface="微软雅黑" pitchFamily="34" charset="-122"/>
                          <a:cs typeface="Times New Roman" panose="02020603050405020304"/>
                        </a:rPr>
                        <a:t>建立安全教育培训档案和从业人员个人安全教育培训档案。</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panose="02020603050405020304"/>
                          <a:ea typeface="微软雅黑" pitchFamily="34" charset="-122"/>
                          <a:cs typeface="Times New Roman" panose="02020603050405020304"/>
                        </a:rPr>
                        <a:t>10</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tabLst>
                          <a:tab pos="198120" algn="l"/>
                        </a:tabLst>
                      </a:pPr>
                      <a:r>
                        <a:rPr lang="en-US" sz="1400" kern="100" dirty="0">
                          <a:effectLst/>
                          <a:latin typeface="Times New Roman" panose="02020603050405020304"/>
                          <a:ea typeface="微软雅黑" pitchFamily="34" charset="-122"/>
                          <a:cs typeface="Times New Roman" panose="02020603050405020304"/>
                        </a:rPr>
                        <a:t> </a:t>
                      </a:r>
                      <a:endParaRPr lang="zh-CN" sz="1400" kern="100" dirty="0">
                        <a:effectLst/>
                        <a:latin typeface="Calibri" panose="020F0502020204030204"/>
                        <a:ea typeface="微软雅黑" pitchFamily="34" charset="-122"/>
                        <a:cs typeface="Times New Roman" panose="02020603050405020304"/>
                      </a:endParaRPr>
                    </a:p>
                    <a:p>
                      <a:pPr algn="l">
                        <a:spcAft>
                          <a:spcPts val="0"/>
                        </a:spcAft>
                        <a:tabLst>
                          <a:tab pos="198120" algn="l"/>
                        </a:tabLst>
                      </a:pPr>
                      <a:r>
                        <a:rPr lang="en-US" sz="1400" kern="100" dirty="0">
                          <a:effectLst/>
                          <a:latin typeface="Times New Roman" panose="02020603050405020304"/>
                          <a:ea typeface="微软雅黑" pitchFamily="34" charset="-122"/>
                          <a:cs typeface="Times New Roman" panose="02020603050405020304"/>
                        </a:rPr>
                        <a:t>1.</a:t>
                      </a:r>
                      <a:r>
                        <a:rPr lang="zh-CN" sz="1400" kern="100" dirty="0">
                          <a:effectLst/>
                          <a:latin typeface="Times New Roman" panose="02020603050405020304"/>
                          <a:ea typeface="微软雅黑" pitchFamily="34" charset="-122"/>
                          <a:cs typeface="Times New Roman" panose="02020603050405020304"/>
                        </a:rPr>
                        <a:t>该项制度未明确主管部门的，扣</a:t>
                      </a:r>
                      <a:r>
                        <a:rPr lang="en-US" sz="1400" kern="100" dirty="0">
                          <a:effectLst/>
                          <a:latin typeface="Times New Roman" panose="02020603050405020304"/>
                          <a:ea typeface="微软雅黑" pitchFamily="34" charset="-122"/>
                          <a:cs typeface="Times New Roman" panose="02020603050405020304"/>
                        </a:rPr>
                        <a:t>3</a:t>
                      </a:r>
                      <a:r>
                        <a:rPr lang="zh-CN" sz="1400" kern="100" dirty="0">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p>
                      <a:pPr algn="l">
                        <a:spcAft>
                          <a:spcPts val="0"/>
                        </a:spcAft>
                        <a:tabLst>
                          <a:tab pos="198120" algn="l"/>
                        </a:tabLst>
                      </a:pPr>
                      <a:r>
                        <a:rPr lang="en-US" sz="1400" kern="100" dirty="0">
                          <a:effectLst/>
                          <a:latin typeface="Times New Roman" panose="02020603050405020304"/>
                          <a:ea typeface="微软雅黑" pitchFamily="34" charset="-122"/>
                          <a:cs typeface="Times New Roman" panose="02020603050405020304"/>
                        </a:rPr>
                        <a:t>2.</a:t>
                      </a:r>
                      <a:r>
                        <a:rPr lang="zh-CN" sz="1400" kern="100" dirty="0">
                          <a:effectLst/>
                          <a:latin typeface="Times New Roman" panose="02020603050405020304"/>
                          <a:ea typeface="微软雅黑" pitchFamily="34" charset="-122"/>
                          <a:cs typeface="Times New Roman" panose="02020603050405020304"/>
                        </a:rPr>
                        <a:t>无安全教育培训计划的，扣</a:t>
                      </a:r>
                      <a:r>
                        <a:rPr lang="en-US" sz="1400" kern="100" dirty="0">
                          <a:effectLst/>
                          <a:latin typeface="Times New Roman" panose="02020603050405020304"/>
                          <a:ea typeface="微软雅黑" pitchFamily="34" charset="-122"/>
                          <a:cs typeface="Times New Roman" panose="02020603050405020304"/>
                        </a:rPr>
                        <a:t>5</a:t>
                      </a:r>
                      <a:r>
                        <a:rPr lang="zh-CN" sz="1400" kern="100" dirty="0">
                          <a:effectLst/>
                          <a:latin typeface="Times New Roman" panose="02020603050405020304"/>
                          <a:ea typeface="微软雅黑" pitchFamily="34" charset="-122"/>
                          <a:cs typeface="Times New Roman" panose="02020603050405020304"/>
                        </a:rPr>
                        <a:t>分；计划培训内容不全的，扣</a:t>
                      </a:r>
                      <a:r>
                        <a:rPr lang="en-US" sz="1400" kern="100" dirty="0">
                          <a:effectLst/>
                          <a:latin typeface="Times New Roman" panose="02020603050405020304"/>
                          <a:ea typeface="微软雅黑" pitchFamily="34" charset="-122"/>
                          <a:cs typeface="Times New Roman" panose="02020603050405020304"/>
                        </a:rPr>
                        <a:t>2</a:t>
                      </a:r>
                      <a:r>
                        <a:rPr lang="zh-CN" sz="1400" kern="100" dirty="0">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p>
                      <a:pPr algn="l">
                        <a:spcAft>
                          <a:spcPts val="0"/>
                        </a:spcAft>
                        <a:tabLst>
                          <a:tab pos="198120" algn="l"/>
                        </a:tabLst>
                      </a:pPr>
                      <a:r>
                        <a:rPr lang="en-US" sz="1400" kern="100" dirty="0">
                          <a:effectLst/>
                          <a:latin typeface="Times New Roman" panose="02020603050405020304"/>
                          <a:ea typeface="微软雅黑" pitchFamily="34" charset="-122"/>
                          <a:cs typeface="Times New Roman" panose="02020603050405020304"/>
                        </a:rPr>
                        <a:t>3.</a:t>
                      </a:r>
                      <a:r>
                        <a:rPr lang="zh-CN" sz="1400" kern="100" dirty="0">
                          <a:effectLst/>
                          <a:latin typeface="Times New Roman" panose="02020603050405020304"/>
                          <a:ea typeface="微软雅黑" pitchFamily="34" charset="-122"/>
                          <a:cs typeface="Times New Roman" panose="02020603050405020304"/>
                        </a:rPr>
                        <a:t>安全教育培训档案不完整的，扣</a:t>
                      </a:r>
                      <a:r>
                        <a:rPr lang="en-US" sz="1400" kern="100" dirty="0">
                          <a:effectLst/>
                          <a:latin typeface="Times New Roman" panose="02020603050405020304"/>
                          <a:ea typeface="微软雅黑" pitchFamily="34" charset="-122"/>
                          <a:cs typeface="Times New Roman" panose="02020603050405020304"/>
                        </a:rPr>
                        <a:t>5</a:t>
                      </a:r>
                      <a:r>
                        <a:rPr lang="zh-CN" sz="1400" kern="100" dirty="0">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8776">
                <a:tc gridSpan="6">
                  <a:txBody>
                    <a:bodyPr/>
                    <a:lstStyle/>
                    <a:p>
                      <a:pPr algn="l">
                        <a:spcAft>
                          <a:spcPts val="0"/>
                        </a:spcAft>
                      </a:pPr>
                      <a:r>
                        <a:rPr lang="zh-CN" altLang="en-US" sz="1800" b="1" kern="100" dirty="0">
                          <a:effectLst/>
                          <a:latin typeface="Calibri" panose="020F0502020204030204"/>
                          <a:ea typeface="微软雅黑" pitchFamily="34" charset="-122"/>
                          <a:cs typeface="Times New Roman" panose="02020603050405020304"/>
                          <a:sym typeface="+mn-ea"/>
                        </a:rPr>
                        <a:t>本节要点：</a:t>
                      </a:r>
                      <a:endParaRPr lang="zh-CN" altLang="en-US" sz="1800" b="1" kern="100" dirty="0">
                        <a:effectLst/>
                        <a:latin typeface="Calibri" panose="020F0502020204030204"/>
                        <a:ea typeface="微软雅黑" pitchFamily="34" charset="-122"/>
                        <a:cs typeface="Times New Roman" panose="02020603050405020304"/>
                      </a:endParaRPr>
                    </a:p>
                    <a:p>
                      <a:pPr algn="l">
                        <a:spcAft>
                          <a:spcPts val="0"/>
                        </a:spcAft>
                      </a:pPr>
                      <a:r>
                        <a:rPr lang="zh-CN" altLang="en-US" sz="1800" b="1" kern="100" dirty="0">
                          <a:effectLst/>
                          <a:latin typeface="Calibri" panose="020F0502020204030204"/>
                          <a:ea typeface="微软雅黑" pitchFamily="34" charset="-122"/>
                          <a:cs typeface="Times New Roman" panose="02020603050405020304"/>
                          <a:sym typeface="+mn-ea"/>
                        </a:rPr>
                        <a:t>1、有符合要求的制度。</a:t>
                      </a:r>
                    </a:p>
                    <a:p>
                      <a:pPr algn="l">
                        <a:spcAft>
                          <a:spcPts val="0"/>
                        </a:spcAft>
                      </a:pPr>
                      <a:r>
                        <a:rPr lang="zh-CN" altLang="en-US" sz="1800" b="1" kern="100" dirty="0">
                          <a:effectLst/>
                          <a:latin typeface="Calibri" panose="020F0502020204030204"/>
                          <a:ea typeface="微软雅黑" pitchFamily="34" charset="-122"/>
                          <a:cs typeface="Times New Roman" panose="02020603050405020304"/>
                          <a:sym typeface="+mn-ea"/>
                        </a:rPr>
                        <a:t>2、内容全面的年度教育培训计划。</a:t>
                      </a:r>
                      <a:endParaRPr lang="zh-CN" altLang="en-US" sz="1800" b="1" kern="100" dirty="0">
                        <a:effectLst/>
                        <a:latin typeface="Calibri" panose="020F0502020204030204"/>
                        <a:ea typeface="微软雅黑" pitchFamily="34" charset="-122"/>
                        <a:cs typeface="Times New Roman" panose="02020603050405020304"/>
                      </a:endParaRPr>
                    </a:p>
                    <a:p>
                      <a:pPr algn="l">
                        <a:spcAft>
                          <a:spcPts val="0"/>
                        </a:spcAft>
                      </a:pPr>
                      <a:r>
                        <a:rPr lang="en-US" altLang="zh-CN" sz="1800" b="1" kern="100" dirty="0">
                          <a:effectLst/>
                          <a:latin typeface="Calibri" panose="020F0502020204030204"/>
                          <a:ea typeface="微软雅黑" pitchFamily="34" charset="-122"/>
                          <a:cs typeface="Times New Roman" panose="02020603050405020304"/>
                          <a:sym typeface="+mn-ea"/>
                        </a:rPr>
                        <a:t>3</a:t>
                      </a:r>
                      <a:r>
                        <a:rPr lang="zh-CN" altLang="en-US" sz="1800" b="1" kern="100" dirty="0">
                          <a:effectLst/>
                          <a:latin typeface="Calibri" panose="020F0502020204030204"/>
                          <a:ea typeface="微软雅黑" pitchFamily="34" charset="-122"/>
                          <a:cs typeface="Times New Roman" panose="02020603050405020304"/>
                          <a:sym typeface="+mn-ea"/>
                        </a:rPr>
                        <a:t>、及时收集归档教育培训内容。</a:t>
                      </a:r>
                      <a:endParaRPr lang="zh-CN" altLang="en-US" sz="1800" b="1"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latin typeface="仿宋" panose="02010609060101010101" pitchFamily="1" charset="-122"/>
                <a:ea typeface="仿宋" panose="02010609060101010101" pitchFamily="1" charset="-122"/>
              </a:rPr>
              <a:t>三</a:t>
            </a:r>
            <a:r>
              <a:rPr lang="zh-CN" altLang="zh-CN" sz="3200" b="1" dirty="0" smtClean="0">
                <a:latin typeface="仿宋" panose="02010609060101010101" pitchFamily="1" charset="-122"/>
                <a:ea typeface="仿宋" panose="02010609060101010101" pitchFamily="1" charset="-122"/>
              </a:rPr>
              <a:t>、</a:t>
            </a:r>
            <a:r>
              <a:rPr lang="zh-CN" altLang="en-US" sz="3200" b="1" dirty="0" smtClean="0">
                <a:latin typeface="仿宋" panose="02010609060101010101" pitchFamily="1" charset="-122"/>
                <a:ea typeface="仿宋" panose="02010609060101010101" pitchFamily="1" charset="-122"/>
              </a:rPr>
              <a:t>教育培训</a:t>
            </a:r>
            <a:endParaRPr lang="en-US" altLang="zh-CN" sz="3200" b="1" dirty="0">
              <a:latin typeface="仿宋" panose="02010609060101010101" pitchFamily="1" charset="-122"/>
              <a:ea typeface="仿宋" panose="02010609060101010101" pitchFamily="1" charset="-122"/>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408041" y="908720"/>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CN" altLang="zh-CN" sz="2800" b="1" dirty="0">
              <a:ea typeface="微软雅黑" pitchFamily="34" charset="-122"/>
            </a:endParaRPr>
          </a:p>
        </p:txBody>
      </p:sp>
      <p:sp>
        <p:nvSpPr>
          <p:cNvPr id="3" name="内容占位符 2"/>
          <p:cNvSpPr>
            <a:spLocks noGrp="1"/>
          </p:cNvSpPr>
          <p:nvPr>
            <p:ph idx="1"/>
          </p:nvPr>
        </p:nvSpPr>
        <p:spPr>
          <a:xfrm>
            <a:off x="593405" y="1124744"/>
            <a:ext cx="11017092" cy="4525963"/>
          </a:xfrm>
        </p:spPr>
        <p:txBody>
          <a:bodyPr>
            <a:normAutofit/>
          </a:bodyPr>
          <a:lstStyle/>
          <a:p>
            <a:pPr marL="0" indent="0" algn="ctr">
              <a:spcAft>
                <a:spcPts val="0"/>
              </a:spcAft>
              <a:buNone/>
            </a:pPr>
            <a:r>
              <a:rPr lang="zh-CN" altLang="zh-CN" b="1" kern="100" dirty="0">
                <a:solidFill>
                  <a:srgbClr val="FFFFFF"/>
                </a:solidFill>
                <a:latin typeface="Times New Roman" panose="02020603050405020304"/>
                <a:cs typeface="Times New Roman" panose="02020603050405020304"/>
              </a:rPr>
              <a:t>一</a:t>
            </a:r>
            <a:r>
              <a:rPr lang="zh-CN" altLang="zh-CN" b="1" kern="100" dirty="0" smtClean="0">
                <a:solidFill>
                  <a:srgbClr val="FFFFFF"/>
                </a:solidFill>
                <a:latin typeface="Times New Roman" panose="02020603050405020304"/>
                <a:cs typeface="Times New Roman" panose="02020603050405020304"/>
              </a:rPr>
              <a:t>、目标职责</a:t>
            </a:r>
            <a:endParaRPr lang="en-US" altLang="zh-CN" b="1" kern="100" dirty="0">
              <a:solidFill>
                <a:srgbClr val="FFFFFF"/>
              </a:solidFill>
              <a:latin typeface="Times New Roman" panose="02020603050405020304"/>
              <a:cs typeface="Times New Roman" panose="02020603050405020304"/>
            </a:endParaRPr>
          </a:p>
        </p:txBody>
      </p:sp>
      <p:sp>
        <p:nvSpPr>
          <p:cNvPr id="8" name="矩形 28"/>
          <p:cNvSpPr>
            <a:spLocks noChangeArrowheads="1"/>
          </p:cNvSpPr>
          <p:nvPr/>
        </p:nvSpPr>
        <p:spPr bwMode="auto">
          <a:xfrm>
            <a:off x="4594195" y="2348880"/>
            <a:ext cx="7224343" cy="4032845"/>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nSpc>
                <a:spcPct val="150000"/>
              </a:lnSpc>
            </a:pPr>
            <a:r>
              <a:rPr lang="en-US" altLang="zh-CN" sz="2400" b="1" dirty="0">
                <a:solidFill>
                  <a:srgbClr val="FFFFFF"/>
                </a:solidFill>
                <a:latin typeface="微软雅黑" panose="020B0503020204020204" pitchFamily="34" charset="-122"/>
                <a:ea typeface="微软雅黑" panose="020B0503020204020204" pitchFamily="34" charset="-122"/>
                <a:sym typeface="+mn-ea"/>
              </a:rPr>
              <a:t>1.1</a:t>
            </a:r>
            <a:r>
              <a:rPr lang="zh-CN" altLang="en-US" sz="2400" b="1" dirty="0">
                <a:solidFill>
                  <a:srgbClr val="FFFFFF"/>
                </a:solidFill>
                <a:latin typeface="微软雅黑" panose="020B0503020204020204" pitchFamily="34" charset="-122"/>
                <a:ea typeface="微软雅黑" panose="020B0503020204020204" pitchFamily="34" charset="-122"/>
                <a:sym typeface="+mn-ea"/>
              </a:rPr>
              <a:t>目标（</a:t>
            </a:r>
            <a:r>
              <a:rPr lang="en-US" altLang="zh-CN" sz="2400" b="1" dirty="0">
                <a:solidFill>
                  <a:srgbClr val="FFFFFF"/>
                </a:solidFill>
                <a:latin typeface="微软雅黑" panose="020B0503020204020204" pitchFamily="34" charset="-122"/>
                <a:ea typeface="微软雅黑" panose="020B0503020204020204" pitchFamily="34" charset="-122"/>
                <a:sym typeface="+mn-ea"/>
              </a:rPr>
              <a:t>10</a:t>
            </a:r>
            <a:r>
              <a:rPr lang="zh-CN" altLang="en-US" sz="2400" b="1" dirty="0">
                <a:solidFill>
                  <a:srgbClr val="FFFFFF"/>
                </a:solidFill>
                <a:latin typeface="微软雅黑" panose="020B0503020204020204" pitchFamily="34" charset="-122"/>
                <a:ea typeface="微软雅黑" panose="020B0503020204020204" pitchFamily="34" charset="-122"/>
                <a:sym typeface="+mn-ea"/>
              </a:rPr>
              <a:t>分</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a:t>
            </a:r>
            <a:endParaRPr lang="zh-CN" altLang="en-US" sz="2400" b="1" dirty="0">
              <a:solidFill>
                <a:srgbClr val="FFFFFF"/>
              </a:solidFill>
              <a:latin typeface="微软雅黑" panose="020B0503020204020204" pitchFamily="34" charset="-122"/>
              <a:ea typeface="微软雅黑" panose="020B0503020204020204" pitchFamily="34" charset="-122"/>
            </a:endParaRPr>
          </a:p>
          <a:p>
            <a:pPr>
              <a:lnSpc>
                <a:spcPct val="150000"/>
              </a:lnSpc>
            </a:pPr>
            <a:r>
              <a:rPr lang="en-US" altLang="zh-CN" sz="2400" b="1" dirty="0">
                <a:solidFill>
                  <a:srgbClr val="FFFFFF"/>
                </a:solidFill>
                <a:latin typeface="微软雅黑" panose="020B0503020204020204" pitchFamily="34" charset="-122"/>
                <a:ea typeface="微软雅黑" panose="020B0503020204020204" pitchFamily="34" charset="-122"/>
                <a:sym typeface="+mn-ea"/>
              </a:rPr>
              <a:t>1.2</a:t>
            </a:r>
            <a:r>
              <a:rPr lang="zh-CN" altLang="zh-CN" sz="2400" b="1" dirty="0">
                <a:solidFill>
                  <a:srgbClr val="FFFFFF"/>
                </a:solidFill>
                <a:latin typeface="微软雅黑" panose="020B0503020204020204" pitchFamily="34" charset="-122"/>
                <a:ea typeface="微软雅黑" panose="020B0503020204020204" pitchFamily="34" charset="-122"/>
              </a:rPr>
              <a:t>机构和职责</a:t>
            </a:r>
            <a:r>
              <a:rPr lang="zh-CN" altLang="en-US" sz="2400" b="1" dirty="0">
                <a:solidFill>
                  <a:srgbClr val="FFFFFF"/>
                </a:solidFill>
                <a:latin typeface="微软雅黑" panose="020B0503020204020204" pitchFamily="34" charset="-122"/>
                <a:ea typeface="微软雅黑" panose="020B0503020204020204" pitchFamily="34" charset="-122"/>
              </a:rPr>
              <a:t>（</a:t>
            </a:r>
            <a:r>
              <a:rPr lang="en-US" altLang="zh-CN" sz="2400" b="1" dirty="0">
                <a:solidFill>
                  <a:srgbClr val="FFFFFF"/>
                </a:solidFill>
                <a:latin typeface="微软雅黑" panose="020B0503020204020204" pitchFamily="34" charset="-122"/>
                <a:ea typeface="微软雅黑" panose="020B0503020204020204" pitchFamily="34" charset="-122"/>
              </a:rPr>
              <a:t>25</a:t>
            </a:r>
            <a:r>
              <a:rPr lang="zh-CN" altLang="en-US" sz="2400" b="1" dirty="0">
                <a:solidFill>
                  <a:srgbClr val="FFFFFF"/>
                </a:solidFill>
                <a:latin typeface="微软雅黑" panose="020B0503020204020204" pitchFamily="34" charset="-122"/>
                <a:ea typeface="微软雅黑" panose="020B0503020204020204" pitchFamily="34" charset="-122"/>
              </a:rPr>
              <a:t>分</a:t>
            </a:r>
            <a:r>
              <a:rPr lang="zh-CN" altLang="en-US" sz="2400" b="1" dirty="0" smtClean="0">
                <a:solidFill>
                  <a:srgbClr val="FFFFFF"/>
                </a:solidFill>
                <a:latin typeface="微软雅黑" panose="020B0503020204020204" pitchFamily="34" charset="-122"/>
                <a:ea typeface="微软雅黑" panose="020B0503020204020204" pitchFamily="34" charset="-122"/>
              </a:rPr>
              <a:t>）</a:t>
            </a:r>
            <a:endParaRPr lang="en-US" altLang="zh-CN" sz="2400" b="1" dirty="0">
              <a:solidFill>
                <a:srgbClr val="FFFFFF"/>
              </a:solidFill>
              <a:latin typeface="微软雅黑" panose="020B0503020204020204" pitchFamily="34" charset="-122"/>
              <a:ea typeface="微软雅黑" panose="020B0503020204020204" pitchFamily="34" charset="-122"/>
              <a:sym typeface="+mn-ea"/>
            </a:endParaRPr>
          </a:p>
          <a:p>
            <a:pPr>
              <a:lnSpc>
                <a:spcPct val="150000"/>
              </a:lnSpc>
            </a:pPr>
            <a:r>
              <a:rPr lang="en-US" altLang="zh-CN" sz="2400" b="1" dirty="0">
                <a:solidFill>
                  <a:srgbClr val="FFFFFF"/>
                </a:solidFill>
                <a:latin typeface="微软雅黑" panose="020B0503020204020204" pitchFamily="34" charset="-122"/>
                <a:ea typeface="微软雅黑" panose="020B0503020204020204" pitchFamily="34" charset="-122"/>
                <a:sym typeface="+mn-ea"/>
              </a:rPr>
              <a:t>1.3</a:t>
            </a:r>
            <a:r>
              <a:rPr lang="zh-CN" altLang="en-US" sz="2400" b="1" dirty="0">
                <a:solidFill>
                  <a:srgbClr val="FFFFFF"/>
                </a:solidFill>
                <a:latin typeface="微软雅黑" panose="020B0503020204020204" pitchFamily="34" charset="-122"/>
                <a:ea typeface="微软雅黑" panose="020B0503020204020204" pitchFamily="34" charset="-122"/>
                <a:sym typeface="+mn-ea"/>
              </a:rPr>
              <a:t>全员参与（</a:t>
            </a:r>
            <a:r>
              <a:rPr lang="en-US" altLang="zh-CN" sz="2400" b="1" dirty="0">
                <a:solidFill>
                  <a:srgbClr val="FFFFFF"/>
                </a:solidFill>
                <a:latin typeface="微软雅黑" panose="020B0503020204020204" pitchFamily="34" charset="-122"/>
                <a:ea typeface="微软雅黑" panose="020B0503020204020204" pitchFamily="34" charset="-122"/>
                <a:sym typeface="+mn-ea"/>
              </a:rPr>
              <a:t>10</a:t>
            </a:r>
            <a:r>
              <a:rPr lang="zh-CN" altLang="en-US" sz="2400" b="1" dirty="0">
                <a:solidFill>
                  <a:srgbClr val="FFFFFF"/>
                </a:solidFill>
                <a:latin typeface="微软雅黑" panose="020B0503020204020204" pitchFamily="34" charset="-122"/>
                <a:ea typeface="微软雅黑" panose="020B0503020204020204" pitchFamily="34" charset="-122"/>
                <a:sym typeface="+mn-ea"/>
              </a:rPr>
              <a:t>分</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a:t>
            </a:r>
            <a:endParaRPr lang="zh-CN" altLang="en-US" sz="2400" b="1" dirty="0">
              <a:solidFill>
                <a:srgbClr val="FFFFFF"/>
              </a:solidFill>
              <a:latin typeface="微软雅黑" panose="020B0503020204020204" pitchFamily="34" charset="-122"/>
              <a:ea typeface="微软雅黑" panose="020B0503020204020204" pitchFamily="34" charset="-122"/>
            </a:endParaRPr>
          </a:p>
          <a:p>
            <a:pPr>
              <a:lnSpc>
                <a:spcPct val="150000"/>
              </a:lnSpc>
            </a:pPr>
            <a:r>
              <a:rPr lang="en-US" altLang="zh-CN" sz="2400" b="1" dirty="0">
                <a:solidFill>
                  <a:srgbClr val="FFFFFF"/>
                </a:solidFill>
                <a:latin typeface="微软雅黑" panose="020B0503020204020204" pitchFamily="34" charset="-122"/>
                <a:ea typeface="微软雅黑" panose="020B0503020204020204" pitchFamily="34" charset="-122"/>
                <a:sym typeface="+mn-ea"/>
              </a:rPr>
              <a:t>1.4</a:t>
            </a:r>
            <a:r>
              <a:rPr lang="zh-CN" altLang="en-US" sz="2400" b="1" dirty="0">
                <a:solidFill>
                  <a:srgbClr val="FFFFFF"/>
                </a:solidFill>
                <a:latin typeface="微软雅黑" panose="020B0503020204020204" pitchFamily="34" charset="-122"/>
                <a:ea typeface="微软雅黑" panose="020B0503020204020204" pitchFamily="34" charset="-122"/>
                <a:sym typeface="+mn-ea"/>
              </a:rPr>
              <a:t>安全生产投入（</a:t>
            </a:r>
            <a:r>
              <a:rPr lang="en-US" altLang="zh-CN" sz="2400" b="1" dirty="0">
                <a:solidFill>
                  <a:srgbClr val="FFFFFF"/>
                </a:solidFill>
                <a:latin typeface="微软雅黑" panose="020B0503020204020204" pitchFamily="34" charset="-122"/>
                <a:ea typeface="微软雅黑" panose="020B0503020204020204" pitchFamily="34" charset="-122"/>
                <a:sym typeface="+mn-ea"/>
              </a:rPr>
              <a:t>10</a:t>
            </a:r>
            <a:r>
              <a:rPr lang="zh-CN" altLang="en-US" sz="2400" b="1" dirty="0">
                <a:solidFill>
                  <a:srgbClr val="FFFFFF"/>
                </a:solidFill>
                <a:latin typeface="微软雅黑" panose="020B0503020204020204" pitchFamily="34" charset="-122"/>
                <a:ea typeface="微软雅黑" panose="020B0503020204020204" pitchFamily="34" charset="-122"/>
                <a:sym typeface="+mn-ea"/>
              </a:rPr>
              <a:t>分）</a:t>
            </a:r>
            <a:endParaRPr lang="zh-CN" altLang="en-US" sz="2400" b="1" dirty="0">
              <a:solidFill>
                <a:srgbClr val="FFFFFF"/>
              </a:solidFill>
              <a:latin typeface="微软雅黑" panose="020B0503020204020204" pitchFamily="34" charset="-122"/>
              <a:ea typeface="微软雅黑" panose="020B0503020204020204" pitchFamily="34" charset="-122"/>
            </a:endParaRPr>
          </a:p>
          <a:p>
            <a:pPr>
              <a:lnSpc>
                <a:spcPct val="150000"/>
              </a:lnSpc>
            </a:pPr>
            <a:r>
              <a:rPr lang="en-US" altLang="zh-CN" sz="2400" b="1" dirty="0">
                <a:solidFill>
                  <a:srgbClr val="FFFFFF"/>
                </a:solidFill>
                <a:latin typeface="微软雅黑" panose="020B0503020204020204" pitchFamily="34" charset="-122"/>
                <a:ea typeface="微软雅黑" panose="020B0503020204020204" pitchFamily="34" charset="-122"/>
                <a:sym typeface="+mn-ea"/>
              </a:rPr>
              <a:t>1.5</a:t>
            </a:r>
            <a:r>
              <a:rPr lang="zh-CN" altLang="en-US" sz="2400" b="1" dirty="0">
                <a:solidFill>
                  <a:srgbClr val="FFFFFF"/>
                </a:solidFill>
                <a:latin typeface="微软雅黑" panose="020B0503020204020204" pitchFamily="34" charset="-122"/>
                <a:ea typeface="微软雅黑" panose="020B0503020204020204" pitchFamily="34" charset="-122"/>
                <a:sym typeface="+mn-ea"/>
              </a:rPr>
              <a:t>安全文化建设（</a:t>
            </a:r>
            <a:r>
              <a:rPr lang="en-US" altLang="zh-CN" sz="2400" b="1" dirty="0">
                <a:solidFill>
                  <a:srgbClr val="FFFFFF"/>
                </a:solidFill>
                <a:latin typeface="微软雅黑" panose="020B0503020204020204" pitchFamily="34" charset="-122"/>
                <a:ea typeface="微软雅黑" panose="020B0503020204020204" pitchFamily="34" charset="-122"/>
                <a:sym typeface="+mn-ea"/>
              </a:rPr>
              <a:t>5</a:t>
            </a:r>
            <a:r>
              <a:rPr lang="zh-CN" altLang="en-US" sz="2400" b="1" dirty="0">
                <a:solidFill>
                  <a:srgbClr val="FFFFFF"/>
                </a:solidFill>
                <a:latin typeface="微软雅黑" panose="020B0503020204020204" pitchFamily="34" charset="-122"/>
                <a:ea typeface="微软雅黑" panose="020B0503020204020204" pitchFamily="34" charset="-122"/>
                <a:sym typeface="+mn-ea"/>
              </a:rPr>
              <a:t>分）</a:t>
            </a:r>
            <a:endParaRPr lang="zh-CN" altLang="en-US" sz="2400" b="1" dirty="0">
              <a:solidFill>
                <a:srgbClr val="FFFFFF"/>
              </a:solidFill>
              <a:latin typeface="微软雅黑" panose="020B0503020204020204" pitchFamily="34" charset="-122"/>
              <a:ea typeface="微软雅黑" panose="020B0503020204020204" pitchFamily="34" charset="-122"/>
            </a:endParaRPr>
          </a:p>
          <a:p>
            <a:pPr>
              <a:lnSpc>
                <a:spcPct val="150000"/>
              </a:lnSpc>
            </a:pPr>
            <a:r>
              <a:rPr lang="en-US" altLang="zh-CN" sz="2400" b="1" dirty="0">
                <a:solidFill>
                  <a:srgbClr val="FFFFFF"/>
                </a:solidFill>
                <a:latin typeface="微软雅黑" panose="020B0503020204020204" pitchFamily="34" charset="-122"/>
                <a:ea typeface="微软雅黑" panose="020B0503020204020204" pitchFamily="34" charset="-122"/>
                <a:sym typeface="+mn-ea"/>
              </a:rPr>
              <a:t>1.6</a:t>
            </a:r>
            <a:r>
              <a:rPr lang="zh-CN" altLang="en-US" sz="2400" b="1" dirty="0">
                <a:solidFill>
                  <a:srgbClr val="FFFFFF"/>
                </a:solidFill>
                <a:latin typeface="微软雅黑" panose="020B0503020204020204" pitchFamily="34" charset="-122"/>
                <a:ea typeface="微软雅黑" panose="020B0503020204020204" pitchFamily="34" charset="-122"/>
                <a:sym typeface="+mn-ea"/>
              </a:rPr>
              <a:t>安全生产信息化建设（</a:t>
            </a:r>
            <a:r>
              <a:rPr lang="en-US" altLang="zh-CN" sz="2400" b="1" dirty="0">
                <a:solidFill>
                  <a:srgbClr val="FFFFFF"/>
                </a:solidFill>
                <a:latin typeface="微软雅黑" panose="020B0503020204020204" pitchFamily="34" charset="-122"/>
                <a:ea typeface="微软雅黑" panose="020B0503020204020204" pitchFamily="34" charset="-122"/>
                <a:sym typeface="+mn-ea"/>
              </a:rPr>
              <a:t>5</a:t>
            </a:r>
            <a:r>
              <a:rPr lang="zh-CN" altLang="en-US" sz="2400" b="1" dirty="0">
                <a:solidFill>
                  <a:srgbClr val="FFFFFF"/>
                </a:solidFill>
                <a:latin typeface="微软雅黑" panose="020B0503020204020204" pitchFamily="34" charset="-122"/>
                <a:ea typeface="微软雅黑" panose="020B0503020204020204" pitchFamily="34" charset="-122"/>
                <a:sym typeface="+mn-ea"/>
              </a:rPr>
              <a:t>分）</a:t>
            </a:r>
          </a:p>
          <a:p>
            <a:pPr algn="ctr"/>
            <a:endParaRPr lang="zh-CN" altLang="en-US" sz="2400" b="1" dirty="0">
              <a:solidFill>
                <a:srgbClr val="FFFFFF"/>
              </a:solidFill>
              <a:latin typeface="微软雅黑" panose="020B0503020204020204" pitchFamily="34" charset="-122"/>
              <a:ea typeface="微软雅黑" panose="020B0503020204020204" pitchFamily="34" charset="-122"/>
            </a:endParaRPr>
          </a:p>
        </p:txBody>
      </p:sp>
      <p:sp>
        <p:nvSpPr>
          <p:cNvPr id="2" name="矩形 1"/>
          <p:cNvSpPr/>
          <p:nvPr/>
        </p:nvSpPr>
        <p:spPr>
          <a:xfrm>
            <a:off x="182130" y="1125198"/>
            <a:ext cx="4896543" cy="707886"/>
          </a:xfrm>
          <a:prstGeom prst="rect">
            <a:avLst/>
          </a:prstGeom>
        </p:spPr>
        <p:txBody>
          <a:bodyPr wrap="square">
            <a:spAutoFit/>
          </a:bodyPr>
          <a:lstStyle/>
          <a:p>
            <a:pPr algn="ctr"/>
            <a:r>
              <a:rPr lang="zh-CN" altLang="zh-CN" sz="4000" b="1" dirty="0">
                <a:solidFill>
                  <a:srgbClr val="0070C0"/>
                </a:solidFill>
                <a:latin typeface="微软雅黑" panose="020B0503020204020204" pitchFamily="34" charset="-122"/>
                <a:ea typeface="微软雅黑" panose="020B0503020204020204" pitchFamily="34" charset="-122"/>
              </a:rPr>
              <a:t>一</a:t>
            </a:r>
            <a:r>
              <a:rPr lang="zh-CN" altLang="zh-CN" sz="4000" b="1" dirty="0" smtClean="0">
                <a:solidFill>
                  <a:srgbClr val="0070C0"/>
                </a:solidFill>
                <a:latin typeface="微软雅黑" panose="020B0503020204020204" pitchFamily="34" charset="-122"/>
                <a:ea typeface="微软雅黑" panose="020B0503020204020204" pitchFamily="34" charset="-122"/>
              </a:rPr>
              <a:t>、目标职责</a:t>
            </a:r>
            <a:r>
              <a:rPr lang="zh-CN" altLang="en-US" sz="4000" b="1" dirty="0" smtClean="0">
                <a:solidFill>
                  <a:srgbClr val="0070C0"/>
                </a:solidFill>
                <a:latin typeface="微软雅黑" panose="020B0503020204020204" pitchFamily="34" charset="-122"/>
                <a:ea typeface="微软雅黑" panose="020B0503020204020204" pitchFamily="34" charset="-122"/>
              </a:rPr>
              <a:t>（</a:t>
            </a:r>
            <a:r>
              <a:rPr lang="en-US" altLang="zh-CN" sz="4000" b="1" dirty="0" smtClean="0">
                <a:solidFill>
                  <a:srgbClr val="0070C0"/>
                </a:solidFill>
                <a:latin typeface="微软雅黑" panose="020B0503020204020204" pitchFamily="34" charset="-122"/>
                <a:ea typeface="微软雅黑" panose="020B0503020204020204" pitchFamily="34" charset="-122"/>
              </a:rPr>
              <a:t>65</a:t>
            </a:r>
            <a:r>
              <a:rPr lang="zh-CN" altLang="en-US" sz="4000" b="1" dirty="0" smtClean="0">
                <a:solidFill>
                  <a:srgbClr val="0070C0"/>
                </a:solidFill>
                <a:latin typeface="微软雅黑" panose="020B0503020204020204" pitchFamily="34" charset="-122"/>
                <a:ea typeface="微软雅黑" panose="020B0503020204020204" pitchFamily="34" charset="-122"/>
              </a:rPr>
              <a:t>分）</a:t>
            </a:r>
            <a:endParaRPr lang="en-US" altLang="zh-CN" sz="4000" b="1" dirty="0">
              <a:solidFill>
                <a:srgbClr val="0070C0"/>
              </a:solidFill>
              <a:latin typeface="微软雅黑" panose="020B0503020204020204" pitchFamily="34" charset="-122"/>
              <a:ea typeface="微软雅黑" panose="020B0503020204020204" pitchFamily="34" charset="-122"/>
            </a:endParaRPr>
          </a:p>
        </p:txBody>
      </p:sp>
      <p:sp>
        <p:nvSpPr>
          <p:cNvPr id="10" name="Rectangle 2"/>
          <p:cNvSpPr txBox="1">
            <a:spLocks noRot="1" noChangeArrowheads="1"/>
          </p:cNvSpPr>
          <p:nvPr/>
        </p:nvSpPr>
        <p:spPr>
          <a:xfrm>
            <a:off x="385363" y="114908"/>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zh-CN" sz="3600" b="1" dirty="0">
                <a:ea typeface="微软雅黑" pitchFamily="34" charset="-122"/>
              </a:rPr>
              <a:t>宁波市机械制造企业三级安全生产标准化评审</a:t>
            </a:r>
            <a:r>
              <a:rPr lang="zh-CN" altLang="zh-CN" sz="3600" b="1" dirty="0" smtClean="0">
                <a:ea typeface="微软雅黑" pitchFamily="34" charset="-122"/>
              </a:rPr>
              <a:t>细则</a:t>
            </a:r>
            <a:endParaRPr lang="zh-CN" altLang="zh-CN" sz="3600" b="1" dirty="0">
              <a:ea typeface="微软雅黑" pitchFamily="34" charset="-122"/>
            </a:endParaRPr>
          </a:p>
        </p:txBody>
      </p:sp>
    </p:spTree>
  </p:cSld>
  <p:clrMapOvr>
    <a:masterClrMapping/>
  </p:clrMapOvr>
  <p:transition spd="med">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775105520"/>
              </p:ext>
            </p:extLst>
          </p:nvPr>
        </p:nvGraphicFramePr>
        <p:xfrm>
          <a:off x="182245" y="764540"/>
          <a:ext cx="11437620" cy="4952365"/>
        </p:xfrm>
        <a:graphic>
          <a:graphicData uri="http://schemas.openxmlformats.org/drawingml/2006/table">
            <a:tbl>
              <a:tblPr/>
              <a:tblGrid>
                <a:gridCol w="577215"/>
                <a:gridCol w="507365"/>
                <a:gridCol w="3486150"/>
                <a:gridCol w="3514090"/>
                <a:gridCol w="509905"/>
                <a:gridCol w="2842895"/>
              </a:tblGrid>
              <a:tr h="636905">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7605">
                <a:tc>
                  <a:txBody>
                    <a:bodyPr/>
                    <a:lstStyle/>
                    <a:p>
                      <a:pPr algn="ctr">
                        <a:spcAft>
                          <a:spcPts val="0"/>
                        </a:spcAft>
                      </a:pPr>
                      <a:r>
                        <a:rPr lang="en-US" sz="1400" kern="0" spc="40" dirty="0">
                          <a:effectLst/>
                          <a:latin typeface="Times New Roman" panose="02020603050405020304"/>
                          <a:ea typeface="微软雅黑" pitchFamily="34" charset="-122"/>
                          <a:cs typeface="Times New Roman" panose="02020603050405020304"/>
                        </a:rPr>
                        <a:t>3.2</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kern="0" spc="40" dirty="0">
                          <a:effectLst/>
                          <a:latin typeface="Times New Roman" panose="02020603050405020304"/>
                          <a:ea typeface="微软雅黑" pitchFamily="34" charset="-122"/>
                          <a:cs typeface="Times New Roman" panose="02020603050405020304"/>
                        </a:rPr>
                        <a:t>人员教育培训</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0" spc="40" dirty="0">
                          <a:effectLst/>
                          <a:latin typeface="Times New Roman" panose="02020603050405020304"/>
                          <a:ea typeface="微软雅黑" pitchFamily="34" charset="-122"/>
                          <a:cs typeface="Times New Roman" panose="02020603050405020304"/>
                        </a:rPr>
                        <a:t>3.2.1</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kern="0" spc="40" dirty="0">
                          <a:effectLst/>
                          <a:latin typeface="Times New Roman" panose="02020603050405020304"/>
                          <a:ea typeface="微软雅黑" pitchFamily="34" charset="-122"/>
                          <a:cs typeface="Times New Roman" panose="02020603050405020304"/>
                        </a:rPr>
                        <a:t>主要负责人和安全管理人员</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66700" algn="l">
                        <a:spcAft>
                          <a:spcPts val="0"/>
                        </a:spcAft>
                      </a:pPr>
                      <a:r>
                        <a:rPr lang="zh-CN" sz="1400" kern="100" dirty="0" smtClean="0">
                          <a:effectLst/>
                          <a:latin typeface="Times New Roman" panose="02020603050405020304"/>
                          <a:ea typeface="微软雅黑" pitchFamily="34" charset="-122"/>
                          <a:cs typeface="Times New Roman" panose="02020603050405020304"/>
                        </a:rPr>
                        <a:t>企业的主要负责人和安全生产管理人员应具备与本企业所从事的生产经营活动相适应的安全生产知识与能力。</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tabLst>
                          <a:tab pos="198120" algn="l"/>
                        </a:tabLst>
                      </a:pPr>
                      <a:r>
                        <a:rPr lang="zh-CN" sz="1400" kern="100" dirty="0">
                          <a:effectLst/>
                          <a:latin typeface="Times New Roman" panose="02020603050405020304"/>
                          <a:ea typeface="微软雅黑" pitchFamily="34" charset="-122"/>
                          <a:cs typeface="Times New Roman" panose="02020603050405020304"/>
                        </a:rPr>
                        <a:t>安全生产负责人和安全管理人员按要求取得合格证书并定期参加复训。</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panose="02020603050405020304"/>
                          <a:ea typeface="微软雅黑" pitchFamily="34" charset="-122"/>
                          <a:cs typeface="Times New Roman" panose="02020603050405020304"/>
                        </a:rPr>
                        <a:t>10</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solidFill>
                            <a:srgbClr val="FF0000"/>
                          </a:solidFill>
                          <a:effectLst/>
                          <a:latin typeface="Times New Roman" panose="02020603050405020304"/>
                          <a:ea typeface="微软雅黑" pitchFamily="34" charset="-122"/>
                          <a:cs typeface="Times New Roman" panose="02020603050405020304"/>
                        </a:rPr>
                        <a:t>※1.</a:t>
                      </a:r>
                      <a:r>
                        <a:rPr lang="zh-CN" sz="1400" kern="100" dirty="0">
                          <a:solidFill>
                            <a:srgbClr val="FF0000"/>
                          </a:solidFill>
                          <a:effectLst/>
                          <a:latin typeface="Times New Roman" panose="02020603050405020304"/>
                          <a:ea typeface="微软雅黑" pitchFamily="34" charset="-122"/>
                          <a:cs typeface="Times New Roman" panose="02020603050405020304"/>
                        </a:rPr>
                        <a:t>主要负责人和安全管理人员未取得资格（合格）证书的，为否决项；</a:t>
                      </a:r>
                      <a:endParaRPr lang="zh-CN" sz="1400" kern="100" dirty="0">
                        <a:solidFill>
                          <a:srgbClr val="FF0000"/>
                        </a:solidFill>
                        <a:effectLst/>
                        <a:latin typeface="Calibri" panose="020F0502020204030204"/>
                        <a:ea typeface="微软雅黑" pitchFamily="34" charset="-122"/>
                        <a:cs typeface="Times New Roman" panose="02020603050405020304"/>
                      </a:endParaRPr>
                    </a:p>
                    <a:p>
                      <a:pPr algn="l">
                        <a:spcAft>
                          <a:spcPts val="0"/>
                        </a:spcAft>
                      </a:pPr>
                      <a:r>
                        <a:rPr lang="en-US" sz="1400" kern="100" dirty="0">
                          <a:solidFill>
                            <a:srgbClr val="000000"/>
                          </a:solidFill>
                          <a:effectLst/>
                          <a:latin typeface="Times New Roman" panose="02020603050405020304"/>
                          <a:ea typeface="微软雅黑" pitchFamily="34" charset="-122"/>
                          <a:cs typeface="Times New Roman" panose="02020603050405020304"/>
                        </a:rPr>
                        <a:t>2.</a:t>
                      </a:r>
                      <a:r>
                        <a:rPr lang="zh-CN" sz="1400" kern="100" dirty="0">
                          <a:solidFill>
                            <a:srgbClr val="000000"/>
                          </a:solidFill>
                          <a:effectLst/>
                          <a:latin typeface="Times New Roman" panose="02020603050405020304"/>
                          <a:ea typeface="微软雅黑" pitchFamily="34" charset="-122"/>
                          <a:cs typeface="Times New Roman" panose="02020603050405020304"/>
                        </a:rPr>
                        <a:t>未按期参加复训的，每人次扣</a:t>
                      </a:r>
                      <a:r>
                        <a:rPr lang="en-US" sz="1400" kern="100" dirty="0">
                          <a:solidFill>
                            <a:srgbClr val="000000"/>
                          </a:solidFill>
                          <a:effectLst/>
                          <a:latin typeface="Times New Roman" panose="02020603050405020304"/>
                          <a:ea typeface="微软雅黑" pitchFamily="34" charset="-122"/>
                          <a:cs typeface="Times New Roman" panose="02020603050405020304"/>
                        </a:rPr>
                        <a:t>5</a:t>
                      </a:r>
                      <a:r>
                        <a:rPr lang="zh-CN" sz="1400" kern="100" dirty="0">
                          <a:solidFill>
                            <a:srgbClr val="000000"/>
                          </a:solidFill>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87855">
                <a:tc gridSpan="6">
                  <a:txBody>
                    <a:bodyPr/>
                    <a:lstStyle/>
                    <a:p>
                      <a:pPr algn="l">
                        <a:spcAft>
                          <a:spcPts val="0"/>
                        </a:spcAft>
                      </a:pPr>
                      <a:r>
                        <a:rPr lang="zh-CN" altLang="en-US" sz="1800" b="1" kern="100" dirty="0">
                          <a:effectLst/>
                          <a:latin typeface="Calibri" panose="020F0502020204030204"/>
                          <a:ea typeface="微软雅黑" pitchFamily="34" charset="-122"/>
                          <a:cs typeface="Times New Roman" panose="02020603050405020304"/>
                          <a:sym typeface="+mn-ea"/>
                        </a:rPr>
                        <a:t>本节要点：</a:t>
                      </a:r>
                      <a:endParaRPr lang="zh-CN" altLang="en-US" sz="1800" b="1" kern="100" dirty="0">
                        <a:effectLst/>
                        <a:latin typeface="Calibri" panose="020F0502020204030204"/>
                        <a:ea typeface="微软雅黑" pitchFamily="34" charset="-122"/>
                        <a:cs typeface="Times New Roman" panose="02020603050405020304"/>
                      </a:endParaRPr>
                    </a:p>
                    <a:p>
                      <a:pPr algn="l">
                        <a:spcAft>
                          <a:spcPts val="0"/>
                        </a:spcAft>
                      </a:pPr>
                      <a:r>
                        <a:rPr lang="zh-CN" altLang="en-US" sz="1800" b="1" kern="100" dirty="0">
                          <a:effectLst/>
                          <a:latin typeface="Calibri" panose="020F0502020204030204"/>
                          <a:ea typeface="微软雅黑" pitchFamily="34" charset="-122"/>
                          <a:cs typeface="Times New Roman" panose="02020603050405020304"/>
                          <a:sym typeface="+mn-ea"/>
                        </a:rPr>
                        <a:t>1、主要负责人和安全管理人员分别取得相应的证书。</a:t>
                      </a:r>
                    </a:p>
                    <a:p>
                      <a:pPr algn="l">
                        <a:spcAft>
                          <a:spcPts val="0"/>
                        </a:spcAft>
                      </a:pPr>
                      <a:r>
                        <a:rPr lang="en-US" altLang="zh-CN" sz="1800" b="1" kern="100" dirty="0">
                          <a:effectLst/>
                          <a:latin typeface="Calibri" panose="020F0502020204030204"/>
                          <a:ea typeface="微软雅黑" pitchFamily="34" charset="-122"/>
                          <a:cs typeface="Times New Roman" panose="02020603050405020304"/>
                        </a:rPr>
                        <a:t>2</a:t>
                      </a:r>
                      <a:r>
                        <a:rPr lang="zh-CN" altLang="en-US" sz="1800" b="1" kern="100" dirty="0">
                          <a:effectLst/>
                          <a:latin typeface="Calibri" panose="020F0502020204030204"/>
                          <a:ea typeface="微软雅黑" pitchFamily="34" charset="-122"/>
                          <a:cs typeface="Times New Roman" panose="02020603050405020304"/>
                        </a:rPr>
                        <a:t>、每年未按要求参加复训的。（根据未参加次数判定证书是否有效）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latin typeface="仿宋" panose="02010609060101010101" pitchFamily="1" charset="-122"/>
                <a:ea typeface="仿宋" panose="02010609060101010101" pitchFamily="1" charset="-122"/>
              </a:rPr>
              <a:t>三</a:t>
            </a:r>
            <a:r>
              <a:rPr lang="zh-CN" altLang="zh-CN" sz="3200" b="1" dirty="0" smtClean="0">
                <a:latin typeface="仿宋" panose="02010609060101010101" pitchFamily="1" charset="-122"/>
                <a:ea typeface="仿宋" panose="02010609060101010101" pitchFamily="1" charset="-122"/>
              </a:rPr>
              <a:t>、</a:t>
            </a:r>
            <a:r>
              <a:rPr lang="zh-CN" altLang="en-US" sz="3200" b="1" dirty="0" smtClean="0">
                <a:latin typeface="仿宋" panose="02010609060101010101" pitchFamily="1" charset="-122"/>
                <a:ea typeface="仿宋" panose="02010609060101010101" pitchFamily="1" charset="-122"/>
              </a:rPr>
              <a:t>教育培训</a:t>
            </a:r>
            <a:endParaRPr lang="en-US" altLang="zh-CN" sz="3200" b="1" dirty="0">
              <a:latin typeface="仿宋" panose="02010609060101010101" pitchFamily="1" charset="-122"/>
              <a:ea typeface="仿宋" panose="02010609060101010101" pitchFamily="1" charset="-122"/>
            </a:endParaRPr>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4134430391"/>
              </p:ext>
            </p:extLst>
          </p:nvPr>
        </p:nvGraphicFramePr>
        <p:xfrm>
          <a:off x="182245" y="675005"/>
          <a:ext cx="11506835" cy="5743575"/>
        </p:xfrm>
        <a:graphic>
          <a:graphicData uri="http://schemas.openxmlformats.org/drawingml/2006/table">
            <a:tbl>
              <a:tblPr/>
              <a:tblGrid>
                <a:gridCol w="580390"/>
                <a:gridCol w="511175"/>
                <a:gridCol w="4167505"/>
                <a:gridCol w="1260475"/>
                <a:gridCol w="692785"/>
                <a:gridCol w="4294505"/>
              </a:tblGrid>
              <a:tr h="414655">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二级</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b="1" kern="100" dirty="0">
                          <a:effectLst/>
                          <a:latin typeface="Times New Roman" panose="02020603050405020304"/>
                          <a:ea typeface="微软雅黑" pitchFamily="34" charset="-122"/>
                          <a:cs typeface="Times New Roman" panose="02020603050405020304"/>
                        </a:rPr>
                        <a:t>要素</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三级</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b="1" kern="100" dirty="0">
                          <a:effectLst/>
                          <a:latin typeface="Times New Roman" panose="02020603050405020304"/>
                          <a:ea typeface="微软雅黑" pitchFamily="34" charset="-122"/>
                          <a:cs typeface="Times New Roman" panose="02020603050405020304"/>
                        </a:rPr>
                        <a:t>要素</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基本规范要求</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企业达标标准</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标准</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b="1" kern="100" dirty="0">
                          <a:effectLst/>
                          <a:latin typeface="Times New Roman" panose="02020603050405020304"/>
                          <a:ea typeface="微软雅黑" pitchFamily="34" charset="-122"/>
                          <a:cs typeface="Times New Roman" panose="02020603050405020304"/>
                        </a:rPr>
                        <a:t>分值</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考评说明</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9000">
                <a:tc>
                  <a:txBody>
                    <a:bodyPr/>
                    <a:lstStyle/>
                    <a:p>
                      <a:pPr algn="ctr">
                        <a:spcAft>
                          <a:spcPts val="0"/>
                        </a:spcAft>
                      </a:pPr>
                      <a:r>
                        <a:rPr lang="en-US" altLang="zh-CN" sz="1400" kern="0" spc="40" dirty="0" smtClean="0">
                          <a:effectLst/>
                          <a:latin typeface="Times New Roman" panose="02020603050405020304"/>
                          <a:ea typeface="微软雅黑" pitchFamily="34" charset="-122"/>
                          <a:cs typeface="Times New Roman" panose="02020603050405020304"/>
                        </a:rPr>
                        <a:t>3.2</a:t>
                      </a:r>
                      <a:endParaRPr lang="zh-CN" altLang="zh-CN" sz="1400" kern="100" dirty="0" smtClean="0">
                        <a:effectLst/>
                        <a:latin typeface="+mn-lt"/>
                        <a:ea typeface="微软雅黑" pitchFamily="34" charset="-122"/>
                        <a:cs typeface="Times New Roman" panose="02020603050405020304"/>
                      </a:endParaRPr>
                    </a:p>
                    <a:p>
                      <a:pPr algn="ctr">
                        <a:spcAft>
                          <a:spcPts val="0"/>
                        </a:spcAft>
                      </a:pPr>
                      <a:r>
                        <a:rPr lang="zh-CN" altLang="zh-CN" sz="1400" kern="0" spc="40" dirty="0" smtClean="0">
                          <a:effectLst/>
                          <a:latin typeface="Times New Roman" panose="02020603050405020304"/>
                          <a:ea typeface="微软雅黑" pitchFamily="34" charset="-122"/>
                          <a:cs typeface="Times New Roman" panose="02020603050405020304"/>
                        </a:rPr>
                        <a:t>人员教育培训</a:t>
                      </a:r>
                      <a:endParaRPr lang="zh-CN" altLang="zh-CN" sz="1400" kern="100" dirty="0" smtClean="0">
                        <a:effectLst/>
                        <a:latin typeface="+mn-lt"/>
                        <a:ea typeface="微软雅黑" pitchFamily="34" charset="-122"/>
                        <a:cs typeface="Times New Roman" panose="02020603050405020304"/>
                      </a:endParaRPr>
                    </a:p>
                    <a:p>
                      <a:pPr algn="ctr">
                        <a:spcAft>
                          <a:spcPts val="0"/>
                        </a:spcAft>
                      </a:pP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0" spc="40" dirty="0">
                          <a:effectLst/>
                          <a:latin typeface="Times New Roman" panose="02020603050405020304"/>
                          <a:ea typeface="微软雅黑" pitchFamily="34" charset="-122"/>
                          <a:cs typeface="Times New Roman" panose="02020603050405020304"/>
                        </a:rPr>
                        <a:t>3.2.2</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kern="0" spc="40" dirty="0">
                          <a:effectLst/>
                          <a:latin typeface="Times New Roman" panose="02020603050405020304"/>
                          <a:ea typeface="微软雅黑" pitchFamily="34" charset="-122"/>
                          <a:cs typeface="Times New Roman" panose="02020603050405020304"/>
                        </a:rPr>
                        <a:t>从业人员</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66700" algn="l">
                        <a:spcAft>
                          <a:spcPts val="0"/>
                        </a:spcAft>
                      </a:pPr>
                      <a:r>
                        <a:rPr lang="zh-CN" sz="1400" kern="100" dirty="0" smtClean="0">
                          <a:effectLst/>
                          <a:latin typeface="Times New Roman" panose="02020603050405020304"/>
                          <a:ea typeface="微软雅黑" pitchFamily="34" charset="-122"/>
                          <a:cs typeface="Times New Roman" panose="02020603050405020304"/>
                        </a:rPr>
                        <a:t>企业</a:t>
                      </a:r>
                      <a:r>
                        <a:rPr lang="zh-CN" sz="1400" kern="100" dirty="0">
                          <a:effectLst/>
                          <a:latin typeface="Times New Roman" panose="02020603050405020304"/>
                          <a:ea typeface="微软雅黑" pitchFamily="34" charset="-122"/>
                          <a:cs typeface="Times New Roman" panose="02020603050405020304"/>
                        </a:rPr>
                        <a:t>的新入厂从业人员上岗前应经过厂、车间（工段、区、队）、班组三级安全培训教育，岗前安全教育培训学时和内容应符合国家和行业的有关规定。</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100" dirty="0">
                          <a:effectLst/>
                          <a:latin typeface="Times New Roman" panose="02020603050405020304"/>
                          <a:ea typeface="微软雅黑" pitchFamily="34" charset="-122"/>
                          <a:cs typeface="Times New Roman" panose="02020603050405020304"/>
                        </a:rPr>
                        <a:t>  </a:t>
                      </a:r>
                      <a:r>
                        <a:rPr lang="zh-CN" sz="1400" kern="100" dirty="0">
                          <a:effectLst/>
                          <a:latin typeface="Times New Roman" panose="02020603050405020304"/>
                          <a:ea typeface="微软雅黑" pitchFamily="34" charset="-122"/>
                          <a:cs typeface="Times New Roman" panose="02020603050405020304"/>
                        </a:rPr>
                        <a:t>在新工艺、新技术、新材料、新设备设施投入使用前，企业应对有关从业人员进行专门的安全生产教育培训，确保其具备相应的安全操作、事故预防和应急处置能力。</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100" dirty="0">
                          <a:effectLst/>
                          <a:latin typeface="Times New Roman" panose="02020603050405020304"/>
                          <a:ea typeface="微软雅黑" pitchFamily="34" charset="-122"/>
                          <a:cs typeface="Times New Roman" panose="02020603050405020304"/>
                        </a:rPr>
                        <a:t> </a:t>
                      </a:r>
                      <a:r>
                        <a:rPr lang="en-US" sz="1400" kern="100" dirty="0">
                          <a:solidFill>
                            <a:schemeClr val="tx1"/>
                          </a:solidFill>
                          <a:effectLst/>
                          <a:latin typeface="Times New Roman" panose="02020603050405020304"/>
                          <a:ea typeface="微软雅黑" pitchFamily="34" charset="-122"/>
                          <a:cs typeface="Times New Roman" panose="02020603050405020304"/>
                        </a:rPr>
                        <a:t> </a:t>
                      </a:r>
                      <a:r>
                        <a:rPr lang="zh-CN" sz="1400" kern="100" dirty="0">
                          <a:solidFill>
                            <a:schemeClr val="tx1"/>
                          </a:solidFill>
                          <a:effectLst/>
                          <a:latin typeface="Times New Roman" panose="02020603050405020304"/>
                          <a:ea typeface="微软雅黑" pitchFamily="34" charset="-122"/>
                          <a:cs typeface="Times New Roman" panose="02020603050405020304"/>
                        </a:rPr>
                        <a:t>从业人员在企业内部调岗或</a:t>
                      </a:r>
                      <a:r>
                        <a:rPr lang="zh-CN" sz="1400" kern="100" dirty="0" smtClean="0">
                          <a:solidFill>
                            <a:schemeClr val="tx1"/>
                          </a:solidFill>
                          <a:effectLst/>
                          <a:latin typeface="Times New Roman" panose="02020603050405020304"/>
                          <a:ea typeface="微软雅黑" pitchFamily="34" charset="-122"/>
                          <a:cs typeface="Times New Roman" panose="02020603050405020304"/>
                        </a:rPr>
                        <a:t>离岗</a:t>
                      </a:r>
                      <a:r>
                        <a:rPr lang="zh-CN" altLang="en-US" sz="1400" kern="100" dirty="0" smtClean="0">
                          <a:solidFill>
                            <a:schemeClr val="tx1"/>
                          </a:solidFill>
                          <a:effectLst/>
                          <a:latin typeface="Times New Roman" panose="02020603050405020304"/>
                          <a:ea typeface="微软雅黑" pitchFamily="34" charset="-122"/>
                          <a:cs typeface="Times New Roman" panose="02020603050405020304"/>
                        </a:rPr>
                        <a:t>一</a:t>
                      </a:r>
                      <a:r>
                        <a:rPr lang="zh-CN" sz="1400" kern="100" dirty="0" smtClean="0">
                          <a:solidFill>
                            <a:schemeClr val="tx1"/>
                          </a:solidFill>
                          <a:effectLst/>
                          <a:latin typeface="Times New Roman" panose="02020603050405020304"/>
                          <a:ea typeface="微软雅黑" pitchFamily="34" charset="-122"/>
                          <a:cs typeface="Times New Roman" panose="02020603050405020304"/>
                        </a:rPr>
                        <a:t>年</a:t>
                      </a:r>
                      <a:r>
                        <a:rPr lang="zh-CN" sz="1400" kern="100" dirty="0">
                          <a:solidFill>
                            <a:schemeClr val="tx1"/>
                          </a:solidFill>
                          <a:effectLst/>
                          <a:latin typeface="Times New Roman" panose="02020603050405020304"/>
                          <a:ea typeface="微软雅黑" pitchFamily="34" charset="-122"/>
                          <a:cs typeface="Times New Roman" panose="02020603050405020304"/>
                        </a:rPr>
                        <a:t>以上重新上岗时，应重新进行车间（工段、区、队）和班组级的安全教育培训。</a:t>
                      </a:r>
                      <a:endParaRPr lang="zh-CN" sz="1400" kern="100" dirty="0">
                        <a:solidFill>
                          <a:schemeClr val="tx1"/>
                        </a:solidFill>
                        <a:effectLst/>
                        <a:latin typeface="Calibri" panose="020F0502020204030204"/>
                        <a:ea typeface="微软雅黑" pitchFamily="34" charset="-122"/>
                        <a:cs typeface="Times New Roman" panose="02020603050405020304"/>
                      </a:endParaRPr>
                    </a:p>
                    <a:p>
                      <a:pPr algn="l">
                        <a:spcAft>
                          <a:spcPts val="0"/>
                        </a:spcAft>
                      </a:pPr>
                      <a:r>
                        <a:rPr lang="en-US" sz="1400" kern="100" dirty="0">
                          <a:effectLst/>
                          <a:latin typeface="Times New Roman" panose="02020603050405020304"/>
                          <a:ea typeface="微软雅黑" pitchFamily="34" charset="-122"/>
                          <a:cs typeface="Times New Roman" panose="02020603050405020304"/>
                        </a:rPr>
                        <a:t>  </a:t>
                      </a:r>
                      <a:r>
                        <a:rPr lang="zh-CN" sz="1400" kern="100" dirty="0">
                          <a:effectLst/>
                          <a:latin typeface="Times New Roman" panose="02020603050405020304"/>
                          <a:ea typeface="微软雅黑" pitchFamily="34" charset="-122"/>
                          <a:cs typeface="Times New Roman" panose="02020603050405020304"/>
                        </a:rPr>
                        <a:t>从事特种作业、特种设备作业的人员应按照有关规定，经专门安全作业培训，考核合格，取得相应资格后，方可上岗作业</a:t>
                      </a:r>
                      <a:r>
                        <a:rPr lang="en-US" sz="1400" kern="100" dirty="0">
                          <a:effectLst/>
                          <a:latin typeface="Times New Roman" panose="02020603050405020304"/>
                          <a:ea typeface="微软雅黑" pitchFamily="34" charset="-122"/>
                          <a:cs typeface="Times New Roman" panose="02020603050405020304"/>
                        </a:rPr>
                        <a:t>,</a:t>
                      </a:r>
                      <a:r>
                        <a:rPr lang="zh-CN" sz="1400" kern="100" dirty="0">
                          <a:effectLst/>
                          <a:latin typeface="Times New Roman" panose="02020603050405020304"/>
                          <a:ea typeface="微软雅黑" pitchFamily="34" charset="-122"/>
                          <a:cs typeface="Times New Roman" panose="02020603050405020304"/>
                        </a:rPr>
                        <a:t>并定期接受复审。</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100" dirty="0">
                          <a:effectLst/>
                          <a:latin typeface="Times New Roman" panose="02020603050405020304"/>
                          <a:ea typeface="微软雅黑" pitchFamily="34" charset="-122"/>
                          <a:cs typeface="Times New Roman" panose="02020603050405020304"/>
                        </a:rPr>
                        <a:t>  </a:t>
                      </a:r>
                      <a:r>
                        <a:rPr lang="zh-CN" sz="1400" kern="100" dirty="0">
                          <a:effectLst/>
                          <a:latin typeface="Times New Roman" panose="02020603050405020304"/>
                          <a:ea typeface="微软雅黑" pitchFamily="34" charset="-122"/>
                          <a:cs typeface="Times New Roman" panose="02020603050405020304"/>
                        </a:rPr>
                        <a:t>其他从业人员每年应接受再培训，再培训时间和内容应符合国家和地方政府的有关规定。</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400" kern="100" dirty="0">
                          <a:effectLst/>
                          <a:latin typeface="Times New Roman" panose="02020603050405020304"/>
                          <a:ea typeface="微软雅黑" pitchFamily="34" charset="-122"/>
                          <a:cs typeface="Times New Roman" panose="02020603050405020304"/>
                        </a:rPr>
                        <a:t>1.</a:t>
                      </a:r>
                      <a:r>
                        <a:rPr lang="zh-CN" sz="1400" kern="100" dirty="0">
                          <a:effectLst/>
                          <a:latin typeface="Times New Roman" panose="02020603050405020304"/>
                          <a:ea typeface="微软雅黑" pitchFamily="34" charset="-122"/>
                          <a:cs typeface="Times New Roman" panose="02020603050405020304"/>
                        </a:rPr>
                        <a:t>新入厂从业人员须三级安全教育。</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100" dirty="0">
                          <a:effectLst/>
                          <a:latin typeface="Times New Roman" panose="02020603050405020304"/>
                          <a:ea typeface="微软雅黑" pitchFamily="34" charset="-122"/>
                          <a:cs typeface="Times New Roman" panose="02020603050405020304"/>
                        </a:rPr>
                        <a:t>2.</a:t>
                      </a:r>
                      <a:r>
                        <a:rPr lang="zh-CN" sz="1400" kern="100" dirty="0">
                          <a:effectLst/>
                          <a:latin typeface="Times New Roman" panose="02020603050405020304"/>
                          <a:ea typeface="微软雅黑" pitchFamily="34" charset="-122"/>
                          <a:cs typeface="Times New Roman" panose="02020603050405020304"/>
                        </a:rPr>
                        <a:t>特种作业人员持证培训。</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100" dirty="0">
                          <a:effectLst/>
                          <a:latin typeface="Times New Roman" panose="02020603050405020304"/>
                          <a:ea typeface="微软雅黑" pitchFamily="34" charset="-122"/>
                          <a:cs typeface="Times New Roman" panose="02020603050405020304"/>
                        </a:rPr>
                        <a:t>3.</a:t>
                      </a:r>
                      <a:r>
                        <a:rPr lang="zh-CN" sz="1400" kern="100" dirty="0">
                          <a:effectLst/>
                          <a:latin typeface="Times New Roman" panose="02020603050405020304"/>
                          <a:ea typeface="微软雅黑" pitchFamily="34" charset="-122"/>
                          <a:cs typeface="Times New Roman" panose="02020603050405020304"/>
                        </a:rPr>
                        <a:t>变换工种、复工和</a:t>
                      </a:r>
                      <a:r>
                        <a:rPr lang="en-US" sz="1400" kern="100" dirty="0">
                          <a:effectLst/>
                          <a:latin typeface="Times New Roman" panose="02020603050405020304"/>
                          <a:ea typeface="微软雅黑" pitchFamily="34" charset="-122"/>
                          <a:cs typeface="Times New Roman" panose="02020603050405020304"/>
                        </a:rPr>
                        <a:t>“</a:t>
                      </a:r>
                      <a:r>
                        <a:rPr lang="zh-CN" sz="1400" kern="100" dirty="0">
                          <a:effectLst/>
                          <a:latin typeface="Times New Roman" panose="02020603050405020304"/>
                          <a:ea typeface="微软雅黑" pitchFamily="34" charset="-122"/>
                          <a:cs typeface="Times New Roman" panose="02020603050405020304"/>
                        </a:rPr>
                        <a:t>四新</a:t>
                      </a:r>
                      <a:r>
                        <a:rPr lang="en-US" sz="1400" kern="100" dirty="0">
                          <a:effectLst/>
                          <a:latin typeface="Times New Roman" panose="02020603050405020304"/>
                          <a:ea typeface="微软雅黑" pitchFamily="34" charset="-122"/>
                          <a:cs typeface="Times New Roman" panose="02020603050405020304"/>
                        </a:rPr>
                        <a:t>”</a:t>
                      </a:r>
                      <a:r>
                        <a:rPr lang="zh-CN" sz="1400" kern="100" dirty="0">
                          <a:effectLst/>
                          <a:latin typeface="Times New Roman" panose="02020603050405020304"/>
                          <a:ea typeface="微软雅黑" pitchFamily="34" charset="-122"/>
                          <a:cs typeface="Times New Roman" panose="02020603050405020304"/>
                        </a:rPr>
                        <a:t>教育。</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100" dirty="0">
                          <a:effectLst/>
                          <a:latin typeface="Times New Roman" panose="02020603050405020304"/>
                          <a:ea typeface="微软雅黑" pitchFamily="34" charset="-122"/>
                          <a:cs typeface="Times New Roman" panose="02020603050405020304"/>
                        </a:rPr>
                        <a:t>4.</a:t>
                      </a:r>
                      <a:r>
                        <a:rPr lang="zh-CN" sz="1400" kern="100" dirty="0">
                          <a:effectLst/>
                          <a:latin typeface="Times New Roman" panose="02020603050405020304"/>
                          <a:ea typeface="微软雅黑" pitchFamily="34" charset="-122"/>
                          <a:cs typeface="Times New Roman" panose="02020603050405020304"/>
                        </a:rPr>
                        <a:t>每年再继续教育（应包含法律法规、规章制度、操作规程、职业健康教育等内容）。</a:t>
                      </a:r>
                      <a:endParaRPr lang="zh-CN" sz="1400" kern="100" dirty="0">
                        <a:effectLst/>
                        <a:latin typeface="Calibri" panose="020F0502020204030204"/>
                        <a:ea typeface="微软雅黑" pitchFamily="34" charset="-122"/>
                        <a:cs typeface="Times New Roman" panose="02020603050405020304"/>
                      </a:endParaRPr>
                    </a:p>
                    <a:p>
                      <a:pPr algn="l">
                        <a:spcAft>
                          <a:spcPts val="0"/>
                        </a:spcAft>
                        <a:tabLst>
                          <a:tab pos="198120" algn="l"/>
                        </a:tabLst>
                      </a:pPr>
                      <a:r>
                        <a:rPr lang="en-US" sz="1400" kern="100" dirty="0">
                          <a:effectLst/>
                          <a:latin typeface="Times New Roman" panose="02020603050405020304"/>
                          <a:ea typeface="微软雅黑" pitchFamily="34" charset="-122"/>
                          <a:cs typeface="Times New Roman" panose="02020603050405020304"/>
                        </a:rPr>
                        <a:t> </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latin typeface="Times New Roman" panose="02020603050405020304"/>
                          <a:ea typeface="微软雅黑" pitchFamily="34" charset="-122"/>
                          <a:cs typeface="Times New Roman" panose="02020603050405020304"/>
                        </a:rPr>
                        <a:t>50</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panose="02020603050405020304"/>
                          <a:ea typeface="微软雅黑" pitchFamily="34" charset="-122"/>
                          <a:cs typeface="Times New Roman" panose="02020603050405020304"/>
                        </a:rPr>
                        <a:t>1.</a:t>
                      </a:r>
                      <a:r>
                        <a:rPr lang="zh-CN" sz="1400" kern="100" dirty="0">
                          <a:effectLst/>
                          <a:latin typeface="Times New Roman" panose="02020603050405020304"/>
                          <a:ea typeface="微软雅黑" pitchFamily="34" charset="-122"/>
                          <a:cs typeface="Times New Roman" panose="02020603050405020304"/>
                        </a:rPr>
                        <a:t>未建立新员工三级安全教育台账的，扣</a:t>
                      </a:r>
                      <a:r>
                        <a:rPr lang="en-US" sz="1400" kern="100" dirty="0">
                          <a:effectLst/>
                          <a:latin typeface="Times New Roman" panose="02020603050405020304"/>
                          <a:ea typeface="微软雅黑" pitchFamily="34" charset="-122"/>
                          <a:cs typeface="Times New Roman" panose="02020603050405020304"/>
                        </a:rPr>
                        <a:t>20</a:t>
                      </a:r>
                      <a:r>
                        <a:rPr lang="zh-CN" sz="1400" kern="100" dirty="0">
                          <a:effectLst/>
                          <a:latin typeface="Times New Roman" panose="02020603050405020304"/>
                          <a:ea typeface="微软雅黑" pitchFamily="34" charset="-122"/>
                          <a:cs typeface="Times New Roman" panose="02020603050405020304"/>
                        </a:rPr>
                        <a:t>分；三级安全教育培训无针对性或流于形式的，扣</a:t>
                      </a:r>
                      <a:r>
                        <a:rPr lang="en-US" sz="1400" kern="100" dirty="0">
                          <a:effectLst/>
                          <a:latin typeface="Times New Roman" panose="02020603050405020304"/>
                          <a:ea typeface="微软雅黑" pitchFamily="34" charset="-122"/>
                          <a:cs typeface="Times New Roman" panose="02020603050405020304"/>
                        </a:rPr>
                        <a:t>20</a:t>
                      </a:r>
                      <a:r>
                        <a:rPr lang="zh-CN" sz="1400" kern="100" dirty="0">
                          <a:effectLst/>
                          <a:latin typeface="Times New Roman" panose="02020603050405020304"/>
                          <a:ea typeface="微软雅黑" pitchFamily="34" charset="-122"/>
                          <a:cs typeface="Times New Roman" panose="02020603050405020304"/>
                        </a:rPr>
                        <a:t>分；新入厂人员上岗前未经三级安全教育培训的，每人次扣</a:t>
                      </a:r>
                      <a:r>
                        <a:rPr lang="en-US" sz="1400" kern="100" dirty="0">
                          <a:effectLst/>
                          <a:latin typeface="Times New Roman" panose="02020603050405020304"/>
                          <a:ea typeface="微软雅黑" pitchFamily="34" charset="-122"/>
                          <a:cs typeface="Times New Roman" panose="02020603050405020304"/>
                        </a:rPr>
                        <a:t>5</a:t>
                      </a:r>
                      <a:r>
                        <a:rPr lang="zh-CN" sz="1400" kern="100" dirty="0">
                          <a:effectLst/>
                          <a:latin typeface="Times New Roman" panose="02020603050405020304"/>
                          <a:ea typeface="微软雅黑" pitchFamily="34" charset="-122"/>
                          <a:cs typeface="Times New Roman" panose="02020603050405020304"/>
                        </a:rPr>
                        <a:t>分（该项最多扣</a:t>
                      </a:r>
                      <a:r>
                        <a:rPr lang="en-US" sz="1400" kern="100" dirty="0">
                          <a:effectLst/>
                          <a:latin typeface="Times New Roman" panose="02020603050405020304"/>
                          <a:ea typeface="微软雅黑" pitchFamily="34" charset="-122"/>
                          <a:cs typeface="Times New Roman" panose="02020603050405020304"/>
                        </a:rPr>
                        <a:t>20</a:t>
                      </a:r>
                      <a:r>
                        <a:rPr lang="zh-CN" sz="1400" kern="100" dirty="0">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100" dirty="0">
                          <a:effectLst/>
                          <a:latin typeface="Times New Roman" panose="02020603050405020304"/>
                          <a:ea typeface="微软雅黑" pitchFamily="34" charset="-122"/>
                          <a:cs typeface="Times New Roman" panose="02020603050405020304"/>
                        </a:rPr>
                        <a:t>2.</a:t>
                      </a:r>
                      <a:r>
                        <a:rPr lang="zh-CN" sz="1400" kern="100" dirty="0">
                          <a:effectLst/>
                          <a:latin typeface="Times New Roman" panose="02020603050405020304"/>
                          <a:ea typeface="微软雅黑" pitchFamily="34" charset="-122"/>
                          <a:cs typeface="Times New Roman" panose="02020603050405020304"/>
                        </a:rPr>
                        <a:t>特种作业人员未按要求持证的，扣</a:t>
                      </a:r>
                      <a:r>
                        <a:rPr lang="en-US" sz="1400" kern="100" dirty="0">
                          <a:effectLst/>
                          <a:latin typeface="Times New Roman" panose="02020603050405020304"/>
                          <a:ea typeface="微软雅黑" pitchFamily="34" charset="-122"/>
                          <a:cs typeface="Times New Roman" panose="02020603050405020304"/>
                        </a:rPr>
                        <a:t>20</a:t>
                      </a:r>
                      <a:r>
                        <a:rPr lang="zh-CN" sz="1400" kern="100" dirty="0">
                          <a:effectLst/>
                          <a:latin typeface="Times New Roman" panose="02020603050405020304"/>
                          <a:ea typeface="微软雅黑" pitchFamily="34" charset="-122"/>
                          <a:cs typeface="Times New Roman" panose="02020603050405020304"/>
                        </a:rPr>
                        <a:t>分；未定期复审的，每人次扣</a:t>
                      </a:r>
                      <a:r>
                        <a:rPr lang="en-US" sz="1400" kern="100" dirty="0">
                          <a:effectLst/>
                          <a:latin typeface="Times New Roman" panose="02020603050405020304"/>
                          <a:ea typeface="微软雅黑" pitchFamily="34" charset="-122"/>
                          <a:cs typeface="Times New Roman" panose="02020603050405020304"/>
                        </a:rPr>
                        <a:t>5</a:t>
                      </a:r>
                      <a:r>
                        <a:rPr lang="zh-CN" sz="1400" kern="100" dirty="0">
                          <a:effectLst/>
                          <a:latin typeface="Times New Roman" panose="02020603050405020304"/>
                          <a:ea typeface="微软雅黑" pitchFamily="34" charset="-122"/>
                          <a:cs typeface="Times New Roman" panose="02020603050405020304"/>
                        </a:rPr>
                        <a:t>分（该项最多扣</a:t>
                      </a:r>
                      <a:r>
                        <a:rPr lang="en-US" sz="1400" kern="100" dirty="0">
                          <a:effectLst/>
                          <a:latin typeface="Times New Roman" panose="02020603050405020304"/>
                          <a:ea typeface="微软雅黑" pitchFamily="34" charset="-122"/>
                          <a:cs typeface="Times New Roman" panose="02020603050405020304"/>
                        </a:rPr>
                        <a:t>20</a:t>
                      </a:r>
                      <a:r>
                        <a:rPr lang="zh-CN" sz="1400" kern="100" dirty="0">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100" dirty="0">
                          <a:effectLst/>
                          <a:latin typeface="Times New Roman" panose="02020603050405020304"/>
                          <a:ea typeface="微软雅黑" pitchFamily="34" charset="-122"/>
                          <a:cs typeface="Times New Roman" panose="02020603050405020304"/>
                        </a:rPr>
                        <a:t>3.</a:t>
                      </a:r>
                      <a:r>
                        <a:rPr lang="zh-CN" sz="1400" kern="100" dirty="0">
                          <a:effectLst/>
                          <a:latin typeface="Times New Roman" panose="02020603050405020304"/>
                          <a:ea typeface="微软雅黑" pitchFamily="34" charset="-122"/>
                          <a:cs typeface="Times New Roman" panose="02020603050405020304"/>
                        </a:rPr>
                        <a:t>未按要求建立变换工种、复工和</a:t>
                      </a:r>
                      <a:r>
                        <a:rPr lang="en-US" sz="1400" kern="100" dirty="0">
                          <a:effectLst/>
                          <a:latin typeface="Times New Roman" panose="02020603050405020304"/>
                          <a:ea typeface="微软雅黑" pitchFamily="34" charset="-122"/>
                          <a:cs typeface="Times New Roman" panose="02020603050405020304"/>
                        </a:rPr>
                        <a:t>“</a:t>
                      </a:r>
                      <a:r>
                        <a:rPr lang="zh-CN" sz="1400" kern="100" dirty="0">
                          <a:effectLst/>
                          <a:latin typeface="Times New Roman" panose="02020603050405020304"/>
                          <a:ea typeface="微软雅黑" pitchFamily="34" charset="-122"/>
                          <a:cs typeface="Times New Roman" panose="02020603050405020304"/>
                        </a:rPr>
                        <a:t>四新</a:t>
                      </a:r>
                      <a:r>
                        <a:rPr lang="en-US" sz="1400" kern="100" dirty="0">
                          <a:effectLst/>
                          <a:latin typeface="Times New Roman" panose="02020603050405020304"/>
                          <a:ea typeface="微软雅黑" pitchFamily="34" charset="-122"/>
                          <a:cs typeface="Times New Roman" panose="02020603050405020304"/>
                        </a:rPr>
                        <a:t>”</a:t>
                      </a:r>
                      <a:r>
                        <a:rPr lang="zh-CN" sz="1400" kern="100" dirty="0">
                          <a:effectLst/>
                          <a:latin typeface="Times New Roman" panose="02020603050405020304"/>
                          <a:ea typeface="微软雅黑" pitchFamily="34" charset="-122"/>
                          <a:cs typeface="Times New Roman" panose="02020603050405020304"/>
                        </a:rPr>
                        <a:t>教育台账的，每人次扣</a:t>
                      </a:r>
                      <a:r>
                        <a:rPr lang="en-US" sz="1400" kern="100" dirty="0">
                          <a:effectLst/>
                          <a:latin typeface="Times New Roman" panose="02020603050405020304"/>
                          <a:ea typeface="微软雅黑" pitchFamily="34" charset="-122"/>
                          <a:cs typeface="Times New Roman" panose="02020603050405020304"/>
                        </a:rPr>
                        <a:t>5</a:t>
                      </a:r>
                      <a:r>
                        <a:rPr lang="zh-CN" sz="1400" kern="100" dirty="0">
                          <a:effectLst/>
                          <a:latin typeface="Times New Roman" panose="02020603050405020304"/>
                          <a:ea typeface="微软雅黑" pitchFamily="34" charset="-122"/>
                          <a:cs typeface="Times New Roman" panose="02020603050405020304"/>
                        </a:rPr>
                        <a:t>分（该项最多扣</a:t>
                      </a:r>
                      <a:r>
                        <a:rPr lang="en-US" sz="1400" kern="100" dirty="0">
                          <a:effectLst/>
                          <a:latin typeface="Times New Roman" panose="02020603050405020304"/>
                          <a:ea typeface="微软雅黑" pitchFamily="34" charset="-122"/>
                          <a:cs typeface="Times New Roman" panose="02020603050405020304"/>
                        </a:rPr>
                        <a:t>10</a:t>
                      </a:r>
                      <a:r>
                        <a:rPr lang="zh-CN" sz="1400" kern="100" dirty="0">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100" dirty="0">
                          <a:effectLst/>
                          <a:latin typeface="Times New Roman" panose="02020603050405020304"/>
                          <a:ea typeface="微软雅黑" pitchFamily="34" charset="-122"/>
                          <a:cs typeface="Times New Roman" panose="02020603050405020304"/>
                        </a:rPr>
                        <a:t>4.</a:t>
                      </a:r>
                      <a:r>
                        <a:rPr lang="zh-CN" sz="1400" kern="100" dirty="0">
                          <a:effectLst/>
                          <a:latin typeface="Times New Roman" panose="02020603050405020304"/>
                          <a:ea typeface="微软雅黑" pitchFamily="34" charset="-122"/>
                          <a:cs typeface="Times New Roman" panose="02020603050405020304"/>
                        </a:rPr>
                        <a:t>未定期开展全员再继续教育的，扣</a:t>
                      </a:r>
                      <a:r>
                        <a:rPr lang="en-US" sz="1400" kern="100" dirty="0">
                          <a:effectLst/>
                          <a:latin typeface="Times New Roman" panose="02020603050405020304"/>
                          <a:ea typeface="微软雅黑" pitchFamily="34" charset="-122"/>
                          <a:cs typeface="Times New Roman" panose="02020603050405020304"/>
                        </a:rPr>
                        <a:t>20</a:t>
                      </a:r>
                      <a:r>
                        <a:rPr lang="zh-CN" sz="1400" kern="100" dirty="0">
                          <a:effectLst/>
                          <a:latin typeface="Times New Roman" panose="02020603050405020304"/>
                          <a:ea typeface="微软雅黑" pitchFamily="34" charset="-122"/>
                          <a:cs typeface="Times New Roman" panose="02020603050405020304"/>
                        </a:rPr>
                        <a:t>分；全员教育参训人数不足</a:t>
                      </a:r>
                      <a:r>
                        <a:rPr lang="en-US" sz="1400" kern="100" dirty="0">
                          <a:effectLst/>
                          <a:latin typeface="Times New Roman" panose="02020603050405020304"/>
                          <a:ea typeface="微软雅黑" pitchFamily="34" charset="-122"/>
                          <a:cs typeface="Times New Roman" panose="02020603050405020304"/>
                        </a:rPr>
                        <a:t>80%</a:t>
                      </a:r>
                      <a:r>
                        <a:rPr lang="zh-CN" sz="1400" kern="100" dirty="0">
                          <a:effectLst/>
                          <a:latin typeface="Times New Roman" panose="02020603050405020304"/>
                          <a:ea typeface="微软雅黑" pitchFamily="34" charset="-122"/>
                          <a:cs typeface="Times New Roman" panose="02020603050405020304"/>
                        </a:rPr>
                        <a:t>的，一线作业人员每人次扣</a:t>
                      </a:r>
                      <a:r>
                        <a:rPr lang="en-US" sz="1400" kern="100" dirty="0">
                          <a:effectLst/>
                          <a:latin typeface="Times New Roman" panose="02020603050405020304"/>
                          <a:ea typeface="微软雅黑" pitchFamily="34" charset="-122"/>
                          <a:cs typeface="Times New Roman" panose="02020603050405020304"/>
                        </a:rPr>
                        <a:t>1</a:t>
                      </a:r>
                      <a:r>
                        <a:rPr lang="zh-CN" sz="1400" kern="100" dirty="0">
                          <a:effectLst/>
                          <a:latin typeface="Times New Roman" panose="02020603050405020304"/>
                          <a:ea typeface="微软雅黑" pitchFamily="34" charset="-122"/>
                          <a:cs typeface="Times New Roman" panose="02020603050405020304"/>
                        </a:rPr>
                        <a:t>分（该项最多扣</a:t>
                      </a:r>
                      <a:r>
                        <a:rPr lang="en-US" sz="1400" kern="100" dirty="0">
                          <a:effectLst/>
                          <a:latin typeface="Times New Roman" panose="02020603050405020304"/>
                          <a:ea typeface="微软雅黑" pitchFamily="34" charset="-122"/>
                          <a:cs typeface="Times New Roman" panose="02020603050405020304"/>
                        </a:rPr>
                        <a:t>20</a:t>
                      </a:r>
                      <a:r>
                        <a:rPr lang="zh-CN" sz="1400" kern="100" dirty="0">
                          <a:effectLst/>
                          <a:latin typeface="Times New Roman" panose="02020603050405020304"/>
                          <a:ea typeface="微软雅黑" pitchFamily="34" charset="-122"/>
                          <a:cs typeface="Times New Roman" panose="02020603050405020304"/>
                        </a:rPr>
                        <a:t>分）。（部门、车间、班组可分批自行开展培训并汇总）</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100" dirty="0">
                          <a:effectLst/>
                          <a:latin typeface="Times New Roman" panose="02020603050405020304"/>
                          <a:ea typeface="微软雅黑" pitchFamily="34" charset="-122"/>
                          <a:cs typeface="Times New Roman" panose="02020603050405020304"/>
                        </a:rPr>
                        <a:t>5.</a:t>
                      </a:r>
                      <a:r>
                        <a:rPr lang="zh-CN" sz="1400" kern="100" dirty="0">
                          <a:effectLst/>
                          <a:latin typeface="Times New Roman" panose="02020603050405020304"/>
                          <a:ea typeface="微软雅黑" pitchFamily="34" charset="-122"/>
                          <a:cs typeface="Times New Roman" panose="02020603050405020304"/>
                        </a:rPr>
                        <a:t>无职业健康培训记录的，扣</a:t>
                      </a:r>
                      <a:r>
                        <a:rPr lang="en-US" sz="1400" kern="100" dirty="0">
                          <a:effectLst/>
                          <a:latin typeface="Times New Roman" panose="02020603050405020304"/>
                          <a:ea typeface="微软雅黑" pitchFamily="34" charset="-122"/>
                          <a:cs typeface="Times New Roman" panose="02020603050405020304"/>
                        </a:rPr>
                        <a:t>10</a:t>
                      </a:r>
                      <a:r>
                        <a:rPr lang="zh-CN" sz="1400" kern="100" dirty="0">
                          <a:effectLst/>
                          <a:latin typeface="Times New Roman" panose="02020603050405020304"/>
                          <a:ea typeface="微软雅黑" pitchFamily="34" charset="-122"/>
                          <a:cs typeface="Times New Roman" panose="02020603050405020304"/>
                        </a:rPr>
                        <a:t>分；参训人员不足</a:t>
                      </a:r>
                      <a:r>
                        <a:rPr lang="en-US" sz="1400" kern="100" dirty="0">
                          <a:effectLst/>
                          <a:latin typeface="Times New Roman" panose="02020603050405020304"/>
                          <a:ea typeface="微软雅黑" pitchFamily="34" charset="-122"/>
                          <a:cs typeface="Times New Roman" panose="02020603050405020304"/>
                        </a:rPr>
                        <a:t>90%</a:t>
                      </a:r>
                      <a:r>
                        <a:rPr lang="zh-CN" sz="1400" kern="100" dirty="0">
                          <a:effectLst/>
                          <a:latin typeface="Times New Roman" panose="02020603050405020304"/>
                          <a:ea typeface="微软雅黑" pitchFamily="34" charset="-122"/>
                          <a:cs typeface="Times New Roman" panose="02020603050405020304"/>
                        </a:rPr>
                        <a:t>的，接触职业危害岗位人员每人次扣</a:t>
                      </a:r>
                      <a:r>
                        <a:rPr lang="en-US" sz="1400" kern="100" dirty="0">
                          <a:effectLst/>
                          <a:latin typeface="Times New Roman" panose="02020603050405020304"/>
                          <a:ea typeface="微软雅黑" pitchFamily="34" charset="-122"/>
                          <a:cs typeface="Times New Roman" panose="02020603050405020304"/>
                        </a:rPr>
                        <a:t>2</a:t>
                      </a:r>
                      <a:r>
                        <a:rPr lang="zh-CN" sz="1400" kern="100" dirty="0">
                          <a:effectLst/>
                          <a:latin typeface="Times New Roman" panose="02020603050405020304"/>
                          <a:ea typeface="微软雅黑" pitchFamily="34" charset="-122"/>
                          <a:cs typeface="Times New Roman" panose="02020603050405020304"/>
                        </a:rPr>
                        <a:t>分（该项最多扣</a:t>
                      </a:r>
                      <a:r>
                        <a:rPr lang="en-US" sz="1400" kern="100" dirty="0">
                          <a:effectLst/>
                          <a:latin typeface="Times New Roman" panose="02020603050405020304"/>
                          <a:ea typeface="微软雅黑" pitchFamily="34" charset="-122"/>
                          <a:cs typeface="Times New Roman" panose="02020603050405020304"/>
                        </a:rPr>
                        <a:t>10</a:t>
                      </a:r>
                      <a:r>
                        <a:rPr lang="zh-CN" sz="1400" kern="100" dirty="0">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100" dirty="0">
                          <a:effectLst/>
                          <a:latin typeface="Times New Roman" panose="02020603050405020304"/>
                          <a:ea typeface="微软雅黑" pitchFamily="34" charset="-122"/>
                          <a:cs typeface="Times New Roman" panose="02020603050405020304"/>
                        </a:rPr>
                        <a:t>6.</a:t>
                      </a:r>
                      <a:r>
                        <a:rPr lang="zh-CN" sz="1400" kern="100" dirty="0">
                          <a:effectLst/>
                          <a:latin typeface="Times New Roman" panose="02020603050405020304"/>
                          <a:ea typeface="微软雅黑" pitchFamily="34" charset="-122"/>
                          <a:cs typeface="Times New Roman" panose="02020603050405020304"/>
                        </a:rPr>
                        <a:t>安全教育培训台账记录不真实的，该项不得分。</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87855">
                <a:tc gridSpan="6">
                  <a:txBody>
                    <a:bodyPr/>
                    <a:lstStyle/>
                    <a:p>
                      <a:pPr algn="l">
                        <a:spcAft>
                          <a:spcPts val="0"/>
                        </a:spcAft>
                      </a:pPr>
                      <a:r>
                        <a:rPr lang="zh-CN" altLang="en-US" sz="1400" b="1" kern="100" dirty="0">
                          <a:effectLst/>
                          <a:latin typeface="Calibri" panose="020F0502020204030204"/>
                          <a:ea typeface="微软雅黑" pitchFamily="34" charset="-122"/>
                          <a:cs typeface="Times New Roman" panose="02020603050405020304"/>
                          <a:sym typeface="+mn-ea"/>
                        </a:rPr>
                        <a:t>本节要点：</a:t>
                      </a:r>
                      <a:endParaRPr lang="zh-CN" altLang="en-US" sz="1400" b="1" kern="100" dirty="0">
                        <a:effectLst/>
                        <a:latin typeface="Calibri" panose="020F0502020204030204"/>
                        <a:ea typeface="微软雅黑" pitchFamily="34" charset="-122"/>
                        <a:cs typeface="Times New Roman" panose="02020603050405020304"/>
                      </a:endParaRPr>
                    </a:p>
                    <a:p>
                      <a:pPr algn="l">
                        <a:spcAft>
                          <a:spcPts val="0"/>
                        </a:spcAft>
                      </a:pPr>
                      <a:r>
                        <a:rPr lang="zh-CN" altLang="en-US" sz="1800" b="1" kern="100" dirty="0">
                          <a:effectLst/>
                          <a:latin typeface="Calibri" panose="020F0502020204030204"/>
                          <a:ea typeface="微软雅黑" pitchFamily="34" charset="-122"/>
                          <a:cs typeface="Times New Roman" panose="02020603050405020304"/>
                          <a:sym typeface="+mn-ea"/>
                        </a:rPr>
                        <a:t>1、规范新员工三级教育的培训流程和记录。</a:t>
                      </a:r>
                    </a:p>
                    <a:p>
                      <a:pPr algn="l">
                        <a:spcAft>
                          <a:spcPts val="0"/>
                        </a:spcAft>
                      </a:pPr>
                      <a:r>
                        <a:rPr lang="en-US" altLang="zh-CN" sz="1800" b="1" kern="100" dirty="0">
                          <a:effectLst/>
                          <a:latin typeface="Calibri" panose="020F0502020204030204"/>
                          <a:ea typeface="微软雅黑" pitchFamily="34" charset="-122"/>
                          <a:cs typeface="Times New Roman" panose="02020603050405020304"/>
                        </a:rPr>
                        <a:t>2</a:t>
                      </a:r>
                      <a:r>
                        <a:rPr lang="zh-CN" altLang="en-US" sz="1800" b="1" kern="100" dirty="0">
                          <a:effectLst/>
                          <a:latin typeface="Calibri" panose="020F0502020204030204"/>
                          <a:ea typeface="微软雅黑" pitchFamily="34" charset="-122"/>
                          <a:cs typeface="Times New Roman" panose="02020603050405020304"/>
                        </a:rPr>
                        <a:t>、特种作业人员严格持证上岗。</a:t>
                      </a:r>
                    </a:p>
                    <a:p>
                      <a:pPr algn="l">
                        <a:spcAft>
                          <a:spcPts val="0"/>
                        </a:spcAft>
                      </a:pPr>
                      <a:r>
                        <a:rPr lang="en-US" altLang="zh-CN" sz="1800" b="1" kern="100" dirty="0">
                          <a:effectLst/>
                          <a:latin typeface="Calibri" panose="020F0502020204030204"/>
                          <a:ea typeface="微软雅黑" pitchFamily="34" charset="-122"/>
                          <a:cs typeface="Times New Roman" panose="02020603050405020304"/>
                        </a:rPr>
                        <a:t>3</a:t>
                      </a:r>
                      <a:r>
                        <a:rPr lang="zh-CN" altLang="en-US" sz="1800" b="1" kern="100" dirty="0">
                          <a:effectLst/>
                          <a:latin typeface="Calibri" panose="020F0502020204030204"/>
                          <a:ea typeface="微软雅黑" pitchFamily="34" charset="-122"/>
                          <a:cs typeface="Times New Roman" panose="02020603050405020304"/>
                        </a:rPr>
                        <a:t>、把法律法规、规章制度、操作规程、职业健康等培训融合到全员教育中，便于操作；员工多或倒班的企业可根据实际情况分批培训。</a:t>
                      </a:r>
                    </a:p>
                    <a:p>
                      <a:pPr algn="l">
                        <a:spcAft>
                          <a:spcPts val="0"/>
                        </a:spcAft>
                      </a:pPr>
                      <a:r>
                        <a:rPr lang="en-US" altLang="zh-CN" sz="1800" b="1" kern="100" dirty="0">
                          <a:effectLst/>
                          <a:latin typeface="Calibri" panose="020F0502020204030204"/>
                          <a:ea typeface="微软雅黑" pitchFamily="34" charset="-122"/>
                          <a:cs typeface="Times New Roman" panose="02020603050405020304"/>
                        </a:rPr>
                        <a:t>4</a:t>
                      </a:r>
                      <a:r>
                        <a:rPr lang="zh-CN" altLang="en-US" sz="1800" b="1" kern="100" dirty="0">
                          <a:effectLst/>
                          <a:latin typeface="Calibri" panose="020F0502020204030204"/>
                          <a:ea typeface="微软雅黑" pitchFamily="34" charset="-122"/>
                          <a:cs typeface="Times New Roman" panose="02020603050405020304"/>
                        </a:rPr>
                        <a:t>、培训记录保持真实性（真实的照片、签到、培训资料等）。</a:t>
                      </a:r>
                    </a:p>
                    <a:p>
                      <a:pPr algn="l">
                        <a:spcAft>
                          <a:spcPts val="0"/>
                        </a:spcAft>
                      </a:pPr>
                      <a:r>
                        <a:rPr lang="en-US" altLang="zh-CN" sz="1800" b="1" kern="100" dirty="0">
                          <a:effectLst/>
                          <a:latin typeface="Calibri" panose="020F0502020204030204"/>
                          <a:ea typeface="微软雅黑" pitchFamily="34" charset="-122"/>
                          <a:cs typeface="Times New Roman" panose="02020603050405020304"/>
                        </a:rPr>
                        <a:t>5</a:t>
                      </a:r>
                      <a:r>
                        <a:rPr lang="zh-CN" altLang="en-US" sz="1800" b="1" kern="100" dirty="0">
                          <a:effectLst/>
                          <a:latin typeface="Calibri" panose="020F0502020204030204"/>
                          <a:ea typeface="微软雅黑" pitchFamily="34" charset="-122"/>
                          <a:cs typeface="Times New Roman" panose="02020603050405020304"/>
                        </a:rPr>
                        <a:t>、注意单项扣分不要超过允许扣分的上限。</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latin typeface="仿宋" panose="02010609060101010101" pitchFamily="1" charset="-122"/>
                <a:ea typeface="仿宋" panose="02010609060101010101" pitchFamily="1" charset="-122"/>
              </a:rPr>
              <a:t>三</a:t>
            </a:r>
            <a:r>
              <a:rPr lang="zh-CN" altLang="zh-CN" sz="3200" b="1" dirty="0" smtClean="0">
                <a:latin typeface="仿宋" panose="02010609060101010101" pitchFamily="1" charset="-122"/>
                <a:ea typeface="仿宋" panose="02010609060101010101" pitchFamily="1" charset="-122"/>
              </a:rPr>
              <a:t>、</a:t>
            </a:r>
            <a:r>
              <a:rPr lang="zh-CN" altLang="en-US" sz="3200" b="1" dirty="0" smtClean="0">
                <a:latin typeface="仿宋" panose="02010609060101010101" pitchFamily="1" charset="-122"/>
                <a:ea typeface="仿宋" panose="02010609060101010101" pitchFamily="1" charset="-122"/>
              </a:rPr>
              <a:t>教育培训</a:t>
            </a:r>
            <a:endParaRPr lang="en-US" altLang="zh-CN" sz="3200" b="1" dirty="0">
              <a:latin typeface="仿宋" panose="02010609060101010101" pitchFamily="1" charset="-122"/>
              <a:ea typeface="仿宋" panose="02010609060101010101" pitchFamily="1" charset="-122"/>
            </a:endParaRPr>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2733893349"/>
              </p:ext>
            </p:extLst>
          </p:nvPr>
        </p:nvGraphicFramePr>
        <p:xfrm>
          <a:off x="182245" y="764540"/>
          <a:ext cx="11506835" cy="5074285"/>
        </p:xfrm>
        <a:graphic>
          <a:graphicData uri="http://schemas.openxmlformats.org/drawingml/2006/table">
            <a:tbl>
              <a:tblPr/>
              <a:tblGrid>
                <a:gridCol w="580390"/>
                <a:gridCol w="511175"/>
                <a:gridCol w="3506470"/>
                <a:gridCol w="3535680"/>
                <a:gridCol w="513080"/>
                <a:gridCol w="2860040"/>
              </a:tblGrid>
              <a:tr h="520700">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6475">
                <a:tc>
                  <a:txBody>
                    <a:bodyPr/>
                    <a:lstStyle/>
                    <a:p>
                      <a:pPr algn="ctr">
                        <a:spcAft>
                          <a:spcPts val="0"/>
                        </a:spcAft>
                      </a:pPr>
                      <a:r>
                        <a:rPr lang="en-US" altLang="zh-CN" sz="1200" kern="0" spc="40" dirty="0" smtClean="0">
                          <a:effectLst/>
                          <a:latin typeface="Times New Roman" panose="02020603050405020304"/>
                          <a:ea typeface="微软雅黑" pitchFamily="34" charset="-122"/>
                          <a:cs typeface="Times New Roman" panose="02020603050405020304"/>
                          <a:sym typeface="+mn-ea"/>
                        </a:rPr>
                        <a:t>3.2</a:t>
                      </a:r>
                      <a:endParaRPr lang="zh-CN" altLang="zh-CN" sz="1200" kern="100" dirty="0" smtClean="0">
                        <a:effectLst/>
                        <a:latin typeface="+mn-lt"/>
                        <a:ea typeface="微软雅黑" pitchFamily="34" charset="-122"/>
                        <a:cs typeface="Times New Roman" panose="02020603050405020304"/>
                      </a:endParaRPr>
                    </a:p>
                    <a:p>
                      <a:pPr algn="ctr">
                        <a:spcAft>
                          <a:spcPts val="0"/>
                        </a:spcAft>
                      </a:pPr>
                      <a:r>
                        <a:rPr lang="zh-CN" altLang="zh-CN" sz="1200" kern="0" spc="40" dirty="0" smtClean="0">
                          <a:effectLst/>
                          <a:latin typeface="Times New Roman" panose="02020603050405020304"/>
                          <a:ea typeface="微软雅黑" pitchFamily="34" charset="-122"/>
                          <a:cs typeface="Times New Roman" panose="02020603050405020304"/>
                          <a:sym typeface="+mn-ea"/>
                        </a:rPr>
                        <a:t>人员教育培训</a:t>
                      </a:r>
                      <a:endParaRPr lang="zh-CN" altLang="zh-CN" sz="1200" kern="100" dirty="0" smtClean="0">
                        <a:effectLst/>
                        <a:latin typeface="+mn-lt"/>
                        <a:ea typeface="微软雅黑" pitchFamily="34" charset="-122"/>
                        <a:cs typeface="Times New Roman" panose="02020603050405020304"/>
                      </a:endParaRPr>
                    </a:p>
                    <a:p>
                      <a:pPr algn="ctr">
                        <a:spcAft>
                          <a:spcPts val="0"/>
                        </a:spcAft>
                      </a:pP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0" spc="40" dirty="0">
                          <a:effectLst/>
                          <a:latin typeface="Times New Roman" panose="02020603050405020304"/>
                          <a:ea typeface="微软雅黑" pitchFamily="34" charset="-122"/>
                          <a:cs typeface="Times New Roman" panose="02020603050405020304"/>
                        </a:rPr>
                        <a:t>3.2.3</a:t>
                      </a:r>
                      <a:r>
                        <a:rPr lang="zh-CN" sz="1400" kern="0" spc="40" dirty="0">
                          <a:effectLst/>
                          <a:latin typeface="Times New Roman" panose="02020603050405020304"/>
                          <a:ea typeface="微软雅黑" pitchFamily="34" charset="-122"/>
                          <a:cs typeface="Times New Roman" panose="02020603050405020304"/>
                        </a:rPr>
                        <a:t>其他人员教育培训</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87020" algn="l">
                        <a:spcAft>
                          <a:spcPts val="0"/>
                        </a:spcAft>
                      </a:pPr>
                      <a:r>
                        <a:rPr lang="zh-CN" sz="1400" kern="0" spc="40" dirty="0">
                          <a:effectLst/>
                          <a:latin typeface="Times New Roman" panose="02020603050405020304"/>
                          <a:ea typeface="微软雅黑" pitchFamily="34" charset="-122"/>
                          <a:cs typeface="Times New Roman" panose="02020603050405020304"/>
                        </a:rPr>
                        <a:t>企业应对进入企业从事服务和作业活动的承包商、供应商的从业人员和接收的中等职业学校、高等学校实习生</a:t>
                      </a:r>
                      <a:r>
                        <a:rPr lang="en-US" sz="1400" kern="0" spc="40" dirty="0">
                          <a:effectLst/>
                          <a:latin typeface="Times New Roman" panose="02020603050405020304"/>
                          <a:ea typeface="微软雅黑" pitchFamily="34" charset="-122"/>
                          <a:cs typeface="Times New Roman" panose="02020603050405020304"/>
                        </a:rPr>
                        <a:t>,</a:t>
                      </a:r>
                      <a:r>
                        <a:rPr lang="zh-CN" sz="1400" kern="0" spc="40" dirty="0">
                          <a:effectLst/>
                          <a:latin typeface="Times New Roman" panose="02020603050405020304"/>
                          <a:ea typeface="微软雅黑" pitchFamily="34" charset="-122"/>
                          <a:cs typeface="Times New Roman" panose="02020603050405020304"/>
                        </a:rPr>
                        <a:t>进行入厂安全教育培训，并保存记录。</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tabLst>
                          <a:tab pos="198120" algn="l"/>
                        </a:tabLst>
                      </a:pPr>
                      <a:r>
                        <a:rPr lang="en-US" sz="1400" kern="100" dirty="0">
                          <a:effectLst/>
                          <a:latin typeface="Times New Roman" panose="02020603050405020304"/>
                          <a:ea typeface="微软雅黑" pitchFamily="34" charset="-122"/>
                          <a:cs typeface="Times New Roman" panose="02020603050405020304"/>
                        </a:rPr>
                        <a:t>1.</a:t>
                      </a:r>
                      <a:r>
                        <a:rPr lang="zh-CN" sz="1400" kern="100" dirty="0">
                          <a:effectLst/>
                          <a:latin typeface="Times New Roman" panose="02020603050405020304"/>
                          <a:ea typeface="微软雅黑" pitchFamily="34" charset="-122"/>
                          <a:cs typeface="Times New Roman" panose="02020603050405020304"/>
                        </a:rPr>
                        <a:t>外来人员进入作业现场前，应由作业现场所在单位对其进行安全教育培训并保存记录。主要内容包括：外来人员入厂有关安全规定、可能接触到的危害因素、所从事作业的安全要求、作业安全风险分析及安全控制措施、职业病危害防护措施、应急知识等。</a:t>
                      </a:r>
                      <a:endParaRPr lang="zh-CN" sz="1400" kern="100" dirty="0">
                        <a:effectLst/>
                        <a:latin typeface="Calibri" panose="020F0502020204030204"/>
                        <a:ea typeface="微软雅黑" pitchFamily="34" charset="-122"/>
                        <a:cs typeface="Times New Roman" panose="02020603050405020304"/>
                      </a:endParaRPr>
                    </a:p>
                    <a:p>
                      <a:pPr algn="l">
                        <a:spcAft>
                          <a:spcPts val="0"/>
                        </a:spcAft>
                        <a:tabLst>
                          <a:tab pos="198120" algn="l"/>
                        </a:tabLst>
                      </a:pPr>
                      <a:r>
                        <a:rPr lang="en-US" sz="1400" kern="100" dirty="0">
                          <a:effectLst/>
                          <a:latin typeface="Times New Roman" panose="02020603050405020304"/>
                          <a:ea typeface="微软雅黑" pitchFamily="34" charset="-122"/>
                          <a:cs typeface="Times New Roman" panose="02020603050405020304"/>
                        </a:rPr>
                        <a:t>2.</a:t>
                      </a:r>
                      <a:r>
                        <a:rPr lang="zh-CN" sz="1400" kern="100" dirty="0">
                          <a:effectLst/>
                          <a:latin typeface="Times New Roman" panose="02020603050405020304"/>
                          <a:ea typeface="微软雅黑" pitchFamily="34" charset="-122"/>
                          <a:cs typeface="Times New Roman" panose="02020603050405020304"/>
                        </a:rPr>
                        <a:t>企业应对进入企业检查、参观、学习等外来人员进行安全教育，主要内容包括：安全规定、可能接触到的危险有害因素、应急知识等。</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panose="02020603050405020304"/>
                          <a:ea typeface="微软雅黑" pitchFamily="34" charset="-122"/>
                          <a:cs typeface="Times New Roman" panose="02020603050405020304"/>
                        </a:rPr>
                        <a:t>10</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panose="02020603050405020304"/>
                          <a:ea typeface="微软雅黑" pitchFamily="34" charset="-122"/>
                          <a:cs typeface="Times New Roman" panose="02020603050405020304"/>
                        </a:rPr>
                        <a:t>1.</a:t>
                      </a:r>
                      <a:r>
                        <a:rPr lang="zh-CN" sz="1400" kern="100" dirty="0">
                          <a:effectLst/>
                          <a:latin typeface="Times New Roman" panose="02020603050405020304"/>
                          <a:ea typeface="微软雅黑" pitchFamily="34" charset="-122"/>
                          <a:cs typeface="Times New Roman" panose="02020603050405020304"/>
                        </a:rPr>
                        <a:t>无</a:t>
                      </a:r>
                      <a:r>
                        <a:rPr lang="zh-CN" sz="1400" kern="0" spc="40" dirty="0">
                          <a:effectLst/>
                          <a:latin typeface="Times New Roman" panose="02020603050405020304"/>
                          <a:ea typeface="微软雅黑" pitchFamily="34" charset="-122"/>
                          <a:cs typeface="Times New Roman" panose="02020603050405020304"/>
                        </a:rPr>
                        <a:t>外来人员教育培训记录的，不得分；</a:t>
                      </a:r>
                      <a:r>
                        <a:rPr lang="zh-CN" sz="1400" kern="100" dirty="0">
                          <a:effectLst/>
                          <a:latin typeface="Times New Roman" panose="02020603050405020304"/>
                          <a:ea typeface="微软雅黑" pitchFamily="34" charset="-122"/>
                          <a:cs typeface="Times New Roman" panose="02020603050405020304"/>
                        </a:rPr>
                        <a:t>相关方作业人员未经安全教育培训进入作业现场的，每人次扣</a:t>
                      </a:r>
                      <a:r>
                        <a:rPr lang="en-US" sz="1400" kern="100" dirty="0">
                          <a:effectLst/>
                          <a:latin typeface="Times New Roman" panose="02020603050405020304"/>
                          <a:ea typeface="微软雅黑" pitchFamily="34" charset="-122"/>
                          <a:cs typeface="Times New Roman" panose="02020603050405020304"/>
                        </a:rPr>
                        <a:t>2</a:t>
                      </a:r>
                      <a:r>
                        <a:rPr lang="zh-CN" sz="1400" kern="100" dirty="0">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0" spc="40" dirty="0">
                          <a:effectLst/>
                          <a:latin typeface="Times New Roman" panose="02020603050405020304"/>
                          <a:ea typeface="微软雅黑" pitchFamily="34" charset="-122"/>
                          <a:cs typeface="Times New Roman" panose="02020603050405020304"/>
                        </a:rPr>
                        <a:t>2.</a:t>
                      </a:r>
                      <a:r>
                        <a:rPr lang="zh-CN" sz="1400" kern="0" spc="40" dirty="0">
                          <a:effectLst/>
                          <a:latin typeface="Times New Roman" panose="02020603050405020304"/>
                          <a:ea typeface="微软雅黑" pitchFamily="34" charset="-122"/>
                          <a:cs typeface="Times New Roman" panose="02020603050405020304"/>
                        </a:rPr>
                        <a:t>教育内容与实际不符的，每人次扣</a:t>
                      </a:r>
                      <a:r>
                        <a:rPr lang="en-US" sz="1400" kern="0" spc="40" dirty="0">
                          <a:effectLst/>
                          <a:latin typeface="Times New Roman" panose="02020603050405020304"/>
                          <a:ea typeface="微软雅黑" pitchFamily="34" charset="-122"/>
                          <a:cs typeface="Times New Roman" panose="02020603050405020304"/>
                        </a:rPr>
                        <a:t>2</a:t>
                      </a:r>
                      <a:r>
                        <a:rPr lang="zh-CN" sz="1400" kern="0" spc="40" dirty="0">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100" dirty="0">
                          <a:effectLst/>
                          <a:latin typeface="Times New Roman" panose="02020603050405020304"/>
                          <a:ea typeface="微软雅黑" pitchFamily="34" charset="-122"/>
                          <a:cs typeface="Times New Roman" panose="02020603050405020304"/>
                        </a:rPr>
                        <a:t> </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77110">
                <a:tc gridSpan="6">
                  <a:txBody>
                    <a:bodyPr/>
                    <a:lstStyle/>
                    <a:p>
                      <a:pPr algn="l">
                        <a:spcAft>
                          <a:spcPts val="0"/>
                        </a:spcAft>
                      </a:pPr>
                      <a:r>
                        <a:rPr lang="zh-CN" altLang="en-US" sz="1800" b="1" kern="100" dirty="0">
                          <a:effectLst/>
                          <a:latin typeface="Calibri" panose="020F0502020204030204"/>
                          <a:ea typeface="微软雅黑" pitchFamily="34" charset="-122"/>
                          <a:cs typeface="Times New Roman" panose="02020603050405020304"/>
                          <a:sym typeface="+mn-ea"/>
                        </a:rPr>
                        <a:t>本节要点：</a:t>
                      </a:r>
                      <a:endParaRPr lang="zh-CN" altLang="en-US" sz="1800" b="1" kern="100" dirty="0">
                        <a:effectLst/>
                        <a:latin typeface="Calibri" panose="020F0502020204030204"/>
                        <a:ea typeface="微软雅黑" pitchFamily="34" charset="-122"/>
                        <a:cs typeface="Times New Roman" panose="02020603050405020304"/>
                      </a:endParaRPr>
                    </a:p>
                    <a:p>
                      <a:pPr algn="l">
                        <a:spcAft>
                          <a:spcPts val="0"/>
                        </a:spcAft>
                      </a:pPr>
                      <a:r>
                        <a:rPr lang="zh-CN" altLang="en-US" sz="1800" b="1" kern="100" dirty="0">
                          <a:effectLst/>
                          <a:latin typeface="Calibri" panose="020F0502020204030204"/>
                          <a:ea typeface="微软雅黑" pitchFamily="34" charset="-122"/>
                          <a:cs typeface="Times New Roman" panose="02020603050405020304"/>
                          <a:sym typeface="+mn-ea"/>
                        </a:rPr>
                        <a:t>1、普通外来人员采用危害告知等方式进行培训（口头告知和签到、危害告知卡等形式</a:t>
                      </a:r>
                      <a:r>
                        <a:rPr lang="en-US" altLang="zh-CN" sz="1800" b="1" kern="100" dirty="0">
                          <a:effectLst/>
                          <a:latin typeface="Calibri" panose="020F0502020204030204"/>
                          <a:ea typeface="微软雅黑" pitchFamily="34" charset="-122"/>
                          <a:cs typeface="Times New Roman" panose="02020603050405020304"/>
                          <a:sym typeface="+mn-ea"/>
                        </a:rPr>
                        <a:t>)</a:t>
                      </a:r>
                      <a:r>
                        <a:rPr lang="zh-CN" altLang="en-US" sz="1800" b="1" kern="100" dirty="0">
                          <a:effectLst/>
                          <a:latin typeface="Calibri" panose="020F0502020204030204"/>
                          <a:ea typeface="微软雅黑" pitchFamily="34" charset="-122"/>
                          <a:cs typeface="Times New Roman" panose="02020603050405020304"/>
                          <a:sym typeface="+mn-ea"/>
                        </a:rPr>
                        <a:t>。</a:t>
                      </a:r>
                    </a:p>
                    <a:p>
                      <a:pPr algn="l">
                        <a:spcAft>
                          <a:spcPts val="0"/>
                        </a:spcAft>
                      </a:pPr>
                      <a:r>
                        <a:rPr lang="en-US" altLang="zh-CN" sz="1800" b="1" kern="100" dirty="0">
                          <a:effectLst/>
                          <a:latin typeface="Calibri" panose="020F0502020204030204"/>
                          <a:ea typeface="微软雅黑" pitchFamily="34" charset="-122"/>
                          <a:cs typeface="Times New Roman" panose="02020603050405020304"/>
                        </a:rPr>
                        <a:t>2</a:t>
                      </a:r>
                      <a:r>
                        <a:rPr lang="zh-CN" altLang="en-US" sz="1800" b="1" kern="100" dirty="0">
                          <a:effectLst/>
                          <a:latin typeface="Calibri" panose="020F0502020204030204"/>
                          <a:ea typeface="微软雅黑" pitchFamily="34" charset="-122"/>
                          <a:cs typeface="Times New Roman" panose="02020603050405020304"/>
                        </a:rPr>
                        <a:t>、外来作业施工人员应严格按照培训要求来</a:t>
                      </a:r>
                      <a:r>
                        <a:rPr lang="en-US" altLang="zh-CN" sz="1800" b="1" kern="100" dirty="0">
                          <a:effectLst/>
                          <a:latin typeface="Calibri" panose="020F0502020204030204"/>
                          <a:ea typeface="微软雅黑" pitchFamily="34" charset="-122"/>
                          <a:cs typeface="Times New Roman" panose="02020603050405020304"/>
                        </a:rPr>
                        <a:t>(</a:t>
                      </a:r>
                      <a:r>
                        <a:rPr lang="zh-CN" altLang="zh-CN" sz="1800" b="1" kern="100" dirty="0">
                          <a:effectLst/>
                          <a:latin typeface="Calibri" panose="020F0502020204030204"/>
                          <a:ea typeface="微软雅黑" pitchFamily="34" charset="-122"/>
                          <a:cs typeface="Times New Roman" panose="02020603050405020304"/>
                        </a:rPr>
                        <a:t>有对应的教育培训内容、培训签到记录等）</a:t>
                      </a:r>
                      <a:r>
                        <a:rPr lang="zh-CN" altLang="en-US" sz="1800" b="1" kern="100" dirty="0">
                          <a:effectLst/>
                          <a:latin typeface="Calibri" panose="020F0502020204030204"/>
                          <a:ea typeface="微软雅黑" pitchFamily="34" charset="-122"/>
                          <a:cs typeface="Times New Roman" panose="02020603050405020304"/>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latin typeface="仿宋" panose="02010609060101010101" pitchFamily="1" charset="-122"/>
                <a:ea typeface="仿宋" panose="02010609060101010101" pitchFamily="1" charset="-122"/>
              </a:rPr>
              <a:t>三</a:t>
            </a:r>
            <a:r>
              <a:rPr lang="zh-CN" altLang="zh-CN" sz="3200" b="1" dirty="0" smtClean="0">
                <a:latin typeface="仿宋" panose="02010609060101010101" pitchFamily="1" charset="-122"/>
                <a:ea typeface="仿宋" panose="02010609060101010101" pitchFamily="1" charset="-122"/>
              </a:rPr>
              <a:t>、</a:t>
            </a:r>
            <a:r>
              <a:rPr lang="zh-CN" altLang="en-US" sz="3200" b="1" dirty="0" smtClean="0">
                <a:latin typeface="仿宋" panose="02010609060101010101" pitchFamily="1" charset="-122"/>
                <a:ea typeface="仿宋" panose="02010609060101010101" pitchFamily="1" charset="-122"/>
              </a:rPr>
              <a:t>教育培训</a:t>
            </a:r>
            <a:endParaRPr lang="en-US" altLang="zh-CN" sz="3200" b="1" dirty="0">
              <a:latin typeface="仿宋" panose="02010609060101010101" pitchFamily="1" charset="-122"/>
              <a:ea typeface="仿宋" panose="02010609060101010101" pitchFamily="1" charset="-122"/>
            </a:endParaRPr>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408041" y="908720"/>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CN" altLang="zh-CN" sz="2800" b="1" dirty="0">
              <a:solidFill>
                <a:prstClr val="black"/>
              </a:solidFill>
              <a:ea typeface="微软雅黑" pitchFamily="34" charset="-122"/>
            </a:endParaRPr>
          </a:p>
        </p:txBody>
      </p:sp>
      <p:sp>
        <p:nvSpPr>
          <p:cNvPr id="8" name="矩形 28"/>
          <p:cNvSpPr>
            <a:spLocks noChangeArrowheads="1"/>
          </p:cNvSpPr>
          <p:nvPr/>
        </p:nvSpPr>
        <p:spPr bwMode="auto">
          <a:xfrm>
            <a:off x="4824462" y="1942186"/>
            <a:ext cx="7224343" cy="4032845"/>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2400" b="1" dirty="0">
                <a:solidFill>
                  <a:srgbClr val="FFFFFF"/>
                </a:solidFill>
                <a:latin typeface="微软雅黑" panose="020B0503020204020204" pitchFamily="34" charset="-122"/>
                <a:ea typeface="微软雅黑" panose="020B0503020204020204" pitchFamily="34" charset="-122"/>
                <a:sym typeface="+mn-ea"/>
              </a:rPr>
              <a:t>4</a:t>
            </a:r>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.1 </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设备</a:t>
            </a:r>
            <a:r>
              <a:rPr lang="zh-CN" altLang="en-US" sz="2400" b="1" dirty="0">
                <a:solidFill>
                  <a:srgbClr val="FFFFFF"/>
                </a:solidFill>
                <a:latin typeface="微软雅黑" panose="020B0503020204020204" pitchFamily="34" charset="-122"/>
                <a:ea typeface="微软雅黑" panose="020B0503020204020204" pitchFamily="34" charset="-122"/>
                <a:sym typeface="+mn-ea"/>
              </a:rPr>
              <a:t>设施</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管理（</a:t>
            </a:r>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340</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分）</a:t>
            </a:r>
            <a:endParaRPr lang="en-US" altLang="zh-CN" sz="2400" b="1" dirty="0" smtClean="0">
              <a:solidFill>
                <a:srgbClr val="FFFFFF"/>
              </a:solidFill>
              <a:latin typeface="微软雅黑" panose="020B0503020204020204" pitchFamily="34" charset="-122"/>
              <a:ea typeface="微软雅黑" panose="020B0503020204020204" pitchFamily="34" charset="-122"/>
              <a:sym typeface="+mn-ea"/>
            </a:endParaRPr>
          </a:p>
          <a:p>
            <a:endParaRPr lang="zh-CN" altLang="zh-CN" sz="2400" b="1" dirty="0">
              <a:solidFill>
                <a:srgbClr val="FFFFFF"/>
              </a:solidFill>
              <a:latin typeface="微软雅黑" panose="020B0503020204020204" pitchFamily="34" charset="-122"/>
              <a:ea typeface="微软雅黑" panose="020B0503020204020204" pitchFamily="34" charset="-122"/>
              <a:sym typeface="+mn-ea"/>
            </a:endParaRPr>
          </a:p>
          <a:p>
            <a:r>
              <a:rPr lang="en-US" altLang="zh-CN" sz="2400" b="1" dirty="0">
                <a:solidFill>
                  <a:srgbClr val="FFFFFF"/>
                </a:solidFill>
                <a:latin typeface="微软雅黑" panose="020B0503020204020204" pitchFamily="34" charset="-122"/>
                <a:ea typeface="微软雅黑" panose="020B0503020204020204" pitchFamily="34" charset="-122"/>
                <a:sym typeface="+mn-ea"/>
              </a:rPr>
              <a:t>4</a:t>
            </a:r>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.2 </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作业安全（</a:t>
            </a:r>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170</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分）</a:t>
            </a:r>
            <a:endParaRPr lang="en-US" altLang="zh-CN" sz="2400" b="1" dirty="0" smtClean="0">
              <a:solidFill>
                <a:srgbClr val="FFFFFF"/>
              </a:solidFill>
              <a:latin typeface="微软雅黑" panose="020B0503020204020204" pitchFamily="34" charset="-122"/>
              <a:ea typeface="微软雅黑" panose="020B0503020204020204" pitchFamily="34" charset="-122"/>
              <a:sym typeface="+mn-ea"/>
            </a:endParaRPr>
          </a:p>
          <a:p>
            <a:endParaRPr lang="zh-CN" altLang="zh-CN" sz="2400" b="1" dirty="0">
              <a:solidFill>
                <a:srgbClr val="FFFFFF"/>
              </a:solidFill>
              <a:latin typeface="微软雅黑" panose="020B0503020204020204" pitchFamily="34" charset="-122"/>
              <a:ea typeface="微软雅黑" panose="020B0503020204020204" pitchFamily="34" charset="-122"/>
              <a:sym typeface="+mn-ea"/>
            </a:endParaRPr>
          </a:p>
          <a:p>
            <a:r>
              <a:rPr lang="en-US" altLang="zh-CN" sz="2400" b="1" dirty="0">
                <a:solidFill>
                  <a:srgbClr val="FFFFFF"/>
                </a:solidFill>
                <a:latin typeface="微软雅黑" panose="020B0503020204020204" pitchFamily="34" charset="-122"/>
                <a:ea typeface="微软雅黑" panose="020B0503020204020204" pitchFamily="34" charset="-122"/>
                <a:sym typeface="+mn-ea"/>
              </a:rPr>
              <a:t>4</a:t>
            </a:r>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.3 </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职业健康（</a:t>
            </a:r>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20</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分）</a:t>
            </a:r>
            <a:endParaRPr lang="en-US" altLang="zh-CN" sz="2400" b="1" dirty="0" smtClean="0">
              <a:solidFill>
                <a:srgbClr val="FFFFFF"/>
              </a:solidFill>
              <a:latin typeface="微软雅黑" panose="020B0503020204020204" pitchFamily="34" charset="-122"/>
              <a:ea typeface="微软雅黑" panose="020B0503020204020204" pitchFamily="34" charset="-122"/>
              <a:sym typeface="+mn-ea"/>
            </a:endParaRPr>
          </a:p>
          <a:p>
            <a:endParaRPr lang="en-US" altLang="zh-CN" sz="2400" b="1" dirty="0">
              <a:solidFill>
                <a:srgbClr val="FFFFFF"/>
              </a:solidFill>
              <a:latin typeface="微软雅黑" panose="020B0503020204020204" pitchFamily="34" charset="-122"/>
              <a:ea typeface="微软雅黑" panose="020B0503020204020204" pitchFamily="34" charset="-122"/>
              <a:sym typeface="+mn-ea"/>
            </a:endParaRPr>
          </a:p>
          <a:p>
            <a:r>
              <a:rPr lang="en-US" altLang="zh-CN" sz="2400" b="1" dirty="0">
                <a:solidFill>
                  <a:srgbClr val="FFFFFF"/>
                </a:solidFill>
                <a:latin typeface="微软雅黑" panose="020B0503020204020204" pitchFamily="34" charset="-122"/>
                <a:ea typeface="微软雅黑" panose="020B0503020204020204" pitchFamily="34" charset="-122"/>
                <a:sym typeface="+mn-ea"/>
              </a:rPr>
              <a:t>4</a:t>
            </a:r>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.4 </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警示标志（</a:t>
            </a:r>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20</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分）</a:t>
            </a:r>
            <a:endParaRPr lang="zh-CN" altLang="zh-CN" sz="2400" b="1" dirty="0">
              <a:solidFill>
                <a:srgbClr val="FFFFFF"/>
              </a:solidFill>
              <a:latin typeface="微软雅黑" panose="020B0503020204020204" pitchFamily="34" charset="-122"/>
              <a:ea typeface="微软雅黑" panose="020B0503020204020204" pitchFamily="34" charset="-122"/>
              <a:sym typeface="+mn-ea"/>
            </a:endParaRPr>
          </a:p>
          <a:p>
            <a:endParaRPr lang="zh-CN" altLang="zh-CN" sz="2400" b="1" dirty="0">
              <a:solidFill>
                <a:srgbClr val="FFFFFF"/>
              </a:solidFill>
              <a:latin typeface="微软雅黑" panose="020B0503020204020204" pitchFamily="34" charset="-122"/>
              <a:ea typeface="微软雅黑" panose="020B0503020204020204" pitchFamily="34" charset="-122"/>
              <a:sym typeface="+mn-ea"/>
            </a:endParaRPr>
          </a:p>
        </p:txBody>
      </p:sp>
      <p:sp>
        <p:nvSpPr>
          <p:cNvPr id="2" name="矩形 1"/>
          <p:cNvSpPr/>
          <p:nvPr/>
        </p:nvSpPr>
        <p:spPr>
          <a:xfrm>
            <a:off x="0" y="1077592"/>
            <a:ext cx="5688558" cy="707886"/>
          </a:xfrm>
          <a:prstGeom prst="rect">
            <a:avLst/>
          </a:prstGeom>
        </p:spPr>
        <p:txBody>
          <a:bodyPr wrap="square">
            <a:spAutoFit/>
          </a:bodyPr>
          <a:lstStyle/>
          <a:p>
            <a:pPr algn="ctr"/>
            <a:r>
              <a:rPr lang="zh-CN" altLang="en-US" sz="4000" b="1" dirty="0" smtClean="0">
                <a:solidFill>
                  <a:srgbClr val="0070C0"/>
                </a:solidFill>
                <a:latin typeface="微软雅黑" panose="020B0503020204020204" pitchFamily="34" charset="-122"/>
                <a:ea typeface="微软雅黑" panose="020B0503020204020204" pitchFamily="34" charset="-122"/>
              </a:rPr>
              <a:t>四</a:t>
            </a:r>
            <a:r>
              <a:rPr lang="zh-CN" altLang="zh-CN" sz="4000" b="1" dirty="0" smtClean="0">
                <a:solidFill>
                  <a:srgbClr val="0070C0"/>
                </a:solidFill>
                <a:latin typeface="微软雅黑" panose="020B0503020204020204" pitchFamily="34" charset="-122"/>
                <a:ea typeface="微软雅黑" panose="020B0503020204020204" pitchFamily="34" charset="-122"/>
              </a:rPr>
              <a:t>、</a:t>
            </a:r>
            <a:r>
              <a:rPr lang="zh-CN" altLang="en-US" sz="4000" b="1" dirty="0" smtClean="0">
                <a:solidFill>
                  <a:srgbClr val="0070C0"/>
                </a:solidFill>
                <a:latin typeface="微软雅黑" panose="020B0503020204020204" pitchFamily="34" charset="-122"/>
                <a:ea typeface="微软雅黑" panose="020B0503020204020204" pitchFamily="34" charset="-122"/>
              </a:rPr>
              <a:t>现场管理（</a:t>
            </a:r>
            <a:r>
              <a:rPr lang="en-US" altLang="zh-CN" sz="4000" b="1" dirty="0" smtClean="0">
                <a:solidFill>
                  <a:srgbClr val="0070C0"/>
                </a:solidFill>
                <a:latin typeface="微软雅黑" panose="020B0503020204020204" pitchFamily="34" charset="-122"/>
                <a:ea typeface="微软雅黑" panose="020B0503020204020204" pitchFamily="34" charset="-122"/>
              </a:rPr>
              <a:t>550</a:t>
            </a:r>
            <a:r>
              <a:rPr lang="zh-CN" altLang="en-US" sz="4000" b="1" dirty="0" smtClean="0">
                <a:solidFill>
                  <a:srgbClr val="0070C0"/>
                </a:solidFill>
                <a:latin typeface="微软雅黑" panose="020B0503020204020204" pitchFamily="34" charset="-122"/>
                <a:ea typeface="微软雅黑" panose="020B0503020204020204" pitchFamily="34" charset="-122"/>
              </a:rPr>
              <a:t>分）</a:t>
            </a:r>
            <a:endParaRPr lang="en-US" altLang="zh-CN" sz="4000" b="1" dirty="0">
              <a:solidFill>
                <a:srgbClr val="0070C0"/>
              </a:solidFill>
              <a:latin typeface="微软雅黑" panose="020B0503020204020204" pitchFamily="34" charset="-122"/>
              <a:ea typeface="微软雅黑" panose="020B0503020204020204" pitchFamily="34" charset="-122"/>
            </a:endParaRPr>
          </a:p>
        </p:txBody>
      </p:sp>
      <p:sp>
        <p:nvSpPr>
          <p:cNvPr id="10" name="Rectangle 2"/>
          <p:cNvSpPr txBox="1">
            <a:spLocks noRot="1" noChangeArrowheads="1"/>
          </p:cNvSpPr>
          <p:nvPr/>
        </p:nvSpPr>
        <p:spPr>
          <a:xfrm>
            <a:off x="385363" y="114908"/>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zh-CN" sz="3600" b="1" dirty="0">
                <a:solidFill>
                  <a:prstClr val="black"/>
                </a:solidFill>
                <a:ea typeface="微软雅黑" pitchFamily="34" charset="-122"/>
              </a:rPr>
              <a:t>宁波市机械制造企业三级安全生产标准化评审</a:t>
            </a:r>
            <a:r>
              <a:rPr lang="zh-CN" altLang="zh-CN" sz="3600" b="1" dirty="0" smtClean="0">
                <a:solidFill>
                  <a:prstClr val="black"/>
                </a:solidFill>
                <a:ea typeface="微软雅黑" pitchFamily="34" charset="-122"/>
              </a:rPr>
              <a:t>细则</a:t>
            </a:r>
            <a:endParaRPr lang="zh-CN" altLang="zh-CN" sz="3600" b="1" dirty="0">
              <a:solidFill>
                <a:prstClr val="black"/>
              </a:solidFill>
              <a:ea typeface="微软雅黑" pitchFamily="34" charset="-122"/>
            </a:endParaRPr>
          </a:p>
        </p:txBody>
      </p:sp>
    </p:spTree>
    <p:extLst>
      <p:ext uri="{BB962C8B-B14F-4D97-AF65-F5344CB8AC3E}">
        <p14:creationId xmlns:p14="http://schemas.microsoft.com/office/powerpoint/2010/main" val="809411597"/>
      </p:ext>
    </p:extLst>
  </p:cSld>
  <p:clrMapOvr>
    <a:masterClrMapping/>
  </p:clrMapOvr>
  <p:transition spd="med">
    <p:pull/>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502379042"/>
              </p:ext>
            </p:extLst>
          </p:nvPr>
        </p:nvGraphicFramePr>
        <p:xfrm>
          <a:off x="295085" y="866591"/>
          <a:ext cx="11874193" cy="5890545"/>
        </p:xfrm>
        <a:graphic>
          <a:graphicData uri="http://schemas.openxmlformats.org/drawingml/2006/table">
            <a:tbl>
              <a:tblPr/>
              <a:tblGrid>
                <a:gridCol w="2663160"/>
                <a:gridCol w="3018345"/>
                <a:gridCol w="2880320"/>
                <a:gridCol w="3312368"/>
              </a:tblGrid>
              <a:tr h="1122249">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机械制造企业三级标准化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rPr>
                        <a:t>一级要素  </a:t>
                      </a:r>
                      <a:endParaRPr lang="en-US" altLang="zh-CN"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 </a:t>
                      </a:r>
                      <a:r>
                        <a:rPr lang="zh-CN" altLang="en-US"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（依据</a:t>
                      </a:r>
                      <a:r>
                        <a:rPr lang="en-US" altLang="zh-CN"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GB/T33000）</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a:lnSpc>
                          <a:spcPct val="100000"/>
                        </a:lnSpc>
                      </a:pPr>
                      <a:endParaRPr lang="zh-CN" altLang="en-US" sz="1600" dirty="0">
                        <a:ea typeface="微软雅黑" pitchFamily="34" charset="-122"/>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冶金等工贸企业标准化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rPr>
                        <a:t>一级要素 </a:t>
                      </a:r>
                      <a:endParaRPr lang="en-US" altLang="zh-CN"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（依据</a:t>
                      </a:r>
                      <a:r>
                        <a:rPr lang="en-US" altLang="zh-CN"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AQ/T9006-2010)</a:t>
                      </a:r>
                      <a:endPar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a:lnSpc>
                          <a:spcPct val="100000"/>
                        </a:lnSpc>
                      </a:pPr>
                      <a:endParaRPr lang="zh-CN" altLang="en-US" sz="1600" dirty="0">
                        <a:ea typeface="微软雅黑"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机械制造企业三级标准化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rPr>
                        <a:t>二级要素  </a:t>
                      </a:r>
                      <a:endParaRPr lang="en-US" altLang="zh-CN"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冶金等工贸企业标准化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rPr>
                        <a:t>二级要素 </a:t>
                      </a:r>
                      <a:endParaRPr lang="en-US" altLang="zh-CN"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17185">
                <a:tc rowSpan="4">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1800" dirty="0" smtClean="0">
                          <a:solidFill>
                            <a:srgbClr val="FF0000"/>
                          </a:solidFill>
                          <a:latin typeface="微软雅黑" pitchFamily="34" charset="-122"/>
                          <a:ea typeface="微软雅黑" pitchFamily="34" charset="-122"/>
                          <a:cs typeface="Times New Roman" panose="02020603050405020304" pitchFamily="2" charset="0"/>
                        </a:rPr>
                        <a:t>四、现场管理（</a:t>
                      </a:r>
                      <a:r>
                        <a:rPr lang="en-US" altLang="zh-CN" sz="1800" dirty="0" smtClean="0">
                          <a:solidFill>
                            <a:srgbClr val="FF0000"/>
                          </a:solidFill>
                          <a:latin typeface="微软雅黑" pitchFamily="34" charset="-122"/>
                          <a:ea typeface="微软雅黑" pitchFamily="34" charset="-122"/>
                          <a:cs typeface="Times New Roman" panose="02020603050405020304" pitchFamily="2" charset="0"/>
                        </a:rPr>
                        <a:t>550</a:t>
                      </a:r>
                      <a:r>
                        <a:rPr lang="zh-CN" altLang="en-US" sz="1800" dirty="0" smtClean="0">
                          <a:solidFill>
                            <a:srgbClr val="FF0000"/>
                          </a:solidFill>
                          <a:latin typeface="微软雅黑" pitchFamily="34" charset="-122"/>
                          <a:ea typeface="微软雅黑" pitchFamily="34" charset="-122"/>
                          <a:cs typeface="Times New Roman" panose="02020603050405020304" pitchFamily="2" charset="0"/>
                        </a:rPr>
                        <a:t>分）</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fontAlgn="ctr">
                        <a:lnSpc>
                          <a:spcPct val="100000"/>
                        </a:lnSpc>
                      </a:pPr>
                      <a:r>
                        <a:rPr lang="zh-CN" altLang="en-US" sz="1800" b="0" i="0" u="none" strike="noStrike" dirty="0">
                          <a:solidFill>
                            <a:srgbClr val="FF0000"/>
                          </a:solidFill>
                          <a:effectLst/>
                          <a:latin typeface="微软雅黑" pitchFamily="34" charset="-122"/>
                          <a:ea typeface="微软雅黑" pitchFamily="34" charset="-122"/>
                          <a:cs typeface="Times New Roman" panose="02020603050405020304" pitchFamily="2" charset="0"/>
                        </a:rPr>
                        <a:t>六、生产设备设施（</a:t>
                      </a:r>
                      <a:r>
                        <a:rPr lang="en-US" altLang="zh-CN" sz="1800" b="0" i="0" u="none" strike="noStrike" dirty="0">
                          <a:solidFill>
                            <a:srgbClr val="FF0000"/>
                          </a:solidFill>
                          <a:effectLst/>
                          <a:latin typeface="微软雅黑" pitchFamily="34" charset="-122"/>
                          <a:ea typeface="微软雅黑" pitchFamily="34" charset="-122"/>
                          <a:cs typeface="Times New Roman" panose="02020603050405020304" pitchFamily="2" charset="0"/>
                        </a:rPr>
                        <a:t>260</a:t>
                      </a:r>
                      <a:r>
                        <a:rPr lang="zh-CN" altLang="en-US" sz="1800" b="0" i="0" u="none" strike="noStrike" dirty="0">
                          <a:solidFill>
                            <a:srgbClr val="FF0000"/>
                          </a:solidFill>
                          <a:effectLst/>
                          <a:latin typeface="微软雅黑" pitchFamily="34" charset="-122"/>
                          <a:ea typeface="微软雅黑" pitchFamily="34" charset="-122"/>
                          <a:cs typeface="Times New Roman" panose="02020603050405020304" pitchFamily="2" charset="0"/>
                        </a:rPr>
                        <a:t>分</a:t>
                      </a:r>
                      <a:r>
                        <a:rPr lang="zh-CN" altLang="en-US" sz="1800" b="0" i="0" u="none" strike="noStrike" dirty="0" smtClean="0">
                          <a:solidFill>
                            <a:srgbClr val="FF0000"/>
                          </a:solidFill>
                          <a:effectLst/>
                          <a:latin typeface="微软雅黑" pitchFamily="34" charset="-122"/>
                          <a:ea typeface="微软雅黑" pitchFamily="34" charset="-122"/>
                          <a:cs typeface="Times New Roman" panose="02020603050405020304" pitchFamily="2" charset="0"/>
                        </a:rPr>
                        <a:t>）</a:t>
                      </a:r>
                      <a:endParaRPr lang="en-US" altLang="zh-CN" sz="1800" b="0" i="0" u="none" strike="noStrike" dirty="0" smtClean="0">
                        <a:solidFill>
                          <a:srgbClr val="FF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800" b="0" i="0" u="none" strike="noStrike" kern="1200" dirty="0" smtClean="0">
                          <a:solidFill>
                            <a:srgbClr val="00B050"/>
                          </a:solidFill>
                          <a:effectLst/>
                          <a:latin typeface="微软雅黑" pitchFamily="34" charset="-122"/>
                          <a:ea typeface="微软雅黑" pitchFamily="34" charset="-122"/>
                          <a:cs typeface="Times New Roman" panose="02020603050405020304" pitchFamily="2" charset="0"/>
                        </a:rPr>
                        <a:t>七</a:t>
                      </a:r>
                      <a:r>
                        <a:rPr lang="zh-CN" altLang="en-US" sz="1800" b="0" i="0" u="none" strike="noStrike" kern="1200" dirty="0">
                          <a:solidFill>
                            <a:srgbClr val="00B050"/>
                          </a:solidFill>
                          <a:effectLst/>
                          <a:latin typeface="微软雅黑" pitchFamily="34" charset="-122"/>
                          <a:ea typeface="微软雅黑" pitchFamily="34" charset="-122"/>
                          <a:cs typeface="Times New Roman" panose="02020603050405020304" pitchFamily="2" charset="0"/>
                        </a:rPr>
                        <a:t>、作业安全（</a:t>
                      </a:r>
                      <a:r>
                        <a:rPr lang="en-US" altLang="zh-CN" sz="1800" b="0" i="0" u="none" strike="noStrike" kern="1200" dirty="0">
                          <a:solidFill>
                            <a:srgbClr val="00B050"/>
                          </a:solidFill>
                          <a:effectLst/>
                          <a:latin typeface="微软雅黑" pitchFamily="34" charset="-122"/>
                          <a:ea typeface="微软雅黑" pitchFamily="34" charset="-122"/>
                          <a:cs typeface="Times New Roman" panose="02020603050405020304" pitchFamily="2" charset="0"/>
                        </a:rPr>
                        <a:t>230</a:t>
                      </a:r>
                      <a:r>
                        <a:rPr lang="zh-CN" altLang="en-US" sz="1800" b="0" i="0" u="none" strike="noStrike" kern="1200" dirty="0">
                          <a:solidFill>
                            <a:srgbClr val="00B050"/>
                          </a:solidFill>
                          <a:effectLst/>
                          <a:latin typeface="微软雅黑" pitchFamily="34" charset="-122"/>
                          <a:ea typeface="微软雅黑" pitchFamily="34" charset="-122"/>
                          <a:cs typeface="Times New Roman" panose="02020603050405020304" pitchFamily="2" charset="0"/>
                        </a:rPr>
                        <a:t>分）</a:t>
                      </a:r>
                      <a:br>
                        <a:rPr lang="zh-CN" altLang="en-US" sz="1800" b="0" i="0" u="none" strike="noStrike" kern="1200" dirty="0">
                          <a:solidFill>
                            <a:srgbClr val="00B050"/>
                          </a:solidFill>
                          <a:effectLst/>
                          <a:latin typeface="微软雅黑" pitchFamily="34" charset="-122"/>
                          <a:ea typeface="微软雅黑" pitchFamily="34" charset="-122"/>
                          <a:cs typeface="Times New Roman" panose="02020603050405020304" pitchFamily="2" charset="0"/>
                        </a:rPr>
                      </a:br>
                      <a:r>
                        <a:rPr lang="zh-CN" altLang="en-US" sz="1800" b="0" i="0" u="none" strike="noStrike" dirty="0">
                          <a:solidFill>
                            <a:srgbClr val="000000"/>
                          </a:solidFill>
                          <a:effectLst/>
                          <a:latin typeface="微软雅黑" pitchFamily="34" charset="-122"/>
                          <a:ea typeface="微软雅黑" pitchFamily="34" charset="-122"/>
                          <a:cs typeface="Times New Roman" panose="02020603050405020304" pitchFamily="2" charset="0"/>
                        </a:rPr>
                        <a:t>十、职业健康（</a:t>
                      </a:r>
                      <a:r>
                        <a:rPr lang="en-US" altLang="zh-CN" sz="1800" b="0" i="0" u="none" strike="noStrike" dirty="0">
                          <a:solidFill>
                            <a:srgbClr val="000000"/>
                          </a:solidFill>
                          <a:effectLst/>
                          <a:latin typeface="微软雅黑" pitchFamily="34" charset="-122"/>
                          <a:ea typeface="微软雅黑" pitchFamily="34" charset="-122"/>
                          <a:cs typeface="Times New Roman" panose="02020603050405020304" pitchFamily="2" charset="0"/>
                        </a:rPr>
                        <a:t>60</a:t>
                      </a:r>
                      <a:r>
                        <a:rPr lang="zh-CN" altLang="en-US" sz="1800" b="0" i="0" u="none" strike="noStrike" dirty="0">
                          <a:solidFill>
                            <a:srgbClr val="000000"/>
                          </a:solidFill>
                          <a:effectLst/>
                          <a:latin typeface="微软雅黑" pitchFamily="34" charset="-122"/>
                          <a:ea typeface="微软雅黑" pitchFamily="34" charset="-122"/>
                          <a:cs typeface="Times New Roman" panose="02020603050405020304" pitchFamily="2" charset="0"/>
                        </a:rPr>
                        <a:t>分</a:t>
                      </a:r>
                      <a:r>
                        <a:rPr lang="zh-CN" altLang="en-US" sz="18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a:t>
                      </a:r>
                      <a:endParaRPr lang="en-US" altLang="zh-CN" sz="18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8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  </a:t>
                      </a:r>
                      <a:r>
                        <a:rPr lang="zh-CN" altLang="en-US" sz="18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共</a:t>
                      </a:r>
                      <a:r>
                        <a:rPr lang="en-US" altLang="zh-CN" sz="18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550</a:t>
                      </a:r>
                      <a:r>
                        <a:rPr lang="zh-CN" altLang="en-US" sz="18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分</a:t>
                      </a:r>
                      <a:endParaRPr lang="zh-CN" altLang="en-US" sz="1800" b="1" i="0" u="none" strike="noStrike" dirty="0">
                        <a:solidFill>
                          <a:srgbClr val="000000"/>
                        </a:solidFill>
                        <a:effectLst/>
                        <a:latin typeface="微软雅黑" pitchFamily="34" charset="-122"/>
                        <a:ea typeface="微软雅黑" pitchFamily="34" charset="-122"/>
                        <a:cs typeface="Times New Roman" panose="02020603050405020304" pitchFamily="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zh-CN" sz="1800" b="0" i="0" u="none" strike="noStrike" dirty="0">
                          <a:solidFill>
                            <a:srgbClr val="000000"/>
                          </a:solidFill>
                          <a:effectLst/>
                          <a:latin typeface="微软雅黑" pitchFamily="34" charset="-122"/>
                          <a:ea typeface="微软雅黑" pitchFamily="34" charset="-122"/>
                        </a:rPr>
                        <a:t>4.1 </a:t>
                      </a:r>
                      <a:r>
                        <a:rPr lang="zh-CN" altLang="en-US" sz="1800" b="0" i="0" u="none" strike="noStrike" dirty="0">
                          <a:solidFill>
                            <a:srgbClr val="000000"/>
                          </a:solidFill>
                          <a:effectLst/>
                          <a:latin typeface="微软雅黑" pitchFamily="34" charset="-122"/>
                          <a:ea typeface="微软雅黑" pitchFamily="34" charset="-122"/>
                        </a:rPr>
                        <a:t>设备设施管理（</a:t>
                      </a:r>
                      <a:r>
                        <a:rPr lang="en-US" altLang="zh-CN" sz="1800" b="0" i="0" u="none" strike="noStrike" dirty="0">
                          <a:solidFill>
                            <a:srgbClr val="000000"/>
                          </a:solidFill>
                          <a:effectLst/>
                          <a:latin typeface="微软雅黑" pitchFamily="34" charset="-122"/>
                          <a:ea typeface="微软雅黑" pitchFamily="34" charset="-122"/>
                        </a:rPr>
                        <a:t>340</a:t>
                      </a:r>
                      <a:r>
                        <a:rPr lang="zh-CN" altLang="en-US" sz="1800" b="0" i="0" u="none" strike="noStrike" dirty="0">
                          <a:solidFill>
                            <a:srgbClr val="000000"/>
                          </a:solidFill>
                          <a:effectLst/>
                          <a:latin typeface="微软雅黑" pitchFamily="34" charset="-122"/>
                          <a:ea typeface="微软雅黑" pitchFamily="34" charset="-122"/>
                        </a:rPr>
                        <a:t>分）</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lnSpc>
                          <a:spcPct val="100000"/>
                        </a:lnSpc>
                      </a:pPr>
                      <a:r>
                        <a:rPr lang="en-US" altLang="zh-CN" sz="1800" b="0" i="0" u="none" strike="noStrike" dirty="0">
                          <a:solidFill>
                            <a:srgbClr val="000000"/>
                          </a:solidFill>
                          <a:effectLst/>
                          <a:latin typeface="微软雅黑" pitchFamily="34" charset="-122"/>
                          <a:ea typeface="微软雅黑" pitchFamily="34" charset="-122"/>
                        </a:rPr>
                        <a:t>6.1</a:t>
                      </a:r>
                      <a:r>
                        <a:rPr lang="zh-CN" altLang="en-US" sz="1800" b="0" i="0" u="none" strike="noStrike" dirty="0">
                          <a:solidFill>
                            <a:srgbClr val="000000"/>
                          </a:solidFill>
                          <a:effectLst/>
                          <a:latin typeface="微软雅黑" pitchFamily="34" charset="-122"/>
                          <a:ea typeface="微软雅黑" pitchFamily="34" charset="-122"/>
                        </a:rPr>
                        <a:t>生产设备设施建设（</a:t>
                      </a:r>
                      <a:r>
                        <a:rPr lang="en-US" altLang="zh-CN" sz="1800" b="0" i="0" u="none" strike="noStrike" dirty="0">
                          <a:solidFill>
                            <a:srgbClr val="000000"/>
                          </a:solidFill>
                          <a:effectLst/>
                          <a:latin typeface="微软雅黑" pitchFamily="34" charset="-122"/>
                          <a:ea typeface="微软雅黑" pitchFamily="34" charset="-122"/>
                        </a:rPr>
                        <a:t>116</a:t>
                      </a:r>
                      <a:r>
                        <a:rPr lang="zh-CN" altLang="en-US" sz="1800" b="0" i="0" u="none" strike="noStrike" dirty="0">
                          <a:solidFill>
                            <a:srgbClr val="000000"/>
                          </a:solidFill>
                          <a:effectLst/>
                          <a:latin typeface="微软雅黑" pitchFamily="34" charset="-122"/>
                          <a:ea typeface="微软雅黑" pitchFamily="34" charset="-122"/>
                        </a:rPr>
                        <a:t>分）</a:t>
                      </a:r>
                      <a:br>
                        <a:rPr lang="zh-CN" altLang="en-US" sz="1800" b="0" i="0" u="none" strike="noStrike" dirty="0">
                          <a:solidFill>
                            <a:srgbClr val="000000"/>
                          </a:solidFill>
                          <a:effectLst/>
                          <a:latin typeface="微软雅黑" pitchFamily="34" charset="-122"/>
                          <a:ea typeface="微软雅黑" pitchFamily="34" charset="-122"/>
                        </a:rPr>
                      </a:br>
                      <a:r>
                        <a:rPr lang="en-US" altLang="zh-CN" sz="1800" b="0" i="0" u="none" strike="noStrike" dirty="0">
                          <a:solidFill>
                            <a:srgbClr val="000000"/>
                          </a:solidFill>
                          <a:effectLst/>
                          <a:latin typeface="微软雅黑" pitchFamily="34" charset="-122"/>
                          <a:ea typeface="微软雅黑" pitchFamily="34" charset="-122"/>
                        </a:rPr>
                        <a:t>6.2 </a:t>
                      </a:r>
                      <a:r>
                        <a:rPr lang="zh-CN" altLang="en-US" sz="1800" b="0" i="0" u="none" strike="noStrike" dirty="0">
                          <a:solidFill>
                            <a:srgbClr val="000000"/>
                          </a:solidFill>
                          <a:effectLst/>
                          <a:latin typeface="微软雅黑" pitchFamily="34" charset="-122"/>
                          <a:ea typeface="微软雅黑" pitchFamily="34" charset="-122"/>
                        </a:rPr>
                        <a:t>设备设施运行管理（</a:t>
                      </a:r>
                      <a:r>
                        <a:rPr lang="en-US" altLang="zh-CN" sz="1800" b="0" i="0" u="none" strike="noStrike" dirty="0">
                          <a:solidFill>
                            <a:srgbClr val="000000"/>
                          </a:solidFill>
                          <a:effectLst/>
                          <a:latin typeface="微软雅黑" pitchFamily="34" charset="-122"/>
                          <a:ea typeface="微软雅黑" pitchFamily="34" charset="-122"/>
                        </a:rPr>
                        <a:t>124</a:t>
                      </a:r>
                      <a:r>
                        <a:rPr lang="zh-CN" altLang="en-US" sz="1800" b="0" i="0" u="none" strike="noStrike" dirty="0">
                          <a:solidFill>
                            <a:srgbClr val="000000"/>
                          </a:solidFill>
                          <a:effectLst/>
                          <a:latin typeface="微软雅黑" pitchFamily="34" charset="-122"/>
                          <a:ea typeface="微软雅黑" pitchFamily="34" charset="-122"/>
                        </a:rPr>
                        <a:t>分）</a:t>
                      </a:r>
                      <a:br>
                        <a:rPr lang="zh-CN" altLang="en-US" sz="1800" b="0" i="0" u="none" strike="noStrike" dirty="0">
                          <a:solidFill>
                            <a:srgbClr val="000000"/>
                          </a:solidFill>
                          <a:effectLst/>
                          <a:latin typeface="微软雅黑" pitchFamily="34" charset="-122"/>
                          <a:ea typeface="微软雅黑" pitchFamily="34" charset="-122"/>
                        </a:rPr>
                      </a:br>
                      <a:r>
                        <a:rPr lang="en-US" altLang="zh-CN" sz="1800" b="0" i="0" u="none" strike="noStrike" dirty="0">
                          <a:solidFill>
                            <a:srgbClr val="000000"/>
                          </a:solidFill>
                          <a:effectLst/>
                          <a:latin typeface="微软雅黑" pitchFamily="34" charset="-122"/>
                          <a:ea typeface="微软雅黑" pitchFamily="34" charset="-122"/>
                        </a:rPr>
                        <a:t>6.3 </a:t>
                      </a:r>
                      <a:r>
                        <a:rPr lang="zh-CN" altLang="en-US" sz="1800" b="0" i="0" u="none" strike="noStrike" dirty="0">
                          <a:solidFill>
                            <a:srgbClr val="000000"/>
                          </a:solidFill>
                          <a:effectLst/>
                          <a:latin typeface="微软雅黑" pitchFamily="34" charset="-122"/>
                          <a:ea typeface="微软雅黑" pitchFamily="34" charset="-122"/>
                        </a:rPr>
                        <a:t>设备设施到货验收和报废拆除（</a:t>
                      </a:r>
                      <a:r>
                        <a:rPr lang="en-US" altLang="zh-CN" sz="1800" b="0" i="0" u="none" strike="noStrike" dirty="0">
                          <a:solidFill>
                            <a:srgbClr val="000000"/>
                          </a:solidFill>
                          <a:effectLst/>
                          <a:latin typeface="微软雅黑" pitchFamily="34" charset="-122"/>
                          <a:ea typeface="微软雅黑" pitchFamily="34" charset="-122"/>
                        </a:rPr>
                        <a:t>20</a:t>
                      </a:r>
                      <a:r>
                        <a:rPr lang="zh-CN" altLang="en-US" sz="1800" b="0" i="0" u="none" strike="noStrike" dirty="0" smtClean="0">
                          <a:solidFill>
                            <a:srgbClr val="000000"/>
                          </a:solidFill>
                          <a:effectLst/>
                          <a:latin typeface="微软雅黑" pitchFamily="34" charset="-122"/>
                          <a:ea typeface="微软雅黑" pitchFamily="34" charset="-122"/>
                        </a:rPr>
                        <a:t>分）</a:t>
                      </a:r>
                      <a:r>
                        <a:rPr lang="en-US" altLang="zh-CN" sz="1800" b="0" i="0" u="none" strike="noStrike" baseline="0" dirty="0" smtClean="0">
                          <a:solidFill>
                            <a:srgbClr val="000000"/>
                          </a:solidFill>
                          <a:effectLst/>
                          <a:latin typeface="微软雅黑" pitchFamily="34" charset="-122"/>
                          <a:ea typeface="微软雅黑" pitchFamily="34" charset="-122"/>
                        </a:rPr>
                        <a:t>   </a:t>
                      </a:r>
                      <a:r>
                        <a:rPr lang="zh-CN" altLang="en-US" sz="1800" b="1" i="0" u="none" strike="noStrike" kern="1200" dirty="0" smtClean="0">
                          <a:solidFill>
                            <a:srgbClr val="000000"/>
                          </a:solidFill>
                          <a:effectLst/>
                          <a:latin typeface="微软雅黑" pitchFamily="34" charset="-122"/>
                          <a:ea typeface="微软雅黑" pitchFamily="34" charset="-122"/>
                          <a:cs typeface="+mn-cs"/>
                        </a:rPr>
                        <a:t>总分</a:t>
                      </a:r>
                      <a:r>
                        <a:rPr lang="en-US" altLang="zh-CN" sz="1800" b="1" i="0" u="none" strike="noStrike" kern="1200" dirty="0" smtClean="0">
                          <a:solidFill>
                            <a:srgbClr val="000000"/>
                          </a:solidFill>
                          <a:effectLst/>
                          <a:latin typeface="微软雅黑" pitchFamily="34" charset="-122"/>
                          <a:ea typeface="微软雅黑" pitchFamily="34" charset="-122"/>
                          <a:cs typeface="+mn-cs"/>
                        </a:rPr>
                        <a:t>260</a:t>
                      </a:r>
                      <a:r>
                        <a:rPr lang="zh-CN" altLang="en-US" sz="1800" b="1" i="0" u="none" strike="noStrike" kern="1200" dirty="0" smtClean="0">
                          <a:solidFill>
                            <a:srgbClr val="000000"/>
                          </a:solidFill>
                          <a:effectLst/>
                          <a:latin typeface="微软雅黑" pitchFamily="34" charset="-122"/>
                          <a:ea typeface="微软雅黑" pitchFamily="34" charset="-122"/>
                          <a:cs typeface="+mn-cs"/>
                        </a:rPr>
                        <a:t>分</a:t>
                      </a:r>
                      <a:endParaRPr lang="zh-CN" altLang="en-US" sz="1800" b="1" i="0" u="none" strike="noStrike" kern="1200" dirty="0">
                        <a:solidFill>
                          <a:srgbClr val="000000"/>
                        </a:solidFill>
                        <a:effectLst/>
                        <a:latin typeface="微软雅黑" pitchFamily="34" charset="-122"/>
                        <a:ea typeface="微软雅黑" pitchFamily="34" charset="-122"/>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0389">
                <a:tc vMerge="1">
                  <a:txBody>
                    <a:bodyPr/>
                    <a:lstStyle/>
                    <a:p>
                      <a:pPr marL="0" marR="0" indent="0" algn="ctr" defTabSz="914400" rtl="0" eaLnBrk="1" fontAlgn="ctr" latinLnBrk="0" hangingPunct="1">
                        <a:lnSpc>
                          <a:spcPct val="130000"/>
                        </a:lnSpc>
                        <a:spcBef>
                          <a:spcPts val="0"/>
                        </a:spcBef>
                        <a:spcAft>
                          <a:spcPts val="0"/>
                        </a:spcAft>
                        <a:buClrTx/>
                        <a:buSzTx/>
                        <a:buFontTx/>
                        <a:buNone/>
                        <a:tabLst/>
                        <a:defRPr/>
                      </a:pPr>
                      <a:endParaRPr lang="zh-CN" altLang="en-US" sz="1800" dirty="0" smtClean="0">
                        <a:solidFill>
                          <a:srgbClr val="FF0000"/>
                        </a:solidFill>
                        <a:latin typeface="微软雅黑" pitchFamily="34" charset="-122"/>
                        <a:ea typeface="微软雅黑" pitchFamily="34" charset="-122"/>
                        <a:cs typeface="Times New Roman" panose="02020603050405020304" pitchFamily="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lnSpc>
                          <a:spcPct val="130000"/>
                        </a:lnSpc>
                      </a:pPr>
                      <a:endParaRPr lang="zh-CN" altLang="en-US" sz="1800" b="1" i="0" u="none" strike="noStrike" dirty="0">
                        <a:solidFill>
                          <a:srgbClr val="000000"/>
                        </a:solidFill>
                        <a:effectLst/>
                        <a:latin typeface="微软雅黑" pitchFamily="34" charset="-122"/>
                        <a:ea typeface="微软雅黑" pitchFamily="34" charset="-122"/>
                        <a:cs typeface="Times New Roman" panose="02020603050405020304" pitchFamily="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zh-CN" sz="1800" b="0" i="0" u="none" strike="noStrike" kern="1200" dirty="0">
                          <a:solidFill>
                            <a:srgbClr val="000000"/>
                          </a:solidFill>
                          <a:effectLst/>
                          <a:latin typeface="微软雅黑" pitchFamily="34" charset="-122"/>
                          <a:ea typeface="微软雅黑" pitchFamily="34" charset="-122"/>
                          <a:cs typeface="+mn-cs"/>
                        </a:rPr>
                        <a:t>4.2 </a:t>
                      </a:r>
                      <a:r>
                        <a:rPr lang="zh-CN" altLang="en-US" sz="1800" b="0" i="0" u="none" strike="noStrike" kern="1200" dirty="0">
                          <a:solidFill>
                            <a:srgbClr val="000000"/>
                          </a:solidFill>
                          <a:effectLst/>
                          <a:latin typeface="微软雅黑" pitchFamily="34" charset="-122"/>
                          <a:ea typeface="微软雅黑" pitchFamily="34" charset="-122"/>
                          <a:cs typeface="+mn-cs"/>
                        </a:rPr>
                        <a:t>作业安全（</a:t>
                      </a:r>
                      <a:r>
                        <a:rPr lang="en-US" altLang="zh-CN" sz="1800" b="0" i="0" u="none" strike="noStrike" kern="1200" dirty="0">
                          <a:solidFill>
                            <a:srgbClr val="000000"/>
                          </a:solidFill>
                          <a:effectLst/>
                          <a:latin typeface="微软雅黑" pitchFamily="34" charset="-122"/>
                          <a:ea typeface="微软雅黑" pitchFamily="34" charset="-122"/>
                          <a:cs typeface="+mn-cs"/>
                        </a:rPr>
                        <a:t>170</a:t>
                      </a:r>
                      <a:r>
                        <a:rPr lang="zh-CN" altLang="en-US" sz="1800" b="0" i="0" u="none" strike="noStrike" kern="1200" dirty="0">
                          <a:solidFill>
                            <a:srgbClr val="000000"/>
                          </a:solidFill>
                          <a:effectLst/>
                          <a:latin typeface="微软雅黑" pitchFamily="34" charset="-122"/>
                          <a:ea typeface="微软雅黑" pitchFamily="34" charset="-122"/>
                          <a:cs typeface="+mn-cs"/>
                        </a:rPr>
                        <a:t>分）</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lnSpc>
                          <a:spcPct val="100000"/>
                        </a:lnSpc>
                      </a:pPr>
                      <a:r>
                        <a:rPr lang="en-US" altLang="zh-CN" sz="1800" b="0" i="0" u="none" strike="noStrike" kern="1200" dirty="0">
                          <a:solidFill>
                            <a:srgbClr val="000000"/>
                          </a:solidFill>
                          <a:effectLst/>
                          <a:latin typeface="微软雅黑" pitchFamily="34" charset="-122"/>
                          <a:ea typeface="微软雅黑" pitchFamily="34" charset="-122"/>
                          <a:cs typeface="+mn-cs"/>
                        </a:rPr>
                        <a:t>7.1 </a:t>
                      </a:r>
                      <a:r>
                        <a:rPr lang="zh-CN" altLang="en-US" sz="1800" b="0" i="0" u="none" strike="noStrike" kern="1200" dirty="0">
                          <a:solidFill>
                            <a:srgbClr val="000000"/>
                          </a:solidFill>
                          <a:effectLst/>
                          <a:latin typeface="微软雅黑" pitchFamily="34" charset="-122"/>
                          <a:ea typeface="微软雅黑" pitchFamily="34" charset="-122"/>
                          <a:cs typeface="+mn-cs"/>
                        </a:rPr>
                        <a:t>生产现场管理和生产过程控制（</a:t>
                      </a:r>
                      <a:r>
                        <a:rPr lang="en-US" altLang="zh-CN" sz="1800" b="0" i="0" u="none" strike="noStrike" kern="1200" dirty="0">
                          <a:solidFill>
                            <a:srgbClr val="000000"/>
                          </a:solidFill>
                          <a:effectLst/>
                          <a:latin typeface="微软雅黑" pitchFamily="34" charset="-122"/>
                          <a:ea typeface="微软雅黑" pitchFamily="34" charset="-122"/>
                          <a:cs typeface="+mn-cs"/>
                        </a:rPr>
                        <a:t>50</a:t>
                      </a:r>
                      <a:r>
                        <a:rPr lang="zh-CN" altLang="en-US" sz="1800" b="0" i="0" u="none" strike="noStrike" kern="1200" dirty="0">
                          <a:solidFill>
                            <a:srgbClr val="000000"/>
                          </a:solidFill>
                          <a:effectLst/>
                          <a:latin typeface="微软雅黑" pitchFamily="34" charset="-122"/>
                          <a:ea typeface="微软雅黑" pitchFamily="34" charset="-122"/>
                          <a:cs typeface="+mn-cs"/>
                        </a:rPr>
                        <a:t>分</a:t>
                      </a:r>
                      <a:r>
                        <a:rPr lang="zh-CN" altLang="en-US" sz="1800" b="0" i="0" u="none" strike="noStrike" kern="1200" dirty="0" smtClean="0">
                          <a:solidFill>
                            <a:srgbClr val="000000"/>
                          </a:solidFill>
                          <a:effectLst/>
                          <a:latin typeface="微软雅黑" pitchFamily="34" charset="-122"/>
                          <a:ea typeface="微软雅黑" pitchFamily="34" charset="-122"/>
                          <a:cs typeface="+mn-cs"/>
                        </a:rPr>
                        <a:t>）</a:t>
                      </a:r>
                      <a:endParaRPr lang="en-US" altLang="zh-CN" sz="1800" b="0" i="0" u="none" strike="noStrike" kern="1200" dirty="0" smtClean="0">
                        <a:solidFill>
                          <a:srgbClr val="000000"/>
                        </a:solidFill>
                        <a:effectLst/>
                        <a:latin typeface="微软雅黑" pitchFamily="34" charset="-122"/>
                        <a:ea typeface="微软雅黑" pitchFamily="34" charset="-122"/>
                        <a:cs typeface="+mn-cs"/>
                      </a:endParaRPr>
                    </a:p>
                    <a:p>
                      <a:pPr algn="l" fontAlgn="ctr">
                        <a:lnSpc>
                          <a:spcPct val="100000"/>
                        </a:lnSpc>
                      </a:pPr>
                      <a:r>
                        <a:rPr lang="en-US" altLang="zh-CN" sz="1800" b="0" i="0" u="none" strike="noStrike" kern="1200" dirty="0" smtClean="0">
                          <a:solidFill>
                            <a:srgbClr val="000000"/>
                          </a:solidFill>
                          <a:effectLst/>
                          <a:latin typeface="微软雅黑" pitchFamily="34" charset="-122"/>
                          <a:ea typeface="微软雅黑" pitchFamily="34" charset="-122"/>
                          <a:cs typeface="+mn-cs"/>
                        </a:rPr>
                        <a:t>7.2 </a:t>
                      </a:r>
                      <a:r>
                        <a:rPr lang="zh-CN" altLang="en-US" sz="1800" b="0" i="0" u="none" strike="noStrike" kern="1200" dirty="0">
                          <a:solidFill>
                            <a:srgbClr val="000000"/>
                          </a:solidFill>
                          <a:effectLst/>
                          <a:latin typeface="微软雅黑" pitchFamily="34" charset="-122"/>
                          <a:ea typeface="微软雅黑" pitchFamily="34" charset="-122"/>
                          <a:cs typeface="+mn-cs"/>
                        </a:rPr>
                        <a:t>作业行为管理（</a:t>
                      </a:r>
                      <a:r>
                        <a:rPr lang="en-US" altLang="zh-CN" sz="1800" b="0" i="0" u="none" strike="noStrike" kern="1200" dirty="0">
                          <a:solidFill>
                            <a:srgbClr val="000000"/>
                          </a:solidFill>
                          <a:effectLst/>
                          <a:latin typeface="微软雅黑" pitchFamily="34" charset="-122"/>
                          <a:ea typeface="微软雅黑" pitchFamily="34" charset="-122"/>
                          <a:cs typeface="+mn-cs"/>
                        </a:rPr>
                        <a:t>100</a:t>
                      </a:r>
                      <a:r>
                        <a:rPr lang="zh-CN" altLang="en-US" sz="1800" b="0" i="0" u="none" strike="noStrike" kern="1200" dirty="0">
                          <a:solidFill>
                            <a:srgbClr val="000000"/>
                          </a:solidFill>
                          <a:effectLst/>
                          <a:latin typeface="微软雅黑" pitchFamily="34" charset="-122"/>
                          <a:ea typeface="微软雅黑" pitchFamily="34" charset="-122"/>
                          <a:cs typeface="+mn-cs"/>
                        </a:rPr>
                        <a:t>分）</a:t>
                      </a:r>
                      <a:br>
                        <a:rPr lang="zh-CN" altLang="en-US" sz="1800" b="0" i="0" u="none" strike="noStrike" kern="1200" dirty="0">
                          <a:solidFill>
                            <a:srgbClr val="000000"/>
                          </a:solidFill>
                          <a:effectLst/>
                          <a:latin typeface="微软雅黑" pitchFamily="34" charset="-122"/>
                          <a:ea typeface="微软雅黑" pitchFamily="34" charset="-122"/>
                          <a:cs typeface="+mn-cs"/>
                        </a:rPr>
                      </a:br>
                      <a:r>
                        <a:rPr lang="en-US" altLang="zh-CN" sz="1800" b="0" i="0" u="none" strike="noStrike" kern="1200" dirty="0">
                          <a:solidFill>
                            <a:srgbClr val="000000"/>
                          </a:solidFill>
                          <a:effectLst/>
                          <a:latin typeface="微软雅黑" pitchFamily="34" charset="-122"/>
                          <a:ea typeface="微软雅黑" pitchFamily="34" charset="-122"/>
                          <a:cs typeface="+mn-cs"/>
                        </a:rPr>
                        <a:t>7.4 </a:t>
                      </a:r>
                      <a:r>
                        <a:rPr lang="zh-CN" altLang="en-US" sz="1800" b="0" i="0" u="none" strike="noStrike" kern="1200" dirty="0">
                          <a:solidFill>
                            <a:srgbClr val="000000"/>
                          </a:solidFill>
                          <a:effectLst/>
                          <a:latin typeface="微软雅黑" pitchFamily="34" charset="-122"/>
                          <a:ea typeface="微软雅黑" pitchFamily="34" charset="-122"/>
                          <a:cs typeface="+mn-cs"/>
                        </a:rPr>
                        <a:t>相关方管理（</a:t>
                      </a:r>
                      <a:r>
                        <a:rPr lang="en-US" altLang="zh-CN" sz="1800" b="0" i="0" u="none" strike="noStrike" kern="1200" dirty="0">
                          <a:solidFill>
                            <a:srgbClr val="000000"/>
                          </a:solidFill>
                          <a:effectLst/>
                          <a:latin typeface="微软雅黑" pitchFamily="34" charset="-122"/>
                          <a:ea typeface="微软雅黑" pitchFamily="34" charset="-122"/>
                          <a:cs typeface="+mn-cs"/>
                        </a:rPr>
                        <a:t>32</a:t>
                      </a:r>
                      <a:r>
                        <a:rPr lang="zh-CN" altLang="en-US" sz="1800" b="0" i="0" u="none" strike="noStrike" kern="1200" dirty="0">
                          <a:solidFill>
                            <a:srgbClr val="000000"/>
                          </a:solidFill>
                          <a:effectLst/>
                          <a:latin typeface="微软雅黑" pitchFamily="34" charset="-122"/>
                          <a:ea typeface="微软雅黑" pitchFamily="34" charset="-122"/>
                          <a:cs typeface="+mn-cs"/>
                        </a:rPr>
                        <a:t>分）  </a:t>
                      </a:r>
                      <a:endParaRPr lang="en-US" altLang="zh-CN" sz="1800" b="0" i="0" u="none" strike="noStrike" kern="1200" dirty="0" smtClean="0">
                        <a:solidFill>
                          <a:srgbClr val="000000"/>
                        </a:solidFill>
                        <a:effectLst/>
                        <a:latin typeface="微软雅黑" pitchFamily="34" charset="-122"/>
                        <a:ea typeface="微软雅黑" pitchFamily="34" charset="-122"/>
                        <a:cs typeface="+mn-cs"/>
                      </a:endParaRPr>
                    </a:p>
                    <a:p>
                      <a:pPr algn="ctr" fontAlgn="ctr">
                        <a:lnSpc>
                          <a:spcPct val="100000"/>
                        </a:lnSpc>
                      </a:pPr>
                      <a:r>
                        <a:rPr lang="zh-CN" altLang="en-US" sz="1800" b="1" i="0" u="none" strike="noStrike" kern="1200" dirty="0" smtClean="0">
                          <a:solidFill>
                            <a:srgbClr val="000000"/>
                          </a:solidFill>
                          <a:effectLst/>
                          <a:latin typeface="微软雅黑" pitchFamily="34" charset="-122"/>
                          <a:ea typeface="微软雅黑" pitchFamily="34" charset="-122"/>
                          <a:cs typeface="+mn-cs"/>
                        </a:rPr>
                        <a:t>总分</a:t>
                      </a:r>
                      <a:r>
                        <a:rPr lang="en-US" altLang="zh-CN" sz="1800" b="1" i="0" u="none" strike="noStrike" kern="1200" dirty="0">
                          <a:solidFill>
                            <a:srgbClr val="000000"/>
                          </a:solidFill>
                          <a:effectLst/>
                          <a:latin typeface="微软雅黑" pitchFamily="34" charset="-122"/>
                          <a:ea typeface="微软雅黑" pitchFamily="34" charset="-122"/>
                          <a:cs typeface="+mn-cs"/>
                        </a:rPr>
                        <a:t>182</a:t>
                      </a:r>
                      <a:r>
                        <a:rPr lang="zh-CN" altLang="en-US" sz="1800" b="1" i="0" u="none" strike="noStrike" kern="1200" dirty="0">
                          <a:solidFill>
                            <a:srgbClr val="000000"/>
                          </a:solidFill>
                          <a:effectLst/>
                          <a:latin typeface="微软雅黑" pitchFamily="34" charset="-122"/>
                          <a:ea typeface="微软雅黑" pitchFamily="34" charset="-122"/>
                          <a:cs typeface="+mn-cs"/>
                        </a:rPr>
                        <a:t>分</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54298">
                <a:tc vMerge="1">
                  <a:txBody>
                    <a:bodyPr/>
                    <a:lstStyle/>
                    <a:p>
                      <a:pPr marL="0" marR="0" indent="0" algn="ctr" defTabSz="914400" rtl="0" eaLnBrk="1" fontAlgn="ctr" latinLnBrk="0" hangingPunct="1">
                        <a:lnSpc>
                          <a:spcPct val="130000"/>
                        </a:lnSpc>
                        <a:spcBef>
                          <a:spcPts val="0"/>
                        </a:spcBef>
                        <a:spcAft>
                          <a:spcPts val="0"/>
                        </a:spcAft>
                        <a:buClrTx/>
                        <a:buSzTx/>
                        <a:buFontTx/>
                        <a:buNone/>
                        <a:tabLst/>
                        <a:defRPr/>
                      </a:pPr>
                      <a:endParaRPr lang="zh-CN" altLang="en-US" sz="1800" dirty="0" smtClean="0">
                        <a:solidFill>
                          <a:srgbClr val="FF0000"/>
                        </a:solidFill>
                        <a:latin typeface="微软雅黑" pitchFamily="34" charset="-122"/>
                        <a:ea typeface="微软雅黑" pitchFamily="34" charset="-122"/>
                        <a:cs typeface="Times New Roman" panose="02020603050405020304" pitchFamily="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lnSpc>
                          <a:spcPct val="130000"/>
                        </a:lnSpc>
                      </a:pPr>
                      <a:endParaRPr lang="zh-CN" altLang="en-US" sz="1800" b="1" i="0" u="none" strike="noStrike" dirty="0">
                        <a:solidFill>
                          <a:srgbClr val="000000"/>
                        </a:solidFill>
                        <a:effectLst/>
                        <a:latin typeface="微软雅黑" pitchFamily="34" charset="-122"/>
                        <a:ea typeface="微软雅黑" pitchFamily="34" charset="-122"/>
                        <a:cs typeface="Times New Roman" panose="02020603050405020304" pitchFamily="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zh-CN" sz="1800" b="0" i="0" u="none" strike="noStrike" kern="1200" dirty="0">
                          <a:solidFill>
                            <a:srgbClr val="000000"/>
                          </a:solidFill>
                          <a:effectLst/>
                          <a:latin typeface="微软雅黑" pitchFamily="34" charset="-122"/>
                          <a:ea typeface="微软雅黑" pitchFamily="34" charset="-122"/>
                          <a:cs typeface="+mn-cs"/>
                        </a:rPr>
                        <a:t>4.3 </a:t>
                      </a:r>
                      <a:r>
                        <a:rPr lang="zh-CN" altLang="en-US" sz="1800" b="0" i="0" u="none" strike="noStrike" kern="1200" dirty="0">
                          <a:solidFill>
                            <a:srgbClr val="000000"/>
                          </a:solidFill>
                          <a:effectLst/>
                          <a:latin typeface="微软雅黑" pitchFamily="34" charset="-122"/>
                          <a:ea typeface="微软雅黑" pitchFamily="34" charset="-122"/>
                          <a:cs typeface="+mn-cs"/>
                        </a:rPr>
                        <a:t>职业健康（</a:t>
                      </a:r>
                      <a:r>
                        <a:rPr lang="en-US" altLang="zh-CN" sz="1800" b="0" i="0" u="none" strike="noStrike" kern="1200" dirty="0">
                          <a:solidFill>
                            <a:srgbClr val="000000"/>
                          </a:solidFill>
                          <a:effectLst/>
                          <a:latin typeface="微软雅黑" pitchFamily="34" charset="-122"/>
                          <a:ea typeface="微软雅黑" pitchFamily="34" charset="-122"/>
                          <a:cs typeface="+mn-cs"/>
                        </a:rPr>
                        <a:t>20</a:t>
                      </a:r>
                      <a:r>
                        <a:rPr lang="zh-CN" altLang="en-US" sz="1800" b="0" i="0" u="none" strike="noStrike" kern="1200" dirty="0">
                          <a:solidFill>
                            <a:srgbClr val="000000"/>
                          </a:solidFill>
                          <a:effectLst/>
                          <a:latin typeface="微软雅黑" pitchFamily="34" charset="-122"/>
                          <a:ea typeface="微软雅黑" pitchFamily="34" charset="-122"/>
                          <a:cs typeface="+mn-cs"/>
                        </a:rPr>
                        <a:t>分）</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lnSpc>
                          <a:spcPct val="100000"/>
                        </a:lnSpc>
                      </a:pPr>
                      <a:r>
                        <a:rPr lang="en-US" altLang="zh-CN" sz="1800" b="0" i="0" u="none" strike="noStrike" kern="1200" dirty="0" smtClean="0">
                          <a:solidFill>
                            <a:srgbClr val="000000"/>
                          </a:solidFill>
                          <a:effectLst/>
                          <a:latin typeface="微软雅黑" pitchFamily="34" charset="-122"/>
                          <a:ea typeface="微软雅黑" pitchFamily="34" charset="-122"/>
                          <a:cs typeface="+mn-cs"/>
                        </a:rPr>
                        <a:t>10.1 </a:t>
                      </a:r>
                      <a:r>
                        <a:rPr lang="zh-CN" altLang="en-US" sz="1800" b="0" i="0" u="none" strike="noStrike" kern="1200" dirty="0" smtClean="0">
                          <a:solidFill>
                            <a:srgbClr val="000000"/>
                          </a:solidFill>
                          <a:effectLst/>
                          <a:latin typeface="微软雅黑" pitchFamily="34" charset="-122"/>
                          <a:ea typeface="微软雅黑" pitchFamily="34" charset="-122"/>
                          <a:cs typeface="+mn-cs"/>
                        </a:rPr>
                        <a:t>职业</a:t>
                      </a:r>
                      <a:r>
                        <a:rPr lang="zh-CN" altLang="en-US" sz="1800" b="0" i="0" u="none" strike="noStrike" kern="1200" dirty="0">
                          <a:solidFill>
                            <a:srgbClr val="000000"/>
                          </a:solidFill>
                          <a:effectLst/>
                          <a:latin typeface="微软雅黑" pitchFamily="34" charset="-122"/>
                          <a:ea typeface="微软雅黑" pitchFamily="34" charset="-122"/>
                          <a:cs typeface="+mn-cs"/>
                        </a:rPr>
                        <a:t>健康管理（</a:t>
                      </a:r>
                      <a:r>
                        <a:rPr lang="en-US" altLang="zh-CN" sz="1800" b="0" i="0" u="none" strike="noStrike" kern="1200" dirty="0">
                          <a:solidFill>
                            <a:srgbClr val="000000"/>
                          </a:solidFill>
                          <a:effectLst/>
                          <a:latin typeface="微软雅黑" pitchFamily="34" charset="-122"/>
                          <a:ea typeface="微软雅黑" pitchFamily="34" charset="-122"/>
                          <a:cs typeface="+mn-cs"/>
                        </a:rPr>
                        <a:t>49</a:t>
                      </a:r>
                      <a:r>
                        <a:rPr lang="zh-CN" altLang="en-US" sz="1800" b="0" i="0" u="none" strike="noStrike" kern="1200" dirty="0">
                          <a:solidFill>
                            <a:srgbClr val="000000"/>
                          </a:solidFill>
                          <a:effectLst/>
                          <a:latin typeface="微软雅黑" pitchFamily="34" charset="-122"/>
                          <a:ea typeface="微软雅黑" pitchFamily="34" charset="-122"/>
                          <a:cs typeface="+mn-cs"/>
                        </a:rPr>
                        <a:t>分</a:t>
                      </a:r>
                      <a:r>
                        <a:rPr lang="zh-CN" altLang="en-US" sz="1800" b="0" i="0" u="none" strike="noStrike" kern="1200" dirty="0" smtClean="0">
                          <a:solidFill>
                            <a:srgbClr val="000000"/>
                          </a:solidFill>
                          <a:effectLst/>
                          <a:latin typeface="微软雅黑" pitchFamily="34" charset="-122"/>
                          <a:ea typeface="微软雅黑" pitchFamily="34" charset="-122"/>
                          <a:cs typeface="+mn-cs"/>
                        </a:rPr>
                        <a:t>）</a:t>
                      </a:r>
                      <a:endParaRPr lang="en-US" altLang="zh-CN" sz="1800" b="0" i="0" u="none" strike="noStrike" kern="1200" dirty="0" smtClean="0">
                        <a:solidFill>
                          <a:srgbClr val="000000"/>
                        </a:solidFill>
                        <a:effectLst/>
                        <a:latin typeface="微软雅黑" pitchFamily="34" charset="-122"/>
                        <a:ea typeface="微软雅黑" pitchFamily="34" charset="-122"/>
                        <a:cs typeface="+mn-cs"/>
                      </a:endParaRPr>
                    </a:p>
                    <a:p>
                      <a:pPr algn="l" fontAlgn="ctr">
                        <a:lnSpc>
                          <a:spcPct val="100000"/>
                        </a:lnSpc>
                      </a:pPr>
                      <a:r>
                        <a:rPr lang="en-US" altLang="zh-CN" sz="1800" b="0" i="0" u="none" strike="noStrike" kern="1200" dirty="0" smtClean="0">
                          <a:solidFill>
                            <a:srgbClr val="000000"/>
                          </a:solidFill>
                          <a:effectLst/>
                          <a:latin typeface="微软雅黑" pitchFamily="34" charset="-122"/>
                          <a:ea typeface="微软雅黑" pitchFamily="34" charset="-122"/>
                          <a:cs typeface="+mn-cs"/>
                        </a:rPr>
                        <a:t>10.2 </a:t>
                      </a:r>
                      <a:r>
                        <a:rPr lang="zh-CN" altLang="en-US" sz="1800" b="0" i="0" u="none" strike="noStrike" kern="1200" dirty="0" smtClean="0">
                          <a:solidFill>
                            <a:srgbClr val="000000"/>
                          </a:solidFill>
                          <a:effectLst/>
                          <a:latin typeface="微软雅黑" pitchFamily="34" charset="-122"/>
                          <a:ea typeface="微软雅黑" pitchFamily="34" charset="-122"/>
                          <a:cs typeface="+mn-cs"/>
                        </a:rPr>
                        <a:t>职业</a:t>
                      </a:r>
                      <a:r>
                        <a:rPr lang="zh-CN" altLang="en-US" sz="1800" b="0" i="0" u="none" strike="noStrike" kern="1200" dirty="0">
                          <a:solidFill>
                            <a:srgbClr val="000000"/>
                          </a:solidFill>
                          <a:effectLst/>
                          <a:latin typeface="微软雅黑" pitchFamily="34" charset="-122"/>
                          <a:ea typeface="微软雅黑" pitchFamily="34" charset="-122"/>
                          <a:cs typeface="+mn-cs"/>
                        </a:rPr>
                        <a:t>危害告知和警示（</a:t>
                      </a:r>
                      <a:r>
                        <a:rPr lang="en-US" altLang="zh-CN" sz="1800" b="0" i="0" u="none" strike="noStrike" kern="1200" dirty="0">
                          <a:solidFill>
                            <a:srgbClr val="000000"/>
                          </a:solidFill>
                          <a:effectLst/>
                          <a:latin typeface="微软雅黑" pitchFamily="34" charset="-122"/>
                          <a:ea typeface="微软雅黑" pitchFamily="34" charset="-122"/>
                          <a:cs typeface="+mn-cs"/>
                        </a:rPr>
                        <a:t>6</a:t>
                      </a:r>
                      <a:r>
                        <a:rPr lang="zh-CN" altLang="en-US" sz="1800" b="0" i="0" u="none" strike="noStrike" kern="1200" dirty="0">
                          <a:solidFill>
                            <a:srgbClr val="000000"/>
                          </a:solidFill>
                          <a:effectLst/>
                          <a:latin typeface="微软雅黑" pitchFamily="34" charset="-122"/>
                          <a:ea typeface="微软雅黑" pitchFamily="34" charset="-122"/>
                          <a:cs typeface="+mn-cs"/>
                        </a:rPr>
                        <a:t>分）</a:t>
                      </a:r>
                      <a:br>
                        <a:rPr lang="zh-CN" altLang="en-US" sz="1800" b="0" i="0" u="none" strike="noStrike" kern="1200" dirty="0">
                          <a:solidFill>
                            <a:srgbClr val="000000"/>
                          </a:solidFill>
                          <a:effectLst/>
                          <a:latin typeface="微软雅黑" pitchFamily="34" charset="-122"/>
                          <a:ea typeface="微软雅黑" pitchFamily="34" charset="-122"/>
                          <a:cs typeface="+mn-cs"/>
                        </a:rPr>
                      </a:br>
                      <a:r>
                        <a:rPr lang="en-US" altLang="zh-CN" sz="1800" b="0" i="0" u="none" strike="noStrike" kern="1200" dirty="0">
                          <a:solidFill>
                            <a:srgbClr val="000000"/>
                          </a:solidFill>
                          <a:effectLst/>
                          <a:latin typeface="微软雅黑" pitchFamily="34" charset="-122"/>
                          <a:ea typeface="微软雅黑" pitchFamily="34" charset="-122"/>
                          <a:cs typeface="+mn-cs"/>
                        </a:rPr>
                        <a:t>10.3 </a:t>
                      </a:r>
                      <a:r>
                        <a:rPr lang="zh-CN" altLang="en-US" sz="1800" b="0" i="0" u="none" strike="noStrike" kern="1200" dirty="0">
                          <a:solidFill>
                            <a:srgbClr val="000000"/>
                          </a:solidFill>
                          <a:effectLst/>
                          <a:latin typeface="微软雅黑" pitchFamily="34" charset="-122"/>
                          <a:ea typeface="微软雅黑" pitchFamily="34" charset="-122"/>
                          <a:cs typeface="+mn-cs"/>
                        </a:rPr>
                        <a:t>职业危害申报（</a:t>
                      </a:r>
                      <a:r>
                        <a:rPr lang="en-US" altLang="zh-CN" sz="1800" b="0" i="0" u="none" strike="noStrike" kern="1200" dirty="0">
                          <a:solidFill>
                            <a:srgbClr val="000000"/>
                          </a:solidFill>
                          <a:effectLst/>
                          <a:latin typeface="微软雅黑" pitchFamily="34" charset="-122"/>
                          <a:ea typeface="微软雅黑" pitchFamily="34" charset="-122"/>
                          <a:cs typeface="+mn-cs"/>
                        </a:rPr>
                        <a:t>5</a:t>
                      </a:r>
                      <a:r>
                        <a:rPr lang="zh-CN" altLang="en-US" sz="1800" b="0" i="0" u="none" strike="noStrike" kern="1200" dirty="0">
                          <a:solidFill>
                            <a:srgbClr val="000000"/>
                          </a:solidFill>
                          <a:effectLst/>
                          <a:latin typeface="微软雅黑" pitchFamily="34" charset="-122"/>
                          <a:ea typeface="微软雅黑" pitchFamily="34" charset="-122"/>
                          <a:cs typeface="+mn-cs"/>
                        </a:rPr>
                        <a:t>分</a:t>
                      </a:r>
                      <a:r>
                        <a:rPr lang="zh-CN" altLang="en-US" sz="1800" b="0" i="0" u="none" strike="noStrike" kern="1200" dirty="0" smtClean="0">
                          <a:solidFill>
                            <a:srgbClr val="000000"/>
                          </a:solidFill>
                          <a:effectLst/>
                          <a:latin typeface="微软雅黑" pitchFamily="34" charset="-122"/>
                          <a:ea typeface="微软雅黑" pitchFamily="34" charset="-122"/>
                          <a:cs typeface="+mn-cs"/>
                        </a:rPr>
                        <a:t>）</a:t>
                      </a:r>
                      <a:endParaRPr lang="en-US" altLang="zh-CN" sz="1800" b="0" i="0" u="none" strike="noStrike" kern="1200" dirty="0" smtClean="0">
                        <a:solidFill>
                          <a:srgbClr val="000000"/>
                        </a:solidFill>
                        <a:effectLst/>
                        <a:latin typeface="微软雅黑" pitchFamily="34" charset="-122"/>
                        <a:ea typeface="微软雅黑" pitchFamily="34" charset="-122"/>
                        <a:cs typeface="+mn-cs"/>
                      </a:endParaRPr>
                    </a:p>
                    <a:p>
                      <a:pPr algn="ctr" fontAlgn="ctr">
                        <a:lnSpc>
                          <a:spcPct val="100000"/>
                        </a:lnSpc>
                      </a:pPr>
                      <a:r>
                        <a:rPr lang="zh-CN" altLang="en-US" sz="1800" b="1" i="0" u="none" strike="noStrike" kern="1200" dirty="0" smtClean="0">
                          <a:solidFill>
                            <a:srgbClr val="000000"/>
                          </a:solidFill>
                          <a:effectLst/>
                          <a:latin typeface="微软雅黑" pitchFamily="34" charset="-122"/>
                          <a:ea typeface="微软雅黑" pitchFamily="34" charset="-122"/>
                          <a:cs typeface="+mn-cs"/>
                        </a:rPr>
                        <a:t> </a:t>
                      </a:r>
                      <a:r>
                        <a:rPr lang="zh-CN" altLang="en-US" sz="1800" b="1" i="0" u="none" strike="noStrike" kern="1200" dirty="0">
                          <a:solidFill>
                            <a:srgbClr val="000000"/>
                          </a:solidFill>
                          <a:effectLst/>
                          <a:latin typeface="微软雅黑" pitchFamily="34" charset="-122"/>
                          <a:ea typeface="微软雅黑" pitchFamily="34" charset="-122"/>
                          <a:cs typeface="+mn-cs"/>
                        </a:rPr>
                        <a:t>总分</a:t>
                      </a:r>
                      <a:r>
                        <a:rPr lang="en-US" altLang="zh-CN" sz="1800" b="1" i="0" u="none" strike="noStrike" kern="1200" dirty="0">
                          <a:solidFill>
                            <a:srgbClr val="000000"/>
                          </a:solidFill>
                          <a:effectLst/>
                          <a:latin typeface="微软雅黑" pitchFamily="34" charset="-122"/>
                          <a:ea typeface="微软雅黑" pitchFamily="34" charset="-122"/>
                          <a:cs typeface="+mn-cs"/>
                        </a:rPr>
                        <a:t>60</a:t>
                      </a:r>
                      <a:r>
                        <a:rPr lang="zh-CN" altLang="en-US" sz="1800" b="1" i="0" u="none" strike="noStrike" kern="1200" dirty="0">
                          <a:solidFill>
                            <a:srgbClr val="000000"/>
                          </a:solidFill>
                          <a:effectLst/>
                          <a:latin typeface="微软雅黑" pitchFamily="34" charset="-122"/>
                          <a:ea typeface="微软雅黑" pitchFamily="34" charset="-122"/>
                          <a:cs typeface="+mn-cs"/>
                        </a:rPr>
                        <a:t>分</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033">
                <a:tc vMerge="1">
                  <a:txBody>
                    <a:bodyPr/>
                    <a:lstStyle/>
                    <a:p>
                      <a:pPr marL="0" marR="0" indent="0" algn="ctr" defTabSz="914400" rtl="0" eaLnBrk="1" fontAlgn="ctr" latinLnBrk="0" hangingPunct="1">
                        <a:lnSpc>
                          <a:spcPct val="130000"/>
                        </a:lnSpc>
                        <a:spcBef>
                          <a:spcPts val="0"/>
                        </a:spcBef>
                        <a:spcAft>
                          <a:spcPts val="0"/>
                        </a:spcAft>
                        <a:buClrTx/>
                        <a:buSzTx/>
                        <a:buFontTx/>
                        <a:buNone/>
                        <a:tabLst/>
                        <a:defRPr/>
                      </a:pPr>
                      <a:endParaRPr lang="zh-CN" altLang="en-US" sz="1800" dirty="0" smtClean="0">
                        <a:solidFill>
                          <a:srgbClr val="FF0000"/>
                        </a:solidFill>
                        <a:latin typeface="微软雅黑" pitchFamily="34" charset="-122"/>
                        <a:ea typeface="微软雅黑" pitchFamily="34" charset="-122"/>
                        <a:cs typeface="Times New Roman" panose="02020603050405020304" pitchFamily="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lnSpc>
                          <a:spcPct val="130000"/>
                        </a:lnSpc>
                      </a:pPr>
                      <a:endParaRPr lang="zh-CN" altLang="en-US" sz="1800" b="1" i="0" u="none" strike="noStrike" dirty="0">
                        <a:solidFill>
                          <a:srgbClr val="000000"/>
                        </a:solidFill>
                        <a:effectLst/>
                        <a:latin typeface="微软雅黑" pitchFamily="34" charset="-122"/>
                        <a:ea typeface="微软雅黑" pitchFamily="34" charset="-122"/>
                        <a:cs typeface="Times New Roman" panose="02020603050405020304" pitchFamily="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zh-CN" sz="1800" b="0" i="0" u="none" strike="noStrike" kern="1200">
                          <a:solidFill>
                            <a:srgbClr val="000000"/>
                          </a:solidFill>
                          <a:effectLst/>
                          <a:latin typeface="微软雅黑" pitchFamily="34" charset="-122"/>
                          <a:ea typeface="微软雅黑" pitchFamily="34" charset="-122"/>
                          <a:cs typeface="+mn-cs"/>
                        </a:rPr>
                        <a:t>4.4 </a:t>
                      </a:r>
                      <a:r>
                        <a:rPr lang="zh-CN" altLang="en-US" sz="1800" b="0" i="0" u="none" strike="noStrike" kern="1200">
                          <a:solidFill>
                            <a:srgbClr val="000000"/>
                          </a:solidFill>
                          <a:effectLst/>
                          <a:latin typeface="微软雅黑" pitchFamily="34" charset="-122"/>
                          <a:ea typeface="微软雅黑" pitchFamily="34" charset="-122"/>
                          <a:cs typeface="+mn-cs"/>
                        </a:rPr>
                        <a:t>警示标志（</a:t>
                      </a:r>
                      <a:r>
                        <a:rPr lang="en-US" altLang="zh-CN" sz="1800" b="0" i="0" u="none" strike="noStrike" kern="1200">
                          <a:solidFill>
                            <a:srgbClr val="000000"/>
                          </a:solidFill>
                          <a:effectLst/>
                          <a:latin typeface="微软雅黑" pitchFamily="34" charset="-122"/>
                          <a:ea typeface="微软雅黑" pitchFamily="34" charset="-122"/>
                          <a:cs typeface="+mn-cs"/>
                        </a:rPr>
                        <a:t>20</a:t>
                      </a:r>
                      <a:r>
                        <a:rPr lang="zh-CN" altLang="en-US" sz="1800" b="0" i="0" u="none" strike="noStrike" kern="1200">
                          <a:solidFill>
                            <a:srgbClr val="000000"/>
                          </a:solidFill>
                          <a:effectLst/>
                          <a:latin typeface="微软雅黑" pitchFamily="34" charset="-122"/>
                          <a:ea typeface="微软雅黑" pitchFamily="34" charset="-122"/>
                          <a:cs typeface="+mn-cs"/>
                        </a:rPr>
                        <a:t>分）</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lnSpc>
                          <a:spcPct val="100000"/>
                        </a:lnSpc>
                      </a:pPr>
                      <a:r>
                        <a:rPr lang="en-US" altLang="zh-CN" sz="1800" b="0" i="0" u="none" strike="noStrike" kern="1200" dirty="0">
                          <a:solidFill>
                            <a:srgbClr val="000000"/>
                          </a:solidFill>
                          <a:effectLst/>
                          <a:latin typeface="微软雅黑" pitchFamily="34" charset="-122"/>
                          <a:ea typeface="微软雅黑" pitchFamily="34" charset="-122"/>
                          <a:cs typeface="+mn-cs"/>
                        </a:rPr>
                        <a:t>7.3 </a:t>
                      </a:r>
                      <a:r>
                        <a:rPr lang="zh-CN" altLang="en-US" sz="1800" b="0" i="0" u="none" strike="noStrike" kern="1200" dirty="0">
                          <a:solidFill>
                            <a:srgbClr val="000000"/>
                          </a:solidFill>
                          <a:effectLst/>
                          <a:latin typeface="微软雅黑" pitchFamily="34" charset="-122"/>
                          <a:ea typeface="微软雅黑" pitchFamily="34" charset="-122"/>
                          <a:cs typeface="+mn-cs"/>
                        </a:rPr>
                        <a:t>警示标志（</a:t>
                      </a:r>
                      <a:r>
                        <a:rPr lang="en-US" altLang="zh-CN" sz="1800" b="0" i="0" u="none" strike="noStrike" kern="1200" dirty="0">
                          <a:solidFill>
                            <a:srgbClr val="000000"/>
                          </a:solidFill>
                          <a:effectLst/>
                          <a:latin typeface="微软雅黑" pitchFamily="34" charset="-122"/>
                          <a:ea typeface="微软雅黑" pitchFamily="34" charset="-122"/>
                          <a:cs typeface="+mn-cs"/>
                        </a:rPr>
                        <a:t>26</a:t>
                      </a:r>
                      <a:r>
                        <a:rPr lang="zh-CN" altLang="en-US" sz="1800" b="0" i="0" u="none" strike="noStrike" kern="1200" dirty="0">
                          <a:solidFill>
                            <a:srgbClr val="000000"/>
                          </a:solidFill>
                          <a:effectLst/>
                          <a:latin typeface="微软雅黑" pitchFamily="34" charset="-122"/>
                          <a:ea typeface="微软雅黑" pitchFamily="34" charset="-122"/>
                          <a:cs typeface="+mn-cs"/>
                        </a:rPr>
                        <a:t>分）</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TextBox 3"/>
          <p:cNvSpPr txBox="1"/>
          <p:nvPr/>
        </p:nvSpPr>
        <p:spPr>
          <a:xfrm>
            <a:off x="-15602" y="43700"/>
            <a:ext cx="12453016" cy="492443"/>
          </a:xfrm>
          <a:prstGeom prst="rect">
            <a:avLst/>
          </a:prstGeom>
          <a:noFill/>
        </p:spPr>
        <p:txBody>
          <a:bodyPr wrap="square" rtlCol="0">
            <a:spAutoFit/>
          </a:bodyPr>
          <a:lstStyle/>
          <a:p>
            <a:pPr algn="ctr"/>
            <a:r>
              <a:rPr lang="zh-CN" altLang="en-US" sz="2600" b="1" dirty="0">
                <a:solidFill>
                  <a:srgbClr val="0070C0"/>
                </a:solidFill>
                <a:latin typeface="微软雅黑" panose="020B0503020204020204" pitchFamily="34" charset="-122"/>
                <a:ea typeface="微软雅黑" panose="020B0503020204020204" pitchFamily="34" charset="-122"/>
              </a:rPr>
              <a:t>机械制造企业三级标准化细则与冶金等工贸企业标准化细则一、二级要素对比</a:t>
            </a:r>
          </a:p>
        </p:txBody>
      </p:sp>
    </p:spTree>
    <p:extLst>
      <p:ext uri="{BB962C8B-B14F-4D97-AF65-F5344CB8AC3E}">
        <p14:creationId xmlns:p14="http://schemas.microsoft.com/office/powerpoint/2010/main" val="3934711232"/>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00200667"/>
              </p:ext>
            </p:extLst>
          </p:nvPr>
        </p:nvGraphicFramePr>
        <p:xfrm>
          <a:off x="295085" y="660641"/>
          <a:ext cx="11718967" cy="6077066"/>
        </p:xfrm>
        <a:graphic>
          <a:graphicData uri="http://schemas.openxmlformats.org/drawingml/2006/table">
            <a:tbl>
              <a:tblPr/>
              <a:tblGrid>
                <a:gridCol w="591333">
                  <a:extLst>
                    <a:ext uri="{9D8B030D-6E8A-4147-A177-3AD203B41FA5}">
                      <a16:colId xmlns:a16="http://schemas.microsoft.com/office/drawing/2014/main" xmlns="" val="20001"/>
                    </a:ext>
                  </a:extLst>
                </a:gridCol>
                <a:gridCol w="520251">
                  <a:extLst>
                    <a:ext uri="{9D8B030D-6E8A-4147-A177-3AD203B41FA5}">
                      <a16:colId xmlns:a16="http://schemas.microsoft.com/office/drawing/2014/main" xmlns="" val="20002"/>
                    </a:ext>
                  </a:extLst>
                </a:gridCol>
                <a:gridCol w="3571308">
                  <a:extLst>
                    <a:ext uri="{9D8B030D-6E8A-4147-A177-3AD203B41FA5}">
                      <a16:colId xmlns:a16="http://schemas.microsoft.com/office/drawing/2014/main" xmlns="" val="20003"/>
                    </a:ext>
                  </a:extLst>
                </a:gridCol>
                <a:gridCol w="3600700">
                  <a:extLst>
                    <a:ext uri="{9D8B030D-6E8A-4147-A177-3AD203B41FA5}">
                      <a16:colId xmlns:a16="http://schemas.microsoft.com/office/drawing/2014/main" xmlns="" val="20004"/>
                    </a:ext>
                  </a:extLst>
                </a:gridCol>
                <a:gridCol w="522774">
                  <a:extLst>
                    <a:ext uri="{9D8B030D-6E8A-4147-A177-3AD203B41FA5}">
                      <a16:colId xmlns:a16="http://schemas.microsoft.com/office/drawing/2014/main" xmlns="" val="20005"/>
                    </a:ext>
                  </a:extLst>
                </a:gridCol>
                <a:gridCol w="2912601">
                  <a:extLst>
                    <a:ext uri="{9D8B030D-6E8A-4147-A177-3AD203B41FA5}">
                      <a16:colId xmlns:a16="http://schemas.microsoft.com/office/drawing/2014/main" xmlns="" val="20006"/>
                    </a:ext>
                  </a:extLst>
                </a:gridCol>
              </a:tblGrid>
              <a:tr h="526776">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132054">
                <a:tc rowSpan="2">
                  <a:txBody>
                    <a:bodyPr/>
                    <a:lstStyle/>
                    <a:p>
                      <a:pPr algn="l">
                        <a:spcAft>
                          <a:spcPts val="0"/>
                        </a:spcAft>
                      </a:pPr>
                      <a:r>
                        <a:rPr lang="en-US" sz="1400" kern="100" dirty="0">
                          <a:effectLst/>
                          <a:latin typeface="Times New Roman"/>
                          <a:ea typeface="微软雅黑" pitchFamily="34" charset="-122"/>
                          <a:cs typeface="Times New Roman"/>
                        </a:rPr>
                        <a:t>4.1</a:t>
                      </a:r>
                      <a:r>
                        <a:rPr lang="zh-CN" sz="1400" kern="0" dirty="0">
                          <a:effectLst/>
                          <a:latin typeface="Times New Roman"/>
                          <a:ea typeface="微软雅黑" pitchFamily="34" charset="-122"/>
                          <a:cs typeface="Times New Roman"/>
                        </a:rPr>
                        <a:t>设备设施管理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 </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 </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a:ea typeface="微软雅黑" pitchFamily="34" charset="-122"/>
                          <a:cs typeface="Times New Roman"/>
                        </a:rPr>
                        <a:t>4.1.1</a:t>
                      </a:r>
                      <a:r>
                        <a:rPr lang="zh-CN" sz="1400" kern="100" dirty="0">
                          <a:effectLst/>
                          <a:latin typeface="Times New Roman"/>
                          <a:ea typeface="微软雅黑" pitchFamily="34" charset="-122"/>
                          <a:cs typeface="Times New Roman"/>
                        </a:rPr>
                        <a:t>设备设施建设</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66700" algn="l">
                        <a:spcAft>
                          <a:spcPts val="0"/>
                        </a:spcAft>
                      </a:pPr>
                      <a:r>
                        <a:rPr lang="zh-CN" sz="1400" kern="100" dirty="0" smtClean="0">
                          <a:effectLst/>
                          <a:latin typeface="Times New Roman"/>
                          <a:ea typeface="微软雅黑" pitchFamily="34" charset="-122"/>
                          <a:cs typeface="Times New Roman"/>
                        </a:rPr>
                        <a:t>企业建设项目</a:t>
                      </a:r>
                      <a:r>
                        <a:rPr lang="zh-CN" sz="1400" kern="100" dirty="0">
                          <a:effectLst/>
                          <a:latin typeface="Times New Roman"/>
                          <a:ea typeface="微软雅黑" pitchFamily="34" charset="-122"/>
                          <a:cs typeface="Times New Roman"/>
                        </a:rPr>
                        <a:t>的安全设施和职业病防护设施应与建设项目主体工程同时设计、同时施工、同时投入生产和使用。</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企业总平面布置应符合《工业企业总平面设计规范》（</a:t>
                      </a:r>
                      <a:r>
                        <a:rPr lang="en-US" sz="1400" kern="100" dirty="0">
                          <a:effectLst/>
                          <a:latin typeface="Times New Roman"/>
                          <a:ea typeface="微软雅黑" pitchFamily="34" charset="-122"/>
                          <a:cs typeface="Times New Roman"/>
                        </a:rPr>
                        <a:t>GB50187</a:t>
                      </a:r>
                      <a:r>
                        <a:rPr lang="zh-CN" sz="1400" kern="100" dirty="0">
                          <a:effectLst/>
                          <a:latin typeface="Times New Roman"/>
                          <a:ea typeface="微软雅黑" pitchFamily="34" charset="-122"/>
                          <a:cs typeface="Times New Roman"/>
                        </a:rPr>
                        <a:t>）的规定，建筑设计防火和建筑灭火器配置应分别符合《建筑设计防火规范》（</a:t>
                      </a:r>
                      <a:r>
                        <a:rPr lang="en-US" sz="1400" kern="100" dirty="0">
                          <a:effectLst/>
                          <a:latin typeface="Times New Roman"/>
                          <a:ea typeface="微软雅黑" pitchFamily="34" charset="-122"/>
                          <a:cs typeface="Times New Roman"/>
                        </a:rPr>
                        <a:t>GB50016</a:t>
                      </a:r>
                      <a:r>
                        <a:rPr lang="zh-CN" sz="1400" kern="100" dirty="0">
                          <a:effectLst/>
                          <a:latin typeface="Times New Roman"/>
                          <a:ea typeface="微软雅黑" pitchFamily="34" charset="-122"/>
                          <a:cs typeface="Times New Roman"/>
                        </a:rPr>
                        <a:t>）和《建筑灭火器配置设计规范》（</a:t>
                      </a:r>
                      <a:r>
                        <a:rPr lang="en-US" sz="1400" kern="100" dirty="0">
                          <a:effectLst/>
                          <a:latin typeface="Times New Roman"/>
                          <a:ea typeface="微软雅黑" pitchFamily="34" charset="-122"/>
                          <a:cs typeface="Times New Roman"/>
                        </a:rPr>
                        <a:t>GB50140</a:t>
                      </a:r>
                      <a:r>
                        <a:rPr lang="zh-CN" sz="1400" kern="100" dirty="0">
                          <a:effectLst/>
                          <a:latin typeface="Times New Roman"/>
                          <a:ea typeface="微软雅黑" pitchFamily="34" charset="-122"/>
                          <a:cs typeface="Times New Roman"/>
                        </a:rPr>
                        <a:t>）的规定；</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按照有关规定进行建设项目安全生产、职业病危害评价；</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3.</a:t>
                      </a:r>
                      <a:r>
                        <a:rPr lang="zh-CN" sz="1400" kern="100" dirty="0">
                          <a:effectLst/>
                          <a:latin typeface="Times New Roman"/>
                          <a:ea typeface="微软雅黑" pitchFamily="34" charset="-122"/>
                          <a:cs typeface="Times New Roman"/>
                        </a:rPr>
                        <a:t>其它建设项目初设报告应有安全专篇内容；</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4. </a:t>
                      </a:r>
                      <a:r>
                        <a:rPr lang="zh-CN" sz="1400" kern="100" dirty="0">
                          <a:effectLst/>
                          <a:latin typeface="Times New Roman"/>
                          <a:ea typeface="微软雅黑" pitchFamily="34" charset="-122"/>
                          <a:cs typeface="Times New Roman"/>
                        </a:rPr>
                        <a:t>严格履行建设项目安全设施和职业病防护设施设计审查、施工、竣工验收等管理程序。</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endParaRPr lang="en-US" sz="1400" kern="100" dirty="0" smtClean="0">
                        <a:effectLst/>
                        <a:latin typeface="Times New Roman"/>
                        <a:ea typeface="微软雅黑" pitchFamily="34" charset="-122"/>
                        <a:cs typeface="Times New Roman"/>
                      </a:endParaRPr>
                    </a:p>
                    <a:p>
                      <a:pPr algn="l">
                        <a:spcAft>
                          <a:spcPts val="0"/>
                        </a:spcAft>
                      </a:pPr>
                      <a:endParaRPr lang="en-US" sz="1400" kern="100" dirty="0" smtClean="0">
                        <a:effectLst/>
                        <a:latin typeface="Times New Roman"/>
                        <a:ea typeface="微软雅黑" pitchFamily="34" charset="-122"/>
                        <a:cs typeface="Times New Roman"/>
                      </a:endParaRPr>
                    </a:p>
                    <a:p>
                      <a:pPr algn="l">
                        <a:spcAft>
                          <a:spcPts val="0"/>
                        </a:spcAft>
                      </a:pPr>
                      <a:endParaRPr lang="en-US" sz="1400" kern="100" dirty="0" smtClean="0">
                        <a:effectLst/>
                        <a:latin typeface="Times New Roman"/>
                        <a:ea typeface="微软雅黑" pitchFamily="34" charset="-122"/>
                        <a:cs typeface="Times New Roman"/>
                      </a:endParaRPr>
                    </a:p>
                    <a:p>
                      <a:pPr algn="l">
                        <a:spcAft>
                          <a:spcPts val="0"/>
                        </a:spcAft>
                      </a:pPr>
                      <a:endParaRPr lang="en-US" sz="1400" kern="100" dirty="0" smtClean="0">
                        <a:effectLst/>
                        <a:latin typeface="Times New Roman"/>
                        <a:ea typeface="微软雅黑" pitchFamily="34" charset="-122"/>
                        <a:cs typeface="Times New Roman"/>
                      </a:endParaRPr>
                    </a:p>
                    <a:p>
                      <a:pPr algn="l">
                        <a:spcAft>
                          <a:spcPts val="0"/>
                        </a:spcAft>
                      </a:pPr>
                      <a:endParaRPr lang="en-US" sz="1400" kern="100" dirty="0" smtClean="0">
                        <a:effectLst/>
                        <a:latin typeface="Times New Roman"/>
                        <a:ea typeface="微软雅黑" pitchFamily="34" charset="-122"/>
                        <a:cs typeface="Times New Roman"/>
                      </a:endParaRPr>
                    </a:p>
                    <a:p>
                      <a:pPr algn="l">
                        <a:spcAft>
                          <a:spcPts val="0"/>
                        </a:spcAft>
                      </a:pPr>
                      <a:endParaRPr lang="en-US" sz="1400" kern="100" dirty="0" smtClean="0">
                        <a:effectLst/>
                        <a:latin typeface="Times New Roman"/>
                        <a:ea typeface="微软雅黑" pitchFamily="34" charset="-122"/>
                        <a:cs typeface="Times New Roman"/>
                      </a:endParaRPr>
                    </a:p>
                    <a:p>
                      <a:pPr algn="l">
                        <a:spcAft>
                          <a:spcPts val="0"/>
                        </a:spcAft>
                      </a:pPr>
                      <a:endParaRPr lang="en-US" sz="1400" kern="100" dirty="0" smtClean="0">
                        <a:effectLst/>
                        <a:latin typeface="Times New Roman"/>
                        <a:ea typeface="微软雅黑" pitchFamily="34" charset="-122"/>
                        <a:cs typeface="Times New Roman"/>
                      </a:endParaRPr>
                    </a:p>
                    <a:p>
                      <a:pPr algn="l">
                        <a:spcAft>
                          <a:spcPts val="0"/>
                        </a:spcAft>
                      </a:pPr>
                      <a:endParaRPr lang="en-US" sz="1400" kern="100" dirty="0" smtClean="0">
                        <a:effectLst/>
                        <a:latin typeface="Times New Roman"/>
                        <a:ea typeface="微软雅黑" pitchFamily="34" charset="-122"/>
                        <a:cs typeface="Times New Roman"/>
                      </a:endParaRPr>
                    </a:p>
                    <a:p>
                      <a:pPr algn="l">
                        <a:spcAft>
                          <a:spcPts val="0"/>
                        </a:spcAft>
                      </a:pPr>
                      <a:r>
                        <a:rPr lang="en-US" sz="1400" kern="100" dirty="0" smtClean="0">
                          <a:effectLst/>
                          <a:latin typeface="Times New Roman"/>
                          <a:ea typeface="微软雅黑" pitchFamily="34" charset="-122"/>
                          <a:cs typeface="Times New Roman"/>
                        </a:rPr>
                        <a:t>5</a:t>
                      </a:r>
                      <a:endParaRPr lang="zh-CN" sz="1400" kern="100" dirty="0">
                        <a:effectLst/>
                        <a:latin typeface="Calibri"/>
                        <a:ea typeface="微软雅黑" pitchFamily="34"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企业总平面布置不符合要求的不得分，其它一处不符合扣</a:t>
                      </a: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未按照有关规定进行建设项目安全生产、职业病危害评价，不得分；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3.</a:t>
                      </a:r>
                      <a:r>
                        <a:rPr lang="zh-CN" sz="1400" kern="100" dirty="0">
                          <a:effectLst/>
                          <a:latin typeface="Times New Roman"/>
                          <a:ea typeface="微软雅黑" pitchFamily="34" charset="-122"/>
                          <a:cs typeface="Times New Roman"/>
                        </a:rPr>
                        <a:t>其它建设项目无安全专篇内容，扣</a:t>
                      </a: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4.</a:t>
                      </a:r>
                      <a:r>
                        <a:rPr lang="zh-CN" sz="1400" kern="100" dirty="0">
                          <a:effectLst/>
                          <a:latin typeface="Times New Roman"/>
                          <a:ea typeface="微软雅黑" pitchFamily="34" charset="-122"/>
                          <a:cs typeface="Times New Roman"/>
                        </a:rPr>
                        <a:t>未严格履行建设项目设计审查、施工、竣工验收等管理程序，无相应记录材料扣</a:t>
                      </a: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p>
                      <a:pPr algn="l">
                        <a:spcAft>
                          <a:spcPts val="0"/>
                        </a:spcAft>
                      </a:pPr>
                      <a:r>
                        <a:rPr lang="zh-CN" sz="1400" b="1" kern="100" dirty="0">
                          <a:effectLst/>
                          <a:latin typeface="Times New Roman"/>
                          <a:ea typeface="微软雅黑" pitchFamily="34" charset="-122"/>
                          <a:cs typeface="Times New Roman"/>
                        </a:rPr>
                        <a:t>检查时限：（</a:t>
                      </a:r>
                      <a:r>
                        <a:rPr lang="en-US" sz="1400" b="1" kern="100" dirty="0">
                          <a:effectLst/>
                          <a:latin typeface="Times New Roman"/>
                          <a:ea typeface="微软雅黑" pitchFamily="34" charset="-122"/>
                          <a:cs typeface="Times New Roman"/>
                        </a:rPr>
                        <a:t>1</a:t>
                      </a:r>
                      <a:r>
                        <a:rPr lang="zh-CN" sz="1400" b="1" kern="100" dirty="0">
                          <a:effectLst/>
                          <a:latin typeface="Times New Roman"/>
                          <a:ea typeface="微软雅黑" pitchFamily="34" charset="-122"/>
                          <a:cs typeface="Times New Roman"/>
                        </a:rPr>
                        <a:t>）新申请创建的三级标准化公司，从公司开始创建标准化到标准化考评。</a:t>
                      </a:r>
                      <a:endParaRPr lang="zh-CN" sz="1400" kern="100" dirty="0">
                        <a:effectLst/>
                        <a:latin typeface="Calibri"/>
                        <a:ea typeface="微软雅黑" pitchFamily="34" charset="-122"/>
                        <a:cs typeface="Times New Roman"/>
                      </a:endParaRPr>
                    </a:p>
                    <a:p>
                      <a:pPr algn="l">
                        <a:spcAft>
                          <a:spcPts val="0"/>
                        </a:spcAft>
                      </a:pPr>
                      <a:r>
                        <a:rPr lang="zh-CN" sz="1400" b="1" kern="100" dirty="0">
                          <a:effectLst/>
                          <a:latin typeface="Times New Roman"/>
                          <a:ea typeface="微软雅黑" pitchFamily="34" charset="-122"/>
                          <a:cs typeface="Times New Roman"/>
                        </a:rPr>
                        <a:t>（</a:t>
                      </a:r>
                      <a:r>
                        <a:rPr lang="en-US" sz="1400" b="1" kern="100" dirty="0">
                          <a:effectLst/>
                          <a:latin typeface="Times New Roman"/>
                          <a:ea typeface="微软雅黑" pitchFamily="34" charset="-122"/>
                          <a:cs typeface="Times New Roman"/>
                        </a:rPr>
                        <a:t>2</a:t>
                      </a:r>
                      <a:r>
                        <a:rPr lang="zh-CN" sz="1400" b="1" kern="100" dirty="0">
                          <a:effectLst/>
                          <a:latin typeface="Times New Roman"/>
                          <a:ea typeface="微软雅黑" pitchFamily="34" charset="-122"/>
                          <a:cs typeface="Times New Roman"/>
                        </a:rPr>
                        <a:t>）三级标准化换证复评的公司，从公司在上次达标取证到标准化检查。</a:t>
                      </a:r>
                      <a:endParaRPr lang="zh-CN" sz="1400" kern="100" dirty="0">
                        <a:effectLst/>
                        <a:latin typeface="Calibri"/>
                        <a:ea typeface="微软雅黑" pitchFamily="34"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349890">
                <a:tc vMerge="1">
                  <a:txBody>
                    <a:bodyPr/>
                    <a:lstStyle/>
                    <a:p>
                      <a:endParaRPr lang="zh-CN" altLang="en-US"/>
                    </a:p>
                  </a:txBody>
                  <a:tcPr/>
                </a:tc>
                <a:tc gridSpan="5">
                  <a:txBody>
                    <a:bodyPr/>
                    <a:lstStyle/>
                    <a:p>
                      <a:pPr indent="266700" algn="l">
                        <a:spcAft>
                          <a:spcPts val="0"/>
                        </a:spcAft>
                      </a:pPr>
                      <a:r>
                        <a:rPr lang="en-US" altLang="zh-CN" sz="1400" kern="100" dirty="0" smtClean="0">
                          <a:solidFill>
                            <a:schemeClr val="tx1"/>
                          </a:solidFill>
                          <a:effectLst/>
                          <a:latin typeface="Times New Roman"/>
                          <a:ea typeface="微软雅黑" pitchFamily="34" charset="-122"/>
                          <a:cs typeface="Times New Roman"/>
                        </a:rPr>
                        <a:t>1.</a:t>
                      </a:r>
                      <a:r>
                        <a:rPr lang="zh-CN" altLang="zh-CN" sz="1400" kern="100" dirty="0" smtClean="0">
                          <a:solidFill>
                            <a:schemeClr val="tx1"/>
                          </a:solidFill>
                          <a:effectLst/>
                          <a:latin typeface="Times New Roman"/>
                          <a:ea typeface="微软雅黑" pitchFamily="34" charset="-122"/>
                          <a:cs typeface="Times New Roman"/>
                        </a:rPr>
                        <a:t>在</a:t>
                      </a:r>
                      <a:r>
                        <a:rPr lang="en-US" altLang="zh-CN" sz="1400" kern="100" dirty="0" smtClean="0">
                          <a:solidFill>
                            <a:schemeClr val="tx1"/>
                          </a:solidFill>
                          <a:effectLst/>
                          <a:latin typeface="Times New Roman"/>
                          <a:ea typeface="微软雅黑" pitchFamily="34" charset="-122"/>
                          <a:cs typeface="Times New Roman"/>
                        </a:rPr>
                        <a:t>4.1</a:t>
                      </a:r>
                      <a:r>
                        <a:rPr lang="zh-CN" altLang="zh-CN" sz="1400" kern="100" dirty="0" smtClean="0">
                          <a:solidFill>
                            <a:schemeClr val="tx1"/>
                          </a:solidFill>
                          <a:effectLst/>
                          <a:latin typeface="Times New Roman"/>
                          <a:ea typeface="微软雅黑" pitchFamily="34" charset="-122"/>
                          <a:cs typeface="Times New Roman"/>
                        </a:rPr>
                        <a:t>设备设施管理</a:t>
                      </a:r>
                      <a:r>
                        <a:rPr lang="zh-CN" altLang="en-US"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340</a:t>
                      </a:r>
                      <a:r>
                        <a:rPr lang="zh-CN" altLang="en-US" sz="1400" kern="100" dirty="0" smtClean="0">
                          <a:solidFill>
                            <a:schemeClr val="tx1"/>
                          </a:solidFill>
                          <a:effectLst/>
                          <a:latin typeface="Times New Roman"/>
                          <a:ea typeface="微软雅黑" pitchFamily="34" charset="-122"/>
                          <a:cs typeface="Times New Roman"/>
                        </a:rPr>
                        <a:t>分）</a:t>
                      </a:r>
                      <a:r>
                        <a:rPr lang="zh-CN" altLang="zh-CN" sz="1400" kern="100" dirty="0" smtClean="0">
                          <a:solidFill>
                            <a:schemeClr val="tx1"/>
                          </a:solidFill>
                          <a:effectLst/>
                          <a:latin typeface="Times New Roman"/>
                          <a:ea typeface="微软雅黑" pitchFamily="34" charset="-122"/>
                          <a:cs typeface="Times New Roman"/>
                        </a:rPr>
                        <a:t>，包括</a:t>
                      </a:r>
                      <a:r>
                        <a:rPr lang="zh-CN" altLang="en-US" sz="1400" kern="100" dirty="0" smtClean="0">
                          <a:solidFill>
                            <a:schemeClr val="tx1"/>
                          </a:solidFill>
                          <a:effectLst/>
                          <a:latin typeface="Times New Roman"/>
                          <a:ea typeface="微软雅黑" pitchFamily="34" charset="-122"/>
                          <a:cs typeface="Times New Roman"/>
                        </a:rPr>
                        <a:t>了</a:t>
                      </a:r>
                      <a:r>
                        <a:rPr lang="en-US" altLang="zh-CN" sz="1400" kern="100" dirty="0" smtClean="0">
                          <a:solidFill>
                            <a:schemeClr val="tx1"/>
                          </a:solidFill>
                          <a:effectLst/>
                          <a:latin typeface="Times New Roman"/>
                          <a:ea typeface="微软雅黑" pitchFamily="34" charset="-122"/>
                          <a:cs typeface="Times New Roman"/>
                        </a:rPr>
                        <a:t>4.1.1</a:t>
                      </a:r>
                      <a:r>
                        <a:rPr lang="zh-CN" altLang="zh-CN" sz="1400" kern="100" dirty="0" smtClean="0">
                          <a:solidFill>
                            <a:schemeClr val="tx1"/>
                          </a:solidFill>
                          <a:effectLst/>
                          <a:latin typeface="Times New Roman"/>
                          <a:ea typeface="微软雅黑" pitchFamily="34" charset="-122"/>
                          <a:cs typeface="Times New Roman"/>
                        </a:rPr>
                        <a:t>设备设施建设</a:t>
                      </a:r>
                      <a:r>
                        <a:rPr lang="zh-CN" altLang="en-US"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5</a:t>
                      </a:r>
                      <a:r>
                        <a:rPr lang="zh-CN" altLang="en-US" sz="1400" kern="100" dirty="0" smtClean="0">
                          <a:solidFill>
                            <a:schemeClr val="tx1"/>
                          </a:solidFill>
                          <a:effectLst/>
                          <a:latin typeface="Times New Roman"/>
                          <a:ea typeface="微软雅黑" pitchFamily="34" charset="-122"/>
                          <a:cs typeface="Times New Roman"/>
                        </a:rPr>
                        <a:t>分）</a:t>
                      </a:r>
                      <a:r>
                        <a:rPr lang="zh-CN" altLang="zh-CN"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4.1.2</a:t>
                      </a:r>
                      <a:r>
                        <a:rPr lang="zh-CN" altLang="zh-CN" sz="1400" kern="100" dirty="0" smtClean="0">
                          <a:solidFill>
                            <a:schemeClr val="tx1"/>
                          </a:solidFill>
                          <a:effectLst/>
                          <a:latin typeface="Times New Roman"/>
                          <a:ea typeface="微软雅黑" pitchFamily="34" charset="-122"/>
                          <a:cs typeface="Times New Roman"/>
                        </a:rPr>
                        <a:t>设备设施验收</a:t>
                      </a:r>
                      <a:r>
                        <a:rPr lang="zh-CN" altLang="en-US"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10</a:t>
                      </a:r>
                      <a:r>
                        <a:rPr lang="zh-CN" altLang="en-US" sz="1400" kern="100" dirty="0" smtClean="0">
                          <a:solidFill>
                            <a:schemeClr val="tx1"/>
                          </a:solidFill>
                          <a:effectLst/>
                          <a:latin typeface="Times New Roman"/>
                          <a:ea typeface="微软雅黑" pitchFamily="34" charset="-122"/>
                          <a:cs typeface="Times New Roman"/>
                        </a:rPr>
                        <a:t>分）</a:t>
                      </a:r>
                      <a:r>
                        <a:rPr lang="zh-CN" altLang="zh-CN"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4.1.3 </a:t>
                      </a:r>
                      <a:r>
                        <a:rPr lang="zh-CN" altLang="zh-CN" sz="1400" kern="100" dirty="0" smtClean="0">
                          <a:solidFill>
                            <a:schemeClr val="tx1"/>
                          </a:solidFill>
                          <a:effectLst/>
                          <a:latin typeface="Times New Roman"/>
                          <a:ea typeface="微软雅黑" pitchFamily="34" charset="-122"/>
                          <a:cs typeface="Times New Roman"/>
                        </a:rPr>
                        <a:t>设备设施运行（包括各类机械设备）</a:t>
                      </a:r>
                      <a:r>
                        <a:rPr lang="zh-CN" altLang="en-US"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280</a:t>
                      </a:r>
                      <a:r>
                        <a:rPr lang="zh-CN" altLang="en-US" sz="1400" kern="100" dirty="0" smtClean="0">
                          <a:solidFill>
                            <a:schemeClr val="tx1"/>
                          </a:solidFill>
                          <a:effectLst/>
                          <a:latin typeface="Times New Roman"/>
                          <a:ea typeface="微软雅黑" pitchFamily="34" charset="-122"/>
                          <a:cs typeface="Times New Roman"/>
                        </a:rPr>
                        <a:t>分）</a:t>
                      </a:r>
                      <a:r>
                        <a:rPr lang="zh-CN" altLang="zh-CN"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4.1.4</a:t>
                      </a:r>
                      <a:r>
                        <a:rPr lang="zh-CN" altLang="zh-CN" sz="1400" kern="100" dirty="0" smtClean="0">
                          <a:solidFill>
                            <a:schemeClr val="tx1"/>
                          </a:solidFill>
                          <a:effectLst/>
                          <a:latin typeface="Times New Roman"/>
                          <a:ea typeface="微软雅黑" pitchFamily="34" charset="-122"/>
                          <a:cs typeface="Times New Roman"/>
                        </a:rPr>
                        <a:t>设备设施检维修</a:t>
                      </a:r>
                      <a:r>
                        <a:rPr lang="zh-CN" altLang="en-US"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10</a:t>
                      </a:r>
                      <a:r>
                        <a:rPr lang="zh-CN" altLang="en-US" sz="1400" kern="100" dirty="0" smtClean="0">
                          <a:solidFill>
                            <a:schemeClr val="tx1"/>
                          </a:solidFill>
                          <a:effectLst/>
                          <a:latin typeface="Times New Roman"/>
                          <a:ea typeface="微软雅黑" pitchFamily="34" charset="-122"/>
                          <a:cs typeface="Times New Roman"/>
                        </a:rPr>
                        <a:t>分）</a:t>
                      </a:r>
                      <a:r>
                        <a:rPr lang="zh-CN" altLang="zh-CN"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4.1.5</a:t>
                      </a:r>
                      <a:r>
                        <a:rPr lang="zh-CN" altLang="zh-CN" sz="1400" kern="100" dirty="0" smtClean="0">
                          <a:solidFill>
                            <a:schemeClr val="tx1"/>
                          </a:solidFill>
                          <a:effectLst/>
                          <a:latin typeface="Times New Roman"/>
                          <a:ea typeface="微软雅黑" pitchFamily="34" charset="-122"/>
                          <a:cs typeface="Times New Roman"/>
                        </a:rPr>
                        <a:t>检测检验</a:t>
                      </a:r>
                      <a:r>
                        <a:rPr lang="zh-CN" altLang="en-US"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30</a:t>
                      </a:r>
                      <a:r>
                        <a:rPr lang="zh-CN" altLang="en-US" sz="1400" kern="100" dirty="0" smtClean="0">
                          <a:solidFill>
                            <a:schemeClr val="tx1"/>
                          </a:solidFill>
                          <a:effectLst/>
                          <a:latin typeface="Times New Roman"/>
                          <a:ea typeface="微软雅黑" pitchFamily="34" charset="-122"/>
                          <a:cs typeface="Times New Roman"/>
                        </a:rPr>
                        <a:t>分）</a:t>
                      </a:r>
                      <a:r>
                        <a:rPr lang="zh-CN" altLang="zh-CN"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4.1.6</a:t>
                      </a:r>
                      <a:r>
                        <a:rPr lang="zh-CN" altLang="zh-CN" sz="1400" kern="100" dirty="0" smtClean="0">
                          <a:solidFill>
                            <a:schemeClr val="tx1"/>
                          </a:solidFill>
                          <a:effectLst/>
                          <a:latin typeface="Times New Roman"/>
                          <a:ea typeface="微软雅黑" pitchFamily="34" charset="-122"/>
                          <a:cs typeface="Times New Roman"/>
                        </a:rPr>
                        <a:t>设备设施拆除、报废</a:t>
                      </a:r>
                      <a:r>
                        <a:rPr lang="zh-CN" altLang="en-US"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5</a:t>
                      </a:r>
                      <a:r>
                        <a:rPr lang="zh-CN" altLang="en-US" sz="1400" kern="100" dirty="0" smtClean="0">
                          <a:solidFill>
                            <a:schemeClr val="tx1"/>
                          </a:solidFill>
                          <a:effectLst/>
                          <a:latin typeface="Times New Roman"/>
                          <a:ea typeface="微软雅黑" pitchFamily="34" charset="-122"/>
                          <a:cs typeface="Times New Roman"/>
                        </a:rPr>
                        <a:t>分）</a:t>
                      </a:r>
                      <a:r>
                        <a:rPr lang="zh-CN" altLang="zh-CN" sz="1400" kern="100" dirty="0" smtClean="0">
                          <a:solidFill>
                            <a:schemeClr val="tx1"/>
                          </a:solidFill>
                          <a:effectLst/>
                          <a:latin typeface="Times New Roman"/>
                          <a:ea typeface="微软雅黑" pitchFamily="34" charset="-122"/>
                          <a:cs typeface="Times New Roman"/>
                        </a:rPr>
                        <a:t>，形成了设备从设备建设、采购、验收、运行、检维修、拆除、报废的全生命周期管理。</a:t>
                      </a:r>
                      <a:r>
                        <a:rPr lang="zh-CN" altLang="en-US" sz="1400" kern="100" dirty="0" smtClean="0">
                          <a:solidFill>
                            <a:schemeClr val="tx1"/>
                          </a:solidFill>
                          <a:effectLst/>
                          <a:latin typeface="Times New Roman"/>
                          <a:ea typeface="微软雅黑" pitchFamily="34" charset="-122"/>
                          <a:cs typeface="Times New Roman"/>
                        </a:rPr>
                        <a:t>这是在原先</a:t>
                      </a:r>
                      <a:r>
                        <a:rPr lang="en-US" altLang="zh-CN" sz="1400" kern="100" dirty="0" smtClean="0">
                          <a:solidFill>
                            <a:schemeClr val="tx1"/>
                          </a:solidFill>
                          <a:effectLst/>
                          <a:latin typeface="Times New Roman"/>
                          <a:ea typeface="微软雅黑" pitchFamily="34" charset="-122"/>
                          <a:cs typeface="Times New Roman"/>
                        </a:rPr>
                        <a:t>2009</a:t>
                      </a:r>
                      <a:r>
                        <a:rPr lang="zh-CN" altLang="en-US" sz="1400" kern="100" dirty="0" smtClean="0">
                          <a:solidFill>
                            <a:schemeClr val="tx1"/>
                          </a:solidFill>
                          <a:effectLst/>
                          <a:latin typeface="Times New Roman"/>
                          <a:ea typeface="微软雅黑" pitchFamily="34" charset="-122"/>
                          <a:cs typeface="Times New Roman"/>
                        </a:rPr>
                        <a:t>年版的机械制造企业安全生产标准化是没有的。</a:t>
                      </a:r>
                      <a:endParaRPr lang="en-US" altLang="zh-CN" sz="1400" kern="100" dirty="0" smtClean="0">
                        <a:solidFill>
                          <a:schemeClr val="tx1"/>
                        </a:solidFill>
                        <a:effectLst/>
                        <a:latin typeface="Times New Roman"/>
                        <a:ea typeface="微软雅黑" pitchFamily="34" charset="-122"/>
                        <a:cs typeface="Times New Roman"/>
                      </a:endParaRPr>
                    </a:p>
                    <a:p>
                      <a:pPr indent="266700" algn="l">
                        <a:spcAft>
                          <a:spcPts val="0"/>
                        </a:spcAft>
                      </a:pPr>
                      <a:r>
                        <a:rPr lang="en-US" altLang="zh-CN" sz="1400" kern="100" dirty="0" smtClean="0">
                          <a:solidFill>
                            <a:schemeClr val="tx1"/>
                          </a:solidFill>
                          <a:effectLst/>
                          <a:latin typeface="Times New Roman"/>
                          <a:ea typeface="微软雅黑" pitchFamily="34" charset="-122"/>
                          <a:cs typeface="Times New Roman"/>
                        </a:rPr>
                        <a:t>2.</a:t>
                      </a:r>
                      <a:r>
                        <a:rPr lang="zh-CN" altLang="en-US" sz="1400" kern="100" dirty="0" smtClean="0">
                          <a:solidFill>
                            <a:schemeClr val="tx1"/>
                          </a:solidFill>
                          <a:effectLst/>
                          <a:latin typeface="Times New Roman"/>
                          <a:ea typeface="微软雅黑" pitchFamily="34" charset="-122"/>
                          <a:cs typeface="Times New Roman"/>
                        </a:rPr>
                        <a:t>企业现场总平面布置与图纸是否符合，如果主体工程、</a:t>
                      </a:r>
                      <a:r>
                        <a:rPr lang="zh-CN" altLang="zh-CN" sz="1400" kern="100" dirty="0" smtClean="0">
                          <a:effectLst/>
                          <a:latin typeface="Times New Roman"/>
                          <a:ea typeface="微软雅黑" pitchFamily="34" charset="-122"/>
                          <a:cs typeface="Times New Roman"/>
                        </a:rPr>
                        <a:t>安全设施和职业病防护设施</a:t>
                      </a:r>
                      <a:r>
                        <a:rPr lang="zh-CN" altLang="en-US" sz="1400" kern="100" dirty="0" smtClean="0">
                          <a:effectLst/>
                          <a:latin typeface="Times New Roman"/>
                          <a:ea typeface="微软雅黑" pitchFamily="34" charset="-122"/>
                          <a:cs typeface="Times New Roman"/>
                        </a:rPr>
                        <a:t>不符合的，不得分，</a:t>
                      </a:r>
                      <a:r>
                        <a:rPr lang="zh-CN" altLang="en-US" sz="1400" kern="100" baseline="0" dirty="0" smtClean="0">
                          <a:solidFill>
                            <a:schemeClr val="tx1"/>
                          </a:solidFill>
                          <a:effectLst/>
                          <a:latin typeface="Times New Roman"/>
                          <a:ea typeface="微软雅黑" pitchFamily="34" charset="-122"/>
                          <a:cs typeface="Times New Roman"/>
                        </a:rPr>
                        <a:t>其他不符合的，按一处扣一分。</a:t>
                      </a:r>
                      <a:endParaRPr lang="en-US" altLang="zh-CN" sz="1400" kern="100" dirty="0" smtClean="0">
                        <a:solidFill>
                          <a:schemeClr val="tx1"/>
                        </a:solidFill>
                        <a:effectLst/>
                        <a:latin typeface="Times New Roman"/>
                        <a:ea typeface="微软雅黑" pitchFamily="34" charset="-122"/>
                        <a:cs typeface="Times New Roman"/>
                      </a:endParaRPr>
                    </a:p>
                    <a:p>
                      <a:pPr indent="266700" algn="l">
                        <a:spcAft>
                          <a:spcPts val="0"/>
                        </a:spcAft>
                      </a:pPr>
                      <a:r>
                        <a:rPr lang="en-US" altLang="zh-CN" sz="1400" kern="100" dirty="0" smtClean="0">
                          <a:solidFill>
                            <a:schemeClr val="tx1"/>
                          </a:solidFill>
                          <a:effectLst/>
                          <a:latin typeface="Times New Roman"/>
                          <a:ea typeface="微软雅黑" pitchFamily="34" charset="-122"/>
                          <a:cs typeface="Times New Roman"/>
                        </a:rPr>
                        <a:t>3.</a:t>
                      </a:r>
                      <a:r>
                        <a:rPr lang="zh-CN" altLang="en-US" sz="1400" kern="100" dirty="0" smtClean="0">
                          <a:solidFill>
                            <a:schemeClr val="tx1"/>
                          </a:solidFill>
                          <a:effectLst/>
                          <a:latin typeface="Times New Roman"/>
                          <a:ea typeface="微软雅黑" pitchFamily="34" charset="-122"/>
                          <a:cs typeface="Times New Roman"/>
                        </a:rPr>
                        <a:t>企业未按照规定取得安全评价报告、</a:t>
                      </a:r>
                      <a:r>
                        <a:rPr lang="zh-CN" altLang="zh-CN" sz="1400" kern="100" dirty="0" smtClean="0">
                          <a:effectLst/>
                          <a:latin typeface="Times New Roman"/>
                          <a:ea typeface="微软雅黑" pitchFamily="34" charset="-122"/>
                          <a:cs typeface="Times New Roman"/>
                        </a:rPr>
                        <a:t>职业病危害评价</a:t>
                      </a:r>
                      <a:r>
                        <a:rPr lang="zh-CN" altLang="en-US" sz="1400" kern="100" dirty="0" smtClean="0">
                          <a:effectLst/>
                          <a:latin typeface="Times New Roman"/>
                          <a:ea typeface="微软雅黑" pitchFamily="34" charset="-122"/>
                          <a:cs typeface="Times New Roman"/>
                        </a:rPr>
                        <a:t>报告的，不得分。</a:t>
                      </a:r>
                      <a:endParaRPr lang="en-US" altLang="zh-CN" sz="1400" kern="100" dirty="0" smtClean="0">
                        <a:solidFill>
                          <a:schemeClr val="tx1"/>
                        </a:solidFill>
                        <a:effectLst/>
                        <a:latin typeface="Times New Roman"/>
                        <a:ea typeface="微软雅黑" pitchFamily="34" charset="-122"/>
                        <a:cs typeface="Times New Roman"/>
                      </a:endParaRPr>
                    </a:p>
                    <a:p>
                      <a:pPr marL="0" marR="0" indent="266700" algn="l" defTabSz="914400" rtl="0" eaLnBrk="1" fontAlgn="auto" latinLnBrk="0" hangingPunct="1">
                        <a:lnSpc>
                          <a:spcPct val="100000"/>
                        </a:lnSpc>
                        <a:spcBef>
                          <a:spcPts val="0"/>
                        </a:spcBef>
                        <a:spcAft>
                          <a:spcPts val="0"/>
                        </a:spcAft>
                        <a:buClrTx/>
                        <a:buSzTx/>
                        <a:buFontTx/>
                        <a:buNone/>
                        <a:tabLst/>
                        <a:defRPr/>
                      </a:pPr>
                      <a:r>
                        <a:rPr lang="en-US" altLang="zh-CN" sz="1400" kern="100" dirty="0" smtClean="0">
                          <a:solidFill>
                            <a:schemeClr val="tx1"/>
                          </a:solidFill>
                          <a:effectLst/>
                          <a:latin typeface="Times New Roman"/>
                          <a:ea typeface="微软雅黑" pitchFamily="34" charset="-122"/>
                          <a:cs typeface="Times New Roman"/>
                        </a:rPr>
                        <a:t>4.</a:t>
                      </a:r>
                      <a:r>
                        <a:rPr lang="zh-CN" altLang="en-US" sz="1400" kern="100" dirty="0" smtClean="0">
                          <a:solidFill>
                            <a:schemeClr val="tx1"/>
                          </a:solidFill>
                          <a:effectLst/>
                          <a:latin typeface="Times New Roman"/>
                          <a:ea typeface="微软雅黑" pitchFamily="34" charset="-122"/>
                          <a:cs typeface="Times New Roman"/>
                        </a:rPr>
                        <a:t>未</a:t>
                      </a:r>
                      <a:r>
                        <a:rPr lang="zh-CN" altLang="zh-CN" sz="1400" kern="100" dirty="0" smtClean="0">
                          <a:effectLst/>
                          <a:latin typeface="Times New Roman"/>
                          <a:ea typeface="微软雅黑" pitchFamily="34" charset="-122"/>
                          <a:cs typeface="Times New Roman"/>
                        </a:rPr>
                        <a:t>履行建设项目安全设施和职业病防护设施设计审查、施工、竣工验收等管理程序</a:t>
                      </a:r>
                      <a:r>
                        <a:rPr lang="zh-CN" altLang="en-US" sz="1400" kern="100" dirty="0" smtClean="0">
                          <a:effectLst/>
                          <a:latin typeface="Times New Roman"/>
                          <a:ea typeface="微软雅黑" pitchFamily="34" charset="-122"/>
                          <a:cs typeface="Times New Roman"/>
                        </a:rPr>
                        <a:t>，缺少</a:t>
                      </a:r>
                      <a:r>
                        <a:rPr lang="zh-CN" altLang="zh-CN" sz="1400" kern="100" dirty="0" smtClean="0">
                          <a:effectLst/>
                          <a:latin typeface="Times New Roman"/>
                          <a:ea typeface="微软雅黑" pitchFamily="34" charset="-122"/>
                          <a:cs typeface="Times New Roman"/>
                        </a:rPr>
                        <a:t>记录材料扣</a:t>
                      </a:r>
                      <a:r>
                        <a:rPr lang="en-US" altLang="zh-CN" sz="1400" kern="100" dirty="0" smtClean="0">
                          <a:effectLst/>
                          <a:latin typeface="Times New Roman"/>
                          <a:ea typeface="微软雅黑" pitchFamily="34" charset="-122"/>
                          <a:cs typeface="Times New Roman"/>
                        </a:rPr>
                        <a:t>2</a:t>
                      </a:r>
                      <a:r>
                        <a:rPr lang="zh-CN" altLang="zh-CN" sz="1400" kern="100" dirty="0" smtClean="0">
                          <a:effectLst/>
                          <a:latin typeface="Times New Roman"/>
                          <a:ea typeface="微软雅黑" pitchFamily="34" charset="-122"/>
                          <a:cs typeface="Times New Roman"/>
                        </a:rPr>
                        <a:t>分。</a:t>
                      </a:r>
                      <a:endParaRPr lang="zh-CN" altLang="zh-CN" sz="1400" kern="100" dirty="0" smtClean="0">
                        <a:effectLst/>
                        <a:latin typeface="+mn-lt"/>
                        <a:ea typeface="微软雅黑" pitchFamily="34" charset="-122"/>
                        <a:cs typeface="Times New Roman"/>
                      </a:endParaRPr>
                    </a:p>
                    <a:p>
                      <a:pPr indent="266700" algn="l">
                        <a:spcAft>
                          <a:spcPts val="0"/>
                        </a:spcAft>
                      </a:pPr>
                      <a:r>
                        <a:rPr lang="zh-CN" altLang="en-US" sz="1400" kern="100" dirty="0" smtClean="0">
                          <a:solidFill>
                            <a:schemeClr val="tx1"/>
                          </a:solidFill>
                          <a:effectLst/>
                          <a:latin typeface="Times New Roman"/>
                          <a:ea typeface="微软雅黑" pitchFamily="34" charset="-122"/>
                          <a:cs typeface="Times New Roman"/>
                        </a:rPr>
                        <a:t>考虑实际中有很多机械企业可能无法满足上述的考核标准，所以分值只设置</a:t>
                      </a:r>
                      <a:r>
                        <a:rPr lang="en-US" altLang="zh-CN" sz="1400" kern="100" dirty="0" smtClean="0">
                          <a:solidFill>
                            <a:schemeClr val="tx1"/>
                          </a:solidFill>
                          <a:effectLst/>
                          <a:latin typeface="Times New Roman"/>
                          <a:ea typeface="微软雅黑" pitchFamily="34" charset="-122"/>
                          <a:cs typeface="Times New Roman"/>
                        </a:rPr>
                        <a:t>5</a:t>
                      </a:r>
                      <a:r>
                        <a:rPr lang="zh-CN" altLang="en-US" sz="1400" kern="100" dirty="0" smtClean="0">
                          <a:solidFill>
                            <a:schemeClr val="tx1"/>
                          </a:solidFill>
                          <a:effectLst/>
                          <a:latin typeface="Times New Roman"/>
                          <a:ea typeface="微软雅黑" pitchFamily="34" charset="-122"/>
                          <a:cs typeface="Times New Roman"/>
                        </a:rPr>
                        <a:t>分。</a:t>
                      </a:r>
                      <a:r>
                        <a:rPr lang="zh-CN" altLang="en-US" sz="1400" kern="100" baseline="0" dirty="0" smtClean="0">
                          <a:solidFill>
                            <a:schemeClr val="tx1"/>
                          </a:solidFill>
                          <a:effectLst/>
                          <a:latin typeface="Times New Roman"/>
                          <a:ea typeface="微软雅黑" pitchFamily="34" charset="-122"/>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indent="266700" algn="l">
                        <a:spcAft>
                          <a:spcPts val="0"/>
                        </a:spcAft>
                      </a:pPr>
                      <a:endParaRPr lang="zh-CN" sz="1400" kern="100" dirty="0">
                        <a:solidFill>
                          <a:schemeClr val="tx1"/>
                        </a:solidFill>
                        <a:effectLst/>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indent="266700" algn="l">
                        <a:spcAft>
                          <a:spcPts val="0"/>
                        </a:spcAft>
                      </a:pPr>
                      <a:endParaRPr lang="zh-CN" sz="14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spcAft>
                          <a:spcPts val="0"/>
                        </a:spcAft>
                      </a:pPr>
                      <a:endParaRPr lang="zh-CN" sz="12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spcAft>
                          <a:spcPts val="0"/>
                        </a:spcAft>
                      </a:pPr>
                      <a:endParaRPr lang="zh-CN" sz="14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760181851"/>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95240761"/>
              </p:ext>
            </p:extLst>
          </p:nvPr>
        </p:nvGraphicFramePr>
        <p:xfrm>
          <a:off x="295085" y="764704"/>
          <a:ext cx="11718967" cy="5472608"/>
        </p:xfrm>
        <a:graphic>
          <a:graphicData uri="http://schemas.openxmlformats.org/drawingml/2006/table">
            <a:tbl>
              <a:tblPr/>
              <a:tblGrid>
                <a:gridCol w="591333">
                  <a:extLst>
                    <a:ext uri="{9D8B030D-6E8A-4147-A177-3AD203B41FA5}">
                      <a16:colId xmlns:a16="http://schemas.microsoft.com/office/drawing/2014/main" xmlns="" val="20001"/>
                    </a:ext>
                  </a:extLst>
                </a:gridCol>
                <a:gridCol w="520251">
                  <a:extLst>
                    <a:ext uri="{9D8B030D-6E8A-4147-A177-3AD203B41FA5}">
                      <a16:colId xmlns:a16="http://schemas.microsoft.com/office/drawing/2014/main" xmlns="" val="20002"/>
                    </a:ext>
                  </a:extLst>
                </a:gridCol>
                <a:gridCol w="3571308">
                  <a:extLst>
                    <a:ext uri="{9D8B030D-6E8A-4147-A177-3AD203B41FA5}">
                      <a16:colId xmlns:a16="http://schemas.microsoft.com/office/drawing/2014/main" xmlns="" val="20003"/>
                    </a:ext>
                  </a:extLst>
                </a:gridCol>
                <a:gridCol w="3600700">
                  <a:extLst>
                    <a:ext uri="{9D8B030D-6E8A-4147-A177-3AD203B41FA5}">
                      <a16:colId xmlns:a16="http://schemas.microsoft.com/office/drawing/2014/main" xmlns="" val="20004"/>
                    </a:ext>
                  </a:extLst>
                </a:gridCol>
                <a:gridCol w="522774">
                  <a:extLst>
                    <a:ext uri="{9D8B030D-6E8A-4147-A177-3AD203B41FA5}">
                      <a16:colId xmlns:a16="http://schemas.microsoft.com/office/drawing/2014/main" xmlns="" val="20005"/>
                    </a:ext>
                  </a:extLst>
                </a:gridCol>
                <a:gridCol w="2912601">
                  <a:extLst>
                    <a:ext uri="{9D8B030D-6E8A-4147-A177-3AD203B41FA5}">
                      <a16:colId xmlns:a16="http://schemas.microsoft.com/office/drawing/2014/main" xmlns="" val="20006"/>
                    </a:ext>
                  </a:extLst>
                </a:gridCol>
              </a:tblGrid>
              <a:tr h="548400">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090148">
                <a:tc rowSpan="2">
                  <a:txBody>
                    <a:bodyPr/>
                    <a:lstStyle/>
                    <a:p>
                      <a:pPr algn="l">
                        <a:spcAft>
                          <a:spcPts val="0"/>
                        </a:spcAft>
                      </a:pPr>
                      <a:r>
                        <a:rPr lang="en-US" sz="1400" kern="100" dirty="0">
                          <a:effectLst/>
                          <a:latin typeface="Times New Roman"/>
                          <a:ea typeface="微软雅黑" pitchFamily="34" charset="-122"/>
                          <a:cs typeface="Times New Roman"/>
                        </a:rPr>
                        <a:t>4.1</a:t>
                      </a:r>
                      <a:r>
                        <a:rPr lang="zh-CN" sz="1400" kern="0" dirty="0">
                          <a:effectLst/>
                          <a:latin typeface="Times New Roman"/>
                          <a:ea typeface="微软雅黑" pitchFamily="34" charset="-122"/>
                          <a:cs typeface="Times New Roman"/>
                        </a:rPr>
                        <a:t>设备设施管理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 </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 </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latin typeface="Times New Roman"/>
                          <a:ea typeface="微软雅黑" pitchFamily="34" charset="-122"/>
                          <a:cs typeface="Times New Roman"/>
                        </a:rPr>
                        <a:t>4.1.2</a:t>
                      </a:r>
                      <a:r>
                        <a:rPr lang="zh-CN" sz="1400" kern="100" dirty="0">
                          <a:effectLst/>
                          <a:latin typeface="Times New Roman"/>
                          <a:ea typeface="微软雅黑" pitchFamily="34" charset="-122"/>
                          <a:cs typeface="Times New Roman"/>
                        </a:rPr>
                        <a:t>设备设施验收</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66700" algn="l">
                        <a:spcAft>
                          <a:spcPts val="0"/>
                        </a:spcAft>
                      </a:pPr>
                      <a:r>
                        <a:rPr lang="zh-CN" sz="1400" kern="100" dirty="0">
                          <a:effectLst/>
                          <a:latin typeface="Times New Roman"/>
                          <a:ea typeface="微软雅黑" pitchFamily="34" charset="-122"/>
                          <a:cs typeface="Times New Roman"/>
                        </a:rPr>
                        <a:t>企业应执行设备设施采购、到货验收制度，购置、使用设计符合要求、质量合格的设备设施。设备设施安装后企业应进行验收。</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制定并执行设备设施采购、到货验收制度；</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购置、使用的设备设施应由符合要求的企业生产，应有质量合格证等；</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3.</a:t>
                      </a:r>
                      <a:r>
                        <a:rPr lang="zh-CN" sz="1400" kern="100" dirty="0">
                          <a:effectLst/>
                          <a:latin typeface="Times New Roman"/>
                          <a:ea typeface="微软雅黑" pitchFamily="34" charset="-122"/>
                          <a:cs typeface="Times New Roman"/>
                        </a:rPr>
                        <a:t>按规定对设备设施进行验收，应有相关记录。</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200" kern="100" dirty="0">
                          <a:effectLst/>
                          <a:latin typeface="Times New Roman"/>
                          <a:ea typeface="微软雅黑" pitchFamily="34" charset="-122"/>
                          <a:cs typeface="Times New Roman"/>
                        </a:rPr>
                        <a:t>10</a:t>
                      </a:r>
                      <a:endParaRPr lang="zh-CN" sz="12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200" kern="100" dirty="0">
                          <a:effectLst/>
                          <a:latin typeface="Times New Roman"/>
                          <a:ea typeface="微软雅黑" pitchFamily="34" charset="-122"/>
                          <a:cs typeface="Times New Roman"/>
                        </a:rPr>
                        <a:t>1</a:t>
                      </a:r>
                      <a:r>
                        <a:rPr lang="en-US" sz="1400" kern="100" dirty="0">
                          <a:effectLst/>
                          <a:latin typeface="Times New Roman"/>
                          <a:ea typeface="微软雅黑" pitchFamily="34" charset="-122"/>
                          <a:cs typeface="Times New Roman"/>
                        </a:rPr>
                        <a:t>.</a:t>
                      </a:r>
                      <a:r>
                        <a:rPr lang="zh-CN" sz="1400" kern="100" dirty="0">
                          <a:effectLst/>
                          <a:latin typeface="Times New Roman"/>
                          <a:ea typeface="微软雅黑" pitchFamily="34" charset="-122"/>
                          <a:cs typeface="Times New Roman"/>
                        </a:rPr>
                        <a:t>购置、使用的设备设施无相关质量合格证等，每少</a:t>
                      </a: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台设备资料扣</a:t>
                      </a:r>
                      <a:r>
                        <a:rPr lang="en-US" sz="1400" kern="100" dirty="0">
                          <a:effectLst/>
                          <a:latin typeface="Times New Roman"/>
                          <a:ea typeface="微软雅黑" pitchFamily="34" charset="-122"/>
                          <a:cs typeface="Times New Roman"/>
                        </a:rPr>
                        <a:t>0.5</a:t>
                      </a:r>
                      <a:r>
                        <a:rPr lang="zh-CN" sz="1400" kern="100" dirty="0">
                          <a:effectLst/>
                          <a:latin typeface="Times New Roman"/>
                          <a:ea typeface="微软雅黑" pitchFamily="34" charset="-122"/>
                          <a:cs typeface="Times New Roman"/>
                        </a:rPr>
                        <a:t>分，最多扣</a:t>
                      </a:r>
                      <a:r>
                        <a:rPr lang="en-US" sz="1400" kern="100" dirty="0">
                          <a:effectLst/>
                          <a:latin typeface="Times New Roman"/>
                          <a:ea typeface="微软雅黑" pitchFamily="34" charset="-122"/>
                          <a:cs typeface="Times New Roman"/>
                        </a:rPr>
                        <a:t>5</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未执行制度，缺少验收记录，每少</a:t>
                      </a: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台设备扣</a:t>
                      </a:r>
                      <a:r>
                        <a:rPr lang="en-US" sz="1400" kern="100" dirty="0">
                          <a:effectLst/>
                          <a:latin typeface="Times New Roman"/>
                          <a:ea typeface="微软雅黑" pitchFamily="34" charset="-122"/>
                          <a:cs typeface="Times New Roman"/>
                        </a:rPr>
                        <a:t>0.5</a:t>
                      </a:r>
                      <a:r>
                        <a:rPr lang="zh-CN" sz="1400" kern="100" dirty="0">
                          <a:effectLst/>
                          <a:latin typeface="Times New Roman"/>
                          <a:ea typeface="微软雅黑" pitchFamily="34" charset="-122"/>
                          <a:cs typeface="Times New Roman"/>
                        </a:rPr>
                        <a:t>分，最多扣</a:t>
                      </a:r>
                      <a:r>
                        <a:rPr lang="en-US" sz="1400" kern="100" dirty="0">
                          <a:effectLst/>
                          <a:latin typeface="Times New Roman"/>
                          <a:ea typeface="微软雅黑" pitchFamily="34" charset="-122"/>
                          <a:cs typeface="Times New Roman"/>
                        </a:rPr>
                        <a:t>5</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p>
                      <a:pPr algn="l">
                        <a:spcAft>
                          <a:spcPts val="0"/>
                        </a:spcAft>
                      </a:pPr>
                      <a:r>
                        <a:rPr lang="zh-CN" sz="1400" b="1" kern="100" dirty="0">
                          <a:effectLst/>
                          <a:latin typeface="Times New Roman"/>
                          <a:ea typeface="微软雅黑" pitchFamily="34" charset="-122"/>
                          <a:cs typeface="Times New Roman"/>
                        </a:rPr>
                        <a:t>检查时限：（</a:t>
                      </a:r>
                      <a:r>
                        <a:rPr lang="en-US" sz="1400" b="1" kern="100" dirty="0">
                          <a:effectLst/>
                          <a:latin typeface="Times New Roman"/>
                          <a:ea typeface="微软雅黑" pitchFamily="34" charset="-122"/>
                          <a:cs typeface="Times New Roman"/>
                        </a:rPr>
                        <a:t>1</a:t>
                      </a:r>
                      <a:r>
                        <a:rPr lang="zh-CN" sz="1400" b="1" kern="100" dirty="0">
                          <a:effectLst/>
                          <a:latin typeface="Times New Roman"/>
                          <a:ea typeface="微软雅黑" pitchFamily="34" charset="-122"/>
                          <a:cs typeface="Times New Roman"/>
                        </a:rPr>
                        <a:t>）新申请创建的三级标准化公司，从公司开始创建标准化到标准化考评。</a:t>
                      </a:r>
                      <a:endParaRPr lang="zh-CN" sz="1400" kern="100" dirty="0">
                        <a:effectLst/>
                        <a:latin typeface="Calibri"/>
                        <a:ea typeface="微软雅黑" pitchFamily="34" charset="-122"/>
                        <a:cs typeface="Times New Roman"/>
                      </a:endParaRPr>
                    </a:p>
                    <a:p>
                      <a:pPr algn="l">
                        <a:spcAft>
                          <a:spcPts val="0"/>
                        </a:spcAft>
                      </a:pPr>
                      <a:r>
                        <a:rPr lang="zh-CN" sz="1400" b="1" kern="100" dirty="0">
                          <a:effectLst/>
                          <a:latin typeface="Times New Roman"/>
                          <a:ea typeface="微软雅黑" pitchFamily="34" charset="-122"/>
                          <a:cs typeface="Times New Roman"/>
                        </a:rPr>
                        <a:t>（</a:t>
                      </a:r>
                      <a:r>
                        <a:rPr lang="en-US" sz="1400" b="1" kern="100" dirty="0">
                          <a:effectLst/>
                          <a:latin typeface="Times New Roman"/>
                          <a:ea typeface="微软雅黑" pitchFamily="34" charset="-122"/>
                          <a:cs typeface="Times New Roman"/>
                        </a:rPr>
                        <a:t>2</a:t>
                      </a:r>
                      <a:r>
                        <a:rPr lang="zh-CN" sz="1400" b="1" kern="100" dirty="0">
                          <a:effectLst/>
                          <a:latin typeface="Times New Roman"/>
                          <a:ea typeface="微软雅黑" pitchFamily="34" charset="-122"/>
                          <a:cs typeface="Times New Roman"/>
                        </a:rPr>
                        <a:t>）三级标准化换证复评的公司，从公司在上次达标取证到标准化检查。</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834060">
                <a:tc vMerge="1">
                  <a:txBody>
                    <a:bodyPr/>
                    <a:lstStyle/>
                    <a:p>
                      <a:endParaRPr lang="zh-CN" altLang="en-US"/>
                    </a:p>
                  </a:txBody>
                  <a:tcPr/>
                </a:tc>
                <a:tc gridSpan="5">
                  <a:txBody>
                    <a:bodyPr/>
                    <a:lstStyle/>
                    <a:p>
                      <a:pPr algn="l"/>
                      <a:endParaRPr lang="en-US" altLang="zh-CN" sz="1400" kern="100" dirty="0" smtClean="0">
                        <a:solidFill>
                          <a:schemeClr val="tx1"/>
                        </a:solidFill>
                        <a:effectLst/>
                        <a:latin typeface="Times New Roman"/>
                        <a:ea typeface="微软雅黑" pitchFamily="34" charset="-122"/>
                        <a:cs typeface="Times New Roman"/>
                      </a:endParaRPr>
                    </a:p>
                    <a:p>
                      <a:pPr algn="l"/>
                      <a:r>
                        <a:rPr lang="en-US" altLang="zh-CN" sz="1400" kern="100" dirty="0" smtClean="0">
                          <a:solidFill>
                            <a:schemeClr val="tx1"/>
                          </a:solidFill>
                          <a:effectLst/>
                          <a:latin typeface="Times New Roman"/>
                          <a:ea typeface="微软雅黑" pitchFamily="34" charset="-122"/>
                          <a:cs typeface="Times New Roman"/>
                        </a:rPr>
                        <a:t>1.</a:t>
                      </a:r>
                      <a:r>
                        <a:rPr lang="zh-CN" altLang="en-US" sz="1400" kern="100" dirty="0" smtClean="0">
                          <a:solidFill>
                            <a:schemeClr val="tx1"/>
                          </a:solidFill>
                          <a:effectLst/>
                          <a:latin typeface="Times New Roman"/>
                          <a:ea typeface="微软雅黑" pitchFamily="34" charset="-122"/>
                          <a:cs typeface="Times New Roman"/>
                        </a:rPr>
                        <a:t>检查购置的、使用的设备是否合规，有相应的质量合格证、技术说明书等资料。</a:t>
                      </a:r>
                      <a:endParaRPr lang="en-US" altLang="zh-CN" sz="1400" kern="100" dirty="0" smtClean="0">
                        <a:solidFill>
                          <a:schemeClr val="tx1"/>
                        </a:solidFill>
                        <a:effectLst/>
                        <a:latin typeface="Times New Roman"/>
                        <a:ea typeface="微软雅黑" pitchFamily="34" charset="-122"/>
                        <a:cs typeface="Times New Roman"/>
                      </a:endParaRPr>
                    </a:p>
                    <a:p>
                      <a:pPr algn="l"/>
                      <a:r>
                        <a:rPr lang="en-US" altLang="zh-CN" sz="1400" kern="100" dirty="0" smtClean="0">
                          <a:solidFill>
                            <a:schemeClr val="tx1"/>
                          </a:solidFill>
                          <a:effectLst/>
                          <a:latin typeface="Times New Roman"/>
                          <a:ea typeface="微软雅黑" pitchFamily="34" charset="-122"/>
                          <a:cs typeface="Times New Roman"/>
                        </a:rPr>
                        <a:t>2.</a:t>
                      </a:r>
                      <a:r>
                        <a:rPr lang="zh-CN" altLang="en-US" sz="1400" kern="100" dirty="0" smtClean="0">
                          <a:solidFill>
                            <a:schemeClr val="tx1"/>
                          </a:solidFill>
                          <a:effectLst/>
                          <a:latin typeface="Times New Roman"/>
                          <a:ea typeface="微软雅黑" pitchFamily="34" charset="-122"/>
                          <a:cs typeface="Times New Roman"/>
                        </a:rPr>
                        <a:t>未执行设备</a:t>
                      </a:r>
                      <a:r>
                        <a:rPr lang="zh-CN" altLang="zh-CN" sz="1400" kern="100" dirty="0" smtClean="0">
                          <a:effectLst/>
                          <a:latin typeface="Times New Roman"/>
                          <a:ea typeface="微软雅黑" pitchFamily="34" charset="-122"/>
                          <a:cs typeface="Times New Roman"/>
                        </a:rPr>
                        <a:t>采购、到货验收制度</a:t>
                      </a:r>
                      <a:r>
                        <a:rPr lang="zh-CN" altLang="en-US" sz="1400" kern="100" dirty="0" smtClean="0">
                          <a:effectLst/>
                          <a:latin typeface="Times New Roman"/>
                          <a:ea typeface="微软雅黑" pitchFamily="34" charset="-122"/>
                          <a:cs typeface="Times New Roman"/>
                        </a:rPr>
                        <a:t>，</a:t>
                      </a:r>
                      <a:r>
                        <a:rPr lang="zh-CN" altLang="en-US" sz="1400" kern="100" dirty="0" smtClean="0">
                          <a:solidFill>
                            <a:schemeClr val="tx1"/>
                          </a:solidFill>
                          <a:effectLst/>
                          <a:latin typeface="Times New Roman"/>
                          <a:ea typeface="微软雅黑" pitchFamily="34" charset="-122"/>
                          <a:cs typeface="Times New Roman"/>
                        </a:rPr>
                        <a:t>缺少设备到场验收记录的，</a:t>
                      </a:r>
                      <a:r>
                        <a:rPr lang="zh-CN" altLang="zh-CN" sz="1400" kern="100" dirty="0" smtClean="0">
                          <a:effectLst/>
                          <a:latin typeface="Times New Roman"/>
                          <a:ea typeface="微软雅黑" pitchFamily="34" charset="-122"/>
                          <a:cs typeface="Times New Roman"/>
                        </a:rPr>
                        <a:t>每少</a:t>
                      </a:r>
                      <a:r>
                        <a:rPr lang="en-US" altLang="zh-CN" sz="1400" kern="100" dirty="0" smtClean="0">
                          <a:effectLst/>
                          <a:latin typeface="Times New Roman"/>
                          <a:ea typeface="微软雅黑" pitchFamily="34" charset="-122"/>
                          <a:cs typeface="Times New Roman"/>
                        </a:rPr>
                        <a:t>1</a:t>
                      </a:r>
                      <a:r>
                        <a:rPr lang="zh-CN" altLang="zh-CN" sz="1400" kern="100" dirty="0" smtClean="0">
                          <a:effectLst/>
                          <a:latin typeface="Times New Roman"/>
                          <a:ea typeface="微软雅黑" pitchFamily="34" charset="-122"/>
                          <a:cs typeface="Times New Roman"/>
                        </a:rPr>
                        <a:t>台设备扣</a:t>
                      </a:r>
                      <a:r>
                        <a:rPr lang="en-US" altLang="zh-CN" sz="1400" kern="100" dirty="0" smtClean="0">
                          <a:effectLst/>
                          <a:latin typeface="Times New Roman"/>
                          <a:ea typeface="微软雅黑" pitchFamily="34" charset="-122"/>
                          <a:cs typeface="Times New Roman"/>
                        </a:rPr>
                        <a:t>0.5</a:t>
                      </a:r>
                      <a:r>
                        <a:rPr lang="zh-CN" altLang="zh-CN" sz="1400" kern="100" dirty="0" smtClean="0">
                          <a:effectLst/>
                          <a:latin typeface="Times New Roman"/>
                          <a:ea typeface="微软雅黑" pitchFamily="34" charset="-122"/>
                          <a:cs typeface="Times New Roman"/>
                        </a:rPr>
                        <a:t>分，最多扣</a:t>
                      </a:r>
                      <a:r>
                        <a:rPr lang="en-US" altLang="zh-CN" sz="1400" kern="100" dirty="0" smtClean="0">
                          <a:effectLst/>
                          <a:latin typeface="Times New Roman"/>
                          <a:ea typeface="微软雅黑" pitchFamily="34" charset="-122"/>
                          <a:cs typeface="Times New Roman"/>
                        </a:rPr>
                        <a:t>5</a:t>
                      </a:r>
                      <a:r>
                        <a:rPr lang="zh-CN" altLang="zh-CN" sz="1400" kern="100" dirty="0" smtClean="0">
                          <a:effectLst/>
                          <a:latin typeface="Times New Roman"/>
                          <a:ea typeface="微软雅黑" pitchFamily="34" charset="-122"/>
                          <a:cs typeface="Times New Roman"/>
                        </a:rPr>
                        <a:t>分。</a:t>
                      </a:r>
                      <a:endParaRPr lang="en-US" altLang="zh-CN" sz="1400" kern="100" dirty="0" smtClean="0">
                        <a:solidFill>
                          <a:schemeClr val="tx1"/>
                        </a:solidFill>
                        <a:effectLst/>
                        <a:latin typeface="Times New Roman"/>
                        <a:ea typeface="微软雅黑" pitchFamily="34" charset="-122"/>
                        <a:cs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kern="100" dirty="0" smtClean="0">
                          <a:effectLst/>
                          <a:latin typeface="Times New Roman"/>
                          <a:ea typeface="微软雅黑" pitchFamily="34" charset="-122"/>
                          <a:cs typeface="Times New Roman"/>
                        </a:rPr>
                        <a:t>3. </a:t>
                      </a:r>
                      <a:r>
                        <a:rPr lang="zh-CN" altLang="en-US" sz="1400" kern="100" dirty="0" smtClean="0">
                          <a:effectLst/>
                          <a:latin typeface="Times New Roman"/>
                          <a:ea typeface="微软雅黑" pitchFamily="34" charset="-122"/>
                          <a:cs typeface="Times New Roman"/>
                        </a:rPr>
                        <a:t>考虑到一些机械公司的设备设施采购量很大、设备数量很多，所以在</a:t>
                      </a:r>
                      <a:r>
                        <a:rPr lang="en-US" altLang="zh-CN" sz="1400" kern="100" dirty="0" smtClean="0">
                          <a:effectLst/>
                          <a:latin typeface="Times New Roman"/>
                          <a:ea typeface="微软雅黑" pitchFamily="34" charset="-122"/>
                          <a:cs typeface="Times New Roman"/>
                        </a:rPr>
                        <a:t>4.1.1</a:t>
                      </a:r>
                      <a:r>
                        <a:rPr lang="zh-CN" altLang="zh-CN" sz="1400" kern="100" dirty="0" smtClean="0">
                          <a:effectLst/>
                          <a:latin typeface="Times New Roman"/>
                          <a:ea typeface="微软雅黑" pitchFamily="34" charset="-122"/>
                          <a:cs typeface="Times New Roman"/>
                        </a:rPr>
                        <a:t>设备设施建设</a:t>
                      </a:r>
                      <a:r>
                        <a:rPr lang="zh-CN" altLang="en-US" sz="1400" kern="100" dirty="0" smtClean="0">
                          <a:effectLst/>
                          <a:latin typeface="Times New Roman"/>
                          <a:ea typeface="微软雅黑" pitchFamily="34" charset="-122"/>
                          <a:cs typeface="Times New Roman"/>
                        </a:rPr>
                        <a:t>、</a:t>
                      </a:r>
                      <a:r>
                        <a:rPr lang="en-US" altLang="zh-CN" sz="1400" kern="100" dirty="0" smtClean="0">
                          <a:effectLst/>
                          <a:latin typeface="Times New Roman"/>
                          <a:ea typeface="微软雅黑" pitchFamily="34" charset="-122"/>
                          <a:cs typeface="Times New Roman"/>
                        </a:rPr>
                        <a:t>4.1.2</a:t>
                      </a:r>
                      <a:r>
                        <a:rPr lang="zh-CN" altLang="zh-CN" sz="1400" kern="100" dirty="0" smtClean="0">
                          <a:effectLst/>
                          <a:latin typeface="Times New Roman"/>
                          <a:ea typeface="微软雅黑" pitchFamily="34" charset="-122"/>
                          <a:cs typeface="Times New Roman"/>
                        </a:rPr>
                        <a:t>设备设施验收</a:t>
                      </a:r>
                      <a:r>
                        <a:rPr lang="zh-CN" altLang="en-US" sz="1400" kern="100" dirty="0" smtClean="0">
                          <a:effectLst/>
                          <a:latin typeface="Times New Roman"/>
                          <a:ea typeface="微软雅黑" pitchFamily="34" charset="-122"/>
                          <a:cs typeface="Times New Roman"/>
                        </a:rPr>
                        <a:t>的检查中设定了检查时限。</a:t>
                      </a:r>
                      <a:endParaRPr lang="en-US" altLang="zh-CN" sz="1400" kern="100" dirty="0" smtClean="0">
                        <a:effectLst/>
                        <a:latin typeface="Times New Roman"/>
                        <a:ea typeface="微软雅黑" pitchFamily="34"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714132807"/>
      </p:ext>
    </p:extLst>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4001437989"/>
              </p:ext>
            </p:extLst>
          </p:nvPr>
        </p:nvGraphicFramePr>
        <p:xfrm>
          <a:off x="254292" y="1052736"/>
          <a:ext cx="11506717" cy="3888432"/>
        </p:xfrm>
        <a:graphic>
          <a:graphicData uri="http://schemas.openxmlformats.org/drawingml/2006/table">
            <a:tbl>
              <a:tblPr/>
              <a:tblGrid>
                <a:gridCol w="580623">
                  <a:extLst>
                    <a:ext uri="{9D8B030D-6E8A-4147-A177-3AD203B41FA5}">
                      <a16:colId xmlns:a16="http://schemas.microsoft.com/office/drawing/2014/main" xmlns="" val="20001"/>
                    </a:ext>
                  </a:extLst>
                </a:gridCol>
                <a:gridCol w="510828">
                  <a:extLst>
                    <a:ext uri="{9D8B030D-6E8A-4147-A177-3AD203B41FA5}">
                      <a16:colId xmlns:a16="http://schemas.microsoft.com/office/drawing/2014/main" xmlns="" val="20002"/>
                    </a:ext>
                  </a:extLst>
                </a:gridCol>
                <a:gridCol w="3506626">
                  <a:extLst>
                    <a:ext uri="{9D8B030D-6E8A-4147-A177-3AD203B41FA5}">
                      <a16:colId xmlns:a16="http://schemas.microsoft.com/office/drawing/2014/main" xmlns="" val="20003"/>
                    </a:ext>
                  </a:extLst>
                </a:gridCol>
                <a:gridCol w="3535485">
                  <a:extLst>
                    <a:ext uri="{9D8B030D-6E8A-4147-A177-3AD203B41FA5}">
                      <a16:colId xmlns:a16="http://schemas.microsoft.com/office/drawing/2014/main" xmlns="" val="20004"/>
                    </a:ext>
                  </a:extLst>
                </a:gridCol>
                <a:gridCol w="513306">
                  <a:extLst>
                    <a:ext uri="{9D8B030D-6E8A-4147-A177-3AD203B41FA5}">
                      <a16:colId xmlns:a16="http://schemas.microsoft.com/office/drawing/2014/main" xmlns="" val="20005"/>
                    </a:ext>
                  </a:extLst>
                </a:gridCol>
                <a:gridCol w="2859849">
                  <a:extLst>
                    <a:ext uri="{9D8B030D-6E8A-4147-A177-3AD203B41FA5}">
                      <a16:colId xmlns:a16="http://schemas.microsoft.com/office/drawing/2014/main" xmlns="" val="20006"/>
                    </a:ext>
                  </a:extLst>
                </a:gridCol>
              </a:tblGrid>
              <a:tr h="554602">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65750">
                <a:tc rowSpan="2">
                  <a:txBody>
                    <a:bodyPr/>
                    <a:lstStyle/>
                    <a:p>
                      <a:pPr algn="l">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400" kern="100" dirty="0">
                          <a:effectLst/>
                          <a:latin typeface="Times New Roman"/>
                          <a:ea typeface="微软雅黑" pitchFamily="34" charset="-122"/>
                          <a:cs typeface="Times New Roman"/>
                        </a:rPr>
                        <a:t> </a:t>
                      </a:r>
                      <a:endParaRPr lang="zh-CN" sz="1400" kern="100" dirty="0">
                        <a:effectLst/>
                        <a:latin typeface="Calibri"/>
                        <a:ea typeface="微软雅黑" pitchFamily="34" charset="-122"/>
                        <a:cs typeface="Times New Roman"/>
                      </a:endParaRPr>
                    </a:p>
                    <a:p>
                      <a:pPr algn="ctr">
                        <a:spcAft>
                          <a:spcPts val="0"/>
                        </a:spcAft>
                      </a:pPr>
                      <a:r>
                        <a:rPr lang="en-US" sz="1400" kern="100" dirty="0">
                          <a:effectLst/>
                          <a:latin typeface="Times New Roman"/>
                          <a:ea typeface="微软雅黑" pitchFamily="34" charset="-122"/>
                          <a:cs typeface="Times New Roman"/>
                        </a:rPr>
                        <a:t>4.1.3 </a:t>
                      </a:r>
                      <a:r>
                        <a:rPr lang="zh-CN" sz="1400" kern="100" dirty="0">
                          <a:effectLst/>
                          <a:latin typeface="Times New Roman"/>
                          <a:ea typeface="微软雅黑" pitchFamily="34" charset="-122"/>
                          <a:cs typeface="Times New Roman"/>
                        </a:rPr>
                        <a:t>设备设施运行</a:t>
                      </a:r>
                      <a:endParaRPr lang="zh-CN" sz="1400" kern="100" dirty="0">
                        <a:effectLst/>
                        <a:latin typeface="Calibri"/>
                        <a:ea typeface="微软雅黑" pitchFamily="34" charset="-122"/>
                        <a:cs typeface="Times New Roman"/>
                      </a:endParaRPr>
                    </a:p>
                    <a:p>
                      <a:pPr algn="ctr">
                        <a:spcAft>
                          <a:spcPts val="0"/>
                        </a:spcAft>
                      </a:pPr>
                      <a:r>
                        <a:rPr lang="en-US" sz="1400" kern="100" dirty="0">
                          <a:effectLst/>
                          <a:latin typeface="Times New Roman"/>
                          <a:ea typeface="微软雅黑" pitchFamily="34" charset="-122"/>
                          <a:cs typeface="Times New Roman"/>
                        </a:rPr>
                        <a:t> </a:t>
                      </a:r>
                      <a:endParaRPr lang="zh-CN" sz="1400" kern="100" dirty="0">
                        <a:effectLst/>
                        <a:latin typeface="Calibri"/>
                        <a:ea typeface="微软雅黑" pitchFamily="34" charset="-122"/>
                        <a:cs typeface="Times New Roman"/>
                      </a:endParaRPr>
                    </a:p>
                    <a:p>
                      <a:pPr algn="ctr">
                        <a:spcAft>
                          <a:spcPts val="0"/>
                        </a:spcAft>
                      </a:pPr>
                      <a:r>
                        <a:rPr lang="en-US" sz="1400" kern="100" dirty="0">
                          <a:effectLst/>
                          <a:latin typeface="Times New Roman"/>
                          <a:ea typeface="微软雅黑" pitchFamily="34" charset="-122"/>
                          <a:cs typeface="Times New Roman"/>
                        </a:rPr>
                        <a:t> </a:t>
                      </a:r>
                      <a:endParaRPr lang="zh-CN" sz="1400" kern="100" dirty="0">
                        <a:effectLst/>
                        <a:latin typeface="Times New Roman"/>
                        <a:ea typeface="微软雅黑" pitchFamily="34" charset="-122"/>
                        <a:cs typeface="Times New Roman"/>
                      </a:endParaRPr>
                    </a:p>
                    <a:p>
                      <a:pPr algn="ctr">
                        <a:spcAft>
                          <a:spcPts val="0"/>
                        </a:spcAft>
                      </a:pPr>
                      <a:r>
                        <a:rPr lang="en-US" sz="1400" kern="100" dirty="0">
                          <a:effectLst/>
                          <a:latin typeface="Times New Roman"/>
                          <a:ea typeface="微软雅黑" pitchFamily="34" charset="-122"/>
                          <a:cs typeface="Times New Roman"/>
                        </a:rPr>
                        <a:t> </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66700" algn="l">
                        <a:spcAft>
                          <a:spcPts val="0"/>
                        </a:spcAft>
                      </a:pPr>
                      <a:r>
                        <a:rPr lang="zh-CN" sz="1400" kern="100" dirty="0">
                          <a:effectLst/>
                          <a:latin typeface="Times New Roman"/>
                          <a:ea typeface="微软雅黑" pitchFamily="34" charset="-122"/>
                          <a:cs typeface="Times New Roman"/>
                        </a:rPr>
                        <a:t>企业应对设备设施进行规范化管理，保证其安全运行。</a:t>
                      </a:r>
                      <a:endParaRPr lang="zh-CN" sz="1400" kern="100" dirty="0">
                        <a:effectLst/>
                        <a:latin typeface="Calibri"/>
                        <a:ea typeface="微软雅黑" pitchFamily="34" charset="-122"/>
                        <a:cs typeface="Times New Roman"/>
                      </a:endParaRPr>
                    </a:p>
                    <a:p>
                      <a:pPr indent="266700" algn="l">
                        <a:spcAft>
                          <a:spcPts val="0"/>
                        </a:spcAft>
                      </a:pPr>
                      <a:r>
                        <a:rPr lang="zh-CN" sz="1400" kern="100" dirty="0">
                          <a:effectLst/>
                          <a:latin typeface="Times New Roman"/>
                          <a:ea typeface="微软雅黑" pitchFamily="34" charset="-122"/>
                          <a:cs typeface="Times New Roman"/>
                        </a:rPr>
                        <a:t>企业应有专人负责管理各种安全设备设施，建立台账，定期检维修。</a:t>
                      </a:r>
                      <a:endParaRPr lang="zh-CN" sz="1400" kern="100" dirty="0">
                        <a:effectLst/>
                        <a:latin typeface="Calibri"/>
                        <a:ea typeface="微软雅黑" pitchFamily="34" charset="-122"/>
                        <a:cs typeface="Times New Roman"/>
                      </a:endParaRPr>
                    </a:p>
                    <a:p>
                      <a:pPr indent="266700" algn="l">
                        <a:spcAft>
                          <a:spcPts val="0"/>
                        </a:spcAft>
                      </a:pPr>
                      <a:r>
                        <a:rPr lang="zh-CN" sz="1400" kern="100" dirty="0">
                          <a:effectLst/>
                          <a:latin typeface="Times New Roman"/>
                          <a:ea typeface="微软雅黑" pitchFamily="34" charset="-122"/>
                          <a:cs typeface="Times New Roman"/>
                        </a:rPr>
                        <a:t>对安全设备设施应制定检维修计划。安全设施应按规定进行拆除、报废。</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设备设施台帐至少包括：</a:t>
                      </a:r>
                      <a:endParaRPr lang="zh-CN" sz="1400" kern="100" dirty="0">
                        <a:effectLst/>
                        <a:latin typeface="Calibri"/>
                        <a:ea typeface="微软雅黑" pitchFamily="34" charset="-122"/>
                        <a:cs typeface="Times New Roman"/>
                      </a:endParaRPr>
                    </a:p>
                    <a:p>
                      <a:pPr algn="l">
                        <a:spcAft>
                          <a:spcPts val="0"/>
                        </a:spcAft>
                      </a:pPr>
                      <a:r>
                        <a:rPr lang="zh-CN" sz="1400" kern="100" dirty="0">
                          <a:effectLst/>
                          <a:latin typeface="Times New Roman"/>
                          <a:ea typeface="微软雅黑" pitchFamily="34" charset="-122"/>
                          <a:cs typeface="Times New Roman"/>
                        </a:rPr>
                        <a:t>（</a:t>
                      </a: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）设备设施及安全附件统计台账；</a:t>
                      </a:r>
                      <a:endParaRPr lang="zh-CN" sz="1400" kern="100" dirty="0">
                        <a:effectLst/>
                        <a:latin typeface="Calibri"/>
                        <a:ea typeface="微软雅黑" pitchFamily="34" charset="-122"/>
                        <a:cs typeface="Times New Roman"/>
                      </a:endParaRPr>
                    </a:p>
                    <a:p>
                      <a:pPr algn="l">
                        <a:spcAft>
                          <a:spcPts val="0"/>
                        </a:spcAft>
                      </a:pPr>
                      <a:r>
                        <a:rPr lang="zh-CN" sz="1400" kern="100" dirty="0">
                          <a:effectLst/>
                          <a:latin typeface="Times New Roman"/>
                          <a:ea typeface="微软雅黑" pitchFamily="34" charset="-122"/>
                          <a:cs typeface="Times New Roman"/>
                        </a:rPr>
                        <a:t>（</a:t>
                      </a: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）定期检验和定期自行检查记录；</a:t>
                      </a:r>
                      <a:endParaRPr lang="zh-CN" sz="1400" kern="100" dirty="0">
                        <a:effectLst/>
                        <a:latin typeface="Calibri"/>
                        <a:ea typeface="微软雅黑" pitchFamily="34" charset="-122"/>
                        <a:cs typeface="Times New Roman"/>
                      </a:endParaRPr>
                    </a:p>
                    <a:p>
                      <a:pPr algn="l">
                        <a:spcAft>
                          <a:spcPts val="0"/>
                        </a:spcAft>
                      </a:pPr>
                      <a:r>
                        <a:rPr lang="zh-CN" sz="1400" kern="100" dirty="0">
                          <a:effectLst/>
                          <a:latin typeface="Times New Roman"/>
                          <a:ea typeface="微软雅黑" pitchFamily="34" charset="-122"/>
                          <a:cs typeface="Times New Roman"/>
                        </a:rPr>
                        <a:t>（</a:t>
                      </a:r>
                      <a:r>
                        <a:rPr lang="en-US" sz="1400" kern="100" dirty="0">
                          <a:effectLst/>
                          <a:latin typeface="Times New Roman"/>
                          <a:ea typeface="微软雅黑" pitchFamily="34" charset="-122"/>
                          <a:cs typeface="Times New Roman"/>
                        </a:rPr>
                        <a:t>3</a:t>
                      </a:r>
                      <a:r>
                        <a:rPr lang="zh-CN" sz="1400" kern="100" dirty="0">
                          <a:effectLst/>
                          <a:latin typeface="Times New Roman"/>
                          <a:ea typeface="微软雅黑" pitchFamily="34" charset="-122"/>
                          <a:cs typeface="Times New Roman"/>
                        </a:rPr>
                        <a:t>）设备设施日常使用状况记录；</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企业应针对高温、高压和生产、使用、储存易燃、易爆、有毒、有害物质等高风险设备，建立运行、巡检、保养的专项安全管理制度，确保其始终处于安全可靠的运行状态；</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a:ea typeface="微软雅黑" pitchFamily="34" charset="-122"/>
                          <a:cs typeface="Times New Roman"/>
                        </a:rPr>
                        <a:t>20</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altLang="zh-CN" sz="1400" kern="100" dirty="0" smtClean="0">
                          <a:effectLst/>
                          <a:latin typeface="Times New Roman"/>
                          <a:ea typeface="微软雅黑" pitchFamily="34" charset="-122"/>
                          <a:cs typeface="Times New Roman"/>
                        </a:rPr>
                        <a:t>1.</a:t>
                      </a:r>
                      <a:r>
                        <a:rPr lang="zh-CN" sz="1400" kern="100" dirty="0" smtClean="0">
                          <a:effectLst/>
                          <a:latin typeface="Times New Roman"/>
                          <a:ea typeface="微软雅黑" pitchFamily="34" charset="-122"/>
                          <a:cs typeface="Times New Roman"/>
                        </a:rPr>
                        <a:t>设备</a:t>
                      </a:r>
                      <a:r>
                        <a:rPr lang="zh-CN" sz="1400" kern="100" dirty="0">
                          <a:effectLst/>
                          <a:latin typeface="Times New Roman"/>
                          <a:ea typeface="微软雅黑" pitchFamily="34" charset="-122"/>
                          <a:cs typeface="Times New Roman"/>
                        </a:rPr>
                        <a:t>设施台帐缺少一项扣</a:t>
                      </a: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p>
                      <a:pPr algn="l">
                        <a:spcAft>
                          <a:spcPts val="0"/>
                        </a:spcAft>
                      </a:pPr>
                      <a:r>
                        <a:rPr lang="en-US" altLang="zh-CN" sz="1400" kern="100" dirty="0" smtClean="0">
                          <a:effectLst/>
                          <a:latin typeface="Times New Roman"/>
                          <a:ea typeface="微软雅黑" pitchFamily="34" charset="-122"/>
                          <a:cs typeface="Times New Roman"/>
                        </a:rPr>
                        <a:t>2.</a:t>
                      </a:r>
                      <a:r>
                        <a:rPr lang="zh-CN" sz="1400" kern="100" dirty="0" smtClean="0">
                          <a:effectLst/>
                          <a:latin typeface="Times New Roman"/>
                          <a:ea typeface="微软雅黑" pitchFamily="34" charset="-122"/>
                          <a:cs typeface="Times New Roman"/>
                        </a:rPr>
                        <a:t>存在</a:t>
                      </a:r>
                      <a:r>
                        <a:rPr lang="zh-CN" sz="1400" kern="100" dirty="0">
                          <a:effectLst/>
                          <a:latin typeface="Times New Roman"/>
                          <a:ea typeface="微软雅黑" pitchFamily="34" charset="-122"/>
                          <a:cs typeface="Times New Roman"/>
                        </a:rPr>
                        <a:t>高风险设备处于非安全可靠状态运行的，一处扣</a:t>
                      </a:r>
                      <a:r>
                        <a:rPr lang="en-US" sz="1400" kern="100" dirty="0">
                          <a:effectLst/>
                          <a:latin typeface="Times New Roman"/>
                          <a:ea typeface="微软雅黑" pitchFamily="34" charset="-122"/>
                          <a:cs typeface="Times New Roman"/>
                        </a:rPr>
                        <a:t>10</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 </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568080">
                <a:tc vMerge="1">
                  <a:txBody>
                    <a:bodyPr/>
                    <a:lstStyle/>
                    <a:p>
                      <a:endParaRPr lang="zh-CN" altLang="en-US"/>
                    </a:p>
                  </a:txBody>
                  <a:tcPr/>
                </a:tc>
                <a:tc gridSpan="5">
                  <a:txBody>
                    <a:bodyPr/>
                    <a:lstStyle/>
                    <a:p>
                      <a:pPr algn="l">
                        <a:spcAft>
                          <a:spcPts val="0"/>
                        </a:spcAft>
                      </a:pPr>
                      <a:endParaRPr lang="en-US" altLang="zh-CN" sz="1400" kern="100" dirty="0" smtClean="0">
                        <a:effectLst/>
                        <a:latin typeface="Calibri"/>
                        <a:ea typeface="微软雅黑" pitchFamily="34" charset="-122"/>
                        <a:cs typeface="Times New Roman"/>
                      </a:endParaRPr>
                    </a:p>
                    <a:p>
                      <a:pPr algn="l">
                        <a:spcAft>
                          <a:spcPts val="0"/>
                        </a:spcAft>
                      </a:pPr>
                      <a:r>
                        <a:rPr lang="en-US" altLang="zh-CN" sz="1400" kern="100" dirty="0" smtClean="0">
                          <a:effectLst/>
                          <a:latin typeface="Calibri"/>
                          <a:ea typeface="微软雅黑" pitchFamily="34" charset="-122"/>
                          <a:cs typeface="Times New Roman"/>
                        </a:rPr>
                        <a:t>1.</a:t>
                      </a:r>
                      <a:r>
                        <a:rPr lang="zh-CN" altLang="en-US" sz="1400" kern="100" dirty="0" smtClean="0">
                          <a:effectLst/>
                          <a:latin typeface="Calibri"/>
                          <a:ea typeface="微软雅黑" pitchFamily="34" charset="-122"/>
                          <a:cs typeface="Times New Roman"/>
                        </a:rPr>
                        <a:t>主要检查设备台账。</a:t>
                      </a:r>
                      <a:endParaRPr lang="en-US" altLang="zh-CN" sz="1400" kern="100" dirty="0" smtClean="0">
                        <a:effectLst/>
                        <a:latin typeface="Calibri"/>
                        <a:ea typeface="微软雅黑" pitchFamily="34" charset="-122"/>
                        <a:cs typeface="Times New Roman"/>
                      </a:endParaRPr>
                    </a:p>
                    <a:p>
                      <a:pPr algn="l">
                        <a:spcAft>
                          <a:spcPts val="0"/>
                        </a:spcAft>
                      </a:pPr>
                      <a:r>
                        <a:rPr lang="en-US" altLang="zh-CN" sz="1400" kern="100" dirty="0" smtClean="0">
                          <a:effectLst/>
                          <a:latin typeface="Calibri"/>
                          <a:ea typeface="微软雅黑" pitchFamily="34" charset="-122"/>
                          <a:cs typeface="Times New Roman"/>
                        </a:rPr>
                        <a:t>2.</a:t>
                      </a:r>
                      <a:r>
                        <a:rPr lang="zh-CN" altLang="en-US" sz="1400" kern="100" dirty="0" smtClean="0">
                          <a:effectLst/>
                          <a:latin typeface="Calibri"/>
                          <a:ea typeface="微软雅黑" pitchFamily="34" charset="-122"/>
                          <a:cs typeface="Times New Roman"/>
                        </a:rPr>
                        <a:t>检查高风险设备</a:t>
                      </a:r>
                      <a:r>
                        <a:rPr lang="zh-CN" altLang="en-US" sz="1400" kern="100" baseline="0" dirty="0" smtClean="0">
                          <a:effectLst/>
                          <a:latin typeface="Calibri"/>
                          <a:ea typeface="微软雅黑" pitchFamily="34" charset="-122"/>
                          <a:cs typeface="Times New Roman"/>
                        </a:rPr>
                        <a:t> ：是否 存在重大缺陷、隐患，有无人员管理，</a:t>
                      </a:r>
                      <a:r>
                        <a:rPr lang="zh-CN" altLang="zh-CN" sz="1400" kern="100" dirty="0" smtClean="0">
                          <a:effectLst/>
                          <a:latin typeface="Times New Roman"/>
                          <a:ea typeface="微软雅黑" pitchFamily="34" charset="-122"/>
                          <a:cs typeface="Times New Roman"/>
                        </a:rPr>
                        <a:t>处于安全可靠的运行状态</a:t>
                      </a:r>
                      <a:r>
                        <a:rPr lang="zh-CN" altLang="en-US" sz="1400" kern="100" dirty="0" smtClean="0">
                          <a:effectLst/>
                          <a:latin typeface="Times New Roman"/>
                          <a:ea typeface="微软雅黑" pitchFamily="34" charset="-122"/>
                          <a:cs typeface="Times New Roman"/>
                        </a:rPr>
                        <a:t>。</a:t>
                      </a:r>
                      <a:endParaRPr lang="zh-CN" sz="1400" kern="100" dirty="0">
                        <a:effectLst/>
                        <a:latin typeface="Calibri"/>
                        <a:ea typeface="微软雅黑" pitchFamily="34"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spcAft>
                          <a:spcPts val="0"/>
                        </a:spcAft>
                      </a:pPr>
                      <a:endParaRPr lang="zh-CN" sz="1400" kern="100" dirty="0">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spcAft>
                          <a:spcPts val="0"/>
                        </a:spcAft>
                      </a:pPr>
                      <a:endParaRPr lang="zh-CN" sz="14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spcAft>
                          <a:spcPts val="0"/>
                        </a:spcAft>
                      </a:pPr>
                      <a:endParaRPr lang="zh-CN" sz="14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spcAft>
                          <a:spcPts val="0"/>
                        </a:spcAft>
                      </a:pPr>
                      <a:endParaRPr lang="zh-CN" sz="14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336544064"/>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2389422371"/>
              </p:ext>
            </p:extLst>
          </p:nvPr>
        </p:nvGraphicFramePr>
        <p:xfrm>
          <a:off x="182130" y="764704"/>
          <a:ext cx="11915139" cy="5976664"/>
        </p:xfrm>
        <a:graphic>
          <a:graphicData uri="http://schemas.openxmlformats.org/drawingml/2006/table">
            <a:tbl>
              <a:tblPr/>
              <a:tblGrid>
                <a:gridCol w="601232">
                  <a:extLst>
                    <a:ext uri="{9D8B030D-6E8A-4147-A177-3AD203B41FA5}">
                      <a16:colId xmlns:a16="http://schemas.microsoft.com/office/drawing/2014/main" xmlns="" val="20001"/>
                    </a:ext>
                  </a:extLst>
                </a:gridCol>
                <a:gridCol w="528959">
                  <a:extLst>
                    <a:ext uri="{9D8B030D-6E8A-4147-A177-3AD203B41FA5}">
                      <a16:colId xmlns:a16="http://schemas.microsoft.com/office/drawing/2014/main" xmlns="" val="20002"/>
                    </a:ext>
                  </a:extLst>
                </a:gridCol>
                <a:gridCol w="3631091">
                  <a:extLst>
                    <a:ext uri="{9D8B030D-6E8A-4147-A177-3AD203B41FA5}">
                      <a16:colId xmlns:a16="http://schemas.microsoft.com/office/drawing/2014/main" xmlns="" val="20003"/>
                    </a:ext>
                  </a:extLst>
                </a:gridCol>
                <a:gridCol w="3660975">
                  <a:extLst>
                    <a:ext uri="{9D8B030D-6E8A-4147-A177-3AD203B41FA5}">
                      <a16:colId xmlns:a16="http://schemas.microsoft.com/office/drawing/2014/main" xmlns="" val="20004"/>
                    </a:ext>
                  </a:extLst>
                </a:gridCol>
                <a:gridCol w="531525">
                  <a:extLst>
                    <a:ext uri="{9D8B030D-6E8A-4147-A177-3AD203B41FA5}">
                      <a16:colId xmlns:a16="http://schemas.microsoft.com/office/drawing/2014/main" xmlns="" val="20005"/>
                    </a:ext>
                  </a:extLst>
                </a:gridCol>
                <a:gridCol w="2961357">
                  <a:extLst>
                    <a:ext uri="{9D8B030D-6E8A-4147-A177-3AD203B41FA5}">
                      <a16:colId xmlns:a16="http://schemas.microsoft.com/office/drawing/2014/main" xmlns="" val="20006"/>
                    </a:ext>
                  </a:extLst>
                </a:gridCol>
              </a:tblGrid>
              <a:tr h="554602">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65750">
                <a:tc rowSpan="2">
                  <a:txBody>
                    <a:bodyPr/>
                    <a:lstStyle/>
                    <a:p>
                      <a:pPr algn="l">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latin typeface="Times New Roman"/>
                          <a:ea typeface="微软雅黑" pitchFamily="34" charset="-122"/>
                          <a:cs typeface="Times New Roman"/>
                        </a:rPr>
                        <a:t>*</a:t>
                      </a:r>
                      <a:r>
                        <a:rPr lang="zh-CN" sz="1400" kern="100" dirty="0">
                          <a:effectLst/>
                          <a:latin typeface="Times New Roman"/>
                          <a:ea typeface="微软雅黑" pitchFamily="34" charset="-122"/>
                          <a:cs typeface="Times New Roman"/>
                        </a:rPr>
                        <a:t>（一）空压机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机体固定牢靠，运转平稳，所有紧固件牢靠并有防松措施；</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压力表、温度表（计）、安全阀、液位计（油标）等安全装置（附件）应完整、灵敏可靠；</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3.</a:t>
                      </a:r>
                      <a:r>
                        <a:rPr lang="zh-CN" sz="1400" kern="100" dirty="0">
                          <a:effectLst/>
                          <a:latin typeface="Times New Roman"/>
                          <a:ea typeface="微软雅黑" pitchFamily="34" charset="-122"/>
                          <a:cs typeface="Times New Roman"/>
                        </a:rPr>
                        <a:t>外露的联轴器、皮带传动装置等旋转部位必须设置防护罩或护栏，螺杆式空压机保护盖必须关闭；</a:t>
                      </a:r>
                    </a:p>
                    <a:p>
                      <a:pPr algn="l">
                        <a:spcAft>
                          <a:spcPts val="0"/>
                        </a:spcAft>
                      </a:pPr>
                      <a:r>
                        <a:rPr lang="en-US" sz="1400" kern="100" dirty="0">
                          <a:effectLst/>
                          <a:latin typeface="Times New Roman"/>
                          <a:ea typeface="微软雅黑" pitchFamily="34" charset="-122"/>
                          <a:cs typeface="Times New Roman"/>
                        </a:rPr>
                        <a:t>4.</a:t>
                      </a:r>
                      <a:r>
                        <a:rPr lang="zh-CN" sz="1400" kern="100" dirty="0">
                          <a:effectLst/>
                          <a:latin typeface="Times New Roman"/>
                          <a:ea typeface="微软雅黑" pitchFamily="34" charset="-122"/>
                          <a:cs typeface="Times New Roman"/>
                        </a:rPr>
                        <a:t>配套的压缩空气管道无腐蚀，管内无积存杂物，管道漆色符合要求，并标有流向箭头，支架牢固可靠；</a:t>
                      </a:r>
                    </a:p>
                    <a:p>
                      <a:pPr algn="l">
                        <a:spcAft>
                          <a:spcPts val="0"/>
                        </a:spcAft>
                      </a:pPr>
                      <a:r>
                        <a:rPr lang="en-US" sz="1400" kern="100" dirty="0">
                          <a:effectLst/>
                          <a:latin typeface="Times New Roman"/>
                          <a:ea typeface="微软雅黑" pitchFamily="34" charset="-122"/>
                          <a:cs typeface="Times New Roman"/>
                        </a:rPr>
                        <a:t>5.</a:t>
                      </a:r>
                      <a:r>
                        <a:rPr lang="zh-CN" sz="1400" kern="100" dirty="0">
                          <a:effectLst/>
                          <a:latin typeface="Times New Roman"/>
                          <a:ea typeface="微软雅黑" pitchFamily="34" charset="-122"/>
                          <a:cs typeface="Times New Roman"/>
                        </a:rPr>
                        <a:t>电气设备符合安全要求，机组旁应设紧急停止按钮保护装置（开关）；</a:t>
                      </a:r>
                    </a:p>
                    <a:p>
                      <a:pPr algn="l">
                        <a:spcAft>
                          <a:spcPts val="0"/>
                        </a:spcAft>
                      </a:pPr>
                      <a:r>
                        <a:rPr lang="en-US" sz="1400" kern="100" dirty="0">
                          <a:effectLst/>
                          <a:latin typeface="Times New Roman"/>
                          <a:ea typeface="微软雅黑" pitchFamily="34" charset="-122"/>
                          <a:cs typeface="Times New Roman"/>
                        </a:rPr>
                        <a:t>6.</a:t>
                      </a:r>
                      <a:r>
                        <a:rPr lang="zh-CN" sz="1400" kern="100" dirty="0">
                          <a:effectLst/>
                          <a:latin typeface="Times New Roman"/>
                          <a:ea typeface="微软雅黑" pitchFamily="34" charset="-122"/>
                          <a:cs typeface="Times New Roman"/>
                        </a:rPr>
                        <a:t>空压机布置合理，空压机与墙、柱以及设备之间留有安全距离；</a:t>
                      </a:r>
                    </a:p>
                    <a:p>
                      <a:pPr algn="l">
                        <a:spcAft>
                          <a:spcPts val="0"/>
                        </a:spcAft>
                      </a:pPr>
                      <a:r>
                        <a:rPr lang="en-US" sz="1400" kern="100" dirty="0">
                          <a:effectLst/>
                          <a:latin typeface="Times New Roman"/>
                          <a:ea typeface="微软雅黑" pitchFamily="34" charset="-122"/>
                          <a:cs typeface="Times New Roman"/>
                        </a:rPr>
                        <a:t>7.</a:t>
                      </a:r>
                      <a:r>
                        <a:rPr lang="zh-CN" sz="1400" kern="100" dirty="0">
                          <a:effectLst/>
                          <a:latin typeface="Times New Roman"/>
                          <a:ea typeface="微软雅黑" pitchFamily="34" charset="-122"/>
                          <a:cs typeface="Times New Roman"/>
                        </a:rPr>
                        <a:t>空压机必须放在有足够通风的房间里，区域内无灰尘、化学品、金属屑、油漆漆雾等。</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a:ea typeface="微软雅黑" pitchFamily="34" charset="-122"/>
                          <a:cs typeface="Times New Roman"/>
                        </a:rPr>
                        <a:t>15</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外露的联轴器、皮带传动装置等旋转部位外露无防护罩，螺杆式空压机保护盖未关闭扣</a:t>
                      </a:r>
                      <a:r>
                        <a:rPr lang="en-US" sz="1400" kern="100" dirty="0">
                          <a:effectLst/>
                          <a:latin typeface="Times New Roman"/>
                          <a:ea typeface="微软雅黑" pitchFamily="34" charset="-122"/>
                          <a:cs typeface="Times New Roman"/>
                        </a:rPr>
                        <a:t>3</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其余一项不合格，扣</a:t>
                      </a: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3.</a:t>
                      </a:r>
                      <a:r>
                        <a:rPr lang="zh-CN" sz="1400" kern="100" dirty="0">
                          <a:effectLst/>
                          <a:latin typeface="Times New Roman"/>
                          <a:ea typeface="微软雅黑" pitchFamily="34" charset="-122"/>
                          <a:cs typeface="Times New Roman"/>
                        </a:rPr>
                        <a:t>本项不得分时，追加扣除</a:t>
                      </a:r>
                      <a:r>
                        <a:rPr lang="en-US" sz="1400" kern="100" dirty="0">
                          <a:effectLst/>
                          <a:latin typeface="Times New Roman"/>
                          <a:ea typeface="微软雅黑" pitchFamily="34" charset="-122"/>
                          <a:cs typeface="Times New Roman"/>
                        </a:rPr>
                        <a:t>15</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794942">
                <a:tc vMerge="1">
                  <a:txBody>
                    <a:bodyPr/>
                    <a:lstStyle/>
                    <a:p>
                      <a:endParaRPr lang="zh-CN" altLang="en-US"/>
                    </a:p>
                  </a:txBody>
                  <a:tcPr/>
                </a:tc>
                <a:tc gridSpan="5">
                  <a:txBody>
                    <a:bodyPr/>
                    <a:lstStyle/>
                    <a:p>
                      <a:pPr algn="l">
                        <a:spcAft>
                          <a:spcPts val="0"/>
                        </a:spcAft>
                      </a:pPr>
                      <a:r>
                        <a:rPr lang="en-US" altLang="zh-CN" sz="1400" kern="100" dirty="0" smtClean="0">
                          <a:effectLst/>
                          <a:latin typeface="Times New Roman" pitchFamily="18" charset="0"/>
                          <a:ea typeface="微软雅黑" pitchFamily="34" charset="-122"/>
                          <a:cs typeface="Times New Roman" pitchFamily="18" charset="0"/>
                        </a:rPr>
                        <a:t>1.</a:t>
                      </a:r>
                      <a:r>
                        <a:rPr lang="zh-CN" altLang="en-US" sz="1400" kern="100" dirty="0" smtClean="0">
                          <a:effectLst/>
                          <a:latin typeface="Times New Roman" pitchFamily="18" charset="0"/>
                          <a:ea typeface="微软雅黑" pitchFamily="34" charset="-122"/>
                          <a:cs typeface="Times New Roman" pitchFamily="18" charset="0"/>
                        </a:rPr>
                        <a:t>设备类共分为</a:t>
                      </a:r>
                      <a:r>
                        <a:rPr lang="en-US" altLang="zh-CN" sz="1400" kern="100" dirty="0" smtClean="0">
                          <a:effectLst/>
                          <a:latin typeface="Times New Roman" pitchFamily="18" charset="0"/>
                          <a:ea typeface="微软雅黑" pitchFamily="34" charset="-122"/>
                          <a:cs typeface="Times New Roman" pitchFamily="18" charset="0"/>
                        </a:rPr>
                        <a:t>3</a:t>
                      </a:r>
                      <a:r>
                        <a:rPr lang="zh-CN" altLang="en-US" sz="1400" kern="100" dirty="0" smtClean="0">
                          <a:effectLst/>
                          <a:latin typeface="Times New Roman" pitchFamily="18" charset="0"/>
                          <a:ea typeface="微软雅黑" pitchFamily="34" charset="-122"/>
                          <a:cs typeface="Times New Roman" pitchFamily="18" charset="0"/>
                        </a:rPr>
                        <a:t>大类：</a:t>
                      </a:r>
                      <a:endParaRPr lang="en-US" altLang="zh-CN" sz="1400" kern="100" dirty="0" smtClean="0">
                        <a:effectLst/>
                        <a:latin typeface="Times New Roman" pitchFamily="18" charset="0"/>
                        <a:ea typeface="微软雅黑" pitchFamily="34" charset="-122"/>
                        <a:cs typeface="Times New Roman" pitchFamily="18" charset="0"/>
                      </a:endParaRPr>
                    </a:p>
                    <a:p>
                      <a:pPr algn="l">
                        <a:spcAft>
                          <a:spcPts val="0"/>
                        </a:spcAft>
                      </a:pPr>
                      <a:r>
                        <a:rPr lang="zh-CN" altLang="en-US" sz="1400" kern="100" dirty="0" smtClean="0">
                          <a:effectLst/>
                          <a:latin typeface="Times New Roman" pitchFamily="18" charset="0"/>
                          <a:ea typeface="微软雅黑" pitchFamily="34" charset="-122"/>
                          <a:cs typeface="Times New Roman" pitchFamily="18" charset="0"/>
                        </a:rPr>
                        <a:t>（</a:t>
                      </a:r>
                      <a:r>
                        <a:rPr lang="en-US" altLang="zh-CN" sz="1400" kern="100" dirty="0" smtClean="0">
                          <a:effectLst/>
                          <a:latin typeface="Times New Roman" pitchFamily="18" charset="0"/>
                          <a:ea typeface="微软雅黑" pitchFamily="34" charset="-122"/>
                          <a:cs typeface="Times New Roman" pitchFamily="18" charset="0"/>
                        </a:rPr>
                        <a:t>1</a:t>
                      </a:r>
                      <a:r>
                        <a:rPr lang="zh-CN" altLang="en-US" sz="1400" kern="100" dirty="0" smtClean="0">
                          <a:effectLst/>
                          <a:latin typeface="Times New Roman" pitchFamily="18" charset="0"/>
                          <a:ea typeface="微软雅黑" pitchFamily="34" charset="-122"/>
                          <a:cs typeface="Times New Roman" pitchFamily="18" charset="0"/>
                        </a:rPr>
                        <a:t>）常用机械设备</a:t>
                      </a:r>
                      <a:r>
                        <a:rPr lang="en-US" altLang="zh-CN" sz="1400" kern="100" dirty="0" smtClean="0">
                          <a:effectLst/>
                          <a:latin typeface="Times New Roman" pitchFamily="18" charset="0"/>
                          <a:ea typeface="微软雅黑" pitchFamily="34" charset="-122"/>
                          <a:cs typeface="Times New Roman" pitchFamily="18" charset="0"/>
                        </a:rPr>
                        <a:t>13</a:t>
                      </a:r>
                      <a:r>
                        <a:rPr lang="zh-CN" altLang="en-US" sz="1400" kern="100" dirty="0" smtClean="0">
                          <a:effectLst/>
                          <a:latin typeface="Times New Roman" pitchFamily="18" charset="0"/>
                          <a:ea typeface="微软雅黑" pitchFamily="34" charset="-122"/>
                          <a:cs typeface="Times New Roman" pitchFamily="18" charset="0"/>
                        </a:rPr>
                        <a:t>类，共计</a:t>
                      </a:r>
                      <a:r>
                        <a:rPr lang="en-US" altLang="zh-CN" sz="1400" kern="100" dirty="0" smtClean="0">
                          <a:effectLst/>
                          <a:latin typeface="Times New Roman" pitchFamily="18" charset="0"/>
                          <a:ea typeface="微软雅黑" pitchFamily="34" charset="-122"/>
                          <a:cs typeface="Times New Roman" pitchFamily="18" charset="0"/>
                        </a:rPr>
                        <a:t>148</a:t>
                      </a:r>
                      <a:r>
                        <a:rPr lang="zh-CN" altLang="en-US" sz="1400" kern="100" dirty="0" smtClean="0">
                          <a:effectLst/>
                          <a:latin typeface="Times New Roman" pitchFamily="18" charset="0"/>
                          <a:ea typeface="微软雅黑" pitchFamily="34" charset="-122"/>
                          <a:cs typeface="Times New Roman" pitchFamily="18" charset="0"/>
                        </a:rPr>
                        <a:t>分。其中追加扣分的设备用*表示，有</a:t>
                      </a:r>
                      <a:r>
                        <a:rPr lang="en-US" altLang="zh-CN" sz="1400" kern="100" dirty="0" smtClean="0">
                          <a:effectLst/>
                          <a:latin typeface="Times New Roman" pitchFamily="18" charset="0"/>
                          <a:ea typeface="微软雅黑" pitchFamily="34" charset="-122"/>
                          <a:cs typeface="Times New Roman" pitchFamily="18" charset="0"/>
                        </a:rPr>
                        <a:t>6</a:t>
                      </a:r>
                      <a:r>
                        <a:rPr lang="zh-CN" altLang="en-US" sz="1400" kern="100" dirty="0" smtClean="0">
                          <a:effectLst/>
                          <a:latin typeface="Times New Roman" pitchFamily="18" charset="0"/>
                          <a:ea typeface="微软雅黑" pitchFamily="34" charset="-122"/>
                          <a:cs typeface="Times New Roman" pitchFamily="18" charset="0"/>
                        </a:rPr>
                        <a:t>类，共计</a:t>
                      </a:r>
                      <a:r>
                        <a:rPr lang="en-US" altLang="zh-CN" sz="1400" kern="100" dirty="0" smtClean="0">
                          <a:effectLst/>
                          <a:latin typeface="Times New Roman" pitchFamily="18" charset="0"/>
                          <a:ea typeface="微软雅黑" pitchFamily="34" charset="-122"/>
                          <a:cs typeface="Times New Roman" pitchFamily="18" charset="0"/>
                        </a:rPr>
                        <a:t>73</a:t>
                      </a:r>
                      <a:r>
                        <a:rPr lang="zh-CN" altLang="en-US" sz="1400" kern="100" dirty="0" smtClean="0">
                          <a:effectLst/>
                          <a:latin typeface="Times New Roman" pitchFamily="18" charset="0"/>
                          <a:ea typeface="微软雅黑" pitchFamily="34" charset="-122"/>
                          <a:cs typeface="Times New Roman" pitchFamily="18" charset="0"/>
                        </a:rPr>
                        <a:t>分；  </a:t>
                      </a:r>
                      <a:endParaRPr lang="en-US" altLang="zh-CN" sz="1400" kern="100" dirty="0" smtClean="0">
                        <a:effectLst/>
                        <a:latin typeface="Times New Roman" pitchFamily="18" charset="0"/>
                        <a:ea typeface="微软雅黑" pitchFamily="34" charset="-122"/>
                        <a:cs typeface="Times New Roman" pitchFamily="18" charset="0"/>
                      </a:endParaRPr>
                    </a:p>
                    <a:p>
                      <a:pPr algn="l">
                        <a:spcAft>
                          <a:spcPts val="0"/>
                        </a:spcAft>
                      </a:pPr>
                      <a:r>
                        <a:rPr lang="zh-CN" altLang="en-US" sz="1400" kern="100" dirty="0" smtClean="0">
                          <a:effectLst/>
                          <a:latin typeface="Times New Roman" pitchFamily="18" charset="0"/>
                          <a:ea typeface="微软雅黑" pitchFamily="34" charset="-122"/>
                          <a:cs typeface="Times New Roman" pitchFamily="18" charset="0"/>
                        </a:rPr>
                        <a:t>（</a:t>
                      </a:r>
                      <a:r>
                        <a:rPr lang="en-US" altLang="zh-CN" sz="1400" kern="100" dirty="0" smtClean="0">
                          <a:effectLst/>
                          <a:latin typeface="Times New Roman" pitchFamily="18" charset="0"/>
                          <a:ea typeface="微软雅黑" pitchFamily="34" charset="-122"/>
                          <a:cs typeface="Times New Roman" pitchFamily="18" charset="0"/>
                        </a:rPr>
                        <a:t>2</a:t>
                      </a:r>
                      <a:r>
                        <a:rPr lang="zh-CN" altLang="en-US" sz="1400" kern="100" dirty="0" smtClean="0">
                          <a:effectLst/>
                          <a:latin typeface="Times New Roman" pitchFamily="18" charset="0"/>
                          <a:ea typeface="微软雅黑" pitchFamily="34" charset="-122"/>
                          <a:cs typeface="Times New Roman" pitchFamily="18" charset="0"/>
                        </a:rPr>
                        <a:t>）电力设备</a:t>
                      </a:r>
                      <a:r>
                        <a:rPr lang="en-US" altLang="zh-CN" sz="1400" kern="100" dirty="0" smtClean="0">
                          <a:effectLst/>
                          <a:latin typeface="Times New Roman" pitchFamily="18" charset="0"/>
                          <a:ea typeface="微软雅黑" pitchFamily="34" charset="-122"/>
                          <a:cs typeface="Times New Roman" pitchFamily="18" charset="0"/>
                        </a:rPr>
                        <a:t>6</a:t>
                      </a:r>
                      <a:r>
                        <a:rPr lang="zh-CN" altLang="en-US" sz="1400" kern="100" dirty="0" smtClean="0">
                          <a:effectLst/>
                          <a:latin typeface="Times New Roman" pitchFamily="18" charset="0"/>
                          <a:ea typeface="微软雅黑" pitchFamily="34" charset="-122"/>
                          <a:cs typeface="Times New Roman" pitchFamily="18" charset="0"/>
                        </a:rPr>
                        <a:t>类，共计</a:t>
                      </a:r>
                      <a:r>
                        <a:rPr lang="en-US" altLang="zh-CN" sz="1400" kern="100" dirty="0" smtClean="0">
                          <a:effectLst/>
                          <a:latin typeface="Times New Roman" pitchFamily="18" charset="0"/>
                          <a:ea typeface="微软雅黑" pitchFamily="34" charset="-122"/>
                          <a:cs typeface="Times New Roman" pitchFamily="18" charset="0"/>
                        </a:rPr>
                        <a:t>82</a:t>
                      </a:r>
                      <a:r>
                        <a:rPr lang="zh-CN" altLang="en-US" sz="1400" kern="100" dirty="0" smtClean="0">
                          <a:effectLst/>
                          <a:latin typeface="Times New Roman" pitchFamily="18" charset="0"/>
                          <a:ea typeface="微软雅黑" pitchFamily="34" charset="-122"/>
                          <a:cs typeface="Times New Roman" pitchFamily="18" charset="0"/>
                        </a:rPr>
                        <a:t>分；</a:t>
                      </a:r>
                      <a:endParaRPr lang="en-US" altLang="zh-CN" sz="1400" kern="100" dirty="0" smtClean="0">
                        <a:effectLst/>
                        <a:latin typeface="Times New Roman" pitchFamily="18" charset="0"/>
                        <a:ea typeface="微软雅黑" pitchFamily="34" charset="-122"/>
                        <a:cs typeface="Times New Roman" pitchFamily="18" charset="0"/>
                      </a:endParaRPr>
                    </a:p>
                    <a:p>
                      <a:pPr algn="l">
                        <a:spcAft>
                          <a:spcPts val="0"/>
                        </a:spcAft>
                      </a:pPr>
                      <a:r>
                        <a:rPr lang="zh-CN" altLang="en-US" sz="1400" kern="100" dirty="0" smtClean="0">
                          <a:effectLst/>
                          <a:latin typeface="Times New Roman" pitchFamily="18" charset="0"/>
                          <a:ea typeface="微软雅黑" pitchFamily="34" charset="-122"/>
                          <a:cs typeface="Times New Roman" pitchFamily="18" charset="0"/>
                        </a:rPr>
                        <a:t>（</a:t>
                      </a:r>
                      <a:r>
                        <a:rPr lang="en-US" altLang="zh-CN" sz="1400" kern="100" dirty="0" smtClean="0">
                          <a:effectLst/>
                          <a:latin typeface="Times New Roman" pitchFamily="18" charset="0"/>
                          <a:ea typeface="微软雅黑" pitchFamily="34" charset="-122"/>
                          <a:cs typeface="Times New Roman" pitchFamily="18" charset="0"/>
                        </a:rPr>
                        <a:t>3</a:t>
                      </a:r>
                      <a:r>
                        <a:rPr lang="zh-CN" altLang="en-US" sz="1400" kern="100" dirty="0" smtClean="0">
                          <a:effectLst/>
                          <a:latin typeface="Times New Roman" pitchFamily="18" charset="0"/>
                          <a:ea typeface="微软雅黑" pitchFamily="34" charset="-122"/>
                          <a:cs typeface="Times New Roman" pitchFamily="18" charset="0"/>
                        </a:rPr>
                        <a:t>）其他机械设备，共计</a:t>
                      </a:r>
                      <a:r>
                        <a:rPr lang="en-US" altLang="zh-CN" sz="1400" kern="100" dirty="0" smtClean="0">
                          <a:effectLst/>
                          <a:latin typeface="Times New Roman" pitchFamily="18" charset="0"/>
                          <a:ea typeface="微软雅黑" pitchFamily="34" charset="-122"/>
                          <a:cs typeface="Times New Roman" pitchFamily="18" charset="0"/>
                        </a:rPr>
                        <a:t>30 </a:t>
                      </a:r>
                      <a:r>
                        <a:rPr lang="zh-CN" altLang="en-US" sz="1400" kern="100" dirty="0" smtClean="0">
                          <a:effectLst/>
                          <a:latin typeface="Times New Roman" pitchFamily="18" charset="0"/>
                          <a:ea typeface="微软雅黑" pitchFamily="34" charset="-122"/>
                          <a:cs typeface="Times New Roman" pitchFamily="18" charset="0"/>
                        </a:rPr>
                        <a:t>分。</a:t>
                      </a:r>
                      <a:endParaRPr lang="en-US" altLang="zh-CN" sz="1400" kern="100" dirty="0" smtClean="0">
                        <a:effectLst/>
                        <a:latin typeface="Times New Roman" pitchFamily="18" charset="0"/>
                        <a:ea typeface="微软雅黑" pitchFamily="34" charset="-122"/>
                        <a:cs typeface="Times New Roman" pitchFamily="18" charset="0"/>
                      </a:endParaRPr>
                    </a:p>
                    <a:p>
                      <a:pPr algn="l">
                        <a:spcAft>
                          <a:spcPts val="0"/>
                        </a:spcAft>
                      </a:pPr>
                      <a:r>
                        <a:rPr lang="en-US" altLang="zh-CN" sz="1400" kern="100" dirty="0" smtClean="0">
                          <a:effectLst/>
                          <a:latin typeface="Times New Roman" pitchFamily="18" charset="0"/>
                          <a:ea typeface="微软雅黑" pitchFamily="34" charset="-122"/>
                          <a:cs typeface="Times New Roman" pitchFamily="18" charset="0"/>
                        </a:rPr>
                        <a:t>2.</a:t>
                      </a:r>
                      <a:r>
                        <a:rPr lang="zh-CN" altLang="en-US" sz="1400" kern="100" dirty="0" smtClean="0">
                          <a:effectLst/>
                          <a:latin typeface="Times New Roman" pitchFamily="18" charset="0"/>
                          <a:ea typeface="微软雅黑" pitchFamily="34" charset="-122"/>
                          <a:cs typeface="Times New Roman" pitchFamily="18" charset="0"/>
                        </a:rPr>
                        <a:t>增加了工业气瓶设备，将木工机械、铸造机械、铸造熔炼炉、酸碱油槽、锻造机械等使用范围窄的机械设备都归类到其他机械设备中。</a:t>
                      </a:r>
                      <a:endParaRPr lang="en-US" altLang="zh-CN" sz="1400" kern="100" dirty="0" smtClean="0">
                        <a:effectLst/>
                        <a:latin typeface="Times New Roman" pitchFamily="18" charset="0"/>
                        <a:ea typeface="微软雅黑" pitchFamily="34" charset="-122"/>
                        <a:cs typeface="Times New Roman" pitchFamily="18" charset="0"/>
                      </a:endParaRPr>
                    </a:p>
                    <a:p>
                      <a:pPr algn="l">
                        <a:spcAft>
                          <a:spcPts val="0"/>
                        </a:spcAft>
                      </a:pPr>
                      <a:r>
                        <a:rPr lang="en-US" altLang="zh-CN" sz="1400" kern="100" dirty="0" smtClean="0">
                          <a:effectLst/>
                          <a:latin typeface="Times New Roman" pitchFamily="18" charset="0"/>
                          <a:ea typeface="微软雅黑" pitchFamily="34" charset="-122"/>
                          <a:cs typeface="Times New Roman" pitchFamily="18" charset="0"/>
                        </a:rPr>
                        <a:t>3.</a:t>
                      </a:r>
                      <a:r>
                        <a:rPr lang="zh-CN" altLang="en-US" sz="1400" kern="100" dirty="0" smtClean="0">
                          <a:effectLst/>
                          <a:latin typeface="Times New Roman" pitchFamily="18" charset="0"/>
                          <a:ea typeface="微软雅黑" pitchFamily="34" charset="-122"/>
                          <a:cs typeface="Times New Roman" pitchFamily="18" charset="0"/>
                        </a:rPr>
                        <a:t>设备类的达标标准基本与</a:t>
                      </a:r>
                      <a:r>
                        <a:rPr lang="zh-CN" altLang="en-US" sz="1400" kern="100" dirty="0" smtClean="0">
                          <a:solidFill>
                            <a:schemeClr val="tx1"/>
                          </a:solidFill>
                          <a:effectLst/>
                          <a:latin typeface="Times New Roman"/>
                          <a:ea typeface="微软雅黑" pitchFamily="34" charset="-122"/>
                          <a:cs typeface="Times New Roman"/>
                        </a:rPr>
                        <a:t>原先</a:t>
                      </a:r>
                      <a:r>
                        <a:rPr lang="en-US" altLang="zh-CN" sz="1400" kern="100" dirty="0" smtClean="0">
                          <a:solidFill>
                            <a:schemeClr val="tx1"/>
                          </a:solidFill>
                          <a:effectLst/>
                          <a:latin typeface="Times New Roman"/>
                          <a:ea typeface="微软雅黑" pitchFamily="34" charset="-122"/>
                          <a:cs typeface="Times New Roman"/>
                        </a:rPr>
                        <a:t>2009</a:t>
                      </a:r>
                      <a:r>
                        <a:rPr lang="zh-CN" altLang="en-US" sz="1400" kern="100" dirty="0" smtClean="0">
                          <a:solidFill>
                            <a:schemeClr val="tx1"/>
                          </a:solidFill>
                          <a:effectLst/>
                          <a:latin typeface="Times New Roman"/>
                          <a:ea typeface="微软雅黑" pitchFamily="34" charset="-122"/>
                          <a:cs typeface="Times New Roman"/>
                        </a:rPr>
                        <a:t>年版的机械制造企业安全生产标准化相同</a:t>
                      </a:r>
                      <a:r>
                        <a:rPr lang="zh-CN" altLang="en-US" sz="1400" kern="100" dirty="0" smtClean="0">
                          <a:solidFill>
                            <a:schemeClr val="tx1"/>
                          </a:solidFill>
                          <a:effectLst/>
                          <a:latin typeface="Times New Roman" pitchFamily="18" charset="0"/>
                          <a:ea typeface="微软雅黑" pitchFamily="34" charset="-122"/>
                          <a:cs typeface="Times New Roman" pitchFamily="18" charset="0"/>
                        </a:rPr>
                        <a:t>。冶金工贸行业主要针对轻工行业，而机械行业生产设备种类繁多，在机械企业中的常用基础机械设备（例：空压机、冲、剪、压机械等）使用数量也多，共有</a:t>
                      </a:r>
                      <a:r>
                        <a:rPr lang="en-US" altLang="zh-CN" sz="1400" kern="100" dirty="0" smtClean="0">
                          <a:solidFill>
                            <a:schemeClr val="tx1"/>
                          </a:solidFill>
                          <a:effectLst/>
                          <a:latin typeface="Times New Roman" pitchFamily="18" charset="0"/>
                          <a:ea typeface="微软雅黑" pitchFamily="34" charset="-122"/>
                          <a:cs typeface="Times New Roman" pitchFamily="18" charset="0"/>
                        </a:rPr>
                        <a:t>148</a:t>
                      </a:r>
                      <a:r>
                        <a:rPr lang="zh-CN" altLang="en-US" sz="1400" kern="100" dirty="0" smtClean="0">
                          <a:solidFill>
                            <a:schemeClr val="tx1"/>
                          </a:solidFill>
                          <a:effectLst/>
                          <a:latin typeface="Times New Roman" pitchFamily="18" charset="0"/>
                          <a:ea typeface="微软雅黑" pitchFamily="34" charset="-122"/>
                          <a:cs typeface="Times New Roman" pitchFamily="18" charset="0"/>
                        </a:rPr>
                        <a:t>分，比冶金工贸的常用机械设备</a:t>
                      </a:r>
                      <a:r>
                        <a:rPr lang="en-US" altLang="zh-CN" sz="1400" kern="100" dirty="0" smtClean="0">
                          <a:solidFill>
                            <a:schemeClr val="tx1"/>
                          </a:solidFill>
                          <a:effectLst/>
                          <a:latin typeface="Times New Roman" pitchFamily="18" charset="0"/>
                          <a:ea typeface="微软雅黑" pitchFamily="34" charset="-122"/>
                          <a:cs typeface="Times New Roman" pitchFamily="18" charset="0"/>
                        </a:rPr>
                        <a:t>69</a:t>
                      </a:r>
                      <a:r>
                        <a:rPr lang="zh-CN" altLang="en-US" sz="1400" kern="100" dirty="0" smtClean="0">
                          <a:solidFill>
                            <a:schemeClr val="tx1"/>
                          </a:solidFill>
                          <a:effectLst/>
                          <a:latin typeface="Times New Roman" pitchFamily="18" charset="0"/>
                          <a:ea typeface="微软雅黑" pitchFamily="34" charset="-122"/>
                          <a:cs typeface="Times New Roman" pitchFamily="18" charset="0"/>
                        </a:rPr>
                        <a:t>分，增加</a:t>
                      </a:r>
                      <a:r>
                        <a:rPr lang="en-US" altLang="zh-CN" sz="1400" kern="100" dirty="0" smtClean="0">
                          <a:solidFill>
                            <a:schemeClr val="tx1"/>
                          </a:solidFill>
                          <a:effectLst/>
                          <a:latin typeface="Times New Roman" pitchFamily="18" charset="0"/>
                          <a:ea typeface="微软雅黑" pitchFamily="34" charset="-122"/>
                          <a:cs typeface="Times New Roman" pitchFamily="18" charset="0"/>
                        </a:rPr>
                        <a:t>79</a:t>
                      </a:r>
                      <a:r>
                        <a:rPr lang="zh-CN" altLang="en-US" sz="1400" kern="100" dirty="0" smtClean="0">
                          <a:solidFill>
                            <a:schemeClr val="tx1"/>
                          </a:solidFill>
                          <a:effectLst/>
                          <a:latin typeface="Times New Roman" pitchFamily="18" charset="0"/>
                          <a:ea typeface="微软雅黑" pitchFamily="34" charset="-122"/>
                          <a:cs typeface="Times New Roman" pitchFamily="18" charset="0"/>
                        </a:rPr>
                        <a:t>分。</a:t>
                      </a:r>
                    </a:p>
                    <a:p>
                      <a:pPr algn="l">
                        <a:spcAft>
                          <a:spcPts val="0"/>
                        </a:spcAft>
                      </a:pPr>
                      <a:r>
                        <a:rPr lang="en-US" altLang="zh-CN" sz="1400" kern="100" dirty="0" smtClean="0">
                          <a:solidFill>
                            <a:schemeClr val="tx1"/>
                          </a:solidFill>
                          <a:effectLst/>
                          <a:latin typeface="Times New Roman" pitchFamily="18" charset="0"/>
                          <a:ea typeface="微软雅黑" pitchFamily="34" charset="-122"/>
                          <a:cs typeface="Times New Roman" pitchFamily="18" charset="0"/>
                        </a:rPr>
                        <a:t>b.</a:t>
                      </a:r>
                      <a:r>
                        <a:rPr lang="zh-CN" altLang="en-US" sz="1400" kern="100" dirty="0" smtClean="0">
                          <a:solidFill>
                            <a:schemeClr val="tx1"/>
                          </a:solidFill>
                          <a:effectLst/>
                          <a:latin typeface="Times New Roman" pitchFamily="18" charset="0"/>
                          <a:ea typeface="微软雅黑" pitchFamily="34" charset="-122"/>
                          <a:cs typeface="Times New Roman" pitchFamily="18" charset="0"/>
                        </a:rPr>
                        <a:t>增加电气设备分值</a:t>
                      </a:r>
                      <a:r>
                        <a:rPr lang="en-US" altLang="zh-CN" sz="1400" kern="100" dirty="0" smtClean="0">
                          <a:solidFill>
                            <a:schemeClr val="tx1"/>
                          </a:solidFill>
                          <a:effectLst/>
                          <a:latin typeface="Times New Roman" pitchFamily="18" charset="0"/>
                          <a:ea typeface="微软雅黑" pitchFamily="34" charset="-122"/>
                          <a:cs typeface="Times New Roman" pitchFamily="18" charset="0"/>
                        </a:rPr>
                        <a:t>61</a:t>
                      </a:r>
                      <a:r>
                        <a:rPr lang="zh-CN" altLang="en-US" sz="1400" kern="100" dirty="0" smtClean="0">
                          <a:solidFill>
                            <a:schemeClr val="tx1"/>
                          </a:solidFill>
                          <a:effectLst/>
                          <a:latin typeface="Times New Roman" pitchFamily="18" charset="0"/>
                          <a:ea typeface="微软雅黑" pitchFamily="34" charset="-122"/>
                          <a:cs typeface="Times New Roman" pitchFamily="18" charset="0"/>
                        </a:rPr>
                        <a:t>分。冶金工贸的电气设备</a:t>
                      </a:r>
                      <a:r>
                        <a:rPr lang="en-US" altLang="zh-CN" sz="1400" kern="100" dirty="0" smtClean="0">
                          <a:solidFill>
                            <a:schemeClr val="tx1"/>
                          </a:solidFill>
                          <a:effectLst/>
                          <a:latin typeface="Times New Roman" pitchFamily="18" charset="0"/>
                          <a:ea typeface="微软雅黑" pitchFamily="34" charset="-122"/>
                          <a:cs typeface="Times New Roman" pitchFamily="18" charset="0"/>
                        </a:rPr>
                        <a:t>5</a:t>
                      </a:r>
                      <a:r>
                        <a:rPr lang="zh-CN" altLang="en-US" sz="1400" kern="100" dirty="0" smtClean="0">
                          <a:solidFill>
                            <a:schemeClr val="tx1"/>
                          </a:solidFill>
                          <a:effectLst/>
                          <a:latin typeface="Times New Roman" pitchFamily="18" charset="0"/>
                          <a:ea typeface="微软雅黑" pitchFamily="34" charset="-122"/>
                          <a:cs typeface="Times New Roman" pitchFamily="18" charset="0"/>
                        </a:rPr>
                        <a:t>类</a:t>
                      </a:r>
                      <a:r>
                        <a:rPr lang="en-US" altLang="zh-CN" sz="1400" kern="100" dirty="0" smtClean="0">
                          <a:solidFill>
                            <a:schemeClr val="tx1"/>
                          </a:solidFill>
                          <a:effectLst/>
                          <a:latin typeface="Times New Roman" pitchFamily="18" charset="0"/>
                          <a:ea typeface="微软雅黑" pitchFamily="34" charset="-122"/>
                          <a:cs typeface="Times New Roman" pitchFamily="18" charset="0"/>
                        </a:rPr>
                        <a:t>21</a:t>
                      </a:r>
                      <a:r>
                        <a:rPr lang="zh-CN" altLang="en-US" sz="1400" kern="100" dirty="0" smtClean="0">
                          <a:solidFill>
                            <a:schemeClr val="tx1"/>
                          </a:solidFill>
                          <a:effectLst/>
                          <a:latin typeface="Times New Roman" pitchFamily="18" charset="0"/>
                          <a:ea typeface="微软雅黑" pitchFamily="34" charset="-122"/>
                          <a:cs typeface="Times New Roman" pitchFamily="18" charset="0"/>
                        </a:rPr>
                        <a:t>分，新机械标准电气设备</a:t>
                      </a:r>
                      <a:r>
                        <a:rPr lang="en-US" altLang="zh-CN" sz="1400" kern="100" dirty="0" smtClean="0">
                          <a:solidFill>
                            <a:schemeClr val="tx1"/>
                          </a:solidFill>
                          <a:effectLst/>
                          <a:latin typeface="Times New Roman" pitchFamily="18" charset="0"/>
                          <a:ea typeface="微软雅黑" pitchFamily="34" charset="-122"/>
                          <a:cs typeface="Times New Roman" pitchFamily="18" charset="0"/>
                        </a:rPr>
                        <a:t>6</a:t>
                      </a:r>
                      <a:r>
                        <a:rPr lang="zh-CN" altLang="en-US" sz="1400" kern="100" dirty="0" smtClean="0">
                          <a:solidFill>
                            <a:schemeClr val="tx1"/>
                          </a:solidFill>
                          <a:effectLst/>
                          <a:latin typeface="Times New Roman" pitchFamily="18" charset="0"/>
                          <a:ea typeface="微软雅黑" pitchFamily="34" charset="-122"/>
                          <a:cs typeface="Times New Roman" pitchFamily="18" charset="0"/>
                        </a:rPr>
                        <a:t>类，分值</a:t>
                      </a:r>
                      <a:r>
                        <a:rPr lang="en-US" altLang="zh-CN" sz="1400" kern="100" dirty="0" smtClean="0">
                          <a:solidFill>
                            <a:schemeClr val="tx1"/>
                          </a:solidFill>
                          <a:effectLst/>
                          <a:latin typeface="Times New Roman" pitchFamily="18" charset="0"/>
                          <a:ea typeface="微软雅黑" pitchFamily="34" charset="-122"/>
                          <a:cs typeface="Times New Roman" pitchFamily="18" charset="0"/>
                        </a:rPr>
                        <a:t>82</a:t>
                      </a:r>
                      <a:r>
                        <a:rPr lang="zh-CN" altLang="en-US" sz="1400" kern="100" dirty="0" smtClean="0">
                          <a:solidFill>
                            <a:schemeClr val="tx1"/>
                          </a:solidFill>
                          <a:effectLst/>
                          <a:latin typeface="Times New Roman" pitchFamily="18" charset="0"/>
                          <a:ea typeface="微软雅黑" pitchFamily="34" charset="-122"/>
                          <a:cs typeface="Times New Roman" pitchFamily="18" charset="0"/>
                        </a:rPr>
                        <a:t>分，考核标准数量大幅增多，导致分值也大幅增多。</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461058996"/>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875021489"/>
              </p:ext>
            </p:extLst>
          </p:nvPr>
        </p:nvGraphicFramePr>
        <p:xfrm>
          <a:off x="182130" y="764704"/>
          <a:ext cx="11506717" cy="5760640"/>
        </p:xfrm>
        <a:graphic>
          <a:graphicData uri="http://schemas.openxmlformats.org/drawingml/2006/table">
            <a:tbl>
              <a:tblPr/>
              <a:tblGrid>
                <a:gridCol w="580623">
                  <a:extLst>
                    <a:ext uri="{9D8B030D-6E8A-4147-A177-3AD203B41FA5}">
                      <a16:colId xmlns:a16="http://schemas.microsoft.com/office/drawing/2014/main" xmlns="" val="20001"/>
                    </a:ext>
                  </a:extLst>
                </a:gridCol>
                <a:gridCol w="510828">
                  <a:extLst>
                    <a:ext uri="{9D8B030D-6E8A-4147-A177-3AD203B41FA5}">
                      <a16:colId xmlns:a16="http://schemas.microsoft.com/office/drawing/2014/main" xmlns="" val="20002"/>
                    </a:ext>
                  </a:extLst>
                </a:gridCol>
                <a:gridCol w="3506626">
                  <a:extLst>
                    <a:ext uri="{9D8B030D-6E8A-4147-A177-3AD203B41FA5}">
                      <a16:colId xmlns:a16="http://schemas.microsoft.com/office/drawing/2014/main" xmlns="" val="20003"/>
                    </a:ext>
                  </a:extLst>
                </a:gridCol>
                <a:gridCol w="3535485">
                  <a:extLst>
                    <a:ext uri="{9D8B030D-6E8A-4147-A177-3AD203B41FA5}">
                      <a16:colId xmlns:a16="http://schemas.microsoft.com/office/drawing/2014/main" xmlns="" val="20004"/>
                    </a:ext>
                  </a:extLst>
                </a:gridCol>
                <a:gridCol w="513306">
                  <a:extLst>
                    <a:ext uri="{9D8B030D-6E8A-4147-A177-3AD203B41FA5}">
                      <a16:colId xmlns:a16="http://schemas.microsoft.com/office/drawing/2014/main" xmlns="" val="20005"/>
                    </a:ext>
                  </a:extLst>
                </a:gridCol>
                <a:gridCol w="2859849">
                  <a:extLst>
                    <a:ext uri="{9D8B030D-6E8A-4147-A177-3AD203B41FA5}">
                      <a16:colId xmlns:a16="http://schemas.microsoft.com/office/drawing/2014/main" xmlns="" val="20006"/>
                    </a:ext>
                  </a:extLst>
                </a:gridCol>
              </a:tblGrid>
              <a:tr h="567966">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08298">
                <a:tc rowSpan="2">
                  <a:txBody>
                    <a:bodyPr/>
                    <a:lstStyle/>
                    <a:p>
                      <a:pPr algn="l">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kern="100" dirty="0">
                          <a:effectLst/>
                          <a:latin typeface="Times New Roman"/>
                          <a:ea typeface="微软雅黑" pitchFamily="34" charset="-122"/>
                          <a:cs typeface="Times New Roman"/>
                        </a:rPr>
                        <a:t>*</a:t>
                      </a:r>
                      <a:r>
                        <a:rPr lang="zh-CN" sz="1200" kern="100" dirty="0">
                          <a:effectLst/>
                          <a:latin typeface="Times New Roman"/>
                          <a:ea typeface="微软雅黑" pitchFamily="34" charset="-122"/>
                          <a:cs typeface="Times New Roman"/>
                        </a:rPr>
                        <a:t>（二）金属切削机床</a:t>
                      </a:r>
                    </a:p>
                    <a:p>
                      <a:pPr algn="ctr">
                        <a:spcAft>
                          <a:spcPts val="0"/>
                        </a:spcAft>
                      </a:pPr>
                      <a:r>
                        <a:rPr lang="en-US" sz="1200" kern="100" dirty="0">
                          <a:effectLst/>
                          <a:latin typeface="Times New Roman"/>
                          <a:ea typeface="微软雅黑" pitchFamily="34" charset="-122"/>
                          <a:cs typeface="Times New Roman"/>
                        </a:rPr>
                        <a:t> </a:t>
                      </a:r>
                      <a:endParaRPr lang="zh-CN" sz="1200" kern="100" dirty="0">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200" kern="100" dirty="0">
                          <a:effectLst/>
                          <a:latin typeface="Times New Roman"/>
                          <a:ea typeface="微软雅黑" pitchFamily="34" charset="-122"/>
                          <a:cs typeface="Times New Roman"/>
                        </a:rPr>
                        <a:t>1.</a:t>
                      </a:r>
                      <a:r>
                        <a:rPr lang="zh-CN" sz="1200" kern="100" dirty="0">
                          <a:effectLst/>
                          <a:latin typeface="Times New Roman"/>
                          <a:ea typeface="微软雅黑" pitchFamily="34" charset="-122"/>
                          <a:cs typeface="Times New Roman"/>
                        </a:rPr>
                        <a:t>防护罩、盖、栏应完备可靠；</a:t>
                      </a:r>
                    </a:p>
                    <a:p>
                      <a:pPr algn="l">
                        <a:spcAft>
                          <a:spcPts val="0"/>
                        </a:spcAft>
                      </a:pPr>
                      <a:r>
                        <a:rPr lang="en-US" sz="1200" kern="100" dirty="0">
                          <a:effectLst/>
                          <a:latin typeface="Times New Roman"/>
                          <a:ea typeface="微软雅黑" pitchFamily="34" charset="-122"/>
                          <a:cs typeface="Times New Roman"/>
                        </a:rPr>
                        <a:t>2.</a:t>
                      </a:r>
                      <a:r>
                        <a:rPr lang="zh-CN" sz="1200" kern="100" dirty="0">
                          <a:effectLst/>
                          <a:latin typeface="Times New Roman"/>
                          <a:ea typeface="微软雅黑" pitchFamily="34" charset="-122"/>
                          <a:cs typeface="Times New Roman"/>
                        </a:rPr>
                        <a:t>防止夹具、卡具松动或脱落的装置完好；</a:t>
                      </a:r>
                    </a:p>
                    <a:p>
                      <a:pPr algn="l">
                        <a:spcAft>
                          <a:spcPts val="0"/>
                        </a:spcAft>
                      </a:pPr>
                      <a:r>
                        <a:rPr lang="en-US" sz="1200" kern="100" dirty="0">
                          <a:effectLst/>
                          <a:latin typeface="Times New Roman"/>
                          <a:ea typeface="微软雅黑" pitchFamily="34" charset="-122"/>
                          <a:cs typeface="Times New Roman"/>
                        </a:rPr>
                        <a:t>3.</a:t>
                      </a:r>
                      <a:r>
                        <a:rPr lang="zh-CN" sz="1200" kern="100" dirty="0">
                          <a:effectLst/>
                          <a:latin typeface="Times New Roman"/>
                          <a:ea typeface="微软雅黑" pitchFamily="34" charset="-122"/>
                          <a:cs typeface="Times New Roman"/>
                        </a:rPr>
                        <a:t>各种限位、联锁、操作手柄要求灵敏可靠；</a:t>
                      </a:r>
                    </a:p>
                    <a:p>
                      <a:pPr algn="l">
                        <a:spcAft>
                          <a:spcPts val="0"/>
                        </a:spcAft>
                      </a:pPr>
                      <a:r>
                        <a:rPr lang="en-US" sz="1200" kern="100" dirty="0">
                          <a:effectLst/>
                          <a:latin typeface="Times New Roman"/>
                          <a:ea typeface="微软雅黑" pitchFamily="34" charset="-122"/>
                          <a:cs typeface="Times New Roman"/>
                        </a:rPr>
                        <a:t>4.</a:t>
                      </a:r>
                      <a:r>
                        <a:rPr lang="zh-CN" sz="1200" kern="100" dirty="0">
                          <a:effectLst/>
                          <a:latin typeface="Times New Roman"/>
                          <a:ea typeface="微软雅黑" pitchFamily="34" charset="-122"/>
                          <a:cs typeface="Times New Roman"/>
                        </a:rPr>
                        <a:t>机床</a:t>
                      </a:r>
                      <a:r>
                        <a:rPr lang="en-US" sz="1200" kern="100" dirty="0">
                          <a:effectLst/>
                          <a:latin typeface="Times New Roman"/>
                          <a:ea typeface="微软雅黑" pitchFamily="34" charset="-122"/>
                          <a:cs typeface="Times New Roman"/>
                        </a:rPr>
                        <a:t>PE</a:t>
                      </a:r>
                      <a:r>
                        <a:rPr lang="zh-CN" sz="1200" kern="100" dirty="0">
                          <a:effectLst/>
                          <a:latin typeface="Times New Roman"/>
                          <a:ea typeface="微软雅黑" pitchFamily="34" charset="-122"/>
                          <a:cs typeface="Times New Roman"/>
                        </a:rPr>
                        <a:t>连接规范可靠；</a:t>
                      </a:r>
                    </a:p>
                    <a:p>
                      <a:pPr algn="l">
                        <a:spcAft>
                          <a:spcPts val="0"/>
                        </a:spcAft>
                      </a:pPr>
                      <a:r>
                        <a:rPr lang="en-US" sz="1200" kern="100" dirty="0">
                          <a:effectLst/>
                          <a:latin typeface="Times New Roman"/>
                          <a:ea typeface="微软雅黑" pitchFamily="34" charset="-122"/>
                          <a:cs typeface="Times New Roman"/>
                        </a:rPr>
                        <a:t>5.</a:t>
                      </a:r>
                      <a:r>
                        <a:rPr lang="zh-CN" sz="1200" kern="100" dirty="0">
                          <a:effectLst/>
                          <a:latin typeface="Times New Roman"/>
                          <a:ea typeface="微软雅黑" pitchFamily="34" charset="-122"/>
                          <a:cs typeface="Times New Roman"/>
                        </a:rPr>
                        <a:t>机床照明符合要求；</a:t>
                      </a:r>
                    </a:p>
                    <a:p>
                      <a:pPr algn="l">
                        <a:spcAft>
                          <a:spcPts val="0"/>
                        </a:spcAft>
                      </a:pPr>
                      <a:r>
                        <a:rPr lang="en-US" sz="1200" kern="100" dirty="0">
                          <a:effectLst/>
                          <a:latin typeface="Times New Roman"/>
                          <a:ea typeface="微软雅黑" pitchFamily="34" charset="-122"/>
                          <a:cs typeface="Times New Roman"/>
                        </a:rPr>
                        <a:t>6.</a:t>
                      </a:r>
                      <a:r>
                        <a:rPr lang="zh-CN" sz="1200" kern="100" dirty="0">
                          <a:effectLst/>
                          <a:latin typeface="Times New Roman"/>
                          <a:ea typeface="微软雅黑" pitchFamily="34" charset="-122"/>
                          <a:cs typeface="Times New Roman"/>
                        </a:rPr>
                        <a:t>机床电器箱，柜与线路符合要求；</a:t>
                      </a:r>
                    </a:p>
                    <a:p>
                      <a:pPr algn="l">
                        <a:spcAft>
                          <a:spcPts val="0"/>
                        </a:spcAft>
                      </a:pPr>
                      <a:r>
                        <a:rPr lang="en-US" sz="1200" kern="100" dirty="0">
                          <a:effectLst/>
                          <a:latin typeface="Times New Roman"/>
                          <a:ea typeface="微软雅黑" pitchFamily="34" charset="-122"/>
                          <a:cs typeface="Times New Roman"/>
                        </a:rPr>
                        <a:t>7.</a:t>
                      </a:r>
                      <a:r>
                        <a:rPr lang="zh-CN" sz="1200" kern="100" dirty="0">
                          <a:effectLst/>
                          <a:latin typeface="Times New Roman"/>
                          <a:ea typeface="微软雅黑" pitchFamily="34" charset="-122"/>
                          <a:cs typeface="Times New Roman"/>
                        </a:rPr>
                        <a:t>未加罩旋转部位的楔、销、键，原则上不许突出；</a:t>
                      </a:r>
                    </a:p>
                    <a:p>
                      <a:pPr algn="l">
                        <a:spcAft>
                          <a:spcPts val="0"/>
                        </a:spcAft>
                      </a:pPr>
                      <a:r>
                        <a:rPr lang="en-US" sz="1200" kern="100" dirty="0">
                          <a:effectLst/>
                          <a:latin typeface="Times New Roman"/>
                          <a:ea typeface="微软雅黑" pitchFamily="34" charset="-122"/>
                          <a:cs typeface="Times New Roman"/>
                        </a:rPr>
                        <a:t>8.</a:t>
                      </a:r>
                      <a:r>
                        <a:rPr lang="zh-CN" sz="1200" kern="100" dirty="0">
                          <a:effectLst/>
                          <a:latin typeface="Times New Roman"/>
                          <a:ea typeface="微软雅黑" pitchFamily="34" charset="-122"/>
                          <a:cs typeface="Times New Roman"/>
                        </a:rPr>
                        <a:t>备有清除切屑的专用工具；</a:t>
                      </a:r>
                    </a:p>
                    <a:p>
                      <a:pPr algn="l">
                        <a:spcAft>
                          <a:spcPts val="0"/>
                        </a:spcAft>
                      </a:pPr>
                      <a:r>
                        <a:rPr lang="en-US" sz="1200" kern="100" dirty="0">
                          <a:effectLst/>
                          <a:latin typeface="Times New Roman"/>
                          <a:ea typeface="微软雅黑" pitchFamily="34" charset="-122"/>
                          <a:cs typeface="Times New Roman"/>
                        </a:rPr>
                        <a:t>9.</a:t>
                      </a:r>
                      <a:r>
                        <a:rPr lang="zh-CN" sz="1200" kern="100" dirty="0">
                          <a:effectLst/>
                          <a:latin typeface="Times New Roman"/>
                          <a:ea typeface="微软雅黑" pitchFamily="34" charset="-122"/>
                          <a:cs typeface="Times New Roman"/>
                        </a:rPr>
                        <a:t>磨床：砂轮合格，旋转时无明显跳动；</a:t>
                      </a:r>
                    </a:p>
                    <a:p>
                      <a:pPr algn="l">
                        <a:spcAft>
                          <a:spcPts val="0"/>
                        </a:spcAft>
                      </a:pPr>
                      <a:r>
                        <a:rPr lang="en-US" sz="1200" kern="100" dirty="0">
                          <a:effectLst/>
                          <a:latin typeface="Times New Roman"/>
                          <a:ea typeface="微软雅黑" pitchFamily="34" charset="-122"/>
                          <a:cs typeface="Times New Roman"/>
                        </a:rPr>
                        <a:t>10.</a:t>
                      </a:r>
                      <a:r>
                        <a:rPr lang="zh-CN" sz="1200" kern="100" dirty="0">
                          <a:effectLst/>
                          <a:latin typeface="Times New Roman"/>
                          <a:ea typeface="微软雅黑" pitchFamily="34" charset="-122"/>
                          <a:cs typeface="Times New Roman"/>
                        </a:rPr>
                        <a:t>车床：加工超长料应有防弯装置；</a:t>
                      </a:r>
                    </a:p>
                    <a:p>
                      <a:pPr algn="l">
                        <a:spcAft>
                          <a:spcPts val="0"/>
                        </a:spcAft>
                      </a:pPr>
                      <a:r>
                        <a:rPr lang="en-US" sz="1200" kern="100" dirty="0">
                          <a:effectLst/>
                          <a:latin typeface="Times New Roman"/>
                          <a:ea typeface="微软雅黑" pitchFamily="34" charset="-122"/>
                          <a:cs typeface="Times New Roman"/>
                        </a:rPr>
                        <a:t>11.</a:t>
                      </a:r>
                      <a:r>
                        <a:rPr lang="zh-CN" sz="1200" kern="100" dirty="0">
                          <a:effectLst/>
                          <a:latin typeface="Times New Roman"/>
                          <a:ea typeface="微软雅黑" pitchFamily="34" charset="-122"/>
                          <a:cs typeface="Times New Roman"/>
                        </a:rPr>
                        <a:t>插床：应设置防止运动停止后，滑枕自动下落的配重装置；</a:t>
                      </a:r>
                    </a:p>
                    <a:p>
                      <a:pPr algn="l">
                        <a:spcAft>
                          <a:spcPts val="0"/>
                        </a:spcAft>
                      </a:pPr>
                      <a:r>
                        <a:rPr lang="en-US" sz="1200" kern="100" dirty="0">
                          <a:effectLst/>
                          <a:latin typeface="Times New Roman"/>
                          <a:ea typeface="微软雅黑" pitchFamily="34" charset="-122"/>
                          <a:cs typeface="Times New Roman"/>
                        </a:rPr>
                        <a:t>12.</a:t>
                      </a:r>
                      <a:r>
                        <a:rPr lang="zh-CN" sz="1200" kern="100" dirty="0">
                          <a:effectLst/>
                          <a:latin typeface="Times New Roman"/>
                          <a:ea typeface="微软雅黑" pitchFamily="34" charset="-122"/>
                          <a:cs typeface="Times New Roman"/>
                        </a:rPr>
                        <a:t>电火花加工机床：可燃性工作液的闪点应在</a:t>
                      </a:r>
                      <a:r>
                        <a:rPr lang="en-US" sz="1200" kern="100" dirty="0">
                          <a:effectLst/>
                          <a:latin typeface="Times New Roman"/>
                          <a:ea typeface="微软雅黑" pitchFamily="34" charset="-122"/>
                          <a:cs typeface="Times New Roman"/>
                        </a:rPr>
                        <a:t>70℃</a:t>
                      </a:r>
                      <a:r>
                        <a:rPr lang="zh-CN" sz="1200" kern="100" dirty="0">
                          <a:effectLst/>
                          <a:latin typeface="Times New Roman"/>
                          <a:ea typeface="微软雅黑" pitchFamily="34" charset="-122"/>
                          <a:cs typeface="Times New Roman"/>
                        </a:rPr>
                        <a:t>以上，需采用浸入式加工；</a:t>
                      </a:r>
                    </a:p>
                    <a:p>
                      <a:pPr algn="l">
                        <a:spcAft>
                          <a:spcPts val="0"/>
                        </a:spcAft>
                      </a:pPr>
                      <a:r>
                        <a:rPr lang="en-US" sz="1200" kern="100" dirty="0">
                          <a:effectLst/>
                          <a:latin typeface="Times New Roman"/>
                          <a:ea typeface="微软雅黑" pitchFamily="34" charset="-122"/>
                          <a:cs typeface="Times New Roman"/>
                        </a:rPr>
                        <a:t>13.</a:t>
                      </a:r>
                      <a:r>
                        <a:rPr lang="zh-CN" sz="1200" kern="100" dirty="0">
                          <a:effectLst/>
                          <a:latin typeface="Times New Roman"/>
                          <a:ea typeface="微软雅黑" pitchFamily="34" charset="-122"/>
                          <a:cs typeface="Times New Roman"/>
                        </a:rPr>
                        <a:t>锯床：锯条外露部分应采用防护罩或安全距离隔离；</a:t>
                      </a:r>
                    </a:p>
                    <a:p>
                      <a:pPr algn="l">
                        <a:spcAft>
                          <a:spcPts val="0"/>
                        </a:spcAft>
                      </a:pPr>
                      <a:r>
                        <a:rPr lang="en-US" sz="1200" kern="100" dirty="0">
                          <a:effectLst/>
                          <a:latin typeface="Times New Roman"/>
                          <a:ea typeface="微软雅黑" pitchFamily="34" charset="-122"/>
                          <a:cs typeface="Times New Roman"/>
                        </a:rPr>
                        <a:t>14.</a:t>
                      </a:r>
                      <a:r>
                        <a:rPr lang="zh-CN" sz="1200" kern="100" dirty="0">
                          <a:effectLst/>
                          <a:latin typeface="Times New Roman"/>
                          <a:ea typeface="微软雅黑" pitchFamily="34" charset="-122"/>
                          <a:cs typeface="Times New Roman"/>
                        </a:rPr>
                        <a:t>加工中心：加工区域周边应有固定、可调式防护装置。</a:t>
                      </a:r>
                      <a:endParaRPr lang="zh-CN" sz="12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200" kern="100" dirty="0">
                          <a:effectLst/>
                          <a:latin typeface="Times New Roman"/>
                          <a:ea typeface="微软雅黑" pitchFamily="34" charset="-122"/>
                          <a:cs typeface="Times New Roman"/>
                        </a:rPr>
                        <a:t>15</a:t>
                      </a:r>
                      <a:endParaRPr lang="zh-CN" sz="12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3340" algn="l">
                        <a:spcAft>
                          <a:spcPts val="0"/>
                        </a:spcAft>
                      </a:pPr>
                      <a:r>
                        <a:rPr lang="en-US" sz="1200" kern="100" dirty="0">
                          <a:effectLst/>
                          <a:latin typeface="Times New Roman"/>
                          <a:ea typeface="微软雅黑" pitchFamily="34" charset="-122"/>
                          <a:cs typeface="Times New Roman"/>
                        </a:rPr>
                        <a:t>1.</a:t>
                      </a:r>
                      <a:r>
                        <a:rPr lang="zh-CN" sz="1200" kern="100" dirty="0">
                          <a:effectLst/>
                          <a:latin typeface="Times New Roman"/>
                          <a:ea typeface="微软雅黑" pitchFamily="34" charset="-122"/>
                          <a:cs typeface="Times New Roman"/>
                        </a:rPr>
                        <a:t>一项不合格，扣</a:t>
                      </a:r>
                      <a:r>
                        <a:rPr lang="en-US" sz="1200" kern="100" dirty="0">
                          <a:effectLst/>
                          <a:latin typeface="Times New Roman"/>
                          <a:ea typeface="微软雅黑" pitchFamily="34" charset="-122"/>
                          <a:cs typeface="Times New Roman"/>
                        </a:rPr>
                        <a:t>2</a:t>
                      </a:r>
                      <a:r>
                        <a:rPr lang="zh-CN" sz="1200" kern="100" dirty="0">
                          <a:effectLst/>
                          <a:latin typeface="Times New Roman"/>
                          <a:ea typeface="微软雅黑" pitchFamily="34" charset="-122"/>
                          <a:cs typeface="Times New Roman"/>
                        </a:rPr>
                        <a:t>分；</a:t>
                      </a:r>
                      <a:endParaRPr lang="zh-CN" sz="1200" kern="100" dirty="0">
                        <a:effectLst/>
                        <a:latin typeface="Calibri"/>
                        <a:ea typeface="微软雅黑" pitchFamily="34" charset="-122"/>
                        <a:cs typeface="Times New Roman"/>
                      </a:endParaRPr>
                    </a:p>
                    <a:p>
                      <a:pPr marR="66675" algn="l" fontAlgn="base">
                        <a:spcAft>
                          <a:spcPts val="0"/>
                        </a:spcAft>
                      </a:pPr>
                      <a:r>
                        <a:rPr lang="en-US" sz="1200" kern="100" dirty="0">
                          <a:effectLst/>
                          <a:latin typeface="Times New Roman"/>
                          <a:ea typeface="微软雅黑" pitchFamily="34" charset="-122"/>
                          <a:cs typeface="Times New Roman"/>
                        </a:rPr>
                        <a:t>2. </a:t>
                      </a:r>
                      <a:r>
                        <a:rPr lang="zh-CN" sz="1200" kern="100" dirty="0">
                          <a:effectLst/>
                          <a:latin typeface="Times New Roman"/>
                          <a:ea typeface="微软雅黑" pitchFamily="34" charset="-122"/>
                          <a:cs typeface="Times New Roman"/>
                        </a:rPr>
                        <a:t>当一台设备有七项不合格，该项设备为不得分；</a:t>
                      </a:r>
                      <a:endParaRPr lang="zh-CN" sz="1200" kern="100" dirty="0">
                        <a:effectLst/>
                        <a:latin typeface="Calibri"/>
                        <a:ea typeface="微软雅黑" pitchFamily="34" charset="-122"/>
                        <a:cs typeface="Times New Roman"/>
                      </a:endParaRPr>
                    </a:p>
                    <a:p>
                      <a:pPr marR="53340" algn="l">
                        <a:spcAft>
                          <a:spcPts val="0"/>
                        </a:spcAft>
                      </a:pPr>
                      <a:r>
                        <a:rPr lang="en-US" sz="1200" kern="100" dirty="0">
                          <a:effectLst/>
                          <a:latin typeface="Times New Roman"/>
                          <a:ea typeface="微软雅黑" pitchFamily="34" charset="-122"/>
                          <a:cs typeface="Times New Roman"/>
                        </a:rPr>
                        <a:t>3.</a:t>
                      </a:r>
                      <a:r>
                        <a:rPr lang="zh-CN" sz="1200" kern="100" dirty="0">
                          <a:effectLst/>
                          <a:latin typeface="Times New Roman"/>
                          <a:ea typeface="微软雅黑" pitchFamily="34" charset="-122"/>
                          <a:cs typeface="Times New Roman"/>
                        </a:rPr>
                        <a:t>本项不得分时，追加扣除</a:t>
                      </a:r>
                      <a:r>
                        <a:rPr lang="en-US" sz="1200" kern="100" dirty="0">
                          <a:effectLst/>
                          <a:latin typeface="Times New Roman"/>
                          <a:ea typeface="微软雅黑" pitchFamily="34" charset="-122"/>
                          <a:cs typeface="Times New Roman"/>
                        </a:rPr>
                        <a:t>15</a:t>
                      </a:r>
                      <a:r>
                        <a:rPr lang="zh-CN" sz="1200" kern="100" dirty="0">
                          <a:effectLst/>
                          <a:latin typeface="Times New Roman"/>
                          <a:ea typeface="微软雅黑" pitchFamily="34" charset="-122"/>
                          <a:cs typeface="Times New Roman"/>
                        </a:rPr>
                        <a:t>分。</a:t>
                      </a:r>
                      <a:endParaRPr lang="zh-CN" sz="1200" kern="100" dirty="0">
                        <a:effectLst/>
                        <a:latin typeface="Calibri"/>
                        <a:ea typeface="微软雅黑" pitchFamily="34" charset="-122"/>
                        <a:cs typeface="Times New Roman"/>
                      </a:endParaRPr>
                    </a:p>
                    <a:p>
                      <a:pPr marR="66675" algn="l" fontAlgn="base">
                        <a:spcAft>
                          <a:spcPts val="0"/>
                        </a:spcAft>
                      </a:pPr>
                      <a:r>
                        <a:rPr lang="en-US" sz="1200" u="none" strike="noStrike" kern="100" dirty="0">
                          <a:effectLst/>
                          <a:latin typeface="Times New Roman"/>
                          <a:ea typeface="微软雅黑" pitchFamily="34" charset="-122"/>
                          <a:cs typeface="Times New Roman"/>
                        </a:rPr>
                        <a:t> </a:t>
                      </a:r>
                      <a:endParaRPr lang="zh-CN" sz="1200" kern="100" dirty="0">
                        <a:effectLst/>
                        <a:latin typeface="Calibri"/>
                        <a:ea typeface="微软雅黑" pitchFamily="34" charset="-122"/>
                        <a:cs typeface="Times New Roman"/>
                      </a:endParaRPr>
                    </a:p>
                    <a:p>
                      <a:pPr marR="53340" algn="l">
                        <a:spcAft>
                          <a:spcPts val="0"/>
                        </a:spcAft>
                      </a:pPr>
                      <a:r>
                        <a:rPr lang="en-US" sz="1200" kern="100" dirty="0">
                          <a:effectLst/>
                          <a:latin typeface="Times New Roman"/>
                          <a:ea typeface="微软雅黑" pitchFamily="34" charset="-122"/>
                          <a:cs typeface="Times New Roman"/>
                        </a:rPr>
                        <a:t> </a:t>
                      </a:r>
                      <a:endParaRPr lang="zh-CN" sz="1200" kern="100" dirty="0">
                        <a:effectLst/>
                        <a:latin typeface="Calibri"/>
                        <a:ea typeface="微软雅黑" pitchFamily="34" charset="-122"/>
                        <a:cs typeface="Times New Roman"/>
                      </a:endParaRPr>
                    </a:p>
                    <a:p>
                      <a:pPr marR="53340" algn="l">
                        <a:spcAft>
                          <a:spcPts val="0"/>
                        </a:spcAft>
                      </a:pPr>
                      <a:r>
                        <a:rPr lang="en-US" sz="1200" kern="100" dirty="0">
                          <a:effectLst/>
                          <a:latin typeface="Times New Roman"/>
                          <a:ea typeface="微软雅黑" pitchFamily="34" charset="-122"/>
                          <a:cs typeface="Times New Roman"/>
                        </a:rPr>
                        <a:t> </a:t>
                      </a:r>
                      <a:endParaRPr lang="zh-CN" sz="12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900834">
                <a:tc vMerge="1">
                  <a:txBody>
                    <a:bodyPr/>
                    <a:lstStyle/>
                    <a:p>
                      <a:endParaRPr lang="zh-CN" altLang="en-US"/>
                    </a:p>
                  </a:txBody>
                  <a:tcPr/>
                </a:tc>
                <a:tc>
                  <a:txBody>
                    <a:bodyPr/>
                    <a:lstStyle/>
                    <a:p>
                      <a:pPr algn="ctr">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kern="100" dirty="0">
                          <a:effectLst/>
                          <a:latin typeface="Times New Roman"/>
                          <a:ea typeface="微软雅黑" pitchFamily="34" charset="-122"/>
                          <a:cs typeface="Times New Roman"/>
                        </a:rPr>
                        <a:t>*</a:t>
                      </a:r>
                      <a:r>
                        <a:rPr lang="zh-CN" sz="1200" kern="100" dirty="0">
                          <a:effectLst/>
                          <a:latin typeface="Times New Roman"/>
                          <a:ea typeface="微软雅黑" pitchFamily="34" charset="-122"/>
                          <a:cs typeface="Times New Roman"/>
                        </a:rPr>
                        <a:t>（三）冲、剪、压机械</a:t>
                      </a:r>
                      <a:endParaRPr lang="zh-CN" sz="1200" kern="100" dirty="0">
                        <a:effectLst/>
                        <a:latin typeface="Calibri"/>
                        <a:ea typeface="微软雅黑" pitchFamily="34" charset="-122"/>
                        <a:cs typeface="Times New Roman"/>
                      </a:endParaRPr>
                    </a:p>
                    <a:p>
                      <a:pPr algn="ctr">
                        <a:spcAft>
                          <a:spcPts val="0"/>
                        </a:spcAft>
                      </a:pPr>
                      <a:r>
                        <a:rPr lang="en-US" sz="1200" kern="0" spc="40" dirty="0">
                          <a:effectLst/>
                          <a:latin typeface="Times New Roman"/>
                          <a:ea typeface="微软雅黑" pitchFamily="34" charset="-122"/>
                          <a:cs typeface="Times New Roman"/>
                        </a:rPr>
                        <a:t> </a:t>
                      </a:r>
                      <a:endParaRPr lang="zh-CN" sz="12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200" kern="100" dirty="0">
                          <a:effectLst/>
                          <a:latin typeface="Times New Roman"/>
                          <a:ea typeface="微软雅黑" pitchFamily="34" charset="-122"/>
                          <a:cs typeface="Times New Roman"/>
                        </a:rPr>
                        <a:t>1.</a:t>
                      </a:r>
                      <a:r>
                        <a:rPr lang="zh-CN" sz="1200" kern="100" dirty="0">
                          <a:effectLst/>
                          <a:latin typeface="Times New Roman"/>
                          <a:ea typeface="微软雅黑" pitchFamily="34" charset="-122"/>
                          <a:cs typeface="Times New Roman"/>
                        </a:rPr>
                        <a:t>离合器动作灵敏、可靠，无连冲；</a:t>
                      </a:r>
                      <a:endParaRPr lang="zh-CN" sz="1200" kern="100" dirty="0">
                        <a:effectLst/>
                        <a:latin typeface="Calibri"/>
                        <a:ea typeface="微软雅黑" pitchFamily="34" charset="-122"/>
                        <a:cs typeface="Times New Roman"/>
                      </a:endParaRPr>
                    </a:p>
                    <a:p>
                      <a:pPr algn="l">
                        <a:spcAft>
                          <a:spcPts val="0"/>
                        </a:spcAft>
                      </a:pPr>
                      <a:r>
                        <a:rPr lang="en-US" sz="1200" kern="100" dirty="0">
                          <a:effectLst/>
                          <a:latin typeface="Times New Roman"/>
                          <a:ea typeface="微软雅黑" pitchFamily="34" charset="-122"/>
                          <a:cs typeface="Times New Roman"/>
                        </a:rPr>
                        <a:t>2.</a:t>
                      </a:r>
                      <a:r>
                        <a:rPr lang="zh-CN" sz="1200" kern="100" dirty="0">
                          <a:effectLst/>
                          <a:latin typeface="Times New Roman"/>
                          <a:ea typeface="微软雅黑" pitchFamily="34" charset="-122"/>
                          <a:cs typeface="Times New Roman"/>
                        </a:rPr>
                        <a:t>制动器工作可靠，与离合器相互协调联锁；</a:t>
                      </a:r>
                      <a:endParaRPr lang="zh-CN" sz="1200" kern="100" dirty="0">
                        <a:effectLst/>
                        <a:latin typeface="Calibri"/>
                        <a:ea typeface="微软雅黑" pitchFamily="34" charset="-122"/>
                        <a:cs typeface="Times New Roman"/>
                      </a:endParaRPr>
                    </a:p>
                    <a:p>
                      <a:pPr algn="l">
                        <a:spcAft>
                          <a:spcPts val="0"/>
                        </a:spcAft>
                      </a:pPr>
                      <a:r>
                        <a:rPr lang="en-US" sz="1200" kern="100" dirty="0">
                          <a:effectLst/>
                          <a:latin typeface="Times New Roman"/>
                          <a:ea typeface="微软雅黑" pitchFamily="34" charset="-122"/>
                          <a:cs typeface="Times New Roman"/>
                        </a:rPr>
                        <a:t>3.</a:t>
                      </a:r>
                      <a:r>
                        <a:rPr lang="zh-CN" sz="1200" kern="100" dirty="0">
                          <a:effectLst/>
                          <a:latin typeface="Times New Roman"/>
                          <a:ea typeface="微软雅黑" pitchFamily="34" charset="-122"/>
                          <a:cs typeface="Times New Roman"/>
                        </a:rPr>
                        <a:t>紧急停止按钮灵敏、醒目，在规定位置安装有效；</a:t>
                      </a:r>
                      <a:endParaRPr lang="zh-CN" sz="1200" kern="100" dirty="0">
                        <a:effectLst/>
                        <a:latin typeface="Calibri"/>
                        <a:ea typeface="微软雅黑" pitchFamily="34" charset="-122"/>
                        <a:cs typeface="Times New Roman"/>
                      </a:endParaRPr>
                    </a:p>
                    <a:p>
                      <a:pPr algn="l">
                        <a:spcAft>
                          <a:spcPts val="0"/>
                        </a:spcAft>
                      </a:pPr>
                      <a:r>
                        <a:rPr lang="en-US" sz="1200" kern="100" dirty="0">
                          <a:effectLst/>
                          <a:latin typeface="Times New Roman"/>
                          <a:ea typeface="微软雅黑" pitchFamily="34" charset="-122"/>
                          <a:cs typeface="Times New Roman"/>
                        </a:rPr>
                        <a:t>4.</a:t>
                      </a:r>
                      <a:r>
                        <a:rPr lang="zh-CN" sz="1200" kern="100" dirty="0">
                          <a:effectLst/>
                          <a:latin typeface="Times New Roman"/>
                          <a:ea typeface="微软雅黑" pitchFamily="34" charset="-122"/>
                          <a:cs typeface="Times New Roman"/>
                        </a:rPr>
                        <a:t>传动外露部分的防护装置齐全可靠；</a:t>
                      </a:r>
                      <a:endParaRPr lang="zh-CN" sz="1200" kern="100" dirty="0">
                        <a:effectLst/>
                        <a:latin typeface="Calibri"/>
                        <a:ea typeface="微软雅黑" pitchFamily="34" charset="-122"/>
                        <a:cs typeface="Times New Roman"/>
                      </a:endParaRPr>
                    </a:p>
                    <a:p>
                      <a:pPr algn="l">
                        <a:spcAft>
                          <a:spcPts val="0"/>
                        </a:spcAft>
                      </a:pPr>
                      <a:r>
                        <a:rPr lang="en-US" sz="1200" kern="100" dirty="0">
                          <a:effectLst/>
                          <a:latin typeface="Times New Roman"/>
                          <a:ea typeface="微软雅黑" pitchFamily="34" charset="-122"/>
                          <a:cs typeface="Times New Roman"/>
                        </a:rPr>
                        <a:t>5.</a:t>
                      </a:r>
                      <a:r>
                        <a:rPr lang="zh-CN" sz="1200" kern="100" dirty="0">
                          <a:effectLst/>
                          <a:latin typeface="Times New Roman"/>
                          <a:ea typeface="微软雅黑" pitchFamily="34" charset="-122"/>
                          <a:cs typeface="Times New Roman"/>
                        </a:rPr>
                        <a:t>脚踏开关应有完备的防护罩且防滑；</a:t>
                      </a:r>
                      <a:endParaRPr lang="zh-CN" sz="1200" kern="100" dirty="0">
                        <a:effectLst/>
                        <a:latin typeface="Calibri"/>
                        <a:ea typeface="微软雅黑" pitchFamily="34" charset="-122"/>
                        <a:cs typeface="Times New Roman"/>
                      </a:endParaRPr>
                    </a:p>
                    <a:p>
                      <a:pPr algn="l">
                        <a:spcAft>
                          <a:spcPts val="0"/>
                        </a:spcAft>
                      </a:pPr>
                      <a:r>
                        <a:rPr lang="en-US" sz="1200" kern="100" dirty="0">
                          <a:effectLst/>
                          <a:latin typeface="Times New Roman"/>
                          <a:ea typeface="微软雅黑" pitchFamily="34" charset="-122"/>
                          <a:cs typeface="Times New Roman"/>
                        </a:rPr>
                        <a:t>6.</a:t>
                      </a:r>
                      <a:r>
                        <a:rPr lang="zh-CN" sz="1200" kern="100" dirty="0">
                          <a:effectLst/>
                          <a:latin typeface="Times New Roman"/>
                          <a:ea typeface="微软雅黑" pitchFamily="34" charset="-122"/>
                          <a:cs typeface="Times New Roman"/>
                        </a:rPr>
                        <a:t>机床</a:t>
                      </a:r>
                      <a:r>
                        <a:rPr lang="en-US" sz="1200" kern="100" dirty="0">
                          <a:effectLst/>
                          <a:latin typeface="Times New Roman"/>
                          <a:ea typeface="微软雅黑" pitchFamily="34" charset="-122"/>
                          <a:cs typeface="Times New Roman"/>
                        </a:rPr>
                        <a:t>PE</a:t>
                      </a:r>
                      <a:r>
                        <a:rPr lang="zh-CN" sz="1200" kern="100" dirty="0">
                          <a:effectLst/>
                          <a:latin typeface="Times New Roman"/>
                          <a:ea typeface="微软雅黑" pitchFamily="34" charset="-122"/>
                          <a:cs typeface="Times New Roman"/>
                        </a:rPr>
                        <a:t>可靠，电气控制有效；</a:t>
                      </a:r>
                      <a:endParaRPr lang="zh-CN" sz="1200" kern="100" dirty="0">
                        <a:effectLst/>
                        <a:latin typeface="Calibri"/>
                        <a:ea typeface="微软雅黑" pitchFamily="34" charset="-122"/>
                        <a:cs typeface="Times New Roman"/>
                      </a:endParaRPr>
                    </a:p>
                    <a:p>
                      <a:pPr algn="l">
                        <a:spcAft>
                          <a:spcPts val="0"/>
                        </a:spcAft>
                      </a:pPr>
                      <a:r>
                        <a:rPr lang="en-US" sz="1200" kern="100" dirty="0">
                          <a:effectLst/>
                          <a:latin typeface="Times New Roman"/>
                          <a:ea typeface="微软雅黑" pitchFamily="34" charset="-122"/>
                          <a:cs typeface="Times New Roman"/>
                        </a:rPr>
                        <a:t>7.</a:t>
                      </a:r>
                      <a:r>
                        <a:rPr lang="zh-CN" sz="1200" kern="100" dirty="0">
                          <a:effectLst/>
                          <a:latin typeface="Times New Roman"/>
                          <a:ea typeface="微软雅黑" pitchFamily="34" charset="-122"/>
                          <a:cs typeface="Times New Roman"/>
                        </a:rPr>
                        <a:t>安全防护装置可靠有效，使用专用工具符合安全要求；</a:t>
                      </a:r>
                      <a:endParaRPr lang="zh-CN" sz="1200" kern="100" dirty="0">
                        <a:effectLst/>
                        <a:latin typeface="Calibri"/>
                        <a:ea typeface="微软雅黑" pitchFamily="34" charset="-122"/>
                        <a:cs typeface="Times New Roman"/>
                      </a:endParaRPr>
                    </a:p>
                    <a:p>
                      <a:pPr algn="l">
                        <a:spcAft>
                          <a:spcPts val="0"/>
                        </a:spcAft>
                      </a:pPr>
                      <a:r>
                        <a:rPr lang="en-US" sz="1200" kern="100" dirty="0">
                          <a:effectLst/>
                          <a:latin typeface="Times New Roman"/>
                          <a:ea typeface="微软雅黑" pitchFamily="34" charset="-122"/>
                          <a:cs typeface="Times New Roman"/>
                        </a:rPr>
                        <a:t>8.</a:t>
                      </a:r>
                      <a:r>
                        <a:rPr lang="zh-CN" sz="1200" kern="100" dirty="0">
                          <a:effectLst/>
                          <a:latin typeface="Times New Roman"/>
                          <a:ea typeface="微软雅黑" pitchFamily="34" charset="-122"/>
                          <a:cs typeface="Times New Roman"/>
                        </a:rPr>
                        <a:t>剪板机等压料脚应平整，危险部位有可靠的防护。</a:t>
                      </a:r>
                      <a:endParaRPr lang="zh-CN" sz="12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200" kern="100" dirty="0">
                          <a:effectLst/>
                          <a:latin typeface="Times New Roman"/>
                          <a:ea typeface="微软雅黑" pitchFamily="34" charset="-122"/>
                          <a:cs typeface="Times New Roman"/>
                        </a:rPr>
                        <a:t>15</a:t>
                      </a:r>
                      <a:endParaRPr lang="zh-CN" sz="12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200" kern="100" dirty="0">
                          <a:effectLst/>
                          <a:latin typeface="Times New Roman"/>
                          <a:ea typeface="微软雅黑" pitchFamily="34" charset="-122"/>
                          <a:cs typeface="Times New Roman"/>
                        </a:rPr>
                        <a:t>1.</a:t>
                      </a:r>
                      <a:r>
                        <a:rPr lang="zh-CN" sz="1200" kern="100" dirty="0">
                          <a:effectLst/>
                          <a:latin typeface="Times New Roman"/>
                          <a:ea typeface="微软雅黑" pitchFamily="34" charset="-122"/>
                          <a:cs typeface="Times New Roman"/>
                        </a:rPr>
                        <a:t>一项不合格，扣</a:t>
                      </a:r>
                      <a:r>
                        <a:rPr lang="en-US" sz="1200" kern="100" dirty="0">
                          <a:effectLst/>
                          <a:latin typeface="Times New Roman"/>
                          <a:ea typeface="微软雅黑" pitchFamily="34" charset="-122"/>
                          <a:cs typeface="Times New Roman"/>
                        </a:rPr>
                        <a:t>2</a:t>
                      </a:r>
                      <a:r>
                        <a:rPr lang="zh-CN" sz="1200" kern="100" dirty="0">
                          <a:effectLst/>
                          <a:latin typeface="Times New Roman"/>
                          <a:ea typeface="微软雅黑" pitchFamily="34" charset="-122"/>
                          <a:cs typeface="Times New Roman"/>
                        </a:rPr>
                        <a:t>分；</a:t>
                      </a:r>
                      <a:endParaRPr lang="zh-CN" sz="1200" kern="100" dirty="0">
                        <a:effectLst/>
                        <a:latin typeface="Calibri"/>
                        <a:ea typeface="微软雅黑" pitchFamily="34" charset="-122"/>
                        <a:cs typeface="Times New Roman"/>
                      </a:endParaRPr>
                    </a:p>
                    <a:p>
                      <a:pPr algn="l">
                        <a:spcAft>
                          <a:spcPts val="0"/>
                        </a:spcAft>
                      </a:pPr>
                      <a:r>
                        <a:rPr lang="en-US" sz="1200" kern="100" dirty="0">
                          <a:effectLst/>
                          <a:latin typeface="Times New Roman"/>
                          <a:ea typeface="微软雅黑" pitchFamily="34" charset="-122"/>
                          <a:cs typeface="Times New Roman"/>
                        </a:rPr>
                        <a:t>2.</a:t>
                      </a:r>
                      <a:r>
                        <a:rPr lang="zh-CN" sz="1200" kern="100" dirty="0">
                          <a:effectLst/>
                          <a:latin typeface="Times New Roman"/>
                          <a:ea typeface="微软雅黑" pitchFamily="34" charset="-122"/>
                          <a:cs typeface="Times New Roman"/>
                        </a:rPr>
                        <a:t>本项不得分时，追加扣除</a:t>
                      </a:r>
                      <a:r>
                        <a:rPr lang="en-US" sz="1200" kern="100" dirty="0">
                          <a:effectLst/>
                          <a:latin typeface="Times New Roman"/>
                          <a:ea typeface="微软雅黑" pitchFamily="34" charset="-122"/>
                          <a:cs typeface="Times New Roman"/>
                        </a:rPr>
                        <a:t>15</a:t>
                      </a:r>
                      <a:r>
                        <a:rPr lang="zh-CN" sz="1200" kern="100" dirty="0">
                          <a:effectLst/>
                          <a:latin typeface="Times New Roman"/>
                          <a:ea typeface="微软雅黑" pitchFamily="34" charset="-122"/>
                          <a:cs typeface="Times New Roman"/>
                        </a:rPr>
                        <a:t>分。</a:t>
                      </a:r>
                      <a:endParaRPr lang="zh-CN" sz="1200" kern="100" dirty="0">
                        <a:effectLst/>
                        <a:latin typeface="Calibri"/>
                        <a:ea typeface="微软雅黑" pitchFamily="34" charset="-122"/>
                        <a:cs typeface="Times New Roman"/>
                      </a:endParaRPr>
                    </a:p>
                    <a:p>
                      <a:pPr algn="l">
                        <a:spcAft>
                          <a:spcPts val="0"/>
                        </a:spcAft>
                      </a:pPr>
                      <a:r>
                        <a:rPr lang="en-US" sz="1200" kern="100" dirty="0">
                          <a:effectLst/>
                          <a:latin typeface="Times New Roman"/>
                          <a:ea typeface="微软雅黑" pitchFamily="34" charset="-122"/>
                          <a:cs typeface="Times New Roman"/>
                        </a:rPr>
                        <a:t> </a:t>
                      </a:r>
                      <a:endParaRPr lang="zh-CN" sz="12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31389953"/>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sp>
        <p:nvSpPr>
          <p:cNvPr id="4" name="TextBox 3"/>
          <p:cNvSpPr txBox="1"/>
          <p:nvPr/>
        </p:nvSpPr>
        <p:spPr>
          <a:xfrm>
            <a:off x="-15602" y="43700"/>
            <a:ext cx="12453016" cy="492443"/>
          </a:xfrm>
          <a:prstGeom prst="rect">
            <a:avLst/>
          </a:prstGeom>
          <a:noFill/>
        </p:spPr>
        <p:txBody>
          <a:bodyPr wrap="square" rtlCol="0">
            <a:spAutoFit/>
          </a:bodyPr>
          <a:lstStyle/>
          <a:p>
            <a:pPr algn="ctr"/>
            <a:r>
              <a:rPr lang="zh-CN" altLang="en-US" sz="2600" b="1" dirty="0">
                <a:solidFill>
                  <a:srgbClr val="0070C0"/>
                </a:solidFill>
                <a:latin typeface="微软雅黑" panose="020B0503020204020204" pitchFamily="34" charset="-122"/>
                <a:ea typeface="微软雅黑" panose="020B0503020204020204" pitchFamily="34" charset="-122"/>
              </a:rPr>
              <a:t>机械制造企业三级标准化细则与冶金等工贸企业标准化细则一、二级要素对比</a:t>
            </a:r>
          </a:p>
        </p:txBody>
      </p:sp>
      <p:graphicFrame>
        <p:nvGraphicFramePr>
          <p:cNvPr id="8" name="表格 7"/>
          <p:cNvGraphicFramePr/>
          <p:nvPr>
            <p:custDataLst>
              <p:tags r:id="rId1"/>
            </p:custDataLst>
            <p:extLst>
              <p:ext uri="{D42A27DB-BD31-4B8C-83A1-F6EECF244321}">
                <p14:modId xmlns:p14="http://schemas.microsoft.com/office/powerpoint/2010/main" val="3610122240"/>
              </p:ext>
            </p:extLst>
          </p:nvPr>
        </p:nvGraphicFramePr>
        <p:xfrm>
          <a:off x="575990" y="764705"/>
          <a:ext cx="11305256" cy="5311248"/>
        </p:xfrm>
        <a:graphic>
          <a:graphicData uri="http://schemas.openxmlformats.org/drawingml/2006/table">
            <a:tbl>
              <a:tblPr firstRow="1" bandRow="1">
                <a:tableStyleId>{5940675A-B579-460E-94D1-54222C63F5DA}</a:tableStyleId>
              </a:tblPr>
              <a:tblGrid>
                <a:gridCol w="1943187"/>
                <a:gridCol w="2953357"/>
                <a:gridCol w="3456384"/>
                <a:gridCol w="2952328"/>
              </a:tblGrid>
              <a:tr h="1296143">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机械制造企业三级标准化评审细则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rPr>
                        <a:t>一级要素  </a:t>
                      </a:r>
                      <a:endParaRPr lang="en-US" altLang="zh-CN"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 </a:t>
                      </a:r>
                      <a:r>
                        <a:rPr lang="zh-CN" altLang="en-US"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（依据</a:t>
                      </a:r>
                      <a:r>
                        <a:rPr lang="en-US" altLang="zh-CN"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GB/T33000）</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txBody>
                  <a:tcPr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冶金等工贸企业标准化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rPr>
                        <a:t>一级要素 </a:t>
                      </a:r>
                      <a:endParaRPr lang="en-US" altLang="zh-CN"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（依据</a:t>
                      </a:r>
                      <a:r>
                        <a:rPr lang="en-US" altLang="zh-CN"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AQ/T9006-2010)</a:t>
                      </a:r>
                      <a:endPar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txBody>
                  <a:tcPr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机械制造企业三级标准化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rPr>
                        <a:t>二级要素  </a:t>
                      </a:r>
                      <a:endParaRPr lang="en-US" altLang="zh-CN"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endParaRPr>
                    </a:p>
                  </a:txBody>
                  <a:tcPr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冶金等工贸企业标准化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rPr>
                        <a:t>二级要素 </a:t>
                      </a:r>
                      <a:endParaRPr lang="en-US" altLang="zh-CN"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endParaRPr>
                    </a:p>
                  </a:txBody>
                  <a:tcPr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37898">
                <a:tc rowSpan="6">
                  <a:txBody>
                    <a:bodyPr/>
                    <a:lstStyle/>
                    <a:p>
                      <a:pPr indent="0" algn="ctr">
                        <a:buNone/>
                      </a:pPr>
                      <a:endParaRPr lang="en-US" sz="1800" b="0" dirty="0">
                        <a:solidFill>
                          <a:srgbClr val="000000"/>
                        </a:solidFill>
                        <a:latin typeface="+mn-ea"/>
                        <a:ea typeface="+mn-ea"/>
                        <a:cs typeface="宋体" panose="02010600030101010101" pitchFamily="2" charset="-122"/>
                      </a:endParaRPr>
                    </a:p>
                    <a:p>
                      <a:pPr indent="0" algn="ctr">
                        <a:buNone/>
                      </a:pPr>
                      <a:endParaRPr lang="en-US" sz="1800" b="0" dirty="0">
                        <a:solidFill>
                          <a:srgbClr val="000000"/>
                        </a:solidFill>
                        <a:latin typeface="+mn-ea"/>
                        <a:ea typeface="+mn-ea"/>
                        <a:cs typeface="宋体" panose="02010600030101010101" pitchFamily="2" charset="-122"/>
                      </a:endParaRPr>
                    </a:p>
                    <a:p>
                      <a:pPr indent="0" algn="ctr">
                        <a:buNone/>
                      </a:pPr>
                      <a:endParaRPr lang="en-US" sz="1800" b="0" dirty="0">
                        <a:solidFill>
                          <a:srgbClr val="000000"/>
                        </a:solidFill>
                        <a:latin typeface="+mn-ea"/>
                        <a:ea typeface="+mn-ea"/>
                        <a:cs typeface="宋体" panose="02010600030101010101" pitchFamily="2" charset="-122"/>
                      </a:endParaRPr>
                    </a:p>
                    <a:p>
                      <a:pPr indent="0" algn="ctr">
                        <a:buNone/>
                      </a:pPr>
                      <a:endParaRPr lang="en-US" sz="1800" b="0" dirty="0">
                        <a:solidFill>
                          <a:srgbClr val="000000"/>
                        </a:solidFill>
                        <a:latin typeface="+mn-ea"/>
                        <a:ea typeface="+mn-ea"/>
                        <a:cs typeface="宋体" panose="02010600030101010101" pitchFamily="2" charset="-122"/>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rgbClr val="00B0F0"/>
                          </a:solidFill>
                          <a:latin typeface="+mn-ea"/>
                          <a:ea typeface="+mn-ea"/>
                          <a:cs typeface="宋体" panose="02010600030101010101" pitchFamily="2" charset="-122"/>
                        </a:rPr>
                        <a:t>一、</a:t>
                      </a:r>
                      <a:r>
                        <a:rPr lang="en-US" sz="1800" b="0" dirty="0" err="1" smtClean="0">
                          <a:solidFill>
                            <a:srgbClr val="00B0F0"/>
                          </a:solidFill>
                          <a:latin typeface="+mn-ea"/>
                          <a:ea typeface="+mn-ea"/>
                          <a:cs typeface="宋体" panose="02010600030101010101" pitchFamily="2" charset="-122"/>
                        </a:rPr>
                        <a:t>目标职责</a:t>
                      </a:r>
                      <a:endParaRPr lang="en-US" sz="1800" b="0" dirty="0" smtClean="0">
                        <a:solidFill>
                          <a:srgbClr val="00B0F0"/>
                        </a:solidFill>
                        <a:latin typeface="+mn-ea"/>
                        <a:ea typeface="+mn-ea"/>
                        <a:cs typeface="宋体" panose="02010600030101010101" pitchFamily="2" charset="-122"/>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0" dirty="0" smtClean="0">
                          <a:solidFill>
                            <a:srgbClr val="00B0F0"/>
                          </a:solidFill>
                          <a:latin typeface="微软雅黑" pitchFamily="34" charset="-122"/>
                          <a:ea typeface="微软雅黑" pitchFamily="34" charset="-122"/>
                          <a:cs typeface="宋体" panose="02010600030101010101" pitchFamily="2" charset="-122"/>
                        </a:rPr>
                        <a:t>（</a:t>
                      </a:r>
                      <a:r>
                        <a:rPr lang="en-US" altLang="zh-CN" sz="1800" b="0" dirty="0" smtClean="0">
                          <a:solidFill>
                            <a:srgbClr val="00B0F0"/>
                          </a:solidFill>
                          <a:latin typeface="微软雅黑" pitchFamily="34" charset="-122"/>
                          <a:ea typeface="微软雅黑" pitchFamily="34" charset="-122"/>
                          <a:cs typeface="宋体" panose="02010600030101010101" pitchFamily="2" charset="-122"/>
                        </a:rPr>
                        <a:t>65分</a:t>
                      </a:r>
                      <a:r>
                        <a:rPr lang="zh-CN" altLang="en-US" sz="1800" b="0" dirty="0" smtClean="0">
                          <a:solidFill>
                            <a:srgbClr val="00B0F0"/>
                          </a:solidFill>
                          <a:latin typeface="微软雅黑" pitchFamily="34" charset="-122"/>
                          <a:ea typeface="微软雅黑" pitchFamily="34" charset="-122"/>
                          <a:cs typeface="宋体" panose="02010600030101010101" pitchFamily="2" charset="-122"/>
                        </a:rPr>
                        <a:t>）</a:t>
                      </a:r>
                      <a:endParaRPr lang="en-US" altLang="zh-CN" sz="1800" b="0" dirty="0">
                        <a:solidFill>
                          <a:srgbClr val="00B0F0"/>
                        </a:solidFill>
                        <a:latin typeface="微软雅黑" pitchFamily="34" charset="-122"/>
                        <a:ea typeface="微软雅黑" pitchFamily="34" charset="-122"/>
                      </a:endParaRPr>
                    </a:p>
                    <a:p>
                      <a:pPr indent="0" algn="ctr">
                        <a:buNone/>
                      </a:pPr>
                      <a:r>
                        <a:rPr lang="en-US" altLang="zh-CN" sz="1800" b="0" dirty="0">
                          <a:solidFill>
                            <a:srgbClr val="000000"/>
                          </a:solidFill>
                          <a:latin typeface="微软雅黑" pitchFamily="34" charset="-122"/>
                          <a:ea typeface="微软雅黑" pitchFamily="34" charset="-122"/>
                        </a:rPr>
                        <a:t> </a:t>
                      </a:r>
                    </a:p>
                    <a:p>
                      <a:pPr indent="0" algn="ctr">
                        <a:buNone/>
                      </a:pPr>
                      <a:r>
                        <a:rPr lang="en-US" altLang="zh-CN" sz="1800" b="0" dirty="0">
                          <a:solidFill>
                            <a:srgbClr val="000000"/>
                          </a:solidFill>
                          <a:latin typeface="微软雅黑" pitchFamily="34" charset="-122"/>
                          <a:ea typeface="微软雅黑" pitchFamily="34" charset="-122"/>
                        </a:rPr>
                        <a:t> </a:t>
                      </a:r>
                    </a:p>
                    <a:p>
                      <a:pPr indent="0" algn="ctr">
                        <a:buNone/>
                      </a:pPr>
                      <a:r>
                        <a:rPr lang="en-US" altLang="zh-CN" sz="1800" b="0" dirty="0">
                          <a:solidFill>
                            <a:srgbClr val="000000"/>
                          </a:solidFill>
                          <a:latin typeface="微软雅黑" pitchFamily="34" charset="-122"/>
                          <a:ea typeface="微软雅黑" pitchFamily="34" charset="-122"/>
                        </a:rPr>
                        <a:t> </a:t>
                      </a:r>
                    </a:p>
                    <a:p>
                      <a:pPr indent="0" algn="ctr">
                        <a:buNone/>
                      </a:pPr>
                      <a:r>
                        <a:rPr lang="en-US" altLang="zh-CN" sz="1800" b="0" dirty="0">
                          <a:solidFill>
                            <a:srgbClr val="000000"/>
                          </a:solidFill>
                          <a:latin typeface="微软雅黑" pitchFamily="34" charset="-122"/>
                          <a:ea typeface="微软雅黑" pitchFamily="34" charset="-122"/>
                        </a:rPr>
                        <a:t> </a:t>
                      </a:r>
                      <a:endParaRPr lang="en-US" altLang="zh-CN" sz="1800" b="0" dirty="0">
                        <a:solidFill>
                          <a:srgbClr val="000000"/>
                        </a:solidFill>
                        <a:latin typeface="微软雅黑" pitchFamily="34" charset="-122"/>
                        <a:ea typeface="微软雅黑" pitchFamily="34" charset="-122"/>
                        <a:cs typeface="Times New Roman" panose="02020603050405020304" pitchFamily="2" charset="0"/>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lgn="ctr">
                      <a:solidFill>
                        <a:srgbClr val="080000"/>
                      </a:solidFill>
                      <a:prstDash val="solid"/>
                      <a:roun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6">
                  <a:txBody>
                    <a:bodyPr/>
                    <a:lstStyle/>
                    <a:p>
                      <a:pPr indent="0" algn="ctr">
                        <a:buNone/>
                      </a:pPr>
                      <a:endParaRPr lang="en-US" sz="1800" b="0" dirty="0">
                        <a:solidFill>
                          <a:srgbClr val="000000"/>
                        </a:solidFill>
                        <a:latin typeface="+mn-ea"/>
                        <a:ea typeface="+mn-ea"/>
                        <a:cs typeface="宋体" panose="02010600030101010101" pitchFamily="2" charset="-122"/>
                      </a:endParaRPr>
                    </a:p>
                    <a:p>
                      <a:pPr indent="0" algn="ctr">
                        <a:buNone/>
                      </a:pPr>
                      <a:endParaRPr lang="en-US" sz="1800" b="0" dirty="0">
                        <a:solidFill>
                          <a:srgbClr val="000000"/>
                        </a:solidFill>
                        <a:latin typeface="+mn-ea"/>
                        <a:ea typeface="+mn-ea"/>
                        <a:cs typeface="宋体" panose="02010600030101010101" pitchFamily="2" charset="-122"/>
                      </a:endParaRPr>
                    </a:p>
                    <a:p>
                      <a:pPr indent="0" algn="ctr">
                        <a:buNone/>
                      </a:pPr>
                      <a:endParaRPr lang="en-US" sz="1800" b="0" dirty="0">
                        <a:solidFill>
                          <a:srgbClr val="000000"/>
                        </a:solidFill>
                        <a:latin typeface="+mn-ea"/>
                        <a:ea typeface="+mn-ea"/>
                        <a:cs typeface="宋体" panose="02010600030101010101" pitchFamily="2" charset="-122"/>
                      </a:endParaRPr>
                    </a:p>
                    <a:p>
                      <a:pPr indent="0" algn="ctr">
                        <a:buNone/>
                      </a:pPr>
                      <a:endParaRPr lang="en-US" sz="1800" b="0" dirty="0">
                        <a:solidFill>
                          <a:srgbClr val="000000"/>
                        </a:solidFill>
                        <a:latin typeface="+mn-ea"/>
                        <a:ea typeface="+mn-ea"/>
                        <a:cs typeface="宋体" panose="02010600030101010101" pitchFamily="2" charset="-122"/>
                      </a:endParaRPr>
                    </a:p>
                    <a:p>
                      <a:pPr indent="0" algn="ctr">
                        <a:buNone/>
                      </a:pPr>
                      <a:r>
                        <a:rPr lang="en-US" sz="1800" b="0" dirty="0" smtClean="0">
                          <a:solidFill>
                            <a:srgbClr val="00B0F0"/>
                          </a:solidFill>
                          <a:latin typeface="+mn-ea"/>
                          <a:ea typeface="+mn-ea"/>
                          <a:cs typeface="宋体" panose="02010600030101010101" pitchFamily="2" charset="-122"/>
                        </a:rPr>
                        <a:t>一</a:t>
                      </a:r>
                      <a:r>
                        <a:rPr lang="en-US" sz="1800" b="0" dirty="0">
                          <a:solidFill>
                            <a:srgbClr val="00B0F0"/>
                          </a:solidFill>
                          <a:latin typeface="+mn-ea"/>
                          <a:ea typeface="+mn-ea"/>
                          <a:cs typeface="宋体" panose="02010600030101010101" pitchFamily="2" charset="-122"/>
                        </a:rPr>
                        <a:t>、目标（20分）</a:t>
                      </a:r>
                    </a:p>
                    <a:p>
                      <a:pPr indent="0" algn="ctr">
                        <a:buNone/>
                      </a:pPr>
                      <a:r>
                        <a:rPr lang="en-US" sz="1800" b="0" dirty="0">
                          <a:solidFill>
                            <a:srgbClr val="00B0F0"/>
                          </a:solidFill>
                          <a:latin typeface="+mn-ea"/>
                          <a:ea typeface="+mn-ea"/>
                          <a:cs typeface="宋体" panose="02010600030101010101" pitchFamily="2" charset="-122"/>
                        </a:rPr>
                        <a:t>二、组织机构和职责</a:t>
                      </a:r>
                      <a:r>
                        <a:rPr lang="en-US" sz="1600" b="0" dirty="0">
                          <a:solidFill>
                            <a:srgbClr val="00B0F0"/>
                          </a:solidFill>
                          <a:latin typeface="+mn-ea"/>
                          <a:ea typeface="+mn-ea"/>
                          <a:cs typeface="宋体" panose="02010600030101010101" pitchFamily="2" charset="-122"/>
                        </a:rPr>
                        <a:t>（30分）</a:t>
                      </a:r>
                    </a:p>
                    <a:p>
                      <a:pPr indent="0" algn="ctr">
                        <a:buNone/>
                      </a:pPr>
                      <a:r>
                        <a:rPr lang="en-US" sz="1800" b="0" dirty="0">
                          <a:solidFill>
                            <a:srgbClr val="00B0F0"/>
                          </a:solidFill>
                          <a:latin typeface="+mn-ea"/>
                          <a:ea typeface="+mn-ea"/>
                          <a:cs typeface="宋体" panose="02010600030101010101" pitchFamily="2" charset="-122"/>
                        </a:rPr>
                        <a:t>三、安全生产投入（40分</a:t>
                      </a:r>
                      <a:r>
                        <a:rPr lang="en-US" sz="1800" b="0" dirty="0" smtClean="0">
                          <a:solidFill>
                            <a:srgbClr val="00B0F0"/>
                          </a:solidFill>
                          <a:latin typeface="+mn-ea"/>
                          <a:ea typeface="+mn-ea"/>
                          <a:cs typeface="宋体" panose="02010600030101010101" pitchFamily="2" charset="-122"/>
                        </a:rPr>
                        <a:t>）</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b="1" dirty="0" smtClean="0">
                          <a:solidFill>
                            <a:srgbClr val="00B0F0"/>
                          </a:solidFill>
                          <a:latin typeface="微软雅黑" pitchFamily="34" charset="-122"/>
                          <a:ea typeface="微软雅黑" pitchFamily="34" charset="-122"/>
                          <a:cs typeface="宋体" panose="02010600030101010101" pitchFamily="2" charset="-122"/>
                        </a:rPr>
                        <a:t>总分96分</a:t>
                      </a:r>
                    </a:p>
                    <a:p>
                      <a:pPr indent="0" algn="ctr">
                        <a:buNone/>
                      </a:pPr>
                      <a:endParaRPr lang="en-US" sz="1800" b="0" dirty="0">
                        <a:solidFill>
                          <a:srgbClr val="00B0F0"/>
                        </a:solidFill>
                        <a:latin typeface="+mn-ea"/>
                        <a:ea typeface="+mn-ea"/>
                        <a:cs typeface="宋体" panose="02010600030101010101" pitchFamily="2" charset="-122"/>
                      </a:endParaRPr>
                    </a:p>
                    <a:p>
                      <a:pPr indent="0" algn="ctr">
                        <a:buNone/>
                      </a:pPr>
                      <a:r>
                        <a:rPr lang="en-US" altLang="zh-CN" sz="1800" b="0" dirty="0">
                          <a:solidFill>
                            <a:srgbClr val="000000"/>
                          </a:solidFill>
                          <a:latin typeface="微软雅黑" pitchFamily="34" charset="-122"/>
                          <a:ea typeface="微软雅黑" pitchFamily="34" charset="-122"/>
                        </a:rPr>
                        <a:t> </a:t>
                      </a:r>
                    </a:p>
                    <a:p>
                      <a:pPr indent="0" algn="ctr">
                        <a:buNone/>
                      </a:pPr>
                      <a:r>
                        <a:rPr lang="en-US" altLang="zh-CN" sz="1800" b="0" dirty="0">
                          <a:solidFill>
                            <a:srgbClr val="000000"/>
                          </a:solidFill>
                          <a:latin typeface="微软雅黑" pitchFamily="34" charset="-122"/>
                          <a:ea typeface="微软雅黑" pitchFamily="34" charset="-122"/>
                        </a:rPr>
                        <a:t> </a:t>
                      </a:r>
                    </a:p>
                    <a:p>
                      <a:pPr indent="0" algn="ctr">
                        <a:buNone/>
                      </a:pPr>
                      <a:r>
                        <a:rPr lang="en-US" altLang="zh-CN" sz="1800" b="0" dirty="0">
                          <a:solidFill>
                            <a:srgbClr val="000000"/>
                          </a:solidFill>
                          <a:latin typeface="微软雅黑" pitchFamily="34" charset="-122"/>
                          <a:ea typeface="微软雅黑" pitchFamily="34" charset="-122"/>
                        </a:rPr>
                        <a:t> </a:t>
                      </a:r>
                    </a:p>
                    <a:p>
                      <a:pPr indent="0" algn="ctr">
                        <a:buNone/>
                      </a:pPr>
                      <a:r>
                        <a:rPr lang="en-US" altLang="zh-CN" sz="1800" b="0" dirty="0">
                          <a:solidFill>
                            <a:srgbClr val="000000"/>
                          </a:solidFill>
                          <a:latin typeface="微软雅黑" pitchFamily="34" charset="-122"/>
                          <a:ea typeface="微软雅黑" pitchFamily="34" charset="-122"/>
                        </a:rPr>
                        <a:t> </a:t>
                      </a:r>
                    </a:p>
                    <a:p>
                      <a:pPr indent="0" algn="ctr">
                        <a:buNone/>
                      </a:pPr>
                      <a:r>
                        <a:rPr lang="en-US" altLang="zh-CN" sz="1800" b="0" dirty="0">
                          <a:solidFill>
                            <a:srgbClr val="000000"/>
                          </a:solidFill>
                          <a:latin typeface="微软雅黑" pitchFamily="34" charset="-122"/>
                          <a:ea typeface="微软雅黑" pitchFamily="34" charset="-122"/>
                        </a:rPr>
                        <a:t> </a:t>
                      </a:r>
                      <a:endParaRPr lang="en-US" altLang="zh-CN" sz="1800" b="0" dirty="0">
                        <a:solidFill>
                          <a:srgbClr val="000000"/>
                        </a:solidFill>
                        <a:latin typeface="微软雅黑" pitchFamily="34" charset="-122"/>
                        <a:ea typeface="微软雅黑" pitchFamily="34" charset="-122"/>
                        <a:cs typeface="宋体" panose="02010600030101010101" pitchFamily="2" charset="-122"/>
                      </a:endParaRPr>
                    </a:p>
                  </a:txBody>
                  <a:tcPr marL="9525" marR="9525" marT="9525"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lgn="ctr">
                      <a:solidFill>
                        <a:srgbClr val="080000"/>
                      </a:solidFill>
                      <a:prstDash val="solid"/>
                      <a:roun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800" b="0" dirty="0">
                          <a:solidFill>
                            <a:srgbClr val="000000"/>
                          </a:solidFill>
                          <a:latin typeface="微软雅黑" pitchFamily="34" charset="-122"/>
                          <a:ea typeface="微软雅黑" pitchFamily="34" charset="-122"/>
                          <a:cs typeface="宋体" panose="02010600030101010101" pitchFamily="2" charset="-122"/>
                        </a:rPr>
                        <a:t>1.1 目标（10分）</a:t>
                      </a:r>
                      <a:endParaRPr lang="en-US" altLang="en-US" sz="1800" b="0" dirty="0">
                        <a:solidFill>
                          <a:srgbClr val="000000"/>
                        </a:solidFill>
                        <a:latin typeface="微软雅黑" pitchFamily="34" charset="-122"/>
                        <a:ea typeface="微软雅黑" pitchFamily="34" charset="-122"/>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lgn="ctr">
                      <a:solidFill>
                        <a:srgbClr val="080000"/>
                      </a:solidFill>
                      <a:prstDash val="solid"/>
                      <a:roun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800" b="1" dirty="0">
                          <a:solidFill>
                            <a:srgbClr val="000000"/>
                          </a:solidFill>
                          <a:latin typeface="微软雅黑" pitchFamily="34" charset="-122"/>
                          <a:ea typeface="微软雅黑" pitchFamily="34" charset="-122"/>
                          <a:cs typeface="宋体" panose="02010600030101010101" pitchFamily="2" charset="-122"/>
                        </a:rPr>
                        <a:t>一、目标（20分）</a:t>
                      </a:r>
                      <a:r>
                        <a:rPr lang="en-US" sz="1800" b="1" dirty="0">
                          <a:solidFill>
                            <a:srgbClr val="000000"/>
                          </a:solidFill>
                          <a:latin typeface="Times New Roman" panose="02020603050405020304" pitchFamily="2" charset="0"/>
                          <a:cs typeface="Times New Roman" panose="02020603050405020304" pitchFamily="2" charset="0"/>
                        </a:rPr>
                        <a:t>  </a:t>
                      </a:r>
                      <a:endParaRPr lang="en-US" sz="1800" b="1" dirty="0" smtClean="0">
                        <a:solidFill>
                          <a:srgbClr val="000000"/>
                        </a:solidFill>
                        <a:latin typeface="Times New Roman" panose="02020603050405020304" pitchFamily="2" charset="0"/>
                        <a:cs typeface="Times New Roman" panose="02020603050405020304" pitchFamily="2" charset="0"/>
                      </a:endParaRPr>
                    </a:p>
                    <a:p>
                      <a:pPr indent="0" algn="ctr">
                        <a:buNone/>
                      </a:pPr>
                      <a:r>
                        <a:rPr lang="en-US" sz="1800" b="1" dirty="0" err="1" smtClean="0">
                          <a:solidFill>
                            <a:srgbClr val="000000"/>
                          </a:solidFill>
                          <a:latin typeface="微软雅黑" pitchFamily="34" charset="-122"/>
                          <a:ea typeface="微软雅黑" pitchFamily="34" charset="-122"/>
                          <a:cs typeface="宋体" panose="02010600030101010101" pitchFamily="2" charset="-122"/>
                        </a:rPr>
                        <a:t>没有二级要素</a:t>
                      </a:r>
                      <a:endParaRPr lang="en-US" altLang="en-US" sz="1800" b="1" dirty="0">
                        <a:solidFill>
                          <a:srgbClr val="000000"/>
                        </a:solidFill>
                        <a:latin typeface="微软雅黑" pitchFamily="34" charset="-122"/>
                        <a:ea typeface="微软雅黑" pitchFamily="34" charset="-122"/>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lgn="ctr">
                      <a:solidFill>
                        <a:srgbClr val="080000"/>
                      </a:solidFill>
                      <a:prstDash val="solid"/>
                      <a:roun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57734">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defTabSz="914400" rtl="0" eaLnBrk="1" latinLnBrk="0" hangingPunct="1">
                        <a:buNone/>
                      </a:pPr>
                      <a:r>
                        <a:rPr lang="en-US" sz="1800" b="0" kern="1200" dirty="0">
                          <a:solidFill>
                            <a:srgbClr val="000000"/>
                          </a:solidFill>
                          <a:latin typeface="微软雅黑" pitchFamily="34" charset="-122"/>
                          <a:ea typeface="微软雅黑" pitchFamily="34" charset="-122"/>
                          <a:cs typeface="宋体" panose="02010600030101010101" pitchFamily="2" charset="-122"/>
                        </a:rPr>
                        <a:t>1.2 机构和职责（25分）</a:t>
                      </a:r>
                      <a:endParaRPr lang="en-US" altLang="en-US" sz="1800" b="0" kern="1200" dirty="0">
                        <a:solidFill>
                          <a:srgbClr val="000000"/>
                        </a:solidFill>
                        <a:latin typeface="微软雅黑" pitchFamily="34" charset="-122"/>
                        <a:ea typeface="微软雅黑" pitchFamily="34" charset="-122"/>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a:buNone/>
                      </a:pPr>
                      <a:r>
                        <a:rPr lang="en-US" sz="1800" b="0" kern="1200" dirty="0">
                          <a:solidFill>
                            <a:srgbClr val="000000"/>
                          </a:solidFill>
                          <a:latin typeface="微软雅黑" pitchFamily="34" charset="-122"/>
                          <a:ea typeface="微软雅黑" pitchFamily="34" charset="-122"/>
                          <a:cs typeface="宋体" panose="02010600030101010101" pitchFamily="2" charset="-122"/>
                        </a:rPr>
                        <a:t>2.1 组织机构（10分）</a:t>
                      </a:r>
                    </a:p>
                    <a:p>
                      <a:pPr indent="0" algn="ctr">
                        <a:buNone/>
                      </a:pPr>
                      <a:r>
                        <a:rPr lang="en-US" sz="1800" b="0" kern="1200" dirty="0">
                          <a:solidFill>
                            <a:srgbClr val="000000"/>
                          </a:solidFill>
                          <a:latin typeface="微软雅黑" pitchFamily="34" charset="-122"/>
                          <a:ea typeface="微软雅黑" pitchFamily="34" charset="-122"/>
                          <a:cs typeface="宋体" panose="02010600030101010101" pitchFamily="2" charset="-122"/>
                        </a:rPr>
                        <a:t>2.2 职责（20</a:t>
                      </a:r>
                      <a:r>
                        <a:rPr lang="en-US" sz="1800" b="0" kern="1200" dirty="0" smtClean="0">
                          <a:solidFill>
                            <a:srgbClr val="000000"/>
                          </a:solidFill>
                          <a:latin typeface="微软雅黑" pitchFamily="34" charset="-122"/>
                          <a:ea typeface="微软雅黑" pitchFamily="34" charset="-122"/>
                          <a:cs typeface="宋体" panose="02010600030101010101" pitchFamily="2" charset="-122"/>
                        </a:rPr>
                        <a:t>分）</a:t>
                      </a: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49778">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defTabSz="914400" rtl="0" eaLnBrk="1" latinLnBrk="0" hangingPunct="1">
                        <a:buNone/>
                      </a:pPr>
                      <a:r>
                        <a:rPr lang="en-US" sz="1800" b="0" kern="1200" dirty="0">
                          <a:solidFill>
                            <a:srgbClr val="000000"/>
                          </a:solidFill>
                          <a:latin typeface="微软雅黑" pitchFamily="34" charset="-122"/>
                          <a:ea typeface="微软雅黑" pitchFamily="34" charset="-122"/>
                          <a:cs typeface="宋体" panose="02010600030101010101" pitchFamily="2" charset="-122"/>
                        </a:rPr>
                        <a:t>1.3 全员参与（10分）</a:t>
                      </a:r>
                      <a:endParaRPr lang="en-US" altLang="en-US" sz="1800" b="0" kern="1200" dirty="0">
                        <a:solidFill>
                          <a:srgbClr val="000000"/>
                        </a:solidFill>
                        <a:latin typeface="微软雅黑" pitchFamily="34" charset="-122"/>
                        <a:ea typeface="微软雅黑" pitchFamily="34" charset="-122"/>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37898">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defTabSz="914400" rtl="0" eaLnBrk="1" latinLnBrk="0" hangingPunct="1">
                        <a:buNone/>
                      </a:pPr>
                      <a:r>
                        <a:rPr lang="en-US" sz="1800" b="0" kern="1200" dirty="0">
                          <a:solidFill>
                            <a:srgbClr val="000000"/>
                          </a:solidFill>
                          <a:latin typeface="微软雅黑" pitchFamily="34" charset="-122"/>
                          <a:ea typeface="微软雅黑" pitchFamily="34" charset="-122"/>
                          <a:cs typeface="宋体" panose="02010600030101010101" pitchFamily="2" charset="-122"/>
                        </a:rPr>
                        <a:t>1.4安全生产投入（10分）</a:t>
                      </a:r>
                      <a:endParaRPr lang="en-US" altLang="en-US" sz="1800" b="0" kern="1200" dirty="0">
                        <a:solidFill>
                          <a:srgbClr val="000000"/>
                        </a:solidFill>
                        <a:latin typeface="微软雅黑" pitchFamily="34" charset="-122"/>
                        <a:ea typeface="微软雅黑" pitchFamily="34" charset="-122"/>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800" b="0" dirty="0">
                          <a:solidFill>
                            <a:srgbClr val="000000"/>
                          </a:solidFill>
                          <a:latin typeface="+mn-ea"/>
                          <a:ea typeface="+mn-ea"/>
                          <a:cs typeface="宋体" panose="02010600030101010101" pitchFamily="2" charset="-122"/>
                        </a:rPr>
                        <a:t>三、安全生产投入（40分）</a:t>
                      </a:r>
                      <a:r>
                        <a:rPr lang="en-US" sz="1800" b="0" dirty="0">
                          <a:solidFill>
                            <a:srgbClr val="000000"/>
                          </a:solidFill>
                          <a:latin typeface="+mn-ea"/>
                          <a:ea typeface="+mn-ea"/>
                          <a:cs typeface="Times New Roman" panose="02020603050405020304" pitchFamily="2" charset="0"/>
                        </a:rPr>
                        <a:t> </a:t>
                      </a:r>
                      <a:endParaRPr lang="en-US" sz="1800" b="0" dirty="0" smtClean="0">
                        <a:solidFill>
                          <a:srgbClr val="000000"/>
                        </a:solidFill>
                        <a:latin typeface="+mn-ea"/>
                        <a:ea typeface="+mn-ea"/>
                        <a:cs typeface="Times New Roman" panose="02020603050405020304" pitchFamily="2" charset="0"/>
                      </a:endParaRPr>
                    </a:p>
                    <a:p>
                      <a:pPr indent="0" algn="ctr">
                        <a:buNone/>
                      </a:pPr>
                      <a:r>
                        <a:rPr lang="en-US" sz="1800" b="1" dirty="0" err="1" smtClean="0">
                          <a:solidFill>
                            <a:srgbClr val="000000"/>
                          </a:solidFill>
                          <a:latin typeface="+mn-ea"/>
                          <a:ea typeface="+mn-ea"/>
                          <a:cs typeface="宋体" panose="02010600030101010101" pitchFamily="2" charset="-122"/>
                        </a:rPr>
                        <a:t>没有二级要素</a:t>
                      </a:r>
                      <a:endParaRPr lang="en-US" altLang="en-US" sz="1800" b="1" dirty="0">
                        <a:solidFill>
                          <a:srgbClr val="000000"/>
                        </a:solidFill>
                        <a:latin typeface="+mn-ea"/>
                        <a:ea typeface="+mn-ea"/>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59569">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defTabSz="914400" rtl="0" eaLnBrk="1" latinLnBrk="0" hangingPunct="1">
                        <a:buNone/>
                      </a:pPr>
                      <a:r>
                        <a:rPr lang="en-US" sz="1800" b="0" kern="1200" dirty="0">
                          <a:solidFill>
                            <a:srgbClr val="000000"/>
                          </a:solidFill>
                          <a:latin typeface="微软雅黑" pitchFamily="34" charset="-122"/>
                          <a:ea typeface="微软雅黑" pitchFamily="34" charset="-122"/>
                          <a:cs typeface="宋体" panose="02010600030101010101" pitchFamily="2" charset="-122"/>
                        </a:rPr>
                        <a:t>1.5 安全文化建设（5分）</a:t>
                      </a:r>
                      <a:endParaRPr lang="en-US" altLang="en-US" sz="1800" b="0" kern="1200" dirty="0">
                        <a:solidFill>
                          <a:srgbClr val="000000"/>
                        </a:solidFill>
                        <a:latin typeface="微软雅黑" pitchFamily="34" charset="-122"/>
                        <a:ea typeface="微软雅黑" pitchFamily="34" charset="-122"/>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800" b="0" kern="1200" dirty="0">
                          <a:solidFill>
                            <a:srgbClr val="000000"/>
                          </a:solidFill>
                          <a:latin typeface="+mn-ea"/>
                          <a:ea typeface="+mn-ea"/>
                          <a:cs typeface="Times New Roman" panose="02020603050405020304" pitchFamily="2" charset="0"/>
                        </a:rPr>
                        <a:t>5.5 安全文化建设</a:t>
                      </a:r>
                      <a:r>
                        <a:rPr lang="en-US" sz="1800" b="0" dirty="0">
                          <a:solidFill>
                            <a:srgbClr val="000000"/>
                          </a:solidFill>
                          <a:latin typeface="+mn-ea"/>
                          <a:ea typeface="+mn-ea"/>
                          <a:cs typeface="宋体" panose="02010600030101010101" pitchFamily="2" charset="-122"/>
                        </a:rPr>
                        <a:t>（6分）</a:t>
                      </a:r>
                      <a:endParaRPr lang="en-US" altLang="en-US" sz="1800" b="0" dirty="0">
                        <a:solidFill>
                          <a:srgbClr val="000000"/>
                        </a:solidFill>
                        <a:latin typeface="+mn-ea"/>
                        <a:ea typeface="+mn-ea"/>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31694">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defTabSz="914400" rtl="0" eaLnBrk="1" latinLnBrk="0" hangingPunct="1">
                        <a:buNone/>
                      </a:pPr>
                      <a:r>
                        <a:rPr lang="en-US" sz="1800" b="0" kern="1200" dirty="0">
                          <a:solidFill>
                            <a:srgbClr val="000000"/>
                          </a:solidFill>
                          <a:latin typeface="微软雅黑" pitchFamily="34" charset="-122"/>
                          <a:ea typeface="微软雅黑" pitchFamily="34" charset="-122"/>
                          <a:cs typeface="宋体" panose="02010600030101010101" pitchFamily="2" charset="-122"/>
                        </a:rPr>
                        <a:t>1.6 安全生产信息化建设（5分）</a:t>
                      </a:r>
                      <a:endParaRPr lang="en-US" altLang="en-US" sz="1800" b="0" kern="1200" dirty="0">
                        <a:solidFill>
                          <a:srgbClr val="000000"/>
                        </a:solidFill>
                        <a:latin typeface="微软雅黑" pitchFamily="34" charset="-122"/>
                        <a:ea typeface="微软雅黑" pitchFamily="34" charset="-122"/>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800" b="0" dirty="0">
                          <a:solidFill>
                            <a:srgbClr val="000000"/>
                          </a:solidFill>
                          <a:latin typeface="+mn-ea"/>
                          <a:ea typeface="+mn-ea"/>
                          <a:cs typeface="宋体" panose="02010600030101010101" pitchFamily="2" charset="-122"/>
                        </a:rPr>
                        <a:t>/</a:t>
                      </a:r>
                      <a:endParaRPr lang="en-US" altLang="en-US" sz="1800" b="0" dirty="0">
                        <a:solidFill>
                          <a:srgbClr val="000000"/>
                        </a:solidFill>
                        <a:latin typeface="+mn-ea"/>
                        <a:ea typeface="+mn-ea"/>
                        <a:cs typeface="宋体" panose="02010600030101010101" pitchFamily="2" charset="-122"/>
                      </a:endParaRPr>
                    </a:p>
                  </a:txBody>
                  <a:tcPr marL="9525" marR="9525" marT="9525"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438117035"/>
      </p:ext>
    </p:extLst>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2899554113"/>
              </p:ext>
            </p:extLst>
          </p:nvPr>
        </p:nvGraphicFramePr>
        <p:xfrm>
          <a:off x="182130" y="764704"/>
          <a:ext cx="11506717" cy="6051416"/>
        </p:xfrm>
        <a:graphic>
          <a:graphicData uri="http://schemas.openxmlformats.org/drawingml/2006/table">
            <a:tbl>
              <a:tblPr/>
              <a:tblGrid>
                <a:gridCol w="580623">
                  <a:extLst>
                    <a:ext uri="{9D8B030D-6E8A-4147-A177-3AD203B41FA5}">
                      <a16:colId xmlns:a16="http://schemas.microsoft.com/office/drawing/2014/main" xmlns="" val="20001"/>
                    </a:ext>
                  </a:extLst>
                </a:gridCol>
                <a:gridCol w="510828">
                  <a:extLst>
                    <a:ext uri="{9D8B030D-6E8A-4147-A177-3AD203B41FA5}">
                      <a16:colId xmlns:a16="http://schemas.microsoft.com/office/drawing/2014/main" xmlns="" val="20002"/>
                    </a:ext>
                  </a:extLst>
                </a:gridCol>
                <a:gridCol w="3506626">
                  <a:extLst>
                    <a:ext uri="{9D8B030D-6E8A-4147-A177-3AD203B41FA5}">
                      <a16:colId xmlns:a16="http://schemas.microsoft.com/office/drawing/2014/main" xmlns="" val="20003"/>
                    </a:ext>
                  </a:extLst>
                </a:gridCol>
                <a:gridCol w="3535485">
                  <a:extLst>
                    <a:ext uri="{9D8B030D-6E8A-4147-A177-3AD203B41FA5}">
                      <a16:colId xmlns:a16="http://schemas.microsoft.com/office/drawing/2014/main" xmlns="" val="20004"/>
                    </a:ext>
                  </a:extLst>
                </a:gridCol>
                <a:gridCol w="513306">
                  <a:extLst>
                    <a:ext uri="{9D8B030D-6E8A-4147-A177-3AD203B41FA5}">
                      <a16:colId xmlns:a16="http://schemas.microsoft.com/office/drawing/2014/main" xmlns="" val="20005"/>
                    </a:ext>
                  </a:extLst>
                </a:gridCol>
                <a:gridCol w="2859849">
                  <a:extLst>
                    <a:ext uri="{9D8B030D-6E8A-4147-A177-3AD203B41FA5}">
                      <a16:colId xmlns:a16="http://schemas.microsoft.com/office/drawing/2014/main" xmlns="" val="20006"/>
                    </a:ext>
                  </a:extLst>
                </a:gridCol>
              </a:tblGrid>
              <a:tr h="504056">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503103">
                <a:tc rowSpan="2">
                  <a:txBody>
                    <a:bodyPr/>
                    <a:lstStyle/>
                    <a:p>
                      <a:pPr algn="l">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latin typeface="Times New Roman"/>
                          <a:ea typeface="微软雅黑" pitchFamily="34" charset="-122"/>
                          <a:cs typeface="Times New Roman"/>
                        </a:rPr>
                        <a:t>*</a:t>
                      </a:r>
                      <a:r>
                        <a:rPr lang="zh-CN" sz="1400" kern="0" spc="40" dirty="0">
                          <a:effectLst/>
                          <a:latin typeface="Times New Roman"/>
                          <a:ea typeface="微软雅黑" pitchFamily="34" charset="-122"/>
                          <a:cs typeface="Times New Roman"/>
                        </a:rPr>
                        <a:t>（四）砂轮机</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砂轮机安装地点应保证人员和设备的安全，禁止安装在正对附近设备及操作人员或经常有人过往的地方；</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砂轮机的防护罩应符合国家标准；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3.</a:t>
                      </a:r>
                      <a:r>
                        <a:rPr lang="zh-CN" sz="1400" kern="100" dirty="0">
                          <a:effectLst/>
                          <a:latin typeface="Times New Roman"/>
                          <a:ea typeface="微软雅黑" pitchFamily="34" charset="-122"/>
                          <a:cs typeface="Times New Roman"/>
                        </a:rPr>
                        <a:t>挡屑板应有足够的强度且可调；</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4.</a:t>
                      </a:r>
                      <a:r>
                        <a:rPr lang="zh-CN" sz="1400" kern="100" dirty="0">
                          <a:effectLst/>
                          <a:latin typeface="Times New Roman"/>
                          <a:ea typeface="微软雅黑" pitchFamily="34" charset="-122"/>
                          <a:cs typeface="Times New Roman"/>
                        </a:rPr>
                        <a:t>砂轮无裂纹无破损；</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5.</a:t>
                      </a:r>
                      <a:r>
                        <a:rPr lang="zh-CN" sz="1400" kern="100" dirty="0">
                          <a:effectLst/>
                          <a:latin typeface="Times New Roman"/>
                          <a:ea typeface="微软雅黑" pitchFamily="34" charset="-122"/>
                          <a:cs typeface="Times New Roman"/>
                        </a:rPr>
                        <a:t>托架安装牢固可调；</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6.</a:t>
                      </a:r>
                      <a:r>
                        <a:rPr lang="zh-CN" sz="1400" kern="100" dirty="0">
                          <a:effectLst/>
                          <a:latin typeface="Times New Roman"/>
                          <a:ea typeface="微软雅黑" pitchFamily="34" charset="-122"/>
                          <a:cs typeface="Times New Roman"/>
                        </a:rPr>
                        <a:t>法兰盘与软垫应符合安全要求，砂轮法兰盘直径不得小于被安装砂轮直径的</a:t>
                      </a:r>
                      <a:r>
                        <a:rPr lang="en-US" sz="1400" kern="100" dirty="0">
                          <a:effectLst/>
                          <a:latin typeface="Times New Roman"/>
                          <a:ea typeface="微软雅黑" pitchFamily="34" charset="-122"/>
                          <a:cs typeface="Times New Roman"/>
                        </a:rPr>
                        <a:t>1/3</a:t>
                      </a:r>
                      <a:r>
                        <a:rPr lang="zh-CN" sz="1400" kern="100" dirty="0">
                          <a:effectLst/>
                          <a:latin typeface="Times New Roman"/>
                          <a:ea typeface="微软雅黑" pitchFamily="34" charset="-122"/>
                          <a:cs typeface="Times New Roman"/>
                        </a:rPr>
                        <a:t>；</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7.</a:t>
                      </a:r>
                      <a:r>
                        <a:rPr lang="zh-CN" sz="1400" kern="100" dirty="0">
                          <a:effectLst/>
                          <a:latin typeface="Times New Roman"/>
                          <a:ea typeface="微软雅黑" pitchFamily="34" charset="-122"/>
                          <a:cs typeface="Times New Roman"/>
                        </a:rPr>
                        <a:t>砂轮机运行必须平稳可靠，砂轮磨损量不超标，且在有效期内使用；</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8.PE</a:t>
                      </a:r>
                      <a:r>
                        <a:rPr lang="zh-CN" sz="1400" kern="100" dirty="0">
                          <a:effectLst/>
                          <a:latin typeface="Times New Roman"/>
                          <a:ea typeface="微软雅黑" pitchFamily="34" charset="-122"/>
                          <a:cs typeface="Times New Roman"/>
                        </a:rPr>
                        <a:t>连接可靠，控制电器符合规定。</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a:ea typeface="微软雅黑" pitchFamily="34" charset="-122"/>
                          <a:cs typeface="Times New Roman"/>
                        </a:rPr>
                        <a:t>8</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70485" algn="l">
                        <a:spcAft>
                          <a:spcPts val="0"/>
                        </a:spcAft>
                      </a:pP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一项不合格，扣</a:t>
                      </a: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本项不得分时，追加扣除</a:t>
                      </a:r>
                      <a:r>
                        <a:rPr lang="en-US" sz="1400" kern="100" dirty="0">
                          <a:effectLst/>
                          <a:latin typeface="Times New Roman"/>
                          <a:ea typeface="微软雅黑" pitchFamily="34" charset="-122"/>
                          <a:cs typeface="Times New Roman"/>
                        </a:rPr>
                        <a:t>8</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 </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920287">
                <a:tc vMerge="1">
                  <a:txBody>
                    <a:bodyPr/>
                    <a:lstStyle/>
                    <a:p>
                      <a:endParaRPr lang="zh-CN" altLang="en-US"/>
                    </a:p>
                  </a:txBody>
                  <a:tcPr/>
                </a:tc>
                <a:tc>
                  <a:txBody>
                    <a:bodyPr/>
                    <a:lstStyle/>
                    <a:p>
                      <a:pPr algn="ctr">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CN" sz="1400" kern="100" dirty="0">
                          <a:effectLst/>
                          <a:latin typeface="Times New Roman"/>
                          <a:ea typeface="微软雅黑" pitchFamily="34" charset="-122"/>
                          <a:cs typeface="Times New Roman"/>
                        </a:rPr>
                        <a:t>（五）注塑机</a:t>
                      </a:r>
                      <a:endParaRPr lang="zh-CN" sz="1400" kern="100" dirty="0">
                        <a:effectLst/>
                        <a:latin typeface="Calibri"/>
                        <a:ea typeface="微软雅黑" pitchFamily="34" charset="-122"/>
                        <a:cs typeface="Times New Roman"/>
                      </a:endParaRPr>
                    </a:p>
                    <a:p>
                      <a:pPr algn="ctr">
                        <a:spcAft>
                          <a:spcPts val="0"/>
                        </a:spcAft>
                      </a:pPr>
                      <a:r>
                        <a:rPr lang="en-US" sz="1400" kern="100" dirty="0">
                          <a:effectLst/>
                          <a:latin typeface="Times New Roman"/>
                          <a:ea typeface="微软雅黑" pitchFamily="34" charset="-122"/>
                          <a:cs typeface="Times New Roman"/>
                        </a:rPr>
                        <a:t> </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防护罩、盖、栏的安装应牢固，无明显的锈蚀或变形，且与电气联锁；</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操作平台结构合理，不得有严重脱焊、变形、腐蚀和断开、裂纹等缺陷；</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3.</a:t>
                      </a:r>
                      <a:r>
                        <a:rPr lang="zh-CN" sz="1400" kern="100" dirty="0">
                          <a:effectLst/>
                          <a:latin typeface="Times New Roman"/>
                          <a:ea typeface="微软雅黑" pitchFamily="34" charset="-122"/>
                          <a:cs typeface="Times New Roman"/>
                        </a:rPr>
                        <a:t>电器箱、柜与线路符合要求，控制台各参数显示完好、功能指标清楚，按键动作灵敏可靠；</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4.</a:t>
                      </a:r>
                      <a:r>
                        <a:rPr lang="zh-CN" sz="1400" kern="100" dirty="0">
                          <a:effectLst/>
                          <a:latin typeface="Times New Roman"/>
                          <a:ea typeface="微软雅黑" pitchFamily="34" charset="-122"/>
                          <a:cs typeface="Times New Roman"/>
                        </a:rPr>
                        <a:t>液压管路连接可靠，油箱及管路无漏油，控制系统开关齐全，动作可靠；</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5.</a:t>
                      </a:r>
                      <a:r>
                        <a:rPr lang="zh-CN" sz="1400" kern="100" dirty="0">
                          <a:effectLst/>
                          <a:latin typeface="Times New Roman"/>
                          <a:ea typeface="微软雅黑" pitchFamily="34" charset="-122"/>
                          <a:cs typeface="Times New Roman"/>
                        </a:rPr>
                        <a:t>模具各紧固螺栓齐全，无松动、变形、裂纹；</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6.</a:t>
                      </a:r>
                      <a:r>
                        <a:rPr lang="zh-CN" sz="1400" kern="100" dirty="0">
                          <a:effectLst/>
                          <a:latin typeface="Times New Roman"/>
                          <a:ea typeface="微软雅黑" pitchFamily="34" charset="-122"/>
                          <a:cs typeface="Times New Roman"/>
                        </a:rPr>
                        <a:t>自动取料装置标识清楚、动作灵敏，所控制的工作部件动作准确，机械手的活动区域应有护栏。</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a:ea typeface="微软雅黑" pitchFamily="34" charset="-122"/>
                          <a:cs typeface="Times New Roman"/>
                        </a:rPr>
                        <a:t>5</a:t>
                      </a:r>
                      <a:endParaRPr lang="zh-CN" sz="1400" kern="100" dirty="0">
                        <a:effectLst/>
                        <a:latin typeface="Calibri"/>
                        <a:ea typeface="微软雅黑" pitchFamily="34" charset="-122"/>
                        <a:cs typeface="Times New Roman"/>
                      </a:endParaRPr>
                    </a:p>
                    <a:p>
                      <a:pPr algn="l">
                        <a:spcAft>
                          <a:spcPts val="0"/>
                        </a:spcAft>
                      </a:pPr>
                      <a:r>
                        <a:rPr lang="en-US" sz="1400" u="none" strike="noStrike" kern="100" dirty="0">
                          <a:effectLst/>
                          <a:latin typeface="Times New Roman"/>
                          <a:ea typeface="微软雅黑" pitchFamily="34" charset="-122"/>
                          <a:cs typeface="Times New Roman"/>
                        </a:rPr>
                        <a:t> </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0005" marR="66675" algn="l" fontAlgn="base">
                        <a:spcAft>
                          <a:spcPts val="0"/>
                        </a:spcAft>
                      </a:pP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一项不合格，扣</a:t>
                      </a: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p>
                      <a:pPr marL="40005" marR="66675" algn="l" fontAlgn="base">
                        <a:spcAft>
                          <a:spcPts val="0"/>
                        </a:spcAft>
                      </a:pP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当一台设备有三项不合格，该项设备不得分。</a:t>
                      </a:r>
                      <a:endParaRPr lang="zh-CN" sz="1400" kern="100" dirty="0">
                        <a:effectLst/>
                        <a:latin typeface="Calibri"/>
                        <a:ea typeface="微软雅黑" pitchFamily="34" charset="-122"/>
                        <a:cs typeface="Times New Roman"/>
                      </a:endParaRPr>
                    </a:p>
                    <a:p>
                      <a:pPr marL="54610" marR="70485" algn="l">
                        <a:spcAft>
                          <a:spcPts val="0"/>
                        </a:spcAft>
                      </a:pPr>
                      <a:r>
                        <a:rPr lang="en-US" sz="1400" kern="100" dirty="0">
                          <a:effectLst/>
                          <a:latin typeface="Times New Roman"/>
                          <a:ea typeface="微软雅黑" pitchFamily="34" charset="-122"/>
                          <a:cs typeface="Times New Roman"/>
                        </a:rPr>
                        <a:t> </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4180523057"/>
      </p:ext>
    </p:extLst>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821890037"/>
              </p:ext>
            </p:extLst>
          </p:nvPr>
        </p:nvGraphicFramePr>
        <p:xfrm>
          <a:off x="182130" y="764704"/>
          <a:ext cx="11506717" cy="6072728"/>
        </p:xfrm>
        <a:graphic>
          <a:graphicData uri="http://schemas.openxmlformats.org/drawingml/2006/table">
            <a:tbl>
              <a:tblPr/>
              <a:tblGrid>
                <a:gridCol w="580623">
                  <a:extLst>
                    <a:ext uri="{9D8B030D-6E8A-4147-A177-3AD203B41FA5}">
                      <a16:colId xmlns:a16="http://schemas.microsoft.com/office/drawing/2014/main" xmlns="" val="20001"/>
                    </a:ext>
                  </a:extLst>
                </a:gridCol>
                <a:gridCol w="510828">
                  <a:extLst>
                    <a:ext uri="{9D8B030D-6E8A-4147-A177-3AD203B41FA5}">
                      <a16:colId xmlns:a16="http://schemas.microsoft.com/office/drawing/2014/main" xmlns="" val="20002"/>
                    </a:ext>
                  </a:extLst>
                </a:gridCol>
                <a:gridCol w="3506626">
                  <a:extLst>
                    <a:ext uri="{9D8B030D-6E8A-4147-A177-3AD203B41FA5}">
                      <a16:colId xmlns:a16="http://schemas.microsoft.com/office/drawing/2014/main" xmlns="" val="20003"/>
                    </a:ext>
                  </a:extLst>
                </a:gridCol>
                <a:gridCol w="3535485">
                  <a:extLst>
                    <a:ext uri="{9D8B030D-6E8A-4147-A177-3AD203B41FA5}">
                      <a16:colId xmlns:a16="http://schemas.microsoft.com/office/drawing/2014/main" xmlns="" val="20004"/>
                    </a:ext>
                  </a:extLst>
                </a:gridCol>
                <a:gridCol w="513306">
                  <a:extLst>
                    <a:ext uri="{9D8B030D-6E8A-4147-A177-3AD203B41FA5}">
                      <a16:colId xmlns:a16="http://schemas.microsoft.com/office/drawing/2014/main" xmlns="" val="20005"/>
                    </a:ext>
                  </a:extLst>
                </a:gridCol>
                <a:gridCol w="2859849">
                  <a:extLst>
                    <a:ext uri="{9D8B030D-6E8A-4147-A177-3AD203B41FA5}">
                      <a16:colId xmlns:a16="http://schemas.microsoft.com/office/drawing/2014/main" xmlns="" val="20006"/>
                    </a:ext>
                  </a:extLst>
                </a:gridCol>
              </a:tblGrid>
              <a:tr h="504056">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28192">
                <a:tc rowSpan="2">
                  <a:txBody>
                    <a:bodyPr/>
                    <a:lstStyle/>
                    <a:p>
                      <a:pPr algn="l">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CN" sz="1400" kern="100" dirty="0">
                          <a:effectLst/>
                          <a:latin typeface="Times New Roman"/>
                          <a:ea typeface="微软雅黑" pitchFamily="34" charset="-122"/>
                          <a:cs typeface="Times New Roman"/>
                        </a:rPr>
                        <a:t>（六）运输（输送）机械</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 </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机械传动部位防护装置齐全可靠；</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操作岗位和每隔</a:t>
                      </a:r>
                      <a:r>
                        <a:rPr lang="en-US" sz="1400" kern="100" dirty="0">
                          <a:effectLst/>
                          <a:latin typeface="Times New Roman"/>
                          <a:ea typeface="微软雅黑" pitchFamily="34" charset="-122"/>
                          <a:cs typeface="Times New Roman"/>
                        </a:rPr>
                        <a:t>20</a:t>
                      </a:r>
                      <a:r>
                        <a:rPr lang="zh-CN" sz="1400" kern="100" dirty="0">
                          <a:effectLst/>
                          <a:latin typeface="Times New Roman"/>
                          <a:ea typeface="微软雅黑" pitchFamily="34" charset="-122"/>
                          <a:cs typeface="Times New Roman"/>
                        </a:rPr>
                        <a:t>米左右应设置相应的紧急开关，且灵敏可靠；</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3.</a:t>
                      </a:r>
                      <a:r>
                        <a:rPr lang="zh-CN" sz="1400" kern="100" dirty="0">
                          <a:effectLst/>
                          <a:latin typeface="Times New Roman"/>
                          <a:ea typeface="微软雅黑" pitchFamily="34" charset="-122"/>
                          <a:cs typeface="Times New Roman"/>
                        </a:rPr>
                        <a:t>各种安全保险装置齐全可靠；</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4.</a:t>
                      </a:r>
                      <a:r>
                        <a:rPr lang="zh-CN" sz="1400" kern="100" dirty="0">
                          <a:effectLst/>
                          <a:latin typeface="Times New Roman"/>
                          <a:ea typeface="微软雅黑" pitchFamily="34" charset="-122"/>
                          <a:cs typeface="Times New Roman"/>
                        </a:rPr>
                        <a:t>通道、梯台、护网（栏）符合要求；</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5.PE</a:t>
                      </a:r>
                      <a:r>
                        <a:rPr lang="zh-CN" sz="1400" kern="100" dirty="0">
                          <a:effectLst/>
                          <a:latin typeface="Times New Roman"/>
                          <a:ea typeface="微软雅黑" pitchFamily="34" charset="-122"/>
                          <a:cs typeface="Times New Roman"/>
                        </a:rPr>
                        <a:t>连接符合要求；</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6.</a:t>
                      </a:r>
                      <a:r>
                        <a:rPr lang="zh-CN" sz="1400" kern="100" dirty="0">
                          <a:effectLst/>
                          <a:latin typeface="Times New Roman"/>
                          <a:ea typeface="微软雅黑" pitchFamily="34" charset="-122"/>
                          <a:cs typeface="Times New Roman"/>
                        </a:rPr>
                        <a:t>所有启动和停止装置应有明显标志并易于操作，并有必要的预警信号。</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u="none" strike="noStrike" kern="100" dirty="0">
                          <a:effectLst/>
                          <a:latin typeface="Times New Roman"/>
                          <a:ea typeface="微软雅黑" pitchFamily="34" charset="-122"/>
                          <a:cs typeface="Times New Roman"/>
                        </a:rPr>
                        <a:t> </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12</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a:spcAft>
                          <a:spcPts val="0"/>
                        </a:spcAft>
                      </a:pPr>
                      <a:r>
                        <a:rPr lang="zh-CN" sz="1400" kern="100" dirty="0">
                          <a:effectLst/>
                          <a:latin typeface="Times New Roman"/>
                          <a:ea typeface="微软雅黑" pitchFamily="34" charset="-122"/>
                          <a:cs typeface="Times New Roman"/>
                        </a:rPr>
                        <a:t>一项不合格扣</a:t>
                      </a: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900834">
                <a:tc vMerge="1">
                  <a:txBody>
                    <a:bodyPr/>
                    <a:lstStyle/>
                    <a:p>
                      <a:endParaRPr lang="zh-CN" altLang="en-US"/>
                    </a:p>
                  </a:txBody>
                  <a:tcPr/>
                </a:tc>
                <a:tc>
                  <a:txBody>
                    <a:bodyPr/>
                    <a:lstStyle/>
                    <a:p>
                      <a:pPr algn="ctr">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ctr"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（七）装配线</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输送机械的防护罩（网）应完好，无变形和破损，跨越地面通道或人员上方应装设护网（板）；</a:t>
                      </a:r>
                    </a:p>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2.</a:t>
                      </a:r>
                      <a:r>
                        <a:rPr lang="zh-CN" sz="1400" kern="100" dirty="0">
                          <a:solidFill>
                            <a:schemeClr val="tx1"/>
                          </a:solidFill>
                          <a:effectLst/>
                          <a:latin typeface="Times New Roman"/>
                          <a:ea typeface="微软雅黑" pitchFamily="34" charset="-122"/>
                          <a:cs typeface="Times New Roman"/>
                        </a:rPr>
                        <a:t>翻转机构的锁紧限位装置牢固可靠，安全有效；</a:t>
                      </a:r>
                    </a:p>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3.</a:t>
                      </a:r>
                      <a:r>
                        <a:rPr lang="zh-CN" sz="1400" kern="100" dirty="0">
                          <a:solidFill>
                            <a:schemeClr val="tx1"/>
                          </a:solidFill>
                          <a:effectLst/>
                          <a:latin typeface="Times New Roman"/>
                          <a:ea typeface="微软雅黑" pitchFamily="34" charset="-122"/>
                          <a:cs typeface="Times New Roman"/>
                        </a:rPr>
                        <a:t>起重机械的制动器动作平稳可靠；</a:t>
                      </a:r>
                    </a:p>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4.</a:t>
                      </a:r>
                      <a:r>
                        <a:rPr lang="zh-CN" sz="1400" kern="100" dirty="0">
                          <a:solidFill>
                            <a:schemeClr val="tx1"/>
                          </a:solidFill>
                          <a:effectLst/>
                          <a:latin typeface="Times New Roman"/>
                          <a:ea typeface="微软雅黑" pitchFamily="34" charset="-122"/>
                          <a:cs typeface="Times New Roman"/>
                        </a:rPr>
                        <a:t>吊具不得有扭结、压扁、弯折、绳股挤出、裂纹和补焊或超过规定的断丝等现象；</a:t>
                      </a:r>
                    </a:p>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5.</a:t>
                      </a:r>
                      <a:r>
                        <a:rPr lang="zh-CN" sz="1400" kern="100" dirty="0">
                          <a:solidFill>
                            <a:schemeClr val="tx1"/>
                          </a:solidFill>
                          <a:effectLst/>
                          <a:latin typeface="Times New Roman"/>
                          <a:ea typeface="微软雅黑" pitchFamily="34" charset="-122"/>
                          <a:cs typeface="Times New Roman"/>
                        </a:rPr>
                        <a:t>控制台和装配线上间隔适当距离（不宜超过</a:t>
                      </a:r>
                      <a:r>
                        <a:rPr lang="en-US" sz="1400" kern="100" dirty="0">
                          <a:solidFill>
                            <a:schemeClr val="tx1"/>
                          </a:solidFill>
                          <a:effectLst/>
                          <a:latin typeface="Times New Roman"/>
                          <a:ea typeface="微软雅黑" pitchFamily="34" charset="-122"/>
                          <a:cs typeface="Times New Roman"/>
                        </a:rPr>
                        <a:t>20M</a:t>
                      </a:r>
                      <a:r>
                        <a:rPr lang="zh-CN" sz="1400" kern="100" dirty="0">
                          <a:solidFill>
                            <a:schemeClr val="tx1"/>
                          </a:solidFill>
                          <a:effectLst/>
                          <a:latin typeface="Times New Roman"/>
                          <a:ea typeface="微软雅黑" pitchFamily="34" charset="-122"/>
                          <a:cs typeface="Times New Roman"/>
                        </a:rPr>
                        <a:t>）应设醒目急停开关，开线、停线、急停有明显指示信号；</a:t>
                      </a:r>
                    </a:p>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6.</a:t>
                      </a:r>
                      <a:r>
                        <a:rPr lang="zh-CN" sz="1400" kern="100" dirty="0">
                          <a:solidFill>
                            <a:schemeClr val="tx1"/>
                          </a:solidFill>
                          <a:effectLst/>
                          <a:latin typeface="Times New Roman"/>
                          <a:ea typeface="微软雅黑" pitchFamily="34" charset="-122"/>
                          <a:cs typeface="Times New Roman"/>
                        </a:rPr>
                        <a:t>风动工具应定置定位，防护罩齐全，开关动作灵敏可靠，转动部分无松动；</a:t>
                      </a:r>
                    </a:p>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7.</a:t>
                      </a:r>
                      <a:r>
                        <a:rPr lang="zh-CN" sz="1400" kern="100" dirty="0">
                          <a:solidFill>
                            <a:schemeClr val="tx1"/>
                          </a:solidFill>
                          <a:effectLst/>
                          <a:latin typeface="Times New Roman"/>
                          <a:ea typeface="微软雅黑" pitchFamily="34" charset="-122"/>
                          <a:cs typeface="Times New Roman"/>
                        </a:rPr>
                        <a:t>电动工具使用带保护极的插头插座，采用良好护套的铜芯软电缆，使用专用芯线作接地保护，并采用漏电保护器；</a:t>
                      </a:r>
                    </a:p>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8.</a:t>
                      </a:r>
                      <a:r>
                        <a:rPr lang="zh-CN" sz="1400" kern="100" dirty="0">
                          <a:solidFill>
                            <a:schemeClr val="tx1"/>
                          </a:solidFill>
                          <a:effectLst/>
                          <a:latin typeface="Times New Roman"/>
                          <a:ea typeface="微软雅黑" pitchFamily="34" charset="-122"/>
                          <a:cs typeface="Times New Roman"/>
                        </a:rPr>
                        <a:t>运转小车定位准确、夹紧牢固，料架（箱、斗）结构合理，放置平稳</a:t>
                      </a:r>
                      <a:r>
                        <a:rPr lang="zh-CN" sz="1400" kern="100" dirty="0" smtClean="0">
                          <a:solidFill>
                            <a:schemeClr val="tx1"/>
                          </a:solidFill>
                          <a:effectLst/>
                          <a:latin typeface="Times New Roman"/>
                          <a:ea typeface="微软雅黑" pitchFamily="34" charset="-122"/>
                          <a:cs typeface="Times New Roman"/>
                        </a:rPr>
                        <a:t>；</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10</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一项不合格扣</a:t>
                      </a: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214751302"/>
      </p:ext>
    </p:ext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020346767"/>
              </p:ext>
            </p:extLst>
          </p:nvPr>
        </p:nvGraphicFramePr>
        <p:xfrm>
          <a:off x="182130" y="764704"/>
          <a:ext cx="11506717" cy="5848712"/>
        </p:xfrm>
        <a:graphic>
          <a:graphicData uri="http://schemas.openxmlformats.org/drawingml/2006/table">
            <a:tbl>
              <a:tblPr/>
              <a:tblGrid>
                <a:gridCol w="580623">
                  <a:extLst>
                    <a:ext uri="{9D8B030D-6E8A-4147-A177-3AD203B41FA5}">
                      <a16:colId xmlns:a16="http://schemas.microsoft.com/office/drawing/2014/main" xmlns="" val="20001"/>
                    </a:ext>
                  </a:extLst>
                </a:gridCol>
                <a:gridCol w="510828">
                  <a:extLst>
                    <a:ext uri="{9D8B030D-6E8A-4147-A177-3AD203B41FA5}">
                      <a16:colId xmlns:a16="http://schemas.microsoft.com/office/drawing/2014/main" xmlns="" val="20002"/>
                    </a:ext>
                  </a:extLst>
                </a:gridCol>
                <a:gridCol w="3506626">
                  <a:extLst>
                    <a:ext uri="{9D8B030D-6E8A-4147-A177-3AD203B41FA5}">
                      <a16:colId xmlns:a16="http://schemas.microsoft.com/office/drawing/2014/main" xmlns="" val="20003"/>
                    </a:ext>
                  </a:extLst>
                </a:gridCol>
                <a:gridCol w="3535485">
                  <a:extLst>
                    <a:ext uri="{9D8B030D-6E8A-4147-A177-3AD203B41FA5}">
                      <a16:colId xmlns:a16="http://schemas.microsoft.com/office/drawing/2014/main" xmlns="" val="20004"/>
                    </a:ext>
                  </a:extLst>
                </a:gridCol>
                <a:gridCol w="513306">
                  <a:extLst>
                    <a:ext uri="{9D8B030D-6E8A-4147-A177-3AD203B41FA5}">
                      <a16:colId xmlns:a16="http://schemas.microsoft.com/office/drawing/2014/main" xmlns="" val="20005"/>
                    </a:ext>
                  </a:extLst>
                </a:gridCol>
                <a:gridCol w="2859849">
                  <a:extLst>
                    <a:ext uri="{9D8B030D-6E8A-4147-A177-3AD203B41FA5}">
                      <a16:colId xmlns:a16="http://schemas.microsoft.com/office/drawing/2014/main" xmlns="" val="20006"/>
                    </a:ext>
                  </a:extLst>
                </a:gridCol>
              </a:tblGrid>
              <a:tr h="504056">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864096">
                <a:tc rowSpan="2">
                  <a:txBody>
                    <a:bodyPr/>
                    <a:lstStyle/>
                    <a:p>
                      <a:pPr algn="l">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zh-CN" sz="1400" kern="100" dirty="0" smtClean="0">
                          <a:solidFill>
                            <a:schemeClr val="tx1"/>
                          </a:solidFill>
                          <a:effectLst/>
                          <a:latin typeface="Times New Roman"/>
                          <a:ea typeface="微软雅黑" pitchFamily="34" charset="-122"/>
                          <a:cs typeface="Times New Roman"/>
                        </a:rPr>
                        <a:t>（七）装配线</a:t>
                      </a:r>
                    </a:p>
                    <a:p>
                      <a:pPr algn="ctr">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en-US" altLang="zh-CN" sz="1400" kern="100" dirty="0" smtClean="0">
                          <a:solidFill>
                            <a:schemeClr val="tx1"/>
                          </a:solidFill>
                          <a:effectLst/>
                          <a:latin typeface="Times New Roman"/>
                          <a:ea typeface="微软雅黑" pitchFamily="34" charset="-122"/>
                          <a:cs typeface="Times New Roman"/>
                        </a:rPr>
                        <a:t>9.</a:t>
                      </a:r>
                      <a:r>
                        <a:rPr lang="zh-CN" altLang="zh-CN" sz="1400" kern="100" dirty="0" smtClean="0">
                          <a:solidFill>
                            <a:schemeClr val="tx1"/>
                          </a:solidFill>
                          <a:effectLst/>
                          <a:latin typeface="Times New Roman"/>
                          <a:ea typeface="微软雅黑" pitchFamily="34" charset="-122"/>
                          <a:cs typeface="Times New Roman"/>
                        </a:rPr>
                        <a:t>过桥的扶手稳固，踏脚高度合理，平台防滑可靠；</a:t>
                      </a:r>
                    </a:p>
                    <a:p>
                      <a:pPr marL="54610" marR="70485" algn="l" defTabSz="914400" rtl="0" eaLnBrk="1" latinLnBrk="0" hangingPunct="1">
                        <a:spcAft>
                          <a:spcPts val="0"/>
                        </a:spcAft>
                      </a:pPr>
                      <a:r>
                        <a:rPr lang="en-US" altLang="zh-CN" sz="1400" kern="100" dirty="0" smtClean="0">
                          <a:solidFill>
                            <a:schemeClr val="tx1"/>
                          </a:solidFill>
                          <a:effectLst/>
                          <a:latin typeface="Times New Roman"/>
                          <a:ea typeface="微软雅黑" pitchFamily="34" charset="-122"/>
                          <a:cs typeface="Times New Roman"/>
                        </a:rPr>
                        <a:t>10.</a:t>
                      </a:r>
                      <a:r>
                        <a:rPr lang="zh-CN" altLang="zh-CN" sz="1400" kern="100" dirty="0" smtClean="0">
                          <a:solidFill>
                            <a:schemeClr val="tx1"/>
                          </a:solidFill>
                          <a:effectLst/>
                          <a:latin typeface="Times New Roman"/>
                          <a:ea typeface="微软雅黑" pitchFamily="34" charset="-122"/>
                          <a:cs typeface="Times New Roman"/>
                        </a:rPr>
                        <a:t>地沟入口盖板完好、无变形，沟内清洁、无障碍物，且不允许有积水、积油。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10</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一项不合格扣</a:t>
                      </a: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756238">
                <a:tc vMerge="1">
                  <a:txBody>
                    <a:bodyPr/>
                    <a:lstStyle/>
                    <a:p>
                      <a:endParaRPr lang="zh-CN" altLang="en-US"/>
                    </a:p>
                  </a:txBody>
                  <a:tcPr/>
                </a:tc>
                <a:tc>
                  <a:txBody>
                    <a:bodyPr/>
                    <a:lstStyle/>
                    <a:p>
                      <a:pPr algn="ctr">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ctr"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a:t>
                      </a:r>
                      <a:r>
                        <a:rPr lang="zh-CN" sz="1400" kern="100" dirty="0">
                          <a:solidFill>
                            <a:schemeClr val="tx1"/>
                          </a:solidFill>
                          <a:effectLst/>
                          <a:latin typeface="Times New Roman"/>
                          <a:ea typeface="微软雅黑" pitchFamily="34" charset="-122"/>
                          <a:cs typeface="Times New Roman"/>
                        </a:rPr>
                        <a:t>（八）厂内机动车辆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厂内机动车辆应具有国家统一制定的牌照；</a:t>
                      </a:r>
                    </a:p>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2.</a:t>
                      </a:r>
                      <a:r>
                        <a:rPr lang="zh-CN" sz="1400" kern="100" dirty="0">
                          <a:solidFill>
                            <a:schemeClr val="tx1"/>
                          </a:solidFill>
                          <a:effectLst/>
                          <a:latin typeface="Times New Roman"/>
                          <a:ea typeface="微软雅黑" pitchFamily="34" charset="-122"/>
                          <a:cs typeface="Times New Roman"/>
                        </a:rPr>
                        <a:t>动力系统运转平稳，线路、管路无漏电、漏水、漏油；</a:t>
                      </a:r>
                    </a:p>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3.</a:t>
                      </a:r>
                      <a:r>
                        <a:rPr lang="zh-CN" sz="1400" kern="100" dirty="0">
                          <a:solidFill>
                            <a:schemeClr val="tx1"/>
                          </a:solidFill>
                          <a:effectLst/>
                          <a:latin typeface="Times New Roman"/>
                          <a:ea typeface="微软雅黑" pitchFamily="34" charset="-122"/>
                          <a:cs typeface="Times New Roman"/>
                        </a:rPr>
                        <a:t>灯光电气部分完好，仪表、照明、信号及各附属安全装置（安全带）性能良好；</a:t>
                      </a:r>
                    </a:p>
                    <a:p>
                      <a:pPr marL="54610" marR="70485" algn="l" defTabSz="914400" rtl="0" eaLnBrk="1" latinLnBrk="0" hangingPunct="1">
                        <a:spcAft>
                          <a:spcPts val="0"/>
                        </a:spcAft>
                        <a:tabLst>
                          <a:tab pos="1851025" algn="l"/>
                        </a:tabLst>
                      </a:pPr>
                      <a:r>
                        <a:rPr lang="en-US" sz="1400" kern="100" dirty="0">
                          <a:solidFill>
                            <a:schemeClr val="tx1"/>
                          </a:solidFill>
                          <a:effectLst/>
                          <a:latin typeface="Times New Roman"/>
                          <a:ea typeface="微软雅黑" pitchFamily="34" charset="-122"/>
                          <a:cs typeface="Times New Roman"/>
                        </a:rPr>
                        <a:t>4.</a:t>
                      </a:r>
                      <a:r>
                        <a:rPr lang="zh-CN" sz="1400" kern="100" dirty="0">
                          <a:solidFill>
                            <a:schemeClr val="tx1"/>
                          </a:solidFill>
                          <a:effectLst/>
                          <a:latin typeface="Times New Roman"/>
                          <a:ea typeface="微软雅黑" pitchFamily="34" charset="-122"/>
                          <a:cs typeface="Times New Roman"/>
                        </a:rPr>
                        <a:t>传动系统运转平稳；</a:t>
                      </a:r>
                    </a:p>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5.</a:t>
                      </a:r>
                      <a:r>
                        <a:rPr lang="zh-CN" sz="1400" kern="100" dirty="0">
                          <a:solidFill>
                            <a:schemeClr val="tx1"/>
                          </a:solidFill>
                          <a:effectLst/>
                          <a:latin typeface="Times New Roman"/>
                          <a:ea typeface="微软雅黑" pitchFamily="34" charset="-122"/>
                          <a:cs typeface="Times New Roman"/>
                        </a:rPr>
                        <a:t>行驶系统连接紧固，轮胎无损伤；</a:t>
                      </a:r>
                    </a:p>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6.</a:t>
                      </a:r>
                      <a:r>
                        <a:rPr lang="zh-CN" sz="1400" kern="100" dirty="0">
                          <a:solidFill>
                            <a:schemeClr val="tx1"/>
                          </a:solidFill>
                          <a:effectLst/>
                          <a:latin typeface="Times New Roman"/>
                          <a:ea typeface="微软雅黑" pitchFamily="34" charset="-122"/>
                          <a:cs typeface="Times New Roman"/>
                        </a:rPr>
                        <a:t>转向系统轻便灵活；</a:t>
                      </a:r>
                    </a:p>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7.</a:t>
                      </a:r>
                      <a:r>
                        <a:rPr lang="zh-CN" sz="1400" kern="100" dirty="0">
                          <a:solidFill>
                            <a:schemeClr val="tx1"/>
                          </a:solidFill>
                          <a:effectLst/>
                          <a:latin typeface="Times New Roman"/>
                          <a:ea typeface="微软雅黑" pitchFamily="34" charset="-122"/>
                          <a:cs typeface="Times New Roman"/>
                        </a:rPr>
                        <a:t>制动系统安全有效，制动距离符合要求。</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 </a:t>
                      </a:r>
                      <a:endParaRPr lang="zh-CN" sz="1400" kern="100" dirty="0">
                        <a:solidFill>
                          <a:schemeClr val="tx1"/>
                        </a:solidFill>
                        <a:effectLst/>
                        <a:latin typeface="Times New Roman"/>
                        <a:ea typeface="微软雅黑" pitchFamily="34" charset="-122"/>
                        <a:cs typeface="Times New Roman"/>
                      </a:endParaRPr>
                    </a:p>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10</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一项不合格，扣</a:t>
                      </a:r>
                      <a:r>
                        <a:rPr lang="en-US" sz="1400" kern="100" dirty="0">
                          <a:solidFill>
                            <a:schemeClr val="tx1"/>
                          </a:solidFill>
                          <a:effectLst/>
                          <a:latin typeface="Times New Roman"/>
                          <a:ea typeface="微软雅黑" pitchFamily="34" charset="-122"/>
                          <a:cs typeface="Times New Roman"/>
                        </a:rPr>
                        <a:t>2</a:t>
                      </a:r>
                      <a:r>
                        <a:rPr lang="zh-CN" sz="1400" kern="100" dirty="0">
                          <a:solidFill>
                            <a:schemeClr val="tx1"/>
                          </a:solidFill>
                          <a:effectLst/>
                          <a:latin typeface="Times New Roman"/>
                          <a:ea typeface="微软雅黑" pitchFamily="34" charset="-122"/>
                          <a:cs typeface="Times New Roman"/>
                        </a:rPr>
                        <a:t>分；</a:t>
                      </a:r>
                    </a:p>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2.</a:t>
                      </a:r>
                      <a:r>
                        <a:rPr lang="zh-CN" sz="1400" kern="100" dirty="0">
                          <a:solidFill>
                            <a:schemeClr val="tx1"/>
                          </a:solidFill>
                          <a:effectLst/>
                          <a:latin typeface="Times New Roman"/>
                          <a:ea typeface="微软雅黑" pitchFamily="34" charset="-122"/>
                          <a:cs typeface="Times New Roman"/>
                        </a:rPr>
                        <a:t>本项不得分时，追加扣除</a:t>
                      </a:r>
                      <a:r>
                        <a:rPr lang="en-US" sz="1400" kern="100" dirty="0">
                          <a:solidFill>
                            <a:schemeClr val="tx1"/>
                          </a:solidFill>
                          <a:effectLst/>
                          <a:latin typeface="Times New Roman"/>
                          <a:ea typeface="微软雅黑" pitchFamily="34" charset="-122"/>
                          <a:cs typeface="Times New Roman"/>
                        </a:rPr>
                        <a:t>10</a:t>
                      </a:r>
                      <a:r>
                        <a:rPr lang="zh-CN" sz="1400" kern="100" dirty="0">
                          <a:solidFill>
                            <a:schemeClr val="tx1"/>
                          </a:solidFill>
                          <a:effectLst/>
                          <a:latin typeface="Times New Roman"/>
                          <a:ea typeface="微软雅黑" pitchFamily="34" charset="-122"/>
                          <a:cs typeface="Times New Roman"/>
                        </a:rPr>
                        <a:t>分。</a:t>
                      </a:r>
                    </a:p>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188681">
                <a:tc>
                  <a:txBody>
                    <a:bodyPr/>
                    <a:lstStyle/>
                    <a:p>
                      <a:pPr algn="l">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ctr"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 </a:t>
                      </a:r>
                      <a:endParaRPr lang="zh-CN" sz="1400" kern="100" dirty="0">
                        <a:solidFill>
                          <a:schemeClr val="tx1"/>
                        </a:solidFill>
                        <a:effectLst/>
                        <a:latin typeface="Times New Roman"/>
                        <a:ea typeface="微软雅黑" pitchFamily="34" charset="-122"/>
                        <a:cs typeface="Times New Roman"/>
                      </a:endParaRPr>
                    </a:p>
                    <a:p>
                      <a:pPr marL="54610" marR="70485" algn="ctr"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（九） 油库、油罐</a:t>
                      </a:r>
                    </a:p>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进入库区槽罐油车需持有专用运输证，必须装阻火器；</a:t>
                      </a:r>
                    </a:p>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2.</a:t>
                      </a:r>
                      <a:r>
                        <a:rPr lang="zh-CN" sz="1400" kern="100" dirty="0">
                          <a:solidFill>
                            <a:schemeClr val="tx1"/>
                          </a:solidFill>
                          <a:effectLst/>
                          <a:latin typeface="Times New Roman"/>
                          <a:ea typeface="微软雅黑" pitchFamily="34" charset="-122"/>
                          <a:cs typeface="Times New Roman"/>
                        </a:rPr>
                        <a:t>油罐无腐蚀、泄漏，梯子和扶栏符合安全要求；</a:t>
                      </a:r>
                    </a:p>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3.</a:t>
                      </a:r>
                      <a:r>
                        <a:rPr lang="zh-CN" sz="1400" kern="100" dirty="0">
                          <a:solidFill>
                            <a:schemeClr val="tx1"/>
                          </a:solidFill>
                          <a:effectLst/>
                          <a:latin typeface="Times New Roman"/>
                          <a:ea typeface="微软雅黑" pitchFamily="34" charset="-122"/>
                          <a:cs typeface="Times New Roman"/>
                        </a:rPr>
                        <a:t>油罐上的液位计、呼吸阀齐全可靠、动作灵敏；</a:t>
                      </a:r>
                    </a:p>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4.</a:t>
                      </a:r>
                      <a:r>
                        <a:rPr lang="zh-CN" sz="1400" kern="100" dirty="0">
                          <a:solidFill>
                            <a:schemeClr val="tx1"/>
                          </a:solidFill>
                          <a:effectLst/>
                          <a:latin typeface="Times New Roman"/>
                          <a:ea typeface="微软雅黑" pitchFamily="34" charset="-122"/>
                          <a:cs typeface="Times New Roman"/>
                        </a:rPr>
                        <a:t>罐体、胶质输油管等应有可靠的防雷接地和防静电接地；</a:t>
                      </a:r>
                    </a:p>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5.</a:t>
                      </a:r>
                      <a:r>
                        <a:rPr lang="zh-CN" sz="1400" kern="100" dirty="0">
                          <a:solidFill>
                            <a:schemeClr val="tx1"/>
                          </a:solidFill>
                          <a:effectLst/>
                          <a:latin typeface="Times New Roman"/>
                          <a:ea typeface="微软雅黑" pitchFamily="34" charset="-122"/>
                          <a:cs typeface="Times New Roman"/>
                        </a:rPr>
                        <a:t>罐体与罐体之间或其它建筑物、管网、干道应留有安全间距；</a:t>
                      </a:r>
                    </a:p>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6.</a:t>
                      </a:r>
                      <a:r>
                        <a:rPr lang="zh-CN" sz="1400" kern="100" dirty="0">
                          <a:solidFill>
                            <a:schemeClr val="tx1"/>
                          </a:solidFill>
                          <a:effectLst/>
                          <a:latin typeface="Times New Roman"/>
                          <a:ea typeface="微软雅黑" pitchFamily="34" charset="-122"/>
                          <a:cs typeface="Times New Roman"/>
                        </a:rPr>
                        <a:t>库房的电气设施应防爆</a:t>
                      </a:r>
                      <a:r>
                        <a:rPr lang="zh-CN" sz="1400" kern="100" dirty="0" smtClean="0">
                          <a:solidFill>
                            <a:schemeClr val="tx1"/>
                          </a:solidFill>
                          <a:effectLst/>
                          <a:latin typeface="Times New Roman"/>
                          <a:ea typeface="微软雅黑" pitchFamily="34" charset="-122"/>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10</a:t>
                      </a:r>
                      <a:endParaRPr lang="zh-CN" sz="1400" kern="100" dirty="0">
                        <a:solidFill>
                          <a:schemeClr val="tx1"/>
                        </a:solidFill>
                        <a:effectLst/>
                        <a:latin typeface="Times New Roman"/>
                        <a:ea typeface="微软雅黑" pitchFamily="34" charset="-122"/>
                        <a:cs typeface="Times New Roman"/>
                      </a:endParaRPr>
                    </a:p>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一项不合格扣</a:t>
                      </a: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440373224"/>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2309140770"/>
              </p:ext>
            </p:extLst>
          </p:nvPr>
        </p:nvGraphicFramePr>
        <p:xfrm>
          <a:off x="182130" y="764704"/>
          <a:ext cx="11506717" cy="5256584"/>
        </p:xfrm>
        <a:graphic>
          <a:graphicData uri="http://schemas.openxmlformats.org/drawingml/2006/table">
            <a:tbl>
              <a:tblPr/>
              <a:tblGrid>
                <a:gridCol w="580623">
                  <a:extLst>
                    <a:ext uri="{9D8B030D-6E8A-4147-A177-3AD203B41FA5}">
                      <a16:colId xmlns:a16="http://schemas.microsoft.com/office/drawing/2014/main" xmlns="" val="20001"/>
                    </a:ext>
                  </a:extLst>
                </a:gridCol>
                <a:gridCol w="510828">
                  <a:extLst>
                    <a:ext uri="{9D8B030D-6E8A-4147-A177-3AD203B41FA5}">
                      <a16:colId xmlns:a16="http://schemas.microsoft.com/office/drawing/2014/main" xmlns="" val="20002"/>
                    </a:ext>
                  </a:extLst>
                </a:gridCol>
                <a:gridCol w="2854426">
                  <a:extLst>
                    <a:ext uri="{9D8B030D-6E8A-4147-A177-3AD203B41FA5}">
                      <a16:colId xmlns:a16="http://schemas.microsoft.com/office/drawing/2014/main" xmlns="" val="20003"/>
                    </a:ext>
                  </a:extLst>
                </a:gridCol>
                <a:gridCol w="4187685">
                  <a:extLst>
                    <a:ext uri="{9D8B030D-6E8A-4147-A177-3AD203B41FA5}">
                      <a16:colId xmlns:a16="http://schemas.microsoft.com/office/drawing/2014/main" xmlns="" val="20004"/>
                    </a:ext>
                  </a:extLst>
                </a:gridCol>
                <a:gridCol w="513306">
                  <a:extLst>
                    <a:ext uri="{9D8B030D-6E8A-4147-A177-3AD203B41FA5}">
                      <a16:colId xmlns:a16="http://schemas.microsoft.com/office/drawing/2014/main" xmlns="" val="20005"/>
                    </a:ext>
                  </a:extLst>
                </a:gridCol>
                <a:gridCol w="2859849">
                  <a:extLst>
                    <a:ext uri="{9D8B030D-6E8A-4147-A177-3AD203B41FA5}">
                      <a16:colId xmlns:a16="http://schemas.microsoft.com/office/drawing/2014/main" xmlns="" val="20006"/>
                    </a:ext>
                  </a:extLst>
                </a:gridCol>
              </a:tblGrid>
              <a:tr h="504056">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864096">
                <a:tc rowSpan="2">
                  <a:txBody>
                    <a:bodyPr/>
                    <a:lstStyle/>
                    <a:p>
                      <a:pPr algn="l">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ctr" defTabSz="914400" rtl="0" eaLnBrk="1" latinLnBrk="0" hangingPunct="1">
                        <a:spcAft>
                          <a:spcPts val="0"/>
                        </a:spcAft>
                      </a:pPr>
                      <a:r>
                        <a:rPr lang="en-US" altLang="zh-CN" sz="1400" kern="100" dirty="0" smtClean="0">
                          <a:solidFill>
                            <a:schemeClr val="tx1"/>
                          </a:solidFill>
                          <a:effectLst/>
                          <a:latin typeface="Times New Roman"/>
                          <a:ea typeface="微软雅黑" pitchFamily="34" charset="-122"/>
                          <a:cs typeface="Times New Roman"/>
                        </a:rPr>
                        <a:t> </a:t>
                      </a:r>
                      <a:endParaRPr lang="zh-CN" altLang="zh-CN" sz="1400" kern="100" dirty="0" smtClean="0">
                        <a:solidFill>
                          <a:schemeClr val="tx1"/>
                        </a:solidFill>
                        <a:effectLst/>
                        <a:latin typeface="Times New Roman"/>
                        <a:ea typeface="微软雅黑" pitchFamily="34" charset="-122"/>
                        <a:cs typeface="Times New Roman"/>
                      </a:endParaRPr>
                    </a:p>
                    <a:p>
                      <a:pPr marL="54610" marR="70485" algn="ctr" defTabSz="914400" rtl="0" eaLnBrk="1" latinLnBrk="0" hangingPunct="1">
                        <a:spcAft>
                          <a:spcPts val="0"/>
                        </a:spcAft>
                      </a:pPr>
                      <a:r>
                        <a:rPr lang="zh-CN" altLang="zh-CN" sz="1400" kern="100" dirty="0" smtClean="0">
                          <a:solidFill>
                            <a:schemeClr val="tx1"/>
                          </a:solidFill>
                          <a:effectLst/>
                          <a:latin typeface="Times New Roman"/>
                          <a:ea typeface="微软雅黑" pitchFamily="34" charset="-122"/>
                          <a:cs typeface="Times New Roman"/>
                        </a:rPr>
                        <a:t>（九） 油库、油罐</a:t>
                      </a:r>
                    </a:p>
                    <a:p>
                      <a:pPr algn="ctr">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en-US" altLang="zh-CN" sz="1400" kern="100" dirty="0" smtClean="0">
                          <a:solidFill>
                            <a:schemeClr val="tx1"/>
                          </a:solidFill>
                          <a:effectLst/>
                          <a:latin typeface="Times New Roman"/>
                          <a:ea typeface="微软雅黑" pitchFamily="34" charset="-122"/>
                          <a:cs typeface="Times New Roman"/>
                        </a:rPr>
                        <a:t>7.</a:t>
                      </a:r>
                      <a:r>
                        <a:rPr lang="zh-CN" altLang="en-US" sz="1400" kern="100" dirty="0" smtClean="0">
                          <a:solidFill>
                            <a:schemeClr val="tx1"/>
                          </a:solidFill>
                          <a:effectLst/>
                          <a:latin typeface="Times New Roman"/>
                          <a:ea typeface="微软雅黑" pitchFamily="34" charset="-122"/>
                          <a:cs typeface="Times New Roman"/>
                        </a:rPr>
                        <a:t>油库内应按贮存物品的种类和数量，配置足够的消防器材和灭火设施，并有相应的报警装置；</a:t>
                      </a:r>
                    </a:p>
                    <a:p>
                      <a:pPr marL="54610" marR="70485" algn="l" defTabSz="914400" rtl="0" eaLnBrk="1" latinLnBrk="0" hangingPunct="1">
                        <a:spcAft>
                          <a:spcPts val="0"/>
                        </a:spcAft>
                      </a:pPr>
                      <a:r>
                        <a:rPr lang="en-US" altLang="zh-CN" sz="1400" kern="100" dirty="0" smtClean="0">
                          <a:solidFill>
                            <a:schemeClr val="tx1"/>
                          </a:solidFill>
                          <a:effectLst/>
                          <a:latin typeface="Times New Roman"/>
                          <a:ea typeface="微软雅黑" pitchFamily="34" charset="-122"/>
                          <a:cs typeface="Times New Roman"/>
                        </a:rPr>
                        <a:t>8.</a:t>
                      </a:r>
                      <a:r>
                        <a:rPr lang="zh-CN" altLang="en-US" sz="1400" kern="100" dirty="0" smtClean="0">
                          <a:solidFill>
                            <a:schemeClr val="tx1"/>
                          </a:solidFill>
                          <a:effectLst/>
                          <a:latin typeface="Times New Roman"/>
                          <a:ea typeface="微软雅黑" pitchFamily="34" charset="-122"/>
                          <a:cs typeface="Times New Roman"/>
                        </a:rPr>
                        <a:t>库内使用的工具应是不产生火花的防爆工具；</a:t>
                      </a:r>
                    </a:p>
                    <a:p>
                      <a:pPr marL="54610" marR="70485" algn="l" defTabSz="914400" rtl="0" eaLnBrk="1" latinLnBrk="0" hangingPunct="1">
                        <a:spcAft>
                          <a:spcPts val="0"/>
                        </a:spcAft>
                      </a:pPr>
                      <a:r>
                        <a:rPr lang="en-US" altLang="zh-CN" sz="1400" kern="100" dirty="0" smtClean="0">
                          <a:solidFill>
                            <a:schemeClr val="tx1"/>
                          </a:solidFill>
                          <a:effectLst/>
                          <a:latin typeface="Times New Roman"/>
                          <a:ea typeface="微软雅黑" pitchFamily="34" charset="-122"/>
                          <a:cs typeface="Times New Roman"/>
                        </a:rPr>
                        <a:t>9.</a:t>
                      </a:r>
                      <a:r>
                        <a:rPr lang="zh-CN" altLang="en-US" sz="1400" kern="100" dirty="0" smtClean="0">
                          <a:solidFill>
                            <a:schemeClr val="tx1"/>
                          </a:solidFill>
                          <a:effectLst/>
                          <a:latin typeface="Times New Roman"/>
                          <a:ea typeface="微软雅黑" pitchFamily="34" charset="-122"/>
                          <a:cs typeface="Times New Roman"/>
                        </a:rPr>
                        <a:t>库内外应有醒目的安全警示标志和油品的名称、特性、数量、灭火方法等；</a:t>
                      </a:r>
                    </a:p>
                    <a:p>
                      <a:pPr marL="54610" marR="70485" algn="l" defTabSz="914400" rtl="0" eaLnBrk="1" latinLnBrk="0" hangingPunct="1">
                        <a:spcAft>
                          <a:spcPts val="0"/>
                        </a:spcAft>
                      </a:pPr>
                      <a:r>
                        <a:rPr lang="en-US" altLang="zh-CN" sz="1400" kern="100" dirty="0" smtClean="0">
                          <a:solidFill>
                            <a:schemeClr val="tx1"/>
                          </a:solidFill>
                          <a:effectLst/>
                          <a:latin typeface="Times New Roman"/>
                          <a:ea typeface="微软雅黑" pitchFamily="34" charset="-122"/>
                          <a:cs typeface="Times New Roman"/>
                        </a:rPr>
                        <a:t>10.</a:t>
                      </a:r>
                      <a:r>
                        <a:rPr lang="zh-CN" altLang="en-US" sz="1400" kern="100" dirty="0" smtClean="0">
                          <a:solidFill>
                            <a:schemeClr val="tx1"/>
                          </a:solidFill>
                          <a:effectLst/>
                          <a:latin typeface="Times New Roman"/>
                          <a:ea typeface="微软雅黑" pitchFamily="34" charset="-122"/>
                          <a:cs typeface="Times New Roman"/>
                        </a:rPr>
                        <a:t>储罐区防火堤内的含油污水管道引出防火提时，应在堤外采取防止泄漏的易燃和可燃液体流出罐区的切断措施。</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10</a:t>
                      </a:r>
                      <a:endParaRPr lang="zh-CN" sz="1400" kern="100" dirty="0">
                        <a:solidFill>
                          <a:schemeClr val="tx1"/>
                        </a:solidFill>
                        <a:effectLst/>
                        <a:latin typeface="Times New Roman"/>
                        <a:ea typeface="微软雅黑" pitchFamily="34" charset="-122"/>
                        <a:cs typeface="Times New Roman"/>
                      </a:endParaRPr>
                    </a:p>
                    <a:p>
                      <a:pPr marL="54610" marR="70485"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一项不合格扣</a:t>
                      </a: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045648">
                <a:tc vMerge="1">
                  <a:txBody>
                    <a:bodyPr/>
                    <a:lstStyle/>
                    <a:p>
                      <a:endParaRPr lang="zh-CN" altLang="en-US"/>
                    </a:p>
                  </a:txBody>
                  <a:tcPr/>
                </a:tc>
                <a:tc>
                  <a:txBody>
                    <a:bodyPr/>
                    <a:lstStyle/>
                    <a:p>
                      <a:pPr algn="ctr">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ctr"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（十） 工业管道</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漆色标记应明显、正确，流向清晰、正确；</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应有全厂管网平面布置图，标记完整，位置准确，管网设计、安装、验收技术资料齐全；</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管道完好，无严重腐蚀、无泄漏</a:t>
                      </a:r>
                      <a:r>
                        <a:rPr lang="zh-CN" sz="1400" kern="100" dirty="0" smtClean="0">
                          <a:solidFill>
                            <a:schemeClr val="tx1"/>
                          </a:solidFill>
                          <a:effectLst/>
                          <a:latin typeface="Times New Roman"/>
                          <a:ea typeface="微软雅黑" pitchFamily="34" charset="-122"/>
                          <a:cs typeface="Times New Roman"/>
                        </a:rPr>
                        <a:t>；</a:t>
                      </a:r>
                      <a:endParaRPr lang="en-US" altLang="zh-CN" sz="1400" kern="100" dirty="0" smtClean="0">
                        <a:solidFill>
                          <a:schemeClr val="tx1"/>
                        </a:solidFill>
                        <a:effectLst/>
                        <a:latin typeface="Times New Roman"/>
                        <a:ea typeface="微软雅黑" pitchFamily="34" charset="-122"/>
                        <a:cs typeface="Times New Roman"/>
                      </a:endParaRPr>
                    </a:p>
                    <a:p>
                      <a:pPr marL="54610" marR="70485" algn="l" defTabSz="914400" rtl="0" eaLnBrk="1" latinLnBrk="0" hangingPunct="1">
                        <a:spcAft>
                          <a:spcPts val="0"/>
                        </a:spcAft>
                      </a:pPr>
                      <a:r>
                        <a:rPr lang="en-US" sz="1400" kern="100" dirty="0" smtClean="0">
                          <a:solidFill>
                            <a:schemeClr val="tx1"/>
                          </a:solidFill>
                          <a:effectLst/>
                          <a:latin typeface="Times New Roman"/>
                          <a:ea typeface="+mn-ea"/>
                          <a:cs typeface="Times New Roman"/>
                        </a:rPr>
                        <a:t>4</a:t>
                      </a:r>
                      <a:r>
                        <a:rPr lang="en-US" sz="1400" kern="100" dirty="0">
                          <a:solidFill>
                            <a:schemeClr val="tx1"/>
                          </a:solidFill>
                          <a:effectLst/>
                          <a:latin typeface="Times New Roman"/>
                          <a:ea typeface="+mn-ea"/>
                          <a:cs typeface="Times New Roman"/>
                        </a:rPr>
                        <a:t>.</a:t>
                      </a:r>
                      <a:r>
                        <a:rPr lang="zh-CN" sz="1400" kern="100" dirty="0">
                          <a:solidFill>
                            <a:schemeClr val="tx1"/>
                          </a:solidFill>
                          <a:effectLst/>
                          <a:latin typeface="Times New Roman"/>
                          <a:ea typeface="微软雅黑" pitchFamily="34" charset="-122"/>
                          <a:cs typeface="Times New Roman"/>
                        </a:rPr>
                        <a:t>静电跨接齐全、完整，防静电积聚措施可靠；</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5.</a:t>
                      </a:r>
                      <a:r>
                        <a:rPr lang="zh-CN" sz="1400" kern="100" dirty="0">
                          <a:solidFill>
                            <a:schemeClr val="tx1"/>
                          </a:solidFill>
                          <a:effectLst/>
                          <a:latin typeface="Times New Roman"/>
                          <a:ea typeface="微软雅黑" pitchFamily="34" charset="-122"/>
                          <a:cs typeface="Times New Roman"/>
                        </a:rPr>
                        <a:t>管道上无悬挂、堆积物品，无捆绑、搭接电源线路；</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6.</a:t>
                      </a:r>
                      <a:r>
                        <a:rPr lang="zh-CN" sz="1400" kern="100" dirty="0">
                          <a:solidFill>
                            <a:schemeClr val="tx1"/>
                          </a:solidFill>
                          <a:effectLst/>
                          <a:latin typeface="Times New Roman"/>
                          <a:ea typeface="微软雅黑" pitchFamily="34" charset="-122"/>
                          <a:cs typeface="Times New Roman"/>
                        </a:rPr>
                        <a:t>埋地管道敷层完整无破损，架空管道支架牢固合理；</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7.</a:t>
                      </a:r>
                      <a:r>
                        <a:rPr lang="zh-CN" sz="1400" kern="100" dirty="0">
                          <a:solidFill>
                            <a:schemeClr val="tx1"/>
                          </a:solidFill>
                          <a:effectLst/>
                          <a:latin typeface="Times New Roman"/>
                          <a:ea typeface="微软雅黑" pitchFamily="34" charset="-122"/>
                          <a:cs typeface="Times New Roman"/>
                        </a:rPr>
                        <a:t>易燃易爆、有毒有害气体管道安全泄压装置不得就地排放气体；</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8.</a:t>
                      </a:r>
                      <a:r>
                        <a:rPr lang="zh-CN" sz="1400" kern="100" dirty="0">
                          <a:solidFill>
                            <a:schemeClr val="tx1"/>
                          </a:solidFill>
                          <a:effectLst/>
                          <a:latin typeface="Times New Roman"/>
                          <a:ea typeface="微软雅黑" pitchFamily="34" charset="-122"/>
                          <a:cs typeface="Times New Roman"/>
                        </a:rPr>
                        <a:t>架空敷设管网下方为交通通道时，应有相应的跨高及悬挂醒目的警示标志。</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8</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一项不合格扣</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分。</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3820374"/>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4108713862"/>
              </p:ext>
            </p:extLst>
          </p:nvPr>
        </p:nvGraphicFramePr>
        <p:xfrm>
          <a:off x="182130" y="764704"/>
          <a:ext cx="11506717" cy="5688632"/>
        </p:xfrm>
        <a:graphic>
          <a:graphicData uri="http://schemas.openxmlformats.org/drawingml/2006/table">
            <a:tbl>
              <a:tblPr/>
              <a:tblGrid>
                <a:gridCol w="580623">
                  <a:extLst>
                    <a:ext uri="{9D8B030D-6E8A-4147-A177-3AD203B41FA5}">
                      <a16:colId xmlns:a16="http://schemas.microsoft.com/office/drawing/2014/main" xmlns="" val="20001"/>
                    </a:ext>
                  </a:extLst>
                </a:gridCol>
                <a:gridCol w="510828">
                  <a:extLst>
                    <a:ext uri="{9D8B030D-6E8A-4147-A177-3AD203B41FA5}">
                      <a16:colId xmlns:a16="http://schemas.microsoft.com/office/drawing/2014/main" xmlns="" val="20002"/>
                    </a:ext>
                  </a:extLst>
                </a:gridCol>
                <a:gridCol w="2854426">
                  <a:extLst>
                    <a:ext uri="{9D8B030D-6E8A-4147-A177-3AD203B41FA5}">
                      <a16:colId xmlns:a16="http://schemas.microsoft.com/office/drawing/2014/main" xmlns="" val="20003"/>
                    </a:ext>
                  </a:extLst>
                </a:gridCol>
                <a:gridCol w="4187685">
                  <a:extLst>
                    <a:ext uri="{9D8B030D-6E8A-4147-A177-3AD203B41FA5}">
                      <a16:colId xmlns:a16="http://schemas.microsoft.com/office/drawing/2014/main" xmlns="" val="20004"/>
                    </a:ext>
                  </a:extLst>
                </a:gridCol>
                <a:gridCol w="513306">
                  <a:extLst>
                    <a:ext uri="{9D8B030D-6E8A-4147-A177-3AD203B41FA5}">
                      <a16:colId xmlns:a16="http://schemas.microsoft.com/office/drawing/2014/main" xmlns="" val="20005"/>
                    </a:ext>
                  </a:extLst>
                </a:gridCol>
                <a:gridCol w="2859849">
                  <a:extLst>
                    <a:ext uri="{9D8B030D-6E8A-4147-A177-3AD203B41FA5}">
                      <a16:colId xmlns:a16="http://schemas.microsoft.com/office/drawing/2014/main" xmlns="" val="20006"/>
                    </a:ext>
                  </a:extLst>
                </a:gridCol>
              </a:tblGrid>
              <a:tr h="504056">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864096">
                <a:tc rowSpan="3">
                  <a:txBody>
                    <a:bodyPr/>
                    <a:lstStyle/>
                    <a:p>
                      <a:pPr algn="l">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endParaRPr lang="zh-CN" altLang="en-US" dirty="0">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54610" marR="70485" algn="ctr"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（十一）工业梯台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1. </a:t>
                      </a:r>
                      <a:r>
                        <a:rPr lang="zh-CN" sz="1400" kern="100" dirty="0">
                          <a:solidFill>
                            <a:schemeClr val="tx1"/>
                          </a:solidFill>
                          <a:effectLst/>
                          <a:latin typeface="Times New Roman"/>
                          <a:ea typeface="微软雅黑" pitchFamily="34" charset="-122"/>
                          <a:cs typeface="Times New Roman"/>
                        </a:rPr>
                        <a:t>直梯</a:t>
                      </a:r>
                    </a:p>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）梯宽、梯级间隔尺寸符合标准；</a:t>
                      </a:r>
                    </a:p>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）梯段高度超过</a:t>
                      </a: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米时应设护笼，护笼、护笼条尺寸符合标准规定；</a:t>
                      </a:r>
                    </a:p>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）直梯与平台相连的扶手高应大于</a:t>
                      </a:r>
                      <a:r>
                        <a:rPr lang="en-US" sz="1400" kern="100" dirty="0">
                          <a:solidFill>
                            <a:schemeClr val="tx1"/>
                          </a:solidFill>
                          <a:effectLst/>
                          <a:latin typeface="Times New Roman"/>
                          <a:ea typeface="+mn-ea"/>
                          <a:cs typeface="Times New Roman"/>
                        </a:rPr>
                        <a:t>1050</a:t>
                      </a:r>
                      <a:r>
                        <a:rPr lang="zh-CN" sz="1400" kern="100" dirty="0">
                          <a:solidFill>
                            <a:schemeClr val="tx1"/>
                          </a:solidFill>
                          <a:effectLst/>
                          <a:latin typeface="Times New Roman"/>
                          <a:ea typeface="微软雅黑" pitchFamily="34" charset="-122"/>
                          <a:cs typeface="Times New Roman"/>
                        </a:rPr>
                        <a:t>毫米；</a:t>
                      </a:r>
                    </a:p>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4</a:t>
                      </a:r>
                      <a:r>
                        <a:rPr lang="zh-CN" sz="1400" kern="100" dirty="0">
                          <a:solidFill>
                            <a:schemeClr val="tx1"/>
                          </a:solidFill>
                          <a:effectLst/>
                          <a:latin typeface="Times New Roman"/>
                          <a:ea typeface="微软雅黑" pitchFamily="34" charset="-122"/>
                          <a:cs typeface="Times New Roman"/>
                        </a:rPr>
                        <a:t>）结构件不得有松脱、裂纹、扭曲、腐蚀、凹陷或凸出等严重变形，更不得有裂纹。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10</a:t>
                      </a:r>
                      <a:endParaRPr lang="zh-CN" sz="1400" kern="100" dirty="0">
                        <a:solidFill>
                          <a:schemeClr val="tx1"/>
                        </a:solidFill>
                        <a:effectLst/>
                        <a:latin typeface="Times New Roman"/>
                        <a:ea typeface="微软雅黑" pitchFamily="34" charset="-122"/>
                        <a:cs typeface="Times New Roman"/>
                      </a:endParaRP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一项不合格扣</a:t>
                      </a:r>
                      <a:r>
                        <a:rPr lang="en-US" sz="1400" kern="100" dirty="0">
                          <a:solidFill>
                            <a:schemeClr val="tx1"/>
                          </a:solidFill>
                          <a:effectLst/>
                          <a:latin typeface="Times New Roman"/>
                          <a:ea typeface="+mn-ea"/>
                          <a:cs typeface="Times New Roman"/>
                        </a:rPr>
                        <a:t>0.5</a:t>
                      </a:r>
                      <a:r>
                        <a:rPr lang="zh-CN" sz="1400" kern="100" dirty="0">
                          <a:solidFill>
                            <a:schemeClr val="tx1"/>
                          </a:solidFill>
                          <a:effectLst/>
                          <a:latin typeface="Times New Roman"/>
                          <a:ea typeface="微软雅黑" pitchFamily="34" charset="-122"/>
                          <a:cs typeface="Times New Roman"/>
                        </a:rPr>
                        <a:t>分。</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602824">
                <a:tc vMerge="1">
                  <a:txBody>
                    <a:bodyPr/>
                    <a:lstStyle/>
                    <a:p>
                      <a:endParaRPr lang="zh-CN" altLang="en-US"/>
                    </a:p>
                  </a:txBody>
                  <a:tcPr/>
                </a:tc>
                <a:tc vMerge="1">
                  <a:txBody>
                    <a:bodyPr/>
                    <a:lstStyle/>
                    <a:p>
                      <a:pPr algn="just">
                        <a:spcAft>
                          <a:spcPts val="0"/>
                        </a:spcAft>
                      </a:pPr>
                      <a:endParaRPr lang="zh-CN" sz="14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54610" marR="70485"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2. </a:t>
                      </a:r>
                      <a:r>
                        <a:rPr lang="zh-CN" sz="1400" kern="100" dirty="0">
                          <a:solidFill>
                            <a:schemeClr val="tx1"/>
                          </a:solidFill>
                          <a:effectLst/>
                          <a:latin typeface="Times New Roman"/>
                          <a:ea typeface="微软雅黑" pitchFamily="34" charset="-122"/>
                          <a:cs typeface="Times New Roman"/>
                        </a:rPr>
                        <a:t>斜梯</a:t>
                      </a:r>
                    </a:p>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）梯宽、扶手立柱高度、间距尺寸均符合标准规定；</a:t>
                      </a:r>
                    </a:p>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）踏步高、宽适当，除扶手外，必须设一根横杆；</a:t>
                      </a:r>
                    </a:p>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）结构件不得有松脱、裂纹、扭曲、腐蚀、凹陷或凸出等严重变形，更不得有裂纹。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54610" marR="70485"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54610" marR="70485"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088232">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3. </a:t>
                      </a:r>
                      <a:r>
                        <a:rPr lang="zh-CN" sz="1400" kern="100" dirty="0">
                          <a:solidFill>
                            <a:schemeClr val="tx1"/>
                          </a:solidFill>
                          <a:effectLst/>
                          <a:latin typeface="Times New Roman"/>
                          <a:ea typeface="微软雅黑" pitchFamily="34" charset="-122"/>
                          <a:cs typeface="Times New Roman"/>
                        </a:rPr>
                        <a:t>活动轻金属梯</a:t>
                      </a:r>
                    </a:p>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）梯长应小于</a:t>
                      </a:r>
                      <a:r>
                        <a:rPr lang="en-US" sz="1400" kern="100" dirty="0">
                          <a:solidFill>
                            <a:schemeClr val="tx1"/>
                          </a:solidFill>
                          <a:effectLst/>
                          <a:latin typeface="Times New Roman"/>
                          <a:ea typeface="+mn-ea"/>
                          <a:cs typeface="Times New Roman"/>
                        </a:rPr>
                        <a:t>8</a:t>
                      </a:r>
                      <a:r>
                        <a:rPr lang="zh-CN" sz="1400" kern="100" dirty="0">
                          <a:solidFill>
                            <a:schemeClr val="tx1"/>
                          </a:solidFill>
                          <a:effectLst/>
                          <a:latin typeface="Times New Roman"/>
                          <a:ea typeface="微软雅黑" pitchFamily="34" charset="-122"/>
                          <a:cs typeface="Times New Roman"/>
                        </a:rPr>
                        <a:t>米，梯宽不小于</a:t>
                      </a:r>
                      <a:r>
                        <a:rPr lang="en-US" sz="1400" kern="100" dirty="0">
                          <a:solidFill>
                            <a:schemeClr val="tx1"/>
                          </a:solidFill>
                          <a:effectLst/>
                          <a:latin typeface="Times New Roman"/>
                          <a:ea typeface="+mn-ea"/>
                          <a:cs typeface="Times New Roman"/>
                        </a:rPr>
                        <a:t>300</a:t>
                      </a:r>
                      <a:r>
                        <a:rPr lang="zh-CN" sz="1400" kern="100" dirty="0">
                          <a:solidFill>
                            <a:schemeClr val="tx1"/>
                          </a:solidFill>
                          <a:effectLst/>
                          <a:latin typeface="Times New Roman"/>
                          <a:ea typeface="微软雅黑" pitchFamily="34" charset="-122"/>
                          <a:cs typeface="Times New Roman"/>
                        </a:rPr>
                        <a:t>毫米；</a:t>
                      </a:r>
                    </a:p>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）梯脚防滑措施完好，无开裂、破损；</a:t>
                      </a:r>
                    </a:p>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）轻金属直梯具备伸缩加长的直梯，其止回档块完好无变形、开裂；</a:t>
                      </a:r>
                    </a:p>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4</a:t>
                      </a:r>
                      <a:r>
                        <a:rPr lang="zh-CN" sz="1400" kern="100" dirty="0">
                          <a:solidFill>
                            <a:schemeClr val="tx1"/>
                          </a:solidFill>
                          <a:effectLst/>
                          <a:latin typeface="Times New Roman"/>
                          <a:ea typeface="微软雅黑" pitchFamily="34" charset="-122"/>
                          <a:cs typeface="Times New Roman"/>
                        </a:rPr>
                        <a:t>）人字梯的铰链完好无变形，两梯之间梁柱中部限制拉线、撑锁固定装置牢固；</a:t>
                      </a:r>
                    </a:p>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5</a:t>
                      </a:r>
                      <a:r>
                        <a:rPr lang="zh-CN" sz="1400" kern="100" dirty="0">
                          <a:solidFill>
                            <a:schemeClr val="tx1"/>
                          </a:solidFill>
                          <a:effectLst/>
                          <a:latin typeface="Times New Roman"/>
                          <a:ea typeface="微软雅黑" pitchFamily="34" charset="-122"/>
                          <a:cs typeface="Times New Roman"/>
                        </a:rPr>
                        <a:t>）结构件不得有松脱、裂纹、扭曲、腐蚀、凹陷或凸出等严重变形，更不得有裂纹。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54610" marR="70485"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54610" marR="70485"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021154677"/>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404252042"/>
              </p:ext>
            </p:extLst>
          </p:nvPr>
        </p:nvGraphicFramePr>
        <p:xfrm>
          <a:off x="182130" y="764704"/>
          <a:ext cx="11506717" cy="5947360"/>
        </p:xfrm>
        <a:graphic>
          <a:graphicData uri="http://schemas.openxmlformats.org/drawingml/2006/table">
            <a:tbl>
              <a:tblPr/>
              <a:tblGrid>
                <a:gridCol w="580623">
                  <a:extLst>
                    <a:ext uri="{9D8B030D-6E8A-4147-A177-3AD203B41FA5}">
                      <a16:colId xmlns:a16="http://schemas.microsoft.com/office/drawing/2014/main" xmlns="" val="20001"/>
                    </a:ext>
                  </a:extLst>
                </a:gridCol>
                <a:gridCol w="510828">
                  <a:extLst>
                    <a:ext uri="{9D8B030D-6E8A-4147-A177-3AD203B41FA5}">
                      <a16:colId xmlns:a16="http://schemas.microsoft.com/office/drawing/2014/main" xmlns="" val="20002"/>
                    </a:ext>
                  </a:extLst>
                </a:gridCol>
                <a:gridCol w="2854426">
                  <a:extLst>
                    <a:ext uri="{9D8B030D-6E8A-4147-A177-3AD203B41FA5}">
                      <a16:colId xmlns:a16="http://schemas.microsoft.com/office/drawing/2014/main" xmlns="" val="20003"/>
                    </a:ext>
                  </a:extLst>
                </a:gridCol>
                <a:gridCol w="4187685">
                  <a:extLst>
                    <a:ext uri="{9D8B030D-6E8A-4147-A177-3AD203B41FA5}">
                      <a16:colId xmlns:a16="http://schemas.microsoft.com/office/drawing/2014/main" xmlns="" val="20004"/>
                    </a:ext>
                  </a:extLst>
                </a:gridCol>
                <a:gridCol w="513306">
                  <a:extLst>
                    <a:ext uri="{9D8B030D-6E8A-4147-A177-3AD203B41FA5}">
                      <a16:colId xmlns:a16="http://schemas.microsoft.com/office/drawing/2014/main" xmlns="" val="20005"/>
                    </a:ext>
                  </a:extLst>
                </a:gridCol>
                <a:gridCol w="2859849">
                  <a:extLst>
                    <a:ext uri="{9D8B030D-6E8A-4147-A177-3AD203B41FA5}">
                      <a16:colId xmlns:a16="http://schemas.microsoft.com/office/drawing/2014/main" xmlns="" val="20006"/>
                    </a:ext>
                  </a:extLst>
                </a:gridCol>
              </a:tblGrid>
              <a:tr h="504056">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864096">
                <a:tc rowSpan="2">
                  <a:txBody>
                    <a:bodyPr/>
                    <a:lstStyle/>
                    <a:p>
                      <a:pPr algn="l">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just">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54610" marR="70485" algn="ctr"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（十一）工业梯台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4. </a:t>
                      </a:r>
                      <a:r>
                        <a:rPr lang="zh-CN" sz="1400" kern="100" dirty="0">
                          <a:solidFill>
                            <a:schemeClr val="tx1"/>
                          </a:solidFill>
                          <a:effectLst/>
                          <a:latin typeface="Times New Roman"/>
                          <a:ea typeface="微软雅黑" pitchFamily="34" charset="-122"/>
                          <a:cs typeface="Times New Roman"/>
                        </a:rPr>
                        <a:t>轮式移动平台</a:t>
                      </a:r>
                    </a:p>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）操作平台、护栏完好、无破损，尺寸符合标准规定；</a:t>
                      </a:r>
                    </a:p>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）斜撑无变形、铰链连接可靠；</a:t>
                      </a:r>
                    </a:p>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）防滑措施齐全、完好；</a:t>
                      </a:r>
                    </a:p>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4</a:t>
                      </a:r>
                      <a:r>
                        <a:rPr lang="zh-CN" sz="1400" kern="100" dirty="0">
                          <a:solidFill>
                            <a:schemeClr val="tx1"/>
                          </a:solidFill>
                          <a:effectLst/>
                          <a:latin typeface="Times New Roman"/>
                          <a:ea typeface="微软雅黑" pitchFamily="34" charset="-122"/>
                          <a:cs typeface="Times New Roman"/>
                        </a:rPr>
                        <a:t>）轮子的限位、防移动装置完好有效；</a:t>
                      </a:r>
                    </a:p>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5</a:t>
                      </a:r>
                      <a:r>
                        <a:rPr lang="zh-CN" sz="1400" kern="100" dirty="0">
                          <a:solidFill>
                            <a:schemeClr val="tx1"/>
                          </a:solidFill>
                          <a:effectLst/>
                          <a:latin typeface="Times New Roman"/>
                          <a:ea typeface="微软雅黑" pitchFamily="34" charset="-122"/>
                          <a:cs typeface="Times New Roman"/>
                        </a:rPr>
                        <a:t>）结构件不得有松脱、裂纹、扭曲、腐蚀、凹陷或凸出等严重变形，更不得有裂纹。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10</a:t>
                      </a:r>
                      <a:endParaRPr lang="zh-CN" sz="1400" kern="100" dirty="0">
                        <a:solidFill>
                          <a:schemeClr val="tx1"/>
                        </a:solidFill>
                        <a:effectLst/>
                        <a:latin typeface="Times New Roman"/>
                        <a:ea typeface="微软雅黑" pitchFamily="34" charset="-122"/>
                        <a:cs typeface="Times New Roman"/>
                      </a:endParaRP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一项不合格扣</a:t>
                      </a:r>
                      <a:r>
                        <a:rPr lang="en-US" sz="1400" kern="100" dirty="0">
                          <a:solidFill>
                            <a:schemeClr val="tx1"/>
                          </a:solidFill>
                          <a:effectLst/>
                          <a:latin typeface="Times New Roman"/>
                          <a:ea typeface="+mn-ea"/>
                          <a:cs typeface="Times New Roman"/>
                        </a:rPr>
                        <a:t>0.5</a:t>
                      </a:r>
                      <a:r>
                        <a:rPr lang="zh-CN" sz="1400" kern="100" dirty="0">
                          <a:solidFill>
                            <a:schemeClr val="tx1"/>
                          </a:solidFill>
                          <a:effectLst/>
                          <a:latin typeface="Times New Roman"/>
                          <a:ea typeface="微软雅黑" pitchFamily="34" charset="-122"/>
                          <a:cs typeface="Times New Roman"/>
                        </a:rPr>
                        <a:t>分。</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602824">
                <a:tc vMerge="1">
                  <a:txBody>
                    <a:bodyPr/>
                    <a:lstStyle/>
                    <a:p>
                      <a:endParaRPr lang="zh-CN" altLang="en-US"/>
                    </a:p>
                  </a:txBody>
                  <a:tcPr/>
                </a:tc>
                <a:tc vMerge="1">
                  <a:txBody>
                    <a:bodyPr/>
                    <a:lstStyle/>
                    <a:p>
                      <a:pPr algn="ctr">
                        <a:spcAft>
                          <a:spcPts val="0"/>
                        </a:spcAft>
                      </a:pPr>
                      <a:endParaRPr lang="zh-CN" sz="14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54610" marR="70485"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5.</a:t>
                      </a:r>
                      <a:r>
                        <a:rPr lang="zh-CN" sz="1400" kern="100" dirty="0">
                          <a:solidFill>
                            <a:schemeClr val="tx1"/>
                          </a:solidFill>
                          <a:effectLst/>
                          <a:latin typeface="Times New Roman"/>
                          <a:ea typeface="微软雅黑" pitchFamily="34" charset="-122"/>
                          <a:cs typeface="Times New Roman"/>
                        </a:rPr>
                        <a:t>走台、平台</a:t>
                      </a:r>
                    </a:p>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）扶手高度、立柱间距、横杆间距、走台或平台净空高度等尺寸应符合标准规定，走台或平台的设计负荷大于规定值（或实际使用负荷）；</a:t>
                      </a:r>
                    </a:p>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）台面板周围的踢脚挡板高度不小于</a:t>
                      </a:r>
                      <a:r>
                        <a:rPr lang="en-US" sz="1400" kern="100" dirty="0">
                          <a:solidFill>
                            <a:schemeClr val="tx1"/>
                          </a:solidFill>
                          <a:effectLst/>
                          <a:latin typeface="Times New Roman"/>
                          <a:ea typeface="+mn-ea"/>
                          <a:cs typeface="Times New Roman"/>
                        </a:rPr>
                        <a:t>100</a:t>
                      </a:r>
                      <a:r>
                        <a:rPr lang="zh-CN" sz="1400" kern="100" dirty="0">
                          <a:solidFill>
                            <a:schemeClr val="tx1"/>
                          </a:solidFill>
                          <a:effectLst/>
                          <a:latin typeface="Times New Roman"/>
                          <a:ea typeface="微软雅黑" pitchFamily="34" charset="-122"/>
                          <a:cs typeface="Times New Roman"/>
                        </a:rPr>
                        <a:t>毫米；</a:t>
                      </a:r>
                    </a:p>
                    <a:p>
                      <a:pPr marL="5461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）结构件不得有松脱、裂纹、扭曲、腐蚀、凹陷或凸出等严重变形，更不得有裂纹。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54610" marR="70485"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54610" marR="70485"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088232">
                <a:tc>
                  <a:txBody>
                    <a:bodyPr/>
                    <a:lstStyle/>
                    <a:p>
                      <a:pPr algn="l">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ctr" defTabSz="914400" rtl="0" eaLnBrk="1" latinLnBrk="0" hangingPunct="1">
                        <a:spcAft>
                          <a:spcPts val="0"/>
                        </a:spcAft>
                      </a:pPr>
                      <a:r>
                        <a:rPr lang="en-US" sz="1400" kern="100" dirty="0">
                          <a:solidFill>
                            <a:schemeClr val="tx1"/>
                          </a:solidFill>
                          <a:effectLst/>
                          <a:latin typeface="Times New Roman"/>
                          <a:ea typeface="+mn-ea"/>
                          <a:cs typeface="Times New Roman"/>
                        </a:rPr>
                        <a:t>*</a:t>
                      </a:r>
                      <a:r>
                        <a:rPr lang="zh-CN" sz="1400" kern="100" dirty="0">
                          <a:solidFill>
                            <a:schemeClr val="tx1"/>
                          </a:solidFill>
                          <a:effectLst/>
                          <a:latin typeface="Times New Roman"/>
                          <a:ea typeface="微软雅黑" pitchFamily="34" charset="-122"/>
                          <a:cs typeface="Times New Roman"/>
                        </a:rPr>
                        <a:t>（十二） 电焊机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电源线、焊接电缆与焊机连接处有可靠屏护；</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焊机外壳</a:t>
                      </a:r>
                      <a:r>
                        <a:rPr lang="en-US" sz="1400" kern="100" dirty="0">
                          <a:solidFill>
                            <a:schemeClr val="tx1"/>
                          </a:solidFill>
                          <a:effectLst/>
                          <a:latin typeface="Times New Roman"/>
                          <a:ea typeface="+mn-ea"/>
                          <a:cs typeface="Times New Roman"/>
                        </a:rPr>
                        <a:t>PE</a:t>
                      </a:r>
                      <a:r>
                        <a:rPr lang="zh-CN" sz="1400" kern="100" dirty="0">
                          <a:solidFill>
                            <a:schemeClr val="tx1"/>
                          </a:solidFill>
                          <a:effectLst/>
                          <a:latin typeface="Times New Roman"/>
                          <a:ea typeface="微软雅黑" pitchFamily="34" charset="-122"/>
                          <a:cs typeface="Times New Roman"/>
                        </a:rPr>
                        <a:t>线连接正确可靠；</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焊机一、二次绕组，绕组与外壳间绝缘电阻值应定期检测且不小于</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兆欧；</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4.</a:t>
                      </a:r>
                      <a:r>
                        <a:rPr lang="zh-CN" sz="1400" kern="100" dirty="0">
                          <a:solidFill>
                            <a:schemeClr val="tx1"/>
                          </a:solidFill>
                          <a:effectLst/>
                          <a:latin typeface="Times New Roman"/>
                          <a:ea typeface="微软雅黑" pitchFamily="34" charset="-122"/>
                          <a:cs typeface="Times New Roman"/>
                        </a:rPr>
                        <a:t>焊机一次侧电源线长度不超过</a:t>
                      </a: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米，且不得拖地或跨越通道使用；</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5.</a:t>
                      </a:r>
                      <a:r>
                        <a:rPr lang="zh-CN" sz="1400" kern="100" dirty="0">
                          <a:solidFill>
                            <a:schemeClr val="tx1"/>
                          </a:solidFill>
                          <a:effectLst/>
                          <a:latin typeface="Times New Roman"/>
                          <a:ea typeface="微软雅黑" pitchFamily="34" charset="-122"/>
                          <a:cs typeface="Times New Roman"/>
                        </a:rPr>
                        <a:t>焊机二次线连接良好，接头不超过</a:t>
                      </a: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个；</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6.</a:t>
                      </a:r>
                      <a:r>
                        <a:rPr lang="zh-CN" sz="1400" kern="100" dirty="0">
                          <a:solidFill>
                            <a:schemeClr val="tx1"/>
                          </a:solidFill>
                          <a:effectLst/>
                          <a:latin typeface="Times New Roman"/>
                          <a:ea typeface="微软雅黑" pitchFamily="34" charset="-122"/>
                          <a:cs typeface="Times New Roman"/>
                        </a:rPr>
                        <a:t>焊钳夹紧力好，绝缘可靠，隔热层完好；</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7.</a:t>
                      </a:r>
                      <a:r>
                        <a:rPr lang="zh-CN" sz="1400" kern="100" dirty="0">
                          <a:solidFill>
                            <a:schemeClr val="tx1"/>
                          </a:solidFill>
                          <a:effectLst/>
                          <a:latin typeface="Times New Roman"/>
                          <a:ea typeface="微软雅黑" pitchFamily="34" charset="-122"/>
                          <a:cs typeface="Times New Roman"/>
                        </a:rPr>
                        <a:t>焊机使用场所清洁，无严重粉尘，周围无易燃易爆物。</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ctr"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p>
                      <a:pPr marL="54610" marR="70485" algn="ctr" defTabSz="914400" rtl="0" eaLnBrk="1" latinLnBrk="0" hangingPunct="1">
                        <a:spcAft>
                          <a:spcPts val="0"/>
                        </a:spcAft>
                      </a:pPr>
                      <a:r>
                        <a:rPr lang="en-US" sz="1400" kern="100" dirty="0">
                          <a:solidFill>
                            <a:schemeClr val="tx1"/>
                          </a:solidFill>
                          <a:effectLst/>
                          <a:latin typeface="Times New Roman"/>
                          <a:ea typeface="+mn-ea"/>
                          <a:cs typeface="Times New Roman"/>
                        </a:rPr>
                        <a:t>10</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fontAlgn="base" latinLnBrk="0" hangingPunct="1">
                        <a:spcAft>
                          <a:spcPts val="0"/>
                        </a:spcAft>
                      </a:pP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一项不合格扣</a:t>
                      </a: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分；</a:t>
                      </a:r>
                    </a:p>
                    <a:p>
                      <a:pPr marL="54610" marR="70485" algn="l" defTabSz="914400" rtl="0" eaLnBrk="1" fontAlgn="base" latinLnBrk="0" hangingPunct="1">
                        <a:spcAft>
                          <a:spcPts val="0"/>
                        </a:spcAft>
                      </a:pP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当一台设备有四项不合格，该项设备不得分；</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本项不得分时，追加扣除</a:t>
                      </a:r>
                      <a:r>
                        <a:rPr lang="en-US" sz="1400" kern="100" dirty="0">
                          <a:solidFill>
                            <a:schemeClr val="tx1"/>
                          </a:solidFill>
                          <a:effectLst/>
                          <a:latin typeface="Times New Roman"/>
                          <a:ea typeface="+mn-ea"/>
                          <a:cs typeface="Times New Roman"/>
                        </a:rPr>
                        <a:t>10</a:t>
                      </a:r>
                      <a:r>
                        <a:rPr lang="zh-CN" sz="1400" kern="100" dirty="0">
                          <a:solidFill>
                            <a:schemeClr val="tx1"/>
                          </a:solidFill>
                          <a:effectLst/>
                          <a:latin typeface="Times New Roman"/>
                          <a:ea typeface="微软雅黑" pitchFamily="34" charset="-122"/>
                          <a:cs typeface="Times New Roman"/>
                        </a:rPr>
                        <a:t>分。</a:t>
                      </a:r>
                    </a:p>
                    <a:p>
                      <a:pPr marL="54610" marR="70485" algn="l" defTabSz="914400" rtl="0" eaLnBrk="1" fontAlgn="base"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p>
                      <a:pPr marL="54610" marR="70485" algn="ctr" defTabSz="914400" rtl="0" eaLnBrk="1" fontAlgn="base"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p>
                      <a:pPr marL="54610" marR="70485" algn="ctr" defTabSz="914400" rtl="0" eaLnBrk="1" fontAlgn="base"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497224106"/>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797560472"/>
              </p:ext>
            </p:extLst>
          </p:nvPr>
        </p:nvGraphicFramePr>
        <p:xfrm>
          <a:off x="182130" y="675827"/>
          <a:ext cx="11506717" cy="6160720"/>
        </p:xfrm>
        <a:graphic>
          <a:graphicData uri="http://schemas.openxmlformats.org/drawingml/2006/table">
            <a:tbl>
              <a:tblPr/>
              <a:tblGrid>
                <a:gridCol w="580623">
                  <a:extLst>
                    <a:ext uri="{9D8B030D-6E8A-4147-A177-3AD203B41FA5}">
                      <a16:colId xmlns:a16="http://schemas.microsoft.com/office/drawing/2014/main" xmlns="" val="20001"/>
                    </a:ext>
                  </a:extLst>
                </a:gridCol>
                <a:gridCol w="510828">
                  <a:extLst>
                    <a:ext uri="{9D8B030D-6E8A-4147-A177-3AD203B41FA5}">
                      <a16:colId xmlns:a16="http://schemas.microsoft.com/office/drawing/2014/main" xmlns="" val="20002"/>
                    </a:ext>
                  </a:extLst>
                </a:gridCol>
                <a:gridCol w="2854426">
                  <a:extLst>
                    <a:ext uri="{9D8B030D-6E8A-4147-A177-3AD203B41FA5}">
                      <a16:colId xmlns:a16="http://schemas.microsoft.com/office/drawing/2014/main" xmlns="" val="20003"/>
                    </a:ext>
                  </a:extLst>
                </a:gridCol>
                <a:gridCol w="4187685">
                  <a:extLst>
                    <a:ext uri="{9D8B030D-6E8A-4147-A177-3AD203B41FA5}">
                      <a16:colId xmlns:a16="http://schemas.microsoft.com/office/drawing/2014/main" xmlns="" val="20004"/>
                    </a:ext>
                  </a:extLst>
                </a:gridCol>
                <a:gridCol w="513306">
                  <a:extLst>
                    <a:ext uri="{9D8B030D-6E8A-4147-A177-3AD203B41FA5}">
                      <a16:colId xmlns:a16="http://schemas.microsoft.com/office/drawing/2014/main" xmlns="" val="20005"/>
                    </a:ext>
                  </a:extLst>
                </a:gridCol>
                <a:gridCol w="2859849">
                  <a:extLst>
                    <a:ext uri="{9D8B030D-6E8A-4147-A177-3AD203B41FA5}">
                      <a16:colId xmlns:a16="http://schemas.microsoft.com/office/drawing/2014/main" xmlns="" val="20006"/>
                    </a:ext>
                  </a:extLst>
                </a:gridCol>
              </a:tblGrid>
              <a:tr h="504056">
                <a:tc>
                  <a:txBody>
                    <a:bodyPr/>
                    <a:lstStyle/>
                    <a:p>
                      <a:pPr algn="ctr">
                        <a:spcAft>
                          <a:spcPts val="0"/>
                        </a:spcAft>
                      </a:pPr>
                      <a:r>
                        <a:rPr lang="zh-CN" sz="1400" b="1" kern="100" dirty="0">
                          <a:effectLst/>
                          <a:latin typeface="Times New Roman"/>
                          <a:ea typeface="微软雅黑" pitchFamily="34" charset="-122"/>
                          <a:cs typeface="Times New Roman"/>
                        </a:rPr>
                        <a:t>二级</a:t>
                      </a:r>
                      <a:endParaRPr lang="zh-CN" sz="1400" kern="100" dirty="0">
                        <a:effectLst/>
                        <a:latin typeface="Calibri"/>
                        <a:ea typeface="微软雅黑" pitchFamily="34" charset="-122"/>
                        <a:cs typeface="Times New Roman"/>
                      </a:endParaRPr>
                    </a:p>
                    <a:p>
                      <a:pPr algn="ctr">
                        <a:spcAft>
                          <a:spcPts val="0"/>
                        </a:spcAft>
                      </a:pPr>
                      <a:r>
                        <a:rPr lang="zh-CN" sz="1400" b="1" kern="100" dirty="0">
                          <a:effectLst/>
                          <a:latin typeface="Times New Roman"/>
                          <a:ea typeface="微软雅黑" pitchFamily="34" charset="-122"/>
                          <a:cs typeface="Times New Roman"/>
                        </a:rPr>
                        <a:t>要素</a:t>
                      </a:r>
                      <a:endParaRPr lang="zh-CN" sz="14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a:ea typeface="微软雅黑" pitchFamily="34" charset="-122"/>
                          <a:cs typeface="Times New Roman"/>
                        </a:rPr>
                        <a:t>三级</a:t>
                      </a:r>
                      <a:endParaRPr lang="zh-CN" sz="1400" kern="100" dirty="0">
                        <a:effectLst/>
                        <a:latin typeface="Calibri"/>
                        <a:ea typeface="微软雅黑" pitchFamily="34" charset="-122"/>
                        <a:cs typeface="Times New Roman"/>
                      </a:endParaRPr>
                    </a:p>
                    <a:p>
                      <a:pPr algn="ctr">
                        <a:spcAft>
                          <a:spcPts val="0"/>
                        </a:spcAft>
                      </a:pPr>
                      <a:r>
                        <a:rPr lang="zh-CN" sz="1400" b="1" kern="100" dirty="0">
                          <a:effectLst/>
                          <a:latin typeface="Times New Roman"/>
                          <a:ea typeface="微软雅黑" pitchFamily="34" charset="-122"/>
                          <a:cs typeface="Times New Roman"/>
                        </a:rPr>
                        <a:t>要素</a:t>
                      </a:r>
                      <a:endParaRPr lang="zh-CN" sz="14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a:ea typeface="微软雅黑" pitchFamily="34" charset="-122"/>
                          <a:cs typeface="Times New Roman"/>
                        </a:rPr>
                        <a:t>基本规范要求</a:t>
                      </a:r>
                      <a:endParaRPr lang="zh-CN" sz="14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a:ea typeface="微软雅黑" pitchFamily="34" charset="-122"/>
                          <a:cs typeface="Times New Roman"/>
                        </a:rPr>
                        <a:t>企业达标标准</a:t>
                      </a:r>
                      <a:endParaRPr lang="zh-CN" sz="14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a:ea typeface="微软雅黑" pitchFamily="34" charset="-122"/>
                          <a:cs typeface="Times New Roman"/>
                        </a:rPr>
                        <a:t>标准</a:t>
                      </a:r>
                      <a:endParaRPr lang="zh-CN" sz="1400" kern="100" dirty="0">
                        <a:effectLst/>
                        <a:latin typeface="Calibri"/>
                        <a:ea typeface="微软雅黑" pitchFamily="34" charset="-122"/>
                        <a:cs typeface="Times New Roman"/>
                      </a:endParaRPr>
                    </a:p>
                    <a:p>
                      <a:pPr algn="ctr">
                        <a:spcAft>
                          <a:spcPts val="0"/>
                        </a:spcAft>
                      </a:pPr>
                      <a:r>
                        <a:rPr lang="zh-CN" sz="1400" b="1" kern="100" dirty="0">
                          <a:effectLst/>
                          <a:latin typeface="Times New Roman"/>
                          <a:ea typeface="微软雅黑" pitchFamily="34" charset="-122"/>
                          <a:cs typeface="Times New Roman"/>
                        </a:rPr>
                        <a:t>分值</a:t>
                      </a:r>
                      <a:endParaRPr lang="zh-CN" sz="14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a:ea typeface="微软雅黑" pitchFamily="34" charset="-122"/>
                          <a:cs typeface="Times New Roman"/>
                        </a:rPr>
                        <a:t>考评说明</a:t>
                      </a:r>
                      <a:endParaRPr lang="zh-CN" sz="14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864096">
                <a:tc rowSpan="2">
                  <a:txBody>
                    <a:bodyPr/>
                    <a:lstStyle/>
                    <a:p>
                      <a:pPr algn="l">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just">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ctr"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（十三）工业气瓶</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购买超期未检气瓶或使用报废气瓶盛装的气体。</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储存气瓶空间温度不得超过</a:t>
                      </a:r>
                      <a:r>
                        <a:rPr lang="en-US" sz="1400" kern="100" dirty="0">
                          <a:solidFill>
                            <a:schemeClr val="tx1"/>
                          </a:solidFill>
                          <a:effectLst/>
                          <a:latin typeface="Times New Roman"/>
                          <a:ea typeface="+mn-ea"/>
                          <a:cs typeface="Times New Roman"/>
                        </a:rPr>
                        <a:t>40℃</a:t>
                      </a:r>
                      <a:r>
                        <a:rPr lang="zh-CN" sz="1400" kern="100" dirty="0">
                          <a:solidFill>
                            <a:schemeClr val="tx1"/>
                          </a:solidFill>
                          <a:effectLst/>
                          <a:latin typeface="Times New Roman"/>
                          <a:ea typeface="微软雅黑" pitchFamily="34" charset="-122"/>
                          <a:cs typeface="Times New Roman"/>
                        </a:rPr>
                        <a:t>，空瓶、满瓶、在用瓶应分开划区域放置，并有明显标志识别。</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禁止将盛装气体的气瓶置于人员密集或靠近热源的场所使用（车用瓶除外），禁止任何热源对气瓶进行加热。</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4.</a:t>
                      </a:r>
                      <a:r>
                        <a:rPr lang="zh-CN" sz="1400" kern="100" dirty="0">
                          <a:solidFill>
                            <a:schemeClr val="tx1"/>
                          </a:solidFill>
                          <a:effectLst/>
                          <a:latin typeface="Times New Roman"/>
                          <a:ea typeface="微软雅黑" pitchFamily="34" charset="-122"/>
                          <a:cs typeface="Times New Roman"/>
                        </a:rPr>
                        <a:t>气瓶外观有清晰的外表涂色、警示标签、钢印。外表无腐蚀、气瓶瓶嘴变形、裂纹等严重缺陷。</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5.</a:t>
                      </a:r>
                      <a:r>
                        <a:rPr lang="zh-CN" sz="1400" kern="100" dirty="0">
                          <a:solidFill>
                            <a:schemeClr val="tx1"/>
                          </a:solidFill>
                          <a:effectLst/>
                          <a:latin typeface="Times New Roman"/>
                          <a:ea typeface="微软雅黑" pitchFamily="34" charset="-122"/>
                          <a:cs typeface="Times New Roman"/>
                        </a:rPr>
                        <a:t>气瓶附件：防震圈、瓶帽、瓶阀（手轮）、压力表齐全、完好。连接气瓶管线无破损、裂纹。</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6.</a:t>
                      </a:r>
                      <a:r>
                        <a:rPr lang="zh-CN" sz="1400" kern="100" dirty="0">
                          <a:solidFill>
                            <a:schemeClr val="tx1"/>
                          </a:solidFill>
                          <a:effectLst/>
                          <a:latin typeface="Times New Roman"/>
                          <a:ea typeface="微软雅黑" pitchFamily="34" charset="-122"/>
                          <a:cs typeface="Times New Roman"/>
                        </a:rPr>
                        <a:t>氧气瓶与乙炔瓶使用时应分开至少保持</a:t>
                      </a:r>
                      <a:r>
                        <a:rPr lang="en-US" sz="1400" kern="100" dirty="0">
                          <a:solidFill>
                            <a:schemeClr val="tx1"/>
                          </a:solidFill>
                          <a:effectLst/>
                          <a:latin typeface="Times New Roman"/>
                          <a:ea typeface="+mn-ea"/>
                          <a:cs typeface="Times New Roman"/>
                        </a:rPr>
                        <a:t>5m</a:t>
                      </a:r>
                      <a:r>
                        <a:rPr lang="zh-CN" sz="1400" kern="100" dirty="0">
                          <a:solidFill>
                            <a:schemeClr val="tx1"/>
                          </a:solidFill>
                          <a:effectLst/>
                          <a:latin typeface="Times New Roman"/>
                          <a:ea typeface="微软雅黑" pitchFamily="34" charset="-122"/>
                          <a:cs typeface="Times New Roman"/>
                        </a:rPr>
                        <a:t>间距，且距离明火</a:t>
                      </a:r>
                      <a:r>
                        <a:rPr lang="en-US" sz="1400" kern="100" dirty="0">
                          <a:solidFill>
                            <a:schemeClr val="tx1"/>
                          </a:solidFill>
                          <a:effectLst/>
                          <a:latin typeface="Times New Roman"/>
                          <a:ea typeface="+mn-ea"/>
                          <a:cs typeface="Times New Roman"/>
                        </a:rPr>
                        <a:t>10m</a:t>
                      </a:r>
                      <a:r>
                        <a:rPr lang="zh-CN" sz="1400" kern="100" dirty="0">
                          <a:solidFill>
                            <a:schemeClr val="tx1"/>
                          </a:solidFill>
                          <a:effectLst/>
                          <a:latin typeface="Times New Roman"/>
                          <a:ea typeface="微软雅黑" pitchFamily="34" charset="-122"/>
                          <a:cs typeface="Times New Roman"/>
                        </a:rPr>
                        <a:t>以外。乙炔瓶不得放在橡胶等绝缘体上。氧气瓶阀、减压器不得沾有油脂；</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7.</a:t>
                      </a:r>
                      <a:r>
                        <a:rPr lang="zh-CN" sz="1400" kern="100" dirty="0">
                          <a:solidFill>
                            <a:schemeClr val="tx1"/>
                          </a:solidFill>
                          <a:effectLst/>
                          <a:latin typeface="Times New Roman"/>
                          <a:ea typeface="微软雅黑" pitchFamily="34" charset="-122"/>
                          <a:cs typeface="Times New Roman"/>
                        </a:rPr>
                        <a:t>直立使用的气瓶有防止倾倒措施，且措施可靠。</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20</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fontAlgn="base" latinLnBrk="0" hangingPunct="1">
                        <a:spcAft>
                          <a:spcPts val="0"/>
                        </a:spcAft>
                      </a:pPr>
                      <a:r>
                        <a:rPr lang="zh-CN" sz="1400" kern="100" dirty="0">
                          <a:solidFill>
                            <a:schemeClr val="tx1"/>
                          </a:solidFill>
                          <a:effectLst/>
                          <a:latin typeface="Times New Roman"/>
                          <a:ea typeface="微软雅黑" pitchFamily="34" charset="-122"/>
                          <a:cs typeface="Times New Roman"/>
                        </a:rPr>
                        <a:t>一项不合格扣</a:t>
                      </a: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分。</a:t>
                      </a:r>
                    </a:p>
                    <a:p>
                      <a:pPr marL="54610" marR="70485" algn="l" defTabSz="914400" rtl="0" eaLnBrk="1" fontAlgn="base"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602824">
                <a:tc vMerge="1">
                  <a:txBody>
                    <a:bodyPr/>
                    <a:lstStyle/>
                    <a:p>
                      <a:endParaRPr lang="zh-CN" altLang="en-US"/>
                    </a:p>
                  </a:txBody>
                  <a:tcPr/>
                </a:tc>
                <a:tc vMerge="1">
                  <a:txBody>
                    <a:bodyPr/>
                    <a:lstStyle/>
                    <a:p>
                      <a:pPr algn="ctr">
                        <a:spcAft>
                          <a:spcPts val="0"/>
                        </a:spcAft>
                      </a:pPr>
                      <a:endParaRPr lang="zh-CN" sz="14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ctr"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（十四） 移动电气装置</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绝缘电阻值不小于</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兆欧，且有定期检测记录；</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电源线采用三芯或四芯多股橡胶电缆，无接头，不跨越通道，绝缘层无破损，长度不得超过</a:t>
                      </a:r>
                      <a:r>
                        <a:rPr lang="en-US" sz="1400" kern="100" dirty="0">
                          <a:solidFill>
                            <a:schemeClr val="tx1"/>
                          </a:solidFill>
                          <a:effectLst/>
                          <a:latin typeface="Times New Roman"/>
                          <a:ea typeface="+mn-ea"/>
                          <a:cs typeface="Times New Roman"/>
                        </a:rPr>
                        <a:t>6</a:t>
                      </a:r>
                      <a:r>
                        <a:rPr lang="zh-CN" sz="1400" kern="100" dirty="0">
                          <a:solidFill>
                            <a:schemeClr val="tx1"/>
                          </a:solidFill>
                          <a:effectLst/>
                          <a:latin typeface="Times New Roman"/>
                          <a:ea typeface="微软雅黑" pitchFamily="34" charset="-122"/>
                          <a:cs typeface="Times New Roman"/>
                        </a:rPr>
                        <a:t>米；</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3.PE</a:t>
                      </a:r>
                      <a:r>
                        <a:rPr lang="zh-CN" sz="1400" kern="100" dirty="0">
                          <a:solidFill>
                            <a:schemeClr val="tx1"/>
                          </a:solidFill>
                          <a:effectLst/>
                          <a:latin typeface="Times New Roman"/>
                          <a:ea typeface="微软雅黑" pitchFamily="34" charset="-122"/>
                          <a:cs typeface="Times New Roman"/>
                        </a:rPr>
                        <a:t>线连接可靠；</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4.</a:t>
                      </a:r>
                      <a:r>
                        <a:rPr lang="zh-CN" sz="1400" kern="100" dirty="0">
                          <a:solidFill>
                            <a:schemeClr val="tx1"/>
                          </a:solidFill>
                          <a:effectLst/>
                          <a:latin typeface="Times New Roman"/>
                          <a:ea typeface="微软雅黑" pitchFamily="34" charset="-122"/>
                          <a:cs typeface="Times New Roman"/>
                        </a:rPr>
                        <a:t>防护罩、遮拦、屏护、盖应完好、无松动；</a:t>
                      </a:r>
                    </a:p>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5.</a:t>
                      </a:r>
                      <a:r>
                        <a:rPr lang="zh-CN" sz="1400" kern="100" dirty="0">
                          <a:solidFill>
                            <a:schemeClr val="tx1"/>
                          </a:solidFill>
                          <a:effectLst/>
                          <a:latin typeface="Times New Roman"/>
                          <a:ea typeface="微软雅黑" pitchFamily="34" charset="-122"/>
                          <a:cs typeface="Times New Roman"/>
                        </a:rPr>
                        <a:t>开关应可靠、灵敏，且与负载相匹配。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5</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fontAlgn="base" latinLnBrk="0" hangingPunct="1">
                        <a:spcAft>
                          <a:spcPts val="0"/>
                        </a:spcAft>
                      </a:pP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一项不合格扣</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分；</a:t>
                      </a:r>
                    </a:p>
                    <a:p>
                      <a:pPr marL="54610" marR="70485" algn="l" defTabSz="914400" rtl="0" eaLnBrk="1" fontAlgn="base" latinLnBrk="0" hangingPunct="1">
                        <a:spcAft>
                          <a:spcPts val="0"/>
                        </a:spcAft>
                      </a:pPr>
                      <a:r>
                        <a:rPr lang="en-US" sz="1400" kern="100" dirty="0">
                          <a:solidFill>
                            <a:schemeClr val="tx1"/>
                          </a:solidFill>
                          <a:effectLst/>
                          <a:latin typeface="Times New Roman"/>
                          <a:ea typeface="+mn-ea"/>
                          <a:cs typeface="Times New Roman"/>
                        </a:rPr>
                        <a:t>2. </a:t>
                      </a:r>
                      <a:r>
                        <a:rPr lang="zh-CN" sz="1400" kern="100" dirty="0">
                          <a:solidFill>
                            <a:schemeClr val="tx1"/>
                          </a:solidFill>
                          <a:effectLst/>
                          <a:latin typeface="Times New Roman"/>
                          <a:ea typeface="微软雅黑" pitchFamily="34" charset="-122"/>
                          <a:cs typeface="Times New Roman"/>
                        </a:rPr>
                        <a:t>当一台设备有三项不合格，该项设备不得分。</a:t>
                      </a:r>
                    </a:p>
                    <a:p>
                      <a:pPr marL="54610" marR="70485" algn="l" defTabSz="914400" rtl="0" eaLnBrk="1" fontAlgn="base"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882744">
                <a:tc>
                  <a:txBody>
                    <a:bodyPr/>
                    <a:lstStyle/>
                    <a:p>
                      <a:pPr algn="l">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ctr"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（十五） 手持电动工具</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必须按作业环境的要求，选用手持电动工具，使用</a:t>
                      </a:r>
                      <a:r>
                        <a:rPr lang="en-US" sz="1400" kern="100" dirty="0">
                          <a:solidFill>
                            <a:schemeClr val="tx1"/>
                          </a:solidFill>
                          <a:effectLst/>
                          <a:latin typeface="Times New Roman"/>
                          <a:ea typeface="+mn-ea"/>
                          <a:cs typeface="Times New Roman"/>
                        </a:rPr>
                        <a:t>Ⅰ</a:t>
                      </a:r>
                      <a:r>
                        <a:rPr lang="zh-CN" sz="1400" kern="100" dirty="0">
                          <a:solidFill>
                            <a:schemeClr val="tx1"/>
                          </a:solidFill>
                          <a:effectLst/>
                          <a:latin typeface="Times New Roman"/>
                          <a:ea typeface="微软雅黑" pitchFamily="34" charset="-122"/>
                          <a:cs typeface="Times New Roman"/>
                        </a:rPr>
                        <a:t>类手持电动工具应配有漏电保护装置，</a:t>
                      </a:r>
                      <a:r>
                        <a:rPr lang="en-US" sz="1400" kern="100" dirty="0">
                          <a:solidFill>
                            <a:schemeClr val="tx1"/>
                          </a:solidFill>
                          <a:effectLst/>
                          <a:latin typeface="Times New Roman"/>
                          <a:ea typeface="+mn-ea"/>
                          <a:cs typeface="Times New Roman"/>
                        </a:rPr>
                        <a:t>PE</a:t>
                      </a:r>
                      <a:r>
                        <a:rPr lang="zh-CN" sz="1400" kern="100" dirty="0">
                          <a:solidFill>
                            <a:schemeClr val="tx1"/>
                          </a:solidFill>
                          <a:effectLst/>
                          <a:latin typeface="Times New Roman"/>
                          <a:ea typeface="微软雅黑" pitchFamily="34" charset="-122"/>
                          <a:cs typeface="Times New Roman"/>
                        </a:rPr>
                        <a:t>线连接可靠；</a:t>
                      </a:r>
                    </a:p>
                    <a:p>
                      <a:pPr marL="54610" marR="70485" algn="l" defTabSz="914400" rtl="0" eaLnBrk="1" fontAlgn="base" latinLnBrk="0" hangingPunct="1">
                        <a:spcAft>
                          <a:spcPts val="0"/>
                        </a:spcAft>
                      </a:pP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绝缘电阻符合要求，有定期测量记录（每三个月需测量一次）</a:t>
                      </a:r>
                      <a:r>
                        <a:rPr lang="zh-CN" sz="1400" kern="100" dirty="0" smtClean="0">
                          <a:solidFill>
                            <a:schemeClr val="tx1"/>
                          </a:solidFill>
                          <a:effectLst/>
                          <a:latin typeface="Times New Roman"/>
                          <a:ea typeface="微软雅黑" pitchFamily="34" charset="-122"/>
                          <a:cs typeface="Times New Roman"/>
                        </a:rPr>
                        <a:t>；</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r>
                        <a:rPr lang="en-US" sz="1400" kern="100" dirty="0">
                          <a:solidFill>
                            <a:schemeClr val="tx1"/>
                          </a:solidFill>
                          <a:effectLst/>
                          <a:latin typeface="Times New Roman"/>
                          <a:ea typeface="+mn-ea"/>
                          <a:cs typeface="Times New Roman"/>
                        </a:rPr>
                        <a:t>5</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fontAlgn="base" latinLnBrk="0" hangingPunct="1">
                        <a:spcAft>
                          <a:spcPts val="0"/>
                        </a:spcAft>
                      </a:pP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一项不合格扣</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分</a:t>
                      </a:r>
                      <a:r>
                        <a:rPr lang="zh-CN" sz="1400" kern="100" dirty="0" smtClean="0">
                          <a:solidFill>
                            <a:schemeClr val="tx1"/>
                          </a:solidFill>
                          <a:effectLst/>
                          <a:latin typeface="Times New Roman"/>
                          <a:ea typeface="微软雅黑" pitchFamily="34" charset="-122"/>
                          <a:cs typeface="Times New Roman"/>
                        </a:rPr>
                        <a:t>；</a:t>
                      </a:r>
                      <a:endParaRPr lang="en-US" altLang="zh-CN" sz="1400" kern="100" dirty="0" smtClean="0">
                        <a:solidFill>
                          <a:schemeClr val="tx1"/>
                        </a:solidFill>
                        <a:effectLst/>
                        <a:latin typeface="Times New Roman"/>
                        <a:ea typeface="微软雅黑" pitchFamily="34" charset="-122"/>
                        <a:cs typeface="Times New Roman"/>
                      </a:endParaRPr>
                    </a:p>
                    <a:p>
                      <a:pPr fontAlgn="base"/>
                      <a:r>
                        <a:rPr lang="en-US" altLang="zh-CN" sz="1400" kern="100" dirty="0" smtClean="0">
                          <a:solidFill>
                            <a:schemeClr val="tx1"/>
                          </a:solidFill>
                          <a:effectLst/>
                          <a:latin typeface="Times New Roman"/>
                          <a:ea typeface="微软雅黑" pitchFamily="34" charset="-122"/>
                          <a:cs typeface="Times New Roman"/>
                        </a:rPr>
                        <a:t>  2.</a:t>
                      </a:r>
                      <a:r>
                        <a:rPr lang="zh-CN" altLang="zh-CN" sz="1400" kern="100" dirty="0" smtClean="0">
                          <a:solidFill>
                            <a:schemeClr val="tx1"/>
                          </a:solidFill>
                          <a:effectLst/>
                          <a:latin typeface="Times New Roman"/>
                          <a:ea typeface="微软雅黑" pitchFamily="34" charset="-122"/>
                          <a:cs typeface="Times New Roman"/>
                        </a:rPr>
                        <a:t>当一台设备有三项不合格，该项设备不得分。</a:t>
                      </a:r>
                    </a:p>
                    <a:p>
                      <a:r>
                        <a:rPr lang="zh-CN" altLang="zh-CN" sz="1400" kern="100" dirty="0" smtClean="0">
                          <a:solidFill>
                            <a:schemeClr val="tx1"/>
                          </a:solidFill>
                          <a:effectLst/>
                          <a:latin typeface="Times New Roman"/>
                          <a:ea typeface="微软雅黑" pitchFamily="34" charset="-122"/>
                          <a:cs typeface="Times New Roman"/>
                        </a:rPr>
                        <a:t>注：绝缘电阻以企业测量记录为依据，现场进行抽测。</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559236752"/>
      </p:ext>
    </p:extLst>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109347173"/>
              </p:ext>
            </p:extLst>
          </p:nvPr>
        </p:nvGraphicFramePr>
        <p:xfrm>
          <a:off x="165141" y="901739"/>
          <a:ext cx="11506717" cy="5608320"/>
        </p:xfrm>
        <a:graphic>
          <a:graphicData uri="http://schemas.openxmlformats.org/drawingml/2006/table">
            <a:tbl>
              <a:tblPr/>
              <a:tblGrid>
                <a:gridCol w="580623">
                  <a:extLst>
                    <a:ext uri="{9D8B030D-6E8A-4147-A177-3AD203B41FA5}">
                      <a16:colId xmlns:a16="http://schemas.microsoft.com/office/drawing/2014/main" xmlns="" val="20001"/>
                    </a:ext>
                  </a:extLst>
                </a:gridCol>
                <a:gridCol w="510828">
                  <a:extLst>
                    <a:ext uri="{9D8B030D-6E8A-4147-A177-3AD203B41FA5}">
                      <a16:colId xmlns:a16="http://schemas.microsoft.com/office/drawing/2014/main" xmlns="" val="20002"/>
                    </a:ext>
                  </a:extLst>
                </a:gridCol>
                <a:gridCol w="2854426">
                  <a:extLst>
                    <a:ext uri="{9D8B030D-6E8A-4147-A177-3AD203B41FA5}">
                      <a16:colId xmlns:a16="http://schemas.microsoft.com/office/drawing/2014/main" xmlns="" val="20003"/>
                    </a:ext>
                  </a:extLst>
                </a:gridCol>
                <a:gridCol w="4187685">
                  <a:extLst>
                    <a:ext uri="{9D8B030D-6E8A-4147-A177-3AD203B41FA5}">
                      <a16:colId xmlns:a16="http://schemas.microsoft.com/office/drawing/2014/main" xmlns="" val="20004"/>
                    </a:ext>
                  </a:extLst>
                </a:gridCol>
                <a:gridCol w="513306">
                  <a:extLst>
                    <a:ext uri="{9D8B030D-6E8A-4147-A177-3AD203B41FA5}">
                      <a16:colId xmlns:a16="http://schemas.microsoft.com/office/drawing/2014/main" xmlns="" val="20005"/>
                    </a:ext>
                  </a:extLst>
                </a:gridCol>
                <a:gridCol w="2859849">
                  <a:extLst>
                    <a:ext uri="{9D8B030D-6E8A-4147-A177-3AD203B41FA5}">
                      <a16:colId xmlns:a16="http://schemas.microsoft.com/office/drawing/2014/main" xmlns="" val="20006"/>
                    </a:ext>
                  </a:extLst>
                </a:gridCol>
              </a:tblGrid>
              <a:tr h="392008">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864096">
                <a:tc rowSpan="2">
                  <a:txBody>
                    <a:bodyPr/>
                    <a:lstStyle/>
                    <a:p>
                      <a:pPr algn="l">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just">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indent="0" algn="ctr" defTabSz="914400" rtl="0" eaLnBrk="1" fontAlgn="auto" latinLnBrk="0" hangingPunct="1">
                        <a:lnSpc>
                          <a:spcPct val="100000"/>
                        </a:lnSpc>
                        <a:spcBef>
                          <a:spcPts val="0"/>
                        </a:spcBef>
                        <a:spcAft>
                          <a:spcPts val="0"/>
                        </a:spcAft>
                        <a:buClrTx/>
                        <a:buSzTx/>
                        <a:buFontTx/>
                        <a:buNone/>
                        <a:tabLst/>
                        <a:defRPr/>
                      </a:pPr>
                      <a:r>
                        <a:rPr lang="zh-CN" altLang="zh-CN" sz="1400" kern="100" dirty="0" smtClean="0">
                          <a:solidFill>
                            <a:schemeClr val="tx1"/>
                          </a:solidFill>
                          <a:effectLst/>
                          <a:latin typeface="Times New Roman"/>
                          <a:ea typeface="微软雅黑" pitchFamily="34" charset="-122"/>
                          <a:cs typeface="Times New Roman"/>
                        </a:rPr>
                        <a:t>（十五） 手持电动工具</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r>
                        <a:rPr lang="en-US" altLang="zh-CN" sz="1400" kern="100" dirty="0" smtClean="0">
                          <a:solidFill>
                            <a:schemeClr val="tx1"/>
                          </a:solidFill>
                          <a:effectLst/>
                          <a:latin typeface="Times New Roman"/>
                          <a:ea typeface="微软雅黑" pitchFamily="34" charset="-122"/>
                          <a:cs typeface="Times New Roman"/>
                        </a:rPr>
                        <a:t>3.</a:t>
                      </a:r>
                      <a:r>
                        <a:rPr lang="zh-CN" altLang="zh-CN" sz="1400" kern="100" dirty="0" smtClean="0">
                          <a:solidFill>
                            <a:schemeClr val="tx1"/>
                          </a:solidFill>
                          <a:effectLst/>
                          <a:latin typeface="Times New Roman"/>
                          <a:ea typeface="微软雅黑" pitchFamily="34" charset="-122"/>
                          <a:cs typeface="Times New Roman"/>
                        </a:rPr>
                        <a:t>电源线必须用护管软线，长度不得超过</a:t>
                      </a:r>
                      <a:r>
                        <a:rPr lang="en-US" altLang="zh-CN" sz="1400" kern="100" dirty="0" smtClean="0">
                          <a:solidFill>
                            <a:schemeClr val="tx1"/>
                          </a:solidFill>
                          <a:effectLst/>
                          <a:latin typeface="Times New Roman"/>
                          <a:ea typeface="微软雅黑" pitchFamily="34" charset="-122"/>
                          <a:cs typeface="Times New Roman"/>
                        </a:rPr>
                        <a:t>6</a:t>
                      </a:r>
                      <a:r>
                        <a:rPr lang="zh-CN" altLang="zh-CN" sz="1400" kern="100" dirty="0" smtClean="0">
                          <a:solidFill>
                            <a:schemeClr val="tx1"/>
                          </a:solidFill>
                          <a:effectLst/>
                          <a:latin typeface="Times New Roman"/>
                          <a:ea typeface="微软雅黑" pitchFamily="34" charset="-122"/>
                          <a:cs typeface="Times New Roman"/>
                        </a:rPr>
                        <a:t>米，无接头及破损；</a:t>
                      </a:r>
                    </a:p>
                    <a:p>
                      <a:pPr fontAlgn="base"/>
                      <a:r>
                        <a:rPr lang="en-US" altLang="zh-CN" sz="1400" kern="100" dirty="0" smtClean="0">
                          <a:solidFill>
                            <a:schemeClr val="tx1"/>
                          </a:solidFill>
                          <a:effectLst/>
                          <a:latin typeface="Times New Roman"/>
                          <a:ea typeface="微软雅黑" pitchFamily="34" charset="-122"/>
                          <a:cs typeface="Times New Roman"/>
                        </a:rPr>
                        <a:t>4.</a:t>
                      </a:r>
                      <a:r>
                        <a:rPr lang="zh-CN" altLang="zh-CN" sz="1400" kern="100" dirty="0" smtClean="0">
                          <a:solidFill>
                            <a:schemeClr val="tx1"/>
                          </a:solidFill>
                          <a:effectLst/>
                          <a:latin typeface="Times New Roman"/>
                          <a:ea typeface="微软雅黑" pitchFamily="34" charset="-122"/>
                          <a:cs typeface="Times New Roman"/>
                        </a:rPr>
                        <a:t>电动工具的防护罩、盖及手柄应完好，无松动；</a:t>
                      </a:r>
                    </a:p>
                    <a:p>
                      <a:r>
                        <a:rPr lang="en-US" altLang="zh-CN" sz="1400" kern="100" dirty="0" smtClean="0">
                          <a:solidFill>
                            <a:schemeClr val="tx1"/>
                          </a:solidFill>
                          <a:effectLst/>
                          <a:latin typeface="Times New Roman"/>
                          <a:ea typeface="微软雅黑" pitchFamily="34" charset="-122"/>
                          <a:cs typeface="Times New Roman"/>
                        </a:rPr>
                        <a:t>5.</a:t>
                      </a:r>
                      <a:r>
                        <a:rPr lang="zh-CN" altLang="zh-CN" sz="1400" kern="100" dirty="0" smtClean="0">
                          <a:solidFill>
                            <a:schemeClr val="tx1"/>
                          </a:solidFill>
                          <a:effectLst/>
                          <a:latin typeface="Times New Roman"/>
                          <a:ea typeface="微软雅黑" pitchFamily="34" charset="-122"/>
                          <a:cs typeface="Times New Roman"/>
                        </a:rPr>
                        <a:t>电动工具的开关应灵敏、可靠无破损、规格与负载匹配。</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latinLnBrk="0" hangingPunct="1">
                        <a:spcAft>
                          <a:spcPts val="0"/>
                        </a:spcAft>
                      </a:pP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4610" marR="70485" algn="l" defTabSz="914400" rtl="0" eaLnBrk="1" fontAlgn="base" latinLnBrk="0" hangingPunct="1">
                        <a:spcAft>
                          <a:spcPts val="0"/>
                        </a:spcAft>
                      </a:pPr>
                      <a:endParaRPr lang="zh-CN" altLang="zh-CN" sz="1400" kern="100" dirty="0" smtClean="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602824">
                <a:tc vMerge="1">
                  <a:txBody>
                    <a:bodyPr/>
                    <a:lstStyle/>
                    <a:p>
                      <a:endParaRPr lang="zh-CN" altLang="en-US"/>
                    </a:p>
                  </a:txBody>
                  <a:tcPr/>
                </a:tc>
                <a:tc vMerge="1">
                  <a:txBody>
                    <a:bodyPr/>
                    <a:lstStyle/>
                    <a:p>
                      <a:pPr algn="ctr">
                        <a:spcAft>
                          <a:spcPts val="0"/>
                        </a:spcAft>
                      </a:pPr>
                      <a:endParaRPr lang="zh-CN" sz="14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54610" marR="70485" algn="ctr" defTabSz="914400" rtl="0" eaLnBrk="1" latinLnBrk="0" hangingPunct="1">
                        <a:spcAft>
                          <a:spcPts val="0"/>
                        </a:spcAft>
                      </a:pPr>
                      <a:r>
                        <a:rPr lang="zh-CN" altLang="zh-CN" sz="1800" kern="1200" dirty="0" smtClean="0">
                          <a:solidFill>
                            <a:schemeClr val="tx1"/>
                          </a:solidFill>
                          <a:effectLst/>
                          <a:latin typeface="+mn-lt"/>
                          <a:ea typeface="微软雅黑" pitchFamily="34" charset="-122"/>
                          <a:cs typeface="+mn-cs"/>
                        </a:rPr>
                        <a:t>（</a:t>
                      </a:r>
                      <a:r>
                        <a:rPr lang="zh-CN" altLang="zh-CN" sz="1400" kern="100" dirty="0" smtClean="0">
                          <a:solidFill>
                            <a:schemeClr val="tx1"/>
                          </a:solidFill>
                          <a:effectLst/>
                          <a:latin typeface="Times New Roman"/>
                          <a:ea typeface="微软雅黑" pitchFamily="34" charset="-122"/>
                          <a:cs typeface="Times New Roman"/>
                        </a:rPr>
                        <a:t>十六） 变配电系统</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ase" latinLnBrk="0" hangingPunct="1">
                        <a:spcAft>
                          <a:spcPts val="0"/>
                        </a:spcAft>
                      </a:pPr>
                      <a:r>
                        <a:rPr lang="en-US" sz="1400" kern="100" dirty="0">
                          <a:solidFill>
                            <a:schemeClr val="tx1"/>
                          </a:solidFill>
                          <a:effectLst/>
                          <a:latin typeface="Times New Roman"/>
                          <a:ea typeface="+mn-ea"/>
                          <a:cs typeface="Times New Roman"/>
                        </a:rPr>
                        <a:t>1. </a:t>
                      </a:r>
                      <a:r>
                        <a:rPr lang="zh-CN" sz="1400" kern="100" dirty="0">
                          <a:solidFill>
                            <a:schemeClr val="tx1"/>
                          </a:solidFill>
                          <a:effectLst/>
                          <a:latin typeface="Times New Roman"/>
                          <a:ea typeface="微软雅黑" pitchFamily="34" charset="-122"/>
                          <a:cs typeface="Times New Roman"/>
                        </a:rPr>
                        <a:t>变配电站环境</a:t>
                      </a:r>
                    </a:p>
                    <a:p>
                      <a:pPr marL="0" algn="l" defTabSz="914400" rtl="0" eaLnBrk="1" fontAlgn="base"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）与爆炸危险场所、有腐蚀性场所有安全间距；</a:t>
                      </a:r>
                    </a:p>
                    <a:p>
                      <a:pPr marL="0" algn="l" defTabSz="914400" rtl="0" eaLnBrk="1" fontAlgn="base"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）应设有</a:t>
                      </a:r>
                      <a:r>
                        <a:rPr lang="en-US" sz="1400" kern="100" dirty="0">
                          <a:solidFill>
                            <a:schemeClr val="tx1"/>
                          </a:solidFill>
                          <a:effectLst/>
                          <a:latin typeface="Times New Roman"/>
                          <a:ea typeface="+mn-ea"/>
                          <a:cs typeface="Times New Roman"/>
                        </a:rPr>
                        <a:t>100</a:t>
                      </a:r>
                      <a:r>
                        <a:rPr lang="zh-CN" sz="1400" kern="100" dirty="0">
                          <a:solidFill>
                            <a:schemeClr val="tx1"/>
                          </a:solidFill>
                          <a:effectLst/>
                          <a:latin typeface="Times New Roman"/>
                          <a:ea typeface="微软雅黑" pitchFamily="34" charset="-122"/>
                          <a:cs typeface="Times New Roman"/>
                        </a:rPr>
                        <a:t>％变压器油量的贮油池或排油设施；</a:t>
                      </a:r>
                    </a:p>
                    <a:p>
                      <a:pPr marL="0" algn="l" defTabSz="914400" rtl="0" eaLnBrk="1" fontAlgn="base"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）变配电间门应向外开，高压室（间）门应向低压间开，相邻配电室门应双向开；</a:t>
                      </a:r>
                    </a:p>
                    <a:p>
                      <a:pPr marL="0" algn="l" defTabSz="914400" rtl="0" eaLnBrk="1" fontAlgn="base"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4</a:t>
                      </a:r>
                      <a:r>
                        <a:rPr lang="zh-CN" sz="1400" kern="100" dirty="0">
                          <a:solidFill>
                            <a:schemeClr val="tx1"/>
                          </a:solidFill>
                          <a:effectLst/>
                          <a:latin typeface="Times New Roman"/>
                          <a:ea typeface="微软雅黑" pitchFamily="34" charset="-122"/>
                          <a:cs typeface="Times New Roman"/>
                        </a:rPr>
                        <a:t>）门、窗及孔洞应设置网孔小于</a:t>
                      </a:r>
                      <a:r>
                        <a:rPr lang="en-US" sz="1400" kern="100" dirty="0">
                          <a:solidFill>
                            <a:schemeClr val="tx1"/>
                          </a:solidFill>
                          <a:effectLst/>
                          <a:latin typeface="Times New Roman"/>
                          <a:ea typeface="+mn-ea"/>
                          <a:cs typeface="Times New Roman"/>
                        </a:rPr>
                        <a:t>10×10mm</a:t>
                      </a:r>
                      <a:r>
                        <a:rPr lang="zh-CN" sz="1400" kern="100" dirty="0">
                          <a:solidFill>
                            <a:schemeClr val="tx1"/>
                          </a:solidFill>
                          <a:effectLst/>
                          <a:latin typeface="Times New Roman"/>
                          <a:ea typeface="微软雅黑" pitchFamily="34" charset="-122"/>
                          <a:cs typeface="Times New Roman"/>
                        </a:rPr>
                        <a:t>的金属网；</a:t>
                      </a:r>
                    </a:p>
                    <a:p>
                      <a:pPr marL="0" algn="l" defTabSz="914400" rtl="0" eaLnBrk="1" fontAlgn="base"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5</a:t>
                      </a:r>
                      <a:r>
                        <a:rPr lang="zh-CN" sz="1400" kern="100" dirty="0">
                          <a:solidFill>
                            <a:schemeClr val="tx1"/>
                          </a:solidFill>
                          <a:effectLst/>
                          <a:latin typeface="Times New Roman"/>
                          <a:ea typeface="微软雅黑" pitchFamily="34" charset="-122"/>
                          <a:cs typeface="Times New Roman"/>
                        </a:rPr>
                        <a:t>）地势不应低洼，防止雨后积水，配备足量消防灭火器材。</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ase" latinLnBrk="0" hangingPunct="1">
                        <a:spcAft>
                          <a:spcPts val="0"/>
                        </a:spcAft>
                      </a:pPr>
                      <a:r>
                        <a:rPr lang="en-US" sz="1400" kern="100" dirty="0">
                          <a:solidFill>
                            <a:schemeClr val="tx1"/>
                          </a:solidFill>
                          <a:effectLst/>
                          <a:latin typeface="Times New Roman"/>
                          <a:ea typeface="+mn-ea"/>
                          <a:cs typeface="Times New Roman"/>
                        </a:rPr>
                        <a:t>5</a:t>
                      </a:r>
                      <a:endParaRPr lang="zh-CN" sz="1400" kern="100" dirty="0">
                        <a:solidFill>
                          <a:schemeClr val="tx1"/>
                        </a:solidFill>
                        <a:effectLst/>
                        <a:latin typeface="Times New Roman"/>
                        <a:ea typeface="微软雅黑" pitchFamily="34" charset="-122"/>
                        <a:cs typeface="Times New Roman"/>
                      </a:endParaRPr>
                    </a:p>
                    <a:p>
                      <a:pPr marL="0" algn="l" defTabSz="914400" rtl="0" eaLnBrk="1" fontAlgn="base"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ase" latinLnBrk="0" hangingPunct="1">
                        <a:spcAft>
                          <a:spcPts val="0"/>
                        </a:spcAft>
                      </a:pPr>
                      <a:r>
                        <a:rPr lang="zh-CN" sz="1400" kern="100" dirty="0">
                          <a:solidFill>
                            <a:schemeClr val="tx1"/>
                          </a:solidFill>
                          <a:effectLst/>
                          <a:latin typeface="Times New Roman"/>
                          <a:ea typeface="微软雅黑" pitchFamily="34" charset="-122"/>
                          <a:cs typeface="Times New Roman"/>
                        </a:rPr>
                        <a:t>一处不合格，扣</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882744">
                <a:tc>
                  <a:txBody>
                    <a:bodyPr/>
                    <a:lstStyle/>
                    <a:p>
                      <a:pPr algn="l">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54610" marR="70485" algn="ctr"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solidFill>
                            <a:schemeClr val="tx1"/>
                          </a:solidFill>
                          <a:effectLst/>
                          <a:latin typeface="Times New Roman"/>
                          <a:ea typeface="+mn-ea"/>
                          <a:cs typeface="Times New Roman"/>
                        </a:rPr>
                        <a:t>2. </a:t>
                      </a:r>
                      <a:r>
                        <a:rPr lang="zh-CN" sz="1400" kern="100" dirty="0">
                          <a:solidFill>
                            <a:schemeClr val="tx1"/>
                          </a:solidFill>
                          <a:effectLst/>
                          <a:latin typeface="Times New Roman"/>
                          <a:ea typeface="微软雅黑" pitchFamily="34" charset="-122"/>
                          <a:cs typeface="Times New Roman"/>
                        </a:rPr>
                        <a:t>变压器、发电机</a:t>
                      </a:r>
                    </a:p>
                    <a:p>
                      <a:pPr algn="l">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）油标油位指示清晰，油色透明无杂质，变压器油有定期绝缘测试报告，且不漏油；</a:t>
                      </a:r>
                    </a:p>
                    <a:p>
                      <a:pPr algn="l">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）油温指示清晰，温度低于</a:t>
                      </a:r>
                      <a:r>
                        <a:rPr lang="en-US" sz="1400" kern="100" dirty="0">
                          <a:solidFill>
                            <a:schemeClr val="tx1"/>
                          </a:solidFill>
                          <a:effectLst/>
                          <a:latin typeface="Times New Roman"/>
                          <a:ea typeface="+mn-ea"/>
                          <a:cs typeface="Times New Roman"/>
                        </a:rPr>
                        <a:t>85℃</a:t>
                      </a:r>
                      <a:r>
                        <a:rPr lang="zh-CN" sz="1400" kern="100" dirty="0">
                          <a:solidFill>
                            <a:schemeClr val="tx1"/>
                          </a:solidFill>
                          <a:effectLst/>
                          <a:latin typeface="Times New Roman"/>
                          <a:ea typeface="微软雅黑" pitchFamily="34" charset="-122"/>
                          <a:cs typeface="Times New Roman"/>
                        </a:rPr>
                        <a:t>，发电机工作温度符合要求；</a:t>
                      </a:r>
                    </a:p>
                    <a:p>
                      <a:pPr algn="l">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）接地故障保护完好可靠；</a:t>
                      </a:r>
                    </a:p>
                    <a:p>
                      <a:pPr algn="l">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4</a:t>
                      </a:r>
                      <a:r>
                        <a:rPr lang="zh-CN" sz="1400" kern="100" dirty="0">
                          <a:solidFill>
                            <a:schemeClr val="tx1"/>
                          </a:solidFill>
                          <a:effectLst/>
                          <a:latin typeface="Times New Roman"/>
                          <a:ea typeface="微软雅黑" pitchFamily="34" charset="-122"/>
                          <a:cs typeface="Times New Roman"/>
                        </a:rPr>
                        <a:t>）瓷瓶、套管清洁，无裂纹或放电痕迹；</a:t>
                      </a:r>
                    </a:p>
                    <a:p>
                      <a:pPr algn="l">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5</a:t>
                      </a:r>
                      <a:r>
                        <a:rPr lang="zh-CN" sz="1400" kern="100" dirty="0">
                          <a:solidFill>
                            <a:schemeClr val="tx1"/>
                          </a:solidFill>
                          <a:effectLst/>
                          <a:latin typeface="Times New Roman"/>
                          <a:ea typeface="微软雅黑" pitchFamily="34" charset="-122"/>
                          <a:cs typeface="Times New Roman"/>
                        </a:rPr>
                        <a:t>）变压器、发电机运行过程中内部无异常响声或放电声；</a:t>
                      </a:r>
                    </a:p>
                    <a:p>
                      <a:pPr algn="l">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6</a:t>
                      </a:r>
                      <a:r>
                        <a:rPr lang="zh-CN" sz="1400" kern="100" dirty="0">
                          <a:solidFill>
                            <a:schemeClr val="tx1"/>
                          </a:solidFill>
                          <a:effectLst/>
                          <a:latin typeface="Times New Roman"/>
                          <a:ea typeface="微软雅黑" pitchFamily="34" charset="-122"/>
                          <a:cs typeface="Times New Roman"/>
                        </a:rPr>
                        <a:t>）应有符合规定的警示标志和遮拦。</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solidFill>
                            <a:schemeClr val="tx1"/>
                          </a:solidFill>
                          <a:effectLst/>
                          <a:latin typeface="Times New Roman"/>
                          <a:ea typeface="+mn-ea"/>
                          <a:cs typeface="Times New Roman"/>
                        </a:rPr>
                        <a:t>12</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缺绝缘测试报告扣</a:t>
                      </a: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分；</a:t>
                      </a:r>
                    </a:p>
                    <a:p>
                      <a:pPr algn="l">
                        <a:spcAft>
                          <a:spcPts val="0"/>
                        </a:spcAft>
                      </a:pP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漏油扣</a:t>
                      </a:r>
                      <a:r>
                        <a:rPr lang="en-US" sz="1400" kern="100" dirty="0">
                          <a:solidFill>
                            <a:schemeClr val="tx1"/>
                          </a:solidFill>
                          <a:effectLst/>
                          <a:latin typeface="Times New Roman"/>
                          <a:ea typeface="+mn-ea"/>
                          <a:cs typeface="Times New Roman"/>
                        </a:rPr>
                        <a:t>4</a:t>
                      </a:r>
                      <a:r>
                        <a:rPr lang="zh-CN" sz="1400" kern="100" dirty="0">
                          <a:solidFill>
                            <a:schemeClr val="tx1"/>
                          </a:solidFill>
                          <a:effectLst/>
                          <a:latin typeface="Times New Roman"/>
                          <a:ea typeface="微软雅黑" pitchFamily="34" charset="-122"/>
                          <a:cs typeface="Times New Roman"/>
                        </a:rPr>
                        <a:t>分；</a:t>
                      </a:r>
                    </a:p>
                    <a:p>
                      <a:pPr algn="l">
                        <a:spcAft>
                          <a:spcPts val="0"/>
                        </a:spcAft>
                      </a:pP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其余不合格项，一项扣</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分。</a:t>
                      </a:r>
                    </a:p>
                    <a:p>
                      <a:pPr algn="l">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81477326"/>
      </p:ext>
    </p:extLst>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graphicFrame>
        <p:nvGraphicFramePr>
          <p:cNvPr id="2" name="表格 1"/>
          <p:cNvGraphicFramePr>
            <a:graphicFrameLocks noGrp="1"/>
          </p:cNvGraphicFramePr>
          <p:nvPr>
            <p:extLst>
              <p:ext uri="{D42A27DB-BD31-4B8C-83A1-F6EECF244321}">
                <p14:modId xmlns:p14="http://schemas.microsoft.com/office/powerpoint/2010/main" val="2862895155"/>
              </p:ext>
            </p:extLst>
          </p:nvPr>
        </p:nvGraphicFramePr>
        <p:xfrm>
          <a:off x="143942" y="692696"/>
          <a:ext cx="11506717" cy="6051416"/>
        </p:xfrm>
        <a:graphic>
          <a:graphicData uri="http://schemas.openxmlformats.org/drawingml/2006/table">
            <a:tbl>
              <a:tblPr/>
              <a:tblGrid>
                <a:gridCol w="580623">
                  <a:extLst>
                    <a:ext uri="{9D8B030D-6E8A-4147-A177-3AD203B41FA5}">
                      <a16:colId xmlns:a16="http://schemas.microsoft.com/office/drawing/2014/main" xmlns="" val="20001"/>
                    </a:ext>
                  </a:extLst>
                </a:gridCol>
                <a:gridCol w="510828">
                  <a:extLst>
                    <a:ext uri="{9D8B030D-6E8A-4147-A177-3AD203B41FA5}">
                      <a16:colId xmlns:a16="http://schemas.microsoft.com/office/drawing/2014/main" xmlns="" val="20002"/>
                    </a:ext>
                  </a:extLst>
                </a:gridCol>
                <a:gridCol w="2854426">
                  <a:extLst>
                    <a:ext uri="{9D8B030D-6E8A-4147-A177-3AD203B41FA5}">
                      <a16:colId xmlns:a16="http://schemas.microsoft.com/office/drawing/2014/main" xmlns="" val="20003"/>
                    </a:ext>
                  </a:extLst>
                </a:gridCol>
                <a:gridCol w="4187685">
                  <a:extLst>
                    <a:ext uri="{9D8B030D-6E8A-4147-A177-3AD203B41FA5}">
                      <a16:colId xmlns:a16="http://schemas.microsoft.com/office/drawing/2014/main" xmlns="" val="20004"/>
                    </a:ext>
                  </a:extLst>
                </a:gridCol>
                <a:gridCol w="513306">
                  <a:extLst>
                    <a:ext uri="{9D8B030D-6E8A-4147-A177-3AD203B41FA5}">
                      <a16:colId xmlns:a16="http://schemas.microsoft.com/office/drawing/2014/main" xmlns="" val="20005"/>
                    </a:ext>
                  </a:extLst>
                </a:gridCol>
                <a:gridCol w="2859849">
                  <a:extLst>
                    <a:ext uri="{9D8B030D-6E8A-4147-A177-3AD203B41FA5}">
                      <a16:colId xmlns:a16="http://schemas.microsoft.com/office/drawing/2014/main" xmlns="" val="20006"/>
                    </a:ext>
                  </a:extLst>
                </a:gridCol>
              </a:tblGrid>
              <a:tr h="504056">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864096">
                <a:tc rowSpan="2">
                  <a:txBody>
                    <a:bodyPr/>
                    <a:lstStyle/>
                    <a:p>
                      <a:pPr algn="l">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just">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0485" indent="0" algn="ctr" defTabSz="914400" rtl="0" eaLnBrk="1" fontAlgn="base" latinLnBrk="0" hangingPunct="1">
                        <a:lnSpc>
                          <a:spcPct val="100000"/>
                        </a:lnSpc>
                        <a:spcBef>
                          <a:spcPts val="0"/>
                        </a:spcBef>
                        <a:spcAft>
                          <a:spcPts val="0"/>
                        </a:spcAft>
                        <a:buClrTx/>
                        <a:buSzTx/>
                        <a:buFontTx/>
                        <a:buNone/>
                        <a:tabLst/>
                        <a:defRPr/>
                      </a:pPr>
                      <a:r>
                        <a:rPr lang="zh-CN" altLang="zh-CN" sz="1400" kern="100" dirty="0" smtClean="0">
                          <a:solidFill>
                            <a:schemeClr val="tx1"/>
                          </a:solidFill>
                          <a:effectLst/>
                          <a:latin typeface="Times New Roman"/>
                          <a:ea typeface="微软雅黑" pitchFamily="34" charset="-122"/>
                          <a:cs typeface="Times New Roman"/>
                        </a:rPr>
                        <a:t>（十六） 变配电系统</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高低压配电间、电容器间控制装置</a:t>
                      </a:r>
                    </a:p>
                    <a:p>
                      <a:pPr marL="0" marR="70485" indent="0" algn="l" defTabSz="914400" rtl="0" eaLnBrk="1" fontAlgn="base" latinLnBrk="0" hangingPunct="1">
                        <a:lnSpc>
                          <a:spcPct val="100000"/>
                        </a:lnSpc>
                        <a:spcBef>
                          <a:spcPts val="0"/>
                        </a:spcBef>
                        <a:spcAft>
                          <a:spcPts val="0"/>
                        </a:spcAft>
                        <a:buClrTx/>
                        <a:buSzTx/>
                        <a:buFontTx/>
                        <a:buNone/>
                        <a:tabLst/>
                        <a:defRPr/>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）所有的瓷瓶、套管、绝缘子应清洁无裂纹；</a:t>
                      </a:r>
                    </a:p>
                    <a:p>
                      <a:pPr marL="0" marR="70485" indent="0" algn="l" defTabSz="914400" rtl="0" eaLnBrk="1" fontAlgn="base" latinLnBrk="0" hangingPunct="1">
                        <a:lnSpc>
                          <a:spcPct val="100000"/>
                        </a:lnSpc>
                        <a:spcBef>
                          <a:spcPts val="0"/>
                        </a:spcBef>
                        <a:spcAft>
                          <a:spcPts val="0"/>
                        </a:spcAft>
                        <a:buClrTx/>
                        <a:buSzTx/>
                        <a:buFontTx/>
                        <a:buNone/>
                        <a:tabLst/>
                        <a:defRPr/>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）所有的母线应整齐清洁，接点接触良好，母线温度应低于</a:t>
                      </a:r>
                      <a:r>
                        <a:rPr lang="en-US" sz="1400" kern="100" dirty="0">
                          <a:solidFill>
                            <a:schemeClr val="tx1"/>
                          </a:solidFill>
                          <a:effectLst/>
                          <a:latin typeface="Times New Roman"/>
                          <a:ea typeface="+mn-ea"/>
                          <a:cs typeface="Times New Roman"/>
                        </a:rPr>
                        <a:t>70℃</a:t>
                      </a:r>
                      <a:r>
                        <a:rPr lang="zh-CN" sz="1400" kern="100" dirty="0">
                          <a:solidFill>
                            <a:schemeClr val="tx1"/>
                          </a:solidFill>
                          <a:effectLst/>
                          <a:latin typeface="Times New Roman"/>
                          <a:ea typeface="微软雅黑" pitchFamily="34" charset="-122"/>
                          <a:cs typeface="Times New Roman"/>
                        </a:rPr>
                        <a:t>，相序标志明显，连接可靠；</a:t>
                      </a:r>
                    </a:p>
                    <a:p>
                      <a:pPr marL="0" marR="70485" indent="0" algn="l" defTabSz="914400" rtl="0" eaLnBrk="1" fontAlgn="base" latinLnBrk="0" hangingPunct="1">
                        <a:lnSpc>
                          <a:spcPct val="100000"/>
                        </a:lnSpc>
                        <a:spcBef>
                          <a:spcPts val="0"/>
                        </a:spcBef>
                        <a:spcAft>
                          <a:spcPts val="0"/>
                        </a:spcAft>
                        <a:buClrTx/>
                        <a:buSzTx/>
                        <a:buFontTx/>
                        <a:buNone/>
                        <a:tabLst/>
                        <a:defRPr/>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）各类电缆及高压架空线路敷设应符合安装规程，电缆头外表面清洁无漏油，接地可靠；</a:t>
                      </a:r>
                    </a:p>
                    <a:p>
                      <a:pPr marL="0" marR="70485" indent="0" algn="l" defTabSz="914400" rtl="0" eaLnBrk="1" fontAlgn="base" latinLnBrk="0" hangingPunct="1">
                        <a:lnSpc>
                          <a:spcPct val="100000"/>
                        </a:lnSpc>
                        <a:spcBef>
                          <a:spcPts val="0"/>
                        </a:spcBef>
                        <a:spcAft>
                          <a:spcPts val="0"/>
                        </a:spcAft>
                        <a:buClrTx/>
                        <a:buSzTx/>
                        <a:buFontTx/>
                        <a:buNone/>
                        <a:tabLst/>
                        <a:defRPr/>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4</a:t>
                      </a:r>
                      <a:r>
                        <a:rPr lang="zh-CN" sz="1400" kern="100" dirty="0">
                          <a:solidFill>
                            <a:schemeClr val="tx1"/>
                          </a:solidFill>
                          <a:effectLst/>
                          <a:latin typeface="Times New Roman"/>
                          <a:ea typeface="微软雅黑" pitchFamily="34" charset="-122"/>
                          <a:cs typeface="Times New Roman"/>
                        </a:rPr>
                        <a:t>）断路器应为国家许可生产厂的合格产品，油开关油位正常，油色透明无杂质；</a:t>
                      </a:r>
                    </a:p>
                    <a:p>
                      <a:pPr marL="0" marR="70485" indent="0" algn="l" defTabSz="914400" rtl="0" eaLnBrk="1" fontAlgn="base" latinLnBrk="0" hangingPunct="1">
                        <a:lnSpc>
                          <a:spcPct val="100000"/>
                        </a:lnSpc>
                        <a:spcBef>
                          <a:spcPts val="0"/>
                        </a:spcBef>
                        <a:spcAft>
                          <a:spcPts val="0"/>
                        </a:spcAft>
                        <a:buClrTx/>
                        <a:buSzTx/>
                        <a:buFontTx/>
                        <a:buNone/>
                        <a:tabLst/>
                        <a:defRPr/>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5</a:t>
                      </a:r>
                      <a:r>
                        <a:rPr lang="zh-CN" sz="1400" kern="100" dirty="0">
                          <a:solidFill>
                            <a:schemeClr val="tx1"/>
                          </a:solidFill>
                          <a:effectLst/>
                          <a:latin typeface="Times New Roman"/>
                          <a:ea typeface="微软雅黑" pitchFamily="34" charset="-122"/>
                          <a:cs typeface="Times New Roman"/>
                        </a:rPr>
                        <a:t>）操纵机构应为国家许可生产厂的合格产品，高压开关柜有定期预防性试验报告；</a:t>
                      </a:r>
                    </a:p>
                    <a:p>
                      <a:pPr marL="0" marR="70485" indent="0" algn="l" defTabSz="914400" rtl="0" eaLnBrk="1" fontAlgn="base" latinLnBrk="0" hangingPunct="1">
                        <a:lnSpc>
                          <a:spcPct val="100000"/>
                        </a:lnSpc>
                        <a:spcBef>
                          <a:spcPts val="0"/>
                        </a:spcBef>
                        <a:spcAft>
                          <a:spcPts val="0"/>
                        </a:spcAft>
                        <a:buClrTx/>
                        <a:buSzTx/>
                        <a:buFontTx/>
                        <a:buNone/>
                        <a:tabLst/>
                        <a:defRPr/>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6</a:t>
                      </a:r>
                      <a:r>
                        <a:rPr lang="zh-CN" sz="1400" kern="100" dirty="0">
                          <a:solidFill>
                            <a:schemeClr val="tx1"/>
                          </a:solidFill>
                          <a:effectLst/>
                          <a:latin typeface="Times New Roman"/>
                          <a:ea typeface="微软雅黑" pitchFamily="34" charset="-122"/>
                          <a:cs typeface="Times New Roman"/>
                        </a:rPr>
                        <a:t>）所有空气开关灭弧罩应完整，触头平整；</a:t>
                      </a:r>
                    </a:p>
                    <a:p>
                      <a:pPr marL="0" marR="70485" indent="0" algn="l" defTabSz="914400" rtl="0" eaLnBrk="1" fontAlgn="base" latinLnBrk="0" hangingPunct="1">
                        <a:lnSpc>
                          <a:spcPct val="100000"/>
                        </a:lnSpc>
                        <a:spcBef>
                          <a:spcPts val="0"/>
                        </a:spcBef>
                        <a:spcAft>
                          <a:spcPts val="0"/>
                        </a:spcAft>
                        <a:buClrTx/>
                        <a:buSzTx/>
                        <a:buFontTx/>
                        <a:buNone/>
                        <a:tabLst/>
                        <a:defRPr/>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7</a:t>
                      </a:r>
                      <a:r>
                        <a:rPr lang="zh-CN" sz="1400" kern="100" dirty="0">
                          <a:solidFill>
                            <a:schemeClr val="tx1"/>
                          </a:solidFill>
                          <a:effectLst/>
                          <a:latin typeface="Times New Roman"/>
                          <a:ea typeface="微软雅黑" pitchFamily="34" charset="-122"/>
                          <a:cs typeface="Times New Roman"/>
                        </a:rPr>
                        <a:t>）电力电容器外壳无膨胀变形，无漏油现象；</a:t>
                      </a:r>
                    </a:p>
                    <a:p>
                      <a:pPr marL="0" marR="70485" indent="0" algn="l" defTabSz="914400" rtl="0" eaLnBrk="1" fontAlgn="base" latinLnBrk="0" hangingPunct="1">
                        <a:lnSpc>
                          <a:spcPct val="100000"/>
                        </a:lnSpc>
                        <a:spcBef>
                          <a:spcPts val="0"/>
                        </a:spcBef>
                        <a:spcAft>
                          <a:spcPts val="0"/>
                        </a:spcAft>
                        <a:buClrTx/>
                        <a:buSzTx/>
                        <a:buFontTx/>
                        <a:buNone/>
                        <a:tabLst/>
                        <a:defRPr/>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8</a:t>
                      </a:r>
                      <a:r>
                        <a:rPr lang="zh-CN" sz="1400" kern="100" dirty="0">
                          <a:solidFill>
                            <a:schemeClr val="tx1"/>
                          </a:solidFill>
                          <a:effectLst/>
                          <a:latin typeface="Times New Roman"/>
                          <a:ea typeface="微软雅黑" pitchFamily="34" charset="-122"/>
                          <a:cs typeface="Times New Roman"/>
                        </a:rPr>
                        <a:t>）接地故障保护可靠，并有定期检测记录；</a:t>
                      </a:r>
                    </a:p>
                    <a:p>
                      <a:pPr marL="0" marR="70485" indent="0" algn="l" defTabSz="914400" rtl="0" eaLnBrk="1" fontAlgn="base" latinLnBrk="0" hangingPunct="1">
                        <a:lnSpc>
                          <a:spcPct val="100000"/>
                        </a:lnSpc>
                        <a:spcBef>
                          <a:spcPts val="0"/>
                        </a:spcBef>
                        <a:spcAft>
                          <a:spcPts val="0"/>
                        </a:spcAft>
                        <a:buClrTx/>
                        <a:buSzTx/>
                        <a:buFontTx/>
                        <a:buNone/>
                        <a:tabLst/>
                        <a:defRPr/>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9</a:t>
                      </a:r>
                      <a:r>
                        <a:rPr lang="zh-CN" sz="1400" kern="100" dirty="0">
                          <a:solidFill>
                            <a:schemeClr val="tx1"/>
                          </a:solidFill>
                          <a:effectLst/>
                          <a:latin typeface="Times New Roman"/>
                          <a:ea typeface="微软雅黑" pitchFamily="34" charset="-122"/>
                          <a:cs typeface="Times New Roman"/>
                        </a:rPr>
                        <a:t>）各种安全用具应定期检测合格；</a:t>
                      </a:r>
                    </a:p>
                    <a:p>
                      <a:pPr marL="0" marR="70485" indent="0" algn="l" defTabSz="914400" rtl="0" eaLnBrk="1" fontAlgn="base" latinLnBrk="0" hangingPunct="1">
                        <a:lnSpc>
                          <a:spcPct val="100000"/>
                        </a:lnSpc>
                        <a:spcBef>
                          <a:spcPts val="0"/>
                        </a:spcBef>
                        <a:spcAft>
                          <a:spcPts val="0"/>
                        </a:spcAft>
                        <a:buClrTx/>
                        <a:buSzTx/>
                        <a:buFontTx/>
                        <a:buNone/>
                        <a:tabLst/>
                        <a:defRPr/>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10</a:t>
                      </a:r>
                      <a:r>
                        <a:rPr lang="zh-CN" sz="1400" kern="100" dirty="0">
                          <a:solidFill>
                            <a:schemeClr val="tx1"/>
                          </a:solidFill>
                          <a:effectLst/>
                          <a:latin typeface="Times New Roman"/>
                          <a:ea typeface="微软雅黑" pitchFamily="34" charset="-122"/>
                          <a:cs typeface="Times New Roman"/>
                        </a:rPr>
                        <a:t>）变配电间内无可燃物品等杂物堆积，各种通道应符合安全要求，应有规定的警示标志及工作标志。</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10</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p>
                      <a:pPr marL="0" marR="70485" indent="0" algn="l" defTabSz="914400" rtl="0" eaLnBrk="1" fontAlgn="base" latinLnBrk="0" hangingPunct="1">
                        <a:lnSpc>
                          <a:spcPct val="100000"/>
                        </a:lnSpc>
                        <a:spcBef>
                          <a:spcPts val="0"/>
                        </a:spcBef>
                        <a:spcAft>
                          <a:spcPts val="0"/>
                        </a:spcAft>
                        <a:buClrTx/>
                        <a:buSzTx/>
                        <a:buFontTx/>
                        <a:buNone/>
                        <a:tabLst/>
                        <a:defRPr/>
                      </a:pPr>
                      <a:r>
                        <a:rPr lang="zh-CN" sz="1400" kern="100" dirty="0">
                          <a:solidFill>
                            <a:schemeClr val="tx1"/>
                          </a:solidFill>
                          <a:effectLst/>
                          <a:latin typeface="Times New Roman"/>
                          <a:ea typeface="微软雅黑" pitchFamily="34" charset="-122"/>
                          <a:cs typeface="Times New Roman"/>
                        </a:rPr>
                        <a:t>一处不合格扣</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分。</a:t>
                      </a:r>
                    </a:p>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602824">
                <a:tc vMerge="1">
                  <a:txBody>
                    <a:bodyPr/>
                    <a:lstStyle/>
                    <a:p>
                      <a:endParaRPr lang="zh-CN" altLang="en-US"/>
                    </a:p>
                  </a:txBody>
                  <a:tcPr/>
                </a:tc>
                <a:tc vMerge="1">
                  <a:txBody>
                    <a:bodyPr/>
                    <a:lstStyle/>
                    <a:p>
                      <a:pPr algn="ctr">
                        <a:spcAft>
                          <a:spcPts val="0"/>
                        </a:spcAft>
                      </a:pPr>
                      <a:endParaRPr lang="zh-CN" sz="14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0485" indent="0" algn="ctr" defTabSz="914400" rtl="0" eaLnBrk="1" fontAlgn="base" latinLnBrk="0" hangingPunct="1">
                        <a:lnSpc>
                          <a:spcPct val="100000"/>
                        </a:lnSpc>
                        <a:spcBef>
                          <a:spcPts val="0"/>
                        </a:spcBef>
                        <a:spcAft>
                          <a:spcPts val="0"/>
                        </a:spcAft>
                        <a:buClrTx/>
                        <a:buSzTx/>
                        <a:buFontTx/>
                        <a:buNone/>
                        <a:tabLst/>
                        <a:defRPr/>
                      </a:pPr>
                      <a:r>
                        <a:rPr lang="zh-CN" sz="1400" kern="100" dirty="0">
                          <a:solidFill>
                            <a:schemeClr val="tx1"/>
                          </a:solidFill>
                          <a:effectLst/>
                          <a:latin typeface="Times New Roman"/>
                          <a:ea typeface="微软雅黑" pitchFamily="34" charset="-122"/>
                          <a:cs typeface="Times New Roman"/>
                        </a:rPr>
                        <a:t>（十七） 低压电气线路</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0485" indent="0" algn="l" defTabSz="914400" rtl="0" eaLnBrk="1" fontAlgn="base" latinLnBrk="0" hangingPunct="1">
                        <a:lnSpc>
                          <a:spcPct val="100000"/>
                        </a:lnSpc>
                        <a:spcBef>
                          <a:spcPts val="0"/>
                        </a:spcBef>
                        <a:spcAft>
                          <a:spcPts val="0"/>
                        </a:spcAft>
                        <a:buClrTx/>
                        <a:buSzTx/>
                        <a:buFontTx/>
                        <a:buNone/>
                        <a:tabLst/>
                        <a:defRPr/>
                      </a:pPr>
                      <a:r>
                        <a:rPr lang="zh-CN" sz="1400" kern="100" dirty="0">
                          <a:solidFill>
                            <a:schemeClr val="tx1"/>
                          </a:solidFill>
                          <a:effectLst/>
                          <a:latin typeface="Times New Roman"/>
                          <a:ea typeface="微软雅黑" pitchFamily="34" charset="-122"/>
                          <a:cs typeface="Times New Roman"/>
                        </a:rPr>
                        <a:t>固定线路：</a:t>
                      </a:r>
                    </a:p>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线路的安全距离符合要求；</a:t>
                      </a:r>
                    </a:p>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线路的导电性能和机械强度符合要求；</a:t>
                      </a:r>
                    </a:p>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线路的保护装置齐全可靠；</a:t>
                      </a:r>
                    </a:p>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4.</a:t>
                      </a:r>
                      <a:r>
                        <a:rPr lang="zh-CN" sz="1400" kern="100" dirty="0">
                          <a:solidFill>
                            <a:schemeClr val="tx1"/>
                          </a:solidFill>
                          <a:effectLst/>
                          <a:latin typeface="Times New Roman"/>
                          <a:ea typeface="微软雅黑" pitchFamily="34" charset="-122"/>
                          <a:cs typeface="Times New Roman"/>
                        </a:rPr>
                        <a:t>线路绝缘、屏护良好，无发热和渗漏油现象；</a:t>
                      </a:r>
                    </a:p>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5.</a:t>
                      </a:r>
                      <a:r>
                        <a:rPr lang="zh-CN" sz="1400" kern="100" dirty="0">
                          <a:solidFill>
                            <a:schemeClr val="tx1"/>
                          </a:solidFill>
                          <a:effectLst/>
                          <a:latin typeface="Times New Roman"/>
                          <a:ea typeface="微软雅黑" pitchFamily="34" charset="-122"/>
                          <a:cs typeface="Times New Roman"/>
                        </a:rPr>
                        <a:t>电杆直立、拉线、横担瓷瓶及金属构架等符合安全要求；</a:t>
                      </a:r>
                    </a:p>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6.</a:t>
                      </a:r>
                      <a:r>
                        <a:rPr lang="zh-CN" sz="1400" kern="100" dirty="0">
                          <a:solidFill>
                            <a:schemeClr val="tx1"/>
                          </a:solidFill>
                          <a:effectLst/>
                          <a:latin typeface="Times New Roman"/>
                          <a:ea typeface="微软雅黑" pitchFamily="34" charset="-122"/>
                          <a:cs typeface="Times New Roman"/>
                        </a:rPr>
                        <a:t>线路相序、相色正确、标志齐全清晰；</a:t>
                      </a:r>
                    </a:p>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7.</a:t>
                      </a:r>
                      <a:r>
                        <a:rPr lang="zh-CN" sz="1400" kern="100" dirty="0">
                          <a:solidFill>
                            <a:schemeClr val="tx1"/>
                          </a:solidFill>
                          <a:effectLst/>
                          <a:latin typeface="Times New Roman"/>
                          <a:ea typeface="微软雅黑" pitchFamily="34" charset="-122"/>
                          <a:cs typeface="Times New Roman"/>
                        </a:rPr>
                        <a:t>线路排列整齐、无影响线路安全的障碍物</a:t>
                      </a:r>
                      <a:r>
                        <a:rPr lang="zh-CN" sz="1400" kern="100" dirty="0" smtClean="0">
                          <a:solidFill>
                            <a:schemeClr val="tx1"/>
                          </a:solidFill>
                          <a:effectLst/>
                          <a:latin typeface="Times New Roman"/>
                          <a:ea typeface="微软雅黑" pitchFamily="34" charset="-122"/>
                          <a:cs typeface="Times New Roman"/>
                        </a:rPr>
                        <a:t>。</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15</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0485" indent="0" algn="l" defTabSz="914400" rtl="0" eaLnBrk="1" fontAlgn="base" latinLnBrk="0" hangingPunct="1">
                        <a:lnSpc>
                          <a:spcPct val="100000"/>
                        </a:lnSpc>
                        <a:spcBef>
                          <a:spcPts val="0"/>
                        </a:spcBef>
                        <a:spcAft>
                          <a:spcPts val="0"/>
                        </a:spcAft>
                        <a:buClrTx/>
                        <a:buSzTx/>
                        <a:buFontTx/>
                        <a:buNone/>
                        <a:tabLst/>
                        <a:defRPr/>
                      </a:pPr>
                      <a:r>
                        <a:rPr lang="zh-CN" sz="1400" kern="100" dirty="0">
                          <a:solidFill>
                            <a:schemeClr val="tx1"/>
                          </a:solidFill>
                          <a:effectLst/>
                          <a:latin typeface="Times New Roman"/>
                          <a:ea typeface="微软雅黑" pitchFamily="34" charset="-122"/>
                          <a:cs typeface="Times New Roman"/>
                        </a:rPr>
                        <a:t>一处不合格扣</a:t>
                      </a: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483282072"/>
      </p:ext>
    </p:extLst>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31697916"/>
              </p:ext>
            </p:extLst>
          </p:nvPr>
        </p:nvGraphicFramePr>
        <p:xfrm>
          <a:off x="145358" y="692696"/>
          <a:ext cx="11506717" cy="5944696"/>
        </p:xfrm>
        <a:graphic>
          <a:graphicData uri="http://schemas.openxmlformats.org/drawingml/2006/table">
            <a:tbl>
              <a:tblPr/>
              <a:tblGrid>
                <a:gridCol w="580623">
                  <a:extLst>
                    <a:ext uri="{9D8B030D-6E8A-4147-A177-3AD203B41FA5}">
                      <a16:colId xmlns:a16="http://schemas.microsoft.com/office/drawing/2014/main" xmlns="" val="20001"/>
                    </a:ext>
                  </a:extLst>
                </a:gridCol>
                <a:gridCol w="510828">
                  <a:extLst>
                    <a:ext uri="{9D8B030D-6E8A-4147-A177-3AD203B41FA5}">
                      <a16:colId xmlns:a16="http://schemas.microsoft.com/office/drawing/2014/main" xmlns="" val="20002"/>
                    </a:ext>
                  </a:extLst>
                </a:gridCol>
                <a:gridCol w="2854426">
                  <a:extLst>
                    <a:ext uri="{9D8B030D-6E8A-4147-A177-3AD203B41FA5}">
                      <a16:colId xmlns:a16="http://schemas.microsoft.com/office/drawing/2014/main" xmlns="" val="20003"/>
                    </a:ext>
                  </a:extLst>
                </a:gridCol>
                <a:gridCol w="4187685">
                  <a:extLst>
                    <a:ext uri="{9D8B030D-6E8A-4147-A177-3AD203B41FA5}">
                      <a16:colId xmlns:a16="http://schemas.microsoft.com/office/drawing/2014/main" xmlns="" val="20004"/>
                    </a:ext>
                  </a:extLst>
                </a:gridCol>
                <a:gridCol w="513306">
                  <a:extLst>
                    <a:ext uri="{9D8B030D-6E8A-4147-A177-3AD203B41FA5}">
                      <a16:colId xmlns:a16="http://schemas.microsoft.com/office/drawing/2014/main" xmlns="" val="20005"/>
                    </a:ext>
                  </a:extLst>
                </a:gridCol>
                <a:gridCol w="2859849">
                  <a:extLst>
                    <a:ext uri="{9D8B030D-6E8A-4147-A177-3AD203B41FA5}">
                      <a16:colId xmlns:a16="http://schemas.microsoft.com/office/drawing/2014/main" xmlns="" val="20006"/>
                    </a:ext>
                  </a:extLst>
                </a:gridCol>
              </a:tblGrid>
              <a:tr h="504056">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864096">
                <a:tc rowSpan="3">
                  <a:txBody>
                    <a:bodyPr/>
                    <a:lstStyle/>
                    <a:p>
                      <a:pPr algn="l">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just">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0485" indent="0" algn="ctr" defTabSz="914400" rtl="0" eaLnBrk="1" fontAlgn="base" latinLnBrk="0" hangingPunct="1">
                        <a:lnSpc>
                          <a:spcPct val="100000"/>
                        </a:lnSpc>
                        <a:spcBef>
                          <a:spcPts val="0"/>
                        </a:spcBef>
                        <a:spcAft>
                          <a:spcPts val="0"/>
                        </a:spcAft>
                        <a:buClrTx/>
                        <a:buSzTx/>
                        <a:buFontTx/>
                        <a:buNone/>
                        <a:tabLst/>
                        <a:defRPr/>
                      </a:pPr>
                      <a:r>
                        <a:rPr lang="zh-CN" sz="1400" kern="100" dirty="0">
                          <a:solidFill>
                            <a:schemeClr val="tx1"/>
                          </a:solidFill>
                          <a:effectLst/>
                          <a:latin typeface="Times New Roman"/>
                          <a:ea typeface="微软雅黑" pitchFamily="34" charset="-122"/>
                          <a:cs typeface="Times New Roman"/>
                        </a:rPr>
                        <a:t>（十七） 低压电气线路</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0485" indent="0" algn="l" defTabSz="914400" rtl="0" eaLnBrk="1" fontAlgn="base" latinLnBrk="0" hangingPunct="1">
                        <a:lnSpc>
                          <a:spcPct val="100000"/>
                        </a:lnSpc>
                        <a:spcBef>
                          <a:spcPts val="0"/>
                        </a:spcBef>
                        <a:spcAft>
                          <a:spcPts val="0"/>
                        </a:spcAft>
                        <a:buClrTx/>
                        <a:buSzTx/>
                        <a:buFontTx/>
                        <a:buNone/>
                        <a:tabLst/>
                        <a:defRPr/>
                      </a:pPr>
                      <a:r>
                        <a:rPr lang="zh-CN" sz="1400" kern="100" dirty="0" smtClean="0">
                          <a:solidFill>
                            <a:schemeClr val="tx1"/>
                          </a:solidFill>
                          <a:effectLst/>
                          <a:latin typeface="Times New Roman"/>
                          <a:ea typeface="微软雅黑" pitchFamily="34" charset="-122"/>
                          <a:cs typeface="Times New Roman"/>
                        </a:rPr>
                        <a:t>临时</a:t>
                      </a:r>
                      <a:r>
                        <a:rPr lang="zh-CN" sz="1400" kern="100" dirty="0">
                          <a:solidFill>
                            <a:schemeClr val="tx1"/>
                          </a:solidFill>
                          <a:effectLst/>
                          <a:latin typeface="Times New Roman"/>
                          <a:ea typeface="微软雅黑" pitchFamily="34" charset="-122"/>
                          <a:cs typeface="Times New Roman"/>
                        </a:rPr>
                        <a:t>线路：</a:t>
                      </a:r>
                    </a:p>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要有完备的临时接线装置审批手续，不超期使用；</a:t>
                      </a:r>
                    </a:p>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使用绝缘良好，并有与负荷匹配的护套软管；</a:t>
                      </a:r>
                    </a:p>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敷设必须符合安全要求；</a:t>
                      </a:r>
                    </a:p>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4.</a:t>
                      </a:r>
                      <a:r>
                        <a:rPr lang="zh-CN" sz="1400" kern="100" dirty="0">
                          <a:solidFill>
                            <a:schemeClr val="tx1"/>
                          </a:solidFill>
                          <a:effectLst/>
                          <a:latin typeface="Times New Roman"/>
                          <a:ea typeface="微软雅黑" pitchFamily="34" charset="-122"/>
                          <a:cs typeface="Times New Roman"/>
                        </a:rPr>
                        <a:t>必须装有总开关控制和漏电保护装置，每一分路应装设与负荷匹配的熔断器；</a:t>
                      </a:r>
                    </a:p>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5.</a:t>
                      </a:r>
                      <a:r>
                        <a:rPr lang="zh-CN" sz="1400" kern="100" dirty="0">
                          <a:solidFill>
                            <a:schemeClr val="tx1"/>
                          </a:solidFill>
                          <a:effectLst/>
                          <a:latin typeface="Times New Roman"/>
                          <a:ea typeface="微软雅黑" pitchFamily="34" charset="-122"/>
                          <a:cs typeface="Times New Roman"/>
                        </a:rPr>
                        <a:t>临时用电设备</a:t>
                      </a:r>
                      <a:r>
                        <a:rPr lang="en-US" sz="1400" kern="100" dirty="0">
                          <a:solidFill>
                            <a:schemeClr val="tx1"/>
                          </a:solidFill>
                          <a:effectLst/>
                          <a:latin typeface="Times New Roman"/>
                          <a:ea typeface="+mn-ea"/>
                          <a:cs typeface="Times New Roman"/>
                        </a:rPr>
                        <a:t>PE</a:t>
                      </a:r>
                      <a:r>
                        <a:rPr lang="zh-CN" sz="1400" kern="100" dirty="0">
                          <a:solidFill>
                            <a:schemeClr val="tx1"/>
                          </a:solidFill>
                          <a:effectLst/>
                          <a:latin typeface="Times New Roman"/>
                          <a:ea typeface="微软雅黑" pitchFamily="34" charset="-122"/>
                          <a:cs typeface="Times New Roman"/>
                        </a:rPr>
                        <a:t>线连接可靠；</a:t>
                      </a:r>
                    </a:p>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6.</a:t>
                      </a:r>
                      <a:r>
                        <a:rPr lang="zh-CN" sz="1400" kern="100" dirty="0">
                          <a:solidFill>
                            <a:schemeClr val="tx1"/>
                          </a:solidFill>
                          <a:effectLst/>
                          <a:latin typeface="Times New Roman"/>
                          <a:ea typeface="微软雅黑" pitchFamily="34" charset="-122"/>
                          <a:cs typeface="Times New Roman"/>
                        </a:rPr>
                        <a:t>严禁在有爆炸和火灾危险场所设临时线路。</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0485" indent="0" algn="ctr"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p>
                      <a:pPr marL="0" marR="70485" indent="0" algn="ctr"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15</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0485" indent="0" algn="l" defTabSz="914400" rtl="0" eaLnBrk="1" fontAlgn="base" latinLnBrk="0" hangingPunct="1">
                        <a:lnSpc>
                          <a:spcPct val="100000"/>
                        </a:lnSpc>
                        <a:spcBef>
                          <a:spcPts val="0"/>
                        </a:spcBef>
                        <a:spcAft>
                          <a:spcPts val="0"/>
                        </a:spcAft>
                        <a:buClrTx/>
                        <a:buSzTx/>
                        <a:buFontTx/>
                        <a:buNone/>
                        <a:tabLst/>
                        <a:defRPr/>
                      </a:pPr>
                      <a:r>
                        <a:rPr lang="zh-CN" sz="1400" kern="100" dirty="0">
                          <a:solidFill>
                            <a:schemeClr val="tx1"/>
                          </a:solidFill>
                          <a:effectLst/>
                          <a:latin typeface="Times New Roman"/>
                          <a:ea typeface="微软雅黑" pitchFamily="34" charset="-122"/>
                          <a:cs typeface="Times New Roman"/>
                        </a:rPr>
                        <a:t>一处不合格扣</a:t>
                      </a: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066166">
                <a:tc vMerge="1">
                  <a:txBody>
                    <a:bodyPr/>
                    <a:lstStyle/>
                    <a:p>
                      <a:endParaRPr lang="zh-CN" altLang="en-US"/>
                    </a:p>
                  </a:txBody>
                  <a:tcPr/>
                </a:tc>
                <a:tc vMerge="1">
                  <a:txBody>
                    <a:bodyPr/>
                    <a:lstStyle/>
                    <a:p>
                      <a:pPr algn="ctr">
                        <a:spcAft>
                          <a:spcPts val="0"/>
                        </a:spcAft>
                      </a:pPr>
                      <a:endParaRPr lang="zh-CN" sz="14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0485" indent="0" algn="ctr" defTabSz="914400" rtl="0" eaLnBrk="1" fontAlgn="base" latinLnBrk="0" hangingPunct="1">
                        <a:lnSpc>
                          <a:spcPct val="100000"/>
                        </a:lnSpc>
                        <a:spcBef>
                          <a:spcPts val="0"/>
                        </a:spcBef>
                        <a:spcAft>
                          <a:spcPts val="0"/>
                        </a:spcAft>
                        <a:buClrTx/>
                        <a:buSzTx/>
                        <a:buFontTx/>
                        <a:buNone/>
                        <a:tabLst/>
                        <a:defRPr/>
                      </a:pPr>
                      <a:r>
                        <a:rPr lang="zh-CN" sz="1400" kern="100" dirty="0" smtClean="0">
                          <a:solidFill>
                            <a:schemeClr val="tx1"/>
                          </a:solidFill>
                          <a:effectLst/>
                          <a:latin typeface="Times New Roman"/>
                          <a:ea typeface="微软雅黑" pitchFamily="34" charset="-122"/>
                          <a:cs typeface="Times New Roman"/>
                        </a:rPr>
                        <a:t>（</a:t>
                      </a:r>
                      <a:r>
                        <a:rPr lang="zh-CN" sz="1400" kern="100" dirty="0">
                          <a:solidFill>
                            <a:schemeClr val="tx1"/>
                          </a:solidFill>
                          <a:effectLst/>
                          <a:latin typeface="Times New Roman"/>
                          <a:ea typeface="微软雅黑" pitchFamily="34" charset="-122"/>
                          <a:cs typeface="Times New Roman"/>
                        </a:rPr>
                        <a:t>十八）电力系统、设备</a:t>
                      </a:r>
                      <a:r>
                        <a:rPr lang="en-US" sz="1400" kern="100" dirty="0">
                          <a:solidFill>
                            <a:schemeClr val="tx1"/>
                          </a:solidFill>
                          <a:effectLst/>
                          <a:latin typeface="Times New Roman"/>
                          <a:ea typeface="+mn-ea"/>
                          <a:cs typeface="Times New Roman"/>
                        </a:rPr>
                        <a:t>——</a:t>
                      </a:r>
                      <a:r>
                        <a:rPr lang="zh-CN" sz="1400" kern="100" dirty="0">
                          <a:solidFill>
                            <a:schemeClr val="tx1"/>
                          </a:solidFill>
                          <a:effectLst/>
                          <a:latin typeface="Times New Roman"/>
                          <a:ea typeface="微软雅黑" pitchFamily="34" charset="-122"/>
                          <a:cs typeface="Times New Roman"/>
                        </a:rPr>
                        <a:t>动力（照明）配电箱（柜、板）</a:t>
                      </a:r>
                    </a:p>
                    <a:p>
                      <a:pPr marL="0" marR="70485" indent="0" algn="ctr"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箱（柜、板）符合作业环境要求；</a:t>
                      </a:r>
                    </a:p>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箱（柜、板）内外整洁、完好、无杂物、无积水，有足够的操作空间，符合安全规程要求；</a:t>
                      </a:r>
                    </a:p>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箱（柜、板）体</a:t>
                      </a:r>
                      <a:r>
                        <a:rPr lang="en-US" sz="1400" kern="100" dirty="0">
                          <a:solidFill>
                            <a:schemeClr val="tx1"/>
                          </a:solidFill>
                          <a:effectLst/>
                          <a:latin typeface="Times New Roman"/>
                          <a:ea typeface="+mn-ea"/>
                          <a:cs typeface="Times New Roman"/>
                        </a:rPr>
                        <a:t>PE</a:t>
                      </a:r>
                      <a:r>
                        <a:rPr lang="zh-CN" sz="1400" kern="100" dirty="0">
                          <a:solidFill>
                            <a:schemeClr val="tx1"/>
                          </a:solidFill>
                          <a:effectLst/>
                          <a:latin typeface="Times New Roman"/>
                          <a:ea typeface="微软雅黑" pitchFamily="34" charset="-122"/>
                          <a:cs typeface="Times New Roman"/>
                        </a:rPr>
                        <a:t>线连接可靠；</a:t>
                      </a:r>
                    </a:p>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4.</a:t>
                      </a:r>
                      <a:r>
                        <a:rPr lang="zh-CN" sz="1400" kern="100" dirty="0">
                          <a:solidFill>
                            <a:schemeClr val="tx1"/>
                          </a:solidFill>
                          <a:effectLst/>
                          <a:latin typeface="Times New Roman"/>
                          <a:ea typeface="微软雅黑" pitchFamily="34" charset="-122"/>
                          <a:cs typeface="Times New Roman"/>
                        </a:rPr>
                        <a:t>各种电气元件及线路接触良好，连接可靠，无严重发热烧损现象；</a:t>
                      </a:r>
                    </a:p>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5.</a:t>
                      </a:r>
                      <a:r>
                        <a:rPr lang="zh-CN" sz="1400" kern="100" dirty="0">
                          <a:solidFill>
                            <a:schemeClr val="tx1"/>
                          </a:solidFill>
                          <a:effectLst/>
                          <a:latin typeface="Times New Roman"/>
                          <a:ea typeface="微软雅黑" pitchFamily="34" charset="-122"/>
                          <a:cs typeface="Times New Roman"/>
                        </a:rPr>
                        <a:t>箱（柜、板）内插座接线正确，并配有漏电保护器；</a:t>
                      </a:r>
                    </a:p>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6.</a:t>
                      </a:r>
                      <a:r>
                        <a:rPr lang="zh-CN" sz="1400" kern="100" dirty="0">
                          <a:solidFill>
                            <a:schemeClr val="tx1"/>
                          </a:solidFill>
                          <a:effectLst/>
                          <a:latin typeface="Times New Roman"/>
                          <a:ea typeface="微软雅黑" pitchFamily="34" charset="-122"/>
                          <a:cs typeface="Times New Roman"/>
                        </a:rPr>
                        <a:t>保护装置齐全，与负载匹配合理；</a:t>
                      </a:r>
                    </a:p>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7.</a:t>
                      </a:r>
                      <a:r>
                        <a:rPr lang="zh-CN" sz="1400" kern="100" dirty="0">
                          <a:solidFill>
                            <a:schemeClr val="tx1"/>
                          </a:solidFill>
                          <a:effectLst/>
                          <a:latin typeface="Times New Roman"/>
                          <a:ea typeface="微软雅黑" pitchFamily="34" charset="-122"/>
                          <a:cs typeface="Times New Roman"/>
                        </a:rPr>
                        <a:t>外露带电部分屏护完好；</a:t>
                      </a:r>
                    </a:p>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8.</a:t>
                      </a:r>
                      <a:r>
                        <a:rPr lang="zh-CN" sz="1400" kern="100" dirty="0">
                          <a:solidFill>
                            <a:schemeClr val="tx1"/>
                          </a:solidFill>
                          <a:effectLst/>
                          <a:latin typeface="Times New Roman"/>
                          <a:ea typeface="微软雅黑" pitchFamily="34" charset="-122"/>
                          <a:cs typeface="Times New Roman"/>
                        </a:rPr>
                        <a:t>编号、识别标记警示标志齐全，醒目。</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0485" indent="0" algn="ctr"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p>
                      <a:pPr marL="0" marR="70485" indent="0" algn="ctr"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20</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第</a:t>
                      </a: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4</a:t>
                      </a: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5</a:t>
                      </a: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6</a:t>
                      </a:r>
                      <a:r>
                        <a:rPr lang="zh-CN" sz="1400" kern="100" dirty="0">
                          <a:solidFill>
                            <a:schemeClr val="tx1"/>
                          </a:solidFill>
                          <a:effectLst/>
                          <a:latin typeface="Times New Roman"/>
                          <a:ea typeface="微软雅黑" pitchFamily="34" charset="-122"/>
                          <a:cs typeface="Times New Roman"/>
                        </a:rPr>
                        <a:t>条，一处不合格扣</a:t>
                      </a: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分；</a:t>
                      </a:r>
                    </a:p>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第</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7</a:t>
                      </a: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8</a:t>
                      </a:r>
                      <a:r>
                        <a:rPr lang="zh-CN" sz="1400" kern="100" dirty="0">
                          <a:solidFill>
                            <a:schemeClr val="tx1"/>
                          </a:solidFill>
                          <a:effectLst/>
                          <a:latin typeface="Times New Roman"/>
                          <a:ea typeface="微软雅黑" pitchFamily="34" charset="-122"/>
                          <a:cs typeface="Times New Roman"/>
                        </a:rPr>
                        <a:t>条，一处不合格扣</a:t>
                      </a: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分。</a:t>
                      </a:r>
                    </a:p>
                    <a:p>
                      <a:pPr marL="0" marR="70485" indent="0" algn="l"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1386800">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zh-CN" sz="1400" kern="100" dirty="0">
                          <a:solidFill>
                            <a:schemeClr val="tx1"/>
                          </a:solidFill>
                          <a:effectLst/>
                          <a:latin typeface="Times New Roman"/>
                          <a:ea typeface="微软雅黑" pitchFamily="34" charset="-122"/>
                          <a:cs typeface="Times New Roman"/>
                        </a:rPr>
                        <a:t>（十九）电力系统、设备</a:t>
                      </a:r>
                      <a:r>
                        <a:rPr lang="en-US" sz="1400" kern="100" dirty="0">
                          <a:solidFill>
                            <a:schemeClr val="tx1"/>
                          </a:solidFill>
                          <a:effectLst/>
                          <a:latin typeface="Times New Roman"/>
                          <a:ea typeface="+mn-ea"/>
                          <a:cs typeface="Times New Roman"/>
                        </a:rPr>
                        <a:t>——</a:t>
                      </a:r>
                      <a:r>
                        <a:rPr lang="zh-CN" sz="1400" kern="100" dirty="0">
                          <a:solidFill>
                            <a:schemeClr val="tx1"/>
                          </a:solidFill>
                          <a:effectLst/>
                          <a:latin typeface="Times New Roman"/>
                          <a:ea typeface="微软雅黑" pitchFamily="34" charset="-122"/>
                          <a:cs typeface="Times New Roman"/>
                        </a:rPr>
                        <a:t>电网接地系统</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smtClean="0">
                          <a:solidFill>
                            <a:schemeClr val="tx1"/>
                          </a:solidFill>
                          <a:effectLst/>
                          <a:latin typeface="Times New Roman"/>
                          <a:ea typeface="+mn-ea"/>
                          <a:cs typeface="Times New Roman"/>
                        </a:rPr>
                        <a:t>1.</a:t>
                      </a:r>
                      <a:r>
                        <a:rPr lang="zh-CN" sz="1400" kern="100" dirty="0" smtClean="0">
                          <a:solidFill>
                            <a:schemeClr val="tx1"/>
                          </a:solidFill>
                          <a:effectLst/>
                          <a:latin typeface="Times New Roman"/>
                          <a:ea typeface="微软雅黑" pitchFamily="34" charset="-122"/>
                          <a:cs typeface="Times New Roman"/>
                        </a:rPr>
                        <a:t>电源系统接地制式的运行应满足其结构的整体性，独立性的安全要求；</a:t>
                      </a:r>
                    </a:p>
                    <a:p>
                      <a:pPr algn="l">
                        <a:spcAft>
                          <a:spcPts val="0"/>
                        </a:spcAft>
                      </a:pPr>
                      <a:r>
                        <a:rPr lang="en-US" sz="1400" kern="100" dirty="0" smtClean="0">
                          <a:solidFill>
                            <a:schemeClr val="tx1"/>
                          </a:solidFill>
                          <a:effectLst/>
                          <a:latin typeface="Times New Roman"/>
                          <a:ea typeface="+mn-ea"/>
                          <a:cs typeface="Times New Roman"/>
                        </a:rPr>
                        <a:t>2.</a:t>
                      </a:r>
                      <a:r>
                        <a:rPr lang="zh-CN" sz="1400" kern="100" dirty="0" smtClean="0">
                          <a:solidFill>
                            <a:schemeClr val="tx1"/>
                          </a:solidFill>
                          <a:effectLst/>
                          <a:latin typeface="Times New Roman"/>
                          <a:ea typeface="微软雅黑" pitchFamily="34" charset="-122"/>
                          <a:cs typeface="Times New Roman"/>
                        </a:rPr>
                        <a:t>各接地装置的接地电阻应定期检测合格，如：</a:t>
                      </a:r>
                      <a:r>
                        <a:rPr lang="en-US" sz="1400" kern="100" dirty="0" smtClean="0">
                          <a:solidFill>
                            <a:schemeClr val="tx1"/>
                          </a:solidFill>
                          <a:effectLst/>
                          <a:latin typeface="Times New Roman"/>
                          <a:ea typeface="+mn-ea"/>
                          <a:cs typeface="Times New Roman"/>
                        </a:rPr>
                        <a:t>TN</a:t>
                      </a:r>
                      <a:r>
                        <a:rPr lang="zh-CN" sz="1400" kern="100" dirty="0" smtClean="0">
                          <a:solidFill>
                            <a:schemeClr val="tx1"/>
                          </a:solidFill>
                          <a:effectLst/>
                          <a:latin typeface="Times New Roman"/>
                          <a:ea typeface="微软雅黑" pitchFamily="34" charset="-122"/>
                          <a:cs typeface="Times New Roman"/>
                        </a:rPr>
                        <a:t>系统工作接地低于</a:t>
                      </a:r>
                      <a:r>
                        <a:rPr lang="en-US" sz="1400" kern="100" dirty="0" smtClean="0">
                          <a:solidFill>
                            <a:schemeClr val="tx1"/>
                          </a:solidFill>
                          <a:effectLst/>
                          <a:latin typeface="Times New Roman"/>
                          <a:ea typeface="+mn-ea"/>
                          <a:cs typeface="Times New Roman"/>
                        </a:rPr>
                        <a:t>4Ω</a:t>
                      </a:r>
                      <a:r>
                        <a:rPr lang="zh-CN" sz="1400" kern="100" dirty="0" smtClean="0">
                          <a:solidFill>
                            <a:schemeClr val="tx1"/>
                          </a:solidFill>
                          <a:effectLst/>
                          <a:latin typeface="Times New Roman"/>
                          <a:ea typeface="微软雅黑" pitchFamily="34" charset="-122"/>
                          <a:cs typeface="Times New Roman"/>
                        </a:rPr>
                        <a:t>；重复接地低于</a:t>
                      </a:r>
                      <a:r>
                        <a:rPr lang="en-US" sz="1400" kern="100" dirty="0" smtClean="0">
                          <a:solidFill>
                            <a:schemeClr val="tx1"/>
                          </a:solidFill>
                          <a:effectLst/>
                          <a:latin typeface="Times New Roman"/>
                          <a:ea typeface="+mn-ea"/>
                          <a:cs typeface="Times New Roman"/>
                        </a:rPr>
                        <a:t>10Ω</a:t>
                      </a:r>
                      <a:r>
                        <a:rPr lang="zh-CN" sz="1400" kern="100" dirty="0" smtClean="0">
                          <a:solidFill>
                            <a:schemeClr val="tx1"/>
                          </a:solidFill>
                          <a:effectLst/>
                          <a:latin typeface="Times New Roman"/>
                          <a:ea typeface="微软雅黑" pitchFamily="34" charset="-122"/>
                          <a:cs typeface="Times New Roman"/>
                        </a:rPr>
                        <a:t>；</a:t>
                      </a:r>
                      <a:r>
                        <a:rPr lang="en-US" sz="1400" kern="100" dirty="0" smtClean="0">
                          <a:solidFill>
                            <a:schemeClr val="tx1"/>
                          </a:solidFill>
                          <a:effectLst/>
                          <a:latin typeface="Times New Roman"/>
                          <a:ea typeface="+mn-ea"/>
                          <a:cs typeface="Times New Roman"/>
                        </a:rPr>
                        <a:t>TT</a:t>
                      </a:r>
                      <a:r>
                        <a:rPr lang="zh-CN" sz="1400" kern="100" dirty="0" smtClean="0">
                          <a:solidFill>
                            <a:schemeClr val="tx1"/>
                          </a:solidFill>
                          <a:effectLst/>
                          <a:latin typeface="Times New Roman"/>
                          <a:ea typeface="微软雅黑" pitchFamily="34" charset="-122"/>
                          <a:cs typeface="Times New Roman"/>
                        </a:rPr>
                        <a:t>系统工作接地低于</a:t>
                      </a:r>
                      <a:r>
                        <a:rPr lang="en-US" sz="1400" kern="100" dirty="0" smtClean="0">
                          <a:solidFill>
                            <a:schemeClr val="tx1"/>
                          </a:solidFill>
                          <a:effectLst/>
                          <a:latin typeface="Times New Roman"/>
                          <a:ea typeface="+mn-ea"/>
                          <a:cs typeface="Times New Roman"/>
                        </a:rPr>
                        <a:t>4Ω</a:t>
                      </a:r>
                      <a:r>
                        <a:rPr lang="zh-CN" sz="1400" kern="100" dirty="0" smtClean="0">
                          <a:solidFill>
                            <a:schemeClr val="tx1"/>
                          </a:solidFill>
                          <a:effectLst/>
                          <a:latin typeface="Times New Roman"/>
                          <a:ea typeface="微软雅黑" pitchFamily="34" charset="-122"/>
                          <a:cs typeface="Times New Roman"/>
                        </a:rPr>
                        <a:t>；</a:t>
                      </a:r>
                    </a:p>
                    <a:p>
                      <a:pPr algn="l">
                        <a:spcAft>
                          <a:spcPts val="0"/>
                        </a:spcAft>
                      </a:pPr>
                      <a:r>
                        <a:rPr lang="en-US" sz="1400" kern="100" dirty="0" smtClean="0">
                          <a:solidFill>
                            <a:schemeClr val="tx1"/>
                          </a:solidFill>
                          <a:effectLst/>
                          <a:latin typeface="Times New Roman"/>
                          <a:ea typeface="+mn-ea"/>
                          <a:cs typeface="Times New Roman"/>
                        </a:rPr>
                        <a:t>3.TN</a:t>
                      </a:r>
                      <a:r>
                        <a:rPr lang="zh-CN" sz="1400" kern="100" dirty="0" smtClean="0">
                          <a:solidFill>
                            <a:schemeClr val="tx1"/>
                          </a:solidFill>
                          <a:effectLst/>
                          <a:latin typeface="Times New Roman"/>
                          <a:ea typeface="微软雅黑" pitchFamily="34" charset="-122"/>
                          <a:cs typeface="Times New Roman"/>
                        </a:rPr>
                        <a:t>系统重复接地布设合理；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p>
                      <a:pPr algn="l">
                        <a:spcAft>
                          <a:spcPts val="0"/>
                        </a:spcAft>
                      </a:pPr>
                      <a:r>
                        <a:rPr lang="en-US" sz="1400" kern="100" dirty="0">
                          <a:solidFill>
                            <a:schemeClr val="tx1"/>
                          </a:solidFill>
                          <a:effectLst/>
                          <a:latin typeface="Times New Roman"/>
                          <a:ea typeface="+mn-ea"/>
                          <a:cs typeface="Times New Roman"/>
                        </a:rPr>
                        <a:t>10</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100" dirty="0">
                          <a:solidFill>
                            <a:schemeClr val="tx1"/>
                          </a:solidFill>
                          <a:effectLst/>
                          <a:latin typeface="Times New Roman"/>
                          <a:ea typeface="微软雅黑" pitchFamily="34" charset="-122"/>
                          <a:cs typeface="Times New Roman"/>
                        </a:rPr>
                        <a:t>一处不合格，扣</a:t>
                      </a: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分。</a:t>
                      </a:r>
                    </a:p>
                    <a:p>
                      <a:pPr algn="l">
                        <a:spcAft>
                          <a:spcPts val="0"/>
                        </a:spcAft>
                      </a:pPr>
                      <a:r>
                        <a:rPr lang="zh-CN" sz="1400" kern="100" dirty="0">
                          <a:solidFill>
                            <a:schemeClr val="tx1"/>
                          </a:solidFill>
                          <a:effectLst/>
                          <a:latin typeface="Times New Roman"/>
                          <a:ea typeface="微软雅黑" pitchFamily="34" charset="-122"/>
                          <a:cs typeface="Times New Roman"/>
                        </a:rPr>
                        <a:t>注：</a:t>
                      </a:r>
                      <a:r>
                        <a:rPr lang="en-US" sz="1400" kern="100" dirty="0">
                          <a:solidFill>
                            <a:schemeClr val="tx1"/>
                          </a:solidFill>
                          <a:effectLst/>
                          <a:latin typeface="Times New Roman"/>
                          <a:ea typeface="+mn-ea"/>
                          <a:cs typeface="Times New Roman"/>
                        </a:rPr>
                        <a:t>TN</a:t>
                      </a:r>
                      <a:r>
                        <a:rPr lang="zh-CN" sz="1400" kern="100" dirty="0">
                          <a:solidFill>
                            <a:schemeClr val="tx1"/>
                          </a:solidFill>
                          <a:effectLst/>
                          <a:latin typeface="Times New Roman"/>
                          <a:ea typeface="微软雅黑" pitchFamily="34" charset="-122"/>
                          <a:cs typeface="Times New Roman"/>
                        </a:rPr>
                        <a:t>系统重复接地电阻检测必须与系统的主干</a:t>
                      </a:r>
                      <a:r>
                        <a:rPr lang="en-US" sz="1400" kern="100" dirty="0">
                          <a:solidFill>
                            <a:schemeClr val="tx1"/>
                          </a:solidFill>
                          <a:effectLst/>
                          <a:latin typeface="Times New Roman"/>
                          <a:ea typeface="+mn-ea"/>
                          <a:cs typeface="Times New Roman"/>
                        </a:rPr>
                        <a:t>PE</a:t>
                      </a:r>
                      <a:r>
                        <a:rPr lang="zh-CN" sz="1400" kern="100" dirty="0">
                          <a:solidFill>
                            <a:schemeClr val="tx1"/>
                          </a:solidFill>
                          <a:effectLst/>
                          <a:latin typeface="Times New Roman"/>
                          <a:ea typeface="微软雅黑" pitchFamily="34" charset="-122"/>
                          <a:cs typeface="Times New Roman"/>
                        </a:rPr>
                        <a:t>线或</a:t>
                      </a:r>
                      <a:r>
                        <a:rPr lang="en-US" sz="1400" kern="100" dirty="0">
                          <a:solidFill>
                            <a:schemeClr val="tx1"/>
                          </a:solidFill>
                          <a:effectLst/>
                          <a:latin typeface="Times New Roman"/>
                          <a:ea typeface="+mn-ea"/>
                          <a:cs typeface="Times New Roman"/>
                        </a:rPr>
                        <a:t>PEN</a:t>
                      </a:r>
                      <a:r>
                        <a:rPr lang="zh-CN" sz="1400" kern="100" dirty="0">
                          <a:solidFill>
                            <a:schemeClr val="tx1"/>
                          </a:solidFill>
                          <a:effectLst/>
                          <a:latin typeface="Times New Roman"/>
                          <a:ea typeface="微软雅黑" pitchFamily="34" charset="-122"/>
                          <a:cs typeface="Times New Roman"/>
                        </a:rPr>
                        <a:t>线断开。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408154895"/>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408041" y="908720"/>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849828511"/>
              </p:ext>
            </p:extLst>
          </p:nvPr>
        </p:nvGraphicFramePr>
        <p:xfrm>
          <a:off x="408305" y="1124585"/>
          <a:ext cx="11257280" cy="4730115"/>
        </p:xfrm>
        <a:graphic>
          <a:graphicData uri="http://schemas.openxmlformats.org/drawingml/2006/table">
            <a:tbl>
              <a:tblPr/>
              <a:tblGrid>
                <a:gridCol w="469900"/>
                <a:gridCol w="598170"/>
                <a:gridCol w="3430270"/>
                <a:gridCol w="2367280"/>
                <a:gridCol w="546100"/>
                <a:gridCol w="3845560"/>
              </a:tblGrid>
              <a:tr h="365760">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二级</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b="1" kern="100" dirty="0">
                          <a:effectLst/>
                          <a:latin typeface="Times New Roman" panose="02020603050405020304"/>
                          <a:ea typeface="微软雅黑" pitchFamily="34" charset="-122"/>
                          <a:cs typeface="Times New Roman" panose="02020603050405020304"/>
                        </a:rPr>
                        <a:t>要素</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三级</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b="1" kern="100" dirty="0">
                          <a:effectLst/>
                          <a:latin typeface="Times New Roman" panose="02020603050405020304"/>
                          <a:ea typeface="微软雅黑" pitchFamily="34" charset="-122"/>
                          <a:cs typeface="Times New Roman" panose="02020603050405020304"/>
                        </a:rPr>
                        <a:t>要素</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基本规范要求</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企业达标标准</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标准</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b="1" kern="100" dirty="0">
                          <a:effectLst/>
                          <a:latin typeface="Times New Roman" panose="02020603050405020304"/>
                          <a:ea typeface="微软雅黑" pitchFamily="34" charset="-122"/>
                          <a:cs typeface="Times New Roman" panose="02020603050405020304"/>
                        </a:rPr>
                        <a:t>分值</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考评说明</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6880">
                <a:tc>
                  <a:txBody>
                    <a:bodyPr/>
                    <a:lstStyle/>
                    <a:p>
                      <a:pPr algn="ctr">
                        <a:spcAft>
                          <a:spcPts val="0"/>
                        </a:spcAft>
                      </a:pPr>
                      <a:r>
                        <a:rPr lang="en-US" sz="1400" kern="0" spc="40" dirty="0">
                          <a:effectLst/>
                          <a:latin typeface="Times New Roman" panose="02020603050405020304"/>
                          <a:ea typeface="微软雅黑" pitchFamily="34" charset="-122"/>
                          <a:cs typeface="Times New Roman" panose="02020603050405020304"/>
                        </a:rPr>
                        <a:t>1.1</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kern="0" spc="40" dirty="0">
                          <a:effectLst/>
                          <a:latin typeface="Times New Roman" panose="02020603050405020304"/>
                          <a:ea typeface="微软雅黑" pitchFamily="34" charset="-122"/>
                          <a:cs typeface="Times New Roman" panose="02020603050405020304"/>
                        </a:rPr>
                        <a:t>目标</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0" spc="40" dirty="0">
                          <a:effectLst/>
                          <a:latin typeface="Times New Roman" panose="02020603050405020304"/>
                          <a:ea typeface="微软雅黑" pitchFamily="34" charset="-122"/>
                          <a:cs typeface="Times New Roman" panose="02020603050405020304"/>
                        </a:rPr>
                        <a:t> </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1400" kern="0" spc="40" dirty="0">
                          <a:effectLst/>
                          <a:latin typeface="Times New Roman" panose="02020603050405020304"/>
                          <a:ea typeface="微软雅黑" pitchFamily="34" charset="-122"/>
                          <a:cs typeface="Times New Roman" panose="02020603050405020304"/>
                        </a:rPr>
                        <a:t>企业应根据自身安全生产实际，制定文件化的总体和年度安全生产目标，并纳入企业总体生产经营目标。按照所属基层单位和部门在生产经营活动中所承担的职能，将目标分解为指标，确保落实。</a:t>
                      </a:r>
                      <a:endParaRPr lang="zh-CN" sz="1400" kern="100" dirty="0">
                        <a:effectLst/>
                        <a:latin typeface="Calibri" panose="020F0502020204030204"/>
                        <a:ea typeface="微软雅黑" pitchFamily="34" charset="-122"/>
                        <a:cs typeface="Times New Roman" panose="02020603050405020304"/>
                      </a:endParaRPr>
                    </a:p>
                    <a:p>
                      <a:pPr indent="287020" algn="l">
                        <a:spcAft>
                          <a:spcPts val="0"/>
                        </a:spcAft>
                      </a:pPr>
                      <a:r>
                        <a:rPr lang="zh-CN" sz="1400" kern="0" spc="40" dirty="0">
                          <a:effectLst/>
                          <a:latin typeface="Times New Roman" panose="02020603050405020304"/>
                          <a:ea typeface="微软雅黑" pitchFamily="34" charset="-122"/>
                          <a:cs typeface="Times New Roman" panose="02020603050405020304"/>
                        </a:rPr>
                        <a:t>企业应定期对安全生产目标、指标实施情况进行考核</a:t>
                      </a:r>
                      <a:r>
                        <a:rPr lang="zh-CN" sz="1400" kern="0" spc="40" dirty="0" smtClean="0">
                          <a:effectLst/>
                          <a:latin typeface="Times New Roman" panose="02020603050405020304"/>
                          <a:ea typeface="微软雅黑" pitchFamily="34" charset="-122"/>
                          <a:cs typeface="Times New Roman" panose="02020603050405020304"/>
                        </a:rPr>
                        <a:t>。</a:t>
                      </a:r>
                      <a:endParaRPr lang="en-US" altLang="zh-CN" sz="1400" kern="0" spc="40" dirty="0" smtClean="0">
                        <a:effectLst/>
                        <a:latin typeface="Times New Roman" panose="020206030504050203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400" kern="100" dirty="0">
                          <a:effectLst/>
                          <a:latin typeface="Times New Roman" panose="02020603050405020304"/>
                          <a:ea typeface="微软雅黑" pitchFamily="34" charset="-122"/>
                          <a:cs typeface="Times New Roman" panose="02020603050405020304"/>
                        </a:rPr>
                        <a:t>1.</a:t>
                      </a:r>
                      <a:r>
                        <a:rPr lang="zh-CN" sz="1400" kern="100" dirty="0">
                          <a:effectLst/>
                          <a:latin typeface="Times New Roman" panose="02020603050405020304"/>
                          <a:ea typeface="微软雅黑" pitchFamily="34" charset="-122"/>
                          <a:cs typeface="Times New Roman" panose="02020603050405020304"/>
                        </a:rPr>
                        <a:t>制定文件化的总体和年度安全生产目标。</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100" dirty="0">
                          <a:effectLst/>
                          <a:latin typeface="Times New Roman" panose="02020603050405020304"/>
                          <a:ea typeface="微软雅黑" pitchFamily="34" charset="-122"/>
                          <a:cs typeface="Times New Roman" panose="02020603050405020304"/>
                        </a:rPr>
                        <a:t>2.</a:t>
                      </a:r>
                      <a:r>
                        <a:rPr lang="zh-CN" sz="1400" kern="100" dirty="0">
                          <a:effectLst/>
                          <a:latin typeface="Times New Roman" panose="02020603050405020304"/>
                          <a:ea typeface="微软雅黑" pitchFamily="34" charset="-122"/>
                          <a:cs typeface="Times New Roman" panose="02020603050405020304"/>
                        </a:rPr>
                        <a:t>按照所属基层单位和部门在生产经营活动中所承担的职能，将目标分解为指标，确保落实。</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100" dirty="0">
                          <a:effectLst/>
                          <a:latin typeface="Times New Roman" panose="02020603050405020304"/>
                          <a:ea typeface="微软雅黑" pitchFamily="34" charset="-122"/>
                          <a:cs typeface="Times New Roman" panose="02020603050405020304"/>
                        </a:rPr>
                        <a:t>3.</a:t>
                      </a:r>
                      <a:r>
                        <a:rPr lang="zh-CN" sz="1400" kern="100" dirty="0">
                          <a:effectLst/>
                          <a:latin typeface="Times New Roman" panose="02020603050405020304"/>
                          <a:ea typeface="微软雅黑" pitchFamily="34" charset="-122"/>
                          <a:cs typeface="Times New Roman" panose="02020603050405020304"/>
                        </a:rPr>
                        <a:t>定期对安全生产目标、指标实施情况进行考核。</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400" kern="100" dirty="0">
                          <a:effectLst/>
                          <a:latin typeface="Times New Roman" panose="02020603050405020304"/>
                          <a:ea typeface="微软雅黑" pitchFamily="34" charset="-122"/>
                          <a:cs typeface="Times New Roman" panose="02020603050405020304"/>
                        </a:rPr>
                        <a:t>10</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400" kern="100" dirty="0">
                          <a:effectLst/>
                          <a:latin typeface="Times New Roman" panose="02020603050405020304"/>
                          <a:ea typeface="微软雅黑" pitchFamily="34" charset="-122"/>
                          <a:cs typeface="Times New Roman" panose="02020603050405020304"/>
                        </a:rPr>
                        <a:t>1.</a:t>
                      </a:r>
                      <a:r>
                        <a:rPr lang="zh-CN" sz="1400" kern="100" dirty="0">
                          <a:effectLst/>
                          <a:latin typeface="Times New Roman" panose="02020603050405020304"/>
                          <a:ea typeface="微软雅黑" pitchFamily="34" charset="-122"/>
                          <a:cs typeface="Times New Roman" panose="02020603050405020304"/>
                        </a:rPr>
                        <a:t>无总体和年度安全生产目标的，扣</a:t>
                      </a:r>
                      <a:r>
                        <a:rPr lang="en-US" sz="1400" kern="100" dirty="0">
                          <a:effectLst/>
                          <a:latin typeface="Times New Roman" panose="02020603050405020304"/>
                          <a:ea typeface="微软雅黑" pitchFamily="34" charset="-122"/>
                          <a:cs typeface="Times New Roman" panose="02020603050405020304"/>
                        </a:rPr>
                        <a:t>4</a:t>
                      </a:r>
                      <a:r>
                        <a:rPr lang="zh-CN" sz="1400" kern="100" dirty="0">
                          <a:effectLst/>
                          <a:latin typeface="Times New Roman" panose="02020603050405020304"/>
                          <a:ea typeface="微软雅黑" pitchFamily="34" charset="-122"/>
                          <a:cs typeface="Times New Roman" panose="02020603050405020304"/>
                        </a:rPr>
                        <a:t>分；未以文件印发的，扣</a:t>
                      </a:r>
                      <a:r>
                        <a:rPr lang="en-US" sz="1400" kern="100" dirty="0">
                          <a:effectLst/>
                          <a:latin typeface="Times New Roman" panose="02020603050405020304"/>
                          <a:ea typeface="微软雅黑" pitchFamily="34" charset="-122"/>
                          <a:cs typeface="Times New Roman" panose="02020603050405020304"/>
                        </a:rPr>
                        <a:t>4</a:t>
                      </a:r>
                      <a:r>
                        <a:rPr lang="zh-CN" sz="1400" kern="100" dirty="0">
                          <a:effectLst/>
                          <a:latin typeface="Times New Roman" panose="02020603050405020304"/>
                          <a:ea typeface="微软雅黑" pitchFamily="34" charset="-122"/>
                          <a:cs typeface="Times New Roman" panose="02020603050405020304"/>
                        </a:rPr>
                        <a:t>分；安全生产目标内容不完善（如目标中只有伤亡指标的）的，扣</a:t>
                      </a:r>
                      <a:r>
                        <a:rPr lang="en-US" sz="1400" kern="100" dirty="0">
                          <a:effectLst/>
                          <a:latin typeface="Times New Roman" panose="02020603050405020304"/>
                          <a:ea typeface="微软雅黑" pitchFamily="34" charset="-122"/>
                          <a:cs typeface="Times New Roman" panose="02020603050405020304"/>
                        </a:rPr>
                        <a:t>2</a:t>
                      </a:r>
                      <a:r>
                        <a:rPr lang="zh-CN" sz="1400" kern="100" dirty="0">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100" dirty="0">
                          <a:effectLst/>
                          <a:latin typeface="Times New Roman" panose="02020603050405020304"/>
                          <a:ea typeface="微软雅黑" pitchFamily="34" charset="-122"/>
                          <a:cs typeface="Times New Roman" panose="02020603050405020304"/>
                        </a:rPr>
                        <a:t>2. </a:t>
                      </a:r>
                      <a:r>
                        <a:rPr lang="zh-CN" sz="1400" kern="100" dirty="0">
                          <a:effectLst/>
                          <a:latin typeface="Times New Roman" panose="02020603050405020304"/>
                          <a:ea typeface="微软雅黑" pitchFamily="34" charset="-122"/>
                          <a:cs typeface="Times New Roman" panose="02020603050405020304"/>
                        </a:rPr>
                        <a:t>无年度安全生产目标分解的，扣</a:t>
                      </a:r>
                      <a:r>
                        <a:rPr lang="en-US" sz="1400" kern="100" dirty="0">
                          <a:effectLst/>
                          <a:latin typeface="Times New Roman" panose="02020603050405020304"/>
                          <a:ea typeface="微软雅黑" pitchFamily="34" charset="-122"/>
                          <a:cs typeface="Times New Roman" panose="02020603050405020304"/>
                        </a:rPr>
                        <a:t>4</a:t>
                      </a:r>
                      <a:r>
                        <a:rPr lang="zh-CN" sz="1400" kern="100" dirty="0">
                          <a:effectLst/>
                          <a:latin typeface="Times New Roman" panose="02020603050405020304"/>
                          <a:ea typeface="微软雅黑" pitchFamily="34" charset="-122"/>
                          <a:cs typeface="Times New Roman" panose="02020603050405020304"/>
                        </a:rPr>
                        <a:t>分；行政、生产、设备、安环、车间等安全生产直接相关部门未列入目标分解的，每一部门扣</a:t>
                      </a:r>
                      <a:r>
                        <a:rPr lang="en-US" sz="1400" kern="100" dirty="0">
                          <a:effectLst/>
                          <a:latin typeface="Times New Roman" panose="02020603050405020304"/>
                          <a:ea typeface="微软雅黑" pitchFamily="34" charset="-122"/>
                          <a:cs typeface="Times New Roman" panose="02020603050405020304"/>
                        </a:rPr>
                        <a:t>2</a:t>
                      </a:r>
                      <a:r>
                        <a:rPr lang="zh-CN" sz="1400" kern="100" dirty="0">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100" dirty="0">
                          <a:effectLst/>
                          <a:latin typeface="Times New Roman" panose="02020603050405020304"/>
                          <a:ea typeface="微软雅黑" pitchFamily="34" charset="-122"/>
                          <a:cs typeface="Times New Roman" panose="02020603050405020304"/>
                        </a:rPr>
                        <a:t>3.</a:t>
                      </a:r>
                      <a:r>
                        <a:rPr lang="zh-CN" sz="1400" kern="100" dirty="0">
                          <a:effectLst/>
                          <a:latin typeface="Times New Roman" panose="02020603050405020304"/>
                          <a:ea typeface="微软雅黑" pitchFamily="34" charset="-122"/>
                          <a:cs typeface="Times New Roman" panose="02020603050405020304"/>
                        </a:rPr>
                        <a:t>无年度考核记录的，扣</a:t>
                      </a:r>
                      <a:r>
                        <a:rPr lang="en-US" sz="1400" kern="100" dirty="0">
                          <a:effectLst/>
                          <a:latin typeface="Times New Roman" panose="02020603050405020304"/>
                          <a:ea typeface="微软雅黑" pitchFamily="34" charset="-122"/>
                          <a:cs typeface="Times New Roman" panose="02020603050405020304"/>
                        </a:rPr>
                        <a:t>3</a:t>
                      </a:r>
                      <a:r>
                        <a:rPr lang="zh-CN" sz="1400" kern="100" dirty="0">
                          <a:effectLst/>
                          <a:latin typeface="Times New Roman" panose="02020603050405020304"/>
                          <a:ea typeface="微软雅黑" pitchFamily="34" charset="-122"/>
                          <a:cs typeface="Times New Roman" panose="02020603050405020304"/>
                        </a:rPr>
                        <a:t>分，每缺一次，扣</a:t>
                      </a:r>
                      <a:r>
                        <a:rPr lang="en-US" sz="1400" kern="100" dirty="0">
                          <a:effectLst/>
                          <a:latin typeface="Times New Roman" panose="02020603050405020304"/>
                          <a:ea typeface="微软雅黑" pitchFamily="34" charset="-122"/>
                          <a:cs typeface="Times New Roman" panose="02020603050405020304"/>
                        </a:rPr>
                        <a:t>1</a:t>
                      </a:r>
                      <a:r>
                        <a:rPr lang="zh-CN" sz="1400" kern="100" dirty="0">
                          <a:effectLst/>
                          <a:latin typeface="Times New Roman" panose="02020603050405020304"/>
                          <a:ea typeface="微软雅黑" pitchFamily="34" charset="-122"/>
                          <a:cs typeface="Times New Roman" panose="02020603050405020304"/>
                        </a:rPr>
                        <a:t>分（该项最多扣</a:t>
                      </a:r>
                      <a:r>
                        <a:rPr lang="en-US" sz="1400" kern="100" dirty="0">
                          <a:effectLst/>
                          <a:latin typeface="Times New Roman" panose="02020603050405020304"/>
                          <a:ea typeface="微软雅黑" pitchFamily="34" charset="-122"/>
                          <a:cs typeface="Times New Roman" panose="02020603050405020304"/>
                        </a:rPr>
                        <a:t>3</a:t>
                      </a:r>
                      <a:r>
                        <a:rPr lang="zh-CN" sz="1400" kern="100" dirty="0">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96515">
                <a:tc gridSpan="6">
                  <a:txBody>
                    <a:bodyPr/>
                    <a:lstStyle/>
                    <a:p>
                      <a:pPr algn="l">
                        <a:spcAft>
                          <a:spcPts val="0"/>
                        </a:spcAft>
                      </a:pPr>
                      <a:r>
                        <a:rPr lang="zh-CN" sz="1800" b="1" kern="100" dirty="0">
                          <a:effectLst/>
                          <a:latin typeface="Calibri" panose="020F0502020204030204"/>
                          <a:ea typeface="微软雅黑" pitchFamily="34" charset="-122"/>
                          <a:cs typeface="Times New Roman" panose="02020603050405020304"/>
                        </a:rPr>
                        <a:t>本节要点：</a:t>
                      </a:r>
                    </a:p>
                    <a:p>
                      <a:pPr algn="l">
                        <a:spcAft>
                          <a:spcPts val="0"/>
                        </a:spcAft>
                      </a:pPr>
                      <a:r>
                        <a:rPr lang="en-US" altLang="zh-CN" sz="1800" b="1" kern="100" dirty="0">
                          <a:effectLst/>
                          <a:latin typeface="Calibri" panose="020F0502020204030204"/>
                          <a:ea typeface="微软雅黑" pitchFamily="34" charset="-122"/>
                          <a:cs typeface="Times New Roman" panose="02020603050405020304"/>
                        </a:rPr>
                        <a:t>1</a:t>
                      </a:r>
                      <a:r>
                        <a:rPr lang="zh-CN" altLang="en-US" sz="1800" b="1" kern="100" dirty="0">
                          <a:effectLst/>
                          <a:latin typeface="Calibri" panose="020F0502020204030204"/>
                          <a:ea typeface="微软雅黑" pitchFamily="34" charset="-122"/>
                          <a:cs typeface="Times New Roman" panose="02020603050405020304"/>
                        </a:rPr>
                        <a:t>、</a:t>
                      </a:r>
                      <a:r>
                        <a:rPr lang="zh-CN" sz="1800" b="1" kern="100" dirty="0">
                          <a:effectLst/>
                          <a:latin typeface="Calibri" panose="020F0502020204030204"/>
                          <a:ea typeface="微软雅黑" pitchFamily="34" charset="-122"/>
                          <a:cs typeface="Times New Roman" panose="02020603050405020304"/>
                        </a:rPr>
                        <a:t>设置总体和年度目标，要求以文件形式发布生效。（误区：发文部门不符合要求，未以公司级别发文生效；目标应包含事故、培训、检查、隐患整改等内容）</a:t>
                      </a:r>
                    </a:p>
                    <a:p>
                      <a:pPr algn="l">
                        <a:spcAft>
                          <a:spcPts val="0"/>
                        </a:spcAft>
                      </a:pPr>
                      <a:r>
                        <a:rPr lang="en-US" altLang="zh-CN" sz="1800" b="1" kern="100" dirty="0">
                          <a:effectLst/>
                          <a:latin typeface="Calibri" panose="020F0502020204030204"/>
                          <a:ea typeface="微软雅黑" pitchFamily="34" charset="-122"/>
                          <a:cs typeface="Times New Roman" panose="02020603050405020304"/>
                        </a:rPr>
                        <a:t>2</a:t>
                      </a:r>
                      <a:r>
                        <a:rPr lang="zh-CN" altLang="en-US" sz="1800" b="1" kern="100" dirty="0">
                          <a:effectLst/>
                          <a:latin typeface="Calibri" panose="020F0502020204030204"/>
                          <a:ea typeface="微软雅黑" pitchFamily="34" charset="-122"/>
                          <a:cs typeface="Times New Roman" panose="02020603050405020304"/>
                        </a:rPr>
                        <a:t>、设置安全生产目标分解，针对和生产比较直接相关的部门；对比基本规范不需要全部门覆盖，减少日常的实施计划、检测检查、评估等环节。</a:t>
                      </a:r>
                    </a:p>
                    <a:p>
                      <a:pPr algn="l">
                        <a:spcAft>
                          <a:spcPts val="0"/>
                        </a:spcAft>
                      </a:pPr>
                      <a:r>
                        <a:rPr lang="en-US" altLang="zh-CN" sz="1800" b="1" kern="100" dirty="0">
                          <a:effectLst/>
                          <a:latin typeface="Calibri" panose="020F0502020204030204"/>
                          <a:ea typeface="微软雅黑" pitchFamily="34" charset="-122"/>
                          <a:cs typeface="Times New Roman" panose="02020603050405020304"/>
                        </a:rPr>
                        <a:t>3</a:t>
                      </a:r>
                      <a:r>
                        <a:rPr lang="zh-CN" altLang="en-US" sz="1800" b="1" kern="100" dirty="0">
                          <a:effectLst/>
                          <a:latin typeface="Calibri" panose="020F0502020204030204"/>
                          <a:ea typeface="微软雅黑" pitchFamily="34" charset="-122"/>
                          <a:cs typeface="Times New Roman" panose="02020603050405020304"/>
                        </a:rPr>
                        <a:t>、年度达成情况进行考核（每年一次）。</a:t>
                      </a: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矩形 6"/>
          <p:cNvSpPr/>
          <p:nvPr/>
        </p:nvSpPr>
        <p:spPr>
          <a:xfrm>
            <a:off x="-216098" y="320824"/>
            <a:ext cx="3816423" cy="584775"/>
          </a:xfrm>
          <a:prstGeom prst="rect">
            <a:avLst/>
          </a:prstGeom>
        </p:spPr>
        <p:txBody>
          <a:bodyPr wrap="square">
            <a:spAutoFit/>
          </a:bodyPr>
          <a:lstStyle/>
          <a:p>
            <a:pPr algn="ctr"/>
            <a:r>
              <a:rPr lang="zh-CN" altLang="zh-CN" sz="3200" dirty="0">
                <a:latin typeface="仿宋" panose="02010609060101010101" pitchFamily="1" charset="-122"/>
                <a:ea typeface="仿宋" panose="02010609060101010101" pitchFamily="1" charset="-122"/>
              </a:rPr>
              <a:t>一</a:t>
            </a:r>
            <a:r>
              <a:rPr lang="zh-CN" altLang="zh-CN" sz="3200" b="1" dirty="0" smtClean="0">
                <a:latin typeface="仿宋" panose="02010609060101010101" pitchFamily="1" charset="-122"/>
                <a:ea typeface="仿宋" panose="02010609060101010101" pitchFamily="1" charset="-122"/>
              </a:rPr>
              <a:t>、目标职责</a:t>
            </a:r>
            <a:endParaRPr lang="en-US" altLang="zh-CN" sz="3200" b="1" dirty="0">
              <a:latin typeface="仿宋" panose="02010609060101010101" pitchFamily="1" charset="-122"/>
              <a:ea typeface="仿宋" panose="02010609060101010101" pitchFamily="1" charset="-122"/>
            </a:endParaRPr>
          </a:p>
        </p:txBody>
      </p:sp>
    </p:spTree>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698288653"/>
              </p:ext>
            </p:extLst>
          </p:nvPr>
        </p:nvGraphicFramePr>
        <p:xfrm>
          <a:off x="182130" y="580648"/>
          <a:ext cx="11506717" cy="6016704"/>
        </p:xfrm>
        <a:graphic>
          <a:graphicData uri="http://schemas.openxmlformats.org/drawingml/2006/table">
            <a:tbl>
              <a:tblPr/>
              <a:tblGrid>
                <a:gridCol w="580623">
                  <a:extLst>
                    <a:ext uri="{9D8B030D-6E8A-4147-A177-3AD203B41FA5}">
                      <a16:colId xmlns:a16="http://schemas.microsoft.com/office/drawing/2014/main" xmlns="" val="20001"/>
                    </a:ext>
                  </a:extLst>
                </a:gridCol>
                <a:gridCol w="510828">
                  <a:extLst>
                    <a:ext uri="{9D8B030D-6E8A-4147-A177-3AD203B41FA5}">
                      <a16:colId xmlns:a16="http://schemas.microsoft.com/office/drawing/2014/main" xmlns="" val="20002"/>
                    </a:ext>
                  </a:extLst>
                </a:gridCol>
                <a:gridCol w="2854426">
                  <a:extLst>
                    <a:ext uri="{9D8B030D-6E8A-4147-A177-3AD203B41FA5}">
                      <a16:colId xmlns:a16="http://schemas.microsoft.com/office/drawing/2014/main" xmlns="" val="20003"/>
                    </a:ext>
                  </a:extLst>
                </a:gridCol>
                <a:gridCol w="4187685">
                  <a:extLst>
                    <a:ext uri="{9D8B030D-6E8A-4147-A177-3AD203B41FA5}">
                      <a16:colId xmlns:a16="http://schemas.microsoft.com/office/drawing/2014/main" xmlns="" val="20004"/>
                    </a:ext>
                  </a:extLst>
                </a:gridCol>
                <a:gridCol w="513306">
                  <a:extLst>
                    <a:ext uri="{9D8B030D-6E8A-4147-A177-3AD203B41FA5}">
                      <a16:colId xmlns:a16="http://schemas.microsoft.com/office/drawing/2014/main" xmlns="" val="20005"/>
                    </a:ext>
                  </a:extLst>
                </a:gridCol>
                <a:gridCol w="2859849">
                  <a:extLst>
                    <a:ext uri="{9D8B030D-6E8A-4147-A177-3AD203B41FA5}">
                      <a16:colId xmlns:a16="http://schemas.microsoft.com/office/drawing/2014/main" xmlns="" val="20006"/>
                    </a:ext>
                  </a:extLst>
                </a:gridCol>
              </a:tblGrid>
              <a:tr h="538166">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922571">
                <a:tc rowSpan="2">
                  <a:txBody>
                    <a:bodyPr/>
                    <a:lstStyle/>
                    <a:p>
                      <a:pPr algn="l">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just">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0485" indent="0" algn="ctr" defTabSz="914400" rtl="0" eaLnBrk="1" fontAlgn="base" latinLnBrk="0" hangingPunct="1">
                        <a:lnSpc>
                          <a:spcPct val="100000"/>
                        </a:lnSpc>
                        <a:spcBef>
                          <a:spcPts val="0"/>
                        </a:spcBef>
                        <a:spcAft>
                          <a:spcPts val="0"/>
                        </a:spcAft>
                        <a:buClrTx/>
                        <a:buSzTx/>
                        <a:buFontTx/>
                        <a:buNone/>
                        <a:tabLst/>
                        <a:defRPr/>
                      </a:pPr>
                      <a:r>
                        <a:rPr lang="zh-CN" altLang="zh-CN" sz="1400" kern="100" dirty="0" smtClean="0">
                          <a:solidFill>
                            <a:schemeClr val="tx1"/>
                          </a:solidFill>
                          <a:effectLst/>
                          <a:latin typeface="Times New Roman"/>
                          <a:ea typeface="微软雅黑" pitchFamily="34" charset="-122"/>
                          <a:cs typeface="Times New Roman"/>
                        </a:rPr>
                        <a:t>（十九）电力系统、设备</a:t>
                      </a:r>
                      <a:r>
                        <a:rPr lang="en-US" altLang="zh-CN" sz="1400" kern="100" dirty="0" smtClean="0">
                          <a:solidFill>
                            <a:schemeClr val="tx1"/>
                          </a:solidFill>
                          <a:effectLst/>
                          <a:latin typeface="Times New Roman"/>
                          <a:ea typeface="微软雅黑" pitchFamily="34" charset="-122"/>
                          <a:cs typeface="Times New Roman"/>
                        </a:rPr>
                        <a:t>——</a:t>
                      </a:r>
                      <a:r>
                        <a:rPr lang="zh-CN" altLang="zh-CN" sz="1400" kern="100" dirty="0" smtClean="0">
                          <a:solidFill>
                            <a:schemeClr val="tx1"/>
                          </a:solidFill>
                          <a:effectLst/>
                          <a:latin typeface="Times New Roman"/>
                          <a:ea typeface="微软雅黑" pitchFamily="34" charset="-122"/>
                          <a:cs typeface="Times New Roman"/>
                        </a:rPr>
                        <a:t>电网接地系统</a:t>
                      </a:r>
                    </a:p>
                    <a:p>
                      <a:pPr marL="0" marR="70485" indent="0" algn="ctr" defTabSz="914400" rtl="0" eaLnBrk="1" fontAlgn="base" latinLnBrk="0" hangingPunct="1">
                        <a:lnSpc>
                          <a:spcPct val="100000"/>
                        </a:lnSpc>
                        <a:spcBef>
                          <a:spcPts val="0"/>
                        </a:spcBef>
                        <a:spcAft>
                          <a:spcPts val="0"/>
                        </a:spcAft>
                        <a:buClrTx/>
                        <a:buSzTx/>
                        <a:buFontTx/>
                        <a:buNone/>
                        <a:tabLst/>
                        <a:defRPr/>
                      </a:pP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smtClean="0">
                          <a:solidFill>
                            <a:schemeClr val="tx1"/>
                          </a:solidFill>
                          <a:effectLst/>
                          <a:latin typeface="Times New Roman"/>
                          <a:ea typeface="+mn-ea"/>
                          <a:cs typeface="Times New Roman"/>
                        </a:rPr>
                        <a:t>4</a:t>
                      </a:r>
                      <a:r>
                        <a:rPr lang="en-US" sz="1400" kern="100" dirty="0">
                          <a:solidFill>
                            <a:schemeClr val="tx1"/>
                          </a:solidFill>
                          <a:effectLst/>
                          <a:latin typeface="Times New Roman"/>
                          <a:ea typeface="+mn-ea"/>
                          <a:cs typeface="Times New Roman"/>
                        </a:rPr>
                        <a:t>.</a:t>
                      </a:r>
                      <a:r>
                        <a:rPr lang="zh-CN" sz="1400" kern="100" dirty="0">
                          <a:solidFill>
                            <a:schemeClr val="tx1"/>
                          </a:solidFill>
                          <a:effectLst/>
                          <a:latin typeface="Times New Roman"/>
                          <a:ea typeface="微软雅黑" pitchFamily="34" charset="-122"/>
                          <a:cs typeface="Times New Roman"/>
                        </a:rPr>
                        <a:t>接地装置的连接必须保证电气接触可靠。有足够的机械强度，并能防腐蚀，防损伤或者有附加保护措施；</a:t>
                      </a:r>
                    </a:p>
                    <a:p>
                      <a:pPr algn="l">
                        <a:spcAft>
                          <a:spcPts val="0"/>
                        </a:spcAft>
                      </a:pPr>
                      <a:r>
                        <a:rPr lang="en-US" sz="1400" kern="100" dirty="0">
                          <a:solidFill>
                            <a:schemeClr val="tx1"/>
                          </a:solidFill>
                          <a:effectLst/>
                          <a:latin typeface="Times New Roman"/>
                          <a:ea typeface="+mn-ea"/>
                          <a:cs typeface="Times New Roman"/>
                        </a:rPr>
                        <a:t>5.</a:t>
                      </a:r>
                      <a:r>
                        <a:rPr lang="zh-CN" sz="1400" kern="100" dirty="0">
                          <a:solidFill>
                            <a:schemeClr val="tx1"/>
                          </a:solidFill>
                          <a:effectLst/>
                          <a:latin typeface="Times New Roman"/>
                          <a:ea typeface="微软雅黑" pitchFamily="34" charset="-122"/>
                          <a:cs typeface="Times New Roman"/>
                        </a:rPr>
                        <a:t>接地装置编号、标识明晰，有定期检测报告。</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p>
                      <a:pPr algn="l">
                        <a:spcAft>
                          <a:spcPts val="0"/>
                        </a:spcAft>
                      </a:pPr>
                      <a:r>
                        <a:rPr lang="en-US" sz="1400" kern="100" dirty="0">
                          <a:solidFill>
                            <a:schemeClr val="tx1"/>
                          </a:solidFill>
                          <a:effectLst/>
                          <a:latin typeface="Times New Roman"/>
                          <a:ea typeface="+mn-ea"/>
                          <a:cs typeface="Times New Roman"/>
                        </a:rPr>
                        <a:t>10</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4555967">
                <a:tc vMerge="1">
                  <a:txBody>
                    <a:bodyPr/>
                    <a:lstStyle/>
                    <a:p>
                      <a:endParaRPr lang="zh-CN" altLang="en-US"/>
                    </a:p>
                  </a:txBody>
                  <a:tcPr/>
                </a:tc>
                <a:tc vMerge="1">
                  <a:txBody>
                    <a:bodyPr/>
                    <a:lstStyle/>
                    <a:p>
                      <a:pPr algn="ctr">
                        <a:spcAft>
                          <a:spcPts val="0"/>
                        </a:spcAft>
                      </a:pPr>
                      <a:endParaRPr lang="zh-CN" sz="14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（二十）其他机械设备</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设备整体外观完好，铸造机械管路、酸碱油槽密封良好，无泄漏。压力表、温度计、安全阀、液位计等仪表附属设备完好可靠。</a:t>
                      </a: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各联锁、紧急停止、限位、缓冲装置等控制装置灵敏可靠，压铸机的压铸型区的防护装置与压射程序联锁；混碾砂机的检修门电气联锁，取样门大小合理；抛（喷）丸设备密封良好，门（孔）电气联锁。</a:t>
                      </a: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运动部件、旋转部位的安全防护装置（防护罩、套、盖、栏）完好有效；地下油槽体必须在地面上设置防护围栏；铸造熔炼炉在</a:t>
                      </a:r>
                      <a:r>
                        <a:rPr lang="en-US" sz="1400" kern="100" dirty="0">
                          <a:solidFill>
                            <a:schemeClr val="tx1"/>
                          </a:solidFill>
                          <a:effectLst/>
                          <a:latin typeface="Times New Roman"/>
                          <a:ea typeface="+mn-ea"/>
                          <a:cs typeface="Times New Roman"/>
                        </a:rPr>
                        <a:t>2m</a:t>
                      </a:r>
                      <a:r>
                        <a:rPr lang="zh-CN" sz="1400" kern="100" dirty="0">
                          <a:solidFill>
                            <a:schemeClr val="tx1"/>
                          </a:solidFill>
                          <a:effectLst/>
                          <a:latin typeface="Times New Roman"/>
                          <a:ea typeface="微软雅黑" pitchFamily="34" charset="-122"/>
                          <a:cs typeface="Times New Roman"/>
                        </a:rPr>
                        <a:t>以下外露传动部位必须有防护装置；</a:t>
                      </a: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4.</a:t>
                      </a:r>
                      <a:r>
                        <a:rPr lang="zh-CN" sz="1400" kern="100" dirty="0">
                          <a:solidFill>
                            <a:schemeClr val="tx1"/>
                          </a:solidFill>
                          <a:effectLst/>
                          <a:latin typeface="Times New Roman"/>
                          <a:ea typeface="微软雅黑" pitchFamily="34" charset="-122"/>
                          <a:cs typeface="Times New Roman"/>
                        </a:rPr>
                        <a:t>设备电源线完好，</a:t>
                      </a:r>
                      <a:r>
                        <a:rPr lang="en-US" sz="1400" kern="100" dirty="0">
                          <a:solidFill>
                            <a:schemeClr val="tx1"/>
                          </a:solidFill>
                          <a:effectLst/>
                          <a:latin typeface="Times New Roman"/>
                          <a:ea typeface="+mn-ea"/>
                          <a:cs typeface="Times New Roman"/>
                        </a:rPr>
                        <a:t>PE</a:t>
                      </a:r>
                      <a:r>
                        <a:rPr lang="zh-CN" sz="1400" kern="100" dirty="0">
                          <a:solidFill>
                            <a:schemeClr val="tx1"/>
                          </a:solidFill>
                          <a:effectLst/>
                          <a:latin typeface="Times New Roman"/>
                          <a:ea typeface="微软雅黑" pitchFamily="34" charset="-122"/>
                          <a:cs typeface="Times New Roman"/>
                        </a:rPr>
                        <a:t>接地线连接完好可靠，无断裂、未安装连接；</a:t>
                      </a: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5.</a:t>
                      </a:r>
                      <a:r>
                        <a:rPr lang="zh-CN" sz="1400" kern="100" dirty="0">
                          <a:solidFill>
                            <a:schemeClr val="tx1"/>
                          </a:solidFill>
                          <a:effectLst/>
                          <a:latin typeface="Times New Roman"/>
                          <a:ea typeface="微软雅黑" pitchFamily="34" charset="-122"/>
                          <a:cs typeface="Times New Roman"/>
                        </a:rPr>
                        <a:t>生产设备工作和维护区域的照明应无频闪、无眩光、无昏暗，不影响操作者的正常工作，照明电压为安全电压；</a:t>
                      </a: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6.</a:t>
                      </a:r>
                      <a:r>
                        <a:rPr lang="zh-CN" sz="1400" kern="100" dirty="0">
                          <a:solidFill>
                            <a:schemeClr val="tx1"/>
                          </a:solidFill>
                          <a:effectLst/>
                          <a:latin typeface="Times New Roman"/>
                          <a:ea typeface="微软雅黑" pitchFamily="34" charset="-122"/>
                          <a:cs typeface="Times New Roman"/>
                        </a:rPr>
                        <a:t>对于排放或使用易燃气体、液体、蒸汽、粉尘或其他物质的生产设备，应采取措施防止火灾或爆炸的产生；</a:t>
                      </a: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7.</a:t>
                      </a:r>
                      <a:r>
                        <a:rPr lang="zh-CN" sz="1400" kern="100" dirty="0">
                          <a:solidFill>
                            <a:schemeClr val="tx1"/>
                          </a:solidFill>
                          <a:effectLst/>
                          <a:latin typeface="Times New Roman"/>
                          <a:ea typeface="微软雅黑" pitchFamily="34" charset="-122"/>
                          <a:cs typeface="Times New Roman"/>
                        </a:rPr>
                        <a:t>其他设备有专用条款检查的，参考专用条款检查。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30</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一项不合格，扣</a:t>
                      </a: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763378396"/>
      </p:ext>
    </p:extLst>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465298265"/>
              </p:ext>
            </p:extLst>
          </p:nvPr>
        </p:nvGraphicFramePr>
        <p:xfrm>
          <a:off x="229565" y="1052736"/>
          <a:ext cx="11161108" cy="4360520"/>
        </p:xfrm>
        <a:graphic>
          <a:graphicData uri="http://schemas.openxmlformats.org/drawingml/2006/table">
            <a:tbl>
              <a:tblPr/>
              <a:tblGrid>
                <a:gridCol w="563184">
                  <a:extLst>
                    <a:ext uri="{9D8B030D-6E8A-4147-A177-3AD203B41FA5}">
                      <a16:colId xmlns:a16="http://schemas.microsoft.com/office/drawing/2014/main" xmlns="" val="20001"/>
                    </a:ext>
                  </a:extLst>
                </a:gridCol>
                <a:gridCol w="495485">
                  <a:extLst>
                    <a:ext uri="{9D8B030D-6E8A-4147-A177-3AD203B41FA5}">
                      <a16:colId xmlns:a16="http://schemas.microsoft.com/office/drawing/2014/main" xmlns="" val="20002"/>
                    </a:ext>
                  </a:extLst>
                </a:gridCol>
                <a:gridCol w="2768692">
                  <a:extLst>
                    <a:ext uri="{9D8B030D-6E8A-4147-A177-3AD203B41FA5}">
                      <a16:colId xmlns:a16="http://schemas.microsoft.com/office/drawing/2014/main" xmlns="" val="20003"/>
                    </a:ext>
                  </a:extLst>
                </a:gridCol>
                <a:gridCol w="4061906">
                  <a:extLst>
                    <a:ext uri="{9D8B030D-6E8A-4147-A177-3AD203B41FA5}">
                      <a16:colId xmlns:a16="http://schemas.microsoft.com/office/drawing/2014/main" xmlns="" val="20004"/>
                    </a:ext>
                  </a:extLst>
                </a:gridCol>
                <a:gridCol w="497889">
                  <a:extLst>
                    <a:ext uri="{9D8B030D-6E8A-4147-A177-3AD203B41FA5}">
                      <a16:colId xmlns:a16="http://schemas.microsoft.com/office/drawing/2014/main" xmlns="" val="20005"/>
                    </a:ext>
                  </a:extLst>
                </a:gridCol>
                <a:gridCol w="2773952">
                  <a:extLst>
                    <a:ext uri="{9D8B030D-6E8A-4147-A177-3AD203B41FA5}">
                      <a16:colId xmlns:a16="http://schemas.microsoft.com/office/drawing/2014/main" xmlns="" val="20006"/>
                    </a:ext>
                  </a:extLst>
                </a:gridCol>
              </a:tblGrid>
              <a:tr h="531725">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318872">
                <a:tc rowSpan="2">
                  <a:txBody>
                    <a:bodyPr/>
                    <a:lstStyle/>
                    <a:p>
                      <a:pPr algn="l">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400" kern="100" dirty="0">
                          <a:solidFill>
                            <a:schemeClr val="tx1"/>
                          </a:solidFill>
                          <a:effectLst/>
                          <a:latin typeface="Times New Roman"/>
                          <a:ea typeface="+mn-ea"/>
                          <a:cs typeface="Times New Roman"/>
                        </a:rPr>
                        <a:t>4.1.4</a:t>
                      </a:r>
                      <a:r>
                        <a:rPr lang="zh-CN" sz="1400" kern="100" dirty="0">
                          <a:solidFill>
                            <a:schemeClr val="tx1"/>
                          </a:solidFill>
                          <a:effectLst/>
                          <a:latin typeface="Times New Roman"/>
                          <a:ea typeface="微软雅黑" pitchFamily="34" charset="-122"/>
                          <a:cs typeface="Times New Roman"/>
                        </a:rPr>
                        <a:t>设备设施检维修</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企业应建立设备设施检维修管理制度，制定检维修计划，加强日常检维修和定期检维修管理。</a:t>
                      </a:r>
                    </a:p>
                    <a:p>
                      <a:pPr marL="0" indent="26670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检修过程中应执行安全控制措施。</a:t>
                      </a:r>
                    </a:p>
                    <a:p>
                      <a:pPr marL="0" indent="26670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安全设施和职业病防护设施不应随意拆除、挪用或弃置不用；确因检维修拆除的，应采取临时安全措施，检维修完毕后立即复原。</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建立设备设施的检修、维护、保养管理制度，对在用设备编制检维修计划；</a:t>
                      </a: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检维修过程中隔离能量和危险物质，并有监督检查；</a:t>
                      </a: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有检维修后相关</a:t>
                      </a:r>
                      <a:r>
                        <a:rPr lang="zh-CN" sz="1400" kern="100" dirty="0" smtClean="0">
                          <a:solidFill>
                            <a:schemeClr val="tx1"/>
                          </a:solidFill>
                          <a:effectLst/>
                          <a:latin typeface="Times New Roman"/>
                          <a:ea typeface="微软雅黑" pitchFamily="34" charset="-122"/>
                          <a:cs typeface="Times New Roman"/>
                        </a:rPr>
                        <a:t>验收记录</a:t>
                      </a:r>
                      <a:r>
                        <a:rPr lang="zh-CN" sz="1400" kern="100" dirty="0">
                          <a:solidFill>
                            <a:schemeClr val="tx1"/>
                          </a:solidFill>
                          <a:effectLst/>
                          <a:latin typeface="Times New Roman"/>
                          <a:ea typeface="微软雅黑" pitchFamily="34" charset="-122"/>
                          <a:cs typeface="Times New Roman"/>
                        </a:rPr>
                        <a:t>；</a:t>
                      </a: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4.</a:t>
                      </a:r>
                      <a:r>
                        <a:rPr lang="zh-CN" sz="1400" kern="100" dirty="0">
                          <a:solidFill>
                            <a:schemeClr val="tx1"/>
                          </a:solidFill>
                          <a:effectLst/>
                          <a:latin typeface="Times New Roman"/>
                          <a:ea typeface="微软雅黑" pitchFamily="34" charset="-122"/>
                          <a:cs typeface="Times New Roman"/>
                        </a:rPr>
                        <a:t>安全设施不应随意拆除、挪用或弃置不用；确因检维修拆除的，应采取临时安全措施，检维修完毕后立即复原。</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400" kern="100" dirty="0">
                          <a:solidFill>
                            <a:schemeClr val="tx1"/>
                          </a:solidFill>
                          <a:effectLst/>
                          <a:latin typeface="Times New Roman"/>
                          <a:ea typeface="+mn-ea"/>
                          <a:cs typeface="Times New Roman"/>
                        </a:rPr>
                        <a:t>10</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未制定检维修计划扣</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分，无检维修记录台账的扣</a:t>
                      </a: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分；</a:t>
                      </a:r>
                    </a:p>
                    <a:p>
                      <a:pPr marL="0" marR="82550" algn="l" defTabSz="914400" rtl="0" eaLnBrk="1" latinLnBrk="0" hangingPunct="1">
                        <a:spcAft>
                          <a:spcPts val="0"/>
                        </a:spcAft>
                      </a:pP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缺少检维修后的相关验收记录，扣</a:t>
                      </a: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分；</a:t>
                      </a:r>
                    </a:p>
                    <a:p>
                      <a:pPr marL="0" marR="82550" algn="l" defTabSz="914400" rtl="0" eaLnBrk="1" latinLnBrk="0" hangingPunct="1">
                        <a:spcAft>
                          <a:spcPts val="0"/>
                        </a:spcAft>
                      </a:pP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安全设备设施随意拆除、挪用或弃置不用的，扣</a:t>
                      </a: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分；检修拆除未采取切实可行的临时措施的，扣</a:t>
                      </a: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509923">
                <a:tc vMerge="1">
                  <a:txBody>
                    <a:bodyPr/>
                    <a:lstStyle/>
                    <a:p>
                      <a:pPr algn="l">
                        <a:spcAft>
                          <a:spcPts val="0"/>
                        </a:spcAft>
                      </a:pPr>
                      <a:endParaRPr lang="zh-CN" sz="14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l">
                        <a:spcAft>
                          <a:spcPts val="0"/>
                        </a:spcAft>
                      </a:pPr>
                      <a:endParaRPr lang="en-US" altLang="zh-CN" sz="1400" kern="100" dirty="0" smtClean="0">
                        <a:solidFill>
                          <a:schemeClr val="tx1"/>
                        </a:solidFill>
                        <a:effectLst/>
                        <a:latin typeface="Times New Roman"/>
                        <a:ea typeface="微软雅黑" pitchFamily="34" charset="-122"/>
                        <a:cs typeface="Times New Roman"/>
                      </a:endParaRPr>
                    </a:p>
                    <a:p>
                      <a:pPr algn="l">
                        <a:lnSpc>
                          <a:spcPct val="130000"/>
                        </a:lnSpc>
                        <a:spcAft>
                          <a:spcPts val="0"/>
                        </a:spcAft>
                      </a:pPr>
                      <a:r>
                        <a:rPr lang="en-US" altLang="zh-CN" sz="1400" kern="100" dirty="0" smtClean="0">
                          <a:solidFill>
                            <a:schemeClr val="tx1"/>
                          </a:solidFill>
                          <a:effectLst/>
                          <a:latin typeface="Times New Roman"/>
                          <a:ea typeface="微软雅黑" pitchFamily="34" charset="-122"/>
                          <a:cs typeface="Times New Roman"/>
                        </a:rPr>
                        <a:t>1.</a:t>
                      </a:r>
                      <a:r>
                        <a:rPr lang="zh-CN" altLang="en-US" sz="1400" kern="100" dirty="0" smtClean="0">
                          <a:solidFill>
                            <a:schemeClr val="tx1"/>
                          </a:solidFill>
                          <a:effectLst/>
                          <a:latin typeface="Times New Roman"/>
                          <a:ea typeface="微软雅黑" pitchFamily="34" charset="-122"/>
                          <a:cs typeface="Times New Roman"/>
                        </a:rPr>
                        <a:t>重点是检查设备的检维修计划、检维修记录台账；</a:t>
                      </a:r>
                      <a:endParaRPr lang="en-US" altLang="zh-CN" sz="1400" kern="100" dirty="0" smtClean="0">
                        <a:solidFill>
                          <a:schemeClr val="tx1"/>
                        </a:solidFill>
                        <a:effectLst/>
                        <a:latin typeface="Times New Roman"/>
                        <a:ea typeface="微软雅黑" pitchFamily="34" charset="-122"/>
                        <a:cs typeface="Times New Roman"/>
                      </a:endParaRPr>
                    </a:p>
                    <a:p>
                      <a:pPr algn="l">
                        <a:lnSpc>
                          <a:spcPct val="130000"/>
                        </a:lnSpc>
                        <a:spcAft>
                          <a:spcPts val="0"/>
                        </a:spcAft>
                      </a:pPr>
                      <a:r>
                        <a:rPr lang="en-US" altLang="zh-CN" sz="1400" kern="100" dirty="0" smtClean="0">
                          <a:solidFill>
                            <a:schemeClr val="tx1"/>
                          </a:solidFill>
                          <a:effectLst/>
                          <a:latin typeface="Times New Roman"/>
                          <a:ea typeface="微软雅黑" pitchFamily="34" charset="-122"/>
                          <a:cs typeface="Times New Roman"/>
                        </a:rPr>
                        <a:t>2.</a:t>
                      </a:r>
                      <a:r>
                        <a:rPr lang="zh-CN" altLang="en-US" sz="1400" kern="100" dirty="0" smtClean="0">
                          <a:solidFill>
                            <a:schemeClr val="tx1"/>
                          </a:solidFill>
                          <a:effectLst/>
                          <a:latin typeface="Times New Roman"/>
                          <a:ea typeface="微软雅黑" pitchFamily="34" charset="-122"/>
                          <a:cs typeface="Times New Roman"/>
                        </a:rPr>
                        <a:t>完成设备的维修后，需要对设备有完好性验收记录，可以编制在检维修记录台账内。</a:t>
                      </a:r>
                      <a:endParaRPr lang="en-US" altLang="zh-CN" sz="1400" kern="100" dirty="0" smtClean="0">
                        <a:solidFill>
                          <a:schemeClr val="tx1"/>
                        </a:solidFill>
                        <a:effectLst/>
                        <a:latin typeface="Times New Roman"/>
                        <a:ea typeface="微软雅黑" pitchFamily="34" charset="-122"/>
                        <a:cs typeface="Times New Roman"/>
                      </a:endParaRPr>
                    </a:p>
                    <a:p>
                      <a:pPr algn="l">
                        <a:lnSpc>
                          <a:spcPct val="130000"/>
                        </a:lnSpc>
                        <a:spcAft>
                          <a:spcPts val="0"/>
                        </a:spcAft>
                      </a:pPr>
                      <a:r>
                        <a:rPr lang="en-US" altLang="zh-CN" sz="1400" kern="100" dirty="0" smtClean="0">
                          <a:solidFill>
                            <a:schemeClr val="tx1"/>
                          </a:solidFill>
                          <a:effectLst/>
                          <a:latin typeface="Times New Roman"/>
                          <a:ea typeface="微软雅黑" pitchFamily="34" charset="-122"/>
                          <a:cs typeface="Times New Roman"/>
                        </a:rPr>
                        <a:t>3.</a:t>
                      </a:r>
                      <a:r>
                        <a:rPr lang="zh-CN" altLang="en-US" sz="1400" kern="100" dirty="0" smtClean="0">
                          <a:solidFill>
                            <a:schemeClr val="tx1"/>
                          </a:solidFill>
                          <a:effectLst/>
                          <a:latin typeface="Times New Roman"/>
                          <a:ea typeface="微软雅黑" pitchFamily="34" charset="-122"/>
                          <a:cs typeface="Times New Roman"/>
                        </a:rPr>
                        <a:t>现场检查设备有无存在安全设施</a:t>
                      </a:r>
                      <a:r>
                        <a:rPr lang="zh-CN" altLang="zh-CN" sz="1400" kern="100" dirty="0" smtClean="0">
                          <a:solidFill>
                            <a:schemeClr val="tx1"/>
                          </a:solidFill>
                          <a:effectLst/>
                          <a:latin typeface="Times New Roman"/>
                          <a:ea typeface="微软雅黑" pitchFamily="34" charset="-122"/>
                          <a:cs typeface="Times New Roman"/>
                        </a:rPr>
                        <a:t>拆除、挪用或弃置不用</a:t>
                      </a:r>
                      <a:r>
                        <a:rPr lang="zh-CN" altLang="en-US" sz="1400" kern="100" dirty="0" smtClean="0">
                          <a:solidFill>
                            <a:schemeClr val="tx1"/>
                          </a:solidFill>
                          <a:effectLst/>
                          <a:latin typeface="Times New Roman"/>
                          <a:ea typeface="微软雅黑" pitchFamily="34" charset="-122"/>
                          <a:cs typeface="Times New Roman"/>
                        </a:rPr>
                        <a:t>，以及对拆除的设备</a:t>
                      </a:r>
                      <a:r>
                        <a:rPr lang="zh-CN" altLang="zh-CN" sz="1400" kern="100" dirty="0" smtClean="0">
                          <a:solidFill>
                            <a:schemeClr val="tx1"/>
                          </a:solidFill>
                          <a:effectLst/>
                          <a:latin typeface="Times New Roman"/>
                          <a:ea typeface="微软雅黑" pitchFamily="34" charset="-122"/>
                          <a:cs typeface="Times New Roman"/>
                        </a:rPr>
                        <a:t>未采取</a:t>
                      </a:r>
                      <a:r>
                        <a:rPr lang="zh-CN" altLang="en-US" sz="1400" kern="100" dirty="0" smtClean="0">
                          <a:solidFill>
                            <a:schemeClr val="tx1"/>
                          </a:solidFill>
                          <a:effectLst/>
                          <a:latin typeface="Times New Roman"/>
                          <a:ea typeface="微软雅黑" pitchFamily="34" charset="-122"/>
                          <a:cs typeface="Times New Roman"/>
                        </a:rPr>
                        <a:t>安全</a:t>
                      </a:r>
                      <a:r>
                        <a:rPr lang="zh-CN" altLang="zh-CN" sz="1400" kern="100" dirty="0" smtClean="0">
                          <a:solidFill>
                            <a:schemeClr val="tx1"/>
                          </a:solidFill>
                          <a:effectLst/>
                          <a:latin typeface="Times New Roman"/>
                          <a:ea typeface="微软雅黑" pitchFamily="34" charset="-122"/>
                          <a:cs typeface="Times New Roman"/>
                        </a:rPr>
                        <a:t>切实可行的临时措施</a:t>
                      </a:r>
                      <a:r>
                        <a:rPr lang="zh-CN" altLang="en-US" sz="1400" kern="100" dirty="0" smtClean="0">
                          <a:solidFill>
                            <a:schemeClr val="tx1"/>
                          </a:solidFill>
                          <a:effectLst/>
                          <a:latin typeface="Times New Roman"/>
                          <a:ea typeface="微软雅黑" pitchFamily="34" charset="-122"/>
                          <a:cs typeface="Times New Roman"/>
                        </a:rPr>
                        <a:t>。</a:t>
                      </a:r>
                      <a:endParaRPr lang="en-US" altLang="zh-CN" sz="1400" kern="100" dirty="0" smtClean="0">
                        <a:solidFill>
                          <a:schemeClr val="tx1"/>
                        </a:solidFill>
                        <a:effectLst/>
                        <a:latin typeface="Times New Roman"/>
                        <a:ea typeface="微软雅黑" pitchFamily="34" charset="-122"/>
                        <a:cs typeface="Times New Roman"/>
                      </a:endParaRPr>
                    </a:p>
                    <a:p>
                      <a:pPr algn="ctr">
                        <a:spcAft>
                          <a:spcPts val="0"/>
                        </a:spcAft>
                      </a:pPr>
                      <a:endParaRPr lang="zh-CN" sz="1400" kern="100" dirty="0">
                        <a:solidFill>
                          <a:schemeClr val="tx1"/>
                        </a:solidFill>
                        <a:effectLst/>
                        <a:latin typeface="Times New Roman"/>
                        <a:ea typeface="微软雅黑" pitchFamily="34"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zh-CN" sz="1400" kern="100" dirty="0" smtClean="0">
                        <a:solidFill>
                          <a:srgbClr val="FF0000"/>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933777595"/>
      </p:ext>
    </p:extLst>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573503028"/>
              </p:ext>
            </p:extLst>
          </p:nvPr>
        </p:nvGraphicFramePr>
        <p:xfrm>
          <a:off x="266105" y="692696"/>
          <a:ext cx="11483092" cy="6044922"/>
        </p:xfrm>
        <a:graphic>
          <a:graphicData uri="http://schemas.openxmlformats.org/drawingml/2006/table">
            <a:tbl>
              <a:tblPr/>
              <a:tblGrid>
                <a:gridCol w="563184">
                  <a:extLst>
                    <a:ext uri="{9D8B030D-6E8A-4147-A177-3AD203B41FA5}">
                      <a16:colId xmlns:a16="http://schemas.microsoft.com/office/drawing/2014/main" xmlns="" val="20001"/>
                    </a:ext>
                  </a:extLst>
                </a:gridCol>
                <a:gridCol w="495485">
                  <a:extLst>
                    <a:ext uri="{9D8B030D-6E8A-4147-A177-3AD203B41FA5}">
                      <a16:colId xmlns:a16="http://schemas.microsoft.com/office/drawing/2014/main" xmlns="" val="20002"/>
                    </a:ext>
                  </a:extLst>
                </a:gridCol>
                <a:gridCol w="2768692">
                  <a:extLst>
                    <a:ext uri="{9D8B030D-6E8A-4147-A177-3AD203B41FA5}">
                      <a16:colId xmlns:a16="http://schemas.microsoft.com/office/drawing/2014/main" xmlns="" val="20003"/>
                    </a:ext>
                  </a:extLst>
                </a:gridCol>
                <a:gridCol w="4061906">
                  <a:extLst>
                    <a:ext uri="{9D8B030D-6E8A-4147-A177-3AD203B41FA5}">
                      <a16:colId xmlns:a16="http://schemas.microsoft.com/office/drawing/2014/main" xmlns="" val="20004"/>
                    </a:ext>
                  </a:extLst>
                </a:gridCol>
                <a:gridCol w="497889">
                  <a:extLst>
                    <a:ext uri="{9D8B030D-6E8A-4147-A177-3AD203B41FA5}">
                      <a16:colId xmlns:a16="http://schemas.microsoft.com/office/drawing/2014/main" xmlns="" val="20005"/>
                    </a:ext>
                  </a:extLst>
                </a:gridCol>
                <a:gridCol w="3095936">
                  <a:extLst>
                    <a:ext uri="{9D8B030D-6E8A-4147-A177-3AD203B41FA5}">
                      <a16:colId xmlns:a16="http://schemas.microsoft.com/office/drawing/2014/main" xmlns="" val="20006"/>
                    </a:ext>
                  </a:extLst>
                </a:gridCol>
              </a:tblGrid>
              <a:tr h="531725">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318872">
                <a:tc rowSpan="2">
                  <a:txBody>
                    <a:bodyPr/>
                    <a:lstStyle/>
                    <a:p>
                      <a:pPr algn="l">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solidFill>
                            <a:schemeClr val="tx1"/>
                          </a:solidFill>
                          <a:effectLst/>
                          <a:latin typeface="Times New Roman"/>
                          <a:ea typeface="+mn-ea"/>
                          <a:cs typeface="Times New Roman"/>
                        </a:rPr>
                        <a:t>*4.1.5</a:t>
                      </a:r>
                      <a:r>
                        <a:rPr lang="zh-CN" sz="1400" kern="100" dirty="0">
                          <a:solidFill>
                            <a:schemeClr val="tx1"/>
                          </a:solidFill>
                          <a:effectLst/>
                          <a:latin typeface="Times New Roman"/>
                          <a:ea typeface="微软雅黑" pitchFamily="34" charset="-122"/>
                          <a:cs typeface="Times New Roman"/>
                        </a:rPr>
                        <a:t>检测检验</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100" dirty="0">
                          <a:solidFill>
                            <a:schemeClr val="tx1"/>
                          </a:solidFill>
                          <a:effectLst/>
                          <a:latin typeface="Times New Roman"/>
                          <a:ea typeface="微软雅黑" pitchFamily="34" charset="-122"/>
                          <a:cs typeface="Times New Roman"/>
                        </a:rPr>
                        <a:t>特种设备应按照有关规定，委托具有专业资质的检测、检验机构进行定期检测、检验。</a:t>
                      </a:r>
                    </a:p>
                    <a:p>
                      <a:pPr algn="l">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400" kern="100" dirty="0" smtClean="0">
                          <a:solidFill>
                            <a:schemeClr val="tx1"/>
                          </a:solidFill>
                          <a:effectLst/>
                          <a:latin typeface="Times New Roman"/>
                          <a:ea typeface="微软雅黑" pitchFamily="34" charset="-122"/>
                          <a:cs typeface="Times New Roman"/>
                        </a:rPr>
                        <a:t>1.</a:t>
                      </a:r>
                      <a:r>
                        <a:rPr lang="zh-CN" altLang="zh-CN" sz="1400" kern="100" dirty="0" smtClean="0">
                          <a:solidFill>
                            <a:schemeClr val="tx1"/>
                          </a:solidFill>
                          <a:effectLst/>
                          <a:latin typeface="Times New Roman"/>
                          <a:ea typeface="微软雅黑" pitchFamily="34" charset="-122"/>
                          <a:cs typeface="Times New Roman"/>
                        </a:rPr>
                        <a:t>压力容器、锅炉、起重机械、电梯应取得特种设备使用登记证；</a:t>
                      </a:r>
                    </a:p>
                    <a:p>
                      <a:r>
                        <a:rPr lang="en-US" altLang="zh-CN" sz="1400" kern="100" dirty="0" smtClean="0">
                          <a:solidFill>
                            <a:schemeClr val="tx1"/>
                          </a:solidFill>
                          <a:effectLst/>
                          <a:latin typeface="Times New Roman"/>
                          <a:ea typeface="微软雅黑" pitchFamily="34" charset="-122"/>
                          <a:cs typeface="Times New Roman"/>
                        </a:rPr>
                        <a:t>2.</a:t>
                      </a:r>
                      <a:r>
                        <a:rPr lang="zh-CN" altLang="zh-CN" sz="1400" kern="100" dirty="0" smtClean="0">
                          <a:solidFill>
                            <a:schemeClr val="tx1"/>
                          </a:solidFill>
                          <a:effectLst/>
                          <a:latin typeface="Times New Roman"/>
                          <a:ea typeface="微软雅黑" pitchFamily="34" charset="-122"/>
                          <a:cs typeface="Times New Roman"/>
                        </a:rPr>
                        <a:t>压力容器、锅炉、起重机械、电梯应定期检测合格，在检测周期内使用；</a:t>
                      </a:r>
                    </a:p>
                    <a:p>
                      <a:r>
                        <a:rPr lang="en-US" altLang="zh-CN" sz="1400" kern="100" dirty="0" smtClean="0">
                          <a:solidFill>
                            <a:schemeClr val="tx1"/>
                          </a:solidFill>
                          <a:effectLst/>
                          <a:latin typeface="Times New Roman"/>
                          <a:ea typeface="微软雅黑" pitchFamily="34" charset="-122"/>
                          <a:cs typeface="Times New Roman"/>
                        </a:rPr>
                        <a:t>3.</a:t>
                      </a:r>
                      <a:r>
                        <a:rPr lang="zh-CN" altLang="zh-CN" sz="1400" kern="100" dirty="0" smtClean="0">
                          <a:solidFill>
                            <a:schemeClr val="tx1"/>
                          </a:solidFill>
                          <a:effectLst/>
                          <a:latin typeface="Times New Roman"/>
                          <a:ea typeface="微软雅黑" pitchFamily="34" charset="-122"/>
                          <a:cs typeface="Times New Roman"/>
                        </a:rPr>
                        <a:t>压力表、安全阀定期检测合格，在检测周期内使用；</a:t>
                      </a:r>
                      <a:endParaRPr lang="en-US" altLang="zh-CN" sz="1400" kern="100" dirty="0" smtClean="0">
                        <a:solidFill>
                          <a:schemeClr val="tx1"/>
                        </a:solidFill>
                        <a:effectLst/>
                        <a:latin typeface="Times New Roman"/>
                        <a:ea typeface="微软雅黑" pitchFamily="34" charset="-122"/>
                        <a:cs typeface="Times New Roman"/>
                      </a:endParaRPr>
                    </a:p>
                    <a:p>
                      <a:r>
                        <a:rPr lang="en-US" altLang="zh-CN" sz="1400" kern="100" dirty="0" smtClean="0">
                          <a:solidFill>
                            <a:schemeClr val="tx1"/>
                          </a:solidFill>
                          <a:effectLst/>
                          <a:latin typeface="Times New Roman"/>
                          <a:ea typeface="微软雅黑" pitchFamily="34" charset="-122"/>
                          <a:cs typeface="Times New Roman"/>
                        </a:rPr>
                        <a:t>4.</a:t>
                      </a:r>
                      <a:r>
                        <a:rPr lang="zh-CN" altLang="zh-CN" sz="1400" kern="100" dirty="0" smtClean="0">
                          <a:solidFill>
                            <a:schemeClr val="tx1"/>
                          </a:solidFill>
                          <a:effectLst/>
                          <a:latin typeface="Times New Roman"/>
                          <a:ea typeface="微软雅黑" pitchFamily="34" charset="-122"/>
                          <a:cs typeface="Times New Roman"/>
                        </a:rPr>
                        <a:t>工业气瓶供货单位应取得安全生产许可证，工业气瓶应定期检测。</a:t>
                      </a:r>
                    </a:p>
                    <a:p>
                      <a:r>
                        <a:rPr lang="en-US" altLang="zh-CN" sz="1400" kern="100" dirty="0" smtClean="0">
                          <a:solidFill>
                            <a:schemeClr val="tx1"/>
                          </a:solidFill>
                          <a:effectLst/>
                          <a:latin typeface="Times New Roman"/>
                          <a:ea typeface="微软雅黑" pitchFamily="34" charset="-122"/>
                          <a:cs typeface="Times New Roman"/>
                        </a:rPr>
                        <a:t>5.</a:t>
                      </a:r>
                      <a:r>
                        <a:rPr lang="zh-CN" altLang="zh-CN" sz="1400" kern="100" dirty="0" smtClean="0">
                          <a:solidFill>
                            <a:schemeClr val="tx1"/>
                          </a:solidFill>
                          <a:effectLst/>
                          <a:latin typeface="Times New Roman"/>
                          <a:ea typeface="微软雅黑" pitchFamily="34" charset="-122"/>
                          <a:cs typeface="Times New Roman"/>
                        </a:rPr>
                        <a:t>厂内机动车辆应定期检测合格，在检测周期内使用。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altLang="zh-CN" sz="1400" kern="100" dirty="0" smtClean="0">
                          <a:solidFill>
                            <a:schemeClr val="tx1"/>
                          </a:solidFill>
                          <a:effectLst/>
                          <a:latin typeface="Times New Roman"/>
                          <a:ea typeface="微软雅黑" pitchFamily="34" charset="-122"/>
                          <a:cs typeface="Times New Roman"/>
                        </a:rPr>
                        <a:t>30</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400" kern="100" dirty="0" smtClean="0">
                          <a:solidFill>
                            <a:schemeClr val="tx1"/>
                          </a:solidFill>
                          <a:effectLst/>
                          <a:latin typeface="Times New Roman"/>
                          <a:ea typeface="微软雅黑" pitchFamily="34" charset="-122"/>
                          <a:cs typeface="Times New Roman"/>
                        </a:rPr>
                        <a:t>1.</a:t>
                      </a:r>
                      <a:r>
                        <a:rPr lang="zh-CN" altLang="en-US" sz="1400" kern="100" dirty="0" smtClean="0">
                          <a:solidFill>
                            <a:schemeClr val="tx1"/>
                          </a:solidFill>
                          <a:effectLst/>
                          <a:latin typeface="Times New Roman"/>
                          <a:ea typeface="微软雅黑" pitchFamily="34" charset="-122"/>
                          <a:cs typeface="Times New Roman"/>
                        </a:rPr>
                        <a:t>查特种设备使用登记证，超出投入使用后三十日内，有一台特种设备未取得使用登记证，扣</a:t>
                      </a:r>
                      <a:r>
                        <a:rPr lang="en-US" altLang="zh-CN" sz="1400" kern="100" dirty="0" smtClean="0">
                          <a:solidFill>
                            <a:schemeClr val="tx1"/>
                          </a:solidFill>
                          <a:effectLst/>
                          <a:latin typeface="Times New Roman"/>
                          <a:ea typeface="微软雅黑" pitchFamily="34" charset="-122"/>
                          <a:cs typeface="Times New Roman"/>
                        </a:rPr>
                        <a:t>10</a:t>
                      </a:r>
                      <a:r>
                        <a:rPr lang="zh-CN" altLang="en-US" sz="1400" kern="100" dirty="0" smtClean="0">
                          <a:solidFill>
                            <a:schemeClr val="tx1"/>
                          </a:solidFill>
                          <a:effectLst/>
                          <a:latin typeface="Times New Roman"/>
                          <a:ea typeface="微软雅黑" pitchFamily="34" charset="-122"/>
                          <a:cs typeface="Times New Roman"/>
                        </a:rPr>
                        <a:t>分，扣完为止；</a:t>
                      </a:r>
                    </a:p>
                    <a:p>
                      <a:r>
                        <a:rPr lang="en-US" altLang="zh-CN" sz="1400" kern="100" dirty="0" smtClean="0">
                          <a:solidFill>
                            <a:schemeClr val="tx1"/>
                          </a:solidFill>
                          <a:effectLst/>
                          <a:latin typeface="Times New Roman"/>
                          <a:ea typeface="微软雅黑" pitchFamily="34" charset="-122"/>
                          <a:cs typeface="Times New Roman"/>
                        </a:rPr>
                        <a:t>2.</a:t>
                      </a:r>
                      <a:r>
                        <a:rPr lang="zh-CN" altLang="en-US" sz="1400" kern="100" dirty="0" smtClean="0">
                          <a:solidFill>
                            <a:schemeClr val="tx1"/>
                          </a:solidFill>
                          <a:effectLst/>
                          <a:latin typeface="Times New Roman"/>
                          <a:ea typeface="微软雅黑" pitchFamily="34" charset="-122"/>
                          <a:cs typeface="Times New Roman"/>
                        </a:rPr>
                        <a:t>查检测报告，不符合本项，扣</a:t>
                      </a:r>
                      <a:r>
                        <a:rPr lang="en-US" altLang="zh-CN" sz="1400" kern="100" dirty="0" smtClean="0">
                          <a:solidFill>
                            <a:schemeClr val="tx1"/>
                          </a:solidFill>
                          <a:effectLst/>
                          <a:latin typeface="Times New Roman"/>
                          <a:ea typeface="微软雅黑" pitchFamily="34" charset="-122"/>
                          <a:cs typeface="Times New Roman"/>
                        </a:rPr>
                        <a:t>5</a:t>
                      </a:r>
                      <a:r>
                        <a:rPr lang="zh-CN" altLang="en-US" sz="1400" kern="100" dirty="0" smtClean="0">
                          <a:solidFill>
                            <a:schemeClr val="tx1"/>
                          </a:solidFill>
                          <a:effectLst/>
                          <a:latin typeface="Times New Roman"/>
                          <a:ea typeface="微软雅黑" pitchFamily="34" charset="-122"/>
                          <a:cs typeface="Times New Roman"/>
                        </a:rPr>
                        <a:t>分。超出</a:t>
                      </a:r>
                      <a:r>
                        <a:rPr lang="en-US" altLang="zh-CN" sz="1400" kern="100" dirty="0" smtClean="0">
                          <a:solidFill>
                            <a:schemeClr val="tx1"/>
                          </a:solidFill>
                          <a:effectLst/>
                          <a:latin typeface="Times New Roman"/>
                          <a:ea typeface="微软雅黑" pitchFamily="34" charset="-122"/>
                          <a:cs typeface="Times New Roman"/>
                        </a:rPr>
                        <a:t>5</a:t>
                      </a:r>
                      <a:r>
                        <a:rPr lang="zh-CN" altLang="en-US" sz="1400" kern="100" dirty="0" smtClean="0">
                          <a:solidFill>
                            <a:schemeClr val="tx1"/>
                          </a:solidFill>
                          <a:effectLst/>
                          <a:latin typeface="Times New Roman"/>
                          <a:ea typeface="微软雅黑" pitchFamily="34" charset="-122"/>
                          <a:cs typeface="Times New Roman"/>
                        </a:rPr>
                        <a:t>台未检测或检测不合格仍使用，整体不得分；</a:t>
                      </a:r>
                      <a:endParaRPr lang="en-US" altLang="zh-CN" sz="1400" kern="100" dirty="0" smtClean="0">
                        <a:solidFill>
                          <a:schemeClr val="tx1"/>
                        </a:solidFill>
                        <a:effectLst/>
                        <a:latin typeface="Times New Roman"/>
                        <a:ea typeface="微软雅黑" pitchFamily="34" charset="-122"/>
                        <a:cs typeface="Times New Roman"/>
                      </a:endParaRPr>
                    </a:p>
                    <a:p>
                      <a:r>
                        <a:rPr lang="en-US" altLang="zh-CN" sz="1400" kern="100" dirty="0" smtClean="0">
                          <a:solidFill>
                            <a:schemeClr val="tx1"/>
                          </a:solidFill>
                          <a:effectLst/>
                          <a:latin typeface="Times New Roman"/>
                          <a:ea typeface="微软雅黑" pitchFamily="34" charset="-122"/>
                          <a:cs typeface="Times New Roman"/>
                        </a:rPr>
                        <a:t>3.</a:t>
                      </a:r>
                      <a:r>
                        <a:rPr lang="zh-CN" altLang="en-US" sz="1400" kern="100" dirty="0" smtClean="0">
                          <a:solidFill>
                            <a:schemeClr val="tx1"/>
                          </a:solidFill>
                          <a:effectLst/>
                          <a:latin typeface="Times New Roman"/>
                          <a:ea typeface="微软雅黑" pitchFamily="34" charset="-122"/>
                          <a:cs typeface="Times New Roman"/>
                        </a:rPr>
                        <a:t>查检测报告，不符合本项，扣</a:t>
                      </a:r>
                      <a:r>
                        <a:rPr lang="en-US" altLang="zh-CN" sz="1400" kern="100" dirty="0" smtClean="0">
                          <a:solidFill>
                            <a:schemeClr val="tx1"/>
                          </a:solidFill>
                          <a:effectLst/>
                          <a:latin typeface="Times New Roman"/>
                          <a:ea typeface="微软雅黑" pitchFamily="34" charset="-122"/>
                          <a:cs typeface="Times New Roman"/>
                        </a:rPr>
                        <a:t>3</a:t>
                      </a:r>
                      <a:r>
                        <a:rPr lang="zh-CN" altLang="en-US" sz="1400" kern="100" dirty="0" smtClean="0">
                          <a:solidFill>
                            <a:schemeClr val="tx1"/>
                          </a:solidFill>
                          <a:effectLst/>
                          <a:latin typeface="Times New Roman"/>
                          <a:ea typeface="微软雅黑" pitchFamily="34" charset="-122"/>
                          <a:cs typeface="Times New Roman"/>
                        </a:rPr>
                        <a:t>分。检测不合格仍在用，整体不得分； </a:t>
                      </a:r>
                      <a:endParaRPr lang="en-US" altLang="zh-CN" sz="1400" kern="100" dirty="0" smtClean="0">
                        <a:solidFill>
                          <a:schemeClr val="tx1"/>
                        </a:solidFill>
                        <a:effectLst/>
                        <a:latin typeface="Times New Roman"/>
                        <a:ea typeface="微软雅黑" pitchFamily="34" charset="-122"/>
                        <a:cs typeface="Times New Roman"/>
                      </a:endParaRPr>
                    </a:p>
                    <a:p>
                      <a:pPr marL="0" algn="l" defTabSz="914400" rtl="0" eaLnBrk="1" latinLnBrk="0" hangingPunct="1"/>
                      <a:r>
                        <a:rPr lang="en-US" altLang="zh-CN" sz="1400" kern="100" dirty="0" smtClean="0">
                          <a:solidFill>
                            <a:schemeClr val="tx1"/>
                          </a:solidFill>
                          <a:effectLst/>
                          <a:latin typeface="Times New Roman"/>
                          <a:ea typeface="微软雅黑" pitchFamily="34" charset="-122"/>
                          <a:cs typeface="Times New Roman"/>
                        </a:rPr>
                        <a:t>4.</a:t>
                      </a:r>
                      <a:r>
                        <a:rPr lang="zh-CN" altLang="zh-CN" sz="1400" kern="100" dirty="0" smtClean="0">
                          <a:solidFill>
                            <a:schemeClr val="tx1"/>
                          </a:solidFill>
                          <a:effectLst/>
                          <a:latin typeface="Times New Roman"/>
                          <a:ea typeface="微软雅黑" pitchFamily="34" charset="-122"/>
                          <a:cs typeface="Times New Roman"/>
                        </a:rPr>
                        <a:t>对于拥有工业气瓶所有权的单位，每少一个工业气瓶未定期检测扣</a:t>
                      </a:r>
                      <a:r>
                        <a:rPr lang="en-US" altLang="zh-CN" sz="1400" kern="100" dirty="0" smtClean="0">
                          <a:solidFill>
                            <a:schemeClr val="tx1"/>
                          </a:solidFill>
                          <a:effectLst/>
                          <a:latin typeface="Times New Roman"/>
                          <a:ea typeface="微软雅黑" pitchFamily="34" charset="-122"/>
                          <a:cs typeface="Times New Roman"/>
                        </a:rPr>
                        <a:t>5</a:t>
                      </a:r>
                      <a:r>
                        <a:rPr lang="zh-CN" altLang="zh-CN" sz="1400" kern="100" dirty="0" smtClean="0">
                          <a:solidFill>
                            <a:schemeClr val="tx1"/>
                          </a:solidFill>
                          <a:effectLst/>
                          <a:latin typeface="Times New Roman"/>
                          <a:ea typeface="微软雅黑" pitchFamily="34" charset="-122"/>
                          <a:cs typeface="Times New Roman"/>
                        </a:rPr>
                        <a:t>分，超出</a:t>
                      </a:r>
                      <a:r>
                        <a:rPr lang="en-US" altLang="zh-CN" sz="1400" kern="100" dirty="0" smtClean="0">
                          <a:solidFill>
                            <a:schemeClr val="tx1"/>
                          </a:solidFill>
                          <a:effectLst/>
                          <a:latin typeface="Times New Roman"/>
                          <a:ea typeface="微软雅黑" pitchFamily="34" charset="-122"/>
                          <a:cs typeface="Times New Roman"/>
                        </a:rPr>
                        <a:t>5</a:t>
                      </a:r>
                      <a:r>
                        <a:rPr lang="zh-CN" altLang="zh-CN" sz="1400" kern="100" dirty="0" smtClean="0">
                          <a:solidFill>
                            <a:schemeClr val="tx1"/>
                          </a:solidFill>
                          <a:effectLst/>
                          <a:latin typeface="Times New Roman"/>
                          <a:ea typeface="微软雅黑" pitchFamily="34" charset="-122"/>
                          <a:cs typeface="Times New Roman"/>
                        </a:rPr>
                        <a:t>个未检测或检测不合格仍使用则整体不得分；</a:t>
                      </a:r>
                    </a:p>
                    <a:p>
                      <a:pPr marL="0" algn="l" defTabSz="914400" rtl="0" eaLnBrk="1" latinLnBrk="0" hangingPunct="1"/>
                      <a:r>
                        <a:rPr lang="en-US" altLang="zh-CN" sz="1400" kern="100" dirty="0" smtClean="0">
                          <a:solidFill>
                            <a:schemeClr val="tx1"/>
                          </a:solidFill>
                          <a:effectLst/>
                          <a:latin typeface="Times New Roman"/>
                          <a:ea typeface="微软雅黑" pitchFamily="34" charset="-122"/>
                          <a:cs typeface="Times New Roman"/>
                        </a:rPr>
                        <a:t>5.</a:t>
                      </a:r>
                      <a:r>
                        <a:rPr lang="zh-CN" altLang="zh-CN" sz="1400" kern="100" dirty="0" smtClean="0">
                          <a:solidFill>
                            <a:schemeClr val="tx1"/>
                          </a:solidFill>
                          <a:effectLst/>
                          <a:latin typeface="Times New Roman"/>
                          <a:ea typeface="微软雅黑" pitchFamily="34" charset="-122"/>
                          <a:cs typeface="Times New Roman"/>
                        </a:rPr>
                        <a:t>每少一辆机动车辆未定期检测扣</a:t>
                      </a:r>
                      <a:r>
                        <a:rPr lang="en-US" altLang="zh-CN" sz="1400" kern="100" dirty="0" smtClean="0">
                          <a:solidFill>
                            <a:schemeClr val="tx1"/>
                          </a:solidFill>
                          <a:effectLst/>
                          <a:latin typeface="Times New Roman"/>
                          <a:ea typeface="微软雅黑" pitchFamily="34" charset="-122"/>
                          <a:cs typeface="Times New Roman"/>
                        </a:rPr>
                        <a:t>5</a:t>
                      </a:r>
                      <a:r>
                        <a:rPr lang="zh-CN" altLang="zh-CN" sz="1400" kern="100" dirty="0" smtClean="0">
                          <a:solidFill>
                            <a:schemeClr val="tx1"/>
                          </a:solidFill>
                          <a:effectLst/>
                          <a:latin typeface="Times New Roman"/>
                          <a:ea typeface="微软雅黑" pitchFamily="34" charset="-122"/>
                          <a:cs typeface="Times New Roman"/>
                        </a:rPr>
                        <a:t>分，超出</a:t>
                      </a:r>
                      <a:r>
                        <a:rPr lang="en-US" altLang="zh-CN" sz="1400" kern="100" dirty="0" smtClean="0">
                          <a:solidFill>
                            <a:schemeClr val="tx1"/>
                          </a:solidFill>
                          <a:effectLst/>
                          <a:latin typeface="Times New Roman"/>
                          <a:ea typeface="微软雅黑" pitchFamily="34" charset="-122"/>
                          <a:cs typeface="Times New Roman"/>
                        </a:rPr>
                        <a:t>5</a:t>
                      </a:r>
                      <a:r>
                        <a:rPr lang="zh-CN" altLang="zh-CN" sz="1400" kern="100" dirty="0" smtClean="0">
                          <a:solidFill>
                            <a:schemeClr val="tx1"/>
                          </a:solidFill>
                          <a:effectLst/>
                          <a:latin typeface="Times New Roman"/>
                          <a:ea typeface="微软雅黑" pitchFamily="34" charset="-122"/>
                          <a:cs typeface="Times New Roman"/>
                        </a:rPr>
                        <a:t>辆未检测或检测不合格仍使用，整体不得分；</a:t>
                      </a:r>
                      <a:endParaRPr lang="en-US" altLang="zh-CN" sz="1400" kern="100" dirty="0" smtClean="0">
                        <a:solidFill>
                          <a:schemeClr val="tx1"/>
                        </a:solidFill>
                        <a:effectLst/>
                        <a:latin typeface="Times New Roman"/>
                        <a:ea typeface="微软雅黑" pitchFamily="34" charset="-122"/>
                        <a:cs typeface="Times New Roman"/>
                      </a:endParaRPr>
                    </a:p>
                    <a:p>
                      <a:pPr marL="0" algn="l" defTabSz="914400" rtl="0" eaLnBrk="1" latinLnBrk="0" hangingPunct="1"/>
                      <a:r>
                        <a:rPr lang="en-US" altLang="zh-CN" sz="1400" kern="100" dirty="0" smtClean="0">
                          <a:solidFill>
                            <a:schemeClr val="tx1"/>
                          </a:solidFill>
                          <a:effectLst/>
                          <a:latin typeface="Times New Roman"/>
                          <a:ea typeface="微软雅黑" pitchFamily="34" charset="-122"/>
                          <a:cs typeface="Times New Roman"/>
                        </a:rPr>
                        <a:t>6.</a:t>
                      </a:r>
                      <a:r>
                        <a:rPr lang="zh-CN" altLang="en-US" sz="1400" kern="100" dirty="0" smtClean="0">
                          <a:solidFill>
                            <a:schemeClr val="tx1"/>
                          </a:solidFill>
                          <a:effectLst/>
                          <a:latin typeface="Times New Roman"/>
                          <a:ea typeface="微软雅黑" pitchFamily="34" charset="-122"/>
                          <a:cs typeface="Times New Roman"/>
                        </a:rPr>
                        <a:t> 本项不得分时，追加扣除</a:t>
                      </a:r>
                      <a:r>
                        <a:rPr lang="en-US" altLang="zh-CN" sz="1400" kern="100" dirty="0" smtClean="0">
                          <a:solidFill>
                            <a:schemeClr val="tx1"/>
                          </a:solidFill>
                          <a:effectLst/>
                          <a:latin typeface="Times New Roman"/>
                          <a:ea typeface="微软雅黑" pitchFamily="34" charset="-122"/>
                          <a:cs typeface="Times New Roman"/>
                        </a:rPr>
                        <a:t>30</a:t>
                      </a:r>
                      <a:r>
                        <a:rPr lang="zh-CN" altLang="en-US" sz="1400" kern="100" dirty="0" smtClean="0">
                          <a:solidFill>
                            <a:schemeClr val="tx1"/>
                          </a:solidFill>
                          <a:effectLst/>
                          <a:latin typeface="Times New Roman"/>
                          <a:ea typeface="微软雅黑" pitchFamily="34" charset="-122"/>
                          <a:cs typeface="Times New Roman"/>
                        </a:rPr>
                        <a:t>分。</a:t>
                      </a:r>
                      <a:endParaRPr lang="zh-CN" altLang="zh-CN" sz="1400" kern="100" dirty="0" smtClean="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572491">
                <a:tc vMerge="1">
                  <a:txBody>
                    <a:bodyPr/>
                    <a:lstStyle/>
                    <a:p>
                      <a:pPr algn="l">
                        <a:spcAft>
                          <a:spcPts val="0"/>
                        </a:spcAft>
                      </a:pPr>
                      <a:endParaRPr lang="zh-CN" sz="14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nSpc>
                          <a:spcPct val="120000"/>
                        </a:lnSpc>
                      </a:pPr>
                      <a:endParaRPr lang="en-US" altLang="zh-CN" sz="1400" dirty="0" smtClean="0">
                        <a:latin typeface="Times New Roman" pitchFamily="18" charset="0"/>
                        <a:ea typeface="微软雅黑" pitchFamily="34" charset="-122"/>
                        <a:cs typeface="Times New Roman" pitchFamily="18" charset="0"/>
                      </a:endParaRPr>
                    </a:p>
                    <a:p>
                      <a:pPr>
                        <a:lnSpc>
                          <a:spcPct val="120000"/>
                        </a:lnSpc>
                      </a:pPr>
                      <a:r>
                        <a:rPr lang="en-US" altLang="zh-CN" sz="1400" dirty="0" smtClean="0">
                          <a:latin typeface="Times New Roman" pitchFamily="18" charset="0"/>
                          <a:ea typeface="微软雅黑" pitchFamily="34" charset="-122"/>
                          <a:cs typeface="Times New Roman" pitchFamily="18" charset="0"/>
                        </a:rPr>
                        <a:t>      </a:t>
                      </a:r>
                      <a:r>
                        <a:rPr lang="zh-CN" altLang="en-US" sz="1400" dirty="0" smtClean="0">
                          <a:latin typeface="Times New Roman" pitchFamily="18" charset="0"/>
                          <a:ea typeface="微软雅黑" pitchFamily="34" charset="-122"/>
                          <a:cs typeface="Times New Roman" pitchFamily="18" charset="0"/>
                        </a:rPr>
                        <a:t>在原先的机械制造企业安全生产标准化：★</a:t>
                      </a:r>
                      <a:r>
                        <a:rPr lang="zh-CN" altLang="en-US" sz="1400" dirty="0" smtClean="0">
                          <a:solidFill>
                            <a:srgbClr val="FF0000"/>
                          </a:solidFill>
                          <a:latin typeface="Times New Roman" pitchFamily="18" charset="0"/>
                          <a:ea typeface="微软雅黑" pitchFamily="34" charset="-122"/>
                          <a:cs typeface="Times New Roman" pitchFamily="18" charset="0"/>
                        </a:rPr>
                        <a:t>压力容器</a:t>
                      </a:r>
                      <a:r>
                        <a:rPr lang="zh-CN" altLang="en-US" sz="1400" dirty="0" smtClean="0">
                          <a:solidFill>
                            <a:schemeClr val="tx1"/>
                          </a:solidFill>
                          <a:latin typeface="Times New Roman" pitchFamily="18" charset="0"/>
                          <a:ea typeface="微软雅黑" pitchFamily="34" charset="-122"/>
                          <a:cs typeface="Times New Roman" pitchFamily="18" charset="0"/>
                        </a:rPr>
                        <a:t>、</a:t>
                      </a:r>
                      <a:r>
                        <a:rPr lang="zh-CN" altLang="en-US" sz="1400" dirty="0" smtClean="0">
                          <a:solidFill>
                            <a:srgbClr val="FF0000"/>
                          </a:solidFill>
                          <a:latin typeface="Times New Roman" pitchFamily="18" charset="0"/>
                          <a:ea typeface="微软雅黑" pitchFamily="34" charset="-122"/>
                          <a:cs typeface="Times New Roman" pitchFamily="18" charset="0"/>
                        </a:rPr>
                        <a:t>锅炉</a:t>
                      </a:r>
                      <a:r>
                        <a:rPr lang="zh-CN" altLang="en-US" sz="1400" dirty="0" smtClean="0">
                          <a:solidFill>
                            <a:schemeClr val="tx1"/>
                          </a:solidFill>
                          <a:latin typeface="Times New Roman" pitchFamily="18" charset="0"/>
                          <a:ea typeface="微软雅黑" pitchFamily="34" charset="-122"/>
                          <a:cs typeface="Times New Roman" pitchFamily="18" charset="0"/>
                        </a:rPr>
                        <a:t>、</a:t>
                      </a:r>
                      <a:r>
                        <a:rPr lang="zh-CN" altLang="en-US" sz="1400" dirty="0" smtClean="0">
                          <a:solidFill>
                            <a:srgbClr val="FF0000"/>
                          </a:solidFill>
                          <a:latin typeface="Times New Roman" pitchFamily="18" charset="0"/>
                          <a:ea typeface="微软雅黑" pitchFamily="34" charset="-122"/>
                          <a:cs typeface="Times New Roman" pitchFamily="18" charset="0"/>
                        </a:rPr>
                        <a:t>起重机械</a:t>
                      </a:r>
                      <a:r>
                        <a:rPr lang="zh-CN" altLang="en-US" sz="1400" dirty="0" smtClean="0">
                          <a:solidFill>
                            <a:schemeClr val="tx1"/>
                          </a:solidFill>
                          <a:latin typeface="Times New Roman" pitchFamily="18" charset="0"/>
                          <a:ea typeface="微软雅黑" pitchFamily="34" charset="-122"/>
                          <a:cs typeface="Times New Roman" pitchFamily="18" charset="0"/>
                        </a:rPr>
                        <a:t>、</a:t>
                      </a:r>
                      <a:r>
                        <a:rPr lang="zh-CN" altLang="en-US" sz="1400" dirty="0" smtClean="0">
                          <a:solidFill>
                            <a:srgbClr val="FF0000"/>
                          </a:solidFill>
                          <a:latin typeface="Times New Roman" pitchFamily="18" charset="0"/>
                          <a:ea typeface="微软雅黑" pitchFamily="34" charset="-122"/>
                          <a:cs typeface="Times New Roman" pitchFamily="18" charset="0"/>
                        </a:rPr>
                        <a:t>电梯</a:t>
                      </a:r>
                      <a:r>
                        <a:rPr lang="zh-CN" altLang="en-US" sz="1400" dirty="0" smtClean="0">
                          <a:latin typeface="Times New Roman" pitchFamily="18" charset="0"/>
                          <a:ea typeface="微软雅黑" pitchFamily="34" charset="-122"/>
                          <a:cs typeface="Times New Roman" pitchFamily="18" charset="0"/>
                        </a:rPr>
                        <a:t>应取得特种设备使用证，定期检测合格，在检测周期内使用。查特种设备使用证，检测报告，</a:t>
                      </a:r>
                      <a:r>
                        <a:rPr lang="zh-CN" altLang="en-US" sz="1400" dirty="0" smtClean="0">
                          <a:solidFill>
                            <a:srgbClr val="FF0000"/>
                          </a:solidFill>
                          <a:latin typeface="Times New Roman" pitchFamily="18" charset="0"/>
                          <a:ea typeface="微软雅黑" pitchFamily="34" charset="-122"/>
                          <a:cs typeface="Times New Roman" pitchFamily="18" charset="0"/>
                        </a:rPr>
                        <a:t>任一项不合格，扣全分。</a:t>
                      </a:r>
                    </a:p>
                    <a:p>
                      <a:pPr>
                        <a:lnSpc>
                          <a:spcPct val="120000"/>
                        </a:lnSpc>
                      </a:pPr>
                      <a:r>
                        <a:rPr lang="zh-CN" altLang="en-US" sz="1400" dirty="0" smtClean="0">
                          <a:latin typeface="Times New Roman" pitchFamily="18" charset="0"/>
                          <a:ea typeface="微软雅黑" pitchFamily="34" charset="-122"/>
                          <a:cs typeface="Times New Roman" pitchFamily="18" charset="0"/>
                        </a:rPr>
                        <a:t>    当关键考核项（打“★”号）实得分小于额定分的</a:t>
                      </a:r>
                      <a:r>
                        <a:rPr lang="en-US" altLang="zh-CN" sz="1400" dirty="0" smtClean="0">
                          <a:latin typeface="Times New Roman" pitchFamily="18" charset="0"/>
                          <a:ea typeface="微软雅黑" pitchFamily="34" charset="-122"/>
                          <a:cs typeface="Times New Roman" pitchFamily="18" charset="0"/>
                        </a:rPr>
                        <a:t>70%</a:t>
                      </a:r>
                      <a:r>
                        <a:rPr lang="zh-CN" altLang="en-US" sz="1400" dirty="0" smtClean="0">
                          <a:latin typeface="Times New Roman" pitchFamily="18" charset="0"/>
                          <a:ea typeface="微软雅黑" pitchFamily="34" charset="-122"/>
                          <a:cs typeface="Times New Roman" pitchFamily="18" charset="0"/>
                        </a:rPr>
                        <a:t>，则不达标。</a:t>
                      </a:r>
                    </a:p>
                    <a:p>
                      <a:pPr>
                        <a:lnSpc>
                          <a:spcPct val="120000"/>
                        </a:lnSpc>
                      </a:pPr>
                      <a:r>
                        <a:rPr lang="zh-CN" altLang="en-US" sz="1400" dirty="0" smtClean="0">
                          <a:latin typeface="Times New Roman" pitchFamily="18" charset="0"/>
                          <a:ea typeface="微软雅黑" pitchFamily="34" charset="-122"/>
                          <a:cs typeface="Times New Roman" pitchFamily="18" charset="0"/>
                        </a:rPr>
                        <a:t>    这里的“任一项不合格，扣全分”，制药有</a:t>
                      </a:r>
                      <a:r>
                        <a:rPr lang="en-US" altLang="zh-CN" sz="1400" dirty="0" smtClean="0">
                          <a:latin typeface="Times New Roman" pitchFamily="18" charset="0"/>
                          <a:ea typeface="微软雅黑" pitchFamily="34" charset="-122"/>
                          <a:cs typeface="Times New Roman" pitchFamily="18" charset="0"/>
                        </a:rPr>
                        <a:t>1</a:t>
                      </a:r>
                      <a:r>
                        <a:rPr lang="zh-CN" altLang="en-US" sz="1400" dirty="0" smtClean="0">
                          <a:latin typeface="Times New Roman" pitchFamily="18" charset="0"/>
                          <a:ea typeface="微软雅黑" pitchFamily="34" charset="-122"/>
                          <a:cs typeface="Times New Roman" pitchFamily="18" charset="0"/>
                        </a:rPr>
                        <a:t>台压力容器、锅炉、起重机械、电梯未取得特种设备使用证或未定期检测，就被</a:t>
                      </a:r>
                      <a:r>
                        <a:rPr lang="zh-CN" altLang="en-US" sz="1400" dirty="0" smtClean="0">
                          <a:solidFill>
                            <a:srgbClr val="FF0000"/>
                          </a:solidFill>
                          <a:latin typeface="Times New Roman" pitchFamily="18" charset="0"/>
                          <a:ea typeface="微软雅黑" pitchFamily="34" charset="-122"/>
                          <a:cs typeface="Times New Roman" pitchFamily="18" charset="0"/>
                        </a:rPr>
                        <a:t>否决。</a:t>
                      </a:r>
                      <a:r>
                        <a:rPr lang="zh-CN" altLang="en-US" sz="1400" dirty="0" smtClean="0">
                          <a:latin typeface="Times New Roman" pitchFamily="18" charset="0"/>
                          <a:ea typeface="微软雅黑" pitchFamily="34" charset="-122"/>
                          <a:cs typeface="Times New Roman" pitchFamily="18" charset="0"/>
                        </a:rPr>
                        <a:t>要求过于严格，打击面过广。</a:t>
                      </a:r>
                    </a:p>
                    <a:p>
                      <a:pPr>
                        <a:lnSpc>
                          <a:spcPct val="120000"/>
                        </a:lnSpc>
                      </a:pPr>
                      <a:r>
                        <a:rPr lang="zh-CN" altLang="en-US" sz="1400" dirty="0" smtClean="0">
                          <a:latin typeface="Times New Roman" pitchFamily="18" charset="0"/>
                          <a:ea typeface="微软雅黑" pitchFamily="34" charset="-122"/>
                          <a:cs typeface="Times New Roman" pitchFamily="18" charset="0"/>
                        </a:rPr>
                        <a:t>    现在改为按设备台数取证、检测，当整体不得分后，追加扣除</a:t>
                      </a:r>
                      <a:r>
                        <a:rPr lang="en-US" altLang="zh-CN" sz="1400" dirty="0" smtClean="0">
                          <a:latin typeface="Times New Roman" pitchFamily="18" charset="0"/>
                          <a:ea typeface="微软雅黑" pitchFamily="34" charset="-122"/>
                          <a:cs typeface="Times New Roman" pitchFamily="18" charset="0"/>
                        </a:rPr>
                        <a:t>30</a:t>
                      </a:r>
                      <a:r>
                        <a:rPr lang="zh-CN" altLang="en-US" sz="1400" dirty="0" smtClean="0">
                          <a:latin typeface="Times New Roman" pitchFamily="18" charset="0"/>
                          <a:ea typeface="微软雅黑" pitchFamily="34" charset="-122"/>
                          <a:cs typeface="Times New Roman" pitchFamily="18" charset="0"/>
                        </a:rPr>
                        <a:t>分。在评审力度上适当宽松。</a:t>
                      </a:r>
                    </a:p>
                    <a:p>
                      <a:pPr>
                        <a:lnSpc>
                          <a:spcPct val="120000"/>
                        </a:lnSpc>
                      </a:pPr>
                      <a:endParaRPr lang="zh-CN" altLang="en-US" dirty="0">
                        <a:ea typeface="微软雅黑" pitchFamily="34"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427897314"/>
      </p:ext>
    </p:extLst>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180216182"/>
              </p:ext>
            </p:extLst>
          </p:nvPr>
        </p:nvGraphicFramePr>
        <p:xfrm>
          <a:off x="182130" y="836712"/>
          <a:ext cx="11230230" cy="4144496"/>
        </p:xfrm>
        <a:graphic>
          <a:graphicData uri="http://schemas.openxmlformats.org/drawingml/2006/table">
            <a:tbl>
              <a:tblPr/>
              <a:tblGrid>
                <a:gridCol w="566672">
                  <a:extLst>
                    <a:ext uri="{9D8B030D-6E8A-4147-A177-3AD203B41FA5}">
                      <a16:colId xmlns:a16="http://schemas.microsoft.com/office/drawing/2014/main" xmlns="" val="20001"/>
                    </a:ext>
                  </a:extLst>
                </a:gridCol>
                <a:gridCol w="498553">
                  <a:extLst>
                    <a:ext uri="{9D8B030D-6E8A-4147-A177-3AD203B41FA5}">
                      <a16:colId xmlns:a16="http://schemas.microsoft.com/office/drawing/2014/main" xmlns="" val="20002"/>
                    </a:ext>
                  </a:extLst>
                </a:gridCol>
                <a:gridCol w="2785839">
                  <a:extLst>
                    <a:ext uri="{9D8B030D-6E8A-4147-A177-3AD203B41FA5}">
                      <a16:colId xmlns:a16="http://schemas.microsoft.com/office/drawing/2014/main" xmlns="" val="20003"/>
                    </a:ext>
                  </a:extLst>
                </a:gridCol>
                <a:gridCol w="4087062">
                  <a:extLst>
                    <a:ext uri="{9D8B030D-6E8A-4147-A177-3AD203B41FA5}">
                      <a16:colId xmlns:a16="http://schemas.microsoft.com/office/drawing/2014/main" xmlns="" val="20004"/>
                    </a:ext>
                  </a:extLst>
                </a:gridCol>
                <a:gridCol w="500972">
                  <a:extLst>
                    <a:ext uri="{9D8B030D-6E8A-4147-A177-3AD203B41FA5}">
                      <a16:colId xmlns:a16="http://schemas.microsoft.com/office/drawing/2014/main" xmlns="" val="20005"/>
                    </a:ext>
                  </a:extLst>
                </a:gridCol>
                <a:gridCol w="2791132">
                  <a:extLst>
                    <a:ext uri="{9D8B030D-6E8A-4147-A177-3AD203B41FA5}">
                      <a16:colId xmlns:a16="http://schemas.microsoft.com/office/drawing/2014/main" xmlns="" val="20006"/>
                    </a:ext>
                  </a:extLst>
                </a:gridCol>
              </a:tblGrid>
              <a:tr h="564889">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067439">
                <a:tc rowSpan="2">
                  <a:txBody>
                    <a:bodyPr/>
                    <a:lstStyle/>
                    <a:p>
                      <a:pPr algn="l">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latinLnBrk="0" hangingPunct="1">
                        <a:spcAft>
                          <a:spcPts val="0"/>
                        </a:spcAft>
                      </a:pPr>
                      <a:r>
                        <a:rPr lang="en-US" sz="1400" kern="100" dirty="0">
                          <a:solidFill>
                            <a:schemeClr val="tx1"/>
                          </a:solidFill>
                          <a:effectLst/>
                          <a:latin typeface="Times New Roman"/>
                          <a:ea typeface="+mn-ea"/>
                          <a:cs typeface="Times New Roman"/>
                        </a:rPr>
                        <a:t>4.1.6</a:t>
                      </a:r>
                      <a:r>
                        <a:rPr lang="zh-CN" sz="1400" kern="100" dirty="0">
                          <a:solidFill>
                            <a:schemeClr val="tx1"/>
                          </a:solidFill>
                          <a:effectLst/>
                          <a:latin typeface="Times New Roman"/>
                          <a:ea typeface="微软雅黑" pitchFamily="34" charset="-122"/>
                          <a:cs typeface="Times New Roman"/>
                        </a:rPr>
                        <a:t>设备设施拆除、报废</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100" dirty="0">
                          <a:solidFill>
                            <a:schemeClr val="tx1"/>
                          </a:solidFill>
                          <a:effectLst/>
                          <a:latin typeface="Times New Roman"/>
                          <a:ea typeface="微软雅黑" pitchFamily="34" charset="-122"/>
                          <a:cs typeface="Times New Roman"/>
                        </a:rPr>
                        <a:t>建立设备设施报废管理制度，明确设备设施的审批手续。</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建立设备设施报废管理制度；</a:t>
                      </a:r>
                    </a:p>
                    <a:p>
                      <a:pPr algn="l">
                        <a:spcAft>
                          <a:spcPts val="0"/>
                        </a:spcAft>
                      </a:pP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制度中明确设备设施的审批手续，报废的设备有审批记录；</a:t>
                      </a:r>
                    </a:p>
                    <a:p>
                      <a:pPr algn="l">
                        <a:spcAft>
                          <a:spcPts val="0"/>
                        </a:spcAft>
                      </a:pP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报废的设备设施拆除前应制定方案，并在现场设置明显的报废设备设施标志；</a:t>
                      </a:r>
                    </a:p>
                    <a:p>
                      <a:pPr algn="l">
                        <a:spcAft>
                          <a:spcPts val="0"/>
                        </a:spcAft>
                      </a:pPr>
                      <a:r>
                        <a:rPr lang="en-US" sz="1400" kern="100" dirty="0">
                          <a:solidFill>
                            <a:schemeClr val="tx1"/>
                          </a:solidFill>
                          <a:effectLst/>
                          <a:latin typeface="Times New Roman"/>
                          <a:ea typeface="+mn-ea"/>
                          <a:cs typeface="Times New Roman"/>
                        </a:rPr>
                        <a:t>4.</a:t>
                      </a:r>
                      <a:r>
                        <a:rPr lang="zh-CN" sz="1400" kern="100" dirty="0">
                          <a:solidFill>
                            <a:schemeClr val="tx1"/>
                          </a:solidFill>
                          <a:effectLst/>
                          <a:latin typeface="Times New Roman"/>
                          <a:ea typeface="微软雅黑" pitchFamily="34" charset="-122"/>
                          <a:cs typeface="Times New Roman"/>
                        </a:rPr>
                        <a:t>对作业人员的培训和安全技术交底。</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p>
                      <a:pPr algn="l">
                        <a:spcAft>
                          <a:spcPts val="0"/>
                        </a:spcAft>
                      </a:pPr>
                      <a:r>
                        <a:rPr lang="en-US" sz="1400" kern="100" dirty="0">
                          <a:solidFill>
                            <a:schemeClr val="tx1"/>
                          </a:solidFill>
                          <a:effectLst/>
                          <a:latin typeface="Times New Roman"/>
                          <a:ea typeface="+mn-ea"/>
                          <a:cs typeface="Times New Roman"/>
                        </a:rPr>
                        <a:t>5</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82550" algn="l">
                        <a:spcAft>
                          <a:spcPts val="0"/>
                        </a:spcAft>
                      </a:pP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制度中未明确设备设施的审批手续，扣</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分，有设备报废，但无审批记录扣</a:t>
                      </a: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分；</a:t>
                      </a:r>
                    </a:p>
                    <a:p>
                      <a:pPr algn="l">
                        <a:spcAft>
                          <a:spcPts val="0"/>
                        </a:spcAft>
                      </a:pP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未设置报废告知牌标志的扣</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分；</a:t>
                      </a:r>
                    </a:p>
                    <a:p>
                      <a:pPr algn="l">
                        <a:spcAft>
                          <a:spcPts val="0"/>
                        </a:spcAft>
                      </a:pP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无作业人员的培训和安全技术交底记录，扣</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512168">
                <a:tc vMerge="1">
                  <a:txBody>
                    <a:bodyPr/>
                    <a:lstStyle/>
                    <a:p>
                      <a:endParaRPr lang="zh-CN" altLang="en-US"/>
                    </a:p>
                  </a:txBody>
                  <a:tcPr/>
                </a:tc>
                <a:tc gridSpan="5">
                  <a:txBody>
                    <a:bodyPr/>
                    <a:lstStyle/>
                    <a:p>
                      <a:pPr>
                        <a:lnSpc>
                          <a:spcPct val="130000"/>
                        </a:lnSpc>
                      </a:pPr>
                      <a:r>
                        <a:rPr lang="en-US" altLang="zh-CN" sz="1400" kern="100" dirty="0" smtClean="0">
                          <a:solidFill>
                            <a:schemeClr val="tx1"/>
                          </a:solidFill>
                          <a:effectLst/>
                          <a:latin typeface="Times New Roman"/>
                          <a:ea typeface="微软雅黑" pitchFamily="34" charset="-122"/>
                          <a:cs typeface="Times New Roman"/>
                        </a:rPr>
                        <a:t>1.</a:t>
                      </a:r>
                      <a:r>
                        <a:rPr lang="zh-CN" altLang="en-US" sz="1400" kern="100" dirty="0" smtClean="0">
                          <a:solidFill>
                            <a:schemeClr val="tx1"/>
                          </a:solidFill>
                          <a:effectLst/>
                          <a:latin typeface="Times New Roman"/>
                          <a:ea typeface="微软雅黑" pitchFamily="34" charset="-122"/>
                          <a:cs typeface="Times New Roman"/>
                        </a:rPr>
                        <a:t>检查设备报废、拆除的办理手续、审批记录。</a:t>
                      </a:r>
                      <a:endParaRPr lang="en-US" altLang="zh-CN" sz="1400" kern="100" dirty="0" smtClean="0">
                        <a:solidFill>
                          <a:schemeClr val="tx1"/>
                        </a:solidFill>
                        <a:effectLst/>
                        <a:latin typeface="Times New Roman"/>
                        <a:ea typeface="微软雅黑" pitchFamily="34" charset="-122"/>
                        <a:cs typeface="Times New Roman"/>
                      </a:endParaRPr>
                    </a:p>
                    <a:p>
                      <a:pPr>
                        <a:lnSpc>
                          <a:spcPct val="130000"/>
                        </a:lnSpc>
                      </a:pPr>
                      <a:r>
                        <a:rPr lang="en-US" altLang="zh-CN" sz="1400" kern="100" dirty="0" smtClean="0">
                          <a:solidFill>
                            <a:schemeClr val="tx1"/>
                          </a:solidFill>
                          <a:effectLst/>
                          <a:latin typeface="Times New Roman"/>
                          <a:ea typeface="微软雅黑" pitchFamily="34" charset="-122"/>
                          <a:cs typeface="Times New Roman"/>
                        </a:rPr>
                        <a:t>2.</a:t>
                      </a:r>
                      <a:r>
                        <a:rPr lang="zh-CN" altLang="en-US" sz="1400" kern="100" dirty="0" smtClean="0">
                          <a:solidFill>
                            <a:schemeClr val="tx1"/>
                          </a:solidFill>
                          <a:effectLst/>
                          <a:latin typeface="Times New Roman"/>
                          <a:ea typeface="微软雅黑" pitchFamily="34" charset="-122"/>
                          <a:cs typeface="Times New Roman"/>
                        </a:rPr>
                        <a:t>检查对作业人员作业前的培训交底记录。</a:t>
                      </a:r>
                      <a:endParaRPr lang="zh-CN" altLang="en-US"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621759093"/>
      </p:ext>
    </p:extLst>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434452"/>
              </p:ext>
            </p:extLst>
          </p:nvPr>
        </p:nvGraphicFramePr>
        <p:xfrm>
          <a:off x="213789" y="692696"/>
          <a:ext cx="11230230" cy="5440639"/>
        </p:xfrm>
        <a:graphic>
          <a:graphicData uri="http://schemas.openxmlformats.org/drawingml/2006/table">
            <a:tbl>
              <a:tblPr/>
              <a:tblGrid>
                <a:gridCol w="566672">
                  <a:extLst>
                    <a:ext uri="{9D8B030D-6E8A-4147-A177-3AD203B41FA5}">
                      <a16:colId xmlns:a16="http://schemas.microsoft.com/office/drawing/2014/main" xmlns="" val="20001"/>
                    </a:ext>
                  </a:extLst>
                </a:gridCol>
                <a:gridCol w="498553">
                  <a:extLst>
                    <a:ext uri="{9D8B030D-6E8A-4147-A177-3AD203B41FA5}">
                      <a16:colId xmlns:a16="http://schemas.microsoft.com/office/drawing/2014/main" xmlns="" val="20002"/>
                    </a:ext>
                  </a:extLst>
                </a:gridCol>
                <a:gridCol w="2785839">
                  <a:extLst>
                    <a:ext uri="{9D8B030D-6E8A-4147-A177-3AD203B41FA5}">
                      <a16:colId xmlns:a16="http://schemas.microsoft.com/office/drawing/2014/main" xmlns="" val="20003"/>
                    </a:ext>
                  </a:extLst>
                </a:gridCol>
                <a:gridCol w="4087062">
                  <a:extLst>
                    <a:ext uri="{9D8B030D-6E8A-4147-A177-3AD203B41FA5}">
                      <a16:colId xmlns:a16="http://schemas.microsoft.com/office/drawing/2014/main" xmlns="" val="20004"/>
                    </a:ext>
                  </a:extLst>
                </a:gridCol>
                <a:gridCol w="500972">
                  <a:extLst>
                    <a:ext uri="{9D8B030D-6E8A-4147-A177-3AD203B41FA5}">
                      <a16:colId xmlns:a16="http://schemas.microsoft.com/office/drawing/2014/main" xmlns="" val="20005"/>
                    </a:ext>
                  </a:extLst>
                </a:gridCol>
                <a:gridCol w="2791132">
                  <a:extLst>
                    <a:ext uri="{9D8B030D-6E8A-4147-A177-3AD203B41FA5}">
                      <a16:colId xmlns:a16="http://schemas.microsoft.com/office/drawing/2014/main" xmlns="" val="20006"/>
                    </a:ext>
                  </a:extLst>
                </a:gridCol>
              </a:tblGrid>
              <a:tr h="515414">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327060">
                <a:tc rowSpan="3">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4.2</a:t>
                      </a:r>
                      <a:r>
                        <a:rPr lang="zh-CN" sz="1400" kern="100" dirty="0">
                          <a:solidFill>
                            <a:schemeClr val="tx1"/>
                          </a:solidFill>
                          <a:effectLst/>
                          <a:latin typeface="Times New Roman"/>
                          <a:ea typeface="微软雅黑" pitchFamily="34" charset="-122"/>
                          <a:cs typeface="Times New Roman"/>
                        </a:rPr>
                        <a:t>作业安全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rowSpan="3">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4.2.1</a:t>
                      </a:r>
                      <a:r>
                        <a:rPr lang="zh-CN" sz="1400" kern="100" dirty="0">
                          <a:solidFill>
                            <a:schemeClr val="tx1"/>
                          </a:solidFill>
                          <a:effectLst/>
                          <a:latin typeface="Times New Roman"/>
                          <a:ea typeface="微软雅黑" pitchFamily="34" charset="-122"/>
                          <a:cs typeface="Times New Roman"/>
                        </a:rPr>
                        <a:t>作业环境和作业条件</a:t>
                      </a: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企业应保持作业环境整洁，按照有关规定设置应急照明、安全通道，并确保安全通道畅通。</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smtClean="0">
                          <a:solidFill>
                            <a:schemeClr val="tx1"/>
                          </a:solidFill>
                          <a:effectLst/>
                          <a:latin typeface="Times New Roman"/>
                          <a:ea typeface="+mn-ea"/>
                          <a:cs typeface="Times New Roman"/>
                        </a:rPr>
                        <a:t>1.</a:t>
                      </a:r>
                      <a:r>
                        <a:rPr lang="zh-CN" sz="1400" kern="100" dirty="0" smtClean="0">
                          <a:solidFill>
                            <a:schemeClr val="tx1"/>
                          </a:solidFill>
                          <a:effectLst/>
                          <a:latin typeface="Times New Roman"/>
                          <a:ea typeface="微软雅黑" pitchFamily="34" charset="-122"/>
                          <a:cs typeface="Times New Roman"/>
                        </a:rPr>
                        <a:t>厂区环境</a:t>
                      </a:r>
                    </a:p>
                    <a:p>
                      <a:pPr marL="0" marR="38735" algn="l" defTabSz="914400" rtl="0" eaLnBrk="1" latinLnBrk="0" hangingPunct="1">
                        <a:spcAft>
                          <a:spcPts val="0"/>
                        </a:spcAft>
                      </a:pPr>
                      <a:r>
                        <a:rPr lang="zh-CN" sz="1400" kern="100" dirty="0" smtClean="0">
                          <a:solidFill>
                            <a:schemeClr val="tx1"/>
                          </a:solidFill>
                          <a:effectLst/>
                          <a:latin typeface="Times New Roman"/>
                          <a:ea typeface="微软雅黑" pitchFamily="34" charset="-122"/>
                          <a:cs typeface="Times New Roman"/>
                        </a:rPr>
                        <a:t>（</a:t>
                      </a:r>
                      <a:r>
                        <a:rPr lang="en-US" sz="1400" kern="100" dirty="0" smtClean="0">
                          <a:solidFill>
                            <a:schemeClr val="tx1"/>
                          </a:solidFill>
                          <a:effectLst/>
                          <a:latin typeface="Times New Roman"/>
                          <a:ea typeface="+mn-ea"/>
                          <a:cs typeface="Times New Roman"/>
                        </a:rPr>
                        <a:t>1</a:t>
                      </a:r>
                      <a:r>
                        <a:rPr lang="zh-CN" sz="1400" kern="100" dirty="0" smtClean="0">
                          <a:solidFill>
                            <a:schemeClr val="tx1"/>
                          </a:solidFill>
                          <a:effectLst/>
                          <a:latin typeface="Times New Roman"/>
                          <a:ea typeface="微软雅黑" pitchFamily="34" charset="-122"/>
                          <a:cs typeface="Times New Roman"/>
                        </a:rPr>
                        <a:t>）厂区大门开启灵活、方便、迅速，无卡死现象；</a:t>
                      </a:r>
                    </a:p>
                    <a:p>
                      <a:pPr marL="0" marR="38735" algn="l" defTabSz="914400" rtl="0" eaLnBrk="1" latinLnBrk="0" hangingPunct="1">
                        <a:spcAft>
                          <a:spcPts val="0"/>
                        </a:spcAft>
                      </a:pPr>
                      <a:r>
                        <a:rPr lang="zh-CN" sz="1400" kern="100" dirty="0" smtClean="0">
                          <a:solidFill>
                            <a:schemeClr val="tx1"/>
                          </a:solidFill>
                          <a:effectLst/>
                          <a:latin typeface="Times New Roman"/>
                          <a:ea typeface="微软雅黑" pitchFamily="34" charset="-122"/>
                          <a:cs typeface="Times New Roman"/>
                        </a:rPr>
                        <a:t>（</a:t>
                      </a:r>
                      <a:r>
                        <a:rPr lang="en-US" sz="1400" kern="100" dirty="0" smtClean="0">
                          <a:solidFill>
                            <a:schemeClr val="tx1"/>
                          </a:solidFill>
                          <a:effectLst/>
                          <a:latin typeface="Times New Roman"/>
                          <a:ea typeface="+mn-ea"/>
                          <a:cs typeface="Times New Roman"/>
                        </a:rPr>
                        <a:t>2</a:t>
                      </a:r>
                      <a:r>
                        <a:rPr lang="zh-CN" sz="1400" kern="100" dirty="0" smtClean="0">
                          <a:solidFill>
                            <a:schemeClr val="tx1"/>
                          </a:solidFill>
                          <a:effectLst/>
                          <a:latin typeface="Times New Roman"/>
                          <a:ea typeface="微软雅黑" pitchFamily="34" charset="-122"/>
                          <a:cs typeface="Times New Roman"/>
                        </a:rPr>
                        <a:t>）厂区主干道保持通畅，并满足消防应急要求；</a:t>
                      </a:r>
                    </a:p>
                    <a:p>
                      <a:pPr marL="0" algn="l" defTabSz="914400" rtl="0" eaLnBrk="1" latinLnBrk="0" hangingPunct="1">
                        <a:spcAft>
                          <a:spcPts val="0"/>
                        </a:spcAft>
                      </a:pPr>
                      <a:r>
                        <a:rPr lang="zh-CN" sz="1400" kern="100" dirty="0" smtClean="0">
                          <a:solidFill>
                            <a:schemeClr val="tx1"/>
                          </a:solidFill>
                          <a:effectLst/>
                          <a:latin typeface="Times New Roman"/>
                          <a:ea typeface="微软雅黑" pitchFamily="34" charset="-122"/>
                          <a:cs typeface="Times New Roman"/>
                        </a:rPr>
                        <a:t>（</a:t>
                      </a:r>
                      <a:r>
                        <a:rPr lang="en-US" sz="1400" kern="100" dirty="0" smtClean="0">
                          <a:solidFill>
                            <a:schemeClr val="tx1"/>
                          </a:solidFill>
                          <a:effectLst/>
                          <a:latin typeface="Times New Roman"/>
                          <a:ea typeface="+mn-ea"/>
                          <a:cs typeface="Times New Roman"/>
                        </a:rPr>
                        <a:t>3</a:t>
                      </a:r>
                      <a:r>
                        <a:rPr lang="zh-CN" sz="1400" kern="100" dirty="0" smtClean="0">
                          <a:solidFill>
                            <a:schemeClr val="tx1"/>
                          </a:solidFill>
                          <a:effectLst/>
                          <a:latin typeface="Times New Roman"/>
                          <a:ea typeface="微软雅黑" pitchFamily="34" charset="-122"/>
                          <a:cs typeface="Times New Roman"/>
                        </a:rPr>
                        <a:t>）厂区道路应有明显的人、车分隔线。</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smtClean="0">
                          <a:solidFill>
                            <a:schemeClr val="tx1"/>
                          </a:solidFill>
                          <a:effectLst/>
                          <a:latin typeface="Times New Roman"/>
                          <a:ea typeface="+mn-ea"/>
                          <a:cs typeface="Times New Roman"/>
                        </a:rPr>
                        <a:t> </a:t>
                      </a:r>
                      <a:endParaRPr lang="zh-CN" sz="1400" kern="100" dirty="0" smtClean="0">
                        <a:solidFill>
                          <a:schemeClr val="tx1"/>
                        </a:solidFill>
                        <a:effectLst/>
                        <a:latin typeface="Times New Roman"/>
                        <a:ea typeface="微软雅黑" pitchFamily="34" charset="-122"/>
                        <a:cs typeface="Times New Roman"/>
                      </a:endParaRPr>
                    </a:p>
                    <a:p>
                      <a:pPr marL="0" algn="l" defTabSz="914400" rtl="0" eaLnBrk="1" latinLnBrk="0" hangingPunct="1">
                        <a:spcAft>
                          <a:spcPts val="0"/>
                        </a:spcAft>
                      </a:pPr>
                      <a:r>
                        <a:rPr lang="en-US" sz="1400" kern="100" dirty="0" smtClean="0">
                          <a:solidFill>
                            <a:schemeClr val="tx1"/>
                          </a:solidFill>
                          <a:effectLst/>
                          <a:latin typeface="Times New Roman"/>
                          <a:ea typeface="+mn-ea"/>
                          <a:cs typeface="Times New Roman"/>
                        </a:rPr>
                        <a:t>10</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zh-CN" sz="1400" kern="100" dirty="0" smtClean="0">
                          <a:solidFill>
                            <a:schemeClr val="tx1"/>
                          </a:solidFill>
                          <a:effectLst/>
                          <a:latin typeface="Times New Roman"/>
                          <a:ea typeface="微软雅黑" pitchFamily="34" charset="-122"/>
                          <a:cs typeface="Times New Roman"/>
                        </a:rPr>
                        <a:t>一处不合格扣</a:t>
                      </a:r>
                      <a:r>
                        <a:rPr lang="en-US" sz="1400" kern="100" dirty="0" smtClean="0">
                          <a:solidFill>
                            <a:schemeClr val="tx1"/>
                          </a:solidFill>
                          <a:effectLst/>
                          <a:latin typeface="Times New Roman"/>
                          <a:ea typeface="+mn-ea"/>
                          <a:cs typeface="Times New Roman"/>
                        </a:rPr>
                        <a:t>0.5</a:t>
                      </a:r>
                      <a:r>
                        <a:rPr lang="zh-CN" sz="1400" kern="100" dirty="0" smtClean="0">
                          <a:solidFill>
                            <a:schemeClr val="tx1"/>
                          </a:solidFill>
                          <a:effectLst/>
                          <a:latin typeface="Times New Roman"/>
                          <a:ea typeface="微软雅黑" pitchFamily="34" charset="-122"/>
                          <a:cs typeface="Times New Roman"/>
                        </a:rPr>
                        <a:t>分；</a:t>
                      </a:r>
                    </a:p>
                    <a:p>
                      <a:pPr marL="0" marR="82550" algn="l" defTabSz="914400" rtl="0" eaLnBrk="1" latinLnBrk="0" hangingPunct="1">
                        <a:spcAft>
                          <a:spcPts val="0"/>
                        </a:spcAft>
                      </a:pPr>
                      <a:r>
                        <a:rPr lang="en-US" sz="1400" kern="100" dirty="0" smtClean="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453946">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algn="l" defTabSz="914400" rtl="0" eaLnBrk="1" latinLnBrk="0" hangingPunct="1">
                        <a:spcAft>
                          <a:spcPts val="0"/>
                        </a:spcAft>
                      </a:pPr>
                      <a:r>
                        <a:rPr lang="en-US" sz="1400" kern="100" dirty="0" smtClean="0">
                          <a:solidFill>
                            <a:schemeClr val="tx1"/>
                          </a:solidFill>
                          <a:effectLst/>
                          <a:latin typeface="Times New Roman"/>
                          <a:ea typeface="+mn-ea"/>
                          <a:cs typeface="Times New Roman"/>
                        </a:rPr>
                        <a:t>2.</a:t>
                      </a:r>
                      <a:r>
                        <a:rPr lang="zh-CN" sz="1400" kern="100" dirty="0" smtClean="0">
                          <a:solidFill>
                            <a:schemeClr val="tx1"/>
                          </a:solidFill>
                          <a:effectLst/>
                          <a:latin typeface="Times New Roman"/>
                          <a:ea typeface="微软雅黑" pitchFamily="34" charset="-122"/>
                          <a:cs typeface="Times New Roman"/>
                        </a:rPr>
                        <a:t>工厂建筑</a:t>
                      </a:r>
                    </a:p>
                    <a:p>
                      <a:pPr marL="0" algn="l" defTabSz="914400" rtl="0" eaLnBrk="1" latinLnBrk="0" hangingPunct="1">
                        <a:spcAft>
                          <a:spcPts val="0"/>
                        </a:spcAft>
                      </a:pPr>
                      <a:r>
                        <a:rPr lang="zh-CN" sz="1400" kern="100" dirty="0" smtClean="0">
                          <a:solidFill>
                            <a:schemeClr val="tx1"/>
                          </a:solidFill>
                          <a:effectLst/>
                          <a:latin typeface="Times New Roman"/>
                          <a:ea typeface="微软雅黑" pitchFamily="34" charset="-122"/>
                          <a:cs typeface="Times New Roman"/>
                        </a:rPr>
                        <a:t>（</a:t>
                      </a:r>
                      <a:r>
                        <a:rPr lang="en-US" sz="1400" kern="100" dirty="0" smtClean="0">
                          <a:solidFill>
                            <a:schemeClr val="tx1"/>
                          </a:solidFill>
                          <a:effectLst/>
                          <a:latin typeface="Times New Roman"/>
                          <a:ea typeface="+mn-ea"/>
                          <a:cs typeface="Times New Roman"/>
                        </a:rPr>
                        <a:t>1</a:t>
                      </a:r>
                      <a:r>
                        <a:rPr lang="zh-CN" sz="1400" kern="100" dirty="0" smtClean="0">
                          <a:solidFill>
                            <a:schemeClr val="tx1"/>
                          </a:solidFill>
                          <a:effectLst/>
                          <a:latin typeface="Times New Roman"/>
                          <a:ea typeface="微软雅黑" pitchFamily="34" charset="-122"/>
                          <a:cs typeface="Times New Roman"/>
                        </a:rPr>
                        <a:t>）厂区建筑耐火等级应符合国家标准的要求；</a:t>
                      </a:r>
                    </a:p>
                    <a:p>
                      <a:pPr marL="0" algn="l" defTabSz="914400" rtl="0" eaLnBrk="1" latinLnBrk="0" hangingPunct="1">
                        <a:spcAft>
                          <a:spcPts val="0"/>
                        </a:spcAft>
                      </a:pPr>
                      <a:r>
                        <a:rPr lang="zh-CN" sz="1400" kern="100" dirty="0" smtClean="0">
                          <a:solidFill>
                            <a:schemeClr val="tx1"/>
                          </a:solidFill>
                          <a:effectLst/>
                          <a:latin typeface="Times New Roman"/>
                          <a:ea typeface="微软雅黑" pitchFamily="34" charset="-122"/>
                          <a:cs typeface="Times New Roman"/>
                        </a:rPr>
                        <a:t>（</a:t>
                      </a:r>
                      <a:r>
                        <a:rPr lang="en-US" sz="1400" kern="100" dirty="0" smtClean="0">
                          <a:solidFill>
                            <a:schemeClr val="tx1"/>
                          </a:solidFill>
                          <a:effectLst/>
                          <a:latin typeface="Times New Roman"/>
                          <a:ea typeface="+mn-ea"/>
                          <a:cs typeface="Times New Roman"/>
                        </a:rPr>
                        <a:t>2</a:t>
                      </a:r>
                      <a:r>
                        <a:rPr lang="zh-CN" sz="1400" kern="100" dirty="0" smtClean="0">
                          <a:solidFill>
                            <a:schemeClr val="tx1"/>
                          </a:solidFill>
                          <a:effectLst/>
                          <a:latin typeface="Times New Roman"/>
                          <a:ea typeface="微软雅黑" pitchFamily="34" charset="-122"/>
                          <a:cs typeface="Times New Roman"/>
                        </a:rPr>
                        <a:t>）生产、生活、储存的建筑物之间的安全间距以及周边的防火间距应符合国家标准的要求；</a:t>
                      </a:r>
                    </a:p>
                    <a:p>
                      <a:pPr marL="0" algn="l" defTabSz="914400" rtl="0" eaLnBrk="1" latinLnBrk="0" hangingPunct="1">
                        <a:spcAft>
                          <a:spcPts val="0"/>
                        </a:spcAft>
                      </a:pPr>
                      <a:r>
                        <a:rPr lang="en-US" sz="1400" kern="100" dirty="0" smtClean="0">
                          <a:solidFill>
                            <a:srgbClr val="FF0000"/>
                          </a:solidFill>
                          <a:effectLst/>
                          <a:latin typeface="Times New Roman"/>
                          <a:ea typeface="+mn-ea"/>
                          <a:cs typeface="Times New Roman"/>
                        </a:rPr>
                        <a:t>※</a:t>
                      </a:r>
                      <a:r>
                        <a:rPr lang="zh-CN" sz="1400" kern="100" dirty="0" smtClean="0">
                          <a:solidFill>
                            <a:srgbClr val="FF0000"/>
                          </a:solidFill>
                          <a:effectLst/>
                          <a:latin typeface="Times New Roman"/>
                          <a:ea typeface="微软雅黑" pitchFamily="34" charset="-122"/>
                          <a:cs typeface="Times New Roman"/>
                        </a:rPr>
                        <a:t>（</a:t>
                      </a:r>
                      <a:r>
                        <a:rPr lang="en-US" sz="1400" kern="100" dirty="0" smtClean="0">
                          <a:solidFill>
                            <a:srgbClr val="FF0000"/>
                          </a:solidFill>
                          <a:effectLst/>
                          <a:latin typeface="Times New Roman"/>
                          <a:ea typeface="+mn-ea"/>
                          <a:cs typeface="Times New Roman"/>
                        </a:rPr>
                        <a:t>3</a:t>
                      </a:r>
                      <a:r>
                        <a:rPr lang="zh-CN" sz="1400" kern="100" dirty="0" smtClean="0">
                          <a:solidFill>
                            <a:srgbClr val="FF0000"/>
                          </a:solidFill>
                          <a:effectLst/>
                          <a:latin typeface="Times New Roman"/>
                          <a:ea typeface="微软雅黑" pitchFamily="34" charset="-122"/>
                          <a:cs typeface="Times New Roman"/>
                        </a:rPr>
                        <a:t>）生产、储存、经营易燃易爆危险品的场所与居住场所设置在同一建筑物内，未与居住场所保持安全距离或企业安全出口堵塞。 </a:t>
                      </a:r>
                      <a:endParaRPr lang="zh-CN" sz="1400" kern="100" dirty="0">
                        <a:solidFill>
                          <a:srgbClr val="FF0000"/>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smtClean="0">
                          <a:solidFill>
                            <a:schemeClr val="tx1"/>
                          </a:solidFill>
                          <a:effectLst/>
                          <a:latin typeface="Times New Roman"/>
                          <a:ea typeface="+mn-ea"/>
                          <a:cs typeface="Times New Roman"/>
                        </a:rPr>
                        <a:t> </a:t>
                      </a:r>
                      <a:endParaRPr lang="zh-CN" sz="1400" kern="100" dirty="0" smtClean="0">
                        <a:solidFill>
                          <a:schemeClr val="tx1"/>
                        </a:solidFill>
                        <a:effectLst/>
                        <a:latin typeface="Times New Roman"/>
                        <a:ea typeface="微软雅黑" pitchFamily="34" charset="-122"/>
                        <a:cs typeface="Times New Roman"/>
                      </a:endParaRPr>
                    </a:p>
                    <a:p>
                      <a:pPr marL="0" algn="l" defTabSz="914400" rtl="0" eaLnBrk="1" latinLnBrk="0" hangingPunct="1">
                        <a:spcAft>
                          <a:spcPts val="0"/>
                        </a:spcAft>
                      </a:pPr>
                      <a:r>
                        <a:rPr lang="en-US" sz="1400" kern="100" dirty="0" smtClean="0">
                          <a:solidFill>
                            <a:schemeClr val="tx1"/>
                          </a:solidFill>
                          <a:effectLst/>
                          <a:latin typeface="Times New Roman"/>
                          <a:ea typeface="+mn-ea"/>
                          <a:cs typeface="Times New Roman"/>
                        </a:rPr>
                        <a:t>10</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smtClean="0">
                          <a:solidFill>
                            <a:schemeClr val="tx1"/>
                          </a:solidFill>
                          <a:effectLst/>
                          <a:latin typeface="Times New Roman"/>
                          <a:ea typeface="+mn-ea"/>
                          <a:cs typeface="Times New Roman"/>
                        </a:rPr>
                        <a:t>1.</a:t>
                      </a:r>
                      <a:r>
                        <a:rPr lang="zh-CN" sz="1400" kern="100" dirty="0" smtClean="0">
                          <a:solidFill>
                            <a:schemeClr val="tx1"/>
                          </a:solidFill>
                          <a:effectLst/>
                          <a:latin typeface="Times New Roman"/>
                          <a:ea typeface="微软雅黑" pitchFamily="34" charset="-122"/>
                          <a:cs typeface="Times New Roman"/>
                        </a:rPr>
                        <a:t>一项不符合，整体不得分；</a:t>
                      </a:r>
                    </a:p>
                    <a:p>
                      <a:pPr marL="0" marR="82550" algn="l" defTabSz="914400" rtl="0" eaLnBrk="1" latinLnBrk="0" hangingPunct="1">
                        <a:spcAft>
                          <a:spcPts val="0"/>
                        </a:spcAft>
                      </a:pPr>
                      <a:r>
                        <a:rPr lang="en-US" sz="1400" kern="100" dirty="0" smtClean="0">
                          <a:solidFill>
                            <a:srgbClr val="FF0000"/>
                          </a:solidFill>
                          <a:effectLst/>
                          <a:latin typeface="Times New Roman"/>
                          <a:ea typeface="+mn-ea"/>
                          <a:cs typeface="Times New Roman"/>
                        </a:rPr>
                        <a:t>※2.</a:t>
                      </a:r>
                      <a:r>
                        <a:rPr lang="zh-CN" sz="1400" kern="100" dirty="0" smtClean="0">
                          <a:solidFill>
                            <a:srgbClr val="FF0000"/>
                          </a:solidFill>
                          <a:effectLst/>
                          <a:latin typeface="Times New Roman"/>
                          <a:ea typeface="微软雅黑" pitchFamily="34" charset="-122"/>
                          <a:cs typeface="Times New Roman"/>
                        </a:rPr>
                        <a:t>第（</a:t>
                      </a:r>
                      <a:r>
                        <a:rPr lang="en-US" sz="1400" kern="100" dirty="0" smtClean="0">
                          <a:solidFill>
                            <a:srgbClr val="FF0000"/>
                          </a:solidFill>
                          <a:effectLst/>
                          <a:latin typeface="Times New Roman"/>
                          <a:ea typeface="+mn-ea"/>
                          <a:cs typeface="Times New Roman"/>
                        </a:rPr>
                        <a:t>3</a:t>
                      </a:r>
                      <a:r>
                        <a:rPr lang="zh-CN" sz="1400" kern="100" dirty="0" smtClean="0">
                          <a:solidFill>
                            <a:srgbClr val="FF0000"/>
                          </a:solidFill>
                          <a:effectLst/>
                          <a:latin typeface="Times New Roman"/>
                          <a:ea typeface="微软雅黑" pitchFamily="34" charset="-122"/>
                          <a:cs typeface="Times New Roman"/>
                        </a:rPr>
                        <a:t>）项情况为否决项；</a:t>
                      </a:r>
                    </a:p>
                    <a:p>
                      <a:pPr marL="0" algn="l" defTabSz="914400" rtl="0" eaLnBrk="1" latinLnBrk="0" hangingPunct="1">
                        <a:spcAft>
                          <a:spcPts val="0"/>
                        </a:spcAft>
                      </a:pPr>
                      <a:r>
                        <a:rPr lang="en-US" sz="1400" kern="100" dirty="0" smtClean="0">
                          <a:solidFill>
                            <a:srgbClr val="FF0000"/>
                          </a:solidFill>
                          <a:effectLst/>
                          <a:latin typeface="Times New Roman"/>
                          <a:ea typeface="+mn-ea"/>
                          <a:cs typeface="Times New Roman"/>
                        </a:rPr>
                        <a:t>※3.</a:t>
                      </a:r>
                      <a:r>
                        <a:rPr lang="zh-CN" sz="1400" kern="100" dirty="0" smtClean="0">
                          <a:solidFill>
                            <a:srgbClr val="FF0000"/>
                          </a:solidFill>
                          <a:effectLst/>
                          <a:latin typeface="Times New Roman"/>
                          <a:ea typeface="微软雅黑" pitchFamily="34" charset="-122"/>
                          <a:cs typeface="Times New Roman"/>
                        </a:rPr>
                        <a:t>评审发现企业存在安全通道不符合消防安全规定，为否决项。</a:t>
                      </a:r>
                    </a:p>
                    <a:p>
                      <a:pPr marL="0" marR="82550" algn="l" defTabSz="914400" rtl="0" eaLnBrk="1" latinLnBrk="0" hangingPunct="1">
                        <a:spcAft>
                          <a:spcPts val="0"/>
                        </a:spcAft>
                      </a:pPr>
                      <a:r>
                        <a:rPr lang="en-US" sz="1400" kern="100" dirty="0" smtClean="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104645">
                <a:tc vMerge="1">
                  <a:txBody>
                    <a:bodyPr/>
                    <a:lstStyle/>
                    <a:p>
                      <a:pPr marL="0" algn="l" defTabSz="914400" rtl="0" eaLnBrk="1" latinLnBrk="0" hangingPunct="1"/>
                      <a:endParaRPr lang="zh-CN" altLang="en-US" sz="1400" kern="100" dirty="0">
                        <a:solidFill>
                          <a:schemeClr val="tx1"/>
                        </a:solidFill>
                        <a:effectLst/>
                        <a:latin typeface="Times New Roman"/>
                        <a:ea typeface="+mn-ea"/>
                        <a:cs typeface="Times New Roman"/>
                      </a:endParaRPr>
                    </a:p>
                  </a:txBody>
                  <a:tcPr>
                    <a:lnT w="12700" cap="flat" cmpd="sng" algn="ctr">
                      <a:solidFill>
                        <a:schemeClr val="tx1"/>
                      </a:solidFill>
                      <a:prstDash val="solid"/>
                      <a:round/>
                      <a:headEnd type="none" w="med" len="med"/>
                      <a:tailEnd type="none" w="med" len="med"/>
                    </a:lnT>
                  </a:tcPr>
                </a:tc>
                <a:tc vMerge="1">
                  <a:txBody>
                    <a:bodyPr/>
                    <a:lstStyle/>
                    <a:p>
                      <a:pPr marL="0"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indent="0" algn="l" defTabSz="914400" rtl="0" eaLnBrk="1" fontAlgn="auto" latinLnBrk="0" hangingPunct="1">
                        <a:lnSpc>
                          <a:spcPct val="130000"/>
                        </a:lnSpc>
                        <a:spcBef>
                          <a:spcPts val="0"/>
                        </a:spcBef>
                        <a:spcAft>
                          <a:spcPts val="0"/>
                        </a:spcAft>
                        <a:buClrTx/>
                        <a:buSzTx/>
                        <a:buFontTx/>
                        <a:buNone/>
                        <a:tabLst/>
                        <a:defRPr/>
                      </a:pPr>
                      <a:endParaRPr lang="en-US" altLang="zh-CN" sz="1400" kern="100" dirty="0" smtClean="0">
                        <a:effectLst/>
                        <a:latin typeface="Times New Roman" pitchFamily="18" charset="0"/>
                        <a:ea typeface="微软雅黑" pitchFamily="34" charset="-122"/>
                        <a:cs typeface="Times New Roman" pitchFamily="18" charset="0"/>
                      </a:endParaRPr>
                    </a:p>
                    <a:p>
                      <a:pPr marL="0" marR="0" indent="0" algn="l" defTabSz="914400" rtl="0" eaLnBrk="1" fontAlgn="auto" latinLnBrk="0" hangingPunct="1">
                        <a:lnSpc>
                          <a:spcPct val="130000"/>
                        </a:lnSpc>
                        <a:spcBef>
                          <a:spcPts val="0"/>
                        </a:spcBef>
                        <a:spcAft>
                          <a:spcPts val="0"/>
                        </a:spcAft>
                        <a:buClrTx/>
                        <a:buSzTx/>
                        <a:buFontTx/>
                        <a:buNone/>
                        <a:tabLst/>
                        <a:defRPr/>
                      </a:pPr>
                      <a:r>
                        <a:rPr lang="en-US" altLang="zh-CN" sz="1400" kern="100" dirty="0" smtClean="0">
                          <a:effectLst/>
                          <a:latin typeface="Times New Roman" pitchFamily="18" charset="0"/>
                          <a:ea typeface="微软雅黑" pitchFamily="34" charset="-122"/>
                          <a:cs typeface="Times New Roman" pitchFamily="18" charset="0"/>
                        </a:rPr>
                        <a:t>4.2</a:t>
                      </a:r>
                      <a:r>
                        <a:rPr lang="zh-CN" altLang="zh-CN" sz="1400" kern="100" dirty="0" smtClean="0">
                          <a:solidFill>
                            <a:schemeClr val="tx1"/>
                          </a:solidFill>
                          <a:effectLst/>
                          <a:latin typeface="Times New Roman"/>
                          <a:ea typeface="微软雅黑" pitchFamily="34" charset="-122"/>
                          <a:cs typeface="Times New Roman"/>
                        </a:rPr>
                        <a:t>作业安全</a:t>
                      </a:r>
                      <a:r>
                        <a:rPr lang="zh-CN" altLang="en-US"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170</a:t>
                      </a:r>
                      <a:r>
                        <a:rPr lang="zh-CN" altLang="en-US" sz="1400" kern="100" dirty="0" smtClean="0">
                          <a:solidFill>
                            <a:schemeClr val="tx1"/>
                          </a:solidFill>
                          <a:effectLst/>
                          <a:latin typeface="Times New Roman"/>
                          <a:ea typeface="微软雅黑" pitchFamily="34" charset="-122"/>
                          <a:cs typeface="Times New Roman"/>
                        </a:rPr>
                        <a:t>分）</a:t>
                      </a:r>
                      <a:endParaRPr lang="en-US" altLang="zh-CN" sz="1400" kern="100" dirty="0" smtClean="0">
                        <a:solidFill>
                          <a:schemeClr val="tx1"/>
                        </a:solidFill>
                        <a:effectLst/>
                        <a:latin typeface="Times New Roman"/>
                        <a:ea typeface="微软雅黑" pitchFamily="34" charset="-122"/>
                        <a:cs typeface="Times New Roman"/>
                      </a:endParaRPr>
                    </a:p>
                    <a:p>
                      <a:pPr marL="0" marR="0" indent="0" algn="l" defTabSz="914400" rtl="0" eaLnBrk="1" fontAlgn="auto" latinLnBrk="0" hangingPunct="1">
                        <a:lnSpc>
                          <a:spcPct val="130000"/>
                        </a:lnSpc>
                        <a:spcBef>
                          <a:spcPts val="0"/>
                        </a:spcBef>
                        <a:spcAft>
                          <a:spcPts val="0"/>
                        </a:spcAft>
                        <a:buClrTx/>
                        <a:buSzTx/>
                        <a:buFontTx/>
                        <a:buNone/>
                        <a:tabLst/>
                        <a:defRPr/>
                      </a:pPr>
                      <a:r>
                        <a:rPr lang="zh-CN" altLang="en-US"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1</a:t>
                      </a:r>
                      <a:r>
                        <a:rPr lang="zh-CN" altLang="en-US" sz="1400" kern="100" dirty="0" smtClean="0">
                          <a:solidFill>
                            <a:schemeClr val="tx1"/>
                          </a:solidFill>
                          <a:effectLst/>
                          <a:latin typeface="Times New Roman"/>
                          <a:ea typeface="微软雅黑" pitchFamily="34" charset="-122"/>
                          <a:cs typeface="Times New Roman"/>
                        </a:rPr>
                        <a:t>）分为</a:t>
                      </a:r>
                      <a:r>
                        <a:rPr lang="en-US" altLang="zh-CN" sz="1400" kern="100" dirty="0" smtClean="0">
                          <a:solidFill>
                            <a:schemeClr val="tx1"/>
                          </a:solidFill>
                          <a:effectLst/>
                          <a:latin typeface="Times New Roman"/>
                          <a:ea typeface="微软雅黑" pitchFamily="34" charset="-122"/>
                          <a:cs typeface="Times New Roman"/>
                        </a:rPr>
                        <a:t>4.2.1</a:t>
                      </a:r>
                      <a:r>
                        <a:rPr lang="zh-CN" altLang="zh-CN" sz="1400" kern="100" dirty="0" smtClean="0">
                          <a:solidFill>
                            <a:schemeClr val="tx1"/>
                          </a:solidFill>
                          <a:effectLst/>
                          <a:latin typeface="Times New Roman"/>
                          <a:ea typeface="微软雅黑" pitchFamily="34" charset="-122"/>
                          <a:cs typeface="Times New Roman"/>
                        </a:rPr>
                        <a:t>作业环境和作业条件</a:t>
                      </a:r>
                      <a:r>
                        <a:rPr lang="zh-CN" altLang="en-US"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109</a:t>
                      </a:r>
                      <a:r>
                        <a:rPr lang="zh-CN" altLang="en-US" sz="1400" kern="100" dirty="0" smtClean="0">
                          <a:solidFill>
                            <a:schemeClr val="tx1"/>
                          </a:solidFill>
                          <a:effectLst/>
                          <a:latin typeface="Times New Roman"/>
                          <a:ea typeface="微软雅黑" pitchFamily="34" charset="-122"/>
                          <a:cs typeface="Times New Roman"/>
                        </a:rPr>
                        <a:t>分）、</a:t>
                      </a:r>
                      <a:r>
                        <a:rPr lang="en-US" altLang="zh-CN" sz="1400" kern="100" dirty="0" smtClean="0">
                          <a:effectLst/>
                          <a:latin typeface="Times New Roman"/>
                          <a:ea typeface="微软雅黑" pitchFamily="34" charset="-122"/>
                          <a:cs typeface="Times New Roman"/>
                        </a:rPr>
                        <a:t>4.2.2</a:t>
                      </a:r>
                      <a:r>
                        <a:rPr lang="zh-CN" altLang="zh-CN" sz="1400" kern="100" dirty="0" smtClean="0">
                          <a:effectLst/>
                          <a:latin typeface="Times New Roman"/>
                          <a:ea typeface="微软雅黑" pitchFamily="34" charset="-122"/>
                          <a:cs typeface="Times New Roman"/>
                        </a:rPr>
                        <a:t>行为安全</a:t>
                      </a:r>
                      <a:r>
                        <a:rPr lang="zh-CN" altLang="en-US" sz="1400" kern="100" dirty="0" smtClean="0">
                          <a:effectLst/>
                          <a:latin typeface="Times New Roman"/>
                          <a:ea typeface="微软雅黑" pitchFamily="34" charset="-122"/>
                          <a:cs typeface="Times New Roman"/>
                        </a:rPr>
                        <a:t>（</a:t>
                      </a:r>
                      <a:r>
                        <a:rPr lang="en-US" altLang="zh-CN" sz="1400" kern="100" dirty="0" smtClean="0">
                          <a:effectLst/>
                          <a:latin typeface="Times New Roman"/>
                          <a:ea typeface="微软雅黑" pitchFamily="34" charset="-122"/>
                          <a:cs typeface="Times New Roman"/>
                        </a:rPr>
                        <a:t>46</a:t>
                      </a:r>
                      <a:r>
                        <a:rPr lang="zh-CN" altLang="en-US" sz="1400" kern="100" dirty="0" smtClean="0">
                          <a:effectLst/>
                          <a:latin typeface="Times New Roman"/>
                          <a:ea typeface="微软雅黑" pitchFamily="34" charset="-122"/>
                          <a:cs typeface="Times New Roman"/>
                        </a:rPr>
                        <a:t>分）、</a:t>
                      </a:r>
                      <a:r>
                        <a:rPr lang="en-US" altLang="zh-CN" sz="1400" kern="100" dirty="0" smtClean="0">
                          <a:effectLst/>
                          <a:latin typeface="Times New Roman"/>
                          <a:ea typeface="微软雅黑" pitchFamily="34" charset="-122"/>
                          <a:cs typeface="Times New Roman"/>
                        </a:rPr>
                        <a:t>4.2.3</a:t>
                      </a:r>
                      <a:r>
                        <a:rPr lang="zh-CN" altLang="en-US" sz="1400" kern="100" dirty="0" smtClean="0">
                          <a:effectLst/>
                          <a:latin typeface="Times New Roman"/>
                          <a:ea typeface="微软雅黑" pitchFamily="34" charset="-122"/>
                          <a:cs typeface="Times New Roman"/>
                        </a:rPr>
                        <a:t>岗位达标（</a:t>
                      </a:r>
                      <a:r>
                        <a:rPr lang="en-US" altLang="zh-CN" sz="1400" kern="100" dirty="0" smtClean="0">
                          <a:effectLst/>
                          <a:latin typeface="Times New Roman"/>
                          <a:ea typeface="微软雅黑" pitchFamily="34" charset="-122"/>
                          <a:cs typeface="Times New Roman"/>
                        </a:rPr>
                        <a:t>5</a:t>
                      </a:r>
                      <a:r>
                        <a:rPr lang="zh-CN" altLang="en-US" sz="1400" kern="100" dirty="0" smtClean="0">
                          <a:effectLst/>
                          <a:latin typeface="Times New Roman"/>
                          <a:ea typeface="微软雅黑" pitchFamily="34" charset="-122"/>
                          <a:cs typeface="Times New Roman"/>
                        </a:rPr>
                        <a:t>分）、</a:t>
                      </a:r>
                      <a:r>
                        <a:rPr lang="en-US" altLang="zh-CN" sz="1400" kern="100" dirty="0" smtClean="0">
                          <a:effectLst/>
                          <a:latin typeface="Times New Roman"/>
                          <a:ea typeface="微软雅黑" pitchFamily="34" charset="-122"/>
                          <a:cs typeface="Times New Roman"/>
                        </a:rPr>
                        <a:t>4.2.4</a:t>
                      </a:r>
                      <a:r>
                        <a:rPr lang="zh-CN" altLang="en-US" sz="1400" kern="100" dirty="0" smtClean="0">
                          <a:effectLst/>
                          <a:latin typeface="Times New Roman"/>
                          <a:ea typeface="微软雅黑" pitchFamily="34" charset="-122"/>
                          <a:cs typeface="Times New Roman"/>
                        </a:rPr>
                        <a:t>相关方（</a:t>
                      </a:r>
                      <a:r>
                        <a:rPr lang="en-US" altLang="zh-CN" sz="1400" kern="100" dirty="0" smtClean="0">
                          <a:effectLst/>
                          <a:latin typeface="Times New Roman"/>
                          <a:ea typeface="微软雅黑" pitchFamily="34" charset="-122"/>
                          <a:cs typeface="Times New Roman"/>
                        </a:rPr>
                        <a:t>10</a:t>
                      </a:r>
                      <a:r>
                        <a:rPr lang="zh-CN" altLang="en-US" sz="1400" kern="100" dirty="0" smtClean="0">
                          <a:effectLst/>
                          <a:latin typeface="Times New Roman"/>
                          <a:ea typeface="微软雅黑" pitchFamily="34" charset="-122"/>
                          <a:cs typeface="Times New Roman"/>
                        </a:rPr>
                        <a:t>分）。</a:t>
                      </a:r>
                      <a:endParaRPr lang="zh-CN" altLang="zh-CN" sz="1400" kern="100" dirty="0" smtClean="0">
                        <a:solidFill>
                          <a:schemeClr val="tx1"/>
                        </a:solidFill>
                        <a:effectLst/>
                        <a:latin typeface="Times New Roman"/>
                        <a:ea typeface="微软雅黑" pitchFamily="34" charset="-122"/>
                        <a:cs typeface="Times New Roman"/>
                      </a:endParaRPr>
                    </a:p>
                    <a:p>
                      <a:pPr marL="0" marR="0" indent="0" algn="l" defTabSz="914400" rtl="0" eaLnBrk="1" fontAlgn="auto" latinLnBrk="0" hangingPunct="1">
                        <a:lnSpc>
                          <a:spcPct val="130000"/>
                        </a:lnSpc>
                        <a:spcBef>
                          <a:spcPts val="0"/>
                        </a:spcBef>
                        <a:spcAft>
                          <a:spcPts val="0"/>
                        </a:spcAft>
                        <a:buClrTx/>
                        <a:buSzTx/>
                        <a:buFontTx/>
                        <a:buNone/>
                        <a:tabLst/>
                        <a:defRPr/>
                      </a:pPr>
                      <a:r>
                        <a:rPr lang="zh-CN" altLang="en-US"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2</a:t>
                      </a:r>
                      <a:r>
                        <a:rPr lang="zh-CN" altLang="en-US"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4.2.1</a:t>
                      </a:r>
                      <a:r>
                        <a:rPr lang="zh-CN" altLang="zh-CN" sz="1400" kern="100" dirty="0" smtClean="0">
                          <a:solidFill>
                            <a:schemeClr val="tx1"/>
                          </a:solidFill>
                          <a:effectLst/>
                          <a:latin typeface="Times New Roman"/>
                          <a:ea typeface="微软雅黑" pitchFamily="34" charset="-122"/>
                          <a:cs typeface="Times New Roman"/>
                        </a:rPr>
                        <a:t>作业环境和作业条件</a:t>
                      </a:r>
                      <a:r>
                        <a:rPr lang="zh-CN" altLang="en-US" sz="1400" kern="100" dirty="0" smtClean="0">
                          <a:solidFill>
                            <a:schemeClr val="tx1"/>
                          </a:solidFill>
                          <a:effectLst/>
                          <a:latin typeface="Times New Roman"/>
                          <a:ea typeface="微软雅黑" pitchFamily="34" charset="-122"/>
                          <a:cs typeface="Times New Roman"/>
                        </a:rPr>
                        <a:t>对比原机械标准，作业环境增加了工厂建筑的内容，</a:t>
                      </a:r>
                      <a:r>
                        <a:rPr lang="zh-CN" altLang="en-US" sz="1400" b="1" kern="100" dirty="0" smtClean="0">
                          <a:solidFill>
                            <a:schemeClr val="tx1"/>
                          </a:solidFill>
                          <a:effectLst/>
                          <a:latin typeface="Times New Roman"/>
                          <a:ea typeface="微软雅黑" pitchFamily="34" charset="-122"/>
                          <a:cs typeface="Times New Roman"/>
                        </a:rPr>
                        <a:t>突出对消防“三合一”场所、消防安全通道堵塞的考核，并将其列入否决项。</a:t>
                      </a:r>
                      <a:endParaRPr lang="en-US" altLang="zh-CN" sz="1400" b="1" kern="100" dirty="0" smtClean="0">
                        <a:solidFill>
                          <a:schemeClr val="tx1"/>
                        </a:solidFill>
                        <a:effectLst/>
                        <a:latin typeface="Times New Roman"/>
                        <a:ea typeface="微软雅黑" pitchFamily="34" charset="-122"/>
                        <a:cs typeface="Times New Roman"/>
                      </a:endParaRPr>
                    </a:p>
                    <a:p>
                      <a:pPr marL="0" marR="0" indent="0" algn="l" defTabSz="914400" rtl="0" eaLnBrk="1" fontAlgn="auto" latinLnBrk="0" hangingPunct="1">
                        <a:lnSpc>
                          <a:spcPct val="130000"/>
                        </a:lnSpc>
                        <a:spcBef>
                          <a:spcPts val="0"/>
                        </a:spcBef>
                        <a:spcAft>
                          <a:spcPts val="0"/>
                        </a:spcAft>
                        <a:buClrTx/>
                        <a:buSzTx/>
                        <a:buFontTx/>
                        <a:buNone/>
                        <a:tabLst/>
                        <a:defRPr/>
                      </a:pPr>
                      <a:r>
                        <a:rPr lang="zh-CN" altLang="en-US" sz="1400" b="0" kern="100" dirty="0" smtClean="0">
                          <a:solidFill>
                            <a:schemeClr val="tx1"/>
                          </a:solidFill>
                          <a:effectLst/>
                          <a:latin typeface="Times New Roman"/>
                          <a:ea typeface="微软雅黑" pitchFamily="34" charset="-122"/>
                          <a:cs typeface="Times New Roman"/>
                        </a:rPr>
                        <a:t>（</a:t>
                      </a:r>
                      <a:r>
                        <a:rPr lang="en-US" altLang="zh-CN" sz="1400" b="0" kern="100" dirty="0" smtClean="0">
                          <a:solidFill>
                            <a:schemeClr val="tx1"/>
                          </a:solidFill>
                          <a:effectLst/>
                          <a:latin typeface="Times New Roman"/>
                          <a:ea typeface="微软雅黑" pitchFamily="34" charset="-122"/>
                          <a:cs typeface="Times New Roman"/>
                        </a:rPr>
                        <a:t>3</a:t>
                      </a:r>
                      <a:r>
                        <a:rPr lang="zh-CN" altLang="en-US" sz="1400" b="0" kern="100" dirty="0" smtClean="0">
                          <a:solidFill>
                            <a:schemeClr val="tx1"/>
                          </a:solidFill>
                          <a:effectLst/>
                          <a:latin typeface="Times New Roman"/>
                          <a:ea typeface="微软雅黑" pitchFamily="34" charset="-122"/>
                          <a:cs typeface="Times New Roman"/>
                        </a:rPr>
                        <a:t>）厂区环境、</a:t>
                      </a:r>
                      <a:r>
                        <a:rPr lang="zh-CN" altLang="zh-CN" sz="1400" kern="100" dirty="0" smtClean="0">
                          <a:solidFill>
                            <a:schemeClr val="tx1"/>
                          </a:solidFill>
                          <a:effectLst/>
                          <a:latin typeface="Times New Roman"/>
                          <a:ea typeface="微软雅黑" pitchFamily="34" charset="-122"/>
                          <a:cs typeface="Times New Roman"/>
                        </a:rPr>
                        <a:t>车间作业环境</a:t>
                      </a:r>
                      <a:r>
                        <a:rPr lang="zh-CN" altLang="en-US" sz="1400" kern="100" dirty="0" smtClean="0">
                          <a:solidFill>
                            <a:schemeClr val="tx1"/>
                          </a:solidFill>
                          <a:effectLst/>
                          <a:latin typeface="Times New Roman"/>
                          <a:ea typeface="微软雅黑" pitchFamily="34" charset="-122"/>
                          <a:cs typeface="Times New Roman"/>
                        </a:rPr>
                        <a:t>、一般仓库、危化品仓库</a:t>
                      </a:r>
                      <a:r>
                        <a:rPr lang="zh-CN" altLang="en-US" sz="1400" kern="100" dirty="0" smtClean="0">
                          <a:effectLst/>
                          <a:latin typeface="Times New Roman" pitchFamily="18" charset="0"/>
                          <a:ea typeface="微软雅黑" pitchFamily="34" charset="-122"/>
                          <a:cs typeface="Times New Roman" pitchFamily="18" charset="0"/>
                        </a:rPr>
                        <a:t>的达标标准基本与</a:t>
                      </a:r>
                      <a:r>
                        <a:rPr lang="zh-CN" altLang="en-US" sz="1400" kern="100" dirty="0" smtClean="0">
                          <a:solidFill>
                            <a:schemeClr val="tx1"/>
                          </a:solidFill>
                          <a:effectLst/>
                          <a:latin typeface="Times New Roman"/>
                          <a:ea typeface="微软雅黑" pitchFamily="34" charset="-122"/>
                          <a:cs typeface="Times New Roman"/>
                        </a:rPr>
                        <a:t>原机械标准相同。</a:t>
                      </a:r>
                      <a:endParaRPr lang="zh-CN" altLang="en-US" sz="1400" kern="100" dirty="0" smtClean="0">
                        <a:effectLst/>
                        <a:latin typeface="Times New Roman" pitchFamily="18" charset="0"/>
                        <a:ea typeface="微软雅黑" pitchFamily="34" charset="-122"/>
                        <a:cs typeface="Times New Roman" pitchFamily="18" charset="0"/>
                      </a:endParaRPr>
                    </a:p>
                    <a:p>
                      <a:pPr marL="0" algn="l" defTabSz="914400" rtl="0" eaLnBrk="1" latinLnBrk="0" hangingPunct="1">
                        <a:spcAft>
                          <a:spcPts val="0"/>
                        </a:spcAft>
                      </a:pPr>
                      <a:endParaRPr lang="zh-CN" sz="1400" kern="100" dirty="0">
                        <a:solidFill>
                          <a:schemeClr val="tx1"/>
                        </a:solidFill>
                        <a:effectLst/>
                        <a:latin typeface="Times New Roman"/>
                        <a:ea typeface="微软雅黑" pitchFamily="34"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136172100"/>
      </p:ext>
    </p:extLst>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2962331910"/>
              </p:ext>
            </p:extLst>
          </p:nvPr>
        </p:nvGraphicFramePr>
        <p:xfrm>
          <a:off x="283602" y="917653"/>
          <a:ext cx="11230230" cy="3988691"/>
        </p:xfrm>
        <a:graphic>
          <a:graphicData uri="http://schemas.openxmlformats.org/drawingml/2006/table">
            <a:tbl>
              <a:tblPr/>
              <a:tblGrid>
                <a:gridCol w="566672">
                  <a:extLst>
                    <a:ext uri="{9D8B030D-6E8A-4147-A177-3AD203B41FA5}">
                      <a16:colId xmlns:a16="http://schemas.microsoft.com/office/drawing/2014/main" xmlns="" val="20001"/>
                    </a:ext>
                  </a:extLst>
                </a:gridCol>
                <a:gridCol w="498553">
                  <a:extLst>
                    <a:ext uri="{9D8B030D-6E8A-4147-A177-3AD203B41FA5}">
                      <a16:colId xmlns:a16="http://schemas.microsoft.com/office/drawing/2014/main" xmlns="" val="20002"/>
                    </a:ext>
                  </a:extLst>
                </a:gridCol>
                <a:gridCol w="2785839">
                  <a:extLst>
                    <a:ext uri="{9D8B030D-6E8A-4147-A177-3AD203B41FA5}">
                      <a16:colId xmlns:a16="http://schemas.microsoft.com/office/drawing/2014/main" xmlns="" val="20003"/>
                    </a:ext>
                  </a:extLst>
                </a:gridCol>
                <a:gridCol w="4087062">
                  <a:extLst>
                    <a:ext uri="{9D8B030D-6E8A-4147-A177-3AD203B41FA5}">
                      <a16:colId xmlns:a16="http://schemas.microsoft.com/office/drawing/2014/main" xmlns="" val="20004"/>
                    </a:ext>
                  </a:extLst>
                </a:gridCol>
                <a:gridCol w="500972">
                  <a:extLst>
                    <a:ext uri="{9D8B030D-6E8A-4147-A177-3AD203B41FA5}">
                      <a16:colId xmlns:a16="http://schemas.microsoft.com/office/drawing/2014/main" xmlns="" val="20005"/>
                    </a:ext>
                  </a:extLst>
                </a:gridCol>
                <a:gridCol w="2791132">
                  <a:extLst>
                    <a:ext uri="{9D8B030D-6E8A-4147-A177-3AD203B41FA5}">
                      <a16:colId xmlns:a16="http://schemas.microsoft.com/office/drawing/2014/main" xmlns="" val="20006"/>
                    </a:ext>
                  </a:extLst>
                </a:gridCol>
              </a:tblGrid>
              <a:tr h="515414">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473277">
                <a:tc>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4.2</a:t>
                      </a:r>
                      <a:r>
                        <a:rPr lang="zh-CN" sz="1400" kern="100" dirty="0">
                          <a:solidFill>
                            <a:schemeClr val="tx1"/>
                          </a:solidFill>
                          <a:effectLst/>
                          <a:latin typeface="Times New Roman"/>
                          <a:ea typeface="微软雅黑" pitchFamily="34" charset="-122"/>
                          <a:cs typeface="Times New Roman"/>
                        </a:rPr>
                        <a:t>作业安全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4.2.1</a:t>
                      </a:r>
                      <a:r>
                        <a:rPr lang="zh-CN" sz="1400" kern="100" dirty="0">
                          <a:solidFill>
                            <a:schemeClr val="tx1"/>
                          </a:solidFill>
                          <a:effectLst/>
                          <a:latin typeface="Times New Roman"/>
                          <a:ea typeface="微软雅黑" pitchFamily="34" charset="-122"/>
                          <a:cs typeface="Times New Roman"/>
                        </a:rPr>
                        <a:t>作业环境和作业条件</a:t>
                      </a: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企业应保持作业环境整洁，按照有关规定设置应急照明、安全通道，并确保安全通道畅通。</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车间作业环境</a:t>
                      </a:r>
                    </a:p>
                    <a:p>
                      <a:pPr marL="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）工位器具、料箱摆放整齐、平稳，高度合适，沿人行通道两边不得有突出或锐边物品；</a:t>
                      </a:r>
                    </a:p>
                    <a:p>
                      <a:pPr marL="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）危险部位应设置安全标志；</a:t>
                      </a:r>
                    </a:p>
                    <a:p>
                      <a:pPr marL="0" algn="l" defTabSz="914400" rtl="0" eaLnBrk="1" latinLnBrk="0" hangingPunct="1">
                        <a:spcAft>
                          <a:spcPts val="0"/>
                        </a:spcAft>
                      </a:pPr>
                      <a:r>
                        <a:rPr lang="zh-CN" sz="1400" b="1" kern="100" dirty="0">
                          <a:solidFill>
                            <a:schemeClr val="tx1"/>
                          </a:solidFill>
                          <a:effectLst/>
                          <a:latin typeface="Times New Roman"/>
                          <a:ea typeface="微软雅黑" pitchFamily="34" charset="-122"/>
                          <a:cs typeface="Times New Roman"/>
                        </a:rPr>
                        <a:t>（</a:t>
                      </a:r>
                      <a:r>
                        <a:rPr lang="en-US" sz="1400" b="1" kern="100" dirty="0">
                          <a:solidFill>
                            <a:schemeClr val="tx1"/>
                          </a:solidFill>
                          <a:effectLst/>
                          <a:latin typeface="Times New Roman"/>
                          <a:ea typeface="+mn-ea"/>
                          <a:cs typeface="Times New Roman"/>
                        </a:rPr>
                        <a:t>3</a:t>
                      </a:r>
                      <a:r>
                        <a:rPr lang="zh-CN" sz="1400" b="1" kern="100" dirty="0">
                          <a:solidFill>
                            <a:schemeClr val="tx1"/>
                          </a:solidFill>
                          <a:effectLst/>
                          <a:latin typeface="Times New Roman"/>
                          <a:ea typeface="微软雅黑" pitchFamily="34" charset="-122"/>
                          <a:cs typeface="Times New Roman"/>
                        </a:rPr>
                        <a:t>）会议室、活动室、休息室、更衣室等场所设置不在金属熔融液体包与液渣吊运影响的范围内；</a:t>
                      </a:r>
                    </a:p>
                    <a:p>
                      <a:pPr marL="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4</a:t>
                      </a:r>
                      <a:r>
                        <a:rPr lang="zh-CN" sz="1400" kern="100" dirty="0">
                          <a:solidFill>
                            <a:schemeClr val="tx1"/>
                          </a:solidFill>
                          <a:effectLst/>
                          <a:latin typeface="Times New Roman"/>
                          <a:ea typeface="微软雅黑" pitchFamily="34" charset="-122"/>
                          <a:cs typeface="Times New Roman"/>
                        </a:rPr>
                        <a:t>）车行道（厂内叉车等）、人行道宽度符合标准，且通道线明显清晰；</a:t>
                      </a:r>
                    </a:p>
                    <a:p>
                      <a:pPr marL="0" marR="1333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5</a:t>
                      </a:r>
                      <a:r>
                        <a:rPr lang="zh-CN" sz="1400" kern="100" dirty="0">
                          <a:solidFill>
                            <a:schemeClr val="tx1"/>
                          </a:solidFill>
                          <a:effectLst/>
                          <a:latin typeface="Times New Roman"/>
                          <a:ea typeface="微软雅黑" pitchFamily="34" charset="-122"/>
                          <a:cs typeface="Times New Roman"/>
                        </a:rPr>
                        <a:t>）路面平坦，无积油积水，无绊脚物；</a:t>
                      </a:r>
                    </a:p>
                    <a:p>
                      <a:pPr marL="0" marR="1333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6</a:t>
                      </a:r>
                      <a:r>
                        <a:rPr lang="zh-CN" sz="1400" kern="100" dirty="0">
                          <a:solidFill>
                            <a:schemeClr val="tx1"/>
                          </a:solidFill>
                          <a:effectLst/>
                          <a:latin typeface="Times New Roman"/>
                          <a:ea typeface="微软雅黑" pitchFamily="34" charset="-122"/>
                          <a:cs typeface="Times New Roman"/>
                        </a:rPr>
                        <a:t>）车行道、人行道上方悬挂物高度符合标准，且牢固可靠</a:t>
                      </a:r>
                      <a:r>
                        <a:rPr lang="zh-CN" sz="1400" kern="100" dirty="0" smtClean="0">
                          <a:solidFill>
                            <a:schemeClr val="tx1"/>
                          </a:solidFill>
                          <a:effectLst/>
                          <a:latin typeface="Times New Roman"/>
                          <a:ea typeface="微软雅黑" pitchFamily="34" charset="-122"/>
                          <a:cs typeface="Times New Roman"/>
                        </a:rPr>
                        <a:t>；</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15</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一项不合格扣</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分；</a:t>
                      </a: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违反第（</a:t>
                      </a: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8</a:t>
                      </a: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9</a:t>
                      </a: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10</a:t>
                      </a: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11</a:t>
                      </a: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12</a:t>
                      </a: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13</a:t>
                      </a:r>
                      <a:r>
                        <a:rPr lang="zh-CN" sz="1400" kern="100" dirty="0">
                          <a:solidFill>
                            <a:schemeClr val="tx1"/>
                          </a:solidFill>
                          <a:effectLst/>
                          <a:latin typeface="Times New Roman"/>
                          <a:ea typeface="微软雅黑" pitchFamily="34" charset="-122"/>
                          <a:cs typeface="Times New Roman"/>
                        </a:rPr>
                        <a:t>）任一条标准，整体不得分。</a:t>
                      </a: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790386812"/>
      </p:ext>
    </p:extLst>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767776829"/>
              </p:ext>
            </p:extLst>
          </p:nvPr>
        </p:nvGraphicFramePr>
        <p:xfrm>
          <a:off x="182130" y="692696"/>
          <a:ext cx="11230230" cy="4560983"/>
        </p:xfrm>
        <a:graphic>
          <a:graphicData uri="http://schemas.openxmlformats.org/drawingml/2006/table">
            <a:tbl>
              <a:tblPr/>
              <a:tblGrid>
                <a:gridCol w="566672">
                  <a:extLst>
                    <a:ext uri="{9D8B030D-6E8A-4147-A177-3AD203B41FA5}">
                      <a16:colId xmlns:a16="http://schemas.microsoft.com/office/drawing/2014/main" xmlns="" val="20001"/>
                    </a:ext>
                  </a:extLst>
                </a:gridCol>
                <a:gridCol w="498553">
                  <a:extLst>
                    <a:ext uri="{9D8B030D-6E8A-4147-A177-3AD203B41FA5}">
                      <a16:colId xmlns:a16="http://schemas.microsoft.com/office/drawing/2014/main" xmlns="" val="20002"/>
                    </a:ext>
                  </a:extLst>
                </a:gridCol>
                <a:gridCol w="2785839">
                  <a:extLst>
                    <a:ext uri="{9D8B030D-6E8A-4147-A177-3AD203B41FA5}">
                      <a16:colId xmlns:a16="http://schemas.microsoft.com/office/drawing/2014/main" xmlns="" val="20003"/>
                    </a:ext>
                  </a:extLst>
                </a:gridCol>
                <a:gridCol w="4087062">
                  <a:extLst>
                    <a:ext uri="{9D8B030D-6E8A-4147-A177-3AD203B41FA5}">
                      <a16:colId xmlns:a16="http://schemas.microsoft.com/office/drawing/2014/main" xmlns="" val="20004"/>
                    </a:ext>
                  </a:extLst>
                </a:gridCol>
                <a:gridCol w="500972">
                  <a:extLst>
                    <a:ext uri="{9D8B030D-6E8A-4147-A177-3AD203B41FA5}">
                      <a16:colId xmlns:a16="http://schemas.microsoft.com/office/drawing/2014/main" xmlns="" val="20005"/>
                    </a:ext>
                  </a:extLst>
                </a:gridCol>
                <a:gridCol w="2791132">
                  <a:extLst>
                    <a:ext uri="{9D8B030D-6E8A-4147-A177-3AD203B41FA5}">
                      <a16:colId xmlns:a16="http://schemas.microsoft.com/office/drawing/2014/main" xmlns="" val="20006"/>
                    </a:ext>
                  </a:extLst>
                </a:gridCol>
              </a:tblGrid>
              <a:tr h="564889">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b="1"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b="1"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b="1"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b="1"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b="1"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b="1"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b="1"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b="1"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b="1"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454444">
                <a:tc rowSpan="2">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4.2</a:t>
                      </a:r>
                      <a:r>
                        <a:rPr lang="zh-CN" sz="1400" kern="100" dirty="0">
                          <a:solidFill>
                            <a:schemeClr val="tx1"/>
                          </a:solidFill>
                          <a:effectLst/>
                          <a:latin typeface="Times New Roman"/>
                          <a:ea typeface="微软雅黑" pitchFamily="34" charset="-122"/>
                          <a:cs typeface="Times New Roman"/>
                        </a:rPr>
                        <a:t>作业安全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4.2.1</a:t>
                      </a:r>
                      <a:r>
                        <a:rPr lang="zh-CN" sz="1400" kern="100" dirty="0">
                          <a:solidFill>
                            <a:schemeClr val="tx1"/>
                          </a:solidFill>
                          <a:effectLst/>
                          <a:latin typeface="Times New Roman"/>
                          <a:ea typeface="微软雅黑" pitchFamily="34" charset="-122"/>
                          <a:cs typeface="Times New Roman"/>
                        </a:rPr>
                        <a:t>作业环境和作业条件</a:t>
                      </a: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企业应保持作业环境整洁，按照有关规定设置应急照明、安全通道，并确保安全通道畅通。</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smtClean="0">
                          <a:solidFill>
                            <a:schemeClr val="tx1"/>
                          </a:solidFill>
                          <a:effectLst/>
                          <a:latin typeface="Times New Roman"/>
                          <a:ea typeface="+mn-ea"/>
                          <a:cs typeface="Times New Roman"/>
                        </a:rPr>
                        <a:t>3.</a:t>
                      </a:r>
                      <a:r>
                        <a:rPr lang="zh-CN" sz="1400" kern="100" dirty="0" smtClean="0">
                          <a:solidFill>
                            <a:schemeClr val="tx1"/>
                          </a:solidFill>
                          <a:effectLst/>
                          <a:latin typeface="Times New Roman"/>
                          <a:ea typeface="微软雅黑" pitchFamily="34" charset="-122"/>
                          <a:cs typeface="Times New Roman"/>
                        </a:rPr>
                        <a:t>车间作业环境</a:t>
                      </a:r>
                    </a:p>
                    <a:p>
                      <a:pPr marL="0" algn="l" defTabSz="914400" rtl="0" eaLnBrk="1" latinLnBrk="0" hangingPunct="1">
                        <a:spcAft>
                          <a:spcPts val="0"/>
                        </a:spcAft>
                      </a:pPr>
                      <a:r>
                        <a:rPr lang="zh-CN" altLang="zh-CN"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7</a:t>
                      </a:r>
                      <a:r>
                        <a:rPr lang="zh-CN" altLang="zh-CN" sz="1400" kern="100" dirty="0" smtClean="0">
                          <a:solidFill>
                            <a:schemeClr val="tx1"/>
                          </a:solidFill>
                          <a:effectLst/>
                          <a:latin typeface="Times New Roman"/>
                          <a:ea typeface="微软雅黑" pitchFamily="34" charset="-122"/>
                          <a:cs typeface="Times New Roman"/>
                        </a:rPr>
                        <a:t>）设备设施与墙、柱间以及设备设施之间应留有安全距离；</a:t>
                      </a:r>
                    </a:p>
                    <a:p>
                      <a:pPr marL="0" algn="l" defTabSz="914400" rtl="0" eaLnBrk="1" latinLnBrk="0" hangingPunct="1">
                        <a:spcAft>
                          <a:spcPts val="0"/>
                        </a:spcAft>
                      </a:pPr>
                      <a:r>
                        <a:rPr lang="zh-CN" altLang="zh-CN" sz="1400" b="1" kern="100" dirty="0" smtClean="0">
                          <a:solidFill>
                            <a:schemeClr val="tx1"/>
                          </a:solidFill>
                          <a:effectLst/>
                          <a:latin typeface="Times New Roman"/>
                          <a:ea typeface="微软雅黑" pitchFamily="34" charset="-122"/>
                          <a:cs typeface="Times New Roman"/>
                        </a:rPr>
                        <a:t>（</a:t>
                      </a:r>
                      <a:r>
                        <a:rPr lang="en-US" altLang="zh-CN" sz="1400" b="1" kern="100" dirty="0" smtClean="0">
                          <a:solidFill>
                            <a:schemeClr val="tx1"/>
                          </a:solidFill>
                          <a:effectLst/>
                          <a:latin typeface="Times New Roman"/>
                          <a:ea typeface="微软雅黑" pitchFamily="34" charset="-122"/>
                          <a:cs typeface="Times New Roman"/>
                        </a:rPr>
                        <a:t>8</a:t>
                      </a:r>
                      <a:r>
                        <a:rPr lang="zh-CN" altLang="zh-CN" sz="1400" b="1" kern="100" dirty="0" smtClean="0">
                          <a:solidFill>
                            <a:schemeClr val="tx1"/>
                          </a:solidFill>
                          <a:effectLst/>
                          <a:latin typeface="Times New Roman"/>
                          <a:ea typeface="微软雅黑" pitchFamily="34" charset="-122"/>
                          <a:cs typeface="Times New Roman"/>
                        </a:rPr>
                        <a:t>）生产加工区域疏散通道有两个及以上，安全出口畅通；</a:t>
                      </a:r>
                    </a:p>
                    <a:p>
                      <a:pPr marL="0" algn="l" defTabSz="914400" rtl="0" eaLnBrk="1" latinLnBrk="0" hangingPunct="1">
                        <a:spcAft>
                          <a:spcPts val="0"/>
                        </a:spcAft>
                      </a:pPr>
                      <a:r>
                        <a:rPr lang="zh-CN" sz="1400" b="1" kern="100" dirty="0" smtClean="0">
                          <a:solidFill>
                            <a:schemeClr val="tx1"/>
                          </a:solidFill>
                          <a:effectLst/>
                          <a:latin typeface="Times New Roman"/>
                          <a:ea typeface="微软雅黑" pitchFamily="34" charset="-122"/>
                          <a:cs typeface="Times New Roman"/>
                        </a:rPr>
                        <a:t>（</a:t>
                      </a:r>
                      <a:r>
                        <a:rPr lang="en-US" sz="1400" b="1" kern="100" dirty="0" smtClean="0">
                          <a:solidFill>
                            <a:schemeClr val="tx1"/>
                          </a:solidFill>
                          <a:effectLst/>
                          <a:latin typeface="Times New Roman"/>
                          <a:ea typeface="+mn-ea"/>
                          <a:cs typeface="Times New Roman"/>
                        </a:rPr>
                        <a:t>9</a:t>
                      </a:r>
                      <a:r>
                        <a:rPr lang="zh-CN" sz="1400" b="1" kern="100" dirty="0" smtClean="0">
                          <a:solidFill>
                            <a:schemeClr val="tx1"/>
                          </a:solidFill>
                          <a:effectLst/>
                          <a:latin typeface="Times New Roman"/>
                          <a:ea typeface="微软雅黑" pitchFamily="34" charset="-122"/>
                          <a:cs typeface="Times New Roman"/>
                        </a:rPr>
                        <a:t>）生产现场按规范要求配备消防设施与器材；</a:t>
                      </a:r>
                    </a:p>
                    <a:p>
                      <a:pPr marL="0" algn="l" defTabSz="914400" rtl="0" eaLnBrk="1" latinLnBrk="0" hangingPunct="1">
                        <a:spcAft>
                          <a:spcPts val="0"/>
                        </a:spcAft>
                      </a:pPr>
                      <a:r>
                        <a:rPr lang="zh-CN" sz="1400" b="1" kern="100" dirty="0" smtClean="0">
                          <a:solidFill>
                            <a:schemeClr val="tx1"/>
                          </a:solidFill>
                          <a:effectLst/>
                          <a:latin typeface="Times New Roman"/>
                          <a:ea typeface="微软雅黑" pitchFamily="34" charset="-122"/>
                          <a:cs typeface="Times New Roman"/>
                        </a:rPr>
                        <a:t>（</a:t>
                      </a:r>
                      <a:r>
                        <a:rPr lang="en-US" sz="1400" b="1" kern="100" dirty="0" smtClean="0">
                          <a:solidFill>
                            <a:schemeClr val="tx1"/>
                          </a:solidFill>
                          <a:effectLst/>
                          <a:latin typeface="Times New Roman"/>
                          <a:ea typeface="+mn-ea"/>
                          <a:cs typeface="Times New Roman"/>
                        </a:rPr>
                        <a:t>10</a:t>
                      </a:r>
                      <a:r>
                        <a:rPr lang="zh-CN" sz="1400" b="1" kern="100" dirty="0" smtClean="0">
                          <a:solidFill>
                            <a:schemeClr val="tx1"/>
                          </a:solidFill>
                          <a:effectLst/>
                          <a:latin typeface="Times New Roman"/>
                          <a:ea typeface="微软雅黑" pitchFamily="34" charset="-122"/>
                          <a:cs typeface="Times New Roman"/>
                        </a:rPr>
                        <a:t>）易燃易爆场所设置可燃气体报警装置，设备设施按要求进行静电接地；</a:t>
                      </a:r>
                    </a:p>
                    <a:p>
                      <a:pPr marL="0" algn="l" defTabSz="914400" rtl="0" eaLnBrk="1" latinLnBrk="0" hangingPunct="1">
                        <a:spcAft>
                          <a:spcPts val="0"/>
                        </a:spcAft>
                      </a:pPr>
                      <a:r>
                        <a:rPr lang="zh-CN" sz="1400" b="1" kern="100" dirty="0" smtClean="0">
                          <a:solidFill>
                            <a:schemeClr val="tx1"/>
                          </a:solidFill>
                          <a:effectLst/>
                          <a:latin typeface="Times New Roman"/>
                          <a:ea typeface="微软雅黑" pitchFamily="34" charset="-122"/>
                          <a:cs typeface="Times New Roman"/>
                        </a:rPr>
                        <a:t>（</a:t>
                      </a:r>
                      <a:r>
                        <a:rPr lang="en-US" sz="1400" b="1" kern="100" dirty="0" smtClean="0">
                          <a:solidFill>
                            <a:schemeClr val="tx1"/>
                          </a:solidFill>
                          <a:effectLst/>
                          <a:latin typeface="Times New Roman"/>
                          <a:ea typeface="+mn-ea"/>
                          <a:cs typeface="Times New Roman"/>
                        </a:rPr>
                        <a:t>11</a:t>
                      </a:r>
                      <a:r>
                        <a:rPr lang="zh-CN" sz="1400" b="1" kern="100" dirty="0" smtClean="0">
                          <a:solidFill>
                            <a:schemeClr val="tx1"/>
                          </a:solidFill>
                          <a:effectLst/>
                          <a:latin typeface="Times New Roman"/>
                          <a:ea typeface="微软雅黑" pitchFamily="34" charset="-122"/>
                          <a:cs typeface="Times New Roman"/>
                        </a:rPr>
                        <a:t>）外墙门窗无影响逃生、灭火救援障碍物；</a:t>
                      </a:r>
                    </a:p>
                    <a:p>
                      <a:pPr marL="0" algn="l" defTabSz="914400" rtl="0" eaLnBrk="1" latinLnBrk="0" hangingPunct="1">
                        <a:spcAft>
                          <a:spcPts val="0"/>
                        </a:spcAft>
                      </a:pPr>
                      <a:r>
                        <a:rPr lang="zh-CN" sz="1400" b="1" kern="100" dirty="0" smtClean="0">
                          <a:solidFill>
                            <a:schemeClr val="tx1"/>
                          </a:solidFill>
                          <a:effectLst/>
                          <a:latin typeface="Times New Roman"/>
                          <a:ea typeface="微软雅黑" pitchFamily="34" charset="-122"/>
                          <a:cs typeface="Times New Roman"/>
                        </a:rPr>
                        <a:t>（</a:t>
                      </a:r>
                      <a:r>
                        <a:rPr lang="en-US" sz="1400" b="1" kern="100" dirty="0" smtClean="0">
                          <a:solidFill>
                            <a:schemeClr val="tx1"/>
                          </a:solidFill>
                          <a:effectLst/>
                          <a:latin typeface="Times New Roman"/>
                          <a:ea typeface="+mn-ea"/>
                          <a:cs typeface="Times New Roman"/>
                        </a:rPr>
                        <a:t>12</a:t>
                      </a:r>
                      <a:r>
                        <a:rPr lang="zh-CN" sz="1400" b="1" kern="100" dirty="0" smtClean="0">
                          <a:solidFill>
                            <a:schemeClr val="tx1"/>
                          </a:solidFill>
                          <a:effectLst/>
                          <a:latin typeface="Times New Roman"/>
                          <a:ea typeface="微软雅黑" pitchFamily="34" charset="-122"/>
                          <a:cs typeface="Times New Roman"/>
                        </a:rPr>
                        <a:t>）生产加工区域与储存区域采用防火隔墙或防火门进行有效分隔；</a:t>
                      </a:r>
                    </a:p>
                    <a:p>
                      <a:pPr marL="0" algn="l" defTabSz="914400" rtl="0" eaLnBrk="1" latinLnBrk="0" hangingPunct="1">
                        <a:spcAft>
                          <a:spcPts val="0"/>
                        </a:spcAft>
                      </a:pPr>
                      <a:r>
                        <a:rPr lang="zh-CN" sz="1400" b="1" kern="100" dirty="0" smtClean="0">
                          <a:solidFill>
                            <a:schemeClr val="tx1"/>
                          </a:solidFill>
                          <a:effectLst/>
                          <a:latin typeface="Times New Roman"/>
                          <a:ea typeface="微软雅黑" pitchFamily="34" charset="-122"/>
                          <a:cs typeface="Times New Roman"/>
                        </a:rPr>
                        <a:t>（</a:t>
                      </a:r>
                      <a:r>
                        <a:rPr lang="en-US" sz="1400" b="1" kern="100" dirty="0" smtClean="0">
                          <a:solidFill>
                            <a:schemeClr val="tx1"/>
                          </a:solidFill>
                          <a:effectLst/>
                          <a:latin typeface="Times New Roman"/>
                          <a:ea typeface="+mn-ea"/>
                          <a:cs typeface="Times New Roman"/>
                        </a:rPr>
                        <a:t>13</a:t>
                      </a:r>
                      <a:r>
                        <a:rPr lang="zh-CN" sz="1400" b="1" kern="100" dirty="0" smtClean="0">
                          <a:solidFill>
                            <a:schemeClr val="tx1"/>
                          </a:solidFill>
                          <a:effectLst/>
                          <a:latin typeface="Times New Roman"/>
                          <a:ea typeface="微软雅黑" pitchFamily="34" charset="-122"/>
                          <a:cs typeface="Times New Roman"/>
                        </a:rPr>
                        <a:t>）易燃易爆危化品使用环节采用易导除静电的管道、容器等设施，燃气装置设置防熄火或点火失败情况下快速切断燃气紧急切断阀。</a:t>
                      </a:r>
                      <a:endParaRPr lang="zh-CN" sz="1400" b="1"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15</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一项不合格扣</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分；</a:t>
                      </a: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违反第（</a:t>
                      </a: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8</a:t>
                      </a: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9</a:t>
                      </a: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10</a:t>
                      </a: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11</a:t>
                      </a: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12</a:t>
                      </a: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13</a:t>
                      </a:r>
                      <a:r>
                        <a:rPr lang="zh-CN" sz="1400" kern="100" dirty="0">
                          <a:solidFill>
                            <a:schemeClr val="tx1"/>
                          </a:solidFill>
                          <a:effectLst/>
                          <a:latin typeface="Times New Roman"/>
                          <a:ea typeface="微软雅黑" pitchFamily="34" charset="-122"/>
                          <a:cs typeface="Times New Roman"/>
                        </a:rPr>
                        <a:t>）任一条标准，整体不得分。</a:t>
                      </a: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009054">
                <a:tc vMerge="1">
                  <a:txBody>
                    <a:bodyPr/>
                    <a:lstStyle/>
                    <a:p>
                      <a:endParaRPr lang="zh-CN" altLang="en-US"/>
                    </a:p>
                  </a:txBody>
                  <a:tcPr/>
                </a:tc>
                <a:tc vMerge="1">
                  <a:txBody>
                    <a:bodyPr/>
                    <a:lstStyle/>
                    <a:p>
                      <a:endParaRPr lang="zh-CN" altLang="en-US"/>
                    </a:p>
                  </a:txBody>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kern="100" dirty="0" smtClean="0">
                          <a:solidFill>
                            <a:schemeClr val="tx1"/>
                          </a:solidFill>
                          <a:effectLst/>
                          <a:latin typeface="Times New Roman"/>
                          <a:ea typeface="微软雅黑" pitchFamily="34" charset="-122"/>
                          <a:cs typeface="Times New Roman"/>
                        </a:rPr>
                        <a:t>新增了</a:t>
                      </a:r>
                      <a:r>
                        <a:rPr lang="zh-CN" altLang="zh-CN"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3</a:t>
                      </a:r>
                      <a:r>
                        <a:rPr lang="zh-CN" altLang="zh-CN"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8</a:t>
                      </a:r>
                      <a:r>
                        <a:rPr lang="zh-CN" altLang="zh-CN"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9</a:t>
                      </a:r>
                      <a:r>
                        <a:rPr lang="zh-CN" altLang="zh-CN"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10</a:t>
                      </a:r>
                      <a:r>
                        <a:rPr lang="zh-CN" altLang="zh-CN"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11</a:t>
                      </a:r>
                      <a:r>
                        <a:rPr lang="zh-CN" altLang="zh-CN"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12</a:t>
                      </a:r>
                      <a:r>
                        <a:rPr lang="zh-CN" altLang="zh-CN"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13</a:t>
                      </a:r>
                      <a:r>
                        <a:rPr lang="zh-CN" altLang="zh-CN" sz="1400" kern="100" dirty="0" smtClean="0">
                          <a:solidFill>
                            <a:schemeClr val="tx1"/>
                          </a:solidFill>
                          <a:effectLst/>
                          <a:latin typeface="Times New Roman"/>
                          <a:ea typeface="微软雅黑" pitchFamily="34" charset="-122"/>
                          <a:cs typeface="Times New Roman"/>
                        </a:rPr>
                        <a:t>）</a:t>
                      </a:r>
                      <a:r>
                        <a:rPr lang="zh-CN" altLang="en-US" sz="1400" kern="100" dirty="0" smtClean="0">
                          <a:solidFill>
                            <a:schemeClr val="tx1"/>
                          </a:solidFill>
                          <a:effectLst/>
                          <a:latin typeface="Times New Roman"/>
                          <a:ea typeface="微软雅黑" pitchFamily="34" charset="-122"/>
                          <a:cs typeface="Times New Roman"/>
                        </a:rPr>
                        <a:t>项，主要是加大对企业车间作业环境的消防考核，主要来于</a:t>
                      </a:r>
                      <a:r>
                        <a:rPr lang="en-US" altLang="zh-CN" sz="1400" kern="100" dirty="0" smtClean="0">
                          <a:solidFill>
                            <a:schemeClr val="tx1"/>
                          </a:solidFill>
                          <a:effectLst/>
                          <a:latin typeface="Times New Roman"/>
                          <a:ea typeface="微软雅黑" pitchFamily="34" charset="-122"/>
                          <a:cs typeface="Times New Roman"/>
                        </a:rPr>
                        <a:t>《</a:t>
                      </a:r>
                      <a:r>
                        <a:rPr lang="zh-CN" altLang="zh-CN" sz="1400" kern="100" dirty="0" smtClean="0">
                          <a:solidFill>
                            <a:schemeClr val="tx1"/>
                          </a:solidFill>
                          <a:effectLst/>
                          <a:latin typeface="Times New Roman"/>
                          <a:ea typeface="微软雅黑" pitchFamily="34" charset="-122"/>
                          <a:cs typeface="Times New Roman"/>
                        </a:rPr>
                        <a:t>浙江省安全生产委员会关于深刻吸取事故教训切实加强小微企业安全生产和消防工作的通知</a:t>
                      </a:r>
                      <a:r>
                        <a:rPr lang="en-US" altLang="zh-CN" sz="1400" kern="100" dirty="0" smtClean="0">
                          <a:solidFill>
                            <a:schemeClr val="tx1"/>
                          </a:solidFill>
                          <a:effectLst/>
                          <a:latin typeface="Times New Roman"/>
                          <a:ea typeface="微软雅黑" pitchFamily="34" charset="-122"/>
                          <a:cs typeface="Times New Roman"/>
                        </a:rPr>
                        <a:t>》</a:t>
                      </a:r>
                      <a:r>
                        <a:rPr lang="zh-CN" altLang="en-US" sz="1400" kern="100" dirty="0" smtClean="0">
                          <a:solidFill>
                            <a:schemeClr val="tx1"/>
                          </a:solidFill>
                          <a:effectLst/>
                          <a:latin typeface="Times New Roman"/>
                          <a:ea typeface="微软雅黑" pitchFamily="34" charset="-122"/>
                          <a:cs typeface="Times New Roman"/>
                        </a:rPr>
                        <a:t>（浙安委</a:t>
                      </a:r>
                      <a:r>
                        <a:rPr lang="en-US" altLang="zh-CN" sz="1400" kern="100" dirty="0" smtClean="0">
                          <a:solidFill>
                            <a:schemeClr val="tx1"/>
                          </a:solidFill>
                          <a:effectLst/>
                          <a:latin typeface="Times New Roman"/>
                          <a:ea typeface="微软雅黑" pitchFamily="34" charset="-122"/>
                          <a:cs typeface="Times New Roman"/>
                        </a:rPr>
                        <a:t>〔2019〕18</a:t>
                      </a:r>
                      <a:r>
                        <a:rPr lang="zh-CN" altLang="en-US" sz="1400" kern="100" dirty="0" smtClean="0">
                          <a:solidFill>
                            <a:schemeClr val="tx1"/>
                          </a:solidFill>
                          <a:effectLst/>
                          <a:latin typeface="Times New Roman"/>
                          <a:ea typeface="微软雅黑" pitchFamily="34" charset="-122"/>
                          <a:cs typeface="Times New Roman"/>
                        </a:rPr>
                        <a:t>号）。</a:t>
                      </a:r>
                      <a:endParaRPr lang="zh-CN" altLang="zh-CN" sz="1400" kern="100" dirty="0" smtClean="0">
                        <a:solidFill>
                          <a:schemeClr val="tx1"/>
                        </a:solidFill>
                        <a:effectLst/>
                        <a:latin typeface="Times New Roman"/>
                        <a:ea typeface="微软雅黑" pitchFamily="34" charset="-122"/>
                        <a:cs typeface="Times New Roman"/>
                      </a:endParaRPr>
                    </a:p>
                    <a:p>
                      <a:pPr marL="0" algn="l" defTabSz="914400" rtl="0" eaLnBrk="1" latinLnBrk="0" hangingPunct="1">
                        <a:spcAft>
                          <a:spcPts val="0"/>
                        </a:spcAft>
                      </a:pP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82550"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839368476"/>
      </p:ext>
    </p:extLst>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742967318"/>
              </p:ext>
            </p:extLst>
          </p:nvPr>
        </p:nvGraphicFramePr>
        <p:xfrm>
          <a:off x="296240" y="1124744"/>
          <a:ext cx="11230230" cy="3028387"/>
        </p:xfrm>
        <a:graphic>
          <a:graphicData uri="http://schemas.openxmlformats.org/drawingml/2006/table">
            <a:tbl>
              <a:tblPr/>
              <a:tblGrid>
                <a:gridCol w="566672">
                  <a:extLst>
                    <a:ext uri="{9D8B030D-6E8A-4147-A177-3AD203B41FA5}">
                      <a16:colId xmlns:a16="http://schemas.microsoft.com/office/drawing/2014/main" xmlns="" val="20001"/>
                    </a:ext>
                  </a:extLst>
                </a:gridCol>
                <a:gridCol w="498553">
                  <a:extLst>
                    <a:ext uri="{9D8B030D-6E8A-4147-A177-3AD203B41FA5}">
                      <a16:colId xmlns:a16="http://schemas.microsoft.com/office/drawing/2014/main" xmlns="" val="20002"/>
                    </a:ext>
                  </a:extLst>
                </a:gridCol>
                <a:gridCol w="2785839">
                  <a:extLst>
                    <a:ext uri="{9D8B030D-6E8A-4147-A177-3AD203B41FA5}">
                      <a16:colId xmlns:a16="http://schemas.microsoft.com/office/drawing/2014/main" xmlns="" val="20003"/>
                    </a:ext>
                  </a:extLst>
                </a:gridCol>
                <a:gridCol w="4087062">
                  <a:extLst>
                    <a:ext uri="{9D8B030D-6E8A-4147-A177-3AD203B41FA5}">
                      <a16:colId xmlns:a16="http://schemas.microsoft.com/office/drawing/2014/main" xmlns="" val="20004"/>
                    </a:ext>
                  </a:extLst>
                </a:gridCol>
                <a:gridCol w="500972">
                  <a:extLst>
                    <a:ext uri="{9D8B030D-6E8A-4147-A177-3AD203B41FA5}">
                      <a16:colId xmlns:a16="http://schemas.microsoft.com/office/drawing/2014/main" xmlns="" val="20005"/>
                    </a:ext>
                  </a:extLst>
                </a:gridCol>
                <a:gridCol w="2791132">
                  <a:extLst>
                    <a:ext uri="{9D8B030D-6E8A-4147-A177-3AD203B41FA5}">
                      <a16:colId xmlns:a16="http://schemas.microsoft.com/office/drawing/2014/main" xmlns="" val="20006"/>
                    </a:ext>
                  </a:extLst>
                </a:gridCol>
              </a:tblGrid>
              <a:tr h="564889">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463498">
                <a:tc>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4.2</a:t>
                      </a:r>
                      <a:r>
                        <a:rPr lang="zh-CN" sz="1400" kern="100" dirty="0">
                          <a:solidFill>
                            <a:schemeClr val="tx1"/>
                          </a:solidFill>
                          <a:effectLst/>
                          <a:latin typeface="Times New Roman"/>
                          <a:ea typeface="微软雅黑" pitchFamily="34" charset="-122"/>
                          <a:cs typeface="Times New Roman"/>
                        </a:rPr>
                        <a:t>作业安全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4.2.1</a:t>
                      </a:r>
                      <a:r>
                        <a:rPr lang="zh-CN" sz="1400" kern="100" dirty="0">
                          <a:solidFill>
                            <a:schemeClr val="tx1"/>
                          </a:solidFill>
                          <a:effectLst/>
                          <a:latin typeface="Times New Roman"/>
                          <a:ea typeface="微软雅黑" pitchFamily="34" charset="-122"/>
                          <a:cs typeface="Times New Roman"/>
                        </a:rPr>
                        <a:t>作业环境和作业条件</a:t>
                      </a: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企业应保持作业环境整洁，按照有关规定设置应急照明、安全通道，并确保安全通道畅通。</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4.</a:t>
                      </a:r>
                      <a:r>
                        <a:rPr lang="zh-CN" sz="1400" kern="100" dirty="0">
                          <a:solidFill>
                            <a:schemeClr val="tx1"/>
                          </a:solidFill>
                          <a:effectLst/>
                          <a:latin typeface="Times New Roman"/>
                          <a:ea typeface="微软雅黑" pitchFamily="34" charset="-122"/>
                          <a:cs typeface="Times New Roman"/>
                        </a:rPr>
                        <a:t>一般仓库</a:t>
                      </a:r>
                    </a:p>
                    <a:p>
                      <a:pPr marL="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）车行道、人行道宽度符合标准；</a:t>
                      </a:r>
                    </a:p>
                    <a:p>
                      <a:pPr marL="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2</a:t>
                      </a:r>
                      <a:r>
                        <a:rPr lang="zh-CN" sz="1400" kern="100" dirty="0">
                          <a:solidFill>
                            <a:schemeClr val="tx1"/>
                          </a:solidFill>
                          <a:effectLst/>
                          <a:latin typeface="Times New Roman"/>
                          <a:ea typeface="微软雅黑" pitchFamily="34" charset="-122"/>
                          <a:cs typeface="Times New Roman"/>
                        </a:rPr>
                        <a:t>）路面平坦，无积油积水，无绊脚物；</a:t>
                      </a:r>
                    </a:p>
                    <a:p>
                      <a:pPr marL="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3</a:t>
                      </a:r>
                      <a:r>
                        <a:rPr lang="zh-CN" sz="1400" kern="100" dirty="0">
                          <a:solidFill>
                            <a:schemeClr val="tx1"/>
                          </a:solidFill>
                          <a:effectLst/>
                          <a:latin typeface="Times New Roman"/>
                          <a:ea typeface="微软雅黑" pitchFamily="34" charset="-122"/>
                          <a:cs typeface="Times New Roman"/>
                        </a:rPr>
                        <a:t>）作业点和安全通道采光符合标准；</a:t>
                      </a:r>
                    </a:p>
                    <a:p>
                      <a:pPr marL="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4</a:t>
                      </a:r>
                      <a:r>
                        <a:rPr lang="zh-CN" sz="1400" kern="100" dirty="0">
                          <a:solidFill>
                            <a:schemeClr val="tx1"/>
                          </a:solidFill>
                          <a:effectLst/>
                          <a:latin typeface="Times New Roman"/>
                          <a:ea typeface="微软雅黑" pitchFamily="34" charset="-122"/>
                          <a:cs typeface="Times New Roman"/>
                        </a:rPr>
                        <a:t>）照明灯具完好率达</a:t>
                      </a:r>
                      <a:r>
                        <a:rPr lang="en-US" sz="1400" kern="100" dirty="0">
                          <a:solidFill>
                            <a:schemeClr val="tx1"/>
                          </a:solidFill>
                          <a:effectLst/>
                          <a:latin typeface="Times New Roman"/>
                          <a:ea typeface="+mn-ea"/>
                          <a:cs typeface="Times New Roman"/>
                        </a:rPr>
                        <a:t>100</a:t>
                      </a:r>
                      <a:r>
                        <a:rPr lang="zh-CN" sz="1400" kern="100" dirty="0">
                          <a:solidFill>
                            <a:schemeClr val="tx1"/>
                          </a:solidFill>
                          <a:effectLst/>
                          <a:latin typeface="Times New Roman"/>
                          <a:ea typeface="微软雅黑" pitchFamily="34" charset="-122"/>
                          <a:cs typeface="Times New Roman"/>
                        </a:rPr>
                        <a:t>％，凡有易燃物的地方应采取防爆措施；</a:t>
                      </a:r>
                    </a:p>
                    <a:p>
                      <a:pPr marL="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5</a:t>
                      </a:r>
                      <a:r>
                        <a:rPr lang="zh-CN" sz="1400" kern="100" dirty="0">
                          <a:solidFill>
                            <a:schemeClr val="tx1"/>
                          </a:solidFill>
                          <a:effectLst/>
                          <a:latin typeface="Times New Roman"/>
                          <a:ea typeface="微软雅黑" pitchFamily="34" charset="-122"/>
                          <a:cs typeface="Times New Roman"/>
                        </a:rPr>
                        <a:t>）物品应分类储存，定置区域线清晰，数量和区域不超限；</a:t>
                      </a:r>
                    </a:p>
                    <a:p>
                      <a:pPr marL="0" marR="70485"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6</a:t>
                      </a:r>
                      <a:r>
                        <a:rPr lang="zh-CN" sz="1400" kern="100" dirty="0">
                          <a:solidFill>
                            <a:schemeClr val="tx1"/>
                          </a:solidFill>
                          <a:effectLst/>
                          <a:latin typeface="Times New Roman"/>
                          <a:ea typeface="微软雅黑" pitchFamily="34" charset="-122"/>
                          <a:cs typeface="Times New Roman"/>
                        </a:rPr>
                        <a:t>）物品存放平稳，便于移动，不超高垛放；</a:t>
                      </a:r>
                    </a:p>
                    <a:p>
                      <a:pPr marL="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a:t>
                      </a:r>
                      <a:r>
                        <a:rPr lang="en-US" sz="1400" kern="100" dirty="0">
                          <a:solidFill>
                            <a:schemeClr val="tx1"/>
                          </a:solidFill>
                          <a:effectLst/>
                          <a:latin typeface="Times New Roman"/>
                          <a:ea typeface="+mn-ea"/>
                          <a:cs typeface="Times New Roman"/>
                        </a:rPr>
                        <a:t>7</a:t>
                      </a:r>
                      <a:r>
                        <a:rPr lang="zh-CN" sz="1400" kern="100" dirty="0">
                          <a:solidFill>
                            <a:schemeClr val="tx1"/>
                          </a:solidFill>
                          <a:effectLst/>
                          <a:latin typeface="Times New Roman"/>
                          <a:ea typeface="微软雅黑" pitchFamily="34" charset="-122"/>
                          <a:cs typeface="Times New Roman"/>
                        </a:rPr>
                        <a:t>）消防通道畅通，配备规定数量的的消防器材，且灵敏可靠。</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10</a:t>
                      </a:r>
                      <a:endParaRPr lang="zh-CN" sz="1400" kern="100" dirty="0">
                        <a:solidFill>
                          <a:schemeClr val="tx1"/>
                        </a:solidFill>
                        <a:effectLst/>
                        <a:latin typeface="Times New Roman"/>
                        <a:ea typeface="微软雅黑" pitchFamily="34" charset="-122"/>
                        <a:cs typeface="Times New Roman"/>
                      </a:endParaRP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255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一项不合格扣</a:t>
                      </a:r>
                      <a:r>
                        <a:rPr lang="en-US" sz="1400" kern="100" dirty="0">
                          <a:solidFill>
                            <a:schemeClr val="tx1"/>
                          </a:solidFill>
                          <a:effectLst/>
                          <a:latin typeface="Times New Roman"/>
                          <a:ea typeface="+mn-ea"/>
                          <a:cs typeface="Times New Roman"/>
                        </a:rPr>
                        <a:t>1</a:t>
                      </a:r>
                      <a:r>
                        <a:rPr lang="zh-CN" sz="1400" kern="10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784487610"/>
      </p:ext>
    </p:extLst>
  </p:cSld>
  <p:clrMapOvr>
    <a:masterClrMapping/>
  </p:clrMapOvr>
  <p:transition spd="slow"/>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462247116"/>
              </p:ext>
            </p:extLst>
          </p:nvPr>
        </p:nvGraphicFramePr>
        <p:xfrm>
          <a:off x="182130" y="692696"/>
          <a:ext cx="11230230" cy="6016704"/>
        </p:xfrm>
        <a:graphic>
          <a:graphicData uri="http://schemas.openxmlformats.org/drawingml/2006/table">
            <a:tbl>
              <a:tblPr/>
              <a:tblGrid>
                <a:gridCol w="566672">
                  <a:extLst>
                    <a:ext uri="{9D8B030D-6E8A-4147-A177-3AD203B41FA5}">
                      <a16:colId xmlns:a16="http://schemas.microsoft.com/office/drawing/2014/main" xmlns="" val="20001"/>
                    </a:ext>
                  </a:extLst>
                </a:gridCol>
                <a:gridCol w="498553">
                  <a:extLst>
                    <a:ext uri="{9D8B030D-6E8A-4147-A177-3AD203B41FA5}">
                      <a16:colId xmlns:a16="http://schemas.microsoft.com/office/drawing/2014/main" xmlns="" val="20002"/>
                    </a:ext>
                  </a:extLst>
                </a:gridCol>
                <a:gridCol w="2785839">
                  <a:extLst>
                    <a:ext uri="{9D8B030D-6E8A-4147-A177-3AD203B41FA5}">
                      <a16:colId xmlns:a16="http://schemas.microsoft.com/office/drawing/2014/main" xmlns="" val="20003"/>
                    </a:ext>
                  </a:extLst>
                </a:gridCol>
                <a:gridCol w="4087062">
                  <a:extLst>
                    <a:ext uri="{9D8B030D-6E8A-4147-A177-3AD203B41FA5}">
                      <a16:colId xmlns:a16="http://schemas.microsoft.com/office/drawing/2014/main" xmlns="" val="20004"/>
                    </a:ext>
                  </a:extLst>
                </a:gridCol>
                <a:gridCol w="500972">
                  <a:extLst>
                    <a:ext uri="{9D8B030D-6E8A-4147-A177-3AD203B41FA5}">
                      <a16:colId xmlns:a16="http://schemas.microsoft.com/office/drawing/2014/main" xmlns="" val="20005"/>
                    </a:ext>
                  </a:extLst>
                </a:gridCol>
                <a:gridCol w="2791132">
                  <a:extLst>
                    <a:ext uri="{9D8B030D-6E8A-4147-A177-3AD203B41FA5}">
                      <a16:colId xmlns:a16="http://schemas.microsoft.com/office/drawing/2014/main" xmlns="" val="20006"/>
                    </a:ext>
                  </a:extLst>
                </a:gridCol>
              </a:tblGrid>
              <a:tr h="617661">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5399043">
                <a:tc>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4.2</a:t>
                      </a:r>
                      <a:r>
                        <a:rPr lang="zh-CN" sz="1400" kern="100" dirty="0">
                          <a:solidFill>
                            <a:schemeClr val="tx1"/>
                          </a:solidFill>
                          <a:effectLst/>
                          <a:latin typeface="Times New Roman"/>
                          <a:ea typeface="微软雅黑" pitchFamily="34" charset="-122"/>
                          <a:cs typeface="Times New Roman"/>
                        </a:rPr>
                        <a:t>作业安全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4.2.1</a:t>
                      </a:r>
                      <a:r>
                        <a:rPr lang="zh-CN" sz="1400" kern="100" dirty="0">
                          <a:solidFill>
                            <a:schemeClr val="tx1"/>
                          </a:solidFill>
                          <a:effectLst/>
                          <a:latin typeface="Times New Roman"/>
                          <a:ea typeface="微软雅黑" pitchFamily="34" charset="-122"/>
                          <a:cs typeface="Times New Roman"/>
                        </a:rPr>
                        <a:t>作业环境和作业条件</a:t>
                      </a: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企业应保持作业环境整洁，按照有关规定设置应急照明、安全通道，并确保安全通道畅通。</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00" dirty="0">
                          <a:solidFill>
                            <a:schemeClr val="tx1"/>
                          </a:solidFill>
                          <a:effectLst/>
                          <a:latin typeface="Times New Roman"/>
                          <a:ea typeface="+mn-ea"/>
                          <a:cs typeface="Times New Roman"/>
                        </a:rPr>
                        <a:t>5.</a:t>
                      </a:r>
                      <a:r>
                        <a:rPr lang="zh-CN" sz="1200" kern="100" dirty="0">
                          <a:solidFill>
                            <a:schemeClr val="tx1"/>
                          </a:solidFill>
                          <a:effectLst/>
                          <a:latin typeface="Times New Roman"/>
                          <a:ea typeface="微软雅黑" pitchFamily="34" charset="-122"/>
                          <a:cs typeface="Times New Roman"/>
                        </a:rPr>
                        <a:t>危险化学品仓库</a:t>
                      </a:r>
                    </a:p>
                    <a:p>
                      <a:pPr marL="0" algn="l" defTabSz="914400" rtl="0" eaLnBrk="1" latinLnBrk="0" hangingPunct="1">
                        <a:spcAft>
                          <a:spcPts val="0"/>
                        </a:spcAft>
                      </a:pPr>
                      <a:r>
                        <a:rPr lang="zh-CN" sz="1200" kern="100" dirty="0">
                          <a:solidFill>
                            <a:schemeClr val="tx1"/>
                          </a:solidFill>
                          <a:effectLst/>
                          <a:latin typeface="Times New Roman"/>
                          <a:ea typeface="微软雅黑" pitchFamily="34" charset="-122"/>
                          <a:cs typeface="Times New Roman"/>
                        </a:rPr>
                        <a:t>（</a:t>
                      </a:r>
                      <a:r>
                        <a:rPr lang="en-US" sz="1200" kern="100" dirty="0">
                          <a:solidFill>
                            <a:schemeClr val="tx1"/>
                          </a:solidFill>
                          <a:effectLst/>
                          <a:latin typeface="Times New Roman"/>
                          <a:ea typeface="+mn-ea"/>
                          <a:cs typeface="Times New Roman"/>
                        </a:rPr>
                        <a:t>1</a:t>
                      </a:r>
                      <a:r>
                        <a:rPr lang="zh-CN" sz="1200" kern="100" dirty="0">
                          <a:solidFill>
                            <a:schemeClr val="tx1"/>
                          </a:solidFill>
                          <a:effectLst/>
                          <a:latin typeface="Times New Roman"/>
                          <a:ea typeface="微软雅黑" pitchFamily="34" charset="-122"/>
                          <a:cs typeface="Times New Roman"/>
                        </a:rPr>
                        <a:t>）危险化学品应按其危险特性进行分类、分区、分库贮存，库房布置应符合《建筑设计防火规范》</a:t>
                      </a:r>
                      <a:r>
                        <a:rPr lang="en-US" sz="1200" kern="100" dirty="0">
                          <a:solidFill>
                            <a:schemeClr val="tx1"/>
                          </a:solidFill>
                          <a:effectLst/>
                          <a:latin typeface="Times New Roman"/>
                          <a:ea typeface="+mn-ea"/>
                          <a:cs typeface="Times New Roman"/>
                        </a:rPr>
                        <a:t>(GB 50016)</a:t>
                      </a:r>
                      <a:r>
                        <a:rPr lang="zh-CN" sz="1200" kern="100" dirty="0">
                          <a:solidFill>
                            <a:schemeClr val="tx1"/>
                          </a:solidFill>
                          <a:effectLst/>
                          <a:latin typeface="Times New Roman"/>
                          <a:ea typeface="微软雅黑" pitchFamily="34" charset="-122"/>
                          <a:cs typeface="Times New Roman"/>
                        </a:rPr>
                        <a:t>、《工业企业总平面设计规范》</a:t>
                      </a:r>
                      <a:r>
                        <a:rPr lang="en-US" sz="1200" kern="100" dirty="0">
                          <a:solidFill>
                            <a:schemeClr val="tx1"/>
                          </a:solidFill>
                          <a:effectLst/>
                          <a:latin typeface="Times New Roman"/>
                          <a:ea typeface="+mn-ea"/>
                          <a:cs typeface="Times New Roman"/>
                        </a:rPr>
                        <a:t>(GB 50187)</a:t>
                      </a:r>
                      <a:r>
                        <a:rPr lang="zh-CN" sz="1200" kern="100" dirty="0">
                          <a:solidFill>
                            <a:schemeClr val="tx1"/>
                          </a:solidFill>
                          <a:effectLst/>
                          <a:latin typeface="Times New Roman"/>
                          <a:ea typeface="微软雅黑" pitchFamily="34" charset="-122"/>
                          <a:cs typeface="Times New Roman"/>
                        </a:rPr>
                        <a:t>等相关标准规定。且不得与废弃物品同室（同一防火分区）储存；</a:t>
                      </a:r>
                    </a:p>
                    <a:p>
                      <a:pPr marL="0" algn="l" defTabSz="914400" rtl="0" eaLnBrk="1" latinLnBrk="0" hangingPunct="1">
                        <a:spcAft>
                          <a:spcPts val="0"/>
                        </a:spcAft>
                      </a:pPr>
                      <a:r>
                        <a:rPr lang="zh-CN" sz="1200" kern="100" dirty="0">
                          <a:solidFill>
                            <a:schemeClr val="tx1"/>
                          </a:solidFill>
                          <a:effectLst/>
                          <a:latin typeface="Times New Roman"/>
                          <a:ea typeface="微软雅黑" pitchFamily="34" charset="-122"/>
                          <a:cs typeface="Times New Roman"/>
                        </a:rPr>
                        <a:t>（</a:t>
                      </a:r>
                      <a:r>
                        <a:rPr lang="en-US" sz="1200" kern="100" dirty="0">
                          <a:solidFill>
                            <a:schemeClr val="tx1"/>
                          </a:solidFill>
                          <a:effectLst/>
                          <a:latin typeface="Times New Roman"/>
                          <a:ea typeface="+mn-ea"/>
                          <a:cs typeface="Times New Roman"/>
                        </a:rPr>
                        <a:t>2</a:t>
                      </a:r>
                      <a:r>
                        <a:rPr lang="zh-CN" sz="1200" kern="100" dirty="0">
                          <a:solidFill>
                            <a:schemeClr val="tx1"/>
                          </a:solidFill>
                          <a:effectLst/>
                          <a:latin typeface="Times New Roman"/>
                          <a:ea typeface="微软雅黑" pitchFamily="34" charset="-122"/>
                          <a:cs typeface="Times New Roman"/>
                        </a:rPr>
                        <a:t>）企业应制定危险化学品装卸安全管理制度、操作规程和专项应急预案或现场处置方案；</a:t>
                      </a:r>
                    </a:p>
                    <a:p>
                      <a:pPr marL="0" algn="l" defTabSz="914400" rtl="0" eaLnBrk="1" latinLnBrk="0" hangingPunct="1">
                        <a:spcAft>
                          <a:spcPts val="0"/>
                        </a:spcAft>
                      </a:pPr>
                      <a:r>
                        <a:rPr lang="zh-CN" sz="1200" kern="100" dirty="0">
                          <a:solidFill>
                            <a:schemeClr val="tx1"/>
                          </a:solidFill>
                          <a:effectLst/>
                          <a:latin typeface="Times New Roman"/>
                          <a:ea typeface="微软雅黑" pitchFamily="34" charset="-122"/>
                          <a:cs typeface="Times New Roman"/>
                        </a:rPr>
                        <a:t>（</a:t>
                      </a:r>
                      <a:r>
                        <a:rPr lang="en-US" sz="1200" kern="100" dirty="0">
                          <a:solidFill>
                            <a:schemeClr val="tx1"/>
                          </a:solidFill>
                          <a:effectLst/>
                          <a:latin typeface="Times New Roman"/>
                          <a:ea typeface="+mn-ea"/>
                          <a:cs typeface="Times New Roman"/>
                        </a:rPr>
                        <a:t>3</a:t>
                      </a:r>
                      <a:r>
                        <a:rPr lang="zh-CN" sz="1200" kern="100" dirty="0">
                          <a:solidFill>
                            <a:schemeClr val="tx1"/>
                          </a:solidFill>
                          <a:effectLst/>
                          <a:latin typeface="Times New Roman"/>
                          <a:ea typeface="微软雅黑" pitchFamily="34" charset="-122"/>
                          <a:cs typeface="Times New Roman"/>
                        </a:rPr>
                        <a:t>）仓库的消防设施齐全，按规定设置灭火器、消火栓、消防沙等必要的应急器材和防护服等个体防护装备，且应定期检查消防器材，通道畅通；</a:t>
                      </a:r>
                    </a:p>
                    <a:p>
                      <a:pPr marL="0" algn="l" defTabSz="914400" rtl="0" eaLnBrk="1" latinLnBrk="0" hangingPunct="1">
                        <a:spcAft>
                          <a:spcPts val="0"/>
                        </a:spcAft>
                      </a:pPr>
                      <a:r>
                        <a:rPr lang="zh-CN" sz="1200" kern="100" dirty="0">
                          <a:solidFill>
                            <a:schemeClr val="tx1"/>
                          </a:solidFill>
                          <a:effectLst/>
                          <a:latin typeface="Times New Roman"/>
                          <a:ea typeface="微软雅黑" pitchFamily="34" charset="-122"/>
                          <a:cs typeface="Times New Roman"/>
                        </a:rPr>
                        <a:t>（</a:t>
                      </a:r>
                      <a:r>
                        <a:rPr lang="en-US" sz="1200" kern="100" dirty="0">
                          <a:solidFill>
                            <a:schemeClr val="tx1"/>
                          </a:solidFill>
                          <a:effectLst/>
                          <a:latin typeface="Times New Roman"/>
                          <a:ea typeface="+mn-ea"/>
                          <a:cs typeface="Times New Roman"/>
                        </a:rPr>
                        <a:t>4</a:t>
                      </a:r>
                      <a:r>
                        <a:rPr lang="zh-CN" sz="1200" kern="100" dirty="0">
                          <a:solidFill>
                            <a:schemeClr val="tx1"/>
                          </a:solidFill>
                          <a:effectLst/>
                          <a:latin typeface="Times New Roman"/>
                          <a:ea typeface="微软雅黑" pitchFamily="34" charset="-122"/>
                          <a:cs typeface="Times New Roman"/>
                        </a:rPr>
                        <a:t>）危化品存放场地和使用场所无超量存放危化品，现场张贴安全周知卡、安全标志标识、装卸安全操作规程、应急救援预案；</a:t>
                      </a:r>
                    </a:p>
                    <a:p>
                      <a:pPr marL="0" algn="l" defTabSz="914400" rtl="0" eaLnBrk="1" latinLnBrk="0" hangingPunct="1">
                        <a:spcAft>
                          <a:spcPts val="0"/>
                        </a:spcAft>
                      </a:pPr>
                      <a:r>
                        <a:rPr lang="zh-CN" sz="1200" kern="100" dirty="0">
                          <a:solidFill>
                            <a:schemeClr val="tx1"/>
                          </a:solidFill>
                          <a:effectLst/>
                          <a:latin typeface="Times New Roman"/>
                          <a:ea typeface="微软雅黑" pitchFamily="34" charset="-122"/>
                          <a:cs typeface="Times New Roman"/>
                        </a:rPr>
                        <a:t>（</a:t>
                      </a:r>
                      <a:r>
                        <a:rPr lang="en-US" sz="1200" kern="100" dirty="0">
                          <a:solidFill>
                            <a:schemeClr val="tx1"/>
                          </a:solidFill>
                          <a:effectLst/>
                          <a:latin typeface="Times New Roman"/>
                          <a:ea typeface="+mn-ea"/>
                          <a:cs typeface="Times New Roman"/>
                        </a:rPr>
                        <a:t>5</a:t>
                      </a:r>
                      <a:r>
                        <a:rPr lang="zh-CN" sz="1200" kern="100" dirty="0">
                          <a:solidFill>
                            <a:schemeClr val="tx1"/>
                          </a:solidFill>
                          <a:effectLst/>
                          <a:latin typeface="Times New Roman"/>
                          <a:ea typeface="微软雅黑" pitchFamily="34" charset="-122"/>
                          <a:cs typeface="Times New Roman"/>
                        </a:rPr>
                        <a:t>）危险化学品仓库应按相关标准的规定设置可燃有毒气体检测报警装置、防雷防静电装置、防爆电气设施、冲淋器或洗眼器等。易燃易爆物品堆场入口处、甲、乙类危险化学品储罐防火堤入口处外侧应设置人体静电导除装置，并对可燃有毒气体检测报警装置定期检测，对厂区内建筑物定期开展防雷检测；</a:t>
                      </a:r>
                      <a:r>
                        <a:rPr lang="en-US" sz="1200" kern="100" dirty="0">
                          <a:solidFill>
                            <a:schemeClr val="tx1"/>
                          </a:solidFill>
                          <a:effectLst/>
                          <a:latin typeface="Times New Roman"/>
                          <a:ea typeface="+mn-ea"/>
                          <a:cs typeface="Times New Roman"/>
                        </a:rPr>
                        <a:t> </a:t>
                      </a:r>
                      <a:endParaRPr lang="zh-CN" sz="1200" kern="100" dirty="0">
                        <a:solidFill>
                          <a:schemeClr val="tx1"/>
                        </a:solidFill>
                        <a:effectLst/>
                        <a:latin typeface="Times New Roman"/>
                        <a:ea typeface="微软雅黑" pitchFamily="34" charset="-122"/>
                        <a:cs typeface="Times New Roman"/>
                      </a:endParaRPr>
                    </a:p>
                    <a:p>
                      <a:pPr marL="0" algn="l" defTabSz="914400" rtl="0" eaLnBrk="1" latinLnBrk="0" hangingPunct="1">
                        <a:spcAft>
                          <a:spcPts val="0"/>
                        </a:spcAft>
                      </a:pPr>
                      <a:r>
                        <a:rPr lang="zh-CN" sz="1200" kern="100" dirty="0">
                          <a:solidFill>
                            <a:schemeClr val="tx1"/>
                          </a:solidFill>
                          <a:effectLst/>
                          <a:latin typeface="Times New Roman"/>
                          <a:ea typeface="微软雅黑" pitchFamily="34" charset="-122"/>
                          <a:cs typeface="Times New Roman"/>
                        </a:rPr>
                        <a:t>（</a:t>
                      </a:r>
                      <a:r>
                        <a:rPr lang="en-US" sz="1200" kern="100" dirty="0">
                          <a:solidFill>
                            <a:schemeClr val="tx1"/>
                          </a:solidFill>
                          <a:effectLst/>
                          <a:latin typeface="Times New Roman"/>
                          <a:ea typeface="+mn-ea"/>
                          <a:cs typeface="Times New Roman"/>
                        </a:rPr>
                        <a:t>6</a:t>
                      </a:r>
                      <a:r>
                        <a:rPr lang="zh-CN" sz="1200" kern="100" dirty="0">
                          <a:solidFill>
                            <a:schemeClr val="tx1"/>
                          </a:solidFill>
                          <a:effectLst/>
                          <a:latin typeface="Times New Roman"/>
                          <a:ea typeface="微软雅黑" pitchFamily="34" charset="-122"/>
                          <a:cs typeface="Times New Roman"/>
                        </a:rPr>
                        <a:t>）危险化学品液体仓库应设置防止液体流散的设施。储存遇湿会发生燃烧爆炸的危险化学品时，应采取防止水浸渍措施；</a:t>
                      </a:r>
                    </a:p>
                    <a:p>
                      <a:pPr marL="0" algn="l" defTabSz="914400" rtl="0" eaLnBrk="1" latinLnBrk="0" hangingPunct="1">
                        <a:spcAft>
                          <a:spcPts val="0"/>
                        </a:spcAft>
                      </a:pPr>
                      <a:r>
                        <a:rPr lang="zh-CN" sz="1200" kern="100" dirty="0">
                          <a:solidFill>
                            <a:schemeClr val="tx1"/>
                          </a:solidFill>
                          <a:effectLst/>
                          <a:latin typeface="Times New Roman"/>
                          <a:ea typeface="微软雅黑" pitchFamily="34" charset="-122"/>
                          <a:cs typeface="Times New Roman"/>
                        </a:rPr>
                        <a:t>（</a:t>
                      </a:r>
                      <a:r>
                        <a:rPr lang="en-US" sz="1200" kern="100" dirty="0">
                          <a:solidFill>
                            <a:schemeClr val="tx1"/>
                          </a:solidFill>
                          <a:effectLst/>
                          <a:latin typeface="Times New Roman"/>
                          <a:ea typeface="+mn-ea"/>
                          <a:cs typeface="Times New Roman"/>
                        </a:rPr>
                        <a:t>7</a:t>
                      </a:r>
                      <a:r>
                        <a:rPr lang="zh-CN" sz="1200" kern="100" dirty="0">
                          <a:solidFill>
                            <a:schemeClr val="tx1"/>
                          </a:solidFill>
                          <a:effectLst/>
                          <a:latin typeface="Times New Roman"/>
                          <a:ea typeface="微软雅黑" pitchFamily="34" charset="-122"/>
                          <a:cs typeface="Times New Roman"/>
                        </a:rPr>
                        <a:t>）易燃易爆危险化学品仓库应通风良好，排风系统应设置导除静电的接地装置，排风管应采用金属管道，不应暗设；</a:t>
                      </a:r>
                    </a:p>
                    <a:p>
                      <a:pPr marL="0" algn="l" defTabSz="914400" rtl="0" eaLnBrk="1" latinLnBrk="0" hangingPunct="1">
                        <a:spcAft>
                          <a:spcPts val="0"/>
                        </a:spcAft>
                      </a:pPr>
                      <a:r>
                        <a:rPr lang="zh-CN" sz="1200" kern="100" dirty="0">
                          <a:solidFill>
                            <a:schemeClr val="tx1"/>
                          </a:solidFill>
                          <a:effectLst/>
                          <a:latin typeface="Times New Roman"/>
                          <a:ea typeface="微软雅黑" pitchFamily="34" charset="-122"/>
                          <a:cs typeface="Times New Roman"/>
                        </a:rPr>
                        <a:t>（</a:t>
                      </a:r>
                      <a:r>
                        <a:rPr lang="en-US" sz="1200" kern="100" dirty="0">
                          <a:solidFill>
                            <a:schemeClr val="tx1"/>
                          </a:solidFill>
                          <a:effectLst/>
                          <a:latin typeface="Times New Roman"/>
                          <a:ea typeface="+mn-ea"/>
                          <a:cs typeface="Times New Roman"/>
                        </a:rPr>
                        <a:t>8</a:t>
                      </a:r>
                      <a:r>
                        <a:rPr lang="zh-CN" sz="1200" kern="100" dirty="0">
                          <a:solidFill>
                            <a:schemeClr val="tx1"/>
                          </a:solidFill>
                          <a:effectLst/>
                          <a:latin typeface="Times New Roman"/>
                          <a:ea typeface="微软雅黑" pitchFamily="34" charset="-122"/>
                          <a:cs typeface="Times New Roman"/>
                        </a:rPr>
                        <a:t>）储存甲、乙类危险化学品和对太阳光敏感的危险化学品时，仓库的门、窗、通风孔等应采取遮光措施。</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00" dirty="0">
                          <a:solidFill>
                            <a:schemeClr val="tx1"/>
                          </a:solidFill>
                          <a:effectLst/>
                          <a:latin typeface="Times New Roman"/>
                          <a:ea typeface="+mn-ea"/>
                          <a:cs typeface="Times New Roman"/>
                        </a:rPr>
                        <a:t>10</a:t>
                      </a:r>
                      <a:endParaRPr lang="zh-CN" sz="12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2550" algn="l" defTabSz="914400" rtl="0" eaLnBrk="1" latinLnBrk="0" hangingPunct="1">
                        <a:spcAft>
                          <a:spcPts val="0"/>
                        </a:spcAft>
                      </a:pPr>
                      <a:r>
                        <a:rPr lang="zh-CN" sz="1200" kern="100" dirty="0">
                          <a:solidFill>
                            <a:schemeClr val="tx1"/>
                          </a:solidFill>
                          <a:effectLst/>
                          <a:latin typeface="Times New Roman"/>
                          <a:ea typeface="微软雅黑" pitchFamily="34" charset="-122"/>
                          <a:cs typeface="Times New Roman"/>
                        </a:rPr>
                        <a:t>一项不合格扣</a:t>
                      </a:r>
                      <a:r>
                        <a:rPr lang="en-US" sz="1200" kern="100" dirty="0">
                          <a:solidFill>
                            <a:schemeClr val="tx1"/>
                          </a:solidFill>
                          <a:effectLst/>
                          <a:latin typeface="Times New Roman"/>
                          <a:ea typeface="+mn-ea"/>
                          <a:cs typeface="Times New Roman"/>
                        </a:rPr>
                        <a:t>1</a:t>
                      </a:r>
                      <a:r>
                        <a:rPr lang="zh-CN" sz="1200" kern="100" dirty="0">
                          <a:solidFill>
                            <a:schemeClr val="tx1"/>
                          </a:solidFill>
                          <a:effectLst/>
                          <a:latin typeface="Times New Roman"/>
                          <a:ea typeface="微软雅黑" pitchFamily="34" charset="-122"/>
                          <a:cs typeface="Times New Roman"/>
                        </a:rPr>
                        <a:t>分。</a:t>
                      </a:r>
                    </a:p>
                    <a:p>
                      <a:pPr marL="0" algn="l" defTabSz="914400" rtl="0" eaLnBrk="1" latinLnBrk="0" hangingPunct="1">
                        <a:spcAft>
                          <a:spcPts val="0"/>
                        </a:spcAft>
                      </a:pPr>
                      <a:r>
                        <a:rPr lang="en-US" sz="1200" kern="100" dirty="0">
                          <a:solidFill>
                            <a:schemeClr val="tx1"/>
                          </a:solidFill>
                          <a:effectLst/>
                          <a:latin typeface="Times New Roman"/>
                          <a:ea typeface="+mn-ea"/>
                          <a:cs typeface="Times New Roman"/>
                        </a:rPr>
                        <a:t> </a:t>
                      </a:r>
                      <a:endParaRPr lang="zh-CN" sz="12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4147971701"/>
      </p:ext>
    </p:extLst>
  </p:cSld>
  <p:clrMapOvr>
    <a:masterClrMapping/>
  </p:clrMapOvr>
  <p:transition spd="slow"/>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4259804239"/>
              </p:ext>
            </p:extLst>
          </p:nvPr>
        </p:nvGraphicFramePr>
        <p:xfrm>
          <a:off x="182130" y="692696"/>
          <a:ext cx="11230230" cy="5296624"/>
        </p:xfrm>
        <a:graphic>
          <a:graphicData uri="http://schemas.openxmlformats.org/drawingml/2006/table">
            <a:tbl>
              <a:tblPr/>
              <a:tblGrid>
                <a:gridCol w="566672">
                  <a:extLst>
                    <a:ext uri="{9D8B030D-6E8A-4147-A177-3AD203B41FA5}">
                      <a16:colId xmlns:a16="http://schemas.microsoft.com/office/drawing/2014/main" xmlns="" val="20001"/>
                    </a:ext>
                  </a:extLst>
                </a:gridCol>
                <a:gridCol w="498553">
                  <a:extLst>
                    <a:ext uri="{9D8B030D-6E8A-4147-A177-3AD203B41FA5}">
                      <a16:colId xmlns:a16="http://schemas.microsoft.com/office/drawing/2014/main" xmlns="" val="20002"/>
                    </a:ext>
                  </a:extLst>
                </a:gridCol>
                <a:gridCol w="2785839">
                  <a:extLst>
                    <a:ext uri="{9D8B030D-6E8A-4147-A177-3AD203B41FA5}">
                      <a16:colId xmlns:a16="http://schemas.microsoft.com/office/drawing/2014/main" xmlns="" val="20003"/>
                    </a:ext>
                  </a:extLst>
                </a:gridCol>
                <a:gridCol w="4087062">
                  <a:extLst>
                    <a:ext uri="{9D8B030D-6E8A-4147-A177-3AD203B41FA5}">
                      <a16:colId xmlns:a16="http://schemas.microsoft.com/office/drawing/2014/main" xmlns="" val="20004"/>
                    </a:ext>
                  </a:extLst>
                </a:gridCol>
                <a:gridCol w="500972">
                  <a:extLst>
                    <a:ext uri="{9D8B030D-6E8A-4147-A177-3AD203B41FA5}">
                      <a16:colId xmlns:a16="http://schemas.microsoft.com/office/drawing/2014/main" xmlns="" val="20005"/>
                    </a:ext>
                  </a:extLst>
                </a:gridCol>
                <a:gridCol w="2791132">
                  <a:extLst>
                    <a:ext uri="{9D8B030D-6E8A-4147-A177-3AD203B41FA5}">
                      <a16:colId xmlns:a16="http://schemas.microsoft.com/office/drawing/2014/main" xmlns="" val="20006"/>
                    </a:ext>
                  </a:extLst>
                </a:gridCol>
              </a:tblGrid>
              <a:tr h="617661">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742859">
                <a:tc rowSpan="2">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4.2</a:t>
                      </a:r>
                      <a:r>
                        <a:rPr lang="zh-CN" sz="1400" kern="100" dirty="0">
                          <a:solidFill>
                            <a:schemeClr val="tx1"/>
                          </a:solidFill>
                          <a:effectLst/>
                          <a:latin typeface="Times New Roman"/>
                          <a:ea typeface="微软雅黑" pitchFamily="34" charset="-122"/>
                          <a:cs typeface="Times New Roman"/>
                        </a:rPr>
                        <a:t>作业安全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4.2.1</a:t>
                      </a:r>
                      <a:r>
                        <a:rPr lang="zh-CN" sz="1400" kern="100" dirty="0">
                          <a:solidFill>
                            <a:schemeClr val="tx1"/>
                          </a:solidFill>
                          <a:effectLst/>
                          <a:latin typeface="Times New Roman"/>
                          <a:ea typeface="微软雅黑" pitchFamily="34" charset="-122"/>
                          <a:cs typeface="Times New Roman"/>
                        </a:rPr>
                        <a:t>作业环境和作业条件</a:t>
                      </a: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100" dirty="0">
                          <a:effectLst/>
                          <a:latin typeface="Times New Roman"/>
                          <a:ea typeface="微软雅黑" pitchFamily="34" charset="-122"/>
                          <a:cs typeface="Times New Roman"/>
                        </a:rPr>
                        <a:t>对临近高压输电线路作业、危险场所动火作业、有（受）限空间作业</a:t>
                      </a:r>
                      <a:r>
                        <a:rPr lang="zh-CN" sz="1400" kern="0" dirty="0">
                          <a:effectLst/>
                          <a:latin typeface="Times New Roman"/>
                          <a:ea typeface="微软雅黑" pitchFamily="34" charset="-122"/>
                          <a:cs typeface="Times New Roman"/>
                        </a:rPr>
                        <a:t>、临时用电作业、高处作业、爆破作业、封道作业</a:t>
                      </a:r>
                      <a:r>
                        <a:rPr lang="zh-CN" sz="1400" kern="100" dirty="0">
                          <a:effectLst/>
                          <a:latin typeface="Times New Roman"/>
                          <a:ea typeface="微软雅黑" pitchFamily="34" charset="-122"/>
                          <a:cs typeface="Times New Roman"/>
                        </a:rPr>
                        <a:t>等危险性较高的作业活动实施作业许可管理，严格履行审批手续。作业许可证应包含</a:t>
                      </a:r>
                      <a:r>
                        <a:rPr lang="zh-CN" sz="1400" kern="0" dirty="0">
                          <a:effectLst/>
                          <a:latin typeface="Times New Roman"/>
                          <a:ea typeface="微软雅黑" pitchFamily="34" charset="-122"/>
                          <a:cs typeface="Times New Roman"/>
                        </a:rPr>
                        <a:t>安全风险分析、安全及职业病危害防护措施、应急处置等内容。</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建立危险作业的安全管理制度，至少包括下列危险作业的安全管理内容：</a:t>
                      </a:r>
                      <a:r>
                        <a:rPr lang="en-US" sz="1400" kern="100" dirty="0">
                          <a:effectLst/>
                          <a:latin typeface="Times New Roman"/>
                          <a:ea typeface="微软雅黑" pitchFamily="34" charset="-122"/>
                          <a:cs typeface="Times New Roman"/>
                        </a:rPr>
                        <a:t> </a:t>
                      </a:r>
                      <a:endParaRPr lang="zh-CN" sz="1400" kern="100" dirty="0">
                        <a:effectLst/>
                        <a:latin typeface="Calibri"/>
                        <a:ea typeface="微软雅黑" pitchFamily="34" charset="-122"/>
                        <a:cs typeface="Times New Roman"/>
                      </a:endParaRPr>
                    </a:p>
                    <a:p>
                      <a:pPr algn="l">
                        <a:spcAft>
                          <a:spcPts val="0"/>
                        </a:spcAft>
                      </a:pPr>
                      <a:r>
                        <a:rPr lang="zh-CN" sz="1400" kern="100" dirty="0">
                          <a:effectLst/>
                          <a:latin typeface="Times New Roman"/>
                          <a:ea typeface="微软雅黑" pitchFamily="34" charset="-122"/>
                          <a:cs typeface="Times New Roman"/>
                        </a:rPr>
                        <a:t>（</a:t>
                      </a: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）危险区域动火作业；</a:t>
                      </a:r>
                      <a:endParaRPr lang="zh-CN" sz="1400" kern="100" dirty="0">
                        <a:effectLst/>
                        <a:latin typeface="Calibri"/>
                        <a:ea typeface="微软雅黑" pitchFamily="34" charset="-122"/>
                        <a:cs typeface="Times New Roman"/>
                      </a:endParaRPr>
                    </a:p>
                    <a:p>
                      <a:pPr algn="l">
                        <a:spcAft>
                          <a:spcPts val="0"/>
                        </a:spcAft>
                      </a:pPr>
                      <a:r>
                        <a:rPr lang="zh-CN" sz="1400" kern="100" dirty="0">
                          <a:effectLst/>
                          <a:latin typeface="Times New Roman"/>
                          <a:ea typeface="微软雅黑" pitchFamily="34" charset="-122"/>
                          <a:cs typeface="Times New Roman"/>
                        </a:rPr>
                        <a:t>（</a:t>
                      </a: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）进入有（受）限空间作业；</a:t>
                      </a:r>
                      <a:endParaRPr lang="zh-CN" sz="1400" kern="100" dirty="0">
                        <a:effectLst/>
                        <a:latin typeface="Calibri"/>
                        <a:ea typeface="微软雅黑" pitchFamily="34" charset="-122"/>
                        <a:cs typeface="Times New Roman"/>
                      </a:endParaRPr>
                    </a:p>
                    <a:p>
                      <a:pPr algn="l">
                        <a:spcAft>
                          <a:spcPts val="0"/>
                        </a:spcAft>
                      </a:pPr>
                      <a:r>
                        <a:rPr lang="zh-CN" sz="1400" kern="100" dirty="0">
                          <a:effectLst/>
                          <a:latin typeface="Times New Roman"/>
                          <a:ea typeface="微软雅黑" pitchFamily="34" charset="-122"/>
                          <a:cs typeface="Times New Roman"/>
                        </a:rPr>
                        <a:t>（</a:t>
                      </a:r>
                      <a:r>
                        <a:rPr lang="en-US" sz="1400" kern="100" dirty="0">
                          <a:effectLst/>
                          <a:latin typeface="Times New Roman"/>
                          <a:ea typeface="微软雅黑" pitchFamily="34" charset="-122"/>
                          <a:cs typeface="Times New Roman"/>
                        </a:rPr>
                        <a:t>3</a:t>
                      </a:r>
                      <a:r>
                        <a:rPr lang="zh-CN" sz="1400" kern="100" dirty="0">
                          <a:effectLst/>
                          <a:latin typeface="Times New Roman"/>
                          <a:ea typeface="微软雅黑" pitchFamily="34" charset="-122"/>
                          <a:cs typeface="Times New Roman"/>
                        </a:rPr>
                        <a:t>）临时用电作业；</a:t>
                      </a:r>
                      <a:endParaRPr lang="zh-CN" sz="1400" kern="100" dirty="0">
                        <a:effectLst/>
                        <a:latin typeface="Calibri"/>
                        <a:ea typeface="微软雅黑" pitchFamily="34" charset="-122"/>
                        <a:cs typeface="Times New Roman"/>
                      </a:endParaRPr>
                    </a:p>
                    <a:p>
                      <a:pPr algn="l">
                        <a:spcAft>
                          <a:spcPts val="0"/>
                        </a:spcAft>
                      </a:pPr>
                      <a:r>
                        <a:rPr lang="zh-CN" sz="1400" kern="100" dirty="0">
                          <a:effectLst/>
                          <a:latin typeface="Times New Roman"/>
                          <a:ea typeface="微软雅黑" pitchFamily="34" charset="-122"/>
                          <a:cs typeface="Times New Roman"/>
                        </a:rPr>
                        <a:t>（</a:t>
                      </a:r>
                      <a:r>
                        <a:rPr lang="en-US" sz="1400" kern="100" dirty="0">
                          <a:effectLst/>
                          <a:latin typeface="Times New Roman"/>
                          <a:ea typeface="微软雅黑" pitchFamily="34" charset="-122"/>
                          <a:cs typeface="Times New Roman"/>
                        </a:rPr>
                        <a:t>4</a:t>
                      </a:r>
                      <a:r>
                        <a:rPr lang="zh-CN" sz="1400" kern="100" dirty="0">
                          <a:effectLst/>
                          <a:latin typeface="Times New Roman"/>
                          <a:ea typeface="微软雅黑" pitchFamily="34" charset="-122"/>
                          <a:cs typeface="Times New Roman"/>
                        </a:rPr>
                        <a:t>）高处作业；</a:t>
                      </a:r>
                      <a:endParaRPr lang="zh-CN" sz="1400" kern="100" dirty="0">
                        <a:effectLst/>
                        <a:latin typeface="Calibri"/>
                        <a:ea typeface="微软雅黑" pitchFamily="34" charset="-122"/>
                        <a:cs typeface="Times New Roman"/>
                      </a:endParaRPr>
                    </a:p>
                    <a:p>
                      <a:pPr algn="l">
                        <a:spcAft>
                          <a:spcPts val="0"/>
                        </a:spcAft>
                      </a:pPr>
                      <a:r>
                        <a:rPr lang="zh-CN" sz="1400" kern="100" dirty="0">
                          <a:effectLst/>
                          <a:latin typeface="Times New Roman"/>
                          <a:ea typeface="微软雅黑" pitchFamily="34" charset="-122"/>
                          <a:cs typeface="Times New Roman"/>
                        </a:rPr>
                        <a:t>（</a:t>
                      </a:r>
                      <a:r>
                        <a:rPr lang="en-US" sz="1400" kern="100" dirty="0">
                          <a:effectLst/>
                          <a:latin typeface="Times New Roman"/>
                          <a:ea typeface="微软雅黑" pitchFamily="34" charset="-122"/>
                          <a:cs typeface="Times New Roman"/>
                        </a:rPr>
                        <a:t>5</a:t>
                      </a:r>
                      <a:r>
                        <a:rPr lang="zh-CN" sz="1400" kern="100" dirty="0">
                          <a:effectLst/>
                          <a:latin typeface="Times New Roman"/>
                          <a:ea typeface="微软雅黑" pitchFamily="34" charset="-122"/>
                          <a:cs typeface="Times New Roman"/>
                        </a:rPr>
                        <a:t>）大型吊装作业；</a:t>
                      </a:r>
                      <a:endParaRPr lang="zh-CN" sz="1400" kern="100" dirty="0">
                        <a:effectLst/>
                        <a:latin typeface="Calibri"/>
                        <a:ea typeface="微软雅黑" pitchFamily="34" charset="-122"/>
                        <a:cs typeface="Times New Roman"/>
                      </a:endParaRPr>
                    </a:p>
                    <a:p>
                      <a:pPr algn="l">
                        <a:spcAft>
                          <a:spcPts val="0"/>
                        </a:spcAft>
                      </a:pPr>
                      <a:r>
                        <a:rPr lang="zh-CN" sz="1400" kern="100" dirty="0">
                          <a:effectLst/>
                          <a:latin typeface="Times New Roman"/>
                          <a:ea typeface="微软雅黑" pitchFamily="34" charset="-122"/>
                          <a:cs typeface="Times New Roman"/>
                        </a:rPr>
                        <a:t>（</a:t>
                      </a:r>
                      <a:r>
                        <a:rPr lang="en-US" sz="1400" kern="100" dirty="0">
                          <a:effectLst/>
                          <a:latin typeface="Times New Roman"/>
                          <a:ea typeface="微软雅黑" pitchFamily="34" charset="-122"/>
                          <a:cs typeface="Times New Roman"/>
                        </a:rPr>
                        <a:t>6</a:t>
                      </a:r>
                      <a:r>
                        <a:rPr lang="zh-CN" sz="1400" kern="100" dirty="0">
                          <a:effectLst/>
                          <a:latin typeface="Times New Roman"/>
                          <a:ea typeface="微软雅黑" pitchFamily="34" charset="-122"/>
                          <a:cs typeface="Times New Roman"/>
                        </a:rPr>
                        <a:t>）交叉作业；</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明确责任部门、人员、许可范围、审批程序、许可签发人员等；</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3. </a:t>
                      </a:r>
                      <a:r>
                        <a:rPr lang="zh-CN" sz="1400" kern="100" dirty="0">
                          <a:effectLst/>
                          <a:latin typeface="Times New Roman"/>
                          <a:ea typeface="微软雅黑" pitchFamily="34" charset="-122"/>
                          <a:cs typeface="Times New Roman"/>
                        </a:rPr>
                        <a:t>作业许可证应包含安全风险分析、安全及职业病危害防护措施、应急处置等内容；</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4. </a:t>
                      </a:r>
                      <a:r>
                        <a:rPr lang="zh-CN" sz="1400" kern="100" dirty="0">
                          <a:effectLst/>
                          <a:latin typeface="Times New Roman"/>
                          <a:ea typeface="微软雅黑" pitchFamily="34" charset="-122"/>
                          <a:cs typeface="Times New Roman"/>
                        </a:rPr>
                        <a:t>专项安全培训应当包括以下内容：</a:t>
                      </a:r>
                      <a:endParaRPr lang="zh-CN" sz="1400" kern="100" dirty="0">
                        <a:effectLst/>
                        <a:latin typeface="Calibri"/>
                        <a:ea typeface="微软雅黑" pitchFamily="34" charset="-122"/>
                        <a:cs typeface="Times New Roman"/>
                      </a:endParaRPr>
                    </a:p>
                    <a:p>
                      <a:pPr algn="l">
                        <a:spcAft>
                          <a:spcPts val="0"/>
                        </a:spcAft>
                      </a:pPr>
                      <a:r>
                        <a:rPr lang="zh-CN" sz="1400" kern="100" dirty="0">
                          <a:effectLst/>
                          <a:latin typeface="Times New Roman"/>
                          <a:ea typeface="微软雅黑" pitchFamily="34" charset="-122"/>
                          <a:cs typeface="Times New Roman"/>
                        </a:rPr>
                        <a:t>（</a:t>
                      </a: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）危险作业方案、现场存在的危险有害因素和安全防范措施；</a:t>
                      </a:r>
                      <a:endParaRPr lang="zh-CN" sz="1400" kern="100" dirty="0">
                        <a:effectLst/>
                        <a:latin typeface="Calibri"/>
                        <a:ea typeface="微软雅黑" pitchFamily="34" charset="-122"/>
                        <a:cs typeface="Times New Roman"/>
                      </a:endParaRPr>
                    </a:p>
                    <a:p>
                      <a:pPr algn="l">
                        <a:spcAft>
                          <a:spcPts val="0"/>
                        </a:spcAft>
                      </a:pPr>
                      <a:r>
                        <a:rPr lang="zh-CN" sz="1400" kern="100" dirty="0">
                          <a:effectLst/>
                          <a:latin typeface="Times New Roman"/>
                          <a:ea typeface="微软雅黑" pitchFamily="34" charset="-122"/>
                          <a:cs typeface="Times New Roman"/>
                        </a:rPr>
                        <a:t>（</a:t>
                      </a: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）危险作业的安全操作规程；</a:t>
                      </a:r>
                      <a:endParaRPr lang="zh-CN" sz="1400" kern="100" dirty="0">
                        <a:effectLst/>
                        <a:latin typeface="Calibri"/>
                        <a:ea typeface="微软雅黑" pitchFamily="34" charset="-122"/>
                        <a:cs typeface="Times New Roman"/>
                      </a:endParaRPr>
                    </a:p>
                    <a:p>
                      <a:pPr algn="l">
                        <a:spcAft>
                          <a:spcPts val="0"/>
                        </a:spcAft>
                      </a:pPr>
                      <a:r>
                        <a:rPr lang="zh-CN" sz="1400" kern="100" dirty="0">
                          <a:effectLst/>
                          <a:latin typeface="Times New Roman"/>
                          <a:ea typeface="微软雅黑" pitchFamily="34" charset="-122"/>
                          <a:cs typeface="Times New Roman"/>
                        </a:rPr>
                        <a:t>（</a:t>
                      </a:r>
                      <a:r>
                        <a:rPr lang="en-US" sz="1400" kern="100" dirty="0">
                          <a:effectLst/>
                          <a:latin typeface="Times New Roman"/>
                          <a:ea typeface="微软雅黑" pitchFamily="34" charset="-122"/>
                          <a:cs typeface="Times New Roman"/>
                        </a:rPr>
                        <a:t>3</a:t>
                      </a:r>
                      <a:r>
                        <a:rPr lang="zh-CN" sz="1400" kern="100" dirty="0">
                          <a:effectLst/>
                          <a:latin typeface="Times New Roman"/>
                          <a:ea typeface="微软雅黑" pitchFamily="34" charset="-122"/>
                          <a:cs typeface="Times New Roman"/>
                        </a:rPr>
                        <a:t>）检测仪器、劳动防护用品的正确使用；</a:t>
                      </a:r>
                      <a:endParaRPr lang="zh-CN" sz="1400" kern="100" dirty="0">
                        <a:effectLst/>
                        <a:latin typeface="Calibri"/>
                        <a:ea typeface="微软雅黑" pitchFamily="34" charset="-122"/>
                        <a:cs typeface="Times New Roman"/>
                      </a:endParaRPr>
                    </a:p>
                    <a:p>
                      <a:pPr algn="l">
                        <a:spcAft>
                          <a:spcPts val="0"/>
                        </a:spcAft>
                      </a:pPr>
                      <a:r>
                        <a:rPr lang="zh-CN" sz="1400" kern="100" dirty="0">
                          <a:effectLst/>
                          <a:latin typeface="Times New Roman"/>
                          <a:ea typeface="微软雅黑" pitchFamily="34" charset="-122"/>
                          <a:cs typeface="Times New Roman"/>
                        </a:rPr>
                        <a:t>（</a:t>
                      </a:r>
                      <a:r>
                        <a:rPr lang="en-US" sz="1400" kern="100" dirty="0">
                          <a:effectLst/>
                          <a:latin typeface="Times New Roman"/>
                          <a:ea typeface="微软雅黑" pitchFamily="34" charset="-122"/>
                          <a:cs typeface="Times New Roman"/>
                        </a:rPr>
                        <a:t>4</a:t>
                      </a:r>
                      <a:r>
                        <a:rPr lang="zh-CN" sz="1400" kern="100" dirty="0">
                          <a:effectLst/>
                          <a:latin typeface="Times New Roman"/>
                          <a:ea typeface="微软雅黑" pitchFamily="34" charset="-122"/>
                          <a:cs typeface="Times New Roman"/>
                        </a:rPr>
                        <a:t>）紧急情况下的应急处置措施。</a:t>
                      </a:r>
                      <a:endParaRPr lang="zh-CN" sz="1400" kern="100" dirty="0">
                        <a:effectLst/>
                        <a:latin typeface="Calibri"/>
                        <a:ea typeface="微软雅黑" pitchFamily="34"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a:ea typeface="微软雅黑" pitchFamily="34" charset="-122"/>
                          <a:cs typeface="Times New Roman"/>
                        </a:rPr>
                        <a:t>24</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82550" algn="l">
                        <a:spcAft>
                          <a:spcPts val="0"/>
                        </a:spcAft>
                      </a:pP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内容不全</a:t>
                      </a:r>
                      <a:r>
                        <a:rPr lang="zh-CN" sz="1400" kern="100" dirty="0" smtClean="0">
                          <a:effectLst/>
                          <a:latin typeface="Times New Roman"/>
                          <a:ea typeface="微软雅黑" pitchFamily="34" charset="-122"/>
                          <a:cs typeface="Times New Roman"/>
                        </a:rPr>
                        <a:t>或</a:t>
                      </a:r>
                      <a:r>
                        <a:rPr lang="zh-CN" altLang="en-US" sz="1400" kern="100" dirty="0" smtClean="0">
                          <a:effectLst/>
                          <a:latin typeface="Times New Roman"/>
                          <a:ea typeface="微软雅黑" pitchFamily="34" charset="-122"/>
                          <a:cs typeface="Times New Roman"/>
                        </a:rPr>
                        <a:t>可</a:t>
                      </a:r>
                      <a:r>
                        <a:rPr lang="zh-CN" sz="1400" kern="100" dirty="0" smtClean="0">
                          <a:effectLst/>
                          <a:latin typeface="Times New Roman"/>
                          <a:ea typeface="微软雅黑" pitchFamily="34" charset="-122"/>
                          <a:cs typeface="Times New Roman"/>
                        </a:rPr>
                        <a:t>操作性</a:t>
                      </a:r>
                      <a:r>
                        <a:rPr lang="zh-CN" sz="1400" kern="100" dirty="0">
                          <a:effectLst/>
                          <a:latin typeface="Times New Roman"/>
                          <a:ea typeface="微软雅黑" pitchFamily="34" charset="-122"/>
                          <a:cs typeface="Times New Roman"/>
                        </a:rPr>
                        <a:t>差的，对应的危险作业管理制度扣</a:t>
                      </a: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p>
                      <a:pPr marR="82550" algn="l">
                        <a:spcAft>
                          <a:spcPts val="0"/>
                        </a:spcAft>
                      </a:pP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危险作业无许可管理，未履行落实作业审批手续，擅自作业，整体不得分；</a:t>
                      </a:r>
                      <a:endParaRPr lang="zh-CN" sz="1400" kern="100" dirty="0">
                        <a:effectLst/>
                        <a:latin typeface="Calibri"/>
                        <a:ea typeface="微软雅黑" pitchFamily="34" charset="-122"/>
                        <a:cs typeface="Times New Roman"/>
                      </a:endParaRPr>
                    </a:p>
                    <a:p>
                      <a:pPr marR="82550" algn="l">
                        <a:spcAft>
                          <a:spcPts val="0"/>
                        </a:spcAft>
                      </a:pPr>
                      <a:r>
                        <a:rPr lang="en-US" sz="1400" kern="100" dirty="0" smtClean="0">
                          <a:effectLst/>
                          <a:latin typeface="Times New Roman"/>
                          <a:ea typeface="微软雅黑" pitchFamily="34" charset="-122"/>
                          <a:cs typeface="Times New Roman"/>
                        </a:rPr>
                        <a:t>3.</a:t>
                      </a:r>
                      <a:r>
                        <a:rPr lang="zh-CN" sz="1400" kern="100" dirty="0" smtClean="0">
                          <a:effectLst/>
                          <a:latin typeface="Times New Roman"/>
                          <a:ea typeface="微软雅黑" pitchFamily="34" charset="-122"/>
                          <a:cs typeface="Times New Roman"/>
                        </a:rPr>
                        <a:t>作业许可证缺少</a:t>
                      </a:r>
                      <a:r>
                        <a:rPr lang="zh-CN" sz="1400" kern="0" dirty="0" smtClean="0">
                          <a:effectLst/>
                          <a:latin typeface="Times New Roman"/>
                          <a:ea typeface="微软雅黑" pitchFamily="34" charset="-122"/>
                          <a:cs typeface="Times New Roman"/>
                        </a:rPr>
                        <a:t>安全风险分析辨识扣</a:t>
                      </a:r>
                      <a:r>
                        <a:rPr lang="en-US" sz="1400" kern="0" dirty="0" smtClean="0">
                          <a:effectLst/>
                          <a:latin typeface="Times New Roman"/>
                          <a:ea typeface="微软雅黑" pitchFamily="34" charset="-122"/>
                          <a:cs typeface="Times New Roman"/>
                        </a:rPr>
                        <a:t>8</a:t>
                      </a:r>
                      <a:r>
                        <a:rPr lang="zh-CN" sz="1400" kern="0" dirty="0" smtClean="0">
                          <a:effectLst/>
                          <a:latin typeface="Times New Roman"/>
                          <a:ea typeface="微软雅黑" pitchFamily="34" charset="-122"/>
                          <a:cs typeface="Times New Roman"/>
                        </a:rPr>
                        <a:t>分；安全风险分析辨识不全或敷衍了事的，扣</a:t>
                      </a:r>
                      <a:r>
                        <a:rPr lang="en-US" sz="1400" kern="0" dirty="0" smtClean="0">
                          <a:effectLst/>
                          <a:latin typeface="Times New Roman"/>
                          <a:ea typeface="微软雅黑" pitchFamily="34" charset="-122"/>
                          <a:cs typeface="Times New Roman"/>
                        </a:rPr>
                        <a:t>4</a:t>
                      </a:r>
                      <a:r>
                        <a:rPr lang="zh-CN" sz="1400" kern="0" dirty="0" smtClean="0">
                          <a:effectLst/>
                          <a:latin typeface="Times New Roman"/>
                          <a:ea typeface="微软雅黑" pitchFamily="34" charset="-122"/>
                          <a:cs typeface="Times New Roman"/>
                        </a:rPr>
                        <a:t>分；</a:t>
                      </a:r>
                      <a:r>
                        <a:rPr lang="zh-CN" altLang="en-US" sz="1400" kern="0" dirty="0" smtClean="0">
                          <a:effectLst/>
                          <a:latin typeface="Times New Roman"/>
                          <a:ea typeface="微软雅黑" pitchFamily="34" charset="-122"/>
                          <a:cs typeface="Times New Roman"/>
                        </a:rPr>
                        <a:t>缺少安全及职业病危害防护措施、应急处置内容，扣</a:t>
                      </a:r>
                      <a:r>
                        <a:rPr lang="en-US" altLang="zh-CN" sz="1400" kern="0" dirty="0" smtClean="0">
                          <a:effectLst/>
                          <a:latin typeface="Times New Roman"/>
                          <a:ea typeface="微软雅黑" pitchFamily="34" charset="-122"/>
                          <a:cs typeface="Times New Roman"/>
                        </a:rPr>
                        <a:t>2</a:t>
                      </a:r>
                      <a:r>
                        <a:rPr lang="zh-CN" altLang="en-US" sz="1400" kern="0" dirty="0" smtClean="0">
                          <a:effectLst/>
                          <a:latin typeface="Times New Roman"/>
                          <a:ea typeface="微软雅黑" pitchFamily="34" charset="-122"/>
                          <a:cs typeface="Times New Roman"/>
                        </a:rPr>
                        <a:t>分； </a:t>
                      </a:r>
                      <a:endParaRPr lang="en-US" altLang="zh-CN" sz="1400" kern="0" dirty="0" smtClean="0">
                        <a:effectLst/>
                        <a:latin typeface="Times New Roman"/>
                        <a:ea typeface="微软雅黑" pitchFamily="34" charset="-122"/>
                        <a:cs typeface="Times New Roman"/>
                      </a:endParaRPr>
                    </a:p>
                    <a:p>
                      <a:pPr marR="82550" algn="l">
                        <a:spcAft>
                          <a:spcPts val="0"/>
                        </a:spcAft>
                      </a:pPr>
                      <a:r>
                        <a:rPr lang="en-US" sz="1400" kern="100" dirty="0" smtClean="0">
                          <a:effectLst/>
                          <a:latin typeface="Times New Roman"/>
                          <a:ea typeface="微软雅黑" pitchFamily="34" charset="-122"/>
                          <a:cs typeface="Times New Roman"/>
                        </a:rPr>
                        <a:t>4</a:t>
                      </a:r>
                      <a:r>
                        <a:rPr lang="en-US" sz="1400" kern="100" dirty="0">
                          <a:effectLst/>
                          <a:latin typeface="Times New Roman"/>
                          <a:ea typeface="微软雅黑" pitchFamily="34" charset="-122"/>
                          <a:cs typeface="Times New Roman"/>
                        </a:rPr>
                        <a:t>.</a:t>
                      </a:r>
                      <a:r>
                        <a:rPr lang="zh-CN" sz="1400" kern="100" dirty="0">
                          <a:effectLst/>
                          <a:latin typeface="Times New Roman"/>
                          <a:ea typeface="微软雅黑" pitchFamily="34" charset="-122"/>
                          <a:cs typeface="Times New Roman"/>
                        </a:rPr>
                        <a:t>安全培训应当有专门记录，并由参加培训的人员签字确认，未组织培训签字的，扣</a:t>
                      </a: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838483">
                <a:tc vMerge="1">
                  <a:txBody>
                    <a:bodyPr/>
                    <a:lstStyle/>
                    <a:p>
                      <a:pPr marL="0"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algn="l" defTabSz="914400" rtl="0" eaLnBrk="1" latinLnBrk="0" hangingPunct="1">
                        <a:spcAft>
                          <a:spcPts val="0"/>
                        </a:spcAft>
                      </a:pPr>
                      <a:endParaRPr lang="en-US" altLang="zh-CN" sz="1400" kern="100" dirty="0" smtClean="0">
                        <a:solidFill>
                          <a:schemeClr val="tx1"/>
                        </a:solidFill>
                        <a:effectLst/>
                        <a:latin typeface="Times New Roman"/>
                        <a:ea typeface="微软雅黑" pitchFamily="34" charset="-122"/>
                        <a:cs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kern="100" dirty="0" smtClean="0">
                          <a:solidFill>
                            <a:schemeClr val="tx1"/>
                          </a:solidFill>
                          <a:effectLst/>
                          <a:latin typeface="Times New Roman"/>
                          <a:ea typeface="微软雅黑" pitchFamily="34" charset="-122"/>
                          <a:cs typeface="Times New Roman"/>
                        </a:rPr>
                        <a:t>重点是针对危险作业的许可、审批管理，对作业前的</a:t>
                      </a:r>
                      <a:r>
                        <a:rPr lang="zh-CN" altLang="zh-CN" sz="1400" kern="0" dirty="0" smtClean="0">
                          <a:effectLst/>
                          <a:latin typeface="Times New Roman"/>
                          <a:ea typeface="微软雅黑" pitchFamily="34" charset="-122"/>
                          <a:cs typeface="Times New Roman"/>
                        </a:rPr>
                        <a:t>安全风险分析辨识</a:t>
                      </a:r>
                      <a:r>
                        <a:rPr lang="zh-CN" altLang="en-US" sz="1400" kern="0" dirty="0" smtClean="0">
                          <a:effectLst/>
                          <a:latin typeface="Times New Roman"/>
                          <a:ea typeface="微软雅黑" pitchFamily="34" charset="-122"/>
                          <a:cs typeface="Times New Roman"/>
                        </a:rPr>
                        <a:t>。无票作业，该项</a:t>
                      </a:r>
                      <a:r>
                        <a:rPr lang="zh-CN" altLang="zh-CN" sz="1400" kern="100" dirty="0" smtClean="0">
                          <a:effectLst/>
                          <a:latin typeface="Times New Roman"/>
                          <a:ea typeface="微软雅黑" pitchFamily="34" charset="-122"/>
                          <a:cs typeface="Times New Roman"/>
                        </a:rPr>
                        <a:t>整体不得分</a:t>
                      </a:r>
                      <a:r>
                        <a:rPr lang="zh-CN" altLang="en-US" sz="1400" kern="100" dirty="0" smtClean="0">
                          <a:effectLst/>
                          <a:latin typeface="Times New Roman"/>
                          <a:ea typeface="微软雅黑" pitchFamily="34" charset="-122"/>
                          <a:cs typeface="Times New Roman"/>
                        </a:rPr>
                        <a:t>。</a:t>
                      </a:r>
                      <a:endParaRPr lang="zh-CN" altLang="zh-CN" sz="1400" kern="100" dirty="0" smtClean="0">
                        <a:effectLst/>
                        <a:latin typeface="+mn-lt"/>
                        <a:ea typeface="微软雅黑" pitchFamily="34"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spcAft>
                          <a:spcPts val="0"/>
                        </a:spcAft>
                      </a:pPr>
                      <a:endParaRPr lang="zh-CN" sz="1400" kern="100" dirty="0">
                        <a:effectLst/>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spcAft>
                          <a:spcPts val="0"/>
                        </a:spcAft>
                      </a:pPr>
                      <a:endParaRPr lang="zh-CN" sz="1400" kern="100" dirty="0">
                        <a:effectLst/>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spcAft>
                          <a:spcPts val="0"/>
                        </a:spcAft>
                      </a:pPr>
                      <a:endParaRPr lang="zh-CN" sz="1400" kern="100" dirty="0">
                        <a:effectLst/>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R="82550" algn="l">
                        <a:spcAft>
                          <a:spcPts val="0"/>
                        </a:spcAft>
                      </a:pPr>
                      <a:endParaRPr lang="zh-CN" sz="1400" kern="100" dirty="0">
                        <a:effectLst/>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942530905"/>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408041" y="908720"/>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802338545"/>
              </p:ext>
            </p:extLst>
          </p:nvPr>
        </p:nvGraphicFramePr>
        <p:xfrm>
          <a:off x="408041" y="1124744"/>
          <a:ext cx="11257280" cy="5023485"/>
        </p:xfrm>
        <a:graphic>
          <a:graphicData uri="http://schemas.openxmlformats.org/drawingml/2006/table">
            <a:tbl>
              <a:tblPr/>
              <a:tblGrid>
                <a:gridCol w="469900"/>
                <a:gridCol w="598170"/>
                <a:gridCol w="1547495"/>
                <a:gridCol w="2367280"/>
                <a:gridCol w="636270"/>
                <a:gridCol w="5638165"/>
              </a:tblGrid>
              <a:tr h="365760">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二级</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b="1" kern="100" dirty="0">
                          <a:effectLst/>
                          <a:latin typeface="Times New Roman" panose="02020603050405020304"/>
                          <a:ea typeface="微软雅黑" pitchFamily="34" charset="-122"/>
                          <a:cs typeface="Times New Roman" panose="02020603050405020304"/>
                        </a:rPr>
                        <a:t>要素</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三级</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b="1" kern="100" dirty="0">
                          <a:effectLst/>
                          <a:latin typeface="Times New Roman" panose="02020603050405020304"/>
                          <a:ea typeface="微软雅黑" pitchFamily="34" charset="-122"/>
                          <a:cs typeface="Times New Roman" panose="02020603050405020304"/>
                        </a:rPr>
                        <a:t>要素</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基本规范要求</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企业达标标准</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标准</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b="1" kern="100" dirty="0">
                          <a:effectLst/>
                          <a:latin typeface="Times New Roman" panose="02020603050405020304"/>
                          <a:ea typeface="微软雅黑" pitchFamily="34" charset="-122"/>
                          <a:cs typeface="Times New Roman" panose="02020603050405020304"/>
                        </a:rPr>
                        <a:t>分值</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考评说明</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9105">
                <a:tc>
                  <a:txBody>
                    <a:bodyPr/>
                    <a:lstStyle/>
                    <a:p>
                      <a:pPr algn="ctr">
                        <a:spcAft>
                          <a:spcPts val="0"/>
                        </a:spcAft>
                      </a:pPr>
                      <a:r>
                        <a:rPr lang="en-US" sz="1400" kern="100" dirty="0">
                          <a:effectLst/>
                          <a:latin typeface="Times New Roman" panose="02020603050405020304"/>
                          <a:ea typeface="微软雅黑" pitchFamily="34" charset="-122"/>
                          <a:cs typeface="Times New Roman" panose="02020603050405020304"/>
                        </a:rPr>
                        <a:t>1.2</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kern="100" dirty="0">
                          <a:effectLst/>
                          <a:latin typeface="Times New Roman" panose="02020603050405020304"/>
                          <a:ea typeface="微软雅黑" pitchFamily="34" charset="-122"/>
                          <a:cs typeface="Times New Roman" panose="02020603050405020304"/>
                        </a:rPr>
                        <a:t>机构和职责</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effectLst/>
                          <a:latin typeface="Times New Roman" panose="02020603050405020304"/>
                          <a:ea typeface="微软雅黑" pitchFamily="34" charset="-122"/>
                          <a:cs typeface="Times New Roman" panose="02020603050405020304"/>
                        </a:rPr>
                        <a:t>1.2.1</a:t>
                      </a:r>
                      <a:r>
                        <a:rPr lang="zh-CN" sz="1400" kern="100" dirty="0">
                          <a:effectLst/>
                          <a:latin typeface="Times New Roman" panose="02020603050405020304"/>
                          <a:ea typeface="微软雅黑" pitchFamily="34" charset="-122"/>
                          <a:cs typeface="Times New Roman" panose="02020603050405020304"/>
                        </a:rPr>
                        <a:t>机构设置</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1400" kern="0" spc="40" dirty="0">
                          <a:effectLst/>
                          <a:latin typeface="Times New Roman" panose="02020603050405020304"/>
                          <a:ea typeface="微软雅黑" pitchFamily="34" charset="-122"/>
                          <a:cs typeface="Times New Roman" panose="02020603050405020304"/>
                        </a:rPr>
                        <a:t>企业应落实安全生产组织领导机构，成立安全生产委员会，并应按照有关规定设置安全生产管理机构，或配备相应的专职或兼职安全生产管理人员，按照有关规定配备注册安全工程师，建立健全从管理机构到基层班组的管理网络。</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400" kern="100" dirty="0">
                          <a:effectLst/>
                          <a:latin typeface="Times New Roman" panose="02020603050405020304"/>
                          <a:ea typeface="微软雅黑" pitchFamily="34" charset="-122"/>
                          <a:cs typeface="Times New Roman" panose="02020603050405020304"/>
                        </a:rPr>
                        <a:t>1.</a:t>
                      </a:r>
                      <a:r>
                        <a:rPr lang="zh-CN" sz="1400" kern="0" spc="40" dirty="0">
                          <a:effectLst/>
                          <a:latin typeface="Times New Roman" panose="02020603050405020304"/>
                          <a:ea typeface="微软雅黑" pitchFamily="34" charset="-122"/>
                          <a:cs typeface="Times New Roman" panose="02020603050405020304"/>
                        </a:rPr>
                        <a:t>应落实安全生产组织领导机构，成立安全生产委员会；安委会成员每季度</a:t>
                      </a:r>
                      <a:r>
                        <a:rPr lang="zh-CN" sz="1400" kern="100" dirty="0">
                          <a:effectLst/>
                          <a:latin typeface="Times New Roman" panose="02020603050405020304"/>
                          <a:ea typeface="微软雅黑" pitchFamily="34" charset="-122"/>
                          <a:cs typeface="Times New Roman" panose="02020603050405020304"/>
                        </a:rPr>
                        <a:t>定期召开安全工作会议并保存记录。</a:t>
                      </a:r>
                      <a:endParaRPr lang="zh-CN" sz="1400" kern="100" dirty="0">
                        <a:effectLst/>
                        <a:latin typeface="Calibri" panose="020F0502020204030204"/>
                        <a:ea typeface="微软雅黑" pitchFamily="34" charset="-122"/>
                        <a:cs typeface="Times New Roman" panose="02020603050405020304"/>
                      </a:endParaRPr>
                    </a:p>
                    <a:p>
                      <a:pPr marR="57150" algn="l">
                        <a:spcAft>
                          <a:spcPts val="0"/>
                        </a:spcAft>
                      </a:pPr>
                      <a:r>
                        <a:rPr lang="en-US" sz="1400" kern="100" dirty="0">
                          <a:effectLst/>
                          <a:latin typeface="Times New Roman" panose="02020603050405020304"/>
                          <a:ea typeface="微软雅黑" pitchFamily="34" charset="-122"/>
                          <a:cs typeface="Times New Roman" panose="02020603050405020304"/>
                        </a:rPr>
                        <a:t>2.</a:t>
                      </a:r>
                      <a:r>
                        <a:rPr lang="zh-CN" sz="1400" kern="0" spc="40" dirty="0">
                          <a:effectLst/>
                          <a:latin typeface="Times New Roman" panose="02020603050405020304"/>
                          <a:ea typeface="微软雅黑" pitchFamily="34" charset="-122"/>
                          <a:cs typeface="Times New Roman" panose="02020603050405020304"/>
                        </a:rPr>
                        <a:t>应按照有关规定设置安全生产管理机构。</a:t>
                      </a:r>
                      <a:endParaRPr lang="zh-CN" sz="1400" kern="100" dirty="0">
                        <a:effectLst/>
                        <a:latin typeface="Calibri" panose="020F0502020204030204"/>
                        <a:ea typeface="微软雅黑" pitchFamily="34" charset="-122"/>
                        <a:cs typeface="Times New Roman" panose="02020603050405020304"/>
                      </a:endParaRPr>
                    </a:p>
                    <a:p>
                      <a:pPr marR="57150" algn="l">
                        <a:spcAft>
                          <a:spcPts val="0"/>
                        </a:spcAft>
                      </a:pPr>
                      <a:r>
                        <a:rPr lang="en-US" sz="1400" kern="0" spc="40" dirty="0">
                          <a:effectLst/>
                          <a:latin typeface="Times New Roman" panose="02020603050405020304"/>
                          <a:ea typeface="微软雅黑" pitchFamily="34" charset="-122"/>
                          <a:cs typeface="Times New Roman" panose="02020603050405020304"/>
                        </a:rPr>
                        <a:t>3.</a:t>
                      </a:r>
                      <a:r>
                        <a:rPr lang="zh-CN" sz="1400" kern="0" spc="40" dirty="0">
                          <a:effectLst/>
                          <a:latin typeface="Times New Roman" panose="02020603050405020304"/>
                          <a:ea typeface="微软雅黑" pitchFamily="34" charset="-122"/>
                          <a:cs typeface="Times New Roman" panose="02020603050405020304"/>
                        </a:rPr>
                        <a:t>配备相应的专职或兼职安全生产管理人员。</a:t>
                      </a:r>
                      <a:endParaRPr lang="zh-CN" sz="1400" kern="100" dirty="0">
                        <a:effectLst/>
                        <a:latin typeface="Calibri" panose="020F0502020204030204"/>
                        <a:ea typeface="微软雅黑" pitchFamily="34" charset="-122"/>
                        <a:cs typeface="Times New Roman" panose="02020603050405020304"/>
                      </a:endParaRPr>
                    </a:p>
                    <a:p>
                      <a:pPr marR="57150" algn="l">
                        <a:spcAft>
                          <a:spcPts val="0"/>
                        </a:spcAft>
                      </a:pPr>
                      <a:r>
                        <a:rPr lang="en-US" sz="1400" kern="0" spc="40" dirty="0">
                          <a:effectLst/>
                          <a:latin typeface="Times New Roman" panose="02020603050405020304"/>
                          <a:ea typeface="微软雅黑" pitchFamily="34" charset="-122"/>
                          <a:cs typeface="Times New Roman" panose="02020603050405020304"/>
                        </a:rPr>
                        <a:t>4.</a:t>
                      </a:r>
                      <a:r>
                        <a:rPr lang="zh-CN" sz="1400" kern="0" spc="40" dirty="0">
                          <a:effectLst/>
                          <a:latin typeface="Times New Roman" panose="02020603050405020304"/>
                          <a:ea typeface="微软雅黑" pitchFamily="34" charset="-122"/>
                          <a:cs typeface="Times New Roman" panose="02020603050405020304"/>
                        </a:rPr>
                        <a:t>建立完善的安全生产管理网络图。</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effectLst/>
                          <a:latin typeface="Times New Roman" panose="02020603050405020304"/>
                          <a:ea typeface="微软雅黑" pitchFamily="34" charset="-122"/>
                          <a:cs typeface="Times New Roman" panose="02020603050405020304"/>
                        </a:rPr>
                        <a:t>20</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lgn="l">
                        <a:spcAft>
                          <a:spcPts val="0"/>
                        </a:spcAft>
                        <a:buFont typeface="+mj-lt"/>
                        <a:buNone/>
                        <a:tabLst>
                          <a:tab pos="198120" algn="l"/>
                        </a:tabLst>
                      </a:pPr>
                      <a:r>
                        <a:rPr lang="en-US" altLang="zh-CN" sz="1400" kern="100" dirty="0" smtClean="0">
                          <a:solidFill>
                            <a:srgbClr val="000000"/>
                          </a:solidFill>
                          <a:effectLst/>
                          <a:latin typeface="Times New Roman" panose="02020603050405020304"/>
                          <a:ea typeface="微软雅黑" pitchFamily="34" charset="-122"/>
                          <a:cs typeface="Times New Roman" panose="02020603050405020304"/>
                        </a:rPr>
                        <a:t>1.</a:t>
                      </a:r>
                      <a:r>
                        <a:rPr lang="zh-CN" sz="1400" kern="100" dirty="0" smtClean="0">
                          <a:solidFill>
                            <a:srgbClr val="000000"/>
                          </a:solidFill>
                          <a:effectLst/>
                          <a:latin typeface="Times New Roman" panose="02020603050405020304"/>
                          <a:ea typeface="微软雅黑" pitchFamily="34" charset="-122"/>
                          <a:cs typeface="Times New Roman" panose="02020603050405020304"/>
                        </a:rPr>
                        <a:t>未</a:t>
                      </a:r>
                      <a:r>
                        <a:rPr lang="zh-CN" sz="1400" kern="100" dirty="0">
                          <a:solidFill>
                            <a:srgbClr val="000000"/>
                          </a:solidFill>
                          <a:effectLst/>
                          <a:latin typeface="Times New Roman" panose="02020603050405020304"/>
                          <a:ea typeface="微软雅黑" pitchFamily="34" charset="-122"/>
                          <a:cs typeface="Times New Roman" panose="02020603050405020304"/>
                        </a:rPr>
                        <a:t>按要求设立安全生产委员会（安全生产领导小组）和机构的，扣</a:t>
                      </a:r>
                      <a:r>
                        <a:rPr lang="en-US" sz="1400" kern="100" dirty="0">
                          <a:solidFill>
                            <a:srgbClr val="000000"/>
                          </a:solidFill>
                          <a:effectLst/>
                          <a:latin typeface="Times New Roman" panose="02020603050405020304"/>
                          <a:ea typeface="微软雅黑" pitchFamily="34" charset="-122"/>
                          <a:cs typeface="Times New Roman" panose="02020603050405020304"/>
                        </a:rPr>
                        <a:t>5</a:t>
                      </a:r>
                      <a:r>
                        <a:rPr lang="zh-CN" sz="1400" kern="100" dirty="0">
                          <a:solidFill>
                            <a:srgbClr val="000000"/>
                          </a:solidFill>
                          <a:effectLst/>
                          <a:latin typeface="Times New Roman" panose="02020603050405020304"/>
                          <a:ea typeface="微软雅黑" pitchFamily="34" charset="-122"/>
                          <a:cs typeface="Times New Roman" panose="02020603050405020304"/>
                        </a:rPr>
                        <a:t>分；未以文件形式任命的，扣</a:t>
                      </a:r>
                      <a:r>
                        <a:rPr lang="en-US" sz="1400" kern="100" dirty="0">
                          <a:solidFill>
                            <a:srgbClr val="000000"/>
                          </a:solidFill>
                          <a:effectLst/>
                          <a:latin typeface="Times New Roman" panose="02020603050405020304"/>
                          <a:ea typeface="微软雅黑" pitchFamily="34" charset="-122"/>
                          <a:cs typeface="Times New Roman" panose="02020603050405020304"/>
                        </a:rPr>
                        <a:t>5</a:t>
                      </a:r>
                      <a:r>
                        <a:rPr lang="zh-CN" sz="1400" kern="100" dirty="0">
                          <a:solidFill>
                            <a:srgbClr val="000000"/>
                          </a:solidFill>
                          <a:effectLst/>
                          <a:latin typeface="Times New Roman" panose="02020603050405020304"/>
                          <a:ea typeface="微软雅黑" pitchFamily="34" charset="-122"/>
                          <a:cs typeface="Times New Roman" panose="02020603050405020304"/>
                        </a:rPr>
                        <a:t>分；成员未包括主要负责人、生产直接相关部门负责人等相关人员的，每部门扣</a:t>
                      </a:r>
                      <a:r>
                        <a:rPr lang="en-US" sz="1400" kern="100" dirty="0">
                          <a:solidFill>
                            <a:srgbClr val="000000"/>
                          </a:solidFill>
                          <a:effectLst/>
                          <a:latin typeface="Times New Roman" panose="02020603050405020304"/>
                          <a:ea typeface="微软雅黑" pitchFamily="34" charset="-122"/>
                          <a:cs typeface="Times New Roman" panose="02020603050405020304"/>
                        </a:rPr>
                        <a:t>2</a:t>
                      </a:r>
                      <a:r>
                        <a:rPr lang="zh-CN" sz="1400" kern="100" dirty="0">
                          <a:solidFill>
                            <a:srgbClr val="000000"/>
                          </a:solidFill>
                          <a:effectLst/>
                          <a:latin typeface="Times New Roman" panose="02020603050405020304"/>
                          <a:ea typeface="微软雅黑" pitchFamily="34" charset="-122"/>
                          <a:cs typeface="Times New Roman" panose="02020603050405020304"/>
                        </a:rPr>
                        <a:t>分（该项最多扣</a:t>
                      </a:r>
                      <a:r>
                        <a:rPr lang="en-US" sz="1400" kern="100" dirty="0">
                          <a:solidFill>
                            <a:srgbClr val="000000"/>
                          </a:solidFill>
                          <a:effectLst/>
                          <a:latin typeface="Times New Roman" panose="02020603050405020304"/>
                          <a:ea typeface="微软雅黑" pitchFamily="34" charset="-122"/>
                          <a:cs typeface="Times New Roman" panose="02020603050405020304"/>
                        </a:rPr>
                        <a:t>5</a:t>
                      </a:r>
                      <a:r>
                        <a:rPr lang="zh-CN" sz="1400" kern="100" dirty="0">
                          <a:solidFill>
                            <a:srgbClr val="000000"/>
                          </a:solidFill>
                          <a:effectLst/>
                          <a:latin typeface="Times New Roman" panose="02020603050405020304"/>
                          <a:ea typeface="微软雅黑" pitchFamily="34" charset="-122"/>
                          <a:cs typeface="Times New Roman" panose="02020603050405020304"/>
                        </a:rPr>
                        <a:t>分）；无安全会议记录或相关人员未参加的（会议可与其他工作会议结合召开），每次扣</a:t>
                      </a:r>
                      <a:r>
                        <a:rPr lang="en-US" sz="1400" kern="100" dirty="0">
                          <a:solidFill>
                            <a:srgbClr val="000000"/>
                          </a:solidFill>
                          <a:effectLst/>
                          <a:latin typeface="Times New Roman" panose="02020603050405020304"/>
                          <a:ea typeface="微软雅黑" pitchFamily="34" charset="-122"/>
                          <a:cs typeface="Times New Roman" panose="02020603050405020304"/>
                        </a:rPr>
                        <a:t>2</a:t>
                      </a:r>
                      <a:r>
                        <a:rPr lang="zh-CN" sz="1400" kern="100" dirty="0">
                          <a:solidFill>
                            <a:srgbClr val="000000"/>
                          </a:solidFill>
                          <a:effectLst/>
                          <a:latin typeface="Times New Roman" panose="02020603050405020304"/>
                          <a:ea typeface="微软雅黑" pitchFamily="34" charset="-122"/>
                          <a:cs typeface="Times New Roman" panose="02020603050405020304"/>
                        </a:rPr>
                        <a:t>分</a:t>
                      </a:r>
                      <a:r>
                        <a:rPr lang="en-US" sz="1400" kern="100" dirty="0">
                          <a:solidFill>
                            <a:srgbClr val="000000"/>
                          </a:solidFill>
                          <a:effectLst/>
                          <a:latin typeface="Times New Roman" panose="02020603050405020304"/>
                          <a:ea typeface="微软雅黑" pitchFamily="34" charset="-122"/>
                          <a:cs typeface="Times New Roman" panose="02020603050405020304"/>
                        </a:rPr>
                        <a:t>(</a:t>
                      </a:r>
                      <a:r>
                        <a:rPr lang="zh-CN" sz="1400" kern="100" dirty="0">
                          <a:solidFill>
                            <a:srgbClr val="000000"/>
                          </a:solidFill>
                          <a:effectLst/>
                          <a:latin typeface="Times New Roman" panose="02020603050405020304"/>
                          <a:ea typeface="微软雅黑" pitchFamily="34" charset="-122"/>
                          <a:cs typeface="Times New Roman" panose="02020603050405020304"/>
                        </a:rPr>
                        <a:t>该项最多扣</a:t>
                      </a:r>
                      <a:r>
                        <a:rPr lang="en-US" sz="1400" kern="100" dirty="0">
                          <a:solidFill>
                            <a:srgbClr val="000000"/>
                          </a:solidFill>
                          <a:effectLst/>
                          <a:latin typeface="Times New Roman" panose="02020603050405020304"/>
                          <a:ea typeface="微软雅黑" pitchFamily="34" charset="-122"/>
                          <a:cs typeface="Times New Roman" panose="02020603050405020304"/>
                        </a:rPr>
                        <a:t>8</a:t>
                      </a:r>
                      <a:r>
                        <a:rPr lang="zh-CN" sz="1400" kern="100" dirty="0">
                          <a:solidFill>
                            <a:srgbClr val="000000"/>
                          </a:solidFill>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p>
                      <a:pPr algn="l">
                        <a:spcAft>
                          <a:spcPts val="0"/>
                        </a:spcAft>
                      </a:pPr>
                      <a:r>
                        <a:rPr lang="en-US" sz="1400" kern="100" dirty="0">
                          <a:solidFill>
                            <a:srgbClr val="FF0000"/>
                          </a:solidFill>
                          <a:effectLst/>
                          <a:latin typeface="Times New Roman" panose="02020603050405020304"/>
                          <a:ea typeface="微软雅黑" pitchFamily="34" charset="-122"/>
                          <a:cs typeface="Times New Roman" panose="02020603050405020304"/>
                        </a:rPr>
                        <a:t>※2.</a:t>
                      </a:r>
                      <a:r>
                        <a:rPr lang="zh-CN" sz="1400" kern="100" dirty="0">
                          <a:solidFill>
                            <a:srgbClr val="FF0000"/>
                          </a:solidFill>
                          <a:effectLst/>
                          <a:latin typeface="Times New Roman" panose="02020603050405020304"/>
                          <a:ea typeface="微软雅黑" pitchFamily="34" charset="-122"/>
                          <a:cs typeface="Times New Roman" panose="02020603050405020304"/>
                        </a:rPr>
                        <a:t>未按要求配备</a:t>
                      </a:r>
                      <a:r>
                        <a:rPr lang="zh-CN" sz="1400" kern="0" spc="40" dirty="0">
                          <a:solidFill>
                            <a:srgbClr val="FF0000"/>
                          </a:solidFill>
                          <a:effectLst/>
                          <a:latin typeface="Times New Roman" panose="02020603050405020304"/>
                          <a:ea typeface="微软雅黑" pitchFamily="34" charset="-122"/>
                          <a:cs typeface="Times New Roman" panose="02020603050405020304"/>
                        </a:rPr>
                        <a:t>专职或兼职安全生产管理人员的</a:t>
                      </a:r>
                      <a:r>
                        <a:rPr lang="zh-CN" sz="1400" kern="100" dirty="0">
                          <a:solidFill>
                            <a:srgbClr val="FF0000"/>
                          </a:solidFill>
                          <a:effectLst/>
                          <a:latin typeface="Times New Roman" panose="02020603050405020304"/>
                          <a:ea typeface="微软雅黑" pitchFamily="34" charset="-122"/>
                          <a:cs typeface="Times New Roman" panose="02020603050405020304"/>
                        </a:rPr>
                        <a:t>，为否决项；</a:t>
                      </a:r>
                      <a:r>
                        <a:rPr lang="zh-CN" sz="1400" kern="100" dirty="0">
                          <a:solidFill>
                            <a:srgbClr val="000000"/>
                          </a:solidFill>
                          <a:effectLst/>
                          <a:latin typeface="Times New Roman" panose="02020603050405020304"/>
                          <a:ea typeface="微软雅黑" pitchFamily="34" charset="-122"/>
                          <a:cs typeface="Times New Roman" panose="02020603050405020304"/>
                        </a:rPr>
                        <a:t>未以文件形式进行设置或任命的，扣</a:t>
                      </a:r>
                      <a:r>
                        <a:rPr lang="en-US" sz="1400" kern="100" dirty="0">
                          <a:solidFill>
                            <a:srgbClr val="000000"/>
                          </a:solidFill>
                          <a:effectLst/>
                          <a:latin typeface="Times New Roman" panose="02020603050405020304"/>
                          <a:ea typeface="微软雅黑" pitchFamily="34" charset="-122"/>
                          <a:cs typeface="Times New Roman" panose="02020603050405020304"/>
                        </a:rPr>
                        <a:t>5</a:t>
                      </a:r>
                      <a:r>
                        <a:rPr lang="zh-CN" sz="1400" kern="100" dirty="0">
                          <a:solidFill>
                            <a:srgbClr val="000000"/>
                          </a:solidFill>
                          <a:effectLst/>
                          <a:latin typeface="Times New Roman" panose="02020603050405020304"/>
                          <a:ea typeface="微软雅黑" pitchFamily="34" charset="-122"/>
                          <a:cs typeface="Times New Roman" panose="02020603050405020304"/>
                        </a:rPr>
                        <a:t>分；专兼职安全管理人员设置不符合要求的，扣</a:t>
                      </a:r>
                      <a:r>
                        <a:rPr lang="en-US" sz="1400" kern="100" dirty="0">
                          <a:solidFill>
                            <a:srgbClr val="000000"/>
                          </a:solidFill>
                          <a:effectLst/>
                          <a:latin typeface="Times New Roman" panose="02020603050405020304"/>
                          <a:ea typeface="微软雅黑" pitchFamily="34" charset="-122"/>
                          <a:cs typeface="Times New Roman" panose="02020603050405020304"/>
                        </a:rPr>
                        <a:t>5</a:t>
                      </a:r>
                      <a:r>
                        <a:rPr lang="zh-CN" sz="1400" kern="100" dirty="0">
                          <a:solidFill>
                            <a:srgbClr val="000000"/>
                          </a:solidFill>
                          <a:effectLst/>
                          <a:latin typeface="Times New Roman" panose="02020603050405020304"/>
                          <a:ea typeface="微软雅黑" pitchFamily="34" charset="-122"/>
                          <a:cs typeface="Times New Roman" panose="02020603050405020304"/>
                        </a:rPr>
                        <a:t>分（财务人员不得任命专兼职安全管理人员）</a:t>
                      </a:r>
                      <a:r>
                        <a:rPr lang="zh-CN" sz="1400" kern="100" dirty="0" smtClean="0">
                          <a:solidFill>
                            <a:srgbClr val="000000"/>
                          </a:solidFill>
                          <a:effectLst/>
                          <a:latin typeface="Times New Roman" panose="02020603050405020304"/>
                          <a:ea typeface="微软雅黑" pitchFamily="34" charset="-122"/>
                          <a:cs typeface="Times New Roman" panose="02020603050405020304"/>
                        </a:rPr>
                        <a:t>。</a:t>
                      </a:r>
                    </a:p>
                    <a:p>
                      <a:pPr marL="0" algn="l" defTabSz="914400" rtl="0" eaLnBrk="1" latinLnBrk="0" hangingPunct="1">
                        <a:spcAft>
                          <a:spcPts val="0"/>
                        </a:spcAft>
                      </a:pPr>
                      <a:r>
                        <a:rPr lang="en-US" altLang="zh-CN" sz="1400" kern="100" dirty="0" smtClean="0">
                          <a:effectLst/>
                          <a:latin typeface="Times New Roman" panose="02020603050405020304"/>
                          <a:ea typeface="微软雅黑" pitchFamily="34" charset="-122"/>
                          <a:cs typeface="Times New Roman" panose="02020603050405020304"/>
                          <a:sym typeface="+mn-ea"/>
                        </a:rPr>
                        <a:t>3.</a:t>
                      </a:r>
                      <a:r>
                        <a:rPr lang="zh-CN" altLang="zh-CN" sz="1400" kern="100" dirty="0" smtClean="0">
                          <a:effectLst/>
                          <a:latin typeface="Times New Roman" panose="02020603050405020304"/>
                          <a:ea typeface="微软雅黑" pitchFamily="34" charset="-122"/>
                          <a:cs typeface="Times New Roman" panose="02020603050405020304"/>
                          <a:sym typeface="+mn-ea"/>
                        </a:rPr>
                        <a:t>未建立安全生产管理网络图的，扣</a:t>
                      </a:r>
                      <a:r>
                        <a:rPr lang="en-US" altLang="zh-CN" sz="1400" kern="100" dirty="0" smtClean="0">
                          <a:effectLst/>
                          <a:latin typeface="Times New Roman" panose="02020603050405020304"/>
                          <a:ea typeface="微软雅黑" pitchFamily="34" charset="-122"/>
                          <a:cs typeface="Times New Roman" panose="02020603050405020304"/>
                          <a:sym typeface="+mn-ea"/>
                        </a:rPr>
                        <a:t>5</a:t>
                      </a:r>
                      <a:r>
                        <a:rPr lang="zh-CN" altLang="zh-CN" sz="1400" kern="100" dirty="0" smtClean="0">
                          <a:effectLst/>
                          <a:latin typeface="Times New Roman" panose="02020603050405020304"/>
                          <a:ea typeface="微软雅黑" pitchFamily="34" charset="-122"/>
                          <a:cs typeface="Times New Roman" panose="02020603050405020304"/>
                          <a:sym typeface="+mn-ea"/>
                        </a:rPr>
                        <a:t>分，网络图设置不合理的，扣</a:t>
                      </a:r>
                      <a:r>
                        <a:rPr lang="en-US" altLang="zh-CN" sz="1400" kern="100" dirty="0" smtClean="0">
                          <a:effectLst/>
                          <a:latin typeface="Times New Roman" panose="02020603050405020304"/>
                          <a:ea typeface="微软雅黑" pitchFamily="34" charset="-122"/>
                          <a:cs typeface="Times New Roman" panose="02020603050405020304"/>
                          <a:sym typeface="+mn-ea"/>
                        </a:rPr>
                        <a:t>2</a:t>
                      </a:r>
                      <a:r>
                        <a:rPr lang="zh-CN" altLang="zh-CN" sz="1400" kern="100" dirty="0" smtClean="0">
                          <a:effectLst/>
                          <a:latin typeface="Times New Roman" panose="02020603050405020304"/>
                          <a:ea typeface="微软雅黑" pitchFamily="34" charset="-122"/>
                          <a:cs typeface="Times New Roman" panose="02020603050405020304"/>
                          <a:sym typeface="+mn-ea"/>
                        </a:rPr>
                        <a:t>分。</a:t>
                      </a:r>
                      <a:endParaRPr lang="zh-CN" altLang="zh-CN" sz="1400" kern="100" dirty="0" smtClean="0">
                        <a:solidFill>
                          <a:schemeClr val="tx1"/>
                        </a:solidFill>
                        <a:effectLst/>
                        <a:latin typeface="Times New Roman" panose="02020603050405020304"/>
                        <a:ea typeface="微软雅黑" pitchFamily="34" charset="-122"/>
                        <a:cs typeface="Times New Roman" panose="02020603050405020304"/>
                      </a:endParaRPr>
                    </a:p>
                    <a:p>
                      <a:pPr marL="0" algn="l" defTabSz="914400" rtl="0" eaLnBrk="1" latinLnBrk="0" hangingPunct="1">
                        <a:spcAft>
                          <a:spcPts val="0"/>
                        </a:spcAft>
                      </a:pPr>
                      <a:r>
                        <a:rPr lang="en-US" altLang="zh-CN" sz="1400" kern="100" dirty="0" smtClean="0">
                          <a:effectLst/>
                          <a:latin typeface="Times New Roman" panose="02020603050405020304"/>
                          <a:ea typeface="微软雅黑" pitchFamily="34" charset="-122"/>
                          <a:cs typeface="Times New Roman" panose="02020603050405020304"/>
                          <a:sym typeface="+mn-ea"/>
                        </a:rPr>
                        <a:t>※</a:t>
                      </a:r>
                      <a:r>
                        <a:rPr lang="zh-CN" altLang="zh-CN" sz="1400" kern="100" dirty="0" smtClean="0">
                          <a:effectLst/>
                          <a:latin typeface="Times New Roman" panose="02020603050405020304"/>
                          <a:ea typeface="微软雅黑" pitchFamily="34" charset="-122"/>
                          <a:cs typeface="Times New Roman" panose="02020603050405020304"/>
                          <a:sym typeface="+mn-ea"/>
                        </a:rPr>
                        <a:t>安全生产管理人员配置：</a:t>
                      </a:r>
                      <a:endParaRPr lang="zh-CN" altLang="zh-CN" sz="1400" kern="100" dirty="0" smtClean="0">
                        <a:solidFill>
                          <a:schemeClr val="tx1"/>
                        </a:solidFill>
                        <a:effectLst/>
                        <a:latin typeface="Times New Roman" panose="02020603050405020304"/>
                        <a:ea typeface="微软雅黑" pitchFamily="34" charset="-122"/>
                        <a:cs typeface="Times New Roman" panose="02020603050405020304"/>
                      </a:endParaRPr>
                    </a:p>
                    <a:p>
                      <a:pPr marL="0" algn="l" defTabSz="914400" rtl="0" eaLnBrk="1" latinLnBrk="0" hangingPunct="1">
                        <a:spcAft>
                          <a:spcPts val="0"/>
                        </a:spcAft>
                      </a:pPr>
                      <a:r>
                        <a:rPr lang="zh-CN" altLang="zh-CN" sz="1400" kern="100" dirty="0" smtClean="0">
                          <a:effectLst/>
                          <a:latin typeface="Times New Roman" panose="02020603050405020304"/>
                          <a:ea typeface="微软雅黑" pitchFamily="34" charset="-122"/>
                          <a:cs typeface="Times New Roman" panose="02020603050405020304"/>
                          <a:sym typeface="+mn-ea"/>
                        </a:rPr>
                        <a:t>从业人员三百人以上的，应当设置安全生产管理机构，并配备两名以上专职安全生产管理人员。从业人员一百人以上不足三百人的，应当配备专职安全生产管理人员。从业人员不足一百人的，应当配备专职或者兼职安全生产管理人员。</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7660">
                <a:tc gridSpan="6">
                  <a:txBody>
                    <a:bodyPr/>
                    <a:lstStyle/>
                    <a:p>
                      <a:pPr algn="l">
                        <a:spcAft>
                          <a:spcPts val="0"/>
                        </a:spcAft>
                      </a:pPr>
                      <a:r>
                        <a:rPr lang="zh-CN" sz="1800" b="1" kern="100" dirty="0">
                          <a:effectLst/>
                          <a:latin typeface="Calibri" panose="020F0502020204030204"/>
                          <a:ea typeface="微软雅黑" pitchFamily="34" charset="-122"/>
                          <a:cs typeface="Times New Roman" panose="02020603050405020304"/>
                          <a:sym typeface="+mn-ea"/>
                        </a:rPr>
                        <a:t>本节要点：</a:t>
                      </a:r>
                      <a:endParaRPr lang="zh-CN" sz="1800" b="1" kern="100" dirty="0">
                        <a:effectLst/>
                        <a:latin typeface="Calibri" panose="020F0502020204030204"/>
                        <a:ea typeface="微软雅黑" pitchFamily="34" charset="-122"/>
                        <a:cs typeface="Times New Roman" panose="02020603050405020304"/>
                      </a:endParaRPr>
                    </a:p>
                    <a:p>
                      <a:pPr algn="l">
                        <a:spcAft>
                          <a:spcPts val="0"/>
                        </a:spcAft>
                      </a:pPr>
                      <a:r>
                        <a:rPr lang="en-US" altLang="zh-CN" sz="1800" b="1" kern="100" dirty="0">
                          <a:effectLst/>
                          <a:latin typeface="Calibri" panose="020F0502020204030204"/>
                          <a:ea typeface="微软雅黑" pitchFamily="34" charset="-122"/>
                          <a:cs typeface="Times New Roman" panose="02020603050405020304"/>
                          <a:sym typeface="+mn-ea"/>
                        </a:rPr>
                        <a:t>1</a:t>
                      </a:r>
                      <a:r>
                        <a:rPr lang="zh-CN" altLang="en-US" sz="1800" b="1" kern="100" dirty="0">
                          <a:effectLst/>
                          <a:latin typeface="Calibri" panose="020F0502020204030204"/>
                          <a:ea typeface="微软雅黑" pitchFamily="34" charset="-122"/>
                          <a:cs typeface="Times New Roman" panose="02020603050405020304"/>
                          <a:sym typeface="+mn-ea"/>
                        </a:rPr>
                        <a:t>、安全生产领导机构和安全管理部门的区别。</a:t>
                      </a:r>
                    </a:p>
                    <a:p>
                      <a:pPr algn="l">
                        <a:spcAft>
                          <a:spcPts val="0"/>
                        </a:spcAft>
                      </a:pPr>
                      <a:r>
                        <a:rPr lang="en-US" altLang="zh-CN" sz="1800" b="1" kern="100" dirty="0">
                          <a:effectLst/>
                          <a:latin typeface="Calibri" panose="020F0502020204030204"/>
                          <a:ea typeface="微软雅黑" pitchFamily="34" charset="-122"/>
                          <a:cs typeface="Times New Roman" panose="02020603050405020304"/>
                          <a:sym typeface="+mn-ea"/>
                        </a:rPr>
                        <a:t>2</a:t>
                      </a:r>
                      <a:r>
                        <a:rPr lang="zh-CN" altLang="en-US" sz="1800" b="1" kern="100" dirty="0">
                          <a:effectLst/>
                          <a:latin typeface="Calibri" panose="020F0502020204030204"/>
                          <a:ea typeface="微软雅黑" pitchFamily="34" charset="-122"/>
                          <a:cs typeface="Times New Roman" panose="02020603050405020304"/>
                          <a:sym typeface="+mn-ea"/>
                        </a:rPr>
                        <a:t>、专兼职安全管理人员的设置要求。（取证和任命的安全管理人员未参与日常安全生产管理工作）</a:t>
                      </a:r>
                    </a:p>
                    <a:p>
                      <a:pPr algn="l">
                        <a:spcAft>
                          <a:spcPts val="0"/>
                        </a:spcAft>
                      </a:pPr>
                      <a:r>
                        <a:rPr lang="en-US" altLang="zh-CN" sz="1800" b="1" kern="100" dirty="0">
                          <a:effectLst/>
                          <a:latin typeface="Calibri" panose="020F0502020204030204"/>
                          <a:ea typeface="微软雅黑" pitchFamily="34" charset="-122"/>
                          <a:cs typeface="Times New Roman" panose="02020603050405020304"/>
                          <a:sym typeface="+mn-ea"/>
                        </a:rPr>
                        <a:t>3</a:t>
                      </a:r>
                      <a:r>
                        <a:rPr lang="zh-CN" altLang="en-US" sz="1800" b="1" kern="100" dirty="0">
                          <a:effectLst/>
                          <a:latin typeface="Calibri" panose="020F0502020204030204"/>
                          <a:ea typeface="微软雅黑" pitchFamily="34" charset="-122"/>
                          <a:cs typeface="Times New Roman" panose="02020603050405020304"/>
                          <a:sym typeface="+mn-ea"/>
                        </a:rPr>
                        <a:t>、安全管理网络图设置不合理（未体现安全管理部门或安全管理人员的层级）。</a:t>
                      </a: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矩形 6"/>
          <p:cNvSpPr/>
          <p:nvPr/>
        </p:nvSpPr>
        <p:spPr>
          <a:xfrm>
            <a:off x="-216098" y="320824"/>
            <a:ext cx="3816423" cy="584775"/>
          </a:xfrm>
          <a:prstGeom prst="rect">
            <a:avLst/>
          </a:prstGeom>
        </p:spPr>
        <p:txBody>
          <a:bodyPr wrap="square">
            <a:spAutoFit/>
          </a:bodyPr>
          <a:lstStyle/>
          <a:p>
            <a:pPr algn="ctr"/>
            <a:r>
              <a:rPr lang="zh-CN" altLang="zh-CN" sz="3200" dirty="0">
                <a:latin typeface="仿宋" panose="02010609060101010101" pitchFamily="1" charset="-122"/>
                <a:ea typeface="仿宋" panose="02010609060101010101" pitchFamily="1" charset="-122"/>
              </a:rPr>
              <a:t>一</a:t>
            </a:r>
            <a:r>
              <a:rPr lang="zh-CN" altLang="zh-CN" sz="3200" b="1" dirty="0" smtClean="0">
                <a:latin typeface="仿宋" panose="02010609060101010101" pitchFamily="1" charset="-122"/>
                <a:ea typeface="仿宋" panose="02010609060101010101" pitchFamily="1" charset="-122"/>
              </a:rPr>
              <a:t>、目标职责</a:t>
            </a:r>
            <a:endParaRPr lang="en-US" altLang="zh-CN" sz="3200" b="1" dirty="0">
              <a:latin typeface="仿宋" panose="02010609060101010101" pitchFamily="1" charset="-122"/>
              <a:ea typeface="仿宋" panose="02010609060101010101" pitchFamily="1" charset="-122"/>
            </a:endParaRPr>
          </a:p>
        </p:txBody>
      </p:sp>
    </p:spTree>
  </p:cSld>
  <p:clrMapOvr>
    <a:masterClrMapping/>
  </p:clrMapOvr>
  <p:transition spd="slow"/>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graphicFrame>
        <p:nvGraphicFramePr>
          <p:cNvPr id="2" name="表格 1"/>
          <p:cNvGraphicFramePr>
            <a:graphicFrameLocks noGrp="1"/>
          </p:cNvGraphicFramePr>
          <p:nvPr>
            <p:extLst>
              <p:ext uri="{D42A27DB-BD31-4B8C-83A1-F6EECF244321}">
                <p14:modId xmlns:p14="http://schemas.microsoft.com/office/powerpoint/2010/main" val="2585133478"/>
              </p:ext>
            </p:extLst>
          </p:nvPr>
        </p:nvGraphicFramePr>
        <p:xfrm>
          <a:off x="182130" y="697280"/>
          <a:ext cx="11843132" cy="6160720"/>
        </p:xfrm>
        <a:graphic>
          <a:graphicData uri="http://schemas.openxmlformats.org/drawingml/2006/table">
            <a:tbl>
              <a:tblPr/>
              <a:tblGrid>
                <a:gridCol w="566672">
                  <a:extLst>
                    <a:ext uri="{9D8B030D-6E8A-4147-A177-3AD203B41FA5}">
                      <a16:colId xmlns:a16="http://schemas.microsoft.com/office/drawing/2014/main" xmlns="" val="20001"/>
                    </a:ext>
                  </a:extLst>
                </a:gridCol>
                <a:gridCol w="498553">
                  <a:extLst>
                    <a:ext uri="{9D8B030D-6E8A-4147-A177-3AD203B41FA5}">
                      <a16:colId xmlns:a16="http://schemas.microsoft.com/office/drawing/2014/main" xmlns="" val="20002"/>
                    </a:ext>
                  </a:extLst>
                </a:gridCol>
                <a:gridCol w="2785839">
                  <a:extLst>
                    <a:ext uri="{9D8B030D-6E8A-4147-A177-3AD203B41FA5}">
                      <a16:colId xmlns:a16="http://schemas.microsoft.com/office/drawing/2014/main" xmlns="" val="20003"/>
                    </a:ext>
                  </a:extLst>
                </a:gridCol>
                <a:gridCol w="4087062">
                  <a:extLst>
                    <a:ext uri="{9D8B030D-6E8A-4147-A177-3AD203B41FA5}">
                      <a16:colId xmlns:a16="http://schemas.microsoft.com/office/drawing/2014/main" xmlns="" val="20004"/>
                    </a:ext>
                  </a:extLst>
                </a:gridCol>
                <a:gridCol w="500972">
                  <a:extLst>
                    <a:ext uri="{9D8B030D-6E8A-4147-A177-3AD203B41FA5}">
                      <a16:colId xmlns:a16="http://schemas.microsoft.com/office/drawing/2014/main" xmlns="" val="20005"/>
                    </a:ext>
                  </a:extLst>
                </a:gridCol>
                <a:gridCol w="3404034">
                  <a:extLst>
                    <a:ext uri="{9D8B030D-6E8A-4147-A177-3AD203B41FA5}">
                      <a16:colId xmlns:a16="http://schemas.microsoft.com/office/drawing/2014/main" xmlns="" val="20006"/>
                    </a:ext>
                  </a:extLst>
                </a:gridCol>
              </a:tblGrid>
              <a:tr h="617661">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4564316">
                <a:tc rowSpan="2">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4.2</a:t>
                      </a:r>
                      <a:r>
                        <a:rPr lang="zh-CN" sz="1400" kern="100" dirty="0">
                          <a:solidFill>
                            <a:schemeClr val="tx1"/>
                          </a:solidFill>
                          <a:effectLst/>
                          <a:latin typeface="Times New Roman"/>
                          <a:ea typeface="微软雅黑" pitchFamily="34" charset="-122"/>
                          <a:cs typeface="Times New Roman"/>
                        </a:rPr>
                        <a:t>作业安全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4.2.1</a:t>
                      </a:r>
                      <a:r>
                        <a:rPr lang="zh-CN" sz="1400" kern="100" dirty="0">
                          <a:solidFill>
                            <a:schemeClr val="tx1"/>
                          </a:solidFill>
                          <a:effectLst/>
                          <a:latin typeface="Times New Roman"/>
                          <a:ea typeface="微软雅黑" pitchFamily="34" charset="-122"/>
                          <a:cs typeface="Times New Roman"/>
                        </a:rPr>
                        <a:t>作业环境和作业条件</a:t>
                      </a: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100" dirty="0">
                          <a:effectLst/>
                          <a:latin typeface="Times New Roman"/>
                          <a:ea typeface="微软雅黑" pitchFamily="34" charset="-122"/>
                          <a:cs typeface="Times New Roman"/>
                        </a:rPr>
                        <a:t>可燃涉爆粉尘作业场所</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1.</a:t>
                      </a:r>
                      <a:r>
                        <a:rPr lang="en-US" sz="1400" kern="100" spc="-10" dirty="0">
                          <a:effectLst/>
                          <a:latin typeface="Times New Roman"/>
                          <a:ea typeface="微软雅黑" pitchFamily="34" charset="-122"/>
                          <a:cs typeface="Times New Roman"/>
                        </a:rPr>
                        <a:t> </a:t>
                      </a:r>
                      <a:r>
                        <a:rPr lang="zh-CN" sz="1400" kern="100" spc="-10" dirty="0">
                          <a:effectLst/>
                          <a:latin typeface="Times New Roman"/>
                          <a:ea typeface="微软雅黑" pitchFamily="34" charset="-122"/>
                          <a:cs typeface="Times New Roman"/>
                        </a:rPr>
                        <a:t>粉尘作业场所的厂房，必须满足《建筑设计防火规范》（</a:t>
                      </a:r>
                      <a:r>
                        <a:rPr lang="en-US" sz="1400" kern="100" spc="-10" dirty="0">
                          <a:effectLst/>
                          <a:latin typeface="Times New Roman"/>
                          <a:ea typeface="微软雅黑" pitchFamily="34" charset="-122"/>
                          <a:cs typeface="Times New Roman"/>
                        </a:rPr>
                        <a:t>GB50016</a:t>
                      </a:r>
                      <a:r>
                        <a:rPr lang="zh-CN" sz="1400" kern="100" spc="-10" dirty="0">
                          <a:effectLst/>
                          <a:latin typeface="Times New Roman"/>
                          <a:ea typeface="微软雅黑" pitchFamily="34" charset="-122"/>
                          <a:cs typeface="Times New Roman"/>
                        </a:rPr>
                        <a:t>）和《粉尘防爆安全规程》（</a:t>
                      </a:r>
                      <a:r>
                        <a:rPr lang="en-US" sz="1400" kern="100" spc="-10" dirty="0">
                          <a:effectLst/>
                          <a:latin typeface="Times New Roman"/>
                          <a:ea typeface="微软雅黑" pitchFamily="34" charset="-122"/>
                          <a:cs typeface="Times New Roman"/>
                        </a:rPr>
                        <a:t>GB15577</a:t>
                      </a:r>
                      <a:r>
                        <a:rPr lang="zh-CN" sz="1400" kern="100" spc="-10" dirty="0">
                          <a:effectLst/>
                          <a:latin typeface="Times New Roman"/>
                          <a:ea typeface="微软雅黑" pitchFamily="34" charset="-122"/>
                          <a:cs typeface="Times New Roman"/>
                        </a:rPr>
                        <a:t>）的要求；</a:t>
                      </a:r>
                      <a:endParaRPr lang="zh-CN" sz="1400" kern="100" dirty="0">
                        <a:effectLst/>
                        <a:latin typeface="Calibri"/>
                        <a:ea typeface="微软雅黑" pitchFamily="34" charset="-122"/>
                        <a:cs typeface="Times New Roman"/>
                      </a:endParaRPr>
                    </a:p>
                    <a:p>
                      <a:pPr algn="l">
                        <a:spcAft>
                          <a:spcPts val="0"/>
                        </a:spcAft>
                      </a:pPr>
                      <a:r>
                        <a:rPr lang="en-US" sz="1400" kern="100" spc="-10" dirty="0">
                          <a:effectLst/>
                          <a:latin typeface="Times New Roman"/>
                          <a:ea typeface="微软雅黑" pitchFamily="34" charset="-122"/>
                          <a:cs typeface="Times New Roman"/>
                        </a:rPr>
                        <a:t>2. </a:t>
                      </a:r>
                      <a:r>
                        <a:rPr lang="zh-CN" sz="1400" kern="100" spc="-10" dirty="0">
                          <a:effectLst/>
                          <a:latin typeface="Times New Roman"/>
                          <a:ea typeface="微软雅黑" pitchFamily="34" charset="-122"/>
                          <a:cs typeface="Times New Roman"/>
                        </a:rPr>
                        <a:t>除尘系统选用干式除尘器进行除尘时，采用袋式外滤除尘和（或）旋风除尘工艺，应规范采用泄爆、隔爆、惰化、抑爆等任一种控爆措施；选用湿式除尘器除尘时，采用水洗或水幕除尘工艺；</a:t>
                      </a:r>
                      <a:endParaRPr lang="zh-CN" sz="1400" kern="100" dirty="0">
                        <a:effectLst/>
                        <a:latin typeface="Calibri"/>
                        <a:ea typeface="微软雅黑" pitchFamily="34" charset="-122"/>
                        <a:cs typeface="Times New Roman"/>
                      </a:endParaRPr>
                    </a:p>
                    <a:p>
                      <a:pPr algn="l">
                        <a:spcAft>
                          <a:spcPts val="0"/>
                        </a:spcAft>
                      </a:pPr>
                      <a:r>
                        <a:rPr lang="en-US" sz="1400" kern="100" spc="-10" dirty="0">
                          <a:effectLst/>
                          <a:latin typeface="Times New Roman"/>
                          <a:ea typeface="微软雅黑" pitchFamily="34" charset="-122"/>
                          <a:cs typeface="Times New Roman"/>
                        </a:rPr>
                        <a:t>3. </a:t>
                      </a:r>
                      <a:r>
                        <a:rPr lang="zh-CN" sz="1400" kern="100" spc="-10" dirty="0">
                          <a:effectLst/>
                          <a:latin typeface="Times New Roman"/>
                          <a:ea typeface="微软雅黑" pitchFamily="34" charset="-122"/>
                          <a:cs typeface="Times New Roman"/>
                        </a:rPr>
                        <a:t>粉尘作业场所应严禁各类明火和火花产生，粉尘爆炸危险场所的</a:t>
                      </a:r>
                      <a:r>
                        <a:rPr lang="en-US" sz="1400" kern="100" spc="-10" dirty="0">
                          <a:effectLst/>
                          <a:latin typeface="Times New Roman"/>
                          <a:ea typeface="微软雅黑" pitchFamily="34" charset="-122"/>
                          <a:cs typeface="Times New Roman"/>
                        </a:rPr>
                        <a:t>20</a:t>
                      </a:r>
                      <a:r>
                        <a:rPr lang="zh-CN" sz="1400" kern="100" spc="-10" dirty="0">
                          <a:effectLst/>
                          <a:latin typeface="Times New Roman"/>
                          <a:ea typeface="微软雅黑" pitchFamily="34" charset="-122"/>
                          <a:cs typeface="Times New Roman"/>
                        </a:rPr>
                        <a:t>区、</a:t>
                      </a:r>
                      <a:r>
                        <a:rPr lang="en-US" sz="1400" kern="100" spc="-10" dirty="0">
                          <a:effectLst/>
                          <a:latin typeface="Times New Roman"/>
                          <a:ea typeface="微软雅黑" pitchFamily="34" charset="-122"/>
                          <a:cs typeface="Times New Roman"/>
                        </a:rPr>
                        <a:t>21</a:t>
                      </a:r>
                      <a:r>
                        <a:rPr lang="zh-CN" sz="1400" kern="100" spc="-10" dirty="0">
                          <a:effectLst/>
                          <a:latin typeface="Times New Roman"/>
                          <a:ea typeface="微软雅黑" pitchFamily="34" charset="-122"/>
                          <a:cs typeface="Times New Roman"/>
                        </a:rPr>
                        <a:t>区、</a:t>
                      </a:r>
                      <a:r>
                        <a:rPr lang="en-US" sz="1400" kern="100" spc="-10" dirty="0">
                          <a:effectLst/>
                          <a:latin typeface="Times New Roman"/>
                          <a:ea typeface="微软雅黑" pitchFamily="34" charset="-122"/>
                          <a:cs typeface="Times New Roman"/>
                        </a:rPr>
                        <a:t>22</a:t>
                      </a:r>
                      <a:r>
                        <a:rPr lang="zh-CN" sz="1400" kern="100" spc="-10" dirty="0">
                          <a:effectLst/>
                          <a:latin typeface="Times New Roman"/>
                          <a:ea typeface="微软雅黑" pitchFamily="34" charset="-122"/>
                          <a:cs typeface="Times New Roman"/>
                        </a:rPr>
                        <a:t>区防爆电气设备的选型要符合规范要求（</a:t>
                      </a:r>
                      <a:r>
                        <a:rPr lang="en-US" sz="1400" kern="100" spc="-10" dirty="0">
                          <a:effectLst/>
                          <a:latin typeface="Times New Roman"/>
                          <a:ea typeface="微软雅黑" pitchFamily="34" charset="-122"/>
                          <a:cs typeface="Times New Roman"/>
                        </a:rPr>
                        <a:t>GB 12476.2 </a:t>
                      </a:r>
                      <a:r>
                        <a:rPr lang="zh-CN" sz="1400" kern="100" spc="-10" dirty="0">
                          <a:effectLst/>
                          <a:latin typeface="Times New Roman"/>
                          <a:ea typeface="微软雅黑" pitchFamily="34" charset="-122"/>
                          <a:cs typeface="Times New Roman"/>
                        </a:rPr>
                        <a:t>可燃性粉尘环境用电气设备</a:t>
                      </a:r>
                      <a:r>
                        <a:rPr lang="zh-CN" sz="1400" kern="100" spc="-10" dirty="0">
                          <a:effectLst/>
                          <a:latin typeface="Calibri"/>
                          <a:ea typeface="Times New Roman"/>
                          <a:cs typeface="Times New Roman"/>
                        </a:rPr>
                        <a:t> </a:t>
                      </a:r>
                      <a:r>
                        <a:rPr lang="zh-CN" sz="1400" kern="100" spc="-10" dirty="0">
                          <a:effectLst/>
                          <a:latin typeface="Times New Roman"/>
                          <a:ea typeface="微软雅黑" pitchFamily="34" charset="-122"/>
                          <a:cs typeface="Times New Roman"/>
                        </a:rPr>
                        <a:t>第</a:t>
                      </a:r>
                      <a:r>
                        <a:rPr lang="en-US" sz="1400" kern="100" spc="-10" dirty="0">
                          <a:effectLst/>
                          <a:latin typeface="Times New Roman"/>
                          <a:ea typeface="微软雅黑" pitchFamily="34" charset="-122"/>
                          <a:cs typeface="Times New Roman"/>
                        </a:rPr>
                        <a:t>2</a:t>
                      </a:r>
                      <a:r>
                        <a:rPr lang="zh-CN" sz="1400" kern="100" spc="-10" dirty="0">
                          <a:effectLst/>
                          <a:latin typeface="Times New Roman"/>
                          <a:ea typeface="微软雅黑" pitchFamily="34" charset="-122"/>
                          <a:cs typeface="Times New Roman"/>
                        </a:rPr>
                        <a:t>部分：选型和安装）；</a:t>
                      </a:r>
                      <a:endParaRPr lang="zh-CN" sz="1400" kern="100" dirty="0">
                        <a:effectLst/>
                        <a:latin typeface="Calibri"/>
                        <a:ea typeface="微软雅黑" pitchFamily="34" charset="-122"/>
                        <a:cs typeface="Times New Roman"/>
                      </a:endParaRPr>
                    </a:p>
                    <a:p>
                      <a:pPr algn="l">
                        <a:spcAft>
                          <a:spcPts val="0"/>
                        </a:spcAft>
                      </a:pPr>
                      <a:r>
                        <a:rPr lang="en-US" sz="1400" kern="100" spc="-10" dirty="0">
                          <a:effectLst/>
                          <a:latin typeface="Times New Roman"/>
                          <a:ea typeface="微软雅黑" pitchFamily="34" charset="-122"/>
                          <a:cs typeface="Times New Roman"/>
                        </a:rPr>
                        <a:t>4.</a:t>
                      </a:r>
                      <a:r>
                        <a:rPr lang="en-US" sz="1400" kern="0" dirty="0">
                          <a:effectLst/>
                          <a:latin typeface="Times New Roman"/>
                          <a:ea typeface="微软雅黑" pitchFamily="34" charset="-122"/>
                          <a:cs typeface="Times New Roman"/>
                        </a:rPr>
                        <a:t> </a:t>
                      </a:r>
                      <a:r>
                        <a:rPr lang="zh-CN" sz="1400" kern="0" dirty="0">
                          <a:effectLst/>
                          <a:latin typeface="Times New Roman"/>
                          <a:ea typeface="微软雅黑" pitchFamily="34" charset="-122"/>
                          <a:cs typeface="Times New Roman"/>
                        </a:rPr>
                        <a:t>企业应建立通风除尘系统使用维护、粉尘清理作业、打磨抛光作业、检维修作业等安全操作规程，并在粉尘作业场所张贴于显著位置。</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0" dirty="0">
                          <a:effectLst/>
                          <a:latin typeface="Times New Roman"/>
                          <a:ea typeface="微软雅黑" pitchFamily="34" charset="-122"/>
                          <a:cs typeface="Times New Roman"/>
                        </a:rPr>
                        <a:t>1.</a:t>
                      </a:r>
                      <a:r>
                        <a:rPr lang="en-US" sz="1400" kern="100" spc="-10" dirty="0">
                          <a:effectLst/>
                          <a:latin typeface="Times New Roman"/>
                          <a:ea typeface="微软雅黑" pitchFamily="34" charset="-122"/>
                          <a:cs typeface="Times New Roman"/>
                        </a:rPr>
                        <a:t> </a:t>
                      </a:r>
                      <a:r>
                        <a:rPr lang="zh-CN" sz="1400" kern="100" spc="-10" dirty="0">
                          <a:effectLst/>
                          <a:latin typeface="Times New Roman"/>
                          <a:ea typeface="微软雅黑" pitchFamily="34" charset="-122"/>
                          <a:cs typeface="Times New Roman"/>
                        </a:rPr>
                        <a:t>粉尘作业场所的厂房与周边厂区、员工宿舍、会议室、居民区必须满足《建筑设计防火规范》（</a:t>
                      </a:r>
                      <a:r>
                        <a:rPr lang="en-US" sz="1400" kern="100" spc="-10" dirty="0">
                          <a:effectLst/>
                          <a:latin typeface="Times New Roman"/>
                          <a:ea typeface="微软雅黑" pitchFamily="34" charset="-122"/>
                          <a:cs typeface="Times New Roman"/>
                        </a:rPr>
                        <a:t>GB50016</a:t>
                      </a:r>
                      <a:r>
                        <a:rPr lang="zh-CN" sz="1400" kern="100" spc="-10" dirty="0">
                          <a:effectLst/>
                          <a:latin typeface="Times New Roman"/>
                          <a:ea typeface="微软雅黑" pitchFamily="34" charset="-122"/>
                          <a:cs typeface="Times New Roman"/>
                        </a:rPr>
                        <a:t>）和</a:t>
                      </a:r>
                      <a:r>
                        <a:rPr lang="zh-CN" sz="1400" kern="100" spc="-10" dirty="0">
                          <a:effectLst/>
                          <a:latin typeface="Calibri"/>
                          <a:ea typeface="Times New Roman"/>
                          <a:cs typeface="Times New Roman"/>
                        </a:rPr>
                        <a:t> </a:t>
                      </a:r>
                      <a:r>
                        <a:rPr lang="zh-CN" sz="1400" kern="100" spc="-10" dirty="0">
                          <a:effectLst/>
                          <a:latin typeface="Times New Roman"/>
                          <a:ea typeface="微软雅黑" pitchFamily="34" charset="-122"/>
                          <a:cs typeface="Times New Roman"/>
                        </a:rPr>
                        <a:t>《粉尘防爆安全规程》（</a:t>
                      </a:r>
                      <a:r>
                        <a:rPr lang="en-US" sz="1400" kern="100" spc="-10" dirty="0">
                          <a:effectLst/>
                          <a:latin typeface="Times New Roman"/>
                          <a:ea typeface="微软雅黑" pitchFamily="34" charset="-122"/>
                          <a:cs typeface="Times New Roman"/>
                        </a:rPr>
                        <a:t>GB15577</a:t>
                      </a:r>
                      <a:r>
                        <a:rPr lang="zh-CN" sz="1400" kern="100" spc="-10" dirty="0">
                          <a:effectLst/>
                          <a:latin typeface="Times New Roman"/>
                          <a:ea typeface="微软雅黑" pitchFamily="34" charset="-122"/>
                          <a:cs typeface="Times New Roman"/>
                        </a:rPr>
                        <a:t>）的安全距离要求；</a:t>
                      </a:r>
                      <a:endParaRPr lang="zh-CN" sz="1400" kern="100" dirty="0">
                        <a:effectLst/>
                        <a:latin typeface="Calibri"/>
                        <a:ea typeface="微软雅黑" pitchFamily="34" charset="-122"/>
                        <a:cs typeface="Times New Roman"/>
                      </a:endParaRPr>
                    </a:p>
                    <a:p>
                      <a:pPr algn="l">
                        <a:spcAft>
                          <a:spcPts val="0"/>
                        </a:spcAft>
                      </a:pPr>
                      <a:r>
                        <a:rPr lang="en-US" sz="1400" kern="100" spc="-10" dirty="0">
                          <a:effectLst/>
                          <a:latin typeface="Times New Roman"/>
                          <a:ea typeface="微软雅黑" pitchFamily="34" charset="-122"/>
                          <a:cs typeface="Times New Roman"/>
                        </a:rPr>
                        <a:t>2.</a:t>
                      </a:r>
                      <a:r>
                        <a:rPr lang="zh-CN" sz="1400" kern="100" spc="-10" dirty="0">
                          <a:effectLst/>
                          <a:latin typeface="Times New Roman"/>
                          <a:ea typeface="微软雅黑" pitchFamily="34" charset="-122"/>
                          <a:cs typeface="Times New Roman"/>
                        </a:rPr>
                        <a:t>粉尘爆炸危险场所除尘系统不应与带有可燃气体、高温气体或其他工业气体的风管与设备连通，不同防火分区的除尘系统不应连通；</a:t>
                      </a:r>
                      <a:endParaRPr lang="zh-CN" sz="1400" kern="100" dirty="0">
                        <a:effectLst/>
                        <a:latin typeface="Calibri"/>
                        <a:ea typeface="微软雅黑" pitchFamily="34" charset="-122"/>
                        <a:cs typeface="Times New Roman"/>
                      </a:endParaRPr>
                    </a:p>
                    <a:p>
                      <a:pPr algn="l">
                        <a:spcAft>
                          <a:spcPts val="0"/>
                        </a:spcAft>
                      </a:pPr>
                      <a:r>
                        <a:rPr lang="en-US" sz="1400" kern="100" spc="-10" dirty="0">
                          <a:effectLst/>
                          <a:latin typeface="Times New Roman"/>
                          <a:ea typeface="微软雅黑" pitchFamily="34" charset="-122"/>
                          <a:cs typeface="Times New Roman"/>
                        </a:rPr>
                        <a:t>3.</a:t>
                      </a:r>
                      <a:r>
                        <a:rPr lang="zh-CN" sz="1400" kern="100" spc="-10" dirty="0">
                          <a:effectLst/>
                          <a:latin typeface="Times New Roman"/>
                          <a:ea typeface="微软雅黑" pitchFamily="34" charset="-122"/>
                          <a:cs typeface="Times New Roman"/>
                        </a:rPr>
                        <a:t>铝镁等金属粉尘禁止采用正压吹送的除尘系统。铝镁等金属制品加工过程产生可燃性金属粉尘场所宜采用湿法除尘。其他可燃性粉尘除尘系统采用正压吹送时，应采取可靠的防范点燃源的措施；</a:t>
                      </a:r>
                      <a:endParaRPr lang="zh-CN" sz="1400" kern="100" dirty="0">
                        <a:effectLst/>
                        <a:latin typeface="Calibri"/>
                        <a:ea typeface="微软雅黑" pitchFamily="34" charset="-122"/>
                        <a:cs typeface="Times New Roman"/>
                      </a:endParaRPr>
                    </a:p>
                    <a:p>
                      <a:pPr algn="l">
                        <a:spcAft>
                          <a:spcPts val="0"/>
                        </a:spcAft>
                      </a:pPr>
                      <a:r>
                        <a:rPr lang="en-US" sz="1400" kern="100" spc="-10" dirty="0">
                          <a:effectLst/>
                          <a:latin typeface="Times New Roman"/>
                          <a:ea typeface="微软雅黑" pitchFamily="34" charset="-122"/>
                          <a:cs typeface="Times New Roman"/>
                        </a:rPr>
                        <a:t>4.</a:t>
                      </a:r>
                      <a:r>
                        <a:rPr lang="zh-CN" sz="1400" kern="100" spc="-10" dirty="0">
                          <a:effectLst/>
                          <a:latin typeface="Times New Roman"/>
                          <a:ea typeface="微软雅黑" pitchFamily="34" charset="-122"/>
                          <a:cs typeface="Times New Roman"/>
                        </a:rPr>
                        <a:t>禁止采用干式巷道式构筑物作为除尘风道。禁止采用干式静电除尘器、重力沉降室除尘。</a:t>
                      </a:r>
                      <a:endParaRPr lang="zh-CN" sz="1400" kern="100" dirty="0">
                        <a:effectLst/>
                        <a:latin typeface="Calibri"/>
                        <a:ea typeface="微软雅黑" pitchFamily="34" charset="-122"/>
                        <a:cs typeface="Times New Roman"/>
                      </a:endParaRPr>
                    </a:p>
                    <a:p>
                      <a:pPr algn="l">
                        <a:spcAft>
                          <a:spcPts val="0"/>
                        </a:spcAft>
                      </a:pPr>
                      <a:r>
                        <a:rPr lang="en-US" sz="1400" kern="100" spc="-10" dirty="0">
                          <a:effectLst/>
                          <a:latin typeface="Times New Roman"/>
                          <a:ea typeface="微软雅黑" pitchFamily="34" charset="-122"/>
                          <a:cs typeface="Times New Roman"/>
                        </a:rPr>
                        <a:t>5.</a:t>
                      </a:r>
                      <a:r>
                        <a:rPr lang="zh-CN" sz="1400" kern="0" dirty="0">
                          <a:effectLst/>
                          <a:latin typeface="Times New Roman"/>
                          <a:ea typeface="微软雅黑" pitchFamily="34" charset="-122"/>
                          <a:cs typeface="Times New Roman"/>
                        </a:rPr>
                        <a:t>粉尘爆炸危险场所的</a:t>
                      </a:r>
                      <a:r>
                        <a:rPr lang="en-US" sz="1400" kern="0" dirty="0">
                          <a:effectLst/>
                          <a:latin typeface="Times New Roman"/>
                          <a:ea typeface="微软雅黑" pitchFamily="34" charset="-122"/>
                          <a:cs typeface="Times New Roman"/>
                        </a:rPr>
                        <a:t>“20</a:t>
                      </a:r>
                      <a:r>
                        <a:rPr lang="zh-CN" sz="1400" kern="0" dirty="0">
                          <a:effectLst/>
                          <a:latin typeface="Times New Roman"/>
                          <a:ea typeface="微软雅黑" pitchFamily="34" charset="-122"/>
                          <a:cs typeface="Times New Roman"/>
                        </a:rPr>
                        <a:t>区</a:t>
                      </a:r>
                      <a:r>
                        <a:rPr lang="en-US" sz="1400" kern="0" dirty="0">
                          <a:effectLst/>
                          <a:latin typeface="Times New Roman"/>
                          <a:ea typeface="微软雅黑" pitchFamily="34" charset="-122"/>
                          <a:cs typeface="Times New Roman"/>
                        </a:rPr>
                        <a:t>”</a:t>
                      </a:r>
                      <a:r>
                        <a:rPr lang="zh-CN" sz="1400" kern="0" dirty="0">
                          <a:effectLst/>
                          <a:latin typeface="Times New Roman"/>
                          <a:ea typeface="微软雅黑" pitchFamily="34" charset="-122"/>
                          <a:cs typeface="Times New Roman"/>
                        </a:rPr>
                        <a:t>应使用防爆电气设备设施。粉尘作业区域内应设置消防设施及足量灭火器材；</a:t>
                      </a:r>
                      <a:endParaRPr lang="zh-CN" sz="1400" kern="100" dirty="0">
                        <a:effectLst/>
                        <a:latin typeface="Calibri"/>
                        <a:ea typeface="微软雅黑" pitchFamily="34" charset="-122"/>
                        <a:cs typeface="Times New Roman"/>
                      </a:endParaRPr>
                    </a:p>
                    <a:p>
                      <a:pPr algn="l">
                        <a:spcAft>
                          <a:spcPts val="0"/>
                        </a:spcAft>
                      </a:pPr>
                      <a:r>
                        <a:rPr lang="en-US" sz="1400" kern="0" dirty="0">
                          <a:effectLst/>
                          <a:latin typeface="Times New Roman"/>
                          <a:ea typeface="微软雅黑" pitchFamily="34" charset="-122"/>
                          <a:cs typeface="Times New Roman"/>
                        </a:rPr>
                        <a:t>6.</a:t>
                      </a:r>
                      <a:r>
                        <a:rPr lang="zh-CN" sz="1400" kern="0" dirty="0">
                          <a:effectLst/>
                          <a:latin typeface="Times New Roman"/>
                          <a:ea typeface="微软雅黑" pitchFamily="34" charset="-122"/>
                          <a:cs typeface="Times New Roman"/>
                        </a:rPr>
                        <a:t>在粉碎、研磨、造粒等易于产生机械点火源的工艺设备前，设置去除铁、石等异物的装置。</a:t>
                      </a:r>
                      <a:endParaRPr lang="zh-CN" sz="1400" kern="100" dirty="0">
                        <a:effectLst/>
                        <a:latin typeface="Calibri"/>
                        <a:ea typeface="微软雅黑" pitchFamily="34" charset="-122"/>
                        <a:cs typeface="Times New Roman"/>
                      </a:endParaRPr>
                    </a:p>
                    <a:p>
                      <a:pPr algn="l">
                        <a:spcAft>
                          <a:spcPts val="0"/>
                        </a:spcAft>
                      </a:pPr>
                      <a:r>
                        <a:rPr lang="en-US" sz="1400" kern="0" dirty="0">
                          <a:effectLst/>
                          <a:latin typeface="Times New Roman"/>
                          <a:ea typeface="微软雅黑" pitchFamily="34" charset="-122"/>
                          <a:cs typeface="Times New Roman"/>
                        </a:rPr>
                        <a:t>7.</a:t>
                      </a:r>
                      <a:r>
                        <a:rPr lang="zh-CN" sz="1400" kern="0" dirty="0">
                          <a:effectLst/>
                          <a:latin typeface="Times New Roman"/>
                          <a:ea typeface="微软雅黑" pitchFamily="34" charset="-122"/>
                          <a:cs typeface="Times New Roman"/>
                        </a:rPr>
                        <a:t>建立粉尘清理作业制度、打磨抛光作业、检维修作业等安全操作规程，现场积尘应及时规范清理。</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a:ea typeface="微软雅黑" pitchFamily="34" charset="-122"/>
                          <a:cs typeface="Times New Roman"/>
                        </a:rPr>
                        <a:t>10</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0" dirty="0">
                          <a:effectLst/>
                          <a:latin typeface="Times New Roman"/>
                          <a:ea typeface="微软雅黑" pitchFamily="34" charset="-122"/>
                          <a:cs typeface="Times New Roman"/>
                        </a:rPr>
                        <a:t>1. </a:t>
                      </a:r>
                      <a:r>
                        <a:rPr lang="zh-CN" sz="1400" kern="0" dirty="0">
                          <a:effectLst/>
                          <a:latin typeface="Times New Roman"/>
                          <a:ea typeface="微软雅黑" pitchFamily="34" charset="-122"/>
                          <a:cs typeface="Times New Roman"/>
                        </a:rPr>
                        <a:t>粉尘爆炸危险场所设置在非框架结构的多层建构筑物内，或与居民区、员工宿舍、会议室等人员密集场所安全距离不足；</a:t>
                      </a:r>
                      <a:r>
                        <a:rPr lang="zh-CN" sz="1400" kern="100" dirty="0">
                          <a:effectLst/>
                          <a:latin typeface="Times New Roman"/>
                          <a:ea typeface="微软雅黑" pitchFamily="34" charset="-122"/>
                          <a:cs typeface="Times New Roman"/>
                        </a:rPr>
                        <a:t>建构筑物安全距离不足的，整体不得分；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2. </a:t>
                      </a:r>
                      <a:r>
                        <a:rPr lang="zh-CN" sz="1400" kern="100" dirty="0">
                          <a:effectLst/>
                          <a:latin typeface="Times New Roman"/>
                          <a:ea typeface="微软雅黑" pitchFamily="34" charset="-122"/>
                          <a:cs typeface="Times New Roman"/>
                        </a:rPr>
                        <a:t>无除尘系统或除尘系统不符合第</a:t>
                      </a: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项要求的，整体不得分；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3.</a:t>
                      </a:r>
                      <a:r>
                        <a:rPr lang="zh-CN" sz="1400" kern="100" dirty="0">
                          <a:effectLst/>
                          <a:latin typeface="Times New Roman"/>
                          <a:ea typeface="微软雅黑" pitchFamily="34" charset="-122"/>
                          <a:cs typeface="Times New Roman"/>
                        </a:rPr>
                        <a:t>违反第</a:t>
                      </a:r>
                      <a:r>
                        <a:rPr lang="en-US" sz="1400" kern="100" dirty="0">
                          <a:effectLst/>
                          <a:latin typeface="Times New Roman"/>
                          <a:ea typeface="微软雅黑" pitchFamily="34" charset="-122"/>
                          <a:cs typeface="Times New Roman"/>
                        </a:rPr>
                        <a:t>3</a:t>
                      </a:r>
                      <a:r>
                        <a:rPr lang="zh-CN" sz="1400" kern="100" dirty="0">
                          <a:effectLst/>
                          <a:latin typeface="Times New Roman"/>
                          <a:ea typeface="微软雅黑" pitchFamily="34" charset="-122"/>
                          <a:cs typeface="Times New Roman"/>
                        </a:rPr>
                        <a:t>项，整体不得分；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4.</a:t>
                      </a:r>
                      <a:r>
                        <a:rPr lang="zh-CN" sz="1400" kern="100" dirty="0">
                          <a:effectLst/>
                          <a:latin typeface="Times New Roman"/>
                          <a:ea typeface="微软雅黑" pitchFamily="34" charset="-122"/>
                          <a:cs typeface="Times New Roman"/>
                        </a:rPr>
                        <a:t>违反第</a:t>
                      </a:r>
                      <a:r>
                        <a:rPr lang="en-US" sz="1400" kern="100" dirty="0">
                          <a:effectLst/>
                          <a:latin typeface="Times New Roman"/>
                          <a:ea typeface="微软雅黑" pitchFamily="34" charset="-122"/>
                          <a:cs typeface="Times New Roman"/>
                        </a:rPr>
                        <a:t>4</a:t>
                      </a:r>
                      <a:r>
                        <a:rPr lang="zh-CN" sz="1400" kern="100" dirty="0">
                          <a:effectLst/>
                          <a:latin typeface="Times New Roman"/>
                          <a:ea typeface="微软雅黑" pitchFamily="34" charset="-122"/>
                          <a:cs typeface="Times New Roman"/>
                        </a:rPr>
                        <a:t>项，整体不得分；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5.</a:t>
                      </a:r>
                      <a:r>
                        <a:rPr lang="zh-CN" sz="1400" kern="100" dirty="0">
                          <a:effectLst/>
                          <a:latin typeface="Times New Roman"/>
                          <a:ea typeface="微软雅黑" pitchFamily="34" charset="-122"/>
                          <a:cs typeface="Times New Roman"/>
                        </a:rPr>
                        <a:t>粉尘爆炸危险场所未使用防爆电气设备设施或未设置消防设施及足量灭火器材，整体不得分；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6.</a:t>
                      </a:r>
                      <a:r>
                        <a:rPr lang="zh-CN" sz="1400" kern="100" dirty="0">
                          <a:effectLst/>
                          <a:latin typeface="Times New Roman"/>
                          <a:ea typeface="微软雅黑" pitchFamily="34" charset="-122"/>
                          <a:cs typeface="Times New Roman"/>
                        </a:rPr>
                        <a:t>未按规范设置去除铁、石等异物的装置，扣</a:t>
                      </a:r>
                      <a:r>
                        <a:rPr lang="en-US" sz="1400" kern="100" dirty="0">
                          <a:effectLst/>
                          <a:latin typeface="Times New Roman"/>
                          <a:ea typeface="微软雅黑" pitchFamily="34" charset="-122"/>
                          <a:cs typeface="Times New Roman"/>
                        </a:rPr>
                        <a:t>5</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7.</a:t>
                      </a:r>
                      <a:r>
                        <a:rPr lang="zh-CN" sz="1400" kern="100" dirty="0">
                          <a:effectLst/>
                          <a:latin typeface="Times New Roman"/>
                          <a:ea typeface="微软雅黑" pitchFamily="34" charset="-122"/>
                          <a:cs typeface="Times New Roman"/>
                        </a:rPr>
                        <a:t>未建立安全操作规程的，整体不得分。现场积尘未清理的，扣</a:t>
                      </a:r>
                      <a:r>
                        <a:rPr lang="en-US" sz="1400" kern="100" dirty="0">
                          <a:effectLst/>
                          <a:latin typeface="Times New Roman"/>
                          <a:ea typeface="微软雅黑" pitchFamily="34" charset="-122"/>
                          <a:cs typeface="Times New Roman"/>
                        </a:rPr>
                        <a:t>5</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849139">
                <a:tc vMerge="1">
                  <a:txBody>
                    <a:bodyPr/>
                    <a:lstStyle/>
                    <a:p>
                      <a:pPr marL="0"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indent="0" algn="l" defTabSz="914400" rtl="0" eaLnBrk="1" fontAlgn="auto" latinLnBrk="0" hangingPunct="1">
                        <a:lnSpc>
                          <a:spcPct val="130000"/>
                        </a:lnSpc>
                        <a:spcBef>
                          <a:spcPts val="0"/>
                        </a:spcBef>
                        <a:spcAft>
                          <a:spcPts val="0"/>
                        </a:spcAft>
                        <a:buClrTx/>
                        <a:buSzTx/>
                        <a:buFontTx/>
                        <a:buNone/>
                        <a:tabLst/>
                        <a:defRPr/>
                      </a:pPr>
                      <a:r>
                        <a:rPr lang="zh-CN" altLang="en-US" sz="1400" kern="100" dirty="0" smtClean="0">
                          <a:solidFill>
                            <a:schemeClr val="tx1"/>
                          </a:solidFill>
                          <a:effectLst/>
                          <a:latin typeface="Times New Roman"/>
                          <a:ea typeface="微软雅黑" pitchFamily="34" charset="-122"/>
                          <a:cs typeface="Times New Roman"/>
                        </a:rPr>
                        <a:t>    按照</a:t>
                      </a:r>
                      <a:r>
                        <a:rPr lang="en-US" altLang="zh-CN" sz="1400" kern="100" dirty="0" smtClean="0">
                          <a:solidFill>
                            <a:schemeClr val="tx1"/>
                          </a:solidFill>
                          <a:effectLst/>
                          <a:latin typeface="Times New Roman"/>
                          <a:ea typeface="微软雅黑" pitchFamily="34" charset="-122"/>
                          <a:cs typeface="Times New Roman"/>
                        </a:rPr>
                        <a:t>《</a:t>
                      </a:r>
                      <a:r>
                        <a:rPr lang="zh-CN" altLang="en-US" sz="1400" kern="100" dirty="0" smtClean="0">
                          <a:solidFill>
                            <a:schemeClr val="tx1"/>
                          </a:solidFill>
                          <a:effectLst/>
                          <a:latin typeface="Times New Roman"/>
                          <a:ea typeface="微软雅黑" pitchFamily="34" charset="-122"/>
                          <a:cs typeface="Times New Roman"/>
                        </a:rPr>
                        <a:t>浙江省安全生产监督管理局</a:t>
                      </a:r>
                      <a:r>
                        <a:rPr lang="en-US" altLang="zh-CN" sz="1400" kern="100" dirty="0" smtClean="0">
                          <a:solidFill>
                            <a:schemeClr val="tx1"/>
                          </a:solidFill>
                          <a:effectLst/>
                          <a:latin typeface="Times New Roman"/>
                          <a:ea typeface="微软雅黑" pitchFamily="34" charset="-122"/>
                          <a:cs typeface="Times New Roman"/>
                        </a:rPr>
                        <a:t>2017</a:t>
                      </a:r>
                      <a:r>
                        <a:rPr lang="zh-CN" altLang="en-US" sz="1400" kern="100" dirty="0" smtClean="0">
                          <a:solidFill>
                            <a:schemeClr val="tx1"/>
                          </a:solidFill>
                          <a:effectLst/>
                          <a:latin typeface="Times New Roman"/>
                          <a:ea typeface="微软雅黑" pitchFamily="34" charset="-122"/>
                          <a:cs typeface="Times New Roman"/>
                        </a:rPr>
                        <a:t>年度“三场所三企业”安全生产专项整治工作方案</a:t>
                      </a:r>
                      <a:r>
                        <a:rPr lang="en-US" altLang="zh-CN" sz="1400" kern="100" dirty="0" smtClean="0">
                          <a:solidFill>
                            <a:schemeClr val="tx1"/>
                          </a:solidFill>
                          <a:effectLst/>
                          <a:latin typeface="Times New Roman"/>
                          <a:ea typeface="微软雅黑" pitchFamily="34" charset="-122"/>
                          <a:cs typeface="Times New Roman"/>
                        </a:rPr>
                        <a:t>》</a:t>
                      </a:r>
                      <a:r>
                        <a:rPr lang="zh-CN" altLang="en-US" sz="1400" kern="100" dirty="0" smtClean="0">
                          <a:solidFill>
                            <a:schemeClr val="tx1"/>
                          </a:solidFill>
                          <a:effectLst/>
                          <a:latin typeface="Times New Roman"/>
                          <a:ea typeface="微软雅黑" pitchFamily="34" charset="-122"/>
                          <a:cs typeface="Times New Roman"/>
                        </a:rPr>
                        <a:t>要求，增加了易发生重特大事故的</a:t>
                      </a:r>
                      <a:r>
                        <a:rPr lang="zh-CN" altLang="zh-CN" sz="1400" kern="100" dirty="0" smtClean="0">
                          <a:effectLst/>
                          <a:latin typeface="Times New Roman"/>
                          <a:ea typeface="微软雅黑" pitchFamily="34" charset="-122"/>
                          <a:cs typeface="Times New Roman"/>
                        </a:rPr>
                        <a:t>可燃涉爆粉尘作业场所</a:t>
                      </a:r>
                      <a:r>
                        <a:rPr lang="zh-CN" altLang="en-US" sz="1400" kern="100" dirty="0" smtClean="0">
                          <a:effectLst/>
                          <a:latin typeface="Times New Roman"/>
                          <a:ea typeface="微软雅黑" pitchFamily="34" charset="-122"/>
                          <a:cs typeface="Times New Roman"/>
                        </a:rPr>
                        <a:t>、</a:t>
                      </a:r>
                      <a:r>
                        <a:rPr lang="zh-CN" altLang="zh-CN" sz="1400" kern="100" dirty="0" smtClean="0">
                          <a:effectLst/>
                          <a:latin typeface="Times New Roman"/>
                          <a:ea typeface="微软雅黑" pitchFamily="34" charset="-122"/>
                          <a:cs typeface="Times New Roman"/>
                        </a:rPr>
                        <a:t>喷涂作业场所</a:t>
                      </a:r>
                      <a:r>
                        <a:rPr lang="zh-CN" altLang="en-US" sz="1400" kern="100" dirty="0" smtClean="0">
                          <a:effectLst/>
                          <a:latin typeface="Times New Roman"/>
                          <a:ea typeface="微软雅黑" pitchFamily="34" charset="-122"/>
                          <a:cs typeface="Times New Roman"/>
                        </a:rPr>
                        <a:t>内容，设置多项违反标准而整体不得分的考核项，加大考核力度，让企业引起足够的重视。</a:t>
                      </a:r>
                      <a:r>
                        <a:rPr lang="zh-CN" altLang="en-US" sz="1400" kern="100" baseline="0" dirty="0" smtClean="0">
                          <a:effectLst/>
                          <a:latin typeface="Times New Roman"/>
                          <a:ea typeface="微软雅黑" pitchFamily="34" charset="-122"/>
                          <a:cs typeface="Times New Roman"/>
                        </a:rPr>
                        <a:t> </a:t>
                      </a:r>
                      <a:endParaRPr lang="en-US" altLang="zh-CN" sz="1400" kern="100" dirty="0" smtClean="0">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spcAft>
                          <a:spcPts val="0"/>
                        </a:spcAft>
                      </a:pPr>
                      <a:endParaRPr lang="zh-CN" sz="14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spcAft>
                          <a:spcPts val="0"/>
                        </a:spcAft>
                      </a:pPr>
                      <a:endParaRPr lang="zh-CN" sz="14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spcAft>
                          <a:spcPts val="0"/>
                        </a:spcAft>
                      </a:pPr>
                      <a:endParaRPr lang="zh-CN" sz="14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spcAft>
                          <a:spcPts val="0"/>
                        </a:spcAft>
                      </a:pPr>
                      <a:endParaRPr lang="zh-CN" sz="14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893564505"/>
      </p:ext>
    </p:extLst>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235194268"/>
              </p:ext>
            </p:extLst>
          </p:nvPr>
        </p:nvGraphicFramePr>
        <p:xfrm>
          <a:off x="295085" y="693197"/>
          <a:ext cx="11230230" cy="6146100"/>
        </p:xfrm>
        <a:graphic>
          <a:graphicData uri="http://schemas.openxmlformats.org/drawingml/2006/table">
            <a:tbl>
              <a:tblPr/>
              <a:tblGrid>
                <a:gridCol w="566672">
                  <a:extLst>
                    <a:ext uri="{9D8B030D-6E8A-4147-A177-3AD203B41FA5}">
                      <a16:colId xmlns:a16="http://schemas.microsoft.com/office/drawing/2014/main" xmlns="" val="20001"/>
                    </a:ext>
                  </a:extLst>
                </a:gridCol>
                <a:gridCol w="498553">
                  <a:extLst>
                    <a:ext uri="{9D8B030D-6E8A-4147-A177-3AD203B41FA5}">
                      <a16:colId xmlns:a16="http://schemas.microsoft.com/office/drawing/2014/main" xmlns="" val="20002"/>
                    </a:ext>
                  </a:extLst>
                </a:gridCol>
                <a:gridCol w="2785839">
                  <a:extLst>
                    <a:ext uri="{9D8B030D-6E8A-4147-A177-3AD203B41FA5}">
                      <a16:colId xmlns:a16="http://schemas.microsoft.com/office/drawing/2014/main" xmlns="" val="20003"/>
                    </a:ext>
                  </a:extLst>
                </a:gridCol>
                <a:gridCol w="4087062">
                  <a:extLst>
                    <a:ext uri="{9D8B030D-6E8A-4147-A177-3AD203B41FA5}">
                      <a16:colId xmlns:a16="http://schemas.microsoft.com/office/drawing/2014/main" xmlns="" val="20004"/>
                    </a:ext>
                  </a:extLst>
                </a:gridCol>
                <a:gridCol w="500972">
                  <a:extLst>
                    <a:ext uri="{9D8B030D-6E8A-4147-A177-3AD203B41FA5}">
                      <a16:colId xmlns:a16="http://schemas.microsoft.com/office/drawing/2014/main" xmlns="" val="20005"/>
                    </a:ext>
                  </a:extLst>
                </a:gridCol>
                <a:gridCol w="2791132">
                  <a:extLst>
                    <a:ext uri="{9D8B030D-6E8A-4147-A177-3AD203B41FA5}">
                      <a16:colId xmlns:a16="http://schemas.microsoft.com/office/drawing/2014/main" xmlns="" val="20006"/>
                    </a:ext>
                  </a:extLst>
                </a:gridCol>
              </a:tblGrid>
              <a:tr h="598740">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5377423">
                <a:tc>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4.2</a:t>
                      </a:r>
                      <a:r>
                        <a:rPr lang="zh-CN" sz="1400" kern="100" dirty="0">
                          <a:solidFill>
                            <a:schemeClr val="tx1"/>
                          </a:solidFill>
                          <a:effectLst/>
                          <a:latin typeface="Times New Roman"/>
                          <a:ea typeface="微软雅黑" pitchFamily="34" charset="-122"/>
                          <a:cs typeface="Times New Roman"/>
                        </a:rPr>
                        <a:t>作业安全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4.2.1</a:t>
                      </a:r>
                      <a:r>
                        <a:rPr lang="zh-CN" sz="1400" kern="100" dirty="0">
                          <a:solidFill>
                            <a:schemeClr val="tx1"/>
                          </a:solidFill>
                          <a:effectLst/>
                          <a:latin typeface="Times New Roman"/>
                          <a:ea typeface="微软雅黑" pitchFamily="34" charset="-122"/>
                          <a:cs typeface="Times New Roman"/>
                        </a:rPr>
                        <a:t>作业环境和作业条件</a:t>
                      </a: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100" dirty="0">
                          <a:effectLst/>
                          <a:latin typeface="Times New Roman"/>
                          <a:ea typeface="微软雅黑" pitchFamily="34" charset="-122"/>
                          <a:cs typeface="Times New Roman"/>
                        </a:rPr>
                        <a:t>喷涂作业场所</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1.</a:t>
                      </a:r>
                      <a:r>
                        <a:rPr lang="en-US" sz="1400" kern="100" spc="-30" dirty="0">
                          <a:effectLst/>
                          <a:latin typeface="Times New Roman"/>
                          <a:ea typeface="微软雅黑" pitchFamily="34" charset="-122"/>
                          <a:cs typeface="Times New Roman"/>
                        </a:rPr>
                        <a:t> </a:t>
                      </a:r>
                      <a:r>
                        <a:rPr lang="zh-CN" sz="1400" kern="100" spc="-30" dirty="0">
                          <a:effectLst/>
                          <a:latin typeface="Times New Roman"/>
                          <a:ea typeface="微软雅黑" pitchFamily="34" charset="-122"/>
                          <a:cs typeface="Times New Roman"/>
                        </a:rPr>
                        <a:t>喷涂作业场所（喷漆室、调漆室、烘干室、油漆（溶剂）仓库）建筑应符合规定耐火等级要求。</a:t>
                      </a:r>
                      <a:endParaRPr lang="zh-CN" sz="1400" kern="100" dirty="0">
                        <a:effectLst/>
                        <a:latin typeface="Calibri"/>
                        <a:ea typeface="微软雅黑" pitchFamily="34" charset="-122"/>
                        <a:cs typeface="Times New Roman"/>
                      </a:endParaRPr>
                    </a:p>
                    <a:p>
                      <a:pPr algn="l">
                        <a:spcAft>
                          <a:spcPts val="0"/>
                        </a:spcAft>
                      </a:pPr>
                      <a:r>
                        <a:rPr lang="en-US" sz="1400" kern="100" spc="-30" dirty="0">
                          <a:effectLst/>
                          <a:latin typeface="Times New Roman"/>
                          <a:ea typeface="微软雅黑" pitchFamily="34" charset="-122"/>
                          <a:cs typeface="Times New Roman"/>
                        </a:rPr>
                        <a:t>2.</a:t>
                      </a:r>
                      <a:r>
                        <a:rPr lang="en-US" sz="1400" kern="100" dirty="0">
                          <a:effectLst/>
                          <a:latin typeface="Times New Roman"/>
                          <a:ea typeface="微软雅黑" pitchFamily="34" charset="-122"/>
                          <a:cs typeface="Times New Roman"/>
                        </a:rPr>
                        <a:t> </a:t>
                      </a:r>
                      <a:r>
                        <a:rPr lang="zh-CN" sz="1400" kern="100" dirty="0">
                          <a:effectLst/>
                          <a:latin typeface="Times New Roman"/>
                          <a:ea typeface="微软雅黑" pitchFamily="34" charset="-122"/>
                          <a:cs typeface="Times New Roman"/>
                        </a:rPr>
                        <a:t>防爆电气设备防爆标志、铭牌合规，设备接地可靠。</a:t>
                      </a:r>
                      <a:r>
                        <a:rPr lang="zh-CN" sz="1400" kern="100" spc="-10" dirty="0">
                          <a:effectLst/>
                          <a:latin typeface="Times New Roman"/>
                          <a:ea typeface="微软雅黑" pitchFamily="34" charset="-122"/>
                          <a:cs typeface="Times New Roman"/>
                        </a:rPr>
                        <a:t>作业场所需有良好的通风系统。</a:t>
                      </a:r>
                      <a:endParaRPr lang="zh-CN" sz="1400" kern="100" dirty="0">
                        <a:effectLst/>
                        <a:latin typeface="Calibri"/>
                        <a:ea typeface="微软雅黑" pitchFamily="34" charset="-122"/>
                        <a:cs typeface="Times New Roman"/>
                      </a:endParaRPr>
                    </a:p>
                    <a:p>
                      <a:pPr algn="l">
                        <a:spcAft>
                          <a:spcPts val="0"/>
                        </a:spcAft>
                      </a:pPr>
                      <a:r>
                        <a:rPr lang="en-US" sz="1400" kern="100" spc="-10" dirty="0">
                          <a:effectLst/>
                          <a:latin typeface="Times New Roman"/>
                          <a:ea typeface="微软雅黑" pitchFamily="34" charset="-122"/>
                          <a:cs typeface="Times New Roman"/>
                        </a:rPr>
                        <a:t>3. </a:t>
                      </a:r>
                      <a:r>
                        <a:rPr lang="zh-CN" sz="1400" kern="100" spc="-10" dirty="0">
                          <a:effectLst/>
                          <a:latin typeface="Times New Roman"/>
                          <a:ea typeface="微软雅黑" pitchFamily="34" charset="-122"/>
                          <a:cs typeface="Times New Roman"/>
                        </a:rPr>
                        <a:t>企业应该加强对喷涂作业现场管理和作业环境管理。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 </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 </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 </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 </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0" dirty="0">
                          <a:effectLst/>
                          <a:latin typeface="Times New Roman"/>
                          <a:ea typeface="微软雅黑" pitchFamily="34" charset="-122"/>
                          <a:cs typeface="Times New Roman"/>
                        </a:rPr>
                        <a:t>1.</a:t>
                      </a:r>
                      <a:r>
                        <a:rPr lang="en-US" sz="1400" kern="100" spc="-30" dirty="0">
                          <a:effectLst/>
                          <a:latin typeface="Times New Roman"/>
                          <a:ea typeface="微软雅黑" pitchFamily="34" charset="-122"/>
                          <a:cs typeface="Times New Roman"/>
                        </a:rPr>
                        <a:t> </a:t>
                      </a:r>
                      <a:r>
                        <a:rPr lang="zh-CN" sz="1400" kern="100" spc="-30" dirty="0">
                          <a:effectLst/>
                          <a:latin typeface="Times New Roman"/>
                          <a:ea typeface="微软雅黑" pitchFamily="34" charset="-122"/>
                          <a:cs typeface="Times New Roman"/>
                        </a:rPr>
                        <a:t>喷涂作业场所的厂房（喷漆室、调漆室、烘干室），油漆（溶剂）储存场所采用一、二级耐火等级材料（钢筋混凝土结构、钢结构）的建筑；</a:t>
                      </a:r>
                      <a:endParaRPr lang="zh-CN" sz="1400" kern="100" dirty="0">
                        <a:effectLst/>
                        <a:latin typeface="Calibri"/>
                        <a:ea typeface="微软雅黑" pitchFamily="34" charset="-122"/>
                        <a:cs typeface="Times New Roman"/>
                      </a:endParaRPr>
                    </a:p>
                    <a:p>
                      <a:pPr algn="l">
                        <a:spcAft>
                          <a:spcPts val="0"/>
                        </a:spcAft>
                      </a:pPr>
                      <a:r>
                        <a:rPr lang="en-US" sz="1400" kern="100" spc="-20" dirty="0">
                          <a:effectLst/>
                          <a:latin typeface="Times New Roman"/>
                          <a:ea typeface="微软雅黑" pitchFamily="34" charset="-122"/>
                          <a:cs typeface="Times New Roman"/>
                        </a:rPr>
                        <a:t>2.</a:t>
                      </a:r>
                      <a:r>
                        <a:rPr lang="en-US" sz="1400" kern="100" dirty="0">
                          <a:effectLst/>
                          <a:latin typeface="Times New Roman"/>
                          <a:ea typeface="微软雅黑" pitchFamily="34" charset="-122"/>
                          <a:cs typeface="Times New Roman"/>
                        </a:rPr>
                        <a:t> </a:t>
                      </a:r>
                      <a:r>
                        <a:rPr lang="zh-CN" sz="1400" kern="100" spc="-20" dirty="0">
                          <a:effectLst/>
                          <a:latin typeface="Times New Roman"/>
                          <a:ea typeface="微软雅黑" pitchFamily="34" charset="-122"/>
                          <a:cs typeface="Times New Roman"/>
                        </a:rPr>
                        <a:t>设有喷漆室、调漆室的作业场所的出口不少于两个，设置常闭式防火门并应向外开，且保持畅通；</a:t>
                      </a:r>
                      <a:endParaRPr lang="zh-CN" sz="1400" kern="100" dirty="0">
                        <a:effectLst/>
                        <a:latin typeface="Calibri"/>
                        <a:ea typeface="微软雅黑" pitchFamily="34" charset="-122"/>
                        <a:cs typeface="Times New Roman"/>
                      </a:endParaRPr>
                    </a:p>
                    <a:p>
                      <a:pPr algn="l">
                        <a:spcAft>
                          <a:spcPts val="0"/>
                        </a:spcAft>
                      </a:pPr>
                      <a:r>
                        <a:rPr lang="en-US" sz="1400" kern="100" spc="-20" dirty="0">
                          <a:effectLst/>
                          <a:latin typeface="Times New Roman"/>
                          <a:ea typeface="微软雅黑" pitchFamily="34" charset="-122"/>
                          <a:cs typeface="Times New Roman"/>
                        </a:rPr>
                        <a:t>3.</a:t>
                      </a:r>
                      <a:r>
                        <a:rPr lang="en-US" sz="1400" kern="100" dirty="0">
                          <a:effectLst/>
                          <a:latin typeface="Times New Roman"/>
                          <a:ea typeface="微软雅黑" pitchFamily="34" charset="-122"/>
                          <a:cs typeface="Times New Roman"/>
                        </a:rPr>
                        <a:t> </a:t>
                      </a:r>
                      <a:r>
                        <a:rPr lang="zh-CN" sz="1400" kern="100" spc="-20" dirty="0">
                          <a:effectLst/>
                          <a:latin typeface="Times New Roman"/>
                          <a:ea typeface="微软雅黑" pitchFamily="34" charset="-122"/>
                          <a:cs typeface="Times New Roman"/>
                        </a:rPr>
                        <a:t>喷涂作业场所与其他作业场所设置在同一楼层内的，则应布置在厂房外侧，并设置独立的防火分区；</a:t>
                      </a:r>
                      <a:endParaRPr lang="zh-CN" sz="1400" kern="100" dirty="0">
                        <a:effectLst/>
                        <a:latin typeface="Calibri"/>
                        <a:ea typeface="微软雅黑" pitchFamily="34" charset="-122"/>
                        <a:cs typeface="Times New Roman"/>
                      </a:endParaRPr>
                    </a:p>
                    <a:p>
                      <a:pPr algn="l">
                        <a:spcAft>
                          <a:spcPts val="0"/>
                        </a:spcAft>
                      </a:pPr>
                      <a:r>
                        <a:rPr lang="en-US" sz="1400" kern="100" spc="-20" dirty="0">
                          <a:effectLst/>
                          <a:latin typeface="Times New Roman"/>
                          <a:ea typeface="微软雅黑" pitchFamily="34" charset="-122"/>
                          <a:cs typeface="Times New Roman"/>
                        </a:rPr>
                        <a:t>4.</a:t>
                      </a:r>
                      <a:r>
                        <a:rPr lang="en-US" sz="1400" kern="100" dirty="0">
                          <a:effectLst/>
                          <a:latin typeface="Times New Roman"/>
                          <a:ea typeface="微软雅黑" pitchFamily="34" charset="-122"/>
                          <a:cs typeface="Times New Roman"/>
                        </a:rPr>
                        <a:t> </a:t>
                      </a:r>
                      <a:r>
                        <a:rPr lang="zh-CN" sz="1400" kern="100" spc="-20" dirty="0">
                          <a:effectLst/>
                          <a:latin typeface="Times New Roman"/>
                          <a:ea typeface="微软雅黑" pitchFamily="34" charset="-122"/>
                          <a:cs typeface="Times New Roman"/>
                        </a:rPr>
                        <a:t>喷漆室、调漆室、烘干室和油漆（溶剂）储存场所内严禁设置办公室；</a:t>
                      </a:r>
                      <a:endParaRPr lang="zh-CN" sz="1400" kern="100" dirty="0">
                        <a:effectLst/>
                        <a:latin typeface="Calibri"/>
                        <a:ea typeface="微软雅黑" pitchFamily="34" charset="-122"/>
                        <a:cs typeface="Times New Roman"/>
                      </a:endParaRPr>
                    </a:p>
                    <a:p>
                      <a:pPr algn="l">
                        <a:spcAft>
                          <a:spcPts val="0"/>
                        </a:spcAft>
                      </a:pPr>
                      <a:r>
                        <a:rPr lang="en-US" sz="1400" kern="100" spc="-20" dirty="0">
                          <a:effectLst/>
                          <a:latin typeface="Times New Roman"/>
                          <a:ea typeface="微软雅黑" pitchFamily="34" charset="-122"/>
                          <a:cs typeface="Times New Roman"/>
                        </a:rPr>
                        <a:t>5.</a:t>
                      </a:r>
                      <a:r>
                        <a:rPr lang="en-US" sz="1400" kern="100" dirty="0">
                          <a:effectLst/>
                          <a:latin typeface="Times New Roman"/>
                          <a:ea typeface="微软雅黑" pitchFamily="34" charset="-122"/>
                          <a:cs typeface="Times New Roman"/>
                        </a:rPr>
                        <a:t> </a:t>
                      </a:r>
                      <a:r>
                        <a:rPr lang="zh-CN" sz="1400" kern="100" spc="-20" dirty="0">
                          <a:effectLst/>
                          <a:latin typeface="Times New Roman"/>
                          <a:ea typeface="微软雅黑" pitchFamily="34" charset="-122"/>
                          <a:cs typeface="Times New Roman"/>
                        </a:rPr>
                        <a:t>不能将油漆（溶剂）储存场所和调漆室设置在同一室内，油漆（溶剂）储存场所应按要求相对独立设置，并与其它场所保持一定的防火防爆距离；</a:t>
                      </a:r>
                      <a:endParaRPr lang="zh-CN" sz="1400" kern="100" dirty="0">
                        <a:effectLst/>
                        <a:latin typeface="Calibri"/>
                        <a:ea typeface="微软雅黑" pitchFamily="34" charset="-122"/>
                        <a:cs typeface="Times New Roman"/>
                      </a:endParaRPr>
                    </a:p>
                    <a:p>
                      <a:pPr algn="l">
                        <a:spcAft>
                          <a:spcPts val="0"/>
                        </a:spcAft>
                      </a:pPr>
                      <a:r>
                        <a:rPr lang="en-US" sz="1400" kern="100" spc="-20" dirty="0">
                          <a:effectLst/>
                          <a:latin typeface="Times New Roman"/>
                          <a:ea typeface="微软雅黑" pitchFamily="34" charset="-122"/>
                          <a:cs typeface="Times New Roman"/>
                        </a:rPr>
                        <a:t>6.</a:t>
                      </a:r>
                      <a:r>
                        <a:rPr lang="en-US" sz="1400" kern="100" dirty="0">
                          <a:effectLst/>
                          <a:latin typeface="Times New Roman"/>
                          <a:ea typeface="微软雅黑" pitchFamily="34" charset="-122"/>
                          <a:cs typeface="Times New Roman"/>
                        </a:rPr>
                        <a:t> </a:t>
                      </a:r>
                      <a:r>
                        <a:rPr lang="zh-CN" sz="1400" kern="100" spc="-20" dirty="0">
                          <a:effectLst/>
                          <a:latin typeface="Times New Roman"/>
                          <a:ea typeface="微软雅黑" pitchFamily="34" charset="-122"/>
                          <a:cs typeface="Times New Roman"/>
                        </a:rPr>
                        <a:t>喷漆室、调漆室、油漆（溶剂）储存场所等应采用不发火花的地面或覆盖不发火的材料；</a:t>
                      </a:r>
                      <a:endParaRPr lang="zh-CN" sz="1400" kern="100" dirty="0">
                        <a:effectLst/>
                        <a:latin typeface="Calibri"/>
                        <a:ea typeface="微软雅黑" pitchFamily="34" charset="-122"/>
                        <a:cs typeface="Times New Roman"/>
                      </a:endParaRPr>
                    </a:p>
                    <a:p>
                      <a:pPr algn="l">
                        <a:spcAft>
                          <a:spcPts val="0"/>
                        </a:spcAft>
                      </a:pPr>
                      <a:r>
                        <a:rPr lang="en-US" sz="1400" kern="100" spc="-20" dirty="0">
                          <a:effectLst/>
                          <a:latin typeface="Times New Roman"/>
                          <a:ea typeface="微软雅黑" pitchFamily="34" charset="-122"/>
                          <a:cs typeface="Times New Roman"/>
                        </a:rPr>
                        <a:t>7.</a:t>
                      </a:r>
                      <a:r>
                        <a:rPr lang="en-US" sz="1400" kern="100" dirty="0">
                          <a:effectLst/>
                          <a:latin typeface="Times New Roman"/>
                          <a:ea typeface="微软雅黑" pitchFamily="34" charset="-122"/>
                          <a:cs typeface="Times New Roman"/>
                        </a:rPr>
                        <a:t> </a:t>
                      </a:r>
                      <a:r>
                        <a:rPr lang="zh-CN" sz="1400" kern="100" spc="-20" dirty="0">
                          <a:effectLst/>
                          <a:latin typeface="Times New Roman"/>
                          <a:ea typeface="微软雅黑" pitchFamily="34" charset="-122"/>
                          <a:cs typeface="Times New Roman"/>
                        </a:rPr>
                        <a:t>防爆区域内所有可导电部件、送排风管道、电气设备的金属外壳及防爆线路金属护套等必须有可靠的电气接地；</a:t>
                      </a:r>
                      <a:endParaRPr lang="zh-CN" sz="1400" kern="100" dirty="0">
                        <a:effectLst/>
                        <a:latin typeface="Calibri"/>
                        <a:ea typeface="微软雅黑" pitchFamily="34" charset="-122"/>
                        <a:cs typeface="Times New Roman"/>
                      </a:endParaRPr>
                    </a:p>
                    <a:p>
                      <a:pPr algn="l">
                        <a:spcAft>
                          <a:spcPts val="0"/>
                        </a:spcAft>
                      </a:pPr>
                      <a:r>
                        <a:rPr lang="en-US" sz="1400" kern="100" spc="-20" dirty="0">
                          <a:effectLst/>
                          <a:latin typeface="Times New Roman"/>
                          <a:ea typeface="微软雅黑" pitchFamily="34" charset="-122"/>
                          <a:cs typeface="Times New Roman"/>
                        </a:rPr>
                        <a:t>8.</a:t>
                      </a:r>
                      <a:r>
                        <a:rPr lang="en-US" sz="1400" kern="100" dirty="0">
                          <a:effectLst/>
                          <a:latin typeface="Times New Roman"/>
                          <a:ea typeface="微软雅黑" pitchFamily="34" charset="-122"/>
                          <a:cs typeface="Times New Roman"/>
                        </a:rPr>
                        <a:t> </a:t>
                      </a:r>
                      <a:r>
                        <a:rPr lang="zh-CN" sz="1400" kern="100" spc="-20" dirty="0">
                          <a:effectLst/>
                          <a:latin typeface="Times New Roman"/>
                          <a:ea typeface="微软雅黑" pitchFamily="34" charset="-122"/>
                          <a:cs typeface="Times New Roman"/>
                        </a:rPr>
                        <a:t>封闭式喷漆室、烘干室、调漆室和油漆（溶剂）储存场所内应设置可燃气体检测报警仪，报警仪安装应满足防爆要求，可燃气体检测报警仪应定期测试；</a:t>
                      </a:r>
                      <a:endParaRPr lang="zh-CN" sz="1400" kern="100" dirty="0">
                        <a:effectLst/>
                        <a:latin typeface="Calibri"/>
                        <a:ea typeface="微软雅黑" pitchFamily="34" charset="-122"/>
                        <a:cs typeface="Times New Roman"/>
                      </a:endParaRPr>
                    </a:p>
                    <a:p>
                      <a:pPr algn="l">
                        <a:spcAft>
                          <a:spcPts val="0"/>
                        </a:spcAft>
                      </a:pPr>
                      <a:r>
                        <a:rPr lang="en-US" sz="1400" kern="100" spc="-20" dirty="0">
                          <a:effectLst/>
                          <a:latin typeface="Times New Roman"/>
                          <a:ea typeface="微软雅黑" pitchFamily="34" charset="-122"/>
                          <a:cs typeface="Times New Roman"/>
                        </a:rPr>
                        <a:t>9.</a:t>
                      </a:r>
                      <a:r>
                        <a:rPr lang="zh-CN" sz="1400" kern="100" spc="-20" dirty="0">
                          <a:effectLst/>
                          <a:latin typeface="Times New Roman"/>
                          <a:ea typeface="微软雅黑" pitchFamily="34" charset="-122"/>
                          <a:cs typeface="Times New Roman"/>
                        </a:rPr>
                        <a:t>喷漆室、调漆室、油漆（溶剂）储存场所及其他防爆区域内严禁设置非防爆型空调，严禁使用非防爆的电热装置用作干燥、发热装置；</a:t>
                      </a:r>
                      <a:endParaRPr lang="zh-CN" sz="1400" kern="100" dirty="0">
                        <a:effectLst/>
                        <a:latin typeface="Calibri"/>
                        <a:ea typeface="微软雅黑" pitchFamily="34" charset="-122"/>
                        <a:cs typeface="Times New Roman"/>
                      </a:endParaRPr>
                    </a:p>
                    <a:p>
                      <a:pPr algn="l">
                        <a:spcAft>
                          <a:spcPts val="0"/>
                        </a:spcAft>
                      </a:pPr>
                      <a:r>
                        <a:rPr lang="en-US" sz="1400" kern="100" spc="-20" dirty="0">
                          <a:effectLst/>
                          <a:latin typeface="Times New Roman"/>
                          <a:ea typeface="微软雅黑" pitchFamily="34" charset="-122"/>
                          <a:cs typeface="Times New Roman"/>
                        </a:rPr>
                        <a:t>10.</a:t>
                      </a:r>
                      <a:r>
                        <a:rPr lang="zh-CN" sz="1400" kern="100" spc="-20" dirty="0">
                          <a:effectLst/>
                          <a:latin typeface="Times New Roman"/>
                          <a:ea typeface="微软雅黑" pitchFamily="34" charset="-122"/>
                          <a:cs typeface="Times New Roman"/>
                        </a:rPr>
                        <a:t>喷漆室、调漆室、油漆（溶剂）储存场所等应采用机械通风</a:t>
                      </a:r>
                      <a:r>
                        <a:rPr lang="zh-CN" sz="1400" kern="100" spc="-20" dirty="0" smtClean="0">
                          <a:effectLst/>
                          <a:latin typeface="Times New Roman"/>
                          <a:ea typeface="微软雅黑" pitchFamily="34" charset="-122"/>
                          <a:cs typeface="Times New Roman"/>
                        </a:rPr>
                        <a:t>；</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a:ea typeface="微软雅黑" pitchFamily="34" charset="-122"/>
                          <a:cs typeface="Times New Roman"/>
                        </a:rPr>
                        <a:t>10</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喷涂作业场所的厂房若未采用一、二级耐火等级的建筑，整体不得分；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出口少于两个，则整体不得分。常闭式防火门开向错误、被堵塞，扣</a:t>
                      </a: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3.</a:t>
                      </a:r>
                      <a:r>
                        <a:rPr lang="zh-CN" sz="1400" kern="100" dirty="0">
                          <a:effectLst/>
                          <a:latin typeface="Times New Roman"/>
                          <a:ea typeface="微软雅黑" pitchFamily="34" charset="-122"/>
                          <a:cs typeface="Times New Roman"/>
                        </a:rPr>
                        <a:t>未独立设置防火分区扣</a:t>
                      </a: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4.</a:t>
                      </a:r>
                      <a:r>
                        <a:rPr lang="zh-CN" sz="1400" kern="100" dirty="0">
                          <a:effectLst/>
                          <a:latin typeface="Times New Roman"/>
                          <a:ea typeface="微软雅黑" pitchFamily="34" charset="-122"/>
                          <a:cs typeface="Times New Roman"/>
                        </a:rPr>
                        <a:t>违反第</a:t>
                      </a:r>
                      <a:r>
                        <a:rPr lang="en-US" sz="1400" kern="100" dirty="0">
                          <a:effectLst/>
                          <a:latin typeface="Times New Roman"/>
                          <a:ea typeface="微软雅黑" pitchFamily="34" charset="-122"/>
                          <a:cs typeface="Times New Roman"/>
                        </a:rPr>
                        <a:t>4</a:t>
                      </a:r>
                      <a:r>
                        <a:rPr lang="zh-CN" sz="1400" kern="100" dirty="0">
                          <a:effectLst/>
                          <a:latin typeface="Times New Roman"/>
                          <a:ea typeface="微软雅黑" pitchFamily="34" charset="-122"/>
                          <a:cs typeface="Times New Roman"/>
                        </a:rPr>
                        <a:t>项，则整体不得分；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5.</a:t>
                      </a:r>
                      <a:r>
                        <a:rPr lang="zh-CN" sz="1400" kern="100" dirty="0">
                          <a:effectLst/>
                          <a:latin typeface="Times New Roman"/>
                          <a:ea typeface="微软雅黑" pitchFamily="34" charset="-122"/>
                          <a:cs typeface="Times New Roman"/>
                        </a:rPr>
                        <a:t>违反第</a:t>
                      </a:r>
                      <a:r>
                        <a:rPr lang="en-US" sz="1400" kern="100" dirty="0">
                          <a:effectLst/>
                          <a:latin typeface="Times New Roman"/>
                          <a:ea typeface="微软雅黑" pitchFamily="34" charset="-122"/>
                          <a:cs typeface="Times New Roman"/>
                        </a:rPr>
                        <a:t>5</a:t>
                      </a:r>
                      <a:r>
                        <a:rPr lang="zh-CN" sz="1400" kern="100" dirty="0">
                          <a:effectLst/>
                          <a:latin typeface="Times New Roman"/>
                          <a:ea typeface="微软雅黑" pitchFamily="34" charset="-122"/>
                          <a:cs typeface="Times New Roman"/>
                        </a:rPr>
                        <a:t>项，则整体不得分；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6.</a:t>
                      </a:r>
                      <a:r>
                        <a:rPr lang="zh-CN" sz="1400" kern="100" dirty="0">
                          <a:effectLst/>
                          <a:latin typeface="Times New Roman"/>
                          <a:ea typeface="微软雅黑" pitchFamily="34" charset="-122"/>
                          <a:cs typeface="Times New Roman"/>
                        </a:rPr>
                        <a:t>未采用不发火花的地面或不发火材料，整体不得分；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7. </a:t>
                      </a:r>
                      <a:r>
                        <a:rPr lang="zh-CN" sz="1400" kern="100" dirty="0">
                          <a:effectLst/>
                          <a:latin typeface="Times New Roman"/>
                          <a:ea typeface="微软雅黑" pitchFamily="34" charset="-122"/>
                          <a:cs typeface="Times New Roman"/>
                        </a:rPr>
                        <a:t>发现一处未接地或接地不规范扣</a:t>
                      </a: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分，最多扣完为止；</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8.</a:t>
                      </a:r>
                      <a:r>
                        <a:rPr lang="zh-CN" sz="1400" kern="100" dirty="0">
                          <a:effectLst/>
                          <a:latin typeface="Times New Roman"/>
                          <a:ea typeface="微软雅黑" pitchFamily="34" charset="-122"/>
                          <a:cs typeface="Times New Roman"/>
                        </a:rPr>
                        <a:t>未设置防爆检测报警仪，则整体不得分，缺少定期测试记录，每台扣</a:t>
                      </a: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分，最多扣</a:t>
                      </a:r>
                      <a:r>
                        <a:rPr lang="en-US" sz="1400" kern="100" dirty="0">
                          <a:effectLst/>
                          <a:latin typeface="Times New Roman"/>
                          <a:ea typeface="微软雅黑" pitchFamily="34" charset="-122"/>
                          <a:cs typeface="Times New Roman"/>
                        </a:rPr>
                        <a:t>5</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9.</a:t>
                      </a:r>
                      <a:r>
                        <a:rPr lang="zh-CN" sz="1400" kern="100" dirty="0">
                          <a:effectLst/>
                          <a:latin typeface="Times New Roman"/>
                          <a:ea typeface="微软雅黑" pitchFamily="34" charset="-122"/>
                          <a:cs typeface="Times New Roman"/>
                        </a:rPr>
                        <a:t>使用非防爆空调和电热装置用作干燥、发热装置，整体不得分</a:t>
                      </a:r>
                      <a:r>
                        <a:rPr lang="zh-CN" sz="1400" kern="100" dirty="0" smtClean="0">
                          <a:effectLst/>
                          <a:latin typeface="Times New Roman"/>
                          <a:ea typeface="微软雅黑" pitchFamily="34" charset="-122"/>
                          <a:cs typeface="Times New Roman"/>
                        </a:rPr>
                        <a:t>；</a:t>
                      </a:r>
                      <a:endParaRPr lang="en-US" altLang="zh-CN" sz="1400" kern="100" dirty="0" smtClean="0">
                        <a:effectLst/>
                        <a:latin typeface="Times New Roman"/>
                        <a:ea typeface="微软雅黑" pitchFamily="34" charset="-122"/>
                        <a:cs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kern="100" dirty="0" smtClean="0">
                          <a:effectLst/>
                          <a:latin typeface="Times New Roman"/>
                          <a:ea typeface="微软雅黑" pitchFamily="34" charset="-122"/>
                          <a:cs typeface="Times New Roman"/>
                        </a:rPr>
                        <a:t>10.</a:t>
                      </a:r>
                      <a:r>
                        <a:rPr lang="zh-CN" altLang="zh-CN" sz="1400" kern="100" dirty="0" smtClean="0">
                          <a:effectLst/>
                          <a:latin typeface="Times New Roman"/>
                          <a:ea typeface="微软雅黑" pitchFamily="34" charset="-122"/>
                          <a:cs typeface="Times New Roman"/>
                        </a:rPr>
                        <a:t>未采用机械通风，则整体不得分；</a:t>
                      </a:r>
                      <a:endParaRPr lang="zh-CN" altLang="zh-CN" sz="1400" kern="100" dirty="0" smtClean="0">
                        <a:effectLst/>
                        <a:latin typeface="+mn-lt"/>
                        <a:ea typeface="微软雅黑" pitchFamily="34" charset="-122"/>
                        <a:cs typeface="Times New Roman"/>
                      </a:endParaRPr>
                    </a:p>
                    <a:p>
                      <a:pPr algn="l">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977432658"/>
      </p:ext>
    </p:extLst>
  </p:cSld>
  <p:clrMapOvr>
    <a:masterClrMapping/>
  </p:clrMapOvr>
  <p:transition spd="slow"/>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083393400"/>
              </p:ext>
            </p:extLst>
          </p:nvPr>
        </p:nvGraphicFramePr>
        <p:xfrm>
          <a:off x="364760" y="927685"/>
          <a:ext cx="11230230" cy="3975761"/>
        </p:xfrm>
        <a:graphic>
          <a:graphicData uri="http://schemas.openxmlformats.org/drawingml/2006/table">
            <a:tbl>
              <a:tblPr/>
              <a:tblGrid>
                <a:gridCol w="566672">
                  <a:extLst>
                    <a:ext uri="{9D8B030D-6E8A-4147-A177-3AD203B41FA5}">
                      <a16:colId xmlns:a16="http://schemas.microsoft.com/office/drawing/2014/main" xmlns="" val="20000"/>
                    </a:ext>
                  </a:extLst>
                </a:gridCol>
                <a:gridCol w="498553">
                  <a:extLst>
                    <a:ext uri="{9D8B030D-6E8A-4147-A177-3AD203B41FA5}">
                      <a16:colId xmlns:a16="http://schemas.microsoft.com/office/drawing/2014/main" xmlns="" val="20001"/>
                    </a:ext>
                  </a:extLst>
                </a:gridCol>
                <a:gridCol w="2785839">
                  <a:extLst>
                    <a:ext uri="{9D8B030D-6E8A-4147-A177-3AD203B41FA5}">
                      <a16:colId xmlns:a16="http://schemas.microsoft.com/office/drawing/2014/main" xmlns="" val="20002"/>
                    </a:ext>
                  </a:extLst>
                </a:gridCol>
                <a:gridCol w="4087062">
                  <a:extLst>
                    <a:ext uri="{9D8B030D-6E8A-4147-A177-3AD203B41FA5}">
                      <a16:colId xmlns:a16="http://schemas.microsoft.com/office/drawing/2014/main" xmlns="" val="20003"/>
                    </a:ext>
                  </a:extLst>
                </a:gridCol>
                <a:gridCol w="500972">
                  <a:extLst>
                    <a:ext uri="{9D8B030D-6E8A-4147-A177-3AD203B41FA5}">
                      <a16:colId xmlns:a16="http://schemas.microsoft.com/office/drawing/2014/main" xmlns="" val="20004"/>
                    </a:ext>
                  </a:extLst>
                </a:gridCol>
                <a:gridCol w="2791132">
                  <a:extLst>
                    <a:ext uri="{9D8B030D-6E8A-4147-A177-3AD203B41FA5}">
                      <a16:colId xmlns:a16="http://schemas.microsoft.com/office/drawing/2014/main" xmlns="" val="20005"/>
                    </a:ext>
                  </a:extLst>
                </a:gridCol>
              </a:tblGrid>
              <a:tr h="617661">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358100">
                <a:tc>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4.2</a:t>
                      </a:r>
                      <a:r>
                        <a:rPr lang="zh-CN" sz="1400" kern="100" dirty="0">
                          <a:solidFill>
                            <a:schemeClr val="tx1"/>
                          </a:solidFill>
                          <a:effectLst/>
                          <a:latin typeface="Times New Roman"/>
                          <a:ea typeface="微软雅黑" pitchFamily="34" charset="-122"/>
                          <a:cs typeface="Times New Roman"/>
                        </a:rPr>
                        <a:t>作业安全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4.2.1</a:t>
                      </a:r>
                      <a:r>
                        <a:rPr lang="zh-CN" sz="1400" kern="100" dirty="0">
                          <a:solidFill>
                            <a:schemeClr val="tx1"/>
                          </a:solidFill>
                          <a:effectLst/>
                          <a:latin typeface="Times New Roman"/>
                          <a:ea typeface="微软雅黑" pitchFamily="34" charset="-122"/>
                          <a:cs typeface="Times New Roman"/>
                        </a:rPr>
                        <a:t>作业环境和作业条件</a:t>
                      </a: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100" dirty="0">
                          <a:effectLst/>
                          <a:latin typeface="Times New Roman"/>
                          <a:ea typeface="微软雅黑" pitchFamily="34" charset="-122"/>
                          <a:cs typeface="Times New Roman"/>
                        </a:rPr>
                        <a:t>喷涂作业场所</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1.</a:t>
                      </a:r>
                      <a:r>
                        <a:rPr lang="en-US" sz="1400" kern="100" spc="-30" dirty="0">
                          <a:effectLst/>
                          <a:latin typeface="Times New Roman"/>
                          <a:ea typeface="微软雅黑" pitchFamily="34" charset="-122"/>
                          <a:cs typeface="Times New Roman"/>
                        </a:rPr>
                        <a:t> </a:t>
                      </a:r>
                      <a:r>
                        <a:rPr lang="zh-CN" sz="1400" kern="100" spc="-30" dirty="0">
                          <a:effectLst/>
                          <a:latin typeface="Times New Roman"/>
                          <a:ea typeface="微软雅黑" pitchFamily="34" charset="-122"/>
                          <a:cs typeface="Times New Roman"/>
                        </a:rPr>
                        <a:t>喷涂作业场所（喷漆室、调漆室、烘干室、油漆（溶剂）仓库）建筑应符合规定耐火等级要求。</a:t>
                      </a:r>
                      <a:endParaRPr lang="zh-CN" sz="1400" kern="100" dirty="0">
                        <a:effectLst/>
                        <a:latin typeface="Calibri"/>
                        <a:ea typeface="微软雅黑" pitchFamily="34" charset="-122"/>
                        <a:cs typeface="Times New Roman"/>
                      </a:endParaRPr>
                    </a:p>
                    <a:p>
                      <a:pPr algn="l">
                        <a:spcAft>
                          <a:spcPts val="0"/>
                        </a:spcAft>
                      </a:pPr>
                      <a:r>
                        <a:rPr lang="en-US" sz="1400" kern="100" spc="-30" dirty="0">
                          <a:effectLst/>
                          <a:latin typeface="Times New Roman"/>
                          <a:ea typeface="微软雅黑" pitchFamily="34" charset="-122"/>
                          <a:cs typeface="Times New Roman"/>
                        </a:rPr>
                        <a:t>2.</a:t>
                      </a:r>
                      <a:r>
                        <a:rPr lang="en-US" sz="1400" kern="100" dirty="0">
                          <a:effectLst/>
                          <a:latin typeface="Times New Roman"/>
                          <a:ea typeface="微软雅黑" pitchFamily="34" charset="-122"/>
                          <a:cs typeface="Times New Roman"/>
                        </a:rPr>
                        <a:t> </a:t>
                      </a:r>
                      <a:r>
                        <a:rPr lang="zh-CN" sz="1400" kern="100" dirty="0">
                          <a:effectLst/>
                          <a:latin typeface="Times New Roman"/>
                          <a:ea typeface="微软雅黑" pitchFamily="34" charset="-122"/>
                          <a:cs typeface="Times New Roman"/>
                        </a:rPr>
                        <a:t>防爆电气设备防爆标志、铭牌合规，设备接地可靠。</a:t>
                      </a:r>
                      <a:r>
                        <a:rPr lang="zh-CN" sz="1400" kern="100" spc="-10" dirty="0">
                          <a:effectLst/>
                          <a:latin typeface="Times New Roman"/>
                          <a:ea typeface="微软雅黑" pitchFamily="34" charset="-122"/>
                          <a:cs typeface="Times New Roman"/>
                        </a:rPr>
                        <a:t>作业场所需有良好的通风系统。</a:t>
                      </a:r>
                      <a:endParaRPr lang="zh-CN" sz="1400" kern="100" dirty="0">
                        <a:effectLst/>
                        <a:latin typeface="Calibri"/>
                        <a:ea typeface="微软雅黑" pitchFamily="34" charset="-122"/>
                        <a:cs typeface="Times New Roman"/>
                      </a:endParaRPr>
                    </a:p>
                    <a:p>
                      <a:pPr algn="l">
                        <a:spcAft>
                          <a:spcPts val="0"/>
                        </a:spcAft>
                      </a:pPr>
                      <a:r>
                        <a:rPr lang="en-US" sz="1400" kern="100" spc="-10" dirty="0">
                          <a:effectLst/>
                          <a:latin typeface="Times New Roman"/>
                          <a:ea typeface="微软雅黑" pitchFamily="34" charset="-122"/>
                          <a:cs typeface="Times New Roman"/>
                        </a:rPr>
                        <a:t>3. </a:t>
                      </a:r>
                      <a:r>
                        <a:rPr lang="zh-CN" sz="1400" kern="100" spc="-10" dirty="0">
                          <a:effectLst/>
                          <a:latin typeface="Times New Roman"/>
                          <a:ea typeface="微软雅黑" pitchFamily="34" charset="-122"/>
                          <a:cs typeface="Times New Roman"/>
                        </a:rPr>
                        <a:t>企业应该加强对喷涂作业现场管理和作业环境管理</a:t>
                      </a:r>
                      <a:r>
                        <a:rPr lang="zh-CN" sz="1400" kern="100" spc="-10" dirty="0" smtClean="0">
                          <a:effectLst/>
                          <a:latin typeface="Times New Roman"/>
                          <a:ea typeface="微软雅黑" pitchFamily="34" charset="-122"/>
                          <a:cs typeface="Times New Roman"/>
                        </a:rPr>
                        <a:t>。</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endParaRPr lang="zh-CN" sz="1400" kern="100" dirty="0">
                        <a:effectLst/>
                        <a:latin typeface="Calibri"/>
                        <a:ea typeface="微软雅黑" pitchFamily="34" charset="-122"/>
                        <a:cs typeface="Times New Roman"/>
                      </a:endParaRPr>
                    </a:p>
                    <a:p>
                      <a:pPr algn="l">
                        <a:spcAft>
                          <a:spcPts val="0"/>
                        </a:spcAft>
                      </a:pPr>
                      <a:r>
                        <a:rPr lang="en-US" sz="1400" kern="100" spc="-20" dirty="0" smtClean="0">
                          <a:effectLst/>
                          <a:latin typeface="Times New Roman"/>
                          <a:ea typeface="微软雅黑" pitchFamily="34" charset="-122"/>
                          <a:cs typeface="Times New Roman"/>
                        </a:rPr>
                        <a:t>11</a:t>
                      </a:r>
                      <a:r>
                        <a:rPr lang="en-US" sz="1400" kern="100" spc="-20" dirty="0">
                          <a:effectLst/>
                          <a:latin typeface="Times New Roman"/>
                          <a:ea typeface="微软雅黑" pitchFamily="34" charset="-122"/>
                          <a:cs typeface="Times New Roman"/>
                        </a:rPr>
                        <a:t>.</a:t>
                      </a:r>
                      <a:r>
                        <a:rPr lang="en-US" sz="1400" kern="100" dirty="0">
                          <a:effectLst/>
                          <a:latin typeface="Times New Roman"/>
                          <a:ea typeface="微软雅黑" pitchFamily="34" charset="-122"/>
                          <a:cs typeface="Times New Roman"/>
                        </a:rPr>
                        <a:t> </a:t>
                      </a:r>
                      <a:r>
                        <a:rPr lang="zh-CN" sz="1400" kern="100" spc="-20" dirty="0">
                          <a:effectLst/>
                          <a:latin typeface="Times New Roman"/>
                          <a:ea typeface="微软雅黑" pitchFamily="34" charset="-122"/>
                          <a:cs typeface="Times New Roman"/>
                        </a:rPr>
                        <a:t>危险区域内采用有色金属（铜、铝等）、木质等工具，禁止使用可发出火花的铁质等工具，禁止使用塑料油抽。</a:t>
                      </a:r>
                      <a:endParaRPr lang="zh-CN" sz="1400" kern="100" dirty="0">
                        <a:effectLst/>
                        <a:latin typeface="Calibri"/>
                        <a:ea typeface="微软雅黑" pitchFamily="34" charset="-122"/>
                        <a:cs typeface="Times New Roman"/>
                      </a:endParaRPr>
                    </a:p>
                    <a:p>
                      <a:pPr algn="l">
                        <a:spcAft>
                          <a:spcPts val="0"/>
                        </a:spcAft>
                      </a:pPr>
                      <a:r>
                        <a:rPr lang="en-US" sz="1400" kern="100" spc="-20" dirty="0">
                          <a:effectLst/>
                          <a:latin typeface="Times New Roman"/>
                          <a:ea typeface="微软雅黑" pitchFamily="34" charset="-122"/>
                          <a:cs typeface="Times New Roman"/>
                        </a:rPr>
                        <a:t>12.</a:t>
                      </a:r>
                      <a:r>
                        <a:rPr lang="zh-CN" sz="1400" kern="100" dirty="0">
                          <a:effectLst/>
                          <a:latin typeface="Calibri"/>
                          <a:ea typeface="微软雅黑" pitchFamily="34" charset="-122"/>
                          <a:cs typeface="Times New Roman"/>
                        </a:rPr>
                        <a:t>喷涂作业场所应按要求设置安全标志标识、安全周知卡和安全操作规程，并按规定设置灭火器、防毒面具等个体防护装备。</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effectLst/>
                          <a:latin typeface="Times New Roman"/>
                          <a:ea typeface="微软雅黑" pitchFamily="34" charset="-122"/>
                          <a:cs typeface="Times New Roman"/>
                        </a:rPr>
                        <a:t>10</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smtClean="0">
                          <a:effectLst/>
                          <a:latin typeface="Times New Roman"/>
                          <a:ea typeface="微软雅黑" pitchFamily="34" charset="-122"/>
                          <a:cs typeface="Times New Roman"/>
                        </a:rPr>
                        <a:t>11</a:t>
                      </a:r>
                      <a:r>
                        <a:rPr lang="en-US" sz="1400" kern="100" dirty="0">
                          <a:effectLst/>
                          <a:latin typeface="Times New Roman"/>
                          <a:ea typeface="微软雅黑" pitchFamily="34" charset="-122"/>
                          <a:cs typeface="Times New Roman"/>
                        </a:rPr>
                        <a:t>.</a:t>
                      </a:r>
                      <a:r>
                        <a:rPr lang="zh-CN" sz="1400" kern="100" dirty="0">
                          <a:effectLst/>
                          <a:latin typeface="Times New Roman"/>
                          <a:ea typeface="微软雅黑" pitchFamily="34" charset="-122"/>
                          <a:cs typeface="Times New Roman"/>
                        </a:rPr>
                        <a:t>危险区域使用可</a:t>
                      </a:r>
                      <a:r>
                        <a:rPr lang="zh-CN" sz="1400" kern="100" spc="-10" dirty="0">
                          <a:effectLst/>
                          <a:latin typeface="Times New Roman"/>
                          <a:ea typeface="微软雅黑" pitchFamily="34" charset="-122"/>
                          <a:cs typeface="Times New Roman"/>
                        </a:rPr>
                        <a:t>发出火花的铁质等工具，则整体不得分。</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12.</a:t>
                      </a:r>
                      <a:r>
                        <a:rPr lang="zh-CN" sz="1400" kern="100" dirty="0">
                          <a:effectLst/>
                          <a:latin typeface="Times New Roman"/>
                          <a:ea typeface="微软雅黑" pitchFamily="34" charset="-122"/>
                          <a:cs typeface="Times New Roman"/>
                        </a:rPr>
                        <a:t>未设置安全标志标识、安全周知卡和安全操作规程每项扣</a:t>
                      </a: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分，未按规定设置灭火器、</a:t>
                      </a:r>
                      <a:endParaRPr lang="zh-CN" sz="1400" kern="100" dirty="0">
                        <a:effectLst/>
                        <a:latin typeface="Calibri"/>
                        <a:ea typeface="微软雅黑" pitchFamily="34" charset="-122"/>
                        <a:cs typeface="Times New Roman"/>
                      </a:endParaRPr>
                    </a:p>
                    <a:p>
                      <a:pPr algn="l">
                        <a:spcAft>
                          <a:spcPts val="0"/>
                        </a:spcAft>
                      </a:pPr>
                      <a:r>
                        <a:rPr lang="zh-CN" sz="1400" kern="100" dirty="0">
                          <a:effectLst/>
                          <a:latin typeface="Times New Roman"/>
                          <a:ea typeface="微软雅黑" pitchFamily="34" charset="-122"/>
                          <a:cs typeface="Times New Roman"/>
                        </a:rPr>
                        <a:t>防毒面具等个体防护装备各扣</a:t>
                      </a: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分，灭火器未定期检查扣</a:t>
                      </a: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377304609"/>
      </p:ext>
    </p:extLst>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4253621645"/>
              </p:ext>
            </p:extLst>
          </p:nvPr>
        </p:nvGraphicFramePr>
        <p:xfrm>
          <a:off x="182130" y="836712"/>
          <a:ext cx="11230230" cy="4178654"/>
        </p:xfrm>
        <a:graphic>
          <a:graphicData uri="http://schemas.openxmlformats.org/drawingml/2006/table">
            <a:tbl>
              <a:tblPr/>
              <a:tblGrid>
                <a:gridCol w="566672">
                  <a:extLst>
                    <a:ext uri="{9D8B030D-6E8A-4147-A177-3AD203B41FA5}">
                      <a16:colId xmlns:a16="http://schemas.microsoft.com/office/drawing/2014/main" xmlns="" val="20000"/>
                    </a:ext>
                  </a:extLst>
                </a:gridCol>
                <a:gridCol w="498553">
                  <a:extLst>
                    <a:ext uri="{9D8B030D-6E8A-4147-A177-3AD203B41FA5}">
                      <a16:colId xmlns:a16="http://schemas.microsoft.com/office/drawing/2014/main" xmlns="" val="20001"/>
                    </a:ext>
                  </a:extLst>
                </a:gridCol>
                <a:gridCol w="2785839">
                  <a:extLst>
                    <a:ext uri="{9D8B030D-6E8A-4147-A177-3AD203B41FA5}">
                      <a16:colId xmlns:a16="http://schemas.microsoft.com/office/drawing/2014/main" xmlns="" val="20002"/>
                    </a:ext>
                  </a:extLst>
                </a:gridCol>
                <a:gridCol w="4087062">
                  <a:extLst>
                    <a:ext uri="{9D8B030D-6E8A-4147-A177-3AD203B41FA5}">
                      <a16:colId xmlns:a16="http://schemas.microsoft.com/office/drawing/2014/main" xmlns="" val="20003"/>
                    </a:ext>
                  </a:extLst>
                </a:gridCol>
                <a:gridCol w="500972">
                  <a:extLst>
                    <a:ext uri="{9D8B030D-6E8A-4147-A177-3AD203B41FA5}">
                      <a16:colId xmlns:a16="http://schemas.microsoft.com/office/drawing/2014/main" xmlns="" val="20004"/>
                    </a:ext>
                  </a:extLst>
                </a:gridCol>
                <a:gridCol w="2791132">
                  <a:extLst>
                    <a:ext uri="{9D8B030D-6E8A-4147-A177-3AD203B41FA5}">
                      <a16:colId xmlns:a16="http://schemas.microsoft.com/office/drawing/2014/main" xmlns="" val="20005"/>
                    </a:ext>
                  </a:extLst>
                </a:gridCol>
              </a:tblGrid>
              <a:tr h="617661">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326555">
                <a:tc rowSpan="3">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4.2</a:t>
                      </a:r>
                      <a:r>
                        <a:rPr lang="zh-CN" sz="1400" kern="100" dirty="0">
                          <a:solidFill>
                            <a:schemeClr val="tx1"/>
                          </a:solidFill>
                          <a:effectLst/>
                          <a:latin typeface="Times New Roman"/>
                          <a:ea typeface="微软雅黑" pitchFamily="34" charset="-122"/>
                          <a:cs typeface="Times New Roman"/>
                        </a:rPr>
                        <a:t>作业安全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4.2.1</a:t>
                      </a:r>
                      <a:r>
                        <a:rPr lang="zh-CN" sz="1400" kern="100" dirty="0">
                          <a:solidFill>
                            <a:schemeClr val="tx1"/>
                          </a:solidFill>
                          <a:effectLst/>
                          <a:latin typeface="Times New Roman"/>
                          <a:ea typeface="微软雅黑" pitchFamily="34" charset="-122"/>
                          <a:cs typeface="Times New Roman"/>
                        </a:rPr>
                        <a:t>作业环境和作业条件</a:t>
                      </a:r>
                    </a:p>
                    <a:p>
                      <a:pPr marL="0" algn="l" defTabSz="914400" rtl="0" eaLnBrk="1" latinLnBrk="0" hangingPunct="1">
                        <a:spcAft>
                          <a:spcPts val="0"/>
                        </a:spcAft>
                      </a:pPr>
                      <a:r>
                        <a:rPr lang="en-US" sz="1400" kern="100" dirty="0">
                          <a:solidFill>
                            <a:schemeClr val="tx1"/>
                          </a:solidFill>
                          <a:effectLst/>
                          <a:latin typeface="Times New Roman"/>
                          <a:ea typeface="+mn-ea"/>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zh-CN" altLang="en-US" sz="1400" kern="100" dirty="0" smtClean="0">
                          <a:solidFill>
                            <a:schemeClr val="tx1"/>
                          </a:solidFill>
                          <a:effectLst/>
                          <a:latin typeface="Times New Roman"/>
                          <a:ea typeface="微软雅黑" pitchFamily="34" charset="-122"/>
                          <a:cs typeface="Times New Roman"/>
                        </a:rPr>
                        <a:t>特殊</a:t>
                      </a:r>
                      <a:r>
                        <a:rPr lang="zh-CN" sz="1400" kern="100" dirty="0" smtClean="0">
                          <a:solidFill>
                            <a:schemeClr val="tx1"/>
                          </a:solidFill>
                          <a:effectLst/>
                          <a:latin typeface="Times New Roman"/>
                          <a:ea typeface="微软雅黑" pitchFamily="34" charset="-122"/>
                          <a:cs typeface="Times New Roman"/>
                        </a:rPr>
                        <a:t>作业</a:t>
                      </a:r>
                      <a:r>
                        <a:rPr lang="zh-CN" sz="1400" kern="100" dirty="0">
                          <a:solidFill>
                            <a:schemeClr val="tx1"/>
                          </a:solidFill>
                          <a:effectLst/>
                          <a:latin typeface="Times New Roman"/>
                          <a:ea typeface="微软雅黑" pitchFamily="34" charset="-122"/>
                          <a:cs typeface="Times New Roman"/>
                        </a:rPr>
                        <a:t>应安排专人进行现场安全管理，确保作业人员遵守岗位操作规程和落实安全及职业病危害防护措施。</a:t>
                      </a:r>
                    </a:p>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安排专人现场安全监护；</a:t>
                      </a:r>
                    </a:p>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2.</a:t>
                      </a:r>
                      <a:r>
                        <a:rPr lang="zh-CN" sz="1400" kern="100" dirty="0">
                          <a:solidFill>
                            <a:schemeClr val="tx1"/>
                          </a:solidFill>
                          <a:effectLst/>
                          <a:latin typeface="Times New Roman"/>
                          <a:ea typeface="微软雅黑" pitchFamily="34" charset="-122"/>
                          <a:cs typeface="Times New Roman"/>
                        </a:rPr>
                        <a:t>作业人员遵守岗位操作规程和落实安全及职业病危害防护措施</a:t>
                      </a:r>
                      <a:r>
                        <a:rPr lang="zh-CN" sz="1400" kern="100" dirty="0" smtClean="0">
                          <a:solidFill>
                            <a:schemeClr val="tx1"/>
                          </a:solidFill>
                          <a:effectLst/>
                          <a:latin typeface="Times New Roman"/>
                          <a:ea typeface="微软雅黑" pitchFamily="34" charset="-122"/>
                          <a:cs typeface="Times New Roman"/>
                        </a:rPr>
                        <a:t>。</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5</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255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作业许可证缺少专人现场监护签字，整体不得分；</a:t>
                      </a:r>
                    </a:p>
                    <a:p>
                      <a:pPr marL="0" marR="8255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2</a:t>
                      </a:r>
                      <a:r>
                        <a:rPr lang="en-US" sz="1400" kern="100" dirty="0" smtClean="0">
                          <a:solidFill>
                            <a:schemeClr val="tx1"/>
                          </a:solidFill>
                          <a:effectLst/>
                          <a:latin typeface="Times New Roman"/>
                          <a:ea typeface="微软雅黑" pitchFamily="34" charset="-122"/>
                          <a:cs typeface="Times New Roman"/>
                        </a:rPr>
                        <a:t>.</a:t>
                      </a:r>
                      <a:r>
                        <a:rPr lang="zh-CN" altLang="en-US" sz="1400" kern="100" dirty="0" smtClean="0">
                          <a:solidFill>
                            <a:schemeClr val="tx1"/>
                          </a:solidFill>
                          <a:effectLst/>
                          <a:latin typeface="Times New Roman"/>
                          <a:ea typeface="微软雅黑" pitchFamily="34" charset="-122"/>
                          <a:cs typeface="Times New Roman"/>
                        </a:rPr>
                        <a:t>作业许可证未对安全风险开展防护措施，整体不得分，有部分未开展防护措施，扣</a:t>
                      </a:r>
                      <a:r>
                        <a:rPr lang="en-US" altLang="zh-CN" sz="1400" kern="100" dirty="0" smtClean="0">
                          <a:solidFill>
                            <a:schemeClr val="tx1"/>
                          </a:solidFill>
                          <a:effectLst/>
                          <a:latin typeface="Times New Roman"/>
                          <a:ea typeface="微软雅黑" pitchFamily="34" charset="-122"/>
                          <a:cs typeface="Times New Roman"/>
                        </a:rPr>
                        <a:t>3</a:t>
                      </a:r>
                      <a:r>
                        <a:rPr lang="zh-CN" altLang="en-US" sz="1400" kern="100" dirty="0" smtClean="0">
                          <a:solidFill>
                            <a:schemeClr val="tx1"/>
                          </a:solidFill>
                          <a:effectLst/>
                          <a:latin typeface="Times New Roman"/>
                          <a:ea typeface="微软雅黑" pitchFamily="34" charset="-122"/>
                          <a:cs typeface="Times New Roman"/>
                        </a:rPr>
                        <a:t>分。</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105636">
                <a:tc vMerge="1">
                  <a:txBody>
                    <a:bodyPr/>
                    <a:lstStyle/>
                    <a:p>
                      <a:pPr marL="0"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zh-CN" sz="1400" kern="100" spc="-30" dirty="0">
                          <a:solidFill>
                            <a:schemeClr val="tx1"/>
                          </a:solidFill>
                          <a:effectLst/>
                          <a:latin typeface="Times New Roman"/>
                          <a:ea typeface="微软雅黑" pitchFamily="34" charset="-122"/>
                          <a:cs typeface="Times New Roman"/>
                        </a:rPr>
                        <a:t>两个以上作业队伍在同一作业区域内进行作业活动时，不同作业队伍相互之间应签订管理协议。明确各自的安全生产管理职责和采取的有效措施，并指定专人进行检查与协调。</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spc="-30" dirty="0">
                          <a:solidFill>
                            <a:schemeClr val="tx1"/>
                          </a:solidFill>
                          <a:effectLst/>
                          <a:latin typeface="Times New Roman"/>
                          <a:ea typeface="微软雅黑" pitchFamily="34" charset="-122"/>
                          <a:cs typeface="Times New Roman"/>
                        </a:rPr>
                        <a:t>1.</a:t>
                      </a:r>
                      <a:r>
                        <a:rPr lang="zh-CN" sz="1400" kern="100" spc="-30" dirty="0">
                          <a:solidFill>
                            <a:schemeClr val="tx1"/>
                          </a:solidFill>
                          <a:effectLst/>
                          <a:latin typeface="Times New Roman"/>
                          <a:ea typeface="微软雅黑" pitchFamily="34" charset="-122"/>
                          <a:cs typeface="Times New Roman"/>
                        </a:rPr>
                        <a:t>不同作业队伍在同一作业区域内进行作业活动时，应相互之间应签订管理协议；</a:t>
                      </a:r>
                    </a:p>
                    <a:p>
                      <a:pPr marL="0" algn="l" defTabSz="914400" rtl="0" eaLnBrk="1" latinLnBrk="0" hangingPunct="1">
                        <a:spcAft>
                          <a:spcPts val="0"/>
                        </a:spcAft>
                      </a:pPr>
                      <a:r>
                        <a:rPr lang="en-US" sz="1400" kern="100" spc="-30" dirty="0">
                          <a:solidFill>
                            <a:schemeClr val="tx1"/>
                          </a:solidFill>
                          <a:effectLst/>
                          <a:latin typeface="Times New Roman"/>
                          <a:ea typeface="微软雅黑" pitchFamily="34" charset="-122"/>
                          <a:cs typeface="Times New Roman"/>
                        </a:rPr>
                        <a:t>2.</a:t>
                      </a:r>
                      <a:r>
                        <a:rPr lang="zh-CN" sz="1400" kern="100" spc="-30" dirty="0">
                          <a:solidFill>
                            <a:schemeClr val="tx1"/>
                          </a:solidFill>
                          <a:effectLst/>
                          <a:latin typeface="Times New Roman"/>
                          <a:ea typeface="微软雅黑" pitchFamily="34" charset="-122"/>
                          <a:cs typeface="Times New Roman"/>
                        </a:rPr>
                        <a:t>协议应明确各自的安全生产管理职责和采取的有效措施；</a:t>
                      </a:r>
                    </a:p>
                    <a:p>
                      <a:pPr marL="0" algn="l" defTabSz="914400" rtl="0" eaLnBrk="1" latinLnBrk="0" hangingPunct="1">
                        <a:spcAft>
                          <a:spcPts val="0"/>
                        </a:spcAft>
                      </a:pPr>
                      <a:r>
                        <a:rPr lang="en-US" sz="1400" kern="100" spc="-30" dirty="0">
                          <a:solidFill>
                            <a:schemeClr val="tx1"/>
                          </a:solidFill>
                          <a:effectLst/>
                          <a:latin typeface="Times New Roman"/>
                          <a:ea typeface="微软雅黑" pitchFamily="34" charset="-122"/>
                          <a:cs typeface="Times New Roman"/>
                        </a:rPr>
                        <a:t>3.</a:t>
                      </a:r>
                      <a:r>
                        <a:rPr lang="zh-CN" sz="1400" kern="100" spc="-30" dirty="0">
                          <a:solidFill>
                            <a:schemeClr val="tx1"/>
                          </a:solidFill>
                          <a:effectLst/>
                          <a:latin typeface="Times New Roman"/>
                          <a:ea typeface="微软雅黑" pitchFamily="34" charset="-122"/>
                          <a:cs typeface="Times New Roman"/>
                        </a:rPr>
                        <a:t>应指定专职安全专职管理员。</a:t>
                      </a:r>
                    </a:p>
                    <a:p>
                      <a:pPr marL="0" algn="l" defTabSz="914400" rtl="0" eaLnBrk="1" latinLnBrk="0" hangingPunct="1">
                        <a:spcAft>
                          <a:spcPts val="0"/>
                        </a:spcAft>
                      </a:pPr>
                      <a:r>
                        <a:rPr lang="en-US" sz="1400" kern="100" spc="-30" dirty="0">
                          <a:solidFill>
                            <a:schemeClr val="tx1"/>
                          </a:solidFill>
                          <a:effectLst/>
                          <a:latin typeface="Times New Roman"/>
                          <a:ea typeface="微软雅黑" pitchFamily="34" charset="-122"/>
                          <a:cs typeface="Times New Roman"/>
                        </a:rPr>
                        <a:t> </a:t>
                      </a:r>
                      <a:endParaRPr lang="zh-CN" sz="1400" kern="100" spc="-3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spc="-30" dirty="0">
                          <a:solidFill>
                            <a:schemeClr val="tx1"/>
                          </a:solidFill>
                          <a:effectLst/>
                          <a:latin typeface="Times New Roman"/>
                          <a:ea typeface="微软雅黑" pitchFamily="34" charset="-122"/>
                          <a:cs typeface="Times New Roman"/>
                        </a:rPr>
                        <a:t>5</a:t>
                      </a:r>
                      <a:endParaRPr lang="zh-CN" sz="1400" kern="100" spc="-3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2550" algn="l" defTabSz="914400" rtl="0" eaLnBrk="1" latinLnBrk="0" hangingPunct="1">
                        <a:spcAft>
                          <a:spcPts val="0"/>
                        </a:spcAft>
                      </a:pPr>
                      <a:r>
                        <a:rPr lang="en-US" sz="1400" kern="100" spc="-30" dirty="0">
                          <a:solidFill>
                            <a:schemeClr val="tx1"/>
                          </a:solidFill>
                          <a:effectLst/>
                          <a:latin typeface="Times New Roman"/>
                          <a:ea typeface="微软雅黑" pitchFamily="34" charset="-122"/>
                          <a:cs typeface="Times New Roman"/>
                        </a:rPr>
                        <a:t>1.</a:t>
                      </a:r>
                      <a:r>
                        <a:rPr lang="zh-CN" sz="1400" kern="100" spc="-30" dirty="0">
                          <a:solidFill>
                            <a:schemeClr val="tx1"/>
                          </a:solidFill>
                          <a:effectLst/>
                          <a:latin typeface="Times New Roman"/>
                          <a:ea typeface="微软雅黑" pitchFamily="34" charset="-122"/>
                          <a:cs typeface="Times New Roman"/>
                        </a:rPr>
                        <a:t>不同作业队伍在同一作业区域内进行作业活动时，未签订安全管理协议，整体不得分；</a:t>
                      </a:r>
                    </a:p>
                    <a:p>
                      <a:pPr marL="0" marR="82550" algn="l" defTabSz="914400" rtl="0" eaLnBrk="1" latinLnBrk="0" hangingPunct="1">
                        <a:spcAft>
                          <a:spcPts val="0"/>
                        </a:spcAft>
                      </a:pPr>
                      <a:r>
                        <a:rPr lang="en-US" sz="1400" kern="100" spc="-30" dirty="0">
                          <a:solidFill>
                            <a:schemeClr val="tx1"/>
                          </a:solidFill>
                          <a:effectLst/>
                          <a:latin typeface="Times New Roman"/>
                          <a:ea typeface="微软雅黑" pitchFamily="34" charset="-122"/>
                          <a:cs typeface="Times New Roman"/>
                        </a:rPr>
                        <a:t>2.</a:t>
                      </a:r>
                      <a:r>
                        <a:rPr lang="zh-CN" sz="1400" kern="100" spc="-30" dirty="0">
                          <a:solidFill>
                            <a:schemeClr val="tx1"/>
                          </a:solidFill>
                          <a:effectLst/>
                          <a:latin typeface="Times New Roman"/>
                          <a:ea typeface="微软雅黑" pitchFamily="34" charset="-122"/>
                          <a:cs typeface="Times New Roman"/>
                        </a:rPr>
                        <a:t>签订的协议没有明确各自安全生产管理职责和采取的有效措施扣</a:t>
                      </a:r>
                      <a:r>
                        <a:rPr lang="en-US" sz="1400" kern="100" spc="-30" dirty="0">
                          <a:solidFill>
                            <a:schemeClr val="tx1"/>
                          </a:solidFill>
                          <a:effectLst/>
                          <a:latin typeface="Times New Roman"/>
                          <a:ea typeface="微软雅黑" pitchFamily="34" charset="-122"/>
                          <a:cs typeface="Times New Roman"/>
                        </a:rPr>
                        <a:t>3</a:t>
                      </a:r>
                      <a:r>
                        <a:rPr lang="zh-CN" sz="1400" kern="100" spc="-30" dirty="0">
                          <a:solidFill>
                            <a:schemeClr val="tx1"/>
                          </a:solidFill>
                          <a:effectLst/>
                          <a:latin typeface="Times New Roman"/>
                          <a:ea typeface="微软雅黑" pitchFamily="34" charset="-122"/>
                          <a:cs typeface="Times New Roman"/>
                        </a:rPr>
                        <a:t>分；</a:t>
                      </a:r>
                    </a:p>
                    <a:p>
                      <a:pPr marL="0" marR="82550" algn="l" defTabSz="914400" rtl="0" eaLnBrk="1" latinLnBrk="0" hangingPunct="1">
                        <a:spcAft>
                          <a:spcPts val="0"/>
                        </a:spcAft>
                      </a:pPr>
                      <a:r>
                        <a:rPr lang="en-US" sz="1400" kern="100" spc="-30" dirty="0">
                          <a:solidFill>
                            <a:schemeClr val="tx1"/>
                          </a:solidFill>
                          <a:effectLst/>
                          <a:latin typeface="Times New Roman"/>
                          <a:ea typeface="微软雅黑" pitchFamily="34" charset="-122"/>
                          <a:cs typeface="Times New Roman"/>
                        </a:rPr>
                        <a:t>3.</a:t>
                      </a:r>
                      <a:r>
                        <a:rPr lang="zh-CN" sz="1400" kern="100" spc="-30" dirty="0">
                          <a:solidFill>
                            <a:schemeClr val="tx1"/>
                          </a:solidFill>
                          <a:effectLst/>
                          <a:latin typeface="Times New Roman"/>
                          <a:ea typeface="微软雅黑" pitchFamily="34" charset="-122"/>
                          <a:cs typeface="Times New Roman"/>
                        </a:rPr>
                        <a:t>未指定专职安全专职管理员扣</a:t>
                      </a:r>
                      <a:r>
                        <a:rPr lang="en-US" sz="1400" kern="100" spc="-30" dirty="0">
                          <a:solidFill>
                            <a:schemeClr val="tx1"/>
                          </a:solidFill>
                          <a:effectLst/>
                          <a:latin typeface="Times New Roman"/>
                          <a:ea typeface="微软雅黑" pitchFamily="34" charset="-122"/>
                          <a:cs typeface="Times New Roman"/>
                        </a:rPr>
                        <a:t>2</a:t>
                      </a:r>
                      <a:r>
                        <a:rPr lang="zh-CN" sz="1400" kern="100" spc="-3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37797">
                <a:tc vMerge="1">
                  <a:txBody>
                    <a:bodyPr/>
                    <a:lstStyle/>
                    <a:p>
                      <a:pPr marL="0"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nSpc>
                          <a:spcPct val="130000"/>
                        </a:lnSpc>
                      </a:pPr>
                      <a:r>
                        <a:rPr lang="en-US" altLang="zh-CN" sz="1400" kern="100" spc="-30" dirty="0" smtClean="0">
                          <a:solidFill>
                            <a:schemeClr val="tx1"/>
                          </a:solidFill>
                          <a:effectLst/>
                          <a:latin typeface="Times New Roman"/>
                          <a:ea typeface="微软雅黑" pitchFamily="34" charset="-122"/>
                          <a:cs typeface="Times New Roman"/>
                        </a:rPr>
                        <a:t>1.</a:t>
                      </a:r>
                      <a:r>
                        <a:rPr lang="zh-CN" altLang="en-US" sz="1400" kern="100" spc="-30" dirty="0" smtClean="0">
                          <a:solidFill>
                            <a:schemeClr val="tx1"/>
                          </a:solidFill>
                          <a:effectLst/>
                          <a:latin typeface="Times New Roman"/>
                          <a:ea typeface="微软雅黑" pitchFamily="34" charset="-122"/>
                          <a:cs typeface="Times New Roman"/>
                        </a:rPr>
                        <a:t>检查作业许可证，必须要有专人现场监护签字，对作业存在的风险设置防护措施。</a:t>
                      </a:r>
                      <a:endParaRPr lang="en-US" altLang="zh-CN" sz="1400" kern="100" spc="-30" dirty="0" smtClean="0">
                        <a:solidFill>
                          <a:schemeClr val="tx1"/>
                        </a:solidFill>
                        <a:effectLst/>
                        <a:latin typeface="Times New Roman"/>
                        <a:ea typeface="微软雅黑" pitchFamily="34" charset="-122"/>
                        <a:cs typeface="Times New Roman"/>
                      </a:endParaRPr>
                    </a:p>
                    <a:p>
                      <a:pPr>
                        <a:lnSpc>
                          <a:spcPct val="130000"/>
                        </a:lnSpc>
                      </a:pPr>
                      <a:r>
                        <a:rPr lang="en-US" altLang="zh-CN" sz="1400" kern="100" spc="-30" dirty="0" smtClean="0">
                          <a:solidFill>
                            <a:schemeClr val="tx1"/>
                          </a:solidFill>
                          <a:effectLst/>
                          <a:latin typeface="Times New Roman"/>
                          <a:ea typeface="微软雅黑" pitchFamily="34" charset="-122"/>
                          <a:cs typeface="Times New Roman"/>
                        </a:rPr>
                        <a:t>2.</a:t>
                      </a:r>
                      <a:r>
                        <a:rPr lang="zh-CN" altLang="en-US" sz="1400" kern="100" spc="-30" dirty="0" smtClean="0">
                          <a:solidFill>
                            <a:schemeClr val="tx1"/>
                          </a:solidFill>
                          <a:effectLst/>
                          <a:latin typeface="Times New Roman"/>
                          <a:ea typeface="微软雅黑" pitchFamily="34" charset="-122"/>
                          <a:cs typeface="Times New Roman"/>
                        </a:rPr>
                        <a:t>企业现场有交叉作业的，需要相互签订安全管理协议，并设置专职安全管理员工。</a:t>
                      </a:r>
                      <a:endParaRPr lang="en-US" altLang="zh-CN" sz="1400" kern="100" spc="-30" dirty="0" smtClean="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982581285"/>
      </p:ext>
    </p:extLst>
  </p:cSld>
  <p:clrMapOvr>
    <a:masterClrMapping/>
  </p:clrMapOvr>
  <p:transition spd="slow"/>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361913902"/>
              </p:ext>
            </p:extLst>
          </p:nvPr>
        </p:nvGraphicFramePr>
        <p:xfrm>
          <a:off x="272119" y="901739"/>
          <a:ext cx="11230230" cy="3959445"/>
        </p:xfrm>
        <a:graphic>
          <a:graphicData uri="http://schemas.openxmlformats.org/drawingml/2006/table">
            <a:tbl>
              <a:tblPr/>
              <a:tblGrid>
                <a:gridCol w="566672">
                  <a:extLst>
                    <a:ext uri="{9D8B030D-6E8A-4147-A177-3AD203B41FA5}">
                      <a16:colId xmlns:a16="http://schemas.microsoft.com/office/drawing/2014/main" xmlns="" val="20000"/>
                    </a:ext>
                  </a:extLst>
                </a:gridCol>
                <a:gridCol w="498553">
                  <a:extLst>
                    <a:ext uri="{9D8B030D-6E8A-4147-A177-3AD203B41FA5}">
                      <a16:colId xmlns:a16="http://schemas.microsoft.com/office/drawing/2014/main" xmlns="" val="20001"/>
                    </a:ext>
                  </a:extLst>
                </a:gridCol>
                <a:gridCol w="2785839">
                  <a:extLst>
                    <a:ext uri="{9D8B030D-6E8A-4147-A177-3AD203B41FA5}">
                      <a16:colId xmlns:a16="http://schemas.microsoft.com/office/drawing/2014/main" xmlns="" val="20002"/>
                    </a:ext>
                  </a:extLst>
                </a:gridCol>
                <a:gridCol w="4087062">
                  <a:extLst>
                    <a:ext uri="{9D8B030D-6E8A-4147-A177-3AD203B41FA5}">
                      <a16:colId xmlns:a16="http://schemas.microsoft.com/office/drawing/2014/main" xmlns="" val="20003"/>
                    </a:ext>
                  </a:extLst>
                </a:gridCol>
                <a:gridCol w="500972">
                  <a:extLst>
                    <a:ext uri="{9D8B030D-6E8A-4147-A177-3AD203B41FA5}">
                      <a16:colId xmlns:a16="http://schemas.microsoft.com/office/drawing/2014/main" xmlns="" val="20004"/>
                    </a:ext>
                  </a:extLst>
                </a:gridCol>
                <a:gridCol w="2791132">
                  <a:extLst>
                    <a:ext uri="{9D8B030D-6E8A-4147-A177-3AD203B41FA5}">
                      <a16:colId xmlns:a16="http://schemas.microsoft.com/office/drawing/2014/main" xmlns="" val="20005"/>
                    </a:ext>
                  </a:extLst>
                </a:gridCol>
              </a:tblGrid>
              <a:tr h="617661">
                <a:tc>
                  <a:txBody>
                    <a:bodyPr/>
                    <a:lstStyle/>
                    <a:p>
                      <a:pPr algn="ctr">
                        <a:spcAft>
                          <a:spcPts val="0"/>
                        </a:spcAft>
                      </a:pPr>
                      <a:r>
                        <a:rPr lang="zh-CN" sz="1400" b="1" kern="100" dirty="0">
                          <a:effectLst/>
                          <a:latin typeface="Times New Roman"/>
                          <a:ea typeface="微软雅黑" pitchFamily="34" charset="-122"/>
                          <a:cs typeface="Times New Roman"/>
                        </a:rPr>
                        <a:t>二级</a:t>
                      </a:r>
                      <a:endParaRPr lang="zh-CN" sz="1400" kern="100" dirty="0">
                        <a:effectLst/>
                        <a:latin typeface="Calibri"/>
                        <a:ea typeface="微软雅黑" pitchFamily="34" charset="-122"/>
                        <a:cs typeface="Times New Roman"/>
                      </a:endParaRPr>
                    </a:p>
                    <a:p>
                      <a:pPr algn="ctr">
                        <a:spcAft>
                          <a:spcPts val="0"/>
                        </a:spcAft>
                      </a:pPr>
                      <a:r>
                        <a:rPr lang="zh-CN" altLang="en-US" sz="1400" b="1" kern="100" dirty="0" smtClean="0">
                          <a:effectLst/>
                          <a:latin typeface="Times New Roman"/>
                          <a:ea typeface="微软雅黑" pitchFamily="34" charset="-122"/>
                          <a:cs typeface="Times New Roman"/>
                        </a:rPr>
                        <a:t>要素</a:t>
                      </a:r>
                      <a:endParaRPr lang="zh-CN" sz="14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a:ea typeface="微软雅黑" pitchFamily="34" charset="-122"/>
                          <a:cs typeface="Times New Roman"/>
                        </a:rPr>
                        <a:t>三级</a:t>
                      </a:r>
                      <a:endParaRPr lang="zh-CN" sz="1400" kern="100" dirty="0">
                        <a:effectLst/>
                        <a:latin typeface="Calibri"/>
                        <a:ea typeface="微软雅黑" pitchFamily="34" charset="-122"/>
                        <a:cs typeface="Times New Roman"/>
                      </a:endParaRPr>
                    </a:p>
                    <a:p>
                      <a:pPr algn="ctr">
                        <a:spcAft>
                          <a:spcPts val="0"/>
                        </a:spcAft>
                      </a:pPr>
                      <a:r>
                        <a:rPr lang="zh-CN" sz="1400" b="1" kern="100" dirty="0">
                          <a:effectLst/>
                          <a:latin typeface="Times New Roman"/>
                          <a:ea typeface="微软雅黑" pitchFamily="34" charset="-122"/>
                          <a:cs typeface="Times New Roman"/>
                        </a:rPr>
                        <a:t>要素</a:t>
                      </a:r>
                      <a:endParaRPr lang="zh-CN" sz="14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a:ea typeface="微软雅黑" pitchFamily="34" charset="-122"/>
                          <a:cs typeface="Times New Roman"/>
                        </a:rPr>
                        <a:t>基本规范要求</a:t>
                      </a:r>
                      <a:endParaRPr lang="zh-CN" sz="14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a:ea typeface="微软雅黑" pitchFamily="34" charset="-122"/>
                          <a:cs typeface="Times New Roman"/>
                        </a:rPr>
                        <a:t>企业达标标准</a:t>
                      </a:r>
                      <a:endParaRPr lang="zh-CN" sz="14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a:ea typeface="微软雅黑" pitchFamily="34" charset="-122"/>
                          <a:cs typeface="Times New Roman"/>
                        </a:rPr>
                        <a:t>标准</a:t>
                      </a:r>
                      <a:endParaRPr lang="zh-CN" sz="1400" kern="100" dirty="0">
                        <a:effectLst/>
                        <a:latin typeface="Calibri"/>
                        <a:ea typeface="微软雅黑" pitchFamily="34" charset="-122"/>
                        <a:cs typeface="Times New Roman"/>
                      </a:endParaRPr>
                    </a:p>
                    <a:p>
                      <a:pPr algn="ctr">
                        <a:spcAft>
                          <a:spcPts val="0"/>
                        </a:spcAft>
                      </a:pPr>
                      <a:r>
                        <a:rPr lang="zh-CN" sz="1400" b="1" kern="100" dirty="0">
                          <a:effectLst/>
                          <a:latin typeface="Times New Roman"/>
                          <a:ea typeface="微软雅黑" pitchFamily="34" charset="-122"/>
                          <a:cs typeface="Times New Roman"/>
                        </a:rPr>
                        <a:t>分值</a:t>
                      </a:r>
                      <a:endParaRPr lang="zh-CN" sz="14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a:ea typeface="微软雅黑" pitchFamily="34" charset="-122"/>
                          <a:cs typeface="Times New Roman"/>
                        </a:rPr>
                        <a:t>考评说明</a:t>
                      </a:r>
                      <a:endParaRPr lang="zh-CN" sz="14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923890">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kern="100" dirty="0" smtClean="0">
                          <a:solidFill>
                            <a:schemeClr val="tx1"/>
                          </a:solidFill>
                          <a:effectLst/>
                          <a:latin typeface="Times New Roman"/>
                          <a:ea typeface="微软雅黑" pitchFamily="34" charset="-122"/>
                          <a:cs typeface="Times New Roman"/>
                        </a:rPr>
                        <a:t>4.2</a:t>
                      </a:r>
                      <a:r>
                        <a:rPr lang="zh-CN" altLang="zh-CN" sz="1400" kern="100" dirty="0" smtClean="0">
                          <a:solidFill>
                            <a:schemeClr val="tx1"/>
                          </a:solidFill>
                          <a:effectLst/>
                          <a:latin typeface="Times New Roman"/>
                          <a:ea typeface="微软雅黑" pitchFamily="34" charset="-122"/>
                          <a:cs typeface="Times New Roman"/>
                        </a:rPr>
                        <a:t>作业安全</a:t>
                      </a:r>
                    </a:p>
                    <a:p>
                      <a:pPr marL="0" algn="l" defTabSz="914400" rtl="0" eaLnBrk="1" latinLnBrk="0" hangingPunct="1">
                        <a:spcAft>
                          <a:spcPts val="0"/>
                        </a:spcAft>
                      </a:pP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en-US" sz="1400" kern="100" dirty="0" smtClean="0">
                          <a:effectLst/>
                          <a:latin typeface="Times New Roman"/>
                          <a:ea typeface="微软雅黑" pitchFamily="34" charset="-122"/>
                          <a:cs typeface="Times New Roman"/>
                        </a:rPr>
                        <a:t>4.2.2</a:t>
                      </a:r>
                      <a:r>
                        <a:rPr lang="zh-CN" sz="1400" kern="100" dirty="0" smtClean="0">
                          <a:effectLst/>
                          <a:latin typeface="Times New Roman"/>
                          <a:ea typeface="微软雅黑" pitchFamily="34" charset="-122"/>
                          <a:cs typeface="Times New Roman"/>
                        </a:rPr>
                        <a:t>行为安全</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66700" algn="l">
                        <a:spcAft>
                          <a:spcPts val="0"/>
                        </a:spcAft>
                      </a:pPr>
                      <a:r>
                        <a:rPr lang="zh-CN" sz="1400" kern="100" dirty="0">
                          <a:effectLst/>
                          <a:latin typeface="Times New Roman"/>
                          <a:ea typeface="微软雅黑" pitchFamily="34" charset="-122"/>
                          <a:cs typeface="Times New Roman"/>
                        </a:rPr>
                        <a:t>企业应加强从业人员生产作业行为的安全管理。对作业行为、设备设施、工艺技术隐患等进行分析，采取控制措施。</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100" dirty="0">
                          <a:effectLst/>
                          <a:latin typeface="Times New Roman"/>
                          <a:ea typeface="微软雅黑" pitchFamily="34" charset="-122"/>
                          <a:cs typeface="Times New Roman"/>
                        </a:rPr>
                        <a:t>要害岗位及电气、机械等设备，应实行操作牌制度。</a:t>
                      </a:r>
                      <a:endParaRPr lang="zh-CN" sz="1400" kern="100" dirty="0">
                        <a:effectLst/>
                        <a:latin typeface="Calibri"/>
                        <a:ea typeface="微软雅黑" pitchFamily="34" charset="-122"/>
                        <a:cs typeface="Times New Roman"/>
                      </a:endParaRPr>
                    </a:p>
                    <a:p>
                      <a:pPr algn="l">
                        <a:spcAft>
                          <a:spcPts val="0"/>
                        </a:spcAft>
                      </a:pPr>
                      <a:r>
                        <a:rPr lang="zh-CN" sz="1400" kern="100" dirty="0">
                          <a:effectLst/>
                          <a:latin typeface="Times New Roman"/>
                          <a:ea typeface="微软雅黑" pitchFamily="34" charset="-122"/>
                          <a:cs typeface="Times New Roman"/>
                        </a:rPr>
                        <a:t>开展杜绝违章指挥、违规作业和违反劳动纪律的</a:t>
                      </a:r>
                      <a:r>
                        <a:rPr lang="en-US" sz="1400" kern="100" dirty="0">
                          <a:effectLst/>
                          <a:latin typeface="Times New Roman"/>
                          <a:ea typeface="微软雅黑" pitchFamily="34" charset="-122"/>
                          <a:cs typeface="Times New Roman"/>
                        </a:rPr>
                        <a:t>“</a:t>
                      </a:r>
                      <a:r>
                        <a:rPr lang="zh-CN" sz="1400" kern="100" dirty="0">
                          <a:effectLst/>
                          <a:latin typeface="Times New Roman"/>
                          <a:ea typeface="微软雅黑" pitchFamily="34" charset="-122"/>
                          <a:cs typeface="Times New Roman"/>
                        </a:rPr>
                        <a:t>三违</a:t>
                      </a:r>
                      <a:r>
                        <a:rPr lang="en-US" sz="1400" kern="100" dirty="0">
                          <a:effectLst/>
                          <a:latin typeface="Times New Roman"/>
                          <a:ea typeface="微软雅黑" pitchFamily="34" charset="-122"/>
                          <a:cs typeface="Times New Roman"/>
                        </a:rPr>
                        <a:t>”</a:t>
                      </a:r>
                      <a:r>
                        <a:rPr lang="zh-CN" sz="1400" kern="100" dirty="0">
                          <a:effectLst/>
                          <a:latin typeface="Times New Roman"/>
                          <a:ea typeface="微软雅黑" pitchFamily="34" charset="-122"/>
                          <a:cs typeface="Times New Roman"/>
                        </a:rPr>
                        <a:t>检查行为。</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u="none" strike="noStrike" kern="100" dirty="0">
                          <a:effectLst/>
                          <a:latin typeface="Times New Roman"/>
                          <a:ea typeface="微软雅黑" pitchFamily="34" charset="-122"/>
                          <a:cs typeface="Times New Roman"/>
                        </a:rPr>
                        <a:t> </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36</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82550" algn="l">
                        <a:spcAft>
                          <a:spcPts val="0"/>
                        </a:spcAft>
                      </a:pP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未挂操作牌就作业的，每处扣</a:t>
                      </a: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分；</a:t>
                      </a:r>
                      <a:r>
                        <a:rPr lang="zh-CN" sz="1400" kern="100" dirty="0">
                          <a:effectLst/>
                          <a:latin typeface="Calibri"/>
                          <a:ea typeface="Times New Roman"/>
                          <a:cs typeface="Times New Roman"/>
                        </a:rPr>
                        <a:t> </a:t>
                      </a:r>
                      <a:r>
                        <a:rPr lang="zh-CN" sz="1400" kern="100" dirty="0">
                          <a:effectLst/>
                          <a:latin typeface="Times New Roman"/>
                          <a:ea typeface="微软雅黑" pitchFamily="34" charset="-122"/>
                          <a:cs typeface="Times New Roman"/>
                        </a:rPr>
                        <a:t>每少一个操作牌的，扣</a:t>
                      </a:r>
                      <a:r>
                        <a:rPr lang="en-US" sz="1400" kern="100" dirty="0">
                          <a:effectLst/>
                          <a:latin typeface="Times New Roman"/>
                          <a:ea typeface="微软雅黑" pitchFamily="34" charset="-122"/>
                          <a:cs typeface="Times New Roman"/>
                        </a:rPr>
                        <a:t>1</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p>
                      <a:pPr marR="82550" algn="l">
                        <a:spcAft>
                          <a:spcPts val="0"/>
                        </a:spcAft>
                      </a:pPr>
                      <a:r>
                        <a:rPr lang="en-US" sz="1400" kern="100" dirty="0">
                          <a:effectLst/>
                          <a:latin typeface="Times New Roman"/>
                          <a:ea typeface="微软雅黑" pitchFamily="34" charset="-122"/>
                          <a:cs typeface="Times New Roman"/>
                        </a:rPr>
                        <a:t>2.</a:t>
                      </a:r>
                      <a:r>
                        <a:rPr lang="zh-CN" sz="1400" kern="100" dirty="0">
                          <a:effectLst/>
                          <a:latin typeface="Times New Roman"/>
                          <a:ea typeface="微软雅黑" pitchFamily="34" charset="-122"/>
                          <a:cs typeface="Times New Roman"/>
                        </a:rPr>
                        <a:t>缺少有关反</a:t>
                      </a:r>
                      <a:r>
                        <a:rPr lang="en-US" sz="1400" kern="100" dirty="0">
                          <a:effectLst/>
                          <a:latin typeface="Times New Roman"/>
                          <a:ea typeface="微软雅黑" pitchFamily="34" charset="-122"/>
                          <a:cs typeface="Times New Roman"/>
                        </a:rPr>
                        <a:t>“</a:t>
                      </a:r>
                      <a:r>
                        <a:rPr lang="zh-CN" sz="1400" kern="100" dirty="0">
                          <a:effectLst/>
                          <a:latin typeface="Times New Roman"/>
                          <a:ea typeface="微软雅黑" pitchFamily="34" charset="-122"/>
                          <a:cs typeface="Times New Roman"/>
                        </a:rPr>
                        <a:t>三违</a:t>
                      </a:r>
                      <a:r>
                        <a:rPr lang="en-US" sz="1400" kern="100" dirty="0">
                          <a:effectLst/>
                          <a:latin typeface="Times New Roman"/>
                          <a:ea typeface="微软雅黑" pitchFamily="34" charset="-122"/>
                          <a:cs typeface="Times New Roman"/>
                        </a:rPr>
                        <a:t>”</a:t>
                      </a:r>
                      <a:r>
                        <a:rPr lang="zh-CN" sz="1400" kern="100" dirty="0">
                          <a:effectLst/>
                          <a:latin typeface="Times New Roman"/>
                          <a:ea typeface="微软雅黑" pitchFamily="34" charset="-122"/>
                          <a:cs typeface="Times New Roman"/>
                        </a:rPr>
                        <a:t>检查的扣</a:t>
                      </a:r>
                      <a:r>
                        <a:rPr lang="en-US" sz="1400" kern="100" dirty="0">
                          <a:effectLst/>
                          <a:latin typeface="Times New Roman"/>
                          <a:ea typeface="微软雅黑" pitchFamily="34" charset="-122"/>
                          <a:cs typeface="Times New Roman"/>
                        </a:rPr>
                        <a:t>5</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p>
                      <a:pPr marR="82550" algn="l">
                        <a:spcAft>
                          <a:spcPts val="0"/>
                        </a:spcAft>
                      </a:pPr>
                      <a:r>
                        <a:rPr lang="en-US" sz="1400" kern="100" dirty="0">
                          <a:effectLst/>
                          <a:latin typeface="Times New Roman"/>
                          <a:ea typeface="微软雅黑" pitchFamily="34" charset="-122"/>
                          <a:cs typeface="Times New Roman"/>
                        </a:rPr>
                        <a:t>3.</a:t>
                      </a:r>
                      <a:r>
                        <a:rPr lang="zh-CN" sz="1400" kern="100" dirty="0">
                          <a:effectLst/>
                          <a:latin typeface="Times New Roman"/>
                          <a:ea typeface="微软雅黑" pitchFamily="34" charset="-122"/>
                          <a:cs typeface="Times New Roman"/>
                        </a:rPr>
                        <a:t>现场存在</a:t>
                      </a:r>
                      <a:r>
                        <a:rPr lang="en-US" sz="1400" kern="100" dirty="0">
                          <a:effectLst/>
                          <a:latin typeface="Times New Roman"/>
                          <a:ea typeface="微软雅黑" pitchFamily="34" charset="-122"/>
                          <a:cs typeface="Times New Roman"/>
                        </a:rPr>
                        <a:t>“</a:t>
                      </a:r>
                      <a:r>
                        <a:rPr lang="zh-CN" sz="1400" kern="100" dirty="0">
                          <a:effectLst/>
                          <a:latin typeface="Times New Roman"/>
                          <a:ea typeface="微软雅黑" pitchFamily="34" charset="-122"/>
                          <a:cs typeface="Times New Roman"/>
                        </a:rPr>
                        <a:t>三违</a:t>
                      </a:r>
                      <a:r>
                        <a:rPr lang="en-US" sz="1400" kern="100" dirty="0">
                          <a:effectLst/>
                          <a:latin typeface="Times New Roman"/>
                          <a:ea typeface="微软雅黑" pitchFamily="34" charset="-122"/>
                          <a:cs typeface="Times New Roman"/>
                        </a:rPr>
                        <a:t>”</a:t>
                      </a:r>
                      <a:r>
                        <a:rPr lang="zh-CN" sz="1400" kern="100" dirty="0">
                          <a:effectLst/>
                          <a:latin typeface="Times New Roman"/>
                          <a:ea typeface="微软雅黑" pitchFamily="34" charset="-122"/>
                          <a:cs typeface="Times New Roman"/>
                        </a:rPr>
                        <a:t>行为的，发现一次扣</a:t>
                      </a:r>
                      <a:r>
                        <a:rPr lang="en-US" sz="1400" kern="100" dirty="0">
                          <a:effectLst/>
                          <a:latin typeface="Times New Roman"/>
                          <a:ea typeface="微软雅黑" pitchFamily="34" charset="-122"/>
                          <a:cs typeface="Times New Roman"/>
                        </a:rPr>
                        <a:t>10</a:t>
                      </a:r>
                      <a:r>
                        <a:rPr lang="zh-CN" sz="1400" kern="100" dirty="0">
                          <a:effectLst/>
                          <a:latin typeface="Times New Roman"/>
                          <a:ea typeface="微软雅黑" pitchFamily="34" charset="-122"/>
                          <a:cs typeface="Times New Roman"/>
                        </a:rPr>
                        <a:t>分。</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274848">
                <a:tc vMerge="1">
                  <a:txBody>
                    <a:bodyPr/>
                    <a:lstStyle/>
                    <a:p>
                      <a:pPr marL="0"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100" dirty="0">
                          <a:effectLst/>
                          <a:latin typeface="Times New Roman"/>
                          <a:ea typeface="微软雅黑" pitchFamily="34" charset="-122"/>
                          <a:cs typeface="Times New Roman"/>
                        </a:rPr>
                        <a:t>应当监督、教育从业人员按照使用规则佩戴、使用。从业人员应遵守安全管理规定，正确穿戴劳动防护用品。</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0" dirty="0">
                          <a:effectLst/>
                          <a:latin typeface="Times New Roman"/>
                          <a:ea typeface="微软雅黑" pitchFamily="34" charset="-122"/>
                          <a:cs typeface="Times New Roman"/>
                        </a:rPr>
                        <a:t>员工在工作场所内正确穿戴和使用。</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u="none" strike="noStrike" kern="100" dirty="0">
                          <a:effectLst/>
                          <a:latin typeface="Times New Roman"/>
                          <a:ea typeface="微软雅黑" pitchFamily="34" charset="-122"/>
                          <a:cs typeface="Times New Roman"/>
                        </a:rPr>
                        <a:t> </a:t>
                      </a:r>
                      <a:endParaRPr lang="zh-CN" sz="1400" kern="100" dirty="0">
                        <a:effectLst/>
                        <a:latin typeface="Calibri"/>
                        <a:ea typeface="微软雅黑" pitchFamily="34" charset="-122"/>
                        <a:cs typeface="Times New Roman"/>
                      </a:endParaRPr>
                    </a:p>
                    <a:p>
                      <a:pPr algn="l">
                        <a:spcAft>
                          <a:spcPts val="0"/>
                        </a:spcAft>
                      </a:pPr>
                      <a:r>
                        <a:rPr lang="en-US" sz="1400" kern="100" dirty="0">
                          <a:effectLst/>
                          <a:latin typeface="Times New Roman"/>
                          <a:ea typeface="微软雅黑" pitchFamily="34" charset="-122"/>
                          <a:cs typeface="Times New Roman"/>
                        </a:rPr>
                        <a:t>10</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82550" algn="l">
                        <a:spcAft>
                          <a:spcPts val="0"/>
                        </a:spcAft>
                      </a:pPr>
                      <a:r>
                        <a:rPr lang="en-US" altLang="zh-CN" sz="1400" kern="100" dirty="0" smtClean="0">
                          <a:solidFill>
                            <a:schemeClr val="tx1"/>
                          </a:solidFill>
                          <a:effectLst/>
                          <a:latin typeface="Times New Roman"/>
                          <a:ea typeface="微软雅黑" pitchFamily="34" charset="-122"/>
                          <a:cs typeface="Times New Roman"/>
                        </a:rPr>
                        <a:t>1.</a:t>
                      </a:r>
                      <a:r>
                        <a:rPr lang="zh-CN" altLang="zh-CN" sz="1400" kern="100" dirty="0" smtClean="0">
                          <a:solidFill>
                            <a:schemeClr val="tx1"/>
                          </a:solidFill>
                          <a:effectLst/>
                          <a:latin typeface="Times New Roman"/>
                          <a:ea typeface="微软雅黑" pitchFamily="34" charset="-122"/>
                          <a:cs typeface="Times New Roman"/>
                        </a:rPr>
                        <a:t>员工未按规定正确穿戴和使用安全帽、工作服、防砸鞋、隔音耳塞等，每人次扣</a:t>
                      </a:r>
                      <a:r>
                        <a:rPr lang="en-US" altLang="zh-CN" sz="1400" kern="100" dirty="0" smtClean="0">
                          <a:solidFill>
                            <a:schemeClr val="tx1"/>
                          </a:solidFill>
                          <a:effectLst/>
                          <a:latin typeface="Times New Roman"/>
                          <a:ea typeface="微软雅黑" pitchFamily="34" charset="-122"/>
                          <a:cs typeface="Times New Roman"/>
                        </a:rPr>
                        <a:t>2</a:t>
                      </a:r>
                      <a:r>
                        <a:rPr lang="zh-CN" altLang="zh-CN" sz="1400" kern="100" dirty="0" smtClean="0">
                          <a:solidFill>
                            <a:schemeClr val="tx1"/>
                          </a:solidFill>
                          <a:effectLst/>
                          <a:latin typeface="Times New Roman"/>
                          <a:ea typeface="微软雅黑" pitchFamily="34" charset="-122"/>
                          <a:cs typeface="Times New Roman"/>
                        </a:rPr>
                        <a:t>分；</a:t>
                      </a:r>
                      <a:endParaRPr lang="en-US" altLang="zh-CN" sz="1400" kern="100" dirty="0" smtClean="0">
                        <a:solidFill>
                          <a:schemeClr val="tx1"/>
                        </a:solidFill>
                        <a:effectLst/>
                        <a:latin typeface="Times New Roman"/>
                        <a:ea typeface="微软雅黑" pitchFamily="34" charset="-122"/>
                        <a:cs typeface="Times New Roman"/>
                      </a:endParaRPr>
                    </a:p>
                    <a:p>
                      <a:pPr marR="82550" algn="l">
                        <a:spcAft>
                          <a:spcPts val="0"/>
                        </a:spcAft>
                      </a:pPr>
                      <a:r>
                        <a:rPr lang="en-US" altLang="zh-CN" sz="1400" kern="100" dirty="0" smtClean="0">
                          <a:solidFill>
                            <a:schemeClr val="tx1"/>
                          </a:solidFill>
                          <a:effectLst/>
                          <a:latin typeface="Times New Roman"/>
                          <a:ea typeface="微软雅黑" pitchFamily="34" charset="-122"/>
                          <a:cs typeface="Times New Roman"/>
                        </a:rPr>
                        <a:t>2.</a:t>
                      </a:r>
                      <a:r>
                        <a:rPr lang="zh-CN" altLang="zh-CN" sz="1400" kern="100" dirty="0" smtClean="0">
                          <a:solidFill>
                            <a:schemeClr val="tx1"/>
                          </a:solidFill>
                          <a:effectLst/>
                          <a:latin typeface="Times New Roman"/>
                          <a:ea typeface="微软雅黑" pitchFamily="34" charset="-122"/>
                          <a:cs typeface="Times New Roman"/>
                        </a:rPr>
                        <a:t>未穿戴和使用的，每人次扣</a:t>
                      </a:r>
                      <a:r>
                        <a:rPr lang="en-US" altLang="zh-CN" sz="1400" kern="100" dirty="0" smtClean="0">
                          <a:solidFill>
                            <a:schemeClr val="tx1"/>
                          </a:solidFill>
                          <a:effectLst/>
                          <a:latin typeface="Times New Roman"/>
                          <a:ea typeface="微软雅黑" pitchFamily="34" charset="-122"/>
                          <a:cs typeface="Times New Roman"/>
                        </a:rPr>
                        <a:t>4</a:t>
                      </a:r>
                      <a:r>
                        <a:rPr lang="zh-CN" altLang="zh-CN" sz="1400" kern="100" dirty="0" smtClean="0">
                          <a:solidFill>
                            <a:schemeClr val="tx1"/>
                          </a:solidFill>
                          <a:effectLst/>
                          <a:latin typeface="Times New Roman"/>
                          <a:ea typeface="微软雅黑" pitchFamily="34" charset="-122"/>
                          <a:cs typeface="Times New Roman"/>
                        </a:rPr>
                        <a:t>分，扣完为止。</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1000136">
                <a:tc vMerge="1">
                  <a:txBody>
                    <a:bodyPr/>
                    <a:lstStyle/>
                    <a:p>
                      <a:endParaRPr lang="zh-CN" altLang="en-US"/>
                    </a:p>
                  </a:txBody>
                  <a:tcPr/>
                </a:tc>
                <a:tc gridSpan="5">
                  <a:txBody>
                    <a:bodyPr/>
                    <a:lstStyle/>
                    <a:p>
                      <a:pPr algn="l">
                        <a:spcAft>
                          <a:spcPts val="0"/>
                        </a:spcAft>
                      </a:pPr>
                      <a:r>
                        <a:rPr lang="zh-CN" altLang="en-US" sz="1400" kern="100" dirty="0" smtClean="0">
                          <a:solidFill>
                            <a:schemeClr val="tx1"/>
                          </a:solidFill>
                          <a:effectLst/>
                          <a:latin typeface="Times New Roman"/>
                          <a:ea typeface="微软雅黑" pitchFamily="34" charset="-122"/>
                          <a:cs typeface="Times New Roman"/>
                        </a:rPr>
                        <a:t>重点检查现场工作人员是否存在“三违”现象，以及安全劳保用品的穿戴使用情况。</a:t>
                      </a:r>
                      <a:r>
                        <a:rPr lang="zh-CN" altLang="en-US" sz="1400" kern="100" baseline="0" dirty="0" smtClean="0">
                          <a:solidFill>
                            <a:schemeClr val="tx1"/>
                          </a:solidFill>
                          <a:effectLst/>
                          <a:latin typeface="Times New Roman"/>
                          <a:ea typeface="微软雅黑" pitchFamily="34" charset="-122"/>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spcAft>
                          <a:spcPts val="0"/>
                        </a:spcAft>
                      </a:pPr>
                      <a:endParaRPr lang="zh-CN" sz="1400" kern="100" dirty="0">
                        <a:solidFill>
                          <a:schemeClr val="tx1"/>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R="82550" algn="l">
                        <a:spcAft>
                          <a:spcPts val="0"/>
                        </a:spcAft>
                      </a:pPr>
                      <a:endParaRPr lang="zh-CN" sz="1400" kern="100" dirty="0">
                        <a:solidFill>
                          <a:schemeClr val="tx1"/>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R="82550" algn="l">
                        <a:spcAft>
                          <a:spcPts val="0"/>
                        </a:spcAft>
                      </a:pPr>
                      <a:endParaRPr lang="zh-CN" sz="1400" kern="100">
                        <a:solidFill>
                          <a:schemeClr val="tx1"/>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R="82550" algn="l">
                        <a:spcAft>
                          <a:spcPts val="0"/>
                        </a:spcAft>
                      </a:pPr>
                      <a:endParaRPr lang="zh-CN" sz="1400" kern="100" dirty="0">
                        <a:solidFill>
                          <a:schemeClr val="tx1"/>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760393598"/>
      </p:ext>
    </p:extLst>
  </p:cSld>
  <p:clrMapOvr>
    <a:masterClrMapping/>
  </p:clrMapOvr>
  <p:transition spd="slow"/>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2739240148"/>
              </p:ext>
            </p:extLst>
          </p:nvPr>
        </p:nvGraphicFramePr>
        <p:xfrm>
          <a:off x="272119" y="1124744"/>
          <a:ext cx="11230230" cy="2599269"/>
        </p:xfrm>
        <a:graphic>
          <a:graphicData uri="http://schemas.openxmlformats.org/drawingml/2006/table">
            <a:tbl>
              <a:tblPr/>
              <a:tblGrid>
                <a:gridCol w="566672">
                  <a:extLst>
                    <a:ext uri="{9D8B030D-6E8A-4147-A177-3AD203B41FA5}">
                      <a16:colId xmlns:a16="http://schemas.microsoft.com/office/drawing/2014/main" xmlns="" val="20000"/>
                    </a:ext>
                  </a:extLst>
                </a:gridCol>
                <a:gridCol w="498553">
                  <a:extLst>
                    <a:ext uri="{9D8B030D-6E8A-4147-A177-3AD203B41FA5}">
                      <a16:colId xmlns:a16="http://schemas.microsoft.com/office/drawing/2014/main" xmlns="" val="20001"/>
                    </a:ext>
                  </a:extLst>
                </a:gridCol>
                <a:gridCol w="2785839">
                  <a:extLst>
                    <a:ext uri="{9D8B030D-6E8A-4147-A177-3AD203B41FA5}">
                      <a16:colId xmlns:a16="http://schemas.microsoft.com/office/drawing/2014/main" xmlns="" val="20002"/>
                    </a:ext>
                  </a:extLst>
                </a:gridCol>
                <a:gridCol w="4087062">
                  <a:extLst>
                    <a:ext uri="{9D8B030D-6E8A-4147-A177-3AD203B41FA5}">
                      <a16:colId xmlns:a16="http://schemas.microsoft.com/office/drawing/2014/main" xmlns="" val="20003"/>
                    </a:ext>
                  </a:extLst>
                </a:gridCol>
                <a:gridCol w="500972">
                  <a:extLst>
                    <a:ext uri="{9D8B030D-6E8A-4147-A177-3AD203B41FA5}">
                      <a16:colId xmlns:a16="http://schemas.microsoft.com/office/drawing/2014/main" xmlns="" val="20004"/>
                    </a:ext>
                  </a:extLst>
                </a:gridCol>
                <a:gridCol w="2791132">
                  <a:extLst>
                    <a:ext uri="{9D8B030D-6E8A-4147-A177-3AD203B41FA5}">
                      <a16:colId xmlns:a16="http://schemas.microsoft.com/office/drawing/2014/main" xmlns="" val="20005"/>
                    </a:ext>
                  </a:extLst>
                </a:gridCol>
              </a:tblGrid>
              <a:tr h="617661">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altLang="en-US" sz="1600" b="1" kern="100" dirty="0" smtClean="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923890">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400" kern="100" dirty="0" smtClean="0">
                        <a:solidFill>
                          <a:schemeClr val="tx1"/>
                        </a:solidFill>
                        <a:effectLst/>
                        <a:latin typeface="Times New Roman"/>
                        <a:ea typeface="微软雅黑" pitchFamily="34" charset="-122"/>
                        <a:cs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kern="100" dirty="0" smtClean="0">
                          <a:solidFill>
                            <a:schemeClr val="tx1"/>
                          </a:solidFill>
                          <a:effectLst/>
                          <a:latin typeface="Times New Roman"/>
                          <a:ea typeface="微软雅黑" pitchFamily="34" charset="-122"/>
                          <a:cs typeface="Times New Roman"/>
                        </a:rPr>
                        <a:t>4.2</a:t>
                      </a:r>
                      <a:r>
                        <a:rPr lang="zh-CN" altLang="zh-CN" sz="1400" kern="100" dirty="0" smtClean="0">
                          <a:solidFill>
                            <a:schemeClr val="tx1"/>
                          </a:solidFill>
                          <a:effectLst/>
                          <a:latin typeface="Times New Roman"/>
                          <a:ea typeface="微软雅黑" pitchFamily="34" charset="-122"/>
                          <a:cs typeface="Times New Roman"/>
                        </a:rPr>
                        <a:t>作业安全</a:t>
                      </a:r>
                    </a:p>
                    <a:p>
                      <a:pPr marL="0" algn="l" defTabSz="914400" rtl="0" eaLnBrk="1" latinLnBrk="0" hangingPunct="1">
                        <a:spcAft>
                          <a:spcPts val="0"/>
                        </a:spcAft>
                      </a:pP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smtClean="0">
                          <a:solidFill>
                            <a:schemeClr val="tx1"/>
                          </a:solidFill>
                          <a:effectLst/>
                          <a:latin typeface="Times New Roman"/>
                          <a:ea typeface="微软雅黑" pitchFamily="34" charset="-122"/>
                          <a:cs typeface="Times New Roman"/>
                        </a:rPr>
                        <a:t>4.2.3</a:t>
                      </a:r>
                      <a:r>
                        <a:rPr lang="zh-CN" sz="1400" kern="100" dirty="0" smtClean="0">
                          <a:solidFill>
                            <a:schemeClr val="tx1"/>
                          </a:solidFill>
                          <a:effectLst/>
                          <a:latin typeface="Times New Roman"/>
                          <a:ea typeface="微软雅黑" pitchFamily="34" charset="-122"/>
                          <a:cs typeface="Times New Roman"/>
                        </a:rPr>
                        <a:t>岗位达标</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100" dirty="0" smtClean="0">
                          <a:solidFill>
                            <a:schemeClr val="tx1"/>
                          </a:solidFill>
                          <a:effectLst/>
                          <a:latin typeface="Times New Roman"/>
                          <a:ea typeface="微软雅黑" pitchFamily="34" charset="-122"/>
                          <a:cs typeface="Times New Roman"/>
                        </a:rPr>
                        <a:t>企业应建立班组安全活动管理制度，开展岗位达标活动。</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82550" algn="l">
                        <a:spcAft>
                          <a:spcPts val="0"/>
                        </a:spcAft>
                      </a:pPr>
                      <a:r>
                        <a:rPr lang="en-US" sz="1400" kern="100" dirty="0" smtClean="0">
                          <a:solidFill>
                            <a:schemeClr val="tx1"/>
                          </a:solidFill>
                          <a:effectLst/>
                          <a:latin typeface="Times New Roman"/>
                          <a:ea typeface="微软雅黑" pitchFamily="34" charset="-122"/>
                          <a:cs typeface="Times New Roman"/>
                        </a:rPr>
                        <a:t>1.</a:t>
                      </a:r>
                      <a:r>
                        <a:rPr lang="zh-CN" sz="1400" kern="100" dirty="0" smtClean="0">
                          <a:solidFill>
                            <a:schemeClr val="tx1"/>
                          </a:solidFill>
                          <a:effectLst/>
                          <a:latin typeface="Times New Roman"/>
                          <a:ea typeface="微软雅黑" pitchFamily="34" charset="-122"/>
                          <a:cs typeface="Times New Roman"/>
                        </a:rPr>
                        <a:t>企业建立班组安全活动管理制度；</a:t>
                      </a:r>
                    </a:p>
                    <a:p>
                      <a:pPr marR="82550" algn="l">
                        <a:spcAft>
                          <a:spcPts val="0"/>
                        </a:spcAft>
                      </a:pPr>
                      <a:r>
                        <a:rPr lang="en-US" sz="1400" kern="100" dirty="0" smtClean="0">
                          <a:solidFill>
                            <a:schemeClr val="tx1"/>
                          </a:solidFill>
                          <a:effectLst/>
                          <a:latin typeface="Times New Roman"/>
                          <a:ea typeface="微软雅黑" pitchFamily="34" charset="-122"/>
                          <a:cs typeface="Times New Roman"/>
                        </a:rPr>
                        <a:t>2.</a:t>
                      </a:r>
                      <a:r>
                        <a:rPr lang="zh-CN" sz="1400" kern="100" dirty="0" smtClean="0">
                          <a:solidFill>
                            <a:schemeClr val="tx1"/>
                          </a:solidFill>
                          <a:effectLst/>
                          <a:latin typeface="Times New Roman"/>
                          <a:ea typeface="微软雅黑" pitchFamily="34" charset="-122"/>
                          <a:cs typeface="Times New Roman"/>
                        </a:rPr>
                        <a:t>从业人员熟练掌握本岗位安全职责、安全生产操作规程、安全风险及管控措施、防护用品使用、自救互救及应急处置措施。</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82550" algn="l">
                        <a:spcAft>
                          <a:spcPts val="0"/>
                        </a:spcAft>
                      </a:pPr>
                      <a:r>
                        <a:rPr lang="en-US" sz="1400" kern="100" dirty="0" smtClean="0">
                          <a:solidFill>
                            <a:schemeClr val="tx1"/>
                          </a:solidFill>
                          <a:effectLst/>
                          <a:latin typeface="Times New Roman"/>
                          <a:ea typeface="微软雅黑" pitchFamily="34" charset="-122"/>
                          <a:cs typeface="Times New Roman"/>
                        </a:rPr>
                        <a:t>5</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82550" algn="l">
                        <a:spcAft>
                          <a:spcPts val="0"/>
                        </a:spcAft>
                      </a:pPr>
                      <a:r>
                        <a:rPr lang="en-US" sz="1400" kern="100" dirty="0" smtClean="0">
                          <a:solidFill>
                            <a:schemeClr val="tx1"/>
                          </a:solidFill>
                          <a:effectLst/>
                          <a:latin typeface="Times New Roman"/>
                          <a:ea typeface="微软雅黑" pitchFamily="34" charset="-122"/>
                          <a:cs typeface="Times New Roman"/>
                        </a:rPr>
                        <a:t>1.</a:t>
                      </a:r>
                      <a:r>
                        <a:rPr lang="zh-CN" sz="1400" kern="100" dirty="0" smtClean="0">
                          <a:solidFill>
                            <a:schemeClr val="tx1"/>
                          </a:solidFill>
                          <a:effectLst/>
                          <a:latin typeface="Times New Roman"/>
                          <a:ea typeface="微软雅黑" pitchFamily="34" charset="-122"/>
                          <a:cs typeface="Times New Roman"/>
                        </a:rPr>
                        <a:t>未建立班组安全活动管理制度，扣</a:t>
                      </a:r>
                      <a:r>
                        <a:rPr lang="en-US" sz="1400" kern="100" dirty="0" smtClean="0">
                          <a:solidFill>
                            <a:schemeClr val="tx1"/>
                          </a:solidFill>
                          <a:effectLst/>
                          <a:latin typeface="Times New Roman"/>
                          <a:ea typeface="微软雅黑" pitchFamily="34" charset="-122"/>
                          <a:cs typeface="Times New Roman"/>
                        </a:rPr>
                        <a:t>3</a:t>
                      </a:r>
                      <a:r>
                        <a:rPr lang="zh-CN" sz="1400" kern="100" dirty="0" smtClean="0">
                          <a:solidFill>
                            <a:schemeClr val="tx1"/>
                          </a:solidFill>
                          <a:effectLst/>
                          <a:latin typeface="Times New Roman"/>
                          <a:ea typeface="微软雅黑" pitchFamily="34" charset="-122"/>
                          <a:cs typeface="Times New Roman"/>
                        </a:rPr>
                        <a:t>分；</a:t>
                      </a:r>
                    </a:p>
                    <a:p>
                      <a:pPr marR="82550" algn="l">
                        <a:spcAft>
                          <a:spcPts val="0"/>
                        </a:spcAft>
                      </a:pPr>
                      <a:r>
                        <a:rPr lang="en-US" sz="1400" kern="100" dirty="0" smtClean="0">
                          <a:solidFill>
                            <a:schemeClr val="tx1"/>
                          </a:solidFill>
                          <a:effectLst/>
                          <a:latin typeface="Times New Roman"/>
                          <a:ea typeface="微软雅黑" pitchFamily="34" charset="-122"/>
                          <a:cs typeface="Times New Roman"/>
                        </a:rPr>
                        <a:t>2.</a:t>
                      </a:r>
                      <a:r>
                        <a:rPr lang="zh-CN" sz="1400" kern="100" dirty="0" smtClean="0">
                          <a:solidFill>
                            <a:schemeClr val="tx1"/>
                          </a:solidFill>
                          <a:effectLst/>
                          <a:latin typeface="Times New Roman"/>
                          <a:ea typeface="微软雅黑" pitchFamily="34" charset="-122"/>
                          <a:cs typeface="Times New Roman"/>
                        </a:rPr>
                        <a:t>现场抽查询问从业人员</a:t>
                      </a:r>
                      <a:r>
                        <a:rPr lang="en-US" sz="1400" kern="100" dirty="0" smtClean="0">
                          <a:solidFill>
                            <a:schemeClr val="tx1"/>
                          </a:solidFill>
                          <a:effectLst/>
                          <a:latin typeface="Times New Roman"/>
                          <a:ea typeface="微软雅黑" pitchFamily="34" charset="-122"/>
                          <a:cs typeface="Times New Roman"/>
                        </a:rPr>
                        <a:t>2-3</a:t>
                      </a:r>
                      <a:r>
                        <a:rPr lang="zh-CN" sz="1400" kern="100" dirty="0" smtClean="0">
                          <a:solidFill>
                            <a:schemeClr val="tx1"/>
                          </a:solidFill>
                          <a:effectLst/>
                          <a:latin typeface="Times New Roman"/>
                          <a:ea typeface="微软雅黑" pitchFamily="34" charset="-122"/>
                          <a:cs typeface="Times New Roman"/>
                        </a:rPr>
                        <a:t>名，根据每人次回答情况酌情扣分。</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057718">
                <a:tc vMerge="1">
                  <a:txBody>
                    <a:bodyPr/>
                    <a:lstStyle/>
                    <a:p>
                      <a:pPr marL="0"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endParaRPr lang="en-US" altLang="zh-CN" sz="1400" kern="100" dirty="0" smtClean="0">
                        <a:solidFill>
                          <a:schemeClr val="tx1"/>
                        </a:solidFill>
                        <a:effectLst/>
                        <a:latin typeface="Times New Roman"/>
                        <a:ea typeface="微软雅黑" pitchFamily="34" charset="-122"/>
                        <a:cs typeface="Times New Roman"/>
                      </a:endParaRPr>
                    </a:p>
                    <a:p>
                      <a:r>
                        <a:rPr lang="en-US" altLang="zh-CN" sz="1400" kern="100" dirty="0" smtClean="0">
                          <a:solidFill>
                            <a:schemeClr val="tx1"/>
                          </a:solidFill>
                          <a:effectLst/>
                          <a:latin typeface="Times New Roman"/>
                          <a:ea typeface="微软雅黑" pitchFamily="34" charset="-122"/>
                          <a:cs typeface="Times New Roman"/>
                        </a:rPr>
                        <a:t> </a:t>
                      </a:r>
                      <a:r>
                        <a:rPr lang="zh-CN" altLang="en-US" sz="1400" kern="100" dirty="0" smtClean="0">
                          <a:solidFill>
                            <a:schemeClr val="tx1"/>
                          </a:solidFill>
                          <a:effectLst/>
                          <a:latin typeface="Times New Roman"/>
                          <a:ea typeface="微软雅黑" pitchFamily="34" charset="-122"/>
                          <a:cs typeface="Times New Roman"/>
                        </a:rPr>
                        <a:t>根据</a:t>
                      </a:r>
                      <a:r>
                        <a:rPr lang="en-US" altLang="zh-CN" sz="1400" kern="100" dirty="0" smtClean="0">
                          <a:solidFill>
                            <a:schemeClr val="tx1"/>
                          </a:solidFill>
                          <a:effectLst/>
                          <a:latin typeface="Times New Roman"/>
                          <a:ea typeface="微软雅黑" pitchFamily="34" charset="-122"/>
                          <a:cs typeface="Times New Roman"/>
                        </a:rPr>
                        <a:t>《</a:t>
                      </a:r>
                      <a:r>
                        <a:rPr lang="zh-CN" altLang="en-US" sz="1400" kern="100" dirty="0" smtClean="0">
                          <a:solidFill>
                            <a:schemeClr val="tx1"/>
                          </a:solidFill>
                          <a:effectLst/>
                          <a:latin typeface="Times New Roman"/>
                          <a:ea typeface="微软雅黑" pitchFamily="34" charset="-122"/>
                          <a:cs typeface="Times New Roman"/>
                        </a:rPr>
                        <a:t>企业安全生产标准化基本规范</a:t>
                      </a:r>
                      <a:r>
                        <a:rPr lang="en-US" altLang="zh-CN" sz="1400" kern="100" dirty="0" smtClean="0">
                          <a:solidFill>
                            <a:schemeClr val="tx1"/>
                          </a:solidFill>
                          <a:effectLst/>
                          <a:latin typeface="Times New Roman"/>
                          <a:ea typeface="微软雅黑" pitchFamily="34" charset="-122"/>
                          <a:cs typeface="Times New Roman"/>
                        </a:rPr>
                        <a:t>》</a:t>
                      </a:r>
                      <a:r>
                        <a:rPr lang="zh-CN" altLang="en-US" sz="1400" kern="100" dirty="0" smtClean="0">
                          <a:solidFill>
                            <a:schemeClr val="tx1"/>
                          </a:solidFill>
                          <a:effectLst/>
                          <a:latin typeface="Times New Roman"/>
                          <a:ea typeface="微软雅黑" pitchFamily="34" charset="-122"/>
                          <a:cs typeface="Times New Roman"/>
                        </a:rPr>
                        <a:t>（</a:t>
                      </a:r>
                      <a:r>
                        <a:rPr lang="en-US" altLang="zh-CN" sz="1400" kern="100" dirty="0" smtClean="0">
                          <a:solidFill>
                            <a:schemeClr val="tx1"/>
                          </a:solidFill>
                          <a:effectLst/>
                          <a:latin typeface="Times New Roman"/>
                          <a:ea typeface="微软雅黑" pitchFamily="34" charset="-122"/>
                          <a:cs typeface="Times New Roman"/>
                        </a:rPr>
                        <a:t>GB/T 33000-2016</a:t>
                      </a:r>
                      <a:r>
                        <a:rPr lang="zh-CN" altLang="en-US" sz="1400" kern="100" dirty="0" smtClean="0">
                          <a:solidFill>
                            <a:schemeClr val="tx1"/>
                          </a:solidFill>
                          <a:effectLst/>
                          <a:latin typeface="Times New Roman"/>
                          <a:ea typeface="微软雅黑" pitchFamily="34" charset="-122"/>
                          <a:cs typeface="Times New Roman"/>
                        </a:rPr>
                        <a:t>）而保留了三级要素岗位达标，但分值只有</a:t>
                      </a:r>
                      <a:r>
                        <a:rPr lang="en-US" altLang="zh-CN" sz="1400" kern="100" dirty="0" smtClean="0">
                          <a:solidFill>
                            <a:schemeClr val="tx1"/>
                          </a:solidFill>
                          <a:effectLst/>
                          <a:latin typeface="Times New Roman"/>
                          <a:ea typeface="微软雅黑" pitchFamily="34" charset="-122"/>
                          <a:cs typeface="Times New Roman"/>
                        </a:rPr>
                        <a:t>5</a:t>
                      </a:r>
                      <a:r>
                        <a:rPr lang="zh-CN" altLang="en-US" sz="1400" kern="100" dirty="0" smtClean="0">
                          <a:solidFill>
                            <a:schemeClr val="tx1"/>
                          </a:solidFill>
                          <a:effectLst/>
                          <a:latin typeface="Times New Roman"/>
                          <a:ea typeface="微软雅黑" pitchFamily="34" charset="-122"/>
                          <a:cs typeface="Times New Roman"/>
                        </a:rPr>
                        <a:t>分，以评审人员抽查企业员工对</a:t>
                      </a:r>
                      <a:r>
                        <a:rPr lang="zh-CN" altLang="zh-CN" sz="1400" kern="100" dirty="0" smtClean="0">
                          <a:solidFill>
                            <a:schemeClr val="tx1"/>
                          </a:solidFill>
                          <a:effectLst/>
                          <a:latin typeface="Times New Roman"/>
                          <a:ea typeface="微软雅黑" pitchFamily="34" charset="-122"/>
                          <a:cs typeface="Times New Roman"/>
                        </a:rPr>
                        <a:t>岗位安全职责、安全生产操作规程、安全风险及管控措施、防护用品使用、自救互救及应急处置措施</a:t>
                      </a:r>
                      <a:r>
                        <a:rPr lang="zh-CN" altLang="en-US" sz="1400" kern="100" dirty="0" smtClean="0">
                          <a:solidFill>
                            <a:schemeClr val="tx1"/>
                          </a:solidFill>
                          <a:effectLst/>
                          <a:latin typeface="Times New Roman"/>
                          <a:ea typeface="微软雅黑" pitchFamily="34" charset="-122"/>
                          <a:cs typeface="Times New Roman"/>
                        </a:rPr>
                        <a:t>的掌握程度。</a:t>
                      </a:r>
                      <a:r>
                        <a:rPr lang="zh-CN" altLang="en-US" sz="1400" kern="100" baseline="0" dirty="0" smtClean="0">
                          <a:solidFill>
                            <a:schemeClr val="tx1"/>
                          </a:solidFill>
                          <a:effectLst/>
                          <a:latin typeface="Times New Roman"/>
                          <a:ea typeface="微软雅黑" pitchFamily="34" charset="-122"/>
                          <a:cs typeface="Times New Roman"/>
                        </a:rPr>
                        <a:t> </a:t>
                      </a:r>
                      <a:endParaRPr lang="zh-CN" altLang="en-US" sz="1400" kern="100" dirty="0">
                        <a:solidFill>
                          <a:schemeClr val="tx1"/>
                        </a:solidFill>
                        <a:effectLst/>
                        <a:latin typeface="Times New Roman"/>
                        <a:ea typeface="微软雅黑" pitchFamily="34" charset="-122"/>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spcAft>
                          <a:spcPts val="0"/>
                        </a:spcAft>
                      </a:pPr>
                      <a:endParaRPr lang="zh-CN" sz="14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spcAft>
                          <a:spcPts val="0"/>
                        </a:spcAft>
                      </a:pPr>
                      <a:endParaRPr lang="zh-CN" sz="14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spcAft>
                          <a:spcPts val="0"/>
                        </a:spcAft>
                      </a:pPr>
                      <a:endParaRPr lang="zh-CN" sz="14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R="82550" algn="l">
                        <a:spcAft>
                          <a:spcPts val="0"/>
                        </a:spcAft>
                      </a:pPr>
                      <a:endParaRPr lang="zh-CN" sz="1400" kern="100" dirty="0">
                        <a:solidFill>
                          <a:schemeClr val="tx1"/>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192113272"/>
      </p:ext>
    </p:extLst>
  </p:cSld>
  <p:clrMapOvr>
    <a:masterClrMapping/>
  </p:clrMapOvr>
  <p:transition spd="slow"/>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2562477264"/>
              </p:ext>
            </p:extLst>
          </p:nvPr>
        </p:nvGraphicFramePr>
        <p:xfrm>
          <a:off x="272119" y="764704"/>
          <a:ext cx="11230231" cy="5760640"/>
        </p:xfrm>
        <a:graphic>
          <a:graphicData uri="http://schemas.openxmlformats.org/drawingml/2006/table">
            <a:tbl>
              <a:tblPr/>
              <a:tblGrid>
                <a:gridCol w="454040">
                  <a:extLst>
                    <a:ext uri="{9D8B030D-6E8A-4147-A177-3AD203B41FA5}">
                      <a16:colId xmlns:a16="http://schemas.microsoft.com/office/drawing/2014/main" xmlns="" val="20000"/>
                    </a:ext>
                  </a:extLst>
                </a:gridCol>
                <a:gridCol w="569911">
                  <a:extLst>
                    <a:ext uri="{9D8B030D-6E8A-4147-A177-3AD203B41FA5}">
                      <a16:colId xmlns:a16="http://schemas.microsoft.com/office/drawing/2014/main" xmlns="" val="20001"/>
                    </a:ext>
                  </a:extLst>
                </a:gridCol>
                <a:gridCol w="2061674">
                  <a:extLst>
                    <a:ext uri="{9D8B030D-6E8A-4147-A177-3AD203B41FA5}">
                      <a16:colId xmlns:a16="http://schemas.microsoft.com/office/drawing/2014/main" xmlns="" val="20002"/>
                    </a:ext>
                  </a:extLst>
                </a:gridCol>
                <a:gridCol w="2232125"/>
                <a:gridCol w="3123025">
                  <a:extLst>
                    <a:ext uri="{9D8B030D-6E8A-4147-A177-3AD203B41FA5}">
                      <a16:colId xmlns:a16="http://schemas.microsoft.com/office/drawing/2014/main" xmlns="" val="20003"/>
                    </a:ext>
                  </a:extLst>
                </a:gridCol>
                <a:gridCol w="553090">
                  <a:extLst>
                    <a:ext uri="{9D8B030D-6E8A-4147-A177-3AD203B41FA5}">
                      <a16:colId xmlns:a16="http://schemas.microsoft.com/office/drawing/2014/main" xmlns="" val="20004"/>
                    </a:ext>
                  </a:extLst>
                </a:gridCol>
                <a:gridCol w="2236366">
                  <a:extLst>
                    <a:ext uri="{9D8B030D-6E8A-4147-A177-3AD203B41FA5}">
                      <a16:colId xmlns:a16="http://schemas.microsoft.com/office/drawing/2014/main" xmlns="" val="20005"/>
                    </a:ext>
                  </a:extLst>
                </a:gridCol>
              </a:tblGrid>
              <a:tr h="617661">
                <a:tc>
                  <a:txBody>
                    <a:bodyPr/>
                    <a:lstStyle/>
                    <a:p>
                      <a:pPr algn="ctr">
                        <a:spcAft>
                          <a:spcPts val="0"/>
                        </a:spcAft>
                      </a:pPr>
                      <a:r>
                        <a:rPr lang="zh-CN" sz="1400" b="1" kern="100" dirty="0">
                          <a:effectLst/>
                          <a:latin typeface="Times New Roman"/>
                          <a:ea typeface="微软雅黑" pitchFamily="34" charset="-122"/>
                          <a:cs typeface="Times New Roman"/>
                        </a:rPr>
                        <a:t>二级</a:t>
                      </a:r>
                      <a:endParaRPr lang="zh-CN" sz="1400" kern="100" dirty="0">
                        <a:effectLst/>
                        <a:latin typeface="Calibri"/>
                        <a:ea typeface="微软雅黑" pitchFamily="34" charset="-122"/>
                        <a:cs typeface="Times New Roman"/>
                      </a:endParaRPr>
                    </a:p>
                    <a:p>
                      <a:pPr algn="ctr">
                        <a:spcAft>
                          <a:spcPts val="0"/>
                        </a:spcAft>
                      </a:pPr>
                      <a:r>
                        <a:rPr lang="zh-CN" altLang="en-US" sz="1400" b="1" kern="100" dirty="0" smtClean="0">
                          <a:effectLst/>
                          <a:latin typeface="Times New Roman"/>
                          <a:ea typeface="微软雅黑" pitchFamily="34" charset="-122"/>
                          <a:cs typeface="Times New Roman"/>
                        </a:rPr>
                        <a:t>要素</a:t>
                      </a:r>
                      <a:endParaRPr lang="zh-CN" sz="14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a:ea typeface="微软雅黑" pitchFamily="34" charset="-122"/>
                          <a:cs typeface="Times New Roman"/>
                        </a:rPr>
                        <a:t>三级</a:t>
                      </a:r>
                      <a:endParaRPr lang="zh-CN" sz="1400" kern="100" dirty="0">
                        <a:effectLst/>
                        <a:latin typeface="Calibri"/>
                        <a:ea typeface="微软雅黑" pitchFamily="34" charset="-122"/>
                        <a:cs typeface="Times New Roman"/>
                      </a:endParaRPr>
                    </a:p>
                    <a:p>
                      <a:pPr algn="ctr">
                        <a:spcAft>
                          <a:spcPts val="0"/>
                        </a:spcAft>
                      </a:pPr>
                      <a:r>
                        <a:rPr lang="zh-CN" sz="1400" b="1" kern="100" dirty="0">
                          <a:effectLst/>
                          <a:latin typeface="Times New Roman"/>
                          <a:ea typeface="微软雅黑" pitchFamily="34" charset="-122"/>
                          <a:cs typeface="Times New Roman"/>
                        </a:rPr>
                        <a:t>要素</a:t>
                      </a:r>
                      <a:endParaRPr lang="zh-CN" sz="14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a:ea typeface="微软雅黑" pitchFamily="34" charset="-122"/>
                          <a:cs typeface="Times New Roman"/>
                        </a:rPr>
                        <a:t>基本规范要求</a:t>
                      </a:r>
                      <a:endParaRPr lang="zh-CN" sz="14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4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a:ea typeface="微软雅黑" pitchFamily="34" charset="-122"/>
                          <a:cs typeface="Times New Roman"/>
                        </a:rPr>
                        <a:t>企业达标标准</a:t>
                      </a:r>
                      <a:endParaRPr lang="zh-CN" sz="14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a:ea typeface="微软雅黑" pitchFamily="34" charset="-122"/>
                          <a:cs typeface="Times New Roman"/>
                        </a:rPr>
                        <a:t>标准</a:t>
                      </a:r>
                      <a:endParaRPr lang="zh-CN" sz="1400" kern="100" dirty="0">
                        <a:effectLst/>
                        <a:latin typeface="Calibri"/>
                        <a:ea typeface="微软雅黑" pitchFamily="34" charset="-122"/>
                        <a:cs typeface="Times New Roman"/>
                      </a:endParaRPr>
                    </a:p>
                    <a:p>
                      <a:pPr algn="ctr">
                        <a:spcAft>
                          <a:spcPts val="0"/>
                        </a:spcAft>
                      </a:pPr>
                      <a:r>
                        <a:rPr lang="zh-CN" sz="1400" b="1" kern="100" dirty="0">
                          <a:effectLst/>
                          <a:latin typeface="Times New Roman"/>
                          <a:ea typeface="微软雅黑" pitchFamily="34" charset="-122"/>
                          <a:cs typeface="Times New Roman"/>
                        </a:rPr>
                        <a:t>分值</a:t>
                      </a:r>
                      <a:endParaRPr lang="zh-CN" sz="14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a:ea typeface="微软雅黑" pitchFamily="34" charset="-122"/>
                          <a:cs typeface="Times New Roman"/>
                        </a:rPr>
                        <a:t>考评说明</a:t>
                      </a:r>
                      <a:endParaRPr lang="zh-CN" sz="14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979960">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kern="100" dirty="0" smtClean="0">
                          <a:solidFill>
                            <a:schemeClr val="tx1"/>
                          </a:solidFill>
                          <a:effectLst/>
                          <a:latin typeface="Times New Roman"/>
                          <a:ea typeface="微软雅黑" pitchFamily="34" charset="-122"/>
                          <a:cs typeface="Times New Roman"/>
                        </a:rPr>
                        <a:t>4.2</a:t>
                      </a:r>
                      <a:r>
                        <a:rPr lang="zh-CN" altLang="zh-CN" sz="1400" kern="100" dirty="0" smtClean="0">
                          <a:solidFill>
                            <a:schemeClr val="tx1"/>
                          </a:solidFill>
                          <a:effectLst/>
                          <a:latin typeface="Times New Roman"/>
                          <a:ea typeface="微软雅黑" pitchFamily="34" charset="-122"/>
                          <a:cs typeface="Times New Roman"/>
                        </a:rPr>
                        <a:t>作业安全</a:t>
                      </a:r>
                    </a:p>
                    <a:p>
                      <a:pPr marL="0" algn="l" defTabSz="914400" rtl="0" eaLnBrk="1" latinLnBrk="0" hangingPunct="1">
                        <a:spcAft>
                          <a:spcPts val="0"/>
                        </a:spcAft>
                      </a:pP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en-US" sz="1400" kern="100" dirty="0">
                          <a:solidFill>
                            <a:schemeClr val="tx1"/>
                          </a:solidFill>
                          <a:effectLst/>
                          <a:latin typeface="Times New Roman"/>
                          <a:ea typeface="微软雅黑" pitchFamily="34" charset="-122"/>
                          <a:cs typeface="Times New Roman"/>
                        </a:rPr>
                        <a:t>4.2.4 </a:t>
                      </a:r>
                      <a:r>
                        <a:rPr lang="zh-CN" sz="1400" kern="100" dirty="0">
                          <a:solidFill>
                            <a:schemeClr val="tx1"/>
                          </a:solidFill>
                          <a:effectLst/>
                          <a:latin typeface="Times New Roman"/>
                          <a:ea typeface="微软雅黑" pitchFamily="34" charset="-122"/>
                          <a:cs typeface="Times New Roman"/>
                        </a:rPr>
                        <a:t>相关方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spcAft>
                          <a:spcPts val="0"/>
                        </a:spcAft>
                      </a:pPr>
                      <a:r>
                        <a:rPr lang="zh-CN" sz="1400" kern="100" dirty="0">
                          <a:solidFill>
                            <a:schemeClr val="tx1"/>
                          </a:solidFill>
                          <a:effectLst/>
                          <a:latin typeface="Times New Roman"/>
                          <a:ea typeface="微软雅黑" pitchFamily="34" charset="-122"/>
                          <a:cs typeface="Times New Roman"/>
                        </a:rPr>
                        <a:t>企业应建立承包商、供应商等相关方管理制度，对其资格预审、选择、作业人员培训、作业过程检查监督、提供的产品与服务、绩效评估、续用或退出等进行管理。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zh-CN" sz="1400" kern="100" dirty="0" smtClean="0">
                          <a:solidFill>
                            <a:schemeClr val="tx1"/>
                          </a:solidFill>
                          <a:effectLst/>
                          <a:latin typeface="Times New Roman"/>
                          <a:ea typeface="微软雅黑" pitchFamily="34" charset="-122"/>
                          <a:cs typeface="Times New Roman"/>
                        </a:rPr>
                        <a:t>不得将项目委托给不具备相应资质或条件的相关方。企业和相关方的项目协议应明确规定双方的安全生产责任和义务。</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建立承包商、供应商等相关方管理制度；</a:t>
                      </a:r>
                    </a:p>
                    <a:p>
                      <a:pPr algn="l">
                        <a:spcAft>
                          <a:spcPts val="0"/>
                        </a:spcAft>
                      </a:pPr>
                      <a:r>
                        <a:rPr lang="en-US" sz="1400" kern="100" dirty="0">
                          <a:solidFill>
                            <a:schemeClr val="tx1"/>
                          </a:solidFill>
                          <a:effectLst/>
                          <a:latin typeface="Times New Roman"/>
                          <a:ea typeface="微软雅黑" pitchFamily="34" charset="-122"/>
                          <a:cs typeface="Times New Roman"/>
                        </a:rPr>
                        <a:t>2.</a:t>
                      </a:r>
                      <a:r>
                        <a:rPr lang="zh-CN" sz="1400" kern="100" dirty="0">
                          <a:solidFill>
                            <a:schemeClr val="tx1"/>
                          </a:solidFill>
                          <a:effectLst/>
                          <a:latin typeface="Times New Roman"/>
                          <a:ea typeface="微软雅黑" pitchFamily="34" charset="-122"/>
                          <a:cs typeface="Times New Roman"/>
                        </a:rPr>
                        <a:t>对承包商、供应商等相关方的资格预审、选择、服务前准备、作业过程监督、提供的产品、技术服务、表现评估、续用等进行管理，建立相关方的名录和档案。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solidFill>
                            <a:schemeClr val="tx1"/>
                          </a:solidFill>
                          <a:effectLst/>
                          <a:latin typeface="Times New Roman"/>
                          <a:ea typeface="微软雅黑" pitchFamily="34" charset="-122"/>
                          <a:cs typeface="Times New Roman"/>
                        </a:rPr>
                        <a:t>5</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82550" algn="l">
                        <a:spcAft>
                          <a:spcPts val="0"/>
                        </a:spcAft>
                      </a:pP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未建立承包商、供应商等相关方管理制度的，扣</a:t>
                      </a: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分；</a:t>
                      </a:r>
                    </a:p>
                    <a:p>
                      <a:pPr marR="82550" algn="l">
                        <a:spcAft>
                          <a:spcPts val="0"/>
                        </a:spcAft>
                      </a:pPr>
                      <a:r>
                        <a:rPr lang="en-US" sz="1400" kern="100" dirty="0">
                          <a:solidFill>
                            <a:schemeClr val="tx1"/>
                          </a:solidFill>
                          <a:effectLst/>
                          <a:latin typeface="Times New Roman"/>
                          <a:ea typeface="微软雅黑" pitchFamily="34" charset="-122"/>
                          <a:cs typeface="Times New Roman"/>
                        </a:rPr>
                        <a:t>2. </a:t>
                      </a:r>
                      <a:r>
                        <a:rPr lang="zh-CN" sz="1400" kern="100" dirty="0">
                          <a:solidFill>
                            <a:schemeClr val="tx1"/>
                          </a:solidFill>
                          <a:effectLst/>
                          <a:latin typeface="Times New Roman"/>
                          <a:ea typeface="微软雅黑" pitchFamily="34" charset="-122"/>
                          <a:cs typeface="Times New Roman"/>
                        </a:rPr>
                        <a:t>未对承包商、供应商等相关方进行绩效考核的，扣</a:t>
                      </a: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分；名录或档案资料不全的，每一个扣</a:t>
                      </a: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分；</a:t>
                      </a:r>
                    </a:p>
                    <a:p>
                      <a:pPr marR="82550" algn="l">
                        <a:spcAft>
                          <a:spcPts val="0"/>
                        </a:spcAft>
                      </a:pPr>
                      <a:r>
                        <a:rPr lang="en-US" sz="1400" kern="100" dirty="0">
                          <a:solidFill>
                            <a:schemeClr val="tx1"/>
                          </a:solidFill>
                          <a:effectLst/>
                          <a:latin typeface="Times New Roman"/>
                          <a:ea typeface="微软雅黑" pitchFamily="34" charset="-122"/>
                          <a:cs typeface="Times New Roman"/>
                        </a:rPr>
                        <a:t>3.</a:t>
                      </a:r>
                      <a:r>
                        <a:rPr lang="zh-CN" sz="1400" kern="100" dirty="0">
                          <a:solidFill>
                            <a:schemeClr val="tx1"/>
                          </a:solidFill>
                          <a:effectLst/>
                          <a:latin typeface="Times New Roman"/>
                          <a:ea typeface="微软雅黑" pitchFamily="34" charset="-122"/>
                          <a:cs typeface="Times New Roman"/>
                        </a:rPr>
                        <a:t>未与供货方签订安全协议或租赁协议中缺少双方各自安全责任条款，扣</a:t>
                      </a: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分；</a:t>
                      </a:r>
                    </a:p>
                    <a:p>
                      <a:pPr marR="82550" algn="l">
                        <a:spcAft>
                          <a:spcPts val="0"/>
                        </a:spcAft>
                      </a:pPr>
                      <a:r>
                        <a:rPr lang="en-US" sz="1400" kern="100" dirty="0">
                          <a:solidFill>
                            <a:schemeClr val="tx1"/>
                          </a:solidFill>
                          <a:effectLst/>
                          <a:latin typeface="Times New Roman"/>
                          <a:ea typeface="微软雅黑" pitchFamily="34" charset="-122"/>
                          <a:cs typeface="Times New Roman"/>
                        </a:rPr>
                        <a:t>4.</a:t>
                      </a:r>
                      <a:r>
                        <a:rPr lang="zh-CN" sz="1400" kern="100" dirty="0">
                          <a:solidFill>
                            <a:schemeClr val="tx1"/>
                          </a:solidFill>
                          <a:effectLst/>
                          <a:latin typeface="Times New Roman"/>
                          <a:ea typeface="微软雅黑" pitchFamily="34" charset="-122"/>
                          <a:cs typeface="Times New Roman"/>
                        </a:rPr>
                        <a:t>未提供供货单位的相关许可证复印件，扣</a:t>
                      </a: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67000">
                <a:tc vMerge="1">
                  <a:txBody>
                    <a:bodyPr/>
                    <a:lstStyle/>
                    <a:p>
                      <a:endParaRPr lang="zh-CN" altLang="en-US"/>
                    </a:p>
                  </a:txBody>
                  <a:tcPr/>
                </a:tc>
                <a:tc vMerge="1">
                  <a:txBody>
                    <a:bodyPr/>
                    <a:lstStyle/>
                    <a:p>
                      <a:endParaRPr lang="zh-CN" alt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zh-CN" sz="1400" kern="100" dirty="0" smtClean="0">
                        <a:solidFill>
                          <a:schemeClr val="tx1"/>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zh-CN" altLang="en-US" sz="1400" kern="100" dirty="0" smtClean="0">
                          <a:solidFill>
                            <a:schemeClr val="tx1"/>
                          </a:solidFill>
                          <a:effectLst/>
                          <a:latin typeface="Times New Roman"/>
                          <a:ea typeface="微软雅黑" pitchFamily="34" charset="-122"/>
                          <a:cs typeface="Times New Roman"/>
                        </a:rPr>
                        <a:t>不得将项目委托给不具备相应资质或条件的相关方。企业和相关方的项目协议应明确规定双方的安全生产责任和义务。</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smtClean="0">
                          <a:solidFill>
                            <a:schemeClr val="tx1"/>
                          </a:solidFill>
                          <a:effectLst/>
                          <a:latin typeface="Times New Roman"/>
                          <a:ea typeface="微软雅黑" pitchFamily="34" charset="-122"/>
                          <a:cs typeface="Times New Roman"/>
                        </a:rPr>
                        <a:t>1.</a:t>
                      </a:r>
                      <a:r>
                        <a:rPr lang="zh-CN" sz="1400" kern="100" dirty="0" smtClean="0">
                          <a:solidFill>
                            <a:schemeClr val="tx1"/>
                          </a:solidFill>
                          <a:effectLst/>
                          <a:latin typeface="Times New Roman"/>
                          <a:ea typeface="微软雅黑" pitchFamily="34" charset="-122"/>
                          <a:cs typeface="Times New Roman"/>
                        </a:rPr>
                        <a:t>不应将工程项目发包给不具备相应资质的单位；</a:t>
                      </a:r>
                    </a:p>
                    <a:p>
                      <a:pPr marL="0" algn="l" defTabSz="914400" rtl="0" eaLnBrk="1" latinLnBrk="0" hangingPunct="1">
                        <a:spcAft>
                          <a:spcPts val="0"/>
                        </a:spcAft>
                      </a:pPr>
                      <a:r>
                        <a:rPr lang="en-US" sz="1400" kern="100" dirty="0" smtClean="0">
                          <a:solidFill>
                            <a:schemeClr val="tx1"/>
                          </a:solidFill>
                          <a:effectLst/>
                          <a:latin typeface="Times New Roman"/>
                          <a:ea typeface="微软雅黑" pitchFamily="34" charset="-122"/>
                          <a:cs typeface="Times New Roman"/>
                        </a:rPr>
                        <a:t>2.</a:t>
                      </a:r>
                      <a:r>
                        <a:rPr lang="zh-CN" sz="1400" kern="100" dirty="0" smtClean="0">
                          <a:solidFill>
                            <a:schemeClr val="tx1"/>
                          </a:solidFill>
                          <a:effectLst/>
                          <a:latin typeface="Times New Roman"/>
                          <a:ea typeface="微软雅黑" pitchFamily="34" charset="-122"/>
                          <a:cs typeface="Times New Roman"/>
                        </a:rPr>
                        <a:t>工程项目承包协议应当明确规定双方的安全生产责任和义务。</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smtClean="0">
                          <a:solidFill>
                            <a:schemeClr val="tx1"/>
                          </a:solidFill>
                          <a:effectLst/>
                          <a:latin typeface="Times New Roman"/>
                          <a:ea typeface="微软雅黑" pitchFamily="34" charset="-122"/>
                          <a:cs typeface="Times New Roman"/>
                        </a:rPr>
                        <a:t>5</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2550" algn="l" defTabSz="914400" rtl="0" eaLnBrk="1" latinLnBrk="0" hangingPunct="1">
                        <a:spcAft>
                          <a:spcPts val="0"/>
                        </a:spcAft>
                      </a:pPr>
                      <a:r>
                        <a:rPr lang="en-US" sz="1400" kern="100" dirty="0" smtClean="0">
                          <a:solidFill>
                            <a:schemeClr val="tx1"/>
                          </a:solidFill>
                          <a:effectLst/>
                          <a:latin typeface="Times New Roman"/>
                          <a:ea typeface="微软雅黑" pitchFamily="34" charset="-122"/>
                          <a:cs typeface="Times New Roman"/>
                        </a:rPr>
                        <a:t>1.</a:t>
                      </a:r>
                      <a:r>
                        <a:rPr lang="zh-CN" sz="1400" kern="100" dirty="0" smtClean="0">
                          <a:solidFill>
                            <a:schemeClr val="tx1"/>
                          </a:solidFill>
                          <a:effectLst/>
                          <a:latin typeface="Times New Roman"/>
                          <a:ea typeface="微软雅黑" pitchFamily="34" charset="-122"/>
                          <a:cs typeface="Times New Roman"/>
                        </a:rPr>
                        <a:t>发包给无相应资质的相关方的，整体不得分；</a:t>
                      </a:r>
                    </a:p>
                    <a:p>
                      <a:pPr marL="0" marR="82550" algn="l" defTabSz="914400" rtl="0" eaLnBrk="1" latinLnBrk="0" hangingPunct="1">
                        <a:spcAft>
                          <a:spcPts val="0"/>
                        </a:spcAft>
                      </a:pPr>
                      <a:r>
                        <a:rPr lang="en-US" sz="1400" kern="100" dirty="0" smtClean="0">
                          <a:solidFill>
                            <a:schemeClr val="tx1"/>
                          </a:solidFill>
                          <a:effectLst/>
                          <a:latin typeface="Times New Roman"/>
                          <a:ea typeface="微软雅黑" pitchFamily="34" charset="-122"/>
                          <a:cs typeface="Times New Roman"/>
                        </a:rPr>
                        <a:t>2.</a:t>
                      </a:r>
                      <a:r>
                        <a:rPr lang="zh-CN" sz="1400" kern="100" dirty="0" smtClean="0">
                          <a:solidFill>
                            <a:schemeClr val="tx1"/>
                          </a:solidFill>
                          <a:effectLst/>
                          <a:latin typeface="Times New Roman"/>
                          <a:ea typeface="微软雅黑" pitchFamily="34" charset="-122"/>
                          <a:cs typeface="Times New Roman"/>
                        </a:rPr>
                        <a:t>未与承包方签订承包协议的，整体不得分。承包协议中未明确双方安全生产责任和义务的，扣</a:t>
                      </a:r>
                      <a:r>
                        <a:rPr lang="en-US" sz="1400" kern="100" dirty="0" smtClean="0">
                          <a:solidFill>
                            <a:schemeClr val="tx1"/>
                          </a:solidFill>
                          <a:effectLst/>
                          <a:latin typeface="Times New Roman"/>
                          <a:ea typeface="微软雅黑" pitchFamily="34" charset="-122"/>
                          <a:cs typeface="Times New Roman"/>
                        </a:rPr>
                        <a:t>3</a:t>
                      </a:r>
                      <a:r>
                        <a:rPr lang="zh-CN" sz="1400" kern="100" dirty="0" smtClean="0">
                          <a:solidFill>
                            <a:schemeClr val="tx1"/>
                          </a:solidFill>
                          <a:effectLst/>
                          <a:latin typeface="Times New Roman"/>
                          <a:ea typeface="微软雅黑" pitchFamily="34" charset="-122"/>
                          <a:cs typeface="Times New Roman"/>
                        </a:rPr>
                        <a:t>分。</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89139">
                <a:tc vMerge="1">
                  <a:txBody>
                    <a:bodyPr/>
                    <a:lstStyle/>
                    <a:p>
                      <a:pPr marL="0" algn="l" defTabSz="914400" rtl="0" eaLnBrk="1" latinLnBrk="0" hangingPunct="1">
                        <a:spcAft>
                          <a:spcPts val="0"/>
                        </a:spcAft>
                      </a:pPr>
                      <a:endParaRPr lang="zh-CN" sz="1400" kern="100" dirty="0">
                        <a:solidFill>
                          <a:schemeClr val="tx1"/>
                        </a:solidFill>
                        <a:effectLst/>
                        <a:latin typeface="Times New Roman"/>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r>
                        <a:rPr lang="zh-CN" altLang="en-US" sz="1400" kern="100" dirty="0" smtClean="0">
                          <a:solidFill>
                            <a:schemeClr val="tx1"/>
                          </a:solidFill>
                          <a:effectLst/>
                          <a:latin typeface="Times New Roman"/>
                          <a:ea typeface="微软雅黑" pitchFamily="34" charset="-122"/>
                          <a:cs typeface="Times New Roman"/>
                        </a:rPr>
                        <a:t>企业对承包商、供应商的管理：</a:t>
                      </a:r>
                      <a:endParaRPr lang="en-US" altLang="zh-CN" sz="1400" kern="100" dirty="0" smtClean="0">
                        <a:solidFill>
                          <a:schemeClr val="tx1"/>
                        </a:solidFill>
                        <a:effectLst/>
                        <a:latin typeface="Times New Roman"/>
                        <a:ea typeface="微软雅黑" pitchFamily="34" charset="-122"/>
                        <a:cs typeface="Times New Roman"/>
                      </a:endParaRPr>
                    </a:p>
                    <a:p>
                      <a:r>
                        <a:rPr lang="en-US" altLang="zh-CN" sz="1400" kern="100" dirty="0" smtClean="0">
                          <a:solidFill>
                            <a:schemeClr val="tx1"/>
                          </a:solidFill>
                          <a:effectLst/>
                          <a:latin typeface="Times New Roman"/>
                          <a:ea typeface="微软雅黑" pitchFamily="34" charset="-122"/>
                          <a:cs typeface="Times New Roman"/>
                        </a:rPr>
                        <a:t>1.</a:t>
                      </a:r>
                      <a:r>
                        <a:rPr lang="zh-CN" altLang="en-US" sz="1400" kern="100" dirty="0" smtClean="0">
                          <a:solidFill>
                            <a:schemeClr val="tx1"/>
                          </a:solidFill>
                          <a:effectLst/>
                          <a:latin typeface="Times New Roman"/>
                          <a:ea typeface="微软雅黑" pitchFamily="34" charset="-122"/>
                          <a:cs typeface="Times New Roman"/>
                        </a:rPr>
                        <a:t>有无建立管理制度；</a:t>
                      </a:r>
                      <a:endParaRPr lang="en-US" altLang="zh-CN" sz="1400" kern="100" dirty="0" smtClean="0">
                        <a:solidFill>
                          <a:schemeClr val="tx1"/>
                        </a:solidFill>
                        <a:effectLst/>
                        <a:latin typeface="Times New Roman"/>
                        <a:ea typeface="微软雅黑" pitchFamily="34" charset="-122"/>
                        <a:cs typeface="Times New Roman"/>
                      </a:endParaRPr>
                    </a:p>
                    <a:p>
                      <a:r>
                        <a:rPr lang="en-US" altLang="zh-CN" sz="1400" kern="100" dirty="0" smtClean="0">
                          <a:solidFill>
                            <a:schemeClr val="tx1"/>
                          </a:solidFill>
                          <a:effectLst/>
                          <a:latin typeface="Times New Roman"/>
                          <a:ea typeface="微软雅黑" pitchFamily="34" charset="-122"/>
                          <a:cs typeface="Times New Roman"/>
                        </a:rPr>
                        <a:t>2.</a:t>
                      </a:r>
                      <a:r>
                        <a:rPr lang="zh-CN" altLang="en-US" sz="1400" kern="100" dirty="0" smtClean="0">
                          <a:solidFill>
                            <a:schemeClr val="tx1"/>
                          </a:solidFill>
                          <a:effectLst/>
                          <a:latin typeface="Times New Roman"/>
                          <a:ea typeface="微软雅黑" pitchFamily="34" charset="-122"/>
                          <a:cs typeface="Times New Roman"/>
                        </a:rPr>
                        <a:t>对</a:t>
                      </a:r>
                      <a:r>
                        <a:rPr lang="zh-CN" altLang="zh-CN" sz="1400" kern="100" dirty="0" smtClean="0">
                          <a:solidFill>
                            <a:schemeClr val="tx1"/>
                          </a:solidFill>
                          <a:effectLst/>
                          <a:latin typeface="Times New Roman"/>
                          <a:ea typeface="微软雅黑" pitchFamily="34" charset="-122"/>
                          <a:cs typeface="Times New Roman"/>
                        </a:rPr>
                        <a:t>承包商、供应商资格预审、提供的产品、技术服务、表现</a:t>
                      </a:r>
                      <a:r>
                        <a:rPr lang="zh-CN" altLang="en-US" sz="1400" kern="100" dirty="0" smtClean="0">
                          <a:solidFill>
                            <a:schemeClr val="tx1"/>
                          </a:solidFill>
                          <a:effectLst/>
                          <a:latin typeface="Times New Roman"/>
                          <a:ea typeface="微软雅黑" pitchFamily="34" charset="-122"/>
                          <a:cs typeface="Times New Roman"/>
                        </a:rPr>
                        <a:t>等进行考核，收集相应的资质资料。</a:t>
                      </a:r>
                      <a:endParaRPr lang="en-US" altLang="zh-CN" sz="1400" kern="100" dirty="0" smtClean="0">
                        <a:solidFill>
                          <a:schemeClr val="tx1"/>
                        </a:solidFill>
                        <a:effectLst/>
                        <a:latin typeface="Times New Roman"/>
                        <a:ea typeface="微软雅黑" pitchFamily="34" charset="-122"/>
                        <a:cs typeface="Times New Roman"/>
                      </a:endParaRPr>
                    </a:p>
                    <a:p>
                      <a:r>
                        <a:rPr lang="en-US" altLang="zh-CN" sz="1400" kern="100" dirty="0" smtClean="0">
                          <a:solidFill>
                            <a:schemeClr val="tx1"/>
                          </a:solidFill>
                          <a:effectLst/>
                          <a:latin typeface="Times New Roman"/>
                          <a:ea typeface="微软雅黑" pitchFamily="34" charset="-122"/>
                          <a:cs typeface="Times New Roman"/>
                        </a:rPr>
                        <a:t>3.</a:t>
                      </a:r>
                      <a:r>
                        <a:rPr lang="zh-CN" altLang="en-US" sz="1400" kern="100" dirty="0" smtClean="0">
                          <a:solidFill>
                            <a:schemeClr val="tx1"/>
                          </a:solidFill>
                          <a:effectLst/>
                          <a:latin typeface="Times New Roman"/>
                          <a:ea typeface="微软雅黑" pitchFamily="34" charset="-122"/>
                          <a:cs typeface="Times New Roman"/>
                        </a:rPr>
                        <a:t>与</a:t>
                      </a:r>
                      <a:r>
                        <a:rPr lang="zh-CN" altLang="zh-CN" sz="1400" kern="100" dirty="0" smtClean="0">
                          <a:solidFill>
                            <a:schemeClr val="tx1"/>
                          </a:solidFill>
                          <a:effectLst/>
                          <a:latin typeface="Times New Roman"/>
                          <a:ea typeface="微软雅黑" pitchFamily="34" charset="-122"/>
                          <a:cs typeface="Times New Roman"/>
                        </a:rPr>
                        <a:t>承包商、供应商签订安全协议</a:t>
                      </a:r>
                      <a:r>
                        <a:rPr lang="zh-CN" altLang="en-US" sz="1400" kern="100" dirty="0" smtClean="0">
                          <a:solidFill>
                            <a:schemeClr val="tx1"/>
                          </a:solidFill>
                          <a:effectLst/>
                          <a:latin typeface="Times New Roman"/>
                          <a:ea typeface="微软雅黑" pitchFamily="34" charset="-122"/>
                          <a:cs typeface="Times New Roman"/>
                        </a:rPr>
                        <a:t>，明确双方安全责任。</a:t>
                      </a:r>
                      <a:endParaRPr lang="zh-CN" altLang="en-US" sz="1400" kern="100" dirty="0">
                        <a:solidFill>
                          <a:schemeClr val="tx1"/>
                        </a:solidFill>
                        <a:effectLst/>
                        <a:latin typeface="Times New Roman"/>
                        <a:ea typeface="微软雅黑" pitchFamily="34" charset="-122"/>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spcAft>
                          <a:spcPts val="0"/>
                        </a:spcAft>
                      </a:pPr>
                      <a:endParaRPr lang="zh-CN" sz="14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pPr algn="l">
                        <a:spcAft>
                          <a:spcPts val="0"/>
                        </a:spcAft>
                      </a:pPr>
                      <a:endParaRPr lang="zh-CN" sz="14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spcAft>
                          <a:spcPts val="0"/>
                        </a:spcAft>
                      </a:pPr>
                      <a:endParaRPr lang="zh-CN" sz="140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R="82550" algn="l">
                        <a:spcAft>
                          <a:spcPts val="0"/>
                        </a:spcAft>
                      </a:pPr>
                      <a:endParaRPr lang="zh-CN" sz="1400" kern="100" dirty="0">
                        <a:solidFill>
                          <a:schemeClr val="tx1"/>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754854018"/>
      </p:ext>
    </p:extLst>
  </p:cSld>
  <p:clrMapOvr>
    <a:masterClrMapping/>
  </p:clrMapOvr>
  <p:transition spd="slow"/>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065156451"/>
              </p:ext>
            </p:extLst>
          </p:nvPr>
        </p:nvGraphicFramePr>
        <p:xfrm>
          <a:off x="224304" y="692696"/>
          <a:ext cx="11230230" cy="5844981"/>
        </p:xfrm>
        <a:graphic>
          <a:graphicData uri="http://schemas.openxmlformats.org/drawingml/2006/table">
            <a:tbl>
              <a:tblPr/>
              <a:tblGrid>
                <a:gridCol w="566672">
                  <a:extLst>
                    <a:ext uri="{9D8B030D-6E8A-4147-A177-3AD203B41FA5}">
                      <a16:colId xmlns:a16="http://schemas.microsoft.com/office/drawing/2014/main" xmlns="" val="20000"/>
                    </a:ext>
                  </a:extLst>
                </a:gridCol>
                <a:gridCol w="498553">
                  <a:extLst>
                    <a:ext uri="{9D8B030D-6E8A-4147-A177-3AD203B41FA5}">
                      <a16:colId xmlns:a16="http://schemas.microsoft.com/office/drawing/2014/main" xmlns="" val="20001"/>
                    </a:ext>
                  </a:extLst>
                </a:gridCol>
                <a:gridCol w="2785839">
                  <a:extLst>
                    <a:ext uri="{9D8B030D-6E8A-4147-A177-3AD203B41FA5}">
                      <a16:colId xmlns:a16="http://schemas.microsoft.com/office/drawing/2014/main" xmlns="" val="20002"/>
                    </a:ext>
                  </a:extLst>
                </a:gridCol>
                <a:gridCol w="4087062">
                  <a:extLst>
                    <a:ext uri="{9D8B030D-6E8A-4147-A177-3AD203B41FA5}">
                      <a16:colId xmlns:a16="http://schemas.microsoft.com/office/drawing/2014/main" xmlns="" val="20003"/>
                    </a:ext>
                  </a:extLst>
                </a:gridCol>
                <a:gridCol w="500972">
                  <a:extLst>
                    <a:ext uri="{9D8B030D-6E8A-4147-A177-3AD203B41FA5}">
                      <a16:colId xmlns:a16="http://schemas.microsoft.com/office/drawing/2014/main" xmlns="" val="20004"/>
                    </a:ext>
                  </a:extLst>
                </a:gridCol>
                <a:gridCol w="2791132">
                  <a:extLst>
                    <a:ext uri="{9D8B030D-6E8A-4147-A177-3AD203B41FA5}">
                      <a16:colId xmlns:a16="http://schemas.microsoft.com/office/drawing/2014/main" xmlns="" val="20005"/>
                    </a:ext>
                  </a:extLst>
                </a:gridCol>
              </a:tblGrid>
              <a:tr h="617661">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altLang="en-US" sz="1600" b="1" kern="100" dirty="0" smtClean="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271168">
                <a:tc rowSpan="2">
                  <a:txBody>
                    <a:bodyPr/>
                    <a:lstStyle/>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4.3</a:t>
                      </a:r>
                      <a:endParaRPr lang="zh-CN" sz="1400" kern="100" dirty="0">
                        <a:solidFill>
                          <a:schemeClr val="tx1"/>
                        </a:solidFill>
                        <a:effectLst/>
                        <a:latin typeface="Times New Roman"/>
                        <a:ea typeface="微软雅黑" pitchFamily="34" charset="-122"/>
                        <a:cs typeface="Times New Roman"/>
                      </a:endParaRPr>
                    </a:p>
                    <a:p>
                      <a:pPr marL="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职业</a:t>
                      </a:r>
                    </a:p>
                    <a:p>
                      <a:pPr marL="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健康</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4.3.1</a:t>
                      </a:r>
                      <a:r>
                        <a:rPr lang="zh-CN" sz="1400" kern="100" dirty="0">
                          <a:solidFill>
                            <a:schemeClr val="tx1"/>
                          </a:solidFill>
                          <a:effectLst/>
                          <a:latin typeface="Times New Roman"/>
                          <a:ea typeface="微软雅黑" pitchFamily="34" charset="-122"/>
                          <a:cs typeface="Times New Roman"/>
                        </a:rPr>
                        <a:t>基本要求</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企业应根据自身安全生产实际，制定文件化的总体和年度职业卫生目标，并纳入企业总体生产经营目标。并定期对职业卫生目标、指标实施情况进行考核。</a:t>
                      </a:r>
                    </a:p>
                    <a:p>
                      <a:pPr marL="0" indent="26670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企业应为从业人员提供符合职业卫生要求的工作环境和条件，为解除职业危害的从业人员提供个人使用的职业病防护用品，建立、健全职业卫生档案和健康监护档案。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制定文件化的总体和年度职业卫生目标，并定期对职业卫生目标、指标实施情况进行考核。</a:t>
                      </a:r>
                    </a:p>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2.</a:t>
                      </a:r>
                      <a:r>
                        <a:rPr lang="zh-CN" sz="1400" kern="100" dirty="0">
                          <a:solidFill>
                            <a:schemeClr val="tx1"/>
                          </a:solidFill>
                          <a:effectLst/>
                          <a:latin typeface="Times New Roman"/>
                          <a:ea typeface="微软雅黑" pitchFamily="34" charset="-122"/>
                          <a:cs typeface="Times New Roman"/>
                        </a:rPr>
                        <a:t>产生职业病危害的工作场所应设置相应的职业病防护设施，并符合《工业企业设计卫生标准》（</a:t>
                      </a:r>
                      <a:r>
                        <a:rPr lang="en-US" sz="1400" kern="100" dirty="0">
                          <a:solidFill>
                            <a:schemeClr val="tx1"/>
                          </a:solidFill>
                          <a:effectLst/>
                          <a:latin typeface="Times New Roman"/>
                          <a:ea typeface="微软雅黑" pitchFamily="34" charset="-122"/>
                          <a:cs typeface="Times New Roman"/>
                        </a:rPr>
                        <a:t>GBZ1</a:t>
                      </a:r>
                      <a:r>
                        <a:rPr lang="zh-CN" sz="1400" kern="100" dirty="0">
                          <a:solidFill>
                            <a:schemeClr val="tx1"/>
                          </a:solidFill>
                          <a:effectLst/>
                          <a:latin typeface="Times New Roman"/>
                          <a:ea typeface="微软雅黑" pitchFamily="34" charset="-122"/>
                          <a:cs typeface="Times New Roman"/>
                        </a:rPr>
                        <a:t>）的规定；</a:t>
                      </a:r>
                    </a:p>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3.</a:t>
                      </a:r>
                      <a:r>
                        <a:rPr lang="zh-CN" sz="1400" kern="100" dirty="0">
                          <a:solidFill>
                            <a:schemeClr val="tx1"/>
                          </a:solidFill>
                          <a:effectLst/>
                          <a:latin typeface="Times New Roman"/>
                          <a:ea typeface="微软雅黑" pitchFamily="34" charset="-122"/>
                          <a:cs typeface="Times New Roman"/>
                        </a:rPr>
                        <a:t>企业应确保使用有毒、有害物品的作业场所与生活区、辅助生产区分开，作业场所不应住人；将有害作业与无害作业分开，高毒工作场所与其他工作场所隔离；</a:t>
                      </a:r>
                    </a:p>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4.</a:t>
                      </a:r>
                      <a:r>
                        <a:rPr lang="zh-CN" sz="1400" kern="100" dirty="0">
                          <a:solidFill>
                            <a:schemeClr val="tx1"/>
                          </a:solidFill>
                          <a:effectLst/>
                          <a:latin typeface="Times New Roman"/>
                          <a:ea typeface="微软雅黑" pitchFamily="34" charset="-122"/>
                          <a:cs typeface="Times New Roman"/>
                        </a:rPr>
                        <a:t>企业应组织从业人员进行上岗前、在岗期间、特殊情况应急后和离岗时的职业健康检查，将检查结果书面告知从业人员并存档；</a:t>
                      </a:r>
                    </a:p>
                    <a:p>
                      <a:pPr marL="0" algn="l" defTabSz="914400" rtl="0" eaLnBrk="1" latinLnBrk="0" hangingPunct="1">
                        <a:spcAft>
                          <a:spcPts val="0"/>
                        </a:spcAft>
                      </a:pPr>
                      <a:r>
                        <a:rPr lang="en-US" sz="1400" kern="100" dirty="0" smtClean="0">
                          <a:solidFill>
                            <a:schemeClr val="tx1"/>
                          </a:solidFill>
                          <a:effectLst/>
                          <a:latin typeface="Times New Roman"/>
                          <a:ea typeface="微软雅黑" pitchFamily="34" charset="-122"/>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5</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未以文件印发总体和年度职业卫生目标的，扣</a:t>
                      </a: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分；无年度职业卫生目标分解的，扣</a:t>
                      </a:r>
                      <a:r>
                        <a:rPr lang="en-US" sz="1400" kern="100" dirty="0">
                          <a:solidFill>
                            <a:schemeClr val="tx1"/>
                          </a:solidFill>
                          <a:effectLst/>
                          <a:latin typeface="Times New Roman"/>
                          <a:ea typeface="微软雅黑" pitchFamily="34" charset="-122"/>
                          <a:cs typeface="Times New Roman"/>
                        </a:rPr>
                        <a:t>0.5</a:t>
                      </a:r>
                      <a:r>
                        <a:rPr lang="zh-CN" sz="1400" kern="100" dirty="0">
                          <a:solidFill>
                            <a:schemeClr val="tx1"/>
                          </a:solidFill>
                          <a:effectLst/>
                          <a:latin typeface="Times New Roman"/>
                          <a:ea typeface="微软雅黑" pitchFamily="34" charset="-122"/>
                          <a:cs typeface="Times New Roman"/>
                        </a:rPr>
                        <a:t>分；行政、生产、设备、安环、车间等安全生产直接相关部门未列入目标分解的，每一部门扣</a:t>
                      </a:r>
                      <a:r>
                        <a:rPr lang="en-US" sz="1400" kern="100" dirty="0">
                          <a:solidFill>
                            <a:schemeClr val="tx1"/>
                          </a:solidFill>
                          <a:effectLst/>
                          <a:latin typeface="Times New Roman"/>
                          <a:ea typeface="微软雅黑" pitchFamily="34" charset="-122"/>
                          <a:cs typeface="Times New Roman"/>
                        </a:rPr>
                        <a:t>0.5</a:t>
                      </a:r>
                      <a:r>
                        <a:rPr lang="zh-CN" sz="1400" kern="100" dirty="0">
                          <a:solidFill>
                            <a:schemeClr val="tx1"/>
                          </a:solidFill>
                          <a:effectLst/>
                          <a:latin typeface="Times New Roman"/>
                          <a:ea typeface="微软雅黑" pitchFamily="34" charset="-122"/>
                          <a:cs typeface="Times New Roman"/>
                        </a:rPr>
                        <a:t>分；</a:t>
                      </a:r>
                    </a:p>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2.</a:t>
                      </a:r>
                      <a:r>
                        <a:rPr lang="zh-CN" sz="1400" kern="100" dirty="0">
                          <a:solidFill>
                            <a:schemeClr val="tx1"/>
                          </a:solidFill>
                          <a:effectLst/>
                          <a:latin typeface="Times New Roman"/>
                          <a:ea typeface="微软雅黑" pitchFamily="34" charset="-122"/>
                          <a:cs typeface="Times New Roman"/>
                        </a:rPr>
                        <a:t>职业病防护设施设置不符合《工业企业设计卫生标准》（</a:t>
                      </a:r>
                      <a:r>
                        <a:rPr lang="en-US" sz="1400" kern="100" dirty="0">
                          <a:solidFill>
                            <a:schemeClr val="tx1"/>
                          </a:solidFill>
                          <a:effectLst/>
                          <a:latin typeface="Times New Roman"/>
                          <a:ea typeface="微软雅黑" pitchFamily="34" charset="-122"/>
                          <a:cs typeface="Times New Roman"/>
                        </a:rPr>
                        <a:t>GBZ1</a:t>
                      </a:r>
                      <a:r>
                        <a:rPr lang="zh-CN" sz="1400" kern="100" dirty="0">
                          <a:solidFill>
                            <a:schemeClr val="tx1"/>
                          </a:solidFill>
                          <a:effectLst/>
                          <a:latin typeface="Times New Roman"/>
                          <a:ea typeface="微软雅黑" pitchFamily="34" charset="-122"/>
                          <a:cs typeface="Times New Roman"/>
                        </a:rPr>
                        <a:t>）规定的，一处扣</a:t>
                      </a: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分；</a:t>
                      </a:r>
                    </a:p>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3</a:t>
                      </a:r>
                      <a:r>
                        <a:rPr lang="en-US" sz="1400" kern="100" dirty="0" smtClean="0">
                          <a:solidFill>
                            <a:schemeClr val="tx1"/>
                          </a:solidFill>
                          <a:effectLst/>
                          <a:latin typeface="Times New Roman"/>
                          <a:ea typeface="微软雅黑" pitchFamily="34" charset="-122"/>
                          <a:cs typeface="Times New Roman"/>
                        </a:rPr>
                        <a:t>.</a:t>
                      </a:r>
                      <a:r>
                        <a:rPr lang="zh-CN" sz="1400" kern="100" dirty="0" smtClean="0">
                          <a:solidFill>
                            <a:schemeClr val="tx1"/>
                          </a:solidFill>
                          <a:effectLst/>
                          <a:latin typeface="Times New Roman"/>
                          <a:ea typeface="微软雅黑" pitchFamily="34" charset="-122"/>
                          <a:cs typeface="Times New Roman"/>
                        </a:rPr>
                        <a:t> 有害</a:t>
                      </a:r>
                      <a:r>
                        <a:rPr lang="zh-CN" sz="1400" kern="100" dirty="0">
                          <a:solidFill>
                            <a:schemeClr val="tx1"/>
                          </a:solidFill>
                          <a:effectLst/>
                          <a:latin typeface="Times New Roman"/>
                          <a:ea typeface="微软雅黑" pitchFamily="34" charset="-122"/>
                          <a:cs typeface="Times New Roman"/>
                        </a:rPr>
                        <a:t>作业与无害作业未分开、高毒工作场所与其他工作场所未隔离，每一项扣</a:t>
                      </a: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分；</a:t>
                      </a:r>
                    </a:p>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4.</a:t>
                      </a:r>
                      <a:r>
                        <a:rPr lang="zh-CN" sz="1400" kern="100" dirty="0">
                          <a:solidFill>
                            <a:schemeClr val="tx1"/>
                          </a:solidFill>
                          <a:effectLst/>
                          <a:latin typeface="Times New Roman"/>
                          <a:ea typeface="微软雅黑" pitchFamily="34" charset="-122"/>
                          <a:cs typeface="Times New Roman"/>
                        </a:rPr>
                        <a:t>未按规定进行员工健康检查的，不得分；健康检查每少一人次的，扣</a:t>
                      </a:r>
                      <a:r>
                        <a:rPr lang="en-US" sz="1400" kern="100" dirty="0">
                          <a:solidFill>
                            <a:schemeClr val="tx1"/>
                          </a:solidFill>
                          <a:effectLst/>
                          <a:latin typeface="Times New Roman"/>
                          <a:ea typeface="微软雅黑" pitchFamily="34" charset="-122"/>
                          <a:cs typeface="Times New Roman"/>
                        </a:rPr>
                        <a:t>0.5</a:t>
                      </a:r>
                      <a:r>
                        <a:rPr lang="zh-CN" sz="1400" kern="100" dirty="0">
                          <a:solidFill>
                            <a:schemeClr val="tx1"/>
                          </a:solidFill>
                          <a:effectLst/>
                          <a:latin typeface="Times New Roman"/>
                          <a:ea typeface="微软雅黑" pitchFamily="34" charset="-122"/>
                          <a:cs typeface="Times New Roman"/>
                        </a:rPr>
                        <a:t>分；每缺少一人档案的，扣</a:t>
                      </a:r>
                      <a:r>
                        <a:rPr lang="en-US" sz="1400" kern="100" dirty="0">
                          <a:solidFill>
                            <a:schemeClr val="tx1"/>
                          </a:solidFill>
                          <a:effectLst/>
                          <a:latin typeface="Times New Roman"/>
                          <a:ea typeface="微软雅黑" pitchFamily="34" charset="-122"/>
                          <a:cs typeface="Times New Roman"/>
                        </a:rPr>
                        <a:t>0.5</a:t>
                      </a:r>
                      <a:r>
                        <a:rPr lang="zh-CN" sz="1400" kern="100" dirty="0">
                          <a:solidFill>
                            <a:schemeClr val="tx1"/>
                          </a:solidFill>
                          <a:effectLst/>
                          <a:latin typeface="Times New Roman"/>
                          <a:ea typeface="微软雅黑" pitchFamily="34" charset="-122"/>
                          <a:cs typeface="Times New Roman"/>
                        </a:rPr>
                        <a:t>分；有职业禁忌的从业人员从事禁忌作业的，整体不得分</a:t>
                      </a:r>
                      <a:r>
                        <a:rPr lang="zh-CN" sz="1400" kern="100" dirty="0" smtClean="0">
                          <a:solidFill>
                            <a:schemeClr val="tx1"/>
                          </a:solidFill>
                          <a:effectLst/>
                          <a:latin typeface="Times New Roman"/>
                          <a:ea typeface="微软雅黑" pitchFamily="34" charset="-122"/>
                          <a:cs typeface="Times New Roman"/>
                        </a:rPr>
                        <a:t>；</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723771">
                <a:tc vMerge="1">
                  <a:txBody>
                    <a:bodyPr/>
                    <a:lstStyle/>
                    <a:p>
                      <a:pPr marL="0" algn="l" defTabSz="914400" rtl="0" eaLnBrk="1" latinLnBrk="0" hangingPunct="1">
                        <a:spcAft>
                          <a:spcPts val="0"/>
                        </a:spcAft>
                      </a:pPr>
                      <a:endParaRPr lang="zh-CN" sz="1400" kern="100" dirty="0">
                        <a:solidFill>
                          <a:schemeClr val="tx1"/>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algn="l" defTabSz="914400" rtl="0" eaLnBrk="1" latinLnBrk="0" hangingPunct="1">
                        <a:lnSpc>
                          <a:spcPct val="130000"/>
                        </a:lnSpc>
                        <a:spcAft>
                          <a:spcPts val="0"/>
                        </a:spcAft>
                      </a:pPr>
                      <a:r>
                        <a:rPr lang="zh-CN" altLang="en-US" sz="1400" kern="100" dirty="0" smtClean="0">
                          <a:solidFill>
                            <a:schemeClr val="tx1"/>
                          </a:solidFill>
                          <a:effectLst/>
                          <a:latin typeface="微软雅黑" pitchFamily="34" charset="-122"/>
                          <a:ea typeface="微软雅黑" pitchFamily="34" charset="-122"/>
                          <a:cs typeface="Times New Roman"/>
                        </a:rPr>
                        <a:t>（</a:t>
                      </a:r>
                      <a:r>
                        <a:rPr lang="en-US" altLang="zh-CN" sz="1400" kern="100" dirty="0" smtClean="0">
                          <a:solidFill>
                            <a:schemeClr val="tx1"/>
                          </a:solidFill>
                          <a:effectLst/>
                          <a:latin typeface="微软雅黑" pitchFamily="34" charset="-122"/>
                          <a:ea typeface="微软雅黑" pitchFamily="34" charset="-122"/>
                          <a:cs typeface="Times New Roman"/>
                        </a:rPr>
                        <a:t>1</a:t>
                      </a:r>
                      <a:r>
                        <a:rPr lang="zh-CN" altLang="en-US" sz="1400" kern="100" dirty="0" smtClean="0">
                          <a:solidFill>
                            <a:schemeClr val="tx1"/>
                          </a:solidFill>
                          <a:effectLst/>
                          <a:latin typeface="微软雅黑" pitchFamily="34" charset="-122"/>
                          <a:ea typeface="微软雅黑" pitchFamily="34" charset="-122"/>
                          <a:cs typeface="Times New Roman"/>
                        </a:rPr>
                        <a:t>）包括</a:t>
                      </a:r>
                      <a:r>
                        <a:rPr lang="en-US" altLang="zh-CN" sz="1400" kern="100" dirty="0" smtClean="0">
                          <a:solidFill>
                            <a:schemeClr val="tx1"/>
                          </a:solidFill>
                          <a:effectLst/>
                          <a:latin typeface="微软雅黑" pitchFamily="34" charset="-122"/>
                          <a:ea typeface="微软雅黑" pitchFamily="34" charset="-122"/>
                          <a:cs typeface="Times New Roman"/>
                        </a:rPr>
                        <a:t>4.3.1</a:t>
                      </a:r>
                      <a:r>
                        <a:rPr lang="zh-CN" altLang="en-US" sz="1400" kern="100" dirty="0" smtClean="0">
                          <a:solidFill>
                            <a:schemeClr val="tx1"/>
                          </a:solidFill>
                          <a:effectLst/>
                          <a:latin typeface="微软雅黑" pitchFamily="34" charset="-122"/>
                          <a:ea typeface="微软雅黑" pitchFamily="34" charset="-122"/>
                          <a:cs typeface="Times New Roman"/>
                        </a:rPr>
                        <a:t>基本要求（</a:t>
                      </a:r>
                      <a:r>
                        <a:rPr lang="en-US" altLang="zh-CN" sz="1400" kern="100" dirty="0" smtClean="0">
                          <a:solidFill>
                            <a:schemeClr val="tx1"/>
                          </a:solidFill>
                          <a:effectLst/>
                          <a:latin typeface="微软雅黑" pitchFamily="34" charset="-122"/>
                          <a:ea typeface="微软雅黑" pitchFamily="34" charset="-122"/>
                          <a:cs typeface="Times New Roman"/>
                        </a:rPr>
                        <a:t>5</a:t>
                      </a:r>
                      <a:r>
                        <a:rPr lang="zh-CN" altLang="en-US" sz="1400" kern="100" dirty="0" smtClean="0">
                          <a:solidFill>
                            <a:schemeClr val="tx1"/>
                          </a:solidFill>
                          <a:effectLst/>
                          <a:latin typeface="微软雅黑" pitchFamily="34" charset="-122"/>
                          <a:ea typeface="微软雅黑" pitchFamily="34" charset="-122"/>
                          <a:cs typeface="Times New Roman"/>
                        </a:rPr>
                        <a:t>分）、</a:t>
                      </a:r>
                      <a:r>
                        <a:rPr lang="en-US" altLang="zh-CN" sz="1400" kern="100" dirty="0" smtClean="0">
                          <a:solidFill>
                            <a:schemeClr val="tx1"/>
                          </a:solidFill>
                          <a:effectLst/>
                          <a:latin typeface="微软雅黑" pitchFamily="34" charset="-122"/>
                          <a:ea typeface="微软雅黑" pitchFamily="34" charset="-122"/>
                          <a:cs typeface="Times New Roman"/>
                        </a:rPr>
                        <a:t>4.3.2</a:t>
                      </a:r>
                      <a:r>
                        <a:rPr lang="zh-CN" altLang="en-US" sz="1400" kern="100" dirty="0" smtClean="0">
                          <a:solidFill>
                            <a:schemeClr val="tx1"/>
                          </a:solidFill>
                          <a:effectLst/>
                          <a:latin typeface="微软雅黑" pitchFamily="34" charset="-122"/>
                          <a:ea typeface="微软雅黑" pitchFamily="34" charset="-122"/>
                          <a:cs typeface="Times New Roman"/>
                        </a:rPr>
                        <a:t>职业危害告知（</a:t>
                      </a:r>
                      <a:r>
                        <a:rPr lang="en-US" altLang="zh-CN" sz="1400" kern="100" dirty="0" smtClean="0">
                          <a:solidFill>
                            <a:schemeClr val="tx1"/>
                          </a:solidFill>
                          <a:effectLst/>
                          <a:latin typeface="微软雅黑" pitchFamily="34" charset="-122"/>
                          <a:ea typeface="微软雅黑" pitchFamily="34" charset="-122"/>
                          <a:cs typeface="Times New Roman"/>
                        </a:rPr>
                        <a:t>7</a:t>
                      </a:r>
                      <a:r>
                        <a:rPr lang="zh-CN" altLang="en-US" sz="1400" kern="100" dirty="0" smtClean="0">
                          <a:solidFill>
                            <a:schemeClr val="tx1"/>
                          </a:solidFill>
                          <a:effectLst/>
                          <a:latin typeface="微软雅黑" pitchFamily="34" charset="-122"/>
                          <a:ea typeface="微软雅黑" pitchFamily="34" charset="-122"/>
                          <a:cs typeface="Times New Roman"/>
                        </a:rPr>
                        <a:t>分）、</a:t>
                      </a:r>
                      <a:r>
                        <a:rPr lang="en-US" altLang="zh-CN" sz="1400" kern="100" dirty="0" smtClean="0">
                          <a:solidFill>
                            <a:schemeClr val="tx1"/>
                          </a:solidFill>
                          <a:effectLst/>
                          <a:latin typeface="微软雅黑" pitchFamily="34" charset="-122"/>
                          <a:ea typeface="微软雅黑" pitchFamily="34" charset="-122"/>
                          <a:cs typeface="Times New Roman"/>
                        </a:rPr>
                        <a:t>4.3.3</a:t>
                      </a:r>
                      <a:r>
                        <a:rPr lang="zh-CN" altLang="en-US" sz="1400" kern="100" dirty="0" smtClean="0">
                          <a:solidFill>
                            <a:schemeClr val="tx1"/>
                          </a:solidFill>
                          <a:effectLst/>
                          <a:latin typeface="微软雅黑" pitchFamily="34" charset="-122"/>
                          <a:ea typeface="微软雅黑" pitchFamily="34" charset="-122"/>
                          <a:cs typeface="Times New Roman"/>
                        </a:rPr>
                        <a:t>职业病危害申报（</a:t>
                      </a:r>
                      <a:r>
                        <a:rPr lang="en-US" altLang="zh-CN" sz="1400" kern="100" dirty="0" smtClean="0">
                          <a:solidFill>
                            <a:schemeClr val="tx1"/>
                          </a:solidFill>
                          <a:effectLst/>
                          <a:latin typeface="微软雅黑" pitchFamily="34" charset="-122"/>
                          <a:ea typeface="微软雅黑" pitchFamily="34" charset="-122"/>
                          <a:cs typeface="Times New Roman"/>
                        </a:rPr>
                        <a:t>3</a:t>
                      </a:r>
                      <a:r>
                        <a:rPr lang="zh-CN" altLang="en-US" sz="1400" kern="100" dirty="0" smtClean="0">
                          <a:solidFill>
                            <a:schemeClr val="tx1"/>
                          </a:solidFill>
                          <a:effectLst/>
                          <a:latin typeface="微软雅黑" pitchFamily="34" charset="-122"/>
                          <a:ea typeface="微软雅黑" pitchFamily="34" charset="-122"/>
                          <a:cs typeface="Times New Roman"/>
                        </a:rPr>
                        <a:t>分）、</a:t>
                      </a:r>
                      <a:r>
                        <a:rPr lang="en-US" altLang="zh-CN" sz="1400" kern="100" dirty="0" smtClean="0">
                          <a:solidFill>
                            <a:schemeClr val="tx1"/>
                          </a:solidFill>
                          <a:effectLst/>
                          <a:latin typeface="微软雅黑" pitchFamily="34" charset="-122"/>
                          <a:ea typeface="微软雅黑" pitchFamily="34" charset="-122"/>
                          <a:cs typeface="Times New Roman"/>
                        </a:rPr>
                        <a:t>4.3.4</a:t>
                      </a:r>
                      <a:r>
                        <a:rPr lang="zh-CN" altLang="en-US" sz="1400" kern="100" dirty="0" smtClean="0">
                          <a:solidFill>
                            <a:schemeClr val="tx1"/>
                          </a:solidFill>
                          <a:effectLst/>
                          <a:latin typeface="微软雅黑" pitchFamily="34" charset="-122"/>
                          <a:ea typeface="微软雅黑" pitchFamily="34" charset="-122"/>
                          <a:cs typeface="Times New Roman"/>
                        </a:rPr>
                        <a:t>职业病危害检测与评价（</a:t>
                      </a:r>
                      <a:r>
                        <a:rPr lang="en-US" altLang="zh-CN" sz="1400" kern="100" dirty="0" smtClean="0">
                          <a:solidFill>
                            <a:schemeClr val="tx1"/>
                          </a:solidFill>
                          <a:effectLst/>
                          <a:latin typeface="微软雅黑" pitchFamily="34" charset="-122"/>
                          <a:ea typeface="微软雅黑" pitchFamily="34" charset="-122"/>
                          <a:cs typeface="Times New Roman"/>
                        </a:rPr>
                        <a:t>5</a:t>
                      </a:r>
                      <a:r>
                        <a:rPr lang="zh-CN" altLang="en-US" sz="1400" kern="100" dirty="0" smtClean="0">
                          <a:solidFill>
                            <a:schemeClr val="tx1"/>
                          </a:solidFill>
                          <a:effectLst/>
                          <a:latin typeface="微软雅黑" pitchFamily="34" charset="-122"/>
                          <a:ea typeface="微软雅黑" pitchFamily="34" charset="-122"/>
                          <a:cs typeface="Times New Roman"/>
                        </a:rPr>
                        <a:t>分），共计</a:t>
                      </a:r>
                      <a:r>
                        <a:rPr lang="en-US" altLang="zh-CN" sz="1400" kern="100" dirty="0" smtClean="0">
                          <a:solidFill>
                            <a:schemeClr val="tx1"/>
                          </a:solidFill>
                          <a:effectLst/>
                          <a:latin typeface="微软雅黑" pitchFamily="34" charset="-122"/>
                          <a:ea typeface="微软雅黑" pitchFamily="34" charset="-122"/>
                          <a:cs typeface="Times New Roman"/>
                        </a:rPr>
                        <a:t>20</a:t>
                      </a:r>
                      <a:r>
                        <a:rPr lang="zh-CN" altLang="en-US" sz="1400" kern="100" dirty="0" smtClean="0">
                          <a:solidFill>
                            <a:schemeClr val="tx1"/>
                          </a:solidFill>
                          <a:effectLst/>
                          <a:latin typeface="微软雅黑" pitchFamily="34" charset="-122"/>
                          <a:ea typeface="微软雅黑" pitchFamily="34" charset="-122"/>
                          <a:cs typeface="Times New Roman"/>
                        </a:rPr>
                        <a:t>分，只占总分的</a:t>
                      </a:r>
                      <a:r>
                        <a:rPr lang="en-US" altLang="zh-CN" sz="1400" kern="100" dirty="0" smtClean="0">
                          <a:solidFill>
                            <a:schemeClr val="tx1"/>
                          </a:solidFill>
                          <a:effectLst/>
                          <a:latin typeface="微软雅黑" pitchFamily="34" charset="-122"/>
                          <a:ea typeface="微软雅黑" pitchFamily="34" charset="-122"/>
                          <a:cs typeface="Times New Roman"/>
                        </a:rPr>
                        <a:t>2%</a:t>
                      </a:r>
                      <a:r>
                        <a:rPr lang="zh-CN" altLang="en-US" sz="1400" kern="100" dirty="0" smtClean="0">
                          <a:solidFill>
                            <a:schemeClr val="tx1"/>
                          </a:solidFill>
                          <a:effectLst/>
                          <a:latin typeface="微软雅黑" pitchFamily="34" charset="-122"/>
                          <a:ea typeface="微软雅黑" pitchFamily="34" charset="-122"/>
                          <a:cs typeface="Times New Roman"/>
                        </a:rPr>
                        <a:t>。</a:t>
                      </a:r>
                    </a:p>
                    <a:p>
                      <a:pPr marL="0" marR="0" indent="0" algn="l" defTabSz="914400" rtl="0" eaLnBrk="1" fontAlgn="auto" latinLnBrk="0" hangingPunct="1">
                        <a:lnSpc>
                          <a:spcPct val="130000"/>
                        </a:lnSpc>
                        <a:spcBef>
                          <a:spcPts val="0"/>
                        </a:spcBef>
                        <a:spcAft>
                          <a:spcPts val="0"/>
                        </a:spcAft>
                        <a:buClrTx/>
                        <a:buSzTx/>
                        <a:buFontTx/>
                        <a:buNone/>
                        <a:tabLst/>
                        <a:defRPr/>
                      </a:pPr>
                      <a:r>
                        <a:rPr lang="zh-CN" altLang="en-US" sz="1400" kern="100" dirty="0" smtClean="0">
                          <a:solidFill>
                            <a:schemeClr val="tx1"/>
                          </a:solidFill>
                          <a:effectLst/>
                          <a:latin typeface="微软雅黑" pitchFamily="34" charset="-122"/>
                          <a:ea typeface="微软雅黑" pitchFamily="34" charset="-122"/>
                          <a:cs typeface="Times New Roman"/>
                        </a:rPr>
                        <a:t>（</a:t>
                      </a:r>
                      <a:r>
                        <a:rPr lang="en-US" altLang="zh-CN" sz="1400" kern="100" dirty="0" smtClean="0">
                          <a:solidFill>
                            <a:schemeClr val="tx1"/>
                          </a:solidFill>
                          <a:effectLst/>
                          <a:latin typeface="微软雅黑" pitchFamily="34" charset="-122"/>
                          <a:ea typeface="微软雅黑" pitchFamily="34" charset="-122"/>
                          <a:cs typeface="Times New Roman"/>
                        </a:rPr>
                        <a:t>2</a:t>
                      </a:r>
                      <a:r>
                        <a:rPr lang="zh-CN" altLang="en-US" sz="1400" kern="100" dirty="0" smtClean="0">
                          <a:solidFill>
                            <a:schemeClr val="tx1"/>
                          </a:solidFill>
                          <a:effectLst/>
                          <a:latin typeface="微软雅黑" pitchFamily="34" charset="-122"/>
                          <a:ea typeface="微软雅黑" pitchFamily="34" charset="-122"/>
                          <a:cs typeface="Times New Roman"/>
                        </a:rPr>
                        <a:t>）目前应急管理局的管理职能未包含职业卫生，但是根据</a:t>
                      </a:r>
                      <a:r>
                        <a:rPr lang="en-US" altLang="zh-CN" sz="1400" kern="100" dirty="0" smtClean="0">
                          <a:solidFill>
                            <a:schemeClr val="tx1"/>
                          </a:solidFill>
                          <a:effectLst/>
                          <a:latin typeface="微软雅黑" pitchFamily="34" charset="-122"/>
                          <a:ea typeface="微软雅黑" pitchFamily="34" charset="-122"/>
                          <a:cs typeface="Times New Roman"/>
                        </a:rPr>
                        <a:t>《</a:t>
                      </a:r>
                      <a:r>
                        <a:rPr lang="zh-CN" altLang="en-US" sz="1400" kern="100" dirty="0" smtClean="0">
                          <a:solidFill>
                            <a:schemeClr val="tx1"/>
                          </a:solidFill>
                          <a:effectLst/>
                          <a:latin typeface="微软雅黑" pitchFamily="34" charset="-122"/>
                          <a:ea typeface="微软雅黑" pitchFamily="34" charset="-122"/>
                          <a:cs typeface="Times New Roman"/>
                        </a:rPr>
                        <a:t>企业安全生产标准化基本规范</a:t>
                      </a:r>
                      <a:r>
                        <a:rPr lang="en-US" altLang="zh-CN" sz="1400" kern="100" dirty="0" smtClean="0">
                          <a:solidFill>
                            <a:schemeClr val="tx1"/>
                          </a:solidFill>
                          <a:effectLst/>
                          <a:latin typeface="微软雅黑" pitchFamily="34" charset="-122"/>
                          <a:ea typeface="微软雅黑" pitchFamily="34" charset="-122"/>
                          <a:cs typeface="Times New Roman"/>
                        </a:rPr>
                        <a:t>》</a:t>
                      </a:r>
                      <a:r>
                        <a:rPr lang="zh-CN" altLang="en-US" sz="1400" kern="100" dirty="0" smtClean="0">
                          <a:solidFill>
                            <a:schemeClr val="tx1"/>
                          </a:solidFill>
                          <a:effectLst/>
                          <a:latin typeface="微软雅黑" pitchFamily="34" charset="-122"/>
                          <a:ea typeface="微软雅黑" pitchFamily="34" charset="-122"/>
                          <a:cs typeface="Times New Roman"/>
                        </a:rPr>
                        <a:t>（</a:t>
                      </a:r>
                      <a:r>
                        <a:rPr lang="en-US" altLang="zh-CN" sz="1400" kern="100" dirty="0" smtClean="0">
                          <a:solidFill>
                            <a:schemeClr val="tx1"/>
                          </a:solidFill>
                          <a:effectLst/>
                          <a:latin typeface="微软雅黑" pitchFamily="34" charset="-122"/>
                          <a:ea typeface="微软雅黑" pitchFamily="34" charset="-122"/>
                          <a:cs typeface="Times New Roman"/>
                        </a:rPr>
                        <a:t>GB/T 33000-2016</a:t>
                      </a:r>
                      <a:r>
                        <a:rPr lang="zh-CN" altLang="en-US" sz="1400" kern="100" dirty="0" smtClean="0">
                          <a:solidFill>
                            <a:schemeClr val="tx1"/>
                          </a:solidFill>
                          <a:effectLst/>
                          <a:latin typeface="微软雅黑" pitchFamily="34" charset="-122"/>
                          <a:ea typeface="微软雅黑" pitchFamily="34" charset="-122"/>
                          <a:cs typeface="Times New Roman"/>
                        </a:rPr>
                        <a:t>）内容和安全标准化涉及的范围，本标准化细则仍加入了职业卫生的内容，且冶金等工贸企业标准化的职业健康为</a:t>
                      </a:r>
                      <a:r>
                        <a:rPr lang="en-US" altLang="zh-CN" sz="1400" kern="100" dirty="0" smtClean="0">
                          <a:solidFill>
                            <a:schemeClr val="tx1"/>
                          </a:solidFill>
                          <a:effectLst/>
                          <a:latin typeface="微软雅黑" pitchFamily="34" charset="-122"/>
                          <a:ea typeface="微软雅黑" pitchFamily="34" charset="-122"/>
                          <a:cs typeface="Times New Roman"/>
                        </a:rPr>
                        <a:t>60</a:t>
                      </a:r>
                      <a:r>
                        <a:rPr lang="zh-CN" altLang="en-US" sz="1400" kern="100" dirty="0" smtClean="0">
                          <a:solidFill>
                            <a:schemeClr val="tx1"/>
                          </a:solidFill>
                          <a:effectLst/>
                          <a:latin typeface="微软雅黑" pitchFamily="34" charset="-122"/>
                          <a:ea typeface="微软雅黑" pitchFamily="34" charset="-122"/>
                          <a:cs typeface="Times New Roman"/>
                        </a:rPr>
                        <a:t>分。</a:t>
                      </a:r>
                      <a:r>
                        <a:rPr lang="en-US" altLang="zh-CN" sz="1400" kern="100" dirty="0" smtClean="0">
                          <a:solidFill>
                            <a:schemeClr val="tx1"/>
                          </a:solidFill>
                          <a:effectLst/>
                          <a:latin typeface="微软雅黑" pitchFamily="34" charset="-122"/>
                          <a:ea typeface="微软雅黑" pitchFamily="34" charset="-122"/>
                          <a:cs typeface="Times New Roman"/>
                        </a:rPr>
                        <a:t/>
                      </a:r>
                      <a:br>
                        <a:rPr lang="en-US" altLang="zh-CN" sz="1400" kern="100" dirty="0" smtClean="0">
                          <a:solidFill>
                            <a:schemeClr val="tx1"/>
                          </a:solidFill>
                          <a:effectLst/>
                          <a:latin typeface="微软雅黑" pitchFamily="34" charset="-122"/>
                          <a:ea typeface="微软雅黑" pitchFamily="34" charset="-122"/>
                          <a:cs typeface="Times New Roman"/>
                        </a:rPr>
                      </a:br>
                      <a:r>
                        <a:rPr lang="zh-CN" altLang="en-US" sz="1400" kern="100" dirty="0" smtClean="0">
                          <a:solidFill>
                            <a:schemeClr val="tx1"/>
                          </a:solidFill>
                          <a:effectLst/>
                          <a:latin typeface="微软雅黑" pitchFamily="34" charset="-122"/>
                          <a:ea typeface="微软雅黑" pitchFamily="34" charset="-122"/>
                          <a:cs typeface="Times New Roman"/>
                        </a:rPr>
                        <a:t>（</a:t>
                      </a:r>
                      <a:r>
                        <a:rPr lang="en-US" altLang="zh-CN" sz="1400" kern="100" dirty="0" smtClean="0">
                          <a:solidFill>
                            <a:schemeClr val="tx1"/>
                          </a:solidFill>
                          <a:effectLst/>
                          <a:latin typeface="微软雅黑" pitchFamily="34" charset="-122"/>
                          <a:ea typeface="微软雅黑" pitchFamily="34" charset="-122"/>
                          <a:cs typeface="Times New Roman"/>
                        </a:rPr>
                        <a:t>3</a:t>
                      </a:r>
                      <a:r>
                        <a:rPr lang="zh-CN" altLang="en-US" sz="1400" kern="100" dirty="0" smtClean="0">
                          <a:solidFill>
                            <a:schemeClr val="tx1"/>
                          </a:solidFill>
                          <a:effectLst/>
                          <a:latin typeface="微软雅黑" pitchFamily="34" charset="-122"/>
                          <a:ea typeface="微软雅黑" pitchFamily="34" charset="-122"/>
                          <a:cs typeface="Times New Roman"/>
                        </a:rPr>
                        <a:t>）职业卫生总分值较低，但涉及到内容相对简单，所以各项赋分就偏低，一般在</a:t>
                      </a:r>
                      <a:r>
                        <a:rPr lang="en-US" altLang="zh-CN" sz="1400" kern="100" dirty="0" smtClean="0">
                          <a:solidFill>
                            <a:schemeClr val="tx1"/>
                          </a:solidFill>
                          <a:effectLst/>
                          <a:latin typeface="微软雅黑" pitchFamily="34" charset="-122"/>
                          <a:ea typeface="微软雅黑" pitchFamily="34" charset="-122"/>
                          <a:cs typeface="Times New Roman"/>
                        </a:rPr>
                        <a:t>0.5-2</a:t>
                      </a:r>
                      <a:r>
                        <a:rPr lang="zh-CN" altLang="en-US" sz="1400" kern="100" dirty="0" smtClean="0">
                          <a:solidFill>
                            <a:schemeClr val="tx1"/>
                          </a:solidFill>
                          <a:effectLst/>
                          <a:latin typeface="微软雅黑" pitchFamily="34" charset="-122"/>
                          <a:ea typeface="微软雅黑" pitchFamily="34" charset="-122"/>
                          <a:cs typeface="Times New Roman"/>
                        </a:rPr>
                        <a:t>分之间。</a:t>
                      </a:r>
                    </a:p>
                    <a:p>
                      <a:pPr marL="0" algn="l" defTabSz="914400" rtl="0" eaLnBrk="1" latinLnBrk="0" hangingPunct="1">
                        <a:spcAft>
                          <a:spcPts val="0"/>
                        </a:spcAft>
                      </a:pP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indent="266700" algn="l" defTabSz="914400" rtl="0" eaLnBrk="1" latinLnBrk="0" hangingPunct="1">
                        <a:spcAft>
                          <a:spcPts val="0"/>
                        </a:spcAft>
                      </a:pPr>
                      <a:endParaRPr lang="zh-CN" sz="1400" kern="100" dirty="0">
                        <a:solidFill>
                          <a:schemeClr val="tx1"/>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l" defTabSz="914400" rtl="0" eaLnBrk="1" latinLnBrk="0" hangingPunct="1">
                        <a:spcAft>
                          <a:spcPts val="0"/>
                        </a:spcAft>
                      </a:pPr>
                      <a:endParaRPr lang="zh-CN" sz="1400" kern="100" dirty="0">
                        <a:solidFill>
                          <a:schemeClr val="tx1"/>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l" defTabSz="914400" rtl="0" eaLnBrk="1" latinLnBrk="0" hangingPunct="1">
                        <a:spcAft>
                          <a:spcPts val="0"/>
                        </a:spcAft>
                      </a:pPr>
                      <a:endParaRPr lang="zh-CN" sz="1400" kern="100" dirty="0">
                        <a:solidFill>
                          <a:schemeClr val="tx1"/>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l" defTabSz="914400" rtl="0" eaLnBrk="1" latinLnBrk="0" hangingPunct="1">
                        <a:spcAft>
                          <a:spcPts val="0"/>
                        </a:spcAft>
                      </a:pPr>
                      <a:endParaRPr lang="zh-CN" sz="1400" kern="100" dirty="0">
                        <a:solidFill>
                          <a:schemeClr val="tx1"/>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794397144"/>
      </p:ext>
    </p:extLst>
  </p:cSld>
  <p:clrMapOvr>
    <a:masterClrMapping/>
  </p:clrMapOvr>
  <p:transition spd="slow"/>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980507134"/>
              </p:ext>
            </p:extLst>
          </p:nvPr>
        </p:nvGraphicFramePr>
        <p:xfrm>
          <a:off x="182130" y="866788"/>
          <a:ext cx="11230230" cy="5311581"/>
        </p:xfrm>
        <a:graphic>
          <a:graphicData uri="http://schemas.openxmlformats.org/drawingml/2006/table">
            <a:tbl>
              <a:tblPr/>
              <a:tblGrid>
                <a:gridCol w="566672">
                  <a:extLst>
                    <a:ext uri="{9D8B030D-6E8A-4147-A177-3AD203B41FA5}">
                      <a16:colId xmlns:a16="http://schemas.microsoft.com/office/drawing/2014/main" xmlns="" val="20000"/>
                    </a:ext>
                  </a:extLst>
                </a:gridCol>
                <a:gridCol w="498553">
                  <a:extLst>
                    <a:ext uri="{9D8B030D-6E8A-4147-A177-3AD203B41FA5}">
                      <a16:colId xmlns:a16="http://schemas.microsoft.com/office/drawing/2014/main" xmlns="" val="20001"/>
                    </a:ext>
                  </a:extLst>
                </a:gridCol>
                <a:gridCol w="2785839">
                  <a:extLst>
                    <a:ext uri="{9D8B030D-6E8A-4147-A177-3AD203B41FA5}">
                      <a16:colId xmlns:a16="http://schemas.microsoft.com/office/drawing/2014/main" xmlns="" val="20002"/>
                    </a:ext>
                  </a:extLst>
                </a:gridCol>
                <a:gridCol w="4087062">
                  <a:extLst>
                    <a:ext uri="{9D8B030D-6E8A-4147-A177-3AD203B41FA5}">
                      <a16:colId xmlns:a16="http://schemas.microsoft.com/office/drawing/2014/main" xmlns="" val="20003"/>
                    </a:ext>
                  </a:extLst>
                </a:gridCol>
                <a:gridCol w="500972">
                  <a:extLst>
                    <a:ext uri="{9D8B030D-6E8A-4147-A177-3AD203B41FA5}">
                      <a16:colId xmlns:a16="http://schemas.microsoft.com/office/drawing/2014/main" xmlns="" val="20004"/>
                    </a:ext>
                  </a:extLst>
                </a:gridCol>
                <a:gridCol w="2791132">
                  <a:extLst>
                    <a:ext uri="{9D8B030D-6E8A-4147-A177-3AD203B41FA5}">
                      <a16:colId xmlns:a16="http://schemas.microsoft.com/office/drawing/2014/main" xmlns="" val="20005"/>
                    </a:ext>
                  </a:extLst>
                </a:gridCol>
              </a:tblGrid>
              <a:tr h="617661">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altLang="en-US" sz="1600" b="1" kern="100" dirty="0" smtClean="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358761">
                <a:tc rowSpan="4">
                  <a:txBody>
                    <a:bodyPr/>
                    <a:lstStyle/>
                    <a:p>
                      <a:pPr algn="ctr">
                        <a:spcAft>
                          <a:spcPts val="0"/>
                        </a:spcAft>
                      </a:pPr>
                      <a:r>
                        <a:rPr lang="en-US" sz="1400" kern="100" dirty="0">
                          <a:effectLst/>
                          <a:latin typeface="Times New Roman"/>
                          <a:ea typeface="微软雅黑" pitchFamily="34" charset="-122"/>
                          <a:cs typeface="Times New Roman"/>
                        </a:rPr>
                        <a:t>4.3</a:t>
                      </a:r>
                      <a:endParaRPr lang="zh-CN" sz="1400" kern="100" dirty="0">
                        <a:effectLst/>
                        <a:latin typeface="Calibri"/>
                        <a:ea typeface="微软雅黑" pitchFamily="34" charset="-122"/>
                        <a:cs typeface="Times New Roman"/>
                      </a:endParaRPr>
                    </a:p>
                    <a:p>
                      <a:pPr algn="ctr">
                        <a:spcAft>
                          <a:spcPts val="0"/>
                        </a:spcAft>
                      </a:pPr>
                      <a:r>
                        <a:rPr lang="zh-CN" sz="1400" kern="100" dirty="0">
                          <a:effectLst/>
                          <a:latin typeface="Times New Roman"/>
                          <a:ea typeface="微软雅黑" pitchFamily="34" charset="-122"/>
                          <a:cs typeface="Times New Roman"/>
                        </a:rPr>
                        <a:t>职业</a:t>
                      </a:r>
                      <a:endParaRPr lang="zh-CN" sz="1400" kern="100" dirty="0">
                        <a:effectLst/>
                        <a:latin typeface="Calibri"/>
                        <a:ea typeface="微软雅黑" pitchFamily="34" charset="-122"/>
                        <a:cs typeface="Times New Roman"/>
                      </a:endParaRPr>
                    </a:p>
                    <a:p>
                      <a:pPr algn="ctr">
                        <a:spcAft>
                          <a:spcPts val="0"/>
                        </a:spcAft>
                      </a:pPr>
                      <a:r>
                        <a:rPr lang="zh-CN" sz="1400" kern="100" dirty="0">
                          <a:effectLst/>
                          <a:latin typeface="Times New Roman"/>
                          <a:ea typeface="微软雅黑" pitchFamily="34" charset="-122"/>
                          <a:cs typeface="Times New Roman"/>
                        </a:rPr>
                        <a:t>健康</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4.3.1</a:t>
                      </a:r>
                      <a:r>
                        <a:rPr lang="zh-CN" sz="1400" kern="100" dirty="0">
                          <a:solidFill>
                            <a:schemeClr val="tx1"/>
                          </a:solidFill>
                          <a:effectLst/>
                          <a:latin typeface="Times New Roman"/>
                          <a:ea typeface="微软雅黑" pitchFamily="34" charset="-122"/>
                          <a:cs typeface="Times New Roman"/>
                        </a:rPr>
                        <a:t>基本要求</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smtClean="0">
                          <a:solidFill>
                            <a:schemeClr val="tx1"/>
                          </a:solidFill>
                          <a:effectLst/>
                          <a:latin typeface="Times New Roman"/>
                          <a:ea typeface="微软雅黑" pitchFamily="34" charset="-122"/>
                          <a:cs typeface="Times New Roman"/>
                        </a:rPr>
                        <a:t>5</a:t>
                      </a:r>
                      <a:r>
                        <a:rPr lang="en-US" sz="1400" kern="100" dirty="0">
                          <a:solidFill>
                            <a:schemeClr val="tx1"/>
                          </a:solidFill>
                          <a:effectLst/>
                          <a:latin typeface="Times New Roman"/>
                          <a:ea typeface="微软雅黑" pitchFamily="34" charset="-122"/>
                          <a:cs typeface="Times New Roman"/>
                        </a:rPr>
                        <a:t>.</a:t>
                      </a:r>
                      <a:r>
                        <a:rPr lang="zh-CN" sz="1400" kern="100" dirty="0">
                          <a:solidFill>
                            <a:schemeClr val="tx1"/>
                          </a:solidFill>
                          <a:effectLst/>
                          <a:latin typeface="Times New Roman"/>
                          <a:ea typeface="微软雅黑" pitchFamily="34" charset="-122"/>
                          <a:cs typeface="Times New Roman"/>
                        </a:rPr>
                        <a:t>对有毒、有害工作场所，应设置报警装置，制定应急预案，配置现场急救用品、设备，设置应急撤离通道；</a:t>
                      </a:r>
                    </a:p>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6.</a:t>
                      </a:r>
                      <a:r>
                        <a:rPr lang="zh-CN" sz="1400" kern="100" dirty="0">
                          <a:solidFill>
                            <a:schemeClr val="tx1"/>
                          </a:solidFill>
                          <a:effectLst/>
                          <a:latin typeface="Times New Roman"/>
                          <a:ea typeface="微软雅黑" pitchFamily="34" charset="-122"/>
                          <a:cs typeface="Times New Roman"/>
                        </a:rPr>
                        <a:t>各种防护用品、各种防护器具应定点存放在安全、便于取用的地方，建立台账，并有专人负责保管，定期校验、维护和更换。</a:t>
                      </a:r>
                      <a:r>
                        <a:rPr lang="en-US" sz="1400" kern="100" dirty="0">
                          <a:solidFill>
                            <a:schemeClr val="tx1"/>
                          </a:solidFill>
                          <a:effectLst/>
                          <a:latin typeface="Times New Roman"/>
                          <a:ea typeface="微软雅黑" pitchFamily="34" charset="-122"/>
                          <a:cs typeface="Times New Roman"/>
                        </a:rPr>
                        <a:t>                                                                                                                                                                                                                                                                                                                                                                                                                                                                                                                                                                                                                                                                                                                                                                                                                                                                                                                                                                                                                                                                                                                                                                                  </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5</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smtClean="0">
                          <a:solidFill>
                            <a:schemeClr val="tx1"/>
                          </a:solidFill>
                          <a:effectLst/>
                          <a:latin typeface="Times New Roman"/>
                          <a:ea typeface="微软雅黑" pitchFamily="34" charset="-122"/>
                          <a:cs typeface="Times New Roman"/>
                        </a:rPr>
                        <a:t>5</a:t>
                      </a:r>
                      <a:r>
                        <a:rPr lang="en-US" sz="1400" kern="100" dirty="0">
                          <a:solidFill>
                            <a:schemeClr val="tx1"/>
                          </a:solidFill>
                          <a:effectLst/>
                          <a:latin typeface="Times New Roman"/>
                          <a:ea typeface="微软雅黑" pitchFamily="34" charset="-122"/>
                          <a:cs typeface="Times New Roman"/>
                        </a:rPr>
                        <a:t>.</a:t>
                      </a:r>
                      <a:r>
                        <a:rPr lang="zh-CN" sz="1400" kern="100" dirty="0">
                          <a:solidFill>
                            <a:schemeClr val="tx1"/>
                          </a:solidFill>
                          <a:effectLst/>
                          <a:latin typeface="Times New Roman"/>
                          <a:ea typeface="微软雅黑" pitchFamily="34" charset="-122"/>
                          <a:cs typeface="Times New Roman"/>
                        </a:rPr>
                        <a:t>有毒、有害工作场所，未设置报警装置，整体不得分</a:t>
                      </a:r>
                      <a:r>
                        <a:rPr lang="zh-CN" sz="1400" kern="100" dirty="0" smtClean="0">
                          <a:solidFill>
                            <a:schemeClr val="tx1"/>
                          </a:solidFill>
                          <a:effectLst/>
                          <a:latin typeface="Times New Roman"/>
                          <a:ea typeface="微软雅黑" pitchFamily="34" charset="-122"/>
                          <a:cs typeface="Times New Roman"/>
                        </a:rPr>
                        <a:t>；未</a:t>
                      </a:r>
                      <a:r>
                        <a:rPr lang="zh-CN" sz="1400" kern="100" dirty="0">
                          <a:solidFill>
                            <a:schemeClr val="tx1"/>
                          </a:solidFill>
                          <a:effectLst/>
                          <a:latin typeface="Times New Roman"/>
                          <a:ea typeface="微软雅黑" pitchFamily="34" charset="-122"/>
                          <a:cs typeface="Times New Roman"/>
                        </a:rPr>
                        <a:t>配置现场急救用品、设备，扣</a:t>
                      </a:r>
                      <a:r>
                        <a:rPr lang="en-US" sz="1400" kern="100" dirty="0">
                          <a:solidFill>
                            <a:schemeClr val="tx1"/>
                          </a:solidFill>
                          <a:effectLst/>
                          <a:latin typeface="Times New Roman"/>
                          <a:ea typeface="微软雅黑" pitchFamily="34" charset="-122"/>
                          <a:cs typeface="Times New Roman"/>
                        </a:rPr>
                        <a:t>2</a:t>
                      </a:r>
                      <a:r>
                        <a:rPr lang="zh-CN" sz="1400" kern="100" dirty="0">
                          <a:solidFill>
                            <a:schemeClr val="tx1"/>
                          </a:solidFill>
                          <a:effectLst/>
                          <a:latin typeface="Times New Roman"/>
                          <a:ea typeface="微软雅黑" pitchFamily="34" charset="-122"/>
                          <a:cs typeface="Times New Roman"/>
                        </a:rPr>
                        <a:t>分，未定期检测扣</a:t>
                      </a: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分；</a:t>
                      </a:r>
                    </a:p>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6.</a:t>
                      </a:r>
                      <a:r>
                        <a:rPr lang="zh-CN" sz="1400" kern="100" dirty="0">
                          <a:solidFill>
                            <a:schemeClr val="tx1"/>
                          </a:solidFill>
                          <a:effectLst/>
                          <a:latin typeface="Times New Roman"/>
                          <a:ea typeface="微软雅黑" pitchFamily="34" charset="-122"/>
                          <a:cs typeface="Times New Roman"/>
                        </a:rPr>
                        <a:t>防护用品、防护器具未定点</a:t>
                      </a:r>
                      <a:r>
                        <a:rPr lang="zh-CN" sz="1400" kern="100" dirty="0" smtClean="0">
                          <a:solidFill>
                            <a:schemeClr val="tx1"/>
                          </a:solidFill>
                          <a:effectLst/>
                          <a:latin typeface="Times New Roman"/>
                          <a:ea typeface="微软雅黑" pitchFamily="34" charset="-122"/>
                          <a:cs typeface="Times New Roman"/>
                        </a:rPr>
                        <a:t>存放、</a:t>
                      </a:r>
                      <a:r>
                        <a:rPr lang="zh-CN" sz="1400" kern="100" dirty="0">
                          <a:solidFill>
                            <a:schemeClr val="tx1"/>
                          </a:solidFill>
                          <a:effectLst/>
                          <a:latin typeface="Times New Roman"/>
                          <a:ea typeface="微软雅黑" pitchFamily="34" charset="-122"/>
                          <a:cs typeface="Times New Roman"/>
                        </a:rPr>
                        <a:t>无专人负责保管的，扣</a:t>
                      </a:r>
                      <a:r>
                        <a:rPr lang="en-US" sz="1400" kern="100" dirty="0">
                          <a:solidFill>
                            <a:schemeClr val="tx1"/>
                          </a:solidFill>
                          <a:effectLst/>
                          <a:latin typeface="Times New Roman"/>
                          <a:ea typeface="微软雅黑" pitchFamily="34" charset="-122"/>
                          <a:cs typeface="Times New Roman"/>
                        </a:rPr>
                        <a:t>0.5</a:t>
                      </a:r>
                      <a:r>
                        <a:rPr lang="zh-CN" sz="1400" kern="100" dirty="0">
                          <a:solidFill>
                            <a:schemeClr val="tx1"/>
                          </a:solidFill>
                          <a:effectLst/>
                          <a:latin typeface="Times New Roman"/>
                          <a:ea typeface="微软雅黑" pitchFamily="34" charset="-122"/>
                          <a:cs typeface="Times New Roman"/>
                        </a:rPr>
                        <a:t>分；未定期校验、维护和更换的扣</a:t>
                      </a:r>
                      <a:r>
                        <a:rPr lang="en-US" sz="1400" kern="100" dirty="0">
                          <a:solidFill>
                            <a:schemeClr val="tx1"/>
                          </a:solidFill>
                          <a:effectLst/>
                          <a:latin typeface="Times New Roman"/>
                          <a:ea typeface="微软雅黑" pitchFamily="34" charset="-122"/>
                          <a:cs typeface="Times New Roman"/>
                        </a:rPr>
                        <a:t>0.5</a:t>
                      </a:r>
                      <a:r>
                        <a:rPr lang="zh-CN" sz="1400" kern="10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06680">
                <a:tc vMerge="1">
                  <a:txBody>
                    <a:bodyPr/>
                    <a:lstStyle/>
                    <a:p>
                      <a:pPr algn="ctr">
                        <a:spcAft>
                          <a:spcPts val="0"/>
                        </a:spcAft>
                      </a:pPr>
                      <a:endParaRPr lang="zh-CN" sz="105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spcAft>
                          <a:spcPts val="0"/>
                        </a:spcAft>
                      </a:pPr>
                      <a:r>
                        <a:rPr lang="en-US" sz="1400" kern="100" dirty="0">
                          <a:solidFill>
                            <a:schemeClr val="tx1"/>
                          </a:solidFill>
                          <a:effectLst/>
                          <a:latin typeface="Times New Roman"/>
                          <a:ea typeface="微软雅黑" pitchFamily="34" charset="-122"/>
                          <a:cs typeface="Times New Roman"/>
                        </a:rPr>
                        <a:t>4.3.2</a:t>
                      </a:r>
                      <a:r>
                        <a:rPr lang="zh-CN" sz="1400" kern="100" dirty="0">
                          <a:solidFill>
                            <a:schemeClr val="tx1"/>
                          </a:solidFill>
                          <a:effectLst/>
                          <a:latin typeface="Times New Roman"/>
                          <a:ea typeface="微软雅黑" pitchFamily="34" charset="-122"/>
                          <a:cs typeface="Times New Roman"/>
                        </a:rPr>
                        <a:t>职业危害告知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100" dirty="0">
                          <a:solidFill>
                            <a:schemeClr val="tx1"/>
                          </a:solidFill>
                          <a:effectLst/>
                          <a:latin typeface="Times New Roman"/>
                          <a:ea typeface="微软雅黑" pitchFamily="34" charset="-122"/>
                          <a:cs typeface="Times New Roman"/>
                        </a:rPr>
                        <a:t>企业与从业人员订立劳动合同时，应将工作过程中可能产生的职业危害及其后果和防护措施如实告知从业人员，并在劳动合同中写明。</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100" dirty="0">
                          <a:solidFill>
                            <a:schemeClr val="tx1"/>
                          </a:solidFill>
                          <a:effectLst/>
                          <a:latin typeface="Times New Roman"/>
                          <a:ea typeface="微软雅黑" pitchFamily="34" charset="-122"/>
                          <a:cs typeface="Times New Roman"/>
                        </a:rPr>
                        <a:t>与从业人员订立劳动合同（含聘用合同）时，应将保障从业人员劳动安全和工作过程中可能产生的职业危害及其后果、职业危害防护措施、待遇等如实以书面形式告知从业人员，并在劳动合同中写明。</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solidFill>
                            <a:schemeClr val="tx1"/>
                          </a:solidFill>
                          <a:effectLst/>
                          <a:latin typeface="Times New Roman"/>
                          <a:ea typeface="微软雅黑" pitchFamily="34" charset="-122"/>
                          <a:cs typeface="Times New Roman"/>
                        </a:rPr>
                        <a:t>3</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82550" algn="l">
                        <a:spcAft>
                          <a:spcPts val="0"/>
                        </a:spcAft>
                      </a:pP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未书面告知的，不得分；</a:t>
                      </a:r>
                    </a:p>
                    <a:p>
                      <a:pPr marR="82550" algn="l">
                        <a:spcAft>
                          <a:spcPts val="0"/>
                        </a:spcAft>
                      </a:pPr>
                      <a:r>
                        <a:rPr lang="en-US" sz="1400" kern="100" dirty="0">
                          <a:solidFill>
                            <a:schemeClr val="tx1"/>
                          </a:solidFill>
                          <a:effectLst/>
                          <a:latin typeface="Times New Roman"/>
                          <a:ea typeface="微软雅黑" pitchFamily="34" charset="-122"/>
                          <a:cs typeface="Times New Roman"/>
                        </a:rPr>
                        <a:t>2.</a:t>
                      </a:r>
                      <a:r>
                        <a:rPr lang="zh-CN" sz="1400" kern="100" dirty="0">
                          <a:solidFill>
                            <a:schemeClr val="tx1"/>
                          </a:solidFill>
                          <a:effectLst/>
                          <a:latin typeface="Times New Roman"/>
                          <a:ea typeface="微软雅黑" pitchFamily="34" charset="-122"/>
                          <a:cs typeface="Times New Roman"/>
                        </a:rPr>
                        <a:t>劳动合同中写明内容不全的，每缺一项内容，扣</a:t>
                      </a: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106680">
                <a:tc vMerge="1">
                  <a:txBody>
                    <a:bodyPr/>
                    <a:lstStyle/>
                    <a:p>
                      <a:pPr algn="ctr">
                        <a:spcAft>
                          <a:spcPts val="0"/>
                        </a:spcAft>
                      </a:pPr>
                      <a:endParaRPr lang="zh-CN" sz="105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100" dirty="0">
                          <a:solidFill>
                            <a:schemeClr val="tx1"/>
                          </a:solidFill>
                          <a:effectLst/>
                          <a:latin typeface="Times New Roman"/>
                          <a:ea typeface="微软雅黑" pitchFamily="34" charset="-122"/>
                          <a:cs typeface="Times New Roman"/>
                        </a:rPr>
                        <a:t>企业应采用有效的方式对从业人员及相关方进行宣传，使其了解生产过程中的职业危害、预防和应急处理措施，降低或消除危害后果。</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100" dirty="0">
                          <a:solidFill>
                            <a:schemeClr val="tx1"/>
                          </a:solidFill>
                          <a:effectLst/>
                          <a:latin typeface="Times New Roman"/>
                          <a:ea typeface="微软雅黑" pitchFamily="34" charset="-122"/>
                          <a:cs typeface="Times New Roman"/>
                        </a:rPr>
                        <a:t>制定实施安全教育培训计划，应包括职业卫生的内容，对员工及相关方宣传和培训生产过程中的职业危害、预防和应急处理措施。</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solidFill>
                            <a:schemeClr val="tx1"/>
                          </a:solidFill>
                          <a:effectLst/>
                          <a:latin typeface="Times New Roman"/>
                          <a:ea typeface="微软雅黑" pitchFamily="34" charset="-122"/>
                          <a:cs typeface="Times New Roman"/>
                        </a:rPr>
                        <a:t>2</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82550" algn="l">
                        <a:spcAft>
                          <a:spcPts val="0"/>
                        </a:spcAft>
                      </a:pPr>
                      <a:r>
                        <a:rPr lang="zh-CN" sz="1400" kern="100" dirty="0">
                          <a:solidFill>
                            <a:schemeClr val="tx1"/>
                          </a:solidFill>
                          <a:effectLst/>
                          <a:latin typeface="Times New Roman"/>
                          <a:ea typeface="微软雅黑" pitchFamily="34" charset="-122"/>
                          <a:cs typeface="Times New Roman"/>
                        </a:rPr>
                        <a:t>无培训、宣传记录的，不得分。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106680">
                <a:tc vMerge="1">
                  <a:txBody>
                    <a:bodyPr/>
                    <a:lstStyle/>
                    <a:p>
                      <a:pPr algn="ctr">
                        <a:spcAft>
                          <a:spcPts val="0"/>
                        </a:spcAft>
                      </a:pPr>
                      <a:endParaRPr lang="zh-CN" sz="105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100" dirty="0">
                          <a:solidFill>
                            <a:schemeClr val="tx1"/>
                          </a:solidFill>
                          <a:effectLst/>
                          <a:latin typeface="Times New Roman"/>
                          <a:ea typeface="微软雅黑" pitchFamily="34" charset="-122"/>
                          <a:cs typeface="Times New Roman"/>
                        </a:rPr>
                        <a:t>对存在严重职业危害的作业岗位，应按照</a:t>
                      </a:r>
                      <a:r>
                        <a:rPr lang="en-US" sz="1400" kern="100" dirty="0">
                          <a:solidFill>
                            <a:schemeClr val="tx1"/>
                          </a:solidFill>
                          <a:effectLst/>
                          <a:latin typeface="Times New Roman"/>
                          <a:ea typeface="微软雅黑" pitchFamily="34" charset="-122"/>
                          <a:cs typeface="Times New Roman"/>
                        </a:rPr>
                        <a:t>GBZ158</a:t>
                      </a:r>
                      <a:r>
                        <a:rPr lang="zh-CN" sz="1400" kern="100" dirty="0">
                          <a:solidFill>
                            <a:schemeClr val="tx1"/>
                          </a:solidFill>
                          <a:effectLst/>
                          <a:latin typeface="Times New Roman"/>
                          <a:ea typeface="微软雅黑" pitchFamily="34" charset="-122"/>
                          <a:cs typeface="Times New Roman"/>
                        </a:rPr>
                        <a:t>要求设置警示标识和警示说明。警示说明应载明职业危害的种类、后果、预防和应急救治措施。</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100" dirty="0">
                          <a:solidFill>
                            <a:schemeClr val="tx1"/>
                          </a:solidFill>
                          <a:effectLst/>
                          <a:latin typeface="Times New Roman"/>
                          <a:ea typeface="微软雅黑" pitchFamily="34" charset="-122"/>
                          <a:cs typeface="Times New Roman"/>
                        </a:rPr>
                        <a:t>对存在严重职业危害的作业岗位，按照《工业场所职业病危害警示标识》（</a:t>
                      </a:r>
                      <a:r>
                        <a:rPr lang="en-US" sz="1400" kern="100" dirty="0">
                          <a:solidFill>
                            <a:schemeClr val="tx1"/>
                          </a:solidFill>
                          <a:effectLst/>
                          <a:latin typeface="Times New Roman"/>
                          <a:ea typeface="微软雅黑" pitchFamily="34" charset="-122"/>
                          <a:cs typeface="Times New Roman"/>
                        </a:rPr>
                        <a:t>GBZ158</a:t>
                      </a:r>
                      <a:r>
                        <a:rPr lang="zh-CN" sz="1400" kern="100" dirty="0">
                          <a:solidFill>
                            <a:schemeClr val="tx1"/>
                          </a:solidFill>
                          <a:effectLst/>
                          <a:latin typeface="Times New Roman"/>
                          <a:ea typeface="微软雅黑" pitchFamily="34" charset="-122"/>
                          <a:cs typeface="Times New Roman"/>
                        </a:rPr>
                        <a:t>）要求，在醒目位置设置警示标志和警示说明。</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solidFill>
                            <a:schemeClr val="tx1"/>
                          </a:solidFill>
                          <a:effectLst/>
                          <a:latin typeface="Times New Roman"/>
                          <a:ea typeface="微软雅黑" pitchFamily="34" charset="-122"/>
                          <a:cs typeface="Times New Roman"/>
                        </a:rPr>
                        <a:t>2</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82550" algn="l">
                        <a:spcAft>
                          <a:spcPts val="0"/>
                        </a:spcAft>
                      </a:pP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未设置标志的，不得分；</a:t>
                      </a:r>
                    </a:p>
                    <a:p>
                      <a:pPr marR="82550" algn="l">
                        <a:spcAft>
                          <a:spcPts val="0"/>
                        </a:spcAft>
                      </a:pPr>
                      <a:r>
                        <a:rPr lang="en-US" sz="1400" kern="100" dirty="0">
                          <a:solidFill>
                            <a:schemeClr val="tx1"/>
                          </a:solidFill>
                          <a:effectLst/>
                          <a:latin typeface="Times New Roman"/>
                          <a:ea typeface="微软雅黑" pitchFamily="34" charset="-122"/>
                          <a:cs typeface="Times New Roman"/>
                        </a:rPr>
                        <a:t>2.</a:t>
                      </a:r>
                      <a:r>
                        <a:rPr lang="zh-CN" sz="1400" kern="100" dirty="0">
                          <a:solidFill>
                            <a:schemeClr val="tx1"/>
                          </a:solidFill>
                          <a:effectLst/>
                          <a:latin typeface="Times New Roman"/>
                          <a:ea typeface="微软雅黑" pitchFamily="34" charset="-122"/>
                          <a:cs typeface="Times New Roman"/>
                        </a:rPr>
                        <a:t>缺少标志的，每处扣</a:t>
                      </a: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分；</a:t>
                      </a:r>
                    </a:p>
                    <a:p>
                      <a:pPr marR="82550" algn="l">
                        <a:spcAft>
                          <a:spcPts val="0"/>
                        </a:spcAft>
                      </a:pPr>
                      <a:r>
                        <a:rPr lang="en-US" sz="1400" kern="100" dirty="0">
                          <a:solidFill>
                            <a:schemeClr val="tx1"/>
                          </a:solidFill>
                          <a:effectLst/>
                          <a:latin typeface="Times New Roman"/>
                          <a:ea typeface="微软雅黑" pitchFamily="34" charset="-122"/>
                          <a:cs typeface="Times New Roman"/>
                        </a:rPr>
                        <a:t>3.</a:t>
                      </a:r>
                      <a:r>
                        <a:rPr lang="zh-CN" sz="1400" kern="100" dirty="0">
                          <a:solidFill>
                            <a:schemeClr val="tx1"/>
                          </a:solidFill>
                          <a:effectLst/>
                          <a:latin typeface="Times New Roman"/>
                          <a:ea typeface="微软雅黑" pitchFamily="34" charset="-122"/>
                          <a:cs typeface="Times New Roman"/>
                        </a:rPr>
                        <a:t>标志内容（含职业危害的种类、后果、预防以及应急救治措施等）不全的，每处扣</a:t>
                      </a: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152886806"/>
      </p:ext>
    </p:extLst>
  </p:cSld>
  <p:clrMapOvr>
    <a:masterClrMapping/>
  </p:clrMapOvr>
  <p:transition spd="slow"/>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389674653"/>
              </p:ext>
            </p:extLst>
          </p:nvPr>
        </p:nvGraphicFramePr>
        <p:xfrm>
          <a:off x="272119" y="692696"/>
          <a:ext cx="11343188" cy="4824536"/>
        </p:xfrm>
        <a:graphic>
          <a:graphicData uri="http://schemas.openxmlformats.org/drawingml/2006/table">
            <a:tbl>
              <a:tblPr/>
              <a:tblGrid>
                <a:gridCol w="572372">
                  <a:extLst>
                    <a:ext uri="{9D8B030D-6E8A-4147-A177-3AD203B41FA5}">
                      <a16:colId xmlns:a16="http://schemas.microsoft.com/office/drawing/2014/main" xmlns="" val="20000"/>
                    </a:ext>
                  </a:extLst>
                </a:gridCol>
                <a:gridCol w="503568">
                  <a:extLst>
                    <a:ext uri="{9D8B030D-6E8A-4147-A177-3AD203B41FA5}">
                      <a16:colId xmlns:a16="http://schemas.microsoft.com/office/drawing/2014/main" xmlns="" val="20001"/>
                    </a:ext>
                  </a:extLst>
                </a:gridCol>
                <a:gridCol w="2813860">
                  <a:extLst>
                    <a:ext uri="{9D8B030D-6E8A-4147-A177-3AD203B41FA5}">
                      <a16:colId xmlns:a16="http://schemas.microsoft.com/office/drawing/2014/main" xmlns="" val="20002"/>
                    </a:ext>
                  </a:extLst>
                </a:gridCol>
                <a:gridCol w="4128171">
                  <a:extLst>
                    <a:ext uri="{9D8B030D-6E8A-4147-A177-3AD203B41FA5}">
                      <a16:colId xmlns:a16="http://schemas.microsoft.com/office/drawing/2014/main" xmlns="" val="20003"/>
                    </a:ext>
                  </a:extLst>
                </a:gridCol>
                <a:gridCol w="506011">
                  <a:extLst>
                    <a:ext uri="{9D8B030D-6E8A-4147-A177-3AD203B41FA5}">
                      <a16:colId xmlns:a16="http://schemas.microsoft.com/office/drawing/2014/main" xmlns="" val="20004"/>
                    </a:ext>
                  </a:extLst>
                </a:gridCol>
                <a:gridCol w="2819206">
                  <a:extLst>
                    <a:ext uri="{9D8B030D-6E8A-4147-A177-3AD203B41FA5}">
                      <a16:colId xmlns:a16="http://schemas.microsoft.com/office/drawing/2014/main" xmlns="" val="20005"/>
                    </a:ext>
                  </a:extLst>
                </a:gridCol>
              </a:tblGrid>
              <a:tr h="668424">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altLang="en-US" sz="1600" b="1" kern="100" dirty="0" smtClean="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078056">
                <a:tc rowSpan="2">
                  <a:txBody>
                    <a:bodyPr/>
                    <a:lstStyle/>
                    <a:p>
                      <a:pPr algn="ctr">
                        <a:spcAft>
                          <a:spcPts val="0"/>
                        </a:spcAft>
                      </a:pPr>
                      <a:r>
                        <a:rPr lang="en-US" sz="1400" kern="100" dirty="0">
                          <a:effectLst/>
                          <a:latin typeface="Times New Roman"/>
                          <a:ea typeface="微软雅黑" pitchFamily="34" charset="-122"/>
                          <a:cs typeface="Times New Roman"/>
                        </a:rPr>
                        <a:t>4.3</a:t>
                      </a:r>
                      <a:endParaRPr lang="zh-CN" sz="1400" kern="100" dirty="0">
                        <a:effectLst/>
                        <a:latin typeface="Calibri"/>
                        <a:ea typeface="微软雅黑" pitchFamily="34" charset="-122"/>
                        <a:cs typeface="Times New Roman"/>
                      </a:endParaRPr>
                    </a:p>
                    <a:p>
                      <a:pPr algn="ctr">
                        <a:spcAft>
                          <a:spcPts val="0"/>
                        </a:spcAft>
                      </a:pPr>
                      <a:r>
                        <a:rPr lang="zh-CN" sz="1400" kern="100" dirty="0">
                          <a:effectLst/>
                          <a:latin typeface="Times New Roman"/>
                          <a:ea typeface="微软雅黑" pitchFamily="34" charset="-122"/>
                          <a:cs typeface="Times New Roman"/>
                        </a:rPr>
                        <a:t>职业</a:t>
                      </a:r>
                      <a:endParaRPr lang="zh-CN" sz="1400" kern="100" dirty="0">
                        <a:effectLst/>
                        <a:latin typeface="Calibri"/>
                        <a:ea typeface="微软雅黑" pitchFamily="34" charset="-122"/>
                        <a:cs typeface="Times New Roman"/>
                      </a:endParaRPr>
                    </a:p>
                    <a:p>
                      <a:pPr algn="ctr">
                        <a:spcAft>
                          <a:spcPts val="0"/>
                        </a:spcAft>
                      </a:pPr>
                      <a:r>
                        <a:rPr lang="zh-CN" sz="1400" kern="100" dirty="0">
                          <a:effectLst/>
                          <a:latin typeface="Times New Roman"/>
                          <a:ea typeface="微软雅黑" pitchFamily="34" charset="-122"/>
                          <a:cs typeface="Times New Roman"/>
                        </a:rPr>
                        <a:t>健康</a:t>
                      </a: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solidFill>
                            <a:schemeClr val="tx1"/>
                          </a:solidFill>
                          <a:effectLst/>
                          <a:latin typeface="Times New Roman"/>
                          <a:ea typeface="微软雅黑" pitchFamily="34" charset="-122"/>
                          <a:cs typeface="Times New Roman"/>
                        </a:rPr>
                        <a:t>4.3.3</a:t>
                      </a:r>
                      <a:r>
                        <a:rPr lang="zh-CN" sz="1400" kern="100" dirty="0">
                          <a:solidFill>
                            <a:schemeClr val="tx1"/>
                          </a:solidFill>
                          <a:effectLst/>
                          <a:latin typeface="Times New Roman"/>
                          <a:ea typeface="微软雅黑" pitchFamily="34" charset="-122"/>
                          <a:cs typeface="Times New Roman"/>
                        </a:rPr>
                        <a:t>职业病危害申报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100" dirty="0">
                          <a:solidFill>
                            <a:schemeClr val="tx1"/>
                          </a:solidFill>
                          <a:effectLst/>
                          <a:latin typeface="Times New Roman"/>
                          <a:ea typeface="微软雅黑" pitchFamily="34" charset="-122"/>
                          <a:cs typeface="Times New Roman"/>
                        </a:rPr>
                        <a:t>企业应按照有关规定设置职业卫生管理机构，或配备相应的专职或兼职职业卫生管理人员。 </a:t>
                      </a:r>
                    </a:p>
                    <a:p>
                      <a:pPr indent="266700" algn="l">
                        <a:spcAft>
                          <a:spcPts val="0"/>
                        </a:spcAft>
                      </a:pPr>
                      <a:r>
                        <a:rPr lang="zh-CN" sz="1400" kern="100" dirty="0">
                          <a:solidFill>
                            <a:schemeClr val="tx1"/>
                          </a:solidFill>
                          <a:effectLst/>
                          <a:latin typeface="Times New Roman"/>
                          <a:ea typeface="微软雅黑" pitchFamily="34" charset="-122"/>
                          <a:cs typeface="Times New Roman"/>
                        </a:rPr>
                        <a:t>企业应按规定，及时、如实向当地主管部门申报职业危害项目，并及时更新信息。</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100" dirty="0">
                          <a:solidFill>
                            <a:schemeClr val="tx1"/>
                          </a:solidFill>
                          <a:effectLst/>
                          <a:latin typeface="Times New Roman"/>
                          <a:ea typeface="微软雅黑" pitchFamily="34" charset="-122"/>
                          <a:cs typeface="Times New Roman"/>
                        </a:rPr>
                        <a:t>企业应设置职业卫生管理机构或配备相应管理人员。</a:t>
                      </a:r>
                    </a:p>
                    <a:p>
                      <a:pPr indent="266700" algn="l">
                        <a:spcAft>
                          <a:spcPts val="0"/>
                        </a:spcAft>
                      </a:pPr>
                      <a:r>
                        <a:rPr lang="zh-CN" sz="1400" kern="100" dirty="0">
                          <a:solidFill>
                            <a:schemeClr val="tx1"/>
                          </a:solidFill>
                          <a:effectLst/>
                          <a:latin typeface="Times New Roman"/>
                          <a:ea typeface="微软雅黑" pitchFamily="34" charset="-122"/>
                          <a:cs typeface="Times New Roman"/>
                        </a:rPr>
                        <a:t>按规定，及时、如实地向当地主管部门申报职业危害因素。</a:t>
                      </a:r>
                    </a:p>
                    <a:p>
                      <a:pPr algn="l">
                        <a:spcAft>
                          <a:spcPts val="0"/>
                        </a:spcAft>
                      </a:pPr>
                      <a:r>
                        <a:rPr lang="zh-CN" sz="1400" kern="100" dirty="0">
                          <a:solidFill>
                            <a:schemeClr val="tx1"/>
                          </a:solidFill>
                          <a:effectLst/>
                          <a:latin typeface="Times New Roman"/>
                          <a:ea typeface="微软雅黑" pitchFamily="34" charset="-122"/>
                          <a:cs typeface="Times New Roman"/>
                        </a:rPr>
                        <a:t>下列事项发生重大变化时，应向原申报主管部门申请变更：</a:t>
                      </a:r>
                    </a:p>
                    <a:p>
                      <a:pPr algn="l">
                        <a:spcAft>
                          <a:spcPts val="0"/>
                        </a:spcAft>
                      </a:pP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新、改、扩建项目；</a:t>
                      </a:r>
                    </a:p>
                    <a:p>
                      <a:pPr algn="l">
                        <a:spcAft>
                          <a:spcPts val="0"/>
                        </a:spcAft>
                      </a:pPr>
                      <a:r>
                        <a:rPr lang="en-US" sz="1400" kern="100" dirty="0">
                          <a:solidFill>
                            <a:schemeClr val="tx1"/>
                          </a:solidFill>
                          <a:effectLst/>
                          <a:latin typeface="Times New Roman"/>
                          <a:ea typeface="微软雅黑" pitchFamily="34" charset="-122"/>
                          <a:cs typeface="Times New Roman"/>
                        </a:rPr>
                        <a:t>2.</a:t>
                      </a:r>
                      <a:r>
                        <a:rPr lang="zh-CN" sz="1400" kern="100" dirty="0">
                          <a:solidFill>
                            <a:schemeClr val="tx1"/>
                          </a:solidFill>
                          <a:effectLst/>
                          <a:latin typeface="Times New Roman"/>
                          <a:ea typeface="微软雅黑" pitchFamily="34" charset="-122"/>
                          <a:cs typeface="Times New Roman"/>
                        </a:rPr>
                        <a:t>因技术、工艺或材料等发生变化导致原申报的职业危害因素及其相关内容发生重大变化；</a:t>
                      </a:r>
                    </a:p>
                    <a:p>
                      <a:pPr algn="l">
                        <a:spcAft>
                          <a:spcPts val="0"/>
                        </a:spcAft>
                      </a:pPr>
                      <a:r>
                        <a:rPr lang="en-US" sz="1400" kern="100" dirty="0">
                          <a:solidFill>
                            <a:schemeClr val="tx1"/>
                          </a:solidFill>
                          <a:effectLst/>
                          <a:latin typeface="Times New Roman"/>
                          <a:ea typeface="微软雅黑" pitchFamily="34" charset="-122"/>
                          <a:cs typeface="Times New Roman"/>
                        </a:rPr>
                        <a:t>3.</a:t>
                      </a:r>
                      <a:r>
                        <a:rPr lang="zh-CN" sz="1400" kern="100" dirty="0">
                          <a:solidFill>
                            <a:schemeClr val="tx1"/>
                          </a:solidFill>
                          <a:effectLst/>
                          <a:latin typeface="Times New Roman"/>
                          <a:ea typeface="微软雅黑" pitchFamily="34" charset="-122"/>
                          <a:cs typeface="Times New Roman"/>
                        </a:rPr>
                        <a:t>企业名称、法定代表人或主要负责人发生变化。</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400" kern="100" dirty="0">
                          <a:solidFill>
                            <a:schemeClr val="tx1"/>
                          </a:solidFill>
                          <a:effectLst/>
                          <a:latin typeface="Times New Roman"/>
                          <a:ea typeface="微软雅黑" pitchFamily="34" charset="-122"/>
                          <a:cs typeface="Times New Roman"/>
                        </a:rPr>
                        <a:t>3</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82550" algn="l">
                        <a:spcAft>
                          <a:spcPts val="0"/>
                        </a:spcAft>
                      </a:pP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未设置职业卫生管理机构或配备相应管理人员扣</a:t>
                      </a: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分；</a:t>
                      </a:r>
                    </a:p>
                    <a:p>
                      <a:pPr marR="82550" algn="l">
                        <a:spcAft>
                          <a:spcPts val="0"/>
                        </a:spcAft>
                      </a:pPr>
                      <a:r>
                        <a:rPr lang="en-US" sz="1400" kern="100" dirty="0">
                          <a:solidFill>
                            <a:schemeClr val="tx1"/>
                          </a:solidFill>
                          <a:effectLst/>
                          <a:latin typeface="Times New Roman"/>
                          <a:ea typeface="微软雅黑" pitchFamily="34" charset="-122"/>
                          <a:cs typeface="Times New Roman"/>
                        </a:rPr>
                        <a:t>2.</a:t>
                      </a:r>
                      <a:r>
                        <a:rPr lang="zh-CN" sz="1400" kern="100" dirty="0">
                          <a:solidFill>
                            <a:schemeClr val="tx1"/>
                          </a:solidFill>
                          <a:effectLst/>
                          <a:latin typeface="Times New Roman"/>
                          <a:ea typeface="微软雅黑" pitchFamily="34" charset="-122"/>
                          <a:cs typeface="Times New Roman"/>
                        </a:rPr>
                        <a:t>未申报的，扣</a:t>
                      </a:r>
                      <a:r>
                        <a:rPr lang="en-US" sz="1400" kern="100" dirty="0">
                          <a:solidFill>
                            <a:schemeClr val="tx1"/>
                          </a:solidFill>
                          <a:effectLst/>
                          <a:latin typeface="Times New Roman"/>
                          <a:ea typeface="微软雅黑" pitchFamily="34" charset="-122"/>
                          <a:cs typeface="Times New Roman"/>
                        </a:rPr>
                        <a:t>1.5</a:t>
                      </a:r>
                      <a:r>
                        <a:rPr lang="zh-CN" sz="1400" kern="100" dirty="0">
                          <a:solidFill>
                            <a:schemeClr val="tx1"/>
                          </a:solidFill>
                          <a:effectLst/>
                          <a:latin typeface="Times New Roman"/>
                          <a:ea typeface="微软雅黑" pitchFamily="34" charset="-122"/>
                          <a:cs typeface="Times New Roman"/>
                        </a:rPr>
                        <a:t>分；</a:t>
                      </a:r>
                    </a:p>
                    <a:p>
                      <a:pPr marR="82550" algn="l">
                        <a:spcAft>
                          <a:spcPts val="0"/>
                        </a:spcAft>
                      </a:pPr>
                      <a:r>
                        <a:rPr lang="en-US" sz="1400" kern="100" dirty="0">
                          <a:solidFill>
                            <a:schemeClr val="tx1"/>
                          </a:solidFill>
                          <a:effectLst/>
                          <a:latin typeface="Times New Roman"/>
                          <a:ea typeface="微软雅黑" pitchFamily="34" charset="-122"/>
                          <a:cs typeface="Times New Roman"/>
                        </a:rPr>
                        <a:t>3.</a:t>
                      </a:r>
                      <a:r>
                        <a:rPr lang="zh-CN" sz="1400" kern="100" dirty="0">
                          <a:solidFill>
                            <a:schemeClr val="tx1"/>
                          </a:solidFill>
                          <a:effectLst/>
                          <a:latin typeface="Times New Roman"/>
                          <a:ea typeface="微软雅黑" pitchFamily="34" charset="-122"/>
                          <a:cs typeface="Times New Roman"/>
                        </a:rPr>
                        <a:t>未及时更新扣</a:t>
                      </a:r>
                      <a:r>
                        <a:rPr lang="en-US" sz="1400" kern="100" dirty="0">
                          <a:solidFill>
                            <a:schemeClr val="tx1"/>
                          </a:solidFill>
                          <a:effectLst/>
                          <a:latin typeface="Times New Roman"/>
                          <a:ea typeface="微软雅黑" pitchFamily="34" charset="-122"/>
                          <a:cs typeface="Times New Roman"/>
                        </a:rPr>
                        <a:t>0.5</a:t>
                      </a:r>
                      <a:r>
                        <a:rPr lang="zh-CN" sz="1400" kern="10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078056">
                <a:tc vMerge="1">
                  <a:txBody>
                    <a:bodyPr/>
                    <a:lstStyle/>
                    <a:p>
                      <a:pPr algn="ctr">
                        <a:spcAft>
                          <a:spcPts val="0"/>
                        </a:spcAft>
                      </a:pPr>
                      <a:endParaRPr lang="zh-CN" sz="105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solidFill>
                            <a:schemeClr val="tx1"/>
                          </a:solidFill>
                          <a:effectLst/>
                          <a:latin typeface="Times New Roman"/>
                          <a:ea typeface="微软雅黑" pitchFamily="34" charset="-122"/>
                          <a:cs typeface="Times New Roman"/>
                        </a:rPr>
                        <a:t>4.3.4</a:t>
                      </a:r>
                      <a:r>
                        <a:rPr lang="zh-CN" sz="1400" kern="100" dirty="0">
                          <a:solidFill>
                            <a:schemeClr val="tx1"/>
                          </a:solidFill>
                          <a:effectLst/>
                          <a:latin typeface="Times New Roman"/>
                          <a:ea typeface="微软雅黑" pitchFamily="34" charset="-122"/>
                          <a:cs typeface="Times New Roman"/>
                        </a:rPr>
                        <a:t>职业病危害检测与评价</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400" kern="100" dirty="0">
                          <a:solidFill>
                            <a:schemeClr val="tx1"/>
                          </a:solidFill>
                          <a:effectLst/>
                          <a:latin typeface="Times New Roman"/>
                          <a:ea typeface="微软雅黑" pitchFamily="34" charset="-122"/>
                          <a:cs typeface="Times New Roman"/>
                        </a:rPr>
                        <a:t>企业应按规定对工作场所职业病危害因素进行监测。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solidFill>
                            <a:schemeClr val="tx1"/>
                          </a:solidFill>
                          <a:effectLst/>
                          <a:latin typeface="Times New Roman"/>
                          <a:ea typeface="微软雅黑" pitchFamily="34" charset="-122"/>
                          <a:cs typeface="Times New Roman"/>
                        </a:rPr>
                        <a:t>1. </a:t>
                      </a:r>
                      <a:r>
                        <a:rPr lang="zh-CN" sz="1400" kern="100" dirty="0">
                          <a:solidFill>
                            <a:schemeClr val="tx1"/>
                          </a:solidFill>
                          <a:effectLst/>
                          <a:latin typeface="Times New Roman"/>
                          <a:ea typeface="微软雅黑" pitchFamily="34" charset="-122"/>
                          <a:cs typeface="Times New Roman"/>
                        </a:rPr>
                        <a:t>委托具有资质的职业卫生技术服务机构进行定期检测，每年至少进行一次全面的职业病危害因素检测；</a:t>
                      </a:r>
                    </a:p>
                    <a:p>
                      <a:pPr algn="l">
                        <a:spcAft>
                          <a:spcPts val="0"/>
                        </a:spcAft>
                      </a:pPr>
                      <a:r>
                        <a:rPr lang="en-US" sz="1400" kern="100" dirty="0">
                          <a:solidFill>
                            <a:schemeClr val="tx1"/>
                          </a:solidFill>
                          <a:effectLst/>
                          <a:latin typeface="Times New Roman"/>
                          <a:ea typeface="微软雅黑" pitchFamily="34" charset="-122"/>
                          <a:cs typeface="Times New Roman"/>
                        </a:rPr>
                        <a:t>2. </a:t>
                      </a:r>
                      <a:r>
                        <a:rPr lang="zh-CN" sz="1400" kern="100" dirty="0">
                          <a:solidFill>
                            <a:schemeClr val="tx1"/>
                          </a:solidFill>
                          <a:effectLst/>
                          <a:latin typeface="Times New Roman"/>
                          <a:ea typeface="微软雅黑" pitchFamily="34" charset="-122"/>
                          <a:cs typeface="Times New Roman"/>
                        </a:rPr>
                        <a:t>职业病危害严重的，每</a:t>
                      </a:r>
                      <a:r>
                        <a:rPr lang="en-US" sz="1400" kern="100" dirty="0">
                          <a:solidFill>
                            <a:schemeClr val="tx1"/>
                          </a:solidFill>
                          <a:effectLst/>
                          <a:latin typeface="Times New Roman"/>
                          <a:ea typeface="微软雅黑" pitchFamily="34" charset="-122"/>
                          <a:cs typeface="Times New Roman"/>
                        </a:rPr>
                        <a:t>3</a:t>
                      </a:r>
                      <a:r>
                        <a:rPr lang="zh-CN" sz="1400" kern="100" dirty="0">
                          <a:solidFill>
                            <a:schemeClr val="tx1"/>
                          </a:solidFill>
                          <a:effectLst/>
                          <a:latin typeface="Times New Roman"/>
                          <a:ea typeface="微软雅黑" pitchFamily="34" charset="-122"/>
                          <a:cs typeface="Times New Roman"/>
                        </a:rPr>
                        <a:t>年至少进行一次职业病危害现状评价；</a:t>
                      </a:r>
                    </a:p>
                    <a:p>
                      <a:pPr algn="l">
                        <a:spcAft>
                          <a:spcPts val="0"/>
                        </a:spcAft>
                      </a:pPr>
                      <a:r>
                        <a:rPr lang="en-US" sz="1400" kern="100" dirty="0">
                          <a:solidFill>
                            <a:schemeClr val="tx1"/>
                          </a:solidFill>
                          <a:effectLst/>
                          <a:latin typeface="Times New Roman"/>
                          <a:ea typeface="微软雅黑" pitchFamily="34" charset="-122"/>
                          <a:cs typeface="Times New Roman"/>
                        </a:rPr>
                        <a:t>3. </a:t>
                      </a:r>
                      <a:r>
                        <a:rPr lang="zh-CN" sz="1400" kern="100" dirty="0">
                          <a:solidFill>
                            <a:schemeClr val="tx1"/>
                          </a:solidFill>
                          <a:effectLst/>
                          <a:latin typeface="Times New Roman"/>
                          <a:ea typeface="微软雅黑" pitchFamily="34" charset="-122"/>
                          <a:cs typeface="Times New Roman"/>
                        </a:rPr>
                        <a:t>定期检测结果中职业病危害因素浓度或强度超过职业接触限值的，企业应根据职业卫生技术服务机构提出的整改建议，结合本单位的实际情况，制定切实有效的整改方案，立即进行整改。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kern="100" dirty="0">
                          <a:solidFill>
                            <a:schemeClr val="tx1"/>
                          </a:solidFill>
                          <a:effectLst/>
                          <a:latin typeface="Times New Roman"/>
                          <a:ea typeface="微软雅黑" pitchFamily="34" charset="-122"/>
                          <a:cs typeface="Times New Roman"/>
                        </a:rPr>
                        <a:t> </a:t>
                      </a:r>
                      <a:endParaRPr lang="zh-CN" sz="1400" kern="100" dirty="0">
                        <a:solidFill>
                          <a:schemeClr val="tx1"/>
                        </a:solidFill>
                        <a:effectLst/>
                        <a:latin typeface="Times New Roman"/>
                        <a:ea typeface="微软雅黑" pitchFamily="34" charset="-122"/>
                        <a:cs typeface="Times New Roman"/>
                      </a:endParaRPr>
                    </a:p>
                    <a:p>
                      <a:pPr algn="l">
                        <a:spcAft>
                          <a:spcPts val="0"/>
                        </a:spcAft>
                      </a:pPr>
                      <a:r>
                        <a:rPr lang="en-US" sz="1400" kern="100" dirty="0">
                          <a:solidFill>
                            <a:schemeClr val="tx1"/>
                          </a:solidFill>
                          <a:effectLst/>
                          <a:latin typeface="Times New Roman"/>
                          <a:ea typeface="微软雅黑" pitchFamily="34" charset="-122"/>
                          <a:cs typeface="Times New Roman"/>
                        </a:rPr>
                        <a:t>5</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82550" algn="l">
                        <a:spcAft>
                          <a:spcPts val="0"/>
                        </a:spcAft>
                      </a:pP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未委托具有资质的职业卫生技术服务机构进行定期检测，整体不得分；</a:t>
                      </a:r>
                    </a:p>
                    <a:p>
                      <a:pPr marR="82550" algn="l">
                        <a:spcAft>
                          <a:spcPts val="0"/>
                        </a:spcAft>
                      </a:pPr>
                      <a:r>
                        <a:rPr lang="en-US" sz="1400" kern="100" dirty="0">
                          <a:solidFill>
                            <a:schemeClr val="tx1"/>
                          </a:solidFill>
                          <a:effectLst/>
                          <a:latin typeface="Times New Roman"/>
                          <a:ea typeface="微软雅黑" pitchFamily="34" charset="-122"/>
                          <a:cs typeface="Times New Roman"/>
                        </a:rPr>
                        <a:t>2.</a:t>
                      </a:r>
                      <a:r>
                        <a:rPr lang="zh-CN" sz="1400" kern="100" dirty="0">
                          <a:solidFill>
                            <a:schemeClr val="tx1"/>
                          </a:solidFill>
                          <a:effectLst/>
                          <a:latin typeface="Times New Roman"/>
                          <a:ea typeface="微软雅黑" pitchFamily="34" charset="-122"/>
                          <a:cs typeface="Times New Roman"/>
                        </a:rPr>
                        <a:t>未按规定委托进行职业病危害现状评价，整体不得分；</a:t>
                      </a:r>
                    </a:p>
                    <a:p>
                      <a:pPr marR="82550" algn="l">
                        <a:spcAft>
                          <a:spcPts val="0"/>
                        </a:spcAft>
                      </a:pPr>
                      <a:r>
                        <a:rPr lang="en-US" sz="1400" kern="100" dirty="0">
                          <a:solidFill>
                            <a:schemeClr val="tx1"/>
                          </a:solidFill>
                          <a:effectLst/>
                          <a:latin typeface="Times New Roman"/>
                          <a:ea typeface="微软雅黑" pitchFamily="34" charset="-122"/>
                          <a:cs typeface="Times New Roman"/>
                        </a:rPr>
                        <a:t>3.</a:t>
                      </a:r>
                      <a:r>
                        <a:rPr lang="zh-CN" sz="1400" kern="100" dirty="0">
                          <a:solidFill>
                            <a:schemeClr val="tx1"/>
                          </a:solidFill>
                          <a:effectLst/>
                          <a:latin typeface="Times New Roman"/>
                          <a:ea typeface="微软雅黑" pitchFamily="34" charset="-122"/>
                          <a:cs typeface="Times New Roman"/>
                        </a:rPr>
                        <a:t>职业病危害因素浓度或强度超标未整改的，扣</a:t>
                      </a:r>
                      <a:r>
                        <a:rPr lang="en-US" sz="1400" kern="100" dirty="0">
                          <a:solidFill>
                            <a:schemeClr val="tx1"/>
                          </a:solidFill>
                          <a:effectLst/>
                          <a:latin typeface="Times New Roman"/>
                          <a:ea typeface="微软雅黑" pitchFamily="34" charset="-122"/>
                          <a:cs typeface="Times New Roman"/>
                        </a:rPr>
                        <a:t>5</a:t>
                      </a:r>
                      <a:r>
                        <a:rPr lang="zh-CN" sz="1400" kern="10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419827093"/>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3197420550"/>
              </p:ext>
            </p:extLst>
          </p:nvPr>
        </p:nvGraphicFramePr>
        <p:xfrm>
          <a:off x="257810" y="764540"/>
          <a:ext cx="11282680" cy="6191250"/>
        </p:xfrm>
        <a:graphic>
          <a:graphicData uri="http://schemas.openxmlformats.org/drawingml/2006/table">
            <a:tbl>
              <a:tblPr/>
              <a:tblGrid>
                <a:gridCol w="471170"/>
                <a:gridCol w="599440"/>
                <a:gridCol w="1009650"/>
                <a:gridCol w="1190248"/>
                <a:gridCol w="720080"/>
                <a:gridCol w="7292092"/>
              </a:tblGrid>
              <a:tr h="365760">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二级</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b="1" kern="100" dirty="0">
                          <a:effectLst/>
                          <a:latin typeface="Times New Roman" panose="02020603050405020304"/>
                          <a:ea typeface="微软雅黑" pitchFamily="34" charset="-122"/>
                          <a:cs typeface="Times New Roman" panose="02020603050405020304"/>
                        </a:rPr>
                        <a:t>要素</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三级</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b="1" kern="100" dirty="0">
                          <a:effectLst/>
                          <a:latin typeface="Times New Roman" panose="02020603050405020304"/>
                          <a:ea typeface="微软雅黑" pitchFamily="34" charset="-122"/>
                          <a:cs typeface="Times New Roman" panose="02020603050405020304"/>
                        </a:rPr>
                        <a:t>要素</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基本规范要求</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企业达标标准</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标准</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b="1" kern="100" dirty="0">
                          <a:effectLst/>
                          <a:latin typeface="Times New Roman" panose="02020603050405020304"/>
                          <a:ea typeface="微软雅黑" pitchFamily="34" charset="-122"/>
                          <a:cs typeface="Times New Roman" panose="02020603050405020304"/>
                        </a:rPr>
                        <a:t>分值</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考评说明</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80560">
                <a:tc>
                  <a:txBody>
                    <a:bodyPr/>
                    <a:lstStyle/>
                    <a:p>
                      <a:pPr algn="ctr">
                        <a:spcAft>
                          <a:spcPts val="0"/>
                        </a:spcAft>
                      </a:pPr>
                      <a:r>
                        <a:rPr lang="en-US" altLang="zh-CN" sz="1400" kern="100" dirty="0" smtClean="0">
                          <a:effectLst/>
                          <a:latin typeface="Times New Roman" panose="02020603050405020304"/>
                          <a:ea typeface="微软雅黑" pitchFamily="34" charset="-122"/>
                          <a:cs typeface="Times New Roman" panose="02020603050405020304"/>
                        </a:rPr>
                        <a:t>1.2</a:t>
                      </a:r>
                      <a:endParaRPr lang="zh-CN" altLang="zh-CN" sz="1400" kern="100" dirty="0" smtClean="0">
                        <a:effectLst/>
                        <a:latin typeface="+mn-lt"/>
                        <a:ea typeface="微软雅黑" pitchFamily="34" charset="-122"/>
                        <a:cs typeface="Times New Roman" panose="02020603050405020304"/>
                      </a:endParaRPr>
                    </a:p>
                    <a:p>
                      <a:pPr algn="ctr">
                        <a:spcAft>
                          <a:spcPts val="0"/>
                        </a:spcAft>
                      </a:pPr>
                      <a:r>
                        <a:rPr lang="zh-CN" altLang="zh-CN" sz="1400" kern="100" dirty="0" smtClean="0">
                          <a:effectLst/>
                          <a:latin typeface="Times New Roman" panose="02020603050405020304"/>
                          <a:ea typeface="微软雅黑" pitchFamily="34" charset="-122"/>
                          <a:cs typeface="Times New Roman" panose="02020603050405020304"/>
                        </a:rPr>
                        <a:t>机构和职责</a:t>
                      </a:r>
                      <a:endParaRPr lang="zh-CN" altLang="zh-CN" sz="1400" kern="100" dirty="0" smtClean="0">
                        <a:effectLst/>
                        <a:latin typeface="+mn-lt"/>
                        <a:ea typeface="微软雅黑" pitchFamily="34" charset="-122"/>
                        <a:cs typeface="Times New Roman" panose="02020603050405020304"/>
                      </a:endParaRPr>
                    </a:p>
                    <a:p>
                      <a:pPr algn="ctr">
                        <a:spcAft>
                          <a:spcPts val="0"/>
                        </a:spcAft>
                      </a:pP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panose="02020603050405020304"/>
                          <a:ea typeface="微软雅黑" pitchFamily="34" charset="-122"/>
                          <a:cs typeface="Times New Roman" panose="02020603050405020304"/>
                        </a:rPr>
                        <a:t>1.2.2</a:t>
                      </a:r>
                      <a:r>
                        <a:rPr lang="zh-CN" sz="1400" kern="100" dirty="0">
                          <a:solidFill>
                            <a:schemeClr val="tx1"/>
                          </a:solidFill>
                          <a:effectLst/>
                          <a:latin typeface="Times New Roman" panose="02020603050405020304"/>
                          <a:ea typeface="微软雅黑" pitchFamily="34" charset="-122"/>
                          <a:cs typeface="Times New Roman" panose="02020603050405020304"/>
                        </a:rPr>
                        <a:t>主要负责人及领导层安全管理人员职责</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400" kern="100" dirty="0">
                          <a:solidFill>
                            <a:schemeClr val="tx1"/>
                          </a:solidFill>
                          <a:effectLst/>
                          <a:latin typeface="Times New Roman" panose="02020603050405020304"/>
                          <a:ea typeface="微软雅黑" pitchFamily="34" charset="-122"/>
                          <a:cs typeface="Times New Roman" panose="02020603050405020304"/>
                        </a:rPr>
                        <a:t>企业主要负责人全面负责安全生产工作，并履行相应责任和义务。</a:t>
                      </a:r>
                    </a:p>
                    <a:p>
                      <a:pPr marL="0" algn="l" defTabSz="914400" rtl="0" eaLnBrk="1" latinLnBrk="0" hangingPunct="1">
                        <a:spcAft>
                          <a:spcPts val="0"/>
                        </a:spcAft>
                      </a:pPr>
                      <a:r>
                        <a:rPr lang="en-US" sz="1400" kern="100" dirty="0">
                          <a:solidFill>
                            <a:schemeClr val="tx1"/>
                          </a:solidFill>
                          <a:effectLst/>
                          <a:latin typeface="Times New Roman" panose="02020603050405020304"/>
                          <a:ea typeface="微软雅黑" pitchFamily="34" charset="-122"/>
                          <a:cs typeface="Times New Roman" panose="02020603050405020304"/>
                        </a:rPr>
                        <a:t>  </a:t>
                      </a:r>
                      <a:r>
                        <a:rPr lang="zh-CN" sz="1400" kern="100" dirty="0">
                          <a:solidFill>
                            <a:schemeClr val="tx1"/>
                          </a:solidFill>
                          <a:effectLst/>
                          <a:latin typeface="Times New Roman" panose="02020603050405020304"/>
                          <a:ea typeface="微软雅黑" pitchFamily="34" charset="-122"/>
                          <a:cs typeface="Times New Roman" panose="02020603050405020304"/>
                        </a:rPr>
                        <a:t>安全管理人员应按照安全生产责任制的相关要求，履行其安全生产职责。</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panose="02020603050405020304"/>
                          <a:ea typeface="微软雅黑" pitchFamily="34" charset="-122"/>
                          <a:cs typeface="Times New Roman" panose="02020603050405020304"/>
                        </a:rPr>
                        <a:t>1.</a:t>
                      </a:r>
                      <a:r>
                        <a:rPr lang="zh-CN" sz="1400" kern="100" dirty="0">
                          <a:solidFill>
                            <a:schemeClr val="tx1"/>
                          </a:solidFill>
                          <a:effectLst/>
                          <a:latin typeface="Times New Roman" panose="02020603050405020304"/>
                          <a:ea typeface="微软雅黑" pitchFamily="34" charset="-122"/>
                          <a:cs typeface="Times New Roman" panose="02020603050405020304"/>
                        </a:rPr>
                        <a:t>企业应建立主要负责人安全生产职责。</a:t>
                      </a:r>
                    </a:p>
                    <a:p>
                      <a:pPr marL="0" algn="l" defTabSz="914400" rtl="0" eaLnBrk="1" latinLnBrk="0" hangingPunct="1">
                        <a:spcAft>
                          <a:spcPts val="0"/>
                        </a:spcAft>
                      </a:pPr>
                      <a:r>
                        <a:rPr lang="en-US" sz="1400" kern="100" dirty="0">
                          <a:solidFill>
                            <a:schemeClr val="tx1"/>
                          </a:solidFill>
                          <a:effectLst/>
                          <a:latin typeface="Times New Roman" panose="02020603050405020304"/>
                          <a:ea typeface="微软雅黑" pitchFamily="34" charset="-122"/>
                          <a:cs typeface="Times New Roman" panose="02020603050405020304"/>
                        </a:rPr>
                        <a:t>2.</a:t>
                      </a:r>
                      <a:r>
                        <a:rPr lang="zh-CN" sz="1400" kern="100" dirty="0">
                          <a:solidFill>
                            <a:schemeClr val="tx1"/>
                          </a:solidFill>
                          <a:effectLst/>
                          <a:latin typeface="Times New Roman" panose="02020603050405020304"/>
                          <a:ea typeface="微软雅黑" pitchFamily="34" charset="-122"/>
                          <a:cs typeface="Times New Roman" panose="02020603050405020304"/>
                        </a:rPr>
                        <a:t>企业应建立安全管理人员安全生产职责。</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1400" kern="100" dirty="0">
                          <a:solidFill>
                            <a:schemeClr val="tx1"/>
                          </a:solidFill>
                          <a:effectLst/>
                          <a:latin typeface="Times New Roman" panose="02020603050405020304"/>
                          <a:ea typeface="微软雅黑" pitchFamily="34" charset="-122"/>
                          <a:cs typeface="Times New Roman" panose="02020603050405020304"/>
                        </a:rPr>
                        <a:t>5</a:t>
                      </a:r>
                      <a:endParaRPr lang="zh-CN" sz="1400" kern="100" dirty="0">
                        <a:solidFill>
                          <a:schemeClr val="tx1"/>
                        </a:solidFill>
                        <a:effectLst/>
                        <a:latin typeface="Times New Roman" panose="020206030504050203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panose="02020603050405020304"/>
                          <a:ea typeface="微软雅黑" pitchFamily="34" charset="-122"/>
                          <a:cs typeface="Times New Roman" panose="02020603050405020304"/>
                        </a:rPr>
                        <a:t>1.</a:t>
                      </a:r>
                      <a:r>
                        <a:rPr lang="zh-CN" sz="1400" kern="100" dirty="0">
                          <a:solidFill>
                            <a:schemeClr val="tx1"/>
                          </a:solidFill>
                          <a:effectLst/>
                          <a:latin typeface="Times New Roman" panose="02020603050405020304"/>
                          <a:ea typeface="微软雅黑" pitchFamily="34" charset="-122"/>
                          <a:cs typeface="Times New Roman" panose="02020603050405020304"/>
                        </a:rPr>
                        <a:t>无主要负责人和安全管理人员安全生产职责的，不得分；</a:t>
                      </a:r>
                    </a:p>
                    <a:p>
                      <a:pPr marL="0" algn="l" defTabSz="914400" rtl="0" eaLnBrk="1" latinLnBrk="0" hangingPunct="1">
                        <a:spcAft>
                          <a:spcPts val="0"/>
                        </a:spcAft>
                      </a:pPr>
                      <a:r>
                        <a:rPr lang="en-US" sz="1400" kern="100" dirty="0">
                          <a:solidFill>
                            <a:schemeClr val="tx1"/>
                          </a:solidFill>
                          <a:effectLst/>
                          <a:latin typeface="Times New Roman" panose="02020603050405020304"/>
                          <a:ea typeface="微软雅黑" pitchFamily="34" charset="-122"/>
                          <a:cs typeface="Times New Roman" panose="02020603050405020304"/>
                        </a:rPr>
                        <a:t>2.</a:t>
                      </a:r>
                      <a:r>
                        <a:rPr lang="zh-CN" sz="1400" kern="100" dirty="0">
                          <a:solidFill>
                            <a:schemeClr val="tx1"/>
                          </a:solidFill>
                          <a:effectLst/>
                          <a:latin typeface="Times New Roman" panose="02020603050405020304"/>
                          <a:ea typeface="微软雅黑" pitchFamily="34" charset="-122"/>
                          <a:cs typeface="Times New Roman" panose="02020603050405020304"/>
                        </a:rPr>
                        <a:t>安全生产职责不全的，每少一条扣</a:t>
                      </a:r>
                      <a:r>
                        <a:rPr lang="en-US" sz="1400" kern="100" dirty="0">
                          <a:solidFill>
                            <a:schemeClr val="tx1"/>
                          </a:solidFill>
                          <a:effectLst/>
                          <a:latin typeface="Times New Roman" panose="02020603050405020304"/>
                          <a:ea typeface="微软雅黑" pitchFamily="34" charset="-122"/>
                          <a:cs typeface="Times New Roman" panose="02020603050405020304"/>
                        </a:rPr>
                        <a:t>2</a:t>
                      </a:r>
                      <a:r>
                        <a:rPr lang="zh-CN" sz="1400" kern="100" dirty="0">
                          <a:solidFill>
                            <a:schemeClr val="tx1"/>
                          </a:solidFill>
                          <a:effectLst/>
                          <a:latin typeface="Times New Roman" panose="02020603050405020304"/>
                          <a:ea typeface="微软雅黑" pitchFamily="34" charset="-122"/>
                          <a:cs typeface="Times New Roman" panose="02020603050405020304"/>
                        </a:rPr>
                        <a:t>分。</a:t>
                      </a:r>
                    </a:p>
                    <a:p>
                      <a:pPr marL="0" marR="77470" algn="l" defTabSz="914400" rtl="0" eaLnBrk="1" latinLnBrk="0" hangingPunct="1">
                        <a:spcAft>
                          <a:spcPts val="0"/>
                        </a:spcAft>
                      </a:pPr>
                      <a:r>
                        <a:rPr lang="en-US" sz="1400" b="1" kern="100" dirty="0">
                          <a:solidFill>
                            <a:schemeClr val="tx1"/>
                          </a:solidFill>
                          <a:effectLst/>
                          <a:latin typeface="Times New Roman" panose="02020603050405020304"/>
                          <a:ea typeface="微软雅黑" pitchFamily="34" charset="-122"/>
                          <a:cs typeface="Times New Roman" panose="02020603050405020304"/>
                        </a:rPr>
                        <a:t>※</a:t>
                      </a:r>
                      <a:r>
                        <a:rPr lang="zh-CN" sz="1400" b="1" kern="100" dirty="0">
                          <a:solidFill>
                            <a:schemeClr val="tx1"/>
                          </a:solidFill>
                          <a:effectLst/>
                          <a:latin typeface="Times New Roman" panose="02020603050405020304"/>
                          <a:ea typeface="微软雅黑" pitchFamily="34" charset="-122"/>
                          <a:cs typeface="Times New Roman" panose="02020603050405020304"/>
                        </a:rPr>
                        <a:t>主要负责人职责：</a:t>
                      </a:r>
                    </a:p>
                    <a:p>
                      <a:pPr marL="0" marR="77470" algn="l" defTabSz="914400" rtl="0" eaLnBrk="1" latinLnBrk="0" hangingPunct="1">
                        <a:spcAft>
                          <a:spcPts val="0"/>
                        </a:spcAft>
                      </a:pPr>
                      <a:r>
                        <a:rPr lang="zh-CN" sz="1400" kern="100" dirty="0">
                          <a:solidFill>
                            <a:schemeClr val="tx1"/>
                          </a:solidFill>
                          <a:effectLst/>
                          <a:latin typeface="Times New Roman" panose="02020603050405020304"/>
                          <a:ea typeface="微软雅黑" pitchFamily="34" charset="-122"/>
                          <a:cs typeface="Times New Roman" panose="02020603050405020304"/>
                        </a:rPr>
                        <a:t>（</a:t>
                      </a:r>
                      <a:r>
                        <a:rPr lang="en-US" sz="1400" kern="100" dirty="0">
                          <a:solidFill>
                            <a:schemeClr val="tx1"/>
                          </a:solidFill>
                          <a:effectLst/>
                          <a:latin typeface="Times New Roman" panose="02020603050405020304"/>
                          <a:ea typeface="微软雅黑" pitchFamily="34" charset="-122"/>
                          <a:cs typeface="Times New Roman" panose="02020603050405020304"/>
                        </a:rPr>
                        <a:t>1</a:t>
                      </a:r>
                      <a:r>
                        <a:rPr lang="zh-CN" sz="1400" kern="100" dirty="0">
                          <a:solidFill>
                            <a:schemeClr val="tx1"/>
                          </a:solidFill>
                          <a:effectLst/>
                          <a:latin typeface="Times New Roman" panose="02020603050405020304"/>
                          <a:ea typeface="微软雅黑" pitchFamily="34" charset="-122"/>
                          <a:cs typeface="Times New Roman" panose="02020603050405020304"/>
                        </a:rPr>
                        <a:t>）建立、健全并落实本企业安全生产责任制；</a:t>
                      </a:r>
                    </a:p>
                    <a:p>
                      <a:pPr marL="0" marR="77470" algn="l" defTabSz="914400" rtl="0" eaLnBrk="1" latinLnBrk="0" hangingPunct="1">
                        <a:spcAft>
                          <a:spcPts val="0"/>
                        </a:spcAft>
                      </a:pPr>
                      <a:r>
                        <a:rPr lang="zh-CN" sz="1400" kern="100" dirty="0">
                          <a:solidFill>
                            <a:schemeClr val="tx1"/>
                          </a:solidFill>
                          <a:effectLst/>
                          <a:latin typeface="Times New Roman" panose="02020603050405020304"/>
                          <a:ea typeface="微软雅黑" pitchFamily="34" charset="-122"/>
                          <a:cs typeface="Times New Roman" panose="02020603050405020304"/>
                        </a:rPr>
                        <a:t>（</a:t>
                      </a:r>
                      <a:r>
                        <a:rPr lang="en-US" sz="1400" kern="100" dirty="0">
                          <a:solidFill>
                            <a:schemeClr val="tx1"/>
                          </a:solidFill>
                          <a:effectLst/>
                          <a:latin typeface="Times New Roman" panose="02020603050405020304"/>
                          <a:ea typeface="微软雅黑" pitchFamily="34" charset="-122"/>
                          <a:cs typeface="Times New Roman" panose="02020603050405020304"/>
                        </a:rPr>
                        <a:t>2</a:t>
                      </a:r>
                      <a:r>
                        <a:rPr lang="zh-CN" sz="1400" kern="100" dirty="0">
                          <a:solidFill>
                            <a:schemeClr val="tx1"/>
                          </a:solidFill>
                          <a:effectLst/>
                          <a:latin typeface="Times New Roman" panose="02020603050405020304"/>
                          <a:ea typeface="微软雅黑" pitchFamily="34" charset="-122"/>
                          <a:cs typeface="Times New Roman" panose="02020603050405020304"/>
                        </a:rPr>
                        <a:t>）组织制定并落实本企业安全生产规章制度和操作规程；</a:t>
                      </a:r>
                    </a:p>
                    <a:p>
                      <a:pPr marL="0" marR="77470" algn="l" defTabSz="914400" rtl="0" eaLnBrk="1" latinLnBrk="0" hangingPunct="1">
                        <a:spcAft>
                          <a:spcPts val="0"/>
                        </a:spcAft>
                      </a:pPr>
                      <a:r>
                        <a:rPr lang="zh-CN" sz="1400" kern="100" dirty="0">
                          <a:solidFill>
                            <a:schemeClr val="tx1"/>
                          </a:solidFill>
                          <a:effectLst/>
                          <a:latin typeface="Times New Roman" panose="02020603050405020304"/>
                          <a:ea typeface="微软雅黑" pitchFamily="34" charset="-122"/>
                          <a:cs typeface="Times New Roman" panose="02020603050405020304"/>
                        </a:rPr>
                        <a:t>（</a:t>
                      </a:r>
                      <a:r>
                        <a:rPr lang="en-US" sz="1400" kern="100" dirty="0">
                          <a:solidFill>
                            <a:schemeClr val="tx1"/>
                          </a:solidFill>
                          <a:effectLst/>
                          <a:latin typeface="Times New Roman" panose="02020603050405020304"/>
                          <a:ea typeface="微软雅黑" pitchFamily="34" charset="-122"/>
                          <a:cs typeface="Times New Roman" panose="02020603050405020304"/>
                        </a:rPr>
                        <a:t>3</a:t>
                      </a:r>
                      <a:r>
                        <a:rPr lang="zh-CN" sz="1400" kern="100" dirty="0">
                          <a:solidFill>
                            <a:schemeClr val="tx1"/>
                          </a:solidFill>
                          <a:effectLst/>
                          <a:latin typeface="Times New Roman" panose="02020603050405020304"/>
                          <a:ea typeface="微软雅黑" pitchFamily="34" charset="-122"/>
                          <a:cs typeface="Times New Roman" panose="02020603050405020304"/>
                        </a:rPr>
                        <a:t>）组织制定并实施本单位安全生产教育和培训计划；</a:t>
                      </a:r>
                    </a:p>
                    <a:p>
                      <a:pPr marL="0" marR="77470" algn="l" defTabSz="914400" rtl="0" eaLnBrk="1" latinLnBrk="0" hangingPunct="1">
                        <a:spcAft>
                          <a:spcPts val="0"/>
                        </a:spcAft>
                      </a:pPr>
                      <a:r>
                        <a:rPr lang="zh-CN" sz="1400" kern="100" dirty="0">
                          <a:solidFill>
                            <a:schemeClr val="tx1"/>
                          </a:solidFill>
                          <a:effectLst/>
                          <a:latin typeface="Times New Roman" panose="02020603050405020304"/>
                          <a:ea typeface="微软雅黑" pitchFamily="34" charset="-122"/>
                          <a:cs typeface="Times New Roman" panose="02020603050405020304"/>
                        </a:rPr>
                        <a:t>（</a:t>
                      </a:r>
                      <a:r>
                        <a:rPr lang="en-US" sz="1400" kern="100" dirty="0">
                          <a:solidFill>
                            <a:schemeClr val="tx1"/>
                          </a:solidFill>
                          <a:effectLst/>
                          <a:latin typeface="Times New Roman" panose="02020603050405020304"/>
                          <a:ea typeface="微软雅黑" pitchFamily="34" charset="-122"/>
                          <a:cs typeface="Times New Roman" panose="02020603050405020304"/>
                        </a:rPr>
                        <a:t>4</a:t>
                      </a:r>
                      <a:r>
                        <a:rPr lang="zh-CN" sz="1400" kern="100" dirty="0">
                          <a:solidFill>
                            <a:schemeClr val="tx1"/>
                          </a:solidFill>
                          <a:effectLst/>
                          <a:latin typeface="Times New Roman" panose="02020603050405020304"/>
                          <a:ea typeface="微软雅黑" pitchFamily="34" charset="-122"/>
                          <a:cs typeface="Times New Roman" panose="02020603050405020304"/>
                        </a:rPr>
                        <a:t>）保证本单位安全生产投入的有效实施；</a:t>
                      </a:r>
                    </a:p>
                    <a:p>
                      <a:pPr marL="0" marR="77470" algn="l" defTabSz="914400" rtl="0" eaLnBrk="1" latinLnBrk="0" hangingPunct="1">
                        <a:spcAft>
                          <a:spcPts val="0"/>
                        </a:spcAft>
                      </a:pPr>
                      <a:r>
                        <a:rPr lang="zh-CN" sz="1400" kern="100" dirty="0">
                          <a:solidFill>
                            <a:schemeClr val="tx1"/>
                          </a:solidFill>
                          <a:effectLst/>
                          <a:latin typeface="Times New Roman" panose="02020603050405020304"/>
                          <a:ea typeface="微软雅黑" pitchFamily="34" charset="-122"/>
                          <a:cs typeface="Times New Roman" panose="02020603050405020304"/>
                        </a:rPr>
                        <a:t>（</a:t>
                      </a:r>
                      <a:r>
                        <a:rPr lang="en-US" sz="1400" kern="100" dirty="0">
                          <a:solidFill>
                            <a:schemeClr val="tx1"/>
                          </a:solidFill>
                          <a:effectLst/>
                          <a:latin typeface="Times New Roman" panose="02020603050405020304"/>
                          <a:ea typeface="微软雅黑" pitchFamily="34" charset="-122"/>
                          <a:cs typeface="Times New Roman" panose="02020603050405020304"/>
                        </a:rPr>
                        <a:t>5</a:t>
                      </a:r>
                      <a:r>
                        <a:rPr lang="zh-CN" sz="1400" kern="100" dirty="0">
                          <a:solidFill>
                            <a:schemeClr val="tx1"/>
                          </a:solidFill>
                          <a:effectLst/>
                          <a:latin typeface="Times New Roman" panose="02020603050405020304"/>
                          <a:ea typeface="微软雅黑" pitchFamily="34" charset="-122"/>
                          <a:cs typeface="Times New Roman" panose="02020603050405020304"/>
                        </a:rPr>
                        <a:t>）督促、检查本单位的安全生产工作，及时消除生产安全事故隐患</a:t>
                      </a:r>
                      <a:r>
                        <a:rPr lang="zh-CN" sz="1400" kern="100" dirty="0" smtClean="0">
                          <a:solidFill>
                            <a:schemeClr val="tx1"/>
                          </a:solidFill>
                          <a:effectLst/>
                          <a:latin typeface="Times New Roman" panose="02020603050405020304"/>
                          <a:ea typeface="微软雅黑" pitchFamily="34" charset="-122"/>
                          <a:cs typeface="Times New Roman" panose="02020603050405020304"/>
                        </a:rPr>
                        <a:t>；</a:t>
                      </a:r>
                      <a:endParaRPr lang="en-US" altLang="zh-CN" sz="1400" kern="100" dirty="0" smtClean="0">
                        <a:solidFill>
                          <a:schemeClr val="tx1"/>
                        </a:solidFill>
                        <a:effectLst/>
                        <a:latin typeface="Times New Roman" panose="02020603050405020304"/>
                        <a:ea typeface="微软雅黑" pitchFamily="34" charset="-122"/>
                        <a:cs typeface="Times New Roman" panose="02020603050405020304"/>
                      </a:endParaRPr>
                    </a:p>
                    <a:p>
                      <a:pPr marL="0" marR="77470" algn="l" defTabSz="914400" rtl="0" eaLnBrk="1" latinLnBrk="0" hangingPunct="1">
                        <a:spcAft>
                          <a:spcPts val="0"/>
                        </a:spcAft>
                      </a:pPr>
                      <a:r>
                        <a:rPr lang="zh-CN" altLang="en-US" sz="1400" kern="100" dirty="0" smtClean="0">
                          <a:solidFill>
                            <a:schemeClr val="tx1"/>
                          </a:solidFill>
                          <a:effectLst/>
                          <a:latin typeface="Times New Roman" panose="02020603050405020304"/>
                          <a:ea typeface="微软雅黑" pitchFamily="34" charset="-122"/>
                          <a:cs typeface="Times New Roman" panose="02020603050405020304"/>
                        </a:rPr>
                        <a:t>（</a:t>
                      </a:r>
                      <a:r>
                        <a:rPr lang="en-US" altLang="zh-CN" sz="1400" kern="100" dirty="0" smtClean="0">
                          <a:solidFill>
                            <a:schemeClr val="tx1"/>
                          </a:solidFill>
                          <a:effectLst/>
                          <a:latin typeface="Times New Roman" panose="02020603050405020304"/>
                          <a:ea typeface="微软雅黑" pitchFamily="34" charset="-122"/>
                          <a:cs typeface="Times New Roman" panose="02020603050405020304"/>
                        </a:rPr>
                        <a:t>6</a:t>
                      </a:r>
                      <a:r>
                        <a:rPr lang="zh-CN" altLang="en-US" sz="1400" kern="100" dirty="0" smtClean="0">
                          <a:solidFill>
                            <a:schemeClr val="tx1"/>
                          </a:solidFill>
                          <a:effectLst/>
                          <a:latin typeface="Times New Roman" panose="02020603050405020304"/>
                          <a:ea typeface="微软雅黑" pitchFamily="34" charset="-122"/>
                          <a:cs typeface="Times New Roman" panose="02020603050405020304"/>
                        </a:rPr>
                        <a:t>）组织制定并实施本单位的生产安全事故应急救援预案；</a:t>
                      </a:r>
                      <a:endParaRPr lang="en-US" altLang="zh-CN" sz="1400" kern="100" dirty="0" smtClean="0">
                        <a:solidFill>
                          <a:schemeClr val="tx1"/>
                        </a:solidFill>
                        <a:effectLst/>
                        <a:latin typeface="Times New Roman" panose="02020603050405020304"/>
                        <a:ea typeface="微软雅黑" pitchFamily="34" charset="-122"/>
                        <a:cs typeface="Times New Roman" panose="02020603050405020304"/>
                      </a:endParaRPr>
                    </a:p>
                    <a:p>
                      <a:pPr marL="0" marR="77470" algn="l" defTabSz="914400" rtl="0" eaLnBrk="1" latinLnBrk="0" hangingPunct="1">
                        <a:spcAft>
                          <a:spcPts val="0"/>
                        </a:spcAft>
                      </a:pPr>
                      <a:r>
                        <a:rPr lang="zh-CN" altLang="en-US" sz="1400" kern="100" dirty="0" smtClean="0">
                          <a:solidFill>
                            <a:schemeClr val="tx1"/>
                          </a:solidFill>
                          <a:effectLst/>
                          <a:latin typeface="Times New Roman" panose="02020603050405020304"/>
                          <a:ea typeface="微软雅黑" pitchFamily="34" charset="-122"/>
                          <a:cs typeface="Times New Roman" panose="02020603050405020304"/>
                        </a:rPr>
                        <a:t>（</a:t>
                      </a:r>
                      <a:r>
                        <a:rPr lang="en-US" altLang="zh-CN" sz="1400" kern="100" dirty="0" smtClean="0">
                          <a:solidFill>
                            <a:schemeClr val="tx1"/>
                          </a:solidFill>
                          <a:effectLst/>
                          <a:latin typeface="Times New Roman" panose="02020603050405020304"/>
                          <a:ea typeface="微软雅黑" pitchFamily="34" charset="-122"/>
                          <a:cs typeface="Times New Roman" panose="02020603050405020304"/>
                        </a:rPr>
                        <a:t>7</a:t>
                      </a:r>
                      <a:r>
                        <a:rPr lang="zh-CN" altLang="en-US" sz="1400" kern="100" dirty="0" smtClean="0">
                          <a:solidFill>
                            <a:schemeClr val="tx1"/>
                          </a:solidFill>
                          <a:effectLst/>
                          <a:latin typeface="Times New Roman" panose="02020603050405020304"/>
                          <a:ea typeface="微软雅黑" pitchFamily="34" charset="-122"/>
                          <a:cs typeface="Times New Roman" panose="02020603050405020304"/>
                        </a:rPr>
                        <a:t>）及时、如实报告生产安全事故；</a:t>
                      </a:r>
                    </a:p>
                    <a:p>
                      <a:pPr marL="0" algn="l" defTabSz="914400" rtl="0" eaLnBrk="1" latinLnBrk="0" hangingPunct="1">
                        <a:spcAft>
                          <a:spcPts val="0"/>
                        </a:spcAft>
                      </a:pPr>
                      <a:r>
                        <a:rPr lang="en-US" altLang="zh-CN" sz="1400" b="1" kern="100" dirty="0" smtClean="0">
                          <a:effectLst/>
                          <a:latin typeface="Times New Roman" panose="02020603050405020304"/>
                          <a:ea typeface="微软雅黑" pitchFamily="34" charset="-122"/>
                          <a:cs typeface="Times New Roman" panose="02020603050405020304"/>
                          <a:sym typeface="+mn-ea"/>
                        </a:rPr>
                        <a:t>※</a:t>
                      </a:r>
                      <a:r>
                        <a:rPr lang="zh-CN" altLang="zh-CN" sz="1400" b="1" kern="100" dirty="0" smtClean="0">
                          <a:effectLst/>
                          <a:latin typeface="Times New Roman" panose="02020603050405020304"/>
                          <a:ea typeface="微软雅黑" pitchFamily="34" charset="-122"/>
                          <a:cs typeface="Times New Roman" panose="02020603050405020304"/>
                          <a:sym typeface="+mn-ea"/>
                        </a:rPr>
                        <a:t>安全生产管理人员应履行下列职责：</a:t>
                      </a:r>
                      <a:endParaRPr lang="zh-CN" altLang="zh-CN" sz="1400" b="1" kern="100" dirty="0" smtClean="0">
                        <a:solidFill>
                          <a:schemeClr val="tx1"/>
                        </a:solidFill>
                        <a:effectLst/>
                        <a:latin typeface="Times New Roman" panose="02020603050405020304"/>
                        <a:ea typeface="微软雅黑" pitchFamily="34" charset="-122"/>
                        <a:cs typeface="Times New Roman" panose="02020603050405020304"/>
                      </a:endParaRPr>
                    </a:p>
                    <a:p>
                      <a:pPr marL="0" algn="l" defTabSz="914400" rtl="0" eaLnBrk="1" latinLnBrk="0" hangingPunct="1">
                        <a:spcAft>
                          <a:spcPts val="0"/>
                        </a:spcAft>
                      </a:pPr>
                      <a:r>
                        <a:rPr lang="zh-CN" altLang="zh-CN" sz="1400" kern="100" dirty="0" smtClean="0">
                          <a:effectLst/>
                          <a:latin typeface="Times New Roman" panose="02020603050405020304"/>
                          <a:ea typeface="微软雅黑" pitchFamily="34" charset="-122"/>
                          <a:cs typeface="Times New Roman" panose="02020603050405020304"/>
                          <a:sym typeface="+mn-ea"/>
                        </a:rPr>
                        <a:t>（</a:t>
                      </a:r>
                      <a:r>
                        <a:rPr lang="en-US" altLang="zh-CN" sz="1400" kern="100" dirty="0" smtClean="0">
                          <a:effectLst/>
                          <a:latin typeface="Times New Roman" panose="02020603050405020304"/>
                          <a:ea typeface="微软雅黑" pitchFamily="34" charset="-122"/>
                          <a:cs typeface="Times New Roman" panose="02020603050405020304"/>
                          <a:sym typeface="+mn-ea"/>
                        </a:rPr>
                        <a:t>1</a:t>
                      </a:r>
                      <a:r>
                        <a:rPr lang="zh-CN" altLang="zh-CN" sz="1400" kern="100" dirty="0" smtClean="0">
                          <a:effectLst/>
                          <a:latin typeface="Times New Roman" panose="02020603050405020304"/>
                          <a:ea typeface="微软雅黑" pitchFamily="34" charset="-122"/>
                          <a:cs typeface="Times New Roman" panose="02020603050405020304"/>
                          <a:sym typeface="+mn-ea"/>
                        </a:rPr>
                        <a:t>）组织或者参与拟订本单位安全生产规章制度、操作规程和生产安全事故应急救援预案；</a:t>
                      </a:r>
                      <a:endParaRPr lang="zh-CN" altLang="zh-CN" sz="1400" kern="100" dirty="0" smtClean="0">
                        <a:solidFill>
                          <a:schemeClr val="tx1"/>
                        </a:solidFill>
                        <a:effectLst/>
                        <a:latin typeface="Times New Roman" panose="02020603050405020304"/>
                        <a:ea typeface="微软雅黑" pitchFamily="34" charset="-122"/>
                        <a:cs typeface="Times New Roman" panose="02020603050405020304"/>
                      </a:endParaRPr>
                    </a:p>
                    <a:p>
                      <a:pPr marL="0" algn="l" defTabSz="914400" rtl="0" eaLnBrk="1" latinLnBrk="0" hangingPunct="1">
                        <a:spcAft>
                          <a:spcPts val="0"/>
                        </a:spcAft>
                      </a:pPr>
                      <a:r>
                        <a:rPr lang="zh-CN" altLang="zh-CN" sz="1400" kern="100" dirty="0" smtClean="0">
                          <a:effectLst/>
                          <a:latin typeface="Times New Roman" panose="02020603050405020304"/>
                          <a:ea typeface="微软雅黑" pitchFamily="34" charset="-122"/>
                          <a:cs typeface="Times New Roman" panose="02020603050405020304"/>
                          <a:sym typeface="+mn-ea"/>
                        </a:rPr>
                        <a:t>（</a:t>
                      </a:r>
                      <a:r>
                        <a:rPr lang="en-US" altLang="zh-CN" sz="1400" kern="100" dirty="0" smtClean="0">
                          <a:effectLst/>
                          <a:latin typeface="Times New Roman" panose="02020603050405020304"/>
                          <a:ea typeface="微软雅黑" pitchFamily="34" charset="-122"/>
                          <a:cs typeface="Times New Roman" panose="02020603050405020304"/>
                          <a:sym typeface="+mn-ea"/>
                        </a:rPr>
                        <a:t>2</a:t>
                      </a:r>
                      <a:r>
                        <a:rPr lang="zh-CN" altLang="zh-CN" sz="1400" kern="100" dirty="0" smtClean="0">
                          <a:effectLst/>
                          <a:latin typeface="Times New Roman" panose="02020603050405020304"/>
                          <a:ea typeface="微软雅黑" pitchFamily="34" charset="-122"/>
                          <a:cs typeface="Times New Roman" panose="02020603050405020304"/>
                          <a:sym typeface="+mn-ea"/>
                        </a:rPr>
                        <a:t>）组织或者参与本单位安全生产教育和培训，如实记录安全生产教育和培训情况；</a:t>
                      </a:r>
                      <a:endParaRPr lang="zh-CN" altLang="zh-CN" sz="1400" kern="100" dirty="0" smtClean="0">
                        <a:solidFill>
                          <a:schemeClr val="tx1"/>
                        </a:solidFill>
                        <a:effectLst/>
                        <a:latin typeface="Times New Roman" panose="02020603050405020304"/>
                        <a:ea typeface="微软雅黑" pitchFamily="34" charset="-122"/>
                        <a:cs typeface="Times New Roman" panose="02020603050405020304"/>
                      </a:endParaRPr>
                    </a:p>
                    <a:p>
                      <a:pPr marL="0" algn="l" defTabSz="914400" rtl="0" eaLnBrk="1" latinLnBrk="0" hangingPunct="1">
                        <a:spcAft>
                          <a:spcPts val="0"/>
                        </a:spcAft>
                      </a:pPr>
                      <a:r>
                        <a:rPr lang="zh-CN" altLang="zh-CN" sz="1400" kern="100" dirty="0" smtClean="0">
                          <a:effectLst/>
                          <a:latin typeface="Times New Roman" panose="02020603050405020304"/>
                          <a:ea typeface="微软雅黑" pitchFamily="34" charset="-122"/>
                          <a:cs typeface="Times New Roman" panose="02020603050405020304"/>
                          <a:sym typeface="+mn-ea"/>
                        </a:rPr>
                        <a:t>（</a:t>
                      </a:r>
                      <a:r>
                        <a:rPr lang="en-US" altLang="zh-CN" sz="1400" kern="100" dirty="0" smtClean="0">
                          <a:effectLst/>
                          <a:latin typeface="Times New Roman" panose="02020603050405020304"/>
                          <a:ea typeface="微软雅黑" pitchFamily="34" charset="-122"/>
                          <a:cs typeface="Times New Roman" panose="02020603050405020304"/>
                          <a:sym typeface="+mn-ea"/>
                        </a:rPr>
                        <a:t>3</a:t>
                      </a:r>
                      <a:r>
                        <a:rPr lang="zh-CN" altLang="zh-CN" sz="1400" kern="100" dirty="0" smtClean="0">
                          <a:effectLst/>
                          <a:latin typeface="Times New Roman" panose="02020603050405020304"/>
                          <a:ea typeface="微软雅黑" pitchFamily="34" charset="-122"/>
                          <a:cs typeface="Times New Roman" panose="02020603050405020304"/>
                          <a:sym typeface="+mn-ea"/>
                        </a:rPr>
                        <a:t>）督促落实本单位重大危险源的安全管理措施；</a:t>
                      </a:r>
                      <a:endParaRPr lang="zh-CN" altLang="zh-CN" sz="1400" kern="100" dirty="0" smtClean="0">
                        <a:solidFill>
                          <a:schemeClr val="tx1"/>
                        </a:solidFill>
                        <a:effectLst/>
                        <a:latin typeface="Times New Roman" panose="02020603050405020304"/>
                        <a:ea typeface="微软雅黑" pitchFamily="34" charset="-122"/>
                        <a:cs typeface="Times New Roman" panose="02020603050405020304"/>
                      </a:endParaRPr>
                    </a:p>
                    <a:p>
                      <a:pPr marL="0" algn="l" defTabSz="914400" rtl="0" eaLnBrk="1" latinLnBrk="0" hangingPunct="1">
                        <a:spcAft>
                          <a:spcPts val="0"/>
                        </a:spcAft>
                      </a:pPr>
                      <a:r>
                        <a:rPr lang="zh-CN" altLang="zh-CN" sz="1400" kern="100" dirty="0" smtClean="0">
                          <a:effectLst/>
                          <a:latin typeface="Times New Roman" panose="02020603050405020304"/>
                          <a:ea typeface="微软雅黑" pitchFamily="34" charset="-122"/>
                          <a:cs typeface="Times New Roman" panose="02020603050405020304"/>
                          <a:sym typeface="+mn-ea"/>
                        </a:rPr>
                        <a:t>（</a:t>
                      </a:r>
                      <a:r>
                        <a:rPr lang="en-US" altLang="zh-CN" sz="1400" kern="100" dirty="0" smtClean="0">
                          <a:effectLst/>
                          <a:latin typeface="Times New Roman" panose="02020603050405020304"/>
                          <a:ea typeface="微软雅黑" pitchFamily="34" charset="-122"/>
                          <a:cs typeface="Times New Roman" panose="02020603050405020304"/>
                          <a:sym typeface="+mn-ea"/>
                        </a:rPr>
                        <a:t>4</a:t>
                      </a:r>
                      <a:r>
                        <a:rPr lang="zh-CN" altLang="zh-CN" sz="1400" kern="100" dirty="0" smtClean="0">
                          <a:effectLst/>
                          <a:latin typeface="Times New Roman" panose="02020603050405020304"/>
                          <a:ea typeface="微软雅黑" pitchFamily="34" charset="-122"/>
                          <a:cs typeface="Times New Roman" panose="02020603050405020304"/>
                          <a:sym typeface="+mn-ea"/>
                        </a:rPr>
                        <a:t>）组织或者参与本单位应急救援演练；</a:t>
                      </a:r>
                      <a:endParaRPr lang="zh-CN" altLang="zh-CN" sz="1400" kern="100" dirty="0" smtClean="0">
                        <a:solidFill>
                          <a:schemeClr val="tx1"/>
                        </a:solidFill>
                        <a:effectLst/>
                        <a:latin typeface="Times New Roman" panose="02020603050405020304"/>
                        <a:ea typeface="微软雅黑" pitchFamily="34" charset="-122"/>
                        <a:cs typeface="Times New Roman" panose="02020603050405020304"/>
                      </a:endParaRPr>
                    </a:p>
                    <a:p>
                      <a:pPr marL="0" algn="l" defTabSz="914400" rtl="0" eaLnBrk="1" latinLnBrk="0" hangingPunct="1">
                        <a:spcAft>
                          <a:spcPts val="0"/>
                        </a:spcAft>
                      </a:pPr>
                      <a:r>
                        <a:rPr lang="zh-CN" altLang="zh-CN" sz="1400" kern="100" dirty="0" smtClean="0">
                          <a:effectLst/>
                          <a:latin typeface="Times New Roman" panose="02020603050405020304"/>
                          <a:ea typeface="微软雅黑" pitchFamily="34" charset="-122"/>
                          <a:cs typeface="Times New Roman" panose="02020603050405020304"/>
                          <a:sym typeface="+mn-ea"/>
                        </a:rPr>
                        <a:t>（</a:t>
                      </a:r>
                      <a:r>
                        <a:rPr lang="en-US" altLang="zh-CN" sz="1400" kern="100" dirty="0" smtClean="0">
                          <a:effectLst/>
                          <a:latin typeface="Times New Roman" panose="02020603050405020304"/>
                          <a:ea typeface="微软雅黑" pitchFamily="34" charset="-122"/>
                          <a:cs typeface="Times New Roman" panose="02020603050405020304"/>
                          <a:sym typeface="+mn-ea"/>
                        </a:rPr>
                        <a:t>5</a:t>
                      </a:r>
                      <a:r>
                        <a:rPr lang="zh-CN" altLang="zh-CN" sz="1400" kern="100" dirty="0" smtClean="0">
                          <a:effectLst/>
                          <a:latin typeface="Times New Roman" panose="02020603050405020304"/>
                          <a:ea typeface="微软雅黑" pitchFamily="34" charset="-122"/>
                          <a:cs typeface="Times New Roman" panose="02020603050405020304"/>
                          <a:sym typeface="+mn-ea"/>
                        </a:rPr>
                        <a:t>）检查本单位的安全生产状况，及时排查生产安全事故隐患，提出改进安全生产管理的建议；</a:t>
                      </a:r>
                      <a:endParaRPr lang="zh-CN" altLang="zh-CN" sz="1400" kern="100" dirty="0" smtClean="0">
                        <a:solidFill>
                          <a:schemeClr val="tx1"/>
                        </a:solidFill>
                        <a:effectLst/>
                        <a:latin typeface="Times New Roman" panose="02020603050405020304"/>
                        <a:ea typeface="微软雅黑" pitchFamily="34" charset="-122"/>
                        <a:cs typeface="Times New Roman" panose="02020603050405020304"/>
                      </a:endParaRPr>
                    </a:p>
                    <a:p>
                      <a:pPr marL="0" algn="l" defTabSz="914400" rtl="0" eaLnBrk="1" latinLnBrk="0" hangingPunct="1">
                        <a:spcAft>
                          <a:spcPts val="0"/>
                        </a:spcAft>
                      </a:pPr>
                      <a:r>
                        <a:rPr lang="zh-CN" altLang="zh-CN" sz="1400" kern="100" dirty="0" smtClean="0">
                          <a:effectLst/>
                          <a:latin typeface="Times New Roman" panose="02020603050405020304"/>
                          <a:ea typeface="微软雅黑" pitchFamily="34" charset="-122"/>
                          <a:cs typeface="Times New Roman" panose="02020603050405020304"/>
                          <a:sym typeface="+mn-ea"/>
                        </a:rPr>
                        <a:t>（</a:t>
                      </a:r>
                      <a:r>
                        <a:rPr lang="en-US" altLang="zh-CN" sz="1400" kern="100" dirty="0" smtClean="0">
                          <a:effectLst/>
                          <a:latin typeface="Times New Roman" panose="02020603050405020304"/>
                          <a:ea typeface="微软雅黑" pitchFamily="34" charset="-122"/>
                          <a:cs typeface="Times New Roman" panose="02020603050405020304"/>
                          <a:sym typeface="+mn-ea"/>
                        </a:rPr>
                        <a:t>6</a:t>
                      </a:r>
                      <a:r>
                        <a:rPr lang="zh-CN" altLang="zh-CN" sz="1400" kern="100" dirty="0" smtClean="0">
                          <a:effectLst/>
                          <a:latin typeface="Times New Roman" panose="02020603050405020304"/>
                          <a:ea typeface="微软雅黑" pitchFamily="34" charset="-122"/>
                          <a:cs typeface="Times New Roman" panose="02020603050405020304"/>
                          <a:sym typeface="+mn-ea"/>
                        </a:rPr>
                        <a:t>）制止和纠正违章指挥、强令冒险作业、违反操作规程的行为；</a:t>
                      </a:r>
                      <a:endParaRPr lang="zh-CN" altLang="zh-CN" sz="1400" kern="100" dirty="0" smtClean="0">
                        <a:solidFill>
                          <a:schemeClr val="tx1"/>
                        </a:solidFill>
                        <a:effectLst/>
                        <a:latin typeface="Times New Roman" panose="02020603050405020304"/>
                        <a:ea typeface="微软雅黑" pitchFamily="34" charset="-122"/>
                        <a:cs typeface="Times New Roman" panose="02020603050405020304"/>
                      </a:endParaRPr>
                    </a:p>
                    <a:p>
                      <a:pPr marL="0" algn="l" defTabSz="914400" rtl="0" eaLnBrk="1" latinLnBrk="0" hangingPunct="1">
                        <a:spcAft>
                          <a:spcPts val="0"/>
                        </a:spcAft>
                      </a:pPr>
                      <a:r>
                        <a:rPr lang="zh-CN" altLang="zh-CN" sz="1400" kern="100" dirty="0" smtClean="0">
                          <a:effectLst/>
                          <a:latin typeface="Times New Roman" panose="02020603050405020304"/>
                          <a:ea typeface="微软雅黑" pitchFamily="34" charset="-122"/>
                          <a:cs typeface="Times New Roman" panose="02020603050405020304"/>
                          <a:sym typeface="+mn-ea"/>
                        </a:rPr>
                        <a:t>（</a:t>
                      </a:r>
                      <a:r>
                        <a:rPr lang="en-US" altLang="zh-CN" sz="1400" kern="100" dirty="0" smtClean="0">
                          <a:effectLst/>
                          <a:latin typeface="Times New Roman" panose="02020603050405020304"/>
                          <a:ea typeface="微软雅黑" pitchFamily="34" charset="-122"/>
                          <a:cs typeface="Times New Roman" panose="02020603050405020304"/>
                          <a:sym typeface="+mn-ea"/>
                        </a:rPr>
                        <a:t>7</a:t>
                      </a:r>
                      <a:r>
                        <a:rPr lang="zh-CN" altLang="zh-CN" sz="1400" kern="100" dirty="0" smtClean="0">
                          <a:effectLst/>
                          <a:latin typeface="Times New Roman" panose="02020603050405020304"/>
                          <a:ea typeface="微软雅黑" pitchFamily="34" charset="-122"/>
                          <a:cs typeface="Times New Roman" panose="02020603050405020304"/>
                          <a:sym typeface="+mn-ea"/>
                        </a:rPr>
                        <a:t>）督促落实本单位安全生产整改措施。</a:t>
                      </a:r>
                      <a:endParaRPr lang="zh-CN" altLang="zh-CN" sz="1400" kern="100" dirty="0" smtClean="0">
                        <a:solidFill>
                          <a:schemeClr val="tx1"/>
                        </a:solidFill>
                        <a:effectLst/>
                        <a:latin typeface="Times New Roman" panose="02020603050405020304"/>
                        <a:ea typeface="微软雅黑" pitchFamily="34" charset="-122"/>
                        <a:cs typeface="Times New Roman" panose="02020603050405020304"/>
                      </a:endParaRPr>
                    </a:p>
                    <a:p>
                      <a:pPr marL="0" algn="l" defTabSz="914400" rtl="0" eaLnBrk="1" latinLnBrk="0" hangingPunct="1">
                        <a:spcAft>
                          <a:spcPts val="0"/>
                        </a:spcAft>
                      </a:pPr>
                      <a:r>
                        <a:rPr lang="zh-CN" altLang="zh-CN" sz="1400" kern="100" dirty="0" smtClean="0">
                          <a:effectLst/>
                          <a:latin typeface="Times New Roman" panose="02020603050405020304"/>
                          <a:ea typeface="微软雅黑" pitchFamily="34" charset="-122"/>
                          <a:cs typeface="Times New Roman" panose="02020603050405020304"/>
                          <a:sym typeface="+mn-ea"/>
                        </a:rPr>
                        <a:t>（</a:t>
                      </a:r>
                      <a:r>
                        <a:rPr lang="en-US" altLang="zh-CN" sz="1400" kern="100" dirty="0" smtClean="0">
                          <a:effectLst/>
                          <a:latin typeface="Times New Roman" panose="02020603050405020304"/>
                          <a:ea typeface="微软雅黑" pitchFamily="34" charset="-122"/>
                          <a:cs typeface="Times New Roman" panose="02020603050405020304"/>
                          <a:sym typeface="+mn-ea"/>
                        </a:rPr>
                        <a:t>8</a:t>
                      </a:r>
                      <a:r>
                        <a:rPr lang="zh-CN" altLang="zh-CN" sz="1400" kern="100" dirty="0" smtClean="0">
                          <a:effectLst/>
                          <a:latin typeface="Times New Roman" panose="02020603050405020304"/>
                          <a:ea typeface="微软雅黑" pitchFamily="34" charset="-122"/>
                          <a:cs typeface="Times New Roman" panose="02020603050405020304"/>
                          <a:sym typeface="+mn-ea"/>
                        </a:rPr>
                        <a:t>）参与本单位生产工艺、技术的安全风险评估和设备的安全性能检测；</a:t>
                      </a:r>
                      <a:endParaRPr lang="zh-CN" altLang="zh-CN" sz="1400" kern="100" dirty="0" smtClean="0">
                        <a:solidFill>
                          <a:schemeClr val="tx1"/>
                        </a:solidFill>
                        <a:effectLst/>
                        <a:latin typeface="Times New Roman" panose="02020603050405020304"/>
                        <a:ea typeface="微软雅黑" pitchFamily="34" charset="-122"/>
                        <a:cs typeface="Times New Roman" panose="02020603050405020304"/>
                      </a:endParaRPr>
                    </a:p>
                    <a:p>
                      <a:pPr marL="0" algn="l" defTabSz="914400" rtl="0" eaLnBrk="1" latinLnBrk="0" hangingPunct="1">
                        <a:spcAft>
                          <a:spcPts val="0"/>
                        </a:spcAft>
                      </a:pPr>
                      <a:r>
                        <a:rPr lang="zh-CN" altLang="zh-CN" sz="1400" kern="100" dirty="0" smtClean="0">
                          <a:effectLst/>
                          <a:latin typeface="Times New Roman" panose="02020603050405020304"/>
                          <a:ea typeface="微软雅黑" pitchFamily="34" charset="-122"/>
                          <a:cs typeface="Times New Roman" panose="02020603050405020304"/>
                          <a:sym typeface="+mn-ea"/>
                        </a:rPr>
                        <a:t>（</a:t>
                      </a:r>
                      <a:r>
                        <a:rPr lang="en-US" altLang="zh-CN" sz="1400" kern="100" dirty="0" smtClean="0">
                          <a:effectLst/>
                          <a:latin typeface="Times New Roman" panose="02020603050405020304"/>
                          <a:ea typeface="微软雅黑" pitchFamily="34" charset="-122"/>
                          <a:cs typeface="Times New Roman" panose="02020603050405020304"/>
                          <a:sym typeface="+mn-ea"/>
                        </a:rPr>
                        <a:t>9</a:t>
                      </a:r>
                      <a:r>
                        <a:rPr lang="zh-CN" altLang="zh-CN" sz="1400" kern="100" dirty="0" smtClean="0">
                          <a:effectLst/>
                          <a:latin typeface="Times New Roman" panose="02020603050405020304"/>
                          <a:ea typeface="微软雅黑" pitchFamily="34" charset="-122"/>
                          <a:cs typeface="Times New Roman" panose="02020603050405020304"/>
                          <a:sym typeface="+mn-ea"/>
                        </a:rPr>
                        <a:t>）督促落实本单位危险作业、可燃爆作业场所的安全管理措施；</a:t>
                      </a:r>
                      <a:endParaRPr lang="zh-CN" altLang="zh-CN" sz="1400" kern="100" dirty="0" smtClean="0">
                        <a:solidFill>
                          <a:schemeClr val="tx1"/>
                        </a:solidFill>
                        <a:effectLst/>
                        <a:latin typeface="Times New Roman" panose="02020603050405020304"/>
                        <a:ea typeface="微软雅黑" pitchFamily="34" charset="-122"/>
                        <a:cs typeface="Times New Roman" panose="02020603050405020304"/>
                      </a:endParaRPr>
                    </a:p>
                    <a:p>
                      <a:pPr marL="0" algn="l" defTabSz="914400" rtl="0" eaLnBrk="1" latinLnBrk="0" hangingPunct="1">
                        <a:spcAft>
                          <a:spcPts val="0"/>
                        </a:spcAft>
                      </a:pPr>
                      <a:r>
                        <a:rPr lang="zh-CN" altLang="zh-CN" sz="1400" kern="100" dirty="0" smtClean="0">
                          <a:effectLst/>
                          <a:latin typeface="Times New Roman" panose="02020603050405020304"/>
                          <a:ea typeface="微软雅黑" pitchFamily="34" charset="-122"/>
                          <a:cs typeface="Times New Roman" panose="02020603050405020304"/>
                          <a:sym typeface="+mn-ea"/>
                        </a:rPr>
                        <a:t>（</a:t>
                      </a:r>
                      <a:r>
                        <a:rPr lang="en-US" altLang="zh-CN" sz="1400" kern="100" dirty="0" smtClean="0">
                          <a:effectLst/>
                          <a:latin typeface="Times New Roman" panose="02020603050405020304"/>
                          <a:ea typeface="微软雅黑" pitchFamily="34" charset="-122"/>
                          <a:cs typeface="Times New Roman" panose="02020603050405020304"/>
                          <a:sym typeface="+mn-ea"/>
                        </a:rPr>
                        <a:t>10</a:t>
                      </a:r>
                      <a:r>
                        <a:rPr lang="zh-CN" altLang="zh-CN" sz="1400" kern="100" dirty="0" smtClean="0">
                          <a:effectLst/>
                          <a:latin typeface="Times New Roman" panose="02020603050405020304"/>
                          <a:ea typeface="微软雅黑" pitchFamily="34" charset="-122"/>
                          <a:cs typeface="Times New Roman" panose="02020603050405020304"/>
                          <a:sym typeface="+mn-ea"/>
                        </a:rPr>
                        <a:t>）对本单位的生产安全事故进行统计、分析。</a:t>
                      </a:r>
                      <a:endParaRPr lang="zh-CN" altLang="en-US" sz="1400" kern="100" dirty="0" smtClean="0">
                        <a:solidFill>
                          <a:schemeClr val="tx1"/>
                        </a:solidFill>
                        <a:effectLst/>
                        <a:latin typeface="Times New Roman" panose="020206030504050203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0610">
                <a:tc gridSpan="6">
                  <a:txBody>
                    <a:bodyPr/>
                    <a:lstStyle/>
                    <a:p>
                      <a:pPr algn="l">
                        <a:spcAft>
                          <a:spcPts val="0"/>
                        </a:spcAft>
                      </a:pPr>
                      <a:r>
                        <a:rPr lang="zh-CN" sz="1800" b="1" kern="100" dirty="0">
                          <a:effectLst/>
                          <a:latin typeface="Calibri" panose="020F0502020204030204"/>
                          <a:ea typeface="微软雅黑" pitchFamily="34" charset="-122"/>
                          <a:cs typeface="Times New Roman" panose="02020603050405020304"/>
                          <a:sym typeface="+mn-ea"/>
                        </a:rPr>
                        <a:t>本节要点：</a:t>
                      </a:r>
                      <a:endParaRPr lang="zh-CN" sz="1800" b="1" kern="100" dirty="0">
                        <a:effectLst/>
                        <a:latin typeface="Calibri" panose="020F0502020204030204"/>
                        <a:ea typeface="微软雅黑" pitchFamily="34" charset="-122"/>
                        <a:cs typeface="Times New Roman" panose="02020603050405020304"/>
                      </a:endParaRPr>
                    </a:p>
                    <a:p>
                      <a:pPr algn="l">
                        <a:spcAft>
                          <a:spcPts val="0"/>
                        </a:spcAft>
                      </a:pPr>
                      <a:r>
                        <a:rPr lang="en-US" altLang="zh-CN" sz="1800" b="1" kern="100" dirty="0">
                          <a:effectLst/>
                          <a:latin typeface="Calibri" panose="020F0502020204030204"/>
                          <a:ea typeface="微软雅黑" pitchFamily="34" charset="-122"/>
                          <a:cs typeface="Times New Roman" panose="02020603050405020304"/>
                          <a:sym typeface="+mn-ea"/>
                        </a:rPr>
                        <a:t>1</a:t>
                      </a:r>
                      <a:r>
                        <a:rPr lang="zh-CN" altLang="en-US" sz="1800" b="1" kern="100" dirty="0">
                          <a:effectLst/>
                          <a:latin typeface="Calibri" panose="020F0502020204030204"/>
                          <a:ea typeface="微软雅黑" pitchFamily="34" charset="-122"/>
                          <a:cs typeface="Times New Roman" panose="02020603050405020304"/>
                          <a:sym typeface="+mn-ea"/>
                        </a:rPr>
                        <a:t>、安全生产法等法律法规要求的职责要齐全。</a:t>
                      </a: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矩形 6"/>
          <p:cNvSpPr/>
          <p:nvPr/>
        </p:nvSpPr>
        <p:spPr>
          <a:xfrm>
            <a:off x="-360114" y="-25936"/>
            <a:ext cx="3816423" cy="584775"/>
          </a:xfrm>
          <a:prstGeom prst="rect">
            <a:avLst/>
          </a:prstGeom>
        </p:spPr>
        <p:txBody>
          <a:bodyPr wrap="square">
            <a:spAutoFit/>
          </a:bodyPr>
          <a:lstStyle/>
          <a:p>
            <a:pPr algn="ctr"/>
            <a:r>
              <a:rPr lang="zh-CN" altLang="zh-CN" sz="3200" dirty="0">
                <a:latin typeface="仿宋" panose="02010609060101010101" pitchFamily="1" charset="-122"/>
                <a:ea typeface="仿宋" panose="02010609060101010101" pitchFamily="1" charset="-122"/>
              </a:rPr>
              <a:t>一</a:t>
            </a:r>
            <a:r>
              <a:rPr lang="zh-CN" altLang="zh-CN" sz="3200" b="1" dirty="0" smtClean="0">
                <a:latin typeface="仿宋" panose="02010609060101010101" pitchFamily="1" charset="-122"/>
                <a:ea typeface="仿宋" panose="02010609060101010101" pitchFamily="1" charset="-122"/>
              </a:rPr>
              <a:t>、目标职责</a:t>
            </a:r>
            <a:endParaRPr lang="en-US" altLang="zh-CN" sz="3200" b="1" dirty="0">
              <a:latin typeface="仿宋" panose="02010609060101010101" pitchFamily="1" charset="-122"/>
              <a:ea typeface="仿宋" panose="02010609060101010101" pitchFamily="1" charset="-122"/>
            </a:endParaRPr>
          </a:p>
        </p:txBody>
      </p:sp>
    </p:spTree>
  </p:cSld>
  <p:clrMapOvr>
    <a:masterClrMapping/>
  </p:clrMapOvr>
  <p:transition spd="slow"/>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889597464"/>
              </p:ext>
            </p:extLst>
          </p:nvPr>
        </p:nvGraphicFramePr>
        <p:xfrm>
          <a:off x="295085" y="913968"/>
          <a:ext cx="11230230" cy="3129594"/>
        </p:xfrm>
        <a:graphic>
          <a:graphicData uri="http://schemas.openxmlformats.org/drawingml/2006/table">
            <a:tbl>
              <a:tblPr/>
              <a:tblGrid>
                <a:gridCol w="566672">
                  <a:extLst>
                    <a:ext uri="{9D8B030D-6E8A-4147-A177-3AD203B41FA5}">
                      <a16:colId xmlns:a16="http://schemas.microsoft.com/office/drawing/2014/main" xmlns="" val="20000"/>
                    </a:ext>
                  </a:extLst>
                </a:gridCol>
                <a:gridCol w="498553">
                  <a:extLst>
                    <a:ext uri="{9D8B030D-6E8A-4147-A177-3AD203B41FA5}">
                      <a16:colId xmlns:a16="http://schemas.microsoft.com/office/drawing/2014/main" xmlns="" val="20001"/>
                    </a:ext>
                  </a:extLst>
                </a:gridCol>
                <a:gridCol w="2785839">
                  <a:extLst>
                    <a:ext uri="{9D8B030D-6E8A-4147-A177-3AD203B41FA5}">
                      <a16:colId xmlns:a16="http://schemas.microsoft.com/office/drawing/2014/main" xmlns="" val="20002"/>
                    </a:ext>
                  </a:extLst>
                </a:gridCol>
                <a:gridCol w="4087062">
                  <a:extLst>
                    <a:ext uri="{9D8B030D-6E8A-4147-A177-3AD203B41FA5}">
                      <a16:colId xmlns:a16="http://schemas.microsoft.com/office/drawing/2014/main" xmlns="" val="20003"/>
                    </a:ext>
                  </a:extLst>
                </a:gridCol>
                <a:gridCol w="500972">
                  <a:extLst>
                    <a:ext uri="{9D8B030D-6E8A-4147-A177-3AD203B41FA5}">
                      <a16:colId xmlns:a16="http://schemas.microsoft.com/office/drawing/2014/main" xmlns="" val="20004"/>
                    </a:ext>
                  </a:extLst>
                </a:gridCol>
                <a:gridCol w="2791132">
                  <a:extLst>
                    <a:ext uri="{9D8B030D-6E8A-4147-A177-3AD203B41FA5}">
                      <a16:colId xmlns:a16="http://schemas.microsoft.com/office/drawing/2014/main" xmlns="" val="20005"/>
                    </a:ext>
                  </a:extLst>
                </a:gridCol>
              </a:tblGrid>
              <a:tr h="617661">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smtClean="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43423">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00" dirty="0" smtClean="0">
                          <a:solidFill>
                            <a:schemeClr val="tx1"/>
                          </a:solidFill>
                          <a:effectLst/>
                          <a:latin typeface="Times New Roman"/>
                          <a:ea typeface="微软雅黑" pitchFamily="34" charset="-122"/>
                          <a:cs typeface="Times New Roman"/>
                        </a:rPr>
                        <a:t>4.4</a:t>
                      </a:r>
                      <a:r>
                        <a:rPr lang="zh-CN" altLang="zh-CN" sz="1400" kern="100" dirty="0" smtClean="0">
                          <a:solidFill>
                            <a:schemeClr val="tx1"/>
                          </a:solidFill>
                          <a:effectLst/>
                          <a:latin typeface="Times New Roman"/>
                          <a:ea typeface="微软雅黑" pitchFamily="34" charset="-122"/>
                          <a:cs typeface="Times New Roman"/>
                        </a:rPr>
                        <a:t>警示标志</a:t>
                      </a:r>
                    </a:p>
                    <a:p>
                      <a:pPr algn="ctr">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algn="ctr" defTabSz="914400" rtl="0" eaLnBrk="1" latinLnBrk="0" hangingPunct="1">
                        <a:spcAft>
                          <a:spcPts val="0"/>
                        </a:spcAft>
                      </a:pPr>
                      <a:r>
                        <a:rPr lang="en-US" altLang="zh-CN" sz="1400" kern="100" dirty="0" smtClean="0">
                          <a:solidFill>
                            <a:schemeClr val="tx1"/>
                          </a:solidFill>
                          <a:effectLst/>
                          <a:latin typeface="Times New Roman"/>
                          <a:ea typeface="微软雅黑" pitchFamily="34" charset="-122"/>
                          <a:cs typeface="Times New Roman"/>
                        </a:rPr>
                        <a:t>/</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企业应根据作业场所的实际情况，按照</a:t>
                      </a:r>
                      <a:r>
                        <a:rPr lang="en-US" sz="1400" kern="100" dirty="0">
                          <a:solidFill>
                            <a:schemeClr val="tx1"/>
                          </a:solidFill>
                          <a:effectLst/>
                          <a:latin typeface="Times New Roman"/>
                          <a:ea typeface="微软雅黑" pitchFamily="34" charset="-122"/>
                          <a:cs typeface="Times New Roman"/>
                        </a:rPr>
                        <a:t>GB2894</a:t>
                      </a:r>
                      <a:r>
                        <a:rPr lang="zh-CN" sz="1400" kern="100" dirty="0">
                          <a:solidFill>
                            <a:schemeClr val="tx1"/>
                          </a:solidFill>
                          <a:effectLst/>
                          <a:latin typeface="Times New Roman"/>
                          <a:ea typeface="微软雅黑" pitchFamily="34" charset="-122"/>
                          <a:cs typeface="Times New Roman"/>
                        </a:rPr>
                        <a:t>及企业内部规定，在有重大危险源、较大危险因素和严重职业病危害因素的工作场所设置明显的安全警示标志，进行危险提示、警示，告知危险的种类、后果及应急措施等。</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在有较大危险因素的作业场所或有关设备上，设置符合《安全标志及其使用导则》（</a:t>
                      </a:r>
                      <a:r>
                        <a:rPr lang="en-US" sz="1400" kern="100" dirty="0">
                          <a:solidFill>
                            <a:schemeClr val="tx1"/>
                          </a:solidFill>
                          <a:effectLst/>
                          <a:latin typeface="Times New Roman"/>
                          <a:ea typeface="微软雅黑" pitchFamily="34" charset="-122"/>
                          <a:cs typeface="Times New Roman"/>
                        </a:rPr>
                        <a:t>GB2894</a:t>
                      </a:r>
                      <a:r>
                        <a:rPr lang="zh-CN" sz="1400" kern="100" dirty="0">
                          <a:solidFill>
                            <a:schemeClr val="tx1"/>
                          </a:solidFill>
                          <a:effectLst/>
                          <a:latin typeface="Times New Roman"/>
                          <a:ea typeface="微软雅黑" pitchFamily="34" charset="-122"/>
                          <a:cs typeface="Times New Roman"/>
                        </a:rPr>
                        <a:t>）和《安全色》（</a:t>
                      </a:r>
                      <a:r>
                        <a:rPr lang="en-US" sz="1400" kern="100" dirty="0">
                          <a:solidFill>
                            <a:schemeClr val="tx1"/>
                          </a:solidFill>
                          <a:effectLst/>
                          <a:latin typeface="Times New Roman"/>
                          <a:ea typeface="微软雅黑" pitchFamily="34" charset="-122"/>
                          <a:cs typeface="Times New Roman"/>
                        </a:rPr>
                        <a:t>GB2893</a:t>
                      </a:r>
                      <a:r>
                        <a:rPr lang="zh-CN" sz="1400" kern="100" dirty="0">
                          <a:solidFill>
                            <a:schemeClr val="tx1"/>
                          </a:solidFill>
                          <a:effectLst/>
                          <a:latin typeface="Times New Roman"/>
                          <a:ea typeface="微软雅黑" pitchFamily="34" charset="-122"/>
                          <a:cs typeface="Times New Roman"/>
                        </a:rPr>
                        <a:t>）规定的安全警示标志、职业病危害警示标识和安全色。</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3</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255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厂区门口、生产车间、危险路段等区域需设置限速、限高标牌等安全警示标牌，有一处不符合规定的，扣</a:t>
                      </a: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607068">
                <a:tc vMerge="1">
                  <a:txBody>
                    <a:bodyPr/>
                    <a:lstStyle/>
                    <a:p>
                      <a:endParaRPr lang="zh-CN" altLang="en-US"/>
                    </a:p>
                  </a:txBody>
                  <a:tcPr/>
                </a:tc>
                <a:tc vMerge="1">
                  <a:txBody>
                    <a:bodyPr/>
                    <a:lstStyle/>
                    <a:p>
                      <a:endParaRPr lang="zh-CN" altLang="en-US"/>
                    </a:p>
                  </a:txBody>
                  <a:tcPr/>
                </a:tc>
                <a:tc vMerge="1">
                  <a:txBody>
                    <a:bodyPr/>
                    <a:lstStyle/>
                    <a:p>
                      <a:pPr marL="0" algn="l" defTabSz="914400" rtl="0" eaLnBrk="1" latinLnBrk="0" hangingPunct="1">
                        <a:spcAft>
                          <a:spcPts val="0"/>
                        </a:spcAft>
                      </a:pPr>
                      <a:endParaRPr lang="zh-CN" sz="1400" kern="100" dirty="0">
                        <a:solidFill>
                          <a:schemeClr val="tx1"/>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在生产车间、办公场所、仓库等区域，应设置消防警示标志、应急避难场所、消防紧急出口等标志。</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 </a:t>
                      </a:r>
                      <a:endParaRPr lang="zh-CN" sz="1400" kern="100" dirty="0">
                        <a:solidFill>
                          <a:schemeClr val="tx1"/>
                        </a:solidFill>
                        <a:effectLst/>
                        <a:latin typeface="Times New Roman"/>
                        <a:ea typeface="微软雅黑" pitchFamily="34" charset="-122"/>
                        <a:cs typeface="Times New Roman"/>
                      </a:endParaRPr>
                    </a:p>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2</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255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未设置警示标志的，每处场所扣</a:t>
                      </a: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分；设置不规范、不全的，每处扣</a:t>
                      </a:r>
                      <a:r>
                        <a:rPr lang="en-US" sz="1400" kern="100" dirty="0">
                          <a:solidFill>
                            <a:schemeClr val="tx1"/>
                          </a:solidFill>
                          <a:effectLst/>
                          <a:latin typeface="Times New Roman"/>
                          <a:ea typeface="微软雅黑" pitchFamily="34" charset="-122"/>
                          <a:cs typeface="Times New Roman"/>
                        </a:rPr>
                        <a:t>0.5</a:t>
                      </a:r>
                      <a:r>
                        <a:rPr lang="zh-CN" sz="1400" kern="10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6720">
                <a:tc vMerge="1">
                  <a:txBody>
                    <a:bodyPr/>
                    <a:lstStyle/>
                    <a:p>
                      <a:pPr algn="ctr">
                        <a:spcAft>
                          <a:spcPts val="0"/>
                        </a:spcAft>
                      </a:pPr>
                      <a:endParaRPr lang="zh-CN" sz="1050" kern="100" dirty="0">
                        <a:effectLst/>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algn="l" defTabSz="914400" rtl="0" eaLnBrk="1" latinLnBrk="0" hangingPunct="1">
                        <a:spcAft>
                          <a:spcPts val="0"/>
                        </a:spcAft>
                      </a:pPr>
                      <a:endParaRPr lang="zh-CN" sz="1400" kern="100" dirty="0">
                        <a:solidFill>
                          <a:schemeClr val="tx1"/>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algn="l" defTabSz="914400" rtl="0" eaLnBrk="1" latinLnBrk="0" hangingPunct="1">
                        <a:spcAft>
                          <a:spcPts val="0"/>
                        </a:spcAft>
                      </a:pPr>
                      <a:endParaRPr lang="en-US" altLang="zh-CN" sz="1400" kern="100" dirty="0" smtClean="0">
                        <a:solidFill>
                          <a:schemeClr val="tx1"/>
                        </a:solidFill>
                        <a:effectLst/>
                        <a:latin typeface="Times New Roman"/>
                        <a:ea typeface="微软雅黑" pitchFamily="34" charset="-122"/>
                        <a:cs typeface="Times New Roman"/>
                      </a:endParaRPr>
                    </a:p>
                    <a:p>
                      <a:pPr marL="0" algn="l" defTabSz="914400" rtl="0" eaLnBrk="1" latinLnBrk="0" hangingPunct="1">
                        <a:lnSpc>
                          <a:spcPct val="130000"/>
                        </a:lnSpc>
                        <a:spcAft>
                          <a:spcPts val="0"/>
                        </a:spcAft>
                      </a:pPr>
                      <a:r>
                        <a:rPr lang="zh-CN" altLang="en-US" sz="1400" kern="100" dirty="0" smtClean="0">
                          <a:solidFill>
                            <a:schemeClr val="tx1"/>
                          </a:solidFill>
                          <a:effectLst/>
                          <a:latin typeface="微软雅黑" pitchFamily="34" charset="-122"/>
                          <a:ea typeface="微软雅黑" pitchFamily="34" charset="-122"/>
                          <a:cs typeface="Times New Roman"/>
                        </a:rPr>
                        <a:t>警示标志总分值</a:t>
                      </a:r>
                      <a:r>
                        <a:rPr lang="en-US" altLang="zh-CN" sz="1400" kern="100" dirty="0" smtClean="0">
                          <a:solidFill>
                            <a:schemeClr val="tx1"/>
                          </a:solidFill>
                          <a:effectLst/>
                          <a:latin typeface="微软雅黑" pitchFamily="34" charset="-122"/>
                          <a:ea typeface="微软雅黑" pitchFamily="34" charset="-122"/>
                          <a:cs typeface="Times New Roman"/>
                        </a:rPr>
                        <a:t>20</a:t>
                      </a:r>
                      <a:r>
                        <a:rPr lang="zh-CN" altLang="en-US" sz="1400" kern="100" dirty="0" smtClean="0">
                          <a:solidFill>
                            <a:schemeClr val="tx1"/>
                          </a:solidFill>
                          <a:effectLst/>
                          <a:latin typeface="微软雅黑" pitchFamily="34" charset="-122"/>
                          <a:ea typeface="微软雅黑" pitchFamily="34" charset="-122"/>
                          <a:cs typeface="Times New Roman"/>
                        </a:rPr>
                        <a:t>分，按照各区域场所划分：厂区、生产车间、路段、</a:t>
                      </a:r>
                      <a:r>
                        <a:rPr lang="zh-CN" altLang="zh-CN" sz="1400" kern="100" dirty="0" smtClean="0">
                          <a:solidFill>
                            <a:schemeClr val="tx1"/>
                          </a:solidFill>
                          <a:effectLst/>
                          <a:latin typeface="微软雅黑" pitchFamily="34" charset="-122"/>
                          <a:ea typeface="微软雅黑" pitchFamily="34" charset="-122"/>
                          <a:cs typeface="Times New Roman"/>
                        </a:rPr>
                        <a:t>办公场所、仓库</a:t>
                      </a:r>
                      <a:r>
                        <a:rPr lang="zh-CN" altLang="en-US" sz="1400" kern="100" dirty="0" smtClean="0">
                          <a:solidFill>
                            <a:schemeClr val="tx1"/>
                          </a:solidFill>
                          <a:effectLst/>
                          <a:latin typeface="微软雅黑" pitchFamily="34" charset="-122"/>
                          <a:ea typeface="微软雅黑" pitchFamily="34" charset="-122"/>
                          <a:cs typeface="Times New Roman"/>
                        </a:rPr>
                        <a:t>、设备设施（电气设备、检维修设备、拆除、报废设备、罐区等）、产生职业危害场所、有限空间等全范围覆盖，</a:t>
                      </a:r>
                      <a:r>
                        <a:rPr lang="zh-CN" altLang="en-US" sz="1400" kern="100" baseline="0" dirty="0" smtClean="0">
                          <a:solidFill>
                            <a:schemeClr val="tx1"/>
                          </a:solidFill>
                          <a:effectLst/>
                          <a:latin typeface="微软雅黑" pitchFamily="34" charset="-122"/>
                          <a:ea typeface="微软雅黑" pitchFamily="34" charset="-122"/>
                          <a:cs typeface="Times New Roman"/>
                        </a:rPr>
                        <a:t>所以</a:t>
                      </a:r>
                      <a:r>
                        <a:rPr lang="zh-CN" altLang="en-US" sz="1400" kern="100" dirty="0" smtClean="0">
                          <a:solidFill>
                            <a:schemeClr val="tx1"/>
                          </a:solidFill>
                          <a:effectLst/>
                          <a:latin typeface="微软雅黑" pitchFamily="34" charset="-122"/>
                          <a:ea typeface="微软雅黑" pitchFamily="34" charset="-122"/>
                          <a:cs typeface="Times New Roman"/>
                        </a:rPr>
                        <a:t>警示标志</a:t>
                      </a:r>
                      <a:r>
                        <a:rPr lang="zh-CN" altLang="en-US" sz="1400" kern="100" baseline="0" dirty="0" smtClean="0">
                          <a:solidFill>
                            <a:schemeClr val="tx1"/>
                          </a:solidFill>
                          <a:effectLst/>
                          <a:latin typeface="微软雅黑" pitchFamily="34" charset="-122"/>
                          <a:ea typeface="微软雅黑" pitchFamily="34" charset="-122"/>
                          <a:cs typeface="Times New Roman"/>
                        </a:rPr>
                        <a:t>各项分值低，赋分只有</a:t>
                      </a:r>
                      <a:r>
                        <a:rPr lang="en-US" altLang="zh-CN" sz="1400" kern="100" baseline="0" dirty="0" smtClean="0">
                          <a:solidFill>
                            <a:schemeClr val="tx1"/>
                          </a:solidFill>
                          <a:effectLst/>
                          <a:latin typeface="微软雅黑" pitchFamily="34" charset="-122"/>
                          <a:ea typeface="微软雅黑" pitchFamily="34" charset="-122"/>
                          <a:cs typeface="Times New Roman"/>
                        </a:rPr>
                        <a:t>0.5-1</a:t>
                      </a:r>
                      <a:r>
                        <a:rPr lang="zh-CN" altLang="en-US" sz="1400" kern="100" baseline="0" dirty="0" smtClean="0">
                          <a:solidFill>
                            <a:schemeClr val="tx1"/>
                          </a:solidFill>
                          <a:effectLst/>
                          <a:latin typeface="微软雅黑" pitchFamily="34" charset="-122"/>
                          <a:ea typeface="微软雅黑" pitchFamily="34" charset="-122"/>
                          <a:cs typeface="Times New Roman"/>
                        </a:rPr>
                        <a:t>分。</a:t>
                      </a:r>
                      <a:endParaRPr lang="en-US" altLang="zh-CN" sz="1400" kern="100" dirty="0" smtClean="0">
                        <a:solidFill>
                          <a:schemeClr val="tx1"/>
                        </a:solidFill>
                        <a:effectLst/>
                        <a:latin typeface="微软雅黑" pitchFamily="34" charset="-122"/>
                        <a:ea typeface="微软雅黑" pitchFamily="34" charset="-122"/>
                        <a:cs typeface="Times New Roman"/>
                      </a:endParaRPr>
                    </a:p>
                    <a:p>
                      <a:pPr marL="0" algn="l" defTabSz="914400" rtl="0" eaLnBrk="1" latinLnBrk="0" hangingPunct="1">
                        <a:lnSpc>
                          <a:spcPct val="130000"/>
                        </a:lnSpc>
                        <a:spcAft>
                          <a:spcPts val="0"/>
                        </a:spcAft>
                      </a:pPr>
                      <a:endParaRPr lang="zh-CN" sz="1400" kern="100" dirty="0">
                        <a:solidFill>
                          <a:schemeClr val="tx1"/>
                        </a:solidFill>
                        <a:effectLst/>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l" defTabSz="914400" rtl="0" eaLnBrk="1" latinLnBrk="0" hangingPunct="1">
                        <a:spcAft>
                          <a:spcPts val="0"/>
                        </a:spcAft>
                      </a:pPr>
                      <a:endParaRPr lang="zh-CN" sz="1400" kern="100" dirty="0">
                        <a:solidFill>
                          <a:schemeClr val="tx1"/>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l" defTabSz="914400" rtl="0" eaLnBrk="1" latinLnBrk="0" hangingPunct="1">
                        <a:spcAft>
                          <a:spcPts val="0"/>
                        </a:spcAft>
                      </a:pPr>
                      <a:endParaRPr lang="zh-CN" sz="1400" kern="100" dirty="0">
                        <a:solidFill>
                          <a:schemeClr val="tx1"/>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82550" algn="l" defTabSz="914400" rtl="0" eaLnBrk="1" latinLnBrk="0" hangingPunct="1">
                        <a:spcAft>
                          <a:spcPts val="0"/>
                        </a:spcAft>
                      </a:pPr>
                      <a:endParaRPr lang="zh-CN" sz="1400" kern="100" dirty="0">
                        <a:solidFill>
                          <a:schemeClr val="tx1"/>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962459077"/>
      </p:ext>
    </p:extLst>
  </p:cSld>
  <p:clrMapOvr>
    <a:masterClrMapping/>
  </p:clrMapOvr>
  <p:transition spd="slow"/>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2003577880"/>
              </p:ext>
            </p:extLst>
          </p:nvPr>
        </p:nvGraphicFramePr>
        <p:xfrm>
          <a:off x="283602" y="880060"/>
          <a:ext cx="11230230" cy="4031421"/>
        </p:xfrm>
        <a:graphic>
          <a:graphicData uri="http://schemas.openxmlformats.org/drawingml/2006/table">
            <a:tbl>
              <a:tblPr/>
              <a:tblGrid>
                <a:gridCol w="566672">
                  <a:extLst>
                    <a:ext uri="{9D8B030D-6E8A-4147-A177-3AD203B41FA5}">
                      <a16:colId xmlns:a16="http://schemas.microsoft.com/office/drawing/2014/main" xmlns="" val="20000"/>
                    </a:ext>
                  </a:extLst>
                </a:gridCol>
                <a:gridCol w="498553">
                  <a:extLst>
                    <a:ext uri="{9D8B030D-6E8A-4147-A177-3AD203B41FA5}">
                      <a16:colId xmlns:a16="http://schemas.microsoft.com/office/drawing/2014/main" xmlns="" val="20001"/>
                    </a:ext>
                  </a:extLst>
                </a:gridCol>
                <a:gridCol w="2785839">
                  <a:extLst>
                    <a:ext uri="{9D8B030D-6E8A-4147-A177-3AD203B41FA5}">
                      <a16:colId xmlns:a16="http://schemas.microsoft.com/office/drawing/2014/main" xmlns="" val="20002"/>
                    </a:ext>
                  </a:extLst>
                </a:gridCol>
                <a:gridCol w="4087062">
                  <a:extLst>
                    <a:ext uri="{9D8B030D-6E8A-4147-A177-3AD203B41FA5}">
                      <a16:colId xmlns:a16="http://schemas.microsoft.com/office/drawing/2014/main" xmlns="" val="20003"/>
                    </a:ext>
                  </a:extLst>
                </a:gridCol>
                <a:gridCol w="500972">
                  <a:extLst>
                    <a:ext uri="{9D8B030D-6E8A-4147-A177-3AD203B41FA5}">
                      <a16:colId xmlns:a16="http://schemas.microsoft.com/office/drawing/2014/main" xmlns="" val="20004"/>
                    </a:ext>
                  </a:extLst>
                </a:gridCol>
                <a:gridCol w="2791132">
                  <a:extLst>
                    <a:ext uri="{9D8B030D-6E8A-4147-A177-3AD203B41FA5}">
                      <a16:colId xmlns:a16="http://schemas.microsoft.com/office/drawing/2014/main" xmlns="" val="20005"/>
                    </a:ext>
                  </a:extLst>
                </a:gridCol>
              </a:tblGrid>
              <a:tr h="617661">
                <a:tc>
                  <a:txBody>
                    <a:bodyPr/>
                    <a:lstStyle/>
                    <a:p>
                      <a:pPr algn="ctr">
                        <a:spcAft>
                          <a:spcPts val="0"/>
                        </a:spcAft>
                      </a:pPr>
                      <a:r>
                        <a:rPr lang="zh-CN" sz="1600" b="1" kern="100" dirty="0">
                          <a:effectLst/>
                          <a:latin typeface="Times New Roman"/>
                          <a:ea typeface="微软雅黑" pitchFamily="34" charset="-122"/>
                          <a:cs typeface="Times New Roman"/>
                        </a:rPr>
                        <a:t>二级</a:t>
                      </a:r>
                      <a:endParaRPr lang="zh-CN" sz="1600" kern="100" dirty="0">
                        <a:effectLst/>
                        <a:latin typeface="Calibri"/>
                        <a:ea typeface="微软雅黑" pitchFamily="34" charset="-122"/>
                        <a:cs typeface="Times New Roman"/>
                      </a:endParaRPr>
                    </a:p>
                    <a:p>
                      <a:pPr algn="ctr">
                        <a:spcAft>
                          <a:spcPts val="0"/>
                        </a:spcAft>
                      </a:pPr>
                      <a:r>
                        <a:rPr lang="zh-CN" sz="1600" b="1" kern="100" dirty="0" smtClean="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三级</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要素</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基本规范要求</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企业达标标准</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标准</a:t>
                      </a:r>
                      <a:endParaRPr lang="zh-CN" sz="1600" kern="100" dirty="0">
                        <a:effectLst/>
                        <a:latin typeface="Calibri"/>
                        <a:ea typeface="微软雅黑" pitchFamily="34" charset="-122"/>
                        <a:cs typeface="Times New Roman"/>
                      </a:endParaRPr>
                    </a:p>
                    <a:p>
                      <a:pPr algn="ctr">
                        <a:spcAft>
                          <a:spcPts val="0"/>
                        </a:spcAft>
                      </a:pPr>
                      <a:r>
                        <a:rPr lang="zh-CN" sz="1600" b="1" kern="100" dirty="0">
                          <a:effectLst/>
                          <a:latin typeface="Times New Roman"/>
                          <a:ea typeface="微软雅黑" pitchFamily="34" charset="-122"/>
                          <a:cs typeface="Times New Roman"/>
                        </a:rPr>
                        <a:t>分值</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a:ea typeface="微软雅黑" pitchFamily="34" charset="-122"/>
                          <a:cs typeface="Times New Roman"/>
                        </a:rPr>
                        <a:t>考评说明</a:t>
                      </a:r>
                      <a:endParaRPr lang="zh-CN" sz="1600" kern="100" dirty="0">
                        <a:effectLst/>
                        <a:latin typeface="Calibri"/>
                        <a:ea typeface="微软雅黑" pitchFamily="34" charset="-122"/>
                        <a:cs typeface="Times New Roman"/>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06680">
                <a:tc row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00" dirty="0" smtClean="0">
                          <a:solidFill>
                            <a:schemeClr val="tx1"/>
                          </a:solidFill>
                          <a:effectLst/>
                          <a:latin typeface="Times New Roman"/>
                          <a:ea typeface="微软雅黑" pitchFamily="34" charset="-122"/>
                          <a:cs typeface="Times New Roman"/>
                        </a:rPr>
                        <a:t>4.4</a:t>
                      </a:r>
                      <a:r>
                        <a:rPr lang="zh-CN" altLang="zh-CN" sz="1400" kern="100" dirty="0" smtClean="0">
                          <a:solidFill>
                            <a:schemeClr val="tx1"/>
                          </a:solidFill>
                          <a:effectLst/>
                          <a:latin typeface="Times New Roman"/>
                          <a:ea typeface="微软雅黑" pitchFamily="34" charset="-122"/>
                          <a:cs typeface="Times New Roman"/>
                        </a:rPr>
                        <a:t>警示标志</a:t>
                      </a:r>
                    </a:p>
                    <a:p>
                      <a:pPr algn="ctr">
                        <a:spcAft>
                          <a:spcPts val="0"/>
                        </a:spcAft>
                      </a:pPr>
                      <a:endParaRPr lang="zh-CN" sz="1400" kern="100" dirty="0">
                        <a:effectLst/>
                        <a:latin typeface="Calibri"/>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algn="ctr" defTabSz="914400" rtl="0" eaLnBrk="1" latinLnBrk="0" hangingPunct="1">
                        <a:spcAft>
                          <a:spcPts val="0"/>
                        </a:spcAft>
                      </a:pPr>
                      <a:r>
                        <a:rPr lang="en-US" altLang="zh-CN" sz="1400" kern="100" dirty="0" smtClean="0">
                          <a:solidFill>
                            <a:schemeClr val="tx1"/>
                          </a:solidFill>
                          <a:effectLst/>
                          <a:latin typeface="Times New Roman"/>
                          <a:ea typeface="微软雅黑" pitchFamily="34" charset="-122"/>
                          <a:cs typeface="Times New Roman"/>
                        </a:rPr>
                        <a:t>/</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企业应在设备设施检维修、施工、吊装、拆除报废等作业现场设置警戒区域和警示标志，在检维修现场的坑、井、洼、沟、陡坡等场所设置围栏和警示标志。</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在设备设施检维修、施工、吊装、拆除报废等作业现场设置警戒区域和警示标志，在危险作业现场、检维修现场的坑、井、洼、沟、陡坡等场所设置围栏和警示标志。</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 </a:t>
                      </a:r>
                      <a:endParaRPr lang="zh-CN" sz="1400" kern="100" dirty="0">
                        <a:solidFill>
                          <a:schemeClr val="tx1"/>
                        </a:solidFill>
                        <a:effectLst/>
                        <a:latin typeface="Times New Roman"/>
                        <a:ea typeface="微软雅黑" pitchFamily="34" charset="-122"/>
                        <a:cs typeface="Times New Roman"/>
                      </a:endParaRPr>
                    </a:p>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3</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255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在作业现场未设置围栏、警戒区域和警示标志的，每处场所扣</a:t>
                      </a: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分；设置不规范、不全的，每处扣</a:t>
                      </a:r>
                      <a:r>
                        <a:rPr lang="en-US" sz="1400" kern="100" dirty="0">
                          <a:solidFill>
                            <a:schemeClr val="tx1"/>
                          </a:solidFill>
                          <a:effectLst/>
                          <a:latin typeface="Times New Roman"/>
                          <a:ea typeface="微软雅黑" pitchFamily="34" charset="-122"/>
                          <a:cs typeface="Times New Roman"/>
                        </a:rPr>
                        <a:t>0.5</a:t>
                      </a:r>
                      <a:r>
                        <a:rPr lang="zh-CN" sz="1400" kern="10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106680">
                <a:tc vMerge="1">
                  <a:txBody>
                    <a:bodyPr/>
                    <a:lstStyle/>
                    <a:p>
                      <a:pPr marL="0" algn="l" defTabSz="914400" rtl="0" eaLnBrk="1" latinLnBrk="0" hangingPunct="1">
                        <a:spcAft>
                          <a:spcPts val="0"/>
                        </a:spcAft>
                      </a:pPr>
                      <a:endParaRPr lang="zh-CN" sz="1400" kern="100" dirty="0">
                        <a:solidFill>
                          <a:schemeClr val="tx1"/>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algn="l" defTabSz="914400" rtl="0" eaLnBrk="1" latinLnBrk="0" hangingPunct="1">
                        <a:spcAft>
                          <a:spcPts val="0"/>
                        </a:spcAft>
                      </a:pPr>
                      <a:endParaRPr lang="zh-CN" sz="1400" kern="100" dirty="0">
                        <a:solidFill>
                          <a:schemeClr val="tx1"/>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algn="l" defTabSz="914400" rtl="0" eaLnBrk="1" latinLnBrk="0" hangingPunct="1">
                        <a:spcAft>
                          <a:spcPts val="0"/>
                        </a:spcAft>
                      </a:pPr>
                      <a:endParaRPr lang="zh-CN" sz="1400" kern="100" dirty="0">
                        <a:solidFill>
                          <a:schemeClr val="tx1"/>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危险化学品生产区域、储罐区、专用仓库、特种设备、产生严重职业危害的作业岗位，应按照有关规定设置安全警示标志。</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 </a:t>
                      </a:r>
                      <a:endParaRPr lang="zh-CN" sz="1400" kern="100" dirty="0">
                        <a:solidFill>
                          <a:schemeClr val="tx1"/>
                        </a:solidFill>
                        <a:effectLst/>
                        <a:latin typeface="Times New Roman"/>
                        <a:ea typeface="微软雅黑" pitchFamily="34" charset="-122"/>
                        <a:cs typeface="Times New Roman"/>
                      </a:endParaRPr>
                    </a:p>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3</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255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未设置警示标志的，每处场所扣</a:t>
                      </a: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分；设置不规范、不全的，每处扣</a:t>
                      </a:r>
                      <a:r>
                        <a:rPr lang="en-US" sz="1400" kern="100" dirty="0">
                          <a:solidFill>
                            <a:schemeClr val="tx1"/>
                          </a:solidFill>
                          <a:effectLst/>
                          <a:latin typeface="Times New Roman"/>
                          <a:ea typeface="微软雅黑" pitchFamily="34" charset="-122"/>
                          <a:cs typeface="Times New Roman"/>
                        </a:rPr>
                        <a:t>0.5</a:t>
                      </a:r>
                      <a:r>
                        <a:rPr lang="zh-CN" sz="1400" kern="10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106680">
                <a:tc vMerge="1">
                  <a:txBody>
                    <a:bodyPr/>
                    <a:lstStyle/>
                    <a:p>
                      <a:endParaRPr lang="zh-CN" altLang="en-US"/>
                    </a:p>
                  </a:txBody>
                  <a:tcPr/>
                </a:tc>
                <a:tc vMerge="1">
                  <a:txBody>
                    <a:bodyPr/>
                    <a:lstStyle/>
                    <a:p>
                      <a:endParaRPr lang="zh-CN" altLang="en-US"/>
                    </a:p>
                  </a:txBody>
                  <a:tcPr/>
                </a:tc>
                <a:tc vMerge="1">
                  <a:txBody>
                    <a:bodyPr/>
                    <a:lstStyle/>
                    <a:p>
                      <a:pPr marL="0" algn="l" defTabSz="914400" rtl="0" eaLnBrk="1" latinLnBrk="0" hangingPunct="1">
                        <a:spcAft>
                          <a:spcPts val="0"/>
                        </a:spcAft>
                      </a:pPr>
                      <a:endParaRPr lang="zh-CN" sz="1400" kern="100" dirty="0">
                        <a:solidFill>
                          <a:schemeClr val="tx1"/>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涉及用电的区域，设置当心触电等警示标志。</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 </a:t>
                      </a:r>
                      <a:endParaRPr lang="zh-CN" sz="1400" kern="100" dirty="0">
                        <a:solidFill>
                          <a:schemeClr val="tx1"/>
                        </a:solidFill>
                        <a:effectLst/>
                        <a:latin typeface="Times New Roman"/>
                        <a:ea typeface="微软雅黑" pitchFamily="34" charset="-122"/>
                        <a:cs typeface="Times New Roman"/>
                      </a:endParaRPr>
                    </a:p>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3</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255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未设置警示标志的，每处场所扣</a:t>
                      </a: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分；设置不规范、不全的，每处扣</a:t>
                      </a:r>
                      <a:r>
                        <a:rPr lang="en-US" sz="1400" kern="100" dirty="0">
                          <a:solidFill>
                            <a:schemeClr val="tx1"/>
                          </a:solidFill>
                          <a:effectLst/>
                          <a:latin typeface="Times New Roman"/>
                          <a:ea typeface="微软雅黑" pitchFamily="34" charset="-122"/>
                          <a:cs typeface="Times New Roman"/>
                        </a:rPr>
                        <a:t>0.5</a:t>
                      </a:r>
                      <a:r>
                        <a:rPr lang="zh-CN" sz="1400" kern="10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106680">
                <a:tc vMerge="1">
                  <a:txBody>
                    <a:bodyPr/>
                    <a:lstStyle/>
                    <a:p>
                      <a:endParaRPr lang="zh-CN" altLang="en-US"/>
                    </a:p>
                  </a:txBody>
                  <a:tcPr/>
                </a:tc>
                <a:tc vMerge="1">
                  <a:txBody>
                    <a:bodyPr/>
                    <a:lstStyle/>
                    <a:p>
                      <a:endParaRPr lang="zh-CN" altLang="en-US"/>
                    </a:p>
                  </a:txBody>
                  <a:tcPr/>
                </a:tc>
                <a:tc vMerge="1">
                  <a:txBody>
                    <a:bodyPr/>
                    <a:lstStyle/>
                    <a:p>
                      <a:pPr marL="0" algn="l" defTabSz="914400" rtl="0" eaLnBrk="1" latinLnBrk="0" hangingPunct="1">
                        <a:spcAft>
                          <a:spcPts val="0"/>
                        </a:spcAft>
                      </a:pPr>
                      <a:endParaRPr lang="zh-CN" sz="1400" kern="100" dirty="0">
                        <a:solidFill>
                          <a:schemeClr val="tx1"/>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设备裸露的运转部分，应设有防护罩、防护栏杆或防护挡板，并按规定设置警示标志。</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3</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255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未设置警示标志的，每处场所扣</a:t>
                      </a: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分；设置不规范、不全的，每处扣</a:t>
                      </a:r>
                      <a:r>
                        <a:rPr lang="en-US" sz="1400" kern="100" dirty="0">
                          <a:solidFill>
                            <a:schemeClr val="tx1"/>
                          </a:solidFill>
                          <a:effectLst/>
                          <a:latin typeface="Times New Roman"/>
                          <a:ea typeface="微软雅黑" pitchFamily="34" charset="-122"/>
                          <a:cs typeface="Times New Roman"/>
                        </a:rPr>
                        <a:t>0.5</a:t>
                      </a:r>
                      <a:r>
                        <a:rPr lang="zh-CN" sz="1400" kern="10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0">
                <a:tc vMerge="1">
                  <a:txBody>
                    <a:bodyPr/>
                    <a:lstStyle/>
                    <a:p>
                      <a:endParaRPr lang="zh-CN" altLang="en-US"/>
                    </a:p>
                  </a:txBody>
                  <a:tcPr/>
                </a:tc>
                <a:tc vMerge="1">
                  <a:txBody>
                    <a:bodyPr/>
                    <a:lstStyle/>
                    <a:p>
                      <a:endParaRPr lang="zh-CN" altLang="en-US"/>
                    </a:p>
                  </a:txBody>
                  <a:tcPr/>
                </a:tc>
                <a:tc vMerge="1">
                  <a:txBody>
                    <a:bodyPr/>
                    <a:lstStyle/>
                    <a:p>
                      <a:pPr marL="0" algn="l" defTabSz="914400" rtl="0" eaLnBrk="1" latinLnBrk="0" hangingPunct="1">
                        <a:spcAft>
                          <a:spcPts val="0"/>
                        </a:spcAft>
                      </a:pPr>
                      <a:endParaRPr lang="zh-CN" sz="1400" kern="100" dirty="0">
                        <a:solidFill>
                          <a:schemeClr val="tx1"/>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吊装孔、有限空间应设置防护盖板、栅栏或栏杆，并设警示标志。</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 </a:t>
                      </a:r>
                      <a:endParaRPr lang="zh-CN" sz="1400" kern="100" dirty="0">
                        <a:solidFill>
                          <a:schemeClr val="tx1"/>
                        </a:solidFill>
                        <a:effectLst/>
                        <a:latin typeface="Times New Roman"/>
                        <a:ea typeface="微软雅黑" pitchFamily="34" charset="-122"/>
                        <a:cs typeface="Times New Roman"/>
                      </a:endParaRPr>
                    </a:p>
                    <a:p>
                      <a:pPr marL="0" algn="l" defTabSz="914400" rtl="0" eaLnBrk="1" latinLnBrk="0" hangingPunct="1">
                        <a:spcAft>
                          <a:spcPts val="0"/>
                        </a:spcAft>
                      </a:pPr>
                      <a:r>
                        <a:rPr lang="en-US" sz="1400" kern="100" dirty="0">
                          <a:solidFill>
                            <a:schemeClr val="tx1"/>
                          </a:solidFill>
                          <a:effectLst/>
                          <a:latin typeface="Times New Roman"/>
                          <a:ea typeface="微软雅黑" pitchFamily="34" charset="-122"/>
                          <a:cs typeface="Times New Roman"/>
                        </a:rPr>
                        <a:t>3</a:t>
                      </a:r>
                      <a:endParaRPr lang="zh-CN" sz="1400" kern="100" dirty="0">
                        <a:solidFill>
                          <a:schemeClr val="tx1"/>
                        </a:solidFill>
                        <a:effectLst/>
                        <a:latin typeface="Times New Roman"/>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2550" algn="l" defTabSz="914400" rtl="0" eaLnBrk="1" latinLnBrk="0" hangingPunct="1">
                        <a:spcAft>
                          <a:spcPts val="0"/>
                        </a:spcAft>
                      </a:pPr>
                      <a:r>
                        <a:rPr lang="zh-CN" sz="1400" kern="100" dirty="0">
                          <a:solidFill>
                            <a:schemeClr val="tx1"/>
                          </a:solidFill>
                          <a:effectLst/>
                          <a:latin typeface="Times New Roman"/>
                          <a:ea typeface="微软雅黑" pitchFamily="34" charset="-122"/>
                          <a:cs typeface="Times New Roman"/>
                        </a:rPr>
                        <a:t>未设置警示标志的，每处场所扣</a:t>
                      </a:r>
                      <a:r>
                        <a:rPr lang="en-US" sz="1400" kern="100" dirty="0">
                          <a:solidFill>
                            <a:schemeClr val="tx1"/>
                          </a:solidFill>
                          <a:effectLst/>
                          <a:latin typeface="Times New Roman"/>
                          <a:ea typeface="微软雅黑" pitchFamily="34" charset="-122"/>
                          <a:cs typeface="Times New Roman"/>
                        </a:rPr>
                        <a:t>1</a:t>
                      </a:r>
                      <a:r>
                        <a:rPr lang="zh-CN" sz="1400" kern="100" dirty="0">
                          <a:solidFill>
                            <a:schemeClr val="tx1"/>
                          </a:solidFill>
                          <a:effectLst/>
                          <a:latin typeface="Times New Roman"/>
                          <a:ea typeface="微软雅黑" pitchFamily="34" charset="-122"/>
                          <a:cs typeface="Times New Roman"/>
                        </a:rPr>
                        <a:t>分；设置不规范、不全的，每处扣</a:t>
                      </a:r>
                      <a:r>
                        <a:rPr lang="en-US" sz="1400" kern="100" dirty="0">
                          <a:solidFill>
                            <a:schemeClr val="tx1"/>
                          </a:solidFill>
                          <a:effectLst/>
                          <a:latin typeface="Times New Roman"/>
                          <a:ea typeface="微软雅黑" pitchFamily="34" charset="-122"/>
                          <a:cs typeface="Times New Roman"/>
                        </a:rPr>
                        <a:t>0.5</a:t>
                      </a:r>
                      <a:r>
                        <a:rPr lang="zh-CN" sz="1400" kern="100" dirty="0">
                          <a:solidFill>
                            <a:schemeClr val="tx1"/>
                          </a:solidFill>
                          <a:effectLst/>
                          <a:latin typeface="Times New Roman"/>
                          <a:ea typeface="微软雅黑" pitchFamily="34" charset="-122"/>
                          <a:cs typeface="Times New Roman"/>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bl>
          </a:graphicData>
        </a:graphic>
      </p:graphicFrame>
      <p:sp>
        <p:nvSpPr>
          <p:cNvPr id="7" name="矩形 6"/>
          <p:cNvSpPr/>
          <p:nvPr/>
        </p:nvSpPr>
        <p:spPr>
          <a:xfrm>
            <a:off x="-216098" y="-25936"/>
            <a:ext cx="3816423" cy="584775"/>
          </a:xfrm>
          <a:prstGeom prst="rect">
            <a:avLst/>
          </a:prstGeom>
        </p:spPr>
        <p:txBody>
          <a:bodyPr wrap="square">
            <a:spAutoFit/>
          </a:bodyPr>
          <a:lstStyle/>
          <a:p>
            <a:pPr algn="ctr"/>
            <a:r>
              <a:rPr lang="zh-CN" altLang="en-US" sz="3200" dirty="0">
                <a:solidFill>
                  <a:prstClr val="black"/>
                </a:solidFill>
                <a:latin typeface="仿宋" panose="02010609060101010101" pitchFamily="49" charset="-122"/>
                <a:ea typeface="仿宋" panose="02010609060101010101" pitchFamily="49" charset="-122"/>
              </a:rPr>
              <a:t>四</a:t>
            </a:r>
            <a:r>
              <a:rPr lang="zh-CN" altLang="zh-CN" sz="3200" b="1" dirty="0" smtClean="0">
                <a:solidFill>
                  <a:prstClr val="black"/>
                </a:solidFill>
                <a:latin typeface="仿宋" panose="02010609060101010101" pitchFamily="49" charset="-122"/>
                <a:ea typeface="仿宋" panose="02010609060101010101" pitchFamily="49" charset="-122"/>
              </a:rPr>
              <a:t>、</a:t>
            </a:r>
            <a:r>
              <a:rPr lang="zh-CN" altLang="en-US" sz="3200" b="1" dirty="0" smtClean="0">
                <a:solidFill>
                  <a:prstClr val="black"/>
                </a:solidFill>
                <a:latin typeface="仿宋" panose="02010609060101010101" pitchFamily="49" charset="-122"/>
                <a:ea typeface="仿宋" panose="02010609060101010101" pitchFamily="49" charset="-122"/>
              </a:rPr>
              <a:t>现场管理</a:t>
            </a:r>
            <a:endParaRPr lang="en-US" altLang="zh-CN" sz="3200" b="1" dirty="0">
              <a:solidFill>
                <a:prstClr val="black"/>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291867879"/>
      </p:ext>
    </p:extLst>
  </p:cSld>
  <p:clrMapOvr>
    <a:masterClrMapping/>
  </p:clrMapOvr>
  <p:transition spd="slow"/>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408041" y="908720"/>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CN" altLang="zh-CN" sz="2800" b="1" dirty="0">
              <a:ea typeface="微软雅黑" pitchFamily="34" charset="-122"/>
            </a:endParaRPr>
          </a:p>
        </p:txBody>
      </p:sp>
      <p:sp>
        <p:nvSpPr>
          <p:cNvPr id="8" name="矩形 28"/>
          <p:cNvSpPr>
            <a:spLocks noChangeArrowheads="1"/>
          </p:cNvSpPr>
          <p:nvPr/>
        </p:nvSpPr>
        <p:spPr bwMode="auto">
          <a:xfrm>
            <a:off x="4824462" y="2060848"/>
            <a:ext cx="7224343" cy="4032845"/>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5.1 </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安全</a:t>
            </a:r>
            <a:r>
              <a:rPr lang="zh-CN" altLang="en-US" sz="2400" b="1" dirty="0">
                <a:solidFill>
                  <a:srgbClr val="FFFFFF"/>
                </a:solidFill>
                <a:latin typeface="微软雅黑" panose="020B0503020204020204" pitchFamily="34" charset="-122"/>
                <a:ea typeface="微软雅黑" panose="020B0503020204020204" pitchFamily="34" charset="-122"/>
                <a:sym typeface="+mn-ea"/>
              </a:rPr>
              <a:t>风险</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管理（</a:t>
            </a:r>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60</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分）</a:t>
            </a:r>
            <a:endParaRPr lang="en-US" altLang="zh-CN" sz="2400" b="1" dirty="0" smtClean="0">
              <a:solidFill>
                <a:srgbClr val="FFFFFF"/>
              </a:solidFill>
              <a:latin typeface="微软雅黑" panose="020B0503020204020204" pitchFamily="34" charset="-122"/>
              <a:ea typeface="微软雅黑" panose="020B0503020204020204" pitchFamily="34" charset="-122"/>
              <a:sym typeface="+mn-ea"/>
            </a:endParaRPr>
          </a:p>
          <a:p>
            <a:endParaRPr lang="zh-CN" altLang="en-US" sz="2400" b="1" dirty="0">
              <a:solidFill>
                <a:srgbClr val="FFFFFF"/>
              </a:solidFill>
              <a:latin typeface="微软雅黑" panose="020B0503020204020204" pitchFamily="34" charset="-122"/>
              <a:ea typeface="微软雅黑" panose="020B0503020204020204" pitchFamily="34" charset="-122"/>
              <a:sym typeface="+mn-ea"/>
            </a:endParaRPr>
          </a:p>
          <a:p>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5.2 </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重大</a:t>
            </a:r>
            <a:r>
              <a:rPr lang="zh-CN" altLang="en-US" sz="2400" b="1" dirty="0">
                <a:solidFill>
                  <a:srgbClr val="FFFFFF"/>
                </a:solidFill>
                <a:latin typeface="微软雅黑" panose="020B0503020204020204" pitchFamily="34" charset="-122"/>
                <a:ea typeface="微软雅黑" panose="020B0503020204020204" pitchFamily="34" charset="-122"/>
                <a:sym typeface="+mn-ea"/>
              </a:rPr>
              <a:t>危险源辨识和</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管理（</a:t>
            </a:r>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10</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分）</a:t>
            </a:r>
            <a:endParaRPr lang="en-US" altLang="zh-CN" sz="2400" b="1" dirty="0" smtClean="0">
              <a:solidFill>
                <a:srgbClr val="FFFFFF"/>
              </a:solidFill>
              <a:latin typeface="微软雅黑" panose="020B0503020204020204" pitchFamily="34" charset="-122"/>
              <a:ea typeface="微软雅黑" panose="020B0503020204020204" pitchFamily="34" charset="-122"/>
              <a:sym typeface="+mn-ea"/>
            </a:endParaRPr>
          </a:p>
          <a:p>
            <a:endParaRPr lang="zh-CN" altLang="en-US" sz="2400" b="1" dirty="0">
              <a:solidFill>
                <a:srgbClr val="FFFFFF"/>
              </a:solidFill>
              <a:latin typeface="微软雅黑" panose="020B0503020204020204" pitchFamily="34" charset="-122"/>
              <a:ea typeface="微软雅黑" panose="020B0503020204020204" pitchFamily="34" charset="-122"/>
              <a:sym typeface="+mn-ea"/>
            </a:endParaRPr>
          </a:p>
          <a:p>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5.3 </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隐患</a:t>
            </a:r>
            <a:r>
              <a:rPr lang="zh-CN" altLang="en-US" sz="2400" b="1" dirty="0">
                <a:solidFill>
                  <a:srgbClr val="FFFFFF"/>
                </a:solidFill>
                <a:latin typeface="微软雅黑" panose="020B0503020204020204" pitchFamily="34" charset="-122"/>
                <a:ea typeface="微软雅黑" panose="020B0503020204020204" pitchFamily="34" charset="-122"/>
                <a:sym typeface="+mn-ea"/>
              </a:rPr>
              <a:t>排查</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治理（</a:t>
            </a:r>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103</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分）</a:t>
            </a:r>
            <a:endParaRPr lang="en-US" altLang="zh-CN" sz="2400" b="1" dirty="0" smtClean="0">
              <a:solidFill>
                <a:srgbClr val="FFFFFF"/>
              </a:solidFill>
              <a:latin typeface="微软雅黑" panose="020B0503020204020204" pitchFamily="34" charset="-122"/>
              <a:ea typeface="微软雅黑" panose="020B0503020204020204" pitchFamily="34" charset="-122"/>
              <a:sym typeface="+mn-ea"/>
            </a:endParaRPr>
          </a:p>
          <a:p>
            <a:endParaRPr lang="zh-CN" altLang="en-US" sz="2400" b="1" dirty="0">
              <a:solidFill>
                <a:srgbClr val="FFFFFF"/>
              </a:solidFill>
              <a:latin typeface="微软雅黑" panose="020B0503020204020204" pitchFamily="34" charset="-122"/>
              <a:ea typeface="微软雅黑" panose="020B0503020204020204" pitchFamily="34" charset="-122"/>
              <a:sym typeface="+mn-ea"/>
            </a:endParaRPr>
          </a:p>
          <a:p>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5.4 </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预测预警（</a:t>
            </a:r>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2</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分）</a:t>
            </a:r>
            <a:endParaRPr lang="zh-CN" altLang="en-US" sz="2400" b="1" dirty="0">
              <a:solidFill>
                <a:srgbClr val="FFFFFF"/>
              </a:solidFill>
              <a:latin typeface="微软雅黑" panose="020B0503020204020204" pitchFamily="34" charset="-122"/>
              <a:ea typeface="微软雅黑" panose="020B0503020204020204" pitchFamily="34" charset="-122"/>
              <a:sym typeface="+mn-ea"/>
            </a:endParaRPr>
          </a:p>
          <a:p>
            <a:endParaRPr lang="zh-CN" altLang="zh-CN" sz="2400" b="1" dirty="0">
              <a:solidFill>
                <a:srgbClr val="FFFFFF"/>
              </a:solidFill>
              <a:latin typeface="微软雅黑" panose="020B0503020204020204" pitchFamily="34" charset="-122"/>
              <a:ea typeface="微软雅黑" panose="020B0503020204020204" pitchFamily="34" charset="-122"/>
              <a:sym typeface="+mn-ea"/>
            </a:endParaRPr>
          </a:p>
        </p:txBody>
      </p:sp>
      <p:sp>
        <p:nvSpPr>
          <p:cNvPr id="2" name="矩形 1"/>
          <p:cNvSpPr/>
          <p:nvPr/>
        </p:nvSpPr>
        <p:spPr>
          <a:xfrm>
            <a:off x="-792162" y="1050555"/>
            <a:ext cx="12048805" cy="707886"/>
          </a:xfrm>
          <a:prstGeom prst="rect">
            <a:avLst/>
          </a:prstGeom>
        </p:spPr>
        <p:txBody>
          <a:bodyPr wrap="square">
            <a:spAutoFit/>
          </a:bodyPr>
          <a:lstStyle/>
          <a:p>
            <a:pPr algn="ctr"/>
            <a:r>
              <a:rPr lang="zh-CN" altLang="en-US" sz="4000" b="1" dirty="0">
                <a:solidFill>
                  <a:srgbClr val="0070C0"/>
                </a:solidFill>
                <a:latin typeface="微软雅黑" panose="020B0503020204020204" pitchFamily="34" charset="-122"/>
                <a:ea typeface="微软雅黑" panose="020B0503020204020204" pitchFamily="34" charset="-122"/>
              </a:rPr>
              <a:t>五</a:t>
            </a:r>
            <a:r>
              <a:rPr lang="zh-CN" altLang="zh-CN" sz="4000" b="1" dirty="0" smtClean="0">
                <a:solidFill>
                  <a:srgbClr val="0070C0"/>
                </a:solidFill>
                <a:latin typeface="微软雅黑" panose="020B0503020204020204" pitchFamily="34" charset="-122"/>
                <a:ea typeface="微软雅黑" panose="020B0503020204020204" pitchFamily="34" charset="-122"/>
              </a:rPr>
              <a:t>、</a:t>
            </a:r>
            <a:r>
              <a:rPr lang="zh-CN" altLang="en-US" sz="4000" b="1" dirty="0" smtClean="0">
                <a:solidFill>
                  <a:srgbClr val="0070C0"/>
                </a:solidFill>
                <a:latin typeface="微软雅黑" panose="020B0503020204020204" pitchFamily="34" charset="-122"/>
                <a:ea typeface="微软雅黑" panose="020B0503020204020204" pitchFamily="34" charset="-122"/>
              </a:rPr>
              <a:t>安全风险</a:t>
            </a:r>
            <a:r>
              <a:rPr lang="zh-CN" altLang="en-US" sz="4000" b="1" dirty="0">
                <a:solidFill>
                  <a:srgbClr val="0070C0"/>
                </a:solidFill>
                <a:latin typeface="微软雅黑" panose="020B0503020204020204" pitchFamily="34" charset="-122"/>
                <a:ea typeface="微软雅黑" panose="020B0503020204020204" pitchFamily="34" charset="-122"/>
              </a:rPr>
              <a:t>管控及隐患排查</a:t>
            </a:r>
            <a:r>
              <a:rPr lang="zh-CN" altLang="en-US" sz="4000" b="1" dirty="0" smtClean="0">
                <a:solidFill>
                  <a:srgbClr val="0070C0"/>
                </a:solidFill>
                <a:latin typeface="微软雅黑" panose="020B0503020204020204" pitchFamily="34" charset="-122"/>
                <a:ea typeface="微软雅黑" panose="020B0503020204020204" pitchFamily="34" charset="-122"/>
              </a:rPr>
              <a:t>治理（</a:t>
            </a:r>
            <a:r>
              <a:rPr lang="en-US" altLang="zh-CN" sz="4000" b="1" dirty="0" smtClean="0">
                <a:solidFill>
                  <a:srgbClr val="0070C0"/>
                </a:solidFill>
                <a:latin typeface="微软雅黑" panose="020B0503020204020204" pitchFamily="34" charset="-122"/>
                <a:ea typeface="微软雅黑" panose="020B0503020204020204" pitchFamily="34" charset="-122"/>
              </a:rPr>
              <a:t>175</a:t>
            </a:r>
            <a:r>
              <a:rPr lang="zh-CN" altLang="en-US" sz="4000" b="1" dirty="0" smtClean="0">
                <a:solidFill>
                  <a:srgbClr val="0070C0"/>
                </a:solidFill>
                <a:latin typeface="微软雅黑" panose="020B0503020204020204" pitchFamily="34" charset="-122"/>
                <a:ea typeface="微软雅黑" panose="020B0503020204020204" pitchFamily="34" charset="-122"/>
              </a:rPr>
              <a:t>分）</a:t>
            </a:r>
            <a:endParaRPr lang="en-US" altLang="zh-CN" sz="4000" b="1" dirty="0">
              <a:solidFill>
                <a:srgbClr val="0070C0"/>
              </a:solidFill>
              <a:latin typeface="微软雅黑" panose="020B0503020204020204" pitchFamily="34" charset="-122"/>
              <a:ea typeface="微软雅黑" panose="020B0503020204020204" pitchFamily="34" charset="-122"/>
            </a:endParaRPr>
          </a:p>
        </p:txBody>
      </p:sp>
      <p:sp>
        <p:nvSpPr>
          <p:cNvPr id="10" name="Rectangle 2"/>
          <p:cNvSpPr txBox="1">
            <a:spLocks noRot="1" noChangeArrowheads="1"/>
          </p:cNvSpPr>
          <p:nvPr/>
        </p:nvSpPr>
        <p:spPr>
          <a:xfrm>
            <a:off x="385363" y="114908"/>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zh-CN" sz="3600" b="1" dirty="0">
                <a:ea typeface="微软雅黑" pitchFamily="34" charset="-122"/>
              </a:rPr>
              <a:t>宁波市机械制造企业三级安全生产标准化评审</a:t>
            </a:r>
            <a:r>
              <a:rPr lang="zh-CN" altLang="zh-CN" sz="3600" b="1" dirty="0" smtClean="0">
                <a:ea typeface="微软雅黑" pitchFamily="34" charset="-122"/>
              </a:rPr>
              <a:t>细则</a:t>
            </a:r>
            <a:endParaRPr lang="zh-CN" altLang="zh-CN" sz="3600" b="1" dirty="0">
              <a:ea typeface="微软雅黑" pitchFamily="34" charset="-122"/>
            </a:endParaRPr>
          </a:p>
        </p:txBody>
      </p:sp>
    </p:spTree>
    <p:extLst>
      <p:ext uri="{BB962C8B-B14F-4D97-AF65-F5344CB8AC3E}">
        <p14:creationId xmlns:p14="http://schemas.microsoft.com/office/powerpoint/2010/main" val="2211788365"/>
      </p:ext>
    </p:extLst>
  </p:cSld>
  <p:clrMapOvr>
    <a:masterClrMapping/>
  </p:clrMapOvr>
  <p:transition spd="med">
    <p:pull/>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2728430917"/>
              </p:ext>
            </p:extLst>
          </p:nvPr>
        </p:nvGraphicFramePr>
        <p:xfrm>
          <a:off x="295085" y="866591"/>
          <a:ext cx="11874193" cy="5804171"/>
        </p:xfrm>
        <a:graphic>
          <a:graphicData uri="http://schemas.openxmlformats.org/drawingml/2006/table">
            <a:tbl>
              <a:tblPr/>
              <a:tblGrid>
                <a:gridCol w="2513153"/>
                <a:gridCol w="3024336"/>
                <a:gridCol w="3024336"/>
                <a:gridCol w="3312368"/>
              </a:tblGrid>
              <a:tr h="1122249">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机械制造企业三级标准化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rPr>
                        <a:t>一级要素  </a:t>
                      </a:r>
                      <a:endParaRPr lang="en-US" altLang="zh-CN"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 </a:t>
                      </a:r>
                      <a:r>
                        <a:rPr lang="zh-CN" altLang="en-US"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（依据</a:t>
                      </a:r>
                      <a:r>
                        <a:rPr lang="en-US" altLang="zh-CN"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GB/T33000）</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冶金等工贸企业标准化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rPr>
                        <a:t>一级要素 </a:t>
                      </a:r>
                      <a:endParaRPr lang="en-US" altLang="zh-CN"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（依据</a:t>
                      </a:r>
                      <a:r>
                        <a:rPr lang="en-US" altLang="zh-CN"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AQ/T9006-2010)</a:t>
                      </a:r>
                      <a:endPar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机械制造企业三级标准化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rPr>
                        <a:t>二级要素  </a:t>
                      </a:r>
                      <a:endParaRPr lang="en-US" altLang="zh-CN"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冶金等工贸企业标准化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rPr>
                        <a:t>二级要素 </a:t>
                      </a:r>
                      <a:endParaRPr lang="en-US" altLang="zh-CN"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17185">
                <a:tc rowSpan="4">
                  <a:txBody>
                    <a:bodyPr/>
                    <a:lstStyle/>
                    <a:p>
                      <a:pPr indent="0" algn="ctr">
                        <a:buNone/>
                      </a:pPr>
                      <a:r>
                        <a:rPr lang="en-US" sz="1800" b="0" dirty="0" err="1">
                          <a:solidFill>
                            <a:srgbClr val="00B0F0"/>
                          </a:solidFill>
                          <a:latin typeface="微软雅黑" pitchFamily="34" charset="-122"/>
                        </a:rPr>
                        <a:t>五、安全风险管控及隐患排查治理</a:t>
                      </a:r>
                      <a:endParaRPr lang="en-US" sz="1800" b="0" dirty="0">
                        <a:solidFill>
                          <a:srgbClr val="00B0F0"/>
                        </a:solidFill>
                        <a:latin typeface="微软雅黑" pitchFamily="34" charset="-122"/>
                      </a:endParaRPr>
                    </a:p>
                    <a:p>
                      <a:pPr indent="0" algn="ctr">
                        <a:buNone/>
                      </a:pPr>
                      <a:r>
                        <a:rPr lang="en-US" sz="1800" b="0" dirty="0">
                          <a:solidFill>
                            <a:srgbClr val="00B0F0"/>
                          </a:solidFill>
                          <a:latin typeface="微软雅黑" pitchFamily="34" charset="-122"/>
                        </a:rPr>
                        <a:t>（</a:t>
                      </a:r>
                      <a:r>
                        <a:rPr lang="en-US" sz="1800" b="0" dirty="0">
                          <a:solidFill>
                            <a:srgbClr val="00B0F0"/>
                          </a:solidFill>
                          <a:latin typeface="Times New Roman" panose="02020603050405020304" charset="-122"/>
                        </a:rPr>
                        <a:t>175</a:t>
                      </a:r>
                      <a:r>
                        <a:rPr lang="en-US" sz="1800" b="0" dirty="0">
                          <a:solidFill>
                            <a:srgbClr val="00B0F0"/>
                          </a:solidFill>
                          <a:latin typeface="微软雅黑" pitchFamily="34" charset="-122"/>
                        </a:rPr>
                        <a:t>分）</a:t>
                      </a:r>
                      <a:endParaRPr lang="en-US" altLang="en-US" sz="1800" b="0" dirty="0">
                        <a:solidFill>
                          <a:srgbClr val="00B0F0"/>
                        </a:solidFill>
                        <a:latin typeface="微软雅黑"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indent="0" algn="ctr">
                        <a:buNone/>
                      </a:pPr>
                      <a:r>
                        <a:rPr lang="en-US" sz="1800" b="0" dirty="0">
                          <a:solidFill>
                            <a:srgbClr val="00B0F0"/>
                          </a:solidFill>
                          <a:latin typeface="微软雅黑" pitchFamily="34" charset="-122"/>
                        </a:rPr>
                        <a:t>八、隐患排查和治理（</a:t>
                      </a:r>
                      <a:r>
                        <a:rPr lang="en-US" sz="1800" b="0" dirty="0">
                          <a:solidFill>
                            <a:srgbClr val="00B0F0"/>
                          </a:solidFill>
                          <a:latin typeface="Times New Roman" panose="02020603050405020304" charset="-122"/>
                        </a:rPr>
                        <a:t>80</a:t>
                      </a:r>
                      <a:r>
                        <a:rPr lang="en-US" sz="1800" b="0" dirty="0">
                          <a:solidFill>
                            <a:srgbClr val="00B0F0"/>
                          </a:solidFill>
                          <a:latin typeface="微软雅黑" pitchFamily="34" charset="-122"/>
                        </a:rPr>
                        <a:t>分）九、重大危险源监控（</a:t>
                      </a:r>
                      <a:r>
                        <a:rPr lang="en-US" sz="1800" b="0" dirty="0">
                          <a:solidFill>
                            <a:srgbClr val="00B0F0"/>
                          </a:solidFill>
                          <a:latin typeface="Times New Roman" panose="02020603050405020304" charset="-122"/>
                        </a:rPr>
                        <a:t>60</a:t>
                      </a:r>
                      <a:r>
                        <a:rPr lang="en-US" sz="1800" b="0" dirty="0">
                          <a:solidFill>
                            <a:srgbClr val="00B0F0"/>
                          </a:solidFill>
                          <a:latin typeface="微软雅黑" pitchFamily="34" charset="-122"/>
                        </a:rPr>
                        <a:t>分）</a:t>
                      </a:r>
                      <a:endParaRPr lang="en-US" altLang="en-US" sz="1800" b="0" dirty="0">
                        <a:solidFill>
                          <a:srgbClr val="00B0F0"/>
                        </a:solidFill>
                        <a:latin typeface="微软雅黑"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lgn="ctr">
                        <a:buNone/>
                      </a:pPr>
                      <a:r>
                        <a:rPr lang="en-US" sz="1800" b="0" dirty="0">
                          <a:solidFill>
                            <a:srgbClr val="000000"/>
                          </a:solidFill>
                          <a:latin typeface="Times New Roman" panose="02020603050405020304" charset="-122"/>
                        </a:rPr>
                        <a:t>5.1</a:t>
                      </a:r>
                      <a:r>
                        <a:rPr lang="en-US" sz="1800" b="0" dirty="0">
                          <a:solidFill>
                            <a:srgbClr val="000000"/>
                          </a:solidFill>
                          <a:latin typeface="微软雅黑" pitchFamily="34" charset="-122"/>
                        </a:rPr>
                        <a:t>安全风险管理（包括变更前后、过程安全风险分析等）（</a:t>
                      </a:r>
                      <a:r>
                        <a:rPr lang="en-US" sz="1800" b="0" dirty="0">
                          <a:solidFill>
                            <a:srgbClr val="000000"/>
                          </a:solidFill>
                          <a:latin typeface="Times New Roman" panose="02020603050405020304" charset="-122"/>
                        </a:rPr>
                        <a:t>60</a:t>
                      </a:r>
                      <a:r>
                        <a:rPr lang="en-US" sz="1800" b="0" dirty="0">
                          <a:solidFill>
                            <a:srgbClr val="000000"/>
                          </a:solidFill>
                          <a:latin typeface="微软雅黑" pitchFamily="34" charset="-122"/>
                        </a:rPr>
                        <a:t>分）</a:t>
                      </a:r>
                      <a:endParaRPr lang="en-US" altLang="en-US" sz="1800" b="0" dirty="0">
                        <a:solidFill>
                          <a:srgbClr val="000000"/>
                        </a:solidFill>
                        <a:latin typeface="Times New Roman" panose="0202060305040502030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lgn="ctr">
                        <a:buNone/>
                      </a:pPr>
                      <a:r>
                        <a:rPr lang="en-US" sz="1800" b="0" dirty="0">
                          <a:solidFill>
                            <a:srgbClr val="000000"/>
                          </a:solidFill>
                          <a:latin typeface="Times New Roman" panose="02020603050405020304" charset="-122"/>
                        </a:rPr>
                        <a:t>7.5</a:t>
                      </a:r>
                      <a:r>
                        <a:rPr lang="en-US" sz="1800" b="0" dirty="0" smtClean="0">
                          <a:solidFill>
                            <a:srgbClr val="000000"/>
                          </a:solidFill>
                          <a:latin typeface="微软雅黑" pitchFamily="34" charset="-122"/>
                        </a:rPr>
                        <a:t>变更</a:t>
                      </a:r>
                    </a:p>
                    <a:p>
                      <a:pPr indent="0">
                        <a:buNone/>
                      </a:pPr>
                      <a:r>
                        <a:rPr lang="en-US" sz="1800" b="0" dirty="0" smtClean="0">
                          <a:solidFill>
                            <a:srgbClr val="000000"/>
                          </a:solidFill>
                          <a:latin typeface="微软雅黑" pitchFamily="34" charset="-122"/>
                        </a:rPr>
                        <a:t>（</a:t>
                      </a:r>
                      <a:r>
                        <a:rPr lang="en-US" sz="1800" b="0" dirty="0" err="1">
                          <a:solidFill>
                            <a:srgbClr val="000000"/>
                          </a:solidFill>
                          <a:latin typeface="微软雅黑" pitchFamily="34" charset="-122"/>
                        </a:rPr>
                        <a:t>对机构、人员、工艺、技术、设备设施、作业过程及环境等变化控制</a:t>
                      </a:r>
                      <a:r>
                        <a:rPr lang="en-US" sz="1800" b="0" dirty="0">
                          <a:solidFill>
                            <a:srgbClr val="000000"/>
                          </a:solidFill>
                          <a:latin typeface="微软雅黑" pitchFamily="34" charset="-122"/>
                        </a:rPr>
                        <a:t>）（</a:t>
                      </a:r>
                      <a:r>
                        <a:rPr lang="en-US" sz="1800" b="0" dirty="0">
                          <a:solidFill>
                            <a:srgbClr val="000000"/>
                          </a:solidFill>
                          <a:latin typeface="Times New Roman" panose="02020603050405020304" charset="-122"/>
                        </a:rPr>
                        <a:t>16</a:t>
                      </a:r>
                      <a:r>
                        <a:rPr lang="en-US" sz="1800" b="0" dirty="0">
                          <a:solidFill>
                            <a:srgbClr val="000000"/>
                          </a:solidFill>
                          <a:latin typeface="微软雅黑" pitchFamily="34" charset="-122"/>
                        </a:rPr>
                        <a:t>分）</a:t>
                      </a:r>
                      <a:endParaRPr lang="en-US" altLang="en-US" sz="1800" b="0" dirty="0">
                        <a:solidFill>
                          <a:srgbClr val="000000"/>
                        </a:solidFill>
                        <a:latin typeface="Times New Roman" panose="0202060305040502030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0389">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lgn="ctr">
                        <a:buNone/>
                      </a:pPr>
                      <a:r>
                        <a:rPr lang="en-US" sz="1800" b="0" dirty="0">
                          <a:solidFill>
                            <a:srgbClr val="000000"/>
                          </a:solidFill>
                          <a:latin typeface="Times New Roman" panose="02020603050405020304" charset="-122"/>
                        </a:rPr>
                        <a:t>5.2</a:t>
                      </a:r>
                      <a:r>
                        <a:rPr lang="en-US" sz="1800" b="0" dirty="0" smtClean="0">
                          <a:solidFill>
                            <a:srgbClr val="000000"/>
                          </a:solidFill>
                          <a:latin typeface="微软雅黑" pitchFamily="34" charset="-122"/>
                        </a:rPr>
                        <a:t>重大危险源辨识和管理</a:t>
                      </a:r>
                    </a:p>
                    <a:p>
                      <a:pPr indent="0" algn="ctr">
                        <a:buNone/>
                      </a:pPr>
                      <a:r>
                        <a:rPr lang="en-US" sz="1800" b="0" dirty="0" smtClean="0">
                          <a:solidFill>
                            <a:srgbClr val="000000"/>
                          </a:solidFill>
                          <a:latin typeface="微软雅黑" pitchFamily="34" charset="-122"/>
                        </a:rPr>
                        <a:t>（</a:t>
                      </a:r>
                      <a:r>
                        <a:rPr lang="en-US" sz="1800" b="0" dirty="0">
                          <a:solidFill>
                            <a:srgbClr val="000000"/>
                          </a:solidFill>
                          <a:latin typeface="Times New Roman" panose="02020603050405020304" charset="-122"/>
                        </a:rPr>
                        <a:t>10</a:t>
                      </a:r>
                      <a:r>
                        <a:rPr lang="en-US" sz="1800" b="0" dirty="0">
                          <a:solidFill>
                            <a:srgbClr val="000000"/>
                          </a:solidFill>
                          <a:latin typeface="微软雅黑" pitchFamily="34" charset="-122"/>
                        </a:rPr>
                        <a:t>分）</a:t>
                      </a:r>
                      <a:endParaRPr lang="en-US" altLang="en-US" sz="1800" b="0" dirty="0">
                        <a:solidFill>
                          <a:srgbClr val="000000"/>
                        </a:solidFill>
                        <a:latin typeface="Times New Roman" panose="0202060305040502030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lgn="ctr">
                        <a:buNone/>
                      </a:pPr>
                      <a:r>
                        <a:rPr lang="en-US" sz="1800" b="0" dirty="0">
                          <a:solidFill>
                            <a:srgbClr val="000000"/>
                          </a:solidFill>
                          <a:latin typeface="Times New Roman" panose="02020603050405020304" charset="-122"/>
                        </a:rPr>
                        <a:t>9.1</a:t>
                      </a:r>
                      <a:r>
                        <a:rPr lang="en-US" sz="1800" b="0" dirty="0">
                          <a:solidFill>
                            <a:srgbClr val="000000"/>
                          </a:solidFill>
                          <a:latin typeface="微软雅黑" pitchFamily="34" charset="-122"/>
                        </a:rPr>
                        <a:t>辨识与评估（</a:t>
                      </a:r>
                      <a:r>
                        <a:rPr lang="en-US" sz="1800" b="0" dirty="0">
                          <a:solidFill>
                            <a:srgbClr val="000000"/>
                          </a:solidFill>
                          <a:latin typeface="Times New Roman" panose="02020603050405020304" charset="-122"/>
                        </a:rPr>
                        <a:t>14</a:t>
                      </a:r>
                      <a:r>
                        <a:rPr lang="en-US" sz="1800" b="0" dirty="0">
                          <a:solidFill>
                            <a:srgbClr val="000000"/>
                          </a:solidFill>
                          <a:latin typeface="微软雅黑" pitchFamily="34" charset="-122"/>
                        </a:rPr>
                        <a:t>分）</a:t>
                      </a:r>
                    </a:p>
                    <a:p>
                      <a:pPr indent="0" algn="ctr">
                        <a:buNone/>
                      </a:pPr>
                      <a:r>
                        <a:rPr lang="en-US" sz="1800" b="0" dirty="0">
                          <a:solidFill>
                            <a:srgbClr val="000000"/>
                          </a:solidFill>
                          <a:latin typeface="Times New Roman" panose="02020603050405020304" charset="-122"/>
                        </a:rPr>
                        <a:t>9.2</a:t>
                      </a:r>
                      <a:r>
                        <a:rPr lang="en-US" sz="1800" b="0" dirty="0">
                          <a:solidFill>
                            <a:srgbClr val="000000"/>
                          </a:solidFill>
                          <a:latin typeface="微软雅黑" pitchFamily="34" charset="-122"/>
                        </a:rPr>
                        <a:t>登记建档与备案（</a:t>
                      </a:r>
                      <a:r>
                        <a:rPr lang="en-US" sz="1800" b="0" dirty="0">
                          <a:solidFill>
                            <a:srgbClr val="000000"/>
                          </a:solidFill>
                          <a:latin typeface="Times New Roman" panose="02020603050405020304" charset="-122"/>
                        </a:rPr>
                        <a:t>14</a:t>
                      </a:r>
                      <a:r>
                        <a:rPr lang="en-US" sz="1800" b="0" dirty="0">
                          <a:solidFill>
                            <a:srgbClr val="000000"/>
                          </a:solidFill>
                          <a:latin typeface="微软雅黑" pitchFamily="34" charset="-122"/>
                        </a:rPr>
                        <a:t>分）</a:t>
                      </a:r>
                    </a:p>
                    <a:p>
                      <a:pPr indent="0" algn="ctr">
                        <a:buNone/>
                      </a:pPr>
                      <a:r>
                        <a:rPr lang="en-US" sz="1800" b="0" dirty="0">
                          <a:solidFill>
                            <a:srgbClr val="000000"/>
                          </a:solidFill>
                          <a:latin typeface="Times New Roman" panose="02020603050405020304" charset="-122"/>
                        </a:rPr>
                        <a:t>9.3</a:t>
                      </a:r>
                      <a:r>
                        <a:rPr lang="en-US" sz="1800" b="0" dirty="0">
                          <a:solidFill>
                            <a:srgbClr val="000000"/>
                          </a:solidFill>
                          <a:latin typeface="微软雅黑" pitchFamily="34" charset="-122"/>
                        </a:rPr>
                        <a:t>监控与管理（</a:t>
                      </a:r>
                      <a:r>
                        <a:rPr lang="en-US" sz="1800" b="0" dirty="0">
                          <a:solidFill>
                            <a:srgbClr val="000000"/>
                          </a:solidFill>
                          <a:latin typeface="Times New Roman" panose="02020603050405020304" charset="-122"/>
                        </a:rPr>
                        <a:t>32</a:t>
                      </a:r>
                      <a:r>
                        <a:rPr lang="en-US" sz="1800" b="0" dirty="0">
                          <a:solidFill>
                            <a:srgbClr val="000000"/>
                          </a:solidFill>
                          <a:latin typeface="微软雅黑" pitchFamily="34" charset="-122"/>
                        </a:rPr>
                        <a:t>分</a:t>
                      </a:r>
                      <a:r>
                        <a:rPr lang="en-US" sz="1800" b="0" dirty="0" smtClean="0">
                          <a:solidFill>
                            <a:srgbClr val="000000"/>
                          </a:solidFill>
                          <a:latin typeface="微软雅黑" pitchFamily="34" charset="-122"/>
                        </a:rPr>
                        <a:t>）</a:t>
                      </a:r>
                    </a:p>
                    <a:p>
                      <a:pPr indent="0" algn="ctr">
                        <a:buNone/>
                      </a:pPr>
                      <a:r>
                        <a:rPr lang="en-US" sz="1800" b="1" dirty="0" smtClean="0">
                          <a:solidFill>
                            <a:srgbClr val="000000"/>
                          </a:solidFill>
                          <a:latin typeface="微软雅黑" pitchFamily="34" charset="-122"/>
                        </a:rPr>
                        <a:t>总分</a:t>
                      </a:r>
                      <a:r>
                        <a:rPr lang="en-US" sz="1800" b="1" dirty="0">
                          <a:solidFill>
                            <a:srgbClr val="000000"/>
                          </a:solidFill>
                          <a:latin typeface="Times New Roman" panose="02020603050405020304" charset="-122"/>
                        </a:rPr>
                        <a:t>60</a:t>
                      </a:r>
                      <a:r>
                        <a:rPr lang="en-US" sz="1800" b="1" dirty="0">
                          <a:solidFill>
                            <a:srgbClr val="000000"/>
                          </a:solidFill>
                          <a:latin typeface="微软雅黑" pitchFamily="34" charset="-122"/>
                        </a:rPr>
                        <a:t>分</a:t>
                      </a:r>
                      <a:endParaRPr lang="en-US" altLang="en-US" sz="1800" b="1" dirty="0">
                        <a:solidFill>
                          <a:srgbClr val="000000"/>
                        </a:solidFill>
                        <a:latin typeface="Times New Roman" panose="0202060305040502030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54298">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lgn="ctr">
                        <a:buNone/>
                      </a:pPr>
                      <a:r>
                        <a:rPr lang="en-US" sz="1800" b="0" dirty="0">
                          <a:solidFill>
                            <a:srgbClr val="000000"/>
                          </a:solidFill>
                          <a:latin typeface="Times New Roman" panose="02020603050405020304" charset="-122"/>
                        </a:rPr>
                        <a:t>5.3</a:t>
                      </a:r>
                      <a:r>
                        <a:rPr lang="en-US" sz="1800" b="0" dirty="0">
                          <a:solidFill>
                            <a:srgbClr val="000000"/>
                          </a:solidFill>
                          <a:latin typeface="微软雅黑" pitchFamily="34" charset="-122"/>
                        </a:rPr>
                        <a:t>隐患排查治理（</a:t>
                      </a:r>
                      <a:r>
                        <a:rPr lang="en-US" sz="1800" b="0" dirty="0">
                          <a:solidFill>
                            <a:srgbClr val="000000"/>
                          </a:solidFill>
                          <a:latin typeface="Times New Roman" panose="02020603050405020304" charset="-122"/>
                        </a:rPr>
                        <a:t>103</a:t>
                      </a:r>
                      <a:r>
                        <a:rPr lang="en-US" sz="1800" b="0" dirty="0">
                          <a:solidFill>
                            <a:srgbClr val="000000"/>
                          </a:solidFill>
                          <a:latin typeface="微软雅黑" pitchFamily="34" charset="-122"/>
                        </a:rPr>
                        <a:t>分）</a:t>
                      </a:r>
                      <a:endParaRPr lang="en-US" altLang="en-US" sz="1800" b="0" dirty="0">
                        <a:solidFill>
                          <a:srgbClr val="000000"/>
                        </a:solidFill>
                        <a:latin typeface="Times New Roman" panose="0202060305040502030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lgn="ctr">
                        <a:buNone/>
                      </a:pPr>
                      <a:r>
                        <a:rPr lang="en-US" sz="1800" b="0" dirty="0">
                          <a:solidFill>
                            <a:srgbClr val="000000"/>
                          </a:solidFill>
                          <a:latin typeface="Times New Roman" panose="02020603050405020304" charset="-122"/>
                        </a:rPr>
                        <a:t>8.1</a:t>
                      </a:r>
                      <a:r>
                        <a:rPr lang="en-US" sz="1800" b="0" dirty="0">
                          <a:solidFill>
                            <a:srgbClr val="000000"/>
                          </a:solidFill>
                          <a:latin typeface="微软雅黑" pitchFamily="34" charset="-122"/>
                        </a:rPr>
                        <a:t>隐患排查（</a:t>
                      </a:r>
                      <a:r>
                        <a:rPr lang="en-US" sz="1800" b="0" dirty="0">
                          <a:solidFill>
                            <a:srgbClr val="000000"/>
                          </a:solidFill>
                          <a:latin typeface="Times New Roman" panose="02020603050405020304" charset="-122"/>
                        </a:rPr>
                        <a:t>24</a:t>
                      </a:r>
                      <a:r>
                        <a:rPr lang="en-US" sz="1800" b="0" dirty="0">
                          <a:solidFill>
                            <a:srgbClr val="000000"/>
                          </a:solidFill>
                          <a:latin typeface="微软雅黑" pitchFamily="34" charset="-122"/>
                        </a:rPr>
                        <a:t>分）</a:t>
                      </a:r>
                    </a:p>
                    <a:p>
                      <a:pPr indent="0" algn="ctr">
                        <a:buNone/>
                      </a:pPr>
                      <a:r>
                        <a:rPr lang="en-US" sz="1800" b="0" dirty="0">
                          <a:solidFill>
                            <a:srgbClr val="000000"/>
                          </a:solidFill>
                          <a:latin typeface="Times New Roman" panose="02020603050405020304" charset="-122"/>
                        </a:rPr>
                        <a:t>8.2</a:t>
                      </a:r>
                      <a:r>
                        <a:rPr lang="en-US" sz="1800" b="0" dirty="0">
                          <a:solidFill>
                            <a:srgbClr val="000000"/>
                          </a:solidFill>
                          <a:latin typeface="微软雅黑" pitchFamily="34" charset="-122"/>
                        </a:rPr>
                        <a:t>排查范围与方法（</a:t>
                      </a:r>
                      <a:r>
                        <a:rPr lang="en-US" sz="1800" b="0" dirty="0">
                          <a:solidFill>
                            <a:srgbClr val="000000"/>
                          </a:solidFill>
                          <a:latin typeface="Times New Roman" panose="02020603050405020304" charset="-122"/>
                        </a:rPr>
                        <a:t>18</a:t>
                      </a:r>
                      <a:r>
                        <a:rPr lang="en-US" sz="1800" b="0" dirty="0">
                          <a:solidFill>
                            <a:srgbClr val="000000"/>
                          </a:solidFill>
                          <a:latin typeface="微软雅黑" pitchFamily="34" charset="-122"/>
                        </a:rPr>
                        <a:t>分）</a:t>
                      </a:r>
                    </a:p>
                    <a:p>
                      <a:pPr indent="0" algn="ctr">
                        <a:buNone/>
                      </a:pPr>
                      <a:r>
                        <a:rPr lang="en-US" sz="1800" b="0" dirty="0">
                          <a:solidFill>
                            <a:srgbClr val="000000"/>
                          </a:solidFill>
                          <a:latin typeface="Times New Roman" panose="02020603050405020304" charset="-122"/>
                        </a:rPr>
                        <a:t>8.3</a:t>
                      </a:r>
                      <a:r>
                        <a:rPr lang="en-US" sz="1800" b="0" dirty="0">
                          <a:solidFill>
                            <a:srgbClr val="000000"/>
                          </a:solidFill>
                          <a:latin typeface="微软雅黑" pitchFamily="34" charset="-122"/>
                        </a:rPr>
                        <a:t>隐患治理（</a:t>
                      </a:r>
                      <a:r>
                        <a:rPr lang="en-US" sz="1800" b="0" dirty="0" smtClean="0">
                          <a:solidFill>
                            <a:srgbClr val="000000"/>
                          </a:solidFill>
                          <a:latin typeface="Times New Roman" panose="02020603050405020304" charset="-122"/>
                        </a:rPr>
                        <a:t>30</a:t>
                      </a:r>
                      <a:r>
                        <a:rPr lang="en-US" sz="1800" b="0" dirty="0" smtClean="0">
                          <a:solidFill>
                            <a:srgbClr val="000000"/>
                          </a:solidFill>
                          <a:latin typeface="微软雅黑" pitchFamily="34" charset="-122"/>
                        </a:rPr>
                        <a:t>分）</a:t>
                      </a:r>
                    </a:p>
                    <a:p>
                      <a:pPr indent="0" algn="ctr">
                        <a:buNone/>
                      </a:pPr>
                      <a:r>
                        <a:rPr lang="en-US" sz="1800" b="1" dirty="0" smtClean="0">
                          <a:solidFill>
                            <a:srgbClr val="000000"/>
                          </a:solidFill>
                          <a:latin typeface="微软雅黑" pitchFamily="34" charset="-122"/>
                        </a:rPr>
                        <a:t>总分</a:t>
                      </a:r>
                      <a:r>
                        <a:rPr lang="en-US" sz="1800" b="1" dirty="0" smtClean="0">
                          <a:solidFill>
                            <a:srgbClr val="000000"/>
                          </a:solidFill>
                          <a:latin typeface="Times New Roman" panose="02020603050405020304" charset="-122"/>
                        </a:rPr>
                        <a:t>72</a:t>
                      </a:r>
                      <a:r>
                        <a:rPr lang="en-US" sz="1800" b="1" dirty="0" smtClean="0">
                          <a:solidFill>
                            <a:srgbClr val="000000"/>
                          </a:solidFill>
                          <a:latin typeface="微软雅黑" pitchFamily="34" charset="-122"/>
                        </a:rPr>
                        <a:t>分</a:t>
                      </a:r>
                      <a:endParaRPr lang="en-US" altLang="en-US" sz="1800" b="1" dirty="0">
                        <a:solidFill>
                          <a:srgbClr val="000000"/>
                        </a:solidFill>
                        <a:latin typeface="Times New Roman" panose="0202060305040502030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8648">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lgn="ctr">
                        <a:buNone/>
                      </a:pPr>
                      <a:r>
                        <a:rPr lang="en-US" sz="1800" b="0" dirty="0">
                          <a:solidFill>
                            <a:srgbClr val="000000"/>
                          </a:solidFill>
                          <a:latin typeface="Times New Roman" panose="02020603050405020304" charset="-122"/>
                        </a:rPr>
                        <a:t>5.4</a:t>
                      </a:r>
                      <a:r>
                        <a:rPr lang="en-US" sz="1800" b="0" dirty="0">
                          <a:solidFill>
                            <a:srgbClr val="000000"/>
                          </a:solidFill>
                          <a:latin typeface="微软雅黑" pitchFamily="34" charset="-122"/>
                        </a:rPr>
                        <a:t>预测预警（</a:t>
                      </a:r>
                      <a:r>
                        <a:rPr lang="en-US" sz="1800" b="0" dirty="0">
                          <a:solidFill>
                            <a:srgbClr val="000000"/>
                          </a:solidFill>
                          <a:latin typeface="Times New Roman" panose="02020603050405020304" charset="-122"/>
                        </a:rPr>
                        <a:t>2</a:t>
                      </a:r>
                      <a:r>
                        <a:rPr lang="en-US" sz="1800" b="0" dirty="0">
                          <a:solidFill>
                            <a:srgbClr val="000000"/>
                          </a:solidFill>
                          <a:latin typeface="微软雅黑" pitchFamily="34" charset="-122"/>
                        </a:rPr>
                        <a:t>分）</a:t>
                      </a:r>
                      <a:endParaRPr lang="en-US" altLang="en-US" sz="1800" b="0" dirty="0">
                        <a:solidFill>
                          <a:srgbClr val="000000"/>
                        </a:solidFill>
                        <a:latin typeface="Times New Roman" panose="0202060305040502030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lgn="ctr">
                        <a:buNone/>
                      </a:pPr>
                      <a:r>
                        <a:rPr lang="en-US" sz="1800" b="0" dirty="0">
                          <a:solidFill>
                            <a:srgbClr val="000000"/>
                          </a:solidFill>
                          <a:latin typeface="Times New Roman" panose="02020603050405020304" charset="-122"/>
                        </a:rPr>
                        <a:t>8.4</a:t>
                      </a:r>
                      <a:r>
                        <a:rPr lang="en-US" sz="1800" b="0" dirty="0">
                          <a:solidFill>
                            <a:srgbClr val="000000"/>
                          </a:solidFill>
                          <a:latin typeface="微软雅黑" pitchFamily="34" charset="-122"/>
                        </a:rPr>
                        <a:t>预测预警（</a:t>
                      </a:r>
                      <a:r>
                        <a:rPr lang="en-US" sz="1800" b="0" dirty="0">
                          <a:solidFill>
                            <a:srgbClr val="000000"/>
                          </a:solidFill>
                          <a:latin typeface="Times New Roman" panose="02020603050405020304" charset="-122"/>
                        </a:rPr>
                        <a:t>8</a:t>
                      </a:r>
                      <a:r>
                        <a:rPr lang="en-US" sz="1800" b="0" dirty="0">
                          <a:solidFill>
                            <a:srgbClr val="000000"/>
                          </a:solidFill>
                          <a:latin typeface="微软雅黑" pitchFamily="34" charset="-122"/>
                        </a:rPr>
                        <a:t>分）</a:t>
                      </a:r>
                      <a:endParaRPr lang="en-US" altLang="en-US" sz="1800" b="0" dirty="0">
                        <a:solidFill>
                          <a:srgbClr val="000000"/>
                        </a:solidFill>
                        <a:latin typeface="Times New Roman" panose="0202060305040502030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TextBox 3"/>
          <p:cNvSpPr txBox="1"/>
          <p:nvPr/>
        </p:nvSpPr>
        <p:spPr>
          <a:xfrm>
            <a:off x="-15602" y="43700"/>
            <a:ext cx="12453016" cy="492443"/>
          </a:xfrm>
          <a:prstGeom prst="rect">
            <a:avLst/>
          </a:prstGeom>
          <a:noFill/>
        </p:spPr>
        <p:txBody>
          <a:bodyPr wrap="square" rtlCol="0">
            <a:spAutoFit/>
          </a:bodyPr>
          <a:lstStyle/>
          <a:p>
            <a:pPr algn="ctr"/>
            <a:r>
              <a:rPr lang="zh-CN" altLang="en-US" sz="2600" b="1" dirty="0">
                <a:solidFill>
                  <a:srgbClr val="0070C0"/>
                </a:solidFill>
                <a:latin typeface="微软雅黑" panose="020B0503020204020204" pitchFamily="34" charset="-122"/>
                <a:ea typeface="微软雅黑" panose="020B0503020204020204" pitchFamily="34" charset="-122"/>
              </a:rPr>
              <a:t>机械制造企业三级标准化细则与冶金等工贸企业标准化细则一、二级要素对比</a:t>
            </a:r>
          </a:p>
        </p:txBody>
      </p:sp>
    </p:spTree>
    <p:extLst>
      <p:ext uri="{BB962C8B-B14F-4D97-AF65-F5344CB8AC3E}">
        <p14:creationId xmlns:p14="http://schemas.microsoft.com/office/powerpoint/2010/main" val="2967118402"/>
      </p:ext>
    </p:extLst>
  </p:cSld>
  <p:clrMapOvr>
    <a:masterClrMapping/>
  </p:clrMapOvr>
  <p:transition spd="slow"/>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1699196610"/>
              </p:ext>
            </p:extLst>
          </p:nvPr>
        </p:nvGraphicFramePr>
        <p:xfrm>
          <a:off x="182245" y="692785"/>
          <a:ext cx="11242675" cy="6217920"/>
        </p:xfrm>
        <a:graphic>
          <a:graphicData uri="http://schemas.openxmlformats.org/drawingml/2006/table">
            <a:tbl>
              <a:tblPr/>
              <a:tblGrid>
                <a:gridCol w="581660"/>
                <a:gridCol w="677545"/>
                <a:gridCol w="2596515"/>
                <a:gridCol w="4091305"/>
                <a:gridCol w="501650"/>
                <a:gridCol w="2794000"/>
              </a:tblGrid>
              <a:tr h="548640">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altLang="en-US" sz="1600" b="1" kern="100" dirty="0" smtClean="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0480">
                <a:tc>
                  <a:txBody>
                    <a:bodyPr/>
                    <a:lstStyle/>
                    <a:p>
                      <a:pPr algn="ctr">
                        <a:spcAft>
                          <a:spcPts val="0"/>
                        </a:spcAft>
                      </a:pPr>
                      <a:r>
                        <a:rPr lang="en-US" sz="1800" kern="0" spc="40" dirty="0">
                          <a:effectLst/>
                          <a:latin typeface="Times New Roman" panose="02020603050405020304"/>
                          <a:ea typeface="微软雅黑" pitchFamily="34" charset="-122"/>
                          <a:cs typeface="Times New Roman" panose="02020603050405020304"/>
                        </a:rPr>
                        <a:t>5.1</a:t>
                      </a:r>
                      <a:r>
                        <a:rPr lang="zh-CN" sz="1800" kern="0" spc="40" dirty="0">
                          <a:effectLst/>
                          <a:latin typeface="Times New Roman" panose="02020603050405020304"/>
                          <a:ea typeface="微软雅黑" pitchFamily="34" charset="-122"/>
                          <a:cs typeface="Times New Roman" panose="02020603050405020304"/>
                        </a:rPr>
                        <a:t>安全风险管理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0" spc="40" dirty="0">
                          <a:effectLst/>
                          <a:latin typeface="Times New Roman" panose="02020603050405020304"/>
                          <a:ea typeface="微软雅黑" pitchFamily="34" charset="-122"/>
                          <a:cs typeface="Times New Roman" panose="02020603050405020304"/>
                        </a:rPr>
                        <a:t>5.1.1</a:t>
                      </a:r>
                      <a:r>
                        <a:rPr lang="zh-CN" sz="1800" kern="0" spc="40" dirty="0">
                          <a:effectLst/>
                          <a:latin typeface="Times New Roman" panose="02020603050405020304"/>
                          <a:ea typeface="微软雅黑" pitchFamily="34" charset="-122"/>
                          <a:cs typeface="Times New Roman" panose="02020603050405020304"/>
                        </a:rPr>
                        <a:t>安全风险辨识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1800" kern="100" dirty="0">
                          <a:effectLst/>
                          <a:latin typeface="Times New Roman" panose="02020603050405020304"/>
                          <a:ea typeface="微软雅黑" pitchFamily="34" charset="-122"/>
                          <a:cs typeface="Times New Roman" panose="02020603050405020304"/>
                        </a:rPr>
                        <a:t>企业应建立安全风险辨识管理制度，组织全员对本单位安全风险进行全面、系统的辨识。</a:t>
                      </a:r>
                      <a:endParaRPr lang="zh-CN" sz="1800" kern="100" dirty="0">
                        <a:effectLst/>
                        <a:latin typeface="Calibri" panose="020F0502020204030204"/>
                        <a:ea typeface="微软雅黑" pitchFamily="34" charset="-122"/>
                        <a:cs typeface="Times New Roman" panose="02020603050405020304"/>
                      </a:endParaRPr>
                    </a:p>
                    <a:p>
                      <a:pPr algn="just">
                        <a:spcAft>
                          <a:spcPts val="0"/>
                        </a:spcAft>
                      </a:pPr>
                      <a:r>
                        <a:rPr lang="en-US" sz="1800" kern="0" spc="40" dirty="0">
                          <a:effectLst/>
                          <a:latin typeface="Times New Roman" panose="02020603050405020304"/>
                          <a:ea typeface="微软雅黑" pitchFamily="34" charset="-122"/>
                          <a:cs typeface="Times New Roman" panose="02020603050405020304"/>
                        </a:rPr>
                        <a:t> </a:t>
                      </a:r>
                      <a:endParaRPr lang="zh-CN" sz="18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1800" kern="100" dirty="0">
                          <a:effectLst/>
                          <a:latin typeface="Times New Roman" panose="02020603050405020304"/>
                          <a:ea typeface="微软雅黑" pitchFamily="34" charset="-122"/>
                          <a:cs typeface="Times New Roman" panose="02020603050405020304"/>
                        </a:rPr>
                        <a:t>安全风险辨识范围应覆盖本单位的所有活动及区域，并考虑正常、异常和紧急三种状态。安全风险辨识应采用适宜的方法和程序，且与现场实际相符。</a:t>
                      </a:r>
                      <a:endParaRPr lang="zh-CN" sz="1800" kern="100" dirty="0">
                        <a:effectLst/>
                        <a:latin typeface="Calibri" panose="020F0502020204030204"/>
                        <a:ea typeface="微软雅黑" pitchFamily="34" charset="-122"/>
                        <a:cs typeface="Times New Roman" panose="02020603050405020304"/>
                      </a:endParaRPr>
                    </a:p>
                    <a:p>
                      <a:pPr algn="just">
                        <a:spcAft>
                          <a:spcPts val="0"/>
                        </a:spcAft>
                        <a:tabLst>
                          <a:tab pos="198120" algn="l"/>
                        </a:tabLst>
                      </a:pPr>
                      <a:r>
                        <a:rPr lang="zh-CN" sz="1800" kern="100" dirty="0">
                          <a:effectLst/>
                          <a:latin typeface="Times New Roman" panose="02020603050405020304"/>
                          <a:ea typeface="微软雅黑" pitchFamily="34" charset="-122"/>
                          <a:cs typeface="Times New Roman" panose="02020603050405020304"/>
                        </a:rPr>
                        <a:t>企业应根据相关文件标准要求进行安全风险辨识，并对安全风险辨识资料进行统计、整理和归档。</a:t>
                      </a:r>
                      <a:endParaRPr lang="zh-CN" sz="1800" kern="100" dirty="0">
                        <a:effectLst/>
                        <a:latin typeface="Calibri" panose="020F0502020204030204"/>
                        <a:ea typeface="微软雅黑" pitchFamily="34" charset="-122"/>
                        <a:cs typeface="Times New Roman" panose="02020603050405020304"/>
                      </a:endParaRPr>
                    </a:p>
                    <a:p>
                      <a:pPr indent="266700" algn="just">
                        <a:spcAft>
                          <a:spcPts val="0"/>
                        </a:spcAft>
                        <a:tabLst>
                          <a:tab pos="198120" algn="l"/>
                        </a:tabLst>
                      </a:pPr>
                      <a:r>
                        <a:rPr lang="en-US" sz="1800" kern="100" dirty="0">
                          <a:effectLst/>
                          <a:latin typeface="Times New Roman" panose="02020603050405020304"/>
                          <a:ea typeface="微软雅黑" pitchFamily="34" charset="-122"/>
                          <a:cs typeface="Times New Roman" panose="02020603050405020304"/>
                        </a:rPr>
                        <a:t> </a:t>
                      </a:r>
                      <a:endParaRPr lang="zh-CN" sz="18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800" kern="100" dirty="0">
                          <a:effectLst/>
                          <a:latin typeface="Times New Roman" panose="02020603050405020304"/>
                          <a:ea typeface="微软雅黑" pitchFamily="34" charset="-122"/>
                          <a:cs typeface="Times New Roman" panose="02020603050405020304"/>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800" kern="100" dirty="0">
                          <a:effectLst/>
                          <a:latin typeface="Times New Roman" panose="02020603050405020304"/>
                          <a:ea typeface="微软雅黑" pitchFamily="34" charset="-122"/>
                          <a:cs typeface="Times New Roman" panose="02020603050405020304"/>
                        </a:rPr>
                        <a:t>1.</a:t>
                      </a:r>
                      <a:r>
                        <a:rPr lang="zh-CN" sz="1800" kern="100" dirty="0">
                          <a:effectLst/>
                          <a:latin typeface="Times New Roman" panose="02020603050405020304"/>
                          <a:ea typeface="微软雅黑" pitchFamily="34" charset="-122"/>
                          <a:cs typeface="Times New Roman" panose="02020603050405020304"/>
                        </a:rPr>
                        <a:t>安全风险辨识中针对工艺、设备、物料及建（构）筑物固有风险辨识不清楚，高危作业动态风险管控不到位，每发现一处扣</a:t>
                      </a:r>
                      <a:r>
                        <a:rPr lang="en-US" sz="1800" kern="100" dirty="0">
                          <a:effectLst/>
                          <a:latin typeface="Times New Roman" panose="02020603050405020304"/>
                          <a:ea typeface="微软雅黑" pitchFamily="34" charset="-122"/>
                          <a:cs typeface="Times New Roman" panose="02020603050405020304"/>
                        </a:rPr>
                        <a:t>1</a:t>
                      </a:r>
                      <a:r>
                        <a:rPr lang="zh-CN" sz="1800" kern="100" dirty="0">
                          <a:effectLst/>
                          <a:latin typeface="Times New Roman" panose="02020603050405020304"/>
                          <a:ea typeface="微软雅黑" pitchFamily="34" charset="-122"/>
                          <a:cs typeface="Times New Roman" panose="02020603050405020304"/>
                        </a:rPr>
                        <a:t>分，本项最多可扣</a:t>
                      </a:r>
                      <a:r>
                        <a:rPr lang="en-US" sz="1800" kern="100" dirty="0">
                          <a:effectLst/>
                          <a:latin typeface="Times New Roman" panose="02020603050405020304"/>
                          <a:ea typeface="微软雅黑" pitchFamily="34" charset="-122"/>
                          <a:cs typeface="Times New Roman" panose="02020603050405020304"/>
                        </a:rPr>
                        <a:t>10</a:t>
                      </a:r>
                      <a:r>
                        <a:rPr lang="zh-CN" sz="1800" kern="100" dirty="0">
                          <a:effectLst/>
                          <a:latin typeface="Times New Roman" panose="02020603050405020304"/>
                          <a:ea typeface="微软雅黑" pitchFamily="34" charset="-122"/>
                          <a:cs typeface="Times New Roman" panose="02020603050405020304"/>
                        </a:rPr>
                        <a:t>分；</a:t>
                      </a:r>
                      <a:endParaRPr lang="zh-CN" sz="1800" kern="100" dirty="0">
                        <a:effectLst/>
                        <a:latin typeface="Calibri" panose="020F0502020204030204"/>
                        <a:ea typeface="微软雅黑" pitchFamily="34" charset="-122"/>
                        <a:cs typeface="Times New Roman" panose="02020603050405020304"/>
                      </a:endParaRPr>
                    </a:p>
                    <a:p>
                      <a:pPr algn="just">
                        <a:spcAft>
                          <a:spcPts val="0"/>
                        </a:spcAft>
                      </a:pPr>
                      <a:r>
                        <a:rPr lang="en-US" sz="1800" kern="100" dirty="0">
                          <a:effectLst/>
                          <a:latin typeface="Times New Roman" panose="02020603050405020304"/>
                          <a:ea typeface="微软雅黑" pitchFamily="34" charset="-122"/>
                          <a:cs typeface="Times New Roman" panose="02020603050405020304"/>
                        </a:rPr>
                        <a:t>2.</a:t>
                      </a:r>
                      <a:r>
                        <a:rPr lang="zh-CN" sz="1800" kern="100" dirty="0">
                          <a:effectLst/>
                          <a:latin typeface="Times New Roman" panose="02020603050405020304"/>
                          <a:ea typeface="微软雅黑" pitchFamily="34" charset="-122"/>
                          <a:cs typeface="Times New Roman" panose="02020603050405020304"/>
                        </a:rPr>
                        <a:t>企业无安全风险辨识相关记录，若现</a:t>
                      </a:r>
                      <a:r>
                        <a:rPr lang="zh-CN" sz="1800" kern="100" dirty="0">
                          <a:solidFill>
                            <a:schemeClr val="tx1"/>
                          </a:solidFill>
                          <a:effectLst/>
                          <a:latin typeface="Times New Roman" panose="02020603050405020304"/>
                          <a:ea typeface="微软雅黑" pitchFamily="34" charset="-122"/>
                          <a:cs typeface="Times New Roman" panose="02020603050405020304"/>
                        </a:rPr>
                        <a:t>场未</a:t>
                      </a:r>
                      <a:r>
                        <a:rPr lang="zh-CN" sz="1800" kern="100" dirty="0">
                          <a:effectLst/>
                          <a:latin typeface="Times New Roman" panose="02020603050405020304"/>
                          <a:ea typeface="微软雅黑" pitchFamily="34" charset="-122"/>
                          <a:cs typeface="Times New Roman" panose="02020603050405020304"/>
                        </a:rPr>
                        <a:t>张贴风险告知相关内容，则本项扣</a:t>
                      </a:r>
                      <a:r>
                        <a:rPr lang="en-US" sz="1800" kern="100" dirty="0">
                          <a:effectLst/>
                          <a:latin typeface="Times New Roman" panose="02020603050405020304"/>
                          <a:ea typeface="微软雅黑" pitchFamily="34" charset="-122"/>
                          <a:cs typeface="Times New Roman" panose="02020603050405020304"/>
                        </a:rPr>
                        <a:t>2</a:t>
                      </a:r>
                      <a:r>
                        <a:rPr lang="zh-CN" sz="1800" kern="100" dirty="0">
                          <a:effectLst/>
                          <a:latin typeface="Times New Roman" panose="02020603050405020304"/>
                          <a:ea typeface="微软雅黑" pitchFamily="34" charset="-122"/>
                          <a:cs typeface="Times New Roman" panose="02020603050405020304"/>
                        </a:rPr>
                        <a:t>分；</a:t>
                      </a:r>
                      <a:endParaRPr lang="zh-CN" sz="1800" kern="100" dirty="0">
                        <a:effectLst/>
                        <a:latin typeface="Calibri" panose="020F0502020204030204"/>
                        <a:ea typeface="微软雅黑" pitchFamily="34" charset="-122"/>
                        <a:cs typeface="Times New Roman" panose="02020603050405020304"/>
                      </a:endParaRPr>
                    </a:p>
                    <a:p>
                      <a:pPr algn="just">
                        <a:spcAft>
                          <a:spcPts val="0"/>
                        </a:spcAft>
                      </a:pPr>
                      <a:r>
                        <a:rPr lang="en-US" sz="1800" kern="100" dirty="0">
                          <a:effectLst/>
                          <a:latin typeface="Times New Roman" panose="02020603050405020304"/>
                          <a:ea typeface="微软雅黑" pitchFamily="34" charset="-122"/>
                          <a:cs typeface="Times New Roman" panose="02020603050405020304"/>
                        </a:rPr>
                        <a:t>3.</a:t>
                      </a:r>
                      <a:r>
                        <a:rPr lang="zh-CN" sz="1800" kern="100" dirty="0">
                          <a:effectLst/>
                          <a:latin typeface="Times New Roman" panose="02020603050405020304"/>
                          <a:ea typeface="微软雅黑" pitchFamily="34" charset="-122"/>
                          <a:cs typeface="Times New Roman" panose="02020603050405020304"/>
                        </a:rPr>
                        <a:t>企业应有安全风险辨识清单，辨识内容缺少一个作业活动扣</a:t>
                      </a:r>
                      <a:r>
                        <a:rPr lang="en-US" sz="1800" kern="100" dirty="0">
                          <a:effectLst/>
                          <a:latin typeface="Times New Roman" panose="02020603050405020304"/>
                          <a:ea typeface="微软雅黑" pitchFamily="34" charset="-122"/>
                          <a:cs typeface="Times New Roman" panose="02020603050405020304"/>
                        </a:rPr>
                        <a:t>1</a:t>
                      </a:r>
                      <a:r>
                        <a:rPr lang="zh-CN" sz="1800" kern="100" dirty="0">
                          <a:effectLst/>
                          <a:latin typeface="Times New Roman" panose="02020603050405020304"/>
                          <a:ea typeface="微软雅黑" pitchFamily="34" charset="-122"/>
                          <a:cs typeface="Times New Roman" panose="02020603050405020304"/>
                        </a:rPr>
                        <a:t>分，最多扣</a:t>
                      </a:r>
                      <a:r>
                        <a:rPr lang="en-US" sz="1800" kern="100" dirty="0">
                          <a:effectLst/>
                          <a:latin typeface="Times New Roman" panose="02020603050405020304"/>
                          <a:ea typeface="微软雅黑" pitchFamily="34" charset="-122"/>
                          <a:cs typeface="Times New Roman" panose="02020603050405020304"/>
                        </a:rPr>
                        <a:t>3</a:t>
                      </a:r>
                      <a:r>
                        <a:rPr lang="zh-CN" sz="1800" kern="100" dirty="0">
                          <a:effectLst/>
                          <a:latin typeface="Times New Roman" panose="02020603050405020304"/>
                          <a:ea typeface="微软雅黑" pitchFamily="34" charset="-122"/>
                          <a:cs typeface="Times New Roman" panose="02020603050405020304"/>
                        </a:rPr>
                        <a:t>分。</a:t>
                      </a:r>
                      <a:endParaRPr lang="zh-CN" sz="18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98295">
                <a:tc gridSpan="6">
                  <a:txBody>
                    <a:bodyPr/>
                    <a:lstStyle/>
                    <a:p>
                      <a:pPr algn="l">
                        <a:spcAft>
                          <a:spcPts val="0"/>
                        </a:spcAft>
                        <a:buNone/>
                      </a:pPr>
                      <a:r>
                        <a:rPr lang="zh-CN" altLang="zh-CN" sz="2400" b="1" kern="100" dirty="0">
                          <a:effectLst/>
                          <a:latin typeface="Calibri" panose="020F0502020204030204"/>
                          <a:ea typeface="微软雅黑" pitchFamily="34" charset="-122"/>
                          <a:cs typeface="Times New Roman" panose="02020603050405020304"/>
                        </a:rPr>
                        <a:t>本节要点：</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rPr>
                        <a:t>1</a:t>
                      </a:r>
                      <a:r>
                        <a:rPr lang="zh-CN" altLang="en-US" sz="2400" b="1" kern="100" dirty="0">
                          <a:effectLst/>
                          <a:latin typeface="Calibri" panose="020F0502020204030204"/>
                          <a:ea typeface="微软雅黑" pitchFamily="34" charset="-122"/>
                          <a:cs typeface="Times New Roman" panose="02020603050405020304"/>
                        </a:rPr>
                        <a:t>、编制安全风险辨识清单。</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rPr>
                        <a:t>2</a:t>
                      </a:r>
                      <a:r>
                        <a:rPr lang="zh-CN" altLang="en-US" sz="2400" b="1" kern="100" dirty="0">
                          <a:effectLst/>
                          <a:latin typeface="Calibri" panose="020F0502020204030204"/>
                          <a:ea typeface="微软雅黑" pitchFamily="34" charset="-122"/>
                          <a:cs typeface="Times New Roman" panose="02020603050405020304"/>
                        </a:rPr>
                        <a:t>、安全风险辨识覆盖企业所有区域及作业，特别对于危险作业的辨识，如有限空间等。</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rPr>
                        <a:t>3</a:t>
                      </a:r>
                      <a:r>
                        <a:rPr lang="zh-CN" altLang="en-US" sz="2400" b="1" kern="100" dirty="0">
                          <a:effectLst/>
                          <a:latin typeface="Calibri" panose="020F0502020204030204"/>
                          <a:ea typeface="微软雅黑" pitchFamily="34" charset="-122"/>
                          <a:cs typeface="Times New Roman" panose="02020603050405020304"/>
                        </a:rPr>
                        <a:t>、检查现场是否张贴相对应的安全风险告知牌。</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矩形 6"/>
          <p:cNvSpPr/>
          <p:nvPr/>
        </p:nvSpPr>
        <p:spPr>
          <a:xfrm>
            <a:off x="24130" y="-29054"/>
            <a:ext cx="6528524" cy="584775"/>
          </a:xfrm>
          <a:prstGeom prst="rect">
            <a:avLst/>
          </a:prstGeom>
        </p:spPr>
        <p:txBody>
          <a:bodyPr wrap="square">
            <a:spAutoFit/>
          </a:bodyPr>
          <a:lstStyle/>
          <a:p>
            <a:pPr algn="ctr"/>
            <a:r>
              <a:rPr lang="zh-CN" altLang="en-US" sz="3200" dirty="0" smtClean="0">
                <a:latin typeface="仿宋" panose="02010609060101010101" pitchFamily="1" charset="-122"/>
                <a:ea typeface="仿宋" panose="02010609060101010101" pitchFamily="1" charset="-122"/>
              </a:rPr>
              <a:t>五</a:t>
            </a:r>
            <a:r>
              <a:rPr lang="zh-CN" altLang="zh-CN" sz="3200" b="1" dirty="0" smtClean="0">
                <a:latin typeface="仿宋" panose="02010609060101010101" pitchFamily="1" charset="-122"/>
                <a:ea typeface="仿宋" panose="02010609060101010101" pitchFamily="1" charset="-122"/>
              </a:rPr>
              <a:t>、</a:t>
            </a:r>
            <a:r>
              <a:rPr lang="zh-CN" altLang="en-US" sz="3200" b="1" dirty="0" smtClean="0">
                <a:latin typeface="仿宋" panose="02010609060101010101" pitchFamily="1" charset="-122"/>
                <a:ea typeface="仿宋" panose="02010609060101010101" pitchFamily="1" charset="-122"/>
              </a:rPr>
              <a:t>安全</a:t>
            </a:r>
            <a:r>
              <a:rPr lang="zh-CN" altLang="en-US" sz="3200" b="1" dirty="0">
                <a:latin typeface="仿宋" panose="02010609060101010101" pitchFamily="1" charset="-122"/>
                <a:ea typeface="仿宋" panose="02010609060101010101" pitchFamily="1" charset="-122"/>
              </a:rPr>
              <a:t>风险管控及隐患排查治理</a:t>
            </a:r>
            <a:endParaRPr lang="en-US" altLang="zh-CN" sz="3200" b="1" dirty="0">
              <a:latin typeface="仿宋" panose="02010609060101010101" pitchFamily="1" charset="-122"/>
              <a:ea typeface="仿宋" panose="02010609060101010101" pitchFamily="1" charset="-122"/>
            </a:endParaRPr>
          </a:p>
        </p:txBody>
      </p:sp>
    </p:spTree>
    <p:extLst>
      <p:ext uri="{BB962C8B-B14F-4D97-AF65-F5344CB8AC3E}">
        <p14:creationId xmlns:p14="http://schemas.microsoft.com/office/powerpoint/2010/main" val="2879368598"/>
      </p:ext>
    </p:extLst>
  </p:cSld>
  <p:clrMapOvr>
    <a:masterClrMapping/>
  </p:clrMapOvr>
  <p:transition spd="slow"/>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36980410"/>
              </p:ext>
            </p:extLst>
          </p:nvPr>
        </p:nvGraphicFramePr>
        <p:xfrm>
          <a:off x="152285" y="707301"/>
          <a:ext cx="11229978" cy="5885816"/>
        </p:xfrm>
        <a:graphic>
          <a:graphicData uri="http://schemas.openxmlformats.org/drawingml/2006/table">
            <a:tbl>
              <a:tblPr/>
              <a:tblGrid>
                <a:gridCol w="566420"/>
                <a:gridCol w="750570"/>
                <a:gridCol w="2533822"/>
                <a:gridCol w="4087062"/>
                <a:gridCol w="500972"/>
                <a:gridCol w="2791132"/>
              </a:tblGrid>
              <a:tr h="617856">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altLang="en-US" sz="1600" b="1" kern="100" dirty="0" smtClean="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9455">
                <a:tc>
                  <a:txBody>
                    <a:bodyPr/>
                    <a:lstStyle/>
                    <a:p>
                      <a:pPr algn="ctr">
                        <a:spcAft>
                          <a:spcPts val="0"/>
                        </a:spcAft>
                      </a:pPr>
                      <a:r>
                        <a:rPr lang="en-US" sz="1400" kern="0" spc="40" dirty="0">
                          <a:effectLst/>
                          <a:latin typeface="Times New Roman" panose="02020603050405020304"/>
                          <a:ea typeface="微软雅黑" pitchFamily="34" charset="-122"/>
                          <a:cs typeface="Times New Roman" panose="02020603050405020304"/>
                        </a:rPr>
                        <a:t>5.1</a:t>
                      </a:r>
                      <a:r>
                        <a:rPr lang="zh-CN" sz="1400" kern="0" spc="40" dirty="0">
                          <a:effectLst/>
                          <a:latin typeface="Times New Roman" panose="02020603050405020304"/>
                          <a:ea typeface="微软雅黑" pitchFamily="34" charset="-122"/>
                          <a:cs typeface="Times New Roman" panose="02020603050405020304"/>
                        </a:rPr>
                        <a:t>安全风险管理</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0" spc="40" dirty="0">
                          <a:effectLst/>
                          <a:latin typeface="Times New Roman" panose="02020603050405020304"/>
                          <a:ea typeface="微软雅黑" pitchFamily="34" charset="-122"/>
                          <a:cs typeface="Times New Roman" panose="02020603050405020304"/>
                        </a:rPr>
                        <a:t>5.1.2</a:t>
                      </a:r>
                      <a:r>
                        <a:rPr lang="zh-CN" sz="1400" kern="0" spc="40" dirty="0">
                          <a:effectLst/>
                          <a:latin typeface="Times New Roman" panose="02020603050405020304"/>
                          <a:ea typeface="微软雅黑" pitchFamily="34" charset="-122"/>
                          <a:cs typeface="Times New Roman" panose="02020603050405020304"/>
                        </a:rPr>
                        <a:t>安全风险评估</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1400" kern="100" dirty="0">
                          <a:effectLst/>
                          <a:latin typeface="Times New Roman" panose="02020603050405020304"/>
                          <a:ea typeface="微软雅黑" pitchFamily="34" charset="-122"/>
                          <a:cs typeface="Times New Roman" panose="02020603050405020304"/>
                        </a:rPr>
                        <a:t>企业应建立安全风险评估管理制度，明确安全风险评估的目的、范围、频次、准则和工作程序等。</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1400" kern="100" dirty="0">
                          <a:effectLst/>
                          <a:latin typeface="Times New Roman" panose="02020603050405020304"/>
                          <a:ea typeface="微软雅黑" pitchFamily="34" charset="-122"/>
                          <a:cs typeface="Times New Roman" panose="02020603050405020304"/>
                        </a:rPr>
                        <a:t>企业应选择合适的安全风险评估方法，定期对所辨识出的存在安全风险的作业活动、设备设施、物料等进行评估。在进行安全风险评估时，至少应从影响人、财产和坏境三个方面的可能性和严重程度进行分析。企业至少提供安全风险辨识清单，同时在安全风险辨识清单基础上应提供安全风险分级管控清单、岗位风险管控排查表等各类清单。</a:t>
                      </a:r>
                      <a:endParaRPr lang="zh-CN" sz="1400" kern="100" dirty="0">
                        <a:effectLst/>
                        <a:latin typeface="Calibri" panose="020F0502020204030204"/>
                        <a:ea typeface="微软雅黑" pitchFamily="34" charset="-122"/>
                        <a:cs typeface="Times New Roman" panose="02020603050405020304"/>
                      </a:endParaRPr>
                    </a:p>
                    <a:p>
                      <a:pPr indent="266700" algn="just">
                        <a:spcAft>
                          <a:spcPts val="0"/>
                        </a:spcAft>
                      </a:pPr>
                      <a:r>
                        <a:rPr lang="zh-CN" sz="1400" kern="100" dirty="0">
                          <a:effectLst/>
                          <a:latin typeface="Times New Roman" panose="02020603050405020304"/>
                          <a:ea typeface="微软雅黑" pitchFamily="34" charset="-122"/>
                          <a:cs typeface="Times New Roman" panose="02020603050405020304"/>
                        </a:rPr>
                        <a:t>危险化学品使用、储存企业依据有关文件规定每三年应委托具备规定资质条件的专业技术服务机构对本企业的安全生产状况进行安全评价或安全评估。</a:t>
                      </a:r>
                      <a:endParaRPr lang="zh-CN" sz="1400" kern="100" dirty="0">
                        <a:effectLst/>
                        <a:latin typeface="Calibri" panose="020F0502020204030204"/>
                        <a:ea typeface="微软雅黑" pitchFamily="34" charset="-122"/>
                        <a:cs typeface="Times New Roman" panose="02020603050405020304"/>
                      </a:endParaRPr>
                    </a:p>
                    <a:p>
                      <a:pPr indent="266700" algn="just">
                        <a:spcAft>
                          <a:spcPts val="0"/>
                        </a:spcAft>
                      </a:pPr>
                      <a:r>
                        <a:rPr lang="zh-CN" sz="1400" kern="100" dirty="0">
                          <a:effectLst/>
                          <a:latin typeface="Times New Roman" panose="02020603050405020304"/>
                          <a:ea typeface="微软雅黑" pitchFamily="34" charset="-122"/>
                          <a:cs typeface="Times New Roman" panose="02020603050405020304"/>
                        </a:rPr>
                        <a:t>企业发生工艺、设备设施等重大变动时，应对新工艺和设备进行辨识。</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400" u="none" strike="noStrike" kern="100" dirty="0">
                          <a:solidFill>
                            <a:srgbClr val="FF0000"/>
                          </a:solidFill>
                          <a:effectLst/>
                          <a:latin typeface="Times New Roman" panose="02020603050405020304"/>
                          <a:ea typeface="微软雅黑" pitchFamily="34" charset="-122"/>
                          <a:cs typeface="Times New Roman" panose="02020603050405020304"/>
                        </a:rPr>
                        <a:t> </a:t>
                      </a:r>
                      <a:endParaRPr lang="zh-CN" sz="1400" kern="100" dirty="0">
                        <a:effectLst/>
                        <a:latin typeface="Calibri" panose="020F0502020204030204"/>
                        <a:ea typeface="微软雅黑" pitchFamily="34" charset="-122"/>
                        <a:cs typeface="Times New Roman" panose="02020603050405020304"/>
                      </a:endParaRPr>
                    </a:p>
                    <a:p>
                      <a:pPr algn="just">
                        <a:spcAft>
                          <a:spcPts val="0"/>
                        </a:spcAft>
                      </a:pPr>
                      <a:r>
                        <a:rPr lang="en-US" sz="1400" kern="100" dirty="0">
                          <a:effectLst/>
                          <a:latin typeface="Times New Roman" panose="02020603050405020304"/>
                          <a:ea typeface="微软雅黑" pitchFamily="34" charset="-122"/>
                          <a:cs typeface="Times New Roman" panose="02020603050405020304"/>
                        </a:rPr>
                        <a:t>10</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400" kern="100" dirty="0">
                          <a:effectLst/>
                          <a:latin typeface="Times New Roman" panose="02020603050405020304"/>
                          <a:ea typeface="微软雅黑" pitchFamily="34" charset="-122"/>
                          <a:cs typeface="Times New Roman" panose="02020603050405020304"/>
                        </a:rPr>
                        <a:t>1.</a:t>
                      </a:r>
                      <a:r>
                        <a:rPr lang="zh-CN" sz="1400" kern="100" dirty="0">
                          <a:effectLst/>
                          <a:latin typeface="Times New Roman" panose="02020603050405020304"/>
                          <a:ea typeface="微软雅黑" pitchFamily="34" charset="-122"/>
                          <a:cs typeface="Times New Roman" panose="02020603050405020304"/>
                        </a:rPr>
                        <a:t>安全风险分级管控清单、岗位风险管控排查表，每缺一个扣</a:t>
                      </a:r>
                      <a:r>
                        <a:rPr lang="en-US" sz="1400" kern="100" dirty="0">
                          <a:effectLst/>
                          <a:latin typeface="Times New Roman" panose="02020603050405020304"/>
                          <a:ea typeface="微软雅黑" pitchFamily="34" charset="-122"/>
                          <a:cs typeface="Times New Roman" panose="02020603050405020304"/>
                        </a:rPr>
                        <a:t>5</a:t>
                      </a:r>
                      <a:r>
                        <a:rPr lang="zh-CN" sz="1400" kern="100" dirty="0">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p>
                      <a:pPr algn="just">
                        <a:spcAft>
                          <a:spcPts val="0"/>
                        </a:spcAft>
                      </a:pPr>
                      <a:r>
                        <a:rPr lang="en-US" sz="1400" kern="100" dirty="0">
                          <a:effectLst/>
                          <a:latin typeface="Times New Roman" panose="02020603050405020304"/>
                          <a:ea typeface="微软雅黑" pitchFamily="34" charset="-122"/>
                          <a:cs typeface="Times New Roman" panose="02020603050405020304"/>
                        </a:rPr>
                        <a:t>2.</a:t>
                      </a:r>
                      <a:r>
                        <a:rPr lang="zh-CN" sz="1400" kern="100" dirty="0">
                          <a:effectLst/>
                          <a:latin typeface="Times New Roman" panose="02020603050405020304"/>
                          <a:ea typeface="微软雅黑" pitchFamily="34" charset="-122"/>
                          <a:cs typeface="Times New Roman" panose="02020603050405020304"/>
                        </a:rPr>
                        <a:t>企业安全风险辨识清单未及时更新，扣</a:t>
                      </a:r>
                      <a:r>
                        <a:rPr lang="en-US" sz="1400" kern="100" dirty="0">
                          <a:effectLst/>
                          <a:latin typeface="Times New Roman" panose="02020603050405020304"/>
                          <a:ea typeface="微软雅黑" pitchFamily="34" charset="-122"/>
                          <a:cs typeface="Times New Roman" panose="02020603050405020304"/>
                        </a:rPr>
                        <a:t>2</a:t>
                      </a:r>
                      <a:r>
                        <a:rPr lang="zh-CN" sz="1400" kern="100" dirty="0">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p>
                      <a:pPr algn="just">
                        <a:spcAft>
                          <a:spcPts val="0"/>
                        </a:spcAft>
                      </a:pPr>
                      <a:r>
                        <a:rPr lang="en-US" sz="1400" kern="100" dirty="0">
                          <a:effectLst/>
                          <a:latin typeface="Times New Roman" panose="02020603050405020304"/>
                          <a:ea typeface="微软雅黑" pitchFamily="34" charset="-122"/>
                          <a:cs typeface="Times New Roman" panose="02020603050405020304"/>
                        </a:rPr>
                        <a:t>3.</a:t>
                      </a:r>
                      <a:r>
                        <a:rPr lang="zh-CN" sz="1400" kern="100" dirty="0">
                          <a:effectLst/>
                          <a:latin typeface="Times New Roman" panose="02020603050405020304"/>
                          <a:ea typeface="微软雅黑" pitchFamily="34" charset="-122"/>
                          <a:cs typeface="Times New Roman" panose="02020603050405020304"/>
                        </a:rPr>
                        <a:t>安全风险辨识清单内容不全面，每处扣</a:t>
                      </a:r>
                      <a:r>
                        <a:rPr lang="en-US" sz="1400" kern="100" dirty="0">
                          <a:effectLst/>
                          <a:latin typeface="Times New Roman" panose="02020603050405020304"/>
                          <a:ea typeface="微软雅黑" pitchFamily="34" charset="-122"/>
                          <a:cs typeface="Times New Roman" panose="02020603050405020304"/>
                        </a:rPr>
                        <a:t>1</a:t>
                      </a:r>
                      <a:r>
                        <a:rPr lang="zh-CN" sz="1400" kern="100" dirty="0">
                          <a:effectLst/>
                          <a:latin typeface="Times New Roman" panose="02020603050405020304"/>
                          <a:ea typeface="微软雅黑" pitchFamily="34" charset="-122"/>
                          <a:cs typeface="Times New Roman" panose="02020603050405020304"/>
                        </a:rPr>
                        <a:t>分，最多扣</a:t>
                      </a:r>
                      <a:r>
                        <a:rPr lang="en-US" sz="1400" kern="100" dirty="0">
                          <a:effectLst/>
                          <a:latin typeface="Times New Roman" panose="02020603050405020304"/>
                          <a:ea typeface="微软雅黑" pitchFamily="34" charset="-122"/>
                          <a:cs typeface="Times New Roman" panose="02020603050405020304"/>
                        </a:rPr>
                        <a:t>3</a:t>
                      </a:r>
                      <a:r>
                        <a:rPr lang="zh-CN" sz="1400" kern="100" dirty="0">
                          <a:effectLst/>
                          <a:latin typeface="Times New Roman" panose="02020603050405020304"/>
                          <a:ea typeface="微软雅黑" pitchFamily="34" charset="-122"/>
                          <a:cs typeface="Times New Roman" panose="02020603050405020304"/>
                        </a:rPr>
                        <a:t>分；</a:t>
                      </a:r>
                    </a:p>
                    <a:p>
                      <a:pPr algn="just">
                        <a:spcAft>
                          <a:spcPts val="0"/>
                        </a:spcAft>
                      </a:pPr>
                      <a:r>
                        <a:rPr lang="en-US" sz="1400" kern="100" dirty="0">
                          <a:effectLst/>
                          <a:latin typeface="Times New Roman" panose="02020603050405020304"/>
                          <a:ea typeface="微软雅黑" pitchFamily="34" charset="-122"/>
                          <a:cs typeface="Times New Roman" panose="02020603050405020304"/>
                        </a:rPr>
                        <a:t>4.</a:t>
                      </a:r>
                      <a:r>
                        <a:rPr lang="zh-CN" sz="1400" kern="100" dirty="0">
                          <a:effectLst/>
                          <a:latin typeface="Times New Roman" panose="02020603050405020304"/>
                          <a:ea typeface="微软雅黑" pitchFamily="34" charset="-122"/>
                          <a:cs typeface="Times New Roman" panose="02020603050405020304"/>
                        </a:rPr>
                        <a:t>危险化学品存储使用企业未按有关文件要求进行安全评价或安全评估，本项不得分。</a:t>
                      </a:r>
                      <a:endParaRPr lang="zh-CN" sz="1400" kern="100" dirty="0">
                        <a:effectLst/>
                        <a:latin typeface="Calibri" panose="020F0502020204030204"/>
                        <a:ea typeface="微软雅黑" pitchFamily="34" charset="-122"/>
                        <a:cs typeface="Times New Roman" panose="02020603050405020304"/>
                      </a:endParaRPr>
                    </a:p>
                    <a:p>
                      <a:pPr algn="just">
                        <a:spcAft>
                          <a:spcPts val="0"/>
                        </a:spcAft>
                      </a:pPr>
                      <a:r>
                        <a:rPr lang="en-US" sz="1400" kern="100" dirty="0">
                          <a:effectLst/>
                          <a:latin typeface="Times New Roman" panose="02020603050405020304"/>
                          <a:ea typeface="微软雅黑" pitchFamily="34" charset="-122"/>
                          <a:cs typeface="Times New Roman" panose="02020603050405020304"/>
                        </a:rPr>
                        <a:t> </a:t>
                      </a:r>
                      <a:endParaRPr lang="zh-CN" sz="1400" kern="100" dirty="0">
                        <a:effectLst/>
                        <a:latin typeface="Calibri" panose="020F0502020204030204"/>
                        <a:ea typeface="微软雅黑" pitchFamily="34" charset="-122"/>
                        <a:cs typeface="Times New Roman" panose="02020603050405020304"/>
                      </a:endParaRPr>
                    </a:p>
                    <a:p>
                      <a:pPr algn="just">
                        <a:spcAft>
                          <a:spcPts val="0"/>
                        </a:spcAft>
                      </a:pPr>
                      <a:r>
                        <a:rPr lang="en-US" sz="1400" kern="100" dirty="0">
                          <a:effectLst/>
                          <a:latin typeface="Times New Roman" panose="02020603050405020304"/>
                          <a:ea typeface="微软雅黑" pitchFamily="34" charset="-122"/>
                          <a:cs typeface="Times New Roman" panose="02020603050405020304"/>
                        </a:rPr>
                        <a:t> </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8505">
                <a:tc gridSpan="6">
                  <a:txBody>
                    <a:bodyPr/>
                    <a:lstStyle/>
                    <a:p>
                      <a:pPr algn="l">
                        <a:spcAft>
                          <a:spcPts val="0"/>
                        </a:spcAft>
                        <a:buNone/>
                      </a:pPr>
                      <a:r>
                        <a:rPr lang="zh-CN" altLang="zh-CN" sz="2400" b="1" kern="100" dirty="0">
                          <a:effectLst/>
                          <a:latin typeface="Calibri" panose="020F0502020204030204"/>
                          <a:ea typeface="微软雅黑" pitchFamily="34" charset="-122"/>
                          <a:cs typeface="Times New Roman" panose="02020603050405020304"/>
                          <a:sym typeface="+mn-ea"/>
                        </a:rPr>
                        <a:t>本节要点：</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1</a:t>
                      </a:r>
                      <a:r>
                        <a:rPr lang="zh-CN" altLang="en-US" sz="2400" b="1" kern="100" dirty="0">
                          <a:effectLst/>
                          <a:latin typeface="Calibri" panose="020F0502020204030204"/>
                          <a:ea typeface="微软雅黑" pitchFamily="34" charset="-122"/>
                          <a:cs typeface="Times New Roman" panose="02020603050405020304"/>
                          <a:sym typeface="+mn-ea"/>
                        </a:rPr>
                        <a:t>、编写安全风险分级管控清单，与安全风险辨识清单对应。</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2</a:t>
                      </a:r>
                      <a:r>
                        <a:rPr lang="zh-CN" altLang="en-US" sz="2400" b="1" kern="100" dirty="0">
                          <a:effectLst/>
                          <a:latin typeface="Calibri" panose="020F0502020204030204"/>
                          <a:ea typeface="微软雅黑" pitchFamily="34" charset="-122"/>
                          <a:cs typeface="Times New Roman" panose="02020603050405020304"/>
                          <a:sym typeface="+mn-ea"/>
                        </a:rPr>
                        <a:t>、危险化学储存使用企业需进行安全评价或安全评估，依据为《宁波市使用危险化学品从事生产的企业专项安全评价暂行办法》等有关文件。</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矩形 6"/>
          <p:cNvSpPr/>
          <p:nvPr/>
        </p:nvSpPr>
        <p:spPr>
          <a:xfrm>
            <a:off x="24130" y="-29054"/>
            <a:ext cx="6528524" cy="584775"/>
          </a:xfrm>
          <a:prstGeom prst="rect">
            <a:avLst/>
          </a:prstGeom>
        </p:spPr>
        <p:txBody>
          <a:bodyPr wrap="square">
            <a:spAutoFit/>
          </a:bodyPr>
          <a:lstStyle/>
          <a:p>
            <a:pPr algn="ctr"/>
            <a:r>
              <a:rPr lang="zh-CN" altLang="en-US" sz="3200" dirty="0" smtClean="0">
                <a:latin typeface="仿宋" panose="02010609060101010101" pitchFamily="1" charset="-122"/>
                <a:ea typeface="仿宋" panose="02010609060101010101" pitchFamily="1" charset="-122"/>
              </a:rPr>
              <a:t>五</a:t>
            </a:r>
            <a:r>
              <a:rPr lang="zh-CN" altLang="zh-CN" sz="3200" b="1" dirty="0" smtClean="0">
                <a:latin typeface="仿宋" panose="02010609060101010101" pitchFamily="1" charset="-122"/>
                <a:ea typeface="仿宋" panose="02010609060101010101" pitchFamily="1" charset="-122"/>
              </a:rPr>
              <a:t>、</a:t>
            </a:r>
            <a:r>
              <a:rPr lang="zh-CN" altLang="en-US" sz="3200" b="1" dirty="0" smtClean="0">
                <a:latin typeface="仿宋" panose="02010609060101010101" pitchFamily="1" charset="-122"/>
                <a:ea typeface="仿宋" panose="02010609060101010101" pitchFamily="1" charset="-122"/>
              </a:rPr>
              <a:t>安全</a:t>
            </a:r>
            <a:r>
              <a:rPr lang="zh-CN" altLang="en-US" sz="3200" b="1" dirty="0">
                <a:latin typeface="仿宋" panose="02010609060101010101" pitchFamily="1" charset="-122"/>
                <a:ea typeface="仿宋" panose="02010609060101010101" pitchFamily="1" charset="-122"/>
              </a:rPr>
              <a:t>风险管控及隐患排查治理</a:t>
            </a:r>
            <a:endParaRPr lang="en-US" altLang="zh-CN" sz="3200" b="1" dirty="0">
              <a:latin typeface="仿宋" panose="02010609060101010101" pitchFamily="1" charset="-122"/>
              <a:ea typeface="仿宋" panose="02010609060101010101" pitchFamily="1" charset="-122"/>
            </a:endParaRPr>
          </a:p>
        </p:txBody>
      </p:sp>
    </p:spTree>
    <p:extLst>
      <p:ext uri="{BB962C8B-B14F-4D97-AF65-F5344CB8AC3E}">
        <p14:creationId xmlns:p14="http://schemas.microsoft.com/office/powerpoint/2010/main" val="898721991"/>
      </p:ext>
    </p:extLst>
  </p:cSld>
  <p:clrMapOvr>
    <a:masterClrMapping/>
  </p:clrMapOvr>
  <p:transition spd="slow"/>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1955131352"/>
              </p:ext>
            </p:extLst>
          </p:nvPr>
        </p:nvGraphicFramePr>
        <p:xfrm>
          <a:off x="152285" y="707301"/>
          <a:ext cx="11368921" cy="5885816"/>
        </p:xfrm>
        <a:graphic>
          <a:graphicData uri="http://schemas.openxmlformats.org/drawingml/2006/table">
            <a:tbl>
              <a:tblPr/>
              <a:tblGrid>
                <a:gridCol w="566420"/>
                <a:gridCol w="750570"/>
                <a:gridCol w="2419083"/>
                <a:gridCol w="4201801"/>
                <a:gridCol w="500972"/>
                <a:gridCol w="2930075"/>
              </a:tblGrid>
              <a:tr h="617856">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altLang="en-US" sz="1600" b="1" kern="100" dirty="0" smtClean="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9455">
                <a:tc>
                  <a:txBody>
                    <a:bodyPr/>
                    <a:lstStyle/>
                    <a:p>
                      <a:pPr algn="ctr">
                        <a:spcAft>
                          <a:spcPts val="0"/>
                        </a:spcAft>
                      </a:pPr>
                      <a:r>
                        <a:rPr lang="en-US" sz="1600" kern="0" spc="40" dirty="0">
                          <a:effectLst/>
                          <a:latin typeface="Times New Roman" panose="02020603050405020304"/>
                          <a:ea typeface="微软雅黑" pitchFamily="34" charset="-122"/>
                          <a:cs typeface="Times New Roman" panose="02020603050405020304"/>
                        </a:rPr>
                        <a:t>5.1</a:t>
                      </a:r>
                      <a:r>
                        <a:rPr lang="zh-CN" sz="1600" kern="0" spc="40" dirty="0">
                          <a:effectLst/>
                          <a:latin typeface="Times New Roman" panose="02020603050405020304"/>
                          <a:ea typeface="微软雅黑" pitchFamily="34" charset="-122"/>
                          <a:cs typeface="Times New Roman" panose="02020603050405020304"/>
                        </a:rPr>
                        <a:t>安全风险管理</a:t>
                      </a:r>
                      <a:endParaRPr lang="zh-CN" sz="16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kern="0" spc="40" dirty="0">
                          <a:effectLst/>
                          <a:latin typeface="Times New Roman" panose="02020603050405020304" pitchFamily="2" charset="0"/>
                          <a:ea typeface="微软雅黑" pitchFamily="34" charset="-122"/>
                          <a:cs typeface="Times New Roman" panose="02020603050405020304" pitchFamily="2" charset="0"/>
                        </a:rPr>
                        <a:t>5.1.3</a:t>
                      </a:r>
                      <a:r>
                        <a:rPr lang="zh-CN" sz="1600" kern="0" spc="40" dirty="0">
                          <a:effectLst/>
                          <a:latin typeface="Times New Roman" panose="02020603050405020304" pitchFamily="2" charset="0"/>
                          <a:ea typeface="微软雅黑" pitchFamily="34" charset="-122"/>
                          <a:cs typeface="Times New Roman" panose="02020603050405020304" pitchFamily="2" charset="0"/>
                        </a:rPr>
                        <a:t>安全风险控制</a:t>
                      </a:r>
                      <a:endParaRPr lang="zh-CN" sz="1600" kern="100" dirty="0">
                        <a:effectLst/>
                        <a:latin typeface="Calibri" panose="020F0502020204030204" pitchFamily="34" charset="0"/>
                        <a:ea typeface="微软雅黑" pitchFamily="34" charset="-122"/>
                        <a:cs typeface="Times New Roman" panose="02020603050405020304"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1600" kern="100" dirty="0">
                          <a:effectLst/>
                          <a:latin typeface="Times New Roman" panose="02020603050405020304" pitchFamily="2" charset="0"/>
                          <a:ea typeface="微软雅黑" pitchFamily="34" charset="-122"/>
                          <a:cs typeface="Times New Roman" panose="02020603050405020304" pitchFamily="2" charset="0"/>
                        </a:rPr>
                        <a:t>企业应选择工程技术措施、管理控制措施、个体防护措施等，对安全风险进行控制。</a:t>
                      </a:r>
                      <a:endParaRPr lang="zh-CN" sz="1600" kern="100" dirty="0">
                        <a:effectLst/>
                        <a:latin typeface="Calibri" panose="020F0502020204030204" pitchFamily="34" charset="0"/>
                        <a:ea typeface="微软雅黑" pitchFamily="34" charset="-122"/>
                        <a:cs typeface="Times New Roman" panose="02020603050405020304"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1600" kern="100" dirty="0">
                          <a:effectLst/>
                          <a:latin typeface="Times New Roman" panose="02020603050405020304" pitchFamily="2" charset="0"/>
                          <a:ea typeface="微软雅黑" pitchFamily="34" charset="-122"/>
                          <a:cs typeface="Times New Roman" panose="02020603050405020304" pitchFamily="2" charset="0"/>
                        </a:rPr>
                        <a:t>企业应根据安全风险评估结果及生产经营状况等，确定相应的安全风险等级，对其进行分级分类管理，实施安全风险差异化动态管理，制定并落实相应的安全风险控制措施。</a:t>
                      </a:r>
                      <a:endParaRPr lang="zh-CN" sz="1600" kern="100" dirty="0">
                        <a:effectLst/>
                        <a:latin typeface="Calibri" panose="020F0502020204030204" pitchFamily="34" charset="0"/>
                        <a:ea typeface="微软雅黑" pitchFamily="34" charset="-122"/>
                        <a:cs typeface="Times New Roman" panose="02020603050405020304" pitchFamily="2" charset="0"/>
                      </a:endParaRPr>
                    </a:p>
                    <a:p>
                      <a:pPr indent="266700" algn="just">
                        <a:spcAft>
                          <a:spcPts val="0"/>
                        </a:spcAft>
                      </a:pPr>
                      <a:r>
                        <a:rPr lang="zh-CN" sz="1600" kern="100" dirty="0">
                          <a:effectLst/>
                          <a:latin typeface="Times New Roman" panose="02020603050405020304" pitchFamily="2" charset="0"/>
                          <a:ea typeface="微软雅黑" pitchFamily="34" charset="-122"/>
                          <a:cs typeface="Times New Roman" panose="02020603050405020304" pitchFamily="2" charset="0"/>
                        </a:rPr>
                        <a:t>企业应将安全风险评估辨识结果应用于日常经营管理中，应进行安全风险相关培训等方式向从业人员告知风险及管控措施，现场应张贴安全风险告知警示牌。</a:t>
                      </a:r>
                      <a:endParaRPr lang="zh-CN" sz="1600" kern="100" dirty="0">
                        <a:effectLst/>
                        <a:latin typeface="Calibri" panose="020F0502020204030204" pitchFamily="34" charset="0"/>
                        <a:ea typeface="微软雅黑" pitchFamily="34" charset="-122"/>
                        <a:cs typeface="Times New Roman" panose="02020603050405020304"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600" kern="100" dirty="0">
                          <a:effectLst/>
                          <a:latin typeface="Times New Roman" panose="02020603050405020304" pitchFamily="2" charset="0"/>
                          <a:ea typeface="微软雅黑" pitchFamily="34" charset="-122"/>
                          <a:cs typeface="Times New Roman" panose="02020603050405020304" pitchFamily="2" charset="0"/>
                        </a:rPr>
                        <a:t>35</a:t>
                      </a:r>
                      <a:endParaRPr lang="zh-CN" sz="1600" kern="100" dirty="0">
                        <a:effectLst/>
                        <a:latin typeface="Calibri" panose="020F0502020204030204" pitchFamily="34" charset="0"/>
                        <a:ea typeface="微软雅黑" pitchFamily="34" charset="-122"/>
                        <a:cs typeface="Times New Roman" panose="02020603050405020304"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600" kern="100" dirty="0">
                          <a:effectLst/>
                          <a:latin typeface="Times New Roman" panose="02020603050405020304" pitchFamily="2" charset="0"/>
                          <a:ea typeface="微软雅黑" pitchFamily="34" charset="-122"/>
                          <a:cs typeface="Times New Roman" panose="02020603050405020304" pitchFamily="2" charset="0"/>
                        </a:rPr>
                        <a:t>1.</a:t>
                      </a:r>
                      <a:r>
                        <a:rPr lang="zh-CN" sz="1600" kern="100" dirty="0">
                          <a:effectLst/>
                          <a:latin typeface="Times New Roman" panose="02020603050405020304" pitchFamily="2" charset="0"/>
                          <a:ea typeface="微软雅黑" pitchFamily="34" charset="-122"/>
                          <a:cs typeface="Times New Roman" panose="02020603050405020304" pitchFamily="2" charset="0"/>
                        </a:rPr>
                        <a:t>未制定和落实安全风险控制措施，不得分；安全风险控制措施与现场实际不相符，发现一处扣</a:t>
                      </a:r>
                      <a:r>
                        <a:rPr lang="en-US" sz="1600" kern="100" dirty="0">
                          <a:effectLst/>
                          <a:latin typeface="Times New Roman" panose="02020603050405020304" pitchFamily="2" charset="0"/>
                          <a:ea typeface="微软雅黑" pitchFamily="34" charset="-122"/>
                          <a:cs typeface="Times New Roman" panose="02020603050405020304" pitchFamily="2" charset="0"/>
                        </a:rPr>
                        <a:t>1</a:t>
                      </a:r>
                      <a:r>
                        <a:rPr lang="zh-CN" sz="1600" kern="100" dirty="0">
                          <a:effectLst/>
                          <a:latin typeface="Times New Roman" panose="02020603050405020304" pitchFamily="2" charset="0"/>
                          <a:ea typeface="微软雅黑" pitchFamily="34" charset="-122"/>
                          <a:cs typeface="Times New Roman" panose="02020603050405020304" pitchFamily="2" charset="0"/>
                        </a:rPr>
                        <a:t>分，本项最多扣</a:t>
                      </a:r>
                      <a:r>
                        <a:rPr lang="en-US" sz="1600" kern="100" dirty="0">
                          <a:effectLst/>
                          <a:latin typeface="Times New Roman" panose="02020603050405020304" pitchFamily="2" charset="0"/>
                          <a:ea typeface="微软雅黑" pitchFamily="34" charset="-122"/>
                          <a:cs typeface="Times New Roman" panose="02020603050405020304" pitchFamily="2" charset="0"/>
                        </a:rPr>
                        <a:t>10</a:t>
                      </a:r>
                      <a:r>
                        <a:rPr lang="zh-CN" sz="1600" kern="100" dirty="0">
                          <a:effectLst/>
                          <a:latin typeface="Times New Roman" panose="02020603050405020304" pitchFamily="2" charset="0"/>
                          <a:ea typeface="微软雅黑" pitchFamily="34" charset="-122"/>
                          <a:cs typeface="Times New Roman" panose="02020603050405020304" pitchFamily="2" charset="0"/>
                        </a:rPr>
                        <a:t>分；</a:t>
                      </a:r>
                      <a:endParaRPr lang="zh-CN" sz="1600" kern="100" dirty="0">
                        <a:effectLst/>
                        <a:latin typeface="Calibri" panose="020F0502020204030204" pitchFamily="34" charset="0"/>
                        <a:ea typeface="微软雅黑" pitchFamily="34" charset="-122"/>
                        <a:cs typeface="Times New Roman" panose="02020603050405020304" pitchFamily="2" charset="0"/>
                      </a:endParaRPr>
                    </a:p>
                    <a:p>
                      <a:pPr algn="just">
                        <a:spcAft>
                          <a:spcPts val="0"/>
                        </a:spcAft>
                      </a:pPr>
                      <a:r>
                        <a:rPr lang="en-US" sz="1600" kern="100" dirty="0">
                          <a:effectLst/>
                          <a:latin typeface="Times New Roman" panose="02020603050405020304" pitchFamily="2" charset="0"/>
                          <a:ea typeface="微软雅黑" pitchFamily="34" charset="-122"/>
                          <a:cs typeface="Times New Roman" panose="02020603050405020304" pitchFamily="2" charset="0"/>
                        </a:rPr>
                        <a:t>2.</a:t>
                      </a:r>
                      <a:r>
                        <a:rPr lang="zh-CN" sz="1600" kern="100" dirty="0">
                          <a:effectLst/>
                          <a:latin typeface="Times New Roman" panose="02020603050405020304" pitchFamily="2" charset="0"/>
                          <a:ea typeface="微软雅黑" pitchFamily="34" charset="-122"/>
                          <a:cs typeface="Times New Roman" panose="02020603050405020304" pitchFamily="2" charset="0"/>
                        </a:rPr>
                        <a:t>安全风险辨识结果未对员工进行相关培训，扣</a:t>
                      </a:r>
                      <a:r>
                        <a:rPr lang="en-US" sz="1600" kern="100" dirty="0">
                          <a:effectLst/>
                          <a:latin typeface="Times New Roman" panose="02020603050405020304" pitchFamily="2" charset="0"/>
                          <a:ea typeface="微软雅黑" pitchFamily="34" charset="-122"/>
                          <a:cs typeface="Times New Roman" panose="02020603050405020304" pitchFamily="2" charset="0"/>
                        </a:rPr>
                        <a:t>3</a:t>
                      </a:r>
                      <a:r>
                        <a:rPr lang="zh-CN" sz="1600" kern="100" dirty="0">
                          <a:effectLst/>
                          <a:latin typeface="Times New Roman" panose="02020603050405020304" pitchFamily="2" charset="0"/>
                          <a:ea typeface="微软雅黑" pitchFamily="34" charset="-122"/>
                          <a:cs typeface="Times New Roman" panose="02020603050405020304" pitchFamily="2" charset="0"/>
                        </a:rPr>
                        <a:t>分；</a:t>
                      </a:r>
                      <a:endParaRPr lang="zh-CN" sz="1600" kern="100" dirty="0">
                        <a:effectLst/>
                        <a:latin typeface="Calibri" panose="020F0502020204030204" pitchFamily="34" charset="0"/>
                        <a:ea typeface="微软雅黑" pitchFamily="34" charset="-122"/>
                        <a:cs typeface="Times New Roman" panose="02020603050405020304" pitchFamily="2" charset="0"/>
                      </a:endParaRPr>
                    </a:p>
                    <a:p>
                      <a:pPr algn="just">
                        <a:spcAft>
                          <a:spcPts val="0"/>
                        </a:spcAft>
                      </a:pPr>
                      <a:r>
                        <a:rPr lang="en-US" sz="1600" kern="100" dirty="0">
                          <a:effectLst/>
                          <a:latin typeface="Times New Roman" panose="02020603050405020304" pitchFamily="2" charset="0"/>
                          <a:ea typeface="微软雅黑" pitchFamily="34" charset="-122"/>
                          <a:cs typeface="Times New Roman" panose="02020603050405020304" pitchFamily="2" charset="0"/>
                        </a:rPr>
                        <a:t>3.</a:t>
                      </a:r>
                      <a:r>
                        <a:rPr lang="zh-CN" sz="1600" kern="100" dirty="0">
                          <a:effectLst/>
                          <a:latin typeface="Times New Roman" panose="02020603050405020304" pitchFamily="2" charset="0"/>
                          <a:ea typeface="微软雅黑" pitchFamily="34" charset="-122"/>
                          <a:cs typeface="Times New Roman" panose="02020603050405020304" pitchFamily="2" charset="0"/>
                        </a:rPr>
                        <a:t>现场无安全风险告知警示牌，缺少一处扣</a:t>
                      </a:r>
                      <a:r>
                        <a:rPr lang="en-US" sz="1600" kern="100" dirty="0">
                          <a:effectLst/>
                          <a:latin typeface="Times New Roman" panose="02020603050405020304" pitchFamily="2" charset="0"/>
                          <a:ea typeface="微软雅黑" pitchFamily="34" charset="-122"/>
                          <a:cs typeface="Times New Roman" panose="02020603050405020304" pitchFamily="2" charset="0"/>
                        </a:rPr>
                        <a:t>2</a:t>
                      </a:r>
                      <a:r>
                        <a:rPr lang="zh-CN" sz="1600" kern="100" dirty="0">
                          <a:effectLst/>
                          <a:latin typeface="Times New Roman" panose="02020603050405020304" pitchFamily="2" charset="0"/>
                          <a:ea typeface="微软雅黑" pitchFamily="34" charset="-122"/>
                          <a:cs typeface="Times New Roman" panose="02020603050405020304" pitchFamily="2" charset="0"/>
                        </a:rPr>
                        <a:t>分，本项最多扣</a:t>
                      </a:r>
                      <a:r>
                        <a:rPr lang="en-US" sz="1600" kern="100" dirty="0">
                          <a:effectLst/>
                          <a:latin typeface="Times New Roman" panose="02020603050405020304" pitchFamily="2" charset="0"/>
                          <a:ea typeface="微软雅黑" pitchFamily="34" charset="-122"/>
                          <a:cs typeface="Times New Roman" panose="02020603050405020304" pitchFamily="2" charset="0"/>
                        </a:rPr>
                        <a:t>10</a:t>
                      </a:r>
                      <a:r>
                        <a:rPr lang="zh-CN" sz="1600" kern="100" dirty="0">
                          <a:effectLst/>
                          <a:latin typeface="Times New Roman" panose="02020603050405020304" pitchFamily="2" charset="0"/>
                          <a:ea typeface="微软雅黑" pitchFamily="34" charset="-122"/>
                          <a:cs typeface="Times New Roman" panose="02020603050405020304" pitchFamily="2" charset="0"/>
                        </a:rPr>
                        <a:t>分；</a:t>
                      </a:r>
                      <a:endParaRPr lang="zh-CN" sz="1600" kern="100" dirty="0">
                        <a:effectLst/>
                        <a:latin typeface="Calibri" panose="020F0502020204030204" pitchFamily="34" charset="0"/>
                        <a:ea typeface="微软雅黑" pitchFamily="34" charset="-122"/>
                        <a:cs typeface="Times New Roman" panose="02020603050405020304" pitchFamily="2" charset="0"/>
                      </a:endParaRPr>
                    </a:p>
                    <a:p>
                      <a:pPr algn="just">
                        <a:spcAft>
                          <a:spcPts val="0"/>
                        </a:spcAft>
                      </a:pPr>
                      <a:r>
                        <a:rPr lang="en-US" sz="1600" kern="100" dirty="0">
                          <a:effectLst/>
                          <a:latin typeface="Times New Roman" panose="02020603050405020304" pitchFamily="2" charset="0"/>
                          <a:ea typeface="微软雅黑" pitchFamily="34" charset="-122"/>
                          <a:cs typeface="Times New Roman" panose="02020603050405020304" pitchFamily="2" charset="0"/>
                        </a:rPr>
                        <a:t>4.</a:t>
                      </a:r>
                      <a:r>
                        <a:rPr lang="zh-CN" sz="1600" kern="100" dirty="0">
                          <a:effectLst/>
                          <a:latin typeface="Times New Roman" panose="02020603050405020304" pitchFamily="2" charset="0"/>
                          <a:ea typeface="微软雅黑" pitchFamily="34" charset="-122"/>
                          <a:cs typeface="Times New Roman" panose="02020603050405020304" pitchFamily="2" charset="0"/>
                        </a:rPr>
                        <a:t>现场评审时，发现的问题是属于安全风险控制措施未落实或落实到位，可每项追扣</a:t>
                      </a:r>
                      <a:r>
                        <a:rPr lang="en-US" sz="1600" kern="100" dirty="0">
                          <a:effectLst/>
                          <a:latin typeface="Times New Roman" panose="02020603050405020304" pitchFamily="2" charset="0"/>
                          <a:ea typeface="微软雅黑" pitchFamily="34" charset="-122"/>
                          <a:cs typeface="Times New Roman" panose="02020603050405020304" pitchFamily="2" charset="0"/>
                        </a:rPr>
                        <a:t>2</a:t>
                      </a:r>
                      <a:r>
                        <a:rPr lang="zh-CN" sz="1600" kern="100" dirty="0">
                          <a:effectLst/>
                          <a:latin typeface="Times New Roman" panose="02020603050405020304" pitchFamily="2" charset="0"/>
                          <a:ea typeface="微软雅黑" pitchFamily="34" charset="-122"/>
                          <a:cs typeface="Times New Roman" panose="02020603050405020304" pitchFamily="2" charset="0"/>
                        </a:rPr>
                        <a:t>分，最多可以追扣至本项不得分。</a:t>
                      </a:r>
                      <a:endParaRPr lang="zh-CN" sz="1600" kern="100" dirty="0">
                        <a:effectLst/>
                        <a:latin typeface="Calibri" panose="020F0502020204030204" pitchFamily="34" charset="0"/>
                        <a:ea typeface="微软雅黑" pitchFamily="34" charset="-122"/>
                        <a:cs typeface="Times New Roman" panose="02020603050405020304"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8505">
                <a:tc gridSpan="6">
                  <a:txBody>
                    <a:bodyPr/>
                    <a:lstStyle/>
                    <a:p>
                      <a:pPr algn="l">
                        <a:spcAft>
                          <a:spcPts val="0"/>
                        </a:spcAft>
                        <a:buNone/>
                      </a:pPr>
                      <a:r>
                        <a:rPr lang="zh-CN" altLang="zh-CN" sz="2400" b="1" kern="100" dirty="0">
                          <a:effectLst/>
                          <a:latin typeface="Calibri" panose="020F0502020204030204"/>
                          <a:ea typeface="微软雅黑" pitchFamily="34" charset="-122"/>
                          <a:cs typeface="Times New Roman" panose="02020603050405020304"/>
                          <a:sym typeface="+mn-ea"/>
                        </a:rPr>
                        <a:t>本节要点：</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1</a:t>
                      </a:r>
                      <a:r>
                        <a:rPr lang="zh-CN" altLang="en-US" sz="2400" b="1" kern="100" dirty="0">
                          <a:effectLst/>
                          <a:latin typeface="Calibri" panose="020F0502020204030204"/>
                          <a:ea typeface="微软雅黑" pitchFamily="34" charset="-122"/>
                          <a:cs typeface="Times New Roman" panose="02020603050405020304"/>
                          <a:sym typeface="+mn-ea"/>
                        </a:rPr>
                        <a:t>、检查安全风险分级管控清单中的管控措施是否合理，抽查现场是否落实。</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2</a:t>
                      </a:r>
                      <a:r>
                        <a:rPr lang="zh-CN" altLang="en-US" sz="2400" b="1" kern="100" dirty="0">
                          <a:effectLst/>
                          <a:latin typeface="Calibri" panose="020F0502020204030204"/>
                          <a:ea typeface="微软雅黑" pitchFamily="34" charset="-122"/>
                          <a:cs typeface="Times New Roman" panose="02020603050405020304"/>
                          <a:sym typeface="+mn-ea"/>
                        </a:rPr>
                        <a:t>、检查是否有安全风险辨识结果相关培训记录，需要全员落实。</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矩形 6"/>
          <p:cNvSpPr/>
          <p:nvPr/>
        </p:nvSpPr>
        <p:spPr>
          <a:xfrm>
            <a:off x="24130" y="-29054"/>
            <a:ext cx="6528524" cy="584775"/>
          </a:xfrm>
          <a:prstGeom prst="rect">
            <a:avLst/>
          </a:prstGeom>
        </p:spPr>
        <p:txBody>
          <a:bodyPr wrap="square">
            <a:spAutoFit/>
          </a:bodyPr>
          <a:lstStyle/>
          <a:p>
            <a:pPr algn="ctr"/>
            <a:r>
              <a:rPr lang="zh-CN" altLang="en-US" sz="3200" dirty="0" smtClean="0">
                <a:latin typeface="仿宋" panose="02010609060101010101" pitchFamily="1" charset="-122"/>
                <a:ea typeface="仿宋" panose="02010609060101010101" pitchFamily="1" charset="-122"/>
              </a:rPr>
              <a:t>五</a:t>
            </a:r>
            <a:r>
              <a:rPr lang="zh-CN" altLang="zh-CN" sz="3200" b="1" dirty="0" smtClean="0">
                <a:latin typeface="仿宋" panose="02010609060101010101" pitchFamily="1" charset="-122"/>
                <a:ea typeface="仿宋" panose="02010609060101010101" pitchFamily="1" charset="-122"/>
              </a:rPr>
              <a:t>、</a:t>
            </a:r>
            <a:r>
              <a:rPr lang="zh-CN" altLang="en-US" sz="3200" b="1" dirty="0" smtClean="0">
                <a:latin typeface="仿宋" panose="02010609060101010101" pitchFamily="1" charset="-122"/>
                <a:ea typeface="仿宋" panose="02010609060101010101" pitchFamily="1" charset="-122"/>
              </a:rPr>
              <a:t>安全</a:t>
            </a:r>
            <a:r>
              <a:rPr lang="zh-CN" altLang="en-US" sz="3200" b="1" dirty="0">
                <a:latin typeface="仿宋" panose="02010609060101010101" pitchFamily="1" charset="-122"/>
                <a:ea typeface="仿宋" panose="02010609060101010101" pitchFamily="1" charset="-122"/>
              </a:rPr>
              <a:t>风险管控及隐患排查治理</a:t>
            </a:r>
            <a:endParaRPr lang="en-US" altLang="zh-CN" sz="3200" b="1" dirty="0">
              <a:latin typeface="仿宋" panose="02010609060101010101" pitchFamily="1" charset="-122"/>
              <a:ea typeface="仿宋" panose="02010609060101010101" pitchFamily="1" charset="-122"/>
            </a:endParaRPr>
          </a:p>
        </p:txBody>
      </p:sp>
    </p:spTree>
    <p:extLst>
      <p:ext uri="{BB962C8B-B14F-4D97-AF65-F5344CB8AC3E}">
        <p14:creationId xmlns:p14="http://schemas.microsoft.com/office/powerpoint/2010/main" val="936775360"/>
      </p:ext>
    </p:extLst>
  </p:cSld>
  <p:clrMapOvr>
    <a:masterClrMapping/>
  </p:clrMapOvr>
  <p:transition spd="slow"/>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3512633064"/>
              </p:ext>
            </p:extLst>
          </p:nvPr>
        </p:nvGraphicFramePr>
        <p:xfrm>
          <a:off x="152285" y="707301"/>
          <a:ext cx="11229978" cy="5885816"/>
        </p:xfrm>
        <a:graphic>
          <a:graphicData uri="http://schemas.openxmlformats.org/drawingml/2006/table">
            <a:tbl>
              <a:tblPr/>
              <a:tblGrid>
                <a:gridCol w="566420"/>
                <a:gridCol w="750570"/>
                <a:gridCol w="2419083"/>
                <a:gridCol w="4320480"/>
                <a:gridCol w="504056"/>
                <a:gridCol w="2669369"/>
              </a:tblGrid>
              <a:tr h="617856">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altLang="en-US" sz="1600" b="1" kern="100" dirty="0" smtClean="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9455">
                <a:tc>
                  <a:txBody>
                    <a:bodyPr/>
                    <a:lstStyle/>
                    <a:p>
                      <a:pPr algn="ctr">
                        <a:spcAft>
                          <a:spcPts val="0"/>
                        </a:spcAft>
                      </a:pPr>
                      <a:r>
                        <a:rPr lang="en-US" sz="1600" kern="0" spc="40" dirty="0">
                          <a:effectLst/>
                          <a:latin typeface="Times New Roman" panose="02020603050405020304"/>
                          <a:ea typeface="微软雅黑" pitchFamily="34" charset="-122"/>
                          <a:cs typeface="Times New Roman" panose="02020603050405020304"/>
                        </a:rPr>
                        <a:t>5.1</a:t>
                      </a:r>
                      <a:r>
                        <a:rPr lang="zh-CN" sz="1600" kern="0" spc="40" dirty="0">
                          <a:effectLst/>
                          <a:latin typeface="Times New Roman" panose="02020603050405020304"/>
                          <a:ea typeface="微软雅黑" pitchFamily="34" charset="-122"/>
                          <a:cs typeface="Times New Roman" panose="02020603050405020304"/>
                        </a:rPr>
                        <a:t>安全风险管理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spcAft>
                          <a:spcPts val="0"/>
                        </a:spcAft>
                      </a:pPr>
                      <a:r>
                        <a:rPr lang="en-US" sz="1600" kern="100" dirty="0">
                          <a:solidFill>
                            <a:schemeClr val="tx1"/>
                          </a:solidFill>
                          <a:effectLst/>
                          <a:latin typeface="Times New Roman" panose="02020603050405020304"/>
                          <a:ea typeface="微软雅黑" pitchFamily="34" charset="-122"/>
                          <a:cs typeface="Times New Roman" panose="02020603050405020304"/>
                        </a:rPr>
                        <a:t>5.1.4</a:t>
                      </a:r>
                      <a:r>
                        <a:rPr lang="zh-CN" sz="1600" kern="100" dirty="0">
                          <a:solidFill>
                            <a:schemeClr val="tx1"/>
                          </a:solidFill>
                          <a:effectLst/>
                          <a:latin typeface="Times New Roman" panose="02020603050405020304"/>
                          <a:ea typeface="微软雅黑" pitchFamily="34" charset="-122"/>
                          <a:cs typeface="Times New Roman" panose="02020603050405020304"/>
                        </a:rPr>
                        <a:t>变更管理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spcAft>
                          <a:spcPts val="0"/>
                        </a:spcAft>
                      </a:pPr>
                      <a:r>
                        <a:rPr lang="zh-CN" sz="1600" kern="100" dirty="0">
                          <a:solidFill>
                            <a:schemeClr val="tx1"/>
                          </a:solidFill>
                          <a:effectLst/>
                          <a:latin typeface="Times New Roman" panose="02020603050405020304"/>
                          <a:ea typeface="微软雅黑" pitchFamily="34" charset="-122"/>
                          <a:cs typeface="Times New Roman" panose="02020603050405020304"/>
                        </a:rPr>
                        <a:t>企业应制定变更管理制度。</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spcAft>
                          <a:spcPts val="0"/>
                        </a:spcAft>
                        <a:tabLst>
                          <a:tab pos="198120" algn="l"/>
                        </a:tabLst>
                      </a:pPr>
                      <a:r>
                        <a:rPr lang="zh-CN" sz="1600" kern="100" dirty="0">
                          <a:solidFill>
                            <a:schemeClr val="tx1"/>
                          </a:solidFill>
                          <a:effectLst/>
                          <a:latin typeface="Times New Roman" panose="02020603050405020304"/>
                          <a:ea typeface="微软雅黑" pitchFamily="34" charset="-122"/>
                          <a:cs typeface="Times New Roman" panose="02020603050405020304"/>
                        </a:rPr>
                        <a:t>企业设备设施发生变更时应履行审批及验收程序，并告知和培训相关</a:t>
                      </a:r>
                      <a:r>
                        <a:rPr lang="zh-CN" sz="1600" kern="100" dirty="0" smtClean="0">
                          <a:solidFill>
                            <a:schemeClr val="tx1"/>
                          </a:solidFill>
                          <a:effectLst/>
                          <a:latin typeface="Times New Roman" panose="02020603050405020304"/>
                          <a:ea typeface="微软雅黑" pitchFamily="34" charset="-122"/>
                          <a:cs typeface="Times New Roman" panose="02020603050405020304"/>
                        </a:rPr>
                        <a:t>从业人员</a:t>
                      </a:r>
                      <a:r>
                        <a:rPr lang="zh-CN" sz="1600" kern="100" dirty="0">
                          <a:solidFill>
                            <a:schemeClr val="tx1"/>
                          </a:solidFill>
                          <a:effectLst/>
                          <a:latin typeface="Times New Roman" panose="02020603050405020304"/>
                          <a:ea typeface="微软雅黑" pitchFamily="34" charset="-122"/>
                          <a:cs typeface="Times New Roman" panose="02020603050405020304"/>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spcAft>
                          <a:spcPts val="0"/>
                        </a:spcAft>
                      </a:pPr>
                      <a:r>
                        <a:rPr lang="en-US" sz="1600" kern="100" dirty="0">
                          <a:solidFill>
                            <a:schemeClr val="tx1"/>
                          </a:solidFill>
                          <a:effectLst/>
                          <a:latin typeface="Times New Roman" panose="02020603050405020304"/>
                          <a:ea typeface="微软雅黑" pitchFamily="34" charset="-122"/>
                          <a:cs typeface="Times New Roman" panose="02020603050405020304"/>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spcAft>
                          <a:spcPts val="0"/>
                        </a:spcAft>
                      </a:pPr>
                      <a:r>
                        <a:rPr lang="en-US" sz="1600" kern="100" dirty="0">
                          <a:solidFill>
                            <a:schemeClr val="tx1"/>
                          </a:solidFill>
                          <a:effectLst/>
                          <a:latin typeface="Times New Roman" panose="02020603050405020304"/>
                          <a:ea typeface="微软雅黑" pitchFamily="34" charset="-122"/>
                          <a:cs typeface="Times New Roman" panose="02020603050405020304"/>
                        </a:rPr>
                        <a:t>1.</a:t>
                      </a:r>
                      <a:r>
                        <a:rPr lang="zh-CN" sz="1600" kern="100" dirty="0">
                          <a:solidFill>
                            <a:schemeClr val="tx1"/>
                          </a:solidFill>
                          <a:effectLst/>
                          <a:latin typeface="Times New Roman" panose="02020603050405020304"/>
                          <a:ea typeface="微软雅黑" pitchFamily="34" charset="-122"/>
                          <a:cs typeface="Times New Roman" panose="02020603050405020304"/>
                        </a:rPr>
                        <a:t>制度编写不完善，扣</a:t>
                      </a:r>
                      <a:r>
                        <a:rPr lang="en-US" sz="1600" kern="100" dirty="0">
                          <a:solidFill>
                            <a:schemeClr val="tx1"/>
                          </a:solidFill>
                          <a:effectLst/>
                          <a:latin typeface="Times New Roman" panose="02020603050405020304"/>
                          <a:ea typeface="微软雅黑" pitchFamily="34" charset="-122"/>
                          <a:cs typeface="Times New Roman" panose="02020603050405020304"/>
                        </a:rPr>
                        <a:t>1</a:t>
                      </a:r>
                      <a:r>
                        <a:rPr lang="zh-CN" sz="1600" kern="100" dirty="0">
                          <a:solidFill>
                            <a:schemeClr val="tx1"/>
                          </a:solidFill>
                          <a:effectLst/>
                          <a:latin typeface="Times New Roman" panose="02020603050405020304"/>
                          <a:ea typeface="微软雅黑" pitchFamily="34" charset="-122"/>
                          <a:cs typeface="Times New Roman" panose="02020603050405020304"/>
                        </a:rPr>
                        <a:t>分；</a:t>
                      </a:r>
                    </a:p>
                    <a:p>
                      <a:pPr marL="0" algn="just" defTabSz="914400" rtl="0" eaLnBrk="1" latinLnBrk="0" hangingPunct="1">
                        <a:spcAft>
                          <a:spcPts val="0"/>
                        </a:spcAft>
                      </a:pPr>
                      <a:r>
                        <a:rPr lang="en-US" sz="1600" kern="100" dirty="0">
                          <a:solidFill>
                            <a:schemeClr val="tx1"/>
                          </a:solidFill>
                          <a:effectLst/>
                          <a:latin typeface="Times New Roman" panose="02020603050405020304"/>
                          <a:ea typeface="微软雅黑" pitchFamily="34" charset="-122"/>
                          <a:cs typeface="Times New Roman" panose="02020603050405020304"/>
                        </a:rPr>
                        <a:t>2.</a:t>
                      </a:r>
                      <a:r>
                        <a:rPr lang="zh-CN" sz="1600" kern="100" dirty="0">
                          <a:solidFill>
                            <a:schemeClr val="tx1"/>
                          </a:solidFill>
                          <a:effectLst/>
                          <a:latin typeface="Times New Roman" panose="02020603050405020304"/>
                          <a:ea typeface="微软雅黑" pitchFamily="34" charset="-122"/>
                          <a:cs typeface="Times New Roman" panose="02020603050405020304"/>
                        </a:rPr>
                        <a:t>变更相关内容未告知员工或进行培训，则扣</a:t>
                      </a:r>
                      <a:r>
                        <a:rPr lang="en-US" sz="1600" kern="100" dirty="0">
                          <a:solidFill>
                            <a:schemeClr val="tx1"/>
                          </a:solidFill>
                          <a:effectLst/>
                          <a:latin typeface="Times New Roman" panose="02020603050405020304"/>
                          <a:ea typeface="微软雅黑" pitchFamily="34" charset="-122"/>
                          <a:cs typeface="Times New Roman" panose="02020603050405020304"/>
                        </a:rPr>
                        <a:t>1</a:t>
                      </a:r>
                      <a:r>
                        <a:rPr lang="zh-CN" sz="1600" kern="100" dirty="0">
                          <a:solidFill>
                            <a:schemeClr val="tx1"/>
                          </a:solidFill>
                          <a:effectLst/>
                          <a:latin typeface="Times New Roman" panose="02020603050405020304"/>
                          <a:ea typeface="微软雅黑" pitchFamily="34" charset="-122"/>
                          <a:cs typeface="Times New Roman" panose="02020603050405020304"/>
                        </a:rPr>
                        <a:t>分；</a:t>
                      </a:r>
                    </a:p>
                    <a:p>
                      <a:pPr marL="0" algn="just" defTabSz="914400" rtl="0" eaLnBrk="1" latinLnBrk="0" hangingPunct="1">
                        <a:spcAft>
                          <a:spcPts val="0"/>
                        </a:spcAft>
                      </a:pPr>
                      <a:r>
                        <a:rPr lang="en-US" sz="1600" kern="100" dirty="0">
                          <a:solidFill>
                            <a:schemeClr val="tx1"/>
                          </a:solidFill>
                          <a:effectLst/>
                          <a:latin typeface="Times New Roman" panose="02020603050405020304"/>
                          <a:ea typeface="微软雅黑" pitchFamily="34" charset="-122"/>
                          <a:cs typeface="Times New Roman" panose="02020603050405020304"/>
                        </a:rPr>
                        <a:t>3</a:t>
                      </a:r>
                      <a:r>
                        <a:rPr lang="en-US" altLang="zh-CN" sz="1600" kern="100" dirty="0">
                          <a:solidFill>
                            <a:schemeClr val="tx1"/>
                          </a:solidFill>
                          <a:effectLst/>
                          <a:latin typeface="Times New Roman" panose="02020603050405020304"/>
                          <a:ea typeface="微软雅黑" pitchFamily="34" charset="-122"/>
                          <a:cs typeface="Times New Roman" panose="02020603050405020304"/>
                        </a:rPr>
                        <a:t>.</a:t>
                      </a:r>
                      <a:r>
                        <a:rPr lang="zh-CN" sz="1600" kern="100" dirty="0">
                          <a:solidFill>
                            <a:schemeClr val="tx1"/>
                          </a:solidFill>
                          <a:effectLst/>
                          <a:latin typeface="Times New Roman" panose="02020603050405020304"/>
                          <a:ea typeface="微软雅黑" pitchFamily="34" charset="-122"/>
                          <a:cs typeface="Times New Roman" panose="02020603050405020304"/>
                        </a:rPr>
                        <a:t>变更程序中相关程序未到位，每缺一项扣</a:t>
                      </a:r>
                      <a:r>
                        <a:rPr lang="en-US" sz="1600" kern="100" dirty="0">
                          <a:solidFill>
                            <a:schemeClr val="tx1"/>
                          </a:solidFill>
                          <a:effectLst/>
                          <a:latin typeface="Times New Roman" panose="02020603050405020304"/>
                          <a:ea typeface="微软雅黑" pitchFamily="34" charset="-122"/>
                          <a:cs typeface="Times New Roman" panose="02020603050405020304"/>
                        </a:rPr>
                        <a:t>1</a:t>
                      </a:r>
                      <a:r>
                        <a:rPr lang="zh-CN" sz="1600" kern="100" dirty="0">
                          <a:solidFill>
                            <a:schemeClr val="tx1"/>
                          </a:solidFill>
                          <a:effectLst/>
                          <a:latin typeface="Times New Roman" panose="02020603050405020304"/>
                          <a:ea typeface="微软雅黑" pitchFamily="34" charset="-122"/>
                          <a:cs typeface="Times New Roman" panose="02020603050405020304"/>
                        </a:rPr>
                        <a:t>分，本项最多扣</a:t>
                      </a:r>
                      <a:r>
                        <a:rPr lang="en-US" sz="1600" kern="100" dirty="0">
                          <a:solidFill>
                            <a:schemeClr val="tx1"/>
                          </a:solidFill>
                          <a:effectLst/>
                          <a:latin typeface="Times New Roman" panose="02020603050405020304"/>
                          <a:ea typeface="微软雅黑" pitchFamily="34" charset="-122"/>
                          <a:cs typeface="Times New Roman" panose="02020603050405020304"/>
                        </a:rPr>
                        <a:t>3</a:t>
                      </a:r>
                      <a:r>
                        <a:rPr lang="zh-CN" sz="1600" kern="100" dirty="0">
                          <a:solidFill>
                            <a:schemeClr val="tx1"/>
                          </a:solidFill>
                          <a:effectLst/>
                          <a:latin typeface="Times New Roman" panose="02020603050405020304"/>
                          <a:ea typeface="微软雅黑" pitchFamily="34" charset="-122"/>
                          <a:cs typeface="Times New Roman" panose="02020603050405020304"/>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8505">
                <a:tc gridSpan="6">
                  <a:txBody>
                    <a:bodyPr/>
                    <a:lstStyle/>
                    <a:p>
                      <a:pPr algn="l">
                        <a:spcAft>
                          <a:spcPts val="0"/>
                        </a:spcAft>
                        <a:buNone/>
                      </a:pPr>
                      <a:r>
                        <a:rPr lang="zh-CN" altLang="zh-CN" sz="2400" b="1" kern="100" dirty="0">
                          <a:effectLst/>
                          <a:latin typeface="Calibri" panose="020F0502020204030204"/>
                          <a:ea typeface="微软雅黑" pitchFamily="34" charset="-122"/>
                          <a:cs typeface="Times New Roman" panose="02020603050405020304"/>
                          <a:sym typeface="+mn-ea"/>
                        </a:rPr>
                        <a:t>本节要点：</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1</a:t>
                      </a:r>
                      <a:r>
                        <a:rPr lang="zh-CN" altLang="en-US" sz="2400" b="1" kern="100" dirty="0">
                          <a:effectLst/>
                          <a:latin typeface="Calibri" panose="020F0502020204030204"/>
                          <a:ea typeface="微软雅黑" pitchFamily="34" charset="-122"/>
                          <a:cs typeface="Times New Roman" panose="02020603050405020304"/>
                          <a:sym typeface="+mn-ea"/>
                        </a:rPr>
                        <a:t>、检查是否编写变更管理制度。</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2</a:t>
                      </a:r>
                      <a:r>
                        <a:rPr lang="zh-CN" altLang="en-US" sz="2400" b="1" kern="100" dirty="0">
                          <a:effectLst/>
                          <a:latin typeface="Calibri" panose="020F0502020204030204"/>
                          <a:ea typeface="微软雅黑" pitchFamily="34" charset="-122"/>
                          <a:cs typeface="Times New Roman" panose="02020603050405020304"/>
                          <a:sym typeface="+mn-ea"/>
                        </a:rPr>
                        <a:t>、检查是否有变更管理培训记录。</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矩形 6"/>
          <p:cNvSpPr/>
          <p:nvPr/>
        </p:nvSpPr>
        <p:spPr>
          <a:xfrm>
            <a:off x="24130" y="-29054"/>
            <a:ext cx="6528524" cy="584775"/>
          </a:xfrm>
          <a:prstGeom prst="rect">
            <a:avLst/>
          </a:prstGeom>
        </p:spPr>
        <p:txBody>
          <a:bodyPr wrap="square">
            <a:spAutoFit/>
          </a:bodyPr>
          <a:lstStyle/>
          <a:p>
            <a:pPr algn="ctr"/>
            <a:r>
              <a:rPr lang="zh-CN" altLang="en-US" sz="3200" dirty="0" smtClean="0">
                <a:latin typeface="仿宋" panose="02010609060101010101" pitchFamily="1" charset="-122"/>
                <a:ea typeface="仿宋" panose="02010609060101010101" pitchFamily="1" charset="-122"/>
              </a:rPr>
              <a:t>五</a:t>
            </a:r>
            <a:r>
              <a:rPr lang="zh-CN" altLang="zh-CN" sz="3200" b="1" dirty="0" smtClean="0">
                <a:latin typeface="仿宋" panose="02010609060101010101" pitchFamily="1" charset="-122"/>
                <a:ea typeface="仿宋" panose="02010609060101010101" pitchFamily="1" charset="-122"/>
              </a:rPr>
              <a:t>、</a:t>
            </a:r>
            <a:r>
              <a:rPr lang="zh-CN" altLang="en-US" sz="3200" b="1" dirty="0" smtClean="0">
                <a:latin typeface="仿宋" panose="02010609060101010101" pitchFamily="1" charset="-122"/>
                <a:ea typeface="仿宋" panose="02010609060101010101" pitchFamily="1" charset="-122"/>
              </a:rPr>
              <a:t>安全</a:t>
            </a:r>
            <a:r>
              <a:rPr lang="zh-CN" altLang="en-US" sz="3200" b="1" dirty="0">
                <a:latin typeface="仿宋" panose="02010609060101010101" pitchFamily="1" charset="-122"/>
                <a:ea typeface="仿宋" panose="02010609060101010101" pitchFamily="1" charset="-122"/>
              </a:rPr>
              <a:t>风险管控及隐患排查治理</a:t>
            </a:r>
            <a:endParaRPr lang="en-US" altLang="zh-CN" sz="3200" b="1" dirty="0">
              <a:latin typeface="仿宋" panose="02010609060101010101" pitchFamily="1" charset="-122"/>
              <a:ea typeface="仿宋" panose="02010609060101010101" pitchFamily="1" charset="-122"/>
            </a:endParaRPr>
          </a:p>
        </p:txBody>
      </p:sp>
    </p:spTree>
    <p:extLst>
      <p:ext uri="{BB962C8B-B14F-4D97-AF65-F5344CB8AC3E}">
        <p14:creationId xmlns:p14="http://schemas.microsoft.com/office/powerpoint/2010/main" val="817651824"/>
      </p:ext>
    </p:extLst>
  </p:cSld>
  <p:clrMapOvr>
    <a:masterClrMapping/>
  </p:clrMapOvr>
  <p:transition spd="slow"/>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3554989509"/>
              </p:ext>
            </p:extLst>
          </p:nvPr>
        </p:nvGraphicFramePr>
        <p:xfrm>
          <a:off x="152285" y="707301"/>
          <a:ext cx="11229978" cy="5885816"/>
        </p:xfrm>
        <a:graphic>
          <a:graphicData uri="http://schemas.openxmlformats.org/drawingml/2006/table">
            <a:tbl>
              <a:tblPr/>
              <a:tblGrid>
                <a:gridCol w="566420"/>
                <a:gridCol w="750570"/>
                <a:gridCol w="2533822"/>
                <a:gridCol w="4087062"/>
                <a:gridCol w="500972"/>
                <a:gridCol w="2791132"/>
              </a:tblGrid>
              <a:tr h="617856">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altLang="en-US" sz="1600" b="1" kern="100" dirty="0" smtClean="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9455">
                <a:tc>
                  <a:txBody>
                    <a:bodyPr/>
                    <a:lstStyle/>
                    <a:p>
                      <a:pPr algn="ctr">
                        <a:spcAft>
                          <a:spcPts val="0"/>
                        </a:spcAft>
                      </a:pPr>
                      <a:r>
                        <a:rPr lang="en-US" sz="1800" kern="0" spc="40" dirty="0">
                          <a:effectLst/>
                          <a:latin typeface="Times New Roman" panose="02020603050405020304"/>
                          <a:ea typeface="微软雅黑" pitchFamily="34" charset="-122"/>
                          <a:cs typeface="Times New Roman" panose="02020603050405020304"/>
                        </a:rPr>
                        <a:t>5.2</a:t>
                      </a:r>
                      <a:r>
                        <a:rPr lang="zh-CN" sz="1800" kern="0" spc="40" dirty="0">
                          <a:effectLst/>
                          <a:latin typeface="Times New Roman" panose="02020603050405020304"/>
                          <a:ea typeface="微软雅黑" pitchFamily="34" charset="-122"/>
                          <a:cs typeface="Times New Roman" panose="02020603050405020304"/>
                        </a:rPr>
                        <a:t>重大危险源辨识和管理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zh-CN" sz="18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1800" kern="100" dirty="0">
                          <a:effectLst/>
                          <a:latin typeface="Times New Roman" panose="02020603050405020304"/>
                          <a:ea typeface="微软雅黑" pitchFamily="34" charset="-122"/>
                          <a:cs typeface="Times New Roman" panose="02020603050405020304"/>
                        </a:rPr>
                        <a:t>企业应建立重大危险源管理制度，全面辨识重大危险源，对确认的重大危险源制定安全管理技术措施和应急预案。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800" kern="100" dirty="0">
                          <a:effectLst/>
                          <a:latin typeface="Times New Roman" panose="02020603050405020304"/>
                          <a:ea typeface="微软雅黑" pitchFamily="34" charset="-122"/>
                          <a:cs typeface="Times New Roman" panose="02020603050405020304"/>
                        </a:rPr>
                        <a:t>涉及危险化学品的企业应按照</a:t>
                      </a:r>
                      <a:r>
                        <a:rPr lang="en-US" sz="1800" kern="100" dirty="0">
                          <a:effectLst/>
                          <a:latin typeface="Times New Roman" panose="02020603050405020304"/>
                          <a:ea typeface="微软雅黑" pitchFamily="34" charset="-122"/>
                          <a:cs typeface="Times New Roman" panose="02020603050405020304"/>
                        </a:rPr>
                        <a:t>GB18218</a:t>
                      </a:r>
                      <a:r>
                        <a:rPr lang="zh-CN" sz="1800" kern="100" dirty="0">
                          <a:effectLst/>
                          <a:latin typeface="Times New Roman" panose="02020603050405020304"/>
                          <a:ea typeface="微软雅黑" pitchFamily="34" charset="-122"/>
                          <a:cs typeface="Times New Roman" panose="02020603050405020304"/>
                        </a:rPr>
                        <a:t>的规定，进行重大危险源辨识和管理。构成重大危险源企业应到相关部门进行备案。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800" kern="100" dirty="0">
                          <a:effectLst/>
                          <a:latin typeface="Times New Roman" panose="02020603050405020304"/>
                          <a:ea typeface="微软雅黑" pitchFamily="34" charset="-122"/>
                          <a:cs typeface="Times New Roman" panose="02020603050405020304"/>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800" kern="100" dirty="0" smtClean="0">
                          <a:effectLst/>
                          <a:latin typeface="Times New Roman" panose="02020603050405020304"/>
                          <a:ea typeface="微软雅黑" pitchFamily="34" charset="-122"/>
                          <a:cs typeface="Times New Roman" panose="02020603050405020304"/>
                        </a:rPr>
                        <a:t>1</a:t>
                      </a:r>
                      <a:r>
                        <a:rPr lang="en-US" sz="1800" kern="100" dirty="0">
                          <a:effectLst/>
                          <a:latin typeface="Times New Roman" panose="02020603050405020304"/>
                          <a:ea typeface="微软雅黑" pitchFamily="34" charset="-122"/>
                          <a:cs typeface="Times New Roman" panose="02020603050405020304"/>
                        </a:rPr>
                        <a:t>.</a:t>
                      </a:r>
                      <a:r>
                        <a:rPr lang="zh-CN" sz="1800" kern="100" dirty="0">
                          <a:effectLst/>
                          <a:latin typeface="Times New Roman" panose="02020603050405020304"/>
                          <a:ea typeface="微软雅黑" pitchFamily="34" charset="-122"/>
                          <a:cs typeface="Times New Roman" panose="02020603050405020304"/>
                        </a:rPr>
                        <a:t>未进行重大危险源辨识，扣</a:t>
                      </a:r>
                      <a:r>
                        <a:rPr lang="en-US" sz="1800" kern="100" dirty="0" smtClean="0">
                          <a:effectLst/>
                          <a:latin typeface="Times New Roman" panose="02020603050405020304"/>
                          <a:ea typeface="微软雅黑" pitchFamily="34" charset="-122"/>
                          <a:cs typeface="Times New Roman" panose="02020603050405020304"/>
                        </a:rPr>
                        <a:t>5</a:t>
                      </a:r>
                      <a:r>
                        <a:rPr lang="zh-CN" altLang="en-US" sz="1800" kern="100" dirty="0" smtClean="0">
                          <a:effectLst/>
                          <a:latin typeface="Times New Roman" panose="02020603050405020304"/>
                          <a:ea typeface="微软雅黑" pitchFamily="34" charset="-122"/>
                          <a:cs typeface="Times New Roman" panose="02020603050405020304"/>
                        </a:rPr>
                        <a:t>分</a:t>
                      </a:r>
                      <a:r>
                        <a:rPr lang="zh-CN" sz="1800" kern="100" dirty="0" smtClean="0">
                          <a:effectLst/>
                          <a:latin typeface="Times New Roman" panose="02020603050405020304"/>
                          <a:ea typeface="微软雅黑" pitchFamily="34" charset="-122"/>
                          <a:cs typeface="Times New Roman" panose="02020603050405020304"/>
                        </a:rPr>
                        <a:t>；</a:t>
                      </a:r>
                      <a:r>
                        <a:rPr lang="zh-CN" sz="1800" kern="100" dirty="0">
                          <a:effectLst/>
                          <a:latin typeface="Times New Roman" panose="02020603050405020304"/>
                          <a:ea typeface="微软雅黑" pitchFamily="34" charset="-122"/>
                          <a:cs typeface="Times New Roman" panose="02020603050405020304"/>
                        </a:rPr>
                        <a:t>辨识内容不完善，扣</a:t>
                      </a:r>
                      <a:r>
                        <a:rPr lang="en-US" sz="1800" kern="100" dirty="0">
                          <a:effectLst/>
                          <a:latin typeface="Times New Roman" panose="02020603050405020304"/>
                          <a:ea typeface="微软雅黑" pitchFamily="34" charset="-122"/>
                          <a:cs typeface="Times New Roman" panose="02020603050405020304"/>
                        </a:rPr>
                        <a:t>2</a:t>
                      </a:r>
                      <a:r>
                        <a:rPr lang="zh-CN" sz="1800" kern="100" dirty="0">
                          <a:effectLst/>
                          <a:latin typeface="Times New Roman" panose="02020603050405020304"/>
                          <a:ea typeface="微软雅黑" pitchFamily="34" charset="-122"/>
                          <a:cs typeface="Times New Roman" panose="02020603050405020304"/>
                        </a:rPr>
                        <a:t>分；</a:t>
                      </a:r>
                      <a:endParaRPr lang="zh-CN" sz="1800" kern="100" dirty="0">
                        <a:effectLst/>
                        <a:latin typeface="Calibri" panose="020F0502020204030204"/>
                        <a:ea typeface="微软雅黑" pitchFamily="34" charset="-122"/>
                        <a:cs typeface="Times New Roman" panose="02020603050405020304"/>
                      </a:endParaRPr>
                    </a:p>
                    <a:p>
                      <a:pPr algn="just">
                        <a:spcAft>
                          <a:spcPts val="0"/>
                        </a:spcAft>
                      </a:pPr>
                      <a:r>
                        <a:rPr lang="en-US" sz="1800" kern="100" dirty="0">
                          <a:effectLst/>
                          <a:latin typeface="Times New Roman" panose="02020603050405020304"/>
                          <a:ea typeface="微软雅黑" pitchFamily="34" charset="-122"/>
                          <a:cs typeface="Times New Roman" panose="02020603050405020304"/>
                        </a:rPr>
                        <a:t>2.</a:t>
                      </a:r>
                      <a:r>
                        <a:rPr lang="zh-CN" sz="1800" kern="100" dirty="0">
                          <a:effectLst/>
                          <a:latin typeface="Times New Roman" panose="02020603050405020304"/>
                          <a:ea typeface="微软雅黑" pitchFamily="34" charset="-122"/>
                          <a:cs typeface="Times New Roman" panose="02020603050405020304"/>
                        </a:rPr>
                        <a:t>经辨识后构成重大危险源企业，未备案或管理不到位，扣</a:t>
                      </a:r>
                      <a:r>
                        <a:rPr lang="en-US" sz="1800" kern="100" dirty="0">
                          <a:effectLst/>
                          <a:latin typeface="Times New Roman" panose="02020603050405020304"/>
                          <a:ea typeface="微软雅黑" pitchFamily="34" charset="-122"/>
                          <a:cs typeface="Times New Roman" panose="02020603050405020304"/>
                        </a:rPr>
                        <a:t>5</a:t>
                      </a:r>
                      <a:r>
                        <a:rPr lang="zh-CN" sz="1800" kern="100" dirty="0">
                          <a:effectLst/>
                          <a:latin typeface="Times New Roman" panose="02020603050405020304"/>
                          <a:ea typeface="微软雅黑" pitchFamily="34" charset="-122"/>
                          <a:cs typeface="Times New Roman" panose="02020603050405020304"/>
                        </a:rPr>
                        <a:t>分。</a:t>
                      </a:r>
                      <a:endParaRPr lang="zh-CN" sz="18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8505">
                <a:tc gridSpan="6">
                  <a:txBody>
                    <a:bodyPr/>
                    <a:lstStyle/>
                    <a:p>
                      <a:pPr algn="l">
                        <a:spcAft>
                          <a:spcPts val="0"/>
                        </a:spcAft>
                        <a:buNone/>
                      </a:pPr>
                      <a:r>
                        <a:rPr lang="zh-CN" altLang="zh-CN" sz="2400" b="1" kern="100" dirty="0">
                          <a:effectLst/>
                          <a:latin typeface="Calibri" panose="020F0502020204030204"/>
                          <a:ea typeface="微软雅黑" pitchFamily="34" charset="-122"/>
                          <a:cs typeface="Times New Roman" panose="02020603050405020304"/>
                          <a:sym typeface="+mn-ea"/>
                        </a:rPr>
                        <a:t>本节要点：</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1</a:t>
                      </a:r>
                      <a:r>
                        <a:rPr lang="zh-CN" altLang="en-US" sz="2400" b="1" kern="100" dirty="0">
                          <a:effectLst/>
                          <a:latin typeface="Calibri" panose="020F0502020204030204"/>
                          <a:ea typeface="微软雅黑" pitchFamily="34" charset="-122"/>
                          <a:cs typeface="Times New Roman" panose="02020603050405020304"/>
                          <a:sym typeface="+mn-ea"/>
                        </a:rPr>
                        <a:t>、依据</a:t>
                      </a:r>
                      <a:r>
                        <a:rPr lang="en-US" altLang="zh-CN" sz="2400" b="1" kern="100" dirty="0">
                          <a:effectLst/>
                          <a:latin typeface="Calibri" panose="020F0502020204030204"/>
                          <a:ea typeface="微软雅黑" pitchFamily="34" charset="-122"/>
                          <a:cs typeface="Times New Roman" panose="02020603050405020304"/>
                          <a:sym typeface="+mn-ea"/>
                        </a:rPr>
                        <a:t>GB18218</a:t>
                      </a:r>
                      <a:r>
                        <a:rPr lang="zh-CN" altLang="en-US" sz="2400" b="1" kern="100" dirty="0">
                          <a:effectLst/>
                          <a:latin typeface="Calibri" panose="020F0502020204030204"/>
                          <a:ea typeface="微软雅黑" pitchFamily="34" charset="-122"/>
                          <a:cs typeface="Times New Roman" panose="02020603050405020304"/>
                          <a:sym typeface="+mn-ea"/>
                        </a:rPr>
                        <a:t>进行重大危险源辨识，辨识内容符合标准要求。</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矩形 6"/>
          <p:cNvSpPr/>
          <p:nvPr/>
        </p:nvSpPr>
        <p:spPr>
          <a:xfrm>
            <a:off x="24130" y="-29054"/>
            <a:ext cx="6528524" cy="584775"/>
          </a:xfrm>
          <a:prstGeom prst="rect">
            <a:avLst/>
          </a:prstGeom>
        </p:spPr>
        <p:txBody>
          <a:bodyPr wrap="square">
            <a:spAutoFit/>
          </a:bodyPr>
          <a:lstStyle/>
          <a:p>
            <a:pPr algn="ctr"/>
            <a:r>
              <a:rPr lang="zh-CN" altLang="en-US" sz="3200" dirty="0" smtClean="0">
                <a:latin typeface="仿宋" panose="02010609060101010101" pitchFamily="1" charset="-122"/>
                <a:ea typeface="仿宋" panose="02010609060101010101" pitchFamily="1" charset="-122"/>
              </a:rPr>
              <a:t>五</a:t>
            </a:r>
            <a:r>
              <a:rPr lang="zh-CN" altLang="zh-CN" sz="3200" b="1" dirty="0" smtClean="0">
                <a:latin typeface="仿宋" panose="02010609060101010101" pitchFamily="1" charset="-122"/>
                <a:ea typeface="仿宋" panose="02010609060101010101" pitchFamily="1" charset="-122"/>
              </a:rPr>
              <a:t>、</a:t>
            </a:r>
            <a:r>
              <a:rPr lang="zh-CN" altLang="en-US" sz="3200" b="1" dirty="0" smtClean="0">
                <a:latin typeface="仿宋" panose="02010609060101010101" pitchFamily="1" charset="-122"/>
                <a:ea typeface="仿宋" panose="02010609060101010101" pitchFamily="1" charset="-122"/>
              </a:rPr>
              <a:t>安全</a:t>
            </a:r>
            <a:r>
              <a:rPr lang="zh-CN" altLang="en-US" sz="3200" b="1" dirty="0">
                <a:latin typeface="仿宋" panose="02010609060101010101" pitchFamily="1" charset="-122"/>
                <a:ea typeface="仿宋" panose="02010609060101010101" pitchFamily="1" charset="-122"/>
              </a:rPr>
              <a:t>风险管控及隐患排查治理</a:t>
            </a:r>
            <a:endParaRPr lang="en-US" altLang="zh-CN" sz="3200" b="1" dirty="0">
              <a:latin typeface="仿宋" panose="02010609060101010101" pitchFamily="1" charset="-122"/>
              <a:ea typeface="仿宋" panose="02010609060101010101" pitchFamily="1" charset="-122"/>
            </a:endParaRPr>
          </a:p>
        </p:txBody>
      </p:sp>
    </p:spTree>
    <p:extLst>
      <p:ext uri="{BB962C8B-B14F-4D97-AF65-F5344CB8AC3E}">
        <p14:creationId xmlns:p14="http://schemas.microsoft.com/office/powerpoint/2010/main" val="542781771"/>
      </p:ext>
    </p:extLst>
  </p:cSld>
  <p:clrMapOvr>
    <a:masterClrMapping/>
  </p:clrMapOvr>
  <p:transition spd="slow"/>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2510442676"/>
              </p:ext>
            </p:extLst>
          </p:nvPr>
        </p:nvGraphicFramePr>
        <p:xfrm>
          <a:off x="152400" y="707390"/>
          <a:ext cx="11684000" cy="5979160"/>
        </p:xfrm>
        <a:graphic>
          <a:graphicData uri="http://schemas.openxmlformats.org/drawingml/2006/table">
            <a:tbl>
              <a:tblPr/>
              <a:tblGrid>
                <a:gridCol w="567055"/>
                <a:gridCol w="751205"/>
                <a:gridCol w="1506220"/>
                <a:gridCol w="3694430"/>
                <a:gridCol w="530860"/>
                <a:gridCol w="4634230"/>
              </a:tblGrid>
              <a:tr h="543560">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二级</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altLang="en-US" sz="1400" b="1" kern="100" dirty="0" smtClean="0">
                          <a:effectLst/>
                          <a:latin typeface="Times New Roman" panose="02020603050405020304"/>
                          <a:ea typeface="微软雅黑" pitchFamily="34" charset="-122"/>
                          <a:cs typeface="Times New Roman" panose="02020603050405020304"/>
                        </a:rPr>
                        <a:t>要素</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三级</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b="1" kern="100" dirty="0">
                          <a:effectLst/>
                          <a:latin typeface="Times New Roman" panose="02020603050405020304"/>
                          <a:ea typeface="微软雅黑" pitchFamily="34" charset="-122"/>
                          <a:cs typeface="Times New Roman" panose="02020603050405020304"/>
                        </a:rPr>
                        <a:t>要素</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基本规范要求</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企业达标标准</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标准</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b="1" kern="100" dirty="0">
                          <a:effectLst/>
                          <a:latin typeface="Times New Roman" panose="02020603050405020304"/>
                          <a:ea typeface="微软雅黑" pitchFamily="34" charset="-122"/>
                          <a:cs typeface="Times New Roman" panose="02020603050405020304"/>
                        </a:rPr>
                        <a:t>分值</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考评说明</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7760">
                <a:tc>
                  <a:txBody>
                    <a:bodyPr/>
                    <a:lstStyle/>
                    <a:p>
                      <a:pPr algn="ctr">
                        <a:spcAft>
                          <a:spcPts val="0"/>
                        </a:spcAft>
                      </a:pPr>
                      <a:r>
                        <a:rPr lang="en-US" sz="1400" kern="0" spc="40" dirty="0">
                          <a:effectLst/>
                          <a:latin typeface="Times New Roman" panose="02020603050405020304"/>
                          <a:ea typeface="微软雅黑" pitchFamily="34" charset="-122"/>
                          <a:cs typeface="Times New Roman" panose="02020603050405020304"/>
                          <a:sym typeface="+mn-ea"/>
                        </a:rPr>
                        <a:t>5.3</a:t>
                      </a:r>
                      <a:r>
                        <a:rPr lang="zh-CN" sz="1400" kern="0" spc="40" dirty="0">
                          <a:effectLst/>
                          <a:latin typeface="Times New Roman" panose="02020603050405020304"/>
                          <a:ea typeface="微软雅黑" pitchFamily="34" charset="-122"/>
                          <a:cs typeface="Times New Roman" panose="02020603050405020304"/>
                          <a:sym typeface="+mn-ea"/>
                        </a:rPr>
                        <a:t>隐患排查治理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0" spc="40" dirty="0">
                          <a:effectLst/>
                          <a:latin typeface="Times New Roman" panose="02020603050405020304"/>
                          <a:ea typeface="微软雅黑" pitchFamily="34" charset="-122"/>
                          <a:cs typeface="Times New Roman" panose="02020603050405020304"/>
                        </a:rPr>
                        <a:t>5.3.1</a:t>
                      </a:r>
                      <a:r>
                        <a:rPr lang="zh-CN" sz="1400" kern="0" spc="40" dirty="0">
                          <a:effectLst/>
                          <a:latin typeface="Times New Roman" panose="02020603050405020304"/>
                          <a:ea typeface="微软雅黑" pitchFamily="34" charset="-122"/>
                          <a:cs typeface="Times New Roman" panose="02020603050405020304"/>
                        </a:rPr>
                        <a:t>隐患排查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1400" kern="100" dirty="0">
                          <a:effectLst/>
                          <a:latin typeface="Calibri" panose="020F0502020204030204"/>
                          <a:ea typeface="微软雅黑" pitchFamily="34" charset="-122"/>
                          <a:cs typeface="Times New Roman" panose="02020603050405020304"/>
                          <a:sym typeface="+mn-ea"/>
                        </a:rPr>
                        <a:t>企业应建立隐患排查治理制度，逐渐建立并落实从主要负责人到每位从业人员的隐患排查治理和防控责任制。并按照有关规定组织开展隐患排查治理工作，及时发现并消除隐患，实行隐患闭环管理。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spcAft>
                          <a:spcPts val="0"/>
                        </a:spcAft>
                      </a:pPr>
                      <a:r>
                        <a:rPr lang="zh-CN" altLang="zh-CN" sz="1400" kern="100" dirty="0" smtClean="0">
                          <a:solidFill>
                            <a:schemeClr val="tx1"/>
                          </a:solidFill>
                          <a:effectLst/>
                          <a:latin typeface="Times New Roman" panose="02020603050405020304"/>
                          <a:ea typeface="微软雅黑" pitchFamily="34" charset="-122"/>
                          <a:cs typeface="Times New Roman" panose="02020603050405020304"/>
                        </a:rPr>
                        <a:t>企业应依据有关法律法规、标准规范等，组织排查，明确隐患排查的时限、范围、内容和要求。隐患排查的范围应包括所有与生产经营相关的场所、人员、设备设施和活动，包括承包商和供应商等相关服务范围。</a:t>
                      </a:r>
                    </a:p>
                    <a:p>
                      <a:pPr marL="0" indent="266700" algn="just" defTabSz="914400" rtl="0" eaLnBrk="1" latinLnBrk="0" hangingPunct="1">
                        <a:spcAft>
                          <a:spcPts val="0"/>
                        </a:spcAft>
                      </a:pPr>
                      <a:r>
                        <a:rPr lang="zh-CN" altLang="zh-CN" sz="1400" kern="100" dirty="0" smtClean="0">
                          <a:solidFill>
                            <a:schemeClr val="tx1"/>
                          </a:solidFill>
                          <a:effectLst/>
                          <a:latin typeface="Times New Roman" panose="02020603050405020304"/>
                          <a:ea typeface="微软雅黑" pitchFamily="34" charset="-122"/>
                          <a:cs typeface="Times New Roman" panose="02020603050405020304"/>
                        </a:rPr>
                        <a:t>企业结合安全生产的需要和特点，根据相关规定标准编制不同类型安全检查表，进行全厂综合检查（每年不少于</a:t>
                      </a:r>
                      <a:r>
                        <a:rPr lang="en-US" altLang="zh-CN" sz="1400" kern="100" dirty="0" smtClean="0">
                          <a:solidFill>
                            <a:schemeClr val="tx1"/>
                          </a:solidFill>
                          <a:effectLst/>
                          <a:latin typeface="Times New Roman" panose="02020603050405020304"/>
                          <a:ea typeface="微软雅黑" pitchFamily="34" charset="-122"/>
                          <a:cs typeface="Times New Roman" panose="02020603050405020304"/>
                        </a:rPr>
                        <a:t>6</a:t>
                      </a:r>
                      <a:r>
                        <a:rPr lang="zh-CN" altLang="zh-CN" sz="1400" kern="100" dirty="0" smtClean="0">
                          <a:solidFill>
                            <a:schemeClr val="tx1"/>
                          </a:solidFill>
                          <a:effectLst/>
                          <a:latin typeface="Times New Roman" panose="02020603050405020304"/>
                          <a:ea typeface="微软雅黑" pitchFamily="34" charset="-122"/>
                          <a:cs typeface="Times New Roman" panose="02020603050405020304"/>
                        </a:rPr>
                        <a:t>次，其中主要负责人组织不少于</a:t>
                      </a:r>
                      <a:r>
                        <a:rPr lang="en-US" altLang="zh-CN" sz="1400" kern="100" dirty="0" smtClean="0">
                          <a:solidFill>
                            <a:schemeClr val="tx1"/>
                          </a:solidFill>
                          <a:effectLst/>
                          <a:latin typeface="Times New Roman" panose="02020603050405020304"/>
                          <a:ea typeface="微软雅黑" pitchFamily="34" charset="-122"/>
                          <a:cs typeface="Times New Roman" panose="02020603050405020304"/>
                        </a:rPr>
                        <a:t>2</a:t>
                      </a:r>
                      <a:r>
                        <a:rPr lang="zh-CN" altLang="zh-CN" sz="1400" kern="100" dirty="0" smtClean="0">
                          <a:solidFill>
                            <a:schemeClr val="tx1"/>
                          </a:solidFill>
                          <a:effectLst/>
                          <a:latin typeface="Times New Roman" panose="02020603050405020304"/>
                          <a:ea typeface="微软雅黑" pitchFamily="34" charset="-122"/>
                          <a:cs typeface="Times New Roman" panose="02020603050405020304"/>
                        </a:rPr>
                        <a:t>次）、车间检查（每月不少</a:t>
                      </a:r>
                      <a:r>
                        <a:rPr lang="en-US" altLang="zh-CN" sz="1400" kern="100" dirty="0" smtClean="0">
                          <a:solidFill>
                            <a:schemeClr val="tx1"/>
                          </a:solidFill>
                          <a:effectLst/>
                          <a:latin typeface="Times New Roman" panose="02020603050405020304"/>
                          <a:ea typeface="微软雅黑" pitchFamily="34" charset="-122"/>
                          <a:cs typeface="Times New Roman" panose="02020603050405020304"/>
                        </a:rPr>
                        <a:t>1</a:t>
                      </a:r>
                      <a:r>
                        <a:rPr lang="zh-CN" altLang="zh-CN" sz="1400" kern="100" dirty="0" smtClean="0">
                          <a:solidFill>
                            <a:schemeClr val="tx1"/>
                          </a:solidFill>
                          <a:effectLst/>
                          <a:latin typeface="Times New Roman" panose="02020603050405020304"/>
                          <a:ea typeface="微软雅黑" pitchFamily="34" charset="-122"/>
                          <a:cs typeface="Times New Roman" panose="02020603050405020304"/>
                        </a:rPr>
                        <a:t>次），班组检查（每周不少于</a:t>
                      </a:r>
                      <a:r>
                        <a:rPr lang="en-US" altLang="zh-CN" sz="1400" kern="100" dirty="0" smtClean="0">
                          <a:solidFill>
                            <a:schemeClr val="tx1"/>
                          </a:solidFill>
                          <a:effectLst/>
                          <a:latin typeface="Times New Roman" panose="02020603050405020304"/>
                          <a:ea typeface="微软雅黑" pitchFamily="34" charset="-122"/>
                          <a:cs typeface="Times New Roman" panose="02020603050405020304"/>
                        </a:rPr>
                        <a:t>1</a:t>
                      </a:r>
                      <a:r>
                        <a:rPr lang="zh-CN" altLang="zh-CN" sz="1400" kern="100" dirty="0" smtClean="0">
                          <a:solidFill>
                            <a:schemeClr val="tx1"/>
                          </a:solidFill>
                          <a:effectLst/>
                          <a:latin typeface="Times New Roman" panose="02020603050405020304"/>
                          <a:ea typeface="微软雅黑" pitchFamily="34" charset="-122"/>
                          <a:cs typeface="Times New Roman" panose="02020603050405020304"/>
                        </a:rPr>
                        <a:t>次）。企业应对各类检查发现的隐患，进行隐患汇总登记，并对隐患进行分级（分为一般和重大），并记录隐患整改部门及负责人。如果发现重大隐患，应及时上报属地安全管理部门。</a:t>
                      </a:r>
                    </a:p>
                    <a:p>
                      <a:pPr marL="0" indent="266700" algn="just" defTabSz="914400" rtl="0" eaLnBrk="1" latinLnBrk="0" hangingPunct="1">
                        <a:spcAft>
                          <a:spcPts val="0"/>
                        </a:spcAft>
                      </a:pPr>
                      <a:r>
                        <a:rPr lang="zh-CN" altLang="zh-CN" sz="1400" kern="100" dirty="0" smtClean="0">
                          <a:solidFill>
                            <a:schemeClr val="tx1"/>
                          </a:solidFill>
                          <a:effectLst/>
                          <a:latin typeface="Times New Roman" panose="02020603050405020304"/>
                          <a:ea typeface="微软雅黑" pitchFamily="34" charset="-122"/>
                          <a:cs typeface="Times New Roman" panose="02020603050405020304"/>
                        </a:rPr>
                        <a:t>企业应将相关方排查出的隐患统一纳入到本企业隐患管理。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spcAft>
                          <a:spcPts val="0"/>
                        </a:spcAft>
                      </a:pPr>
                      <a:r>
                        <a:rPr lang="en-US" altLang="zh-CN" sz="1400" kern="100" dirty="0" smtClean="0">
                          <a:solidFill>
                            <a:schemeClr val="tx1"/>
                          </a:solidFill>
                          <a:effectLst/>
                          <a:latin typeface="Times New Roman" panose="02020603050405020304"/>
                          <a:ea typeface="微软雅黑" pitchFamily="34" charset="-122"/>
                          <a:cs typeface="Times New Roman" panose="02020603050405020304"/>
                        </a:rPr>
                        <a:t>68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altLang="zh-CN" sz="1400" kern="100" dirty="0" smtClean="0">
                          <a:solidFill>
                            <a:srgbClr val="000000"/>
                          </a:solidFill>
                          <a:effectLst/>
                          <a:latin typeface="Times New Roman" panose="02020603050405020304"/>
                          <a:ea typeface="微软雅黑" pitchFamily="34" charset="-122"/>
                          <a:cs typeface="Times New Roman" panose="02020603050405020304"/>
                        </a:rPr>
                        <a:t>1.</a:t>
                      </a:r>
                      <a:r>
                        <a:rPr lang="zh-CN" altLang="zh-CN" sz="1400" kern="100" dirty="0" smtClean="0">
                          <a:solidFill>
                            <a:srgbClr val="000000"/>
                          </a:solidFill>
                          <a:effectLst/>
                          <a:latin typeface="Times New Roman" panose="02020603050405020304"/>
                          <a:ea typeface="微软雅黑" pitchFamily="34" charset="-122"/>
                          <a:cs typeface="Times New Roman" panose="02020603050405020304"/>
                        </a:rPr>
                        <a:t>制度与《安全生产事故隐患排查治理暂行规定》等有关规定不符的，扣</a:t>
                      </a:r>
                      <a:r>
                        <a:rPr lang="en-US" altLang="zh-CN" sz="1400" kern="100" dirty="0" smtClean="0">
                          <a:solidFill>
                            <a:srgbClr val="000000"/>
                          </a:solidFill>
                          <a:effectLst/>
                          <a:latin typeface="Times New Roman" panose="02020603050405020304"/>
                          <a:ea typeface="微软雅黑" pitchFamily="34" charset="-122"/>
                          <a:cs typeface="Times New Roman" panose="02020603050405020304"/>
                        </a:rPr>
                        <a:t>2</a:t>
                      </a:r>
                      <a:r>
                        <a:rPr lang="zh-CN" altLang="zh-CN" sz="1400" kern="100" dirty="0" smtClean="0">
                          <a:solidFill>
                            <a:srgbClr val="000000"/>
                          </a:solidFill>
                          <a:effectLst/>
                          <a:latin typeface="Times New Roman" panose="02020603050405020304"/>
                          <a:ea typeface="微软雅黑" pitchFamily="34" charset="-122"/>
                          <a:cs typeface="Times New Roman" panose="02020603050405020304"/>
                        </a:rPr>
                        <a:t>分；</a:t>
                      </a:r>
                      <a:endParaRPr lang="zh-CN" altLang="zh-CN" sz="1400" kern="100" dirty="0" smtClean="0">
                        <a:effectLst/>
                        <a:latin typeface="+mn-lt"/>
                        <a:ea typeface="微软雅黑" pitchFamily="34" charset="-122"/>
                        <a:cs typeface="Times New Roman" panose="02020603050405020304"/>
                      </a:endParaRPr>
                    </a:p>
                    <a:p>
                      <a:pPr algn="just">
                        <a:spcAft>
                          <a:spcPts val="0"/>
                        </a:spcAft>
                      </a:pPr>
                      <a:r>
                        <a:rPr lang="en-US" altLang="zh-CN" sz="1400" kern="100" dirty="0" smtClean="0">
                          <a:solidFill>
                            <a:srgbClr val="000000"/>
                          </a:solidFill>
                          <a:effectLst/>
                          <a:latin typeface="Times New Roman" panose="02020603050405020304"/>
                          <a:ea typeface="微软雅黑" pitchFamily="34" charset="-122"/>
                          <a:cs typeface="Times New Roman" panose="02020603050405020304"/>
                        </a:rPr>
                        <a:t>2.</a:t>
                      </a:r>
                      <a:r>
                        <a:rPr lang="zh-CN" altLang="zh-CN" sz="1400" kern="100" dirty="0" smtClean="0">
                          <a:solidFill>
                            <a:srgbClr val="000000"/>
                          </a:solidFill>
                          <a:effectLst/>
                          <a:latin typeface="Times New Roman" panose="02020603050405020304"/>
                          <a:ea typeface="微软雅黑" pitchFamily="34" charset="-122"/>
                          <a:cs typeface="Times New Roman" panose="02020603050405020304"/>
                        </a:rPr>
                        <a:t>未制定隐患排查方案或计划，扣</a:t>
                      </a:r>
                      <a:r>
                        <a:rPr lang="en-US" altLang="zh-CN" sz="1400" kern="100" dirty="0" smtClean="0">
                          <a:solidFill>
                            <a:srgbClr val="000000"/>
                          </a:solidFill>
                          <a:effectLst/>
                          <a:latin typeface="Times New Roman" panose="02020603050405020304"/>
                          <a:ea typeface="微软雅黑" pitchFamily="34" charset="-122"/>
                          <a:cs typeface="Times New Roman" panose="02020603050405020304"/>
                        </a:rPr>
                        <a:t>3</a:t>
                      </a:r>
                      <a:r>
                        <a:rPr lang="zh-CN" altLang="zh-CN" sz="1400" kern="100" dirty="0" smtClean="0">
                          <a:solidFill>
                            <a:srgbClr val="000000"/>
                          </a:solidFill>
                          <a:effectLst/>
                          <a:latin typeface="Times New Roman" panose="02020603050405020304"/>
                          <a:ea typeface="微软雅黑" pitchFamily="34" charset="-122"/>
                          <a:cs typeface="Times New Roman" panose="02020603050405020304"/>
                        </a:rPr>
                        <a:t>分，内容不完善。缺一项</a:t>
                      </a:r>
                      <a:r>
                        <a:rPr lang="en-US" altLang="zh-CN" sz="1400" kern="100" dirty="0" smtClean="0">
                          <a:solidFill>
                            <a:srgbClr val="000000"/>
                          </a:solidFill>
                          <a:effectLst/>
                          <a:latin typeface="Times New Roman" panose="02020603050405020304"/>
                          <a:ea typeface="微软雅黑" pitchFamily="34" charset="-122"/>
                          <a:cs typeface="Times New Roman" panose="02020603050405020304"/>
                        </a:rPr>
                        <a:t>1</a:t>
                      </a:r>
                      <a:r>
                        <a:rPr lang="zh-CN" altLang="zh-CN" sz="1400" kern="100" dirty="0" smtClean="0">
                          <a:solidFill>
                            <a:srgbClr val="000000"/>
                          </a:solidFill>
                          <a:effectLst/>
                          <a:latin typeface="Times New Roman" panose="02020603050405020304"/>
                          <a:ea typeface="微软雅黑" pitchFamily="34" charset="-122"/>
                          <a:cs typeface="Times New Roman" panose="02020603050405020304"/>
                        </a:rPr>
                        <a:t>分；</a:t>
                      </a:r>
                      <a:endParaRPr lang="zh-CN" altLang="zh-CN" sz="1400" kern="100" dirty="0" smtClean="0">
                        <a:effectLst/>
                        <a:latin typeface="+mn-lt"/>
                        <a:ea typeface="微软雅黑" pitchFamily="34" charset="-122"/>
                        <a:cs typeface="Times New Roman" panose="02020603050405020304"/>
                      </a:endParaRPr>
                    </a:p>
                    <a:p>
                      <a:pPr algn="just">
                        <a:spcAft>
                          <a:spcPts val="0"/>
                        </a:spcAft>
                      </a:pPr>
                      <a:r>
                        <a:rPr lang="en-US" altLang="zh-CN" sz="1400" kern="100" dirty="0" smtClean="0">
                          <a:solidFill>
                            <a:srgbClr val="000000"/>
                          </a:solidFill>
                          <a:effectLst/>
                          <a:latin typeface="Times New Roman" panose="02020603050405020304"/>
                          <a:ea typeface="微软雅黑" pitchFamily="34" charset="-122"/>
                          <a:cs typeface="Times New Roman" panose="02020603050405020304"/>
                        </a:rPr>
                        <a:t>※3.</a:t>
                      </a:r>
                      <a:r>
                        <a:rPr lang="zh-CN" altLang="zh-CN" sz="1400" kern="100" dirty="0" smtClean="0">
                          <a:solidFill>
                            <a:srgbClr val="000000"/>
                          </a:solidFill>
                          <a:effectLst/>
                          <a:latin typeface="Times New Roman" panose="02020603050405020304"/>
                          <a:ea typeface="微软雅黑" pitchFamily="34" charset="-122"/>
                          <a:cs typeface="Times New Roman" panose="02020603050405020304"/>
                        </a:rPr>
                        <a:t>各类检查缺少一次，扣</a:t>
                      </a:r>
                      <a:r>
                        <a:rPr lang="en-US" altLang="zh-CN" sz="1400" kern="100" dirty="0" smtClean="0">
                          <a:solidFill>
                            <a:srgbClr val="000000"/>
                          </a:solidFill>
                          <a:effectLst/>
                          <a:latin typeface="Times New Roman" panose="02020603050405020304"/>
                          <a:ea typeface="微软雅黑" pitchFamily="34" charset="-122"/>
                          <a:cs typeface="Times New Roman" panose="02020603050405020304"/>
                        </a:rPr>
                        <a:t>1</a:t>
                      </a:r>
                      <a:r>
                        <a:rPr lang="zh-CN" altLang="zh-CN" sz="1400" kern="100" dirty="0" smtClean="0">
                          <a:solidFill>
                            <a:srgbClr val="000000"/>
                          </a:solidFill>
                          <a:effectLst/>
                          <a:latin typeface="Times New Roman" panose="02020603050405020304"/>
                          <a:ea typeface="微软雅黑" pitchFamily="34" charset="-122"/>
                          <a:cs typeface="Times New Roman" panose="02020603050405020304"/>
                        </a:rPr>
                        <a:t>分；检查记录填写不完善，如无检查人员签字等，每发现一次扣</a:t>
                      </a:r>
                      <a:r>
                        <a:rPr lang="en-US" altLang="zh-CN" sz="1400" kern="100" dirty="0" smtClean="0">
                          <a:solidFill>
                            <a:srgbClr val="000000"/>
                          </a:solidFill>
                          <a:effectLst/>
                          <a:latin typeface="Times New Roman" panose="02020603050405020304"/>
                          <a:ea typeface="微软雅黑" pitchFamily="34" charset="-122"/>
                          <a:cs typeface="Times New Roman" panose="02020603050405020304"/>
                        </a:rPr>
                        <a:t>0.5</a:t>
                      </a:r>
                      <a:r>
                        <a:rPr lang="zh-CN" altLang="zh-CN" sz="1400" kern="100" dirty="0" smtClean="0">
                          <a:solidFill>
                            <a:srgbClr val="000000"/>
                          </a:solidFill>
                          <a:effectLst/>
                          <a:latin typeface="Times New Roman" panose="02020603050405020304"/>
                          <a:ea typeface="微软雅黑" pitchFamily="34" charset="-122"/>
                          <a:cs typeface="Times New Roman" panose="02020603050405020304"/>
                        </a:rPr>
                        <a:t>分，本项最多扣</a:t>
                      </a:r>
                      <a:r>
                        <a:rPr lang="en-US" altLang="zh-CN" sz="1400" kern="100" dirty="0" smtClean="0">
                          <a:solidFill>
                            <a:srgbClr val="000000"/>
                          </a:solidFill>
                          <a:effectLst/>
                          <a:latin typeface="Times New Roman" panose="02020603050405020304"/>
                          <a:ea typeface="微软雅黑" pitchFamily="34" charset="-122"/>
                          <a:cs typeface="Times New Roman" panose="02020603050405020304"/>
                        </a:rPr>
                        <a:t>5</a:t>
                      </a:r>
                      <a:r>
                        <a:rPr lang="zh-CN" altLang="zh-CN" sz="1400" kern="100" dirty="0" smtClean="0">
                          <a:solidFill>
                            <a:srgbClr val="000000"/>
                          </a:solidFill>
                          <a:effectLst/>
                          <a:latin typeface="Times New Roman" panose="02020603050405020304"/>
                          <a:ea typeface="微软雅黑" pitchFamily="34" charset="-122"/>
                          <a:cs typeface="Times New Roman" panose="02020603050405020304"/>
                        </a:rPr>
                        <a:t>分；</a:t>
                      </a:r>
                      <a:r>
                        <a:rPr lang="zh-CN" altLang="zh-CN" sz="1400" kern="100" dirty="0" smtClean="0">
                          <a:solidFill>
                            <a:schemeClr val="tx1"/>
                          </a:solidFill>
                          <a:effectLst/>
                          <a:latin typeface="Times New Roman" panose="02020603050405020304"/>
                          <a:ea typeface="微软雅黑" pitchFamily="34" charset="-122"/>
                          <a:cs typeface="Times New Roman" panose="02020603050405020304"/>
                        </a:rPr>
                        <a:t>检查记录作假视同未进行隐患排查，</a:t>
                      </a:r>
                      <a:r>
                        <a:rPr lang="zh-CN" altLang="zh-CN" sz="1400" kern="100" dirty="0" smtClean="0">
                          <a:solidFill>
                            <a:srgbClr val="FF0000"/>
                          </a:solidFill>
                          <a:effectLst/>
                          <a:latin typeface="Times New Roman" panose="02020603050405020304"/>
                          <a:ea typeface="微软雅黑" pitchFamily="34" charset="-122"/>
                          <a:cs typeface="Times New Roman" panose="02020603050405020304"/>
                        </a:rPr>
                        <a:t>班组、车间、厂级近</a:t>
                      </a:r>
                      <a:r>
                        <a:rPr lang="en-US" altLang="zh-CN" sz="1400" kern="100" dirty="0" smtClean="0">
                          <a:solidFill>
                            <a:srgbClr val="FF0000"/>
                          </a:solidFill>
                          <a:effectLst/>
                          <a:latin typeface="Times New Roman" panose="02020603050405020304"/>
                          <a:ea typeface="微软雅黑" pitchFamily="34" charset="-122"/>
                          <a:cs typeface="Times New Roman" panose="02020603050405020304"/>
                        </a:rPr>
                        <a:t>3</a:t>
                      </a:r>
                      <a:r>
                        <a:rPr lang="zh-CN" altLang="zh-CN" sz="1400" kern="100" dirty="0" smtClean="0">
                          <a:solidFill>
                            <a:srgbClr val="FF0000"/>
                          </a:solidFill>
                          <a:effectLst/>
                          <a:latin typeface="Times New Roman" panose="02020603050405020304"/>
                          <a:ea typeface="微软雅黑" pitchFamily="34" charset="-122"/>
                          <a:cs typeface="Times New Roman" panose="02020603050405020304"/>
                        </a:rPr>
                        <a:t>个月均无隐患排查（安全检查）记录的，为否决项；</a:t>
                      </a:r>
                      <a:endParaRPr lang="zh-CN" altLang="zh-CN" sz="1400" kern="100" dirty="0" smtClean="0">
                        <a:solidFill>
                          <a:srgbClr val="FF0000"/>
                        </a:solidFill>
                        <a:effectLst/>
                        <a:latin typeface="+mn-lt"/>
                        <a:ea typeface="微软雅黑" pitchFamily="34" charset="-122"/>
                        <a:cs typeface="Times New Roman" panose="02020603050405020304"/>
                      </a:endParaRPr>
                    </a:p>
                    <a:p>
                      <a:pPr algn="just">
                        <a:spcAft>
                          <a:spcPts val="0"/>
                        </a:spcAft>
                      </a:pPr>
                      <a:r>
                        <a:rPr lang="en-US" sz="1400" kern="100" dirty="0" smtClean="0">
                          <a:solidFill>
                            <a:srgbClr val="FF0000"/>
                          </a:solidFill>
                          <a:effectLst/>
                          <a:latin typeface="Times New Roman" panose="02020603050405020304"/>
                          <a:ea typeface="微软雅黑" pitchFamily="34" charset="-122"/>
                          <a:cs typeface="Times New Roman" panose="02020603050405020304"/>
                        </a:rPr>
                        <a:t>※4</a:t>
                      </a:r>
                      <a:r>
                        <a:rPr lang="en-US" sz="1400" kern="100" dirty="0">
                          <a:solidFill>
                            <a:srgbClr val="FF0000"/>
                          </a:solidFill>
                          <a:effectLst/>
                          <a:latin typeface="Times New Roman" panose="02020603050405020304"/>
                          <a:ea typeface="微软雅黑" pitchFamily="34" charset="-122"/>
                          <a:cs typeface="Times New Roman" panose="02020603050405020304"/>
                        </a:rPr>
                        <a:t>.</a:t>
                      </a:r>
                      <a:r>
                        <a:rPr lang="zh-CN" sz="1400" kern="100" dirty="0">
                          <a:solidFill>
                            <a:srgbClr val="FF0000"/>
                          </a:solidFill>
                          <a:effectLst/>
                          <a:latin typeface="Times New Roman" panose="02020603050405020304"/>
                          <a:ea typeface="微软雅黑" pitchFamily="34" charset="-122"/>
                          <a:cs typeface="Times New Roman" panose="02020603050405020304"/>
                        </a:rPr>
                        <a:t>评审发现企业存在《工贸行业重大生产安全事故隐患判定标准（</a:t>
                      </a:r>
                      <a:r>
                        <a:rPr lang="en-US" sz="1400" kern="100" dirty="0">
                          <a:solidFill>
                            <a:srgbClr val="FF0000"/>
                          </a:solidFill>
                          <a:effectLst/>
                          <a:latin typeface="Times New Roman" panose="02020603050405020304"/>
                          <a:ea typeface="微软雅黑" pitchFamily="34" charset="-122"/>
                          <a:cs typeface="Times New Roman" panose="02020603050405020304"/>
                        </a:rPr>
                        <a:t>2017</a:t>
                      </a:r>
                      <a:r>
                        <a:rPr lang="zh-CN" sz="1400" kern="100" dirty="0">
                          <a:solidFill>
                            <a:srgbClr val="FF0000"/>
                          </a:solidFill>
                          <a:effectLst/>
                          <a:latin typeface="Times New Roman" panose="02020603050405020304"/>
                          <a:ea typeface="微软雅黑" pitchFamily="34" charset="-122"/>
                          <a:cs typeface="Times New Roman" panose="02020603050405020304"/>
                        </a:rPr>
                        <a:t>）版》所列隐患，为否决项；</a:t>
                      </a:r>
                      <a:endParaRPr lang="zh-CN" sz="1400" kern="100" dirty="0">
                        <a:solidFill>
                          <a:srgbClr val="FF0000"/>
                        </a:solidFill>
                        <a:effectLst/>
                        <a:latin typeface="Calibri" panose="020F0502020204030204"/>
                        <a:ea typeface="微软雅黑" pitchFamily="34" charset="-122"/>
                        <a:cs typeface="Times New Roman" panose="02020603050405020304"/>
                      </a:endParaRPr>
                    </a:p>
                    <a:p>
                      <a:pPr algn="just">
                        <a:spcAft>
                          <a:spcPts val="0"/>
                        </a:spcAft>
                      </a:pPr>
                      <a:r>
                        <a:rPr lang="en-US" sz="1400" kern="100" dirty="0">
                          <a:solidFill>
                            <a:srgbClr val="000000"/>
                          </a:solidFill>
                          <a:effectLst/>
                          <a:latin typeface="Times New Roman" panose="02020603050405020304"/>
                          <a:ea typeface="微软雅黑" pitchFamily="34" charset="-122"/>
                          <a:cs typeface="Times New Roman" panose="02020603050405020304"/>
                        </a:rPr>
                        <a:t>5.</a:t>
                      </a:r>
                      <a:r>
                        <a:rPr lang="zh-CN" sz="1400" kern="100" dirty="0">
                          <a:solidFill>
                            <a:srgbClr val="000000"/>
                          </a:solidFill>
                          <a:effectLst/>
                          <a:latin typeface="Times New Roman" panose="02020603050405020304"/>
                          <a:ea typeface="微软雅黑" pitchFamily="34" charset="-122"/>
                          <a:cs typeface="Times New Roman" panose="02020603050405020304"/>
                        </a:rPr>
                        <a:t>现场检查中发现的问题属于安全风险控制措施未落实或落实不到位，并已构成隐患，同时未在隐患治理中发现相关记录痕迹，则每项可追扣</a:t>
                      </a:r>
                      <a:r>
                        <a:rPr lang="en-US" sz="1400" kern="100" dirty="0">
                          <a:solidFill>
                            <a:srgbClr val="000000"/>
                          </a:solidFill>
                          <a:effectLst/>
                          <a:latin typeface="Times New Roman" panose="02020603050405020304"/>
                          <a:ea typeface="微软雅黑" pitchFamily="34" charset="-122"/>
                          <a:cs typeface="Times New Roman" panose="02020603050405020304"/>
                        </a:rPr>
                        <a:t>2</a:t>
                      </a:r>
                      <a:r>
                        <a:rPr lang="zh-CN" sz="1400" kern="100" dirty="0">
                          <a:solidFill>
                            <a:srgbClr val="000000"/>
                          </a:solidFill>
                          <a:effectLst/>
                          <a:latin typeface="Times New Roman" panose="02020603050405020304"/>
                          <a:ea typeface="微软雅黑" pitchFamily="34" charset="-122"/>
                          <a:cs typeface="Times New Roman" panose="02020603050405020304"/>
                        </a:rPr>
                        <a:t>分，最多可追扣至本项不得分。</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7840">
                <a:tc gridSpan="6">
                  <a:txBody>
                    <a:bodyPr/>
                    <a:lstStyle/>
                    <a:p>
                      <a:pPr algn="l">
                        <a:spcAft>
                          <a:spcPts val="0"/>
                        </a:spcAft>
                        <a:buNone/>
                      </a:pPr>
                      <a:r>
                        <a:rPr lang="zh-CN" altLang="zh-CN" sz="2400" b="1" kern="100" dirty="0">
                          <a:effectLst/>
                          <a:latin typeface="Calibri" panose="020F0502020204030204"/>
                          <a:ea typeface="微软雅黑" pitchFamily="34" charset="-122"/>
                          <a:cs typeface="Times New Roman" panose="02020603050405020304"/>
                          <a:sym typeface="+mn-ea"/>
                        </a:rPr>
                        <a:t>本节要点：</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1</a:t>
                      </a:r>
                      <a:r>
                        <a:rPr lang="zh-CN" altLang="en-US" sz="2400" b="1" kern="100" dirty="0">
                          <a:effectLst/>
                          <a:latin typeface="Calibri" panose="020F0502020204030204"/>
                          <a:ea typeface="微软雅黑" pitchFamily="34" charset="-122"/>
                          <a:cs typeface="Times New Roman" panose="02020603050405020304"/>
                          <a:sym typeface="+mn-ea"/>
                        </a:rPr>
                        <a:t>、检查制度编写是否符合规定要求；</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2</a:t>
                      </a:r>
                      <a:r>
                        <a:rPr lang="zh-CN" altLang="en-US" sz="2400" b="1" kern="100" dirty="0">
                          <a:effectLst/>
                          <a:latin typeface="Calibri" panose="020F0502020204030204"/>
                          <a:ea typeface="微软雅黑" pitchFamily="34" charset="-122"/>
                          <a:cs typeface="Times New Roman" panose="02020603050405020304"/>
                          <a:sym typeface="+mn-ea"/>
                        </a:rPr>
                        <a:t>、隐患排查记录需要有检查计划、检查记录，整改记录。</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3</a:t>
                      </a:r>
                      <a:r>
                        <a:rPr lang="zh-CN" altLang="en-US" sz="2400" b="1" kern="100" dirty="0">
                          <a:effectLst/>
                          <a:latin typeface="Calibri" panose="020F0502020204030204"/>
                          <a:ea typeface="微软雅黑" pitchFamily="34" charset="-122"/>
                          <a:cs typeface="Times New Roman" panose="02020603050405020304"/>
                          <a:sym typeface="+mn-ea"/>
                        </a:rPr>
                        <a:t>、本项增加了</a:t>
                      </a:r>
                      <a:r>
                        <a:rPr lang="en-US" altLang="zh-CN" sz="2400" b="1" kern="100" dirty="0">
                          <a:effectLst/>
                          <a:latin typeface="Calibri" panose="020F0502020204030204"/>
                          <a:ea typeface="微软雅黑" pitchFamily="34" charset="-122"/>
                          <a:cs typeface="Times New Roman" panose="02020603050405020304"/>
                          <a:sym typeface="+mn-ea"/>
                        </a:rPr>
                        <a:t>2</a:t>
                      </a:r>
                      <a:r>
                        <a:rPr lang="zh-CN" altLang="en-US" sz="2400" b="1" kern="100" dirty="0">
                          <a:effectLst/>
                          <a:latin typeface="Calibri" panose="020F0502020204030204"/>
                          <a:ea typeface="微软雅黑" pitchFamily="34" charset="-122"/>
                          <a:cs typeface="Times New Roman" panose="02020603050405020304"/>
                          <a:sym typeface="+mn-ea"/>
                        </a:rPr>
                        <a:t>项否决项，同时与风险控制落实进行补充扣分。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矩形 6"/>
          <p:cNvSpPr/>
          <p:nvPr/>
        </p:nvSpPr>
        <p:spPr>
          <a:xfrm>
            <a:off x="24130" y="-29054"/>
            <a:ext cx="6528524" cy="584775"/>
          </a:xfrm>
          <a:prstGeom prst="rect">
            <a:avLst/>
          </a:prstGeom>
        </p:spPr>
        <p:txBody>
          <a:bodyPr wrap="square">
            <a:spAutoFit/>
          </a:bodyPr>
          <a:lstStyle/>
          <a:p>
            <a:pPr algn="ctr"/>
            <a:r>
              <a:rPr lang="zh-CN" altLang="en-US" sz="3200" dirty="0" smtClean="0">
                <a:latin typeface="仿宋" panose="02010609060101010101" pitchFamily="1" charset="-122"/>
                <a:ea typeface="仿宋" panose="02010609060101010101" pitchFamily="1" charset="-122"/>
              </a:rPr>
              <a:t>五</a:t>
            </a:r>
            <a:r>
              <a:rPr lang="zh-CN" altLang="zh-CN" sz="3200" b="1" dirty="0" smtClean="0">
                <a:latin typeface="仿宋" panose="02010609060101010101" pitchFamily="1" charset="-122"/>
                <a:ea typeface="仿宋" panose="02010609060101010101" pitchFamily="1" charset="-122"/>
              </a:rPr>
              <a:t>、</a:t>
            </a:r>
            <a:r>
              <a:rPr lang="zh-CN" altLang="en-US" sz="3200" b="1" dirty="0" smtClean="0">
                <a:latin typeface="仿宋" panose="02010609060101010101" pitchFamily="1" charset="-122"/>
                <a:ea typeface="仿宋" panose="02010609060101010101" pitchFamily="1" charset="-122"/>
              </a:rPr>
              <a:t>安全</a:t>
            </a:r>
            <a:r>
              <a:rPr lang="zh-CN" altLang="en-US" sz="3200" b="1" dirty="0">
                <a:latin typeface="仿宋" panose="02010609060101010101" pitchFamily="1" charset="-122"/>
                <a:ea typeface="仿宋" panose="02010609060101010101" pitchFamily="1" charset="-122"/>
              </a:rPr>
              <a:t>风险管控及隐患排查治理</a:t>
            </a:r>
            <a:endParaRPr lang="en-US" altLang="zh-CN" sz="3200" b="1" dirty="0">
              <a:latin typeface="仿宋" panose="02010609060101010101" pitchFamily="1" charset="-122"/>
              <a:ea typeface="仿宋" panose="02010609060101010101" pitchFamily="1" charset="-122"/>
            </a:endParaRPr>
          </a:p>
        </p:txBody>
      </p:sp>
    </p:spTree>
    <p:extLst>
      <p:ext uri="{BB962C8B-B14F-4D97-AF65-F5344CB8AC3E}">
        <p14:creationId xmlns:p14="http://schemas.microsoft.com/office/powerpoint/2010/main" val="3155553800"/>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3540540100"/>
              </p:ext>
            </p:extLst>
          </p:nvPr>
        </p:nvGraphicFramePr>
        <p:xfrm>
          <a:off x="279323" y="800714"/>
          <a:ext cx="11299350" cy="4258951"/>
        </p:xfrm>
        <a:graphic>
          <a:graphicData uri="http://schemas.openxmlformats.org/drawingml/2006/table">
            <a:tbl>
              <a:tblPr/>
              <a:tblGrid>
                <a:gridCol w="570159"/>
                <a:gridCol w="501622"/>
                <a:gridCol w="3443431"/>
                <a:gridCol w="2376146"/>
                <a:gridCol w="547872"/>
                <a:gridCol w="3860120"/>
              </a:tblGrid>
              <a:tr h="468046">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53870">
                <a:tc>
                  <a:txBody>
                    <a:bodyPr/>
                    <a:lstStyle/>
                    <a:p>
                      <a:pPr algn="ctr">
                        <a:lnSpc>
                          <a:spcPts val="1300"/>
                        </a:lnSpc>
                        <a:spcAft>
                          <a:spcPts val="0"/>
                        </a:spcAft>
                      </a:pPr>
                      <a:r>
                        <a:rPr lang="en-US" sz="1200" kern="0" spc="40" dirty="0">
                          <a:effectLst/>
                          <a:latin typeface="Times New Roman" panose="02020603050405020304"/>
                          <a:ea typeface="微软雅黑" pitchFamily="34" charset="-122"/>
                          <a:cs typeface="Times New Roman" panose="02020603050405020304"/>
                        </a:rPr>
                        <a:t>1.3</a:t>
                      </a:r>
                      <a:endParaRPr lang="zh-CN" sz="1200" kern="100" dirty="0">
                        <a:effectLst/>
                        <a:latin typeface="Calibri" panose="020F0502020204030204"/>
                        <a:ea typeface="微软雅黑" pitchFamily="34" charset="-122"/>
                        <a:cs typeface="Times New Roman" panose="02020603050405020304"/>
                      </a:endParaRPr>
                    </a:p>
                    <a:p>
                      <a:pPr algn="ctr">
                        <a:lnSpc>
                          <a:spcPts val="1300"/>
                        </a:lnSpc>
                        <a:spcAft>
                          <a:spcPts val="0"/>
                        </a:spcAft>
                      </a:pPr>
                      <a:r>
                        <a:rPr lang="zh-CN" sz="1200" kern="0" spc="40" dirty="0">
                          <a:effectLst/>
                          <a:latin typeface="Times New Roman" panose="02020603050405020304"/>
                          <a:ea typeface="微软雅黑" pitchFamily="34" charset="-122"/>
                          <a:cs typeface="Times New Roman" panose="02020603050405020304"/>
                        </a:rPr>
                        <a:t>全员参与</a:t>
                      </a: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sz="1200" kern="0" spc="40" dirty="0">
                          <a:effectLst/>
                          <a:latin typeface="Times New Roman" panose="02020603050405020304"/>
                          <a:ea typeface="微软雅黑" pitchFamily="34" charset="-122"/>
                          <a:cs typeface="Times New Roman" panose="02020603050405020304"/>
                        </a:rPr>
                        <a:t> </a:t>
                      </a:r>
                      <a:endParaRPr lang="zh-CN" sz="1200" kern="100" dirty="0">
                        <a:effectLst/>
                        <a:latin typeface="Calibri" panose="020F0502020204030204"/>
                        <a:ea typeface="微软雅黑" pitchFamily="34"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ts val="1300"/>
                        </a:lnSpc>
                        <a:spcAft>
                          <a:spcPts val="0"/>
                        </a:spcAft>
                      </a:pPr>
                      <a:r>
                        <a:rPr lang="zh-CN" sz="1200" kern="0" spc="40" dirty="0">
                          <a:effectLst/>
                          <a:latin typeface="Times New Roman" panose="02020603050405020304"/>
                          <a:ea typeface="微软雅黑" pitchFamily="34" charset="-122"/>
                          <a:cs typeface="Times New Roman" panose="02020603050405020304"/>
                        </a:rPr>
                        <a:t>企业应建立健全安全生产责任制，明确各级部门和从业人员的安全生产职责。</a:t>
                      </a: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ts val="1300"/>
                        </a:lnSpc>
                        <a:spcAft>
                          <a:spcPts val="0"/>
                        </a:spcAft>
                        <a:tabLst>
                          <a:tab pos="198120" algn="l"/>
                        </a:tabLst>
                      </a:pPr>
                      <a:r>
                        <a:rPr lang="zh-CN" sz="1200" kern="0" spc="40" dirty="0">
                          <a:effectLst/>
                          <a:latin typeface="Times New Roman" panose="02020603050405020304"/>
                          <a:ea typeface="微软雅黑" pitchFamily="34" charset="-122"/>
                          <a:cs typeface="Times New Roman" panose="02020603050405020304"/>
                        </a:rPr>
                        <a:t>企业应建立健全安全生产责任制，明确各级部门和从业人员的安全生产职责，并层层签订安全生产责任书。</a:t>
                      </a: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ts val="1300"/>
                        </a:lnSpc>
                        <a:spcAft>
                          <a:spcPts val="0"/>
                        </a:spcAft>
                      </a:pPr>
                      <a:r>
                        <a:rPr lang="en-US" sz="1200" kern="100" dirty="0">
                          <a:effectLst/>
                          <a:latin typeface="Times New Roman" panose="02020603050405020304"/>
                          <a:ea typeface="微软雅黑" pitchFamily="34" charset="-122"/>
                          <a:cs typeface="Times New Roman" panose="02020603050405020304"/>
                        </a:rPr>
                        <a:t>10</a:t>
                      </a: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ts val="1300"/>
                        </a:lnSpc>
                        <a:spcAft>
                          <a:spcPts val="0"/>
                        </a:spcAft>
                      </a:pPr>
                      <a:r>
                        <a:rPr lang="en-US" sz="1200" kern="0" spc="40" dirty="0">
                          <a:effectLst/>
                          <a:latin typeface="Times New Roman" panose="02020603050405020304"/>
                          <a:ea typeface="微软雅黑" pitchFamily="34" charset="-122"/>
                          <a:cs typeface="Times New Roman" panose="02020603050405020304"/>
                        </a:rPr>
                        <a:t>1.</a:t>
                      </a:r>
                      <a:r>
                        <a:rPr lang="zh-CN" sz="1200" kern="0" spc="40" dirty="0">
                          <a:effectLst/>
                          <a:latin typeface="Times New Roman" panose="02020603050405020304"/>
                          <a:ea typeface="微软雅黑" pitchFamily="34" charset="-122"/>
                          <a:cs typeface="Times New Roman" panose="02020603050405020304"/>
                        </a:rPr>
                        <a:t>未建立安全生产责任制的，不得分；每缺一个纵向、横向安全生产责任制的，扣</a:t>
                      </a:r>
                      <a:r>
                        <a:rPr lang="en-US" sz="1200" kern="0" spc="40" dirty="0">
                          <a:effectLst/>
                          <a:latin typeface="Times New Roman" panose="02020603050405020304"/>
                          <a:ea typeface="微软雅黑" pitchFamily="34" charset="-122"/>
                          <a:cs typeface="Times New Roman" panose="02020603050405020304"/>
                        </a:rPr>
                        <a:t>2</a:t>
                      </a:r>
                      <a:r>
                        <a:rPr lang="zh-CN" sz="1200" kern="0" spc="40" dirty="0">
                          <a:effectLst/>
                          <a:latin typeface="Times New Roman" panose="02020603050405020304"/>
                          <a:ea typeface="微软雅黑" pitchFamily="34" charset="-122"/>
                          <a:cs typeface="Times New Roman" panose="02020603050405020304"/>
                        </a:rPr>
                        <a:t>分；</a:t>
                      </a:r>
                      <a:endParaRPr lang="zh-CN" sz="1200" kern="100" dirty="0">
                        <a:effectLst/>
                        <a:latin typeface="Calibri" panose="020F0502020204030204"/>
                        <a:ea typeface="微软雅黑" pitchFamily="34" charset="-122"/>
                        <a:cs typeface="Times New Roman" panose="02020603050405020304"/>
                      </a:endParaRPr>
                    </a:p>
                    <a:p>
                      <a:pPr algn="just">
                        <a:lnSpc>
                          <a:spcPts val="1300"/>
                        </a:lnSpc>
                        <a:spcAft>
                          <a:spcPts val="0"/>
                        </a:spcAft>
                      </a:pPr>
                      <a:r>
                        <a:rPr lang="en-US" sz="1200" kern="0" spc="40" dirty="0">
                          <a:effectLst/>
                          <a:latin typeface="Times New Roman" panose="02020603050405020304"/>
                          <a:ea typeface="微软雅黑" pitchFamily="34" charset="-122"/>
                          <a:cs typeface="Times New Roman" panose="02020603050405020304"/>
                        </a:rPr>
                        <a:t>2.</a:t>
                      </a:r>
                      <a:r>
                        <a:rPr lang="zh-CN" sz="1200" kern="0" spc="40" dirty="0">
                          <a:effectLst/>
                          <a:latin typeface="Times New Roman" panose="02020603050405020304"/>
                          <a:ea typeface="微软雅黑" pitchFamily="34" charset="-122"/>
                          <a:cs typeface="Times New Roman" panose="02020603050405020304"/>
                        </a:rPr>
                        <a:t>未按要求签订责任书的，每人次扣</a:t>
                      </a:r>
                      <a:r>
                        <a:rPr lang="en-US" sz="1200" kern="0" spc="40" dirty="0">
                          <a:effectLst/>
                          <a:latin typeface="Times New Roman" panose="02020603050405020304"/>
                          <a:ea typeface="微软雅黑" pitchFamily="34" charset="-122"/>
                          <a:cs typeface="Times New Roman" panose="02020603050405020304"/>
                        </a:rPr>
                        <a:t>1</a:t>
                      </a:r>
                      <a:r>
                        <a:rPr lang="zh-CN" sz="1200" kern="0" spc="40" dirty="0">
                          <a:effectLst/>
                          <a:latin typeface="Times New Roman" panose="02020603050405020304"/>
                          <a:ea typeface="微软雅黑" pitchFamily="34" charset="-122"/>
                          <a:cs typeface="Times New Roman" panose="02020603050405020304"/>
                        </a:rPr>
                        <a:t>分；</a:t>
                      </a:r>
                      <a:endParaRPr lang="zh-CN" sz="1200" kern="100" dirty="0">
                        <a:effectLst/>
                        <a:latin typeface="Calibri" panose="020F0502020204030204"/>
                        <a:ea typeface="微软雅黑" pitchFamily="34" charset="-122"/>
                        <a:cs typeface="Times New Roman" panose="02020603050405020304"/>
                      </a:endParaRPr>
                    </a:p>
                    <a:p>
                      <a:pPr algn="just">
                        <a:lnSpc>
                          <a:spcPts val="1300"/>
                        </a:lnSpc>
                        <a:spcAft>
                          <a:spcPts val="0"/>
                        </a:spcAft>
                      </a:pPr>
                      <a:r>
                        <a:rPr lang="en-US" sz="1200" kern="100" dirty="0">
                          <a:effectLst/>
                          <a:latin typeface="Times New Roman" panose="02020603050405020304"/>
                          <a:ea typeface="微软雅黑" pitchFamily="34" charset="-122"/>
                          <a:cs typeface="Times New Roman" panose="02020603050405020304"/>
                        </a:rPr>
                        <a:t>※</a:t>
                      </a:r>
                      <a:r>
                        <a:rPr lang="zh-CN" sz="1200" kern="0" spc="40" dirty="0">
                          <a:effectLst/>
                          <a:latin typeface="Times New Roman" panose="02020603050405020304"/>
                          <a:ea typeface="微软雅黑" pitchFamily="34" charset="-122"/>
                          <a:cs typeface="Times New Roman" panose="02020603050405020304"/>
                        </a:rPr>
                        <a:t>查看年度安全生产责任书，各级管理人员（含班组长）、从业人员职责应明确，且与其职能相符。</a:t>
                      </a:r>
                      <a:r>
                        <a:rPr lang="en-US" sz="1200" kern="100" dirty="0">
                          <a:effectLst/>
                          <a:latin typeface="Times New Roman" panose="02020603050405020304"/>
                          <a:ea typeface="微软雅黑" pitchFamily="34" charset="-122"/>
                          <a:cs typeface="Times New Roman" panose="02020603050405020304"/>
                        </a:rPr>
                        <a:t> </a:t>
                      </a: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17401">
                <a:tc gridSpan="6">
                  <a:txBody>
                    <a:bodyPr/>
                    <a:lstStyle/>
                    <a:p>
                      <a:pPr algn="l">
                        <a:spcAft>
                          <a:spcPts val="0"/>
                        </a:spcAft>
                      </a:pPr>
                      <a:r>
                        <a:rPr lang="zh-CN" sz="1800" b="1" kern="100" dirty="0">
                          <a:effectLst/>
                          <a:latin typeface="Calibri" panose="020F0502020204030204"/>
                          <a:ea typeface="微软雅黑" pitchFamily="34" charset="-122"/>
                          <a:cs typeface="Times New Roman" panose="02020603050405020304"/>
                          <a:sym typeface="+mn-ea"/>
                        </a:rPr>
                        <a:t>本节要点：</a:t>
                      </a:r>
                      <a:endParaRPr lang="zh-CN" sz="1800" b="1" kern="100" dirty="0">
                        <a:effectLst/>
                        <a:latin typeface="Calibri" panose="020F0502020204030204"/>
                        <a:ea typeface="微软雅黑" pitchFamily="34" charset="-122"/>
                        <a:cs typeface="Times New Roman" panose="02020603050405020304"/>
                      </a:endParaRPr>
                    </a:p>
                    <a:p>
                      <a:pPr algn="l">
                        <a:spcAft>
                          <a:spcPts val="0"/>
                        </a:spcAft>
                      </a:pPr>
                      <a:r>
                        <a:rPr lang="en-US" altLang="zh-CN" sz="1800" b="1" kern="100" dirty="0">
                          <a:effectLst/>
                          <a:latin typeface="Calibri" panose="020F0502020204030204"/>
                          <a:ea typeface="微软雅黑" pitchFamily="34" charset="-122"/>
                          <a:cs typeface="Times New Roman" panose="02020603050405020304"/>
                          <a:sym typeface="+mn-ea"/>
                        </a:rPr>
                        <a:t>1</a:t>
                      </a:r>
                      <a:r>
                        <a:rPr lang="zh-CN" altLang="en-US" sz="1800" b="1" kern="100" dirty="0">
                          <a:effectLst/>
                          <a:latin typeface="Calibri" panose="020F0502020204030204"/>
                          <a:ea typeface="微软雅黑" pitchFamily="34" charset="-122"/>
                          <a:cs typeface="Times New Roman" panose="02020603050405020304"/>
                          <a:sym typeface="+mn-ea"/>
                        </a:rPr>
                        <a:t>、编制安全生产责任制（部门齐全，包含部门职责和岗位人员职责）。</a:t>
                      </a:r>
                    </a:p>
                    <a:p>
                      <a:pPr algn="l">
                        <a:spcAft>
                          <a:spcPts val="0"/>
                        </a:spcAft>
                      </a:pPr>
                      <a:r>
                        <a:rPr lang="en-US" altLang="zh-CN" sz="1800" b="1" kern="100" dirty="0">
                          <a:effectLst/>
                          <a:latin typeface="Calibri" panose="020F0502020204030204"/>
                          <a:ea typeface="微软雅黑" pitchFamily="34" charset="-122"/>
                          <a:cs typeface="Times New Roman" panose="02020603050405020304"/>
                          <a:sym typeface="+mn-ea"/>
                        </a:rPr>
                        <a:t>2</a:t>
                      </a:r>
                      <a:r>
                        <a:rPr lang="zh-CN" altLang="en-US" sz="1800" b="1" kern="100" dirty="0">
                          <a:effectLst/>
                          <a:latin typeface="Calibri" panose="020F0502020204030204"/>
                          <a:ea typeface="微软雅黑" pitchFamily="34" charset="-122"/>
                          <a:cs typeface="Times New Roman" panose="02020603050405020304"/>
                          <a:sym typeface="+mn-ea"/>
                        </a:rPr>
                        <a:t>、每年签订安全生产责任书。</a:t>
                      </a:r>
                    </a:p>
                    <a:p>
                      <a:pPr algn="l">
                        <a:spcAft>
                          <a:spcPts val="0"/>
                        </a:spcAft>
                      </a:pPr>
                      <a:endParaRPr lang="zh-CN" altLang="en-US" sz="1800" b="1" kern="100" dirty="0">
                        <a:effectLst/>
                        <a:latin typeface="Calibri" panose="020F0502020204030204"/>
                        <a:ea typeface="微软雅黑" pitchFamily="34" charset="-122"/>
                        <a:cs typeface="Times New Roman" panose="02020603050405020304"/>
                        <a:sym typeface="+mn-e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矩形 6"/>
          <p:cNvSpPr/>
          <p:nvPr/>
        </p:nvSpPr>
        <p:spPr>
          <a:xfrm>
            <a:off x="-360114" y="0"/>
            <a:ext cx="3816423" cy="584775"/>
          </a:xfrm>
          <a:prstGeom prst="rect">
            <a:avLst/>
          </a:prstGeom>
        </p:spPr>
        <p:txBody>
          <a:bodyPr wrap="square">
            <a:spAutoFit/>
          </a:bodyPr>
          <a:lstStyle/>
          <a:p>
            <a:pPr algn="ctr"/>
            <a:r>
              <a:rPr lang="zh-CN" altLang="zh-CN" sz="3200" dirty="0">
                <a:latin typeface="仿宋" panose="02010609060101010101" pitchFamily="1" charset="-122"/>
                <a:ea typeface="仿宋" panose="02010609060101010101" pitchFamily="1" charset="-122"/>
              </a:rPr>
              <a:t>一</a:t>
            </a:r>
            <a:r>
              <a:rPr lang="zh-CN" altLang="zh-CN" sz="3200" b="1" dirty="0" smtClean="0">
                <a:latin typeface="仿宋" panose="02010609060101010101" pitchFamily="1" charset="-122"/>
                <a:ea typeface="仿宋" panose="02010609060101010101" pitchFamily="1" charset="-122"/>
              </a:rPr>
              <a:t>、目标职责</a:t>
            </a:r>
            <a:endParaRPr lang="en-US" altLang="zh-CN" sz="3200" b="1" dirty="0">
              <a:latin typeface="仿宋" panose="02010609060101010101" pitchFamily="1" charset="-122"/>
              <a:ea typeface="仿宋" panose="02010609060101010101" pitchFamily="1" charset="-122"/>
            </a:endParaRPr>
          </a:p>
        </p:txBody>
      </p:sp>
    </p:spTree>
  </p:cSld>
  <p:clrMapOvr>
    <a:masterClrMapping/>
  </p:clrMapOvr>
  <p:transition spd="slow"/>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3045579560"/>
              </p:ext>
            </p:extLst>
          </p:nvPr>
        </p:nvGraphicFramePr>
        <p:xfrm>
          <a:off x="152400" y="707390"/>
          <a:ext cx="11684000" cy="5979160"/>
        </p:xfrm>
        <a:graphic>
          <a:graphicData uri="http://schemas.openxmlformats.org/drawingml/2006/table">
            <a:tbl>
              <a:tblPr/>
              <a:tblGrid>
                <a:gridCol w="567055"/>
                <a:gridCol w="751205"/>
                <a:gridCol w="1506220"/>
                <a:gridCol w="3694430"/>
                <a:gridCol w="530860"/>
                <a:gridCol w="4634230"/>
              </a:tblGrid>
              <a:tr h="543560">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二级</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altLang="en-US" sz="1400" b="1" kern="100" dirty="0" smtClean="0">
                          <a:effectLst/>
                          <a:latin typeface="Times New Roman" panose="02020603050405020304"/>
                          <a:ea typeface="微软雅黑" pitchFamily="34" charset="-122"/>
                          <a:cs typeface="Times New Roman" panose="02020603050405020304"/>
                        </a:rPr>
                        <a:t>要素</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三级</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b="1" kern="100" dirty="0">
                          <a:effectLst/>
                          <a:latin typeface="Times New Roman" panose="02020603050405020304"/>
                          <a:ea typeface="微软雅黑" pitchFamily="34" charset="-122"/>
                          <a:cs typeface="Times New Roman" panose="02020603050405020304"/>
                        </a:rPr>
                        <a:t>要素</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基本规范要求</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企业达标标准</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标准</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b="1" kern="100" dirty="0">
                          <a:effectLst/>
                          <a:latin typeface="Times New Roman" panose="02020603050405020304"/>
                          <a:ea typeface="微软雅黑" pitchFamily="34" charset="-122"/>
                          <a:cs typeface="Times New Roman" panose="02020603050405020304"/>
                        </a:rPr>
                        <a:t>分值</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考评说明</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7760">
                <a:tc>
                  <a:txBody>
                    <a:bodyPr/>
                    <a:lstStyle/>
                    <a:p>
                      <a:pPr algn="ctr">
                        <a:spcAft>
                          <a:spcPts val="0"/>
                        </a:spcAft>
                      </a:pPr>
                      <a:r>
                        <a:rPr lang="en-US" sz="2000" kern="0" spc="40" dirty="0">
                          <a:effectLst/>
                          <a:latin typeface="Times New Roman" panose="02020603050405020304"/>
                          <a:ea typeface="微软雅黑" pitchFamily="34" charset="-122"/>
                          <a:cs typeface="Times New Roman" panose="02020603050405020304"/>
                          <a:sym typeface="+mn-ea"/>
                        </a:rPr>
                        <a:t>5.3</a:t>
                      </a:r>
                      <a:r>
                        <a:rPr lang="zh-CN" sz="2000" kern="0" spc="40" dirty="0">
                          <a:effectLst/>
                          <a:latin typeface="Times New Roman" panose="02020603050405020304"/>
                          <a:ea typeface="微软雅黑" pitchFamily="34" charset="-122"/>
                          <a:cs typeface="Times New Roman" panose="02020603050405020304"/>
                          <a:sym typeface="+mn-ea"/>
                        </a:rPr>
                        <a:t>隐患排查治理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kern="0" spc="40" dirty="0">
                          <a:effectLst/>
                          <a:latin typeface="Times New Roman" panose="02020603050405020304"/>
                          <a:ea typeface="微软雅黑" pitchFamily="34" charset="-122"/>
                          <a:cs typeface="Times New Roman" panose="02020603050405020304"/>
                        </a:rPr>
                        <a:t>5.3.2</a:t>
                      </a:r>
                      <a:r>
                        <a:rPr lang="zh-CN" sz="2000" kern="0" spc="40" dirty="0">
                          <a:effectLst/>
                          <a:latin typeface="Times New Roman" panose="02020603050405020304"/>
                          <a:ea typeface="微软雅黑" pitchFamily="34" charset="-122"/>
                          <a:cs typeface="Times New Roman" panose="02020603050405020304"/>
                        </a:rPr>
                        <a:t>隐患治理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2000" kern="100" dirty="0">
                          <a:effectLst/>
                          <a:latin typeface="Times New Roman" panose="02020603050405020304"/>
                          <a:ea typeface="微软雅黑" pitchFamily="34" charset="-122"/>
                          <a:cs typeface="Times New Roman" panose="02020603050405020304"/>
                        </a:rPr>
                        <a:t>企业应根据隐患排查的结果，制定隐患治理方案，对隐患及时进行治理。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2000" kern="100" dirty="0">
                          <a:effectLst/>
                          <a:latin typeface="Times New Roman" panose="02020603050405020304"/>
                          <a:ea typeface="微软雅黑" pitchFamily="34" charset="-122"/>
                          <a:cs typeface="Times New Roman" panose="02020603050405020304"/>
                        </a:rPr>
                        <a:t>企业应按照责任分工立即或限期组织整改一般隐患。主要负责人应组织制定并实施重大隐患治理方案。重大隐患治理方案应包括目标和任务、方法和措施、经费和物资、机构和人员、时限和要求、应急预案。隐患治理现场应设置安全风险控制措施。</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2000" kern="100" dirty="0">
                          <a:effectLst/>
                          <a:latin typeface="Times New Roman" panose="02020603050405020304"/>
                          <a:ea typeface="微软雅黑" pitchFamily="34" charset="-122"/>
                          <a:cs typeface="Times New Roman" panose="02020603050405020304"/>
                        </a:rPr>
                        <a:t>15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0480" algn="just">
                        <a:spcAft>
                          <a:spcPts val="0"/>
                        </a:spcAft>
                      </a:pPr>
                      <a:r>
                        <a:rPr lang="en-US" sz="2000" kern="100" dirty="0">
                          <a:effectLst/>
                          <a:latin typeface="Times New Roman" panose="02020603050405020304"/>
                          <a:ea typeface="微软雅黑" pitchFamily="34" charset="-122"/>
                          <a:cs typeface="Times New Roman" panose="02020603050405020304"/>
                        </a:rPr>
                        <a:t>1.</a:t>
                      </a:r>
                      <a:r>
                        <a:rPr lang="zh-CN" sz="2000" kern="100" dirty="0">
                          <a:effectLst/>
                          <a:latin typeface="Times New Roman" panose="02020603050405020304"/>
                          <a:ea typeface="微软雅黑" pitchFamily="34" charset="-122"/>
                          <a:cs typeface="Times New Roman" panose="02020603050405020304"/>
                        </a:rPr>
                        <a:t>重大隐患整改记录无整改治理方案，本项不得分；重大隐患整改治理方案内容不完整，缺一项扣</a:t>
                      </a:r>
                      <a:r>
                        <a:rPr lang="en-US" sz="2000" kern="100" dirty="0">
                          <a:effectLst/>
                          <a:latin typeface="Times New Roman" panose="02020603050405020304"/>
                          <a:ea typeface="微软雅黑" pitchFamily="34" charset="-122"/>
                          <a:cs typeface="Times New Roman" panose="02020603050405020304"/>
                        </a:rPr>
                        <a:t>2</a:t>
                      </a:r>
                      <a:r>
                        <a:rPr lang="zh-CN" sz="2000" kern="100" dirty="0">
                          <a:effectLst/>
                          <a:latin typeface="Times New Roman" panose="02020603050405020304"/>
                          <a:ea typeface="微软雅黑" pitchFamily="34" charset="-122"/>
                          <a:cs typeface="Times New Roman" panose="02020603050405020304"/>
                        </a:rPr>
                        <a:t>分；</a:t>
                      </a:r>
                      <a:endParaRPr lang="zh-CN" sz="2000" kern="100" dirty="0">
                        <a:effectLst/>
                        <a:latin typeface="Calibri" panose="020F0502020204030204"/>
                        <a:ea typeface="微软雅黑" pitchFamily="34" charset="-122"/>
                        <a:cs typeface="Times New Roman" panose="02020603050405020304"/>
                      </a:endParaRPr>
                    </a:p>
                    <a:p>
                      <a:pPr marR="30480" algn="just">
                        <a:spcAft>
                          <a:spcPts val="0"/>
                        </a:spcAft>
                      </a:pPr>
                      <a:r>
                        <a:rPr lang="en-US" sz="2000" kern="100" dirty="0">
                          <a:effectLst/>
                          <a:latin typeface="Times New Roman" panose="02020603050405020304"/>
                          <a:ea typeface="微软雅黑" pitchFamily="34" charset="-122"/>
                          <a:cs typeface="Times New Roman" panose="02020603050405020304"/>
                        </a:rPr>
                        <a:t>2.</a:t>
                      </a:r>
                      <a:r>
                        <a:rPr lang="zh-CN" sz="2000" kern="100" dirty="0">
                          <a:effectLst/>
                          <a:latin typeface="Times New Roman" panose="02020603050405020304"/>
                          <a:ea typeface="微软雅黑" pitchFamily="34" charset="-122"/>
                          <a:cs typeface="Times New Roman" panose="02020603050405020304"/>
                        </a:rPr>
                        <a:t>隐患存在区域，无安全风险控制措施，一般隐患每一项扣</a:t>
                      </a:r>
                      <a:r>
                        <a:rPr lang="en-US" sz="2000" kern="100" dirty="0">
                          <a:effectLst/>
                          <a:latin typeface="Times New Roman" panose="02020603050405020304"/>
                          <a:ea typeface="微软雅黑" pitchFamily="34" charset="-122"/>
                          <a:cs typeface="Times New Roman" panose="02020603050405020304"/>
                        </a:rPr>
                        <a:t>2</a:t>
                      </a:r>
                      <a:r>
                        <a:rPr lang="zh-CN" sz="2000" kern="100" dirty="0">
                          <a:effectLst/>
                          <a:latin typeface="Times New Roman" panose="02020603050405020304"/>
                          <a:ea typeface="微软雅黑" pitchFamily="34" charset="-122"/>
                          <a:cs typeface="Times New Roman" panose="02020603050405020304"/>
                        </a:rPr>
                        <a:t>分，重大隐患每项扣</a:t>
                      </a:r>
                      <a:r>
                        <a:rPr lang="en-US" sz="2000" kern="100" dirty="0">
                          <a:effectLst/>
                          <a:latin typeface="Times New Roman" panose="02020603050405020304"/>
                          <a:ea typeface="微软雅黑" pitchFamily="34" charset="-122"/>
                          <a:cs typeface="Times New Roman" panose="02020603050405020304"/>
                        </a:rPr>
                        <a:t>5</a:t>
                      </a:r>
                      <a:r>
                        <a:rPr lang="zh-CN" sz="2000" kern="100" dirty="0">
                          <a:effectLst/>
                          <a:latin typeface="Times New Roman" panose="02020603050405020304"/>
                          <a:ea typeface="微软雅黑" pitchFamily="34" charset="-122"/>
                          <a:cs typeface="Times New Roman" panose="02020603050405020304"/>
                        </a:rPr>
                        <a:t>分，本项最多可以追扣至</a:t>
                      </a:r>
                      <a:r>
                        <a:rPr lang="en-US" sz="2000" kern="100" dirty="0">
                          <a:effectLst/>
                          <a:latin typeface="Times New Roman" panose="02020603050405020304"/>
                          <a:ea typeface="微软雅黑" pitchFamily="34" charset="-122"/>
                          <a:cs typeface="Times New Roman" panose="02020603050405020304"/>
                        </a:rPr>
                        <a:t>50</a:t>
                      </a:r>
                      <a:r>
                        <a:rPr lang="zh-CN" sz="2000" kern="100" dirty="0">
                          <a:effectLst/>
                          <a:latin typeface="Times New Roman" panose="02020603050405020304"/>
                          <a:ea typeface="微软雅黑" pitchFamily="34" charset="-122"/>
                          <a:cs typeface="Times New Roman" panose="02020603050405020304"/>
                        </a:rPr>
                        <a:t>分。</a:t>
                      </a:r>
                      <a:endParaRPr lang="zh-CN" sz="20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7840">
                <a:tc gridSpan="6">
                  <a:txBody>
                    <a:bodyPr/>
                    <a:lstStyle/>
                    <a:p>
                      <a:pPr algn="l">
                        <a:spcAft>
                          <a:spcPts val="0"/>
                        </a:spcAft>
                        <a:buNone/>
                      </a:pPr>
                      <a:r>
                        <a:rPr lang="zh-CN" altLang="zh-CN" sz="2400" b="1" kern="100" dirty="0">
                          <a:effectLst/>
                          <a:latin typeface="Calibri" panose="020F0502020204030204"/>
                          <a:ea typeface="微软雅黑" pitchFamily="34" charset="-122"/>
                          <a:cs typeface="Times New Roman" panose="02020603050405020304"/>
                          <a:sym typeface="+mn-ea"/>
                        </a:rPr>
                        <a:t>本节要点：</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1</a:t>
                      </a:r>
                      <a:r>
                        <a:rPr lang="zh-CN" altLang="en-US" sz="2400" b="1" kern="100" dirty="0">
                          <a:effectLst/>
                          <a:latin typeface="Calibri" panose="020F0502020204030204"/>
                          <a:ea typeface="微软雅黑" pitchFamily="34" charset="-122"/>
                          <a:cs typeface="Times New Roman" panose="02020603050405020304"/>
                          <a:sym typeface="+mn-ea"/>
                        </a:rPr>
                        <a:t>、检查重大隐患是否有整改治理方案。</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2</a:t>
                      </a:r>
                      <a:r>
                        <a:rPr lang="zh-CN" altLang="en-US" sz="2400" b="1" kern="100" dirty="0">
                          <a:effectLst/>
                          <a:latin typeface="Calibri" panose="020F0502020204030204"/>
                          <a:ea typeface="微软雅黑" pitchFamily="34" charset="-122"/>
                          <a:cs typeface="Times New Roman" panose="02020603050405020304"/>
                          <a:sym typeface="+mn-ea"/>
                        </a:rPr>
                        <a:t>、同时针对隐患存在问题，与风险控制措施落实情况进行补充扣分。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矩形 6"/>
          <p:cNvSpPr/>
          <p:nvPr/>
        </p:nvSpPr>
        <p:spPr>
          <a:xfrm>
            <a:off x="24130" y="-29054"/>
            <a:ext cx="6528524" cy="584775"/>
          </a:xfrm>
          <a:prstGeom prst="rect">
            <a:avLst/>
          </a:prstGeom>
        </p:spPr>
        <p:txBody>
          <a:bodyPr wrap="square">
            <a:spAutoFit/>
          </a:bodyPr>
          <a:lstStyle/>
          <a:p>
            <a:pPr algn="ctr"/>
            <a:r>
              <a:rPr lang="zh-CN" altLang="en-US" sz="3200" dirty="0" smtClean="0">
                <a:latin typeface="仿宋" panose="02010609060101010101" pitchFamily="1" charset="-122"/>
                <a:ea typeface="仿宋" panose="02010609060101010101" pitchFamily="1" charset="-122"/>
              </a:rPr>
              <a:t>五</a:t>
            </a:r>
            <a:r>
              <a:rPr lang="zh-CN" altLang="zh-CN" sz="3200" b="1" dirty="0" smtClean="0">
                <a:latin typeface="仿宋" panose="02010609060101010101" pitchFamily="1" charset="-122"/>
                <a:ea typeface="仿宋" panose="02010609060101010101" pitchFamily="1" charset="-122"/>
              </a:rPr>
              <a:t>、</a:t>
            </a:r>
            <a:r>
              <a:rPr lang="zh-CN" altLang="en-US" sz="3200" b="1" dirty="0" smtClean="0">
                <a:latin typeface="仿宋" panose="02010609060101010101" pitchFamily="1" charset="-122"/>
                <a:ea typeface="仿宋" panose="02010609060101010101" pitchFamily="1" charset="-122"/>
              </a:rPr>
              <a:t>安全</a:t>
            </a:r>
            <a:r>
              <a:rPr lang="zh-CN" altLang="en-US" sz="3200" b="1" dirty="0">
                <a:latin typeface="仿宋" panose="02010609060101010101" pitchFamily="1" charset="-122"/>
                <a:ea typeface="仿宋" panose="02010609060101010101" pitchFamily="1" charset="-122"/>
              </a:rPr>
              <a:t>风险管控及隐患排查治理</a:t>
            </a:r>
            <a:endParaRPr lang="en-US" altLang="zh-CN" sz="3200" b="1" dirty="0">
              <a:latin typeface="仿宋" panose="02010609060101010101" pitchFamily="1" charset="-122"/>
              <a:ea typeface="仿宋" panose="02010609060101010101" pitchFamily="1" charset="-122"/>
            </a:endParaRPr>
          </a:p>
        </p:txBody>
      </p:sp>
    </p:spTree>
    <p:extLst>
      <p:ext uri="{BB962C8B-B14F-4D97-AF65-F5344CB8AC3E}">
        <p14:creationId xmlns:p14="http://schemas.microsoft.com/office/powerpoint/2010/main" val="1667361384"/>
      </p:ext>
    </p:extLst>
  </p:cSld>
  <p:clrMapOvr>
    <a:masterClrMapping/>
  </p:clrMapOvr>
  <p:transition spd="slow"/>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540047805"/>
              </p:ext>
            </p:extLst>
          </p:nvPr>
        </p:nvGraphicFramePr>
        <p:xfrm>
          <a:off x="152400" y="707390"/>
          <a:ext cx="11684000" cy="5979160"/>
        </p:xfrm>
        <a:graphic>
          <a:graphicData uri="http://schemas.openxmlformats.org/drawingml/2006/table">
            <a:tbl>
              <a:tblPr/>
              <a:tblGrid>
                <a:gridCol w="567055"/>
                <a:gridCol w="751205"/>
                <a:gridCol w="1506220"/>
                <a:gridCol w="3694430"/>
                <a:gridCol w="530860"/>
                <a:gridCol w="4634230"/>
              </a:tblGrid>
              <a:tr h="543560">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二级</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altLang="en-US" sz="1400" b="1" kern="100" dirty="0" smtClean="0">
                          <a:effectLst/>
                          <a:latin typeface="Times New Roman" panose="02020603050405020304"/>
                          <a:ea typeface="微软雅黑" pitchFamily="34" charset="-122"/>
                          <a:cs typeface="Times New Roman" panose="02020603050405020304"/>
                        </a:rPr>
                        <a:t>要素</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三级</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b="1" kern="100" dirty="0">
                          <a:effectLst/>
                          <a:latin typeface="Times New Roman" panose="02020603050405020304"/>
                          <a:ea typeface="微软雅黑" pitchFamily="34" charset="-122"/>
                          <a:cs typeface="Times New Roman" panose="02020603050405020304"/>
                        </a:rPr>
                        <a:t>要素</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基本规范要求</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企业达标标准</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标准</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b="1" kern="100" dirty="0">
                          <a:effectLst/>
                          <a:latin typeface="Times New Roman" panose="02020603050405020304"/>
                          <a:ea typeface="微软雅黑" pitchFamily="34" charset="-122"/>
                          <a:cs typeface="Times New Roman" panose="02020603050405020304"/>
                        </a:rPr>
                        <a:t>分值</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考评说明</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7760">
                <a:tc>
                  <a:txBody>
                    <a:bodyPr/>
                    <a:lstStyle/>
                    <a:p>
                      <a:pPr algn="ctr">
                        <a:spcAft>
                          <a:spcPts val="0"/>
                        </a:spcAft>
                      </a:pPr>
                      <a:r>
                        <a:rPr lang="en-US" sz="2000" kern="0" spc="40" dirty="0">
                          <a:effectLst/>
                          <a:latin typeface="Times New Roman" panose="02020603050405020304"/>
                          <a:ea typeface="微软雅黑" pitchFamily="34" charset="-122"/>
                          <a:cs typeface="Times New Roman" panose="02020603050405020304"/>
                          <a:sym typeface="+mn-ea"/>
                        </a:rPr>
                        <a:t>5.3</a:t>
                      </a:r>
                      <a:r>
                        <a:rPr lang="zh-CN" sz="2000" kern="0" spc="40" dirty="0">
                          <a:effectLst/>
                          <a:latin typeface="Times New Roman" panose="02020603050405020304"/>
                          <a:ea typeface="微软雅黑" pitchFamily="34" charset="-122"/>
                          <a:cs typeface="Times New Roman" panose="02020603050405020304"/>
                          <a:sym typeface="+mn-ea"/>
                        </a:rPr>
                        <a:t>隐患排查治理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kern="0" spc="40" dirty="0">
                          <a:effectLst/>
                          <a:latin typeface="Times New Roman" panose="02020603050405020304"/>
                          <a:ea typeface="微软雅黑" pitchFamily="34" charset="-122"/>
                          <a:cs typeface="Times New Roman" panose="02020603050405020304"/>
                        </a:rPr>
                        <a:t>5.3.3</a:t>
                      </a:r>
                      <a:r>
                        <a:rPr lang="zh-CN" sz="2000" kern="0" spc="40" dirty="0">
                          <a:effectLst/>
                          <a:latin typeface="Times New Roman" panose="02020603050405020304"/>
                          <a:ea typeface="微软雅黑" pitchFamily="34" charset="-122"/>
                          <a:cs typeface="Times New Roman" panose="02020603050405020304"/>
                        </a:rPr>
                        <a:t>验收与评估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2000" kern="100" dirty="0">
                          <a:effectLst/>
                          <a:latin typeface="Times New Roman" panose="02020603050405020304"/>
                          <a:ea typeface="微软雅黑" pitchFamily="34" charset="-122"/>
                          <a:cs typeface="Times New Roman" panose="02020603050405020304"/>
                        </a:rPr>
                        <a:t>隐患治理完成后，企业应按照有关规定对治理情况进行评估、验收。</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2000" kern="100" dirty="0">
                          <a:effectLst/>
                          <a:latin typeface="Times New Roman" panose="02020603050405020304"/>
                          <a:ea typeface="微软雅黑" pitchFamily="34" charset="-122"/>
                          <a:cs typeface="Times New Roman" panose="02020603050405020304"/>
                        </a:rPr>
                        <a:t>一般隐患治理完成后，应有验收记录。一般隐患治理应实现闭环记录，记录应有整改完成时间、整改完成责任人、隐患治理验收人、验收时间、整改评估等相关内容。</a:t>
                      </a:r>
                      <a:endParaRPr lang="zh-CN" sz="2000" kern="100" dirty="0">
                        <a:effectLst/>
                        <a:latin typeface="Calibri" panose="020F0502020204030204"/>
                        <a:ea typeface="微软雅黑" pitchFamily="34" charset="-122"/>
                        <a:cs typeface="Times New Roman" panose="02020603050405020304"/>
                      </a:endParaRPr>
                    </a:p>
                    <a:p>
                      <a:pPr indent="266700" algn="just">
                        <a:spcAft>
                          <a:spcPts val="0"/>
                        </a:spcAft>
                      </a:pPr>
                      <a:r>
                        <a:rPr lang="zh-CN" sz="2000" kern="100" dirty="0">
                          <a:effectLst/>
                          <a:latin typeface="Times New Roman" panose="02020603050405020304"/>
                          <a:ea typeface="微软雅黑" pitchFamily="34" charset="-122"/>
                          <a:cs typeface="Times New Roman" panose="02020603050405020304"/>
                        </a:rPr>
                        <a:t>重大隐患治理完成后，企业应组织本企业的安全管理人员和有关技术人员进行验收或委托依法设立的为安全生产提供技术、管理服务的机构进行评估。</a:t>
                      </a:r>
                      <a:endParaRPr lang="zh-CN" sz="20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2000" kern="100" dirty="0">
                          <a:effectLst/>
                          <a:latin typeface="Times New Roman" panose="02020603050405020304"/>
                          <a:ea typeface="微软雅黑" pitchFamily="34" charset="-122"/>
                          <a:cs typeface="Times New Roman" panose="02020603050405020304"/>
                        </a:rPr>
                        <a:t>15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0480" algn="just">
                        <a:spcAft>
                          <a:spcPts val="0"/>
                        </a:spcAft>
                      </a:pPr>
                      <a:r>
                        <a:rPr lang="en-US" sz="2000" kern="100" dirty="0">
                          <a:effectLst/>
                          <a:latin typeface="Times New Roman" panose="02020603050405020304"/>
                          <a:ea typeface="微软雅黑" pitchFamily="34" charset="-122"/>
                          <a:cs typeface="Times New Roman" panose="02020603050405020304"/>
                        </a:rPr>
                        <a:t>1.</a:t>
                      </a:r>
                      <a:r>
                        <a:rPr lang="zh-CN" sz="2000" kern="100" dirty="0">
                          <a:effectLst/>
                          <a:latin typeface="Times New Roman" panose="02020603050405020304"/>
                          <a:ea typeface="微软雅黑" pitchFamily="34" charset="-122"/>
                          <a:cs typeface="Times New Roman" panose="02020603050405020304"/>
                        </a:rPr>
                        <a:t>一般隐患整改未见闭环记录，本项不得分；每缺少一条隐患闭环记录，则扣</a:t>
                      </a:r>
                      <a:r>
                        <a:rPr lang="en-US" sz="2000" kern="100" dirty="0">
                          <a:effectLst/>
                          <a:latin typeface="Times New Roman" panose="02020603050405020304"/>
                          <a:ea typeface="微软雅黑" pitchFamily="34" charset="-122"/>
                          <a:cs typeface="Times New Roman" panose="02020603050405020304"/>
                        </a:rPr>
                        <a:t>2</a:t>
                      </a:r>
                      <a:r>
                        <a:rPr lang="zh-CN" sz="2000" kern="100" dirty="0">
                          <a:effectLst/>
                          <a:latin typeface="Times New Roman" panose="02020603050405020304"/>
                          <a:ea typeface="微软雅黑" pitchFamily="34" charset="-122"/>
                          <a:cs typeface="Times New Roman" panose="02020603050405020304"/>
                        </a:rPr>
                        <a:t>分，最多可以追扣至</a:t>
                      </a:r>
                      <a:r>
                        <a:rPr lang="en-US" sz="2000" kern="100" dirty="0">
                          <a:effectLst/>
                          <a:latin typeface="Times New Roman" panose="02020603050405020304"/>
                          <a:ea typeface="微软雅黑" pitchFamily="34" charset="-122"/>
                          <a:cs typeface="Times New Roman" panose="02020603050405020304"/>
                        </a:rPr>
                        <a:t>50</a:t>
                      </a:r>
                      <a:r>
                        <a:rPr lang="zh-CN" sz="2000" kern="100" dirty="0">
                          <a:effectLst/>
                          <a:latin typeface="Times New Roman" panose="02020603050405020304"/>
                          <a:ea typeface="微软雅黑" pitchFamily="34" charset="-122"/>
                          <a:cs typeface="Times New Roman" panose="02020603050405020304"/>
                        </a:rPr>
                        <a:t>分；隐患整改闭环记录不完善，每发现一处扣</a:t>
                      </a:r>
                      <a:r>
                        <a:rPr lang="en-US" sz="2000" kern="100" dirty="0">
                          <a:effectLst/>
                          <a:latin typeface="Times New Roman" panose="02020603050405020304"/>
                          <a:ea typeface="微软雅黑" pitchFamily="34" charset="-122"/>
                          <a:cs typeface="Times New Roman" panose="02020603050405020304"/>
                        </a:rPr>
                        <a:t>0.5</a:t>
                      </a:r>
                      <a:r>
                        <a:rPr lang="zh-CN" sz="2000" kern="100" dirty="0">
                          <a:effectLst/>
                          <a:latin typeface="Times New Roman" panose="02020603050405020304"/>
                          <a:ea typeface="微软雅黑" pitchFamily="34" charset="-122"/>
                          <a:cs typeface="Times New Roman" panose="02020603050405020304"/>
                        </a:rPr>
                        <a:t>分，本项最多可扣</a:t>
                      </a:r>
                      <a:r>
                        <a:rPr lang="en-US" sz="2000" kern="100" dirty="0">
                          <a:effectLst/>
                          <a:latin typeface="Times New Roman" panose="02020603050405020304"/>
                          <a:ea typeface="微软雅黑" pitchFamily="34" charset="-122"/>
                          <a:cs typeface="Times New Roman" panose="02020603050405020304"/>
                        </a:rPr>
                        <a:t>5</a:t>
                      </a:r>
                      <a:r>
                        <a:rPr lang="zh-CN" sz="2000" kern="100" dirty="0">
                          <a:effectLst/>
                          <a:latin typeface="Times New Roman" panose="02020603050405020304"/>
                          <a:ea typeface="微软雅黑" pitchFamily="34" charset="-122"/>
                          <a:cs typeface="Times New Roman" panose="02020603050405020304"/>
                        </a:rPr>
                        <a:t>分；</a:t>
                      </a:r>
                      <a:endParaRPr lang="zh-CN" sz="2000" kern="100" dirty="0">
                        <a:effectLst/>
                        <a:latin typeface="Calibri" panose="020F0502020204030204"/>
                        <a:ea typeface="微软雅黑" pitchFamily="34" charset="-122"/>
                        <a:cs typeface="Times New Roman" panose="02020603050405020304"/>
                      </a:endParaRPr>
                    </a:p>
                    <a:p>
                      <a:pPr marR="30480" algn="just">
                        <a:spcAft>
                          <a:spcPts val="0"/>
                        </a:spcAft>
                      </a:pPr>
                      <a:r>
                        <a:rPr lang="en-US" sz="2000" kern="100" dirty="0">
                          <a:effectLst/>
                          <a:latin typeface="Times New Roman" panose="02020603050405020304"/>
                          <a:ea typeface="微软雅黑" pitchFamily="34" charset="-122"/>
                          <a:cs typeface="Times New Roman" panose="02020603050405020304"/>
                        </a:rPr>
                        <a:t>2.</a:t>
                      </a:r>
                      <a:r>
                        <a:rPr lang="zh-CN" sz="2000" kern="100" dirty="0">
                          <a:effectLst/>
                          <a:latin typeface="Times New Roman" panose="02020603050405020304"/>
                          <a:ea typeface="微软雅黑" pitchFamily="34" charset="-122"/>
                          <a:cs typeface="Times New Roman" panose="02020603050405020304"/>
                        </a:rPr>
                        <a:t>重大隐患整改无评估或验收记录，本项的不得分</a:t>
                      </a:r>
                      <a:r>
                        <a:rPr lang="zh-CN" sz="2000" kern="100" dirty="0" smtClean="0">
                          <a:effectLst/>
                          <a:latin typeface="Times New Roman" panose="02020603050405020304"/>
                          <a:ea typeface="微软雅黑" pitchFamily="34" charset="-122"/>
                          <a:cs typeface="Times New Roman" panose="02020603050405020304"/>
                        </a:rPr>
                        <a:t>。</a:t>
                      </a:r>
                      <a:endParaRPr lang="zh-CN" sz="20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7840">
                <a:tc gridSpan="6">
                  <a:txBody>
                    <a:bodyPr/>
                    <a:lstStyle/>
                    <a:p>
                      <a:pPr algn="l">
                        <a:spcAft>
                          <a:spcPts val="0"/>
                        </a:spcAft>
                        <a:buNone/>
                      </a:pPr>
                      <a:r>
                        <a:rPr lang="zh-CN" altLang="zh-CN" sz="2400" b="1" kern="100" dirty="0">
                          <a:effectLst/>
                          <a:latin typeface="Calibri" panose="020F0502020204030204"/>
                          <a:ea typeface="微软雅黑" pitchFamily="34" charset="-122"/>
                          <a:cs typeface="Times New Roman" panose="02020603050405020304"/>
                          <a:sym typeface="+mn-ea"/>
                        </a:rPr>
                        <a:t>本节要点：</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1</a:t>
                      </a:r>
                      <a:r>
                        <a:rPr lang="zh-CN" altLang="en-US" sz="2400" b="1" kern="100" dirty="0">
                          <a:effectLst/>
                          <a:latin typeface="Calibri" panose="020F0502020204030204"/>
                          <a:ea typeface="微软雅黑" pitchFamily="34" charset="-122"/>
                          <a:cs typeface="Times New Roman" panose="02020603050405020304"/>
                          <a:sym typeface="+mn-ea"/>
                        </a:rPr>
                        <a:t>、检查是否有隐患整改记录，本项可以追扣分数，最多</a:t>
                      </a:r>
                      <a:r>
                        <a:rPr lang="en-US" altLang="zh-CN" sz="2400" b="1" kern="100" dirty="0">
                          <a:effectLst/>
                          <a:latin typeface="Calibri" panose="020F0502020204030204"/>
                          <a:ea typeface="微软雅黑" pitchFamily="34" charset="-122"/>
                          <a:cs typeface="Times New Roman" panose="02020603050405020304"/>
                          <a:sym typeface="+mn-ea"/>
                        </a:rPr>
                        <a:t>50</a:t>
                      </a:r>
                      <a:r>
                        <a:rPr lang="zh-CN" altLang="en-US" sz="2400" b="1" kern="100" dirty="0">
                          <a:effectLst/>
                          <a:latin typeface="Calibri" panose="020F0502020204030204"/>
                          <a:ea typeface="微软雅黑" pitchFamily="34" charset="-122"/>
                          <a:cs typeface="Times New Roman" panose="02020603050405020304"/>
                          <a:sym typeface="+mn-ea"/>
                        </a:rPr>
                        <a:t>分</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2</a:t>
                      </a:r>
                      <a:r>
                        <a:rPr lang="zh-CN" altLang="en-US" sz="2400" b="1" kern="100" dirty="0">
                          <a:effectLst/>
                          <a:latin typeface="Calibri" panose="020F0502020204030204"/>
                          <a:ea typeface="微软雅黑" pitchFamily="34" charset="-122"/>
                          <a:cs typeface="Times New Roman" panose="02020603050405020304"/>
                          <a:sym typeface="+mn-ea"/>
                        </a:rPr>
                        <a:t>、重大隐患如果已整改，检查是否有评估或验收记录。</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矩形 6"/>
          <p:cNvSpPr/>
          <p:nvPr/>
        </p:nvSpPr>
        <p:spPr>
          <a:xfrm>
            <a:off x="24130" y="-29054"/>
            <a:ext cx="6528524" cy="584775"/>
          </a:xfrm>
          <a:prstGeom prst="rect">
            <a:avLst/>
          </a:prstGeom>
        </p:spPr>
        <p:txBody>
          <a:bodyPr wrap="square">
            <a:spAutoFit/>
          </a:bodyPr>
          <a:lstStyle/>
          <a:p>
            <a:pPr algn="ctr"/>
            <a:r>
              <a:rPr lang="zh-CN" altLang="en-US" sz="3200" dirty="0" smtClean="0">
                <a:latin typeface="仿宋" panose="02010609060101010101" pitchFamily="1" charset="-122"/>
                <a:ea typeface="仿宋" panose="02010609060101010101" pitchFamily="1" charset="-122"/>
              </a:rPr>
              <a:t>五</a:t>
            </a:r>
            <a:r>
              <a:rPr lang="zh-CN" altLang="zh-CN" sz="3200" b="1" dirty="0" smtClean="0">
                <a:latin typeface="仿宋" panose="02010609060101010101" pitchFamily="1" charset="-122"/>
                <a:ea typeface="仿宋" panose="02010609060101010101" pitchFamily="1" charset="-122"/>
              </a:rPr>
              <a:t>、</a:t>
            </a:r>
            <a:r>
              <a:rPr lang="zh-CN" altLang="en-US" sz="3200" b="1" dirty="0" smtClean="0">
                <a:latin typeface="仿宋" panose="02010609060101010101" pitchFamily="1" charset="-122"/>
                <a:ea typeface="仿宋" panose="02010609060101010101" pitchFamily="1" charset="-122"/>
              </a:rPr>
              <a:t>安全</a:t>
            </a:r>
            <a:r>
              <a:rPr lang="zh-CN" altLang="en-US" sz="3200" b="1" dirty="0">
                <a:latin typeface="仿宋" panose="02010609060101010101" pitchFamily="1" charset="-122"/>
                <a:ea typeface="仿宋" panose="02010609060101010101" pitchFamily="1" charset="-122"/>
              </a:rPr>
              <a:t>风险管控及隐患排查治理</a:t>
            </a:r>
            <a:endParaRPr lang="en-US" altLang="zh-CN" sz="3200" b="1" dirty="0">
              <a:latin typeface="仿宋" panose="02010609060101010101" pitchFamily="1" charset="-122"/>
              <a:ea typeface="仿宋" panose="02010609060101010101" pitchFamily="1" charset="-122"/>
            </a:endParaRPr>
          </a:p>
        </p:txBody>
      </p:sp>
    </p:spTree>
    <p:extLst>
      <p:ext uri="{BB962C8B-B14F-4D97-AF65-F5344CB8AC3E}">
        <p14:creationId xmlns:p14="http://schemas.microsoft.com/office/powerpoint/2010/main" val="3615567994"/>
      </p:ext>
    </p:extLst>
  </p:cSld>
  <p:clrMapOvr>
    <a:masterClrMapping/>
  </p:clrMapOvr>
  <p:transition spd="slow"/>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3956528533"/>
              </p:ext>
            </p:extLst>
          </p:nvPr>
        </p:nvGraphicFramePr>
        <p:xfrm>
          <a:off x="152400" y="707390"/>
          <a:ext cx="11684000" cy="5979160"/>
        </p:xfrm>
        <a:graphic>
          <a:graphicData uri="http://schemas.openxmlformats.org/drawingml/2006/table">
            <a:tbl>
              <a:tblPr/>
              <a:tblGrid>
                <a:gridCol w="567055"/>
                <a:gridCol w="751205"/>
                <a:gridCol w="1506220"/>
                <a:gridCol w="3694430"/>
                <a:gridCol w="530860"/>
                <a:gridCol w="4634230"/>
              </a:tblGrid>
              <a:tr h="543560">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altLang="en-US" sz="1600" b="1" kern="100" dirty="0" smtClean="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7760">
                <a:tc>
                  <a:txBody>
                    <a:bodyPr/>
                    <a:lstStyle/>
                    <a:p>
                      <a:pPr algn="ctr">
                        <a:spcAft>
                          <a:spcPts val="0"/>
                        </a:spcAft>
                      </a:pPr>
                      <a:r>
                        <a:rPr lang="en-US" sz="2000" kern="0" spc="40" dirty="0">
                          <a:effectLst/>
                          <a:latin typeface="Times New Roman" panose="02020603050405020304"/>
                          <a:ea typeface="微软雅黑" pitchFamily="34" charset="-122"/>
                          <a:cs typeface="Times New Roman" panose="02020603050405020304"/>
                          <a:sym typeface="+mn-ea"/>
                        </a:rPr>
                        <a:t>5.3</a:t>
                      </a:r>
                      <a:r>
                        <a:rPr lang="zh-CN" sz="2000" kern="0" spc="40" dirty="0">
                          <a:effectLst/>
                          <a:latin typeface="Times New Roman" panose="02020603050405020304"/>
                          <a:ea typeface="微软雅黑" pitchFamily="34" charset="-122"/>
                          <a:cs typeface="Times New Roman" panose="02020603050405020304"/>
                          <a:sym typeface="+mn-ea"/>
                        </a:rPr>
                        <a:t>隐患排查治理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kern="0" spc="40" dirty="0">
                          <a:effectLst/>
                          <a:latin typeface="Times New Roman" panose="02020603050405020304"/>
                          <a:ea typeface="微软雅黑" pitchFamily="34" charset="-122"/>
                          <a:cs typeface="Times New Roman" panose="02020603050405020304"/>
                        </a:rPr>
                        <a:t>5.3.4</a:t>
                      </a:r>
                      <a:r>
                        <a:rPr lang="zh-CN" sz="2000" kern="0" spc="40" dirty="0">
                          <a:effectLst/>
                          <a:latin typeface="Times New Roman" panose="02020603050405020304"/>
                          <a:ea typeface="微软雅黑" pitchFamily="34" charset="-122"/>
                          <a:cs typeface="Times New Roman" panose="02020603050405020304"/>
                        </a:rPr>
                        <a:t>信息记录、通报和报送</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2000" kern="100" dirty="0">
                          <a:effectLst/>
                          <a:latin typeface="Times New Roman" panose="02020603050405020304"/>
                          <a:ea typeface="微软雅黑" pitchFamily="34" charset="-122"/>
                          <a:cs typeface="Times New Roman" panose="02020603050405020304"/>
                        </a:rPr>
                        <a:t>企业应如实记录隐患排查治理情況，至少每月进行统计分析，及时将隐患排查治理情况向从业人员通报。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2000" kern="100" dirty="0">
                          <a:effectLst/>
                          <a:latin typeface="Times New Roman" panose="02020603050405020304"/>
                          <a:ea typeface="微软雅黑" pitchFamily="34" charset="-122"/>
                          <a:cs typeface="Times New Roman" panose="02020603050405020304"/>
                        </a:rPr>
                        <a:t>企业应每月定期在隐患排查系统上进行隐患上报，并留存每季度上报表单。应定期公示企业隐患排查治理情况。</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2000" kern="100" dirty="0">
                          <a:effectLst/>
                          <a:latin typeface="Times New Roman" panose="02020603050405020304"/>
                          <a:ea typeface="微软雅黑" pitchFamily="34" charset="-122"/>
                          <a:cs typeface="Times New Roman" panose="02020603050405020304"/>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0480" algn="just">
                        <a:spcAft>
                          <a:spcPts val="0"/>
                        </a:spcAft>
                      </a:pPr>
                      <a:r>
                        <a:rPr lang="en-US" sz="2000" kern="100" dirty="0">
                          <a:effectLst/>
                          <a:latin typeface="Times New Roman" panose="02020603050405020304"/>
                          <a:ea typeface="微软雅黑" pitchFamily="34" charset="-122"/>
                          <a:cs typeface="Times New Roman" panose="02020603050405020304"/>
                        </a:rPr>
                        <a:t>1.</a:t>
                      </a:r>
                      <a:r>
                        <a:rPr lang="zh-CN" sz="2000" kern="100" dirty="0">
                          <a:effectLst/>
                          <a:latin typeface="Times New Roman" panose="02020603050405020304"/>
                          <a:ea typeface="微软雅黑" pitchFamily="34" charset="-122"/>
                          <a:cs typeface="Times New Roman" panose="02020603050405020304"/>
                        </a:rPr>
                        <a:t>隐患排查治理未定期汇总，不得分；</a:t>
                      </a:r>
                      <a:endParaRPr lang="zh-CN" sz="2000" kern="100" dirty="0">
                        <a:effectLst/>
                        <a:latin typeface="Calibri" panose="020F0502020204030204"/>
                        <a:ea typeface="微软雅黑" pitchFamily="34" charset="-122"/>
                        <a:cs typeface="Times New Roman" panose="02020603050405020304"/>
                      </a:endParaRPr>
                    </a:p>
                    <a:p>
                      <a:pPr marR="30480" algn="just">
                        <a:spcAft>
                          <a:spcPts val="0"/>
                        </a:spcAft>
                      </a:pPr>
                      <a:r>
                        <a:rPr lang="en-US" sz="2000" kern="100" dirty="0">
                          <a:effectLst/>
                          <a:latin typeface="Times New Roman" panose="02020603050405020304"/>
                          <a:ea typeface="微软雅黑" pitchFamily="34" charset="-122"/>
                          <a:cs typeface="Times New Roman" panose="02020603050405020304"/>
                        </a:rPr>
                        <a:t>2.</a:t>
                      </a:r>
                      <a:r>
                        <a:rPr lang="zh-CN" sz="2000" kern="100" dirty="0">
                          <a:effectLst/>
                          <a:latin typeface="Times New Roman" panose="02020603050405020304"/>
                          <a:ea typeface="微软雅黑" pitchFamily="34" charset="-122"/>
                          <a:cs typeface="Times New Roman" panose="02020603050405020304"/>
                        </a:rPr>
                        <a:t>未定期在隐患排查系统进行隐患上报，每缺一次扣</a:t>
                      </a:r>
                      <a:r>
                        <a:rPr lang="en-US" sz="2000" kern="100" dirty="0">
                          <a:effectLst/>
                          <a:latin typeface="Times New Roman" panose="02020603050405020304"/>
                          <a:ea typeface="微软雅黑" pitchFamily="34" charset="-122"/>
                          <a:cs typeface="Times New Roman" panose="02020603050405020304"/>
                        </a:rPr>
                        <a:t>1</a:t>
                      </a:r>
                      <a:r>
                        <a:rPr lang="zh-CN" sz="2000" kern="100" dirty="0">
                          <a:effectLst/>
                          <a:latin typeface="Times New Roman" panose="02020603050405020304"/>
                          <a:ea typeface="微软雅黑" pitchFamily="34" charset="-122"/>
                          <a:cs typeface="Times New Roman" panose="02020603050405020304"/>
                        </a:rPr>
                        <a:t>分；</a:t>
                      </a:r>
                      <a:endParaRPr lang="zh-CN" sz="2000" kern="100" dirty="0">
                        <a:effectLst/>
                        <a:latin typeface="Calibri" panose="020F0502020204030204"/>
                        <a:ea typeface="微软雅黑" pitchFamily="34" charset="-122"/>
                        <a:cs typeface="Times New Roman" panose="02020603050405020304"/>
                      </a:endParaRPr>
                    </a:p>
                    <a:p>
                      <a:pPr marR="30480" algn="just">
                        <a:spcAft>
                          <a:spcPts val="0"/>
                        </a:spcAft>
                      </a:pPr>
                      <a:r>
                        <a:rPr lang="en-US" sz="2000" kern="100" dirty="0">
                          <a:effectLst/>
                          <a:latin typeface="Times New Roman" panose="02020603050405020304"/>
                          <a:ea typeface="微软雅黑" pitchFamily="34" charset="-122"/>
                          <a:cs typeface="Times New Roman" panose="02020603050405020304"/>
                        </a:rPr>
                        <a:t>3.</a:t>
                      </a:r>
                      <a:r>
                        <a:rPr lang="zh-CN" sz="2000" kern="100" dirty="0">
                          <a:effectLst/>
                          <a:latin typeface="Times New Roman" panose="02020603050405020304"/>
                          <a:ea typeface="微软雅黑" pitchFamily="34" charset="-122"/>
                          <a:cs typeface="Times New Roman" panose="02020603050405020304"/>
                        </a:rPr>
                        <a:t>企业隐患治理情况未见相关公布记录，扣</a:t>
                      </a:r>
                      <a:r>
                        <a:rPr lang="en-US" sz="2000" kern="100" dirty="0">
                          <a:effectLst/>
                          <a:latin typeface="Times New Roman" panose="02020603050405020304"/>
                          <a:ea typeface="微软雅黑" pitchFamily="34" charset="-122"/>
                          <a:cs typeface="Times New Roman" panose="02020603050405020304"/>
                        </a:rPr>
                        <a:t>1</a:t>
                      </a:r>
                      <a:r>
                        <a:rPr lang="zh-CN" sz="2000" kern="100" dirty="0">
                          <a:effectLst/>
                          <a:latin typeface="Times New Roman" panose="02020603050405020304"/>
                          <a:ea typeface="微软雅黑" pitchFamily="34" charset="-122"/>
                          <a:cs typeface="Times New Roman" panose="02020603050405020304"/>
                        </a:rPr>
                        <a:t>分。</a:t>
                      </a:r>
                      <a:endParaRPr lang="zh-CN" sz="20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7840">
                <a:tc gridSpan="6">
                  <a:txBody>
                    <a:bodyPr/>
                    <a:lstStyle/>
                    <a:p>
                      <a:pPr algn="l">
                        <a:spcAft>
                          <a:spcPts val="0"/>
                        </a:spcAft>
                        <a:buNone/>
                      </a:pPr>
                      <a:r>
                        <a:rPr lang="zh-CN" altLang="zh-CN" sz="2400" b="1" kern="100" dirty="0">
                          <a:effectLst/>
                          <a:latin typeface="Calibri" panose="020F0502020204030204"/>
                          <a:ea typeface="微软雅黑" pitchFamily="34" charset="-122"/>
                          <a:cs typeface="Times New Roman" panose="02020603050405020304"/>
                          <a:sym typeface="+mn-ea"/>
                        </a:rPr>
                        <a:t>本节要点：</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1</a:t>
                      </a:r>
                      <a:r>
                        <a:rPr lang="zh-CN" altLang="en-US" sz="2400" b="1" kern="100" dirty="0">
                          <a:effectLst/>
                          <a:latin typeface="Calibri" panose="020F0502020204030204"/>
                          <a:ea typeface="微软雅黑" pitchFamily="34" charset="-122"/>
                          <a:cs typeface="Times New Roman" panose="02020603050405020304"/>
                          <a:sym typeface="+mn-ea"/>
                        </a:rPr>
                        <a:t>、检查是否有隐患汇总表，同时检查系统定期上报记录单。</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2</a:t>
                      </a:r>
                      <a:r>
                        <a:rPr lang="zh-CN" altLang="en-US" sz="2400" b="1" kern="100" dirty="0">
                          <a:effectLst/>
                          <a:latin typeface="Calibri" panose="020F0502020204030204"/>
                          <a:ea typeface="微软雅黑" pitchFamily="34" charset="-122"/>
                          <a:cs typeface="Times New Roman" panose="02020603050405020304"/>
                          <a:sym typeface="+mn-ea"/>
                        </a:rPr>
                        <a:t>、检查是否有公开公示隐患治理情况，一般半年为期，发文公示，或公告栏公示。</a:t>
                      </a:r>
                      <a:endParaRPr lang="en-US" altLang="zh-CN" sz="2400" b="1" kern="100" dirty="0">
                        <a:effectLst/>
                        <a:latin typeface="Calibri" panose="020F0502020204030204"/>
                        <a:ea typeface="微软雅黑" pitchFamily="34" charset="-122"/>
                        <a:cs typeface="Times New Roman" panose="02020603050405020304"/>
                        <a:sym typeface="+mn-e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矩形 6"/>
          <p:cNvSpPr/>
          <p:nvPr/>
        </p:nvSpPr>
        <p:spPr>
          <a:xfrm>
            <a:off x="24130" y="-29054"/>
            <a:ext cx="6528524" cy="584775"/>
          </a:xfrm>
          <a:prstGeom prst="rect">
            <a:avLst/>
          </a:prstGeom>
        </p:spPr>
        <p:txBody>
          <a:bodyPr wrap="square">
            <a:spAutoFit/>
          </a:bodyPr>
          <a:lstStyle/>
          <a:p>
            <a:pPr algn="ctr"/>
            <a:r>
              <a:rPr lang="zh-CN" altLang="en-US" sz="3200" dirty="0" smtClean="0">
                <a:latin typeface="仿宋" panose="02010609060101010101" pitchFamily="1" charset="-122"/>
                <a:ea typeface="仿宋" panose="02010609060101010101" pitchFamily="1" charset="-122"/>
              </a:rPr>
              <a:t>五</a:t>
            </a:r>
            <a:r>
              <a:rPr lang="zh-CN" altLang="zh-CN" sz="3200" b="1" dirty="0" smtClean="0">
                <a:latin typeface="仿宋" panose="02010609060101010101" pitchFamily="1" charset="-122"/>
                <a:ea typeface="仿宋" panose="02010609060101010101" pitchFamily="1" charset="-122"/>
              </a:rPr>
              <a:t>、</a:t>
            </a:r>
            <a:r>
              <a:rPr lang="zh-CN" altLang="en-US" sz="3200" b="1" dirty="0" smtClean="0">
                <a:latin typeface="仿宋" panose="02010609060101010101" pitchFamily="1" charset="-122"/>
                <a:ea typeface="仿宋" panose="02010609060101010101" pitchFamily="1" charset="-122"/>
              </a:rPr>
              <a:t>安全</a:t>
            </a:r>
            <a:r>
              <a:rPr lang="zh-CN" altLang="en-US" sz="3200" b="1" dirty="0">
                <a:latin typeface="仿宋" panose="02010609060101010101" pitchFamily="1" charset="-122"/>
                <a:ea typeface="仿宋" panose="02010609060101010101" pitchFamily="1" charset="-122"/>
              </a:rPr>
              <a:t>风险管控及隐患排查治理</a:t>
            </a:r>
            <a:endParaRPr lang="en-US" altLang="zh-CN" sz="3200" b="1" dirty="0">
              <a:latin typeface="仿宋" panose="02010609060101010101" pitchFamily="1" charset="-122"/>
              <a:ea typeface="仿宋" panose="02010609060101010101" pitchFamily="1" charset="-122"/>
            </a:endParaRPr>
          </a:p>
        </p:txBody>
      </p:sp>
    </p:spTree>
    <p:extLst>
      <p:ext uri="{BB962C8B-B14F-4D97-AF65-F5344CB8AC3E}">
        <p14:creationId xmlns:p14="http://schemas.microsoft.com/office/powerpoint/2010/main" val="1447336883"/>
      </p:ext>
    </p:extLst>
  </p:cSld>
  <p:clrMapOvr>
    <a:masterClrMapping/>
  </p:clrMapOvr>
  <p:transition spd="slow"/>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1774364511"/>
              </p:ext>
            </p:extLst>
          </p:nvPr>
        </p:nvGraphicFramePr>
        <p:xfrm>
          <a:off x="152400" y="707390"/>
          <a:ext cx="11684000" cy="5979160"/>
        </p:xfrm>
        <a:graphic>
          <a:graphicData uri="http://schemas.openxmlformats.org/drawingml/2006/table">
            <a:tbl>
              <a:tblPr/>
              <a:tblGrid>
                <a:gridCol w="567055"/>
                <a:gridCol w="751205"/>
                <a:gridCol w="1506220"/>
                <a:gridCol w="3694430"/>
                <a:gridCol w="530860"/>
                <a:gridCol w="4634230"/>
              </a:tblGrid>
              <a:tr h="543560">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altLang="en-US" sz="1600" b="1" kern="100" dirty="0" smtClean="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776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2000" kern="100" dirty="0" smtClean="0">
                          <a:effectLst/>
                          <a:latin typeface="Times New Roman" panose="02020603050405020304"/>
                          <a:ea typeface="微软雅黑" pitchFamily="34" charset="-122"/>
                          <a:cs typeface="Times New Roman" panose="02020603050405020304"/>
                        </a:rPr>
                        <a:t>5.4</a:t>
                      </a:r>
                      <a:r>
                        <a:rPr lang="zh-CN" altLang="zh-CN" sz="2000" kern="100" dirty="0" smtClean="0">
                          <a:effectLst/>
                          <a:latin typeface="Times New Roman" panose="02020603050405020304"/>
                          <a:ea typeface="微软雅黑" pitchFamily="34" charset="-122"/>
                          <a:cs typeface="Times New Roman" panose="02020603050405020304"/>
                        </a:rPr>
                        <a:t>预测预警</a:t>
                      </a:r>
                      <a:endParaRPr lang="zh-CN" altLang="zh-CN" sz="2000" kern="100" dirty="0" smtClean="0">
                        <a:effectLst/>
                        <a:latin typeface="+mn-lt"/>
                        <a:ea typeface="微软雅黑" pitchFamily="34" charset="-122"/>
                        <a:cs typeface="Times New Roman" panose="02020603050405020304"/>
                      </a:endParaRPr>
                    </a:p>
                    <a:p>
                      <a:pPr algn="ctr">
                        <a:spcAft>
                          <a:spcPts val="0"/>
                        </a:spcAft>
                      </a:pPr>
                      <a:endParaRPr lang="zh-CN" altLang="zh-CN" sz="2000" kern="100" dirty="0" smtClean="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zh-CN" sz="20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2000" kern="100" dirty="0">
                          <a:effectLst/>
                          <a:latin typeface="Times New Roman" panose="02020603050405020304"/>
                          <a:ea typeface="微软雅黑" pitchFamily="34" charset="-122"/>
                          <a:cs typeface="Times New Roman" panose="02020603050405020304"/>
                        </a:rPr>
                        <a:t>企业应建立安全生产预测预警体系。</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2000" kern="100" dirty="0">
                          <a:effectLst/>
                          <a:latin typeface="Times New Roman" panose="02020603050405020304"/>
                          <a:ea typeface="微软雅黑" pitchFamily="34" charset="-122"/>
                          <a:cs typeface="Times New Roman" panose="02020603050405020304"/>
                        </a:rPr>
                        <a:t>重点企业（危险化学品使用企业、人员密集型企业、应急管理部门监管企业等）应根据风险辨识和隐患排查情况向社会报告安全管理整体情况。整体情况报告应包含：隐患排查情况、隐患治理情况、安全风险辨识情况、安全风险控制情况等。</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2000" kern="100" dirty="0">
                          <a:effectLst/>
                          <a:latin typeface="Times New Roman" panose="02020603050405020304"/>
                          <a:ea typeface="微软雅黑" pitchFamily="34" charset="-122"/>
                          <a:cs typeface="Times New Roman" panose="02020603050405020304"/>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0480" algn="just">
                        <a:spcAft>
                          <a:spcPts val="0"/>
                        </a:spcAft>
                      </a:pPr>
                      <a:r>
                        <a:rPr lang="en-US" sz="2000" kern="100" dirty="0">
                          <a:effectLst/>
                          <a:latin typeface="Times New Roman" panose="02020603050405020304"/>
                          <a:ea typeface="微软雅黑" pitchFamily="34" charset="-122"/>
                          <a:cs typeface="Times New Roman" panose="02020603050405020304"/>
                        </a:rPr>
                        <a:t>1.</a:t>
                      </a:r>
                      <a:r>
                        <a:rPr lang="zh-CN" sz="2000" kern="100" dirty="0">
                          <a:effectLst/>
                          <a:latin typeface="Times New Roman" panose="02020603050405020304"/>
                          <a:ea typeface="微软雅黑" pitchFamily="34" charset="-122"/>
                          <a:cs typeface="Times New Roman" panose="02020603050405020304"/>
                        </a:rPr>
                        <a:t>每季度未进行安全管理整体情况报告，不得分；每缺一季度扣</a:t>
                      </a:r>
                      <a:r>
                        <a:rPr lang="en-US" sz="2000" kern="100" dirty="0">
                          <a:effectLst/>
                          <a:latin typeface="Times New Roman" panose="02020603050405020304"/>
                          <a:ea typeface="微软雅黑" pitchFamily="34" charset="-122"/>
                          <a:cs typeface="Times New Roman" panose="02020603050405020304"/>
                        </a:rPr>
                        <a:t>0.5</a:t>
                      </a:r>
                      <a:r>
                        <a:rPr lang="zh-CN" sz="2000" kern="100" dirty="0">
                          <a:effectLst/>
                          <a:latin typeface="Times New Roman" panose="02020603050405020304"/>
                          <a:ea typeface="微软雅黑" pitchFamily="34" charset="-122"/>
                          <a:cs typeface="Times New Roman" panose="02020603050405020304"/>
                        </a:rPr>
                        <a:t>分；</a:t>
                      </a:r>
                      <a:endParaRPr lang="zh-CN" sz="2000" kern="100" dirty="0">
                        <a:effectLst/>
                        <a:latin typeface="Calibri" panose="020F0502020204030204"/>
                        <a:ea typeface="微软雅黑" pitchFamily="34" charset="-122"/>
                        <a:cs typeface="Times New Roman" panose="02020603050405020304"/>
                      </a:endParaRPr>
                    </a:p>
                    <a:p>
                      <a:pPr marR="30480" algn="just">
                        <a:spcAft>
                          <a:spcPts val="0"/>
                        </a:spcAft>
                      </a:pPr>
                      <a:r>
                        <a:rPr lang="en-US" sz="2000" kern="100" dirty="0">
                          <a:effectLst/>
                          <a:latin typeface="Times New Roman" panose="02020603050405020304"/>
                          <a:ea typeface="微软雅黑" pitchFamily="34" charset="-122"/>
                          <a:cs typeface="Times New Roman" panose="02020603050405020304"/>
                        </a:rPr>
                        <a:t>2.</a:t>
                      </a:r>
                      <a:r>
                        <a:rPr lang="zh-CN" sz="2000" kern="100" dirty="0">
                          <a:effectLst/>
                          <a:latin typeface="Times New Roman" panose="02020603050405020304"/>
                          <a:ea typeface="微软雅黑" pitchFamily="34" charset="-122"/>
                          <a:cs typeface="Times New Roman" panose="02020603050405020304"/>
                        </a:rPr>
                        <a:t>安全管理整体情况报告内容不齐全</a:t>
                      </a:r>
                      <a:r>
                        <a:rPr lang="zh-CN" sz="2000" kern="100" dirty="0">
                          <a:effectLst/>
                          <a:latin typeface="Calibri" panose="020F0502020204030204"/>
                          <a:ea typeface="Times New Roman" panose="02020603050405020304"/>
                          <a:cs typeface="Times New Roman" panose="02020603050405020304"/>
                        </a:rPr>
                        <a:t> </a:t>
                      </a:r>
                      <a:r>
                        <a:rPr lang="zh-CN" sz="2000" kern="100" dirty="0">
                          <a:effectLst/>
                          <a:latin typeface="Times New Roman" panose="02020603050405020304"/>
                          <a:ea typeface="微软雅黑" pitchFamily="34" charset="-122"/>
                          <a:cs typeface="Times New Roman" panose="02020603050405020304"/>
                        </a:rPr>
                        <a:t>，缺一项扣</a:t>
                      </a:r>
                      <a:r>
                        <a:rPr lang="en-US" sz="2000" kern="100" dirty="0">
                          <a:effectLst/>
                          <a:latin typeface="Times New Roman" panose="02020603050405020304"/>
                          <a:ea typeface="微软雅黑" pitchFamily="34" charset="-122"/>
                          <a:cs typeface="Times New Roman" panose="02020603050405020304"/>
                        </a:rPr>
                        <a:t>1</a:t>
                      </a:r>
                      <a:r>
                        <a:rPr lang="zh-CN" sz="2000" kern="100" dirty="0">
                          <a:effectLst/>
                          <a:latin typeface="Times New Roman" panose="02020603050405020304"/>
                          <a:ea typeface="微软雅黑" pitchFamily="34" charset="-122"/>
                          <a:cs typeface="Times New Roman" panose="02020603050405020304"/>
                        </a:rPr>
                        <a:t>分。</a:t>
                      </a:r>
                      <a:endParaRPr lang="zh-CN" sz="20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7840">
                <a:tc gridSpan="6">
                  <a:txBody>
                    <a:bodyPr/>
                    <a:lstStyle/>
                    <a:p>
                      <a:pPr algn="l">
                        <a:spcAft>
                          <a:spcPts val="0"/>
                        </a:spcAft>
                        <a:buNone/>
                      </a:pPr>
                      <a:r>
                        <a:rPr lang="zh-CN" altLang="zh-CN" sz="2400" b="1" kern="100" dirty="0">
                          <a:effectLst/>
                          <a:latin typeface="Calibri" panose="020F0502020204030204"/>
                          <a:ea typeface="微软雅黑" pitchFamily="34" charset="-122"/>
                          <a:cs typeface="Times New Roman" panose="02020603050405020304"/>
                          <a:sym typeface="+mn-ea"/>
                        </a:rPr>
                        <a:t>本节要点：</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1</a:t>
                      </a:r>
                      <a:r>
                        <a:rPr lang="zh-CN" altLang="en-US" sz="2400" b="1" kern="100" dirty="0">
                          <a:effectLst/>
                          <a:latin typeface="Calibri" panose="020F0502020204030204"/>
                          <a:ea typeface="微软雅黑" pitchFamily="34" charset="-122"/>
                          <a:cs typeface="Times New Roman" panose="02020603050405020304"/>
                          <a:sym typeface="+mn-ea"/>
                        </a:rPr>
                        <a:t>、本项进行要要求降低，主要检查是否每季度有安全总结报告，总结报告需要覆盖隐患排查治理、安全风险管控等内容。</a:t>
                      </a:r>
                      <a:endParaRPr lang="en-US" altLang="zh-CN" sz="2400" b="1" kern="100" dirty="0">
                        <a:effectLst/>
                        <a:latin typeface="Calibri" panose="020F0502020204030204"/>
                        <a:ea typeface="微软雅黑" pitchFamily="34" charset="-122"/>
                        <a:cs typeface="Times New Roman" panose="02020603050405020304"/>
                        <a:sym typeface="+mn-e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矩形 6"/>
          <p:cNvSpPr/>
          <p:nvPr/>
        </p:nvSpPr>
        <p:spPr>
          <a:xfrm>
            <a:off x="24130" y="-29054"/>
            <a:ext cx="6528524" cy="584775"/>
          </a:xfrm>
          <a:prstGeom prst="rect">
            <a:avLst/>
          </a:prstGeom>
        </p:spPr>
        <p:txBody>
          <a:bodyPr wrap="square">
            <a:spAutoFit/>
          </a:bodyPr>
          <a:lstStyle/>
          <a:p>
            <a:pPr algn="ctr"/>
            <a:r>
              <a:rPr lang="zh-CN" altLang="en-US" sz="3200" dirty="0" smtClean="0">
                <a:latin typeface="仿宋" panose="02010609060101010101" pitchFamily="1" charset="-122"/>
                <a:ea typeface="仿宋" panose="02010609060101010101" pitchFamily="1" charset="-122"/>
              </a:rPr>
              <a:t>五</a:t>
            </a:r>
            <a:r>
              <a:rPr lang="zh-CN" altLang="zh-CN" sz="3200" b="1" dirty="0" smtClean="0">
                <a:latin typeface="仿宋" panose="02010609060101010101" pitchFamily="1" charset="-122"/>
                <a:ea typeface="仿宋" panose="02010609060101010101" pitchFamily="1" charset="-122"/>
              </a:rPr>
              <a:t>、</a:t>
            </a:r>
            <a:r>
              <a:rPr lang="zh-CN" altLang="en-US" sz="3200" b="1" dirty="0" smtClean="0">
                <a:latin typeface="仿宋" panose="02010609060101010101" pitchFamily="1" charset="-122"/>
                <a:ea typeface="仿宋" panose="02010609060101010101" pitchFamily="1" charset="-122"/>
              </a:rPr>
              <a:t>安全</a:t>
            </a:r>
            <a:r>
              <a:rPr lang="zh-CN" altLang="en-US" sz="3200" b="1" dirty="0">
                <a:latin typeface="仿宋" panose="02010609060101010101" pitchFamily="1" charset="-122"/>
                <a:ea typeface="仿宋" panose="02010609060101010101" pitchFamily="1" charset="-122"/>
              </a:rPr>
              <a:t>风险管控及隐患排查治理</a:t>
            </a:r>
            <a:endParaRPr lang="en-US" altLang="zh-CN" sz="3200" b="1" dirty="0">
              <a:latin typeface="仿宋" panose="02010609060101010101" pitchFamily="1" charset="-122"/>
              <a:ea typeface="仿宋" panose="02010609060101010101" pitchFamily="1" charset="-122"/>
            </a:endParaRPr>
          </a:p>
        </p:txBody>
      </p:sp>
    </p:spTree>
    <p:extLst>
      <p:ext uri="{BB962C8B-B14F-4D97-AF65-F5344CB8AC3E}">
        <p14:creationId xmlns:p14="http://schemas.microsoft.com/office/powerpoint/2010/main" val="416954515"/>
      </p:ext>
    </p:extLst>
  </p:cSld>
  <p:clrMapOvr>
    <a:masterClrMapping/>
  </p:clrMapOvr>
  <p:transition spd="slow"/>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408041" y="908720"/>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CN" altLang="zh-CN" sz="2800" b="1" dirty="0">
              <a:ea typeface="微软雅黑" pitchFamily="34" charset="-122"/>
            </a:endParaRPr>
          </a:p>
        </p:txBody>
      </p:sp>
      <p:sp>
        <p:nvSpPr>
          <p:cNvPr id="8" name="矩形 28"/>
          <p:cNvSpPr>
            <a:spLocks noChangeArrowheads="1"/>
          </p:cNvSpPr>
          <p:nvPr/>
        </p:nvSpPr>
        <p:spPr bwMode="auto">
          <a:xfrm>
            <a:off x="4752454" y="1942186"/>
            <a:ext cx="7224343" cy="4032845"/>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2400" b="1" dirty="0">
                <a:solidFill>
                  <a:srgbClr val="FFFFFF"/>
                </a:solidFill>
                <a:latin typeface="微软雅黑" panose="020B0503020204020204" pitchFamily="34" charset="-122"/>
                <a:ea typeface="微软雅黑" panose="020B0503020204020204" pitchFamily="34" charset="-122"/>
                <a:sym typeface="+mn-ea"/>
              </a:rPr>
              <a:t>6</a:t>
            </a:r>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.1 </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应急准备（</a:t>
            </a:r>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41</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分）</a:t>
            </a:r>
            <a:endParaRPr lang="en-US" altLang="zh-CN" sz="2400" b="1" dirty="0" smtClean="0">
              <a:solidFill>
                <a:srgbClr val="FFFFFF"/>
              </a:solidFill>
              <a:latin typeface="微软雅黑" panose="020B0503020204020204" pitchFamily="34" charset="-122"/>
              <a:ea typeface="微软雅黑" panose="020B0503020204020204" pitchFamily="34" charset="-122"/>
              <a:sym typeface="+mn-ea"/>
            </a:endParaRPr>
          </a:p>
          <a:p>
            <a:endParaRPr lang="zh-CN" altLang="en-US" sz="2400" b="1" dirty="0">
              <a:solidFill>
                <a:srgbClr val="FFFFFF"/>
              </a:solidFill>
              <a:latin typeface="微软雅黑" panose="020B0503020204020204" pitchFamily="34" charset="-122"/>
              <a:ea typeface="微软雅黑" panose="020B0503020204020204" pitchFamily="34" charset="-122"/>
              <a:sym typeface="+mn-ea"/>
            </a:endParaRPr>
          </a:p>
          <a:p>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6.2 </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应急处置（</a:t>
            </a:r>
            <a:r>
              <a:rPr lang="en-US" altLang="zh-CN" sz="2400" b="1" dirty="0">
                <a:solidFill>
                  <a:srgbClr val="FFFFFF"/>
                </a:solidFill>
                <a:latin typeface="微软雅黑" panose="020B0503020204020204" pitchFamily="34" charset="-122"/>
                <a:ea typeface="微软雅黑" panose="020B0503020204020204" pitchFamily="34" charset="-122"/>
                <a:sym typeface="+mn-ea"/>
              </a:rPr>
              <a:t>5</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分）</a:t>
            </a:r>
            <a:endParaRPr lang="en-US" altLang="zh-CN" sz="2400" b="1" dirty="0" smtClean="0">
              <a:solidFill>
                <a:srgbClr val="FFFFFF"/>
              </a:solidFill>
              <a:latin typeface="微软雅黑" panose="020B0503020204020204" pitchFamily="34" charset="-122"/>
              <a:ea typeface="微软雅黑" panose="020B0503020204020204" pitchFamily="34" charset="-122"/>
              <a:sym typeface="+mn-ea"/>
            </a:endParaRPr>
          </a:p>
          <a:p>
            <a:endParaRPr lang="zh-CN" altLang="en-US" sz="2400" b="1" dirty="0">
              <a:solidFill>
                <a:srgbClr val="FFFFFF"/>
              </a:solidFill>
              <a:latin typeface="微软雅黑" panose="020B0503020204020204" pitchFamily="34" charset="-122"/>
              <a:ea typeface="微软雅黑" panose="020B0503020204020204" pitchFamily="34" charset="-122"/>
              <a:sym typeface="+mn-ea"/>
            </a:endParaRPr>
          </a:p>
          <a:p>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6.3 </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应急评估（</a:t>
            </a:r>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4</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分）</a:t>
            </a:r>
            <a:endParaRPr lang="zh-CN" altLang="en-US" sz="2400" b="1" dirty="0">
              <a:solidFill>
                <a:srgbClr val="FFFFFF"/>
              </a:solidFill>
              <a:latin typeface="微软雅黑" panose="020B0503020204020204" pitchFamily="34" charset="-122"/>
              <a:ea typeface="微软雅黑" panose="020B0503020204020204" pitchFamily="34" charset="-122"/>
              <a:sym typeface="+mn-ea"/>
            </a:endParaRPr>
          </a:p>
          <a:p>
            <a:endParaRPr lang="zh-CN" altLang="en-US" sz="2400" b="1" dirty="0">
              <a:solidFill>
                <a:srgbClr val="FFFFFF"/>
              </a:solidFill>
              <a:latin typeface="微软雅黑" panose="020B0503020204020204" pitchFamily="34" charset="-122"/>
              <a:ea typeface="微软雅黑" panose="020B0503020204020204" pitchFamily="34" charset="-122"/>
              <a:sym typeface="+mn-ea"/>
            </a:endParaRPr>
          </a:p>
          <a:p>
            <a:endParaRPr lang="zh-CN" altLang="zh-CN" sz="2400" b="1" dirty="0">
              <a:solidFill>
                <a:srgbClr val="FFFFFF"/>
              </a:solidFill>
              <a:latin typeface="微软雅黑" panose="020B0503020204020204" pitchFamily="34" charset="-122"/>
              <a:ea typeface="微软雅黑" panose="020B0503020204020204" pitchFamily="34" charset="-122"/>
              <a:sym typeface="+mn-ea"/>
            </a:endParaRPr>
          </a:p>
        </p:txBody>
      </p:sp>
      <p:sp>
        <p:nvSpPr>
          <p:cNvPr id="2" name="矩形 1"/>
          <p:cNvSpPr/>
          <p:nvPr/>
        </p:nvSpPr>
        <p:spPr>
          <a:xfrm>
            <a:off x="15288" y="1071511"/>
            <a:ext cx="5688558" cy="707886"/>
          </a:xfrm>
          <a:prstGeom prst="rect">
            <a:avLst/>
          </a:prstGeom>
        </p:spPr>
        <p:txBody>
          <a:bodyPr wrap="square">
            <a:spAutoFit/>
          </a:bodyPr>
          <a:lstStyle/>
          <a:p>
            <a:pPr algn="ctr"/>
            <a:r>
              <a:rPr lang="zh-CN" altLang="en-US" sz="4000" b="1" dirty="0" smtClean="0">
                <a:solidFill>
                  <a:srgbClr val="0070C0"/>
                </a:solidFill>
                <a:latin typeface="微软雅黑" panose="020B0503020204020204" pitchFamily="34" charset="-122"/>
                <a:ea typeface="微软雅黑" panose="020B0503020204020204" pitchFamily="34" charset="-122"/>
              </a:rPr>
              <a:t>六</a:t>
            </a:r>
            <a:r>
              <a:rPr lang="zh-CN" altLang="zh-CN" sz="4000" b="1" dirty="0" smtClean="0">
                <a:solidFill>
                  <a:srgbClr val="0070C0"/>
                </a:solidFill>
                <a:latin typeface="微软雅黑" panose="020B0503020204020204" pitchFamily="34" charset="-122"/>
                <a:ea typeface="微软雅黑" panose="020B0503020204020204" pitchFamily="34" charset="-122"/>
              </a:rPr>
              <a:t>、</a:t>
            </a:r>
            <a:r>
              <a:rPr lang="zh-CN" altLang="en-US" sz="4000" b="1" dirty="0" smtClean="0">
                <a:solidFill>
                  <a:srgbClr val="0070C0"/>
                </a:solidFill>
                <a:latin typeface="微软雅黑" panose="020B0503020204020204" pitchFamily="34" charset="-122"/>
                <a:ea typeface="微软雅黑" panose="020B0503020204020204" pitchFamily="34" charset="-122"/>
              </a:rPr>
              <a:t>应急管理（</a:t>
            </a:r>
            <a:r>
              <a:rPr lang="en-US" altLang="zh-CN" sz="4000" b="1" dirty="0" smtClean="0">
                <a:solidFill>
                  <a:srgbClr val="0070C0"/>
                </a:solidFill>
                <a:latin typeface="微软雅黑" panose="020B0503020204020204" pitchFamily="34" charset="-122"/>
                <a:ea typeface="微软雅黑" panose="020B0503020204020204" pitchFamily="34" charset="-122"/>
              </a:rPr>
              <a:t>50</a:t>
            </a:r>
            <a:r>
              <a:rPr lang="zh-CN" altLang="en-US" sz="4000" b="1" dirty="0" smtClean="0">
                <a:solidFill>
                  <a:srgbClr val="0070C0"/>
                </a:solidFill>
                <a:latin typeface="微软雅黑" panose="020B0503020204020204" pitchFamily="34" charset="-122"/>
                <a:ea typeface="微软雅黑" panose="020B0503020204020204" pitchFamily="34" charset="-122"/>
              </a:rPr>
              <a:t>分）</a:t>
            </a:r>
            <a:endParaRPr lang="en-US" altLang="zh-CN" sz="4000" b="1" dirty="0">
              <a:solidFill>
                <a:srgbClr val="0070C0"/>
              </a:solidFill>
              <a:latin typeface="微软雅黑" panose="020B0503020204020204" pitchFamily="34" charset="-122"/>
              <a:ea typeface="微软雅黑" panose="020B0503020204020204" pitchFamily="34" charset="-122"/>
            </a:endParaRPr>
          </a:p>
        </p:txBody>
      </p:sp>
      <p:sp>
        <p:nvSpPr>
          <p:cNvPr id="10" name="Rectangle 2"/>
          <p:cNvSpPr txBox="1">
            <a:spLocks noRot="1" noChangeArrowheads="1"/>
          </p:cNvSpPr>
          <p:nvPr/>
        </p:nvSpPr>
        <p:spPr>
          <a:xfrm>
            <a:off x="385363" y="114908"/>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zh-CN" sz="3600" b="1" dirty="0">
                <a:ea typeface="微软雅黑" pitchFamily="34" charset="-122"/>
              </a:rPr>
              <a:t>宁波市机械制造企业三级安全生产标准化评审</a:t>
            </a:r>
            <a:r>
              <a:rPr lang="zh-CN" altLang="zh-CN" sz="3600" b="1" dirty="0" smtClean="0">
                <a:ea typeface="微软雅黑" pitchFamily="34" charset="-122"/>
              </a:rPr>
              <a:t>细则</a:t>
            </a:r>
            <a:endParaRPr lang="zh-CN" altLang="zh-CN" sz="3600" b="1" dirty="0">
              <a:ea typeface="微软雅黑" pitchFamily="34" charset="-122"/>
            </a:endParaRPr>
          </a:p>
        </p:txBody>
      </p:sp>
    </p:spTree>
    <p:extLst>
      <p:ext uri="{BB962C8B-B14F-4D97-AF65-F5344CB8AC3E}">
        <p14:creationId xmlns:p14="http://schemas.microsoft.com/office/powerpoint/2010/main" val="4097226830"/>
      </p:ext>
    </p:extLst>
  </p:cSld>
  <p:clrMapOvr>
    <a:masterClrMapping/>
  </p:clrMapOvr>
  <p:transition spd="med">
    <p:pull/>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340615636"/>
              </p:ext>
            </p:extLst>
          </p:nvPr>
        </p:nvGraphicFramePr>
        <p:xfrm>
          <a:off x="295085" y="866591"/>
          <a:ext cx="11874193" cy="4218593"/>
        </p:xfrm>
        <a:graphic>
          <a:graphicData uri="http://schemas.openxmlformats.org/drawingml/2006/table">
            <a:tbl>
              <a:tblPr/>
              <a:tblGrid>
                <a:gridCol w="2513153"/>
                <a:gridCol w="3024336"/>
                <a:gridCol w="3024336"/>
                <a:gridCol w="3312368"/>
              </a:tblGrid>
              <a:tr h="1122249">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机械制造企业三级标准化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rPr>
                        <a:t>一级要素  </a:t>
                      </a:r>
                      <a:endParaRPr lang="en-US" altLang="zh-CN"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 </a:t>
                      </a:r>
                      <a:r>
                        <a:rPr lang="zh-CN" altLang="en-US"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（依据</a:t>
                      </a:r>
                      <a:r>
                        <a:rPr lang="en-US" altLang="zh-CN"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GB/T33000）</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冶金等工贸企业标准化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rPr>
                        <a:t>一级要素 </a:t>
                      </a:r>
                      <a:endParaRPr lang="en-US" altLang="zh-CN"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（依据</a:t>
                      </a:r>
                      <a:r>
                        <a:rPr lang="en-US" altLang="zh-CN"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AQ/T9006-2010)</a:t>
                      </a:r>
                      <a:endPar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机械制造企业三级标准化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rPr>
                        <a:t>二级要素  </a:t>
                      </a:r>
                      <a:endParaRPr lang="en-US" altLang="zh-CN"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冶金等工贸企业标准化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rPr>
                        <a:t>二级要素 </a:t>
                      </a:r>
                      <a:endParaRPr lang="en-US" altLang="zh-CN"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2168">
                <a:tc rowSpan="3">
                  <a:txBody>
                    <a:bodyPr/>
                    <a:lstStyle/>
                    <a:p>
                      <a:pPr indent="0" algn="ctr">
                        <a:buNone/>
                      </a:pPr>
                      <a:r>
                        <a:rPr lang="zh-CN" sz="1800" b="0" dirty="0">
                          <a:solidFill>
                            <a:srgbClr val="00B0F0"/>
                          </a:solidFill>
                          <a:latin typeface="Times New Roman" pitchFamily="18" charset="0"/>
                          <a:ea typeface="微软雅黑" pitchFamily="34" charset="-122"/>
                        </a:rPr>
                        <a:t>六、应急管理（50分）</a:t>
                      </a:r>
                      <a:endParaRPr lang="zh-CN" altLang="en-US" sz="1800" b="0" dirty="0">
                        <a:solidFill>
                          <a:srgbClr val="00B0F0"/>
                        </a:solidFill>
                        <a:latin typeface="Times New Roman" pitchFamily="18" charset="0"/>
                        <a:ea typeface="微软雅黑"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indent="0" algn="ctr">
                        <a:buNone/>
                      </a:pPr>
                      <a:r>
                        <a:rPr lang="en-US" sz="1800" b="0" dirty="0">
                          <a:solidFill>
                            <a:srgbClr val="00B0F0"/>
                          </a:solidFill>
                          <a:latin typeface="微软雅黑" pitchFamily="34" charset="-122"/>
                        </a:rPr>
                        <a:t>十一、应急救援（</a:t>
                      </a:r>
                      <a:r>
                        <a:rPr lang="en-US" sz="1800" b="0" dirty="0">
                          <a:solidFill>
                            <a:srgbClr val="00B0F0"/>
                          </a:solidFill>
                          <a:latin typeface="Times New Roman" panose="02020603050405020304" charset="-122"/>
                        </a:rPr>
                        <a:t>30</a:t>
                      </a:r>
                      <a:r>
                        <a:rPr lang="en-US" sz="1800" b="0" dirty="0">
                          <a:solidFill>
                            <a:srgbClr val="00B0F0"/>
                          </a:solidFill>
                          <a:latin typeface="微软雅黑" pitchFamily="34" charset="-122"/>
                        </a:rPr>
                        <a:t>分）</a:t>
                      </a:r>
                      <a:endParaRPr lang="en-US" altLang="en-US" sz="1800" b="0" dirty="0">
                        <a:solidFill>
                          <a:srgbClr val="00B0F0"/>
                        </a:solidFill>
                        <a:latin typeface="微软雅黑"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lgn="ctr">
                        <a:buNone/>
                      </a:pPr>
                      <a:r>
                        <a:rPr lang="en-US" sz="1800" b="0" dirty="0">
                          <a:solidFill>
                            <a:srgbClr val="000000"/>
                          </a:solidFill>
                          <a:latin typeface="Times New Roman" panose="02020603050405020304" charset="-122"/>
                        </a:rPr>
                        <a:t>6.1</a:t>
                      </a:r>
                      <a:r>
                        <a:rPr lang="en-US" sz="1800" b="0" dirty="0">
                          <a:solidFill>
                            <a:srgbClr val="000000"/>
                          </a:solidFill>
                          <a:latin typeface="微软雅黑" pitchFamily="34" charset="-122"/>
                        </a:rPr>
                        <a:t>应急准备（</a:t>
                      </a:r>
                      <a:r>
                        <a:rPr lang="en-US" sz="1800" b="0" dirty="0">
                          <a:solidFill>
                            <a:srgbClr val="000000"/>
                          </a:solidFill>
                          <a:latin typeface="Times New Roman" panose="02020603050405020304" charset="-122"/>
                        </a:rPr>
                        <a:t>41</a:t>
                      </a:r>
                      <a:r>
                        <a:rPr lang="en-US" sz="1800" b="0" dirty="0">
                          <a:solidFill>
                            <a:srgbClr val="000000"/>
                          </a:solidFill>
                          <a:latin typeface="微软雅黑" pitchFamily="34" charset="-122"/>
                        </a:rPr>
                        <a:t>分）</a:t>
                      </a:r>
                      <a:endParaRPr lang="en-US" altLang="en-US" sz="1800" b="0" dirty="0">
                        <a:solidFill>
                          <a:srgbClr val="000000"/>
                        </a:solidFill>
                        <a:latin typeface="Times New Roman" panose="0202060305040502030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lgn="ctr">
                        <a:buNone/>
                      </a:pPr>
                      <a:r>
                        <a:rPr lang="en-US" sz="1800" b="0" dirty="0">
                          <a:solidFill>
                            <a:srgbClr val="000000"/>
                          </a:solidFill>
                          <a:latin typeface="Times New Roman" panose="02020603050405020304" charset="-122"/>
                        </a:rPr>
                        <a:t>11.1</a:t>
                      </a:r>
                      <a:r>
                        <a:rPr lang="en-US" sz="1800" b="0" dirty="0">
                          <a:solidFill>
                            <a:srgbClr val="000000"/>
                          </a:solidFill>
                          <a:latin typeface="微软雅黑" pitchFamily="34" charset="-122"/>
                        </a:rPr>
                        <a:t>应急机构和队伍（</a:t>
                      </a:r>
                      <a:r>
                        <a:rPr lang="en-US" sz="1800" b="0" dirty="0">
                          <a:solidFill>
                            <a:srgbClr val="000000"/>
                          </a:solidFill>
                          <a:latin typeface="Times New Roman" panose="02020603050405020304" charset="-122"/>
                        </a:rPr>
                        <a:t>8</a:t>
                      </a:r>
                      <a:r>
                        <a:rPr lang="en-US" sz="1800" b="0" dirty="0">
                          <a:solidFill>
                            <a:srgbClr val="000000"/>
                          </a:solidFill>
                          <a:latin typeface="微软雅黑" pitchFamily="34" charset="-122"/>
                        </a:rPr>
                        <a:t>分）</a:t>
                      </a:r>
                    </a:p>
                    <a:p>
                      <a:pPr indent="0" algn="ctr">
                        <a:buNone/>
                      </a:pPr>
                      <a:r>
                        <a:rPr lang="en-US" sz="1800" b="0" dirty="0">
                          <a:solidFill>
                            <a:srgbClr val="000000"/>
                          </a:solidFill>
                          <a:latin typeface="Times New Roman" panose="02020603050405020304" charset="-122"/>
                        </a:rPr>
                        <a:t>11.2</a:t>
                      </a:r>
                      <a:r>
                        <a:rPr lang="en-US" sz="1800" b="0" dirty="0">
                          <a:solidFill>
                            <a:srgbClr val="000000"/>
                          </a:solidFill>
                          <a:latin typeface="微软雅黑" pitchFamily="34" charset="-122"/>
                        </a:rPr>
                        <a:t>应急预案（</a:t>
                      </a:r>
                      <a:r>
                        <a:rPr lang="en-US" sz="1800" b="0" dirty="0">
                          <a:solidFill>
                            <a:srgbClr val="000000"/>
                          </a:solidFill>
                          <a:latin typeface="Times New Roman" panose="02020603050405020304" charset="-122"/>
                        </a:rPr>
                        <a:t>8</a:t>
                      </a:r>
                      <a:r>
                        <a:rPr lang="en-US" sz="1800" b="0" dirty="0">
                          <a:solidFill>
                            <a:srgbClr val="000000"/>
                          </a:solidFill>
                          <a:latin typeface="微软雅黑" pitchFamily="34" charset="-122"/>
                        </a:rPr>
                        <a:t>分）</a:t>
                      </a:r>
                    </a:p>
                    <a:p>
                      <a:pPr indent="0" algn="ctr">
                        <a:buNone/>
                      </a:pPr>
                      <a:r>
                        <a:rPr lang="en-US" sz="1800" b="0" dirty="0">
                          <a:solidFill>
                            <a:srgbClr val="000000"/>
                          </a:solidFill>
                          <a:latin typeface="Times New Roman" panose="02020603050405020304" charset="-122"/>
                        </a:rPr>
                        <a:t>11.3</a:t>
                      </a:r>
                      <a:r>
                        <a:rPr lang="en-US" sz="1800" b="0" dirty="0">
                          <a:solidFill>
                            <a:srgbClr val="000000"/>
                          </a:solidFill>
                          <a:latin typeface="微软雅黑" pitchFamily="34" charset="-122"/>
                        </a:rPr>
                        <a:t>应急设施装备物资（</a:t>
                      </a:r>
                      <a:r>
                        <a:rPr lang="en-US" sz="1800" b="0" dirty="0">
                          <a:solidFill>
                            <a:srgbClr val="000000"/>
                          </a:solidFill>
                          <a:latin typeface="Times New Roman" panose="02020603050405020304" charset="-122"/>
                        </a:rPr>
                        <a:t>4</a:t>
                      </a:r>
                      <a:r>
                        <a:rPr lang="en-US" sz="1800" b="0" dirty="0">
                          <a:solidFill>
                            <a:srgbClr val="000000"/>
                          </a:solidFill>
                          <a:latin typeface="微软雅黑" pitchFamily="34" charset="-122"/>
                        </a:rPr>
                        <a:t>分）</a:t>
                      </a:r>
                    </a:p>
                    <a:p>
                      <a:pPr indent="0" algn="ctr">
                        <a:buNone/>
                      </a:pPr>
                      <a:r>
                        <a:rPr lang="en-US" sz="1800" b="0" dirty="0">
                          <a:solidFill>
                            <a:srgbClr val="000000"/>
                          </a:solidFill>
                          <a:latin typeface="Times New Roman" panose="02020603050405020304" charset="-122"/>
                        </a:rPr>
                        <a:t>11.4</a:t>
                      </a:r>
                      <a:r>
                        <a:rPr lang="en-US" sz="1800" b="0" dirty="0">
                          <a:solidFill>
                            <a:srgbClr val="000000"/>
                          </a:solidFill>
                          <a:latin typeface="微软雅黑" pitchFamily="34" charset="-122"/>
                        </a:rPr>
                        <a:t>应急演练（分项</a:t>
                      </a:r>
                      <a:r>
                        <a:rPr lang="en-US" sz="1800" b="0" dirty="0">
                          <a:solidFill>
                            <a:srgbClr val="000000"/>
                          </a:solidFill>
                          <a:latin typeface="Times New Roman" panose="02020603050405020304" charset="-122"/>
                        </a:rPr>
                        <a:t>4</a:t>
                      </a:r>
                      <a:r>
                        <a:rPr lang="en-US" sz="1800" b="0" dirty="0">
                          <a:solidFill>
                            <a:srgbClr val="000000"/>
                          </a:solidFill>
                          <a:latin typeface="微软雅黑" pitchFamily="34" charset="-122"/>
                        </a:rPr>
                        <a:t>分</a:t>
                      </a:r>
                      <a:r>
                        <a:rPr lang="en-US" sz="1800" b="0" dirty="0" smtClean="0">
                          <a:solidFill>
                            <a:srgbClr val="000000"/>
                          </a:solidFill>
                          <a:latin typeface="微软雅黑" pitchFamily="34" charset="-122"/>
                        </a:rPr>
                        <a:t>）</a:t>
                      </a:r>
                    </a:p>
                    <a:p>
                      <a:pPr indent="0" algn="ctr">
                        <a:buNone/>
                      </a:pPr>
                      <a:r>
                        <a:rPr lang="en-US" sz="1800" b="1" dirty="0" smtClean="0">
                          <a:solidFill>
                            <a:srgbClr val="000000"/>
                          </a:solidFill>
                          <a:latin typeface="微软雅黑" pitchFamily="34" charset="-122"/>
                        </a:rPr>
                        <a:t>总分</a:t>
                      </a:r>
                      <a:r>
                        <a:rPr lang="en-US" sz="1800" b="1" dirty="0">
                          <a:solidFill>
                            <a:srgbClr val="000000"/>
                          </a:solidFill>
                          <a:latin typeface="Times New Roman" panose="02020603050405020304" charset="-122"/>
                        </a:rPr>
                        <a:t>24</a:t>
                      </a:r>
                      <a:r>
                        <a:rPr lang="en-US" sz="1800" b="1" dirty="0">
                          <a:solidFill>
                            <a:srgbClr val="000000"/>
                          </a:solidFill>
                          <a:latin typeface="微软雅黑" pitchFamily="34" charset="-122"/>
                        </a:rPr>
                        <a:t>分</a:t>
                      </a:r>
                      <a:endParaRPr lang="en-US" altLang="en-US" sz="1800" b="1" dirty="0">
                        <a:solidFill>
                          <a:srgbClr val="000000"/>
                        </a:solidFill>
                        <a:latin typeface="Times New Roman" panose="0202060305040502030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0080">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lgn="ctr">
                        <a:buNone/>
                      </a:pPr>
                      <a:r>
                        <a:rPr lang="en-US" sz="1800" b="0" dirty="0">
                          <a:solidFill>
                            <a:srgbClr val="000000"/>
                          </a:solidFill>
                          <a:latin typeface="Times New Roman" panose="02020603050405020304" charset="-122"/>
                        </a:rPr>
                        <a:t>6.2</a:t>
                      </a:r>
                      <a:r>
                        <a:rPr lang="en-US" sz="1800" b="0" dirty="0">
                          <a:solidFill>
                            <a:srgbClr val="000000"/>
                          </a:solidFill>
                          <a:latin typeface="微软雅黑" pitchFamily="34" charset="-122"/>
                        </a:rPr>
                        <a:t>应急处置（</a:t>
                      </a:r>
                      <a:r>
                        <a:rPr lang="en-US" sz="1800" b="0" dirty="0">
                          <a:solidFill>
                            <a:srgbClr val="000000"/>
                          </a:solidFill>
                          <a:latin typeface="Times New Roman" panose="02020603050405020304" charset="-122"/>
                        </a:rPr>
                        <a:t>5</a:t>
                      </a:r>
                      <a:r>
                        <a:rPr lang="en-US" sz="1800" b="0" dirty="0">
                          <a:solidFill>
                            <a:srgbClr val="000000"/>
                          </a:solidFill>
                          <a:latin typeface="微软雅黑" pitchFamily="34" charset="-122"/>
                        </a:rPr>
                        <a:t>分）</a:t>
                      </a:r>
                      <a:endParaRPr lang="en-US" altLang="en-US" sz="1800" b="0" dirty="0">
                        <a:solidFill>
                          <a:srgbClr val="000000"/>
                        </a:solidFill>
                        <a:latin typeface="Times New Roman" panose="0202060305040502030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lgn="ctr">
                        <a:buNone/>
                      </a:pPr>
                      <a:r>
                        <a:rPr lang="en-US" sz="1800" b="0" dirty="0">
                          <a:solidFill>
                            <a:srgbClr val="000000"/>
                          </a:solidFill>
                          <a:latin typeface="Times New Roman" panose="02020603050405020304" charset="-122"/>
                        </a:rPr>
                        <a:t>11.5</a:t>
                      </a:r>
                      <a:r>
                        <a:rPr lang="en-US" sz="1800" b="0" dirty="0">
                          <a:solidFill>
                            <a:srgbClr val="000000"/>
                          </a:solidFill>
                          <a:latin typeface="微软雅黑" pitchFamily="34" charset="-122"/>
                        </a:rPr>
                        <a:t>事故救援（</a:t>
                      </a:r>
                      <a:r>
                        <a:rPr lang="en-US" sz="1800" b="0" dirty="0">
                          <a:solidFill>
                            <a:srgbClr val="000000"/>
                          </a:solidFill>
                          <a:latin typeface="Times New Roman" panose="02020603050405020304" charset="-122"/>
                        </a:rPr>
                        <a:t>4</a:t>
                      </a:r>
                      <a:r>
                        <a:rPr lang="en-US" sz="1800" b="0" dirty="0">
                          <a:solidFill>
                            <a:srgbClr val="000000"/>
                          </a:solidFill>
                          <a:latin typeface="微软雅黑" pitchFamily="34" charset="-122"/>
                        </a:rPr>
                        <a:t>分）</a:t>
                      </a:r>
                      <a:endParaRPr lang="en-US" altLang="en-US" sz="1800" b="0" dirty="0">
                        <a:solidFill>
                          <a:srgbClr val="000000"/>
                        </a:solidFill>
                        <a:latin typeface="Times New Roman" panose="0202060305040502030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64096">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lgn="ctr">
                        <a:buNone/>
                      </a:pPr>
                      <a:r>
                        <a:rPr lang="en-US" sz="1800" b="0" dirty="0">
                          <a:solidFill>
                            <a:srgbClr val="000000"/>
                          </a:solidFill>
                          <a:latin typeface="Times New Roman" panose="02020603050405020304" charset="-122"/>
                        </a:rPr>
                        <a:t>6.3</a:t>
                      </a:r>
                      <a:r>
                        <a:rPr lang="en-US" sz="1800" b="0" dirty="0">
                          <a:solidFill>
                            <a:srgbClr val="000000"/>
                          </a:solidFill>
                          <a:latin typeface="微软雅黑" pitchFamily="34" charset="-122"/>
                        </a:rPr>
                        <a:t>应急评估（</a:t>
                      </a:r>
                      <a:r>
                        <a:rPr lang="en-US" sz="1800" b="0" dirty="0">
                          <a:solidFill>
                            <a:srgbClr val="000000"/>
                          </a:solidFill>
                          <a:latin typeface="Times New Roman" panose="02020603050405020304" charset="-122"/>
                        </a:rPr>
                        <a:t>4</a:t>
                      </a:r>
                      <a:r>
                        <a:rPr lang="en-US" sz="1800" b="0" dirty="0">
                          <a:solidFill>
                            <a:srgbClr val="000000"/>
                          </a:solidFill>
                          <a:latin typeface="微软雅黑" pitchFamily="34" charset="-122"/>
                        </a:rPr>
                        <a:t>分）</a:t>
                      </a:r>
                      <a:endParaRPr lang="en-US" altLang="en-US" sz="1800" b="0" dirty="0">
                        <a:solidFill>
                          <a:srgbClr val="000000"/>
                        </a:solidFill>
                        <a:latin typeface="Times New Roman" panose="0202060305040502030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lgn="ctr">
                        <a:buNone/>
                      </a:pPr>
                      <a:r>
                        <a:rPr lang="en-US" sz="1800" b="0" dirty="0">
                          <a:solidFill>
                            <a:srgbClr val="000000"/>
                          </a:solidFill>
                          <a:latin typeface="Times New Roman" panose="02020603050405020304" charset="-122"/>
                        </a:rPr>
                        <a:t>11.4</a:t>
                      </a:r>
                      <a:r>
                        <a:rPr lang="en-US" sz="1800" b="0" dirty="0" smtClean="0">
                          <a:solidFill>
                            <a:srgbClr val="000000"/>
                          </a:solidFill>
                          <a:latin typeface="微软雅黑" pitchFamily="34" charset="-122"/>
                        </a:rPr>
                        <a:t>应急演练</a:t>
                      </a:r>
                    </a:p>
                    <a:p>
                      <a:pPr indent="0" algn="ctr">
                        <a:buNone/>
                      </a:pPr>
                      <a:r>
                        <a:rPr lang="en-US" sz="1800" b="1" dirty="0" smtClean="0">
                          <a:solidFill>
                            <a:srgbClr val="000000"/>
                          </a:solidFill>
                          <a:latin typeface="微软雅黑" pitchFamily="34" charset="-122"/>
                        </a:rPr>
                        <a:t>（</a:t>
                      </a:r>
                      <a:r>
                        <a:rPr lang="en-US" sz="1800" b="1" dirty="0">
                          <a:solidFill>
                            <a:srgbClr val="000000"/>
                          </a:solidFill>
                          <a:latin typeface="微软雅黑" pitchFamily="34" charset="-122"/>
                        </a:rPr>
                        <a:t>分项</a:t>
                      </a:r>
                      <a:r>
                        <a:rPr lang="en-US" sz="1800" b="1" dirty="0">
                          <a:solidFill>
                            <a:srgbClr val="000000"/>
                          </a:solidFill>
                          <a:latin typeface="Times New Roman" panose="02020603050405020304" charset="-122"/>
                        </a:rPr>
                        <a:t>2</a:t>
                      </a:r>
                      <a:r>
                        <a:rPr lang="en-US" sz="1800" b="1" dirty="0">
                          <a:solidFill>
                            <a:srgbClr val="000000"/>
                          </a:solidFill>
                          <a:latin typeface="微软雅黑" pitchFamily="34" charset="-122"/>
                        </a:rPr>
                        <a:t>分）</a:t>
                      </a:r>
                      <a:endParaRPr lang="en-US" altLang="en-US" sz="1800" b="1" dirty="0">
                        <a:solidFill>
                          <a:srgbClr val="000000"/>
                        </a:solidFill>
                        <a:latin typeface="Times New Roman" panose="0202060305040502030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TextBox 3"/>
          <p:cNvSpPr txBox="1"/>
          <p:nvPr/>
        </p:nvSpPr>
        <p:spPr>
          <a:xfrm>
            <a:off x="-15602" y="43700"/>
            <a:ext cx="12453016" cy="492443"/>
          </a:xfrm>
          <a:prstGeom prst="rect">
            <a:avLst/>
          </a:prstGeom>
          <a:noFill/>
        </p:spPr>
        <p:txBody>
          <a:bodyPr wrap="square" rtlCol="0">
            <a:spAutoFit/>
          </a:bodyPr>
          <a:lstStyle/>
          <a:p>
            <a:pPr algn="ctr"/>
            <a:r>
              <a:rPr lang="zh-CN" altLang="en-US" sz="2600" b="1" dirty="0">
                <a:solidFill>
                  <a:srgbClr val="0070C0"/>
                </a:solidFill>
                <a:latin typeface="微软雅黑" panose="020B0503020204020204" pitchFamily="34" charset="-122"/>
                <a:ea typeface="微软雅黑" panose="020B0503020204020204" pitchFamily="34" charset="-122"/>
              </a:rPr>
              <a:t>机械制造企业三级标准化细则与冶金等工贸企业标准化细则一、二级要素对比</a:t>
            </a:r>
          </a:p>
        </p:txBody>
      </p:sp>
    </p:spTree>
    <p:extLst>
      <p:ext uri="{BB962C8B-B14F-4D97-AF65-F5344CB8AC3E}">
        <p14:creationId xmlns:p14="http://schemas.microsoft.com/office/powerpoint/2010/main" val="2508185661"/>
      </p:ext>
    </p:extLst>
  </p:cSld>
  <p:clrMapOvr>
    <a:masterClrMapping/>
  </p:clrMapOvr>
  <p:transition spd="slow"/>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1335615230"/>
              </p:ext>
            </p:extLst>
          </p:nvPr>
        </p:nvGraphicFramePr>
        <p:xfrm>
          <a:off x="152285" y="707301"/>
          <a:ext cx="11229978" cy="5885816"/>
        </p:xfrm>
        <a:graphic>
          <a:graphicData uri="http://schemas.openxmlformats.org/drawingml/2006/table">
            <a:tbl>
              <a:tblPr/>
              <a:tblGrid>
                <a:gridCol w="566420"/>
                <a:gridCol w="750570"/>
                <a:gridCol w="2533822"/>
                <a:gridCol w="4087062"/>
                <a:gridCol w="500972"/>
                <a:gridCol w="2791132"/>
              </a:tblGrid>
              <a:tr h="617856">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altLang="en-US" sz="1600" b="1" kern="100" dirty="0" smtClean="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9455">
                <a:tc>
                  <a:txBody>
                    <a:bodyPr/>
                    <a:lstStyle/>
                    <a:p>
                      <a:pPr algn="ctr">
                        <a:spcAft>
                          <a:spcPts val="0"/>
                        </a:spcAft>
                      </a:pPr>
                      <a:r>
                        <a:rPr lang="en-US" sz="1800" kern="100" dirty="0">
                          <a:effectLst/>
                          <a:latin typeface="Times New Roman" panose="02020603050405020304"/>
                          <a:ea typeface="微软雅黑" pitchFamily="34" charset="-122"/>
                          <a:cs typeface="Times New Roman" panose="02020603050405020304"/>
                          <a:sym typeface="+mn-ea"/>
                        </a:rPr>
                        <a:t>6.1</a:t>
                      </a:r>
                      <a:r>
                        <a:rPr lang="zh-CN" sz="1800" kern="100" dirty="0">
                          <a:effectLst/>
                          <a:latin typeface="Times New Roman" panose="02020603050405020304"/>
                          <a:ea typeface="微软雅黑" pitchFamily="34" charset="-122"/>
                          <a:cs typeface="Times New Roman" panose="02020603050405020304"/>
                          <a:sym typeface="+mn-ea"/>
                        </a:rPr>
                        <a:t>应急准备</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effectLst/>
                          <a:latin typeface="Times New Roman" panose="02020603050405020304"/>
                          <a:ea typeface="微软雅黑" pitchFamily="34" charset="-122"/>
                          <a:cs typeface="Times New Roman" panose="02020603050405020304"/>
                        </a:rPr>
                        <a:t>6.1.1</a:t>
                      </a:r>
                      <a:r>
                        <a:rPr lang="zh-CN" sz="1800" kern="100" dirty="0">
                          <a:effectLst/>
                          <a:latin typeface="Times New Roman" panose="02020603050405020304"/>
                          <a:ea typeface="微软雅黑" pitchFamily="34" charset="-122"/>
                          <a:cs typeface="Times New Roman" panose="02020603050405020304"/>
                        </a:rPr>
                        <a:t>应急救援组织</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1800" kern="100" dirty="0">
                          <a:effectLst/>
                          <a:latin typeface="Times New Roman" panose="02020603050405020304"/>
                          <a:ea typeface="微软雅黑" pitchFamily="34" charset="-122"/>
                          <a:cs typeface="Times New Roman" panose="02020603050405020304"/>
                        </a:rPr>
                        <a:t>企业应按照有关规定建立应急管理组织机构或指定专（兼）人负责应急管理工作，建议应急救援队伍。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1800" kern="100" dirty="0">
                          <a:effectLst/>
                          <a:latin typeface="Times New Roman" panose="02020603050405020304"/>
                          <a:ea typeface="微软雅黑" pitchFamily="34" charset="-122"/>
                          <a:cs typeface="Times New Roman" panose="02020603050405020304"/>
                        </a:rPr>
                        <a:t>建立与本企业安全生产特点相适应的专</a:t>
                      </a:r>
                      <a:r>
                        <a:rPr lang="en-US" sz="1800" kern="100" dirty="0">
                          <a:effectLst/>
                          <a:latin typeface="Times New Roman" panose="02020603050405020304"/>
                          <a:ea typeface="微软雅黑" pitchFamily="34" charset="-122"/>
                          <a:cs typeface="Times New Roman" panose="02020603050405020304"/>
                        </a:rPr>
                        <a:t>(</a:t>
                      </a:r>
                      <a:r>
                        <a:rPr lang="zh-CN" sz="1800" kern="100" dirty="0">
                          <a:effectLst/>
                          <a:latin typeface="Times New Roman" panose="02020603050405020304"/>
                          <a:ea typeface="微软雅黑" pitchFamily="34" charset="-122"/>
                          <a:cs typeface="Times New Roman" panose="02020603050405020304"/>
                        </a:rPr>
                        <a:t>兼</a:t>
                      </a:r>
                      <a:r>
                        <a:rPr lang="en-US" sz="1800" kern="100" dirty="0">
                          <a:effectLst/>
                          <a:latin typeface="Times New Roman" panose="02020603050405020304"/>
                          <a:ea typeface="微软雅黑" pitchFamily="34" charset="-122"/>
                          <a:cs typeface="Times New Roman" panose="02020603050405020304"/>
                        </a:rPr>
                        <a:t>)</a:t>
                      </a:r>
                      <a:r>
                        <a:rPr lang="zh-CN" sz="1800" kern="100" dirty="0">
                          <a:effectLst/>
                          <a:latin typeface="Times New Roman" panose="02020603050405020304"/>
                          <a:ea typeface="微软雅黑" pitchFamily="34" charset="-122"/>
                          <a:cs typeface="Times New Roman" panose="02020603050405020304"/>
                        </a:rPr>
                        <a:t>职应急救援队伍或设置应急管理机构。企业应明确应急管理职责，落实到相关科室人员。</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altLang="zh-CN" sz="1800" kern="100" dirty="0" smtClean="0">
                          <a:effectLst/>
                          <a:latin typeface="Times New Roman" panose="02020603050405020304"/>
                          <a:ea typeface="微软雅黑" pitchFamily="34" charset="-122"/>
                          <a:cs typeface="Times New Roman" panose="02020603050405020304"/>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just">
                        <a:spcAft>
                          <a:spcPts val="0"/>
                        </a:spcAft>
                        <a:buFont typeface="+mj-lt"/>
                        <a:buNone/>
                        <a:tabLst>
                          <a:tab pos="198120" algn="l"/>
                        </a:tabLst>
                      </a:pPr>
                      <a:r>
                        <a:rPr lang="en-US" altLang="zh-CN" sz="1800" kern="100" dirty="0" smtClean="0">
                          <a:effectLst/>
                          <a:latin typeface="Times New Roman" panose="02020603050405020304"/>
                          <a:ea typeface="微软雅黑" pitchFamily="34" charset="-122"/>
                          <a:cs typeface="Times New Roman" panose="02020603050405020304"/>
                        </a:rPr>
                        <a:t>1.</a:t>
                      </a:r>
                      <a:r>
                        <a:rPr lang="zh-CN" sz="1800" kern="100" dirty="0" smtClean="0">
                          <a:effectLst/>
                          <a:latin typeface="Times New Roman" panose="02020603050405020304"/>
                          <a:ea typeface="微软雅黑" pitchFamily="34" charset="-122"/>
                          <a:cs typeface="Times New Roman" panose="02020603050405020304"/>
                        </a:rPr>
                        <a:t>未</a:t>
                      </a:r>
                      <a:r>
                        <a:rPr lang="zh-CN" sz="1800" kern="100" dirty="0">
                          <a:effectLst/>
                          <a:latin typeface="Times New Roman" panose="02020603050405020304"/>
                          <a:ea typeface="微软雅黑" pitchFamily="34" charset="-122"/>
                          <a:cs typeface="Times New Roman" panose="02020603050405020304"/>
                        </a:rPr>
                        <a:t>成立应急救援专</a:t>
                      </a:r>
                      <a:r>
                        <a:rPr lang="en-US" sz="1800" kern="100" dirty="0">
                          <a:effectLst/>
                          <a:latin typeface="Times New Roman" panose="02020603050405020304"/>
                          <a:ea typeface="微软雅黑" pitchFamily="34" charset="-122"/>
                          <a:cs typeface="Times New Roman" panose="02020603050405020304"/>
                        </a:rPr>
                        <a:t>(</a:t>
                      </a:r>
                      <a:r>
                        <a:rPr lang="zh-CN" sz="1800" kern="100" dirty="0">
                          <a:effectLst/>
                          <a:latin typeface="Times New Roman" panose="02020603050405020304"/>
                          <a:ea typeface="微软雅黑" pitchFamily="34" charset="-122"/>
                          <a:cs typeface="Times New Roman" panose="02020603050405020304"/>
                        </a:rPr>
                        <a:t>兼</a:t>
                      </a:r>
                      <a:r>
                        <a:rPr lang="en-US" sz="1800" kern="100" dirty="0">
                          <a:effectLst/>
                          <a:latin typeface="Times New Roman" panose="02020603050405020304"/>
                          <a:ea typeface="微软雅黑" pitchFamily="34" charset="-122"/>
                          <a:cs typeface="Times New Roman" panose="02020603050405020304"/>
                        </a:rPr>
                        <a:t>)</a:t>
                      </a:r>
                      <a:r>
                        <a:rPr lang="zh-CN" sz="1800" kern="100" dirty="0">
                          <a:effectLst/>
                          <a:latin typeface="Times New Roman" panose="02020603050405020304"/>
                          <a:ea typeface="微软雅黑" pitchFamily="34" charset="-122"/>
                          <a:cs typeface="Times New Roman" panose="02020603050405020304"/>
                        </a:rPr>
                        <a:t>职应急救援队伍和应急管理机构，不得分；</a:t>
                      </a:r>
                      <a:endParaRPr lang="zh-CN" sz="1800" kern="100" dirty="0">
                        <a:effectLst/>
                        <a:latin typeface="Calibri" panose="020F0502020204030204"/>
                        <a:ea typeface="微软雅黑" pitchFamily="34" charset="-122"/>
                        <a:cs typeface="Times New Roman" panose="02020603050405020304"/>
                      </a:endParaRPr>
                    </a:p>
                    <a:p>
                      <a:pPr marL="0" lvl="0" indent="0" algn="just">
                        <a:spcAft>
                          <a:spcPts val="0"/>
                        </a:spcAft>
                        <a:buFont typeface="+mj-lt"/>
                        <a:buNone/>
                        <a:tabLst>
                          <a:tab pos="198120" algn="l"/>
                        </a:tabLst>
                      </a:pPr>
                      <a:r>
                        <a:rPr lang="en-US" altLang="zh-CN" sz="1800" kern="100" dirty="0" smtClean="0">
                          <a:effectLst/>
                          <a:latin typeface="Times New Roman" panose="02020603050405020304"/>
                          <a:ea typeface="微软雅黑" pitchFamily="34" charset="-122"/>
                          <a:cs typeface="Times New Roman" panose="02020603050405020304"/>
                        </a:rPr>
                        <a:t>2.</a:t>
                      </a:r>
                      <a:r>
                        <a:rPr lang="zh-CN" sz="1800" kern="100" dirty="0" smtClean="0">
                          <a:effectLst/>
                          <a:latin typeface="Times New Roman" panose="02020603050405020304"/>
                          <a:ea typeface="微软雅黑" pitchFamily="34" charset="-122"/>
                          <a:cs typeface="Times New Roman" panose="02020603050405020304"/>
                        </a:rPr>
                        <a:t>应急</a:t>
                      </a:r>
                      <a:r>
                        <a:rPr lang="zh-CN" sz="1800" kern="100" dirty="0">
                          <a:effectLst/>
                          <a:latin typeface="Times New Roman" panose="02020603050405020304"/>
                          <a:ea typeface="微软雅黑" pitchFamily="34" charset="-122"/>
                          <a:cs typeface="Times New Roman" panose="02020603050405020304"/>
                        </a:rPr>
                        <a:t>管理职责未落实到相关科室人员，每缺一处扣</a:t>
                      </a:r>
                      <a:r>
                        <a:rPr lang="en-US" sz="1800" kern="100" dirty="0">
                          <a:effectLst/>
                          <a:latin typeface="Times New Roman" panose="02020603050405020304"/>
                          <a:ea typeface="微软雅黑" pitchFamily="34" charset="-122"/>
                          <a:cs typeface="Times New Roman" panose="02020603050405020304"/>
                        </a:rPr>
                        <a:t>0.5</a:t>
                      </a:r>
                      <a:r>
                        <a:rPr lang="zh-CN" sz="1800" kern="100" dirty="0">
                          <a:effectLst/>
                          <a:latin typeface="Times New Roman" panose="02020603050405020304"/>
                          <a:ea typeface="微软雅黑" pitchFamily="34" charset="-122"/>
                          <a:cs typeface="Times New Roman" panose="02020603050405020304"/>
                        </a:rPr>
                        <a:t>分，本项最多可</a:t>
                      </a:r>
                      <a:r>
                        <a:rPr lang="zh-CN" sz="1800" kern="100" dirty="0" smtClean="0">
                          <a:effectLst/>
                          <a:latin typeface="Times New Roman" panose="02020603050405020304"/>
                          <a:ea typeface="微软雅黑" pitchFamily="34" charset="-122"/>
                          <a:cs typeface="Times New Roman" panose="02020603050405020304"/>
                        </a:rPr>
                        <a:t>扣</a:t>
                      </a:r>
                      <a:r>
                        <a:rPr lang="en-US" altLang="zh-CN" sz="1800" kern="100" dirty="0" smtClean="0">
                          <a:effectLst/>
                          <a:latin typeface="Times New Roman" panose="02020603050405020304"/>
                          <a:ea typeface="微软雅黑" pitchFamily="34" charset="-122"/>
                          <a:cs typeface="Times New Roman" panose="02020603050405020304"/>
                        </a:rPr>
                        <a:t>3</a:t>
                      </a:r>
                      <a:r>
                        <a:rPr lang="zh-CN" sz="1800" kern="100" dirty="0" smtClean="0">
                          <a:effectLst/>
                          <a:latin typeface="Times New Roman" panose="02020603050405020304"/>
                          <a:ea typeface="微软雅黑" pitchFamily="34" charset="-122"/>
                          <a:cs typeface="Times New Roman" panose="02020603050405020304"/>
                        </a:rPr>
                        <a:t>分</a:t>
                      </a:r>
                      <a:r>
                        <a:rPr lang="zh-CN" sz="1800" kern="100" dirty="0">
                          <a:effectLst/>
                          <a:latin typeface="Times New Roman" panose="02020603050405020304"/>
                          <a:ea typeface="微软雅黑" pitchFamily="34" charset="-122"/>
                          <a:cs typeface="Times New Roman" panose="02020603050405020304"/>
                        </a:rPr>
                        <a:t>。</a:t>
                      </a:r>
                      <a:endParaRPr lang="zh-CN" sz="18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8505">
                <a:tc gridSpan="6">
                  <a:txBody>
                    <a:bodyPr/>
                    <a:lstStyle/>
                    <a:p>
                      <a:pPr algn="l">
                        <a:spcAft>
                          <a:spcPts val="0"/>
                        </a:spcAft>
                        <a:buNone/>
                      </a:pPr>
                      <a:r>
                        <a:rPr lang="zh-CN" altLang="zh-CN" sz="2400" b="1" kern="100" dirty="0">
                          <a:effectLst/>
                          <a:latin typeface="Calibri" panose="020F0502020204030204"/>
                          <a:ea typeface="微软雅黑" pitchFamily="34" charset="-122"/>
                          <a:cs typeface="Times New Roman" panose="02020603050405020304"/>
                          <a:sym typeface="+mn-ea"/>
                        </a:rPr>
                        <a:t>本节要点：</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1</a:t>
                      </a:r>
                      <a:r>
                        <a:rPr lang="zh-CN" altLang="en-US" sz="2400" b="1" kern="100" dirty="0">
                          <a:effectLst/>
                          <a:latin typeface="Calibri" panose="020F0502020204030204"/>
                          <a:ea typeface="微软雅黑" pitchFamily="34" charset="-122"/>
                          <a:cs typeface="Times New Roman" panose="02020603050405020304"/>
                          <a:sym typeface="+mn-ea"/>
                        </a:rPr>
                        <a:t>、检查是否有成立救援队伍和管理机构的文件或资料。</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2</a:t>
                      </a:r>
                      <a:r>
                        <a:rPr lang="zh-CN" altLang="en-US" sz="2400" b="1" kern="100" dirty="0">
                          <a:effectLst/>
                          <a:latin typeface="Calibri" panose="020F0502020204030204"/>
                          <a:ea typeface="微软雅黑" pitchFamily="34" charset="-122"/>
                          <a:cs typeface="Times New Roman" panose="02020603050405020304"/>
                          <a:sym typeface="+mn-ea"/>
                        </a:rPr>
                        <a:t>、应急管理职责需要下沉至相关人员。</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矩形 3"/>
          <p:cNvSpPr/>
          <p:nvPr/>
        </p:nvSpPr>
        <p:spPr>
          <a:xfrm>
            <a:off x="60205" y="-25936"/>
            <a:ext cx="2880320" cy="584775"/>
          </a:xfrm>
          <a:prstGeom prst="rect">
            <a:avLst/>
          </a:prstGeom>
        </p:spPr>
        <p:txBody>
          <a:bodyPr wrap="square">
            <a:spAutoFit/>
          </a:bodyPr>
          <a:lstStyle/>
          <a:p>
            <a:pPr algn="ctr"/>
            <a:r>
              <a:rPr lang="zh-CN" altLang="en-US" sz="3200" dirty="0" smtClean="0">
                <a:latin typeface="仿宋" panose="02010609060101010101" pitchFamily="1" charset="-122"/>
                <a:ea typeface="仿宋" panose="02010609060101010101" pitchFamily="1" charset="-122"/>
              </a:rPr>
              <a:t>六</a:t>
            </a:r>
            <a:r>
              <a:rPr lang="zh-CN" altLang="zh-CN" sz="3200" b="1" dirty="0" smtClean="0">
                <a:latin typeface="仿宋" panose="02010609060101010101" pitchFamily="1" charset="-122"/>
                <a:ea typeface="仿宋" panose="02010609060101010101" pitchFamily="1" charset="-122"/>
              </a:rPr>
              <a:t>、</a:t>
            </a:r>
            <a:r>
              <a:rPr lang="zh-CN" altLang="en-US" sz="3200" b="1" dirty="0">
                <a:latin typeface="仿宋" panose="02010609060101010101" pitchFamily="1" charset="-122"/>
                <a:ea typeface="仿宋" panose="02010609060101010101" pitchFamily="1" charset="-122"/>
              </a:rPr>
              <a:t>应急管理</a:t>
            </a:r>
            <a:endParaRPr lang="en-US" altLang="zh-CN" sz="3200" b="1" dirty="0">
              <a:latin typeface="仿宋" panose="02010609060101010101" pitchFamily="1" charset="-122"/>
              <a:ea typeface="仿宋" panose="02010609060101010101" pitchFamily="1" charset="-122"/>
            </a:endParaRPr>
          </a:p>
        </p:txBody>
      </p:sp>
    </p:spTree>
    <p:extLst>
      <p:ext uri="{BB962C8B-B14F-4D97-AF65-F5344CB8AC3E}">
        <p14:creationId xmlns:p14="http://schemas.microsoft.com/office/powerpoint/2010/main" val="3325903642"/>
      </p:ext>
    </p:extLst>
  </p:cSld>
  <p:clrMapOvr>
    <a:masterClrMapping/>
  </p:clrMapOvr>
  <p:transition spd="slow"/>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4090470162"/>
              </p:ext>
            </p:extLst>
          </p:nvPr>
        </p:nvGraphicFramePr>
        <p:xfrm>
          <a:off x="152285" y="707301"/>
          <a:ext cx="11229978" cy="5885816"/>
        </p:xfrm>
        <a:graphic>
          <a:graphicData uri="http://schemas.openxmlformats.org/drawingml/2006/table">
            <a:tbl>
              <a:tblPr/>
              <a:tblGrid>
                <a:gridCol w="566420"/>
                <a:gridCol w="750570"/>
                <a:gridCol w="2533822"/>
                <a:gridCol w="4087062"/>
                <a:gridCol w="500972"/>
                <a:gridCol w="2791132"/>
              </a:tblGrid>
              <a:tr h="617856">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altLang="en-US" sz="1600" b="1" kern="100" dirty="0" smtClean="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9455">
                <a:tc>
                  <a:txBody>
                    <a:bodyPr/>
                    <a:lstStyle/>
                    <a:p>
                      <a:pPr algn="ctr">
                        <a:spcAft>
                          <a:spcPts val="0"/>
                        </a:spcAft>
                      </a:pPr>
                      <a:r>
                        <a:rPr lang="en-US" sz="2000" kern="100" dirty="0">
                          <a:effectLst/>
                          <a:latin typeface="Times New Roman" panose="02020603050405020304"/>
                          <a:ea typeface="微软雅黑" pitchFamily="34" charset="-122"/>
                          <a:cs typeface="Times New Roman" panose="02020603050405020304"/>
                          <a:sym typeface="+mn-ea"/>
                        </a:rPr>
                        <a:t>6.1</a:t>
                      </a:r>
                      <a:r>
                        <a:rPr lang="zh-CN" sz="2000" kern="100" dirty="0">
                          <a:effectLst/>
                          <a:latin typeface="Times New Roman" panose="02020603050405020304"/>
                          <a:ea typeface="微软雅黑" pitchFamily="34" charset="-122"/>
                          <a:cs typeface="Times New Roman" panose="02020603050405020304"/>
                          <a:sym typeface="+mn-ea"/>
                        </a:rPr>
                        <a:t>应急准备</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smtClean="0">
                          <a:effectLst/>
                          <a:latin typeface="Times New Roman" panose="02020603050405020304"/>
                          <a:ea typeface="微软雅黑" pitchFamily="34" charset="-122"/>
                          <a:cs typeface="Times New Roman" panose="02020603050405020304"/>
                        </a:rPr>
                        <a:t>6.1.2</a:t>
                      </a:r>
                      <a:r>
                        <a:rPr lang="zh-CN" sz="1400" kern="100" dirty="0" smtClean="0">
                          <a:effectLst/>
                          <a:latin typeface="Times New Roman" panose="02020603050405020304"/>
                          <a:ea typeface="微软雅黑" pitchFamily="34" charset="-122"/>
                          <a:cs typeface="Times New Roman" panose="02020603050405020304"/>
                        </a:rPr>
                        <a:t>应急预案</a:t>
                      </a:r>
                      <a:endParaRPr lang="zh-CN" sz="1400" kern="100" dirty="0" smtClean="0">
                        <a:effectLst/>
                        <a:latin typeface="Calibri" panose="020F0502020204030204"/>
                        <a:ea typeface="微软雅黑" pitchFamily="34" charset="-122"/>
                        <a:cs typeface="Times New Roman" panose="02020603050405020304"/>
                      </a:endParaRPr>
                    </a:p>
                    <a:p>
                      <a:pPr algn="ctr">
                        <a:spcAft>
                          <a:spcPts val="0"/>
                        </a:spcAft>
                      </a:pPr>
                      <a:r>
                        <a:rPr lang="en-US" sz="1400" kern="100" dirty="0" smtClean="0">
                          <a:effectLst/>
                          <a:latin typeface="Times New Roman" panose="02020603050405020304"/>
                          <a:ea typeface="微软雅黑" pitchFamily="34" charset="-122"/>
                          <a:cs typeface="Times New Roman" panose="02020603050405020304"/>
                        </a:rPr>
                        <a:t> </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1400" kern="100" dirty="0">
                          <a:effectLst/>
                          <a:latin typeface="Times New Roman" panose="02020603050405020304"/>
                          <a:ea typeface="微软雅黑" pitchFamily="34" charset="-122"/>
                          <a:cs typeface="Times New Roman" panose="02020603050405020304"/>
                        </a:rPr>
                        <a:t>企业应在开展安全风险评估和应急资源调查的基础上，建立生产安全事故应急预案体系。</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1400" kern="100" dirty="0">
                          <a:effectLst/>
                          <a:latin typeface="Times New Roman" panose="02020603050405020304"/>
                          <a:ea typeface="微软雅黑" pitchFamily="34" charset="-122"/>
                          <a:cs typeface="Times New Roman" panose="02020603050405020304"/>
                        </a:rPr>
                        <a:t>企业按规定制定符合</a:t>
                      </a:r>
                      <a:r>
                        <a:rPr lang="en-US" sz="1400" kern="100" dirty="0">
                          <a:effectLst/>
                          <a:latin typeface="Times New Roman" panose="02020603050405020304"/>
                          <a:ea typeface="微软雅黑" pitchFamily="34" charset="-122"/>
                          <a:cs typeface="Times New Roman" panose="02020603050405020304"/>
                        </a:rPr>
                        <a:t>GB/T29639</a:t>
                      </a:r>
                      <a:r>
                        <a:rPr lang="zh-CN" sz="1400" kern="100" dirty="0">
                          <a:effectLst/>
                          <a:latin typeface="Times New Roman" panose="02020603050405020304"/>
                          <a:ea typeface="微软雅黑" pitchFamily="34" charset="-122"/>
                          <a:cs typeface="Times New Roman" panose="02020603050405020304"/>
                        </a:rPr>
                        <a:t>规定的生产安全事故应急预案，针对安全风险较大的重点场所（设施）制定现场处置方案，并编制重点岗位、人员应急处置卡。</a:t>
                      </a:r>
                      <a:endParaRPr lang="zh-CN" sz="1400" kern="100" dirty="0">
                        <a:effectLst/>
                        <a:latin typeface="Calibri" panose="020F0502020204030204"/>
                        <a:ea typeface="微软雅黑" pitchFamily="34" charset="-122"/>
                        <a:cs typeface="Times New Roman" panose="02020603050405020304"/>
                      </a:endParaRPr>
                    </a:p>
                    <a:p>
                      <a:pPr indent="266700" algn="just">
                        <a:spcAft>
                          <a:spcPts val="0"/>
                        </a:spcAft>
                      </a:pPr>
                      <a:r>
                        <a:rPr lang="zh-CN" sz="1400" kern="100" dirty="0">
                          <a:effectLst/>
                          <a:latin typeface="Times New Roman" panose="02020603050405020304"/>
                          <a:ea typeface="微软雅黑" pitchFamily="34" charset="-122"/>
                          <a:cs typeface="Times New Roman" panose="02020603050405020304"/>
                        </a:rPr>
                        <a:t>企业应根据有关规定将应急预案到当地主管部门进行备案。</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400" kern="100" dirty="0">
                          <a:effectLst/>
                          <a:latin typeface="Times New Roman" panose="02020603050405020304"/>
                          <a:ea typeface="微软雅黑" pitchFamily="34" charset="-122"/>
                          <a:cs typeface="Times New Roman" panose="02020603050405020304"/>
                        </a:rPr>
                        <a:t>5</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400" kern="100" dirty="0">
                          <a:effectLst/>
                          <a:latin typeface="Times New Roman" panose="02020603050405020304"/>
                          <a:ea typeface="微软雅黑" pitchFamily="34" charset="-122"/>
                          <a:cs typeface="Times New Roman" panose="02020603050405020304"/>
                        </a:rPr>
                        <a:t>1.</a:t>
                      </a:r>
                      <a:r>
                        <a:rPr lang="zh-CN" sz="1400" kern="100" dirty="0">
                          <a:effectLst/>
                          <a:latin typeface="Times New Roman" panose="02020603050405020304"/>
                          <a:ea typeface="微软雅黑" pitchFamily="34" charset="-122"/>
                          <a:cs typeface="Times New Roman" panose="02020603050405020304"/>
                        </a:rPr>
                        <a:t>未见生产安全事故应急预案文本，本项不得分；</a:t>
                      </a:r>
                      <a:endParaRPr lang="zh-CN" sz="1400" kern="100" dirty="0">
                        <a:effectLst/>
                        <a:latin typeface="Calibri" panose="020F0502020204030204"/>
                        <a:ea typeface="微软雅黑" pitchFamily="34" charset="-122"/>
                        <a:cs typeface="Times New Roman" panose="02020603050405020304"/>
                      </a:endParaRPr>
                    </a:p>
                    <a:p>
                      <a:pPr algn="just">
                        <a:spcAft>
                          <a:spcPts val="0"/>
                        </a:spcAft>
                      </a:pPr>
                      <a:r>
                        <a:rPr lang="en-US" sz="1400" kern="100" dirty="0">
                          <a:effectLst/>
                          <a:latin typeface="Times New Roman" panose="02020603050405020304"/>
                          <a:ea typeface="微软雅黑" pitchFamily="34" charset="-122"/>
                          <a:cs typeface="Times New Roman" panose="02020603050405020304"/>
                        </a:rPr>
                        <a:t>2.</a:t>
                      </a:r>
                      <a:r>
                        <a:rPr lang="zh-CN" sz="1400" kern="100" dirty="0">
                          <a:effectLst/>
                          <a:latin typeface="Times New Roman" panose="02020603050405020304"/>
                          <a:ea typeface="微软雅黑" pitchFamily="34" charset="-122"/>
                          <a:cs typeface="Times New Roman" panose="02020603050405020304"/>
                        </a:rPr>
                        <a:t>应急预案的格式和内容不符合有关规定的，扣</a:t>
                      </a:r>
                      <a:r>
                        <a:rPr lang="en-US" sz="1400" kern="100" dirty="0">
                          <a:effectLst/>
                          <a:latin typeface="Times New Roman" panose="02020603050405020304"/>
                          <a:ea typeface="微软雅黑" pitchFamily="34" charset="-122"/>
                          <a:cs typeface="Times New Roman" panose="02020603050405020304"/>
                        </a:rPr>
                        <a:t>1</a:t>
                      </a:r>
                      <a:r>
                        <a:rPr lang="zh-CN" sz="1400" kern="100" dirty="0">
                          <a:effectLst/>
                          <a:latin typeface="Times New Roman" panose="02020603050405020304"/>
                          <a:ea typeface="微软雅黑" pitchFamily="34" charset="-122"/>
                          <a:cs typeface="Times New Roman" panose="02020603050405020304"/>
                        </a:rPr>
                        <a:t>分；无重点作业岗位应急处置方案或措施的，扣</a:t>
                      </a:r>
                      <a:r>
                        <a:rPr lang="en-US" sz="1400" kern="100" dirty="0">
                          <a:effectLst/>
                          <a:latin typeface="Times New Roman" panose="02020603050405020304"/>
                          <a:ea typeface="微软雅黑" pitchFamily="34" charset="-122"/>
                          <a:cs typeface="Times New Roman" panose="02020603050405020304"/>
                        </a:rPr>
                        <a:t>1</a:t>
                      </a:r>
                      <a:r>
                        <a:rPr lang="zh-CN" sz="1400" kern="100" dirty="0">
                          <a:effectLst/>
                          <a:latin typeface="Times New Roman" panose="02020603050405020304"/>
                          <a:ea typeface="微软雅黑" pitchFamily="34" charset="-122"/>
                          <a:cs typeface="Times New Roman" panose="02020603050405020304"/>
                        </a:rPr>
                        <a:t>分；未在重点作业岗位公布应急处置方案或措施的，扣</a:t>
                      </a:r>
                      <a:r>
                        <a:rPr lang="en-US" sz="1400" kern="100" dirty="0">
                          <a:effectLst/>
                          <a:latin typeface="Times New Roman" panose="02020603050405020304"/>
                          <a:ea typeface="微软雅黑" pitchFamily="34" charset="-122"/>
                          <a:cs typeface="Times New Roman" panose="02020603050405020304"/>
                        </a:rPr>
                        <a:t>1</a:t>
                      </a:r>
                      <a:r>
                        <a:rPr lang="zh-CN" sz="1400" kern="100" dirty="0">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p>
                      <a:pPr algn="just">
                        <a:spcAft>
                          <a:spcPts val="0"/>
                        </a:spcAft>
                      </a:pPr>
                      <a:r>
                        <a:rPr lang="en-US" sz="1400" kern="100" dirty="0">
                          <a:effectLst/>
                          <a:latin typeface="Times New Roman" panose="02020603050405020304"/>
                          <a:ea typeface="微软雅黑" pitchFamily="34" charset="-122"/>
                          <a:cs typeface="Times New Roman" panose="02020603050405020304"/>
                        </a:rPr>
                        <a:t>3.</a:t>
                      </a:r>
                      <a:r>
                        <a:rPr lang="zh-CN" sz="1400" kern="100" dirty="0">
                          <a:effectLst/>
                          <a:latin typeface="Times New Roman" panose="02020603050405020304"/>
                          <a:ea typeface="微软雅黑" pitchFamily="34" charset="-122"/>
                          <a:cs typeface="Times New Roman" panose="02020603050405020304"/>
                        </a:rPr>
                        <a:t>未按规定报当地主管部门备案，扣</a:t>
                      </a:r>
                      <a:r>
                        <a:rPr lang="en-US" sz="1400" kern="100" dirty="0">
                          <a:effectLst/>
                          <a:latin typeface="Times New Roman" panose="02020603050405020304"/>
                          <a:ea typeface="微软雅黑" pitchFamily="34" charset="-122"/>
                          <a:cs typeface="Times New Roman" panose="02020603050405020304"/>
                        </a:rPr>
                        <a:t>2</a:t>
                      </a:r>
                      <a:r>
                        <a:rPr lang="zh-CN" sz="1400" kern="100" dirty="0">
                          <a:effectLst/>
                          <a:latin typeface="Times New Roman" panose="02020603050405020304"/>
                          <a:ea typeface="微软雅黑" pitchFamily="34" charset="-122"/>
                          <a:cs typeface="Times New Roman" panose="02020603050405020304"/>
                        </a:rPr>
                        <a:t>分。</a:t>
                      </a:r>
                      <a:endParaRPr lang="zh-CN" sz="14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8505">
                <a:tc gridSpan="6">
                  <a:txBody>
                    <a:bodyPr/>
                    <a:lstStyle/>
                    <a:p>
                      <a:pPr algn="l">
                        <a:spcAft>
                          <a:spcPts val="0"/>
                        </a:spcAft>
                        <a:buNone/>
                      </a:pPr>
                      <a:r>
                        <a:rPr lang="zh-CN" altLang="zh-CN" sz="2400" b="1" kern="100" dirty="0">
                          <a:effectLst/>
                          <a:latin typeface="Calibri" panose="020F0502020204030204"/>
                          <a:ea typeface="微软雅黑" pitchFamily="34" charset="-122"/>
                          <a:cs typeface="Times New Roman" panose="02020603050405020304"/>
                          <a:sym typeface="+mn-ea"/>
                        </a:rPr>
                        <a:t>本节要点：</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1</a:t>
                      </a:r>
                      <a:r>
                        <a:rPr lang="zh-CN" altLang="en-US" sz="2400" b="1" kern="100" dirty="0">
                          <a:effectLst/>
                          <a:latin typeface="Calibri" panose="020F0502020204030204"/>
                          <a:ea typeface="微软雅黑" pitchFamily="34" charset="-122"/>
                          <a:cs typeface="Times New Roman" panose="02020603050405020304"/>
                          <a:sym typeface="+mn-ea"/>
                        </a:rPr>
                        <a:t>、检查是否编写生产安全事故应急预案，并依据《宁波市生产安全事故应急预案管理实施细则》进行备案。</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2</a:t>
                      </a:r>
                      <a:r>
                        <a:rPr lang="zh-CN" altLang="en-US" sz="2400" b="1" kern="100" dirty="0">
                          <a:effectLst/>
                          <a:latin typeface="Calibri" panose="020F0502020204030204"/>
                          <a:ea typeface="微软雅黑" pitchFamily="34" charset="-122"/>
                          <a:cs typeface="Times New Roman" panose="02020603050405020304"/>
                          <a:sym typeface="+mn-ea"/>
                        </a:rPr>
                        <a:t>、生产安全事故应急预案文本需要符合</a:t>
                      </a:r>
                      <a:r>
                        <a:rPr lang="en-US" sz="2400" b="1" kern="100" dirty="0">
                          <a:effectLst/>
                          <a:latin typeface="Times New Roman" panose="02020603050405020304"/>
                          <a:ea typeface="微软雅黑" pitchFamily="34" charset="-122"/>
                          <a:cs typeface="Times New Roman" panose="02020603050405020304"/>
                          <a:sym typeface="+mn-ea"/>
                        </a:rPr>
                        <a:t>GB/T29639</a:t>
                      </a:r>
                      <a:r>
                        <a:rPr lang="zh-CN" altLang="en-US" sz="2400" b="1" kern="100" dirty="0">
                          <a:effectLst/>
                          <a:latin typeface="Times New Roman" panose="02020603050405020304"/>
                          <a:ea typeface="微软雅黑" pitchFamily="34" charset="-122"/>
                          <a:cs typeface="Times New Roman" panose="02020603050405020304"/>
                          <a:sym typeface="+mn-ea"/>
                        </a:rPr>
                        <a:t>要求，重点作业岗位需要编写处置方案，现场需要张贴</a:t>
                      </a:r>
                      <a:r>
                        <a:rPr lang="zh-CN" altLang="en-US" sz="2400" b="1" kern="100" dirty="0">
                          <a:effectLst/>
                          <a:latin typeface="Calibri" panose="020F0502020204030204"/>
                          <a:ea typeface="微软雅黑" pitchFamily="34" charset="-122"/>
                          <a:cs typeface="Times New Roman" panose="02020603050405020304"/>
                          <a:sym typeface="+mn-ea"/>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矩形 3"/>
          <p:cNvSpPr/>
          <p:nvPr/>
        </p:nvSpPr>
        <p:spPr>
          <a:xfrm>
            <a:off x="60205" y="-25936"/>
            <a:ext cx="2880320" cy="584775"/>
          </a:xfrm>
          <a:prstGeom prst="rect">
            <a:avLst/>
          </a:prstGeom>
        </p:spPr>
        <p:txBody>
          <a:bodyPr wrap="square">
            <a:spAutoFit/>
          </a:bodyPr>
          <a:lstStyle/>
          <a:p>
            <a:pPr algn="ctr"/>
            <a:r>
              <a:rPr lang="zh-CN" altLang="en-US" sz="3200" dirty="0" smtClean="0">
                <a:latin typeface="仿宋" panose="02010609060101010101" pitchFamily="1" charset="-122"/>
                <a:ea typeface="仿宋" panose="02010609060101010101" pitchFamily="1" charset="-122"/>
              </a:rPr>
              <a:t>六</a:t>
            </a:r>
            <a:r>
              <a:rPr lang="zh-CN" altLang="zh-CN" sz="3200" b="1" dirty="0" smtClean="0">
                <a:latin typeface="仿宋" panose="02010609060101010101" pitchFamily="1" charset="-122"/>
                <a:ea typeface="仿宋" panose="02010609060101010101" pitchFamily="1" charset="-122"/>
              </a:rPr>
              <a:t>、</a:t>
            </a:r>
            <a:r>
              <a:rPr lang="zh-CN" altLang="en-US" sz="3200" b="1" dirty="0">
                <a:latin typeface="仿宋" panose="02010609060101010101" pitchFamily="1" charset="-122"/>
                <a:ea typeface="仿宋" panose="02010609060101010101" pitchFamily="1" charset="-122"/>
              </a:rPr>
              <a:t>应急管理</a:t>
            </a:r>
            <a:endParaRPr lang="en-US" altLang="zh-CN" sz="3200" b="1" dirty="0">
              <a:latin typeface="仿宋" panose="02010609060101010101" pitchFamily="1" charset="-122"/>
              <a:ea typeface="仿宋" panose="02010609060101010101" pitchFamily="1" charset="-122"/>
            </a:endParaRPr>
          </a:p>
        </p:txBody>
      </p:sp>
    </p:spTree>
    <p:extLst>
      <p:ext uri="{BB962C8B-B14F-4D97-AF65-F5344CB8AC3E}">
        <p14:creationId xmlns:p14="http://schemas.microsoft.com/office/powerpoint/2010/main" val="3270181321"/>
      </p:ext>
    </p:extLst>
  </p:cSld>
  <p:clrMapOvr>
    <a:masterClrMapping/>
  </p:clrMapOvr>
  <p:transition spd="slow"/>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1387771724"/>
              </p:ext>
            </p:extLst>
          </p:nvPr>
        </p:nvGraphicFramePr>
        <p:xfrm>
          <a:off x="152285" y="707301"/>
          <a:ext cx="11229978" cy="5885816"/>
        </p:xfrm>
        <a:graphic>
          <a:graphicData uri="http://schemas.openxmlformats.org/drawingml/2006/table">
            <a:tbl>
              <a:tblPr/>
              <a:tblGrid>
                <a:gridCol w="566420"/>
                <a:gridCol w="750570"/>
                <a:gridCol w="2533822"/>
                <a:gridCol w="4087062"/>
                <a:gridCol w="500972"/>
                <a:gridCol w="2791132"/>
              </a:tblGrid>
              <a:tr h="617856">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altLang="en-US" sz="1600" b="1" kern="100" dirty="0" smtClean="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9455">
                <a:tc>
                  <a:txBody>
                    <a:bodyPr/>
                    <a:lstStyle/>
                    <a:p>
                      <a:pPr algn="ctr">
                        <a:spcAft>
                          <a:spcPts val="0"/>
                        </a:spcAft>
                      </a:pPr>
                      <a:r>
                        <a:rPr lang="en-US" sz="2000" kern="100" dirty="0">
                          <a:effectLst/>
                          <a:latin typeface="Times New Roman" panose="02020603050405020304"/>
                          <a:ea typeface="微软雅黑" pitchFamily="34" charset="-122"/>
                          <a:cs typeface="Times New Roman" panose="02020603050405020304"/>
                          <a:sym typeface="+mn-ea"/>
                        </a:rPr>
                        <a:t>6.1</a:t>
                      </a:r>
                      <a:r>
                        <a:rPr lang="zh-CN" sz="2000" kern="100" dirty="0">
                          <a:effectLst/>
                          <a:latin typeface="Times New Roman" panose="02020603050405020304"/>
                          <a:ea typeface="微软雅黑" pitchFamily="34" charset="-122"/>
                          <a:cs typeface="Times New Roman" panose="02020603050405020304"/>
                          <a:sym typeface="+mn-ea"/>
                        </a:rPr>
                        <a:t>应急准备</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kern="0" spc="40" dirty="0">
                          <a:effectLst/>
                          <a:latin typeface="Times New Roman" panose="02020603050405020304"/>
                          <a:ea typeface="微软雅黑" pitchFamily="34" charset="-122"/>
                          <a:cs typeface="Times New Roman" panose="02020603050405020304"/>
                        </a:rPr>
                        <a:t>6.1.3</a:t>
                      </a:r>
                      <a:r>
                        <a:rPr lang="zh-CN" sz="2000" kern="0" spc="40" dirty="0">
                          <a:effectLst/>
                          <a:latin typeface="Times New Roman" panose="02020603050405020304"/>
                          <a:ea typeface="微软雅黑" pitchFamily="34" charset="-122"/>
                          <a:cs typeface="Times New Roman" panose="02020603050405020304"/>
                        </a:rPr>
                        <a:t>应急设施装备物资</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2000" kern="100" dirty="0">
                          <a:effectLst/>
                          <a:latin typeface="Times New Roman" panose="02020603050405020304"/>
                          <a:ea typeface="微软雅黑" pitchFamily="34" charset="-122"/>
                          <a:cs typeface="Times New Roman" panose="02020603050405020304"/>
                        </a:rPr>
                        <a:t>企业应按规定配置应急设施、设备、物资。</a:t>
                      </a:r>
                      <a:endParaRPr lang="zh-CN" sz="2000" kern="100" dirty="0">
                        <a:effectLst/>
                        <a:latin typeface="Calibri" panose="020F0502020204030204"/>
                        <a:ea typeface="微软雅黑" pitchFamily="34" charset="-122"/>
                        <a:cs typeface="Times New Roman" panose="02020603050405020304"/>
                      </a:endParaRPr>
                    </a:p>
                    <a:p>
                      <a:pPr algn="just">
                        <a:spcAft>
                          <a:spcPts val="0"/>
                        </a:spcAft>
                      </a:pPr>
                      <a:r>
                        <a:rPr lang="en-US" sz="2000" kern="100" dirty="0">
                          <a:effectLst/>
                          <a:latin typeface="Times New Roman" panose="02020603050405020304"/>
                          <a:ea typeface="微软雅黑" pitchFamily="34" charset="-122"/>
                          <a:cs typeface="Times New Roman" panose="02020603050405020304"/>
                        </a:rPr>
                        <a:t> </a:t>
                      </a:r>
                      <a:endParaRPr lang="zh-CN" sz="2000" kern="100" dirty="0">
                        <a:effectLst/>
                        <a:latin typeface="Calibri" panose="020F0502020204030204"/>
                        <a:ea typeface="微软雅黑" pitchFamily="34" charset="-122"/>
                        <a:cs typeface="Times New Roman" panose="02020603050405020304"/>
                      </a:endParaRPr>
                    </a:p>
                    <a:p>
                      <a:pPr algn="just">
                        <a:spcAft>
                          <a:spcPts val="0"/>
                        </a:spcAft>
                      </a:pPr>
                      <a:r>
                        <a:rPr lang="en-US" sz="2000" kern="0" spc="40" dirty="0">
                          <a:effectLst/>
                          <a:latin typeface="Times New Roman" panose="02020603050405020304"/>
                          <a:ea typeface="微软雅黑" pitchFamily="34" charset="-122"/>
                          <a:cs typeface="Times New Roman" panose="02020603050405020304"/>
                        </a:rPr>
                        <a:t> </a:t>
                      </a:r>
                      <a:endParaRPr lang="zh-CN" sz="20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2000" kern="100" dirty="0">
                          <a:effectLst/>
                          <a:latin typeface="Times New Roman" panose="02020603050405020304"/>
                          <a:ea typeface="微软雅黑" pitchFamily="34" charset="-122"/>
                          <a:cs typeface="Times New Roman" panose="02020603050405020304"/>
                        </a:rPr>
                        <a:t>根据可能发生的事故种类特点，按照规定设置应急设施，配备应急装备，储备应急物资。</a:t>
                      </a:r>
                      <a:endParaRPr lang="zh-CN" sz="2000" kern="100" dirty="0">
                        <a:effectLst/>
                        <a:latin typeface="Calibri" panose="020F0502020204030204"/>
                        <a:ea typeface="微软雅黑" pitchFamily="34" charset="-122"/>
                        <a:cs typeface="Times New Roman" panose="02020603050405020304"/>
                      </a:endParaRPr>
                    </a:p>
                    <a:p>
                      <a:pPr indent="266700" algn="just">
                        <a:spcAft>
                          <a:spcPts val="0"/>
                        </a:spcAft>
                      </a:pPr>
                      <a:r>
                        <a:rPr lang="zh-CN" sz="2000" kern="100" dirty="0">
                          <a:effectLst/>
                          <a:latin typeface="Times New Roman" panose="02020603050405020304"/>
                          <a:ea typeface="微软雅黑" pitchFamily="34" charset="-122"/>
                          <a:cs typeface="Times New Roman" panose="02020603050405020304"/>
                        </a:rPr>
                        <a:t>企业应按相关法律法规及标准配置符合要求的消防应急器材。</a:t>
                      </a:r>
                      <a:endParaRPr lang="zh-CN" sz="20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2000" kern="100" dirty="0">
                          <a:effectLst/>
                          <a:latin typeface="Times New Roman" panose="02020603050405020304"/>
                          <a:ea typeface="微软雅黑" pitchFamily="34" charset="-122"/>
                          <a:cs typeface="Times New Roman" panose="02020603050405020304"/>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0480" algn="just">
                        <a:spcAft>
                          <a:spcPts val="0"/>
                        </a:spcAft>
                      </a:pPr>
                      <a:r>
                        <a:rPr lang="en-US" sz="2000" kern="100" dirty="0">
                          <a:effectLst/>
                          <a:latin typeface="Times New Roman" panose="02020603050405020304"/>
                          <a:ea typeface="微软雅黑" pitchFamily="34" charset="-122"/>
                          <a:cs typeface="Times New Roman" panose="02020603050405020304"/>
                        </a:rPr>
                        <a:t>1.</a:t>
                      </a:r>
                      <a:r>
                        <a:rPr lang="zh-CN" sz="2000" kern="100" dirty="0">
                          <a:effectLst/>
                          <a:latin typeface="Times New Roman" panose="02020603050405020304"/>
                          <a:ea typeface="微软雅黑" pitchFamily="34" charset="-122"/>
                          <a:cs typeface="Times New Roman" panose="02020603050405020304"/>
                        </a:rPr>
                        <a:t>企业未配备充足的消防应急器材，每发现一处扣</a:t>
                      </a:r>
                      <a:r>
                        <a:rPr lang="en-US" sz="2000" kern="100" dirty="0">
                          <a:effectLst/>
                          <a:latin typeface="Times New Roman" panose="02020603050405020304"/>
                          <a:ea typeface="微软雅黑" pitchFamily="34" charset="-122"/>
                          <a:cs typeface="Times New Roman" panose="02020603050405020304"/>
                        </a:rPr>
                        <a:t>1</a:t>
                      </a:r>
                      <a:r>
                        <a:rPr lang="zh-CN" sz="2000" kern="100" dirty="0">
                          <a:effectLst/>
                          <a:latin typeface="Times New Roman" panose="02020603050405020304"/>
                          <a:ea typeface="微软雅黑" pitchFamily="34" charset="-122"/>
                          <a:cs typeface="Times New Roman" panose="02020603050405020304"/>
                        </a:rPr>
                        <a:t>分，本项最多可扣</a:t>
                      </a:r>
                      <a:r>
                        <a:rPr lang="en-US" sz="2000" kern="100" dirty="0">
                          <a:effectLst/>
                          <a:latin typeface="Times New Roman" panose="02020603050405020304"/>
                          <a:ea typeface="微软雅黑" pitchFamily="34" charset="-122"/>
                          <a:cs typeface="Times New Roman" panose="02020603050405020304"/>
                        </a:rPr>
                        <a:t>5</a:t>
                      </a:r>
                      <a:r>
                        <a:rPr lang="zh-CN" sz="2000" kern="100" dirty="0">
                          <a:effectLst/>
                          <a:latin typeface="Times New Roman" panose="02020603050405020304"/>
                          <a:ea typeface="微软雅黑" pitchFamily="34" charset="-122"/>
                          <a:cs typeface="Times New Roman" panose="02020603050405020304"/>
                        </a:rPr>
                        <a:t>分；</a:t>
                      </a:r>
                      <a:endParaRPr lang="zh-CN" sz="2000" kern="100" dirty="0">
                        <a:effectLst/>
                        <a:latin typeface="Calibri" panose="020F0502020204030204"/>
                        <a:ea typeface="微软雅黑" pitchFamily="34" charset="-122"/>
                        <a:cs typeface="Times New Roman" panose="02020603050405020304"/>
                      </a:endParaRPr>
                    </a:p>
                    <a:p>
                      <a:pPr marR="30480" algn="just">
                        <a:spcAft>
                          <a:spcPts val="0"/>
                        </a:spcAft>
                      </a:pPr>
                      <a:r>
                        <a:rPr lang="en-US" sz="2000" kern="100" dirty="0">
                          <a:effectLst/>
                          <a:latin typeface="Times New Roman" panose="02020603050405020304"/>
                          <a:ea typeface="微软雅黑" pitchFamily="34" charset="-122"/>
                          <a:cs typeface="Times New Roman" panose="02020603050405020304"/>
                        </a:rPr>
                        <a:t>2.</a:t>
                      </a:r>
                      <a:r>
                        <a:rPr lang="zh-CN" sz="2000" kern="100" dirty="0">
                          <a:effectLst/>
                          <a:latin typeface="Times New Roman" panose="02020603050405020304"/>
                          <a:ea typeface="微软雅黑" pitchFamily="34" charset="-122"/>
                          <a:cs typeface="Times New Roman" panose="02020603050405020304"/>
                        </a:rPr>
                        <a:t>消防应急器材缺少定期检查记录或过保质期，每发现一处扣</a:t>
                      </a:r>
                      <a:r>
                        <a:rPr lang="en-US" sz="2000" kern="100" dirty="0">
                          <a:effectLst/>
                          <a:latin typeface="Times New Roman" panose="02020603050405020304"/>
                          <a:ea typeface="微软雅黑" pitchFamily="34" charset="-122"/>
                          <a:cs typeface="Times New Roman" panose="02020603050405020304"/>
                        </a:rPr>
                        <a:t>1</a:t>
                      </a:r>
                      <a:r>
                        <a:rPr lang="zh-CN" sz="2000" kern="100" dirty="0">
                          <a:effectLst/>
                          <a:latin typeface="Times New Roman" panose="02020603050405020304"/>
                          <a:ea typeface="微软雅黑" pitchFamily="34" charset="-122"/>
                          <a:cs typeface="Times New Roman" panose="02020603050405020304"/>
                        </a:rPr>
                        <a:t>分，本项最多可扣</a:t>
                      </a:r>
                      <a:r>
                        <a:rPr lang="en-US" sz="2000" kern="100" dirty="0">
                          <a:effectLst/>
                          <a:latin typeface="Times New Roman" panose="02020603050405020304"/>
                          <a:ea typeface="微软雅黑" pitchFamily="34" charset="-122"/>
                          <a:cs typeface="Times New Roman" panose="02020603050405020304"/>
                        </a:rPr>
                        <a:t>5</a:t>
                      </a:r>
                      <a:r>
                        <a:rPr lang="zh-CN" sz="2000" kern="100" dirty="0">
                          <a:effectLst/>
                          <a:latin typeface="Times New Roman" panose="02020603050405020304"/>
                          <a:ea typeface="微软雅黑" pitchFamily="34" charset="-122"/>
                          <a:cs typeface="Times New Roman" panose="02020603050405020304"/>
                        </a:rPr>
                        <a:t>分。</a:t>
                      </a:r>
                      <a:r>
                        <a:rPr lang="en-US" sz="2000" kern="100" dirty="0">
                          <a:effectLst/>
                          <a:latin typeface="Times New Roman" panose="02020603050405020304"/>
                          <a:ea typeface="微软雅黑" pitchFamily="34" charset="-122"/>
                          <a:cs typeface="Times New Roman" panose="02020603050405020304"/>
                        </a:rPr>
                        <a:t> </a:t>
                      </a:r>
                      <a:endParaRPr lang="zh-CN" sz="20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8505">
                <a:tc gridSpan="6">
                  <a:txBody>
                    <a:bodyPr/>
                    <a:lstStyle/>
                    <a:p>
                      <a:pPr algn="l">
                        <a:spcAft>
                          <a:spcPts val="0"/>
                        </a:spcAft>
                        <a:buNone/>
                      </a:pPr>
                      <a:r>
                        <a:rPr lang="zh-CN" altLang="zh-CN" sz="2400" b="1" kern="100" dirty="0">
                          <a:effectLst/>
                          <a:latin typeface="Calibri" panose="020F0502020204030204"/>
                          <a:ea typeface="微软雅黑" pitchFamily="34" charset="-122"/>
                          <a:cs typeface="Times New Roman" panose="02020603050405020304"/>
                          <a:sym typeface="+mn-ea"/>
                        </a:rPr>
                        <a:t>本节要点：</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1</a:t>
                      </a:r>
                      <a:r>
                        <a:rPr lang="zh-CN" altLang="en-US" sz="2400" b="1" kern="100" dirty="0">
                          <a:effectLst/>
                          <a:latin typeface="Calibri" panose="020F0502020204030204"/>
                          <a:ea typeface="微软雅黑" pitchFamily="34" charset="-122"/>
                          <a:cs typeface="Times New Roman" panose="02020603050405020304"/>
                          <a:sym typeface="+mn-ea"/>
                        </a:rPr>
                        <a:t>、本项进行要求降低，主要检查消防应急器材是否充足，符合</a:t>
                      </a:r>
                      <a:r>
                        <a:rPr lang="en-US" altLang="zh-CN" sz="2400" b="1" kern="100" dirty="0">
                          <a:effectLst/>
                          <a:latin typeface="Calibri" panose="020F0502020204030204"/>
                          <a:ea typeface="微软雅黑" pitchFamily="34" charset="-122"/>
                          <a:cs typeface="Times New Roman" panose="02020603050405020304"/>
                          <a:sym typeface="+mn-ea"/>
                        </a:rPr>
                        <a:t>GB50016</a:t>
                      </a:r>
                      <a:r>
                        <a:rPr lang="zh-CN" altLang="en-US" sz="2400" b="1" kern="100" dirty="0">
                          <a:effectLst/>
                          <a:latin typeface="Calibri" panose="020F0502020204030204"/>
                          <a:ea typeface="微软雅黑" pitchFamily="34" charset="-122"/>
                          <a:cs typeface="Times New Roman" panose="02020603050405020304"/>
                          <a:sym typeface="+mn-ea"/>
                        </a:rPr>
                        <a:t>等规范要求。</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2</a:t>
                      </a:r>
                      <a:r>
                        <a:rPr lang="zh-CN" altLang="en-US" sz="2400" b="1" kern="100" dirty="0">
                          <a:effectLst/>
                          <a:latin typeface="Calibri" panose="020F0502020204030204"/>
                          <a:ea typeface="微软雅黑" pitchFamily="34" charset="-122"/>
                          <a:cs typeface="Times New Roman" panose="02020603050405020304"/>
                          <a:sym typeface="+mn-ea"/>
                        </a:rPr>
                        <a:t>、现场检查消防应急器材定期检查记录。</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矩形 3"/>
          <p:cNvSpPr/>
          <p:nvPr/>
        </p:nvSpPr>
        <p:spPr>
          <a:xfrm>
            <a:off x="60205" y="-25936"/>
            <a:ext cx="2880320" cy="584775"/>
          </a:xfrm>
          <a:prstGeom prst="rect">
            <a:avLst/>
          </a:prstGeom>
        </p:spPr>
        <p:txBody>
          <a:bodyPr wrap="square">
            <a:spAutoFit/>
          </a:bodyPr>
          <a:lstStyle/>
          <a:p>
            <a:pPr algn="ctr"/>
            <a:r>
              <a:rPr lang="zh-CN" altLang="en-US" sz="3200" dirty="0" smtClean="0">
                <a:latin typeface="仿宋" panose="02010609060101010101" pitchFamily="1" charset="-122"/>
                <a:ea typeface="仿宋" panose="02010609060101010101" pitchFamily="1" charset="-122"/>
              </a:rPr>
              <a:t>六</a:t>
            </a:r>
            <a:r>
              <a:rPr lang="zh-CN" altLang="zh-CN" sz="3200" b="1" dirty="0" smtClean="0">
                <a:latin typeface="仿宋" panose="02010609060101010101" pitchFamily="1" charset="-122"/>
                <a:ea typeface="仿宋" panose="02010609060101010101" pitchFamily="1" charset="-122"/>
              </a:rPr>
              <a:t>、</a:t>
            </a:r>
            <a:r>
              <a:rPr lang="zh-CN" altLang="en-US" sz="3200" b="1" dirty="0">
                <a:latin typeface="仿宋" panose="02010609060101010101" pitchFamily="1" charset="-122"/>
                <a:ea typeface="仿宋" panose="02010609060101010101" pitchFamily="1" charset="-122"/>
              </a:rPr>
              <a:t>应急管理</a:t>
            </a:r>
            <a:endParaRPr lang="en-US" altLang="zh-CN" sz="3200" b="1" dirty="0">
              <a:latin typeface="仿宋" panose="02010609060101010101" pitchFamily="1" charset="-122"/>
              <a:ea typeface="仿宋" panose="02010609060101010101" pitchFamily="1" charset="-122"/>
            </a:endParaRPr>
          </a:p>
        </p:txBody>
      </p:sp>
    </p:spTree>
    <p:extLst>
      <p:ext uri="{BB962C8B-B14F-4D97-AF65-F5344CB8AC3E}">
        <p14:creationId xmlns:p14="http://schemas.microsoft.com/office/powerpoint/2010/main" val="3356061410"/>
      </p:ext>
    </p:extLst>
  </p:cSld>
  <p:clrMapOvr>
    <a:masterClrMapping/>
  </p:clrMapOvr>
  <p:transition spd="slow"/>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933464879"/>
              </p:ext>
            </p:extLst>
          </p:nvPr>
        </p:nvGraphicFramePr>
        <p:xfrm>
          <a:off x="152285" y="707301"/>
          <a:ext cx="11229978" cy="5979161"/>
        </p:xfrm>
        <a:graphic>
          <a:graphicData uri="http://schemas.openxmlformats.org/drawingml/2006/table">
            <a:tbl>
              <a:tblPr/>
              <a:tblGrid>
                <a:gridCol w="566420"/>
                <a:gridCol w="750570"/>
                <a:gridCol w="1797685"/>
                <a:gridCol w="2557780"/>
                <a:gridCol w="559435"/>
                <a:gridCol w="4998088"/>
              </a:tblGrid>
              <a:tr h="617856">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altLang="en-US" sz="1600" b="1" kern="100" dirty="0" smtClean="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9455">
                <a:tc>
                  <a:txBody>
                    <a:bodyPr/>
                    <a:lstStyle/>
                    <a:p>
                      <a:pPr algn="ctr">
                        <a:spcAft>
                          <a:spcPts val="0"/>
                        </a:spcAft>
                      </a:pPr>
                      <a:r>
                        <a:rPr lang="en-US" sz="2000" kern="100" dirty="0">
                          <a:effectLst/>
                          <a:latin typeface="Times New Roman" panose="02020603050405020304"/>
                          <a:ea typeface="微软雅黑" pitchFamily="34" charset="-122"/>
                          <a:cs typeface="Times New Roman" panose="02020603050405020304"/>
                          <a:sym typeface="+mn-ea"/>
                        </a:rPr>
                        <a:t>6.1</a:t>
                      </a:r>
                      <a:r>
                        <a:rPr lang="zh-CN" sz="2000" kern="100" dirty="0">
                          <a:effectLst/>
                          <a:latin typeface="Times New Roman" panose="02020603050405020304"/>
                          <a:ea typeface="微软雅黑" pitchFamily="34" charset="-122"/>
                          <a:cs typeface="Times New Roman" panose="02020603050405020304"/>
                          <a:sym typeface="+mn-ea"/>
                        </a:rPr>
                        <a:t>应急准备</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kern="0" spc="40" dirty="0">
                          <a:effectLst/>
                          <a:latin typeface="Times New Roman" panose="02020603050405020304"/>
                          <a:ea typeface="微软雅黑" pitchFamily="34" charset="-122"/>
                          <a:cs typeface="Times New Roman" panose="02020603050405020304"/>
                        </a:rPr>
                        <a:t>6.1.4</a:t>
                      </a:r>
                      <a:r>
                        <a:rPr lang="zh-CN" sz="2000" kern="0" spc="40" dirty="0">
                          <a:effectLst/>
                          <a:latin typeface="Times New Roman" panose="02020603050405020304"/>
                          <a:ea typeface="微软雅黑" pitchFamily="34" charset="-122"/>
                          <a:cs typeface="Times New Roman" panose="02020603050405020304"/>
                        </a:rPr>
                        <a:t>应急演练</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2000" kern="100" dirty="0">
                          <a:effectLst/>
                          <a:latin typeface="Times New Roman" panose="02020603050405020304"/>
                          <a:ea typeface="微软雅黑" pitchFamily="34" charset="-122"/>
                          <a:cs typeface="Times New Roman" panose="02020603050405020304"/>
                        </a:rPr>
                        <a:t>企业应按规定定期开展生产安全事故应急演练。</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2000" kern="100" dirty="0">
                          <a:effectLst/>
                          <a:latin typeface="Times New Roman" panose="02020603050405020304"/>
                          <a:ea typeface="微软雅黑" pitchFamily="34" charset="-122"/>
                          <a:cs typeface="Times New Roman" panose="02020603050405020304"/>
                        </a:rPr>
                        <a:t>企业应按照</a:t>
                      </a:r>
                      <a:r>
                        <a:rPr lang="en-US" sz="2000" kern="100" dirty="0">
                          <a:effectLst/>
                          <a:latin typeface="Times New Roman" panose="02020603050405020304"/>
                          <a:ea typeface="微软雅黑" pitchFamily="34" charset="-122"/>
                          <a:cs typeface="Times New Roman" panose="02020603050405020304"/>
                        </a:rPr>
                        <a:t>AQ/T9007-2019</a:t>
                      </a:r>
                      <a:r>
                        <a:rPr lang="zh-CN" sz="2000" kern="100" dirty="0">
                          <a:effectLst/>
                          <a:latin typeface="Times New Roman" panose="02020603050405020304"/>
                          <a:ea typeface="微软雅黑" pitchFamily="34" charset="-122"/>
                          <a:cs typeface="Times New Roman" panose="02020603050405020304"/>
                        </a:rPr>
                        <a:t>的规定定期组织开展生产安全事故应急演练，做到一线从业人员应急演练全覆盖，并按照</a:t>
                      </a:r>
                      <a:r>
                        <a:rPr lang="en-US" sz="2000" kern="100" dirty="0">
                          <a:effectLst/>
                          <a:latin typeface="Times New Roman" panose="02020603050405020304"/>
                          <a:ea typeface="微软雅黑" pitchFamily="34" charset="-122"/>
                          <a:cs typeface="Times New Roman" panose="02020603050405020304"/>
                        </a:rPr>
                        <a:t>AQ/T9009-2015</a:t>
                      </a:r>
                      <a:r>
                        <a:rPr lang="zh-CN" sz="2000" kern="100" dirty="0">
                          <a:effectLst/>
                          <a:latin typeface="Times New Roman" panose="02020603050405020304"/>
                          <a:ea typeface="微软雅黑" pitchFamily="34" charset="-122"/>
                          <a:cs typeface="Times New Roman" panose="02020603050405020304"/>
                        </a:rPr>
                        <a:t>的规定对演练进行总结，根据演练发现的问题，修订、完善应急预案，改进应急准备工作。</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2000" u="none" strike="noStrike" kern="100" dirty="0">
                          <a:effectLst/>
                          <a:latin typeface="Times New Roman" panose="02020603050405020304"/>
                          <a:ea typeface="微软雅黑" pitchFamily="34" charset="-122"/>
                          <a:cs typeface="Times New Roman" panose="02020603050405020304"/>
                        </a:rPr>
                        <a:t> </a:t>
                      </a:r>
                      <a:endParaRPr lang="zh-CN" sz="2000" u="none" strike="noStrike" kern="100" dirty="0">
                        <a:effectLst/>
                        <a:latin typeface="Calibri" panose="020F0502020204030204"/>
                        <a:ea typeface="微软雅黑" pitchFamily="34" charset="-122"/>
                        <a:cs typeface="Times New Roman" panose="02020603050405020304"/>
                      </a:endParaRPr>
                    </a:p>
                    <a:p>
                      <a:pPr algn="just">
                        <a:spcAft>
                          <a:spcPts val="0"/>
                        </a:spcAft>
                      </a:pPr>
                      <a:r>
                        <a:rPr lang="en-US" sz="2000" u="none" strike="noStrike" kern="100" dirty="0">
                          <a:effectLst/>
                          <a:latin typeface="Times New Roman" panose="02020603050405020304"/>
                          <a:ea typeface="微软雅黑" pitchFamily="34" charset="-122"/>
                          <a:cs typeface="Times New Roman" panose="02020603050405020304"/>
                        </a:rPr>
                        <a:t>20</a:t>
                      </a:r>
                      <a:endParaRPr lang="zh-CN" sz="2000" u="none" strike="noStrike"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2000" kern="100" dirty="0">
                          <a:solidFill>
                            <a:srgbClr val="000000"/>
                          </a:solidFill>
                          <a:effectLst/>
                          <a:latin typeface="Times New Roman" panose="02020603050405020304"/>
                          <a:ea typeface="微软雅黑" pitchFamily="34" charset="-122"/>
                          <a:cs typeface="Times New Roman" panose="02020603050405020304"/>
                        </a:rPr>
                        <a:t>1.</a:t>
                      </a:r>
                      <a:r>
                        <a:rPr lang="zh-CN" sz="2000" kern="100" dirty="0">
                          <a:solidFill>
                            <a:srgbClr val="000000"/>
                          </a:solidFill>
                          <a:effectLst/>
                          <a:latin typeface="Times New Roman" panose="02020603050405020304"/>
                          <a:ea typeface="微软雅黑" pitchFamily="34" charset="-122"/>
                          <a:cs typeface="Times New Roman" panose="02020603050405020304"/>
                        </a:rPr>
                        <a:t>未进行应急演练的，同时现场员工不熟悉应急处置（现场问答抽查），本项不得分；</a:t>
                      </a:r>
                      <a:endParaRPr lang="zh-CN" sz="2000" kern="100" dirty="0">
                        <a:effectLst/>
                        <a:latin typeface="Calibri" panose="020F0502020204030204"/>
                        <a:ea typeface="微软雅黑" pitchFamily="34" charset="-122"/>
                        <a:cs typeface="Times New Roman" panose="02020603050405020304"/>
                      </a:endParaRPr>
                    </a:p>
                    <a:p>
                      <a:pPr algn="just">
                        <a:spcAft>
                          <a:spcPts val="0"/>
                        </a:spcAft>
                      </a:pPr>
                      <a:r>
                        <a:rPr lang="en-US" sz="2000" kern="100" dirty="0">
                          <a:solidFill>
                            <a:srgbClr val="000000"/>
                          </a:solidFill>
                          <a:effectLst/>
                          <a:latin typeface="Times New Roman" panose="02020603050405020304"/>
                          <a:ea typeface="微软雅黑" pitchFamily="34" charset="-122"/>
                          <a:cs typeface="Times New Roman" panose="02020603050405020304"/>
                        </a:rPr>
                        <a:t>2.</a:t>
                      </a:r>
                      <a:r>
                        <a:rPr lang="zh-CN" sz="2000" kern="100" dirty="0">
                          <a:solidFill>
                            <a:srgbClr val="000000"/>
                          </a:solidFill>
                          <a:effectLst/>
                          <a:latin typeface="Times New Roman" panose="02020603050405020304"/>
                          <a:ea typeface="微软雅黑" pitchFamily="34" charset="-122"/>
                          <a:cs typeface="Times New Roman" panose="02020603050405020304"/>
                        </a:rPr>
                        <a:t>企业每年至少组织一次综合应急预案演练或者专项应急预案演练，危险化学品使用企业除综合演练外每年至少组织一次危险化学品现场处置方案演练，演练缺少一次扣</a:t>
                      </a:r>
                      <a:r>
                        <a:rPr lang="en-US" sz="2000" kern="100" dirty="0">
                          <a:solidFill>
                            <a:srgbClr val="000000"/>
                          </a:solidFill>
                          <a:effectLst/>
                          <a:latin typeface="Times New Roman" panose="02020603050405020304"/>
                          <a:ea typeface="微软雅黑" pitchFamily="34" charset="-122"/>
                          <a:cs typeface="Times New Roman" panose="02020603050405020304"/>
                        </a:rPr>
                        <a:t>5</a:t>
                      </a:r>
                      <a:r>
                        <a:rPr lang="zh-CN" sz="2000" kern="100" dirty="0">
                          <a:solidFill>
                            <a:srgbClr val="000000"/>
                          </a:solidFill>
                          <a:effectLst/>
                          <a:latin typeface="Times New Roman" panose="02020603050405020304"/>
                          <a:ea typeface="微软雅黑" pitchFamily="34" charset="-122"/>
                          <a:cs typeface="Times New Roman" panose="02020603050405020304"/>
                        </a:rPr>
                        <a:t>分</a:t>
                      </a:r>
                      <a:r>
                        <a:rPr lang="zh-CN" sz="2000" kern="100" dirty="0" smtClean="0">
                          <a:solidFill>
                            <a:srgbClr val="000000"/>
                          </a:solidFill>
                          <a:effectLst/>
                          <a:latin typeface="Times New Roman" panose="02020603050405020304"/>
                          <a:ea typeface="微软雅黑" pitchFamily="34" charset="-122"/>
                          <a:cs typeface="Times New Roman" panose="02020603050405020304"/>
                        </a:rPr>
                        <a:t>；</a:t>
                      </a:r>
                      <a:endParaRPr lang="en-US" altLang="zh-CN" sz="2000" kern="100" dirty="0" smtClean="0">
                        <a:solidFill>
                          <a:srgbClr val="000000"/>
                        </a:solidFill>
                        <a:effectLst/>
                        <a:latin typeface="Times New Roman" panose="02020603050405020304"/>
                        <a:ea typeface="微软雅黑" pitchFamily="34" charset="-122"/>
                        <a:cs typeface="Times New Roman" panose="02020603050405020304"/>
                      </a:endParaRPr>
                    </a:p>
                    <a:p>
                      <a:pPr algn="just">
                        <a:spcAft>
                          <a:spcPts val="0"/>
                        </a:spcAft>
                      </a:pPr>
                      <a:r>
                        <a:rPr lang="en-US" altLang="zh-CN" sz="2000" kern="100" dirty="0" smtClean="0">
                          <a:solidFill>
                            <a:srgbClr val="000000"/>
                          </a:solidFill>
                          <a:effectLst/>
                          <a:latin typeface="Times New Roman" panose="02020603050405020304"/>
                          <a:ea typeface="微软雅黑" pitchFamily="34" charset="-122"/>
                          <a:cs typeface="Times New Roman" panose="02020603050405020304"/>
                        </a:rPr>
                        <a:t>3.</a:t>
                      </a:r>
                      <a:r>
                        <a:rPr lang="zh-CN" altLang="zh-CN" sz="2000" kern="100" dirty="0" smtClean="0">
                          <a:solidFill>
                            <a:srgbClr val="000000"/>
                          </a:solidFill>
                          <a:effectLst/>
                          <a:latin typeface="Times New Roman" panose="02020603050405020304"/>
                          <a:ea typeface="微软雅黑" pitchFamily="34" charset="-122"/>
                          <a:cs typeface="Times New Roman" panose="02020603050405020304"/>
                        </a:rPr>
                        <a:t>缺少应急演练方案扣</a:t>
                      </a:r>
                      <a:r>
                        <a:rPr lang="en-US" altLang="zh-CN" sz="2000" kern="100" dirty="0" smtClean="0">
                          <a:solidFill>
                            <a:srgbClr val="000000"/>
                          </a:solidFill>
                          <a:effectLst/>
                          <a:latin typeface="Times New Roman" panose="02020603050405020304"/>
                          <a:ea typeface="微软雅黑" pitchFamily="34" charset="-122"/>
                          <a:cs typeface="Times New Roman" panose="02020603050405020304"/>
                        </a:rPr>
                        <a:t>2</a:t>
                      </a:r>
                      <a:r>
                        <a:rPr lang="zh-CN" altLang="zh-CN" sz="2000" kern="100" dirty="0" smtClean="0">
                          <a:solidFill>
                            <a:srgbClr val="000000"/>
                          </a:solidFill>
                          <a:effectLst/>
                          <a:latin typeface="Times New Roman" panose="02020603050405020304"/>
                          <a:ea typeface="微软雅黑" pitchFamily="34" charset="-122"/>
                          <a:cs typeface="Times New Roman" panose="02020603050405020304"/>
                        </a:rPr>
                        <a:t>分，缺少应急演练记录扣</a:t>
                      </a:r>
                      <a:r>
                        <a:rPr lang="en-US" altLang="zh-CN" sz="2000" kern="100" dirty="0" smtClean="0">
                          <a:solidFill>
                            <a:srgbClr val="000000"/>
                          </a:solidFill>
                          <a:effectLst/>
                          <a:latin typeface="Times New Roman" panose="02020603050405020304"/>
                          <a:ea typeface="微软雅黑" pitchFamily="34" charset="-122"/>
                          <a:cs typeface="Times New Roman" panose="02020603050405020304"/>
                        </a:rPr>
                        <a:t>5</a:t>
                      </a:r>
                      <a:r>
                        <a:rPr lang="zh-CN" altLang="zh-CN" sz="2000" kern="100" dirty="0" smtClean="0">
                          <a:solidFill>
                            <a:srgbClr val="000000"/>
                          </a:solidFill>
                          <a:effectLst/>
                          <a:latin typeface="Times New Roman" panose="02020603050405020304"/>
                          <a:ea typeface="微软雅黑" pitchFamily="34" charset="-122"/>
                          <a:cs typeface="Times New Roman" panose="02020603050405020304"/>
                        </a:rPr>
                        <a:t>分，缺少应急总结评估记录扣</a:t>
                      </a:r>
                      <a:r>
                        <a:rPr lang="en-US" altLang="zh-CN" sz="2000" kern="100" dirty="0" smtClean="0">
                          <a:solidFill>
                            <a:srgbClr val="000000"/>
                          </a:solidFill>
                          <a:effectLst/>
                          <a:latin typeface="Times New Roman" panose="02020603050405020304"/>
                          <a:ea typeface="微软雅黑" pitchFamily="34" charset="-122"/>
                          <a:cs typeface="Times New Roman" panose="02020603050405020304"/>
                        </a:rPr>
                        <a:t>2</a:t>
                      </a:r>
                      <a:r>
                        <a:rPr lang="zh-CN" altLang="zh-CN" sz="2000" kern="100" dirty="0" smtClean="0">
                          <a:solidFill>
                            <a:srgbClr val="000000"/>
                          </a:solidFill>
                          <a:effectLst/>
                          <a:latin typeface="Times New Roman" panose="02020603050405020304"/>
                          <a:ea typeface="微软雅黑" pitchFamily="34" charset="-122"/>
                          <a:cs typeface="Times New Roman" panose="02020603050405020304"/>
                        </a:rPr>
                        <a:t>分；</a:t>
                      </a:r>
                      <a:endParaRPr lang="zh-CN" altLang="zh-CN" sz="2000" kern="100" dirty="0" smtClean="0">
                        <a:effectLst/>
                        <a:latin typeface="+mn-lt"/>
                        <a:ea typeface="微软雅黑" pitchFamily="34" charset="-122"/>
                        <a:cs typeface="Times New Roman" panose="02020603050405020304"/>
                      </a:endParaRPr>
                    </a:p>
                    <a:p>
                      <a:pPr algn="just">
                        <a:spcAft>
                          <a:spcPts val="0"/>
                        </a:spcAft>
                      </a:pPr>
                      <a:r>
                        <a:rPr lang="en-US" altLang="zh-CN" sz="2000" kern="100" dirty="0" smtClean="0">
                          <a:solidFill>
                            <a:srgbClr val="FF0000"/>
                          </a:solidFill>
                          <a:effectLst/>
                          <a:latin typeface="Times New Roman" panose="02020603050405020304"/>
                          <a:ea typeface="微软雅黑" pitchFamily="34" charset="-122"/>
                          <a:cs typeface="Times New Roman" panose="02020603050405020304"/>
                        </a:rPr>
                        <a:t>※4.</a:t>
                      </a:r>
                      <a:r>
                        <a:rPr lang="zh-CN" altLang="zh-CN" sz="2000" kern="100" dirty="0" smtClean="0">
                          <a:solidFill>
                            <a:srgbClr val="FF0000"/>
                          </a:solidFill>
                          <a:effectLst/>
                          <a:latin typeface="Times New Roman" panose="02020603050405020304"/>
                          <a:ea typeface="微软雅黑" pitchFamily="34" charset="-122"/>
                          <a:cs typeface="Times New Roman" panose="02020603050405020304"/>
                        </a:rPr>
                        <a:t>近一年无任何应急演练记录，为否决项。</a:t>
                      </a:r>
                      <a:r>
                        <a:rPr lang="en-US" altLang="zh-CN" sz="2000" kern="100" dirty="0" smtClean="0">
                          <a:solidFill>
                            <a:srgbClr val="FF0000"/>
                          </a:solidFill>
                          <a:effectLst/>
                          <a:latin typeface="Times New Roman" panose="02020603050405020304"/>
                          <a:ea typeface="微软雅黑" pitchFamily="34" charset="-122"/>
                          <a:cs typeface="Times New Roman" panose="02020603050405020304"/>
                        </a:rPr>
                        <a:t> </a:t>
                      </a:r>
                      <a:endParaRPr lang="zh-CN" altLang="zh-CN" sz="2000" kern="100" dirty="0" smtClean="0">
                        <a:solidFill>
                          <a:srgbClr val="FF0000"/>
                        </a:solidFill>
                        <a:effectLst/>
                        <a:latin typeface="+mn-lt"/>
                        <a:ea typeface="微软雅黑" pitchFamily="34" charset="-122"/>
                        <a:cs typeface="Times New Roman" panose="02020603050405020304"/>
                      </a:endParaRPr>
                    </a:p>
                    <a:p>
                      <a:pPr algn="just">
                        <a:spcAft>
                          <a:spcPts val="0"/>
                        </a:spcAft>
                      </a:pPr>
                      <a:endParaRPr lang="zh-CN" sz="20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8505">
                <a:tc gridSpan="6">
                  <a:txBody>
                    <a:bodyPr/>
                    <a:lstStyle/>
                    <a:p>
                      <a:pPr algn="l">
                        <a:spcAft>
                          <a:spcPts val="0"/>
                        </a:spcAft>
                        <a:buNone/>
                      </a:pPr>
                      <a:r>
                        <a:rPr lang="zh-CN" altLang="zh-CN" sz="2400" b="1" kern="100" dirty="0">
                          <a:effectLst/>
                          <a:latin typeface="Calibri" panose="020F0502020204030204"/>
                          <a:ea typeface="微软雅黑" pitchFamily="34" charset="-122"/>
                          <a:cs typeface="Times New Roman" panose="02020603050405020304"/>
                          <a:sym typeface="+mn-ea"/>
                        </a:rPr>
                        <a:t>本节要点：</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1</a:t>
                      </a:r>
                      <a:r>
                        <a:rPr lang="zh-CN" altLang="en-US" sz="2400" b="1" kern="100" dirty="0">
                          <a:effectLst/>
                          <a:latin typeface="Calibri" panose="020F0502020204030204"/>
                          <a:ea typeface="微软雅黑" pitchFamily="34" charset="-122"/>
                          <a:cs typeface="Times New Roman" panose="02020603050405020304"/>
                          <a:sym typeface="+mn-ea"/>
                        </a:rPr>
                        <a:t>、主要检查应急演练记录，同时需对现场员工进行应急处置知识抽查。</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2</a:t>
                      </a:r>
                      <a:r>
                        <a:rPr lang="zh-CN" altLang="en-US" sz="2400" b="1" kern="100" dirty="0">
                          <a:effectLst/>
                          <a:latin typeface="Calibri" panose="020F0502020204030204"/>
                          <a:ea typeface="微软雅黑" pitchFamily="34" charset="-122"/>
                          <a:cs typeface="Times New Roman" panose="02020603050405020304"/>
                          <a:sym typeface="+mn-ea"/>
                        </a:rPr>
                        <a:t>、应急演练对于危险化学品使用企业需要增加一次企业涉及的危险化学品事故演练。</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3</a:t>
                      </a:r>
                      <a:r>
                        <a:rPr lang="zh-CN" altLang="en-US" sz="2400" b="1" kern="100" dirty="0">
                          <a:effectLst/>
                          <a:latin typeface="Calibri" panose="020F0502020204030204"/>
                          <a:ea typeface="微软雅黑" pitchFamily="34" charset="-122"/>
                          <a:cs typeface="Times New Roman" panose="02020603050405020304"/>
                          <a:sym typeface="+mn-ea"/>
                        </a:rPr>
                        <a:t>、本项增加一项否决项，主要以评审时间开始计算，往前推一年。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矩形 3"/>
          <p:cNvSpPr/>
          <p:nvPr/>
        </p:nvSpPr>
        <p:spPr>
          <a:xfrm>
            <a:off x="60205" y="-25936"/>
            <a:ext cx="2880320" cy="584775"/>
          </a:xfrm>
          <a:prstGeom prst="rect">
            <a:avLst/>
          </a:prstGeom>
        </p:spPr>
        <p:txBody>
          <a:bodyPr wrap="square">
            <a:spAutoFit/>
          </a:bodyPr>
          <a:lstStyle/>
          <a:p>
            <a:pPr algn="ctr"/>
            <a:r>
              <a:rPr lang="zh-CN" altLang="en-US" sz="3200" dirty="0" smtClean="0">
                <a:latin typeface="仿宋" panose="02010609060101010101" pitchFamily="1" charset="-122"/>
                <a:ea typeface="仿宋" panose="02010609060101010101" pitchFamily="1" charset="-122"/>
              </a:rPr>
              <a:t>六</a:t>
            </a:r>
            <a:r>
              <a:rPr lang="zh-CN" altLang="zh-CN" sz="3200" b="1" dirty="0" smtClean="0">
                <a:latin typeface="仿宋" panose="02010609060101010101" pitchFamily="1" charset="-122"/>
                <a:ea typeface="仿宋" panose="02010609060101010101" pitchFamily="1" charset="-122"/>
              </a:rPr>
              <a:t>、</a:t>
            </a:r>
            <a:r>
              <a:rPr lang="zh-CN" altLang="en-US" sz="3200" b="1" dirty="0">
                <a:latin typeface="仿宋" panose="02010609060101010101" pitchFamily="1" charset="-122"/>
                <a:ea typeface="仿宋" panose="02010609060101010101" pitchFamily="1" charset="-122"/>
              </a:rPr>
              <a:t>应急管理</a:t>
            </a:r>
            <a:endParaRPr lang="en-US" altLang="zh-CN" sz="3200" b="1" dirty="0">
              <a:latin typeface="仿宋" panose="02010609060101010101" pitchFamily="1" charset="-122"/>
              <a:ea typeface="仿宋" panose="02010609060101010101" pitchFamily="1" charset="-122"/>
            </a:endParaRPr>
          </a:p>
        </p:txBody>
      </p:sp>
    </p:spTree>
    <p:extLst>
      <p:ext uri="{BB962C8B-B14F-4D97-AF65-F5344CB8AC3E}">
        <p14:creationId xmlns:p14="http://schemas.microsoft.com/office/powerpoint/2010/main" val="2867096503"/>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1452978672"/>
              </p:ext>
            </p:extLst>
          </p:nvPr>
        </p:nvGraphicFramePr>
        <p:xfrm>
          <a:off x="279323" y="800714"/>
          <a:ext cx="11299350" cy="4333881"/>
        </p:xfrm>
        <a:graphic>
          <a:graphicData uri="http://schemas.openxmlformats.org/drawingml/2006/table">
            <a:tbl>
              <a:tblPr/>
              <a:tblGrid>
                <a:gridCol w="570159"/>
                <a:gridCol w="501622"/>
                <a:gridCol w="3443431"/>
                <a:gridCol w="2376146"/>
                <a:gridCol w="547872"/>
                <a:gridCol w="3860120"/>
              </a:tblGrid>
              <a:tr h="468046">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6104">
                <a:tc>
                  <a:txBody>
                    <a:bodyPr/>
                    <a:lstStyle/>
                    <a:p>
                      <a:pPr algn="ctr">
                        <a:spcAft>
                          <a:spcPts val="0"/>
                        </a:spcAft>
                      </a:pPr>
                      <a:r>
                        <a:rPr lang="en-US" sz="1200" kern="0" spc="40" dirty="0">
                          <a:effectLst/>
                          <a:latin typeface="Times New Roman" panose="02020603050405020304"/>
                          <a:ea typeface="微软雅黑" pitchFamily="34" charset="-122"/>
                          <a:cs typeface="Times New Roman" panose="02020603050405020304"/>
                        </a:rPr>
                        <a:t>1.4</a:t>
                      </a:r>
                      <a:endParaRPr lang="zh-CN" sz="1200" kern="100" dirty="0">
                        <a:effectLst/>
                        <a:latin typeface="Calibri" panose="020F0502020204030204"/>
                        <a:ea typeface="微软雅黑" pitchFamily="34" charset="-122"/>
                        <a:cs typeface="Times New Roman" panose="02020603050405020304"/>
                      </a:endParaRPr>
                    </a:p>
                    <a:p>
                      <a:pPr algn="ctr">
                        <a:spcAft>
                          <a:spcPts val="0"/>
                        </a:spcAft>
                      </a:pPr>
                      <a:r>
                        <a:rPr lang="zh-CN" sz="1200" kern="0" spc="40" dirty="0">
                          <a:effectLst/>
                          <a:latin typeface="Times New Roman" panose="02020603050405020304"/>
                          <a:ea typeface="微软雅黑" pitchFamily="34" charset="-122"/>
                          <a:cs typeface="Times New Roman" panose="02020603050405020304"/>
                        </a:rPr>
                        <a:t>安全生产投入</a:t>
                      </a: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kern="0" spc="40" dirty="0">
                          <a:effectLst/>
                          <a:latin typeface="Times New Roman" panose="02020603050405020304"/>
                          <a:ea typeface="微软雅黑" pitchFamily="34" charset="-122"/>
                          <a:cs typeface="Times New Roman" panose="02020603050405020304"/>
                        </a:rPr>
                        <a:t> </a:t>
                      </a: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zh-CN" sz="1200" kern="100" dirty="0">
                          <a:effectLst/>
                          <a:latin typeface="Times New Roman" panose="02020603050405020304"/>
                          <a:ea typeface="微软雅黑" pitchFamily="34" charset="-122"/>
                          <a:cs typeface="Times New Roman" panose="02020603050405020304"/>
                        </a:rPr>
                        <a:t>企业应建立安全生产投入保障制度，按照有关规定提取和使用安全生产费用，并建立使用台账。</a:t>
                      </a:r>
                      <a:endParaRPr lang="zh-CN" sz="1200" kern="100" dirty="0">
                        <a:effectLst/>
                        <a:latin typeface="Calibri" panose="020F0502020204030204"/>
                        <a:ea typeface="微软雅黑" pitchFamily="34" charset="-122"/>
                        <a:cs typeface="Times New Roman" panose="02020603050405020304"/>
                      </a:endParaRPr>
                    </a:p>
                    <a:p>
                      <a:pPr algn="l">
                        <a:spcAft>
                          <a:spcPts val="0"/>
                        </a:spcAft>
                      </a:pPr>
                      <a:r>
                        <a:rPr lang="en-US" sz="1200" kern="100" dirty="0">
                          <a:effectLst/>
                          <a:latin typeface="Times New Roman" panose="02020603050405020304"/>
                          <a:ea typeface="微软雅黑" pitchFamily="34" charset="-122"/>
                          <a:cs typeface="Times New Roman" panose="02020603050405020304"/>
                        </a:rPr>
                        <a:t>  </a:t>
                      </a:r>
                      <a:r>
                        <a:rPr lang="zh-CN" sz="1200" kern="100" dirty="0">
                          <a:effectLst/>
                          <a:latin typeface="Times New Roman" panose="02020603050405020304"/>
                          <a:ea typeface="微软雅黑" pitchFamily="34" charset="-122"/>
                          <a:cs typeface="Times New Roman" panose="02020603050405020304"/>
                        </a:rPr>
                        <a:t>企业应按照有关规定，为从业人员缴纳相关保险费用。企业宜投保安全生产责任保险。</a:t>
                      </a: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200" kern="100" dirty="0">
                          <a:effectLst/>
                          <a:latin typeface="Times New Roman" panose="02020603050405020304"/>
                          <a:ea typeface="微软雅黑" pitchFamily="34" charset="-122"/>
                          <a:cs typeface="Times New Roman" panose="02020603050405020304"/>
                        </a:rPr>
                        <a:t>1.</a:t>
                      </a:r>
                      <a:r>
                        <a:rPr lang="zh-CN" sz="1200" kern="100" dirty="0">
                          <a:effectLst/>
                          <a:latin typeface="Times New Roman" panose="02020603050405020304"/>
                          <a:ea typeface="微软雅黑" pitchFamily="34" charset="-122"/>
                          <a:cs typeface="Times New Roman" panose="02020603050405020304"/>
                        </a:rPr>
                        <a:t>建立安全生产投入保障制度，按国家、省、市有关规定提取安全生产专项费用。</a:t>
                      </a:r>
                      <a:endParaRPr lang="zh-CN" sz="1200" kern="100" dirty="0">
                        <a:effectLst/>
                        <a:latin typeface="Calibri" panose="020F0502020204030204"/>
                        <a:ea typeface="微软雅黑" pitchFamily="34" charset="-122"/>
                        <a:cs typeface="Times New Roman" panose="02020603050405020304"/>
                      </a:endParaRPr>
                    </a:p>
                    <a:p>
                      <a:pPr algn="l">
                        <a:spcAft>
                          <a:spcPts val="0"/>
                        </a:spcAft>
                      </a:pPr>
                      <a:r>
                        <a:rPr lang="en-US" sz="1200" kern="100" dirty="0">
                          <a:effectLst/>
                          <a:latin typeface="Times New Roman" panose="02020603050405020304"/>
                          <a:ea typeface="微软雅黑" pitchFamily="34" charset="-122"/>
                          <a:cs typeface="Times New Roman" panose="02020603050405020304"/>
                        </a:rPr>
                        <a:t>2.</a:t>
                      </a:r>
                      <a:r>
                        <a:rPr lang="zh-CN" sz="1200" kern="100" dirty="0">
                          <a:effectLst/>
                          <a:latin typeface="Times New Roman" panose="02020603050405020304"/>
                          <a:ea typeface="微软雅黑" pitchFamily="34" charset="-122"/>
                          <a:cs typeface="Times New Roman" panose="02020603050405020304"/>
                        </a:rPr>
                        <a:t>建立安全生产专项费用台帐，做到专款专用。</a:t>
                      </a:r>
                      <a:endParaRPr lang="zh-CN" sz="1200" kern="100" dirty="0">
                        <a:effectLst/>
                        <a:latin typeface="Calibri" panose="020F0502020204030204"/>
                        <a:ea typeface="微软雅黑" pitchFamily="34" charset="-122"/>
                        <a:cs typeface="Times New Roman" panose="02020603050405020304"/>
                      </a:endParaRPr>
                    </a:p>
                    <a:p>
                      <a:pPr algn="l">
                        <a:spcAft>
                          <a:spcPts val="0"/>
                        </a:spcAft>
                      </a:pPr>
                      <a:r>
                        <a:rPr lang="en-US" sz="1200" kern="100" dirty="0">
                          <a:effectLst/>
                          <a:latin typeface="Times New Roman" panose="02020603050405020304"/>
                          <a:ea typeface="微软雅黑" pitchFamily="34" charset="-122"/>
                          <a:cs typeface="Times New Roman" panose="02020603050405020304"/>
                        </a:rPr>
                        <a:t>3.</a:t>
                      </a:r>
                      <a:r>
                        <a:rPr lang="zh-CN" sz="1200" kern="100" dirty="0">
                          <a:effectLst/>
                          <a:latin typeface="Times New Roman" panose="02020603050405020304"/>
                          <a:ea typeface="微软雅黑" pitchFamily="34" charset="-122"/>
                          <a:cs typeface="Times New Roman" panose="02020603050405020304"/>
                        </a:rPr>
                        <a:t>依法参加工伤社会保险，为从业人员交纳工伤保险费。</a:t>
                      </a:r>
                      <a:endParaRPr lang="zh-CN" sz="1200" kern="100" dirty="0">
                        <a:effectLst/>
                        <a:latin typeface="Calibri" panose="020F0502020204030204"/>
                        <a:ea typeface="微软雅黑" pitchFamily="34" charset="-122"/>
                        <a:cs typeface="Times New Roman" panose="02020603050405020304"/>
                      </a:endParaRPr>
                    </a:p>
                    <a:p>
                      <a:pPr algn="l">
                        <a:spcAft>
                          <a:spcPts val="0"/>
                        </a:spcAft>
                        <a:tabLst>
                          <a:tab pos="198120" algn="l"/>
                        </a:tabLst>
                      </a:pPr>
                      <a:r>
                        <a:rPr lang="en-US" sz="1200" kern="100" dirty="0">
                          <a:effectLst/>
                          <a:latin typeface="Times New Roman" panose="02020603050405020304"/>
                          <a:ea typeface="微软雅黑" pitchFamily="34" charset="-122"/>
                          <a:cs typeface="Times New Roman" panose="02020603050405020304"/>
                        </a:rPr>
                        <a:t>4.</a:t>
                      </a:r>
                      <a:r>
                        <a:rPr lang="zh-CN" sz="1200" kern="100" dirty="0">
                          <a:effectLst/>
                          <a:latin typeface="Times New Roman" panose="02020603050405020304"/>
                          <a:ea typeface="微软雅黑" pitchFamily="34" charset="-122"/>
                          <a:cs typeface="Times New Roman" panose="02020603050405020304"/>
                        </a:rPr>
                        <a:t>为从业人员提供符合国家标准或行业标准的劳动防护用品（提供班组车间的领用清单）。</a:t>
                      </a: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200" kern="100" dirty="0">
                          <a:effectLst/>
                          <a:latin typeface="Times New Roman" panose="02020603050405020304"/>
                          <a:ea typeface="微软雅黑" pitchFamily="34" charset="-122"/>
                          <a:cs typeface="Times New Roman" panose="02020603050405020304"/>
                        </a:rPr>
                        <a:t>10</a:t>
                      </a: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200" kern="100" dirty="0">
                          <a:effectLst/>
                          <a:latin typeface="Times New Roman" panose="02020603050405020304"/>
                          <a:ea typeface="微软雅黑" pitchFamily="34" charset="-122"/>
                          <a:cs typeface="Times New Roman" panose="02020603050405020304"/>
                        </a:rPr>
                        <a:t>1.</a:t>
                      </a:r>
                      <a:r>
                        <a:rPr lang="zh-CN" sz="1200" kern="100" dirty="0">
                          <a:effectLst/>
                          <a:latin typeface="Times New Roman" panose="02020603050405020304"/>
                          <a:ea typeface="微软雅黑" pitchFamily="34" charset="-122"/>
                          <a:cs typeface="Times New Roman" panose="02020603050405020304"/>
                        </a:rPr>
                        <a:t>安全生产投入不足的，扣</a:t>
                      </a:r>
                      <a:r>
                        <a:rPr lang="en-US" sz="1200" kern="100" dirty="0">
                          <a:effectLst/>
                          <a:latin typeface="Times New Roman" panose="02020603050405020304"/>
                          <a:ea typeface="微软雅黑" pitchFamily="34" charset="-122"/>
                          <a:cs typeface="Times New Roman" panose="02020603050405020304"/>
                        </a:rPr>
                        <a:t>5</a:t>
                      </a:r>
                      <a:r>
                        <a:rPr lang="zh-CN" sz="1200" kern="100" dirty="0">
                          <a:effectLst/>
                          <a:latin typeface="Times New Roman" panose="02020603050405020304"/>
                          <a:ea typeface="微软雅黑" pitchFamily="34" charset="-122"/>
                          <a:cs typeface="Times New Roman" panose="02020603050405020304"/>
                        </a:rPr>
                        <a:t>分；无安全生产费用使用汇总台账的，扣</a:t>
                      </a:r>
                      <a:r>
                        <a:rPr lang="en-US" sz="1200" kern="100" dirty="0">
                          <a:effectLst/>
                          <a:latin typeface="Times New Roman" panose="02020603050405020304"/>
                          <a:ea typeface="微软雅黑" pitchFamily="34" charset="-122"/>
                          <a:cs typeface="Times New Roman" panose="02020603050405020304"/>
                        </a:rPr>
                        <a:t>5</a:t>
                      </a:r>
                      <a:r>
                        <a:rPr lang="zh-CN" sz="1200" kern="100" dirty="0">
                          <a:effectLst/>
                          <a:latin typeface="Times New Roman" panose="02020603050405020304"/>
                          <a:ea typeface="微软雅黑" pitchFamily="34" charset="-122"/>
                          <a:cs typeface="Times New Roman" panose="02020603050405020304"/>
                        </a:rPr>
                        <a:t>分；台账不完整、齐全的，扣</a:t>
                      </a:r>
                      <a:r>
                        <a:rPr lang="en-US" sz="1200" kern="100" dirty="0">
                          <a:effectLst/>
                          <a:latin typeface="Times New Roman" panose="02020603050405020304"/>
                          <a:ea typeface="微软雅黑" pitchFamily="34" charset="-122"/>
                          <a:cs typeface="Times New Roman" panose="02020603050405020304"/>
                        </a:rPr>
                        <a:t>2</a:t>
                      </a:r>
                      <a:r>
                        <a:rPr lang="zh-CN" sz="1200" kern="100" dirty="0">
                          <a:effectLst/>
                          <a:latin typeface="Times New Roman" panose="02020603050405020304"/>
                          <a:ea typeface="微软雅黑" pitchFamily="34" charset="-122"/>
                          <a:cs typeface="Times New Roman" panose="02020603050405020304"/>
                        </a:rPr>
                        <a:t>分。</a:t>
                      </a:r>
                      <a:endParaRPr lang="zh-CN" sz="1200" kern="100" dirty="0">
                        <a:effectLst/>
                        <a:latin typeface="Calibri" panose="020F0502020204030204"/>
                        <a:ea typeface="微软雅黑" pitchFamily="34" charset="-122"/>
                        <a:cs typeface="Times New Roman" panose="02020603050405020304"/>
                      </a:endParaRPr>
                    </a:p>
                    <a:p>
                      <a:pPr algn="l">
                        <a:spcAft>
                          <a:spcPts val="0"/>
                        </a:spcAft>
                      </a:pPr>
                      <a:r>
                        <a:rPr lang="en-US" sz="1200" kern="100" dirty="0">
                          <a:effectLst/>
                          <a:latin typeface="Times New Roman" panose="02020603050405020304"/>
                          <a:ea typeface="微软雅黑" pitchFamily="34" charset="-122"/>
                          <a:cs typeface="Times New Roman" panose="02020603050405020304"/>
                        </a:rPr>
                        <a:t>2.</a:t>
                      </a:r>
                      <a:r>
                        <a:rPr lang="zh-CN" sz="1200" kern="100" dirty="0">
                          <a:effectLst/>
                          <a:latin typeface="Times New Roman" panose="02020603050405020304"/>
                          <a:ea typeface="微软雅黑" pitchFamily="34" charset="-122"/>
                          <a:cs typeface="Times New Roman" panose="02020603050405020304"/>
                        </a:rPr>
                        <a:t>未缴纳工伤保险的，扣</a:t>
                      </a:r>
                      <a:r>
                        <a:rPr lang="en-US" sz="1200" kern="100" dirty="0">
                          <a:effectLst/>
                          <a:latin typeface="Times New Roman" panose="02020603050405020304"/>
                          <a:ea typeface="微软雅黑" pitchFamily="34" charset="-122"/>
                          <a:cs typeface="Times New Roman" panose="02020603050405020304"/>
                        </a:rPr>
                        <a:t>5</a:t>
                      </a:r>
                      <a:r>
                        <a:rPr lang="zh-CN" sz="1200" kern="100" dirty="0">
                          <a:effectLst/>
                          <a:latin typeface="Times New Roman" panose="02020603050405020304"/>
                          <a:ea typeface="微软雅黑" pitchFamily="34" charset="-122"/>
                          <a:cs typeface="Times New Roman" panose="02020603050405020304"/>
                        </a:rPr>
                        <a:t>分；无缴费相关资料的，扣</a:t>
                      </a:r>
                      <a:r>
                        <a:rPr lang="en-US" sz="1200" kern="100" dirty="0">
                          <a:effectLst/>
                          <a:latin typeface="Times New Roman" panose="02020603050405020304"/>
                          <a:ea typeface="微软雅黑" pitchFamily="34" charset="-122"/>
                          <a:cs typeface="Times New Roman" panose="02020603050405020304"/>
                        </a:rPr>
                        <a:t>5</a:t>
                      </a:r>
                      <a:r>
                        <a:rPr lang="zh-CN" sz="1200" kern="100" dirty="0">
                          <a:effectLst/>
                          <a:latin typeface="Times New Roman" panose="02020603050405020304"/>
                          <a:ea typeface="微软雅黑" pitchFamily="34" charset="-122"/>
                          <a:cs typeface="Times New Roman" panose="02020603050405020304"/>
                        </a:rPr>
                        <a:t>分。</a:t>
                      </a:r>
                      <a:endParaRPr lang="zh-CN" sz="1200" kern="100" dirty="0">
                        <a:effectLst/>
                        <a:latin typeface="Calibri" panose="020F0502020204030204"/>
                        <a:ea typeface="微软雅黑" pitchFamily="34" charset="-122"/>
                        <a:cs typeface="Times New Roman" panose="02020603050405020304"/>
                      </a:endParaRPr>
                    </a:p>
                    <a:p>
                      <a:pPr algn="l">
                        <a:spcAft>
                          <a:spcPts val="0"/>
                        </a:spcAft>
                      </a:pPr>
                      <a:r>
                        <a:rPr lang="en-US" sz="1200" kern="100" dirty="0">
                          <a:effectLst/>
                          <a:latin typeface="Times New Roman" panose="02020603050405020304"/>
                          <a:ea typeface="微软雅黑" pitchFamily="34" charset="-122"/>
                          <a:cs typeface="Times New Roman" panose="02020603050405020304"/>
                        </a:rPr>
                        <a:t>3.</a:t>
                      </a:r>
                      <a:r>
                        <a:rPr lang="zh-CN" sz="1200" kern="100" dirty="0">
                          <a:effectLst/>
                          <a:latin typeface="Times New Roman" panose="02020603050405020304"/>
                          <a:ea typeface="微软雅黑" pitchFamily="34" charset="-122"/>
                          <a:cs typeface="Times New Roman" panose="02020603050405020304"/>
                        </a:rPr>
                        <a:t>劳动防护用品配备不符合要求的，扣</a:t>
                      </a:r>
                      <a:r>
                        <a:rPr lang="en-US" sz="1200" kern="100" dirty="0">
                          <a:effectLst/>
                          <a:latin typeface="Times New Roman" panose="02020603050405020304"/>
                          <a:ea typeface="微软雅黑" pitchFamily="34" charset="-122"/>
                          <a:cs typeface="Times New Roman" panose="02020603050405020304"/>
                        </a:rPr>
                        <a:t>5</a:t>
                      </a:r>
                      <a:r>
                        <a:rPr lang="zh-CN" sz="1200" kern="100" dirty="0">
                          <a:effectLst/>
                          <a:latin typeface="Times New Roman" panose="02020603050405020304"/>
                          <a:ea typeface="微软雅黑" pitchFamily="34" charset="-122"/>
                          <a:cs typeface="Times New Roman" panose="02020603050405020304"/>
                        </a:rPr>
                        <a:t>分；无劳动防护用品领用记录的，扣</a:t>
                      </a:r>
                      <a:r>
                        <a:rPr lang="en-US" sz="1200" kern="100" dirty="0">
                          <a:effectLst/>
                          <a:latin typeface="Times New Roman" panose="02020603050405020304"/>
                          <a:ea typeface="微软雅黑" pitchFamily="34" charset="-122"/>
                          <a:cs typeface="Times New Roman" panose="02020603050405020304"/>
                        </a:rPr>
                        <a:t>5</a:t>
                      </a:r>
                      <a:r>
                        <a:rPr lang="zh-CN" sz="1200" kern="100" dirty="0">
                          <a:effectLst/>
                          <a:latin typeface="Times New Roman" panose="02020603050405020304"/>
                          <a:ea typeface="微软雅黑" pitchFamily="34" charset="-122"/>
                          <a:cs typeface="Times New Roman" panose="02020603050405020304"/>
                        </a:rPr>
                        <a:t>分；领用记录不规范的，扣</a:t>
                      </a:r>
                      <a:r>
                        <a:rPr lang="en-US" sz="1200" kern="100" dirty="0">
                          <a:effectLst/>
                          <a:latin typeface="Times New Roman" panose="02020603050405020304"/>
                          <a:ea typeface="微软雅黑" pitchFamily="34" charset="-122"/>
                          <a:cs typeface="Times New Roman" panose="02020603050405020304"/>
                        </a:rPr>
                        <a:t>2</a:t>
                      </a:r>
                      <a:r>
                        <a:rPr lang="zh-CN" sz="1200" kern="100" dirty="0">
                          <a:effectLst/>
                          <a:latin typeface="Times New Roman" panose="02020603050405020304"/>
                          <a:ea typeface="微软雅黑" pitchFamily="34" charset="-122"/>
                          <a:cs typeface="Times New Roman" panose="02020603050405020304"/>
                        </a:rPr>
                        <a:t>分。</a:t>
                      </a: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17401">
                <a:tc gridSpan="6">
                  <a:txBody>
                    <a:bodyPr/>
                    <a:lstStyle/>
                    <a:p>
                      <a:pPr algn="l">
                        <a:spcAft>
                          <a:spcPts val="0"/>
                        </a:spcAft>
                      </a:pPr>
                      <a:r>
                        <a:rPr lang="zh-CN" sz="1800" b="1" kern="100" dirty="0">
                          <a:effectLst/>
                          <a:latin typeface="Calibri" panose="020F0502020204030204"/>
                          <a:ea typeface="微软雅黑" pitchFamily="34" charset="-122"/>
                          <a:cs typeface="Times New Roman" panose="02020603050405020304"/>
                          <a:sym typeface="+mn-ea"/>
                        </a:rPr>
                        <a:t>本节要点：</a:t>
                      </a:r>
                      <a:endParaRPr lang="zh-CN" sz="1800" b="1" kern="100" dirty="0">
                        <a:effectLst/>
                        <a:latin typeface="Calibri" panose="020F0502020204030204"/>
                        <a:ea typeface="微软雅黑" pitchFamily="34" charset="-122"/>
                        <a:cs typeface="Times New Roman" panose="02020603050405020304"/>
                      </a:endParaRPr>
                    </a:p>
                    <a:p>
                      <a:pPr algn="l">
                        <a:spcAft>
                          <a:spcPts val="0"/>
                        </a:spcAft>
                      </a:pPr>
                      <a:r>
                        <a:rPr lang="en-US" altLang="zh-CN" sz="1800" b="1" kern="100" dirty="0">
                          <a:effectLst/>
                          <a:latin typeface="Calibri" panose="020F0502020204030204"/>
                          <a:ea typeface="微软雅黑" pitchFamily="34" charset="-122"/>
                          <a:cs typeface="Times New Roman" panose="02020603050405020304"/>
                          <a:sym typeface="+mn-ea"/>
                        </a:rPr>
                        <a:t>1</a:t>
                      </a:r>
                      <a:r>
                        <a:rPr lang="zh-CN" altLang="en-US" sz="1800" b="1" kern="100" dirty="0">
                          <a:effectLst/>
                          <a:latin typeface="Calibri" panose="020F0502020204030204"/>
                          <a:ea typeface="微软雅黑" pitchFamily="34" charset="-122"/>
                          <a:cs typeface="Times New Roman" panose="02020603050405020304"/>
                          <a:sym typeface="+mn-ea"/>
                        </a:rPr>
                        <a:t>、汇总安全生产投入使用情况（有票据等凭证，参考《企业安全生产费用提取和使用管理办法》（国家应急厅函2019 年428号）。</a:t>
                      </a:r>
                    </a:p>
                    <a:p>
                      <a:pPr algn="l">
                        <a:spcAft>
                          <a:spcPts val="0"/>
                        </a:spcAft>
                      </a:pPr>
                      <a:r>
                        <a:rPr lang="en-US" altLang="zh-CN" sz="1800" b="1" kern="100" dirty="0">
                          <a:effectLst/>
                          <a:latin typeface="Calibri" panose="020F0502020204030204"/>
                          <a:ea typeface="微软雅黑" pitchFamily="34" charset="-122"/>
                          <a:cs typeface="Times New Roman" panose="02020603050405020304"/>
                          <a:sym typeface="+mn-ea"/>
                        </a:rPr>
                        <a:t>2</a:t>
                      </a:r>
                      <a:r>
                        <a:rPr lang="zh-CN" altLang="en-US" sz="1800" b="1" kern="100" dirty="0">
                          <a:effectLst/>
                          <a:latin typeface="Calibri" panose="020F0502020204030204"/>
                          <a:ea typeface="微软雅黑" pitchFamily="34" charset="-122"/>
                          <a:cs typeface="Times New Roman" panose="02020603050405020304"/>
                          <a:sym typeface="+mn-ea"/>
                        </a:rPr>
                        <a:t>、提供工伤保险和安全生产责任险缴费证明。</a:t>
                      </a:r>
                    </a:p>
                    <a:p>
                      <a:pPr algn="l">
                        <a:spcAft>
                          <a:spcPts val="0"/>
                        </a:spcAft>
                      </a:pPr>
                      <a:r>
                        <a:rPr lang="en-US" altLang="zh-CN" sz="1800" b="1" kern="100" dirty="0">
                          <a:effectLst/>
                          <a:latin typeface="Calibri" panose="020F0502020204030204"/>
                          <a:ea typeface="微软雅黑" pitchFamily="34" charset="-122"/>
                          <a:cs typeface="Times New Roman" panose="02020603050405020304"/>
                          <a:sym typeface="+mn-ea"/>
                        </a:rPr>
                        <a:t>3</a:t>
                      </a:r>
                      <a:r>
                        <a:rPr lang="zh-CN" altLang="en-US" sz="1800" b="1" kern="100" dirty="0">
                          <a:effectLst/>
                          <a:latin typeface="Calibri" panose="020F0502020204030204"/>
                          <a:ea typeface="微软雅黑" pitchFamily="34" charset="-122"/>
                          <a:cs typeface="Times New Roman" panose="02020603050405020304"/>
                          <a:sym typeface="+mn-ea"/>
                        </a:rPr>
                        <a:t>、劳保用品领用需本人签收。</a:t>
                      </a:r>
                    </a:p>
                    <a:p>
                      <a:pPr algn="l">
                        <a:spcAft>
                          <a:spcPts val="0"/>
                        </a:spcAft>
                      </a:pPr>
                      <a:endParaRPr lang="zh-CN" altLang="en-US" sz="1800" b="1" kern="100" dirty="0">
                        <a:effectLst/>
                        <a:latin typeface="Calibri" panose="020F0502020204030204"/>
                        <a:ea typeface="微软雅黑" pitchFamily="34" charset="-122"/>
                        <a:cs typeface="Times New Roman" panose="02020603050405020304"/>
                        <a:sym typeface="+mn-e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矩形 6"/>
          <p:cNvSpPr/>
          <p:nvPr/>
        </p:nvSpPr>
        <p:spPr>
          <a:xfrm>
            <a:off x="-360114" y="0"/>
            <a:ext cx="3816423" cy="584775"/>
          </a:xfrm>
          <a:prstGeom prst="rect">
            <a:avLst/>
          </a:prstGeom>
        </p:spPr>
        <p:txBody>
          <a:bodyPr wrap="square">
            <a:spAutoFit/>
          </a:bodyPr>
          <a:lstStyle/>
          <a:p>
            <a:pPr algn="ctr"/>
            <a:r>
              <a:rPr lang="zh-CN" altLang="zh-CN" sz="3200" dirty="0">
                <a:latin typeface="仿宋" panose="02010609060101010101" pitchFamily="1" charset="-122"/>
                <a:ea typeface="仿宋" panose="02010609060101010101" pitchFamily="1" charset="-122"/>
              </a:rPr>
              <a:t>一</a:t>
            </a:r>
            <a:r>
              <a:rPr lang="zh-CN" altLang="zh-CN" sz="3200" b="1" dirty="0" smtClean="0">
                <a:latin typeface="仿宋" panose="02010609060101010101" pitchFamily="1" charset="-122"/>
                <a:ea typeface="仿宋" panose="02010609060101010101" pitchFamily="1" charset="-122"/>
              </a:rPr>
              <a:t>、目标职责</a:t>
            </a:r>
            <a:endParaRPr lang="en-US" altLang="zh-CN" sz="3200" b="1" dirty="0">
              <a:latin typeface="仿宋" panose="02010609060101010101" pitchFamily="1" charset="-122"/>
              <a:ea typeface="仿宋" panose="02010609060101010101" pitchFamily="1" charset="-122"/>
            </a:endParaRPr>
          </a:p>
        </p:txBody>
      </p:sp>
    </p:spTree>
  </p:cSld>
  <p:clrMapOvr>
    <a:masterClrMapping/>
  </p:clrMapOvr>
  <p:transition spd="slow"/>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2553575441"/>
              </p:ext>
            </p:extLst>
          </p:nvPr>
        </p:nvGraphicFramePr>
        <p:xfrm>
          <a:off x="392662" y="764704"/>
          <a:ext cx="11416576" cy="5885816"/>
        </p:xfrm>
        <a:graphic>
          <a:graphicData uri="http://schemas.openxmlformats.org/drawingml/2006/table">
            <a:tbl>
              <a:tblPr/>
              <a:tblGrid>
                <a:gridCol w="566420"/>
                <a:gridCol w="750570"/>
                <a:gridCol w="2707115"/>
                <a:gridCol w="3913769"/>
                <a:gridCol w="500972"/>
                <a:gridCol w="2977730"/>
              </a:tblGrid>
              <a:tr h="617856">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altLang="en-US" sz="1600" b="1" kern="100" dirty="0" smtClean="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9455">
                <a:tc>
                  <a:txBody>
                    <a:bodyPr/>
                    <a:lstStyle/>
                    <a:p>
                      <a:pPr algn="ctr">
                        <a:spcAft>
                          <a:spcPts val="0"/>
                        </a:spcAft>
                      </a:pPr>
                      <a:r>
                        <a:rPr lang="en-US" sz="2000" kern="100" dirty="0">
                          <a:effectLst/>
                          <a:latin typeface="Times New Roman" panose="02020603050405020304"/>
                          <a:ea typeface="微软雅黑" pitchFamily="34" charset="-122"/>
                          <a:cs typeface="Times New Roman" panose="02020603050405020304"/>
                          <a:sym typeface="+mn-ea"/>
                        </a:rPr>
                        <a:t>6.1</a:t>
                      </a:r>
                      <a:r>
                        <a:rPr lang="zh-CN" sz="2000" kern="100" dirty="0">
                          <a:effectLst/>
                          <a:latin typeface="Times New Roman" panose="02020603050405020304"/>
                          <a:ea typeface="微软雅黑" pitchFamily="34" charset="-122"/>
                          <a:cs typeface="Times New Roman" panose="02020603050405020304"/>
                          <a:sym typeface="+mn-ea"/>
                        </a:rPr>
                        <a:t>应急准备</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kern="0" spc="40" dirty="0">
                          <a:effectLst/>
                          <a:latin typeface="Times New Roman" panose="02020603050405020304"/>
                          <a:ea typeface="微软雅黑" pitchFamily="34" charset="-122"/>
                          <a:cs typeface="Times New Roman" panose="02020603050405020304"/>
                        </a:rPr>
                        <a:t>6.1.5</a:t>
                      </a:r>
                      <a:r>
                        <a:rPr lang="zh-CN" sz="2000" kern="0" spc="40" dirty="0">
                          <a:effectLst/>
                          <a:latin typeface="Times New Roman" panose="02020603050405020304"/>
                          <a:ea typeface="微软雅黑" pitchFamily="34" charset="-122"/>
                          <a:cs typeface="Times New Roman" panose="02020603050405020304"/>
                        </a:rPr>
                        <a:t>应急救援信息系统建设</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2000" kern="100" dirty="0">
                          <a:effectLst/>
                          <a:latin typeface="Times New Roman" panose="02020603050405020304"/>
                          <a:ea typeface="微软雅黑" pitchFamily="34" charset="-122"/>
                          <a:cs typeface="Times New Roman" panose="02020603050405020304"/>
                        </a:rPr>
                        <a:t>涉及金属冶炼的企业，储存、使用危险物品的生产经营单位应按规定建立生产安全事故应急救援信息系统，并与所在地县级以上地方人民政府负有安全生产监督管理职责部门的安全生产应急管理信息系统互联互通。</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2000" kern="100" dirty="0">
                          <a:effectLst/>
                          <a:latin typeface="Times New Roman" panose="02020603050405020304"/>
                          <a:ea typeface="微软雅黑" pitchFamily="34" charset="-122"/>
                          <a:cs typeface="Times New Roman" panose="02020603050405020304"/>
                        </a:rPr>
                        <a:t>企业应制定与上级部门及所在地应急管理部门的应急通讯录，应制定通报程序，及时通报属地相关应急管理部门。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2000" kern="100" dirty="0">
                          <a:effectLst/>
                          <a:latin typeface="Times New Roman" panose="02020603050405020304"/>
                          <a:ea typeface="微软雅黑" pitchFamily="34" charset="-122"/>
                          <a:cs typeface="Times New Roman" panose="02020603050405020304"/>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0480" algn="just">
                        <a:spcAft>
                          <a:spcPts val="0"/>
                        </a:spcAft>
                      </a:pPr>
                      <a:r>
                        <a:rPr lang="en-US" sz="2000" kern="100" dirty="0">
                          <a:solidFill>
                            <a:srgbClr val="000000"/>
                          </a:solidFill>
                          <a:effectLst/>
                          <a:latin typeface="Times New Roman" panose="02020603050405020304"/>
                          <a:ea typeface="微软雅黑" pitchFamily="34" charset="-122"/>
                          <a:cs typeface="Times New Roman" panose="02020603050405020304"/>
                        </a:rPr>
                        <a:t>1.</a:t>
                      </a:r>
                      <a:r>
                        <a:rPr lang="zh-CN" sz="2000" kern="100" dirty="0">
                          <a:solidFill>
                            <a:srgbClr val="000000"/>
                          </a:solidFill>
                          <a:effectLst/>
                          <a:latin typeface="Times New Roman" panose="02020603050405020304"/>
                          <a:ea typeface="微软雅黑" pitchFamily="34" charset="-122"/>
                          <a:cs typeface="Times New Roman" panose="02020603050405020304"/>
                        </a:rPr>
                        <a:t>未制定通报程序，扣</a:t>
                      </a:r>
                      <a:r>
                        <a:rPr lang="en-US" sz="2000" kern="100" dirty="0">
                          <a:solidFill>
                            <a:srgbClr val="000000"/>
                          </a:solidFill>
                          <a:effectLst/>
                          <a:latin typeface="Times New Roman" panose="02020603050405020304"/>
                          <a:ea typeface="微软雅黑" pitchFamily="34" charset="-122"/>
                          <a:cs typeface="Times New Roman" panose="02020603050405020304"/>
                        </a:rPr>
                        <a:t>2</a:t>
                      </a:r>
                      <a:r>
                        <a:rPr lang="zh-CN" sz="2000" kern="100" dirty="0">
                          <a:solidFill>
                            <a:srgbClr val="000000"/>
                          </a:solidFill>
                          <a:effectLst/>
                          <a:latin typeface="Times New Roman" panose="02020603050405020304"/>
                          <a:ea typeface="微软雅黑" pitchFamily="34" charset="-122"/>
                          <a:cs typeface="Times New Roman" panose="02020603050405020304"/>
                        </a:rPr>
                        <a:t>分；</a:t>
                      </a:r>
                      <a:endParaRPr lang="zh-CN" sz="2000" kern="100" dirty="0">
                        <a:effectLst/>
                        <a:latin typeface="Calibri" panose="020F0502020204030204"/>
                        <a:ea typeface="微软雅黑" pitchFamily="34" charset="-122"/>
                        <a:cs typeface="Times New Roman" panose="02020603050405020304"/>
                      </a:endParaRPr>
                    </a:p>
                    <a:p>
                      <a:pPr marR="30480" algn="just">
                        <a:spcAft>
                          <a:spcPts val="0"/>
                        </a:spcAft>
                      </a:pPr>
                      <a:r>
                        <a:rPr lang="en-US" sz="2000" kern="100" dirty="0">
                          <a:solidFill>
                            <a:srgbClr val="000000"/>
                          </a:solidFill>
                          <a:effectLst/>
                          <a:latin typeface="Times New Roman" panose="02020603050405020304"/>
                          <a:ea typeface="微软雅黑" pitchFamily="34" charset="-122"/>
                          <a:cs typeface="Times New Roman" panose="02020603050405020304"/>
                        </a:rPr>
                        <a:t>2.</a:t>
                      </a:r>
                      <a:r>
                        <a:rPr lang="zh-CN" sz="2000" kern="100" dirty="0">
                          <a:solidFill>
                            <a:srgbClr val="000000"/>
                          </a:solidFill>
                          <a:effectLst/>
                          <a:latin typeface="Times New Roman" panose="02020603050405020304"/>
                          <a:ea typeface="微软雅黑" pitchFamily="34" charset="-122"/>
                          <a:cs typeface="Times New Roman" panose="02020603050405020304"/>
                        </a:rPr>
                        <a:t>未制定应急通讯录并公示，扣</a:t>
                      </a:r>
                      <a:r>
                        <a:rPr lang="en-US" sz="2000" kern="100" dirty="0">
                          <a:solidFill>
                            <a:srgbClr val="000000"/>
                          </a:solidFill>
                          <a:effectLst/>
                          <a:latin typeface="Times New Roman" panose="02020603050405020304"/>
                          <a:ea typeface="微软雅黑" pitchFamily="34" charset="-122"/>
                          <a:cs typeface="Times New Roman" panose="02020603050405020304"/>
                        </a:rPr>
                        <a:t>1</a:t>
                      </a:r>
                      <a:r>
                        <a:rPr lang="zh-CN" sz="2000" kern="100" dirty="0">
                          <a:solidFill>
                            <a:srgbClr val="000000"/>
                          </a:solidFill>
                          <a:effectLst/>
                          <a:latin typeface="Times New Roman" panose="02020603050405020304"/>
                          <a:ea typeface="微软雅黑" pitchFamily="34" charset="-122"/>
                          <a:cs typeface="Times New Roman" panose="02020603050405020304"/>
                        </a:rPr>
                        <a:t>分。</a:t>
                      </a:r>
                      <a:endParaRPr lang="zh-CN" sz="2000" kern="100" dirty="0">
                        <a:effectLst/>
                        <a:latin typeface="Calibri" panose="020F0502020204030204"/>
                        <a:ea typeface="微软雅黑" pitchFamily="34" charset="-122"/>
                        <a:cs typeface="Times New Roman" panose="02020603050405020304"/>
                      </a:endParaRPr>
                    </a:p>
                    <a:p>
                      <a:pPr marR="30480" algn="just">
                        <a:spcAft>
                          <a:spcPts val="0"/>
                        </a:spcAft>
                      </a:pPr>
                      <a:r>
                        <a:rPr lang="en-US" sz="2000" kern="100" dirty="0">
                          <a:solidFill>
                            <a:srgbClr val="000000"/>
                          </a:solidFill>
                          <a:effectLst/>
                          <a:latin typeface="Times New Roman" panose="02020603050405020304"/>
                          <a:ea typeface="微软雅黑" pitchFamily="34" charset="-122"/>
                          <a:cs typeface="Times New Roman" panose="02020603050405020304"/>
                        </a:rPr>
                        <a:t> </a:t>
                      </a:r>
                      <a:endParaRPr lang="zh-CN" sz="20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8505">
                <a:tc gridSpan="6">
                  <a:txBody>
                    <a:bodyPr/>
                    <a:lstStyle/>
                    <a:p>
                      <a:pPr algn="l">
                        <a:spcAft>
                          <a:spcPts val="0"/>
                        </a:spcAft>
                        <a:buNone/>
                      </a:pPr>
                      <a:r>
                        <a:rPr lang="zh-CN" altLang="zh-CN" sz="2400" b="1" kern="100" dirty="0">
                          <a:effectLst/>
                          <a:latin typeface="Calibri" panose="020F0502020204030204"/>
                          <a:ea typeface="微软雅黑" pitchFamily="34" charset="-122"/>
                          <a:cs typeface="Times New Roman" panose="02020603050405020304"/>
                          <a:sym typeface="+mn-ea"/>
                        </a:rPr>
                        <a:t>本节要点：</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1</a:t>
                      </a:r>
                      <a:r>
                        <a:rPr lang="zh-CN" altLang="en-US" sz="2400" b="1" kern="100" dirty="0">
                          <a:effectLst/>
                          <a:latin typeface="Calibri" panose="020F0502020204030204"/>
                          <a:ea typeface="微软雅黑" pitchFamily="34" charset="-122"/>
                          <a:cs typeface="Times New Roman" panose="02020603050405020304"/>
                          <a:sym typeface="+mn-ea"/>
                        </a:rPr>
                        <a:t>、本项主要检查是否独立编制应急通报程序或在应急预案中是否有相关内容。</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2</a:t>
                      </a:r>
                      <a:r>
                        <a:rPr lang="zh-CN" altLang="en-US" sz="2400" b="1" kern="100" dirty="0">
                          <a:effectLst/>
                          <a:latin typeface="Calibri" panose="020F0502020204030204"/>
                          <a:ea typeface="微软雅黑" pitchFamily="34" charset="-122"/>
                          <a:cs typeface="Times New Roman" panose="02020603050405020304"/>
                          <a:sym typeface="+mn-ea"/>
                        </a:rPr>
                        <a:t>、本项主要检查是否有应急通讯录，同时要现场公示。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矩形 3"/>
          <p:cNvSpPr/>
          <p:nvPr/>
        </p:nvSpPr>
        <p:spPr>
          <a:xfrm>
            <a:off x="60205" y="-25936"/>
            <a:ext cx="2880320" cy="584775"/>
          </a:xfrm>
          <a:prstGeom prst="rect">
            <a:avLst/>
          </a:prstGeom>
        </p:spPr>
        <p:txBody>
          <a:bodyPr wrap="square">
            <a:spAutoFit/>
          </a:bodyPr>
          <a:lstStyle/>
          <a:p>
            <a:pPr algn="ctr"/>
            <a:r>
              <a:rPr lang="zh-CN" altLang="en-US" sz="3200" dirty="0" smtClean="0">
                <a:latin typeface="仿宋" panose="02010609060101010101" pitchFamily="1" charset="-122"/>
                <a:ea typeface="仿宋" panose="02010609060101010101" pitchFamily="1" charset="-122"/>
              </a:rPr>
              <a:t>六</a:t>
            </a:r>
            <a:r>
              <a:rPr lang="zh-CN" altLang="zh-CN" sz="3200" b="1" dirty="0" smtClean="0">
                <a:latin typeface="仿宋" panose="02010609060101010101" pitchFamily="1" charset="-122"/>
                <a:ea typeface="仿宋" panose="02010609060101010101" pitchFamily="1" charset="-122"/>
              </a:rPr>
              <a:t>、</a:t>
            </a:r>
            <a:r>
              <a:rPr lang="zh-CN" altLang="en-US" sz="3200" b="1" dirty="0">
                <a:latin typeface="仿宋" panose="02010609060101010101" pitchFamily="1" charset="-122"/>
                <a:ea typeface="仿宋" panose="02010609060101010101" pitchFamily="1" charset="-122"/>
              </a:rPr>
              <a:t>应急管理</a:t>
            </a:r>
            <a:endParaRPr lang="en-US" altLang="zh-CN" sz="3200" b="1" dirty="0">
              <a:latin typeface="仿宋" panose="02010609060101010101" pitchFamily="1" charset="-122"/>
              <a:ea typeface="仿宋" panose="02010609060101010101" pitchFamily="1" charset="-122"/>
            </a:endParaRPr>
          </a:p>
        </p:txBody>
      </p:sp>
    </p:spTree>
    <p:extLst>
      <p:ext uri="{BB962C8B-B14F-4D97-AF65-F5344CB8AC3E}">
        <p14:creationId xmlns:p14="http://schemas.microsoft.com/office/powerpoint/2010/main" val="1056873376"/>
      </p:ext>
    </p:extLst>
  </p:cSld>
  <p:clrMapOvr>
    <a:masterClrMapping/>
  </p:clrMapOvr>
  <p:transition spd="slow"/>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3664227329"/>
              </p:ext>
            </p:extLst>
          </p:nvPr>
        </p:nvGraphicFramePr>
        <p:xfrm>
          <a:off x="152285" y="707301"/>
          <a:ext cx="11229978" cy="5885816"/>
        </p:xfrm>
        <a:graphic>
          <a:graphicData uri="http://schemas.openxmlformats.org/drawingml/2006/table">
            <a:tbl>
              <a:tblPr/>
              <a:tblGrid>
                <a:gridCol w="566420"/>
                <a:gridCol w="750570"/>
                <a:gridCol w="2533822"/>
                <a:gridCol w="4205741"/>
                <a:gridCol w="504056"/>
                <a:gridCol w="2669369"/>
              </a:tblGrid>
              <a:tr h="617856">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altLang="en-US" sz="1600" b="1" kern="100" dirty="0" smtClean="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9455">
                <a:tc>
                  <a:txBody>
                    <a:bodyPr/>
                    <a:lstStyle/>
                    <a:p>
                      <a:pPr algn="ctr">
                        <a:spcAft>
                          <a:spcPts val="0"/>
                        </a:spcAft>
                      </a:pPr>
                      <a:r>
                        <a:rPr lang="en-US" sz="1800" kern="100" dirty="0">
                          <a:effectLst/>
                          <a:latin typeface="Times New Roman" panose="02020603050405020304"/>
                          <a:ea typeface="微软雅黑" pitchFamily="34" charset="-122"/>
                          <a:cs typeface="Times New Roman" panose="02020603050405020304"/>
                        </a:rPr>
                        <a:t>6.2</a:t>
                      </a:r>
                      <a:r>
                        <a:rPr lang="zh-CN" sz="1800" kern="100" dirty="0">
                          <a:effectLst/>
                          <a:latin typeface="Times New Roman" panose="02020603050405020304"/>
                          <a:ea typeface="微软雅黑" pitchFamily="34" charset="-122"/>
                          <a:cs typeface="Times New Roman" panose="02020603050405020304"/>
                        </a:rPr>
                        <a:t>应急处置</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800" kern="0" spc="40" dirty="0">
                          <a:effectLst/>
                          <a:latin typeface="Times New Roman" panose="02020603050405020304"/>
                          <a:ea typeface="微软雅黑" pitchFamily="34" charset="-122"/>
                          <a:cs typeface="Times New Roman" panose="02020603050405020304"/>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1800" kern="100" dirty="0">
                          <a:effectLst/>
                          <a:latin typeface="Times New Roman" panose="02020603050405020304"/>
                          <a:ea typeface="微软雅黑" pitchFamily="34" charset="-122"/>
                          <a:cs typeface="Times New Roman" panose="02020603050405020304"/>
                        </a:rPr>
                        <a:t>发生事故后，企业应根据预案要求，立即启动应急响应程序，按照有关规定报告事故情況，并开展先期处置。</a:t>
                      </a:r>
                      <a:endParaRPr lang="zh-CN" sz="1800" kern="100" dirty="0">
                        <a:effectLst/>
                        <a:latin typeface="Calibri" panose="020F0502020204030204"/>
                        <a:ea typeface="微软雅黑" pitchFamily="34" charset="-122"/>
                        <a:cs typeface="Times New Roman" panose="02020603050405020304"/>
                      </a:endParaRPr>
                    </a:p>
                    <a:p>
                      <a:pPr algn="just">
                        <a:spcAft>
                          <a:spcPts val="0"/>
                        </a:spcAft>
                      </a:pPr>
                      <a:r>
                        <a:rPr lang="en-US" sz="1800" kern="100" dirty="0">
                          <a:effectLst/>
                          <a:latin typeface="Times New Roman" panose="02020603050405020304"/>
                          <a:ea typeface="微软雅黑" pitchFamily="34" charset="-122"/>
                          <a:cs typeface="Times New Roman" panose="02020603050405020304"/>
                        </a:rPr>
                        <a:t> </a:t>
                      </a:r>
                      <a:endParaRPr lang="zh-CN" sz="18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1800" kern="100" dirty="0">
                          <a:effectLst/>
                          <a:latin typeface="Times New Roman" panose="02020603050405020304"/>
                          <a:ea typeface="微软雅黑" pitchFamily="34" charset="-122"/>
                          <a:cs typeface="Times New Roman" panose="02020603050405020304"/>
                        </a:rPr>
                        <a:t>企业开展先期处置：发出警报，在不危及人身安全时，现场人员采取阻断或隔离事故源、危险源等措施；严重危及人身安全时，迅速停止现场作业，现场人员采取必要的或可能的应急措施后撤离危险区域。</a:t>
                      </a:r>
                      <a:endParaRPr lang="zh-CN" sz="1800" kern="100" dirty="0">
                        <a:effectLst/>
                        <a:latin typeface="Calibri" panose="020F0502020204030204"/>
                        <a:ea typeface="微软雅黑" pitchFamily="34" charset="-122"/>
                        <a:cs typeface="Times New Roman" panose="02020603050405020304"/>
                      </a:endParaRPr>
                    </a:p>
                    <a:p>
                      <a:pPr indent="266700" algn="just">
                        <a:spcAft>
                          <a:spcPts val="0"/>
                        </a:spcAft>
                      </a:pPr>
                      <a:r>
                        <a:rPr lang="zh-CN" sz="1800" kern="100" dirty="0">
                          <a:effectLst/>
                          <a:latin typeface="Times New Roman" panose="02020603050405020304"/>
                          <a:ea typeface="微软雅黑" pitchFamily="34" charset="-122"/>
                          <a:cs typeface="Times New Roman" panose="02020603050405020304"/>
                        </a:rPr>
                        <a:t>事故发生后应及时进行救援并按规定报告相关单位。</a:t>
                      </a:r>
                      <a:endParaRPr lang="zh-CN" sz="18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800" kern="100" dirty="0">
                          <a:effectLst/>
                          <a:latin typeface="Times New Roman" panose="02020603050405020304"/>
                          <a:ea typeface="微软雅黑" pitchFamily="34" charset="-122"/>
                          <a:cs typeface="Times New Roman" panose="02020603050405020304"/>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0480" algn="just">
                        <a:spcAft>
                          <a:spcPts val="0"/>
                        </a:spcAft>
                      </a:pPr>
                      <a:r>
                        <a:rPr lang="en-US" sz="1800" kern="100" dirty="0">
                          <a:effectLst/>
                          <a:latin typeface="Times New Roman" panose="02020603050405020304"/>
                          <a:ea typeface="微软雅黑" pitchFamily="34" charset="-122"/>
                          <a:cs typeface="Times New Roman" panose="02020603050405020304"/>
                        </a:rPr>
                        <a:t>1.</a:t>
                      </a:r>
                      <a:r>
                        <a:rPr lang="zh-CN" sz="1800" kern="100" dirty="0">
                          <a:effectLst/>
                          <a:latin typeface="Times New Roman" panose="02020603050405020304"/>
                          <a:ea typeface="微软雅黑" pitchFamily="34" charset="-122"/>
                          <a:cs typeface="Times New Roman" panose="02020603050405020304"/>
                        </a:rPr>
                        <a:t>有关人员不熟悉应急预案和应急处置方案或措施的，每人次扣</a:t>
                      </a:r>
                      <a:r>
                        <a:rPr lang="en-US" sz="1800" kern="100" dirty="0">
                          <a:effectLst/>
                          <a:latin typeface="Times New Roman" panose="02020603050405020304"/>
                          <a:ea typeface="微软雅黑" pitchFamily="34" charset="-122"/>
                          <a:cs typeface="Times New Roman" panose="02020603050405020304"/>
                        </a:rPr>
                        <a:t>1</a:t>
                      </a:r>
                      <a:r>
                        <a:rPr lang="zh-CN" sz="1800" kern="100" dirty="0">
                          <a:effectLst/>
                          <a:latin typeface="Times New Roman" panose="02020603050405020304"/>
                          <a:ea typeface="微软雅黑" pitchFamily="34" charset="-122"/>
                          <a:cs typeface="Times New Roman" panose="02020603050405020304"/>
                        </a:rPr>
                        <a:t>分，本项最多扣</a:t>
                      </a:r>
                      <a:r>
                        <a:rPr lang="en-US" sz="1800" kern="100" dirty="0">
                          <a:effectLst/>
                          <a:latin typeface="Times New Roman" panose="02020603050405020304"/>
                          <a:ea typeface="微软雅黑" pitchFamily="34" charset="-122"/>
                          <a:cs typeface="Times New Roman" panose="02020603050405020304"/>
                        </a:rPr>
                        <a:t>5</a:t>
                      </a:r>
                      <a:r>
                        <a:rPr lang="zh-CN" sz="1800" kern="100" dirty="0">
                          <a:effectLst/>
                          <a:latin typeface="Times New Roman" panose="02020603050405020304"/>
                          <a:ea typeface="微软雅黑" pitchFamily="34" charset="-122"/>
                          <a:cs typeface="Times New Roman" panose="02020603050405020304"/>
                        </a:rPr>
                        <a:t>分；</a:t>
                      </a:r>
                      <a:endParaRPr lang="zh-CN" sz="1800" kern="100" dirty="0">
                        <a:effectLst/>
                        <a:latin typeface="Calibri" panose="020F0502020204030204"/>
                        <a:ea typeface="微软雅黑" pitchFamily="34" charset="-122"/>
                        <a:cs typeface="Times New Roman" panose="02020603050405020304"/>
                      </a:endParaRPr>
                    </a:p>
                    <a:p>
                      <a:pPr marR="30480" algn="just">
                        <a:spcAft>
                          <a:spcPts val="0"/>
                        </a:spcAft>
                      </a:pPr>
                      <a:r>
                        <a:rPr lang="en-US" sz="1800" kern="100" dirty="0">
                          <a:effectLst/>
                          <a:latin typeface="Times New Roman" panose="02020603050405020304"/>
                          <a:ea typeface="微软雅黑" pitchFamily="34" charset="-122"/>
                          <a:cs typeface="Times New Roman" panose="02020603050405020304"/>
                        </a:rPr>
                        <a:t>2.</a:t>
                      </a:r>
                      <a:r>
                        <a:rPr lang="zh-CN" sz="1800" kern="100" dirty="0">
                          <a:effectLst/>
                          <a:latin typeface="Times New Roman" panose="02020603050405020304"/>
                          <a:ea typeface="微软雅黑" pitchFamily="34" charset="-122"/>
                          <a:cs typeface="Times New Roman" panose="02020603050405020304"/>
                        </a:rPr>
                        <a:t>未制定并公示应急响应程序，不得分。</a:t>
                      </a:r>
                      <a:endParaRPr lang="zh-CN" sz="18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8505">
                <a:tc gridSpan="6">
                  <a:txBody>
                    <a:bodyPr/>
                    <a:lstStyle/>
                    <a:p>
                      <a:pPr algn="l">
                        <a:spcAft>
                          <a:spcPts val="0"/>
                        </a:spcAft>
                        <a:buNone/>
                      </a:pPr>
                      <a:r>
                        <a:rPr lang="zh-CN" altLang="zh-CN" sz="2400" b="1" kern="100" dirty="0">
                          <a:effectLst/>
                          <a:latin typeface="Calibri" panose="020F0502020204030204"/>
                          <a:ea typeface="微软雅黑" pitchFamily="34" charset="-122"/>
                          <a:cs typeface="Times New Roman" panose="02020603050405020304"/>
                          <a:sym typeface="+mn-ea"/>
                        </a:rPr>
                        <a:t>本节要点：</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1</a:t>
                      </a:r>
                      <a:r>
                        <a:rPr lang="zh-CN" altLang="en-US" sz="2400" b="1" kern="100" dirty="0">
                          <a:effectLst/>
                          <a:latin typeface="Calibri" panose="020F0502020204030204"/>
                          <a:ea typeface="微软雅黑" pitchFamily="34" charset="-122"/>
                          <a:cs typeface="Times New Roman" panose="02020603050405020304"/>
                          <a:sym typeface="+mn-ea"/>
                        </a:rPr>
                        <a:t>、本项主要抽查现在员工是否熟悉应急处置。</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2</a:t>
                      </a:r>
                      <a:r>
                        <a:rPr lang="zh-CN" altLang="en-US" sz="2400" b="1" kern="100" dirty="0">
                          <a:effectLst/>
                          <a:latin typeface="Calibri" panose="020F0502020204030204"/>
                          <a:ea typeface="微软雅黑" pitchFamily="34" charset="-122"/>
                          <a:cs typeface="Times New Roman" panose="02020603050405020304"/>
                          <a:sym typeface="+mn-ea"/>
                        </a:rPr>
                        <a:t>、本项主要检查是否有应急相应程序，同时要现场公示。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矩形 3"/>
          <p:cNvSpPr/>
          <p:nvPr/>
        </p:nvSpPr>
        <p:spPr>
          <a:xfrm>
            <a:off x="60205" y="-25936"/>
            <a:ext cx="2880320" cy="584775"/>
          </a:xfrm>
          <a:prstGeom prst="rect">
            <a:avLst/>
          </a:prstGeom>
        </p:spPr>
        <p:txBody>
          <a:bodyPr wrap="square">
            <a:spAutoFit/>
          </a:bodyPr>
          <a:lstStyle/>
          <a:p>
            <a:pPr algn="ctr"/>
            <a:r>
              <a:rPr lang="zh-CN" altLang="en-US" sz="3200" dirty="0" smtClean="0">
                <a:latin typeface="仿宋" panose="02010609060101010101" pitchFamily="1" charset="-122"/>
                <a:ea typeface="仿宋" panose="02010609060101010101" pitchFamily="1" charset="-122"/>
              </a:rPr>
              <a:t>六</a:t>
            </a:r>
            <a:r>
              <a:rPr lang="zh-CN" altLang="zh-CN" sz="3200" b="1" dirty="0" smtClean="0">
                <a:latin typeface="仿宋" panose="02010609060101010101" pitchFamily="1" charset="-122"/>
                <a:ea typeface="仿宋" panose="02010609060101010101" pitchFamily="1" charset="-122"/>
              </a:rPr>
              <a:t>、</a:t>
            </a:r>
            <a:r>
              <a:rPr lang="zh-CN" altLang="en-US" sz="3200" b="1" dirty="0">
                <a:latin typeface="仿宋" panose="02010609060101010101" pitchFamily="1" charset="-122"/>
                <a:ea typeface="仿宋" panose="02010609060101010101" pitchFamily="1" charset="-122"/>
              </a:rPr>
              <a:t>应急管理</a:t>
            </a:r>
            <a:endParaRPr lang="en-US" altLang="zh-CN" sz="3200" b="1" dirty="0">
              <a:latin typeface="仿宋" panose="02010609060101010101" pitchFamily="1" charset="-122"/>
              <a:ea typeface="仿宋" panose="02010609060101010101" pitchFamily="1" charset="-122"/>
            </a:endParaRPr>
          </a:p>
        </p:txBody>
      </p:sp>
    </p:spTree>
    <p:extLst>
      <p:ext uri="{BB962C8B-B14F-4D97-AF65-F5344CB8AC3E}">
        <p14:creationId xmlns:p14="http://schemas.microsoft.com/office/powerpoint/2010/main" val="3973438864"/>
      </p:ext>
    </p:extLst>
  </p:cSld>
  <p:clrMapOvr>
    <a:masterClrMapping/>
  </p:clrMapOvr>
  <p:transition spd="slow"/>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2707047899"/>
              </p:ext>
            </p:extLst>
          </p:nvPr>
        </p:nvGraphicFramePr>
        <p:xfrm>
          <a:off x="152285" y="707301"/>
          <a:ext cx="11229978" cy="5885816"/>
        </p:xfrm>
        <a:graphic>
          <a:graphicData uri="http://schemas.openxmlformats.org/drawingml/2006/table">
            <a:tbl>
              <a:tblPr/>
              <a:tblGrid>
                <a:gridCol w="566420"/>
                <a:gridCol w="750570"/>
                <a:gridCol w="2533822"/>
                <a:gridCol w="4087062"/>
                <a:gridCol w="500972"/>
                <a:gridCol w="2791132"/>
              </a:tblGrid>
              <a:tr h="617856">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altLang="en-US" sz="1600" b="1" kern="100" dirty="0" smtClean="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9455">
                <a:tc>
                  <a:txBody>
                    <a:bodyPr/>
                    <a:lstStyle/>
                    <a:p>
                      <a:pPr algn="ctr">
                        <a:spcAft>
                          <a:spcPts val="0"/>
                        </a:spcAft>
                      </a:pPr>
                      <a:r>
                        <a:rPr lang="en-US" sz="1800" kern="100" dirty="0">
                          <a:effectLst/>
                          <a:latin typeface="Times New Roman" panose="02020603050405020304"/>
                          <a:ea typeface="微软雅黑" pitchFamily="34" charset="-122"/>
                          <a:cs typeface="Times New Roman" panose="02020603050405020304"/>
                        </a:rPr>
                        <a:t>6.3</a:t>
                      </a:r>
                      <a:r>
                        <a:rPr lang="zh-CN" sz="1800" kern="100" dirty="0">
                          <a:effectLst/>
                          <a:latin typeface="Times New Roman" panose="02020603050405020304"/>
                          <a:ea typeface="微软雅黑" pitchFamily="34" charset="-122"/>
                          <a:cs typeface="Times New Roman" panose="02020603050405020304"/>
                        </a:rPr>
                        <a:t>应急评估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800" kern="0" spc="40" dirty="0">
                          <a:effectLst/>
                          <a:latin typeface="Times New Roman" panose="02020603050405020304"/>
                          <a:ea typeface="微软雅黑" pitchFamily="34" charset="-122"/>
                          <a:cs typeface="Times New Roman" panose="02020603050405020304"/>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1800" kern="100" dirty="0">
                          <a:effectLst/>
                          <a:latin typeface="Times New Roman" panose="02020603050405020304"/>
                          <a:ea typeface="微软雅黑" pitchFamily="34" charset="-122"/>
                          <a:cs typeface="Times New Roman" panose="02020603050405020304"/>
                        </a:rPr>
                        <a:t>企业应对应急准备、应急处置工作进行评估。</a:t>
                      </a:r>
                      <a:endParaRPr lang="zh-CN" sz="1800" kern="100" dirty="0">
                        <a:effectLst/>
                        <a:latin typeface="Calibri" panose="020F0502020204030204"/>
                        <a:ea typeface="微软雅黑" pitchFamily="34" charset="-122"/>
                        <a:cs typeface="Times New Roman" panose="02020603050405020304"/>
                      </a:endParaRPr>
                    </a:p>
                    <a:p>
                      <a:pPr algn="just">
                        <a:spcAft>
                          <a:spcPts val="0"/>
                        </a:spcAft>
                      </a:pPr>
                      <a:r>
                        <a:rPr lang="en-US" sz="1800" kern="100" dirty="0">
                          <a:effectLst/>
                          <a:latin typeface="Times New Roman" panose="02020603050405020304"/>
                          <a:ea typeface="微软雅黑" pitchFamily="34" charset="-122"/>
                          <a:cs typeface="Times New Roman" panose="02020603050405020304"/>
                        </a:rPr>
                        <a:t> </a:t>
                      </a:r>
                      <a:endParaRPr lang="zh-CN" sz="18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1800" kern="100" dirty="0">
                          <a:effectLst/>
                          <a:latin typeface="Times New Roman" panose="02020603050405020304"/>
                          <a:ea typeface="微软雅黑" pitchFamily="34" charset="-122"/>
                          <a:cs typeface="Times New Roman" panose="02020603050405020304"/>
                        </a:rPr>
                        <a:t>涉及金属冶炼等企业，储存、使用危险物品的企业，应每年进行一次应急准备评估。</a:t>
                      </a:r>
                      <a:endParaRPr lang="zh-CN" sz="1800" kern="100" dirty="0">
                        <a:effectLst/>
                        <a:latin typeface="Calibri" panose="020F0502020204030204"/>
                        <a:ea typeface="微软雅黑" pitchFamily="34" charset="-122"/>
                        <a:cs typeface="Times New Roman" panose="02020603050405020304"/>
                      </a:endParaRPr>
                    </a:p>
                    <a:p>
                      <a:pPr indent="266700" algn="just">
                        <a:spcAft>
                          <a:spcPts val="0"/>
                        </a:spcAft>
                      </a:pPr>
                      <a:r>
                        <a:rPr lang="zh-CN" sz="1800" kern="100" dirty="0">
                          <a:effectLst/>
                          <a:latin typeface="Times New Roman" panose="02020603050405020304"/>
                          <a:ea typeface="微软雅黑" pitchFamily="34" charset="-122"/>
                          <a:cs typeface="Times New Roman" panose="02020603050405020304"/>
                        </a:rPr>
                        <a:t>企业完成险情或事故应急处置后，企业应主动配合有关组织开展应急处置评估。</a:t>
                      </a:r>
                      <a:endParaRPr lang="zh-CN" sz="18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800" u="none" strike="noStrike" kern="100" dirty="0">
                          <a:effectLst/>
                          <a:latin typeface="Times New Roman" panose="02020603050405020304"/>
                          <a:ea typeface="微软雅黑" pitchFamily="34" charset="-122"/>
                          <a:cs typeface="Times New Roman" panose="02020603050405020304"/>
                        </a:rPr>
                        <a:t> </a:t>
                      </a:r>
                      <a:endParaRPr lang="zh-CN" sz="1800" u="none" kern="100" dirty="0">
                        <a:effectLst/>
                        <a:latin typeface="Calibri" panose="020F0502020204030204"/>
                        <a:ea typeface="微软雅黑" pitchFamily="34" charset="-122"/>
                        <a:cs typeface="Times New Roman" panose="02020603050405020304"/>
                      </a:endParaRPr>
                    </a:p>
                    <a:p>
                      <a:pPr algn="just">
                        <a:spcAft>
                          <a:spcPts val="0"/>
                        </a:spcAft>
                      </a:pPr>
                      <a:r>
                        <a:rPr lang="en-US" sz="1800" u="none" strike="sngStrike" kern="100" dirty="0">
                          <a:effectLst/>
                          <a:latin typeface="Times New Roman" panose="02020603050405020304"/>
                          <a:ea typeface="微软雅黑" pitchFamily="34" charset="-122"/>
                          <a:cs typeface="Times New Roman" panose="02020603050405020304"/>
                        </a:rPr>
                        <a:t>4</a:t>
                      </a:r>
                      <a:endParaRPr lang="zh-CN" sz="1800" u="none"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0480" algn="just">
                        <a:spcAft>
                          <a:spcPts val="0"/>
                        </a:spcAft>
                      </a:pPr>
                      <a:r>
                        <a:rPr lang="en-US" sz="1800" kern="100" dirty="0">
                          <a:effectLst/>
                          <a:latin typeface="Times New Roman" panose="02020603050405020304"/>
                          <a:ea typeface="微软雅黑" pitchFamily="34" charset="-122"/>
                          <a:cs typeface="Times New Roman" panose="02020603050405020304"/>
                        </a:rPr>
                        <a:t>1.</a:t>
                      </a:r>
                      <a:r>
                        <a:rPr lang="zh-CN" sz="1800" kern="100" dirty="0">
                          <a:effectLst/>
                          <a:latin typeface="Times New Roman" panose="02020603050405020304"/>
                          <a:ea typeface="微软雅黑" pitchFamily="34" charset="-122"/>
                          <a:cs typeface="Times New Roman" panose="02020603050405020304"/>
                        </a:rPr>
                        <a:t>需要进行应急准备评估的企业，未定期进行，缺一次扣</a:t>
                      </a:r>
                      <a:r>
                        <a:rPr lang="en-US" sz="1800" kern="100" dirty="0">
                          <a:effectLst/>
                          <a:latin typeface="Times New Roman" panose="02020603050405020304"/>
                          <a:ea typeface="微软雅黑" pitchFamily="34" charset="-122"/>
                          <a:cs typeface="Times New Roman" panose="02020603050405020304"/>
                        </a:rPr>
                        <a:t>2</a:t>
                      </a:r>
                      <a:r>
                        <a:rPr lang="zh-CN" sz="1800" kern="100" dirty="0">
                          <a:effectLst/>
                          <a:latin typeface="Times New Roman" panose="02020603050405020304"/>
                          <a:ea typeface="微软雅黑" pitchFamily="34" charset="-122"/>
                          <a:cs typeface="Times New Roman" panose="02020603050405020304"/>
                        </a:rPr>
                        <a:t>分；</a:t>
                      </a:r>
                      <a:endParaRPr lang="zh-CN" sz="1800" kern="100" dirty="0">
                        <a:effectLst/>
                        <a:latin typeface="Calibri" panose="020F0502020204030204"/>
                        <a:ea typeface="微软雅黑" pitchFamily="34" charset="-122"/>
                        <a:cs typeface="Times New Roman" panose="02020603050405020304"/>
                      </a:endParaRPr>
                    </a:p>
                    <a:p>
                      <a:pPr marR="30480" algn="just">
                        <a:spcAft>
                          <a:spcPts val="0"/>
                        </a:spcAft>
                      </a:pPr>
                      <a:r>
                        <a:rPr lang="en-US" sz="1800" kern="100" dirty="0">
                          <a:effectLst/>
                          <a:latin typeface="Times New Roman" panose="02020603050405020304"/>
                          <a:ea typeface="微软雅黑" pitchFamily="34" charset="-122"/>
                          <a:cs typeface="Times New Roman" panose="02020603050405020304"/>
                        </a:rPr>
                        <a:t>2.</a:t>
                      </a:r>
                      <a:r>
                        <a:rPr lang="zh-CN" sz="1800" kern="100" dirty="0">
                          <a:effectLst/>
                          <a:latin typeface="Times New Roman" panose="02020603050405020304"/>
                          <a:ea typeface="微软雅黑" pitchFamily="34" charset="-122"/>
                          <a:cs typeface="Times New Roman" panose="02020603050405020304"/>
                        </a:rPr>
                        <a:t>企业完成险情或事故应急处置后，无应急处置评估记录，缺一次扣</a:t>
                      </a:r>
                      <a:r>
                        <a:rPr lang="en-US" sz="1800" kern="100" dirty="0">
                          <a:effectLst/>
                          <a:latin typeface="Times New Roman" panose="02020603050405020304"/>
                          <a:ea typeface="微软雅黑" pitchFamily="34" charset="-122"/>
                          <a:cs typeface="Times New Roman" panose="02020603050405020304"/>
                        </a:rPr>
                        <a:t>2</a:t>
                      </a:r>
                      <a:r>
                        <a:rPr lang="zh-CN" sz="1800" kern="100" dirty="0">
                          <a:effectLst/>
                          <a:latin typeface="Times New Roman" panose="02020603050405020304"/>
                          <a:ea typeface="微软雅黑" pitchFamily="34" charset="-122"/>
                          <a:cs typeface="Times New Roman" panose="02020603050405020304"/>
                        </a:rPr>
                        <a:t>分。</a:t>
                      </a:r>
                      <a:endParaRPr lang="zh-CN" sz="18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8505">
                <a:tc gridSpan="6">
                  <a:txBody>
                    <a:bodyPr/>
                    <a:lstStyle/>
                    <a:p>
                      <a:pPr algn="l">
                        <a:spcAft>
                          <a:spcPts val="0"/>
                        </a:spcAft>
                        <a:buNone/>
                      </a:pPr>
                      <a:r>
                        <a:rPr lang="zh-CN" altLang="zh-CN" sz="2400" b="1" kern="100" dirty="0">
                          <a:effectLst/>
                          <a:latin typeface="Calibri" panose="020F0502020204030204"/>
                          <a:ea typeface="微软雅黑" pitchFamily="34" charset="-122"/>
                          <a:cs typeface="Times New Roman" panose="02020603050405020304"/>
                          <a:sym typeface="+mn-ea"/>
                        </a:rPr>
                        <a:t>本节要点：</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1</a:t>
                      </a:r>
                      <a:r>
                        <a:rPr lang="zh-CN" altLang="en-US" sz="2400" b="1" kern="100" dirty="0">
                          <a:effectLst/>
                          <a:latin typeface="Calibri" panose="020F0502020204030204"/>
                          <a:ea typeface="微软雅黑" pitchFamily="34" charset="-122"/>
                          <a:cs typeface="Times New Roman" panose="02020603050405020304"/>
                          <a:sym typeface="+mn-ea"/>
                        </a:rPr>
                        <a:t>、对于涉及金属冶炼等企业，储存、使用危险物品的企业，需要检查是否有应急准备评估。</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2</a:t>
                      </a:r>
                      <a:r>
                        <a:rPr lang="zh-CN" altLang="en-US" sz="2400" b="1" kern="100" dirty="0">
                          <a:effectLst/>
                          <a:latin typeface="Calibri" panose="020F0502020204030204"/>
                          <a:ea typeface="微软雅黑" pitchFamily="34" charset="-122"/>
                          <a:cs typeface="Times New Roman" panose="02020603050405020304"/>
                          <a:sym typeface="+mn-ea"/>
                        </a:rPr>
                        <a:t>、企业应急处置后，检查是否有应急处置评估记录，此项是针对企业发生情况后的处置，不是演练记录。</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矩形 3"/>
          <p:cNvSpPr/>
          <p:nvPr/>
        </p:nvSpPr>
        <p:spPr>
          <a:xfrm>
            <a:off x="60205" y="-25936"/>
            <a:ext cx="2880320" cy="584775"/>
          </a:xfrm>
          <a:prstGeom prst="rect">
            <a:avLst/>
          </a:prstGeom>
        </p:spPr>
        <p:txBody>
          <a:bodyPr wrap="square">
            <a:spAutoFit/>
          </a:bodyPr>
          <a:lstStyle/>
          <a:p>
            <a:pPr algn="ctr"/>
            <a:r>
              <a:rPr lang="zh-CN" altLang="en-US" sz="3200" dirty="0" smtClean="0">
                <a:latin typeface="仿宋" panose="02010609060101010101" pitchFamily="1" charset="-122"/>
                <a:ea typeface="仿宋" panose="02010609060101010101" pitchFamily="1" charset="-122"/>
              </a:rPr>
              <a:t>六</a:t>
            </a:r>
            <a:r>
              <a:rPr lang="zh-CN" altLang="zh-CN" sz="3200" b="1" dirty="0" smtClean="0">
                <a:latin typeface="仿宋" panose="02010609060101010101" pitchFamily="1" charset="-122"/>
                <a:ea typeface="仿宋" panose="02010609060101010101" pitchFamily="1" charset="-122"/>
              </a:rPr>
              <a:t>、</a:t>
            </a:r>
            <a:r>
              <a:rPr lang="zh-CN" altLang="en-US" sz="3200" b="1" dirty="0">
                <a:latin typeface="仿宋" panose="02010609060101010101" pitchFamily="1" charset="-122"/>
                <a:ea typeface="仿宋" panose="02010609060101010101" pitchFamily="1" charset="-122"/>
              </a:rPr>
              <a:t>应急管理</a:t>
            </a:r>
            <a:endParaRPr lang="en-US" altLang="zh-CN" sz="3200" b="1" dirty="0">
              <a:latin typeface="仿宋" panose="02010609060101010101" pitchFamily="1" charset="-122"/>
              <a:ea typeface="仿宋" panose="02010609060101010101" pitchFamily="1" charset="-122"/>
            </a:endParaRPr>
          </a:p>
        </p:txBody>
      </p:sp>
    </p:spTree>
    <p:extLst>
      <p:ext uri="{BB962C8B-B14F-4D97-AF65-F5344CB8AC3E}">
        <p14:creationId xmlns:p14="http://schemas.microsoft.com/office/powerpoint/2010/main" val="3320201220"/>
      </p:ext>
    </p:extLst>
  </p:cSld>
  <p:clrMapOvr>
    <a:masterClrMapping/>
  </p:clrMapOvr>
  <p:transition spd="slow"/>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408041" y="908720"/>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CN" altLang="zh-CN" sz="2800" b="1" dirty="0">
              <a:ea typeface="微软雅黑" pitchFamily="34" charset="-122"/>
            </a:endParaRPr>
          </a:p>
        </p:txBody>
      </p:sp>
      <p:sp>
        <p:nvSpPr>
          <p:cNvPr id="8" name="矩形 28"/>
          <p:cNvSpPr>
            <a:spLocks noChangeArrowheads="1"/>
          </p:cNvSpPr>
          <p:nvPr/>
        </p:nvSpPr>
        <p:spPr bwMode="auto">
          <a:xfrm>
            <a:off x="4824462" y="1942186"/>
            <a:ext cx="7224343" cy="4032845"/>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2400" b="1" dirty="0">
                <a:solidFill>
                  <a:srgbClr val="FFFFFF"/>
                </a:solidFill>
                <a:latin typeface="微软雅黑" panose="020B0503020204020204" pitchFamily="34" charset="-122"/>
                <a:ea typeface="微软雅黑" panose="020B0503020204020204" pitchFamily="34" charset="-122"/>
                <a:sym typeface="+mn-ea"/>
              </a:rPr>
              <a:t>7</a:t>
            </a:r>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.1 </a:t>
            </a:r>
            <a:r>
              <a:rPr lang="zh-CN" altLang="en-US" sz="2400" b="1" dirty="0">
                <a:solidFill>
                  <a:prstClr val="black"/>
                </a:solidFill>
                <a:latin typeface="微软雅黑" panose="020B0503020204020204" pitchFamily="34" charset="-122"/>
                <a:ea typeface="微软雅黑" panose="020B0503020204020204" pitchFamily="34" charset="-122"/>
                <a:sym typeface="+mn-ea"/>
              </a:rPr>
              <a:t> </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报告（</a:t>
            </a:r>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5</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分）</a:t>
            </a:r>
            <a:endParaRPr lang="en-US" altLang="zh-CN" sz="2400" b="1" dirty="0" smtClean="0">
              <a:solidFill>
                <a:srgbClr val="FFFFFF"/>
              </a:solidFill>
              <a:latin typeface="微软雅黑" panose="020B0503020204020204" pitchFamily="34" charset="-122"/>
              <a:ea typeface="微软雅黑" panose="020B0503020204020204" pitchFamily="34" charset="-122"/>
              <a:sym typeface="+mn-ea"/>
            </a:endParaRPr>
          </a:p>
          <a:p>
            <a:endParaRPr lang="zh-CN" altLang="zh-CN" sz="2400" b="1" dirty="0">
              <a:solidFill>
                <a:srgbClr val="FFFFFF"/>
              </a:solidFill>
              <a:latin typeface="微软雅黑" panose="020B0503020204020204" pitchFamily="34" charset="-122"/>
              <a:ea typeface="微软雅黑" panose="020B0503020204020204" pitchFamily="34" charset="-122"/>
              <a:sym typeface="+mn-ea"/>
            </a:endParaRPr>
          </a:p>
          <a:p>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7.2  </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调查</a:t>
            </a:r>
            <a:r>
              <a:rPr lang="zh-CN" altLang="en-US" sz="2400" b="1" dirty="0">
                <a:solidFill>
                  <a:srgbClr val="FFFFFF"/>
                </a:solidFill>
                <a:latin typeface="微软雅黑" panose="020B0503020204020204" pitchFamily="34" charset="-122"/>
                <a:ea typeface="微软雅黑" panose="020B0503020204020204" pitchFamily="34" charset="-122"/>
                <a:sym typeface="+mn-ea"/>
              </a:rPr>
              <a:t>和</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处理</a:t>
            </a:r>
            <a:r>
              <a:rPr lang="zh-CN" altLang="en-US" sz="2400" b="1" dirty="0">
                <a:solidFill>
                  <a:srgbClr val="FFFFFF"/>
                </a:solidFill>
                <a:latin typeface="微软雅黑" panose="020B0503020204020204" pitchFamily="34" charset="-122"/>
                <a:ea typeface="微软雅黑" panose="020B0503020204020204" pitchFamily="34" charset="-122"/>
                <a:sym typeface="+mn-ea"/>
              </a:rPr>
              <a:t>（</a:t>
            </a:r>
            <a:r>
              <a:rPr lang="en-US" altLang="zh-CN" sz="2400" b="1" dirty="0">
                <a:solidFill>
                  <a:srgbClr val="FFFFFF"/>
                </a:solidFill>
                <a:latin typeface="微软雅黑" panose="020B0503020204020204" pitchFamily="34" charset="-122"/>
                <a:ea typeface="微软雅黑" panose="020B0503020204020204" pitchFamily="34" charset="-122"/>
                <a:sym typeface="+mn-ea"/>
              </a:rPr>
              <a:t>5</a:t>
            </a:r>
            <a:r>
              <a:rPr lang="zh-CN" altLang="en-US" sz="2400" b="1" dirty="0">
                <a:solidFill>
                  <a:srgbClr val="FFFFFF"/>
                </a:solidFill>
                <a:latin typeface="微软雅黑" panose="020B0503020204020204" pitchFamily="34" charset="-122"/>
                <a:ea typeface="微软雅黑" panose="020B0503020204020204" pitchFamily="34" charset="-122"/>
                <a:sym typeface="+mn-ea"/>
              </a:rPr>
              <a:t>分</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a:t>
            </a:r>
            <a:endParaRPr lang="en-US" altLang="zh-CN" sz="2400" b="1" dirty="0" smtClean="0">
              <a:solidFill>
                <a:srgbClr val="FFFFFF"/>
              </a:solidFill>
              <a:latin typeface="微软雅黑" panose="020B0503020204020204" pitchFamily="34" charset="-122"/>
              <a:ea typeface="微软雅黑" panose="020B0503020204020204" pitchFamily="34" charset="-122"/>
              <a:sym typeface="+mn-ea"/>
            </a:endParaRPr>
          </a:p>
          <a:p>
            <a:endParaRPr lang="en-US" altLang="zh-CN" sz="2400" b="1" dirty="0">
              <a:solidFill>
                <a:srgbClr val="FFFFFF"/>
              </a:solidFill>
              <a:latin typeface="微软雅黑" panose="020B0503020204020204" pitchFamily="34" charset="-122"/>
              <a:ea typeface="微软雅黑" panose="020B0503020204020204" pitchFamily="34" charset="-122"/>
              <a:sym typeface="+mn-ea"/>
            </a:endParaRPr>
          </a:p>
          <a:p>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73  </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管理</a:t>
            </a:r>
            <a:r>
              <a:rPr lang="zh-CN" altLang="en-US" sz="2400" b="1" dirty="0">
                <a:solidFill>
                  <a:srgbClr val="FFFFFF"/>
                </a:solidFill>
                <a:latin typeface="微软雅黑" panose="020B0503020204020204" pitchFamily="34" charset="-122"/>
                <a:ea typeface="微软雅黑" panose="020B0503020204020204" pitchFamily="34" charset="-122"/>
                <a:sym typeface="+mn-ea"/>
              </a:rPr>
              <a:t>（</a:t>
            </a:r>
            <a:r>
              <a:rPr lang="en-US" altLang="zh-CN" sz="2400" b="1" dirty="0">
                <a:solidFill>
                  <a:srgbClr val="FFFFFF"/>
                </a:solidFill>
                <a:latin typeface="微软雅黑" panose="020B0503020204020204" pitchFamily="34" charset="-122"/>
                <a:ea typeface="微软雅黑" panose="020B0503020204020204" pitchFamily="34" charset="-122"/>
                <a:sym typeface="+mn-ea"/>
              </a:rPr>
              <a:t>5</a:t>
            </a:r>
            <a:r>
              <a:rPr lang="zh-CN" altLang="en-US" sz="2400" b="1" dirty="0">
                <a:solidFill>
                  <a:srgbClr val="FFFFFF"/>
                </a:solidFill>
                <a:latin typeface="微软雅黑" panose="020B0503020204020204" pitchFamily="34" charset="-122"/>
                <a:ea typeface="微软雅黑" panose="020B0503020204020204" pitchFamily="34" charset="-122"/>
                <a:sym typeface="+mn-ea"/>
              </a:rPr>
              <a:t>分）</a:t>
            </a:r>
            <a:endParaRPr lang="zh-CN" altLang="en-US" sz="2400" b="1" dirty="0">
              <a:solidFill>
                <a:srgbClr val="FFFFFF"/>
              </a:solidFill>
              <a:latin typeface="微软雅黑" panose="020B0503020204020204" pitchFamily="34" charset="-122"/>
              <a:ea typeface="微软雅黑" panose="020B0503020204020204" pitchFamily="34" charset="-122"/>
            </a:endParaRPr>
          </a:p>
          <a:p>
            <a:endParaRPr lang="zh-CN" altLang="en-US" sz="2400" b="1" dirty="0">
              <a:solidFill>
                <a:srgbClr val="FFFFFF"/>
              </a:solidFill>
              <a:latin typeface="微软雅黑" panose="020B0503020204020204" pitchFamily="34" charset="-122"/>
              <a:ea typeface="微软雅黑" panose="020B0503020204020204" pitchFamily="34" charset="-122"/>
              <a:sym typeface="+mn-ea"/>
            </a:endParaRPr>
          </a:p>
          <a:p>
            <a:endParaRPr lang="zh-CN" altLang="zh-CN" sz="2400" b="1" dirty="0">
              <a:solidFill>
                <a:srgbClr val="FFFFFF"/>
              </a:solidFill>
              <a:latin typeface="微软雅黑" panose="020B0503020204020204" pitchFamily="34" charset="-122"/>
              <a:ea typeface="微软雅黑" panose="020B0503020204020204" pitchFamily="34" charset="-122"/>
              <a:sym typeface="+mn-ea"/>
            </a:endParaRPr>
          </a:p>
        </p:txBody>
      </p:sp>
      <p:sp>
        <p:nvSpPr>
          <p:cNvPr id="2" name="矩形 1"/>
          <p:cNvSpPr/>
          <p:nvPr/>
        </p:nvSpPr>
        <p:spPr>
          <a:xfrm>
            <a:off x="15288" y="1071511"/>
            <a:ext cx="5688558" cy="707886"/>
          </a:xfrm>
          <a:prstGeom prst="rect">
            <a:avLst/>
          </a:prstGeom>
        </p:spPr>
        <p:txBody>
          <a:bodyPr wrap="square">
            <a:spAutoFit/>
          </a:bodyPr>
          <a:lstStyle/>
          <a:p>
            <a:pPr algn="ctr"/>
            <a:r>
              <a:rPr lang="zh-CN" altLang="en-US" sz="4000" b="1" dirty="0">
                <a:solidFill>
                  <a:srgbClr val="0070C0"/>
                </a:solidFill>
                <a:latin typeface="微软雅黑" panose="020B0503020204020204" pitchFamily="34" charset="-122"/>
                <a:ea typeface="微软雅黑" panose="020B0503020204020204" pitchFamily="34" charset="-122"/>
              </a:rPr>
              <a:t>七</a:t>
            </a:r>
            <a:r>
              <a:rPr lang="zh-CN" altLang="zh-CN" sz="4000" b="1" dirty="0" smtClean="0">
                <a:solidFill>
                  <a:srgbClr val="0070C0"/>
                </a:solidFill>
                <a:latin typeface="微软雅黑" panose="020B0503020204020204" pitchFamily="34" charset="-122"/>
                <a:ea typeface="微软雅黑" panose="020B0503020204020204" pitchFamily="34" charset="-122"/>
              </a:rPr>
              <a:t>、</a:t>
            </a:r>
            <a:r>
              <a:rPr lang="zh-CN" altLang="en-US" sz="4000" b="1" dirty="0">
                <a:solidFill>
                  <a:srgbClr val="0070C0"/>
                </a:solidFill>
                <a:latin typeface="微软雅黑" panose="020B0503020204020204" pitchFamily="34" charset="-122"/>
                <a:ea typeface="微软雅黑" panose="020B0503020204020204" pitchFamily="34" charset="-122"/>
              </a:rPr>
              <a:t>事故</a:t>
            </a:r>
            <a:r>
              <a:rPr lang="zh-CN" altLang="en-US" sz="4000" b="1" dirty="0" smtClean="0">
                <a:solidFill>
                  <a:srgbClr val="0070C0"/>
                </a:solidFill>
                <a:latin typeface="微软雅黑" panose="020B0503020204020204" pitchFamily="34" charset="-122"/>
                <a:ea typeface="微软雅黑" panose="020B0503020204020204" pitchFamily="34" charset="-122"/>
              </a:rPr>
              <a:t>管理（</a:t>
            </a:r>
            <a:r>
              <a:rPr lang="en-US" altLang="zh-CN" sz="4000" b="1" dirty="0" smtClean="0">
                <a:solidFill>
                  <a:srgbClr val="0070C0"/>
                </a:solidFill>
                <a:latin typeface="微软雅黑" panose="020B0503020204020204" pitchFamily="34" charset="-122"/>
                <a:ea typeface="微软雅黑" panose="020B0503020204020204" pitchFamily="34" charset="-122"/>
              </a:rPr>
              <a:t>15</a:t>
            </a:r>
            <a:r>
              <a:rPr lang="zh-CN" altLang="en-US" sz="4000" b="1" dirty="0" smtClean="0">
                <a:solidFill>
                  <a:srgbClr val="0070C0"/>
                </a:solidFill>
                <a:latin typeface="微软雅黑" panose="020B0503020204020204" pitchFamily="34" charset="-122"/>
                <a:ea typeface="微软雅黑" panose="020B0503020204020204" pitchFamily="34" charset="-122"/>
              </a:rPr>
              <a:t>分）</a:t>
            </a:r>
            <a:endParaRPr lang="en-US" altLang="zh-CN" sz="4000" b="1" dirty="0">
              <a:solidFill>
                <a:srgbClr val="0070C0"/>
              </a:solidFill>
              <a:latin typeface="微软雅黑" panose="020B0503020204020204" pitchFamily="34" charset="-122"/>
              <a:ea typeface="微软雅黑" panose="020B0503020204020204" pitchFamily="34" charset="-122"/>
            </a:endParaRPr>
          </a:p>
        </p:txBody>
      </p:sp>
      <p:sp>
        <p:nvSpPr>
          <p:cNvPr id="10" name="Rectangle 2"/>
          <p:cNvSpPr txBox="1">
            <a:spLocks noRot="1" noChangeArrowheads="1"/>
          </p:cNvSpPr>
          <p:nvPr/>
        </p:nvSpPr>
        <p:spPr>
          <a:xfrm>
            <a:off x="385363" y="114908"/>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zh-CN" sz="3600" b="1" dirty="0">
                <a:ea typeface="微软雅黑" pitchFamily="34" charset="-122"/>
              </a:rPr>
              <a:t>宁波市机械制造企业三级安全生产标准化评审</a:t>
            </a:r>
            <a:r>
              <a:rPr lang="zh-CN" altLang="zh-CN" sz="3600" b="1" dirty="0" smtClean="0">
                <a:ea typeface="微软雅黑" pitchFamily="34" charset="-122"/>
              </a:rPr>
              <a:t>细则</a:t>
            </a:r>
            <a:endParaRPr lang="zh-CN" altLang="zh-CN" sz="3600" b="1" dirty="0">
              <a:ea typeface="微软雅黑" pitchFamily="34" charset="-122"/>
            </a:endParaRPr>
          </a:p>
        </p:txBody>
      </p:sp>
    </p:spTree>
    <p:extLst>
      <p:ext uri="{BB962C8B-B14F-4D97-AF65-F5344CB8AC3E}">
        <p14:creationId xmlns:p14="http://schemas.microsoft.com/office/powerpoint/2010/main" val="1513897944"/>
      </p:ext>
    </p:extLst>
  </p:cSld>
  <p:clrMapOvr>
    <a:masterClrMapping/>
  </p:clrMapOvr>
  <p:transition spd="med">
    <p:pull/>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301760238"/>
              </p:ext>
            </p:extLst>
          </p:nvPr>
        </p:nvGraphicFramePr>
        <p:xfrm>
          <a:off x="306250" y="1124744"/>
          <a:ext cx="11809312" cy="3354497"/>
        </p:xfrm>
        <a:graphic>
          <a:graphicData uri="http://schemas.openxmlformats.org/drawingml/2006/table">
            <a:tbl>
              <a:tblPr/>
              <a:tblGrid>
                <a:gridCol w="2448272"/>
                <a:gridCol w="3024336"/>
                <a:gridCol w="3024336"/>
                <a:gridCol w="3312368"/>
              </a:tblGrid>
              <a:tr h="1122249">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机械制造企业三级标准化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rPr>
                        <a:t>一级要素  </a:t>
                      </a:r>
                      <a:endParaRPr lang="en-US" altLang="zh-CN"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 </a:t>
                      </a:r>
                      <a:r>
                        <a:rPr lang="zh-CN" altLang="en-US"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（依据</a:t>
                      </a:r>
                      <a:r>
                        <a:rPr lang="en-US" altLang="zh-CN"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GB/T33000）</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冶金等工贸企业标准化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rPr>
                        <a:t>一级要素 </a:t>
                      </a:r>
                      <a:endParaRPr lang="en-US" altLang="zh-CN"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（依据</a:t>
                      </a:r>
                      <a:r>
                        <a:rPr lang="en-US" altLang="zh-CN"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AQ/T9006-2010)</a:t>
                      </a:r>
                      <a:endPar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机械制造企业三级标准化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rPr>
                        <a:t>二级要素  </a:t>
                      </a:r>
                      <a:endParaRPr lang="en-US" altLang="zh-CN"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冶金等工贸企业标准化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rPr>
                        <a:t>二级要素 </a:t>
                      </a:r>
                      <a:endParaRPr lang="en-US" altLang="zh-CN"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8072">
                <a:tc rowSpan="3">
                  <a:txBody>
                    <a:bodyPr/>
                    <a:lstStyle/>
                    <a:p>
                      <a:pPr indent="0" algn="ctr">
                        <a:buNone/>
                      </a:pPr>
                      <a:r>
                        <a:rPr lang="en-US" sz="1800" b="0" dirty="0">
                          <a:solidFill>
                            <a:srgbClr val="000000"/>
                          </a:solidFill>
                          <a:latin typeface="微软雅黑" pitchFamily="34" charset="-122"/>
                        </a:rPr>
                        <a:t>七、事故管理（</a:t>
                      </a:r>
                      <a:r>
                        <a:rPr lang="en-US" sz="1800" b="0" dirty="0">
                          <a:solidFill>
                            <a:srgbClr val="000000"/>
                          </a:solidFill>
                          <a:latin typeface="Times New Roman" panose="02020603050405020304" charset="-122"/>
                        </a:rPr>
                        <a:t>15</a:t>
                      </a:r>
                      <a:r>
                        <a:rPr lang="en-US" sz="1800" b="0" dirty="0">
                          <a:solidFill>
                            <a:srgbClr val="000000"/>
                          </a:solidFill>
                          <a:latin typeface="微软雅黑" pitchFamily="34" charset="-122"/>
                        </a:rPr>
                        <a:t>分）</a:t>
                      </a:r>
                      <a:endParaRPr lang="en-US" altLang="en-US" sz="1800" b="0" dirty="0">
                        <a:solidFill>
                          <a:srgbClr val="000000"/>
                        </a:solidFill>
                        <a:latin typeface="微软雅黑"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indent="0" algn="ctr">
                        <a:buNone/>
                      </a:pPr>
                      <a:r>
                        <a:rPr lang="en-US" sz="1800" b="0" dirty="0">
                          <a:solidFill>
                            <a:srgbClr val="000000"/>
                          </a:solidFill>
                          <a:latin typeface="微软雅黑" pitchFamily="34" charset="-122"/>
                        </a:rPr>
                        <a:t>十二、事故报告、调查和处理（</a:t>
                      </a:r>
                      <a:r>
                        <a:rPr lang="en-US" sz="1800" b="0" dirty="0">
                          <a:solidFill>
                            <a:srgbClr val="000000"/>
                          </a:solidFill>
                          <a:latin typeface="Times New Roman" panose="02020603050405020304" charset="-122"/>
                        </a:rPr>
                        <a:t>20</a:t>
                      </a:r>
                      <a:r>
                        <a:rPr lang="en-US" sz="1800" b="0" dirty="0">
                          <a:solidFill>
                            <a:srgbClr val="000000"/>
                          </a:solidFill>
                          <a:latin typeface="微软雅黑" pitchFamily="34" charset="-122"/>
                        </a:rPr>
                        <a:t>分）</a:t>
                      </a:r>
                      <a:endParaRPr lang="en-US" altLang="en-US" sz="1800" b="0" dirty="0">
                        <a:solidFill>
                          <a:srgbClr val="000000"/>
                        </a:solidFill>
                        <a:latin typeface="微软雅黑"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lgn="ctr">
                        <a:buNone/>
                      </a:pPr>
                      <a:r>
                        <a:rPr lang="en-US" sz="1800" b="0" dirty="0">
                          <a:solidFill>
                            <a:srgbClr val="000000"/>
                          </a:solidFill>
                          <a:latin typeface="Times New Roman" panose="02020603050405020304" charset="-122"/>
                        </a:rPr>
                        <a:t>7.1</a:t>
                      </a:r>
                      <a:r>
                        <a:rPr lang="en-US" sz="1800" b="0" dirty="0">
                          <a:solidFill>
                            <a:srgbClr val="000000"/>
                          </a:solidFill>
                          <a:latin typeface="微软雅黑" pitchFamily="34" charset="-122"/>
                        </a:rPr>
                        <a:t>报告（</a:t>
                      </a:r>
                      <a:r>
                        <a:rPr lang="en-US" sz="1800" b="0" dirty="0">
                          <a:solidFill>
                            <a:srgbClr val="000000"/>
                          </a:solidFill>
                          <a:latin typeface="Times New Roman" panose="02020603050405020304" charset="-122"/>
                        </a:rPr>
                        <a:t>5</a:t>
                      </a:r>
                      <a:r>
                        <a:rPr lang="en-US" sz="1800" b="0" dirty="0">
                          <a:solidFill>
                            <a:srgbClr val="000000"/>
                          </a:solidFill>
                          <a:latin typeface="微软雅黑" pitchFamily="34" charset="-122"/>
                        </a:rPr>
                        <a:t>分）</a:t>
                      </a:r>
                      <a:endParaRPr lang="en-US" altLang="en-US" sz="1800" b="0" dirty="0">
                        <a:solidFill>
                          <a:srgbClr val="000000"/>
                        </a:solidFill>
                        <a:latin typeface="Times New Roman" panose="0202060305040502030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lgn="ctr">
                        <a:buNone/>
                      </a:pPr>
                      <a:r>
                        <a:rPr lang="en-US" sz="1800" b="0" dirty="0">
                          <a:solidFill>
                            <a:srgbClr val="000000"/>
                          </a:solidFill>
                          <a:latin typeface="Times New Roman" panose="02020603050405020304" charset="-122"/>
                        </a:rPr>
                        <a:t>12.1</a:t>
                      </a:r>
                      <a:r>
                        <a:rPr lang="en-US" sz="1800" b="0" dirty="0">
                          <a:solidFill>
                            <a:srgbClr val="000000"/>
                          </a:solidFill>
                          <a:latin typeface="微软雅黑" pitchFamily="34" charset="-122"/>
                        </a:rPr>
                        <a:t>事故报告（</a:t>
                      </a:r>
                      <a:r>
                        <a:rPr lang="en-US" sz="1800" b="0" dirty="0">
                          <a:solidFill>
                            <a:srgbClr val="000000"/>
                          </a:solidFill>
                          <a:latin typeface="Times New Roman" panose="02020603050405020304" charset="-122"/>
                        </a:rPr>
                        <a:t>11</a:t>
                      </a:r>
                      <a:r>
                        <a:rPr lang="en-US" sz="1800" b="0" dirty="0">
                          <a:solidFill>
                            <a:srgbClr val="000000"/>
                          </a:solidFill>
                          <a:latin typeface="微软雅黑" pitchFamily="34" charset="-122"/>
                        </a:rPr>
                        <a:t>分）</a:t>
                      </a:r>
                      <a:endParaRPr lang="en-US" altLang="en-US" sz="1800" b="0" dirty="0">
                        <a:solidFill>
                          <a:srgbClr val="000000"/>
                        </a:solidFill>
                        <a:latin typeface="Times New Roman" panose="0202060305040502030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0080">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lgn="ctr">
                        <a:buNone/>
                      </a:pPr>
                      <a:r>
                        <a:rPr lang="en-US" sz="1800" b="0" dirty="0">
                          <a:solidFill>
                            <a:srgbClr val="000000"/>
                          </a:solidFill>
                          <a:latin typeface="Times New Roman" panose="02020603050405020304" charset="-122"/>
                        </a:rPr>
                        <a:t>7.2</a:t>
                      </a:r>
                      <a:r>
                        <a:rPr lang="en-US" sz="1800" b="0" dirty="0">
                          <a:solidFill>
                            <a:srgbClr val="000000"/>
                          </a:solidFill>
                          <a:latin typeface="微软雅黑" pitchFamily="34" charset="-122"/>
                        </a:rPr>
                        <a:t>调查和处理（</a:t>
                      </a:r>
                      <a:r>
                        <a:rPr lang="en-US" sz="1800" b="0" dirty="0">
                          <a:solidFill>
                            <a:srgbClr val="000000"/>
                          </a:solidFill>
                          <a:latin typeface="Times New Roman" panose="02020603050405020304" charset="-122"/>
                        </a:rPr>
                        <a:t>5</a:t>
                      </a:r>
                      <a:r>
                        <a:rPr lang="en-US" sz="1800" b="0" dirty="0">
                          <a:solidFill>
                            <a:srgbClr val="000000"/>
                          </a:solidFill>
                          <a:latin typeface="微软雅黑" pitchFamily="34" charset="-122"/>
                        </a:rPr>
                        <a:t>分）</a:t>
                      </a:r>
                      <a:endParaRPr lang="en-US" altLang="en-US" sz="1800" b="0" dirty="0">
                        <a:solidFill>
                          <a:srgbClr val="000000"/>
                        </a:solidFill>
                        <a:latin typeface="Times New Roman" panose="0202060305040502030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lgn="ctr">
                        <a:buNone/>
                      </a:pPr>
                      <a:r>
                        <a:rPr lang="en-US" sz="1800" b="0" dirty="0">
                          <a:solidFill>
                            <a:srgbClr val="000000"/>
                          </a:solidFill>
                          <a:latin typeface="Times New Roman" panose="02020603050405020304" charset="-122"/>
                        </a:rPr>
                        <a:t>12.2</a:t>
                      </a:r>
                      <a:r>
                        <a:rPr lang="en-US" sz="1800" b="0" dirty="0">
                          <a:solidFill>
                            <a:srgbClr val="000000"/>
                          </a:solidFill>
                          <a:latin typeface="微软雅黑" pitchFamily="34" charset="-122"/>
                        </a:rPr>
                        <a:t>事故调查和处理</a:t>
                      </a:r>
                      <a:r>
                        <a:rPr lang="en-US" sz="1800" b="1" dirty="0">
                          <a:solidFill>
                            <a:srgbClr val="000000"/>
                          </a:solidFill>
                          <a:latin typeface="微软雅黑" pitchFamily="34" charset="-122"/>
                        </a:rPr>
                        <a:t>（分项</a:t>
                      </a:r>
                      <a:r>
                        <a:rPr lang="en-US" sz="1800" b="1" dirty="0">
                          <a:solidFill>
                            <a:srgbClr val="000000"/>
                          </a:solidFill>
                          <a:latin typeface="Times New Roman" panose="02020603050405020304" charset="-122"/>
                        </a:rPr>
                        <a:t>6</a:t>
                      </a:r>
                      <a:r>
                        <a:rPr lang="en-US" sz="1800" b="1" dirty="0">
                          <a:solidFill>
                            <a:srgbClr val="000000"/>
                          </a:solidFill>
                          <a:latin typeface="微软雅黑" pitchFamily="34" charset="-122"/>
                        </a:rPr>
                        <a:t>分）</a:t>
                      </a:r>
                      <a:endParaRPr lang="en-US" altLang="en-US" sz="1800" b="1" dirty="0">
                        <a:solidFill>
                          <a:srgbClr val="000000"/>
                        </a:solidFill>
                        <a:latin typeface="Times New Roman" panose="0202060305040502030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64096">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lgn="ctr">
                        <a:buNone/>
                      </a:pPr>
                      <a:r>
                        <a:rPr lang="en-US" sz="1800" b="0" dirty="0">
                          <a:solidFill>
                            <a:srgbClr val="000000"/>
                          </a:solidFill>
                          <a:latin typeface="Times New Roman" panose="02020603050405020304" charset="-122"/>
                        </a:rPr>
                        <a:t>7.3</a:t>
                      </a:r>
                      <a:r>
                        <a:rPr lang="en-US" sz="1800" b="0" dirty="0">
                          <a:solidFill>
                            <a:srgbClr val="000000"/>
                          </a:solidFill>
                          <a:latin typeface="微软雅黑" pitchFamily="34" charset="-122"/>
                        </a:rPr>
                        <a:t>管理（</a:t>
                      </a:r>
                      <a:r>
                        <a:rPr lang="en-US" sz="1800" b="0" dirty="0">
                          <a:solidFill>
                            <a:srgbClr val="000000"/>
                          </a:solidFill>
                          <a:latin typeface="Times New Roman" panose="02020603050405020304" charset="-122"/>
                        </a:rPr>
                        <a:t>5</a:t>
                      </a:r>
                      <a:r>
                        <a:rPr lang="en-US" sz="1800" b="0" dirty="0">
                          <a:solidFill>
                            <a:srgbClr val="000000"/>
                          </a:solidFill>
                          <a:latin typeface="微软雅黑" pitchFamily="34" charset="-122"/>
                        </a:rPr>
                        <a:t>分）</a:t>
                      </a:r>
                      <a:endParaRPr lang="en-US" altLang="en-US" sz="1800" b="0" dirty="0">
                        <a:solidFill>
                          <a:srgbClr val="000000"/>
                        </a:solidFill>
                        <a:latin typeface="Times New Roman" panose="0202060305040502030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lgn="ctr">
                        <a:buNone/>
                      </a:pPr>
                      <a:r>
                        <a:rPr lang="en-US" sz="1800" b="0" dirty="0">
                          <a:solidFill>
                            <a:srgbClr val="000000"/>
                          </a:solidFill>
                          <a:latin typeface="Times New Roman" panose="02020603050405020304" charset="-122"/>
                        </a:rPr>
                        <a:t>12.2</a:t>
                      </a:r>
                      <a:r>
                        <a:rPr lang="en-US" sz="1800" b="0" dirty="0">
                          <a:solidFill>
                            <a:srgbClr val="000000"/>
                          </a:solidFill>
                          <a:latin typeface="微软雅黑" pitchFamily="34" charset="-122"/>
                        </a:rPr>
                        <a:t>事故调查和处理</a:t>
                      </a:r>
                      <a:r>
                        <a:rPr lang="en-US" sz="1800" b="1" dirty="0">
                          <a:solidFill>
                            <a:srgbClr val="000000"/>
                          </a:solidFill>
                          <a:latin typeface="微软雅黑" pitchFamily="34" charset="-122"/>
                        </a:rPr>
                        <a:t>（分项</a:t>
                      </a:r>
                      <a:r>
                        <a:rPr lang="en-US" sz="1800" b="1" dirty="0">
                          <a:solidFill>
                            <a:srgbClr val="000000"/>
                          </a:solidFill>
                          <a:latin typeface="Times New Roman" panose="02020603050405020304" charset="-122"/>
                        </a:rPr>
                        <a:t>3</a:t>
                      </a:r>
                      <a:r>
                        <a:rPr lang="en-US" sz="1800" b="1" dirty="0">
                          <a:solidFill>
                            <a:srgbClr val="000000"/>
                          </a:solidFill>
                          <a:latin typeface="微软雅黑" pitchFamily="34" charset="-122"/>
                        </a:rPr>
                        <a:t>分）</a:t>
                      </a:r>
                      <a:endParaRPr lang="en-US" altLang="en-US" sz="1800" b="1" dirty="0">
                        <a:solidFill>
                          <a:srgbClr val="000000"/>
                        </a:solidFill>
                        <a:latin typeface="Times New Roman" panose="0202060305040502030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TextBox 3"/>
          <p:cNvSpPr txBox="1"/>
          <p:nvPr/>
        </p:nvSpPr>
        <p:spPr>
          <a:xfrm>
            <a:off x="-15602" y="43700"/>
            <a:ext cx="12453016" cy="492443"/>
          </a:xfrm>
          <a:prstGeom prst="rect">
            <a:avLst/>
          </a:prstGeom>
          <a:noFill/>
        </p:spPr>
        <p:txBody>
          <a:bodyPr wrap="square" rtlCol="0">
            <a:spAutoFit/>
          </a:bodyPr>
          <a:lstStyle/>
          <a:p>
            <a:pPr algn="ctr"/>
            <a:r>
              <a:rPr lang="zh-CN" altLang="en-US" sz="2600" b="1" dirty="0">
                <a:solidFill>
                  <a:srgbClr val="0070C0"/>
                </a:solidFill>
                <a:latin typeface="微软雅黑" panose="020B0503020204020204" pitchFamily="34" charset="-122"/>
                <a:ea typeface="微软雅黑" panose="020B0503020204020204" pitchFamily="34" charset="-122"/>
              </a:rPr>
              <a:t>机械制造企业三级标准化细则与冶金等工贸企业标准化细则一、二级要素对比</a:t>
            </a:r>
          </a:p>
        </p:txBody>
      </p:sp>
    </p:spTree>
    <p:extLst>
      <p:ext uri="{BB962C8B-B14F-4D97-AF65-F5344CB8AC3E}">
        <p14:creationId xmlns:p14="http://schemas.microsoft.com/office/powerpoint/2010/main" val="1617280312"/>
      </p:ext>
    </p:extLst>
  </p:cSld>
  <p:clrMapOvr>
    <a:masterClrMapping/>
  </p:clrMapOvr>
  <p:transition spd="slow"/>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3261471141"/>
              </p:ext>
            </p:extLst>
          </p:nvPr>
        </p:nvGraphicFramePr>
        <p:xfrm>
          <a:off x="152400" y="707390"/>
          <a:ext cx="11242675" cy="6092825"/>
        </p:xfrm>
        <a:graphic>
          <a:graphicData uri="http://schemas.openxmlformats.org/drawingml/2006/table">
            <a:tbl>
              <a:tblPr/>
              <a:tblGrid>
                <a:gridCol w="567055"/>
                <a:gridCol w="751205"/>
                <a:gridCol w="2536825"/>
                <a:gridCol w="4091940"/>
                <a:gridCol w="501650"/>
                <a:gridCol w="2794000"/>
              </a:tblGrid>
              <a:tr h="515620">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altLang="en-US" sz="1600" b="1" kern="100" dirty="0" smtClean="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144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600" kern="0" spc="40" dirty="0" smtClean="0">
                          <a:effectLst/>
                          <a:latin typeface="Times New Roman" panose="02020603050405020304"/>
                          <a:ea typeface="微软雅黑" pitchFamily="34" charset="-122"/>
                          <a:cs typeface="Times New Roman" panose="02020603050405020304"/>
                        </a:rPr>
                        <a:t>7.1</a:t>
                      </a:r>
                      <a:r>
                        <a:rPr lang="zh-CN" altLang="zh-CN" sz="1600" kern="0" spc="40" dirty="0" smtClean="0">
                          <a:effectLst/>
                          <a:latin typeface="Times New Roman" panose="02020603050405020304"/>
                          <a:ea typeface="微软雅黑" pitchFamily="34" charset="-122"/>
                          <a:cs typeface="Times New Roman" panose="02020603050405020304"/>
                        </a:rPr>
                        <a:t>报告</a:t>
                      </a:r>
                      <a:endParaRPr lang="zh-CN" altLang="zh-CN" sz="1600" kern="100" dirty="0" smtClean="0">
                        <a:effectLst/>
                        <a:latin typeface="+mn-lt"/>
                        <a:ea typeface="微软雅黑" pitchFamily="34" charset="-122"/>
                        <a:cs typeface="Times New Roman" panose="02020603050405020304"/>
                      </a:endParaRPr>
                    </a:p>
                    <a:p>
                      <a:pPr algn="ctr">
                        <a:spcAft>
                          <a:spcPts val="0"/>
                        </a:spcAft>
                      </a:pPr>
                      <a:endParaRPr lang="zh-CN" altLang="zh-CN" sz="1600" kern="100" dirty="0" smtClean="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600" kern="0" spc="40" dirty="0">
                          <a:effectLst/>
                          <a:latin typeface="Times New Roman" panose="02020603050405020304"/>
                          <a:ea typeface="微软雅黑" pitchFamily="34" charset="-122"/>
                          <a:cs typeface="Times New Roman" panose="02020603050405020304"/>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1600" kern="100" dirty="0">
                          <a:effectLst/>
                          <a:latin typeface="Times New Roman" panose="02020603050405020304"/>
                          <a:ea typeface="微软雅黑" pitchFamily="34" charset="-122"/>
                          <a:cs typeface="Times New Roman" panose="02020603050405020304"/>
                        </a:rPr>
                        <a:t>企业应建立事故报告程序。</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1600" kern="100" dirty="0">
                          <a:effectLst/>
                          <a:latin typeface="Times New Roman" panose="02020603050405020304"/>
                          <a:ea typeface="微软雅黑" pitchFamily="34" charset="-122"/>
                          <a:cs typeface="Times New Roman" panose="02020603050405020304"/>
                        </a:rPr>
                        <a:t>事故报告程序应明确事故内外部报告的责任人、时限、内容等，并教育、指导从业人员严格按照有关规定的程序报告发生的生产安全事故。</a:t>
                      </a:r>
                      <a:endParaRPr lang="zh-CN" sz="1600" kern="100" dirty="0">
                        <a:effectLst/>
                        <a:latin typeface="Calibri" panose="020F0502020204030204"/>
                        <a:ea typeface="微软雅黑" pitchFamily="34" charset="-122"/>
                        <a:cs typeface="Times New Roman" panose="02020603050405020304"/>
                      </a:endParaRPr>
                    </a:p>
                    <a:p>
                      <a:pPr indent="266700" algn="just">
                        <a:spcAft>
                          <a:spcPts val="0"/>
                        </a:spcAft>
                      </a:pPr>
                      <a:r>
                        <a:rPr lang="zh-CN" sz="1600" kern="100" dirty="0">
                          <a:effectLst/>
                          <a:latin typeface="Times New Roman" panose="02020603050405020304"/>
                          <a:ea typeface="微软雅黑" pitchFamily="34" charset="-122"/>
                          <a:cs typeface="Times New Roman" panose="02020603050405020304"/>
                        </a:rPr>
                        <a:t>企业应妥善保护事故现场以及相关证据。</a:t>
                      </a:r>
                      <a:endParaRPr lang="zh-CN" sz="1600" kern="100" dirty="0">
                        <a:effectLst/>
                        <a:latin typeface="Calibri" panose="020F0502020204030204"/>
                        <a:ea typeface="微软雅黑" pitchFamily="34" charset="-122"/>
                        <a:cs typeface="Times New Roman" panose="02020603050405020304"/>
                      </a:endParaRPr>
                    </a:p>
                    <a:p>
                      <a:pPr indent="266700" algn="just">
                        <a:spcAft>
                          <a:spcPts val="0"/>
                        </a:spcAft>
                      </a:pPr>
                      <a:r>
                        <a:rPr lang="zh-CN" sz="1600" kern="100" dirty="0">
                          <a:effectLst/>
                          <a:latin typeface="Times New Roman" panose="02020603050405020304"/>
                          <a:ea typeface="微软雅黑" pitchFamily="34" charset="-122"/>
                          <a:cs typeface="Times New Roman" panose="02020603050405020304"/>
                        </a:rPr>
                        <a:t>事故（含相关方在企业内发生的事故）发生后，事故现场有关人员应当立即向本单位负责人报告；单位负责人接到报告后，应当于</a:t>
                      </a:r>
                      <a:r>
                        <a:rPr lang="en-US" sz="1600" kern="100" dirty="0">
                          <a:effectLst/>
                          <a:latin typeface="Times New Roman" panose="02020603050405020304"/>
                          <a:ea typeface="微软雅黑" pitchFamily="34" charset="-122"/>
                          <a:cs typeface="Times New Roman" panose="02020603050405020304"/>
                        </a:rPr>
                        <a:t>1</a:t>
                      </a:r>
                      <a:r>
                        <a:rPr lang="zh-CN" sz="1600" kern="100" dirty="0">
                          <a:effectLst/>
                          <a:latin typeface="Times New Roman" panose="02020603050405020304"/>
                          <a:ea typeface="微软雅黑" pitchFamily="34" charset="-122"/>
                          <a:cs typeface="Times New Roman" panose="02020603050405020304"/>
                        </a:rPr>
                        <a:t>小时内向事故发生地县级以上人民政府安全生产监督管理部门和负有安全生产监督管理职责的有关部门报告。</a:t>
                      </a:r>
                      <a:endParaRPr lang="zh-CN" sz="1600" kern="100" dirty="0">
                        <a:effectLst/>
                        <a:latin typeface="Calibri" panose="020F0502020204030204"/>
                        <a:ea typeface="微软雅黑" pitchFamily="34" charset="-122"/>
                        <a:cs typeface="Times New Roman" panose="02020603050405020304"/>
                      </a:endParaRPr>
                    </a:p>
                    <a:p>
                      <a:pPr indent="266700" algn="just">
                        <a:spcAft>
                          <a:spcPts val="0"/>
                        </a:spcAft>
                      </a:pPr>
                      <a:r>
                        <a:rPr lang="zh-CN" sz="1600" kern="100" dirty="0">
                          <a:effectLst/>
                          <a:latin typeface="Times New Roman" panose="02020603050405020304"/>
                          <a:ea typeface="微软雅黑" pitchFamily="34" charset="-122"/>
                          <a:cs typeface="Times New Roman" panose="02020603050405020304"/>
                        </a:rPr>
                        <a:t>情况紧急时，事故现场有关人员可以直接向事故发生地县级以上人民政府安全生产监督管理部门和负有安全生产监督管理职责的有关部门报告。</a:t>
                      </a:r>
                      <a:endParaRPr lang="zh-CN" sz="1600" kern="100" dirty="0">
                        <a:effectLst/>
                        <a:latin typeface="Calibri" panose="020F0502020204030204"/>
                        <a:ea typeface="微软雅黑" pitchFamily="34" charset="-122"/>
                        <a:cs typeface="Times New Roman" panose="02020603050405020304"/>
                      </a:endParaRPr>
                    </a:p>
                    <a:p>
                      <a:pPr indent="266700" algn="just">
                        <a:spcAft>
                          <a:spcPts val="0"/>
                        </a:spcAft>
                      </a:pPr>
                      <a:r>
                        <a:rPr lang="zh-CN" sz="1600" kern="100" dirty="0">
                          <a:effectLst/>
                          <a:latin typeface="Times New Roman" panose="02020603050405020304"/>
                          <a:ea typeface="微软雅黑" pitchFamily="34" charset="-122"/>
                          <a:cs typeface="Times New Roman" panose="02020603050405020304"/>
                        </a:rPr>
                        <a:t>事故报告后出现新情況的，应当及时补报。</a:t>
                      </a:r>
                      <a:endParaRPr lang="zh-CN" sz="16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600" kern="100" dirty="0">
                          <a:effectLst/>
                          <a:latin typeface="Times New Roman" panose="02020603050405020304"/>
                          <a:ea typeface="微软雅黑" pitchFamily="34" charset="-122"/>
                          <a:cs typeface="Times New Roman" panose="02020603050405020304"/>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24130" algn="just">
                        <a:spcAft>
                          <a:spcPts val="0"/>
                        </a:spcAft>
                      </a:pPr>
                      <a:r>
                        <a:rPr lang="en-US" sz="1600" kern="100" dirty="0">
                          <a:effectLst/>
                          <a:latin typeface="Times New Roman" panose="02020603050405020304"/>
                          <a:ea typeface="微软雅黑" pitchFamily="34" charset="-122"/>
                          <a:cs typeface="Times New Roman" panose="02020603050405020304"/>
                        </a:rPr>
                        <a:t>1.</a:t>
                      </a:r>
                      <a:r>
                        <a:rPr lang="zh-CN" sz="1600" kern="100" dirty="0">
                          <a:effectLst/>
                          <a:latin typeface="Times New Roman" panose="02020603050405020304"/>
                          <a:ea typeface="微软雅黑" pitchFamily="34" charset="-122"/>
                          <a:cs typeface="Times New Roman" panose="02020603050405020304"/>
                        </a:rPr>
                        <a:t>未建立事故报告程序并公示，不得分；</a:t>
                      </a:r>
                      <a:endParaRPr lang="zh-CN" sz="1600" kern="100" dirty="0">
                        <a:effectLst/>
                        <a:latin typeface="Calibri" panose="020F0502020204030204"/>
                        <a:ea typeface="微软雅黑" pitchFamily="34" charset="-122"/>
                        <a:cs typeface="Times New Roman" panose="02020603050405020304"/>
                      </a:endParaRPr>
                    </a:p>
                    <a:p>
                      <a:pPr marR="24130" algn="just">
                        <a:spcAft>
                          <a:spcPts val="0"/>
                        </a:spcAft>
                      </a:pPr>
                      <a:r>
                        <a:rPr lang="en-US" sz="1600" kern="100" dirty="0">
                          <a:effectLst/>
                          <a:latin typeface="Times New Roman" panose="02020603050405020304"/>
                          <a:ea typeface="微软雅黑" pitchFamily="34" charset="-122"/>
                          <a:cs typeface="Times New Roman" panose="02020603050405020304"/>
                        </a:rPr>
                        <a:t>2.</a:t>
                      </a:r>
                      <a:r>
                        <a:rPr lang="zh-CN" sz="1600" kern="100" dirty="0">
                          <a:effectLst/>
                          <a:latin typeface="Times New Roman" panose="02020603050405020304"/>
                          <a:ea typeface="微软雅黑" pitchFamily="34" charset="-122"/>
                          <a:cs typeface="Times New Roman" panose="02020603050405020304"/>
                        </a:rPr>
                        <a:t>事故报告记录不完善，缺少通报记录，扣</a:t>
                      </a:r>
                      <a:r>
                        <a:rPr lang="en-US" sz="1600" kern="100" dirty="0">
                          <a:effectLst/>
                          <a:latin typeface="Times New Roman" panose="02020603050405020304"/>
                          <a:ea typeface="微软雅黑" pitchFamily="34" charset="-122"/>
                          <a:cs typeface="Times New Roman" panose="02020603050405020304"/>
                        </a:rPr>
                        <a:t>2</a:t>
                      </a:r>
                      <a:r>
                        <a:rPr lang="zh-CN" sz="1600" kern="100" dirty="0">
                          <a:effectLst/>
                          <a:latin typeface="Times New Roman" panose="02020603050405020304"/>
                          <a:ea typeface="微软雅黑" pitchFamily="34" charset="-122"/>
                          <a:cs typeface="Times New Roman" panose="02020603050405020304"/>
                        </a:rPr>
                        <a:t>分；未有效保护现场及有关证据的，缺少现场照片，扣</a:t>
                      </a:r>
                      <a:r>
                        <a:rPr lang="en-US" sz="1600" kern="100" dirty="0">
                          <a:effectLst/>
                          <a:latin typeface="Times New Roman" panose="02020603050405020304"/>
                          <a:ea typeface="微软雅黑" pitchFamily="34" charset="-122"/>
                          <a:cs typeface="Times New Roman" panose="02020603050405020304"/>
                        </a:rPr>
                        <a:t>2</a:t>
                      </a:r>
                      <a:r>
                        <a:rPr lang="zh-CN" sz="1600" kern="100" dirty="0">
                          <a:effectLst/>
                          <a:latin typeface="Times New Roman" panose="02020603050405020304"/>
                          <a:ea typeface="微软雅黑" pitchFamily="34" charset="-122"/>
                          <a:cs typeface="Times New Roman" panose="02020603050405020304"/>
                        </a:rPr>
                        <a:t>分；报告的事故信息内容和形式与规定不相符的，扣</a:t>
                      </a:r>
                      <a:r>
                        <a:rPr lang="en-US" sz="1600" kern="100" dirty="0">
                          <a:effectLst/>
                          <a:latin typeface="Times New Roman" panose="02020603050405020304"/>
                          <a:ea typeface="微软雅黑" pitchFamily="34" charset="-122"/>
                          <a:cs typeface="Times New Roman" panose="02020603050405020304"/>
                        </a:rPr>
                        <a:t>1</a:t>
                      </a:r>
                      <a:r>
                        <a:rPr lang="zh-CN" sz="1600" kern="100" dirty="0">
                          <a:effectLst/>
                          <a:latin typeface="Times New Roman" panose="02020603050405020304"/>
                          <a:ea typeface="微软雅黑" pitchFamily="34" charset="-122"/>
                          <a:cs typeface="Times New Roman" panose="02020603050405020304"/>
                        </a:rPr>
                        <a:t>分；</a:t>
                      </a:r>
                      <a:endParaRPr lang="zh-CN" sz="1600" kern="100" dirty="0">
                        <a:effectLst/>
                        <a:latin typeface="Calibri" panose="020F0502020204030204"/>
                        <a:ea typeface="微软雅黑" pitchFamily="34" charset="-122"/>
                        <a:cs typeface="Times New Roman" panose="02020603050405020304"/>
                      </a:endParaRPr>
                    </a:p>
                    <a:p>
                      <a:pPr marR="24130" algn="just">
                        <a:spcAft>
                          <a:spcPts val="0"/>
                        </a:spcAft>
                      </a:pPr>
                      <a:r>
                        <a:rPr lang="en-US" sz="1600" u="none" strike="noStrike" kern="100" dirty="0">
                          <a:effectLst/>
                          <a:latin typeface="Times New Roman" panose="02020603050405020304"/>
                          <a:ea typeface="微软雅黑" pitchFamily="34" charset="-122"/>
                          <a:cs typeface="Times New Roman" panose="02020603050405020304"/>
                        </a:rPr>
                        <a:t> </a:t>
                      </a:r>
                      <a:endParaRPr lang="zh-CN" sz="16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75765">
                <a:tc gridSpan="6">
                  <a:txBody>
                    <a:bodyPr/>
                    <a:lstStyle/>
                    <a:p>
                      <a:pPr algn="l">
                        <a:spcAft>
                          <a:spcPts val="0"/>
                        </a:spcAft>
                        <a:buNone/>
                      </a:pPr>
                      <a:r>
                        <a:rPr lang="zh-CN" altLang="zh-CN" sz="2400" b="1" kern="100" dirty="0">
                          <a:effectLst/>
                          <a:latin typeface="Calibri" panose="020F0502020204030204"/>
                          <a:ea typeface="微软雅黑" pitchFamily="34" charset="-122"/>
                          <a:cs typeface="Times New Roman" panose="02020603050405020304"/>
                          <a:sym typeface="+mn-ea"/>
                        </a:rPr>
                        <a:t>本节要点：</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1</a:t>
                      </a:r>
                      <a:r>
                        <a:rPr lang="zh-CN" altLang="en-US" sz="2400" b="1" kern="100" dirty="0">
                          <a:effectLst/>
                          <a:latin typeface="Calibri" panose="020F0502020204030204"/>
                          <a:ea typeface="微软雅黑" pitchFamily="34" charset="-122"/>
                          <a:cs typeface="Times New Roman" panose="02020603050405020304"/>
                          <a:sym typeface="+mn-ea"/>
                        </a:rPr>
                        <a:t>、本项主要检查是否有事故报告程序，同时需要现场公示。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矩形 6"/>
          <p:cNvSpPr/>
          <p:nvPr/>
        </p:nvSpPr>
        <p:spPr>
          <a:xfrm>
            <a:off x="60205" y="-25936"/>
            <a:ext cx="2880320" cy="584775"/>
          </a:xfrm>
          <a:prstGeom prst="rect">
            <a:avLst/>
          </a:prstGeom>
        </p:spPr>
        <p:txBody>
          <a:bodyPr wrap="square">
            <a:spAutoFit/>
          </a:bodyPr>
          <a:lstStyle/>
          <a:p>
            <a:pPr algn="ctr"/>
            <a:r>
              <a:rPr lang="zh-CN" altLang="en-US" sz="3200" dirty="0">
                <a:latin typeface="仿宋" panose="02010609060101010101" pitchFamily="1" charset="-122"/>
                <a:ea typeface="仿宋" panose="02010609060101010101" pitchFamily="1" charset="-122"/>
              </a:rPr>
              <a:t>七</a:t>
            </a:r>
            <a:r>
              <a:rPr lang="zh-CN" altLang="zh-CN" sz="3200" b="1" dirty="0" smtClean="0">
                <a:latin typeface="仿宋" panose="02010609060101010101" pitchFamily="1" charset="-122"/>
                <a:ea typeface="仿宋" panose="02010609060101010101" pitchFamily="1" charset="-122"/>
              </a:rPr>
              <a:t>、</a:t>
            </a:r>
            <a:r>
              <a:rPr lang="zh-CN" altLang="en-US" sz="3200" b="1" dirty="0">
                <a:latin typeface="仿宋" panose="02010609060101010101" pitchFamily="1" charset="-122"/>
                <a:ea typeface="仿宋" panose="02010609060101010101" pitchFamily="1" charset="-122"/>
              </a:rPr>
              <a:t>事故</a:t>
            </a:r>
            <a:r>
              <a:rPr lang="zh-CN" altLang="en-US" sz="3200" b="1" dirty="0" smtClean="0">
                <a:latin typeface="仿宋" panose="02010609060101010101" pitchFamily="1" charset="-122"/>
                <a:ea typeface="仿宋" panose="02010609060101010101" pitchFamily="1" charset="-122"/>
              </a:rPr>
              <a:t>管理</a:t>
            </a:r>
            <a:endParaRPr lang="en-US" altLang="zh-CN" sz="3200" b="1" dirty="0">
              <a:latin typeface="仿宋" panose="02010609060101010101" pitchFamily="1" charset="-122"/>
              <a:ea typeface="仿宋" panose="02010609060101010101" pitchFamily="1" charset="-122"/>
            </a:endParaRPr>
          </a:p>
        </p:txBody>
      </p:sp>
    </p:spTree>
    <p:extLst>
      <p:ext uri="{BB962C8B-B14F-4D97-AF65-F5344CB8AC3E}">
        <p14:creationId xmlns:p14="http://schemas.microsoft.com/office/powerpoint/2010/main" val="1513807386"/>
      </p:ext>
    </p:extLst>
  </p:cSld>
  <p:clrMapOvr>
    <a:masterClrMapping/>
  </p:clrMapOvr>
  <p:transition spd="slow"/>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956009272"/>
              </p:ext>
            </p:extLst>
          </p:nvPr>
        </p:nvGraphicFramePr>
        <p:xfrm>
          <a:off x="152400" y="707390"/>
          <a:ext cx="11368806" cy="6092825"/>
        </p:xfrm>
        <a:graphic>
          <a:graphicData uri="http://schemas.openxmlformats.org/drawingml/2006/table">
            <a:tbl>
              <a:tblPr/>
              <a:tblGrid>
                <a:gridCol w="567055"/>
                <a:gridCol w="751205"/>
                <a:gridCol w="2345690"/>
                <a:gridCol w="4283075"/>
                <a:gridCol w="501650"/>
                <a:gridCol w="2920131"/>
              </a:tblGrid>
              <a:tr h="515620">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altLang="en-US" sz="1600" b="1" kern="100" dirty="0" smtClean="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1440">
                <a:tc>
                  <a:txBody>
                    <a:bodyPr/>
                    <a:lstStyle/>
                    <a:p>
                      <a:pPr algn="ctr">
                        <a:spcAft>
                          <a:spcPts val="0"/>
                        </a:spcAft>
                      </a:pPr>
                      <a:r>
                        <a:rPr lang="en-US" sz="1600" kern="0" spc="40" dirty="0">
                          <a:effectLst/>
                          <a:latin typeface="Times New Roman" panose="02020603050405020304"/>
                          <a:ea typeface="微软雅黑" pitchFamily="34" charset="-122"/>
                          <a:cs typeface="Times New Roman" panose="02020603050405020304"/>
                        </a:rPr>
                        <a:t>7.2</a:t>
                      </a:r>
                      <a:r>
                        <a:rPr lang="zh-CN" sz="1600" kern="0" spc="40" dirty="0">
                          <a:effectLst/>
                          <a:latin typeface="Times New Roman" panose="02020603050405020304"/>
                          <a:ea typeface="微软雅黑" pitchFamily="34" charset="-122"/>
                          <a:cs typeface="Times New Roman" panose="02020603050405020304"/>
                        </a:rPr>
                        <a:t>调查和处理</a:t>
                      </a:r>
                      <a:endParaRPr lang="zh-CN" sz="16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600" kern="0" spc="40" dirty="0">
                          <a:effectLst/>
                          <a:latin typeface="Times New Roman" panose="02020603050405020304"/>
                          <a:ea typeface="微软雅黑" pitchFamily="34" charset="-122"/>
                          <a:cs typeface="Times New Roman" panose="02020603050405020304"/>
                        </a:rPr>
                        <a:t> </a:t>
                      </a:r>
                      <a:endParaRPr lang="zh-CN" sz="16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1600" kern="100" dirty="0">
                          <a:effectLst/>
                          <a:latin typeface="Times New Roman" panose="02020603050405020304"/>
                          <a:ea typeface="微软雅黑" pitchFamily="34" charset="-122"/>
                          <a:cs typeface="Times New Roman" panose="02020603050405020304"/>
                        </a:rPr>
                        <a:t>企业应建立内部事故调查和处理制度。</a:t>
                      </a:r>
                      <a:endParaRPr lang="zh-CN" sz="16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1600" kern="100" dirty="0">
                          <a:effectLst/>
                          <a:latin typeface="Times New Roman" panose="02020603050405020304"/>
                          <a:ea typeface="微软雅黑" pitchFamily="34" charset="-122"/>
                          <a:cs typeface="Times New Roman" panose="02020603050405020304"/>
                        </a:rPr>
                        <a:t>按照有关规定、行业标准和国际通行做法，将造成人员伤亡</a:t>
                      </a:r>
                      <a:r>
                        <a:rPr lang="en-US" sz="1600" kern="100" dirty="0">
                          <a:effectLst/>
                          <a:latin typeface="Times New Roman" panose="02020603050405020304"/>
                          <a:ea typeface="微软雅黑" pitchFamily="34" charset="-122"/>
                          <a:cs typeface="Times New Roman" panose="02020603050405020304"/>
                        </a:rPr>
                        <a:t>(</a:t>
                      </a:r>
                      <a:r>
                        <a:rPr lang="zh-CN" sz="1600" kern="100" dirty="0">
                          <a:effectLst/>
                          <a:latin typeface="Times New Roman" panose="02020603050405020304"/>
                          <a:ea typeface="微软雅黑" pitchFamily="34" charset="-122"/>
                          <a:cs typeface="Times New Roman" panose="02020603050405020304"/>
                        </a:rPr>
                        <a:t>轻伤、重伤、死亡等人身伤害和急性中毒</a:t>
                      </a:r>
                      <a:r>
                        <a:rPr lang="en-US" sz="1600" kern="100" dirty="0">
                          <a:effectLst/>
                          <a:latin typeface="Times New Roman" panose="02020603050405020304"/>
                          <a:ea typeface="微软雅黑" pitchFamily="34" charset="-122"/>
                          <a:cs typeface="Times New Roman" panose="02020603050405020304"/>
                        </a:rPr>
                        <a:t>)</a:t>
                      </a:r>
                      <a:r>
                        <a:rPr lang="zh-CN" sz="1600" kern="100" dirty="0">
                          <a:effectLst/>
                          <a:latin typeface="Times New Roman" panose="02020603050405020304"/>
                          <a:ea typeface="微软雅黑" pitchFamily="34" charset="-122"/>
                          <a:cs typeface="Times New Roman" panose="02020603050405020304"/>
                        </a:rPr>
                        <a:t>和财产损失的事故纳入事故调查和处理范畴。</a:t>
                      </a:r>
                      <a:endParaRPr lang="zh-CN" sz="1600" kern="100" dirty="0">
                        <a:effectLst/>
                        <a:latin typeface="Calibri" panose="020F0502020204030204"/>
                        <a:ea typeface="微软雅黑" pitchFamily="34" charset="-122"/>
                        <a:cs typeface="Times New Roman" panose="02020603050405020304"/>
                      </a:endParaRPr>
                    </a:p>
                    <a:p>
                      <a:pPr indent="266700" algn="just">
                        <a:spcAft>
                          <a:spcPts val="0"/>
                        </a:spcAft>
                      </a:pPr>
                      <a:r>
                        <a:rPr lang="zh-CN" sz="1600" kern="100" dirty="0">
                          <a:effectLst/>
                          <a:latin typeface="Times New Roman" panose="02020603050405020304"/>
                          <a:ea typeface="微软雅黑" pitchFamily="34" charset="-122"/>
                          <a:cs typeface="Times New Roman" panose="02020603050405020304"/>
                        </a:rPr>
                        <a:t>企业发生事故后，应及时成立事故调查组，明确其职责与权限，进行事故调查。应查明事故发生的时间、经过、原因、波及范围、人员伤亡情况及直接经济损失等。发生事故后，应编制事故调查报告</a:t>
                      </a:r>
                      <a:endParaRPr lang="zh-CN" sz="1600" kern="100" dirty="0">
                        <a:effectLst/>
                        <a:latin typeface="Calibri" panose="020F0502020204030204"/>
                        <a:ea typeface="微软雅黑" pitchFamily="34" charset="-122"/>
                        <a:cs typeface="Times New Roman" panose="02020603050405020304"/>
                      </a:endParaRPr>
                    </a:p>
                    <a:p>
                      <a:pPr indent="266700" algn="just">
                        <a:spcAft>
                          <a:spcPts val="0"/>
                        </a:spcAft>
                      </a:pPr>
                      <a:r>
                        <a:rPr lang="zh-CN" sz="1600" kern="100" dirty="0">
                          <a:effectLst/>
                          <a:latin typeface="Times New Roman" panose="02020603050405020304"/>
                          <a:ea typeface="微软雅黑" pitchFamily="34" charset="-122"/>
                          <a:cs typeface="Times New Roman" panose="02020603050405020304"/>
                        </a:rPr>
                        <a:t>企业应开展事故案例警示教育活动，认真吸取事故教训，落实防范和整改措施，防止类似事故再次发生。</a:t>
                      </a:r>
                      <a:endParaRPr lang="zh-CN" sz="16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600" kern="100" dirty="0">
                          <a:effectLst/>
                          <a:latin typeface="Times New Roman" panose="02020603050405020304"/>
                          <a:ea typeface="微软雅黑" pitchFamily="34" charset="-122"/>
                          <a:cs typeface="Times New Roman" panose="02020603050405020304"/>
                        </a:rPr>
                        <a:t>5</a:t>
                      </a:r>
                      <a:endParaRPr lang="zh-CN" sz="16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600" kern="100" dirty="0">
                          <a:effectLst/>
                          <a:latin typeface="Times New Roman" panose="02020603050405020304"/>
                          <a:ea typeface="微软雅黑" pitchFamily="34" charset="-122"/>
                          <a:cs typeface="Times New Roman" panose="02020603050405020304"/>
                        </a:rPr>
                        <a:t>1.</a:t>
                      </a:r>
                      <a:r>
                        <a:rPr lang="zh-CN" sz="1600" kern="100" dirty="0">
                          <a:effectLst/>
                          <a:latin typeface="Times New Roman" panose="02020603050405020304"/>
                          <a:ea typeface="微软雅黑" pitchFamily="34" charset="-122"/>
                          <a:cs typeface="Times New Roman" panose="02020603050405020304"/>
                        </a:rPr>
                        <a:t>事故管理制度中未明确事故调查和处理范畴的，扣</a:t>
                      </a:r>
                      <a:r>
                        <a:rPr lang="en-US" sz="1600" kern="100" dirty="0">
                          <a:effectLst/>
                          <a:latin typeface="Times New Roman" panose="02020603050405020304"/>
                          <a:ea typeface="微软雅黑" pitchFamily="34" charset="-122"/>
                          <a:cs typeface="Times New Roman" panose="02020603050405020304"/>
                        </a:rPr>
                        <a:t>1</a:t>
                      </a:r>
                      <a:r>
                        <a:rPr lang="zh-CN" sz="1600" kern="100" dirty="0">
                          <a:effectLst/>
                          <a:latin typeface="Times New Roman" panose="02020603050405020304"/>
                          <a:ea typeface="微软雅黑" pitchFamily="34" charset="-122"/>
                          <a:cs typeface="Times New Roman" panose="02020603050405020304"/>
                        </a:rPr>
                        <a:t>分；</a:t>
                      </a:r>
                      <a:endParaRPr lang="zh-CN" sz="1600" kern="100" dirty="0">
                        <a:effectLst/>
                        <a:latin typeface="Calibri" panose="020F0502020204030204"/>
                        <a:ea typeface="微软雅黑" pitchFamily="34" charset="-122"/>
                        <a:cs typeface="Times New Roman" panose="02020603050405020304"/>
                      </a:endParaRPr>
                    </a:p>
                    <a:p>
                      <a:pPr algn="just">
                        <a:spcAft>
                          <a:spcPts val="0"/>
                        </a:spcAft>
                      </a:pPr>
                      <a:r>
                        <a:rPr lang="en-US" sz="1600" kern="100" dirty="0">
                          <a:effectLst/>
                          <a:latin typeface="Times New Roman" panose="02020603050405020304"/>
                          <a:ea typeface="微软雅黑" pitchFamily="34" charset="-122"/>
                          <a:cs typeface="Times New Roman" panose="02020603050405020304"/>
                        </a:rPr>
                        <a:t>2.</a:t>
                      </a:r>
                      <a:r>
                        <a:rPr lang="zh-CN" sz="1600" kern="100" dirty="0">
                          <a:effectLst/>
                          <a:latin typeface="Times New Roman" panose="02020603050405020304"/>
                          <a:ea typeface="微软雅黑" pitchFamily="34" charset="-122"/>
                          <a:cs typeface="Times New Roman" panose="02020603050405020304"/>
                        </a:rPr>
                        <a:t>事故发生后，无调查报告的，不得分；未按</a:t>
                      </a:r>
                      <a:r>
                        <a:rPr lang="en-US" sz="1600" kern="100" dirty="0">
                          <a:effectLst/>
                          <a:latin typeface="Times New Roman" panose="02020603050405020304"/>
                          <a:ea typeface="微软雅黑" pitchFamily="34" charset="-122"/>
                          <a:cs typeface="Times New Roman" panose="02020603050405020304"/>
                        </a:rPr>
                        <a:t>“</a:t>
                      </a:r>
                      <a:r>
                        <a:rPr lang="zh-CN" sz="1600" kern="100" dirty="0">
                          <a:effectLst/>
                          <a:latin typeface="Times New Roman" panose="02020603050405020304"/>
                          <a:ea typeface="微软雅黑" pitchFamily="34" charset="-122"/>
                          <a:cs typeface="Times New Roman" panose="02020603050405020304"/>
                        </a:rPr>
                        <a:t>四不放过</a:t>
                      </a:r>
                      <a:r>
                        <a:rPr lang="en-US" sz="1600" kern="100" dirty="0">
                          <a:effectLst/>
                          <a:latin typeface="Times New Roman" panose="02020603050405020304"/>
                          <a:ea typeface="微软雅黑" pitchFamily="34" charset="-122"/>
                          <a:cs typeface="Times New Roman" panose="02020603050405020304"/>
                        </a:rPr>
                        <a:t>”</a:t>
                      </a:r>
                      <a:r>
                        <a:rPr lang="zh-CN" sz="1600" kern="100" dirty="0">
                          <a:effectLst/>
                          <a:latin typeface="Times New Roman" panose="02020603050405020304"/>
                          <a:ea typeface="微软雅黑" pitchFamily="34" charset="-122"/>
                          <a:cs typeface="Times New Roman" panose="02020603050405020304"/>
                        </a:rPr>
                        <a:t>原则处理的，扣</a:t>
                      </a:r>
                      <a:r>
                        <a:rPr lang="en-US" sz="1600" kern="100" dirty="0">
                          <a:effectLst/>
                          <a:latin typeface="Times New Roman" panose="02020603050405020304"/>
                          <a:ea typeface="微软雅黑" pitchFamily="34" charset="-122"/>
                          <a:cs typeface="Times New Roman" panose="02020603050405020304"/>
                        </a:rPr>
                        <a:t>1</a:t>
                      </a:r>
                      <a:r>
                        <a:rPr lang="zh-CN" sz="1600" kern="100" dirty="0">
                          <a:effectLst/>
                          <a:latin typeface="Times New Roman" panose="02020603050405020304"/>
                          <a:ea typeface="微软雅黑" pitchFamily="34" charset="-122"/>
                          <a:cs typeface="Times New Roman" panose="02020603050405020304"/>
                        </a:rPr>
                        <a:t>分；调查报告内容不全的，扣</a:t>
                      </a:r>
                      <a:r>
                        <a:rPr lang="en-US" sz="1600" kern="100" dirty="0">
                          <a:effectLst/>
                          <a:latin typeface="Times New Roman" panose="02020603050405020304"/>
                          <a:ea typeface="微软雅黑" pitchFamily="34" charset="-122"/>
                          <a:cs typeface="Times New Roman" panose="02020603050405020304"/>
                        </a:rPr>
                        <a:t>1</a:t>
                      </a:r>
                      <a:r>
                        <a:rPr lang="zh-CN" sz="1600" kern="100" dirty="0">
                          <a:effectLst/>
                          <a:latin typeface="Times New Roman" panose="02020603050405020304"/>
                          <a:ea typeface="微软雅黑" pitchFamily="34" charset="-122"/>
                          <a:cs typeface="Times New Roman" panose="02020603050405020304"/>
                        </a:rPr>
                        <a:t>分；相关的文件资料未整理归档的，每次扣</a:t>
                      </a:r>
                      <a:r>
                        <a:rPr lang="en-US" sz="1600" kern="100" dirty="0">
                          <a:effectLst/>
                          <a:latin typeface="Times New Roman" panose="02020603050405020304"/>
                          <a:ea typeface="微软雅黑" pitchFamily="34" charset="-122"/>
                          <a:cs typeface="Times New Roman" panose="02020603050405020304"/>
                        </a:rPr>
                        <a:t>1</a:t>
                      </a:r>
                      <a:r>
                        <a:rPr lang="zh-CN" sz="1600" kern="100" dirty="0">
                          <a:effectLst/>
                          <a:latin typeface="Times New Roman" panose="02020603050405020304"/>
                          <a:ea typeface="微软雅黑" pitchFamily="34" charset="-122"/>
                          <a:cs typeface="Times New Roman" panose="02020603050405020304"/>
                        </a:rPr>
                        <a:t>分；</a:t>
                      </a:r>
                      <a:r>
                        <a:rPr lang="en-US" sz="1600" kern="100" dirty="0">
                          <a:effectLst/>
                          <a:latin typeface="Times New Roman" panose="02020603050405020304"/>
                          <a:ea typeface="微软雅黑" pitchFamily="34" charset="-122"/>
                          <a:cs typeface="Times New Roman" panose="02020603050405020304"/>
                        </a:rPr>
                        <a:t> </a:t>
                      </a:r>
                      <a:endParaRPr lang="zh-CN" sz="1600" kern="100" dirty="0">
                        <a:effectLst/>
                        <a:latin typeface="Calibri" panose="020F0502020204030204"/>
                        <a:ea typeface="微软雅黑" pitchFamily="34" charset="-122"/>
                        <a:cs typeface="Times New Roman" panose="02020603050405020304"/>
                      </a:endParaRPr>
                    </a:p>
                    <a:p>
                      <a:pPr algn="just">
                        <a:spcAft>
                          <a:spcPts val="0"/>
                        </a:spcAft>
                      </a:pPr>
                      <a:r>
                        <a:rPr lang="en-US" sz="1600" kern="100" dirty="0">
                          <a:effectLst/>
                          <a:latin typeface="Times New Roman" panose="02020603050405020304"/>
                          <a:ea typeface="微软雅黑" pitchFamily="34" charset="-122"/>
                          <a:cs typeface="Times New Roman" panose="02020603050405020304"/>
                        </a:rPr>
                        <a:t>3.</a:t>
                      </a:r>
                      <a:r>
                        <a:rPr lang="zh-CN" sz="1600" kern="100" dirty="0">
                          <a:effectLst/>
                          <a:latin typeface="Times New Roman" panose="02020603050405020304"/>
                          <a:ea typeface="微软雅黑" pitchFamily="34" charset="-122"/>
                          <a:cs typeface="Times New Roman" panose="02020603050405020304"/>
                        </a:rPr>
                        <a:t>每年未开展至少一次事故案例培训，扣</a:t>
                      </a:r>
                      <a:r>
                        <a:rPr lang="en-US" sz="1600" kern="100" dirty="0">
                          <a:effectLst/>
                          <a:latin typeface="Times New Roman" panose="02020603050405020304"/>
                          <a:ea typeface="微软雅黑" pitchFamily="34" charset="-122"/>
                          <a:cs typeface="Times New Roman" panose="02020603050405020304"/>
                        </a:rPr>
                        <a:t>1</a:t>
                      </a:r>
                      <a:r>
                        <a:rPr lang="zh-CN" sz="1600" kern="100" dirty="0">
                          <a:effectLst/>
                          <a:latin typeface="Times New Roman" panose="02020603050405020304"/>
                          <a:ea typeface="微软雅黑" pitchFamily="34" charset="-122"/>
                          <a:cs typeface="Times New Roman" panose="02020603050405020304"/>
                        </a:rPr>
                        <a:t>分。</a:t>
                      </a:r>
                      <a:endParaRPr lang="zh-CN" sz="1600" kern="100" dirty="0">
                        <a:effectLst/>
                        <a:latin typeface="Calibri" panose="020F0502020204030204"/>
                        <a:ea typeface="微软雅黑" pitchFamily="34" charset="-122"/>
                        <a:cs typeface="Times New Roman" panose="02020603050405020304"/>
                      </a:endParaRPr>
                    </a:p>
                    <a:p>
                      <a:pPr algn="just">
                        <a:spcAft>
                          <a:spcPts val="0"/>
                        </a:spcAft>
                      </a:pPr>
                      <a:r>
                        <a:rPr lang="en-US" sz="1600" kern="100" dirty="0">
                          <a:effectLst/>
                          <a:latin typeface="Times New Roman" panose="02020603050405020304"/>
                          <a:ea typeface="微软雅黑" pitchFamily="34" charset="-122"/>
                          <a:cs typeface="Times New Roman" panose="02020603050405020304"/>
                        </a:rPr>
                        <a:t> </a:t>
                      </a:r>
                      <a:endParaRPr lang="zh-CN" sz="16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75765">
                <a:tc gridSpan="6">
                  <a:txBody>
                    <a:bodyPr/>
                    <a:lstStyle/>
                    <a:p>
                      <a:pPr algn="l">
                        <a:spcAft>
                          <a:spcPts val="0"/>
                        </a:spcAft>
                        <a:buNone/>
                      </a:pPr>
                      <a:r>
                        <a:rPr lang="zh-CN" altLang="zh-CN" sz="2400" b="1" kern="100" dirty="0">
                          <a:effectLst/>
                          <a:latin typeface="Calibri" panose="020F0502020204030204"/>
                          <a:ea typeface="微软雅黑" pitchFamily="34" charset="-122"/>
                          <a:cs typeface="Times New Roman" panose="02020603050405020304"/>
                          <a:sym typeface="+mn-ea"/>
                        </a:rPr>
                        <a:t>本节要点：</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1</a:t>
                      </a:r>
                      <a:r>
                        <a:rPr lang="zh-CN" altLang="en-US" sz="2400" b="1" kern="100" dirty="0">
                          <a:effectLst/>
                          <a:latin typeface="Calibri" panose="020F0502020204030204"/>
                          <a:ea typeface="微软雅黑" pitchFamily="34" charset="-122"/>
                          <a:cs typeface="Times New Roman" panose="02020603050405020304"/>
                          <a:sym typeface="+mn-ea"/>
                        </a:rPr>
                        <a:t>、本项主要检查事故调查和处理制度是否内容完善。</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2</a:t>
                      </a:r>
                      <a:r>
                        <a:rPr lang="zh-CN" altLang="en-US" sz="2400" b="1" kern="100" dirty="0">
                          <a:effectLst/>
                          <a:latin typeface="Calibri" panose="020F0502020204030204"/>
                          <a:ea typeface="微软雅黑" pitchFamily="34" charset="-122"/>
                          <a:cs typeface="Times New Roman" panose="02020603050405020304"/>
                          <a:sym typeface="+mn-ea"/>
                        </a:rPr>
                        <a:t>、要求企业每年至少一次进行相关事故的案例培训。</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矩形 6"/>
          <p:cNvSpPr/>
          <p:nvPr/>
        </p:nvSpPr>
        <p:spPr>
          <a:xfrm>
            <a:off x="60205" y="-25936"/>
            <a:ext cx="2880320" cy="584775"/>
          </a:xfrm>
          <a:prstGeom prst="rect">
            <a:avLst/>
          </a:prstGeom>
        </p:spPr>
        <p:txBody>
          <a:bodyPr wrap="square">
            <a:spAutoFit/>
          </a:bodyPr>
          <a:lstStyle/>
          <a:p>
            <a:pPr algn="ctr"/>
            <a:r>
              <a:rPr lang="zh-CN" altLang="en-US" sz="3200" dirty="0">
                <a:latin typeface="仿宋" panose="02010609060101010101" pitchFamily="1" charset="-122"/>
                <a:ea typeface="仿宋" panose="02010609060101010101" pitchFamily="1" charset="-122"/>
              </a:rPr>
              <a:t>七</a:t>
            </a:r>
            <a:r>
              <a:rPr lang="zh-CN" altLang="zh-CN" sz="3200" b="1" dirty="0" smtClean="0">
                <a:latin typeface="仿宋" panose="02010609060101010101" pitchFamily="1" charset="-122"/>
                <a:ea typeface="仿宋" panose="02010609060101010101" pitchFamily="1" charset="-122"/>
              </a:rPr>
              <a:t>、</a:t>
            </a:r>
            <a:r>
              <a:rPr lang="zh-CN" altLang="en-US" sz="3200" b="1" dirty="0">
                <a:latin typeface="仿宋" panose="02010609060101010101" pitchFamily="1" charset="-122"/>
                <a:ea typeface="仿宋" panose="02010609060101010101" pitchFamily="1" charset="-122"/>
              </a:rPr>
              <a:t>事故</a:t>
            </a:r>
            <a:r>
              <a:rPr lang="zh-CN" altLang="en-US" sz="3200" b="1" dirty="0" smtClean="0">
                <a:latin typeface="仿宋" panose="02010609060101010101" pitchFamily="1" charset="-122"/>
                <a:ea typeface="仿宋" panose="02010609060101010101" pitchFamily="1" charset="-122"/>
              </a:rPr>
              <a:t>管理</a:t>
            </a:r>
            <a:endParaRPr lang="en-US" altLang="zh-CN" sz="3200" b="1" dirty="0">
              <a:latin typeface="仿宋" panose="02010609060101010101" pitchFamily="1" charset="-122"/>
              <a:ea typeface="仿宋" panose="02010609060101010101" pitchFamily="1" charset="-122"/>
            </a:endParaRPr>
          </a:p>
        </p:txBody>
      </p:sp>
    </p:spTree>
    <p:extLst>
      <p:ext uri="{BB962C8B-B14F-4D97-AF65-F5344CB8AC3E}">
        <p14:creationId xmlns:p14="http://schemas.microsoft.com/office/powerpoint/2010/main" val="2519513140"/>
      </p:ext>
    </p:extLst>
  </p:cSld>
  <p:clrMapOvr>
    <a:masterClrMapping/>
  </p:clrMapOvr>
  <p:transition spd="slow"/>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2195888882"/>
              </p:ext>
            </p:extLst>
          </p:nvPr>
        </p:nvGraphicFramePr>
        <p:xfrm>
          <a:off x="152400" y="707390"/>
          <a:ext cx="11242675" cy="6092825"/>
        </p:xfrm>
        <a:graphic>
          <a:graphicData uri="http://schemas.openxmlformats.org/drawingml/2006/table">
            <a:tbl>
              <a:tblPr/>
              <a:tblGrid>
                <a:gridCol w="567055"/>
                <a:gridCol w="751205"/>
                <a:gridCol w="2536825"/>
                <a:gridCol w="4091940"/>
                <a:gridCol w="501650"/>
                <a:gridCol w="2794000"/>
              </a:tblGrid>
              <a:tr h="515620">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二级</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altLang="en-US" sz="1400" b="1" kern="100" dirty="0" smtClean="0">
                          <a:effectLst/>
                          <a:latin typeface="Times New Roman" panose="02020603050405020304"/>
                          <a:ea typeface="微软雅黑" pitchFamily="34" charset="-122"/>
                          <a:cs typeface="Times New Roman" panose="02020603050405020304"/>
                        </a:rPr>
                        <a:t>要素</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三级</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b="1" kern="100" dirty="0">
                          <a:effectLst/>
                          <a:latin typeface="Times New Roman" panose="02020603050405020304"/>
                          <a:ea typeface="微软雅黑" pitchFamily="34" charset="-122"/>
                          <a:cs typeface="Times New Roman" panose="02020603050405020304"/>
                        </a:rPr>
                        <a:t>要素</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基本规范要求</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企业达标标准</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标准</a:t>
                      </a:r>
                      <a:endParaRPr lang="zh-CN" sz="1400" kern="100" dirty="0">
                        <a:effectLst/>
                        <a:latin typeface="Calibri" panose="020F0502020204030204"/>
                        <a:ea typeface="微软雅黑" pitchFamily="34" charset="-122"/>
                        <a:cs typeface="Times New Roman" panose="02020603050405020304"/>
                      </a:endParaRPr>
                    </a:p>
                    <a:p>
                      <a:pPr algn="ctr">
                        <a:spcAft>
                          <a:spcPts val="0"/>
                        </a:spcAft>
                      </a:pPr>
                      <a:r>
                        <a:rPr lang="zh-CN" sz="1400" b="1" kern="100" dirty="0">
                          <a:effectLst/>
                          <a:latin typeface="Times New Roman" panose="02020603050405020304"/>
                          <a:ea typeface="微软雅黑" pitchFamily="34" charset="-122"/>
                          <a:cs typeface="Times New Roman" panose="02020603050405020304"/>
                        </a:rPr>
                        <a:t>分值</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100" dirty="0">
                          <a:effectLst/>
                          <a:latin typeface="Times New Roman" panose="02020603050405020304"/>
                          <a:ea typeface="微软雅黑" pitchFamily="34" charset="-122"/>
                          <a:cs typeface="Times New Roman" panose="02020603050405020304"/>
                        </a:rPr>
                        <a:t>考评说明</a:t>
                      </a:r>
                      <a:endParaRPr lang="zh-CN" sz="14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1440">
                <a:tc>
                  <a:txBody>
                    <a:bodyPr/>
                    <a:lstStyle/>
                    <a:p>
                      <a:pPr algn="ctr">
                        <a:spcAft>
                          <a:spcPts val="0"/>
                        </a:spcAft>
                      </a:pPr>
                      <a:r>
                        <a:rPr lang="en-US" sz="2000" kern="100" dirty="0">
                          <a:effectLst/>
                          <a:latin typeface="Times New Roman" panose="02020603050405020304"/>
                          <a:ea typeface="微软雅黑" pitchFamily="34" charset="-122"/>
                          <a:cs typeface="Times New Roman" panose="02020603050405020304"/>
                        </a:rPr>
                        <a:t>7.3</a:t>
                      </a:r>
                      <a:r>
                        <a:rPr lang="zh-CN" sz="2000" kern="100" dirty="0">
                          <a:effectLst/>
                          <a:latin typeface="Times New Roman" panose="02020603050405020304"/>
                          <a:ea typeface="微软雅黑" pitchFamily="34" charset="-122"/>
                          <a:cs typeface="Times New Roman" panose="02020603050405020304"/>
                        </a:rPr>
                        <a:t>管理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2000" kern="0" spc="40" dirty="0">
                          <a:effectLst/>
                          <a:latin typeface="Times New Roman" panose="02020603050405020304"/>
                          <a:ea typeface="微软雅黑" pitchFamily="34" charset="-122"/>
                          <a:cs typeface="Times New Roman" panose="02020603050405020304"/>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66700" algn="just">
                        <a:spcAft>
                          <a:spcPts val="0"/>
                        </a:spcAft>
                      </a:pPr>
                      <a:r>
                        <a:rPr lang="zh-CN" sz="2000" kern="100" dirty="0">
                          <a:effectLst/>
                          <a:latin typeface="Times New Roman" panose="02020603050405020304"/>
                          <a:ea typeface="微软雅黑" pitchFamily="34" charset="-122"/>
                          <a:cs typeface="Times New Roman" panose="02020603050405020304"/>
                        </a:rPr>
                        <a:t>企业应建立事故档案和管理台账。</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2000" kern="100" dirty="0">
                          <a:effectLst/>
                          <a:latin typeface="Times New Roman" panose="02020603050405020304"/>
                          <a:ea typeface="微软雅黑" pitchFamily="34" charset="-122"/>
                          <a:cs typeface="Times New Roman" panose="02020603050405020304"/>
                        </a:rPr>
                        <a:t>将承包商、供应商等相关方在企业内部发生的事故纳入本企业事故管理。</a:t>
                      </a:r>
                      <a:endParaRPr lang="zh-CN" sz="2000" kern="100" dirty="0">
                        <a:effectLst/>
                        <a:latin typeface="Calibri" panose="020F0502020204030204"/>
                        <a:ea typeface="微软雅黑" pitchFamily="34" charset="-122"/>
                        <a:cs typeface="Times New Roman" panose="02020603050405020304"/>
                      </a:endParaRPr>
                    </a:p>
                    <a:p>
                      <a:pPr indent="266700" algn="just">
                        <a:spcAft>
                          <a:spcPts val="0"/>
                        </a:spcAft>
                      </a:pPr>
                      <a:r>
                        <a:rPr lang="zh-CN" sz="2000" kern="100" dirty="0">
                          <a:effectLst/>
                          <a:latin typeface="Times New Roman" panose="02020603050405020304"/>
                          <a:ea typeface="微软雅黑" pitchFamily="34" charset="-122"/>
                          <a:cs typeface="Times New Roman" panose="02020603050405020304"/>
                        </a:rPr>
                        <a:t>企业应建议事故管理台账，并每年进行事故统计，同时事故统计应包含相关方事故。</a:t>
                      </a:r>
                      <a:endParaRPr lang="zh-CN" sz="20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2000" kern="100" dirty="0">
                          <a:effectLst/>
                          <a:latin typeface="Times New Roman" panose="02020603050405020304"/>
                          <a:ea typeface="微软雅黑" pitchFamily="34" charset="-122"/>
                          <a:cs typeface="Times New Roman" panose="02020603050405020304"/>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2000" kern="100" dirty="0">
                          <a:effectLst/>
                          <a:latin typeface="Times New Roman" panose="02020603050405020304"/>
                          <a:ea typeface="微软雅黑" pitchFamily="34" charset="-122"/>
                          <a:cs typeface="Times New Roman" panose="02020603050405020304"/>
                        </a:rPr>
                        <a:t>1.</a:t>
                      </a:r>
                      <a:r>
                        <a:rPr lang="zh-CN" sz="2000" kern="100" dirty="0">
                          <a:effectLst/>
                          <a:latin typeface="Times New Roman" panose="02020603050405020304"/>
                          <a:ea typeface="微软雅黑" pitchFamily="34" charset="-122"/>
                          <a:cs typeface="Times New Roman" panose="02020603050405020304"/>
                        </a:rPr>
                        <a:t>承包商、供应商等相关方在企业内部发生的事故未纳入本企业事故管，扣</a:t>
                      </a:r>
                      <a:r>
                        <a:rPr lang="en-US" sz="2000" kern="100" dirty="0">
                          <a:effectLst/>
                          <a:latin typeface="Times New Roman" panose="02020603050405020304"/>
                          <a:ea typeface="微软雅黑" pitchFamily="34" charset="-122"/>
                          <a:cs typeface="Times New Roman" panose="02020603050405020304"/>
                        </a:rPr>
                        <a:t>2</a:t>
                      </a:r>
                      <a:r>
                        <a:rPr lang="zh-CN" sz="2000" kern="100" dirty="0">
                          <a:effectLst/>
                          <a:latin typeface="Times New Roman" panose="02020603050405020304"/>
                          <a:ea typeface="微软雅黑" pitchFamily="34" charset="-122"/>
                          <a:cs typeface="Times New Roman" panose="02020603050405020304"/>
                        </a:rPr>
                        <a:t>分；</a:t>
                      </a:r>
                      <a:endParaRPr lang="zh-CN" sz="2000" kern="100" dirty="0">
                        <a:effectLst/>
                        <a:latin typeface="Calibri" panose="020F0502020204030204"/>
                        <a:ea typeface="微软雅黑" pitchFamily="34" charset="-122"/>
                        <a:cs typeface="Times New Roman" panose="02020603050405020304"/>
                      </a:endParaRPr>
                    </a:p>
                    <a:p>
                      <a:pPr algn="just">
                        <a:spcAft>
                          <a:spcPts val="0"/>
                        </a:spcAft>
                      </a:pPr>
                      <a:r>
                        <a:rPr lang="en-US" sz="2000" kern="100" dirty="0">
                          <a:effectLst/>
                          <a:latin typeface="Times New Roman" panose="02020603050405020304"/>
                          <a:ea typeface="微软雅黑" pitchFamily="34" charset="-122"/>
                          <a:cs typeface="Times New Roman" panose="02020603050405020304"/>
                        </a:rPr>
                        <a:t>2.</a:t>
                      </a:r>
                      <a:r>
                        <a:rPr lang="zh-CN" sz="2000" kern="100" dirty="0">
                          <a:effectLst/>
                          <a:latin typeface="Times New Roman" panose="02020603050405020304"/>
                          <a:ea typeface="微软雅黑" pitchFamily="34" charset="-122"/>
                          <a:cs typeface="Times New Roman" panose="02020603050405020304"/>
                        </a:rPr>
                        <a:t>缺少定期事故统计汇总表，扣</a:t>
                      </a:r>
                      <a:r>
                        <a:rPr lang="en-US" sz="2000" kern="100" dirty="0">
                          <a:effectLst/>
                          <a:latin typeface="Times New Roman" panose="02020603050405020304"/>
                          <a:ea typeface="微软雅黑" pitchFamily="34" charset="-122"/>
                          <a:cs typeface="Times New Roman" panose="02020603050405020304"/>
                        </a:rPr>
                        <a:t>3</a:t>
                      </a:r>
                      <a:r>
                        <a:rPr lang="zh-CN" sz="2000" kern="100" dirty="0">
                          <a:effectLst/>
                          <a:latin typeface="Times New Roman" panose="02020603050405020304"/>
                          <a:ea typeface="微软雅黑" pitchFamily="34" charset="-122"/>
                          <a:cs typeface="Times New Roman" panose="02020603050405020304"/>
                        </a:rPr>
                        <a:t>分。</a:t>
                      </a:r>
                      <a:endParaRPr lang="zh-CN" sz="20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75765">
                <a:tc gridSpan="6">
                  <a:txBody>
                    <a:bodyPr/>
                    <a:lstStyle/>
                    <a:p>
                      <a:pPr algn="l">
                        <a:spcAft>
                          <a:spcPts val="0"/>
                        </a:spcAft>
                        <a:buNone/>
                      </a:pPr>
                      <a:r>
                        <a:rPr lang="zh-CN" altLang="zh-CN" sz="2400" b="1" kern="100" dirty="0">
                          <a:effectLst/>
                          <a:latin typeface="Calibri" panose="020F0502020204030204"/>
                          <a:ea typeface="微软雅黑" pitchFamily="34" charset="-122"/>
                          <a:cs typeface="Times New Roman" panose="02020603050405020304"/>
                          <a:sym typeface="+mn-ea"/>
                        </a:rPr>
                        <a:t>本节要点：</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1</a:t>
                      </a:r>
                      <a:r>
                        <a:rPr lang="zh-CN" altLang="en-US" sz="2400" b="1" kern="100" dirty="0">
                          <a:effectLst/>
                          <a:latin typeface="Calibri" panose="020F0502020204030204"/>
                          <a:ea typeface="微软雅黑" pitchFamily="34" charset="-122"/>
                          <a:cs typeface="Times New Roman" panose="02020603050405020304"/>
                          <a:sym typeface="+mn-ea"/>
                        </a:rPr>
                        <a:t>、检查是否有事故统计，同时记录中是否将承包商、供应商纳入。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矩形 6"/>
          <p:cNvSpPr/>
          <p:nvPr/>
        </p:nvSpPr>
        <p:spPr>
          <a:xfrm>
            <a:off x="60205" y="-25936"/>
            <a:ext cx="2880320" cy="584775"/>
          </a:xfrm>
          <a:prstGeom prst="rect">
            <a:avLst/>
          </a:prstGeom>
        </p:spPr>
        <p:txBody>
          <a:bodyPr wrap="square">
            <a:spAutoFit/>
          </a:bodyPr>
          <a:lstStyle/>
          <a:p>
            <a:pPr algn="ctr"/>
            <a:r>
              <a:rPr lang="zh-CN" altLang="en-US" sz="3200" dirty="0">
                <a:latin typeface="仿宋" panose="02010609060101010101" pitchFamily="1" charset="-122"/>
                <a:ea typeface="仿宋" panose="02010609060101010101" pitchFamily="1" charset="-122"/>
              </a:rPr>
              <a:t>七</a:t>
            </a:r>
            <a:r>
              <a:rPr lang="zh-CN" altLang="zh-CN" sz="3200" b="1" dirty="0" smtClean="0">
                <a:latin typeface="仿宋" panose="02010609060101010101" pitchFamily="1" charset="-122"/>
                <a:ea typeface="仿宋" panose="02010609060101010101" pitchFamily="1" charset="-122"/>
              </a:rPr>
              <a:t>、</a:t>
            </a:r>
            <a:r>
              <a:rPr lang="zh-CN" altLang="en-US" sz="3200" b="1" dirty="0">
                <a:latin typeface="仿宋" panose="02010609060101010101" pitchFamily="1" charset="-122"/>
                <a:ea typeface="仿宋" panose="02010609060101010101" pitchFamily="1" charset="-122"/>
              </a:rPr>
              <a:t>事故</a:t>
            </a:r>
            <a:r>
              <a:rPr lang="zh-CN" altLang="en-US" sz="3200" b="1" dirty="0" smtClean="0">
                <a:latin typeface="仿宋" panose="02010609060101010101" pitchFamily="1" charset="-122"/>
                <a:ea typeface="仿宋" panose="02010609060101010101" pitchFamily="1" charset="-122"/>
              </a:rPr>
              <a:t>管理</a:t>
            </a:r>
            <a:endParaRPr lang="en-US" altLang="zh-CN" sz="3200" b="1" dirty="0">
              <a:latin typeface="仿宋" panose="02010609060101010101" pitchFamily="1" charset="-122"/>
              <a:ea typeface="仿宋" panose="02010609060101010101" pitchFamily="1" charset="-122"/>
            </a:endParaRPr>
          </a:p>
        </p:txBody>
      </p:sp>
    </p:spTree>
    <p:extLst>
      <p:ext uri="{BB962C8B-B14F-4D97-AF65-F5344CB8AC3E}">
        <p14:creationId xmlns:p14="http://schemas.microsoft.com/office/powerpoint/2010/main" val="3576440506"/>
      </p:ext>
    </p:extLst>
  </p:cSld>
  <p:clrMapOvr>
    <a:masterClrMapping/>
  </p:clrMapOvr>
  <p:transition spd="slow"/>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408041" y="908720"/>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CN" altLang="zh-CN" sz="2800" b="1" dirty="0">
              <a:ea typeface="微软雅黑" pitchFamily="34" charset="-122"/>
            </a:endParaRPr>
          </a:p>
        </p:txBody>
      </p:sp>
      <p:sp>
        <p:nvSpPr>
          <p:cNvPr id="8" name="矩形 28"/>
          <p:cNvSpPr>
            <a:spLocks noChangeArrowheads="1"/>
          </p:cNvSpPr>
          <p:nvPr/>
        </p:nvSpPr>
        <p:spPr bwMode="auto">
          <a:xfrm>
            <a:off x="4824462" y="1942186"/>
            <a:ext cx="7224343" cy="4032845"/>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8.1 </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绩效评定（</a:t>
            </a:r>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6</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分）</a:t>
            </a:r>
            <a:endParaRPr lang="en-US" altLang="zh-CN" sz="2400" b="1" dirty="0" smtClean="0">
              <a:solidFill>
                <a:srgbClr val="FFFFFF"/>
              </a:solidFill>
              <a:latin typeface="微软雅黑" panose="020B0503020204020204" pitchFamily="34" charset="-122"/>
              <a:ea typeface="微软雅黑" panose="020B0503020204020204" pitchFamily="34" charset="-122"/>
              <a:sym typeface="+mn-ea"/>
            </a:endParaRPr>
          </a:p>
          <a:p>
            <a:endParaRPr lang="zh-CN" altLang="zh-CN" sz="2400" b="1" dirty="0">
              <a:solidFill>
                <a:srgbClr val="FFFFFF"/>
              </a:solidFill>
              <a:latin typeface="微软雅黑" panose="020B0503020204020204" pitchFamily="34" charset="-122"/>
              <a:ea typeface="微软雅黑" panose="020B0503020204020204" pitchFamily="34" charset="-122"/>
              <a:sym typeface="+mn-ea"/>
            </a:endParaRPr>
          </a:p>
          <a:p>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8.2 </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持续改进（</a:t>
            </a:r>
            <a:r>
              <a:rPr lang="en-US" altLang="zh-CN" sz="2400" b="1" dirty="0" smtClean="0">
                <a:solidFill>
                  <a:srgbClr val="FFFFFF"/>
                </a:solidFill>
                <a:latin typeface="微软雅黑" panose="020B0503020204020204" pitchFamily="34" charset="-122"/>
                <a:ea typeface="微软雅黑" panose="020B0503020204020204" pitchFamily="34" charset="-122"/>
                <a:sym typeface="+mn-ea"/>
              </a:rPr>
              <a:t>4</a:t>
            </a:r>
            <a:r>
              <a:rPr lang="zh-CN" altLang="en-US" sz="2400" b="1" dirty="0" smtClean="0">
                <a:solidFill>
                  <a:srgbClr val="FFFFFF"/>
                </a:solidFill>
                <a:latin typeface="微软雅黑" panose="020B0503020204020204" pitchFamily="34" charset="-122"/>
                <a:ea typeface="微软雅黑" panose="020B0503020204020204" pitchFamily="34" charset="-122"/>
                <a:sym typeface="+mn-ea"/>
              </a:rPr>
              <a:t>分）</a:t>
            </a:r>
            <a:endParaRPr lang="zh-CN" altLang="zh-CN" sz="2400" b="1" dirty="0">
              <a:solidFill>
                <a:srgbClr val="FFFFFF"/>
              </a:solidFill>
              <a:latin typeface="微软雅黑" panose="020B0503020204020204" pitchFamily="34" charset="-122"/>
              <a:ea typeface="微软雅黑" panose="020B0503020204020204" pitchFamily="34" charset="-122"/>
              <a:sym typeface="+mn-ea"/>
            </a:endParaRPr>
          </a:p>
          <a:p>
            <a:endParaRPr lang="zh-CN" altLang="en-US" sz="2400" b="1" dirty="0">
              <a:solidFill>
                <a:srgbClr val="FFFFFF"/>
              </a:solidFill>
              <a:latin typeface="微软雅黑" panose="020B0503020204020204" pitchFamily="34" charset="-122"/>
              <a:ea typeface="微软雅黑" panose="020B0503020204020204" pitchFamily="34" charset="-122"/>
              <a:sym typeface="+mn-ea"/>
            </a:endParaRPr>
          </a:p>
          <a:p>
            <a:endParaRPr lang="zh-CN" altLang="zh-CN" sz="2400" b="1" dirty="0">
              <a:solidFill>
                <a:srgbClr val="FFFFFF"/>
              </a:solidFill>
              <a:latin typeface="微软雅黑" panose="020B0503020204020204" pitchFamily="34" charset="-122"/>
              <a:ea typeface="微软雅黑" panose="020B0503020204020204" pitchFamily="34" charset="-122"/>
              <a:sym typeface="+mn-ea"/>
            </a:endParaRPr>
          </a:p>
        </p:txBody>
      </p:sp>
      <p:sp>
        <p:nvSpPr>
          <p:cNvPr id="2" name="矩形 1"/>
          <p:cNvSpPr/>
          <p:nvPr/>
        </p:nvSpPr>
        <p:spPr>
          <a:xfrm>
            <a:off x="15288" y="1071511"/>
            <a:ext cx="5688558" cy="707886"/>
          </a:xfrm>
          <a:prstGeom prst="rect">
            <a:avLst/>
          </a:prstGeom>
        </p:spPr>
        <p:txBody>
          <a:bodyPr wrap="square">
            <a:spAutoFit/>
          </a:bodyPr>
          <a:lstStyle/>
          <a:p>
            <a:pPr algn="ctr"/>
            <a:r>
              <a:rPr lang="zh-CN" altLang="en-US" sz="4000" b="1" dirty="0">
                <a:solidFill>
                  <a:srgbClr val="0070C0"/>
                </a:solidFill>
                <a:latin typeface="微软雅黑" panose="020B0503020204020204" pitchFamily="34" charset="-122"/>
                <a:ea typeface="微软雅黑" panose="020B0503020204020204" pitchFamily="34" charset="-122"/>
              </a:rPr>
              <a:t>八</a:t>
            </a:r>
            <a:r>
              <a:rPr lang="zh-CN" altLang="zh-CN" sz="4000" b="1" dirty="0" smtClean="0">
                <a:solidFill>
                  <a:srgbClr val="0070C0"/>
                </a:solidFill>
                <a:latin typeface="微软雅黑" panose="020B0503020204020204" pitchFamily="34" charset="-122"/>
                <a:ea typeface="微软雅黑" panose="020B0503020204020204" pitchFamily="34" charset="-122"/>
              </a:rPr>
              <a:t>、</a:t>
            </a:r>
            <a:r>
              <a:rPr lang="zh-CN" altLang="en-US" sz="4000" b="1" dirty="0" smtClean="0">
                <a:solidFill>
                  <a:srgbClr val="0070C0"/>
                </a:solidFill>
                <a:latin typeface="微软雅黑" panose="020B0503020204020204" pitchFamily="34" charset="-122"/>
                <a:ea typeface="微软雅黑" panose="020B0503020204020204" pitchFamily="34" charset="-122"/>
              </a:rPr>
              <a:t>持续改进（</a:t>
            </a:r>
            <a:r>
              <a:rPr lang="en-US" altLang="zh-CN" sz="4000" b="1" dirty="0" smtClean="0">
                <a:solidFill>
                  <a:srgbClr val="0070C0"/>
                </a:solidFill>
                <a:latin typeface="微软雅黑" panose="020B0503020204020204" pitchFamily="34" charset="-122"/>
                <a:ea typeface="微软雅黑" panose="020B0503020204020204" pitchFamily="34" charset="-122"/>
              </a:rPr>
              <a:t>10</a:t>
            </a:r>
            <a:r>
              <a:rPr lang="zh-CN" altLang="en-US" sz="4000" b="1" dirty="0" smtClean="0">
                <a:solidFill>
                  <a:srgbClr val="0070C0"/>
                </a:solidFill>
                <a:latin typeface="微软雅黑" panose="020B0503020204020204" pitchFamily="34" charset="-122"/>
                <a:ea typeface="微软雅黑" panose="020B0503020204020204" pitchFamily="34" charset="-122"/>
              </a:rPr>
              <a:t>分）</a:t>
            </a:r>
            <a:endParaRPr lang="en-US" altLang="zh-CN" sz="4000" b="1" dirty="0">
              <a:solidFill>
                <a:srgbClr val="0070C0"/>
              </a:solidFill>
              <a:latin typeface="微软雅黑" panose="020B0503020204020204" pitchFamily="34" charset="-122"/>
              <a:ea typeface="微软雅黑" panose="020B0503020204020204" pitchFamily="34" charset="-122"/>
            </a:endParaRPr>
          </a:p>
        </p:txBody>
      </p:sp>
      <p:sp>
        <p:nvSpPr>
          <p:cNvPr id="10" name="Rectangle 2"/>
          <p:cNvSpPr txBox="1">
            <a:spLocks noRot="1" noChangeArrowheads="1"/>
          </p:cNvSpPr>
          <p:nvPr/>
        </p:nvSpPr>
        <p:spPr>
          <a:xfrm>
            <a:off x="385363" y="114908"/>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zh-CN" sz="3600" b="1" dirty="0">
                <a:ea typeface="微软雅黑" pitchFamily="34" charset="-122"/>
              </a:rPr>
              <a:t>宁波市机械制造企业三级安全生产标准化评审</a:t>
            </a:r>
            <a:r>
              <a:rPr lang="zh-CN" altLang="zh-CN" sz="3600" b="1" dirty="0" smtClean="0">
                <a:ea typeface="微软雅黑" pitchFamily="34" charset="-122"/>
              </a:rPr>
              <a:t>细则</a:t>
            </a:r>
            <a:endParaRPr lang="zh-CN" altLang="zh-CN" sz="3600" b="1" dirty="0">
              <a:ea typeface="微软雅黑" pitchFamily="34" charset="-122"/>
            </a:endParaRPr>
          </a:p>
        </p:txBody>
      </p:sp>
    </p:spTree>
    <p:extLst>
      <p:ext uri="{BB962C8B-B14F-4D97-AF65-F5344CB8AC3E}">
        <p14:creationId xmlns:p14="http://schemas.microsoft.com/office/powerpoint/2010/main" val="3751137563"/>
      </p:ext>
    </p:extLst>
  </p:cSld>
  <p:clrMapOvr>
    <a:masterClrMapping/>
  </p:clrMapOvr>
  <p:transition spd="med">
    <p:pull/>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3593288154"/>
              </p:ext>
            </p:extLst>
          </p:nvPr>
        </p:nvGraphicFramePr>
        <p:xfrm>
          <a:off x="306250" y="1124744"/>
          <a:ext cx="11809312" cy="2490401"/>
        </p:xfrm>
        <a:graphic>
          <a:graphicData uri="http://schemas.openxmlformats.org/drawingml/2006/table">
            <a:tbl>
              <a:tblPr/>
              <a:tblGrid>
                <a:gridCol w="2448272"/>
                <a:gridCol w="3024336"/>
                <a:gridCol w="3024336"/>
                <a:gridCol w="3312368"/>
              </a:tblGrid>
              <a:tr h="1122249">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机械制造企业三级标准化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rPr>
                        <a:t>一级要素  </a:t>
                      </a:r>
                      <a:endParaRPr lang="en-US" altLang="zh-CN"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 </a:t>
                      </a:r>
                      <a:r>
                        <a:rPr lang="zh-CN" altLang="en-US"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（依据</a:t>
                      </a:r>
                      <a:r>
                        <a:rPr lang="en-US" altLang="zh-CN"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GB/T33000）</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冶金等工贸企业标准化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rPr>
                        <a:t>一级要素 </a:t>
                      </a:r>
                      <a:endParaRPr lang="en-US" altLang="zh-CN" sz="1600" b="1" i="0" u="none" strike="noStrike" dirty="0" smtClean="0">
                        <a:solidFill>
                          <a:srgbClr val="FF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（依据</a:t>
                      </a:r>
                      <a:r>
                        <a:rPr lang="en-US" altLang="zh-CN" sz="1600" b="0"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AQ/T9006-2010)</a:t>
                      </a:r>
                      <a:endPar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机械制造企业三级标准化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rPr>
                        <a:t>二级要素  </a:t>
                      </a:r>
                      <a:endParaRPr lang="en-US" altLang="zh-CN"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冶金等工贸企业标准化</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rPr>
                        <a:t>评审细则</a:t>
                      </a:r>
                      <a:endParaRPr lang="en-US" altLang="zh-CN" sz="1600" b="1" i="0" u="none" strike="noStrike" dirty="0" smtClean="0">
                        <a:solidFill>
                          <a:srgbClr val="000000"/>
                        </a:solidFill>
                        <a:effectLst/>
                        <a:latin typeface="微软雅黑" pitchFamily="34" charset="-122"/>
                        <a:ea typeface="微软雅黑" pitchFamily="34" charset="-122"/>
                        <a:cs typeface="Times New Roman" panose="02020603050405020304" pitchFamily="2" charset="0"/>
                      </a:endParaRPr>
                    </a:p>
                    <a:p>
                      <a:pPr algn="ctr" fontAlgn="ctr">
                        <a:lnSpc>
                          <a:spcPct val="100000"/>
                        </a:lnSpc>
                      </a:pPr>
                      <a:r>
                        <a:rPr lang="zh-CN" altLang="en-US"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rPr>
                        <a:t>二级要素 </a:t>
                      </a:r>
                      <a:endParaRPr lang="en-US" altLang="zh-CN" sz="1600" b="1" i="0" u="none" strike="noStrike" dirty="0" smtClean="0">
                        <a:solidFill>
                          <a:srgbClr val="2DA5FF"/>
                        </a:solidFill>
                        <a:effectLst/>
                        <a:latin typeface="微软雅黑" pitchFamily="34" charset="-122"/>
                        <a:ea typeface="微软雅黑" pitchFamily="34" charset="-122"/>
                        <a:cs typeface="Times New Roman" panose="02020603050405020304"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8072">
                <a:tc rowSpan="2">
                  <a:txBody>
                    <a:bodyPr/>
                    <a:lstStyle/>
                    <a:p>
                      <a:pPr indent="0" algn="ctr">
                        <a:buNone/>
                      </a:pPr>
                      <a:r>
                        <a:rPr lang="en-US" sz="1800" b="0" dirty="0">
                          <a:solidFill>
                            <a:srgbClr val="00B0F0"/>
                          </a:solidFill>
                          <a:latin typeface="微软雅黑" pitchFamily="34" charset="-122"/>
                        </a:rPr>
                        <a:t>八、持续改进（</a:t>
                      </a:r>
                      <a:r>
                        <a:rPr lang="en-US" sz="1800" b="0" dirty="0">
                          <a:solidFill>
                            <a:srgbClr val="00B0F0"/>
                          </a:solidFill>
                          <a:latin typeface="Times New Roman" panose="02020603050405020304" charset="-122"/>
                        </a:rPr>
                        <a:t>10</a:t>
                      </a:r>
                      <a:r>
                        <a:rPr lang="en-US" sz="1800" b="0" dirty="0">
                          <a:solidFill>
                            <a:srgbClr val="00B0F0"/>
                          </a:solidFill>
                          <a:latin typeface="微软雅黑" pitchFamily="34" charset="-122"/>
                        </a:rPr>
                        <a:t>分）</a:t>
                      </a:r>
                      <a:endParaRPr lang="en-US" altLang="en-US" sz="1800" b="0" dirty="0">
                        <a:solidFill>
                          <a:srgbClr val="00B0F0"/>
                        </a:solidFill>
                        <a:latin typeface="微软雅黑"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indent="0" algn="ctr">
                        <a:buNone/>
                      </a:pPr>
                      <a:r>
                        <a:rPr lang="en-US" sz="1800" b="0" dirty="0" err="1">
                          <a:solidFill>
                            <a:srgbClr val="00B0F0"/>
                          </a:solidFill>
                          <a:latin typeface="微软雅黑" pitchFamily="34" charset="-122"/>
                        </a:rPr>
                        <a:t>十三、</a:t>
                      </a:r>
                      <a:r>
                        <a:rPr lang="en-US" sz="1800" b="0" dirty="0" err="1" smtClean="0">
                          <a:solidFill>
                            <a:srgbClr val="00B0F0"/>
                          </a:solidFill>
                          <a:latin typeface="微软雅黑" pitchFamily="34" charset="-122"/>
                        </a:rPr>
                        <a:t>绩效评定和持续改进</a:t>
                      </a:r>
                      <a:endParaRPr lang="en-US" sz="1800" b="0" dirty="0" smtClean="0">
                        <a:solidFill>
                          <a:srgbClr val="00B0F0"/>
                        </a:solidFill>
                        <a:latin typeface="微软雅黑" pitchFamily="34" charset="-122"/>
                      </a:endParaRPr>
                    </a:p>
                    <a:p>
                      <a:pPr indent="0" algn="ctr">
                        <a:buNone/>
                      </a:pPr>
                      <a:r>
                        <a:rPr lang="en-US" sz="1800" b="0" dirty="0" smtClean="0">
                          <a:solidFill>
                            <a:srgbClr val="00B0F0"/>
                          </a:solidFill>
                          <a:latin typeface="微软雅黑" pitchFamily="34" charset="-122"/>
                        </a:rPr>
                        <a:t>（</a:t>
                      </a:r>
                      <a:r>
                        <a:rPr lang="en-US" sz="1800" b="0" dirty="0">
                          <a:solidFill>
                            <a:srgbClr val="00B0F0"/>
                          </a:solidFill>
                          <a:latin typeface="Times New Roman" panose="02020603050405020304" charset="-122"/>
                        </a:rPr>
                        <a:t>20</a:t>
                      </a:r>
                      <a:r>
                        <a:rPr lang="en-US" sz="1800" b="0" dirty="0">
                          <a:solidFill>
                            <a:srgbClr val="00B0F0"/>
                          </a:solidFill>
                          <a:latin typeface="微软雅黑" pitchFamily="34" charset="-122"/>
                        </a:rPr>
                        <a:t>分）</a:t>
                      </a:r>
                      <a:endParaRPr lang="en-US" altLang="en-US" sz="1800" b="0" dirty="0">
                        <a:solidFill>
                          <a:srgbClr val="00B0F0"/>
                        </a:solidFill>
                        <a:latin typeface="微软雅黑"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lgn="ctr">
                        <a:buNone/>
                      </a:pPr>
                      <a:r>
                        <a:rPr lang="en-US" sz="1800" b="0" dirty="0">
                          <a:solidFill>
                            <a:srgbClr val="000000"/>
                          </a:solidFill>
                          <a:latin typeface="Times New Roman" panose="02020603050405020304" charset="-122"/>
                        </a:rPr>
                        <a:t>8.1</a:t>
                      </a:r>
                      <a:r>
                        <a:rPr lang="en-US" sz="1800" b="0" dirty="0">
                          <a:solidFill>
                            <a:srgbClr val="000000"/>
                          </a:solidFill>
                          <a:latin typeface="微软雅黑" pitchFamily="34" charset="-122"/>
                        </a:rPr>
                        <a:t>绩效评定（</a:t>
                      </a:r>
                      <a:r>
                        <a:rPr lang="en-US" sz="1800" b="0" dirty="0">
                          <a:solidFill>
                            <a:srgbClr val="000000"/>
                          </a:solidFill>
                          <a:latin typeface="Times New Roman" panose="02020603050405020304" charset="-122"/>
                        </a:rPr>
                        <a:t>6</a:t>
                      </a:r>
                      <a:r>
                        <a:rPr lang="en-US" sz="1800" b="0" dirty="0">
                          <a:solidFill>
                            <a:srgbClr val="000000"/>
                          </a:solidFill>
                          <a:latin typeface="微软雅黑" pitchFamily="34" charset="-122"/>
                        </a:rPr>
                        <a:t>分）</a:t>
                      </a:r>
                      <a:endParaRPr lang="en-US" altLang="en-US" sz="1800" b="0" dirty="0">
                        <a:solidFill>
                          <a:srgbClr val="000000"/>
                        </a:solidFill>
                        <a:latin typeface="Times New Roman" panose="0202060305040502030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lgn="ctr">
                        <a:buNone/>
                      </a:pPr>
                      <a:r>
                        <a:rPr lang="en-US" sz="1800" b="0" dirty="0">
                          <a:solidFill>
                            <a:srgbClr val="000000"/>
                          </a:solidFill>
                          <a:latin typeface="Times New Roman" panose="02020603050405020304" charset="-122"/>
                        </a:rPr>
                        <a:t>13.1</a:t>
                      </a:r>
                      <a:r>
                        <a:rPr lang="en-US" sz="1800" b="0" dirty="0">
                          <a:solidFill>
                            <a:srgbClr val="000000"/>
                          </a:solidFill>
                          <a:latin typeface="微软雅黑" pitchFamily="34" charset="-122"/>
                        </a:rPr>
                        <a:t>绩效评定（</a:t>
                      </a:r>
                      <a:r>
                        <a:rPr lang="en-US" sz="1800" b="0" dirty="0">
                          <a:solidFill>
                            <a:srgbClr val="000000"/>
                          </a:solidFill>
                          <a:latin typeface="Times New Roman" panose="02020603050405020304" charset="-122"/>
                        </a:rPr>
                        <a:t>12</a:t>
                      </a:r>
                      <a:r>
                        <a:rPr lang="en-US" sz="1800" b="0" dirty="0">
                          <a:solidFill>
                            <a:srgbClr val="000000"/>
                          </a:solidFill>
                          <a:latin typeface="微软雅黑" pitchFamily="34" charset="-122"/>
                        </a:rPr>
                        <a:t>分）</a:t>
                      </a:r>
                      <a:endParaRPr lang="en-US" altLang="en-US" sz="1800" b="0" dirty="0">
                        <a:solidFill>
                          <a:srgbClr val="000000"/>
                        </a:solidFill>
                        <a:latin typeface="Times New Roman" panose="0202060305040502030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0080">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lgn="ctr">
                        <a:buNone/>
                      </a:pPr>
                      <a:r>
                        <a:rPr lang="en-US" sz="1800" b="0" dirty="0">
                          <a:solidFill>
                            <a:srgbClr val="000000"/>
                          </a:solidFill>
                          <a:latin typeface="Times New Roman" panose="02020603050405020304" charset="-122"/>
                        </a:rPr>
                        <a:t>8.2</a:t>
                      </a:r>
                      <a:r>
                        <a:rPr lang="en-US" sz="1800" b="0" dirty="0">
                          <a:solidFill>
                            <a:srgbClr val="000000"/>
                          </a:solidFill>
                          <a:latin typeface="微软雅黑" pitchFamily="34" charset="-122"/>
                        </a:rPr>
                        <a:t>持续改进（</a:t>
                      </a:r>
                      <a:r>
                        <a:rPr lang="en-US" sz="1800" b="0" dirty="0">
                          <a:solidFill>
                            <a:srgbClr val="000000"/>
                          </a:solidFill>
                          <a:latin typeface="Times New Roman" panose="02020603050405020304" charset="-122"/>
                        </a:rPr>
                        <a:t>4</a:t>
                      </a:r>
                      <a:r>
                        <a:rPr lang="en-US" sz="1800" b="0" dirty="0">
                          <a:solidFill>
                            <a:srgbClr val="000000"/>
                          </a:solidFill>
                          <a:latin typeface="微软雅黑" pitchFamily="34" charset="-122"/>
                        </a:rPr>
                        <a:t>分）</a:t>
                      </a:r>
                      <a:endParaRPr lang="en-US" altLang="en-US" sz="1800" b="0" dirty="0">
                        <a:solidFill>
                          <a:srgbClr val="000000"/>
                        </a:solidFill>
                        <a:latin typeface="Times New Roman" panose="0202060305040502030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lgn="ctr">
                        <a:buNone/>
                      </a:pPr>
                      <a:r>
                        <a:rPr lang="en-US" sz="1800" b="0" dirty="0">
                          <a:solidFill>
                            <a:srgbClr val="000000"/>
                          </a:solidFill>
                          <a:latin typeface="Times New Roman" panose="02020603050405020304" charset="-122"/>
                        </a:rPr>
                        <a:t>13.2</a:t>
                      </a:r>
                      <a:r>
                        <a:rPr lang="en-US" sz="1800" b="0" dirty="0">
                          <a:solidFill>
                            <a:srgbClr val="000000"/>
                          </a:solidFill>
                          <a:latin typeface="微软雅黑" pitchFamily="34" charset="-122"/>
                        </a:rPr>
                        <a:t>持续改进（</a:t>
                      </a:r>
                      <a:r>
                        <a:rPr lang="en-US" sz="1800" b="0" dirty="0">
                          <a:solidFill>
                            <a:srgbClr val="000000"/>
                          </a:solidFill>
                          <a:latin typeface="Times New Roman" panose="02020603050405020304" charset="-122"/>
                        </a:rPr>
                        <a:t>8</a:t>
                      </a:r>
                      <a:r>
                        <a:rPr lang="en-US" sz="1800" b="0" dirty="0">
                          <a:solidFill>
                            <a:srgbClr val="000000"/>
                          </a:solidFill>
                          <a:latin typeface="微软雅黑" pitchFamily="34" charset="-122"/>
                        </a:rPr>
                        <a:t>分）</a:t>
                      </a:r>
                      <a:endParaRPr lang="en-US" altLang="en-US" sz="1800" b="0" dirty="0">
                        <a:solidFill>
                          <a:srgbClr val="000000"/>
                        </a:solidFill>
                        <a:latin typeface="Times New Roman" panose="0202060305040502030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TextBox 3"/>
          <p:cNvSpPr txBox="1"/>
          <p:nvPr/>
        </p:nvSpPr>
        <p:spPr>
          <a:xfrm>
            <a:off x="-15602" y="43700"/>
            <a:ext cx="12453016" cy="492443"/>
          </a:xfrm>
          <a:prstGeom prst="rect">
            <a:avLst/>
          </a:prstGeom>
          <a:noFill/>
        </p:spPr>
        <p:txBody>
          <a:bodyPr wrap="square" rtlCol="0">
            <a:spAutoFit/>
          </a:bodyPr>
          <a:lstStyle/>
          <a:p>
            <a:pPr algn="ctr"/>
            <a:r>
              <a:rPr lang="zh-CN" altLang="en-US" sz="2600" b="1" dirty="0">
                <a:solidFill>
                  <a:srgbClr val="0070C0"/>
                </a:solidFill>
                <a:latin typeface="微软雅黑" panose="020B0503020204020204" pitchFamily="34" charset="-122"/>
                <a:ea typeface="微软雅黑" panose="020B0503020204020204" pitchFamily="34" charset="-122"/>
              </a:rPr>
              <a:t>机械制造企业三级标准化细则与冶金等工贸企业标准化细则一、二级要素对比</a:t>
            </a:r>
          </a:p>
        </p:txBody>
      </p:sp>
    </p:spTree>
    <p:extLst>
      <p:ext uri="{BB962C8B-B14F-4D97-AF65-F5344CB8AC3E}">
        <p14:creationId xmlns:p14="http://schemas.microsoft.com/office/powerpoint/2010/main" val="3518385889"/>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776123135"/>
              </p:ext>
            </p:extLst>
          </p:nvPr>
        </p:nvGraphicFramePr>
        <p:xfrm>
          <a:off x="279323" y="800714"/>
          <a:ext cx="11299350" cy="4270381"/>
        </p:xfrm>
        <a:graphic>
          <a:graphicData uri="http://schemas.openxmlformats.org/drawingml/2006/table">
            <a:tbl>
              <a:tblPr/>
              <a:tblGrid>
                <a:gridCol w="570159"/>
                <a:gridCol w="501622"/>
                <a:gridCol w="3443431"/>
                <a:gridCol w="2376146"/>
                <a:gridCol w="547872"/>
                <a:gridCol w="3860120"/>
              </a:tblGrid>
              <a:tr h="468046">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5300">
                <a:tc>
                  <a:txBody>
                    <a:bodyPr/>
                    <a:lstStyle/>
                    <a:p>
                      <a:pPr algn="ctr">
                        <a:spcAft>
                          <a:spcPts val="0"/>
                        </a:spcAft>
                      </a:pPr>
                      <a:r>
                        <a:rPr lang="en-US" sz="1200" kern="0" spc="40" dirty="0">
                          <a:effectLst/>
                          <a:latin typeface="Times New Roman" panose="02020603050405020304"/>
                          <a:ea typeface="微软雅黑" pitchFamily="34" charset="-122"/>
                          <a:cs typeface="Times New Roman" panose="02020603050405020304"/>
                        </a:rPr>
                        <a:t>1.5</a:t>
                      </a:r>
                      <a:endParaRPr lang="zh-CN" sz="1200" kern="100" dirty="0">
                        <a:effectLst/>
                        <a:latin typeface="Calibri" panose="020F0502020204030204"/>
                        <a:ea typeface="微软雅黑" pitchFamily="34" charset="-122"/>
                        <a:cs typeface="Times New Roman" panose="02020603050405020304"/>
                      </a:endParaRPr>
                    </a:p>
                    <a:p>
                      <a:pPr algn="ctr">
                        <a:spcAft>
                          <a:spcPts val="0"/>
                        </a:spcAft>
                      </a:pPr>
                      <a:r>
                        <a:rPr lang="zh-CN" sz="1200" kern="0" spc="40" dirty="0">
                          <a:effectLst/>
                          <a:latin typeface="Times New Roman" panose="02020603050405020304"/>
                          <a:ea typeface="微软雅黑" pitchFamily="34" charset="-122"/>
                          <a:cs typeface="Times New Roman" panose="02020603050405020304"/>
                        </a:rPr>
                        <a:t>安全文化建设</a:t>
                      </a: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kern="0" spc="40" dirty="0">
                          <a:effectLst/>
                          <a:latin typeface="Times New Roman" panose="02020603050405020304"/>
                          <a:ea typeface="微软雅黑" pitchFamily="34" charset="-122"/>
                          <a:cs typeface="Times New Roman" panose="02020603050405020304"/>
                        </a:rPr>
                        <a:t> </a:t>
                      </a: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66700" algn="l">
                        <a:spcAft>
                          <a:spcPts val="0"/>
                        </a:spcAft>
                      </a:pPr>
                      <a:r>
                        <a:rPr lang="zh-CN" sz="1200" kern="100" dirty="0">
                          <a:effectLst/>
                          <a:latin typeface="Times New Roman" panose="02020603050405020304"/>
                          <a:ea typeface="微软雅黑" pitchFamily="34" charset="-122"/>
                          <a:cs typeface="Times New Roman" panose="02020603050405020304"/>
                        </a:rPr>
                        <a:t>企业应开展安全文化建设，</a:t>
                      </a:r>
                      <a:r>
                        <a:rPr lang="zh-CN" sz="1200" kern="0" spc="40" dirty="0">
                          <a:effectLst/>
                          <a:latin typeface="Times New Roman" panose="02020603050405020304"/>
                          <a:ea typeface="微软雅黑" pitchFamily="34" charset="-122"/>
                          <a:cs typeface="Times New Roman" panose="02020603050405020304"/>
                        </a:rPr>
                        <a:t>确立本企业的安全生产和职业病危害防治理念及行为准则，</a:t>
                      </a:r>
                      <a:r>
                        <a:rPr lang="zh-CN" sz="1200" kern="100" dirty="0">
                          <a:effectLst/>
                          <a:latin typeface="Times New Roman" panose="02020603050405020304"/>
                          <a:ea typeface="微软雅黑" pitchFamily="34" charset="-122"/>
                          <a:cs typeface="Times New Roman" panose="02020603050405020304"/>
                        </a:rPr>
                        <a:t>并教育、引导全体人员贯彻执行。</a:t>
                      </a:r>
                      <a:endParaRPr lang="zh-CN" sz="1200" kern="100" dirty="0">
                        <a:effectLst/>
                        <a:latin typeface="Calibri" panose="020F0502020204030204"/>
                        <a:ea typeface="微软雅黑" pitchFamily="34" charset="-122"/>
                        <a:cs typeface="Times New Roman" panose="02020603050405020304"/>
                      </a:endParaRPr>
                    </a:p>
                    <a:p>
                      <a:pPr indent="266700" algn="l">
                        <a:spcAft>
                          <a:spcPts val="0"/>
                        </a:spcAft>
                      </a:pPr>
                      <a:r>
                        <a:rPr lang="zh-CN" sz="1200" kern="100" dirty="0">
                          <a:effectLst/>
                          <a:latin typeface="Times New Roman" panose="02020603050405020304"/>
                          <a:ea typeface="微软雅黑" pitchFamily="34" charset="-122"/>
                          <a:cs typeface="Times New Roman" panose="02020603050405020304"/>
                        </a:rPr>
                        <a:t>企业开展安全文化建设活动，应符合</a:t>
                      </a:r>
                      <a:r>
                        <a:rPr lang="en-US" sz="1200" kern="100" dirty="0">
                          <a:effectLst/>
                          <a:latin typeface="Times New Roman" panose="02020603050405020304"/>
                          <a:ea typeface="微软雅黑" pitchFamily="34" charset="-122"/>
                          <a:cs typeface="Times New Roman" panose="02020603050405020304"/>
                        </a:rPr>
                        <a:t>AQ/T9004</a:t>
                      </a:r>
                      <a:r>
                        <a:rPr lang="zh-CN" sz="1200" kern="100" dirty="0">
                          <a:effectLst/>
                          <a:latin typeface="Times New Roman" panose="02020603050405020304"/>
                          <a:ea typeface="微软雅黑" pitchFamily="34" charset="-122"/>
                          <a:cs typeface="Times New Roman" panose="02020603050405020304"/>
                        </a:rPr>
                        <a:t>的规定。</a:t>
                      </a: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tabLst>
                          <a:tab pos="198120" algn="l"/>
                        </a:tabLst>
                      </a:pPr>
                      <a:r>
                        <a:rPr lang="zh-CN" sz="1200" kern="100" dirty="0">
                          <a:effectLst/>
                          <a:latin typeface="Times New Roman" panose="02020603050405020304"/>
                          <a:ea typeface="微软雅黑" pitchFamily="34" charset="-122"/>
                          <a:cs typeface="Times New Roman" panose="02020603050405020304"/>
                        </a:rPr>
                        <a:t>采取多种形式的活动来促进企业的安全文化建设，促进安全生产工作。</a:t>
                      </a: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200" kern="100" dirty="0">
                          <a:effectLst/>
                          <a:latin typeface="Times New Roman" panose="02020603050405020304"/>
                          <a:ea typeface="微软雅黑" pitchFamily="34" charset="-122"/>
                          <a:cs typeface="Times New Roman" panose="02020603050405020304"/>
                        </a:rPr>
                        <a:t>5</a:t>
                      </a: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200" kern="100" dirty="0">
                          <a:effectLst/>
                          <a:latin typeface="Times New Roman" panose="02020603050405020304"/>
                          <a:ea typeface="微软雅黑" pitchFamily="34" charset="-122"/>
                          <a:cs typeface="Times New Roman" panose="02020603050405020304"/>
                        </a:rPr>
                        <a:t>1.</a:t>
                      </a:r>
                      <a:r>
                        <a:rPr lang="zh-CN" sz="1200" kern="100" dirty="0">
                          <a:effectLst/>
                          <a:latin typeface="Times New Roman" panose="02020603050405020304"/>
                          <a:ea typeface="微软雅黑" pitchFamily="34" charset="-122"/>
                          <a:cs typeface="Times New Roman" panose="02020603050405020304"/>
                        </a:rPr>
                        <a:t>未制定安全文化建设方案的，扣</a:t>
                      </a:r>
                      <a:r>
                        <a:rPr lang="en-US" sz="1200" kern="100" dirty="0">
                          <a:effectLst/>
                          <a:latin typeface="Times New Roman" panose="02020603050405020304"/>
                          <a:ea typeface="微软雅黑" pitchFamily="34" charset="-122"/>
                          <a:cs typeface="Times New Roman" panose="02020603050405020304"/>
                        </a:rPr>
                        <a:t>2</a:t>
                      </a:r>
                      <a:r>
                        <a:rPr lang="zh-CN" sz="1200" kern="100" dirty="0">
                          <a:effectLst/>
                          <a:latin typeface="Times New Roman" panose="02020603050405020304"/>
                          <a:ea typeface="微软雅黑" pitchFamily="34" charset="-122"/>
                          <a:cs typeface="Times New Roman" panose="02020603050405020304"/>
                        </a:rPr>
                        <a:t>分。</a:t>
                      </a:r>
                      <a:endParaRPr lang="zh-CN" sz="1200" kern="100" dirty="0">
                        <a:effectLst/>
                        <a:latin typeface="Calibri" panose="020F0502020204030204"/>
                        <a:ea typeface="微软雅黑" pitchFamily="34" charset="-122"/>
                        <a:cs typeface="Times New Roman" panose="02020603050405020304"/>
                      </a:endParaRPr>
                    </a:p>
                    <a:p>
                      <a:pPr algn="l">
                        <a:spcAft>
                          <a:spcPts val="0"/>
                        </a:spcAft>
                      </a:pPr>
                      <a:r>
                        <a:rPr lang="en-US" sz="1200" kern="100" dirty="0">
                          <a:effectLst/>
                          <a:latin typeface="Times New Roman" panose="02020603050405020304"/>
                          <a:ea typeface="微软雅黑" pitchFamily="34" charset="-122"/>
                          <a:cs typeface="Times New Roman" panose="02020603050405020304"/>
                        </a:rPr>
                        <a:t>2.</a:t>
                      </a:r>
                      <a:r>
                        <a:rPr lang="zh-CN" sz="1200" kern="100" dirty="0">
                          <a:effectLst/>
                          <a:latin typeface="Times New Roman" panose="02020603050405020304"/>
                          <a:ea typeface="微软雅黑" pitchFamily="34" charset="-122"/>
                          <a:cs typeface="Times New Roman" panose="02020603050405020304"/>
                        </a:rPr>
                        <a:t>无宣传栏、橱窗、安全标语等安全文化宣传的，扣</a:t>
                      </a:r>
                      <a:r>
                        <a:rPr lang="en-US" sz="1200" kern="100" dirty="0">
                          <a:effectLst/>
                          <a:latin typeface="Times New Roman" panose="02020603050405020304"/>
                          <a:ea typeface="微软雅黑" pitchFamily="34" charset="-122"/>
                          <a:cs typeface="Times New Roman" panose="02020603050405020304"/>
                        </a:rPr>
                        <a:t>3</a:t>
                      </a:r>
                      <a:r>
                        <a:rPr lang="zh-CN" sz="1200" kern="100" dirty="0">
                          <a:effectLst/>
                          <a:latin typeface="Times New Roman" panose="02020603050405020304"/>
                          <a:ea typeface="微软雅黑" pitchFamily="34" charset="-122"/>
                          <a:cs typeface="Times New Roman" panose="02020603050405020304"/>
                        </a:rPr>
                        <a:t>分。</a:t>
                      </a:r>
                      <a:endParaRPr lang="zh-CN" sz="1200" kern="100" dirty="0">
                        <a:effectLst/>
                        <a:latin typeface="Calibri" panose="020F0502020204030204"/>
                        <a:ea typeface="微软雅黑" pitchFamily="34" charset="-122"/>
                        <a:cs typeface="Times New Roman" panose="02020603050405020304"/>
                      </a:endParaRPr>
                    </a:p>
                    <a:p>
                      <a:pPr algn="l">
                        <a:spcAft>
                          <a:spcPts val="0"/>
                        </a:spcAft>
                      </a:pPr>
                      <a:r>
                        <a:rPr lang="en-US" sz="1200" kern="100" dirty="0">
                          <a:effectLst/>
                          <a:latin typeface="Times New Roman" panose="02020603050405020304"/>
                          <a:ea typeface="微软雅黑" pitchFamily="34" charset="-122"/>
                          <a:cs typeface="Times New Roman" panose="02020603050405020304"/>
                        </a:rPr>
                        <a:t>3</a:t>
                      </a:r>
                      <a:r>
                        <a:rPr lang="zh-CN" sz="1200" kern="100" dirty="0">
                          <a:effectLst/>
                          <a:latin typeface="Times New Roman" panose="02020603050405020304"/>
                          <a:ea typeface="微软雅黑" pitchFamily="34" charset="-122"/>
                          <a:cs typeface="Times New Roman" panose="02020603050405020304"/>
                        </a:rPr>
                        <a:t>、宣传内容未及时更新的，扣</a:t>
                      </a:r>
                      <a:r>
                        <a:rPr lang="en-US" sz="1200" kern="100" dirty="0">
                          <a:effectLst/>
                          <a:latin typeface="Times New Roman" panose="02020603050405020304"/>
                          <a:ea typeface="微软雅黑" pitchFamily="34" charset="-122"/>
                          <a:cs typeface="Times New Roman" panose="02020603050405020304"/>
                        </a:rPr>
                        <a:t>2</a:t>
                      </a:r>
                      <a:r>
                        <a:rPr lang="zh-CN" sz="1200" kern="100" dirty="0">
                          <a:effectLst/>
                          <a:latin typeface="Times New Roman" panose="02020603050405020304"/>
                          <a:ea typeface="微软雅黑" pitchFamily="34" charset="-122"/>
                          <a:cs typeface="Times New Roman" panose="02020603050405020304"/>
                        </a:rPr>
                        <a:t>分。</a:t>
                      </a: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17401">
                <a:tc gridSpan="6">
                  <a:txBody>
                    <a:bodyPr/>
                    <a:lstStyle/>
                    <a:p>
                      <a:pPr algn="l">
                        <a:spcAft>
                          <a:spcPts val="0"/>
                        </a:spcAft>
                      </a:pPr>
                      <a:r>
                        <a:rPr lang="zh-CN" sz="1800" b="1" kern="100" dirty="0">
                          <a:effectLst/>
                          <a:latin typeface="Calibri" panose="020F0502020204030204"/>
                          <a:ea typeface="微软雅黑" pitchFamily="34" charset="-122"/>
                          <a:cs typeface="Times New Roman" panose="02020603050405020304"/>
                          <a:sym typeface="+mn-ea"/>
                        </a:rPr>
                        <a:t>本节要点：</a:t>
                      </a:r>
                      <a:endParaRPr lang="zh-CN" sz="1800" b="1" kern="100" dirty="0">
                        <a:effectLst/>
                        <a:latin typeface="Calibri" panose="020F0502020204030204"/>
                        <a:ea typeface="微软雅黑" pitchFamily="34" charset="-122"/>
                        <a:cs typeface="Times New Roman" panose="02020603050405020304"/>
                      </a:endParaRPr>
                    </a:p>
                    <a:p>
                      <a:pPr algn="l">
                        <a:spcAft>
                          <a:spcPts val="0"/>
                        </a:spcAft>
                      </a:pPr>
                      <a:r>
                        <a:rPr lang="en-US" altLang="zh-CN" sz="1800" b="1" kern="100" dirty="0">
                          <a:effectLst/>
                          <a:latin typeface="Calibri" panose="020F0502020204030204"/>
                          <a:ea typeface="微软雅黑" pitchFamily="34" charset="-122"/>
                          <a:cs typeface="Times New Roman" panose="02020603050405020304"/>
                          <a:sym typeface="+mn-ea"/>
                        </a:rPr>
                        <a:t>1</a:t>
                      </a:r>
                      <a:r>
                        <a:rPr lang="zh-CN" altLang="en-US" sz="1800" b="1" kern="100" dirty="0">
                          <a:effectLst/>
                          <a:latin typeface="Calibri" panose="020F0502020204030204"/>
                          <a:ea typeface="微软雅黑" pitchFamily="34" charset="-122"/>
                          <a:cs typeface="Times New Roman" panose="02020603050405020304"/>
                          <a:sym typeface="+mn-ea"/>
                        </a:rPr>
                        <a:t>、有安全文化建设方案。</a:t>
                      </a:r>
                    </a:p>
                    <a:p>
                      <a:pPr algn="l">
                        <a:spcAft>
                          <a:spcPts val="0"/>
                        </a:spcAft>
                      </a:pPr>
                      <a:r>
                        <a:rPr lang="en-US" altLang="zh-CN" sz="1800" b="1" kern="100" dirty="0">
                          <a:effectLst/>
                          <a:latin typeface="Calibri" panose="020F0502020204030204"/>
                          <a:ea typeface="微软雅黑" pitchFamily="34" charset="-122"/>
                          <a:cs typeface="Times New Roman" panose="02020603050405020304"/>
                          <a:sym typeface="+mn-ea"/>
                        </a:rPr>
                        <a:t>2</a:t>
                      </a:r>
                      <a:r>
                        <a:rPr lang="zh-CN" altLang="en-US" sz="1800" b="1" kern="100" dirty="0">
                          <a:effectLst/>
                          <a:latin typeface="Calibri" panose="020F0502020204030204"/>
                          <a:ea typeface="微软雅黑" pitchFamily="34" charset="-122"/>
                          <a:cs typeface="Times New Roman" panose="02020603050405020304"/>
                          <a:sym typeface="+mn-ea"/>
                        </a:rPr>
                        <a:t>、有宣传的措施，定期更新。</a:t>
                      </a:r>
                    </a:p>
                    <a:p>
                      <a:pPr algn="l">
                        <a:spcAft>
                          <a:spcPts val="0"/>
                        </a:spcAft>
                      </a:pPr>
                      <a:endParaRPr lang="zh-CN" altLang="en-US" sz="1200" b="1" kern="100" dirty="0">
                        <a:effectLst/>
                        <a:latin typeface="Calibri" panose="020F0502020204030204"/>
                        <a:ea typeface="微软雅黑" pitchFamily="34" charset="-122"/>
                        <a:cs typeface="Times New Roman" panose="02020603050405020304"/>
                        <a:sym typeface="+mn-ea"/>
                      </a:endParaRPr>
                    </a:p>
                    <a:p>
                      <a:pPr algn="ctr">
                        <a:spcAft>
                          <a:spcPts val="0"/>
                        </a:spcAft>
                      </a:pPr>
                      <a:endParaRPr lang="zh-CN" sz="12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矩形 6"/>
          <p:cNvSpPr/>
          <p:nvPr/>
        </p:nvSpPr>
        <p:spPr>
          <a:xfrm>
            <a:off x="-360114" y="0"/>
            <a:ext cx="3816423" cy="584775"/>
          </a:xfrm>
          <a:prstGeom prst="rect">
            <a:avLst/>
          </a:prstGeom>
        </p:spPr>
        <p:txBody>
          <a:bodyPr wrap="square">
            <a:spAutoFit/>
          </a:bodyPr>
          <a:lstStyle/>
          <a:p>
            <a:pPr algn="ctr"/>
            <a:r>
              <a:rPr lang="zh-CN" altLang="zh-CN" sz="3200" dirty="0">
                <a:latin typeface="仿宋" panose="02010609060101010101" pitchFamily="1" charset="-122"/>
                <a:ea typeface="仿宋" panose="02010609060101010101" pitchFamily="1" charset="-122"/>
              </a:rPr>
              <a:t>一</a:t>
            </a:r>
            <a:r>
              <a:rPr lang="zh-CN" altLang="zh-CN" sz="3200" b="1" dirty="0" smtClean="0">
                <a:latin typeface="仿宋" panose="02010609060101010101" pitchFamily="1" charset="-122"/>
                <a:ea typeface="仿宋" panose="02010609060101010101" pitchFamily="1" charset="-122"/>
              </a:rPr>
              <a:t>、目标职责</a:t>
            </a:r>
            <a:endParaRPr lang="en-US" altLang="zh-CN" sz="3200" b="1" dirty="0">
              <a:latin typeface="仿宋" panose="02010609060101010101" pitchFamily="1" charset="-122"/>
              <a:ea typeface="仿宋" panose="02010609060101010101" pitchFamily="1" charset="-122"/>
            </a:endParaRPr>
          </a:p>
        </p:txBody>
      </p:sp>
    </p:spTree>
  </p:cSld>
  <p:clrMapOvr>
    <a:masterClrMapping/>
  </p:clrMapOvr>
  <p:transition spd="slow"/>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268599538"/>
              </p:ext>
            </p:extLst>
          </p:nvPr>
        </p:nvGraphicFramePr>
        <p:xfrm>
          <a:off x="152400" y="707390"/>
          <a:ext cx="11242675" cy="6092825"/>
        </p:xfrm>
        <a:graphic>
          <a:graphicData uri="http://schemas.openxmlformats.org/drawingml/2006/table">
            <a:tbl>
              <a:tblPr/>
              <a:tblGrid>
                <a:gridCol w="567055"/>
                <a:gridCol w="751205"/>
                <a:gridCol w="2536825"/>
                <a:gridCol w="4091940"/>
                <a:gridCol w="501650"/>
                <a:gridCol w="2794000"/>
              </a:tblGrid>
              <a:tr h="515620">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altLang="en-US" sz="1600" b="1" kern="100" dirty="0" smtClean="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1440">
                <a:tc>
                  <a:txBody>
                    <a:bodyPr/>
                    <a:lstStyle/>
                    <a:p>
                      <a:pPr algn="ctr">
                        <a:spcAft>
                          <a:spcPts val="0"/>
                        </a:spcAft>
                      </a:pPr>
                      <a:r>
                        <a:rPr lang="en-US" sz="2000" kern="100" dirty="0">
                          <a:effectLst/>
                          <a:latin typeface="Times New Roman" panose="02020603050405020304"/>
                          <a:ea typeface="微软雅黑" pitchFamily="34" charset="-122"/>
                          <a:cs typeface="Times New Roman" panose="02020603050405020304"/>
                        </a:rPr>
                        <a:t>8.1</a:t>
                      </a:r>
                      <a:r>
                        <a:rPr lang="zh-CN" sz="2000" kern="100" dirty="0">
                          <a:effectLst/>
                          <a:latin typeface="Times New Roman" panose="02020603050405020304"/>
                          <a:ea typeface="微软雅黑" pitchFamily="34" charset="-122"/>
                          <a:cs typeface="Times New Roman" panose="02020603050405020304"/>
                        </a:rPr>
                        <a:t>绩效评定</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2000" kern="0" spc="40" dirty="0">
                          <a:effectLst/>
                          <a:latin typeface="Times New Roman" panose="02020603050405020304"/>
                          <a:ea typeface="微软雅黑" pitchFamily="34" charset="-122"/>
                          <a:cs typeface="Times New Roman" panose="02020603050405020304"/>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2000" kern="100" dirty="0">
                          <a:effectLst/>
                          <a:latin typeface="Times New Roman" panose="02020603050405020304"/>
                          <a:ea typeface="微软雅黑" pitchFamily="34" charset="-122"/>
                          <a:cs typeface="Times New Roman" panose="02020603050405020304"/>
                        </a:rPr>
                        <a:t>企业每年应定期对安全生产标准化管理体系运行情况进行自评。</a:t>
                      </a:r>
                      <a:endParaRPr lang="zh-CN" sz="2000" kern="100" dirty="0">
                        <a:effectLst/>
                        <a:latin typeface="Calibri" panose="020F0502020204030204"/>
                        <a:ea typeface="微软雅黑" pitchFamily="34" charset="-122"/>
                        <a:cs typeface="Times New Roman" panose="02020603050405020304"/>
                      </a:endParaRPr>
                    </a:p>
                    <a:p>
                      <a:pPr algn="just">
                        <a:spcAft>
                          <a:spcPts val="0"/>
                        </a:spcAft>
                      </a:pPr>
                      <a:r>
                        <a:rPr lang="en-US" sz="2000" kern="100" dirty="0">
                          <a:effectLst/>
                          <a:latin typeface="Times New Roman" panose="02020603050405020304"/>
                          <a:ea typeface="微软雅黑" pitchFamily="34" charset="-122"/>
                          <a:cs typeface="Times New Roman" panose="02020603050405020304"/>
                        </a:rPr>
                        <a:t> </a:t>
                      </a:r>
                      <a:endParaRPr lang="zh-CN" sz="20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2000" kern="100" dirty="0">
                          <a:effectLst/>
                          <a:latin typeface="Times New Roman" panose="02020603050405020304"/>
                          <a:ea typeface="微软雅黑" pitchFamily="34" charset="-122"/>
                          <a:cs typeface="Times New Roman" panose="02020603050405020304"/>
                        </a:rPr>
                        <a:t>企业每年至少应对安全生产标准化管理体系的运行情况进行一次自评或总结，验证各项安全生产制度措施的适宜性、充分性和有效性，检查安全生产管理目标、指标的完成情况。</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2000" kern="100" dirty="0">
                          <a:effectLst/>
                          <a:latin typeface="Times New Roman" panose="02020603050405020304"/>
                          <a:ea typeface="微软雅黑" pitchFamily="34" charset="-122"/>
                          <a:cs typeface="Times New Roman" panose="02020603050405020304"/>
                        </a:rPr>
                        <a:t>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98120" algn="l"/>
                        </a:tabLst>
                      </a:pPr>
                      <a:r>
                        <a:rPr lang="en-US" sz="2000" kern="100" dirty="0">
                          <a:effectLst/>
                          <a:latin typeface="Times New Roman" panose="02020603050405020304"/>
                          <a:ea typeface="微软雅黑" pitchFamily="34" charset="-122"/>
                          <a:cs typeface="Times New Roman" panose="02020603050405020304"/>
                        </a:rPr>
                        <a:t>1.</a:t>
                      </a:r>
                      <a:r>
                        <a:rPr lang="zh-CN" sz="2000" kern="100" dirty="0">
                          <a:effectLst/>
                          <a:latin typeface="Times New Roman" panose="02020603050405020304"/>
                          <a:ea typeface="微软雅黑" pitchFamily="34" charset="-122"/>
                          <a:cs typeface="Times New Roman" panose="02020603050405020304"/>
                        </a:rPr>
                        <a:t>每年定期自评，每缺少一次扣</a:t>
                      </a:r>
                      <a:r>
                        <a:rPr lang="en-US" sz="2000" kern="100" dirty="0">
                          <a:effectLst/>
                          <a:latin typeface="Times New Roman" panose="02020603050405020304"/>
                          <a:ea typeface="微软雅黑" pitchFamily="34" charset="-122"/>
                          <a:cs typeface="Times New Roman" panose="02020603050405020304"/>
                        </a:rPr>
                        <a:t>2</a:t>
                      </a:r>
                      <a:r>
                        <a:rPr lang="zh-CN" sz="2000" kern="100" dirty="0">
                          <a:effectLst/>
                          <a:latin typeface="Times New Roman" panose="02020603050405020304"/>
                          <a:ea typeface="微软雅黑" pitchFamily="34" charset="-122"/>
                          <a:cs typeface="Times New Roman" panose="02020603050405020304"/>
                        </a:rPr>
                        <a:t>分；</a:t>
                      </a:r>
                      <a:endParaRPr lang="zh-CN" sz="2000" kern="100" dirty="0">
                        <a:effectLst/>
                        <a:latin typeface="Calibri" panose="020F0502020204030204"/>
                        <a:ea typeface="微软雅黑" pitchFamily="34" charset="-122"/>
                        <a:cs typeface="Times New Roman" panose="02020603050405020304"/>
                      </a:endParaRPr>
                    </a:p>
                    <a:p>
                      <a:pPr algn="just">
                        <a:spcAft>
                          <a:spcPts val="0"/>
                        </a:spcAft>
                      </a:pPr>
                      <a:r>
                        <a:rPr lang="en-US" sz="2000" kern="100" dirty="0">
                          <a:effectLst/>
                          <a:latin typeface="Times New Roman" panose="02020603050405020304"/>
                          <a:ea typeface="微软雅黑" pitchFamily="34" charset="-122"/>
                          <a:cs typeface="Times New Roman" panose="02020603050405020304"/>
                        </a:rPr>
                        <a:t>2.</a:t>
                      </a:r>
                      <a:r>
                        <a:rPr lang="zh-CN" sz="2000" kern="100" dirty="0">
                          <a:effectLst/>
                          <a:latin typeface="Times New Roman" panose="02020603050405020304"/>
                          <a:ea typeface="微软雅黑" pitchFamily="34" charset="-122"/>
                          <a:cs typeface="Times New Roman" panose="02020603050405020304"/>
                        </a:rPr>
                        <a:t>自评内容不完善，扣</a:t>
                      </a:r>
                      <a:r>
                        <a:rPr lang="en-US" sz="2000" kern="100" dirty="0">
                          <a:effectLst/>
                          <a:latin typeface="Times New Roman" panose="02020603050405020304"/>
                          <a:ea typeface="微软雅黑" pitchFamily="34" charset="-122"/>
                          <a:cs typeface="Times New Roman" panose="02020603050405020304"/>
                        </a:rPr>
                        <a:t>2</a:t>
                      </a:r>
                      <a:r>
                        <a:rPr lang="zh-CN" sz="2000" kern="100" dirty="0">
                          <a:effectLst/>
                          <a:latin typeface="Times New Roman" panose="02020603050405020304"/>
                          <a:ea typeface="微软雅黑" pitchFamily="34" charset="-122"/>
                          <a:cs typeface="Times New Roman" panose="02020603050405020304"/>
                        </a:rPr>
                        <a:t>分。</a:t>
                      </a:r>
                      <a:endParaRPr lang="zh-CN" sz="20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75765">
                <a:tc gridSpan="6">
                  <a:txBody>
                    <a:bodyPr/>
                    <a:lstStyle/>
                    <a:p>
                      <a:pPr algn="l">
                        <a:spcAft>
                          <a:spcPts val="0"/>
                        </a:spcAft>
                        <a:buNone/>
                      </a:pPr>
                      <a:r>
                        <a:rPr lang="zh-CN" altLang="zh-CN" sz="2400" b="1" kern="100" dirty="0">
                          <a:effectLst/>
                          <a:latin typeface="Calibri" panose="020F0502020204030204"/>
                          <a:ea typeface="微软雅黑" pitchFamily="34" charset="-122"/>
                          <a:cs typeface="Times New Roman" panose="02020603050405020304"/>
                          <a:sym typeface="+mn-ea"/>
                        </a:rPr>
                        <a:t>本节要点：</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1</a:t>
                      </a:r>
                      <a:r>
                        <a:rPr lang="zh-CN" altLang="en-US" sz="2400" b="1" kern="100" dirty="0">
                          <a:effectLst/>
                          <a:latin typeface="Calibri" panose="020F0502020204030204"/>
                          <a:ea typeface="微软雅黑" pitchFamily="34" charset="-122"/>
                          <a:cs typeface="Times New Roman" panose="02020603050405020304"/>
                          <a:sym typeface="+mn-ea"/>
                        </a:rPr>
                        <a:t>、检查是否每年有自评记录。</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矩形 3"/>
          <p:cNvSpPr/>
          <p:nvPr/>
        </p:nvSpPr>
        <p:spPr>
          <a:xfrm>
            <a:off x="-120" y="-25936"/>
            <a:ext cx="2880320" cy="584775"/>
          </a:xfrm>
          <a:prstGeom prst="rect">
            <a:avLst/>
          </a:prstGeom>
        </p:spPr>
        <p:txBody>
          <a:bodyPr wrap="square">
            <a:spAutoFit/>
          </a:bodyPr>
          <a:lstStyle/>
          <a:p>
            <a:pPr algn="ctr"/>
            <a:r>
              <a:rPr lang="zh-CN" altLang="en-US" sz="3200" dirty="0" smtClean="0">
                <a:latin typeface="仿宋" panose="02010609060101010101" pitchFamily="1" charset="-122"/>
                <a:ea typeface="仿宋" panose="02010609060101010101" pitchFamily="1" charset="-122"/>
              </a:rPr>
              <a:t>八</a:t>
            </a:r>
            <a:r>
              <a:rPr lang="zh-CN" altLang="zh-CN" sz="3200" b="1" dirty="0" smtClean="0">
                <a:latin typeface="仿宋" panose="02010609060101010101" pitchFamily="1" charset="-122"/>
                <a:ea typeface="仿宋" panose="02010609060101010101" pitchFamily="1" charset="-122"/>
              </a:rPr>
              <a:t>、</a:t>
            </a:r>
            <a:r>
              <a:rPr lang="zh-CN" altLang="en-US" sz="3200" b="1" dirty="0" smtClean="0">
                <a:latin typeface="仿宋" panose="02010609060101010101" pitchFamily="1" charset="-122"/>
                <a:ea typeface="仿宋" panose="02010609060101010101" pitchFamily="1" charset="-122"/>
              </a:rPr>
              <a:t>持续改进</a:t>
            </a:r>
            <a:endParaRPr lang="en-US" altLang="zh-CN" sz="3200" b="1" dirty="0">
              <a:latin typeface="仿宋" panose="02010609060101010101" pitchFamily="1" charset="-122"/>
              <a:ea typeface="仿宋" panose="02010609060101010101" pitchFamily="1" charset="-122"/>
            </a:endParaRPr>
          </a:p>
        </p:txBody>
      </p:sp>
    </p:spTree>
    <p:extLst>
      <p:ext uri="{BB962C8B-B14F-4D97-AF65-F5344CB8AC3E}">
        <p14:creationId xmlns:p14="http://schemas.microsoft.com/office/powerpoint/2010/main" val="3624725106"/>
      </p:ext>
    </p:extLst>
  </p:cSld>
  <p:clrMapOvr>
    <a:masterClrMapping/>
  </p:clrMapOvr>
  <p:transition spd="slow"/>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95085" y="558839"/>
            <a:ext cx="11207264" cy="5680"/>
            <a:chOff x="304800" y="908720"/>
            <a:chExt cx="8371656" cy="5680"/>
          </a:xfrm>
        </p:grpSpPr>
        <p:sp>
          <p:nvSpPr>
            <p:cNvPr id="24" name="Line 3"/>
            <p:cNvSpPr>
              <a:spLocks noChangeShapeType="1"/>
            </p:cNvSpPr>
            <p:nvPr/>
          </p:nvSpPr>
          <p:spPr bwMode="auto">
            <a:xfrm>
              <a:off x="304800" y="914400"/>
              <a:ext cx="4267200" cy="0"/>
            </a:xfrm>
            <a:prstGeom prst="line">
              <a:avLst/>
            </a:prstGeom>
            <a:ln w="50800">
              <a:solidFill>
                <a:srgbClr val="0099FF"/>
              </a:solidFill>
            </a:ln>
          </p:spPr>
          <p:style>
            <a:lnRef idx="3">
              <a:schemeClr val="accent5"/>
            </a:lnRef>
            <a:fillRef idx="0">
              <a:schemeClr val="accent5"/>
            </a:fillRef>
            <a:effectRef idx="2">
              <a:schemeClr val="accent5"/>
            </a:effectRef>
            <a:fontRef idx="minor">
              <a:schemeClr val="tx1"/>
            </a:fontRef>
          </p:style>
          <p:txBody>
            <a:bodyPr/>
            <a:lstStyle/>
            <a:p>
              <a:endParaRPr lang="zh-CN" altLang="en-US" dirty="0">
                <a:solidFill>
                  <a:prstClr val="black"/>
                </a:solidFill>
                <a:ea typeface="微软雅黑" pitchFamily="34" charset="-122"/>
              </a:endParaRPr>
            </a:p>
          </p:txBody>
        </p:sp>
        <p:sp>
          <p:nvSpPr>
            <p:cNvPr id="25" name="Line 4"/>
            <p:cNvSpPr>
              <a:spLocks noChangeShapeType="1"/>
            </p:cNvSpPr>
            <p:nvPr/>
          </p:nvSpPr>
          <p:spPr bwMode="auto">
            <a:xfrm>
              <a:off x="4572000" y="908720"/>
              <a:ext cx="4104456" cy="0"/>
            </a:xfrm>
            <a:prstGeom prst="line">
              <a:avLst/>
            </a:prstGeom>
            <a:ln>
              <a:solidFill>
                <a:srgbClr val="0099FF"/>
              </a:solidFill>
            </a:ln>
          </p:spPr>
          <p:style>
            <a:lnRef idx="2">
              <a:schemeClr val="accent5"/>
            </a:lnRef>
            <a:fillRef idx="0">
              <a:schemeClr val="accent5"/>
            </a:fillRef>
            <a:effectRef idx="1">
              <a:schemeClr val="accent5"/>
            </a:effectRef>
            <a:fontRef idx="minor">
              <a:schemeClr val="tx1"/>
            </a:fontRef>
          </p:style>
          <p:txBody>
            <a:bodyPr/>
            <a:lstStyle/>
            <a:p>
              <a:endParaRPr lang="zh-CN" altLang="en-US" dirty="0">
                <a:solidFill>
                  <a:prstClr val="black"/>
                </a:solidFill>
                <a:ea typeface="微软雅黑" pitchFamily="34" charset="-122"/>
              </a:endParaRPr>
            </a:p>
          </p:txBody>
        </p:sp>
      </p:grpSp>
      <p:sp>
        <p:nvSpPr>
          <p:cNvPr id="9" name="Rectangle 2"/>
          <p:cNvSpPr txBox="1">
            <a:spLocks noRot="1" noChangeArrowheads="1"/>
          </p:cNvSpPr>
          <p:nvPr/>
        </p:nvSpPr>
        <p:spPr>
          <a:xfrm>
            <a:off x="182130" y="215939"/>
            <a:ext cx="11433175"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zh-CN" altLang="en-US" sz="2800" b="1" dirty="0">
              <a:solidFill>
                <a:srgbClr val="0070C0"/>
              </a:solidFill>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extLst>
              <p:ext uri="{D42A27DB-BD31-4B8C-83A1-F6EECF244321}">
                <p14:modId xmlns:p14="http://schemas.microsoft.com/office/powerpoint/2010/main" val="3757687393"/>
              </p:ext>
            </p:extLst>
          </p:nvPr>
        </p:nvGraphicFramePr>
        <p:xfrm>
          <a:off x="152400" y="707390"/>
          <a:ext cx="11242675" cy="6092825"/>
        </p:xfrm>
        <a:graphic>
          <a:graphicData uri="http://schemas.openxmlformats.org/drawingml/2006/table">
            <a:tbl>
              <a:tblPr/>
              <a:tblGrid>
                <a:gridCol w="567055"/>
                <a:gridCol w="751205"/>
                <a:gridCol w="2536825"/>
                <a:gridCol w="4091940"/>
                <a:gridCol w="501650"/>
                <a:gridCol w="2794000"/>
              </a:tblGrid>
              <a:tr h="515620">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二级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altLang="en-US" sz="1600" b="1" kern="100" dirty="0" smtClean="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三级</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要素</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基本规范要求</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企业达标标准</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标准</a:t>
                      </a:r>
                      <a:endParaRPr lang="zh-CN" sz="1600" kern="100" dirty="0">
                        <a:effectLst/>
                        <a:latin typeface="Calibri" panose="020F0502020204030204"/>
                        <a:ea typeface="微软雅黑" pitchFamily="34" charset="-122"/>
                        <a:cs typeface="Times New Roman" panose="02020603050405020304"/>
                      </a:endParaRPr>
                    </a:p>
                    <a:p>
                      <a:pPr algn="ctr">
                        <a:spcAft>
                          <a:spcPts val="0"/>
                        </a:spcAft>
                      </a:pPr>
                      <a:r>
                        <a:rPr lang="zh-CN" sz="1600" b="1" kern="100" dirty="0">
                          <a:effectLst/>
                          <a:latin typeface="Times New Roman" panose="02020603050405020304"/>
                          <a:ea typeface="微软雅黑" pitchFamily="34" charset="-122"/>
                          <a:cs typeface="Times New Roman" panose="02020603050405020304"/>
                        </a:rPr>
                        <a:t>分值</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Times New Roman" panose="02020603050405020304"/>
                          <a:ea typeface="微软雅黑" pitchFamily="34" charset="-122"/>
                          <a:cs typeface="Times New Roman" panose="02020603050405020304"/>
                        </a:rPr>
                        <a:t>考评说明</a:t>
                      </a:r>
                      <a:endParaRPr lang="zh-CN" sz="1600" kern="100" dirty="0">
                        <a:effectLst/>
                        <a:latin typeface="Calibri" panose="020F0502020204030204"/>
                        <a:ea typeface="微软雅黑" pitchFamily="34" charset="-122"/>
                        <a:cs typeface="Times New Roman" panose="02020603050405020304"/>
                      </a:endParaRPr>
                    </a:p>
                  </a:txBody>
                  <a:tcPr marL="33443" marR="334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1440">
                <a:tc>
                  <a:txBody>
                    <a:bodyPr/>
                    <a:lstStyle/>
                    <a:p>
                      <a:pPr algn="ctr">
                        <a:spcAft>
                          <a:spcPts val="0"/>
                        </a:spcAft>
                      </a:pPr>
                      <a:r>
                        <a:rPr lang="en-US" sz="2000" kern="100" dirty="0">
                          <a:effectLst/>
                          <a:latin typeface="Times New Roman" panose="02020603050405020304"/>
                          <a:ea typeface="微软雅黑" pitchFamily="34" charset="-122"/>
                          <a:cs typeface="Times New Roman" panose="02020603050405020304"/>
                        </a:rPr>
                        <a:t>8.2</a:t>
                      </a:r>
                      <a:r>
                        <a:rPr lang="zh-CN" sz="2000" kern="100" dirty="0">
                          <a:effectLst/>
                          <a:latin typeface="Times New Roman" panose="02020603050405020304"/>
                          <a:ea typeface="微软雅黑" pitchFamily="34" charset="-122"/>
                          <a:cs typeface="Times New Roman" panose="02020603050405020304"/>
                        </a:rPr>
                        <a:t>持续改进</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2000" kern="0" spc="40" dirty="0">
                          <a:effectLst/>
                          <a:latin typeface="Times New Roman" panose="02020603050405020304"/>
                          <a:ea typeface="微软雅黑" pitchFamily="34" charset="-122"/>
                          <a:cs typeface="Times New Roman" panose="02020603050405020304"/>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2000" kern="100" dirty="0">
                          <a:effectLst/>
                          <a:latin typeface="Times New Roman" panose="02020603050405020304"/>
                          <a:ea typeface="微软雅黑" pitchFamily="34" charset="-122"/>
                          <a:cs typeface="Times New Roman" panose="02020603050405020304"/>
                        </a:rPr>
                        <a:t>企业应持续改进，不断提高安全生产绩效。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zh-CN" sz="2000" kern="100" dirty="0">
                          <a:effectLst/>
                          <a:latin typeface="Times New Roman" panose="02020603050405020304"/>
                          <a:ea typeface="微软雅黑" pitchFamily="34" charset="-122"/>
                          <a:cs typeface="Times New Roman" panose="02020603050405020304"/>
                        </a:rPr>
                        <a:t>企业应根据安全生产标准化管理体系的自评结果和安全生产预测预警系统所反映的趋势，以及绩效评定情况，及时调整完善相关制度文件和过程管控，持续改进，不断提高安全生产绩效。</a:t>
                      </a:r>
                      <a:endParaRPr lang="zh-CN" sz="2000" kern="100" dirty="0">
                        <a:effectLst/>
                        <a:latin typeface="Calibri" panose="020F0502020204030204"/>
                        <a:ea typeface="微软雅黑" pitchFamily="34" charset="-122"/>
                        <a:cs typeface="Times New Roman" panose="02020603050405020304"/>
                      </a:endParaRPr>
                    </a:p>
                    <a:p>
                      <a:pPr indent="266700" algn="just">
                        <a:spcAft>
                          <a:spcPts val="0"/>
                        </a:spcAft>
                      </a:pPr>
                      <a:r>
                        <a:rPr lang="zh-CN" sz="2000" kern="100" dirty="0">
                          <a:effectLst/>
                          <a:latin typeface="Times New Roman" panose="02020603050405020304"/>
                          <a:ea typeface="微软雅黑" pitchFamily="34" charset="-122"/>
                          <a:cs typeface="Times New Roman" panose="02020603050405020304"/>
                        </a:rPr>
                        <a:t>企业应及时对自评或总结发现的问题进行整改。</a:t>
                      </a:r>
                      <a:endParaRPr lang="zh-CN" sz="20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2000" kern="100" dirty="0">
                          <a:effectLst/>
                          <a:latin typeface="Times New Roman" panose="02020603050405020304"/>
                          <a:ea typeface="微软雅黑" pitchFamily="34" charset="-122"/>
                          <a:cs typeface="Times New Roman" panose="02020603050405020304"/>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98120" algn="l"/>
                        </a:tabLst>
                      </a:pPr>
                      <a:r>
                        <a:rPr lang="en-US" sz="2000" kern="100" dirty="0">
                          <a:effectLst/>
                          <a:latin typeface="Times New Roman" panose="02020603050405020304"/>
                          <a:ea typeface="微软雅黑" pitchFamily="34" charset="-122"/>
                          <a:cs typeface="Times New Roman" panose="02020603050405020304"/>
                        </a:rPr>
                        <a:t>1.</a:t>
                      </a:r>
                      <a:r>
                        <a:rPr lang="zh-CN" sz="2000" kern="100" dirty="0">
                          <a:effectLst/>
                          <a:latin typeface="Times New Roman" panose="02020603050405020304"/>
                          <a:ea typeface="微软雅黑" pitchFamily="34" charset="-122"/>
                          <a:cs typeface="Times New Roman" panose="02020603050405020304"/>
                        </a:rPr>
                        <a:t>年度自评或总结发现的问题未整改，或未列入下年度工作计划中，扣</a:t>
                      </a:r>
                      <a:r>
                        <a:rPr lang="en-US" sz="2000" kern="100" dirty="0">
                          <a:effectLst/>
                          <a:latin typeface="Times New Roman" panose="02020603050405020304"/>
                          <a:ea typeface="微软雅黑" pitchFamily="34" charset="-122"/>
                          <a:cs typeface="Times New Roman" panose="02020603050405020304"/>
                        </a:rPr>
                        <a:t>2</a:t>
                      </a:r>
                      <a:r>
                        <a:rPr lang="zh-CN" sz="2000" kern="100" dirty="0">
                          <a:effectLst/>
                          <a:latin typeface="Times New Roman" panose="02020603050405020304"/>
                          <a:ea typeface="微软雅黑" pitchFamily="34" charset="-122"/>
                          <a:cs typeface="Times New Roman" panose="02020603050405020304"/>
                        </a:rPr>
                        <a:t>分；</a:t>
                      </a:r>
                      <a:endParaRPr lang="zh-CN" sz="2000" kern="100" dirty="0">
                        <a:effectLst/>
                        <a:latin typeface="Calibri" panose="020F0502020204030204"/>
                        <a:ea typeface="微软雅黑" pitchFamily="34" charset="-122"/>
                        <a:cs typeface="Times New Roman" panose="02020603050405020304"/>
                      </a:endParaRPr>
                    </a:p>
                    <a:p>
                      <a:pPr algn="just">
                        <a:spcAft>
                          <a:spcPts val="0"/>
                        </a:spcAft>
                      </a:pPr>
                      <a:r>
                        <a:rPr lang="en-US" sz="2000" kern="100" dirty="0">
                          <a:effectLst/>
                          <a:latin typeface="Times New Roman" panose="02020603050405020304"/>
                          <a:ea typeface="微软雅黑" pitchFamily="34" charset="-122"/>
                          <a:cs typeface="Times New Roman" panose="02020603050405020304"/>
                        </a:rPr>
                        <a:t>2.</a:t>
                      </a:r>
                      <a:r>
                        <a:rPr lang="zh-CN" sz="2000" kern="100" dirty="0">
                          <a:effectLst/>
                          <a:latin typeface="Times New Roman" panose="02020603050405020304"/>
                          <a:ea typeface="微软雅黑" pitchFamily="34" charset="-122"/>
                          <a:cs typeface="Times New Roman" panose="02020603050405020304"/>
                        </a:rPr>
                        <a:t>整改记录不完善，扣</a:t>
                      </a:r>
                      <a:r>
                        <a:rPr lang="en-US" sz="2000" kern="100" dirty="0">
                          <a:effectLst/>
                          <a:latin typeface="Times New Roman" panose="02020603050405020304"/>
                          <a:ea typeface="微软雅黑" pitchFamily="34" charset="-122"/>
                          <a:cs typeface="Times New Roman" panose="02020603050405020304"/>
                        </a:rPr>
                        <a:t>2</a:t>
                      </a:r>
                      <a:r>
                        <a:rPr lang="zh-CN" sz="2000" kern="100" dirty="0">
                          <a:effectLst/>
                          <a:latin typeface="Times New Roman" panose="02020603050405020304"/>
                          <a:ea typeface="微软雅黑" pitchFamily="34" charset="-122"/>
                          <a:cs typeface="Times New Roman" panose="02020603050405020304"/>
                        </a:rPr>
                        <a:t>分。</a:t>
                      </a:r>
                      <a:endParaRPr lang="zh-CN" sz="2000" kern="100" dirty="0">
                        <a:effectLst/>
                        <a:latin typeface="Calibri" panose="020F0502020204030204"/>
                        <a:ea typeface="微软雅黑" pitchFamily="34"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75765">
                <a:tc gridSpan="6">
                  <a:txBody>
                    <a:bodyPr/>
                    <a:lstStyle/>
                    <a:p>
                      <a:pPr algn="l">
                        <a:spcAft>
                          <a:spcPts val="0"/>
                        </a:spcAft>
                        <a:buNone/>
                      </a:pPr>
                      <a:r>
                        <a:rPr lang="zh-CN" altLang="zh-CN" sz="2400" b="1" kern="100" dirty="0">
                          <a:effectLst/>
                          <a:latin typeface="Calibri" panose="020F0502020204030204"/>
                          <a:ea typeface="微软雅黑" pitchFamily="34" charset="-122"/>
                          <a:cs typeface="Times New Roman" panose="02020603050405020304"/>
                          <a:sym typeface="+mn-ea"/>
                        </a:rPr>
                        <a:t>本节要点：</a:t>
                      </a:r>
                    </a:p>
                    <a:p>
                      <a:pPr algn="l">
                        <a:spcAft>
                          <a:spcPts val="0"/>
                        </a:spcAft>
                        <a:buNone/>
                      </a:pPr>
                      <a:r>
                        <a:rPr lang="en-US" altLang="zh-CN" sz="2400" b="1" kern="100" dirty="0">
                          <a:effectLst/>
                          <a:latin typeface="Calibri" panose="020F0502020204030204"/>
                          <a:ea typeface="微软雅黑" pitchFamily="34" charset="-122"/>
                          <a:cs typeface="Times New Roman" panose="02020603050405020304"/>
                          <a:sym typeface="+mn-ea"/>
                        </a:rPr>
                        <a:t>1</a:t>
                      </a:r>
                      <a:r>
                        <a:rPr lang="zh-CN" altLang="en-US" sz="2400" b="1" kern="100" dirty="0">
                          <a:effectLst/>
                          <a:latin typeface="Calibri" panose="020F0502020204030204"/>
                          <a:ea typeface="微软雅黑" pitchFamily="34" charset="-122"/>
                          <a:cs typeface="Times New Roman" panose="02020603050405020304"/>
                          <a:sym typeface="+mn-ea"/>
                        </a:rPr>
                        <a:t>、检查每年自评记录发现的问题是否有整改记录。</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矩形 3"/>
          <p:cNvSpPr/>
          <p:nvPr/>
        </p:nvSpPr>
        <p:spPr>
          <a:xfrm>
            <a:off x="-120" y="-25936"/>
            <a:ext cx="2880320" cy="584775"/>
          </a:xfrm>
          <a:prstGeom prst="rect">
            <a:avLst/>
          </a:prstGeom>
        </p:spPr>
        <p:txBody>
          <a:bodyPr wrap="square">
            <a:spAutoFit/>
          </a:bodyPr>
          <a:lstStyle/>
          <a:p>
            <a:pPr algn="ctr"/>
            <a:r>
              <a:rPr lang="zh-CN" altLang="en-US" sz="3200" dirty="0" smtClean="0">
                <a:latin typeface="仿宋" panose="02010609060101010101" pitchFamily="1" charset="-122"/>
                <a:ea typeface="仿宋" panose="02010609060101010101" pitchFamily="1" charset="-122"/>
              </a:rPr>
              <a:t>八</a:t>
            </a:r>
            <a:r>
              <a:rPr lang="zh-CN" altLang="zh-CN" sz="3200" b="1" dirty="0" smtClean="0">
                <a:latin typeface="仿宋" panose="02010609060101010101" pitchFamily="1" charset="-122"/>
                <a:ea typeface="仿宋" panose="02010609060101010101" pitchFamily="1" charset="-122"/>
              </a:rPr>
              <a:t>、</a:t>
            </a:r>
            <a:r>
              <a:rPr lang="zh-CN" altLang="en-US" sz="3200" b="1" dirty="0" smtClean="0">
                <a:latin typeface="仿宋" panose="02010609060101010101" pitchFamily="1" charset="-122"/>
                <a:ea typeface="仿宋" panose="02010609060101010101" pitchFamily="1" charset="-122"/>
              </a:rPr>
              <a:t>持续改进</a:t>
            </a:r>
            <a:endParaRPr lang="en-US" altLang="zh-CN" sz="3200" b="1" dirty="0">
              <a:latin typeface="仿宋" panose="02010609060101010101" pitchFamily="1" charset="-122"/>
              <a:ea typeface="仿宋" panose="02010609060101010101" pitchFamily="1" charset="-122"/>
            </a:endParaRPr>
          </a:p>
        </p:txBody>
      </p:sp>
    </p:spTree>
    <p:extLst>
      <p:ext uri="{BB962C8B-B14F-4D97-AF65-F5344CB8AC3E}">
        <p14:creationId xmlns:p14="http://schemas.microsoft.com/office/powerpoint/2010/main" val="1886309044"/>
      </p:ext>
    </p:extLst>
  </p:cSld>
  <p:clrMapOvr>
    <a:masterClrMapping/>
  </p:clrMapOvr>
  <p:transition spd="slow"/>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p:cNvPicPr>
            <a:picLocks noChangeAspect="1" noChangeArrowheads="1"/>
          </p:cNvPicPr>
          <p:nvPr/>
        </p:nvPicPr>
        <p:blipFill>
          <a:blip r:embed="rId3" cstate="print"/>
          <a:srcRect/>
          <a:stretch>
            <a:fillRect/>
          </a:stretch>
        </p:blipFill>
        <p:spPr bwMode="auto">
          <a:xfrm>
            <a:off x="1" y="1500174"/>
            <a:ext cx="6285707" cy="2500330"/>
          </a:xfrm>
          <a:prstGeom prst="rect">
            <a:avLst/>
          </a:prstGeom>
          <a:noFill/>
          <a:ln w="9525">
            <a:noFill/>
            <a:miter lim="800000"/>
            <a:headEnd/>
            <a:tailEnd/>
          </a:ln>
          <a:effectLst/>
        </p:spPr>
      </p:pic>
      <p:grpSp>
        <p:nvGrpSpPr>
          <p:cNvPr id="4" name="组合 31"/>
          <p:cNvGrpSpPr/>
          <p:nvPr/>
        </p:nvGrpSpPr>
        <p:grpSpPr>
          <a:xfrm flipH="1">
            <a:off x="-695350" y="4786322"/>
            <a:ext cx="2799280" cy="1799630"/>
            <a:chOff x="5917425" y="3435846"/>
            <a:chExt cx="3226575" cy="1707654"/>
          </a:xfrm>
        </p:grpSpPr>
        <p:pic>
          <p:nvPicPr>
            <p:cNvPr id="34" name="Picture 2"/>
            <p:cNvPicPr>
              <a:picLocks noChangeAspect="1" noChangeArrowheads="1"/>
            </p:cNvPicPr>
            <p:nvPr/>
          </p:nvPicPr>
          <p:blipFill rotWithShape="1">
            <a:blip r:embed="rId4" cstate="screen">
              <a:extLst>
                <a:ext uri="{BEBA8EAE-BF5A-486C-A8C5-ECC9F3942E4B}">
                  <a14:imgProps xmlns:a14="http://schemas.microsoft.com/office/drawing/2010/main">
                    <a14:imgLayer r:embed="rId5">
                      <a14:imgEffect>
                        <a14:brightnessContrast bright="-40000" contrast="-40000"/>
                      </a14:imgEffect>
                    </a14:imgLayer>
                  </a14:imgProps>
                </a:ext>
              </a:extLst>
            </a:blip>
            <a:srcRect/>
            <a:stretch>
              <a:fillRect/>
            </a:stretch>
          </p:blipFill>
          <p:spPr bwMode="auto">
            <a:xfrm>
              <a:off x="5917425" y="3435846"/>
              <a:ext cx="3226575" cy="1707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5" name="Picture 2"/>
            <p:cNvPicPr>
              <a:picLocks noChangeAspect="1" noChangeArrowheads="1"/>
            </p:cNvPicPr>
            <p:nvPr/>
          </p:nvPicPr>
          <p:blipFill rotWithShape="1">
            <a:blip r:embed="rId4" cstate="screen">
              <a:extLst>
                <a:ext uri="{BEBA8EAE-BF5A-486C-A8C5-ECC9F3942E4B}">
                  <a14:imgProps xmlns:a14="http://schemas.microsoft.com/office/drawing/2010/main">
                    <a14:imgLayer r:embed="rId5">
                      <a14:imgEffect>
                        <a14:brightnessContrast bright="-40000" contrast="-40000"/>
                      </a14:imgEffect>
                    </a14:imgLayer>
                  </a14:imgProps>
                </a:ext>
              </a:extLst>
            </a:blip>
            <a:srcRect/>
            <a:stretch>
              <a:fillRect/>
            </a:stretch>
          </p:blipFill>
          <p:spPr bwMode="auto">
            <a:xfrm>
              <a:off x="5917425" y="3435846"/>
              <a:ext cx="3226575" cy="1707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3" name="矩形 2"/>
          <p:cNvSpPr/>
          <p:nvPr/>
        </p:nvSpPr>
        <p:spPr>
          <a:xfrm>
            <a:off x="1" y="4008484"/>
            <a:ext cx="12264392" cy="7920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itchFamily="34" charset="-122"/>
            </a:endParaRPr>
          </a:p>
        </p:txBody>
      </p:sp>
      <p:sp>
        <p:nvSpPr>
          <p:cNvPr id="24" name="矩形 23"/>
          <p:cNvSpPr/>
          <p:nvPr/>
        </p:nvSpPr>
        <p:spPr>
          <a:xfrm>
            <a:off x="4972985" y="1500174"/>
            <a:ext cx="7291407" cy="2500330"/>
          </a:xfrm>
          <a:custGeom>
            <a:avLst/>
            <a:gdLst>
              <a:gd name="connsiteX0" fmla="*/ 0 w 6480720"/>
              <a:gd name="connsiteY0" fmla="*/ 0 h 3104728"/>
              <a:gd name="connsiteX1" fmla="*/ 6480720 w 6480720"/>
              <a:gd name="connsiteY1" fmla="*/ 0 h 3104728"/>
              <a:gd name="connsiteX2" fmla="*/ 6480720 w 6480720"/>
              <a:gd name="connsiteY2" fmla="*/ 3104728 h 3104728"/>
              <a:gd name="connsiteX3" fmla="*/ 0 w 6480720"/>
              <a:gd name="connsiteY3" fmla="*/ 3104728 h 3104728"/>
              <a:gd name="connsiteX4" fmla="*/ 0 w 6480720"/>
              <a:gd name="connsiteY4" fmla="*/ 0 h 3104728"/>
              <a:gd name="connsiteX0-1" fmla="*/ 1190065 w 6480720"/>
              <a:gd name="connsiteY0-2" fmla="*/ 0 h 3104728"/>
              <a:gd name="connsiteX1-3" fmla="*/ 6480720 w 6480720"/>
              <a:gd name="connsiteY1-4" fmla="*/ 0 h 3104728"/>
              <a:gd name="connsiteX2-5" fmla="*/ 6480720 w 6480720"/>
              <a:gd name="connsiteY2-6" fmla="*/ 3104728 h 3104728"/>
              <a:gd name="connsiteX3-7" fmla="*/ 0 w 6480720"/>
              <a:gd name="connsiteY3-8" fmla="*/ 3104728 h 3104728"/>
              <a:gd name="connsiteX4-9" fmla="*/ 1190065 w 6480720"/>
              <a:gd name="connsiteY4-10" fmla="*/ 0 h 310472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6480720" h="3104728">
                <a:moveTo>
                  <a:pt x="1190065" y="0"/>
                </a:moveTo>
                <a:lnTo>
                  <a:pt x="6480720" y="0"/>
                </a:lnTo>
                <a:lnTo>
                  <a:pt x="6480720" y="3104728"/>
                </a:lnTo>
                <a:lnTo>
                  <a:pt x="0" y="3104728"/>
                </a:lnTo>
                <a:lnTo>
                  <a:pt x="1190065" y="0"/>
                </a:ln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itchFamily="34" charset="-122"/>
            </a:endParaRPr>
          </a:p>
        </p:txBody>
      </p:sp>
      <p:pic>
        <p:nvPicPr>
          <p:cNvPr id="37" name="Picture 2"/>
          <p:cNvPicPr>
            <a:picLocks noChangeAspect="1" noChangeArrowheads="1"/>
          </p:cNvPicPr>
          <p:nvPr/>
        </p:nvPicPr>
        <p:blipFill rotWithShape="1">
          <a:blip r:embed="rId4" cstate="screen">
            <a:extLst>
              <a:ext uri="{BEBA8EAE-BF5A-486C-A8C5-ECC9F3942E4B}">
                <a14:imgProps xmlns:a14="http://schemas.microsoft.com/office/drawing/2010/main">
                  <a14:imgLayer r:embed="rId5">
                    <a14:imgEffect>
                      <a14:brightnessContrast bright="-40000" contrast="-40000"/>
                    </a14:imgEffect>
                  </a14:imgLayer>
                </a14:imgProps>
              </a:ext>
            </a:extLst>
          </a:blip>
          <a:srcRect/>
          <a:stretch>
            <a:fillRect/>
          </a:stretch>
        </p:blipFill>
        <p:spPr bwMode="auto">
          <a:xfrm>
            <a:off x="9288958" y="5013176"/>
            <a:ext cx="2871240" cy="16430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Box 16"/>
          <p:cNvSpPr txBox="1"/>
          <p:nvPr/>
        </p:nvSpPr>
        <p:spPr>
          <a:xfrm>
            <a:off x="5544542" y="2404468"/>
            <a:ext cx="7076957" cy="846386"/>
          </a:xfrm>
          <a:prstGeom prst="rect">
            <a:avLst/>
          </a:prstGeom>
          <a:noFill/>
        </p:spPr>
        <p:txBody>
          <a:bodyPr wrap="square" rtlCol="0">
            <a:spAutoFit/>
          </a:bodyPr>
          <a:lstStyle/>
          <a:p>
            <a:pPr algn="ctr"/>
            <a:r>
              <a:rPr lang="zh-CN" altLang="en-US" sz="4900" b="1" dirty="0" smtClean="0">
                <a:solidFill>
                  <a:schemeClr val="bg1"/>
                </a:solidFill>
                <a:latin typeface="微软雅黑" panose="020B0503020204020204" pitchFamily="34" charset="-122"/>
                <a:ea typeface="微软雅黑" panose="020B0503020204020204" pitchFamily="34" charset="-122"/>
              </a:rPr>
              <a:t>感 谢 聆 听</a:t>
            </a:r>
            <a:r>
              <a:rPr lang="zh-CN" altLang="en-US" sz="4900" b="1" dirty="0">
                <a:solidFill>
                  <a:schemeClr val="bg1"/>
                </a:solidFill>
                <a:latin typeface="微软雅黑" panose="020B0503020204020204" pitchFamily="34" charset="-122"/>
                <a:ea typeface="微软雅黑" panose="020B0503020204020204" pitchFamily="34" charset="-122"/>
              </a:rPr>
              <a:t>！</a:t>
            </a:r>
          </a:p>
        </p:txBody>
      </p:sp>
      <p:sp>
        <p:nvSpPr>
          <p:cNvPr id="15" name="文本框 4"/>
          <p:cNvSpPr txBox="1"/>
          <p:nvPr/>
        </p:nvSpPr>
        <p:spPr>
          <a:xfrm>
            <a:off x="3600326" y="5445224"/>
            <a:ext cx="4752528" cy="523220"/>
          </a:xfrm>
          <a:prstGeom prst="rect">
            <a:avLst/>
          </a:prstGeom>
          <a:noFill/>
        </p:spPr>
        <p:txBody>
          <a:bodyPr wrap="square" rtlCol="0" anchor="t">
            <a:spAutoFit/>
          </a:bodyPr>
          <a:lstStyle/>
          <a:p>
            <a:r>
              <a:rPr lang="zh-CN" altLang="en-US" sz="2800" dirty="0">
                <a:solidFill>
                  <a:schemeClr val="accent1"/>
                </a:solidFill>
                <a:effectLst>
                  <a:outerShdw blurRad="38100" dist="25400" dir="5400000" algn="ctr" rotWithShape="0">
                    <a:srgbClr val="6E747A">
                      <a:alpha val="43000"/>
                    </a:srgbClr>
                  </a:outerShdw>
                </a:effectLst>
                <a:latin typeface="华文新魏" panose="02010800040101010101" charset="-122"/>
                <a:ea typeface="华文新魏" panose="02010800040101010101" charset="-122"/>
                <a:sym typeface="+mn-ea"/>
              </a:rPr>
              <a:t>宁波国际投资咨询有限公司</a:t>
            </a:r>
            <a:endParaRPr lang="zh-CN" altLang="en-US" sz="2800" dirty="0">
              <a:ea typeface="微软雅黑" pitchFamily="34" charset="-122"/>
            </a:endParaRPr>
          </a:p>
        </p:txBody>
      </p:sp>
      <p:pic>
        <p:nvPicPr>
          <p:cNvPr id="18" name="图片 17" descr="LOGO图片无框副本"/>
          <p:cNvPicPr>
            <a:picLocks noChangeAspect="1"/>
          </p:cNvPicPr>
          <p:nvPr/>
        </p:nvPicPr>
        <p:blipFill>
          <a:blip r:embed="rId6" cstate="print"/>
          <a:stretch>
            <a:fillRect/>
          </a:stretch>
        </p:blipFill>
        <p:spPr>
          <a:xfrm>
            <a:off x="792014" y="188640"/>
            <a:ext cx="1133475" cy="1163320"/>
          </a:xfrm>
          <a:prstGeom prst="rect">
            <a:avLst/>
          </a:prstGeom>
          <a:noFill/>
          <a:ln w="9525">
            <a:noFill/>
          </a:ln>
        </p:spPr>
      </p:pic>
    </p:spTree>
    <p:extLst>
      <p:ext uri="{BB962C8B-B14F-4D97-AF65-F5344CB8AC3E}">
        <p14:creationId xmlns:p14="http://schemas.microsoft.com/office/powerpoint/2010/main" val="3721090691"/>
      </p:ext>
    </p:extLst>
  </p:cSld>
  <p:clrMapOvr>
    <a:masterClrMapping/>
  </p:clrMapOvr>
  <mc:AlternateContent xmlns:mc="http://schemas.openxmlformats.org/markup-compatibility/2006" xmlns:p14="http://schemas.microsoft.com/office/powerpoint/2010/main">
    <mc:Choice Requires="p14">
      <p:transition spd="slow" p14:dur="1300">
        <p14:pan dir="d"/>
      </p:transition>
    </mc:Choice>
    <mc:Fallback xmlns="">
      <p:transition spd="slow">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a46c13b3-5fbd-47b7-9e78-8facdaa41e0a}"/>
</p:tagLst>
</file>

<file path=ppt/tags/tag10.xml><?xml version="1.0" encoding="utf-8"?>
<p:tagLst xmlns:a="http://schemas.openxmlformats.org/drawingml/2006/main" xmlns:r="http://schemas.openxmlformats.org/officeDocument/2006/relationships" xmlns:p="http://schemas.openxmlformats.org/presentationml/2006/main">
  <p:tag name="KSO_WM_UNIT_TABLE_BEAUTIFY" val="smartTable{3f7b6716-2f33-457e-9d83-32e9c7c116fd}"/>
</p:tagLst>
</file>

<file path=ppt/tags/tag11.xml><?xml version="1.0" encoding="utf-8"?>
<p:tagLst xmlns:a="http://schemas.openxmlformats.org/drawingml/2006/main" xmlns:r="http://schemas.openxmlformats.org/officeDocument/2006/relationships" xmlns:p="http://schemas.openxmlformats.org/presentationml/2006/main">
  <p:tag name="KSO_WM_UNIT_TABLE_BEAUTIFY" val="smartTable{5e707068-13b2-44fa-9072-18188f025e79}"/>
</p:tagLst>
</file>

<file path=ppt/tags/tag12.xml><?xml version="1.0" encoding="utf-8"?>
<p:tagLst xmlns:a="http://schemas.openxmlformats.org/drawingml/2006/main" xmlns:r="http://schemas.openxmlformats.org/officeDocument/2006/relationships" xmlns:p="http://schemas.openxmlformats.org/presentationml/2006/main">
  <p:tag name="KSO_WM_UNIT_TABLE_BEAUTIFY" val="smartTable{cc0d75ed-5001-4dff-9b11-c43434f88044}"/>
</p:tagLst>
</file>

<file path=ppt/tags/tag13.xml><?xml version="1.0" encoding="utf-8"?>
<p:tagLst xmlns:a="http://schemas.openxmlformats.org/drawingml/2006/main" xmlns:r="http://schemas.openxmlformats.org/officeDocument/2006/relationships" xmlns:p="http://schemas.openxmlformats.org/presentationml/2006/main">
  <p:tag name="KSO_WM_UNIT_TABLE_BEAUTIFY" val="smartTable{cc0d75ed-5001-4dff-9b11-c43434f88044}"/>
</p:tagLst>
</file>

<file path=ppt/tags/tag14.xml><?xml version="1.0" encoding="utf-8"?>
<p:tagLst xmlns:a="http://schemas.openxmlformats.org/drawingml/2006/main" xmlns:r="http://schemas.openxmlformats.org/officeDocument/2006/relationships" xmlns:p="http://schemas.openxmlformats.org/presentationml/2006/main">
  <p:tag name="KSO_WM_UNIT_TABLE_BEAUTIFY" val="smartTable{a46c13b3-5fbd-47b7-9e78-8facdaa41e0a}"/>
</p:tagLst>
</file>

<file path=ppt/tags/tag15.xml><?xml version="1.0" encoding="utf-8"?>
<p:tagLst xmlns:a="http://schemas.openxmlformats.org/drawingml/2006/main" xmlns:r="http://schemas.openxmlformats.org/officeDocument/2006/relationships" xmlns:p="http://schemas.openxmlformats.org/presentationml/2006/main">
  <p:tag name="KSO_WM_UNIT_TABLE_BEAUTIFY" val="smartTable{86f38c9f-7993-4e53-b278-d8036f833df8}"/>
</p:tagLst>
</file>

<file path=ppt/tags/tag16.xml><?xml version="1.0" encoding="utf-8"?>
<p:tagLst xmlns:a="http://schemas.openxmlformats.org/drawingml/2006/main" xmlns:r="http://schemas.openxmlformats.org/officeDocument/2006/relationships" xmlns:p="http://schemas.openxmlformats.org/presentationml/2006/main">
  <p:tag name="KSO_WM_UNIT_TABLE_BEAUTIFY" val="smartTable{03db7e15-8015-4427-9353-7b8d61f86489}"/>
</p:tagLst>
</file>

<file path=ppt/tags/tag17.xml><?xml version="1.0" encoding="utf-8"?>
<p:tagLst xmlns:a="http://schemas.openxmlformats.org/drawingml/2006/main" xmlns:r="http://schemas.openxmlformats.org/officeDocument/2006/relationships" xmlns:p="http://schemas.openxmlformats.org/presentationml/2006/main">
  <p:tag name="KSO_WM_UNIT_TABLE_BEAUTIFY" val="smartTable{abbd336e-3789-4720-8599-f2d222178ebf}"/>
</p:tagLst>
</file>

<file path=ppt/tags/tag18.xml><?xml version="1.0" encoding="utf-8"?>
<p:tagLst xmlns:a="http://schemas.openxmlformats.org/drawingml/2006/main" xmlns:r="http://schemas.openxmlformats.org/officeDocument/2006/relationships" xmlns:p="http://schemas.openxmlformats.org/presentationml/2006/main">
  <p:tag name="KSO_WM_UNIT_TABLE_BEAUTIFY" val="smartTable{50a0d078-1c39-41df-913b-bcc82a6e9e46}"/>
</p:tagLst>
</file>

<file path=ppt/tags/tag19.xml><?xml version="1.0" encoding="utf-8"?>
<p:tagLst xmlns:a="http://schemas.openxmlformats.org/drawingml/2006/main" xmlns:r="http://schemas.openxmlformats.org/officeDocument/2006/relationships" xmlns:p="http://schemas.openxmlformats.org/presentationml/2006/main">
  <p:tag name="KSO_WM_UNIT_TABLE_BEAUTIFY" val="smartTable{c7932a40-ea4b-4e00-90bf-96af947a29fc}"/>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80f70b40-a97d-4dd1-b794-6dfec2858cd1}"/>
</p:tagLst>
</file>

<file path=ppt/tags/tag20.xml><?xml version="1.0" encoding="utf-8"?>
<p:tagLst xmlns:a="http://schemas.openxmlformats.org/drawingml/2006/main" xmlns:r="http://schemas.openxmlformats.org/officeDocument/2006/relationships" xmlns:p="http://schemas.openxmlformats.org/presentationml/2006/main">
  <p:tag name="KSO_WM_UNIT_TABLE_BEAUTIFY" val="smartTable{3048e35a-5c09-4ada-b9cd-d8641b5f3fab}"/>
</p:tagLst>
</file>

<file path=ppt/tags/tag21.xml><?xml version="1.0" encoding="utf-8"?>
<p:tagLst xmlns:a="http://schemas.openxmlformats.org/drawingml/2006/main" xmlns:r="http://schemas.openxmlformats.org/officeDocument/2006/relationships" xmlns:p="http://schemas.openxmlformats.org/presentationml/2006/main">
  <p:tag name="KSO_WM_UNIT_TABLE_BEAUTIFY" val="smartTable{3048e35a-5c09-4ada-b9cd-d8641b5f3fab}"/>
</p:tagLst>
</file>

<file path=ppt/tags/tag22.xml><?xml version="1.0" encoding="utf-8"?>
<p:tagLst xmlns:a="http://schemas.openxmlformats.org/drawingml/2006/main" xmlns:r="http://schemas.openxmlformats.org/officeDocument/2006/relationships" xmlns:p="http://schemas.openxmlformats.org/presentationml/2006/main">
  <p:tag name="KSO_WM_UNIT_TABLE_BEAUTIFY" val="smartTable{3048e35a-5c09-4ada-b9cd-d8641b5f3fab}"/>
</p:tagLst>
</file>

<file path=ppt/tags/tag23.xml><?xml version="1.0" encoding="utf-8"?>
<p:tagLst xmlns:a="http://schemas.openxmlformats.org/drawingml/2006/main" xmlns:r="http://schemas.openxmlformats.org/officeDocument/2006/relationships" xmlns:p="http://schemas.openxmlformats.org/presentationml/2006/main">
  <p:tag name="KSO_WM_UNIT_TABLE_BEAUTIFY" val="smartTable{3048e35a-5c09-4ada-b9cd-d8641b5f3fab}"/>
</p:tagLst>
</file>

<file path=ppt/tags/tag24.xml><?xml version="1.0" encoding="utf-8"?>
<p:tagLst xmlns:a="http://schemas.openxmlformats.org/drawingml/2006/main" xmlns:r="http://schemas.openxmlformats.org/officeDocument/2006/relationships" xmlns:p="http://schemas.openxmlformats.org/presentationml/2006/main">
  <p:tag name="KSO_WM_UNIT_TABLE_BEAUTIFY" val="smartTable{3048e35a-5c09-4ada-b9cd-d8641b5f3fab}"/>
</p:tagLst>
</file>

<file path=ppt/tags/tag25.xml><?xml version="1.0" encoding="utf-8"?>
<p:tagLst xmlns:a="http://schemas.openxmlformats.org/drawingml/2006/main" xmlns:r="http://schemas.openxmlformats.org/officeDocument/2006/relationships" xmlns:p="http://schemas.openxmlformats.org/presentationml/2006/main">
  <p:tag name="KSO_WM_UNIT_TABLE_BEAUTIFY" val="smartTable{3048e35a-5c09-4ada-b9cd-d8641b5f3fab}"/>
</p:tagLst>
</file>

<file path=ppt/tags/tag26.xml><?xml version="1.0" encoding="utf-8"?>
<p:tagLst xmlns:a="http://schemas.openxmlformats.org/drawingml/2006/main" xmlns:r="http://schemas.openxmlformats.org/officeDocument/2006/relationships" xmlns:p="http://schemas.openxmlformats.org/presentationml/2006/main">
  <p:tag name="KSO_WM_UNIT_TABLE_BEAUTIFY" val="smartTable{3048e35a-5c09-4ada-b9cd-d8641b5f3fab}"/>
</p:tagLst>
</file>

<file path=ppt/tags/tag27.xml><?xml version="1.0" encoding="utf-8"?>
<p:tagLst xmlns:a="http://schemas.openxmlformats.org/drawingml/2006/main" xmlns:r="http://schemas.openxmlformats.org/officeDocument/2006/relationships" xmlns:p="http://schemas.openxmlformats.org/presentationml/2006/main">
  <p:tag name="KSO_WM_UNIT_TABLE_BEAUTIFY" val="smartTable{3048e35a-5c09-4ada-b9cd-d8641b5f3fab}"/>
</p:tagLst>
</file>

<file path=ppt/tags/tag28.xml><?xml version="1.0" encoding="utf-8"?>
<p:tagLst xmlns:a="http://schemas.openxmlformats.org/drawingml/2006/main" xmlns:r="http://schemas.openxmlformats.org/officeDocument/2006/relationships" xmlns:p="http://schemas.openxmlformats.org/presentationml/2006/main">
  <p:tag name="KSO_WM_UNIT_TABLE_BEAUTIFY" val="smartTable{3048e35a-5c09-4ada-b9cd-d8641b5f3fab}"/>
</p:tagLst>
</file>

<file path=ppt/tags/tag29.xml><?xml version="1.0" encoding="utf-8"?>
<p:tagLst xmlns:a="http://schemas.openxmlformats.org/drawingml/2006/main" xmlns:r="http://schemas.openxmlformats.org/officeDocument/2006/relationships" xmlns:p="http://schemas.openxmlformats.org/presentationml/2006/main">
  <p:tag name="KSO_WM_UNIT_TABLE_BEAUTIFY" val="smartTable{3048e35a-5c09-4ada-b9cd-d8641b5f3fab}"/>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smartTable{80f70b40-a97d-4dd1-b794-6dfec2858cd1}"/>
</p:tagLst>
</file>

<file path=ppt/tags/tag30.xml><?xml version="1.0" encoding="utf-8"?>
<p:tagLst xmlns:a="http://schemas.openxmlformats.org/drawingml/2006/main" xmlns:r="http://schemas.openxmlformats.org/officeDocument/2006/relationships" xmlns:p="http://schemas.openxmlformats.org/presentationml/2006/main">
  <p:tag name="KSO_WM_UNIT_TABLE_BEAUTIFY" val="smartTable{3048e35a-5c09-4ada-b9cd-d8641b5f3fab}"/>
</p:tagLst>
</file>

<file path=ppt/tags/tag31.xml><?xml version="1.0" encoding="utf-8"?>
<p:tagLst xmlns:a="http://schemas.openxmlformats.org/drawingml/2006/main" xmlns:r="http://schemas.openxmlformats.org/officeDocument/2006/relationships" xmlns:p="http://schemas.openxmlformats.org/presentationml/2006/main">
  <p:tag name="KSO_WM_UNIT_TABLE_BEAUTIFY" val="smartTable{3048e35a-5c09-4ada-b9cd-d8641b5f3fab}"/>
</p:tagLst>
</file>

<file path=ppt/tags/tag32.xml><?xml version="1.0" encoding="utf-8"?>
<p:tagLst xmlns:a="http://schemas.openxmlformats.org/drawingml/2006/main" xmlns:r="http://schemas.openxmlformats.org/officeDocument/2006/relationships" xmlns:p="http://schemas.openxmlformats.org/presentationml/2006/main">
  <p:tag name="KSO_WM_UNIT_TABLE_BEAUTIFY" val="smartTable{3048e35a-5c09-4ada-b9cd-d8641b5f3fab}"/>
</p:tagLst>
</file>

<file path=ppt/tags/tag33.xml><?xml version="1.0" encoding="utf-8"?>
<p:tagLst xmlns:a="http://schemas.openxmlformats.org/drawingml/2006/main" xmlns:r="http://schemas.openxmlformats.org/officeDocument/2006/relationships" xmlns:p="http://schemas.openxmlformats.org/presentationml/2006/main">
  <p:tag name="KSO_WM_UNIT_TABLE_BEAUTIFY" val="smartTable{3048e35a-5c09-4ada-b9cd-d8641b5f3fab}"/>
</p:tagLst>
</file>

<file path=ppt/tags/tag34.xml><?xml version="1.0" encoding="utf-8"?>
<p:tagLst xmlns:a="http://schemas.openxmlformats.org/drawingml/2006/main" xmlns:r="http://schemas.openxmlformats.org/officeDocument/2006/relationships" xmlns:p="http://schemas.openxmlformats.org/presentationml/2006/main">
  <p:tag name="KSO_WM_UNIT_TABLE_BEAUTIFY" val="smartTable{3048e35a-5c09-4ada-b9cd-d8641b5f3fab}"/>
</p:tagLst>
</file>

<file path=ppt/tags/tag35.xml><?xml version="1.0" encoding="utf-8"?>
<p:tagLst xmlns:a="http://schemas.openxmlformats.org/drawingml/2006/main" xmlns:r="http://schemas.openxmlformats.org/officeDocument/2006/relationships" xmlns:p="http://schemas.openxmlformats.org/presentationml/2006/main">
  <p:tag name="KSO_WM_UNIT_TABLE_BEAUTIFY" val="smartTable{3048e35a-5c09-4ada-b9cd-d8641b5f3fab}"/>
</p:tagLst>
</file>

<file path=ppt/tags/tag36.xml><?xml version="1.0" encoding="utf-8"?>
<p:tagLst xmlns:a="http://schemas.openxmlformats.org/drawingml/2006/main" xmlns:r="http://schemas.openxmlformats.org/officeDocument/2006/relationships" xmlns:p="http://schemas.openxmlformats.org/presentationml/2006/main">
  <p:tag name="KSO_WM_UNIT_TABLE_BEAUTIFY" val="smartTable{3048e35a-5c09-4ada-b9cd-d8641b5f3fab}"/>
</p:tagLst>
</file>

<file path=ppt/tags/tag37.xml><?xml version="1.0" encoding="utf-8"?>
<p:tagLst xmlns:a="http://schemas.openxmlformats.org/drawingml/2006/main" xmlns:r="http://schemas.openxmlformats.org/officeDocument/2006/relationships" xmlns:p="http://schemas.openxmlformats.org/presentationml/2006/main">
  <p:tag name="KSO_WM_UNIT_TABLE_BEAUTIFY" val="smartTable{3048e35a-5c09-4ada-b9cd-d8641b5f3fab}"/>
</p:tagLst>
</file>

<file path=ppt/tags/tag38.xml><?xml version="1.0" encoding="utf-8"?>
<p:tagLst xmlns:a="http://schemas.openxmlformats.org/drawingml/2006/main" xmlns:r="http://schemas.openxmlformats.org/officeDocument/2006/relationships" xmlns:p="http://schemas.openxmlformats.org/presentationml/2006/main">
  <p:tag name="KSO_WM_UNIT_TABLE_BEAUTIFY" val="smartTable{3048e35a-5c09-4ada-b9cd-d8641b5f3fab}"/>
</p:tagLst>
</file>

<file path=ppt/tags/tag39.xml><?xml version="1.0" encoding="utf-8"?>
<p:tagLst xmlns:a="http://schemas.openxmlformats.org/drawingml/2006/main" xmlns:r="http://schemas.openxmlformats.org/officeDocument/2006/relationships" xmlns:p="http://schemas.openxmlformats.org/presentationml/2006/main">
  <p:tag name="KSO_WM_UNIT_TABLE_BEAUTIFY" val="smartTable{3048e35a-5c09-4ada-b9cd-d8641b5f3fab}"/>
</p:tagLst>
</file>

<file path=ppt/tags/tag4.xml><?xml version="1.0" encoding="utf-8"?>
<p:tagLst xmlns:a="http://schemas.openxmlformats.org/drawingml/2006/main" xmlns:r="http://schemas.openxmlformats.org/officeDocument/2006/relationships" xmlns:p="http://schemas.openxmlformats.org/presentationml/2006/main">
  <p:tag name="KSO_WM_UNIT_TABLE_BEAUTIFY" val="smartTable{cc7ba741-faf0-480e-9719-d8cbf6c7618b}"/>
</p:tagLst>
</file>

<file path=ppt/tags/tag40.xml><?xml version="1.0" encoding="utf-8"?>
<p:tagLst xmlns:a="http://schemas.openxmlformats.org/drawingml/2006/main" xmlns:r="http://schemas.openxmlformats.org/officeDocument/2006/relationships" xmlns:p="http://schemas.openxmlformats.org/presentationml/2006/main">
  <p:tag name="KSO_WM_UNIT_TABLE_BEAUTIFY" val="smartTable{3048e35a-5c09-4ada-b9cd-d8641b5f3fab}"/>
</p:tagLst>
</file>

<file path=ppt/tags/tag5.xml><?xml version="1.0" encoding="utf-8"?>
<p:tagLst xmlns:a="http://schemas.openxmlformats.org/drawingml/2006/main" xmlns:r="http://schemas.openxmlformats.org/officeDocument/2006/relationships" xmlns:p="http://schemas.openxmlformats.org/presentationml/2006/main">
  <p:tag name="KSO_WM_UNIT_TABLE_BEAUTIFY" val="smartTable{b93b2b5b-bc6b-4d58-b355-fdd89fa6a3be}"/>
</p:tagLst>
</file>

<file path=ppt/tags/tag6.xml><?xml version="1.0" encoding="utf-8"?>
<p:tagLst xmlns:a="http://schemas.openxmlformats.org/drawingml/2006/main" xmlns:r="http://schemas.openxmlformats.org/officeDocument/2006/relationships" xmlns:p="http://schemas.openxmlformats.org/presentationml/2006/main">
  <p:tag name="KSO_WM_UNIT_TABLE_BEAUTIFY" val="smartTable{b14e83da-a6ff-4b0a-9152-045ec4adc4d0}"/>
</p:tagLst>
</file>

<file path=ppt/tags/tag7.xml><?xml version="1.0" encoding="utf-8"?>
<p:tagLst xmlns:a="http://schemas.openxmlformats.org/drawingml/2006/main" xmlns:r="http://schemas.openxmlformats.org/officeDocument/2006/relationships" xmlns:p="http://schemas.openxmlformats.org/presentationml/2006/main">
  <p:tag name="KSO_WM_UNIT_TABLE_BEAUTIFY" val="smartTable{8edb7254-b1ef-4e78-b31d-9d6c8d60afd5}"/>
</p:tagLst>
</file>

<file path=ppt/tags/tag8.xml><?xml version="1.0" encoding="utf-8"?>
<p:tagLst xmlns:a="http://schemas.openxmlformats.org/drawingml/2006/main" xmlns:r="http://schemas.openxmlformats.org/officeDocument/2006/relationships" xmlns:p="http://schemas.openxmlformats.org/presentationml/2006/main">
  <p:tag name="KSO_WM_UNIT_TABLE_BEAUTIFY" val="smartTable{6239536f-01f1-48b6-885c-17bcf5ec6d67}"/>
</p:tagLst>
</file>

<file path=ppt/tags/tag9.xml><?xml version="1.0" encoding="utf-8"?>
<p:tagLst xmlns:a="http://schemas.openxmlformats.org/drawingml/2006/main" xmlns:r="http://schemas.openxmlformats.org/officeDocument/2006/relationships" xmlns:p="http://schemas.openxmlformats.org/presentationml/2006/main">
  <p:tag name="KSO_WM_UNIT_TABLE_BEAUTIFY" val="smartTable{a46c13b3-5fbd-47b7-9e78-8facdaa41e0a}"/>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23700</Words>
  <Application>Microsoft Office PowerPoint</Application>
  <PresentationFormat>自定义</PresentationFormat>
  <Paragraphs>2505</Paragraphs>
  <Slides>92</Slides>
  <Notes>86</Notes>
  <HiddenSlides>0</HiddenSlides>
  <MMClips>0</MMClips>
  <ScaleCrop>false</ScaleCrop>
  <HeadingPairs>
    <vt:vector size="4" baseType="variant">
      <vt:variant>
        <vt:lpstr>主题</vt:lpstr>
      </vt:variant>
      <vt:variant>
        <vt:i4>3</vt:i4>
      </vt:variant>
      <vt:variant>
        <vt:lpstr>幻灯片标题</vt:lpstr>
      </vt:variant>
      <vt:variant>
        <vt:i4>92</vt:i4>
      </vt:variant>
    </vt:vector>
  </HeadingPairs>
  <TitlesOfParts>
    <vt:vector size="95" baseType="lpstr">
      <vt:lpstr>Office 主题</vt:lpstr>
      <vt:lpstr>自定义设计方案</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dell</dc:creator>
  <cp:lastModifiedBy>朱景鹏</cp:lastModifiedBy>
  <cp:revision>646</cp:revision>
  <dcterms:created xsi:type="dcterms:W3CDTF">2017-10-17T00:50:00Z</dcterms:created>
  <dcterms:modified xsi:type="dcterms:W3CDTF">2020-11-06T06:42:20Z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2052-11.1.0.9999</vt:lpwstr>
  </property>
</Properties>
</file>