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93"/>
  </p:handoutMasterIdLst>
  <p:sldIdLst>
    <p:sldId id="1298" r:id="rId3"/>
    <p:sldId id="1993" r:id="rId5"/>
    <p:sldId id="1999" r:id="rId6"/>
    <p:sldId id="1668" r:id="rId7"/>
    <p:sldId id="2077" r:id="rId8"/>
    <p:sldId id="2106" r:id="rId9"/>
    <p:sldId id="2078" r:id="rId10"/>
    <p:sldId id="1995" r:id="rId11"/>
    <p:sldId id="2136" r:id="rId12"/>
    <p:sldId id="2137" r:id="rId13"/>
    <p:sldId id="2107" r:id="rId14"/>
    <p:sldId id="2165" r:id="rId15"/>
    <p:sldId id="2166" r:id="rId16"/>
    <p:sldId id="2308" r:id="rId17"/>
    <p:sldId id="2168" r:id="rId18"/>
    <p:sldId id="2169" r:id="rId19"/>
    <p:sldId id="2170" r:id="rId20"/>
    <p:sldId id="2171" r:id="rId21"/>
    <p:sldId id="2172" r:id="rId22"/>
    <p:sldId id="2173" r:id="rId23"/>
    <p:sldId id="2167" r:id="rId24"/>
    <p:sldId id="2175" r:id="rId25"/>
    <p:sldId id="2202" r:id="rId26"/>
    <p:sldId id="2204" r:id="rId27"/>
    <p:sldId id="2205" r:id="rId28"/>
    <p:sldId id="2207" r:id="rId29"/>
    <p:sldId id="2236" r:id="rId30"/>
    <p:sldId id="2237" r:id="rId31"/>
    <p:sldId id="2242" r:id="rId32"/>
    <p:sldId id="2243" r:id="rId33"/>
    <p:sldId id="2244" r:id="rId34"/>
    <p:sldId id="2245" r:id="rId35"/>
    <p:sldId id="2246" r:id="rId36"/>
    <p:sldId id="2247" r:id="rId37"/>
    <p:sldId id="2248" r:id="rId38"/>
    <p:sldId id="2249" r:id="rId39"/>
    <p:sldId id="2250" r:id="rId40"/>
    <p:sldId id="2251" r:id="rId41"/>
    <p:sldId id="2252" r:id="rId42"/>
    <p:sldId id="2253" r:id="rId43"/>
    <p:sldId id="2254" r:id="rId44"/>
    <p:sldId id="2255" r:id="rId45"/>
    <p:sldId id="2256" r:id="rId46"/>
    <p:sldId id="2257" r:id="rId47"/>
    <p:sldId id="2258" r:id="rId48"/>
    <p:sldId id="2259" r:id="rId49"/>
    <p:sldId id="2260" r:id="rId50"/>
    <p:sldId id="2261" r:id="rId51"/>
    <p:sldId id="2262" r:id="rId52"/>
    <p:sldId id="2263" r:id="rId53"/>
    <p:sldId id="2264" r:id="rId54"/>
    <p:sldId id="2265" r:id="rId55"/>
    <p:sldId id="2309" r:id="rId56"/>
    <p:sldId id="2266" r:id="rId57"/>
    <p:sldId id="2269" r:id="rId58"/>
    <p:sldId id="2279" r:id="rId59"/>
    <p:sldId id="2280" r:id="rId60"/>
    <p:sldId id="2281" r:id="rId61"/>
    <p:sldId id="2310" r:id="rId62"/>
    <p:sldId id="2311" r:id="rId63"/>
    <p:sldId id="2312" r:id="rId64"/>
    <p:sldId id="2313" r:id="rId65"/>
    <p:sldId id="2314" r:id="rId66"/>
    <p:sldId id="2315" r:id="rId67"/>
    <p:sldId id="2316" r:id="rId68"/>
    <p:sldId id="2317" r:id="rId69"/>
    <p:sldId id="2282" r:id="rId70"/>
    <p:sldId id="2283" r:id="rId71"/>
    <p:sldId id="2284" r:id="rId72"/>
    <p:sldId id="2285" r:id="rId73"/>
    <p:sldId id="2287" r:id="rId74"/>
    <p:sldId id="2292" r:id="rId75"/>
    <p:sldId id="2293" r:id="rId76"/>
    <p:sldId id="2294" r:id="rId77"/>
    <p:sldId id="2295" r:id="rId78"/>
    <p:sldId id="2296" r:id="rId79"/>
    <p:sldId id="2297" r:id="rId80"/>
    <p:sldId id="2298" r:id="rId81"/>
    <p:sldId id="2299" r:id="rId82"/>
    <p:sldId id="2300" r:id="rId83"/>
    <p:sldId id="2302" r:id="rId84"/>
    <p:sldId id="2303" r:id="rId85"/>
    <p:sldId id="2304" r:id="rId86"/>
    <p:sldId id="2305" r:id="rId87"/>
    <p:sldId id="2306" r:id="rId88"/>
    <p:sldId id="2319" r:id="rId89"/>
    <p:sldId id="2321" r:id="rId90"/>
    <p:sldId id="2320" r:id="rId91"/>
    <p:sldId id="2318" r:id="rId92"/>
  </p:sldIdLst>
  <p:sldSz cx="9144000" cy="5143500" type="screen16x9"/>
  <p:notesSz cx="7103745" cy="10234295"/>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ㄩㄛㄇㄟ ㄊㄊ" initials="ㄩ"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BCD2"/>
    <a:srgbClr val="2E75B6"/>
    <a:srgbClr val="CBF0FF"/>
    <a:srgbClr val="FF2806"/>
    <a:srgbClr val="247CAE"/>
    <a:srgbClr val="C1C1C1"/>
    <a:srgbClr val="FFFC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0504" autoAdjust="0"/>
  </p:normalViewPr>
  <p:slideViewPr>
    <p:cSldViewPr snapToGrid="0">
      <p:cViewPr varScale="1">
        <p:scale>
          <a:sx n="116" d="100"/>
          <a:sy n="116" d="100"/>
        </p:scale>
        <p:origin x="126" y="150"/>
      </p:cViewPr>
      <p:guideLst>
        <p:guide orient="horz" pos="1758"/>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7" Type="http://schemas.openxmlformats.org/officeDocument/2006/relationships/commentAuthors" Target="commentAuthors.xml"/><Relationship Id="rId96" Type="http://schemas.openxmlformats.org/officeDocument/2006/relationships/tableStyles" Target="tableStyles.xml"/><Relationship Id="rId95" Type="http://schemas.openxmlformats.org/officeDocument/2006/relationships/viewProps" Target="viewProps.xml"/><Relationship Id="rId94" Type="http://schemas.openxmlformats.org/officeDocument/2006/relationships/presProps" Target="presProps.xml"/><Relationship Id="rId93" Type="http://schemas.openxmlformats.org/officeDocument/2006/relationships/handoutMaster" Target="handoutMasters/handoutMaster1.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6BB233F1-1F8C-4EC7-AE49-8BC14607C69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F0446EC-B2E1-4871-B4AB-8C8459A3C53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0446EC-B2E1-4871-B4AB-8C8459A3C53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a:lnSpc>
                <a:spcPct val="100000"/>
              </a:lnSpc>
              <a:spcBef>
                <a:spcPct val="0"/>
              </a:spcBef>
            </a:pPr>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lnSpc>
                <a:spcPct val="100000"/>
              </a:lnSpc>
              <a:spcBef>
                <a:spcPct val="0"/>
              </a:spcBef>
            </a:pPr>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lnSpc>
                <a:spcPct val="100000"/>
              </a:lnSpc>
              <a:spcBef>
                <a:spcPct val="0"/>
              </a:spcBef>
            </a:pPr>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lnSpc>
                <a:spcPct val="100000"/>
              </a:lnSpc>
              <a:spcBef>
                <a:spcPct val="0"/>
              </a:spcBef>
            </a:pPr>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lnSpc>
                <a:spcPct val="100000"/>
              </a:lnSpc>
              <a:spcBef>
                <a:spcPct val="0"/>
              </a:spcBef>
            </a:pPr>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lnSpc>
                <a:spcPct val="100000"/>
              </a:lnSpc>
              <a:spcBef>
                <a:spcPct val="0"/>
              </a:spcBef>
            </a:pPr>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23425;&#27874;&#24066;&#24212;&#24613;&#31649;&#29702;&#23616;&#20851;&#20110;&#20999;&#23454;&#21152;&#24378;&#23433;&#20840;&#29983;&#20135;&#19977;&#32423;&#26631;&#20934;&#21270;&#35780;&#23457;&#21333;&#20301;&#31649;&#29702;&#24037;&#20316;&#30340;&#24847;&#35265;.doc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12&#21495;&#25991;&#20214;&#21361;&#38505;&#28304;&#31649;&#29702;.docx"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38468;&#20214;4.&#23433;&#20840;&#39118;&#38505;&#20998;&#32423;&#31649;&#25511;&#28165;&#21333;&#31034;&#20363;.docx" TargetMode="External"/><Relationship Id="rId1" Type="http://schemas.openxmlformats.org/officeDocument/2006/relationships/tags" Target="../tags/tag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png"/></Relationships>
</file>

<file path=ppt/slides/_rels/slide65.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13.xml"/><Relationship Id="rId4" Type="http://schemas.openxmlformats.org/officeDocument/2006/relationships/image" Target="../media/image14.wmf"/><Relationship Id="rId3" Type="http://schemas.openxmlformats.org/officeDocument/2006/relationships/oleObject" Target="../embeddings/oleObject1.bin"/><Relationship Id="rId2" Type="http://schemas.openxmlformats.org/officeDocument/2006/relationships/image" Target="../media/image13.jpeg"/><Relationship Id="rId1" Type="http://schemas.openxmlformats.org/officeDocument/2006/relationships/image" Target="../media/image12.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9.png"/><Relationship Id="rId7" Type="http://schemas.openxmlformats.org/officeDocument/2006/relationships/hyperlink" Target="http://www.wzhmt888.com/product_b050007.html" TargetMode="External"/><Relationship Id="rId6" Type="http://schemas.openxmlformats.org/officeDocument/2006/relationships/image" Target="../media/image18.png"/><Relationship Id="rId5" Type="http://schemas.openxmlformats.org/officeDocument/2006/relationships/hyperlink" Target="http://www.wzhmt888.com/product_b040003.html" TargetMode="External"/><Relationship Id="rId4" Type="http://schemas.openxmlformats.org/officeDocument/2006/relationships/image" Target="../media/image17.png"/><Relationship Id="rId3" Type="http://schemas.openxmlformats.org/officeDocument/2006/relationships/hyperlink" Target="http://www.wzhmt888.com/product_b030012.html" TargetMode="External"/><Relationship Id="rId2" Type="http://schemas.openxmlformats.org/officeDocument/2006/relationships/image" Target="../media/image16.png"/><Relationship Id="rId1" Type="http://schemas.openxmlformats.org/officeDocument/2006/relationships/hyperlink" Target="http://www.wzhmt888.com/product_b020011.htm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jpeg"/><Relationship Id="rId3" Type="http://schemas.openxmlformats.org/officeDocument/2006/relationships/hyperlink" Target="http://www.wzhmt888.com/2/b110002.jpg" TargetMode="External"/><Relationship Id="rId2" Type="http://schemas.openxmlformats.org/officeDocument/2006/relationships/image" Target="../media/image20.jpeg"/><Relationship Id="rId1" Type="http://schemas.openxmlformats.org/officeDocument/2006/relationships/hyperlink" Target="http://www.wzhmt888.com/2/b110003.jpg"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23433;&#20840;&#29983;&#20135;&#26631;&#20934;&#21270;&#29616;&#22330;&#35780;&#23457;&#30005;&#27668;&#19987;&#19994;&#26816;&#26597;&#21442;&#32771;&#35201;&#28857;.docx"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hyperlink" Target="&#22269;&#23478;&#23433;&#20840;&#30417;&#31649;&#24635;&#23616;&#20851;&#20110;&#21360;&#21457;&#20225;&#19994;&#23433;&#20840;&#29983;&#20135;&#26631;&#20934;&#21270;&#35780;&#23457;&#24037;&#20316;&#31649;&#29702;&#21150;&#27861;&#65288;&#23433;&#30417;&#24635;&#21150;&#12308;2014&#12309;49&#21495;&#65289;.do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4" name="图片 3" descr="C:\Users\Administrator\Desktop\true.jpgtrue"/>
          <p:cNvPicPr>
            <a:picLocks noChangeAspect="1"/>
          </p:cNvPicPr>
          <p:nvPr/>
        </p:nvPicPr>
        <p:blipFill>
          <a:blip r:embed="rId1"/>
          <a:srcRect/>
          <a:stretch>
            <a:fillRect/>
          </a:stretch>
        </p:blipFill>
        <p:spPr>
          <a:xfrm>
            <a:off x="-18415" y="92075"/>
            <a:ext cx="9154160" cy="2664460"/>
          </a:xfrm>
          <a:prstGeom prst="rect">
            <a:avLst/>
          </a:prstGeom>
        </p:spPr>
      </p:pic>
      <p:sp>
        <p:nvSpPr>
          <p:cNvPr id="6" name="Rectangle 3"/>
          <p:cNvSpPr txBox="1">
            <a:spLocks noChangeArrowheads="1"/>
          </p:cNvSpPr>
          <p:nvPr/>
        </p:nvSpPr>
        <p:spPr bwMode="auto">
          <a:xfrm>
            <a:off x="3135630" y="92075"/>
            <a:ext cx="2888615" cy="720090"/>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践行主体责任</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bwMode="auto">
          <a:xfrm>
            <a:off x="38100" y="92075"/>
            <a:ext cx="3044190" cy="720090"/>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强化法治理念</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rotWithShape="1">
          <a:blip r:embed="rId2">
            <a:biLevel thresh="75000"/>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7500000" flipH="1" flipV="1">
            <a:off x="7620" y="1537970"/>
            <a:ext cx="1876425" cy="171450"/>
          </a:xfrm>
          <a:prstGeom prst="rect">
            <a:avLst/>
          </a:prstGeom>
          <a:ln>
            <a:noFill/>
          </a:ln>
          <a:effectLst>
            <a:outerShdw blurRad="50800" dist="38100" dir="8100000" algn="tr" rotWithShape="0">
              <a:prstClr val="black">
                <a:alpha val="40000"/>
              </a:prstClr>
            </a:outerShdw>
          </a:effectLst>
        </p:spPr>
      </p:pic>
      <p:sp>
        <p:nvSpPr>
          <p:cNvPr id="17" name="矩形 259"/>
          <p:cNvSpPr>
            <a:spLocks noChangeArrowheads="1"/>
          </p:cNvSpPr>
          <p:nvPr/>
        </p:nvSpPr>
        <p:spPr bwMode="auto">
          <a:xfrm>
            <a:off x="6077585" y="92075"/>
            <a:ext cx="2940050" cy="789305"/>
          </a:xfrm>
          <a:prstGeom prst="rect">
            <a:avLst/>
          </a:prstGeom>
          <a:noFill/>
          <a:ln>
            <a:noFill/>
          </a:ln>
          <a:effectLst/>
        </p:spPr>
        <p:txBody>
          <a:bodyPr vert="horz" wrap="square" lIns="68580" tIns="34290" rIns="68580" bIns="34290" numCol="1" anchor="ctr" anchorCtr="0" compatLnSpc="1"/>
          <a:lstStyle/>
          <a:p>
            <a:pPr algn="ctr" fontAlgn="base">
              <a:spcBef>
                <a:spcPct val="0"/>
              </a:spcBef>
              <a:spcAft>
                <a:spcPct val="0"/>
              </a:spcAft>
            </a:pPr>
            <a:r>
              <a:rPr lang="zh-CN" altLang="en-US" sz="3600" b="1" dirty="0">
                <a:gradFill>
                  <a:gsLst>
                    <a:gs pos="0">
                      <a:srgbClr val="7B32B2"/>
                    </a:gs>
                    <a:gs pos="100000">
                      <a:srgbClr val="401A5D"/>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实现安全发展</a:t>
            </a:r>
            <a:endParaRPr lang="zh-CN" altLang="en-US" sz="3600" b="1" dirty="0">
              <a:gradFill>
                <a:gsLst>
                  <a:gs pos="0">
                    <a:srgbClr val="7B32B2"/>
                  </a:gs>
                  <a:gs pos="100000">
                    <a:srgbClr val="401A5D"/>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7" name="文本框 6"/>
          <p:cNvSpPr txBox="1"/>
          <p:nvPr/>
        </p:nvSpPr>
        <p:spPr>
          <a:xfrm>
            <a:off x="-10160" y="2756535"/>
            <a:ext cx="5698490" cy="221488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p>
            <a:pPr algn="ctr">
              <a:lnSpc>
                <a:spcPct val="150000"/>
              </a:lnSpc>
            </a:pPr>
            <a:r>
              <a:rPr lang="zh-CN" altLang="en-US" sz="2800" b="1" dirty="0">
                <a:solidFill>
                  <a:srgbClr val="FF0000"/>
                </a:solidFill>
                <a:latin typeface="微软雅黑" panose="020B0503020204020204" pitchFamily="34" charset="-122"/>
                <a:ea typeface="微软雅黑" panose="020B0503020204020204" pitchFamily="34" charset="-122"/>
                <a:sym typeface="+mn-ea"/>
              </a:rPr>
              <a:t>宁波市国际招标有限公司</a:t>
            </a:r>
            <a:endParaRPr lang="zh-CN" altLang="en-US" sz="2800" b="1" dirty="0">
              <a:solidFill>
                <a:srgbClr val="7F7F7F"/>
              </a:solidFill>
              <a:latin typeface="微软雅黑" panose="020B0503020204020204" pitchFamily="34" charset="-122"/>
              <a:ea typeface="微软雅黑" panose="020B0503020204020204" pitchFamily="34" charset="-122"/>
              <a:sym typeface="+mn-ea"/>
            </a:endParaRPr>
          </a:p>
          <a:p>
            <a:pPr algn="ctr">
              <a:lnSpc>
                <a:spcPct val="150000"/>
              </a:lnSpc>
            </a:pPr>
            <a:r>
              <a:rPr lang="zh-CN" altLang="en-US" sz="2000"/>
              <a:t>安全咨询处处长     </a:t>
            </a:r>
            <a:r>
              <a:rPr lang="zh-CN" altLang="en-US" sz="2400" b="1">
                <a:latin typeface="仿宋" panose="02010609060101010101" charset="-122"/>
                <a:ea typeface="仿宋" panose="02010609060101010101" charset="-122"/>
              </a:rPr>
              <a:t>唐明   </a:t>
            </a:r>
            <a:r>
              <a:rPr lang="en-US" altLang="zh-CN" sz="2400">
                <a:sym typeface="+mn-ea"/>
              </a:rPr>
              <a:t>13858393410</a:t>
            </a:r>
            <a:endParaRPr lang="en-US" altLang="zh-CN" sz="2400"/>
          </a:p>
          <a:p>
            <a:pPr algn="ctr">
              <a:lnSpc>
                <a:spcPct val="150000"/>
              </a:lnSpc>
            </a:pPr>
            <a:r>
              <a:rPr lang="zh-CN" altLang="en-US" sz="2000"/>
              <a:t>高级工程师  国家一级安评师 注册安全工程师</a:t>
            </a:r>
            <a:endParaRPr lang="zh-CN" altLang="en-US" sz="2000"/>
          </a:p>
          <a:p>
            <a:pPr algn="ctr">
              <a:lnSpc>
                <a:spcPct val="150000"/>
              </a:lnSpc>
            </a:pPr>
            <a:r>
              <a:rPr lang="zh-CN" altLang="en-US" sz="2000"/>
              <a:t>宁波市安全生产协会专业委员会秘书长</a:t>
            </a:r>
            <a:endParaRPr lang="en-US" altLang="zh-CN" sz="2000"/>
          </a:p>
        </p:txBody>
      </p:sp>
      <p:sp>
        <p:nvSpPr>
          <p:cNvPr id="2" name="Rectangle 3"/>
          <p:cNvSpPr txBox="1">
            <a:spLocks noChangeArrowheads="1"/>
          </p:cNvSpPr>
          <p:nvPr/>
        </p:nvSpPr>
        <p:spPr bwMode="auto">
          <a:xfrm>
            <a:off x="1554480" y="1064260"/>
            <a:ext cx="5468620" cy="720090"/>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36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安全生产标准化评审要点</a:t>
            </a:r>
            <a:endParaRPr lang="zh-CN" altLang="en-US" sz="36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pic>
        <p:nvPicPr>
          <p:cNvPr id="3" name="图片 2"/>
          <p:cNvPicPr>
            <a:picLocks noChangeAspect="1"/>
          </p:cNvPicPr>
          <p:nvPr/>
        </p:nvPicPr>
        <p:blipFill>
          <a:blip r:embed="rId4"/>
          <a:srcRect l="9083" t="10824" r="4495" b="11163"/>
          <a:stretch>
            <a:fillRect/>
          </a:stretch>
        </p:blipFill>
        <p:spPr>
          <a:xfrm>
            <a:off x="5688965" y="2756535"/>
            <a:ext cx="3446780" cy="22148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01930" y="30924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（六）安全生产标准化</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一级</a:t>
            </a: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企业由国家安全监管总局公告，证书、牌匾由其确定的评审组织单位发放；</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二级企业</a:t>
            </a: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的公告和证书、牌匾的发放，由省级安全监管部门确定；</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三级企业</a:t>
            </a: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由地市级安全监管部门确定，经省级安全监管部门同意，也可以授权县级安全监管部门确定。</a:t>
            </a:r>
            <a:endPar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海洋石油天然气安全生产标准化达标企业由国家安全监管总局公告，证书、牌匾由其确定的评审组织单位发放。</a:t>
            </a:r>
            <a:endPar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endPar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2</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文件和标准</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01930" y="30924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（七）</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工贸行业小微企业</a:t>
            </a: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可按照《冶金等工贸行业小微企业安全生产标准化评定标准》（安监总管四〔2014〕17号）开展创建，其公告和证书、牌匾的发放（证书样式见附件5，牌匾式样见附件6），也可由省级安全监管部门制定办法，开展创建。</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鼓励地方根据实际，制定小微企业创建的相关标准</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（宁波四级）</a:t>
            </a: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a:t>
            </a:r>
            <a:endPar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（八）企业安全生产标准化建设以企业自主创建为主，程序包括</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自评、申请、评审、公告、颁发证书和牌匾</a:t>
            </a: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。企业在完成自评后，实行自愿申请评审。</a:t>
            </a:r>
            <a:endPar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2</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文件和标准</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144145" y="29908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证书有效期：</a:t>
            </a: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经公告的企业，由相应的评审组织单位颁发相应等级的安全生产标准化证书和牌匾，</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有效期为3年。</a:t>
            </a:r>
            <a:endPar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企业应每年进行1次自评，形成自评报告并网上提交。</a:t>
            </a:r>
            <a:endPar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期满前</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6</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个月提出复评申请（延期复评）</a:t>
            </a:r>
            <a:r>
              <a:rPr lang="zh-CN" altLang="en-US"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，原有标准重新修订或者企业经营状况有改变需要按照首次申请对待；</a:t>
            </a:r>
            <a:endParaRPr lang="zh-CN" altLang="en-US"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a:t>
            </a:r>
            <a:endPar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2</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文件和标准</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01930" y="29908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1.</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证书撤销：</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（1）在评审过程中弄虚作假、申请材料不真实的；</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（2）迟报、漏报、谎报、瞒报生产安全事故的；</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（3）企业发生生产安全死亡事故的。</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2.被撤销安全生产标准化等级的企业，自撤销之日起满1年后，方可重新申请评审。</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3.被撤销安全生产标准化等级的企业，应向原发证单位交回证书、牌匾。</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详细请仔细研读</a:t>
            </a:r>
            <a:r>
              <a:rPr lang="en-US" altLang="zh-CN"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（安监总办〔2014〕49号）</a:t>
            </a:r>
            <a:r>
              <a:rPr lang="zh-CN" altLang="en-US"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文件</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2</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文件和标准</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01930" y="29908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1.</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《企业安全生产标准化定级办法》（应急【</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2021</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83</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2021</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年</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10</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月</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27</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日），</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自</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2021</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年</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11</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月</a:t>
            </a: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1</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日实行，原</a:t>
            </a:r>
            <a:r>
              <a:rPr lang="zh-CN" altLang="en-US"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宋体" panose="02010600030101010101" pitchFamily="2" charset="-122"/>
              </a:rPr>
              <a:t>《企业安全生产标准化评审工作管理办法(试行)》</a:t>
            </a:r>
            <a:r>
              <a:rPr lang="zh-CN" altLang="en-US" sz="2400" dirty="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(安监总办〔2014〕49号)同时作废，宁波怎么做？听市局统一协调。</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2</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文件和标准</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535305" y="391795"/>
            <a:ext cx="8073390" cy="4378325"/>
          </a:xfrm>
          <a:solidFill>
            <a:schemeClr val="accent4">
              <a:lumMod val="40000"/>
              <a:lumOff val="60000"/>
            </a:schemeClr>
          </a:solidFill>
        </p:spPr>
        <p:txBody>
          <a:bodyPr anchor="t"/>
          <a:p>
            <a:pPr marL="0" marR="0" indent="0" algn="l" defTabSz="914400" rtl="0">
              <a:lnSpc>
                <a:spcPct val="100000"/>
              </a:lnSpc>
              <a:spcBef>
                <a:spcPts val="0"/>
              </a:spcBef>
              <a:spcAft>
                <a:spcPct val="0"/>
              </a:spcAft>
              <a:buClr>
                <a:schemeClr val="hlink"/>
              </a:buClr>
              <a:buSzPct val="75000"/>
              <a:buNone/>
            </a:pPr>
            <a:r>
              <a:rPr kumimoji="0" lang="en-US"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rPr>
              <a:t>1.</a:t>
            </a:r>
            <a:r>
              <a:rPr kumimoji="0" lang="zh-CN" altLang="en-US"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rPr>
              <a:t>自</a:t>
            </a:r>
            <a:r>
              <a:rPr kumimoji="0" lang="en-US" altLang="zh-CN"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rPr>
              <a:t>2006</a:t>
            </a:r>
            <a:r>
              <a:rPr kumimoji="0" lang="zh-CN" altLang="en-US"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rPr>
              <a:t>年开始，到目前 </a:t>
            </a:r>
            <a:endParaRPr kumimoji="0" lang="zh-CN" altLang="en-US"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endParaRPr>
          </a:p>
          <a:p>
            <a:pPr marL="0" marR="0" indent="0" algn="l" defTabSz="914400" rtl="0">
              <a:lnSpc>
                <a:spcPct val="100000"/>
              </a:lnSpc>
              <a:spcBef>
                <a:spcPts val="0"/>
              </a:spcBef>
              <a:spcAft>
                <a:spcPct val="0"/>
              </a:spcAft>
              <a:buClr>
                <a:schemeClr val="hlink"/>
              </a:buClr>
              <a:buSzPct val="75000"/>
              <a:buNone/>
            </a:pPr>
            <a:r>
              <a:rPr lang="en-US" altLang="zh-CN" dirty="0">
                <a:latin typeface="仿宋" panose="02010609060101010101" charset="-122"/>
                <a:ea typeface="仿宋" panose="02010609060101010101" charset="-122"/>
                <a:cs typeface="仿宋" panose="02010609060101010101" charset="-122"/>
                <a:sym typeface="+mn-ea"/>
              </a:rPr>
              <a:t>标准化三级</a:t>
            </a:r>
            <a:r>
              <a:rPr lang="zh-CN" altLang="en-US" dirty="0">
                <a:latin typeface="仿宋" panose="02010609060101010101" charset="-122"/>
                <a:ea typeface="仿宋" panose="02010609060101010101" charset="-122"/>
                <a:cs typeface="仿宋" panose="02010609060101010101" charset="-122"/>
                <a:sym typeface="+mn-ea"/>
              </a:rPr>
              <a:t>达标</a:t>
            </a:r>
            <a:r>
              <a:rPr lang="en-US" altLang="zh-CN" dirty="0">
                <a:latin typeface="仿宋" panose="02010609060101010101" charset="-122"/>
                <a:ea typeface="仿宋" panose="02010609060101010101" charset="-122"/>
                <a:cs typeface="仿宋" panose="02010609060101010101" charset="-122"/>
                <a:sym typeface="+mn-ea"/>
              </a:rPr>
              <a:t>：危化154家证书有效。工贸5816家证书有效。烟花</a:t>
            </a:r>
            <a:r>
              <a:rPr lang="zh-CN" altLang="en-US" dirty="0">
                <a:latin typeface="仿宋" panose="02010609060101010101" charset="-122"/>
                <a:ea typeface="仿宋" panose="02010609060101010101" charset="-122"/>
                <a:cs typeface="仿宋" panose="02010609060101010101" charset="-122"/>
                <a:sym typeface="+mn-ea"/>
              </a:rPr>
              <a:t>爆竹</a:t>
            </a:r>
            <a:r>
              <a:rPr lang="en-US" altLang="zh-CN" dirty="0">
                <a:latin typeface="仿宋" panose="02010609060101010101" charset="-122"/>
                <a:ea typeface="仿宋" panose="02010609060101010101" charset="-122"/>
                <a:cs typeface="仿宋" panose="02010609060101010101" charset="-122"/>
                <a:sym typeface="+mn-ea"/>
              </a:rPr>
              <a:t>11家。</a:t>
            </a:r>
            <a:r>
              <a:rPr lang="zh-CN" altLang="en-US" dirty="0">
                <a:latin typeface="仿宋" panose="02010609060101010101" charset="-122"/>
                <a:ea typeface="仿宋" panose="02010609060101010101" charset="-122"/>
                <a:cs typeface="仿宋" panose="02010609060101010101" charset="-122"/>
                <a:sym typeface="+mn-ea"/>
              </a:rPr>
              <a:t>非煤</a:t>
            </a:r>
            <a:r>
              <a:rPr lang="en-US" altLang="zh-CN" dirty="0">
                <a:latin typeface="仿宋" panose="02010609060101010101" charset="-122"/>
                <a:ea typeface="仿宋" panose="02010609060101010101" charset="-122"/>
                <a:cs typeface="仿宋" panose="02010609060101010101" charset="-122"/>
                <a:sym typeface="+mn-ea"/>
              </a:rPr>
              <a:t>矿山15家</a:t>
            </a:r>
            <a:r>
              <a:rPr kumimoji="0" lang="zh-CN" altLang="en-US"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rPr>
              <a:t>。</a:t>
            </a:r>
            <a:endParaRPr kumimoji="0" lang="zh-CN" altLang="en-US"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endParaRPr>
          </a:p>
          <a:p>
            <a:pPr marL="0" marR="0" indent="0" algn="l" defTabSz="914400" rtl="0">
              <a:lnSpc>
                <a:spcPct val="100000"/>
              </a:lnSpc>
              <a:spcBef>
                <a:spcPts val="0"/>
              </a:spcBef>
              <a:spcAft>
                <a:spcPct val="0"/>
              </a:spcAft>
              <a:buClr>
                <a:schemeClr val="hlink"/>
              </a:buClr>
              <a:buSzPct val="75000"/>
              <a:buNone/>
            </a:pPr>
            <a:r>
              <a:rPr kumimoji="0" lang="en-US" altLang="zh-CN"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rPr>
              <a:t>2.</a:t>
            </a:r>
            <a:r>
              <a:rPr kumimoji="0" lang="zh-CN" altLang="en-US"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rPr>
              <a:t>备案的评审员。</a:t>
            </a:r>
            <a:endParaRPr kumimoji="0" lang="zh-CN" altLang="en-US" sz="3300" b="0" i="0" u="none" strike="noStrike" kern="1200" cap="none" spc="0" normalizeH="0" baseline="0" noProof="1" dirty="0">
              <a:solidFill>
                <a:srgbClr val="FF3300"/>
              </a:solidFill>
              <a:latin typeface="仿宋" panose="02010609060101010101" charset="-122"/>
              <a:ea typeface="仿宋" panose="02010609060101010101" charset="-122"/>
              <a:cs typeface="仿宋" panose="02010609060101010101" charset="-122"/>
            </a:endParaRPr>
          </a:p>
          <a:p>
            <a:pPr marL="0" marR="0" indent="0" algn="l" defTabSz="914400" rtl="0">
              <a:lnSpc>
                <a:spcPct val="100000"/>
              </a:lnSpc>
              <a:spcBef>
                <a:spcPts val="0"/>
              </a:spcBef>
              <a:spcAft>
                <a:spcPct val="0"/>
              </a:spcAft>
              <a:buClr>
                <a:schemeClr val="hlink"/>
              </a:buClr>
              <a:buSzPct val="75000"/>
              <a:buNone/>
            </a:pPr>
            <a:r>
              <a:rPr kumimoji="0" lang="en-US" altLang="zh-CN" sz="24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评审员：工贸专职已备案245人，兼职已备案119人.   危化专职已备案70人，兼职已备案21人</a:t>
            </a:r>
            <a:r>
              <a:rPr kumimoji="0" lang="zh-CN" altLang="en-US" sz="24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endParaRPr kumimoji="0" lang="en-US" altLang="zh-CN" sz="2400" b="0" i="0" u="none" strike="noStrike" kern="1200" cap="none" spc="0" normalizeH="0" baseline="0" noProof="1" dirty="0">
              <a:solidFill>
                <a:schemeClr val="tx1"/>
              </a:solidFill>
              <a:latin typeface="+mn-lt"/>
              <a:ea typeface="+mn-ea"/>
              <a:cs typeface="+mn-cs"/>
            </a:endParaRPr>
          </a:p>
          <a:p>
            <a:pPr marL="342900" marR="0" indent="-34290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2400" b="0" i="0" u="none" strike="noStrike" kern="1200" cap="none" spc="0" normalizeH="0" baseline="0" noProof="1" dirty="0">
              <a:solidFill>
                <a:schemeClr val="tx1"/>
              </a:solidFill>
              <a:latin typeface="+mn-lt"/>
              <a:ea typeface="+mn-ea"/>
              <a:cs typeface="+mn-cs"/>
            </a:endParaRPr>
          </a:p>
        </p:txBody>
      </p:sp>
      <p:sp>
        <p:nvSpPr>
          <p:cNvPr id="2" name="文本框 1"/>
          <p:cNvSpPr txBox="1"/>
          <p:nvPr/>
        </p:nvSpPr>
        <p:spPr>
          <a:xfrm>
            <a:off x="96520" y="0"/>
            <a:ext cx="1660525" cy="299085"/>
          </a:xfrm>
          <a:prstGeom prst="rect">
            <a:avLst/>
          </a:prstGeom>
          <a:noFill/>
        </p:spPr>
        <p:txBody>
          <a:bodyPr wrap="square" rtlCol="0" anchor="t">
            <a:spAutoFit/>
          </a:bodyPr>
          <a:p>
            <a:pPr algn="ctr"/>
            <a:r>
              <a:rPr lang="en-US" altLang="zh-CN"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2</a:t>
            </a:r>
            <a:r>
              <a:rPr lang="zh-CN" altLang="en-US"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文件和标准宁波</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210820" y="391795"/>
            <a:ext cx="8270240" cy="4296410"/>
          </a:xfrm>
          <a:solidFill>
            <a:schemeClr val="accent4">
              <a:lumMod val="20000"/>
              <a:lumOff val="80000"/>
            </a:schemeClr>
          </a:solidFill>
        </p:spPr>
        <p:txBody>
          <a:bodyPr anchor="t"/>
          <a:p>
            <a:pPr marR="0" algn="l" defTabSz="914400" rtl="0" eaLnBrk="1" fontAlgn="base" latinLnBrk="0" hangingPunct="1">
              <a:lnSpc>
                <a:spcPct val="130000"/>
              </a:lnSpc>
              <a:spcBef>
                <a:spcPct val="20000"/>
              </a:spcBef>
              <a:spcAft>
                <a:spcPct val="0"/>
              </a:spcAft>
              <a:buClr>
                <a:schemeClr val="hlink"/>
              </a:buClr>
              <a:buSzPct val="75000"/>
            </a:pPr>
            <a:r>
              <a:rPr kumimoji="0" 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1.</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关于印发宁波市企业安全生产标准化建设评审工作管理办法的通知</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》（甬安监管综</a:t>
            </a:r>
            <a:r>
              <a:rPr kumimoji="0" lang="zh-CN" altLang="en-US" b="0" i="0" u="none" strike="noStrike" kern="1200" cap="none" spc="0" normalizeH="0" baseline="0" noProof="1" dirty="0">
                <a:solidFill>
                  <a:schemeClr val="tx1"/>
                </a:solidFill>
                <a:highlight>
                  <a:srgbClr val="FFFF00"/>
                </a:highlight>
                <a:latin typeface="仿宋" panose="02010609060101010101" charset="-122"/>
                <a:ea typeface="仿宋" panose="02010609060101010101" charset="-122"/>
                <a:cs typeface="仿宋" panose="02010609060101010101" charset="-122"/>
              </a:rPr>
              <a:t>〔2011〕17号）</a:t>
            </a:r>
            <a:r>
              <a:rPr lang="zh-CN" altLang="en-US" dirty="0">
                <a:latin typeface="仿宋" panose="02010609060101010101" charset="-122"/>
                <a:ea typeface="仿宋" panose="02010609060101010101" charset="-122"/>
                <a:cs typeface="仿宋" panose="02010609060101010101" charset="-122"/>
                <a:sym typeface="+mn-ea"/>
              </a:rPr>
              <a:t>（</a:t>
            </a:r>
            <a:r>
              <a:rPr lang="en-US" altLang="zh-CN" dirty="0">
                <a:latin typeface="仿宋" panose="02010609060101010101" charset="-122"/>
                <a:ea typeface="仿宋" panose="02010609060101010101" charset="-122"/>
                <a:cs typeface="仿宋" panose="02010609060101010101" charset="-122"/>
                <a:sym typeface="+mn-ea"/>
              </a:rPr>
              <a:t>2011.07.07</a:t>
            </a:r>
            <a:r>
              <a:rPr lang="zh-CN" altLang="en-US" dirty="0">
                <a:latin typeface="仿宋" panose="02010609060101010101" charset="-122"/>
                <a:ea typeface="仿宋" panose="02010609060101010101" charset="-122"/>
                <a:cs typeface="仿宋" panose="02010609060101010101" charset="-122"/>
                <a:sym typeface="+mn-ea"/>
              </a:rPr>
              <a:t>）</a:t>
            </a:r>
            <a:endPar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a:p>
            <a:pPr marR="0" algn="l" defTabSz="914400" rtl="0" eaLnBrk="1" fontAlgn="base" latinLnBrk="0" hangingPunct="1">
              <a:lnSpc>
                <a:spcPct val="130000"/>
              </a:lnSpc>
              <a:spcBef>
                <a:spcPct val="20000"/>
              </a:spcBef>
              <a:spcAft>
                <a:spcPct val="0"/>
              </a:spcAft>
              <a:buClr>
                <a:schemeClr val="hlink"/>
              </a:buClr>
              <a:buSzPct val="75000"/>
            </a:pPr>
            <a:r>
              <a:rPr kumimoji="0" 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关于印发宁波市企业安全生产标准化建设评审工作管理办法实施细则（试行）的通知</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甬安监管综</a:t>
            </a:r>
            <a:r>
              <a:rPr kumimoji="0" lang="en-US" b="0" i="0" u="none" strike="noStrike" kern="1200" cap="none" spc="0" normalizeH="0" baseline="0" noProof="1" dirty="0">
                <a:solidFill>
                  <a:schemeClr val="tx1"/>
                </a:solidFill>
                <a:highlight>
                  <a:srgbClr val="FFFF00"/>
                </a:highlight>
                <a:latin typeface="仿宋" panose="02010609060101010101" charset="-122"/>
                <a:ea typeface="仿宋" panose="02010609060101010101" charset="-122"/>
                <a:cs typeface="仿宋" panose="02010609060101010101" charset="-122"/>
              </a:rPr>
              <a:t>〔2011〕28号</a:t>
            </a:r>
            <a:r>
              <a:rPr kumimoji="0" lang="zh-CN" altLang="en-US" b="0" i="0" u="none" strike="noStrike" kern="1200" cap="none" spc="0" normalizeH="0" baseline="0" noProof="1" dirty="0">
                <a:solidFill>
                  <a:schemeClr val="tx1"/>
                </a:solidFill>
                <a:highlight>
                  <a:srgbClr val="FFFF00"/>
                </a:highlight>
                <a:latin typeface="仿宋" panose="02010609060101010101" charset="-122"/>
                <a:ea typeface="仿宋" panose="02010609060101010101" charset="-122"/>
                <a:cs typeface="仿宋" panose="02010609060101010101" charset="-122"/>
              </a:rPr>
              <a:t>）</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2011.10.14</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endPar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a:p>
            <a:pPr marR="0" algn="l" defTabSz="914400" rtl="0" eaLnBrk="1" fontAlgn="base" latinLnBrk="0" hangingPunct="1">
              <a:lnSpc>
                <a:spcPct val="130000"/>
              </a:lnSpc>
              <a:spcBef>
                <a:spcPct val="20000"/>
              </a:spcBef>
              <a:spcAft>
                <a:spcPct val="0"/>
              </a:spcAft>
              <a:buClr>
                <a:schemeClr val="hlink"/>
              </a:buClr>
              <a:buSzPct val="75000"/>
            </a:pP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3.</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宁波市安全生产监管理局关于印发危险化学品</a:t>
            </a:r>
            <a:endPar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a:p>
            <a:pPr marL="0" marR="0" indent="0" algn="l" defTabSz="914400" rtl="0" eaLnBrk="1" fontAlgn="base" latinLnBrk="0" hangingPunct="1">
              <a:lnSpc>
                <a:spcPct val="130000"/>
              </a:lnSpc>
              <a:spcBef>
                <a:spcPct val="20000"/>
              </a:spcBef>
              <a:spcAft>
                <a:spcPct val="0"/>
              </a:spcAft>
              <a:buClr>
                <a:schemeClr val="hlink"/>
              </a:buClr>
              <a:buSzPct val="75000"/>
              <a:buNone/>
            </a:pP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烟花爆竹非煤矿山三级安全生产标准化实施细则</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甬安监管危</a:t>
            </a:r>
            <a:r>
              <a:rPr kumimoji="0" lang="en-US" altLang="zh-CN"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rPr>
              <a:t>〔2012〕30号</a:t>
            </a:r>
            <a:r>
              <a:rPr kumimoji="0" lang="zh-CN" altLang="en-US"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rPr>
              <a:t>）</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2012.08.20</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endPar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p:txBody>
      </p:sp>
      <p:sp>
        <p:nvSpPr>
          <p:cNvPr id="2" name="文本框 1"/>
          <p:cNvSpPr txBox="1"/>
          <p:nvPr/>
        </p:nvSpPr>
        <p:spPr>
          <a:xfrm>
            <a:off x="96520" y="0"/>
            <a:ext cx="1660525" cy="299085"/>
          </a:xfrm>
          <a:prstGeom prst="rect">
            <a:avLst/>
          </a:prstGeom>
          <a:noFill/>
        </p:spPr>
        <p:txBody>
          <a:bodyPr wrap="square" rtlCol="0" anchor="t">
            <a:spAutoFit/>
          </a:bodyPr>
          <a:p>
            <a:pPr algn="ctr"/>
            <a:r>
              <a:rPr lang="en-US" altLang="zh-CN"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2</a:t>
            </a:r>
            <a:r>
              <a:rPr lang="zh-CN" altLang="en-US"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文件和标准宁波</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280670" y="391795"/>
            <a:ext cx="8291830" cy="4390390"/>
          </a:xfrm>
          <a:solidFill>
            <a:schemeClr val="accent4">
              <a:lumMod val="40000"/>
              <a:lumOff val="60000"/>
            </a:schemeClr>
          </a:solidFill>
        </p:spPr>
        <p:txBody>
          <a:bodyPr anchor="t"/>
          <a:p>
            <a:pPr marR="0" algn="l" defTabSz="914400" rtl="0" eaLnBrk="1" fontAlgn="base" latinLnBrk="0" hangingPunct="1">
              <a:lnSpc>
                <a:spcPct val="140000"/>
              </a:lnSpc>
              <a:spcBef>
                <a:spcPct val="20000"/>
              </a:spcBef>
              <a:spcAft>
                <a:spcPct val="0"/>
              </a:spcAft>
              <a:buClr>
                <a:schemeClr val="hlink"/>
              </a:buClr>
              <a:buSzPct val="75000"/>
            </a:pP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4.</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宁波市安全生产监督管理局关于印发宁波市工贸企业四级安全生产标准化建设评审工作指导意见的通知</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》（甬安监管综</a:t>
            </a:r>
            <a:r>
              <a:rPr kumimoji="0" lang="zh-CN" altLang="en-US"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rPr>
              <a:t>〔2013〕20号）</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（20</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13.0</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7</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22）</a:t>
            </a:r>
            <a:endPar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a:p>
            <a:pPr marR="0" algn="l" defTabSz="914400" rtl="0" eaLnBrk="1" fontAlgn="base" latinLnBrk="0" hangingPunct="1">
              <a:lnSpc>
                <a:spcPct val="140000"/>
              </a:lnSpc>
              <a:spcBef>
                <a:spcPct val="20000"/>
              </a:spcBef>
              <a:spcAft>
                <a:spcPct val="0"/>
              </a:spcAft>
              <a:buClr>
                <a:schemeClr val="hlink"/>
              </a:buClr>
              <a:buSzPct val="75000"/>
            </a:pP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5.</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宁波市企业安全生产标准化达标动态管理实施意见</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(甬应急</a:t>
            </a:r>
            <a:r>
              <a:rPr kumimoji="0" lang="en-US" altLang="zh-CN"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rPr>
              <a:t>〔2019〕14号)</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（201</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9.02.</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12）</a:t>
            </a:r>
            <a:endPar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a:p>
            <a:pPr marR="0" algn="l" defTabSz="914400" rtl="0" eaLnBrk="1" fontAlgn="base" latinLnBrk="0" hangingPunct="1">
              <a:lnSpc>
                <a:spcPct val="140000"/>
              </a:lnSpc>
              <a:spcBef>
                <a:spcPct val="20000"/>
              </a:spcBef>
              <a:spcAft>
                <a:spcPct val="0"/>
              </a:spcAft>
              <a:buClr>
                <a:schemeClr val="hlink"/>
              </a:buClr>
              <a:buSzPct val="75000"/>
            </a:pP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6宁波市应急管理局关于切实加强安全生产三级标准化评审单位管理工作的意见（试行）</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201</a:t>
            </a:r>
            <a:r>
              <a:rPr kumimoji="0" 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9.</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09.20 </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hlinkClick r:id="rId1" tooltip="" action="ppaction://hlinkfile"/>
              </a:rPr>
              <a:t>）</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hlinkClick r:id="rId1" tooltip="" action="ppaction://hlinkfile"/>
              </a:rPr>
              <a:t>*</a:t>
            </a:r>
            <a:endPar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hlinkClick r:id="rId1" tooltip="" action="ppaction://hlinkfile"/>
            </a:endParaRPr>
          </a:p>
        </p:txBody>
      </p:sp>
      <p:sp>
        <p:nvSpPr>
          <p:cNvPr id="2" name="文本框 1"/>
          <p:cNvSpPr txBox="1"/>
          <p:nvPr/>
        </p:nvSpPr>
        <p:spPr>
          <a:xfrm>
            <a:off x="96520" y="0"/>
            <a:ext cx="1660525" cy="299085"/>
          </a:xfrm>
          <a:prstGeom prst="rect">
            <a:avLst/>
          </a:prstGeom>
          <a:noFill/>
        </p:spPr>
        <p:txBody>
          <a:bodyPr wrap="square" rtlCol="0" anchor="t">
            <a:spAutoFit/>
          </a:bodyPr>
          <a:p>
            <a:pPr algn="ctr"/>
            <a:r>
              <a:rPr lang="en-US" altLang="zh-CN"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2</a:t>
            </a:r>
            <a:r>
              <a:rPr lang="zh-CN" altLang="en-US"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文件和标准宁波</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97155" y="298450"/>
            <a:ext cx="8804910" cy="4554855"/>
          </a:xfrm>
          <a:solidFill>
            <a:schemeClr val="accent4">
              <a:lumMod val="40000"/>
              <a:lumOff val="60000"/>
            </a:schemeClr>
          </a:solidFill>
        </p:spPr>
        <p:txBody>
          <a:bodyPr anchor="t">
            <a:normAutofit fontScale="80000"/>
          </a:bodyPr>
          <a:p>
            <a:pPr marR="0" algn="l" defTabSz="914400" rtl="0" eaLnBrk="1" fontAlgn="base" latinLnBrk="0" hangingPunct="1">
              <a:lnSpc>
                <a:spcPct val="120000"/>
              </a:lnSpc>
              <a:spcBef>
                <a:spcPct val="20000"/>
              </a:spcBef>
              <a:spcAft>
                <a:spcPct val="0"/>
              </a:spcAft>
              <a:buClr>
                <a:schemeClr val="hlink"/>
              </a:buClr>
              <a:buSzPct val="75000"/>
            </a:pPr>
            <a:r>
              <a:rPr lang="zh-CN" altLang="en-US" dirty="0">
                <a:solidFill>
                  <a:srgbClr val="FF0000"/>
                </a:solidFill>
                <a:latin typeface="仿宋" panose="02010609060101010101" charset="-122"/>
                <a:ea typeface="仿宋" panose="02010609060101010101" charset="-122"/>
                <a:cs typeface="仿宋" panose="02010609060101010101" charset="-122"/>
                <a:sym typeface="+mn-ea"/>
              </a:rPr>
              <a:t>冶金等工贸行业二级（两个）</a:t>
            </a:r>
            <a:endParaRPr kumimoji="0" lang="zh-CN" altLang="en-US"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endParaRPr>
          </a:p>
          <a:p>
            <a:pPr marL="0" marR="0" indent="0" algn="l" defTabSz="914400" rtl="0" eaLnBrk="1" fontAlgn="base" latinLnBrk="0" hangingPunct="1">
              <a:lnSpc>
                <a:spcPct val="150000"/>
              </a:lnSpc>
              <a:spcBef>
                <a:spcPts val="20"/>
              </a:spcBef>
              <a:spcAft>
                <a:spcPts val="0"/>
              </a:spcAft>
              <a:buClr>
                <a:schemeClr val="hlink"/>
              </a:buClr>
              <a:buSzPct val="75000"/>
              <a:buNone/>
            </a:pP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1.</a:t>
            </a:r>
            <a:r>
              <a:rPr lang="zh-CN" altLang="en-US" sz="2000" dirty="0">
                <a:latin typeface="仿宋" panose="02010609060101010101" charset="-122"/>
                <a:ea typeface="仿宋" panose="02010609060101010101" charset="-122"/>
                <a:cs typeface="仿宋" panose="02010609060101010101" charset="-122"/>
                <a:sym typeface="+mn-ea"/>
              </a:rPr>
              <a:t>机械制造行业：</a:t>
            </a:r>
            <a:r>
              <a:rPr kumimoji="0" lang="zh-CN" altLang="en-US"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仍然使用《机械制造企业安全质量标准化考核评级标准》（安监监管二字【2005】11号）；</a:t>
            </a:r>
            <a:endParaRPr kumimoji="0" lang="zh-CN" altLang="en-US"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a:p>
            <a:pPr marL="0" marR="0" indent="0" algn="l" defTabSz="914400" rtl="0" eaLnBrk="1" fontAlgn="base" latinLnBrk="0" hangingPunct="1">
              <a:lnSpc>
                <a:spcPct val="150000"/>
              </a:lnSpc>
              <a:spcBef>
                <a:spcPts val="20"/>
              </a:spcBef>
              <a:spcAft>
                <a:spcPts val="0"/>
              </a:spcAft>
              <a:buClr>
                <a:schemeClr val="hlink"/>
              </a:buClr>
              <a:buSzPct val="75000"/>
              <a:buNone/>
            </a:pP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a:t>
            </a:r>
            <a:r>
              <a:rPr kumimoji="0" lang="zh-CN" altLang="en-US"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其它的按照AQ/T9006框架下，不同行业的专业标准执行；（首次发布</a:t>
            </a: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8</a:t>
            </a:r>
            <a:r>
              <a:rPr kumimoji="0" lang="zh-CN" altLang="en-US"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大行业</a:t>
            </a: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25</a:t>
            </a:r>
            <a:r>
              <a:rPr kumimoji="0" lang="zh-CN" altLang="en-US"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个标准，后续陆续有补充，如</a:t>
            </a: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zh-CN" altLang="en-US"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成衣制造</a:t>
            </a: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r>
              <a:rPr kumimoji="0" lang="zh-CN" altLang="en-US"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等。</a:t>
            </a:r>
            <a:endParaRPr kumimoji="0" lang="zh-CN" altLang="en-US"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a:p>
            <a:pPr marR="0" algn="l" defTabSz="914400" rtl="0" eaLnBrk="1" fontAlgn="base" latinLnBrk="0" hangingPunct="1">
              <a:lnSpc>
                <a:spcPct val="150000"/>
              </a:lnSpc>
              <a:spcBef>
                <a:spcPts val="20"/>
              </a:spcBef>
              <a:spcAft>
                <a:spcPts val="0"/>
              </a:spcAft>
              <a:buClr>
                <a:schemeClr val="hlink"/>
              </a:buClr>
              <a:buSzPct val="75000"/>
            </a:pPr>
            <a:r>
              <a:rPr kumimoji="0" lang="zh-CN" altLang="en-US" sz="2000"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rPr>
              <a:t>三级（</a:t>
            </a:r>
            <a:r>
              <a:rPr kumimoji="0" lang="en-US" altLang="zh-CN" sz="2000"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rPr>
              <a:t>5</a:t>
            </a:r>
            <a:r>
              <a:rPr kumimoji="0" lang="zh-CN" altLang="en-US" sz="2000"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rPr>
              <a:t>个）</a:t>
            </a:r>
            <a:endParaRPr kumimoji="0" lang="zh-CN" altLang="en-US" sz="2000"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endParaRPr>
          </a:p>
          <a:p>
            <a:pPr marL="0" marR="0" indent="0" algn="l" defTabSz="914400" rtl="0" eaLnBrk="1" fontAlgn="base" latinLnBrk="0" hangingPunct="1">
              <a:lnSpc>
                <a:spcPct val="150000"/>
              </a:lnSpc>
              <a:spcBef>
                <a:spcPts val="20"/>
              </a:spcBef>
              <a:spcAft>
                <a:spcPts val="0"/>
              </a:spcAft>
              <a:buClr>
                <a:schemeClr val="hlink"/>
              </a:buClr>
              <a:buSzPct val="75000"/>
              <a:buNone/>
            </a:pP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1.</a:t>
            </a:r>
            <a:r>
              <a:rPr lang="zh-CN" altLang="en-US" sz="2000" dirty="0">
                <a:latin typeface="仿宋" panose="02010609060101010101" charset="-122"/>
                <a:ea typeface="仿宋" panose="02010609060101010101" charset="-122"/>
                <a:cs typeface="仿宋" panose="02010609060101010101" charset="-122"/>
                <a:sym typeface="+mn-ea"/>
              </a:rPr>
              <a:t>机械制造行业：《宁波市机械制造企业三级安全生产标准化</a:t>
            </a: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评审细则（修订稿）》2020年7月21日</a:t>
            </a:r>
            <a:endPar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a:p>
            <a:pPr marL="0" marR="0" indent="0" algn="l" defTabSz="914400" rtl="0" eaLnBrk="1" fontAlgn="base" latinLnBrk="0" hangingPunct="1">
              <a:lnSpc>
                <a:spcPct val="150000"/>
              </a:lnSpc>
              <a:spcBef>
                <a:spcPts val="20"/>
              </a:spcBef>
              <a:spcAft>
                <a:spcPts val="0"/>
              </a:spcAft>
              <a:buClr>
                <a:schemeClr val="hlink"/>
              </a:buClr>
              <a:buSzPct val="75000"/>
              <a:buNone/>
            </a:pP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2.</a:t>
            </a:r>
            <a:r>
              <a:rPr lang="en-US" altLang="zh-CN" sz="2000" dirty="0">
                <a:latin typeface="仿宋" panose="02010609060101010101" charset="-122"/>
                <a:ea typeface="仿宋" panose="02010609060101010101" charset="-122"/>
                <a:cs typeface="仿宋" panose="02010609060101010101" charset="-122"/>
                <a:sym typeface="+mn-ea"/>
              </a:rPr>
              <a:t>《宁波市打火机企业安全生产标准化达标评定办法》甬安监管综〔2010〕31号</a:t>
            </a:r>
            <a:endParaRPr lang="en-US" altLang="zh-CN" sz="2000" dirty="0">
              <a:latin typeface="仿宋" panose="02010609060101010101" charset="-122"/>
              <a:ea typeface="仿宋" panose="02010609060101010101" charset="-122"/>
              <a:cs typeface="仿宋" panose="02010609060101010101" charset="-122"/>
              <a:sym typeface="+mn-ea"/>
            </a:endParaRPr>
          </a:p>
          <a:p>
            <a:pPr marL="0" marR="0" indent="0" algn="l" defTabSz="914400" rtl="0" eaLnBrk="1" fontAlgn="base" latinLnBrk="0" hangingPunct="1">
              <a:lnSpc>
                <a:spcPct val="150000"/>
              </a:lnSpc>
              <a:spcBef>
                <a:spcPts val="20"/>
              </a:spcBef>
              <a:spcAft>
                <a:spcPts val="0"/>
              </a:spcAft>
              <a:buClr>
                <a:schemeClr val="hlink"/>
              </a:buClr>
              <a:buSzPct val="75000"/>
              <a:buNone/>
            </a:pPr>
            <a:r>
              <a:rPr lang="en-US" altLang="zh-CN" sz="2000" dirty="0">
                <a:latin typeface="仿宋" panose="02010609060101010101" charset="-122"/>
                <a:ea typeface="仿宋" panose="02010609060101010101" charset="-122"/>
                <a:cs typeface="仿宋" panose="02010609060101010101" charset="-122"/>
                <a:sym typeface="+mn-ea"/>
              </a:rPr>
              <a:t>3.</a:t>
            </a:r>
            <a:r>
              <a:rPr lang="zh-CN" altLang="en-US" sz="2000" dirty="0">
                <a:latin typeface="仿宋" panose="02010609060101010101" charset="-122"/>
                <a:ea typeface="仿宋" panose="02010609060101010101" charset="-122"/>
                <a:cs typeface="仿宋" panose="02010609060101010101" charset="-122"/>
                <a:sym typeface="+mn-ea"/>
              </a:rPr>
              <a:t>《宁波市电镀企业安全生产标准化</a:t>
            </a: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rPr>
              <a:t>评定标准（试行）》甬安监管综〔2012〕32号</a:t>
            </a:r>
            <a:endPar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endParaRPr>
          </a:p>
          <a:p>
            <a:pPr marL="0" marR="0" indent="0" algn="l" defTabSz="914400" rtl="0" eaLnBrk="1" fontAlgn="base" latinLnBrk="0" hangingPunct="1">
              <a:lnSpc>
                <a:spcPct val="150000"/>
              </a:lnSpc>
              <a:spcBef>
                <a:spcPts val="20"/>
              </a:spcBef>
              <a:spcAft>
                <a:spcPts val="0"/>
              </a:spcAft>
              <a:buClr>
                <a:schemeClr val="hlink"/>
              </a:buClr>
              <a:buSzPct val="75000"/>
              <a:buNone/>
            </a:pPr>
            <a:r>
              <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rPr>
              <a:t>4.</a:t>
            </a:r>
            <a:r>
              <a:rPr lang="zh-CN" altLang="en-US" sz="2000" dirty="0">
                <a:latin typeface="仿宋" panose="02010609060101010101" charset="-122"/>
                <a:ea typeface="仿宋" panose="02010609060101010101" charset="-122"/>
                <a:cs typeface="仿宋" panose="02010609060101010101" charset="-122"/>
                <a:sym typeface="+mn-ea"/>
              </a:rPr>
              <a:t>其它的按照AQ/T9006框架下，不同行业的标准执行</a:t>
            </a:r>
            <a:endParaRPr kumimoji="0" lang="en-US" altLang="zh-CN" sz="2000"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文本框 1"/>
          <p:cNvSpPr txBox="1"/>
          <p:nvPr/>
        </p:nvSpPr>
        <p:spPr>
          <a:xfrm>
            <a:off x="96520" y="0"/>
            <a:ext cx="1660525" cy="299085"/>
          </a:xfrm>
          <a:prstGeom prst="rect">
            <a:avLst/>
          </a:prstGeom>
          <a:noFill/>
        </p:spPr>
        <p:txBody>
          <a:bodyPr wrap="square" rtlCol="0" anchor="t">
            <a:spAutoFit/>
          </a:bodyPr>
          <a:p>
            <a:pPr algn="ctr"/>
            <a:r>
              <a:rPr lang="en-US" altLang="zh-CN"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2</a:t>
            </a:r>
            <a:r>
              <a:rPr lang="zh-CN" altLang="en-US"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文件和标准宁波</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400685" y="391795"/>
            <a:ext cx="8220075" cy="4390390"/>
          </a:xfrm>
          <a:solidFill>
            <a:schemeClr val="accent4">
              <a:lumMod val="40000"/>
              <a:lumOff val="60000"/>
            </a:schemeClr>
          </a:solidFill>
        </p:spPr>
        <p:txBody>
          <a:bodyPr anchor="t"/>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en-US" altLang="zh-CN" b="0" i="0" u="none" strike="noStrike" kern="1200" cap="none" spc="0" normalizeH="0" baseline="0" noProof="1" dirty="0">
                <a:solidFill>
                  <a:srgbClr val="FF0000"/>
                </a:solidFill>
                <a:latin typeface="+mn-lt"/>
                <a:ea typeface="+mn-ea"/>
                <a:cs typeface="+mn-cs"/>
              </a:rPr>
              <a:t> </a:t>
            </a:r>
            <a:r>
              <a:rPr kumimoji="0" lang="en-US" altLang="zh-CN"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rPr>
              <a:t> </a:t>
            </a:r>
            <a:r>
              <a:rPr kumimoji="0" lang="zh-CN" altLang="en-US"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rPr>
              <a:t>危化、非煤矿山、烟花爆竹行业</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rPr>
              <a:t>：</a:t>
            </a:r>
            <a:endPar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lang="zh-CN" altLang="en-US" dirty="0">
                <a:latin typeface="仿宋" panose="02010609060101010101" charset="-122"/>
                <a:ea typeface="仿宋" panose="02010609060101010101" charset="-122"/>
                <a:cs typeface="仿宋" panose="02010609060101010101" charset="-122"/>
                <a:sym typeface="+mn-ea"/>
              </a:rPr>
              <a:t>《</a:t>
            </a:r>
            <a:r>
              <a:rPr lang="en-US" altLang="zh-CN" dirty="0">
                <a:latin typeface="仿宋" panose="02010609060101010101" charset="-122"/>
                <a:ea typeface="仿宋" panose="02010609060101010101" charset="-122"/>
                <a:cs typeface="仿宋" panose="02010609060101010101" charset="-122"/>
                <a:sym typeface="+mn-ea"/>
              </a:rPr>
              <a:t>宁波市安全生产监管理局关于印发</a:t>
            </a:r>
            <a:r>
              <a:rPr lang="en-US" altLang="zh-CN" b="1" u="sng" dirty="0">
                <a:solidFill>
                  <a:srgbClr val="FF0000"/>
                </a:solidFill>
                <a:latin typeface="仿宋" panose="02010609060101010101" charset="-122"/>
                <a:ea typeface="仿宋" panose="02010609060101010101" charset="-122"/>
                <a:cs typeface="仿宋" panose="02010609060101010101" charset="-122"/>
                <a:sym typeface="+mn-ea"/>
              </a:rPr>
              <a:t>危险化学品</a:t>
            </a:r>
            <a:r>
              <a:rPr lang="zh-CN" altLang="en-US" b="1" u="sng" dirty="0">
                <a:solidFill>
                  <a:srgbClr val="FF0000"/>
                </a:solidFill>
                <a:latin typeface="仿宋" panose="02010609060101010101" charset="-122"/>
                <a:ea typeface="仿宋" panose="02010609060101010101" charset="-122"/>
                <a:cs typeface="仿宋" panose="02010609060101010101" charset="-122"/>
                <a:sym typeface="+mn-ea"/>
              </a:rPr>
              <a:t>、</a:t>
            </a:r>
            <a:endParaRPr kumimoji="0" lang="en-US" altLang="zh-CN" b="1" i="0" u="sng"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endParaRPr>
          </a:p>
          <a:p>
            <a:pPr marL="0" marR="0" indent="0" algn="l" defTabSz="914400" rtl="0" eaLnBrk="1" fontAlgn="base" latinLnBrk="0" hangingPunct="1">
              <a:lnSpc>
                <a:spcPct val="130000"/>
              </a:lnSpc>
              <a:spcBef>
                <a:spcPct val="20000"/>
              </a:spcBef>
              <a:spcAft>
                <a:spcPct val="0"/>
              </a:spcAft>
              <a:buClr>
                <a:schemeClr val="hlink"/>
              </a:buClr>
              <a:buSzPct val="75000"/>
              <a:buNone/>
            </a:pPr>
            <a:r>
              <a:rPr lang="en-US" altLang="zh-CN" b="1" u="sng" dirty="0">
                <a:solidFill>
                  <a:srgbClr val="FF0000"/>
                </a:solidFill>
                <a:latin typeface="仿宋" panose="02010609060101010101" charset="-122"/>
                <a:ea typeface="仿宋" panose="02010609060101010101" charset="-122"/>
                <a:cs typeface="仿宋" panose="02010609060101010101" charset="-122"/>
                <a:sym typeface="+mn-ea"/>
              </a:rPr>
              <a:t>烟花爆竹</a:t>
            </a:r>
            <a:r>
              <a:rPr lang="zh-CN" altLang="en-US" b="1" u="sng" dirty="0">
                <a:solidFill>
                  <a:srgbClr val="FF0000"/>
                </a:solidFill>
                <a:latin typeface="仿宋" panose="02010609060101010101" charset="-122"/>
                <a:ea typeface="仿宋" panose="02010609060101010101" charset="-122"/>
                <a:cs typeface="仿宋" panose="02010609060101010101" charset="-122"/>
                <a:sym typeface="+mn-ea"/>
              </a:rPr>
              <a:t>、</a:t>
            </a:r>
            <a:r>
              <a:rPr lang="en-US" altLang="zh-CN" b="1" u="sng" dirty="0">
                <a:solidFill>
                  <a:srgbClr val="FF0000"/>
                </a:solidFill>
                <a:latin typeface="仿宋" panose="02010609060101010101" charset="-122"/>
                <a:ea typeface="仿宋" panose="02010609060101010101" charset="-122"/>
                <a:cs typeface="仿宋" panose="02010609060101010101" charset="-122"/>
                <a:sym typeface="+mn-ea"/>
              </a:rPr>
              <a:t>非煤矿山</a:t>
            </a:r>
            <a:r>
              <a:rPr lang="en-US" altLang="zh-CN" dirty="0">
                <a:latin typeface="仿宋" panose="02010609060101010101" charset="-122"/>
                <a:ea typeface="仿宋" panose="02010609060101010101" charset="-122"/>
                <a:cs typeface="仿宋" panose="02010609060101010101" charset="-122"/>
                <a:sym typeface="+mn-ea"/>
              </a:rPr>
              <a:t>三级安全生产标准化实施细则</a:t>
            </a:r>
            <a:r>
              <a:rPr lang="zh-CN" altLang="en-US" dirty="0">
                <a:latin typeface="仿宋" panose="02010609060101010101" charset="-122"/>
                <a:ea typeface="仿宋" panose="02010609060101010101" charset="-122"/>
                <a:cs typeface="仿宋" panose="02010609060101010101" charset="-122"/>
                <a:sym typeface="+mn-ea"/>
              </a:rPr>
              <a:t>》（</a:t>
            </a:r>
            <a:r>
              <a:rPr lang="en-US" altLang="zh-CN" dirty="0">
                <a:latin typeface="仿宋" panose="02010609060101010101" charset="-122"/>
                <a:ea typeface="仿宋" panose="02010609060101010101" charset="-122"/>
                <a:cs typeface="仿宋" panose="02010609060101010101" charset="-122"/>
                <a:sym typeface="+mn-ea"/>
              </a:rPr>
              <a:t>甬安监管危〔2012〕30号</a:t>
            </a:r>
            <a:r>
              <a:rPr lang="zh-CN" altLang="en-US" dirty="0">
                <a:latin typeface="仿宋" panose="02010609060101010101" charset="-122"/>
                <a:ea typeface="仿宋" panose="02010609060101010101" charset="-122"/>
                <a:cs typeface="仿宋" panose="02010609060101010101" charset="-122"/>
                <a:sym typeface="+mn-ea"/>
              </a:rPr>
              <a:t>）</a:t>
            </a:r>
            <a:endParaRPr lang="zh-CN" altLang="en-US" dirty="0">
              <a:latin typeface="仿宋" panose="02010609060101010101" charset="-122"/>
              <a:ea typeface="仿宋" panose="02010609060101010101" charset="-122"/>
              <a:cs typeface="仿宋" panose="02010609060101010101" charset="-122"/>
              <a:sym typeface="+mn-ea"/>
            </a:endParaRPr>
          </a:p>
          <a:p>
            <a:pPr marL="0" marR="0" indent="0" algn="l" defTabSz="914400" rtl="0" eaLnBrk="1" fontAlgn="base" latinLnBrk="0" hangingPunct="1">
              <a:lnSpc>
                <a:spcPct val="130000"/>
              </a:lnSpc>
              <a:spcBef>
                <a:spcPct val="20000"/>
              </a:spcBef>
              <a:spcAft>
                <a:spcPct val="0"/>
              </a:spcAft>
              <a:buClr>
                <a:schemeClr val="hlink"/>
              </a:buClr>
              <a:buSzPct val="75000"/>
              <a:buNone/>
            </a:pPr>
            <a:r>
              <a:rPr kumimoji="0" lang="en-US" altLang="zh-CN"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sym typeface="+mn-ea"/>
              </a:rPr>
              <a:t>    小型经营（储存）企业、涂料生产企业</a:t>
            </a:r>
            <a:r>
              <a:rPr kumimoji="0" lang="zh-CN" altLang="en-US"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sym typeface="+mn-ea"/>
              </a:rPr>
              <a:t>、工业气体从业单位：</a:t>
            </a:r>
            <a:endParaRPr kumimoji="0" lang="zh-CN" altLang="en-US" b="0" i="0" u="none" strike="noStrike" kern="1200" cap="none" spc="0" normalizeH="0" baseline="0" noProof="1" dirty="0">
              <a:solidFill>
                <a:srgbClr val="FF0000"/>
              </a:solidFill>
              <a:latin typeface="仿宋" panose="02010609060101010101" charset="-122"/>
              <a:ea typeface="仿宋" panose="02010609060101010101" charset="-122"/>
              <a:cs typeface="仿宋" panose="02010609060101010101" charset="-122"/>
              <a:sym typeface="+mn-ea"/>
            </a:endParaRPr>
          </a:p>
          <a:p>
            <a:pPr marL="0" marR="0" indent="0" algn="l" defTabSz="914400" rtl="0" eaLnBrk="1" fontAlgn="base" latinLnBrk="0" hangingPunct="1">
              <a:lnSpc>
                <a:spcPct val="130000"/>
              </a:lnSpc>
              <a:spcBef>
                <a:spcPct val="20000"/>
              </a:spcBef>
              <a:spcAft>
                <a:spcPct val="0"/>
              </a:spcAft>
              <a:buClr>
                <a:schemeClr val="hlink"/>
              </a:buClr>
              <a:buSzPct val="75000"/>
              <a:buNone/>
            </a:pPr>
            <a:r>
              <a:rPr lang="zh-CN" altLang="en-US" dirty="0">
                <a:latin typeface="仿宋" panose="02010609060101010101" charset="-122"/>
                <a:ea typeface="仿宋" panose="02010609060101010101" charset="-122"/>
                <a:cs typeface="仿宋" panose="02010609060101010101" charset="-122"/>
                <a:sym typeface="+mn-ea"/>
              </a:rPr>
              <a:t>《</a:t>
            </a:r>
            <a:r>
              <a:rPr lang="en-US" altLang="zh-CN" dirty="0">
                <a:latin typeface="仿宋" panose="02010609060101010101" charset="-122"/>
                <a:ea typeface="仿宋" panose="02010609060101010101" charset="-122"/>
                <a:cs typeface="仿宋" panose="02010609060101010101" charset="-122"/>
                <a:sym typeface="+mn-ea"/>
              </a:rPr>
              <a:t>宁波市安全生产监管理局关于印发</a:t>
            </a:r>
            <a:r>
              <a:rPr lang="zh-CN" altLang="en-US" b="1" u="sng" dirty="0">
                <a:solidFill>
                  <a:srgbClr val="FF0000"/>
                </a:solidFill>
                <a:latin typeface="仿宋" panose="02010609060101010101" charset="-122"/>
                <a:ea typeface="仿宋" panose="02010609060101010101" charset="-122"/>
                <a:cs typeface="仿宋" panose="02010609060101010101" charset="-122"/>
                <a:sym typeface="+mn-ea"/>
              </a:rPr>
              <a:t>中小</a:t>
            </a:r>
            <a:r>
              <a:rPr lang="en-US" altLang="zh-CN" b="1" u="sng" dirty="0">
                <a:solidFill>
                  <a:srgbClr val="FF0000"/>
                </a:solidFill>
                <a:latin typeface="仿宋" panose="02010609060101010101" charset="-122"/>
                <a:ea typeface="仿宋" panose="02010609060101010101" charset="-122"/>
                <a:cs typeface="仿宋" panose="02010609060101010101" charset="-122"/>
                <a:sym typeface="+mn-ea"/>
              </a:rPr>
              <a:t>危险化学品</a:t>
            </a:r>
            <a:r>
              <a:rPr lang="zh-CN" altLang="en-US" dirty="0">
                <a:latin typeface="仿宋" panose="02010609060101010101" charset="-122"/>
                <a:ea typeface="仿宋" panose="02010609060101010101" charset="-122"/>
                <a:cs typeface="仿宋" panose="02010609060101010101" charset="-122"/>
                <a:sym typeface="+mn-ea"/>
              </a:rPr>
              <a:t>企业</a:t>
            </a:r>
            <a:r>
              <a:rPr lang="en-US" altLang="zh-CN" dirty="0">
                <a:latin typeface="仿宋" panose="02010609060101010101" charset="-122"/>
                <a:ea typeface="仿宋" panose="02010609060101010101" charset="-122"/>
                <a:cs typeface="仿宋" panose="02010609060101010101" charset="-122"/>
                <a:sym typeface="+mn-ea"/>
              </a:rPr>
              <a:t>三级安全生产标准化</a:t>
            </a:r>
            <a:r>
              <a:rPr lang="zh-CN" altLang="en-US" dirty="0">
                <a:latin typeface="仿宋" panose="02010609060101010101" charset="-122"/>
                <a:ea typeface="仿宋" panose="02010609060101010101" charset="-122"/>
                <a:cs typeface="仿宋" panose="02010609060101010101" charset="-122"/>
                <a:sym typeface="+mn-ea"/>
              </a:rPr>
              <a:t>考评标准的通知》（</a:t>
            </a:r>
            <a:r>
              <a:rPr lang="en-US" altLang="zh-CN" dirty="0">
                <a:latin typeface="仿宋" panose="02010609060101010101" charset="-122"/>
                <a:ea typeface="仿宋" panose="02010609060101010101" charset="-122"/>
                <a:cs typeface="仿宋" panose="02010609060101010101" charset="-122"/>
                <a:sym typeface="+mn-ea"/>
              </a:rPr>
              <a:t>甬安监管危〔2013〕30号</a:t>
            </a:r>
            <a:r>
              <a:rPr lang="zh-CN" altLang="en-US" dirty="0">
                <a:latin typeface="仿宋" panose="02010609060101010101" charset="-122"/>
                <a:ea typeface="仿宋" panose="02010609060101010101" charset="-122"/>
                <a:cs typeface="仿宋" panose="02010609060101010101" charset="-122"/>
                <a:sym typeface="+mn-ea"/>
              </a:rPr>
              <a:t>）</a:t>
            </a:r>
            <a:r>
              <a:rPr lang="en-US" altLang="zh-CN" dirty="0">
                <a:latin typeface="仿宋" panose="02010609060101010101" charset="-122"/>
                <a:ea typeface="仿宋" panose="02010609060101010101" charset="-122"/>
                <a:cs typeface="仿宋" panose="02010609060101010101" charset="-122"/>
                <a:sym typeface="+mn-ea"/>
              </a:rPr>
              <a:t>2013.11.27</a:t>
            </a:r>
            <a:endPar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文本框 1"/>
          <p:cNvSpPr txBox="1"/>
          <p:nvPr/>
        </p:nvSpPr>
        <p:spPr>
          <a:xfrm>
            <a:off x="96520" y="0"/>
            <a:ext cx="1660525" cy="299085"/>
          </a:xfrm>
          <a:prstGeom prst="rect">
            <a:avLst/>
          </a:prstGeom>
          <a:noFill/>
        </p:spPr>
        <p:txBody>
          <a:bodyPr wrap="square" rtlCol="0" anchor="t">
            <a:spAutoFit/>
          </a:bodyPr>
          <a:p>
            <a:pPr algn="ctr"/>
            <a:r>
              <a:rPr lang="en-US" altLang="zh-CN"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2</a:t>
            </a:r>
            <a:r>
              <a:rPr lang="zh-CN" altLang="en-US"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文件和标准宁波</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4000"/>
          </a:schemeClr>
        </a:solidFill>
        <a:effectLst/>
      </p:bgPr>
    </p:bg>
    <p:spTree>
      <p:nvGrpSpPr>
        <p:cNvPr id="1" name=""/>
        <p:cNvGrpSpPr/>
        <p:nvPr/>
      </p:nvGrpSpPr>
      <p:grpSpPr>
        <a:xfrm>
          <a:off x="0" y="0"/>
          <a:ext cx="0" cy="0"/>
          <a:chOff x="0" y="0"/>
          <a:chExt cx="0" cy="0"/>
        </a:xfrm>
      </p:grpSpPr>
      <p:sp>
        <p:nvSpPr>
          <p:cNvPr id="39" name="矩形 38"/>
          <p:cNvSpPr/>
          <p:nvPr/>
        </p:nvSpPr>
        <p:spPr>
          <a:xfrm>
            <a:off x="280035" y="987425"/>
            <a:ext cx="7712710" cy="389001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50000"/>
              </a:lnSpc>
            </a:pPr>
            <a:r>
              <a:rPr lang="en-US" altLang="zh-CN" sz="3200" b="1" dirty="0">
                <a:solidFill>
                  <a:srgbClr val="FF0000"/>
                </a:solidFill>
                <a:latin typeface="仿宋" panose="02010609060101010101" charset="-122"/>
                <a:ea typeface="仿宋" panose="02010609060101010101" charset="-122"/>
                <a:cs typeface="仿宋" panose="02010609060101010101" charset="-122"/>
                <a:sym typeface="+mn-ea"/>
              </a:rPr>
              <a:t>1.</a:t>
            </a:r>
            <a:r>
              <a:rPr lang="zh-CN" altLang="en-US" sz="3200" b="1" dirty="0">
                <a:solidFill>
                  <a:srgbClr val="FF0000"/>
                </a:solidFill>
                <a:latin typeface="仿宋" panose="02010609060101010101" charset="-122"/>
                <a:ea typeface="仿宋" panose="02010609060101010101" charset="-122"/>
                <a:cs typeface="仿宋" panose="02010609060101010101" charset="-122"/>
                <a:sym typeface="+mn-ea"/>
              </a:rPr>
              <a:t>安全生产标准化历史</a:t>
            </a:r>
            <a:endParaRPr lang="zh-CN" altLang="en-US" sz="3200" b="1" dirty="0">
              <a:solidFill>
                <a:srgbClr val="FF0000"/>
              </a:solidFill>
              <a:latin typeface="仿宋" panose="02010609060101010101" charset="-122"/>
              <a:ea typeface="仿宋" panose="02010609060101010101" charset="-122"/>
              <a:cs typeface="仿宋" panose="02010609060101010101" charset="-122"/>
              <a:sym typeface="+mn-ea"/>
            </a:endParaRPr>
          </a:p>
          <a:p>
            <a:pPr algn="l">
              <a:lnSpc>
                <a:spcPct val="150000"/>
              </a:lnSpc>
            </a:pPr>
            <a:r>
              <a:rPr lang="en-US" altLang="zh-CN" sz="3200" b="1" dirty="0">
                <a:solidFill>
                  <a:srgbClr val="FF0000"/>
                </a:solidFill>
                <a:latin typeface="仿宋" panose="02010609060101010101" charset="-122"/>
                <a:ea typeface="仿宋" panose="02010609060101010101" charset="-122"/>
                <a:cs typeface="仿宋" panose="02010609060101010101" charset="-122"/>
                <a:sym typeface="+mn-ea"/>
              </a:rPr>
              <a:t>2.</a:t>
            </a:r>
            <a:r>
              <a:rPr lang="zh-CN" altLang="en-US" sz="3200" b="1" dirty="0">
                <a:solidFill>
                  <a:srgbClr val="FF0000"/>
                </a:solidFill>
                <a:latin typeface="仿宋" panose="02010609060101010101" charset="-122"/>
                <a:ea typeface="仿宋" panose="02010609060101010101" charset="-122"/>
                <a:cs typeface="仿宋" panose="02010609060101010101" charset="-122"/>
                <a:sym typeface="+mn-ea"/>
              </a:rPr>
              <a:t>安全生产标准化相关文件、标准</a:t>
            </a:r>
            <a:endParaRPr lang="zh-CN" altLang="en-US" sz="3200" b="1" dirty="0">
              <a:solidFill>
                <a:srgbClr val="FF0000"/>
              </a:solidFill>
              <a:latin typeface="仿宋" panose="02010609060101010101" charset="-122"/>
              <a:ea typeface="仿宋" panose="02010609060101010101" charset="-122"/>
              <a:cs typeface="仿宋" panose="02010609060101010101" charset="-122"/>
              <a:sym typeface="+mn-ea"/>
            </a:endParaRPr>
          </a:p>
          <a:p>
            <a:pPr algn="l">
              <a:lnSpc>
                <a:spcPct val="150000"/>
              </a:lnSpc>
            </a:pPr>
            <a:r>
              <a:rPr lang="en-US" altLang="zh-CN" sz="3200" b="1" dirty="0">
                <a:solidFill>
                  <a:srgbClr val="FF0000"/>
                </a:solidFill>
                <a:latin typeface="仿宋" panose="02010609060101010101" charset="-122"/>
                <a:ea typeface="仿宋" panose="02010609060101010101" charset="-122"/>
                <a:cs typeface="仿宋" panose="02010609060101010101" charset="-122"/>
                <a:sym typeface="+mn-ea"/>
              </a:rPr>
              <a:t>3.</a:t>
            </a:r>
            <a:r>
              <a:rPr lang="zh-CN" altLang="en-US" sz="3200" b="1" dirty="0">
                <a:solidFill>
                  <a:srgbClr val="FF0000"/>
                </a:solidFill>
                <a:latin typeface="仿宋" panose="02010609060101010101" charset="-122"/>
                <a:ea typeface="仿宋" panose="02010609060101010101" charset="-122"/>
                <a:cs typeface="仿宋" panose="02010609060101010101" charset="-122"/>
                <a:sym typeface="+mn-ea"/>
              </a:rPr>
              <a:t>评审程序</a:t>
            </a:r>
            <a:endParaRPr lang="zh-CN" altLang="en-US" sz="3200" b="1" dirty="0">
              <a:solidFill>
                <a:srgbClr val="FF0000"/>
              </a:solidFill>
              <a:latin typeface="仿宋" panose="02010609060101010101" charset="-122"/>
              <a:ea typeface="仿宋" panose="02010609060101010101" charset="-122"/>
              <a:cs typeface="仿宋" panose="02010609060101010101" charset="-122"/>
              <a:sym typeface="+mn-ea"/>
            </a:endParaRPr>
          </a:p>
          <a:p>
            <a:pPr algn="l">
              <a:lnSpc>
                <a:spcPct val="150000"/>
              </a:lnSpc>
            </a:pPr>
            <a:r>
              <a:rPr lang="en-US" altLang="zh-CN" sz="3200" b="1" dirty="0">
                <a:solidFill>
                  <a:srgbClr val="FF0000"/>
                </a:solidFill>
                <a:latin typeface="仿宋" panose="02010609060101010101" charset="-122"/>
                <a:ea typeface="仿宋" panose="02010609060101010101" charset="-122"/>
                <a:cs typeface="仿宋" panose="02010609060101010101" charset="-122"/>
                <a:sym typeface="+mn-ea"/>
              </a:rPr>
              <a:t>4.</a:t>
            </a:r>
            <a:r>
              <a:rPr lang="zh-CN" altLang="en-US" sz="3200" b="1" dirty="0">
                <a:solidFill>
                  <a:srgbClr val="FF0000"/>
                </a:solidFill>
                <a:latin typeface="仿宋" panose="02010609060101010101" charset="-122"/>
                <a:ea typeface="仿宋" panose="02010609060101010101" charset="-122"/>
                <a:cs typeface="仿宋" panose="02010609060101010101" charset="-122"/>
                <a:sym typeface="+mn-ea"/>
              </a:rPr>
              <a:t>《企业安全生产标准化基本规范》（</a:t>
            </a:r>
            <a:r>
              <a:rPr lang="en-US" altLang="zh-CN" sz="3200" b="1" dirty="0">
                <a:solidFill>
                  <a:srgbClr val="FF0000"/>
                </a:solidFill>
                <a:latin typeface="仿宋" panose="02010609060101010101" charset="-122"/>
                <a:ea typeface="仿宋" panose="02010609060101010101" charset="-122"/>
                <a:cs typeface="仿宋" panose="02010609060101010101" charset="-122"/>
                <a:sym typeface="+mn-ea"/>
              </a:rPr>
              <a:t>AQ/T9006)</a:t>
            </a:r>
            <a:r>
              <a:rPr lang="zh-CN" altLang="en-US" sz="3200" b="1" dirty="0">
                <a:solidFill>
                  <a:srgbClr val="FF0000"/>
                </a:solidFill>
                <a:latin typeface="仿宋" panose="02010609060101010101" charset="-122"/>
                <a:ea typeface="仿宋" panose="02010609060101010101" charset="-122"/>
                <a:cs typeface="仿宋" panose="02010609060101010101" charset="-122"/>
                <a:sym typeface="+mn-ea"/>
              </a:rPr>
              <a:t>解读及评审要点</a:t>
            </a:r>
            <a:endParaRPr lang="zh-CN" altLang="en-US" sz="3200" b="1" dirty="0">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56" name="文本框 1"/>
          <p:cNvSpPr>
            <a:spLocks noChangeArrowheads="1"/>
          </p:cNvSpPr>
          <p:nvPr/>
        </p:nvSpPr>
        <p:spPr bwMode="auto">
          <a:xfrm>
            <a:off x="-286" y="119"/>
            <a:ext cx="194691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目   录</a:t>
            </a:r>
            <a:endParaRPr lang="en-US" altLang="en-US" sz="4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486410" y="391795"/>
            <a:ext cx="8134985" cy="4390390"/>
          </a:xfrm>
          <a:solidFill>
            <a:schemeClr val="accent4">
              <a:lumMod val="40000"/>
              <a:lumOff val="60000"/>
            </a:schemeClr>
          </a:solidFill>
        </p:spPr>
        <p:txBody>
          <a:bodyPr anchor="t"/>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zh-CN" altLang="en-US" b="0" i="0" u="none" strike="noStrike" kern="1200" cap="none" spc="0" normalizeH="0" baseline="0" noProof="1" dirty="0">
                <a:solidFill>
                  <a:srgbClr val="FF0000"/>
                </a:solidFill>
                <a:latin typeface="+mn-lt"/>
                <a:ea typeface="+mn-ea"/>
                <a:cs typeface="+mn-cs"/>
                <a:sym typeface="+mn-ea"/>
              </a:rPr>
              <a:t>四级：</a:t>
            </a:r>
            <a:endParaRPr kumimoji="0" lang="zh-CN" altLang="en-US" b="0" i="0" u="none" strike="noStrike" kern="1200" cap="none" spc="0" normalizeH="0" baseline="0" noProof="1" dirty="0">
              <a:solidFill>
                <a:srgbClr val="FF0000"/>
              </a:solidFill>
              <a:latin typeface="+mn-lt"/>
              <a:ea typeface="+mn-ea"/>
              <a:cs typeface="+mn-cs"/>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rPr>
              <a:t>1.</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rPr>
              <a:t>一个基本规范加</a:t>
            </a: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rPr>
              <a:t>12</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rPr>
              <a:t>个不同行业的专业标准</a:t>
            </a:r>
            <a:r>
              <a:rPr lang="zh-CN" altLang="en-US" dirty="0">
                <a:latin typeface="仿宋" panose="02010609060101010101" charset="-122"/>
                <a:ea typeface="仿宋" panose="02010609060101010101" charset="-122"/>
                <a:cs typeface="仿宋" panose="02010609060101010101" charset="-122"/>
                <a:sym typeface="+mn-ea"/>
              </a:rPr>
              <a:t>（甬安监管综〔2013〕20号）</a:t>
            </a:r>
            <a:endPar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en-US" altLang="zh-CN"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rPr>
              <a:t>2.</a:t>
            </a:r>
            <a:r>
              <a:rPr kumimoji="0" lang="zh-CN" altLang="en-US" b="0" i="0" u="none" strike="noStrike" kern="1200" cap="none" spc="0" normalizeH="0" baseline="0" noProof="1" dirty="0">
                <a:solidFill>
                  <a:schemeClr val="tx1"/>
                </a:solidFill>
                <a:latin typeface="仿宋" panose="02010609060101010101" charset="-122"/>
                <a:ea typeface="仿宋" panose="02010609060101010101" charset="-122"/>
                <a:cs typeface="仿宋" panose="02010609060101010101" charset="-122"/>
                <a:sym typeface="+mn-ea"/>
              </a:rPr>
              <a:t>《宁波市安全生产监督管理局关于印发宁波市加油站安全生产标准化建设实施意见的通知》</a:t>
            </a:r>
            <a:r>
              <a:rPr lang="en-US" altLang="zh-CN" dirty="0">
                <a:latin typeface="仿宋" panose="02010609060101010101" charset="-122"/>
                <a:ea typeface="仿宋" panose="02010609060101010101" charset="-122"/>
                <a:cs typeface="仿宋" panose="02010609060101010101" charset="-122"/>
                <a:sym typeface="+mn-ea"/>
              </a:rPr>
              <a:t>甬安监管危</a:t>
            </a:r>
            <a:r>
              <a:rPr lang="zh-CN" altLang="en-US" dirty="0">
                <a:latin typeface="仿宋" panose="02010609060101010101" charset="-122"/>
                <a:ea typeface="仿宋" panose="02010609060101010101" charset="-122"/>
                <a:cs typeface="仿宋" panose="02010609060101010101" charset="-122"/>
                <a:sym typeface="+mn-ea"/>
              </a:rPr>
              <a:t>（</a:t>
            </a:r>
            <a:r>
              <a:rPr lang="en-US" altLang="zh-CN" dirty="0">
                <a:latin typeface="仿宋" panose="02010609060101010101" charset="-122"/>
                <a:ea typeface="仿宋" panose="02010609060101010101" charset="-122"/>
                <a:cs typeface="仿宋" panose="02010609060101010101" charset="-122"/>
                <a:sym typeface="+mn-ea"/>
              </a:rPr>
              <a:t>〔2015〕26号</a:t>
            </a:r>
            <a:r>
              <a:rPr lang="zh-CN" altLang="en-US" dirty="0">
                <a:latin typeface="仿宋" panose="02010609060101010101" charset="-122"/>
                <a:ea typeface="仿宋" panose="02010609060101010101" charset="-122"/>
                <a:cs typeface="仿宋" panose="02010609060101010101" charset="-122"/>
                <a:sym typeface="+mn-ea"/>
              </a:rPr>
              <a:t>）（2015年7月31日）</a:t>
            </a:r>
            <a:endParaRPr lang="zh-CN" altLang="en-US" dirty="0">
              <a:latin typeface="仿宋" panose="02010609060101010101" charset="-122"/>
              <a:ea typeface="仿宋" panose="02010609060101010101" charset="-122"/>
              <a:cs typeface="仿宋" panose="02010609060101010101" charset="-122"/>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endParaRPr kumimoji="0" lang="en-US" altLang="zh-CN"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40000"/>
              </a:lnSpc>
              <a:spcBef>
                <a:spcPct val="20000"/>
              </a:spcBef>
              <a:spcAft>
                <a:spcPct val="0"/>
              </a:spcAft>
              <a:buClr>
                <a:schemeClr val="hlink"/>
              </a:buClr>
              <a:buSzPct val="75000"/>
            </a:pPr>
            <a:endParaRPr kumimoji="0" lang="zh-CN" altLang="en-US" b="0" i="0" u="none" strike="noStrike" kern="1200" cap="none" spc="0" normalizeH="0" baseline="0" noProof="1" dirty="0">
              <a:solidFill>
                <a:schemeClr val="tx1"/>
              </a:solidFill>
              <a:latin typeface="+mn-lt"/>
              <a:ea typeface="+mn-ea"/>
              <a:cs typeface="+mn-cs"/>
              <a:sym typeface="+mn-ea"/>
            </a:endParaRPr>
          </a:p>
        </p:txBody>
      </p:sp>
      <p:sp>
        <p:nvSpPr>
          <p:cNvPr id="2" name="文本框 1"/>
          <p:cNvSpPr txBox="1"/>
          <p:nvPr/>
        </p:nvSpPr>
        <p:spPr>
          <a:xfrm>
            <a:off x="96520" y="0"/>
            <a:ext cx="1660525" cy="299085"/>
          </a:xfrm>
          <a:prstGeom prst="rect">
            <a:avLst/>
          </a:prstGeom>
          <a:noFill/>
        </p:spPr>
        <p:txBody>
          <a:bodyPr wrap="square" rtlCol="0" anchor="t">
            <a:spAutoFit/>
          </a:bodyPr>
          <a:p>
            <a:pPr algn="ctr"/>
            <a:r>
              <a:rPr lang="en-US" altLang="zh-CN"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2</a:t>
            </a:r>
            <a:r>
              <a:rPr lang="zh-CN" altLang="en-US"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文件和标准宁波</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01930" y="29908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实施现场评审的基本程序</a:t>
            </a:r>
            <a:endPar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a:t>
            </a:r>
            <a:r>
              <a:rPr lang="en-US"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1.</a:t>
            </a:r>
            <a:r>
              <a:rPr lang="zh-CN" altLang="en-US"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企业在收到评审组织单位（安全生产协会）移交的评审资料后，在</a:t>
            </a:r>
            <a:r>
              <a:rPr lang="zh-CN"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网络上用本公司的账号密码登录后</a:t>
            </a:r>
            <a:r>
              <a:rPr lang="zh-CN" sz="20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签收。</a:t>
            </a:r>
            <a:endParaRPr lang="zh-CN" sz="20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0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a:t>
            </a:r>
            <a:r>
              <a:rPr lang="zh-CN"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2.要仔细分析和了解企业的规模大小、行业和专业特点，选定合适的评审员（</a:t>
            </a:r>
            <a:r>
              <a:rPr lang="en-US" altLang="zh-CN"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3-5</a:t>
            </a:r>
            <a:r>
              <a:rPr lang="zh-CN" altLang="en-US"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个）</a:t>
            </a:r>
            <a:r>
              <a:rPr lang="zh-CN"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a:t>
            </a:r>
            <a:r>
              <a:rPr lang="zh-CN"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确定评审组长，评审组长由专职评审员担任。</a:t>
            </a:r>
            <a:r>
              <a:rPr lang="zh-CN"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在与企业商定评审日期后，在网络上用本公司的账号密码登录后制订评审计划</a:t>
            </a:r>
            <a:r>
              <a:rPr lang="zh-CN" sz="20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（计划要每周五前报安全生产协会）</a:t>
            </a:r>
            <a:r>
              <a:rPr lang="zh-CN"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，电话通知企业联系人，将具体评审日期提前3日告知被评审单位及当地县（市）、区安监局。</a:t>
            </a:r>
            <a:endParaRPr lang="zh-CN"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sz="20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3.前往企业实施现场评审</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3</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评审程序</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01930" y="29908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3.现场评审程序。</a:t>
            </a:r>
            <a:endPar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（1）首次会议(会议由评审组长主持)。</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    ①评审组长介绍到会的代表、专家；</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    ②企业负责人介绍到会的企业人员；</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    ③评审组长介绍评审人员及分工；</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    ④评审组长介绍评审依据、方法、范围，宣读评审组公正性声明；</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    ⑤企业负责人介绍企业概况及安全生产标准化创建情况。</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3</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评审程序</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01930" y="29908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（2）分组评审（一般分三个组，文件资料组、电气作业环境、机械设备设施（危化设备设施工艺）。</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（3）各小组评审结果汇总。</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（4）末次会议。</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    ①各组评审人员分别反馈评审意见；</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    ②评审组长反馈评审结果；</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    ③安监部门代表提要求；</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100" dirty="0">
                <a:solidFill>
                  <a:schemeClr val="tx1"/>
                </a:solidFill>
                <a:latin typeface="仿宋" panose="02010609060101010101" charset="-122"/>
                <a:ea typeface="仿宋" panose="02010609060101010101" charset="-122"/>
                <a:cs typeface="仿宋" panose="02010609060101010101" charset="-122"/>
                <a:sym typeface="+mn-ea"/>
              </a:rPr>
              <a:t>    </a:t>
            </a: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④企业负责人表态。</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3</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评审程序</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182880" y="29908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4.</a:t>
            </a: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评审单位应在评审当日将现场评审报告有关内容录入宁波市安监局安全生产标准化信息管理系统，并在企业整改完成后7个工作日内将现场评审报告送评审组织单位审核，整改完成情况由评审单位确认。</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审核与公告</a:t>
            </a:r>
            <a:endPar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100" dirty="0">
                <a:solidFill>
                  <a:schemeClr val="tx1"/>
                </a:solidFill>
                <a:latin typeface="仿宋" panose="02010609060101010101" charset="-122"/>
                <a:ea typeface="仿宋" panose="02010609060101010101" charset="-122"/>
                <a:cs typeface="仿宋" panose="02010609060101010101" charset="-122"/>
                <a:sym typeface="+mn-ea"/>
              </a:rPr>
              <a:t>   评审组织单位对评审单位提交的现场评审报告进行审查，审查通过后，向市</a:t>
            </a: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应急管理局</a:t>
            </a:r>
            <a:r>
              <a:rPr lang="en-US" altLang="zh-CN" sz="2100" dirty="0">
                <a:solidFill>
                  <a:schemeClr val="tx1"/>
                </a:solidFill>
                <a:latin typeface="仿宋" panose="02010609060101010101" charset="-122"/>
                <a:ea typeface="仿宋" panose="02010609060101010101" charset="-122"/>
                <a:cs typeface="仿宋" panose="02010609060101010101" charset="-122"/>
                <a:sym typeface="+mn-ea"/>
              </a:rPr>
              <a:t>提交评审报告。</a:t>
            </a:r>
            <a:endParaRPr lang="en-US" altLang="zh-CN"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100" dirty="0">
                <a:solidFill>
                  <a:schemeClr val="tx1"/>
                </a:solidFill>
                <a:latin typeface="仿宋" panose="02010609060101010101" charset="-122"/>
                <a:ea typeface="仿宋" panose="02010609060101010101" charset="-122"/>
                <a:cs typeface="仿宋" panose="02010609060101010101" charset="-122"/>
                <a:sym typeface="+mn-ea"/>
              </a:rPr>
              <a:t>   市</a:t>
            </a: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应急管理局</a:t>
            </a:r>
            <a:r>
              <a:rPr lang="en-US" altLang="zh-CN" sz="2100" dirty="0">
                <a:solidFill>
                  <a:schemeClr val="tx1"/>
                </a:solidFill>
                <a:latin typeface="仿宋" panose="02010609060101010101" charset="-122"/>
                <a:ea typeface="仿宋" panose="02010609060101010101" charset="-122"/>
                <a:cs typeface="仿宋" panose="02010609060101010101" charset="-122"/>
                <a:sym typeface="+mn-ea"/>
              </a:rPr>
              <a:t>对符合标准的企业予以核准公告，经公告的达标企业，由评审组织单位颁发企业安全生产标准化达标证书和牌匾。安全生产标准化达标证书和牌匾有效期为3年</a:t>
            </a: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。达标企业每年自评一次。</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3</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评审程序</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182880" y="29908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4.</a:t>
            </a: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评审单位应在评审当日将现场评审报告有关内容录入宁波市安监局安全生产标准化信息管理系统，并在企业整改完成后7个工作日内将现场评审报告送评审组织单位审核，整改完成情况由评审单位确认。</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审核与公告</a:t>
            </a:r>
            <a:endParaRPr 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100" dirty="0">
                <a:solidFill>
                  <a:schemeClr val="tx1"/>
                </a:solidFill>
                <a:latin typeface="仿宋" panose="02010609060101010101" charset="-122"/>
                <a:ea typeface="仿宋" panose="02010609060101010101" charset="-122"/>
                <a:cs typeface="仿宋" panose="02010609060101010101" charset="-122"/>
                <a:sym typeface="+mn-ea"/>
              </a:rPr>
              <a:t>   评审组织单位对评审单位提交的现场评审报告进行审查，审查通过后，向市</a:t>
            </a: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应急管理局</a:t>
            </a:r>
            <a:r>
              <a:rPr lang="en-US" altLang="zh-CN" sz="2100" dirty="0">
                <a:solidFill>
                  <a:schemeClr val="tx1"/>
                </a:solidFill>
                <a:latin typeface="仿宋" panose="02010609060101010101" charset="-122"/>
                <a:ea typeface="仿宋" panose="02010609060101010101" charset="-122"/>
                <a:cs typeface="仿宋" panose="02010609060101010101" charset="-122"/>
                <a:sym typeface="+mn-ea"/>
              </a:rPr>
              <a:t>提交评审报告。</a:t>
            </a:r>
            <a:endParaRPr lang="en-US" altLang="zh-CN" sz="2100" dirty="0">
              <a:solidFill>
                <a:schemeClr val="tx1"/>
              </a:solidFill>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100" dirty="0">
                <a:solidFill>
                  <a:schemeClr val="tx1"/>
                </a:solidFill>
                <a:latin typeface="仿宋" panose="02010609060101010101" charset="-122"/>
                <a:ea typeface="仿宋" panose="02010609060101010101" charset="-122"/>
                <a:cs typeface="仿宋" panose="02010609060101010101" charset="-122"/>
                <a:sym typeface="+mn-ea"/>
              </a:rPr>
              <a:t>   市</a:t>
            </a: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应急管理局</a:t>
            </a:r>
            <a:r>
              <a:rPr lang="en-US" altLang="zh-CN" sz="2100" dirty="0">
                <a:solidFill>
                  <a:schemeClr val="tx1"/>
                </a:solidFill>
                <a:latin typeface="仿宋" panose="02010609060101010101" charset="-122"/>
                <a:ea typeface="仿宋" panose="02010609060101010101" charset="-122"/>
                <a:cs typeface="仿宋" panose="02010609060101010101" charset="-122"/>
                <a:sym typeface="+mn-ea"/>
              </a:rPr>
              <a:t>对符合标准的企业予以核准公告，经公告的达标企业，由评审组织单位颁发企业安全生产标准化达标证书和牌匾。安全生产标准化达标证书和牌匾有效期为3年</a:t>
            </a:r>
            <a:r>
              <a:rPr lang="zh-CN" altLang="en-US" sz="2100" dirty="0">
                <a:solidFill>
                  <a:schemeClr val="tx1"/>
                </a:solidFill>
                <a:latin typeface="仿宋" panose="02010609060101010101" charset="-122"/>
                <a:ea typeface="仿宋" panose="02010609060101010101" charset="-122"/>
                <a:cs typeface="仿宋" panose="02010609060101010101" charset="-122"/>
                <a:sym typeface="+mn-ea"/>
              </a:rPr>
              <a:t>。达标企业每年自评一次。</a:t>
            </a:r>
            <a:endParaRPr lang="zh-CN" altLang="en-US" sz="2100"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3</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评审程序</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标题 1"/>
          <p:cNvSpPr>
            <a:spLocks noGrp="1" noRot="1"/>
          </p:cNvSpPr>
          <p:nvPr>
            <p:ph type="title"/>
          </p:nvPr>
        </p:nvSpPr>
        <p:spPr>
          <a:xfrm>
            <a:off x="321945" y="457200"/>
            <a:ext cx="7452995" cy="589280"/>
          </a:xfrm>
        </p:spPr>
        <p:txBody>
          <a:bodyPr anchor="ctr" anchorCtr="0"/>
          <a:p>
            <a:r>
              <a:rPr lang="zh-CN" altLang="en-US"/>
              <a:t>打分尺度的把握</a:t>
            </a:r>
            <a:endParaRPr lang="zh-CN" altLang="en-US"/>
          </a:p>
        </p:txBody>
      </p:sp>
      <p:sp>
        <p:nvSpPr>
          <p:cNvPr id="17410" name="内容占位符 2"/>
          <p:cNvSpPr>
            <a:spLocks noGrp="1" noRot="1"/>
          </p:cNvSpPr>
          <p:nvPr>
            <p:ph idx="1"/>
          </p:nvPr>
        </p:nvSpPr>
        <p:spPr>
          <a:xfrm>
            <a:off x="245110" y="1046480"/>
            <a:ext cx="8399145" cy="3528060"/>
          </a:xfrm>
          <a:solidFill>
            <a:schemeClr val="accent4">
              <a:lumMod val="40000"/>
              <a:lumOff val="60000"/>
            </a:schemeClr>
          </a:solidFill>
        </p:spPr>
        <p:txBody>
          <a:bodyPr anchor="t" anchorCtr="0"/>
          <a:p>
            <a:r>
              <a:rPr lang="en-US" altLang="zh-CN"/>
              <a:t>1.</a:t>
            </a:r>
            <a:r>
              <a:rPr lang="zh-CN" altLang="en-US"/>
              <a:t>受评企业的行业特点（横向比较）；</a:t>
            </a:r>
            <a:endParaRPr lang="zh-CN" altLang="en-US"/>
          </a:p>
          <a:p>
            <a:r>
              <a:rPr lang="en-US" altLang="zh-CN"/>
              <a:t>2.</a:t>
            </a:r>
            <a:r>
              <a:rPr lang="zh-CN" altLang="en-US"/>
              <a:t>企业发生事故的可能性（意识、管理管控水平以及技术上安全保障状况）；</a:t>
            </a:r>
            <a:endParaRPr lang="zh-CN" altLang="en-US"/>
          </a:p>
          <a:p>
            <a:r>
              <a:rPr lang="en-US" altLang="zh-CN"/>
              <a:t>3.</a:t>
            </a:r>
            <a:r>
              <a:rPr lang="zh-CN" altLang="en-US"/>
              <a:t>企业一旦发生事故的严重程度；</a:t>
            </a:r>
            <a:endParaRPr lang="zh-CN" altLang="en-US"/>
          </a:p>
          <a:p>
            <a:r>
              <a:rPr lang="en-US" altLang="zh-CN"/>
              <a:t>4.</a:t>
            </a:r>
            <a:r>
              <a:rPr lang="zh-CN" altLang="en-US"/>
              <a:t>企业一旦发生事故后其影响范围（周边损失和社会影响）；</a:t>
            </a:r>
            <a:endParaRPr lang="zh-CN" altLang="en-US"/>
          </a:p>
          <a:p>
            <a:r>
              <a:rPr lang="en-US" altLang="zh-CN"/>
              <a:t>5.</a:t>
            </a:r>
            <a:r>
              <a:rPr lang="zh-CN" altLang="en-US"/>
              <a:t>严格对照标准但不仅仅限于标准（</a:t>
            </a:r>
            <a:r>
              <a:rPr lang="zh-CN" altLang="en-US">
                <a:hlinkClick r:id="rId1" action="ppaction://hlinkfile"/>
              </a:rPr>
              <a:t>危险源管理</a:t>
            </a:r>
            <a:r>
              <a:rPr lang="zh-CN" altLang="en-US"/>
              <a:t>）。</a:t>
            </a:r>
            <a:endParaRPr lang="zh-CN" altLang="en-US"/>
          </a:p>
          <a:p>
            <a:r>
              <a:rPr lang="en-US" altLang="zh-CN">
                <a:solidFill>
                  <a:srgbClr val="FF0000"/>
                </a:solidFill>
              </a:rPr>
              <a:t>6.《工贸行业重大生产安全事故隐患判定标准（2017）》</a:t>
            </a:r>
            <a:r>
              <a:rPr lang="zh-CN" altLang="en-US">
                <a:solidFill>
                  <a:srgbClr val="FF0000"/>
                </a:solidFill>
              </a:rPr>
              <a:t>（一票否决）</a:t>
            </a:r>
            <a:endParaRPr lang="zh-CN" altLang="en-US">
              <a:solidFill>
                <a:srgbClr val="FF0000"/>
              </a:solidFill>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3</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评审程序</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内容占位符 4"/>
          <p:cNvGraphicFramePr>
            <a:graphicFrameLocks noGrp="1"/>
          </p:cNvGraphicFramePr>
          <p:nvPr>
            <p:ph idx="1"/>
            <p:custDataLst>
              <p:tags r:id="rId1"/>
            </p:custDataLst>
          </p:nvPr>
        </p:nvGraphicFramePr>
        <p:xfrm>
          <a:off x="259715" y="422275"/>
          <a:ext cx="8620760" cy="4712335"/>
        </p:xfrm>
        <a:graphic>
          <a:graphicData uri="http://schemas.openxmlformats.org/drawingml/2006/table">
            <a:tbl>
              <a:tblPr>
                <a:tableStyleId>{5C22544A-7EE6-4342-B048-85BDC9FD1C3A}</a:tableStyleId>
              </a:tblPr>
              <a:tblGrid>
                <a:gridCol w="904875"/>
                <a:gridCol w="2955290"/>
                <a:gridCol w="812165"/>
                <a:gridCol w="3948430"/>
              </a:tblGrid>
              <a:tr h="403860">
                <a:tc rowSpan="2">
                  <a:txBody>
                    <a:bodyPr/>
                    <a:lstStyle/>
                    <a:p>
                      <a:r>
                        <a:rPr lang="zh-CN" altLang="en-US" sz="1015" b="1" dirty="0" smtClean="0">
                          <a:latin typeface="仿宋" panose="02010609060101010101" charset="-122"/>
                          <a:ea typeface="楷体_GB2312"/>
                        </a:rPr>
                        <a:t>一、安全生产目标</a:t>
                      </a:r>
                      <a:endParaRPr lang="en-US" altLang="zh-CN" sz="1015" b="1" dirty="0" smtClean="0">
                        <a:latin typeface="仿宋" panose="02010609060101010101" charset="-122"/>
                        <a:ea typeface="楷体_GB2312"/>
                      </a:endParaRPr>
                    </a:p>
                    <a:p>
                      <a:r>
                        <a:rPr lang="en-US" altLang="zh-CN" sz="1015" b="1" dirty="0" smtClean="0">
                          <a:latin typeface="仿宋" panose="02010609060101010101" charset="-122"/>
                          <a:ea typeface="楷体_GB2312"/>
                        </a:rPr>
                        <a:t>12</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5</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2%</a:t>
                      </a:r>
                      <a:endParaRPr lang="zh-CN" altLang="en-US" sz="1015" b="1" dirty="0">
                        <a:latin typeface="仿宋" panose="02010609060101010101" charset="-122"/>
                        <a:ea typeface="楷体_GB2312"/>
                      </a:endParaRPr>
                    </a:p>
                  </a:txBody>
                  <a:tcPr marL="68580" marR="68580" marT="34290" marB="34290">
                    <a:cell3D prstMaterial="dkEdge">
                      <a:bevel w="77470" h="12700" prst="softRound"/>
                      <a:lightRig rig="flood" dir="t"/>
                    </a:cell3D>
                    <a:solidFill>
                      <a:srgbClr val="FF0000"/>
                    </a:solidFill>
                  </a:tcPr>
                </a:tc>
                <a:tc>
                  <a:txBody>
                    <a:bodyPr/>
                    <a:lstStyle/>
                    <a:p>
                      <a:r>
                        <a:rPr lang="en-US" altLang="zh-CN" sz="1600" b="1" dirty="0" smtClean="0">
                          <a:latin typeface="仿宋" panose="02010609060101010101" charset="-122"/>
                          <a:ea typeface="楷体_GB2312"/>
                        </a:rPr>
                        <a:t>1.1</a:t>
                      </a:r>
                      <a:r>
                        <a:rPr lang="zh-CN" altLang="en-US" sz="1600" b="1" dirty="0" smtClean="0">
                          <a:latin typeface="仿宋" panose="02010609060101010101" charset="-122"/>
                          <a:ea typeface="楷体_GB2312"/>
                        </a:rPr>
                        <a:t>目标 </a:t>
                      </a:r>
                      <a:r>
                        <a:rPr lang="en-US" altLang="zh-CN" sz="1600" b="1" dirty="0" smtClean="0">
                          <a:latin typeface="仿宋" panose="02010609060101010101" charset="-122"/>
                          <a:ea typeface="楷体_GB2312"/>
                        </a:rPr>
                        <a:t>4</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2</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0000"/>
                    </a:solidFill>
                  </a:tcPr>
                </a:tc>
                <a:tc rowSpan="9">
                  <a:txBody>
                    <a:bodyPr/>
                    <a:lstStyle/>
                    <a:p>
                      <a:r>
                        <a:rPr lang="zh-CN" altLang="en-US" sz="1015" b="1" dirty="0" smtClean="0">
                          <a:latin typeface="仿宋" panose="02010609060101010101" charset="-122"/>
                          <a:ea typeface="楷体_GB2312"/>
                        </a:rPr>
                        <a:t>五、教育培训</a:t>
                      </a:r>
                      <a:endParaRPr lang="en-US" altLang="zh-CN" sz="1015" b="1" dirty="0" smtClean="0">
                        <a:latin typeface="仿宋" panose="02010609060101010101" charset="-122"/>
                        <a:ea typeface="楷体_GB2312"/>
                      </a:endParaRPr>
                    </a:p>
                    <a:p>
                      <a:r>
                        <a:rPr lang="en-US" altLang="zh-CN" sz="1015" b="1" dirty="0" smtClean="0">
                          <a:latin typeface="仿宋" panose="02010609060101010101" charset="-122"/>
                          <a:ea typeface="楷体_GB2312"/>
                        </a:rPr>
                        <a:t>30</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8</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5%</a:t>
                      </a:r>
                      <a:endParaRPr lang="zh-CN" altLang="en-US" sz="1015" b="1" dirty="0">
                        <a:latin typeface="仿宋" panose="02010609060101010101" charset="-122"/>
                        <a:ea typeface="楷体_GB2312"/>
                      </a:endParaRPr>
                    </a:p>
                  </a:txBody>
                  <a:tcPr marL="68580" marR="68580" marT="34290" marB="34290">
                    <a:cell3D prstMaterial="dkEdge">
                      <a:bevel w="77470" h="12700" prst="softRound"/>
                      <a:lightRig rig="flood" dir="t"/>
                    </a:cell3D>
                    <a:solidFill>
                      <a:srgbClr val="C3F3F9"/>
                    </a:solidFill>
                  </a:tcPr>
                </a:tc>
                <a:tc>
                  <a:txBody>
                    <a:bodyPr/>
                    <a:lstStyle/>
                    <a:p>
                      <a:r>
                        <a:rPr lang="en-US" altLang="zh-CN" sz="1600" b="1" dirty="0" smtClean="0">
                          <a:latin typeface="仿宋" panose="02010609060101010101" charset="-122"/>
                          <a:ea typeface="楷体_GB2312"/>
                        </a:rPr>
                        <a:t>5.1</a:t>
                      </a:r>
                      <a:r>
                        <a:rPr lang="zh-CN" altLang="en-US" sz="1600" b="1" dirty="0" smtClean="0">
                          <a:latin typeface="仿宋" panose="02010609060101010101" charset="-122"/>
                          <a:ea typeface="楷体_GB2312"/>
                        </a:rPr>
                        <a:t>教育培训管理</a:t>
                      </a:r>
                      <a:r>
                        <a:rPr lang="en-US" altLang="zh-CN" sz="1600" b="1" dirty="0" smtClean="0">
                          <a:latin typeface="仿宋" panose="02010609060101010101" charset="-122"/>
                          <a:ea typeface="楷体_GB2312"/>
                        </a:rPr>
                        <a:t>10</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3</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3F3F9"/>
                    </a:solidFill>
                  </a:tcPr>
                </a:tc>
              </a:tr>
              <a:tr h="240665">
                <a:tc vMerge="1">
                  <a:tcPr>
                    <a:solidFill>
                      <a:srgbClr val="00B050"/>
                    </a:solidFill>
                  </a:tcPr>
                </a:tc>
                <a:tc>
                  <a:txBody>
                    <a:bodyPr/>
                    <a:lstStyle/>
                    <a:p>
                      <a:r>
                        <a:rPr lang="en-US" altLang="zh-CN" sz="1600" b="1" dirty="0" smtClean="0">
                          <a:latin typeface="仿宋" panose="02010609060101010101" charset="-122"/>
                          <a:ea typeface="楷体_GB2312"/>
                        </a:rPr>
                        <a:t>1.2</a:t>
                      </a:r>
                      <a:r>
                        <a:rPr lang="zh-CN" altLang="en-US" sz="1600" b="1" dirty="0" smtClean="0">
                          <a:latin typeface="仿宋" panose="02010609060101010101" charset="-122"/>
                          <a:ea typeface="楷体_GB2312"/>
                        </a:rPr>
                        <a:t>监测与考核</a:t>
                      </a:r>
                      <a:r>
                        <a:rPr lang="en-US" altLang="zh-CN" sz="1600" b="1" dirty="0" smtClean="0">
                          <a:latin typeface="仿宋" panose="02010609060101010101" charset="-122"/>
                          <a:ea typeface="楷体_GB2312"/>
                        </a:rPr>
                        <a:t>8</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3</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0000"/>
                    </a:solidFill>
                  </a:tcPr>
                </a:tc>
                <a:tc vMerge="1">
                  <a:tcPr>
                    <a:solidFill>
                      <a:srgbClr val="9E682C"/>
                    </a:solidFill>
                  </a:tcPr>
                </a:tc>
                <a:tc rowSpan="2">
                  <a:txBody>
                    <a:bodyPr/>
                    <a:lstStyle/>
                    <a:p>
                      <a:r>
                        <a:rPr lang="en-US" altLang="zh-CN" sz="1600" b="1" dirty="0" smtClean="0">
                          <a:latin typeface="仿宋" panose="02010609060101010101" charset="-122"/>
                          <a:ea typeface="楷体_GB2312"/>
                        </a:rPr>
                        <a:t>5.2</a:t>
                      </a:r>
                      <a:r>
                        <a:rPr lang="zh-CN" altLang="en-US" sz="1600" b="1" dirty="0" smtClean="0">
                          <a:latin typeface="仿宋" panose="02010609060101010101" charset="-122"/>
                          <a:ea typeface="楷体_GB2312"/>
                        </a:rPr>
                        <a:t>安全生产管理人员教育培训</a:t>
                      </a:r>
                      <a:endParaRPr lang="en-US" altLang="zh-CN" sz="1600" b="1" dirty="0" smtClean="0">
                        <a:latin typeface="仿宋" panose="02010609060101010101" charset="-122"/>
                        <a:ea typeface="楷体_GB2312"/>
                      </a:endParaRPr>
                    </a:p>
                    <a:p>
                      <a:r>
                        <a:rPr lang="en-US" altLang="zh-CN" sz="1600" b="1" dirty="0" smtClean="0">
                          <a:latin typeface="仿宋" panose="02010609060101010101" charset="-122"/>
                          <a:ea typeface="楷体_GB2312"/>
                        </a:rPr>
                        <a:t>4</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1</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3F3F9"/>
                    </a:solidFill>
                  </a:tcPr>
                </a:tc>
              </a:tr>
              <a:tr h="167005">
                <a:tc rowSpan="4">
                  <a:txBody>
                    <a:bodyPr/>
                    <a:lstStyle/>
                    <a:p>
                      <a:r>
                        <a:rPr lang="zh-CN" altLang="en-US" sz="1015" b="1" dirty="0" smtClean="0">
                          <a:latin typeface="仿宋" panose="02010609060101010101" charset="-122"/>
                          <a:ea typeface="楷体_GB2312"/>
                        </a:rPr>
                        <a:t>二、组织机构和职责</a:t>
                      </a:r>
                      <a:endParaRPr lang="en-US" altLang="zh-CN" sz="1015" b="1" dirty="0" smtClean="0">
                        <a:latin typeface="仿宋" panose="02010609060101010101" charset="-122"/>
                        <a:ea typeface="楷体_GB2312"/>
                      </a:endParaRPr>
                    </a:p>
                    <a:p>
                      <a:r>
                        <a:rPr lang="en-US" altLang="zh-CN" sz="1015" b="1" dirty="0" smtClean="0">
                          <a:latin typeface="仿宋" panose="02010609060101010101" charset="-122"/>
                          <a:ea typeface="楷体_GB2312"/>
                        </a:rPr>
                        <a:t>18</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8</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3%</a:t>
                      </a:r>
                      <a:endParaRPr lang="zh-CN" altLang="en-US" sz="1015" b="1" dirty="0">
                        <a:latin typeface="仿宋" panose="02010609060101010101" charset="-122"/>
                        <a:ea typeface="楷体_GB2312"/>
                      </a:endParaRPr>
                    </a:p>
                  </a:txBody>
                  <a:tcPr marL="68580" marR="68580" marT="34290" marB="34290">
                    <a:cell3D prstMaterial="dkEdge">
                      <a:bevel w="77470" h="12700" prst="softRound"/>
                      <a:lightRig rig="flood" dir="t"/>
                    </a:cell3D>
                    <a:solidFill>
                      <a:srgbClr val="FF9900"/>
                    </a:solidFill>
                  </a:tcPr>
                </a:tc>
                <a:tc rowSpan="2">
                  <a:txBody>
                    <a:bodyPr/>
                    <a:lstStyle/>
                    <a:p>
                      <a:r>
                        <a:rPr lang="en-US" altLang="zh-CN" sz="1600" b="1" dirty="0" smtClean="0">
                          <a:latin typeface="仿宋" panose="02010609060101010101" charset="-122"/>
                          <a:ea typeface="楷体_GB2312"/>
                        </a:rPr>
                        <a:t>2.1</a:t>
                      </a:r>
                      <a:r>
                        <a:rPr lang="zh-CN" altLang="en-US" sz="1600" b="1" dirty="0" smtClean="0">
                          <a:latin typeface="仿宋" panose="02010609060101010101" charset="-122"/>
                          <a:ea typeface="楷体_GB2312"/>
                        </a:rPr>
                        <a:t>组织机构</a:t>
                      </a:r>
                      <a:r>
                        <a:rPr lang="en-US" altLang="zh-CN" sz="1600" b="1" dirty="0" smtClean="0">
                          <a:latin typeface="仿宋" panose="02010609060101010101" charset="-122"/>
                          <a:ea typeface="楷体_GB2312"/>
                        </a:rPr>
                        <a:t>9</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4</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9900"/>
                    </a:solidFill>
                  </a:tcPr>
                </a:tc>
                <a:tc vMerge="1">
                  <a:tcPr/>
                </a:tc>
                <a:tc vMerge="1">
                  <a:tcPr/>
                </a:tc>
              </a:tr>
              <a:tr h="215900">
                <a:tc vMerge="1">
                  <a:tcPr>
                    <a:solidFill>
                      <a:srgbClr val="FF9900"/>
                    </a:solidFill>
                  </a:tcPr>
                </a:tc>
                <a:tc vMerge="1">
                  <a:tcPr>
                    <a:solidFill>
                      <a:srgbClr val="FF9900"/>
                    </a:solidFill>
                  </a:tcPr>
                </a:tc>
                <a:tc vMerge="1">
                  <a:tcPr>
                    <a:solidFill>
                      <a:srgbClr val="9E682C"/>
                    </a:solidFill>
                  </a:tcPr>
                </a:tc>
                <a:tc rowSpan="2">
                  <a:txBody>
                    <a:bodyPr/>
                    <a:lstStyle/>
                    <a:p>
                      <a:r>
                        <a:rPr lang="en-US" altLang="zh-CN" sz="1600" b="1" dirty="0" smtClean="0">
                          <a:latin typeface="仿宋" panose="02010609060101010101" charset="-122"/>
                          <a:ea typeface="楷体_GB2312"/>
                        </a:rPr>
                        <a:t>5.3</a:t>
                      </a:r>
                      <a:r>
                        <a:rPr lang="zh-CN" altLang="en-US" sz="1600" b="1" dirty="0" smtClean="0">
                          <a:latin typeface="仿宋" panose="02010609060101010101" charset="-122"/>
                          <a:ea typeface="楷体_GB2312"/>
                        </a:rPr>
                        <a:t>操作岗位人员教育培训</a:t>
                      </a:r>
                      <a:r>
                        <a:rPr lang="en-US" altLang="zh-CN" sz="1600" b="1" dirty="0" smtClean="0">
                          <a:latin typeface="仿宋" panose="02010609060101010101" charset="-122"/>
                          <a:ea typeface="楷体_GB2312"/>
                        </a:rPr>
                        <a:t>5</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1</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3F3F9"/>
                    </a:solidFill>
                  </a:tcPr>
                </a:tc>
              </a:tr>
              <a:tr h="190500">
                <a:tc vMerge="1">
                  <a:tcPr/>
                </a:tc>
                <a:tc rowSpan="2">
                  <a:txBody>
                    <a:bodyPr/>
                    <a:lstStyle/>
                    <a:p>
                      <a:r>
                        <a:rPr lang="en-US" altLang="zh-CN" sz="1600" b="1" dirty="0" smtClean="0">
                          <a:latin typeface="仿宋" panose="02010609060101010101" charset="-122"/>
                          <a:ea typeface="楷体_GB2312"/>
                        </a:rPr>
                        <a:t>2.2</a:t>
                      </a:r>
                      <a:r>
                        <a:rPr lang="zh-CN" altLang="en-US" sz="1600" b="1" dirty="0" smtClean="0">
                          <a:latin typeface="仿宋" panose="02010609060101010101" charset="-122"/>
                          <a:ea typeface="楷体_GB2312"/>
                        </a:rPr>
                        <a:t>职责</a:t>
                      </a:r>
                      <a:r>
                        <a:rPr lang="en-US" altLang="zh-CN" sz="1600" b="1" dirty="0" smtClean="0">
                          <a:latin typeface="仿宋" panose="02010609060101010101" charset="-122"/>
                          <a:ea typeface="楷体_GB2312"/>
                        </a:rPr>
                        <a:t>9</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4</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9900"/>
                    </a:solidFill>
                  </a:tcPr>
                </a:tc>
                <a:tc vMerge="1">
                  <a:tcPr/>
                </a:tc>
                <a:tc vMerge="1">
                  <a:tcPr/>
                </a:tc>
              </a:tr>
              <a:tr h="250190">
                <a:tc vMerge="1">
                  <a:tcPr>
                    <a:solidFill>
                      <a:srgbClr val="FF9900"/>
                    </a:solidFill>
                  </a:tcPr>
                </a:tc>
                <a:tc vMerge="1">
                  <a:tcPr>
                    <a:solidFill>
                      <a:srgbClr val="FF9900"/>
                    </a:solidFill>
                  </a:tcPr>
                </a:tc>
                <a:tc vMerge="1">
                  <a:tcPr>
                    <a:solidFill>
                      <a:srgbClr val="9E682C"/>
                    </a:solidFill>
                  </a:tcPr>
                </a:tc>
                <a:tc rowSpan="2">
                  <a:txBody>
                    <a:bodyPr/>
                    <a:lstStyle/>
                    <a:p>
                      <a:r>
                        <a:rPr lang="en-US" altLang="zh-CN" sz="1600" b="1" dirty="0" smtClean="0">
                          <a:latin typeface="仿宋" panose="02010609060101010101" charset="-122"/>
                          <a:ea typeface="楷体_GB2312"/>
                        </a:rPr>
                        <a:t>5.4</a:t>
                      </a:r>
                      <a:r>
                        <a:rPr lang="zh-CN" altLang="en-US" sz="1600" b="1" dirty="0" smtClean="0">
                          <a:latin typeface="仿宋" panose="02010609060101010101" charset="-122"/>
                          <a:ea typeface="楷体_GB2312"/>
                        </a:rPr>
                        <a:t>特种作业人员教育培训</a:t>
                      </a:r>
                      <a:r>
                        <a:rPr lang="en-US" altLang="zh-CN" sz="1600" b="1" dirty="0" smtClean="0">
                          <a:latin typeface="仿宋" panose="02010609060101010101" charset="-122"/>
                          <a:ea typeface="楷体_GB2312"/>
                        </a:rPr>
                        <a:t>5</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1</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3F3F9"/>
                    </a:solidFill>
                  </a:tcPr>
                </a:tc>
              </a:tr>
              <a:tr h="118110">
                <a:tc rowSpan="3">
                  <a:txBody>
                    <a:bodyPr/>
                    <a:lstStyle/>
                    <a:p>
                      <a:r>
                        <a:rPr lang="zh-CN" altLang="en-US" sz="1015" b="1" dirty="0" smtClean="0">
                          <a:latin typeface="仿宋" panose="02010609060101010101" charset="-122"/>
                          <a:ea typeface="楷体_GB2312"/>
                        </a:rPr>
                        <a:t>三、安全投入</a:t>
                      </a:r>
                      <a:endParaRPr lang="en-US" altLang="zh-CN" sz="1015" b="1" dirty="0" smtClean="0">
                        <a:latin typeface="仿宋" panose="02010609060101010101" charset="-122"/>
                        <a:ea typeface="楷体_GB2312"/>
                      </a:endParaRPr>
                    </a:p>
                    <a:p>
                      <a:r>
                        <a:rPr lang="en-US" altLang="zh-CN" sz="1015" b="1" dirty="0" smtClean="0">
                          <a:latin typeface="仿宋" panose="02010609060101010101" charset="-122"/>
                          <a:ea typeface="楷体_GB2312"/>
                        </a:rPr>
                        <a:t>24</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6</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4%</a:t>
                      </a:r>
                      <a:endParaRPr lang="zh-CN" altLang="en-US" sz="1015" b="1" dirty="0">
                        <a:latin typeface="仿宋" panose="02010609060101010101" charset="-122"/>
                        <a:ea typeface="楷体_GB2312"/>
                      </a:endParaRPr>
                    </a:p>
                  </a:txBody>
                  <a:tcPr marL="68580" marR="68580" marT="34290" marB="34290">
                    <a:cell3D prstMaterial="dkEdge">
                      <a:bevel w="77470" h="12700" prst="softRound"/>
                      <a:lightRig rig="flood" dir="t"/>
                    </a:cell3D>
                    <a:solidFill>
                      <a:srgbClr val="FF33CC"/>
                    </a:solidFill>
                  </a:tcPr>
                </a:tc>
                <a:tc rowSpan="2">
                  <a:txBody>
                    <a:bodyPr/>
                    <a:lstStyle/>
                    <a:p>
                      <a:r>
                        <a:rPr lang="en-US" altLang="zh-CN" sz="1600" b="1" dirty="0" smtClean="0">
                          <a:latin typeface="仿宋" panose="02010609060101010101" charset="-122"/>
                          <a:ea typeface="楷体_GB2312"/>
                        </a:rPr>
                        <a:t>3.1</a:t>
                      </a:r>
                      <a:r>
                        <a:rPr lang="zh-CN" altLang="en-US" sz="1600" b="1" dirty="0" smtClean="0">
                          <a:latin typeface="仿宋" panose="02010609060101010101" charset="-122"/>
                          <a:ea typeface="楷体_GB2312"/>
                        </a:rPr>
                        <a:t>安全生产费用</a:t>
                      </a:r>
                      <a:r>
                        <a:rPr lang="en-US" altLang="zh-CN" sz="1600" b="1" dirty="0" smtClean="0">
                          <a:latin typeface="仿宋" panose="02010609060101010101" charset="-122"/>
                          <a:ea typeface="楷体_GB2312"/>
                        </a:rPr>
                        <a:t>14</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3</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33CC"/>
                    </a:solidFill>
                  </a:tcPr>
                </a:tc>
                <a:tc vMerge="1">
                  <a:tcPr/>
                </a:tc>
                <a:tc vMerge="1">
                  <a:tcPr/>
                </a:tc>
              </a:tr>
              <a:tr h="341630">
                <a:tc vMerge="1">
                  <a:tcPr>
                    <a:solidFill>
                      <a:srgbClr val="7030A0"/>
                    </a:solidFill>
                  </a:tcPr>
                </a:tc>
                <a:tc vMerge="1">
                  <a:tcPr>
                    <a:solidFill>
                      <a:srgbClr val="7030A0"/>
                    </a:solidFill>
                  </a:tcPr>
                </a:tc>
                <a:tc vMerge="1">
                  <a:tcPr>
                    <a:solidFill>
                      <a:srgbClr val="9E682C"/>
                    </a:solidFill>
                  </a:tcPr>
                </a:tc>
                <a:tc>
                  <a:txBody>
                    <a:bodyPr/>
                    <a:lstStyle/>
                    <a:p>
                      <a:r>
                        <a:rPr lang="en-US" altLang="zh-CN" sz="1600" b="1" dirty="0" smtClean="0">
                          <a:latin typeface="仿宋" panose="02010609060101010101" charset="-122"/>
                          <a:ea typeface="楷体_GB2312"/>
                        </a:rPr>
                        <a:t>5.5</a:t>
                      </a:r>
                      <a:r>
                        <a:rPr lang="zh-CN" altLang="en-US" sz="1600" b="1" dirty="0" smtClean="0">
                          <a:latin typeface="仿宋" panose="02010609060101010101" charset="-122"/>
                          <a:ea typeface="楷体_GB2312"/>
                        </a:rPr>
                        <a:t>其他人员教育培训</a:t>
                      </a:r>
                      <a:r>
                        <a:rPr lang="en-US" altLang="zh-CN" sz="1600" b="1" dirty="0" smtClean="0">
                          <a:latin typeface="仿宋" panose="02010609060101010101" charset="-122"/>
                          <a:ea typeface="楷体_GB2312"/>
                        </a:rPr>
                        <a:t>2</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1</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3F3F9"/>
                    </a:solidFill>
                  </a:tcPr>
                </a:tc>
              </a:tr>
              <a:tr h="405130">
                <a:tc vMerge="1">
                  <a:tcPr>
                    <a:solidFill>
                      <a:srgbClr val="7030A0"/>
                    </a:solidFill>
                  </a:tcPr>
                </a:tc>
                <a:tc>
                  <a:txBody>
                    <a:bodyPr/>
                    <a:lstStyle/>
                    <a:p>
                      <a:r>
                        <a:rPr lang="en-US" altLang="zh-CN" sz="1600" b="1" dirty="0" smtClean="0">
                          <a:latin typeface="仿宋" panose="02010609060101010101" charset="-122"/>
                          <a:ea typeface="楷体_GB2312"/>
                        </a:rPr>
                        <a:t>3.2</a:t>
                      </a:r>
                      <a:r>
                        <a:rPr lang="zh-CN" altLang="en-US" sz="1600" b="1" dirty="0" smtClean="0">
                          <a:latin typeface="仿宋" panose="02010609060101010101" charset="-122"/>
                          <a:ea typeface="楷体_GB2312"/>
                        </a:rPr>
                        <a:t>工伤保险</a:t>
                      </a:r>
                      <a:r>
                        <a:rPr lang="en-US" altLang="zh-CN" sz="1600" b="1" dirty="0" smtClean="0">
                          <a:latin typeface="仿宋" panose="02010609060101010101" charset="-122"/>
                          <a:ea typeface="楷体_GB2312"/>
                        </a:rPr>
                        <a:t>10</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3</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33CC"/>
                    </a:solidFill>
                  </a:tcPr>
                </a:tc>
                <a:tc vMerge="1">
                  <a:tcPr>
                    <a:solidFill>
                      <a:srgbClr val="9E682C"/>
                    </a:solidFill>
                  </a:tcPr>
                </a:tc>
                <a:tc>
                  <a:txBody>
                    <a:bodyPr/>
                    <a:lstStyle/>
                    <a:p>
                      <a:r>
                        <a:rPr lang="en-US" altLang="zh-CN" sz="1600" b="1" dirty="0" smtClean="0">
                          <a:latin typeface="仿宋" panose="02010609060101010101" charset="-122"/>
                          <a:ea typeface="楷体_GB2312"/>
                        </a:rPr>
                        <a:t>5.6</a:t>
                      </a:r>
                      <a:r>
                        <a:rPr lang="zh-CN" altLang="en-US" sz="1600" b="1" dirty="0" smtClean="0">
                          <a:latin typeface="仿宋" panose="02010609060101010101" charset="-122"/>
                          <a:ea typeface="楷体_GB2312"/>
                        </a:rPr>
                        <a:t>安全文化建设</a:t>
                      </a:r>
                      <a:r>
                        <a:rPr lang="en-US" altLang="zh-CN" sz="1600" b="1" dirty="0" smtClean="0">
                          <a:latin typeface="仿宋" panose="02010609060101010101" charset="-122"/>
                          <a:ea typeface="楷体_GB2312"/>
                        </a:rPr>
                        <a:t>4</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1</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3F3F9"/>
                    </a:solidFill>
                  </a:tcPr>
                </a:tc>
              </a:tr>
              <a:tr h="297180">
                <a:tc rowSpan="8">
                  <a:txBody>
                    <a:bodyPr/>
                    <a:lstStyle/>
                    <a:p>
                      <a:r>
                        <a:rPr lang="zh-CN" altLang="en-US" sz="1015" b="1" dirty="0" smtClean="0">
                          <a:latin typeface="仿宋" panose="02010609060101010101" charset="-122"/>
                          <a:ea typeface="楷体_GB2312"/>
                        </a:rPr>
                        <a:t>四、法律法规与安全管理制度</a:t>
                      </a:r>
                      <a:endParaRPr lang="en-US" altLang="zh-CN" sz="1015" b="1" dirty="0" smtClean="0">
                        <a:latin typeface="仿宋" panose="02010609060101010101" charset="-122"/>
                        <a:ea typeface="楷体_GB2312"/>
                      </a:endParaRPr>
                    </a:p>
                    <a:p>
                      <a:r>
                        <a:rPr lang="en-US" altLang="zh-CN" sz="1015" b="1" dirty="0" smtClean="0">
                          <a:latin typeface="仿宋" panose="02010609060101010101" charset="-122"/>
                          <a:ea typeface="楷体_GB2312"/>
                        </a:rPr>
                        <a:t>60</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16</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10%</a:t>
                      </a:r>
                      <a:endParaRPr lang="zh-CN" altLang="en-US" sz="1015" b="1" dirty="0">
                        <a:latin typeface="仿宋" panose="02010609060101010101" charset="-122"/>
                        <a:ea typeface="楷体_GB2312"/>
                      </a:endParaRPr>
                    </a:p>
                  </a:txBody>
                  <a:tcPr marL="68580" marR="68580" marT="34290" marB="34290">
                    <a:cell3D prstMaterial="dkEdge">
                      <a:bevel w="77470" h="12700" prst="softRound"/>
                      <a:lightRig rig="flood" dir="t"/>
                    </a:cell3D>
                    <a:solidFill>
                      <a:srgbClr val="C4063C"/>
                    </a:solidFill>
                  </a:tcPr>
                </a:tc>
                <a:tc>
                  <a:txBody>
                    <a:bodyPr/>
                    <a:lstStyle/>
                    <a:p>
                      <a:r>
                        <a:rPr lang="en-US" altLang="zh-CN" sz="1600" b="1" dirty="0" smtClean="0">
                          <a:latin typeface="仿宋" panose="02010609060101010101" charset="-122"/>
                          <a:ea typeface="楷体_GB2312"/>
                        </a:rPr>
                        <a:t>4.1</a:t>
                      </a:r>
                      <a:r>
                        <a:rPr lang="zh-CN" altLang="en-US" sz="1600" b="1" dirty="0" smtClean="0">
                          <a:latin typeface="仿宋" panose="02010609060101010101" charset="-122"/>
                          <a:ea typeface="楷体_GB2312"/>
                        </a:rPr>
                        <a:t>法律法规、标准规范</a:t>
                      </a:r>
                      <a:r>
                        <a:rPr lang="en-US" altLang="zh-CN" sz="1600" b="1" dirty="0" smtClean="0">
                          <a:latin typeface="仿宋" panose="02010609060101010101" charset="-122"/>
                          <a:ea typeface="楷体_GB2312"/>
                        </a:rPr>
                        <a:t>16</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5</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4063C"/>
                    </a:solidFill>
                  </a:tcPr>
                </a:tc>
                <a:tc rowSpan="8">
                  <a:txBody>
                    <a:bodyPr/>
                    <a:lstStyle/>
                    <a:p>
                      <a:r>
                        <a:rPr lang="zh-CN" altLang="en-US" sz="1015" b="1" dirty="0" smtClean="0">
                          <a:latin typeface="仿宋" panose="02010609060101010101" charset="-122"/>
                          <a:ea typeface="楷体_GB2312"/>
                        </a:rPr>
                        <a:t>六、生产设备设施</a:t>
                      </a:r>
                      <a:endParaRPr lang="en-US" altLang="zh-CN" sz="1015" b="1" dirty="0" smtClean="0">
                        <a:latin typeface="仿宋" panose="02010609060101010101" charset="-122"/>
                        <a:ea typeface="楷体_GB2312"/>
                      </a:endParaRPr>
                    </a:p>
                    <a:p>
                      <a:r>
                        <a:rPr lang="en-US" altLang="zh-CN" sz="1015" b="1" dirty="0" smtClean="0">
                          <a:latin typeface="仿宋" panose="02010609060101010101" charset="-122"/>
                          <a:ea typeface="楷体_GB2312"/>
                        </a:rPr>
                        <a:t>160</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40</a:t>
                      </a:r>
                      <a:r>
                        <a:rPr lang="zh-CN" altLang="en-US" sz="1015" b="1" dirty="0" smtClean="0">
                          <a:latin typeface="仿宋" panose="02010609060101010101" charset="-122"/>
                          <a:ea typeface="楷体_GB2312"/>
                        </a:rPr>
                        <a:t>）</a:t>
                      </a:r>
                      <a:r>
                        <a:rPr lang="en-US" altLang="zh-CN" sz="1015" b="1" dirty="0" smtClean="0">
                          <a:latin typeface="仿宋" panose="02010609060101010101" charset="-122"/>
                          <a:ea typeface="楷体_GB2312"/>
                        </a:rPr>
                        <a:t>26.7%</a:t>
                      </a:r>
                      <a:endParaRPr lang="zh-CN" altLang="en-US" sz="1015" b="1" dirty="0">
                        <a:latin typeface="仿宋" panose="02010609060101010101" charset="-122"/>
                        <a:ea typeface="楷体_GB2312"/>
                      </a:endParaRPr>
                    </a:p>
                  </a:txBody>
                  <a:tcPr marL="68580" marR="68580" marT="34290" marB="34290">
                    <a:cell3D prstMaterial="dkEdge">
                      <a:bevel w="77470" h="12700" prst="softRound"/>
                      <a:lightRig rig="flood" dir="t"/>
                    </a:cell3D>
                    <a:solidFill>
                      <a:srgbClr val="FFFF00"/>
                    </a:solidFill>
                  </a:tcPr>
                </a:tc>
                <a:tc>
                  <a:txBody>
                    <a:bodyPr/>
                    <a:lstStyle/>
                    <a:p>
                      <a:r>
                        <a:rPr lang="en-US" altLang="zh-CN" sz="1600" b="1" dirty="0" smtClean="0">
                          <a:latin typeface="仿宋" panose="02010609060101010101" charset="-122"/>
                          <a:ea typeface="楷体_GB2312"/>
                        </a:rPr>
                        <a:t>6.1</a:t>
                      </a:r>
                      <a:r>
                        <a:rPr lang="zh-CN" altLang="en-US" sz="1600" b="1" dirty="0" smtClean="0">
                          <a:latin typeface="仿宋" panose="02010609060101010101" charset="-122"/>
                          <a:ea typeface="楷体_GB2312"/>
                        </a:rPr>
                        <a:t>生产设备设施建设</a:t>
                      </a:r>
                      <a:r>
                        <a:rPr lang="en-US" altLang="zh-CN" sz="1600" b="1" dirty="0" smtClean="0">
                          <a:latin typeface="仿宋" panose="02010609060101010101" charset="-122"/>
                          <a:ea typeface="楷体_GB2312"/>
                        </a:rPr>
                        <a:t>63</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14</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FF00"/>
                    </a:solidFill>
                  </a:tcPr>
                </a:tc>
              </a:tr>
              <a:tr h="433070">
                <a:tc vMerge="1">
                  <a:tcPr/>
                </a:tc>
                <a:tc>
                  <a:txBody>
                    <a:bodyPr/>
                    <a:lstStyle/>
                    <a:p>
                      <a:r>
                        <a:rPr lang="en-US" altLang="zh-CN" sz="1600" b="1" dirty="0" smtClean="0">
                          <a:latin typeface="仿宋" panose="02010609060101010101" charset="-122"/>
                          <a:ea typeface="楷体_GB2312"/>
                        </a:rPr>
                        <a:t>4.2</a:t>
                      </a:r>
                      <a:r>
                        <a:rPr lang="zh-CN" altLang="en-US" sz="1600" b="1" dirty="0" smtClean="0">
                          <a:latin typeface="仿宋" panose="02010609060101010101" charset="-122"/>
                          <a:ea typeface="楷体_GB2312"/>
                        </a:rPr>
                        <a:t>规章制度</a:t>
                      </a:r>
                      <a:r>
                        <a:rPr lang="en-US" altLang="zh-CN" sz="1600" b="1" dirty="0" smtClean="0">
                          <a:latin typeface="仿宋" panose="02010609060101010101" charset="-122"/>
                          <a:ea typeface="楷体_GB2312"/>
                        </a:rPr>
                        <a:t>16</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3</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solidFill>
                      <a:srgbClr val="C4063C"/>
                    </a:solidFill>
                  </a:tcPr>
                </a:tc>
                <a:tc vMerge="1">
                  <a:tcPr/>
                </a:tc>
                <a:tc rowSpan="2">
                  <a:txBody>
                    <a:bodyPr/>
                    <a:lstStyle/>
                    <a:p>
                      <a:r>
                        <a:rPr lang="en-US" altLang="zh-CN" sz="1600" b="1" dirty="0" smtClean="0">
                          <a:latin typeface="仿宋" panose="02010609060101010101" charset="-122"/>
                          <a:ea typeface="楷体_GB2312"/>
                        </a:rPr>
                        <a:t>6.2</a:t>
                      </a:r>
                      <a:r>
                        <a:rPr lang="zh-CN" altLang="en-US" sz="1600" b="1" dirty="0" smtClean="0">
                          <a:latin typeface="仿宋" panose="02010609060101010101" charset="-122"/>
                          <a:ea typeface="楷体_GB2312"/>
                        </a:rPr>
                        <a:t>设备设施运行管理</a:t>
                      </a:r>
                      <a:r>
                        <a:rPr lang="en-US" altLang="zh-CN" sz="1600" b="1" dirty="0" smtClean="0">
                          <a:latin typeface="仿宋" panose="02010609060101010101" charset="-122"/>
                          <a:ea typeface="楷体_GB2312"/>
                        </a:rPr>
                        <a:t>75</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21</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FF00"/>
                    </a:solidFill>
                  </a:tcPr>
                </a:tc>
              </a:tr>
              <a:tr h="0">
                <a:tc vMerge="1">
                  <a:tcPr/>
                </a:tc>
                <a:tc rowSpan="3">
                  <a:txBody>
                    <a:bodyPr/>
                    <a:lstStyle/>
                    <a:p>
                      <a:r>
                        <a:rPr lang="en-US" altLang="zh-CN" sz="1600" b="1" dirty="0" smtClean="0">
                          <a:latin typeface="仿宋" panose="02010609060101010101" charset="-122"/>
                          <a:ea typeface="楷体_GB2312"/>
                        </a:rPr>
                        <a:t>4.3</a:t>
                      </a:r>
                      <a:r>
                        <a:rPr lang="zh-CN" altLang="en-US" sz="1600" b="1" dirty="0" smtClean="0">
                          <a:latin typeface="仿宋" panose="02010609060101010101" charset="-122"/>
                          <a:ea typeface="楷体_GB2312"/>
                        </a:rPr>
                        <a:t>操作规程</a:t>
                      </a:r>
                      <a:r>
                        <a:rPr lang="en-US" altLang="zh-CN" sz="1600" b="1" dirty="0" smtClean="0">
                          <a:latin typeface="仿宋" panose="02010609060101010101" charset="-122"/>
                          <a:ea typeface="楷体_GB2312"/>
                        </a:rPr>
                        <a:t>12</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3</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solidFill>
                      <a:srgbClr val="C4063C"/>
                    </a:solidFill>
                  </a:tcPr>
                </a:tc>
                <a:tc vMerge="1">
                  <a:tcPr/>
                </a:tc>
                <a:tc vMerge="1">
                  <a:tcPr marL="68580" marR="68580" marT="34290" marB="34290">
                    <a:solidFill>
                      <a:srgbClr val="FFFF00"/>
                    </a:solidFill>
                  </a:tcPr>
                </a:tc>
              </a:tr>
              <a:tr h="530860">
                <a:tc vMerge="1">
                  <a:tcPr/>
                </a:tc>
                <a:tc vMerge="1">
                  <a:tcPr marL="68580" marR="68580" marT="34290" marB="34290">
                    <a:cell3D prstMaterial="dkEdge">
                      <a:bevel w="77470" h="12700" prst="softRound"/>
                      <a:lightRig rig="flood" dir="t"/>
                    </a:cell3D>
                    <a:solidFill>
                      <a:srgbClr val="C4063C"/>
                    </a:solidFill>
                  </a:tcPr>
                </a:tc>
                <a:tc vMerge="1">
                  <a:tcPr/>
                </a:tc>
                <a:tc>
                  <a:txBody>
                    <a:bodyPr/>
                    <a:lstStyle/>
                    <a:p>
                      <a:r>
                        <a:rPr lang="en-US" altLang="zh-CN" sz="1600" b="1" dirty="0" smtClean="0">
                          <a:latin typeface="仿宋" panose="02010609060101010101" charset="-122"/>
                          <a:ea typeface="楷体_GB2312"/>
                        </a:rPr>
                        <a:t>6.3</a:t>
                      </a:r>
                      <a:r>
                        <a:rPr lang="zh-CN" altLang="en-US" sz="1600" b="1" dirty="0" smtClean="0">
                          <a:latin typeface="仿宋" panose="02010609060101010101" charset="-122"/>
                          <a:ea typeface="楷体_GB2312"/>
                        </a:rPr>
                        <a:t>设备设施验收及报废、拆除</a:t>
                      </a:r>
                      <a:r>
                        <a:rPr lang="en-US" altLang="zh-CN" sz="1600" b="1" dirty="0" smtClean="0">
                          <a:latin typeface="仿宋" panose="02010609060101010101" charset="-122"/>
                          <a:ea typeface="楷体_GB2312"/>
                        </a:rPr>
                        <a:t>10</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3</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FF00"/>
                    </a:solidFill>
                  </a:tcPr>
                </a:tc>
              </a:tr>
              <a:tr h="0">
                <a:tc vMerge="1">
                  <a:tcPr/>
                </a:tc>
                <a:tc vMerge="1">
                  <a:tcPr/>
                </a:tc>
                <a:tc vMerge="1">
                  <a:tcPr/>
                </a:tc>
                <a:tc rowSpan="4">
                  <a:txBody>
                    <a:bodyPr/>
                    <a:lstStyle/>
                    <a:p>
                      <a:r>
                        <a:rPr lang="en-US" altLang="zh-CN" sz="1600" b="1" dirty="0" smtClean="0">
                          <a:latin typeface="仿宋" panose="02010609060101010101" charset="-122"/>
                          <a:ea typeface="楷体_GB2312"/>
                        </a:rPr>
                        <a:t>6.4</a:t>
                      </a:r>
                      <a:r>
                        <a:rPr lang="zh-CN" altLang="en-US" sz="1600" b="1" dirty="0" smtClean="0">
                          <a:latin typeface="仿宋" panose="02010609060101010101" charset="-122"/>
                          <a:ea typeface="楷体_GB2312"/>
                        </a:rPr>
                        <a:t>设备设施检测检验</a:t>
                      </a:r>
                      <a:r>
                        <a:rPr lang="en-US" altLang="zh-CN" sz="1600" b="1" dirty="0" smtClean="0">
                          <a:latin typeface="仿宋" panose="02010609060101010101" charset="-122"/>
                          <a:ea typeface="楷体_GB2312"/>
                        </a:rPr>
                        <a:t>12</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2</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FFFF00"/>
                    </a:solidFill>
                  </a:tcPr>
                </a:tc>
              </a:tr>
              <a:tr h="414655">
                <a:tc vMerge="1">
                  <a:tcPr/>
                </a:tc>
                <a:tc>
                  <a:txBody>
                    <a:bodyPr/>
                    <a:lstStyle/>
                    <a:p>
                      <a:r>
                        <a:rPr lang="en-US" altLang="zh-CN" sz="1600" b="1" dirty="0" smtClean="0">
                          <a:latin typeface="仿宋" panose="02010609060101010101" charset="-122"/>
                          <a:ea typeface="楷体_GB2312"/>
                        </a:rPr>
                        <a:t>4.4</a:t>
                      </a:r>
                      <a:r>
                        <a:rPr lang="zh-CN" altLang="en-US" sz="1600" b="1" dirty="0" smtClean="0">
                          <a:latin typeface="仿宋" panose="02010609060101010101" charset="-122"/>
                          <a:ea typeface="楷体_GB2312"/>
                        </a:rPr>
                        <a:t>评估</a:t>
                      </a:r>
                      <a:r>
                        <a:rPr lang="en-US" altLang="zh-CN" sz="1600" b="1" dirty="0" smtClean="0">
                          <a:latin typeface="仿宋" panose="02010609060101010101" charset="-122"/>
                          <a:ea typeface="楷体_GB2312"/>
                        </a:rPr>
                        <a:t>5</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1</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4063C"/>
                    </a:solidFill>
                  </a:tcPr>
                </a:tc>
                <a:tc vMerge="1">
                  <a:tcPr/>
                </a:tc>
                <a:tc vMerge="1">
                  <a:tcPr/>
                </a:tc>
              </a:tr>
              <a:tr h="240665">
                <a:tc vMerge="1">
                  <a:tcPr/>
                </a:tc>
                <a:tc>
                  <a:txBody>
                    <a:bodyPr/>
                    <a:lstStyle/>
                    <a:p>
                      <a:r>
                        <a:rPr lang="en-US" altLang="zh-CN" sz="1600" b="1" dirty="0" smtClean="0">
                          <a:latin typeface="仿宋" panose="02010609060101010101" charset="-122"/>
                          <a:ea typeface="楷体_GB2312"/>
                        </a:rPr>
                        <a:t>4.5</a:t>
                      </a:r>
                      <a:r>
                        <a:rPr lang="zh-CN" altLang="en-US" sz="1600" b="1" dirty="0" smtClean="0">
                          <a:latin typeface="仿宋" panose="02010609060101010101" charset="-122"/>
                          <a:ea typeface="楷体_GB2312"/>
                        </a:rPr>
                        <a:t>修订</a:t>
                      </a:r>
                      <a:r>
                        <a:rPr lang="en-US" altLang="zh-CN" sz="1600" b="1" dirty="0" smtClean="0">
                          <a:latin typeface="仿宋" panose="02010609060101010101" charset="-122"/>
                          <a:ea typeface="楷体_GB2312"/>
                        </a:rPr>
                        <a:t>5</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1</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4063C"/>
                    </a:solidFill>
                  </a:tcPr>
                </a:tc>
                <a:tc vMerge="1">
                  <a:tcPr/>
                </a:tc>
                <a:tc vMerge="1">
                  <a:tcPr/>
                </a:tc>
              </a:tr>
              <a:tr h="347980">
                <a:tc vMerge="1">
                  <a:tcPr/>
                </a:tc>
                <a:tc>
                  <a:txBody>
                    <a:bodyPr/>
                    <a:lstStyle/>
                    <a:p>
                      <a:r>
                        <a:rPr lang="en-US" altLang="zh-CN" sz="1600" dirty="0" smtClean="0">
                          <a:latin typeface="仿宋" panose="02010609060101010101" charset="-122"/>
                          <a:ea typeface="楷体_GB2312"/>
                        </a:rPr>
                        <a:t>4.6</a:t>
                      </a:r>
                      <a:r>
                        <a:rPr lang="zh-CN" altLang="en-US" sz="1600" b="1" dirty="0" smtClean="0">
                          <a:latin typeface="仿宋" panose="02010609060101010101" charset="-122"/>
                          <a:ea typeface="楷体_GB2312"/>
                        </a:rPr>
                        <a:t>文件和档案管理</a:t>
                      </a:r>
                      <a:r>
                        <a:rPr lang="en-US" altLang="zh-CN" sz="1600" b="1" dirty="0" smtClean="0">
                          <a:latin typeface="仿宋" panose="02010609060101010101" charset="-122"/>
                          <a:ea typeface="楷体_GB2312"/>
                        </a:rPr>
                        <a:t>6</a:t>
                      </a:r>
                      <a:r>
                        <a:rPr lang="zh-CN" altLang="en-US" sz="1600" b="1" dirty="0" smtClean="0">
                          <a:latin typeface="仿宋" panose="02010609060101010101" charset="-122"/>
                          <a:ea typeface="楷体_GB2312"/>
                        </a:rPr>
                        <a:t>（</a:t>
                      </a:r>
                      <a:r>
                        <a:rPr lang="en-US" altLang="zh-CN" sz="1600" b="1" dirty="0" smtClean="0">
                          <a:latin typeface="仿宋" panose="02010609060101010101" charset="-122"/>
                          <a:ea typeface="楷体_GB2312"/>
                        </a:rPr>
                        <a:t>3</a:t>
                      </a:r>
                      <a:r>
                        <a:rPr lang="zh-CN" altLang="en-US" sz="1600" b="1" dirty="0" smtClean="0">
                          <a:latin typeface="仿宋" panose="02010609060101010101" charset="-122"/>
                          <a:ea typeface="楷体_GB2312"/>
                        </a:rPr>
                        <a:t>）</a:t>
                      </a:r>
                      <a:endParaRPr lang="zh-CN" altLang="en-US" sz="1600" b="1" dirty="0" smtClean="0">
                        <a:latin typeface="仿宋" panose="02010609060101010101" charset="-122"/>
                        <a:ea typeface="楷体_GB2312"/>
                      </a:endParaRPr>
                    </a:p>
                  </a:txBody>
                  <a:tcPr marL="68580" marR="68580" marT="34290" marB="34290">
                    <a:cell3D prstMaterial="dkEdge">
                      <a:bevel w="77470" h="12700" prst="softRound"/>
                      <a:lightRig rig="flood" dir="t"/>
                    </a:cell3D>
                    <a:solidFill>
                      <a:srgbClr val="C4063C"/>
                    </a:solidFill>
                  </a:tcPr>
                </a:tc>
                <a:tc vMerge="1">
                  <a:tcPr/>
                </a:tc>
                <a:tc vMerge="1">
                  <a:tcPr/>
                </a:tc>
              </a:tr>
            </a:tbl>
          </a:graphicData>
        </a:graphic>
      </p:graphicFrame>
      <p:sp>
        <p:nvSpPr>
          <p:cNvPr id="39939"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2" name="Rectangle 3"/>
          <p:cNvSpPr txBox="1">
            <a:spLocks noChangeArrowheads="1"/>
          </p:cNvSpPr>
          <p:nvPr/>
        </p:nvSpPr>
        <p:spPr bwMode="auto">
          <a:xfrm>
            <a:off x="0" y="0"/>
            <a:ext cx="353377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l">
              <a:lnSpc>
                <a:spcPct val="150000"/>
              </a:lnSpc>
            </a:pP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4  </a:t>
            </a:r>
            <a:r>
              <a:rPr lang="en-US" altLang="zh-CN" sz="1800" b="1" dirty="0">
                <a:solidFill>
                  <a:srgbClr val="FF0000"/>
                </a:solidFill>
                <a:latin typeface="仿宋" panose="02010609060101010101" charset="-122"/>
                <a:ea typeface="仿宋" panose="02010609060101010101" charset="-122"/>
                <a:cs typeface="仿宋" panose="02010609060101010101" charset="-122"/>
                <a:sym typeface="+mn-ea"/>
              </a:rPr>
              <a:t>AQ/T9006)</a:t>
            </a:r>
            <a:r>
              <a:rPr lang="zh-CN" altLang="en-US" sz="1800" b="1" dirty="0">
                <a:solidFill>
                  <a:srgbClr val="FF0000"/>
                </a:solidFill>
                <a:latin typeface="仿宋" panose="02010609060101010101" charset="-122"/>
                <a:ea typeface="仿宋" panose="02010609060101010101" charset="-122"/>
                <a:cs typeface="仿宋" panose="02010609060101010101" charset="-122"/>
                <a:sym typeface="+mn-ea"/>
              </a:rPr>
              <a:t>解读及评审要点</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内容占位符 4"/>
          <p:cNvGraphicFramePr>
            <a:graphicFrameLocks noGrp="1"/>
          </p:cNvGraphicFramePr>
          <p:nvPr>
            <p:ph idx="1"/>
            <p:custDataLst>
              <p:tags r:id="rId1"/>
            </p:custDataLst>
          </p:nvPr>
        </p:nvGraphicFramePr>
        <p:xfrm>
          <a:off x="445770" y="517525"/>
          <a:ext cx="8646160" cy="4523105"/>
        </p:xfrm>
        <a:graphic>
          <a:graphicData uri="http://schemas.openxmlformats.org/drawingml/2006/table">
            <a:tbl>
              <a:tblPr>
                <a:tableStyleId>{5C22544A-7EE6-4342-B048-85BDC9FD1C3A}</a:tableStyleId>
              </a:tblPr>
              <a:tblGrid>
                <a:gridCol w="670560"/>
                <a:gridCol w="3611245"/>
                <a:gridCol w="904240"/>
                <a:gridCol w="3460115"/>
              </a:tblGrid>
              <a:tr h="223520">
                <a:tc rowSpan="6">
                  <a:txBody>
                    <a:bodyPr/>
                    <a:lstStyle/>
                    <a:p>
                      <a:r>
                        <a:rPr lang="zh-CN" altLang="en-US" sz="1015" b="1" dirty="0" smtClean="0">
                          <a:ea typeface="楷体_GB2312"/>
                        </a:rPr>
                        <a:t>七、作业安全</a:t>
                      </a:r>
                      <a:endParaRPr lang="en-US" altLang="zh-CN" sz="1015" b="1" dirty="0" smtClean="0">
                        <a:ea typeface="楷体_GB2312"/>
                      </a:endParaRPr>
                    </a:p>
                    <a:p>
                      <a:r>
                        <a:rPr lang="en-US" altLang="zh-CN" sz="1015" b="1" dirty="0" smtClean="0">
                          <a:ea typeface="楷体_GB2312"/>
                        </a:rPr>
                        <a:t>130</a:t>
                      </a:r>
                      <a:r>
                        <a:rPr lang="zh-CN" altLang="en-US" sz="1015" b="1" dirty="0" smtClean="0">
                          <a:ea typeface="楷体_GB2312"/>
                        </a:rPr>
                        <a:t>（</a:t>
                      </a:r>
                      <a:r>
                        <a:rPr lang="en-US" altLang="zh-CN" sz="1015" b="1" dirty="0" smtClean="0">
                          <a:ea typeface="楷体_GB2312"/>
                        </a:rPr>
                        <a:t>46</a:t>
                      </a:r>
                      <a:r>
                        <a:rPr lang="zh-CN" altLang="en-US" sz="1015" b="1" dirty="0" smtClean="0">
                          <a:ea typeface="楷体_GB2312"/>
                        </a:rPr>
                        <a:t>）</a:t>
                      </a:r>
                      <a:r>
                        <a:rPr lang="en-US" altLang="zh-CN" sz="1015" b="1" dirty="0" smtClean="0">
                          <a:ea typeface="楷体_GB2312"/>
                        </a:rPr>
                        <a:t>21.7%</a:t>
                      </a:r>
                      <a:endParaRPr lang="zh-CN" altLang="en-US" sz="1015" b="1" dirty="0">
                        <a:ea typeface="楷体_GB2312"/>
                      </a:endParaRPr>
                    </a:p>
                  </a:txBody>
                  <a:tcPr marL="68580" marR="68580" marT="34290" marB="34290">
                    <a:cell3D prstMaterial="dkEdge">
                      <a:bevel w="77470" h="12700" prst="softRound"/>
                      <a:lightRig rig="flood" dir="t"/>
                    </a:cell3D>
                    <a:solidFill>
                      <a:srgbClr val="FF0000"/>
                    </a:solidFill>
                  </a:tcPr>
                </a:tc>
                <a:tc rowSpan="2">
                  <a:txBody>
                    <a:bodyPr/>
                    <a:lstStyle/>
                    <a:p>
                      <a:r>
                        <a:rPr lang="en-US" altLang="zh-CN" sz="1800" b="1" dirty="0" smtClean="0">
                          <a:ea typeface="楷体_GB2312"/>
                        </a:rPr>
                        <a:t>7.1</a:t>
                      </a:r>
                      <a:r>
                        <a:rPr lang="zh-CN" altLang="en-US" sz="1800" b="1" dirty="0" smtClean="0">
                          <a:ea typeface="楷体_GB2312"/>
                        </a:rPr>
                        <a:t>生产现场管理和过程控制</a:t>
                      </a:r>
                      <a:r>
                        <a:rPr lang="en-US" altLang="zh-CN" sz="1800" b="1" dirty="0" smtClean="0">
                          <a:ea typeface="楷体_GB2312"/>
                        </a:rPr>
                        <a:t>4</a:t>
                      </a:r>
                      <a:r>
                        <a:rPr lang="zh-CN" altLang="en-US" sz="1800" b="1" dirty="0" smtClean="0">
                          <a:ea typeface="楷体_GB2312"/>
                        </a:rPr>
                        <a:t>（</a:t>
                      </a:r>
                      <a:r>
                        <a:rPr lang="en-US" altLang="zh-CN" sz="1800" b="1" dirty="0" smtClean="0">
                          <a:ea typeface="楷体_GB2312"/>
                        </a:rPr>
                        <a:t>18</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FF0000"/>
                    </a:solidFill>
                  </a:tcPr>
                </a:tc>
                <a:tc rowSpan="4">
                  <a:txBody>
                    <a:bodyPr/>
                    <a:lstStyle/>
                    <a:p>
                      <a:r>
                        <a:rPr lang="zh-CN" altLang="en-US" sz="1015" b="1" dirty="0" smtClean="0">
                          <a:solidFill>
                            <a:schemeClr val="tx1"/>
                          </a:solidFill>
                          <a:ea typeface="楷体_GB2312"/>
                        </a:rPr>
                        <a:t>十、职业健康</a:t>
                      </a:r>
                      <a:endParaRPr lang="en-US" altLang="zh-CN" sz="1015" b="1" dirty="0" smtClean="0">
                        <a:solidFill>
                          <a:schemeClr val="tx1"/>
                        </a:solidFill>
                        <a:ea typeface="楷体_GB2312"/>
                      </a:endParaRPr>
                    </a:p>
                    <a:p>
                      <a:r>
                        <a:rPr lang="en-US" altLang="zh-CN" sz="1015" b="1" dirty="0" smtClean="0">
                          <a:solidFill>
                            <a:schemeClr val="tx1"/>
                          </a:solidFill>
                          <a:ea typeface="楷体_GB2312"/>
                        </a:rPr>
                        <a:t>37</a:t>
                      </a:r>
                      <a:r>
                        <a:rPr lang="zh-CN" altLang="en-US" sz="1015" b="1" dirty="0" smtClean="0">
                          <a:solidFill>
                            <a:schemeClr val="tx1"/>
                          </a:solidFill>
                          <a:ea typeface="楷体_GB2312"/>
                        </a:rPr>
                        <a:t>（</a:t>
                      </a:r>
                      <a:r>
                        <a:rPr lang="en-US" altLang="zh-CN" sz="1015" b="1" dirty="0" smtClean="0">
                          <a:solidFill>
                            <a:schemeClr val="tx1"/>
                          </a:solidFill>
                          <a:ea typeface="楷体_GB2312"/>
                        </a:rPr>
                        <a:t>14</a:t>
                      </a:r>
                      <a:r>
                        <a:rPr lang="zh-CN" altLang="en-US" sz="1015" b="1" dirty="0" smtClean="0">
                          <a:solidFill>
                            <a:schemeClr val="tx1"/>
                          </a:solidFill>
                          <a:ea typeface="楷体_GB2312"/>
                        </a:rPr>
                        <a:t>）</a:t>
                      </a:r>
                      <a:r>
                        <a:rPr lang="en-US" altLang="zh-CN" sz="1015" b="1" dirty="0" smtClean="0">
                          <a:solidFill>
                            <a:schemeClr val="tx1"/>
                          </a:solidFill>
                          <a:ea typeface="楷体_GB2312"/>
                        </a:rPr>
                        <a:t>6.2%</a:t>
                      </a:r>
                      <a:endParaRPr lang="zh-CN" altLang="en-US" sz="1015" b="1" dirty="0">
                        <a:solidFill>
                          <a:schemeClr val="tx1"/>
                        </a:solidFill>
                        <a:ea typeface="楷体_GB2312"/>
                      </a:endParaRPr>
                    </a:p>
                  </a:txBody>
                  <a:tcPr marL="68580" marR="68580" marT="34290" marB="34290">
                    <a:cell3D prstMaterial="dkEdge">
                      <a:bevel w="77470" h="12700" prst="softRound"/>
                      <a:lightRig rig="flood" dir="t"/>
                    </a:cell3D>
                    <a:solidFill>
                      <a:srgbClr val="FF9900"/>
                    </a:solidFill>
                  </a:tcPr>
                </a:tc>
                <a:tc>
                  <a:txBody>
                    <a:bodyPr/>
                    <a:lstStyle/>
                    <a:p>
                      <a:r>
                        <a:rPr lang="en-US" altLang="zh-CN" sz="1200" b="1" dirty="0" smtClean="0">
                          <a:solidFill>
                            <a:schemeClr val="tx1"/>
                          </a:solidFill>
                          <a:ea typeface="楷体_GB2312"/>
                        </a:rPr>
                        <a:t>10.1</a:t>
                      </a:r>
                      <a:r>
                        <a:rPr lang="zh-CN" altLang="en-US" sz="1200" b="1" dirty="0" smtClean="0">
                          <a:solidFill>
                            <a:schemeClr val="tx1"/>
                          </a:solidFill>
                          <a:ea typeface="楷体_GB2312"/>
                        </a:rPr>
                        <a:t>职业健康管理</a:t>
                      </a:r>
                      <a:r>
                        <a:rPr lang="en-US" altLang="zh-CN" sz="1200" b="1" dirty="0" smtClean="0">
                          <a:solidFill>
                            <a:schemeClr val="tx1"/>
                          </a:solidFill>
                          <a:ea typeface="楷体_GB2312"/>
                        </a:rPr>
                        <a:t>25</a:t>
                      </a:r>
                      <a:r>
                        <a:rPr lang="zh-CN" altLang="en-US" sz="1200" b="1" dirty="0" smtClean="0">
                          <a:solidFill>
                            <a:schemeClr val="tx1"/>
                          </a:solidFill>
                          <a:ea typeface="楷体_GB2312"/>
                        </a:rPr>
                        <a:t>（</a:t>
                      </a:r>
                      <a:r>
                        <a:rPr lang="en-US" altLang="zh-CN" sz="1200" b="1" dirty="0" smtClean="0">
                          <a:solidFill>
                            <a:schemeClr val="tx1"/>
                          </a:solidFill>
                          <a:ea typeface="楷体_GB2312"/>
                        </a:rPr>
                        <a:t>9</a:t>
                      </a:r>
                      <a:r>
                        <a:rPr lang="zh-CN" altLang="en-US" sz="1200" b="1" dirty="0" smtClean="0">
                          <a:solidFill>
                            <a:schemeClr val="tx1"/>
                          </a:solidFill>
                          <a:ea typeface="楷体_GB2312"/>
                        </a:rPr>
                        <a:t>）</a:t>
                      </a:r>
                      <a:endParaRPr lang="zh-CN" altLang="en-US" sz="1200" b="1" dirty="0" smtClean="0">
                        <a:solidFill>
                          <a:schemeClr val="tx1"/>
                        </a:solidFill>
                        <a:ea typeface="楷体_GB2312"/>
                      </a:endParaRPr>
                    </a:p>
                  </a:txBody>
                  <a:tcPr marL="68580" marR="68580" marT="34290" marB="34290">
                    <a:cell3D prstMaterial="dkEdge">
                      <a:bevel w="77470" h="12700" prst="softRound"/>
                      <a:lightRig rig="flood" dir="t"/>
                    </a:cell3D>
                    <a:solidFill>
                      <a:srgbClr val="FF9900"/>
                    </a:solidFill>
                  </a:tcPr>
                </a:tc>
              </a:tr>
              <a:tr h="0">
                <a:tc vMerge="1">
                  <a:tcPr/>
                </a:tc>
                <a:tc vMerge="1">
                  <a:tcPr/>
                </a:tc>
                <a:tc vMerge="1">
                  <a:tcPr/>
                </a:tc>
                <a:tc rowSpan="2">
                  <a:txBody>
                    <a:bodyPr/>
                    <a:lstStyle/>
                    <a:p>
                      <a:r>
                        <a:rPr lang="en-US" altLang="zh-CN" sz="1200" b="1" dirty="0" smtClean="0">
                          <a:solidFill>
                            <a:schemeClr val="tx1"/>
                          </a:solidFill>
                          <a:ea typeface="楷体_GB2312"/>
                        </a:rPr>
                        <a:t>10.2</a:t>
                      </a:r>
                      <a:r>
                        <a:rPr lang="zh-CN" altLang="en-US" sz="1200" b="1" dirty="0" smtClean="0">
                          <a:solidFill>
                            <a:schemeClr val="tx1"/>
                          </a:solidFill>
                          <a:ea typeface="楷体_GB2312"/>
                        </a:rPr>
                        <a:t>职业危害告知和警示</a:t>
                      </a:r>
                      <a:r>
                        <a:rPr lang="en-US" altLang="zh-CN" sz="1200" b="1" dirty="0" smtClean="0">
                          <a:solidFill>
                            <a:schemeClr val="tx1"/>
                          </a:solidFill>
                          <a:ea typeface="楷体_GB2312"/>
                        </a:rPr>
                        <a:t>8</a:t>
                      </a:r>
                      <a:r>
                        <a:rPr lang="zh-CN" altLang="en-US" sz="1200" b="1" dirty="0" smtClean="0">
                          <a:solidFill>
                            <a:schemeClr val="tx1"/>
                          </a:solidFill>
                          <a:ea typeface="楷体_GB2312"/>
                        </a:rPr>
                        <a:t>（</a:t>
                      </a:r>
                      <a:r>
                        <a:rPr lang="en-US" altLang="zh-CN" sz="1200" b="1" dirty="0" smtClean="0">
                          <a:solidFill>
                            <a:schemeClr val="tx1"/>
                          </a:solidFill>
                          <a:ea typeface="楷体_GB2312"/>
                        </a:rPr>
                        <a:t>3</a:t>
                      </a:r>
                      <a:r>
                        <a:rPr lang="zh-CN" altLang="en-US" sz="1200" b="1" dirty="0" smtClean="0">
                          <a:solidFill>
                            <a:schemeClr val="tx1"/>
                          </a:solidFill>
                          <a:ea typeface="楷体_GB2312"/>
                        </a:rPr>
                        <a:t>）</a:t>
                      </a:r>
                      <a:endParaRPr lang="zh-CN" altLang="en-US" sz="1200" b="1" dirty="0" smtClean="0">
                        <a:solidFill>
                          <a:schemeClr val="tx1"/>
                        </a:solidFill>
                        <a:ea typeface="楷体_GB2312"/>
                      </a:endParaRPr>
                    </a:p>
                  </a:txBody>
                  <a:tcPr marL="68580" marR="68580" marT="34290" marB="34290">
                    <a:cell3D prstMaterial="dkEdge">
                      <a:bevel w="77470" h="12700" prst="softRound"/>
                      <a:lightRig rig="flood" dir="t"/>
                    </a:cell3D>
                    <a:solidFill>
                      <a:srgbClr val="FF9900"/>
                    </a:solidFill>
                  </a:tcPr>
                </a:tc>
              </a:tr>
              <a:tr h="342900">
                <a:tc vMerge="1">
                  <a:tcPr/>
                </a:tc>
                <a:tc>
                  <a:txBody>
                    <a:bodyPr/>
                    <a:lstStyle/>
                    <a:p>
                      <a:r>
                        <a:rPr lang="en-US" altLang="zh-CN" sz="1800" b="1" dirty="0" smtClean="0">
                          <a:ea typeface="楷体_GB2312"/>
                        </a:rPr>
                        <a:t>7.2</a:t>
                      </a:r>
                      <a:r>
                        <a:rPr lang="zh-CN" altLang="en-US" sz="1800" b="1" dirty="0" smtClean="0">
                          <a:ea typeface="楷体_GB2312"/>
                        </a:rPr>
                        <a:t>作业行为管理</a:t>
                      </a:r>
                      <a:r>
                        <a:rPr lang="en-US" altLang="zh-CN" sz="1800" b="1" dirty="0" smtClean="0">
                          <a:ea typeface="楷体_GB2312"/>
                        </a:rPr>
                        <a:t>30</a:t>
                      </a:r>
                      <a:r>
                        <a:rPr lang="zh-CN" altLang="en-US" sz="1800" b="1" dirty="0" smtClean="0">
                          <a:ea typeface="楷体_GB2312"/>
                        </a:rPr>
                        <a:t>（</a:t>
                      </a:r>
                      <a:r>
                        <a:rPr lang="en-US" altLang="zh-CN" sz="1800" b="1" dirty="0" smtClean="0">
                          <a:ea typeface="楷体_GB2312"/>
                        </a:rPr>
                        <a:t>10</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FF0000"/>
                    </a:solidFill>
                  </a:tcPr>
                </a:tc>
                <a:tc vMerge="1">
                  <a:tcPr/>
                </a:tc>
                <a:tc vMerge="1">
                  <a:tcPr>
                    <a:cell3D prstMaterial="dkEdge">
                      <a:bevel w="77470" h="12700" prst="softRound"/>
                      <a:lightRig rig="flood" dir="t"/>
                    </a:cell3D>
                    <a:solidFill>
                      <a:srgbClr val="FFC000"/>
                    </a:solidFill>
                  </a:tcPr>
                </a:tc>
              </a:tr>
              <a:tr h="236220">
                <a:tc vMerge="1">
                  <a:tcPr/>
                </a:tc>
                <a:tc>
                  <a:txBody>
                    <a:bodyPr/>
                    <a:lstStyle/>
                    <a:p>
                      <a:r>
                        <a:rPr lang="en-US" altLang="zh-CN" sz="1800" b="1" dirty="0" smtClean="0">
                          <a:ea typeface="楷体_GB2312"/>
                        </a:rPr>
                        <a:t>7.3</a:t>
                      </a:r>
                      <a:r>
                        <a:rPr lang="zh-CN" altLang="en-US" sz="1800" b="1" dirty="0" smtClean="0">
                          <a:ea typeface="楷体_GB2312"/>
                        </a:rPr>
                        <a:t>警示标志和安全防护</a:t>
                      </a:r>
                      <a:r>
                        <a:rPr lang="en-US" altLang="zh-CN" sz="1800" b="1" dirty="0" smtClean="0">
                          <a:ea typeface="楷体_GB2312"/>
                        </a:rPr>
                        <a:t>22</a:t>
                      </a:r>
                      <a:r>
                        <a:rPr lang="zh-CN" altLang="en-US" sz="1800" b="1" dirty="0" smtClean="0">
                          <a:ea typeface="楷体_GB2312"/>
                        </a:rPr>
                        <a:t>（</a:t>
                      </a:r>
                      <a:r>
                        <a:rPr lang="en-US" altLang="zh-CN" sz="1800" b="1" dirty="0" smtClean="0">
                          <a:ea typeface="楷体_GB2312"/>
                        </a:rPr>
                        <a:t>10</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FF0000"/>
                    </a:solidFill>
                  </a:tcPr>
                </a:tc>
                <a:tc vMerge="1">
                  <a:tcPr/>
                </a:tc>
                <a:tc>
                  <a:txBody>
                    <a:bodyPr/>
                    <a:lstStyle/>
                    <a:p>
                      <a:r>
                        <a:rPr lang="en-US" altLang="zh-CN" sz="1200" b="1" dirty="0" smtClean="0">
                          <a:solidFill>
                            <a:schemeClr val="tx1"/>
                          </a:solidFill>
                          <a:ea typeface="楷体_GB2312"/>
                        </a:rPr>
                        <a:t>10.3</a:t>
                      </a:r>
                      <a:r>
                        <a:rPr lang="zh-CN" altLang="en-US" sz="1200" b="1" dirty="0" smtClean="0">
                          <a:solidFill>
                            <a:schemeClr val="tx1"/>
                          </a:solidFill>
                          <a:ea typeface="楷体_GB2312"/>
                        </a:rPr>
                        <a:t>职业危害申报</a:t>
                      </a:r>
                      <a:r>
                        <a:rPr lang="en-US" altLang="zh-CN" sz="1200" b="1" dirty="0" smtClean="0">
                          <a:solidFill>
                            <a:schemeClr val="tx1"/>
                          </a:solidFill>
                          <a:ea typeface="楷体_GB2312"/>
                        </a:rPr>
                        <a:t>4</a:t>
                      </a:r>
                      <a:r>
                        <a:rPr lang="zh-CN" altLang="en-US" sz="1200" b="1" dirty="0" smtClean="0">
                          <a:solidFill>
                            <a:schemeClr val="tx1"/>
                          </a:solidFill>
                          <a:ea typeface="楷体_GB2312"/>
                        </a:rPr>
                        <a:t>（</a:t>
                      </a:r>
                      <a:r>
                        <a:rPr lang="en-US" altLang="zh-CN" sz="1200" b="1" dirty="0" smtClean="0">
                          <a:solidFill>
                            <a:schemeClr val="tx1"/>
                          </a:solidFill>
                          <a:ea typeface="楷体_GB2312"/>
                        </a:rPr>
                        <a:t>2</a:t>
                      </a:r>
                      <a:r>
                        <a:rPr lang="zh-CN" altLang="en-US" sz="1200" b="1" dirty="0" smtClean="0">
                          <a:solidFill>
                            <a:schemeClr val="tx1"/>
                          </a:solidFill>
                          <a:ea typeface="楷体_GB2312"/>
                        </a:rPr>
                        <a:t>）</a:t>
                      </a:r>
                      <a:endParaRPr lang="zh-CN" altLang="en-US" sz="1200" b="1" dirty="0" smtClean="0">
                        <a:solidFill>
                          <a:schemeClr val="tx1"/>
                        </a:solidFill>
                        <a:ea typeface="楷体_GB2312"/>
                      </a:endParaRPr>
                    </a:p>
                  </a:txBody>
                  <a:tcPr marL="68580" marR="68580" marT="34290" marB="34290">
                    <a:cell3D prstMaterial="dkEdge">
                      <a:bevel w="77470" h="12700" prst="softRound"/>
                      <a:lightRig rig="flood" dir="t"/>
                    </a:cell3D>
                    <a:solidFill>
                      <a:srgbClr val="FF9900"/>
                    </a:solidFill>
                  </a:tcPr>
                </a:tc>
              </a:tr>
              <a:tr h="342900">
                <a:tc vMerge="1">
                  <a:tcPr/>
                </a:tc>
                <a:tc>
                  <a:txBody>
                    <a:bodyPr/>
                    <a:lstStyle/>
                    <a:p>
                      <a:r>
                        <a:rPr lang="en-US" altLang="zh-CN" sz="1800" b="1" dirty="0" smtClean="0">
                          <a:ea typeface="楷体_GB2312"/>
                        </a:rPr>
                        <a:t>7.4</a:t>
                      </a:r>
                      <a:r>
                        <a:rPr lang="zh-CN" altLang="en-US" sz="1800" b="1" dirty="0" smtClean="0">
                          <a:ea typeface="楷体_GB2312"/>
                        </a:rPr>
                        <a:t>相关方管理</a:t>
                      </a:r>
                      <a:r>
                        <a:rPr lang="en-US" altLang="zh-CN" sz="1800" b="1" dirty="0" smtClean="0">
                          <a:ea typeface="楷体_GB2312"/>
                        </a:rPr>
                        <a:t>15</a:t>
                      </a:r>
                      <a:r>
                        <a:rPr lang="zh-CN" altLang="en-US" sz="1800" b="1" dirty="0" smtClean="0">
                          <a:ea typeface="楷体_GB2312"/>
                        </a:rPr>
                        <a:t>（</a:t>
                      </a:r>
                      <a:r>
                        <a:rPr lang="en-US" altLang="zh-CN" sz="1800" b="1" dirty="0" smtClean="0">
                          <a:ea typeface="楷体_GB2312"/>
                        </a:rPr>
                        <a:t>4</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FF0000"/>
                    </a:solidFill>
                  </a:tcPr>
                </a:tc>
                <a:tc rowSpan="7">
                  <a:txBody>
                    <a:bodyPr/>
                    <a:lstStyle/>
                    <a:p>
                      <a:r>
                        <a:rPr lang="zh-CN" altLang="en-US" sz="1015" b="1" dirty="0" smtClean="0">
                          <a:ea typeface="楷体_GB2312"/>
                        </a:rPr>
                        <a:t>十一、应急救援</a:t>
                      </a:r>
                      <a:endParaRPr lang="en-US" altLang="zh-CN" sz="1015" b="1" dirty="0" smtClean="0">
                        <a:ea typeface="楷体_GB2312"/>
                      </a:endParaRPr>
                    </a:p>
                    <a:p>
                      <a:r>
                        <a:rPr lang="en-US" altLang="zh-CN" sz="1015" b="1" dirty="0" smtClean="0">
                          <a:ea typeface="楷体_GB2312"/>
                        </a:rPr>
                        <a:t>22</a:t>
                      </a:r>
                      <a:r>
                        <a:rPr lang="zh-CN" altLang="en-US" sz="1015" b="1" dirty="0" smtClean="0">
                          <a:ea typeface="楷体_GB2312"/>
                        </a:rPr>
                        <a:t>（</a:t>
                      </a:r>
                      <a:r>
                        <a:rPr lang="en-US" altLang="zh-CN" sz="1015" b="1" dirty="0" smtClean="0">
                          <a:ea typeface="楷体_GB2312"/>
                        </a:rPr>
                        <a:t>13</a:t>
                      </a:r>
                      <a:r>
                        <a:rPr lang="zh-CN" altLang="en-US" sz="1015" b="1" dirty="0" smtClean="0">
                          <a:ea typeface="楷体_GB2312"/>
                        </a:rPr>
                        <a:t>）</a:t>
                      </a:r>
                      <a:r>
                        <a:rPr lang="en-US" altLang="zh-CN" sz="1015" b="1" dirty="0" smtClean="0">
                          <a:ea typeface="楷体_GB2312"/>
                        </a:rPr>
                        <a:t>3.7%</a:t>
                      </a:r>
                      <a:endParaRPr lang="zh-CN" altLang="en-US" sz="1015" b="1" dirty="0">
                        <a:ea typeface="楷体_GB2312"/>
                      </a:endParaRPr>
                    </a:p>
                  </a:txBody>
                  <a:tcPr marL="68580" marR="68580" marT="34290" marB="34290">
                    <a:cell3D prstMaterial="dkEdge">
                      <a:bevel w="77470" h="12700" prst="softRound"/>
                      <a:lightRig rig="flood" dir="t"/>
                    </a:cell3D>
                    <a:solidFill>
                      <a:srgbClr val="92D050"/>
                    </a:solidFill>
                  </a:tcPr>
                </a:tc>
                <a:tc>
                  <a:txBody>
                    <a:bodyPr/>
                    <a:lstStyle/>
                    <a:p>
                      <a:r>
                        <a:rPr lang="en-US" altLang="zh-CN" sz="1200" b="1" dirty="0" smtClean="0">
                          <a:ea typeface="楷体_GB2312"/>
                        </a:rPr>
                        <a:t>11.1</a:t>
                      </a:r>
                      <a:r>
                        <a:rPr lang="zh-CN" altLang="en-US" sz="1200" b="1" dirty="0" smtClean="0">
                          <a:ea typeface="楷体_GB2312"/>
                        </a:rPr>
                        <a:t>应急机构和队伍</a:t>
                      </a:r>
                      <a:r>
                        <a:rPr lang="en-US" altLang="zh-CN" sz="1200" b="1" dirty="0" smtClean="0">
                          <a:ea typeface="楷体_GB2312"/>
                        </a:rPr>
                        <a:t>8</a:t>
                      </a:r>
                      <a:r>
                        <a:rPr lang="zh-CN" altLang="en-US" sz="1200" b="1" dirty="0" smtClean="0">
                          <a:ea typeface="楷体_GB2312"/>
                        </a:rPr>
                        <a:t>（</a:t>
                      </a:r>
                      <a:r>
                        <a:rPr lang="en-US" altLang="zh-CN" sz="1200" b="1" dirty="0" smtClean="0">
                          <a:ea typeface="楷体_GB2312"/>
                        </a:rPr>
                        <a:t>4</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92D050"/>
                    </a:solidFill>
                  </a:tcPr>
                </a:tc>
              </a:tr>
              <a:tr h="342900">
                <a:tc vMerge="1">
                  <a:tcPr/>
                </a:tc>
                <a:tc>
                  <a:txBody>
                    <a:bodyPr/>
                    <a:lstStyle/>
                    <a:p>
                      <a:r>
                        <a:rPr lang="en-US" altLang="zh-CN" sz="1800" b="1" dirty="0" smtClean="0">
                          <a:ea typeface="楷体_GB2312"/>
                        </a:rPr>
                        <a:t>7.5</a:t>
                      </a:r>
                      <a:r>
                        <a:rPr lang="zh-CN" altLang="en-US" sz="1800" b="1" dirty="0" smtClean="0">
                          <a:ea typeface="楷体_GB2312"/>
                        </a:rPr>
                        <a:t>变更</a:t>
                      </a:r>
                      <a:r>
                        <a:rPr lang="en-US" altLang="zh-CN" sz="1800" b="1" dirty="0" smtClean="0">
                          <a:ea typeface="楷体_GB2312"/>
                        </a:rPr>
                        <a:t>15</a:t>
                      </a:r>
                      <a:r>
                        <a:rPr lang="zh-CN" altLang="en-US" sz="1800" b="1" dirty="0" smtClean="0">
                          <a:ea typeface="楷体_GB2312"/>
                        </a:rPr>
                        <a:t>（</a:t>
                      </a:r>
                      <a:r>
                        <a:rPr lang="en-US" altLang="zh-CN" sz="1800" b="1" dirty="0" smtClean="0">
                          <a:ea typeface="楷体_GB2312"/>
                        </a:rPr>
                        <a:t>4</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FF0000"/>
                    </a:solidFill>
                  </a:tcPr>
                </a:tc>
                <a:tc vMerge="1">
                  <a:tcPr/>
                </a:tc>
                <a:tc>
                  <a:txBody>
                    <a:bodyPr/>
                    <a:lstStyle/>
                    <a:p>
                      <a:r>
                        <a:rPr lang="en-US" altLang="zh-CN" sz="1200" b="1" dirty="0" smtClean="0">
                          <a:ea typeface="楷体_GB2312"/>
                        </a:rPr>
                        <a:t>11.2</a:t>
                      </a:r>
                      <a:r>
                        <a:rPr lang="zh-CN" altLang="en-US" sz="1200" b="1" dirty="0" smtClean="0">
                          <a:ea typeface="楷体_GB2312"/>
                        </a:rPr>
                        <a:t>应急预案</a:t>
                      </a:r>
                      <a:r>
                        <a:rPr lang="en-US" altLang="zh-CN" sz="1200" b="1" dirty="0" smtClean="0">
                          <a:ea typeface="楷体_GB2312"/>
                        </a:rPr>
                        <a:t>4</a:t>
                      </a:r>
                      <a:r>
                        <a:rPr lang="zh-CN" altLang="en-US" sz="1200" b="1" dirty="0" smtClean="0">
                          <a:ea typeface="楷体_GB2312"/>
                        </a:rPr>
                        <a:t>（</a:t>
                      </a:r>
                      <a:r>
                        <a:rPr lang="en-US" altLang="zh-CN" sz="1200" b="1" dirty="0" smtClean="0">
                          <a:ea typeface="楷体_GB2312"/>
                        </a:rPr>
                        <a:t>3</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92D050"/>
                    </a:solidFill>
                  </a:tcPr>
                </a:tc>
              </a:tr>
              <a:tr h="342900">
                <a:tc rowSpan="6">
                  <a:txBody>
                    <a:bodyPr/>
                    <a:lstStyle/>
                    <a:p>
                      <a:r>
                        <a:rPr lang="zh-CN" altLang="en-US" sz="1015" b="1" dirty="0" smtClean="0">
                          <a:ea typeface="楷体_GB2312"/>
                        </a:rPr>
                        <a:t>八、隐患排查与治理</a:t>
                      </a:r>
                      <a:endParaRPr lang="en-US" altLang="zh-CN" sz="1015" b="1" dirty="0" smtClean="0">
                        <a:ea typeface="楷体_GB2312"/>
                      </a:endParaRPr>
                    </a:p>
                    <a:p>
                      <a:r>
                        <a:rPr lang="en-US" altLang="zh-CN" sz="1015" b="1" dirty="0" smtClean="0">
                          <a:ea typeface="楷体_GB2312"/>
                        </a:rPr>
                        <a:t>45</a:t>
                      </a:r>
                      <a:r>
                        <a:rPr lang="zh-CN" altLang="en-US" sz="1015" b="1" dirty="0" smtClean="0">
                          <a:ea typeface="楷体_GB2312"/>
                        </a:rPr>
                        <a:t>（</a:t>
                      </a:r>
                      <a:r>
                        <a:rPr lang="en-US" altLang="zh-CN" sz="1015" b="1" dirty="0" smtClean="0">
                          <a:ea typeface="楷体_GB2312"/>
                        </a:rPr>
                        <a:t>10</a:t>
                      </a:r>
                      <a:r>
                        <a:rPr lang="zh-CN" altLang="en-US" sz="1015" b="1" dirty="0" smtClean="0">
                          <a:ea typeface="楷体_GB2312"/>
                        </a:rPr>
                        <a:t>）</a:t>
                      </a:r>
                      <a:r>
                        <a:rPr lang="en-US" altLang="zh-CN" sz="1015" b="1" dirty="0" smtClean="0">
                          <a:ea typeface="楷体_GB2312"/>
                        </a:rPr>
                        <a:t>7.5%</a:t>
                      </a:r>
                      <a:endParaRPr lang="zh-CN" altLang="en-US" sz="1015" b="1" dirty="0">
                        <a:ea typeface="楷体_GB2312"/>
                      </a:endParaRPr>
                    </a:p>
                  </a:txBody>
                  <a:tcPr marL="68580" marR="68580" marT="34290" marB="34290">
                    <a:cell3D prstMaterial="dkEdge">
                      <a:bevel w="77470" h="12700" prst="softRound"/>
                      <a:lightRig rig="flood" dir="t"/>
                    </a:cell3D>
                    <a:solidFill>
                      <a:srgbClr val="FFFF00"/>
                    </a:solidFill>
                  </a:tcPr>
                </a:tc>
                <a:tc>
                  <a:txBody>
                    <a:bodyPr/>
                    <a:lstStyle/>
                    <a:p>
                      <a:r>
                        <a:rPr lang="en-US" altLang="zh-CN" sz="1800" b="1" dirty="0" smtClean="0">
                          <a:ea typeface="楷体_GB2312"/>
                        </a:rPr>
                        <a:t>8.1</a:t>
                      </a:r>
                      <a:r>
                        <a:rPr lang="zh-CN" altLang="en-US" sz="1800" b="1" dirty="0" smtClean="0">
                          <a:ea typeface="楷体_GB2312"/>
                        </a:rPr>
                        <a:t>隐患排查</a:t>
                      </a:r>
                      <a:r>
                        <a:rPr lang="en-US" altLang="zh-CN" sz="1800" b="1" dirty="0" smtClean="0">
                          <a:ea typeface="楷体_GB2312"/>
                        </a:rPr>
                        <a:t>15</a:t>
                      </a:r>
                      <a:r>
                        <a:rPr lang="zh-CN" altLang="en-US" sz="1800" b="1" dirty="0" smtClean="0">
                          <a:ea typeface="楷体_GB2312"/>
                        </a:rPr>
                        <a:t>（</a:t>
                      </a:r>
                      <a:r>
                        <a:rPr lang="en-US" altLang="zh-CN" sz="1800" b="1" dirty="0" smtClean="0">
                          <a:ea typeface="楷体_GB2312"/>
                        </a:rPr>
                        <a:t>4</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FFFF00"/>
                    </a:solidFill>
                  </a:tcPr>
                </a:tc>
                <a:tc vMerge="1">
                  <a:tcPr/>
                </a:tc>
                <a:tc rowSpan="2">
                  <a:txBody>
                    <a:bodyPr/>
                    <a:lstStyle/>
                    <a:p>
                      <a:r>
                        <a:rPr lang="en-US" altLang="zh-CN" sz="1200" b="1" dirty="0" smtClean="0">
                          <a:ea typeface="楷体_GB2312"/>
                        </a:rPr>
                        <a:t>11.3</a:t>
                      </a:r>
                      <a:r>
                        <a:rPr lang="zh-CN" altLang="en-US" sz="1200" b="1" dirty="0" smtClean="0">
                          <a:ea typeface="楷体_GB2312"/>
                        </a:rPr>
                        <a:t>应急设施、装备、物质</a:t>
                      </a:r>
                      <a:r>
                        <a:rPr lang="en-US" altLang="zh-CN" sz="1200" b="1" dirty="0" smtClean="0">
                          <a:ea typeface="楷体_GB2312"/>
                        </a:rPr>
                        <a:t>4</a:t>
                      </a:r>
                      <a:r>
                        <a:rPr lang="zh-CN" altLang="en-US" sz="1200" b="1" dirty="0" smtClean="0">
                          <a:ea typeface="楷体_GB2312"/>
                        </a:rPr>
                        <a:t>（</a:t>
                      </a:r>
                      <a:r>
                        <a:rPr lang="en-US" altLang="zh-CN" sz="1200" b="1" dirty="0" smtClean="0">
                          <a:ea typeface="楷体_GB2312"/>
                        </a:rPr>
                        <a:t>2</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92D050"/>
                    </a:solidFill>
                  </a:tcPr>
                </a:tc>
              </a:tr>
              <a:tr h="152400">
                <a:tc vMerge="1">
                  <a:tcPr/>
                </a:tc>
                <a:tc rowSpan="2">
                  <a:txBody>
                    <a:bodyPr/>
                    <a:lstStyle/>
                    <a:p>
                      <a:r>
                        <a:rPr lang="en-US" altLang="zh-CN" sz="1800" b="1" dirty="0" smtClean="0">
                          <a:ea typeface="楷体_GB2312"/>
                        </a:rPr>
                        <a:t>8.2</a:t>
                      </a:r>
                      <a:r>
                        <a:rPr lang="zh-CN" altLang="en-US" sz="1800" b="1" dirty="0" smtClean="0">
                          <a:ea typeface="楷体_GB2312"/>
                        </a:rPr>
                        <a:t>排查范围与方法</a:t>
                      </a:r>
                      <a:r>
                        <a:rPr lang="en-US" altLang="zh-CN" sz="1800" b="1" dirty="0" smtClean="0">
                          <a:ea typeface="楷体_GB2312"/>
                        </a:rPr>
                        <a:t>10</a:t>
                      </a:r>
                      <a:r>
                        <a:rPr lang="zh-CN" altLang="en-US" sz="1800" b="1" dirty="0" smtClean="0">
                          <a:ea typeface="楷体_GB2312"/>
                        </a:rPr>
                        <a:t>（</a:t>
                      </a:r>
                      <a:r>
                        <a:rPr lang="en-US" altLang="zh-CN" sz="1800" b="1" dirty="0" smtClean="0">
                          <a:ea typeface="楷体_GB2312"/>
                        </a:rPr>
                        <a:t>2</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FFFF00"/>
                    </a:solidFill>
                  </a:tcPr>
                </a:tc>
                <a:tc vMerge="1">
                  <a:tcPr/>
                </a:tc>
                <a:tc vMerge="1">
                  <a:tcPr/>
                </a:tc>
              </a:tr>
              <a:tr h="190500">
                <a:tc vMerge="1">
                  <a:tcPr/>
                </a:tc>
                <a:tc vMerge="1">
                  <a:tcPr>
                    <a:cell3D prstMaterial="dkEdge">
                      <a:bevel w="77470" h="12700" prst="softRound"/>
                      <a:lightRig rig="flood" dir="t"/>
                    </a:cell3D>
                    <a:solidFill>
                      <a:srgbClr val="9E682C"/>
                    </a:solidFill>
                  </a:tcPr>
                </a:tc>
                <a:tc vMerge="1">
                  <a:tcPr/>
                </a:tc>
                <a:tc rowSpan="2">
                  <a:txBody>
                    <a:bodyPr/>
                    <a:lstStyle/>
                    <a:p>
                      <a:r>
                        <a:rPr lang="en-US" altLang="zh-CN" sz="1200" b="1" dirty="0" smtClean="0">
                          <a:ea typeface="楷体_GB2312"/>
                        </a:rPr>
                        <a:t>11.4</a:t>
                      </a:r>
                      <a:r>
                        <a:rPr lang="zh-CN" altLang="en-US" sz="1200" b="1" dirty="0" smtClean="0">
                          <a:ea typeface="楷体_GB2312"/>
                        </a:rPr>
                        <a:t>应急演练</a:t>
                      </a:r>
                      <a:r>
                        <a:rPr lang="en-US" altLang="zh-CN" sz="1200" b="1" dirty="0" smtClean="0">
                          <a:ea typeface="楷体_GB2312"/>
                        </a:rPr>
                        <a:t>3</a:t>
                      </a:r>
                      <a:r>
                        <a:rPr lang="zh-CN" altLang="en-US" sz="1200" b="1" dirty="0" smtClean="0">
                          <a:ea typeface="楷体_GB2312"/>
                        </a:rPr>
                        <a:t>（</a:t>
                      </a:r>
                      <a:r>
                        <a:rPr lang="en-US" altLang="zh-CN" sz="1200" b="1" dirty="0" smtClean="0">
                          <a:ea typeface="楷体_GB2312"/>
                        </a:rPr>
                        <a:t>2</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92D050"/>
                    </a:solidFill>
                  </a:tcPr>
                </a:tc>
              </a:tr>
              <a:tr h="0">
                <a:tc vMerge="1">
                  <a:tcPr/>
                </a:tc>
                <a:tc rowSpan="2">
                  <a:txBody>
                    <a:bodyPr/>
                    <a:lstStyle/>
                    <a:p>
                      <a:r>
                        <a:rPr lang="en-US" altLang="zh-CN" sz="1800" b="1" dirty="0" smtClean="0">
                          <a:ea typeface="楷体_GB2312"/>
                        </a:rPr>
                        <a:t>8.3</a:t>
                      </a:r>
                      <a:r>
                        <a:rPr lang="zh-CN" altLang="en-US" sz="1800" b="1" dirty="0" smtClean="0">
                          <a:ea typeface="楷体_GB2312"/>
                        </a:rPr>
                        <a:t>隐患治理</a:t>
                      </a:r>
                      <a:r>
                        <a:rPr lang="en-US" altLang="zh-CN" sz="1800" b="1" dirty="0" smtClean="0">
                          <a:ea typeface="楷体_GB2312"/>
                        </a:rPr>
                        <a:t>17</a:t>
                      </a:r>
                      <a:r>
                        <a:rPr lang="zh-CN" altLang="en-US" sz="1800" b="1" dirty="0" smtClean="0">
                          <a:ea typeface="楷体_GB2312"/>
                        </a:rPr>
                        <a:t>（</a:t>
                      </a:r>
                      <a:r>
                        <a:rPr lang="en-US" altLang="zh-CN" sz="1800" b="1" dirty="0" smtClean="0">
                          <a:ea typeface="楷体_GB2312"/>
                        </a:rPr>
                        <a:t>3</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FFFF00"/>
                    </a:solidFill>
                  </a:tcPr>
                </a:tc>
                <a:tc vMerge="1">
                  <a:tcPr/>
                </a:tc>
                <a:tc vMerge="1">
                  <a:tcPr/>
                </a:tc>
              </a:tr>
              <a:tr h="236220">
                <a:tc vMerge="1">
                  <a:tcPr/>
                </a:tc>
                <a:tc vMerge="1">
                  <a:tcPr>
                    <a:cell3D prstMaterial="dkEdge">
                      <a:bevel w="77470" h="12700" prst="softRound"/>
                      <a:lightRig rig="flood" dir="t"/>
                    </a:cell3D>
                    <a:solidFill>
                      <a:srgbClr val="9E682C"/>
                    </a:solidFill>
                  </a:tcPr>
                </a:tc>
                <a:tc vMerge="1">
                  <a:tcPr/>
                </a:tc>
                <a:tc>
                  <a:txBody>
                    <a:bodyPr/>
                    <a:lstStyle/>
                    <a:p>
                      <a:r>
                        <a:rPr lang="en-US" altLang="zh-CN" sz="1200" b="1" dirty="0" smtClean="0">
                          <a:ea typeface="楷体_GB2312"/>
                        </a:rPr>
                        <a:t>11.5</a:t>
                      </a:r>
                      <a:r>
                        <a:rPr lang="zh-CN" altLang="en-US" sz="1200" b="1" dirty="0" smtClean="0">
                          <a:ea typeface="楷体_GB2312"/>
                        </a:rPr>
                        <a:t>事故救援</a:t>
                      </a:r>
                      <a:r>
                        <a:rPr lang="en-US" altLang="zh-CN" sz="1200" b="1" dirty="0" smtClean="0">
                          <a:ea typeface="楷体_GB2312"/>
                        </a:rPr>
                        <a:t>3</a:t>
                      </a:r>
                      <a:r>
                        <a:rPr lang="zh-CN" altLang="en-US" sz="1200" b="1" dirty="0" smtClean="0">
                          <a:ea typeface="楷体_GB2312"/>
                        </a:rPr>
                        <a:t>（</a:t>
                      </a:r>
                      <a:r>
                        <a:rPr lang="en-US" altLang="zh-CN" sz="1200" b="1" dirty="0" smtClean="0">
                          <a:ea typeface="楷体_GB2312"/>
                        </a:rPr>
                        <a:t>2</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92D050"/>
                    </a:solidFill>
                  </a:tcPr>
                </a:tc>
              </a:tr>
              <a:tr h="342900">
                <a:tc vMerge="1">
                  <a:tcPr/>
                </a:tc>
                <a:tc>
                  <a:txBody>
                    <a:bodyPr/>
                    <a:lstStyle/>
                    <a:p>
                      <a:r>
                        <a:rPr lang="en-US" altLang="zh-CN" sz="1800" b="1" dirty="0" smtClean="0">
                          <a:ea typeface="楷体_GB2312"/>
                        </a:rPr>
                        <a:t>8.4</a:t>
                      </a:r>
                      <a:r>
                        <a:rPr lang="zh-CN" altLang="en-US" sz="1800" b="1" dirty="0" smtClean="0">
                          <a:ea typeface="楷体_GB2312"/>
                        </a:rPr>
                        <a:t>预测预警</a:t>
                      </a:r>
                      <a:r>
                        <a:rPr lang="en-US" altLang="zh-CN" sz="1800" b="1" dirty="0" smtClean="0">
                          <a:ea typeface="楷体_GB2312"/>
                        </a:rPr>
                        <a:t>3</a:t>
                      </a:r>
                      <a:r>
                        <a:rPr lang="zh-CN" altLang="en-US" sz="1800" b="1" dirty="0" smtClean="0">
                          <a:ea typeface="楷体_GB2312"/>
                        </a:rPr>
                        <a:t>（</a:t>
                      </a:r>
                      <a:r>
                        <a:rPr lang="en-US" altLang="zh-CN" sz="1800" b="1" dirty="0" smtClean="0">
                          <a:ea typeface="楷体_GB2312"/>
                        </a:rPr>
                        <a:t>1</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FFFF00"/>
                    </a:solidFill>
                  </a:tcPr>
                </a:tc>
                <a:tc rowSpan="3">
                  <a:txBody>
                    <a:bodyPr/>
                    <a:lstStyle/>
                    <a:p>
                      <a:r>
                        <a:rPr lang="zh-CN" altLang="en-US" sz="1015" b="1" dirty="0" smtClean="0">
                          <a:ea typeface="楷体_GB2312"/>
                        </a:rPr>
                        <a:t>十二、事故报告、调查和处理</a:t>
                      </a:r>
                      <a:r>
                        <a:rPr lang="en-US" altLang="zh-CN" sz="1015" b="1" dirty="0" smtClean="0">
                          <a:ea typeface="楷体_GB2312"/>
                        </a:rPr>
                        <a:t>12</a:t>
                      </a:r>
                      <a:r>
                        <a:rPr lang="zh-CN" altLang="en-US" sz="1015" b="1" dirty="0" smtClean="0">
                          <a:ea typeface="楷体_GB2312"/>
                        </a:rPr>
                        <a:t>（</a:t>
                      </a:r>
                      <a:r>
                        <a:rPr lang="en-US" altLang="zh-CN" sz="1015" b="1" dirty="0" smtClean="0">
                          <a:ea typeface="楷体_GB2312"/>
                        </a:rPr>
                        <a:t>7</a:t>
                      </a:r>
                      <a:r>
                        <a:rPr lang="zh-CN" altLang="en-US" sz="1015" b="1" dirty="0" smtClean="0">
                          <a:ea typeface="楷体_GB2312"/>
                        </a:rPr>
                        <a:t>）</a:t>
                      </a:r>
                      <a:r>
                        <a:rPr lang="en-US" altLang="zh-CN" sz="1015" b="1" dirty="0" smtClean="0">
                          <a:ea typeface="楷体_GB2312"/>
                        </a:rPr>
                        <a:t>2%</a:t>
                      </a:r>
                      <a:endParaRPr lang="zh-CN" altLang="en-US" sz="1015" b="1" dirty="0">
                        <a:ea typeface="楷体_GB2312"/>
                      </a:endParaRPr>
                    </a:p>
                  </a:txBody>
                  <a:tcPr marL="68580" marR="68580" marT="34290" marB="34290">
                    <a:cell3D prstMaterial="dkEdge">
                      <a:bevel w="77470" h="12700" prst="softRound"/>
                      <a:lightRig rig="flood" dir="t"/>
                    </a:cell3D>
                    <a:solidFill>
                      <a:srgbClr val="FF33CC"/>
                    </a:solidFill>
                  </a:tcPr>
                </a:tc>
                <a:tc>
                  <a:txBody>
                    <a:bodyPr/>
                    <a:lstStyle/>
                    <a:p>
                      <a:r>
                        <a:rPr lang="en-US" altLang="zh-CN" sz="1200" b="1" dirty="0" smtClean="0">
                          <a:ea typeface="楷体_GB2312"/>
                        </a:rPr>
                        <a:t>12.1</a:t>
                      </a:r>
                      <a:r>
                        <a:rPr lang="zh-CN" altLang="en-US" sz="1200" b="1" dirty="0" smtClean="0">
                          <a:ea typeface="楷体_GB2312"/>
                        </a:rPr>
                        <a:t>事故报告</a:t>
                      </a:r>
                      <a:r>
                        <a:rPr lang="en-US" altLang="zh-CN" sz="1200" b="1" dirty="0" smtClean="0">
                          <a:ea typeface="楷体_GB2312"/>
                        </a:rPr>
                        <a:t>7</a:t>
                      </a:r>
                      <a:r>
                        <a:rPr lang="zh-CN" altLang="en-US" sz="1200" b="1" dirty="0" smtClean="0">
                          <a:ea typeface="楷体_GB2312"/>
                        </a:rPr>
                        <a:t>（</a:t>
                      </a:r>
                      <a:r>
                        <a:rPr lang="en-US" altLang="zh-CN" sz="1200" b="1" dirty="0" smtClean="0">
                          <a:ea typeface="楷体_GB2312"/>
                        </a:rPr>
                        <a:t>4</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FF33CC"/>
                    </a:solidFill>
                  </a:tcPr>
                </a:tc>
              </a:tr>
              <a:tr h="342900">
                <a:tc rowSpan="4">
                  <a:txBody>
                    <a:bodyPr/>
                    <a:lstStyle/>
                    <a:p>
                      <a:r>
                        <a:rPr lang="zh-CN" altLang="en-US" sz="1015" b="1" dirty="0" smtClean="0">
                          <a:ea typeface="楷体_GB2312"/>
                        </a:rPr>
                        <a:t>九、危险源监控</a:t>
                      </a:r>
                      <a:r>
                        <a:rPr lang="en-US" altLang="zh-CN" sz="1015" b="1" dirty="0" smtClean="0">
                          <a:ea typeface="楷体_GB2312"/>
                        </a:rPr>
                        <a:t>38</a:t>
                      </a:r>
                      <a:r>
                        <a:rPr lang="zh-CN" altLang="en-US" sz="1015" b="1" dirty="0" smtClean="0">
                          <a:ea typeface="楷体_GB2312"/>
                        </a:rPr>
                        <a:t>（</a:t>
                      </a:r>
                      <a:r>
                        <a:rPr lang="en-US" altLang="zh-CN" sz="1015" b="1" dirty="0" smtClean="0">
                          <a:ea typeface="楷体_GB2312"/>
                        </a:rPr>
                        <a:t>8</a:t>
                      </a:r>
                      <a:r>
                        <a:rPr lang="zh-CN" altLang="en-US" sz="1015" b="1" dirty="0" smtClean="0">
                          <a:ea typeface="楷体_GB2312"/>
                        </a:rPr>
                        <a:t>）</a:t>
                      </a:r>
                      <a:r>
                        <a:rPr lang="en-US" altLang="zh-CN" sz="1015" b="1" dirty="0" smtClean="0">
                          <a:ea typeface="楷体_GB2312"/>
                        </a:rPr>
                        <a:t>6.3%</a:t>
                      </a:r>
                      <a:endParaRPr lang="zh-CN" altLang="en-US" sz="1015" b="1" dirty="0">
                        <a:ea typeface="楷体_GB2312"/>
                      </a:endParaRPr>
                    </a:p>
                  </a:txBody>
                  <a:tcPr marL="68580" marR="68580" marT="34290" marB="34290">
                    <a:cell3D prstMaterial="dkEdge">
                      <a:bevel w="77470" h="12700" prst="softRound"/>
                      <a:lightRig rig="flood" dir="t"/>
                    </a:cell3D>
                    <a:solidFill>
                      <a:srgbClr val="C775FF"/>
                    </a:solidFill>
                  </a:tcPr>
                </a:tc>
                <a:tc>
                  <a:txBody>
                    <a:bodyPr/>
                    <a:lstStyle/>
                    <a:p>
                      <a:r>
                        <a:rPr lang="en-US" altLang="zh-CN" sz="1800" b="1" dirty="0" smtClean="0">
                          <a:ea typeface="楷体_GB2312"/>
                        </a:rPr>
                        <a:t>9.1</a:t>
                      </a:r>
                      <a:r>
                        <a:rPr lang="zh-CN" altLang="en-US" sz="1800" b="1" dirty="0" smtClean="0">
                          <a:ea typeface="楷体_GB2312"/>
                        </a:rPr>
                        <a:t>辨识预评估</a:t>
                      </a:r>
                      <a:r>
                        <a:rPr lang="en-US" altLang="zh-CN" sz="1800" b="1" dirty="0" smtClean="0">
                          <a:ea typeface="楷体_GB2312"/>
                        </a:rPr>
                        <a:t>10</a:t>
                      </a:r>
                      <a:r>
                        <a:rPr lang="zh-CN" altLang="en-US" sz="1800" b="1" dirty="0" smtClean="0">
                          <a:ea typeface="楷体_GB2312"/>
                        </a:rPr>
                        <a:t>（</a:t>
                      </a:r>
                      <a:r>
                        <a:rPr lang="en-US" altLang="zh-CN" sz="1800" b="1" dirty="0" smtClean="0">
                          <a:ea typeface="楷体_GB2312"/>
                        </a:rPr>
                        <a:t>2</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C775FF"/>
                    </a:solidFill>
                  </a:tcPr>
                </a:tc>
                <a:tc vMerge="1">
                  <a:tcPr/>
                </a:tc>
                <a:tc>
                  <a:txBody>
                    <a:bodyPr/>
                    <a:lstStyle/>
                    <a:p>
                      <a:r>
                        <a:rPr lang="en-US" altLang="zh-CN" sz="1200" b="1" dirty="0" smtClean="0">
                          <a:ea typeface="楷体_GB2312"/>
                        </a:rPr>
                        <a:t>12.2</a:t>
                      </a:r>
                      <a:r>
                        <a:rPr lang="zh-CN" altLang="en-US" sz="1200" b="1" dirty="0" smtClean="0">
                          <a:ea typeface="楷体_GB2312"/>
                        </a:rPr>
                        <a:t>事故调查和处理</a:t>
                      </a:r>
                      <a:r>
                        <a:rPr lang="en-US" altLang="zh-CN" sz="1200" b="1" dirty="0" smtClean="0">
                          <a:ea typeface="楷体_GB2312"/>
                        </a:rPr>
                        <a:t>3</a:t>
                      </a:r>
                      <a:r>
                        <a:rPr lang="zh-CN" altLang="en-US" sz="1200" b="1" dirty="0" smtClean="0">
                          <a:ea typeface="楷体_GB2312"/>
                        </a:rPr>
                        <a:t>（</a:t>
                      </a:r>
                      <a:r>
                        <a:rPr lang="en-US" altLang="zh-CN" sz="1200" b="1" dirty="0" smtClean="0">
                          <a:ea typeface="楷体_GB2312"/>
                        </a:rPr>
                        <a:t>2</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FF33CC"/>
                    </a:solidFill>
                  </a:tcPr>
                </a:tc>
              </a:tr>
              <a:tr h="342900">
                <a:tc vMerge="1">
                  <a:tcPr/>
                </a:tc>
                <a:tc>
                  <a:txBody>
                    <a:bodyPr/>
                    <a:lstStyle/>
                    <a:p>
                      <a:r>
                        <a:rPr lang="en-US" altLang="zh-CN" sz="1800" b="1" dirty="0" smtClean="0">
                          <a:ea typeface="楷体_GB2312"/>
                        </a:rPr>
                        <a:t>9.2</a:t>
                      </a:r>
                      <a:r>
                        <a:rPr lang="zh-CN" altLang="en-US" sz="1800" b="1" dirty="0" smtClean="0">
                          <a:ea typeface="楷体_GB2312"/>
                        </a:rPr>
                        <a:t>登记建档与本案</a:t>
                      </a:r>
                      <a:r>
                        <a:rPr lang="en-US" altLang="zh-CN" sz="1800" b="1" dirty="0" smtClean="0">
                          <a:ea typeface="楷体_GB2312"/>
                        </a:rPr>
                        <a:t>8</a:t>
                      </a:r>
                      <a:r>
                        <a:rPr lang="zh-CN" altLang="en-US" sz="1800" b="1" dirty="0" smtClean="0">
                          <a:ea typeface="楷体_GB2312"/>
                        </a:rPr>
                        <a:t>（</a:t>
                      </a:r>
                      <a:r>
                        <a:rPr lang="en-US" altLang="zh-CN" sz="1800" b="1" dirty="0" smtClean="0">
                          <a:ea typeface="楷体_GB2312"/>
                        </a:rPr>
                        <a:t>3</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C775FF"/>
                    </a:solidFill>
                  </a:tcPr>
                </a:tc>
                <a:tc vMerge="1">
                  <a:tcPr/>
                </a:tc>
                <a:tc>
                  <a:txBody>
                    <a:bodyPr/>
                    <a:lstStyle/>
                    <a:p>
                      <a:r>
                        <a:rPr lang="en-US" altLang="zh-CN" sz="1200" b="1" dirty="0" smtClean="0">
                          <a:ea typeface="楷体_GB2312"/>
                        </a:rPr>
                        <a:t>12.3</a:t>
                      </a:r>
                      <a:r>
                        <a:rPr lang="zh-CN" altLang="en-US" sz="1200" b="1" dirty="0" smtClean="0">
                          <a:ea typeface="楷体_GB2312"/>
                        </a:rPr>
                        <a:t>事故回顾</a:t>
                      </a:r>
                      <a:r>
                        <a:rPr lang="en-US" altLang="zh-CN" sz="1200" b="1" dirty="0" smtClean="0">
                          <a:ea typeface="楷体_GB2312"/>
                        </a:rPr>
                        <a:t>2</a:t>
                      </a:r>
                      <a:r>
                        <a:rPr lang="zh-CN" altLang="en-US" sz="1200" b="1" dirty="0" smtClean="0">
                          <a:ea typeface="楷体_GB2312"/>
                        </a:rPr>
                        <a:t>（</a:t>
                      </a:r>
                      <a:r>
                        <a:rPr lang="en-US" altLang="zh-CN" sz="1200" b="1" dirty="0" smtClean="0">
                          <a:ea typeface="楷体_GB2312"/>
                        </a:rPr>
                        <a:t>1</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FF33CC"/>
                    </a:solidFill>
                  </a:tcPr>
                </a:tc>
              </a:tr>
              <a:tr h="223520">
                <a:tc vMerge="1">
                  <a:tcPr/>
                </a:tc>
                <a:tc rowSpan="2">
                  <a:txBody>
                    <a:bodyPr/>
                    <a:lstStyle/>
                    <a:p>
                      <a:r>
                        <a:rPr lang="en-US" altLang="zh-CN" sz="1800" b="1" dirty="0" smtClean="0">
                          <a:ea typeface="楷体_GB2312"/>
                        </a:rPr>
                        <a:t>9.3</a:t>
                      </a:r>
                      <a:r>
                        <a:rPr lang="zh-CN" altLang="en-US" sz="1800" b="1" dirty="0" smtClean="0">
                          <a:ea typeface="楷体_GB2312"/>
                        </a:rPr>
                        <a:t>监控与管理</a:t>
                      </a:r>
                      <a:r>
                        <a:rPr lang="en-US" altLang="zh-CN" sz="1800" b="1" dirty="0" smtClean="0">
                          <a:ea typeface="楷体_GB2312"/>
                        </a:rPr>
                        <a:t>20</a:t>
                      </a:r>
                      <a:r>
                        <a:rPr lang="zh-CN" altLang="en-US" sz="1800" b="1" dirty="0" smtClean="0">
                          <a:ea typeface="楷体_GB2312"/>
                        </a:rPr>
                        <a:t>（</a:t>
                      </a:r>
                      <a:r>
                        <a:rPr lang="en-US" altLang="zh-CN" sz="1800" b="1" dirty="0" smtClean="0">
                          <a:ea typeface="楷体_GB2312"/>
                        </a:rPr>
                        <a:t>3</a:t>
                      </a:r>
                      <a:r>
                        <a:rPr lang="zh-CN" altLang="en-US" sz="1800" b="1" dirty="0" smtClean="0">
                          <a:ea typeface="楷体_GB2312"/>
                        </a:rPr>
                        <a:t>）</a:t>
                      </a:r>
                      <a:endParaRPr lang="zh-CN" altLang="en-US" sz="1800" b="1" dirty="0" smtClean="0">
                        <a:ea typeface="楷体_GB2312"/>
                      </a:endParaRPr>
                    </a:p>
                  </a:txBody>
                  <a:tcPr marL="68580" marR="68580" marT="34290" marB="34290">
                    <a:cell3D prstMaterial="dkEdge">
                      <a:bevel w="77470" h="12700" prst="softRound"/>
                      <a:lightRig rig="flood" dir="t"/>
                    </a:cell3D>
                    <a:solidFill>
                      <a:srgbClr val="C775FF"/>
                    </a:solidFill>
                  </a:tcPr>
                </a:tc>
                <a:tc rowSpan="2">
                  <a:txBody>
                    <a:bodyPr/>
                    <a:lstStyle/>
                    <a:p>
                      <a:r>
                        <a:rPr lang="zh-CN" altLang="en-US" sz="1015" b="1" dirty="0" smtClean="0">
                          <a:ea typeface="楷体_GB2312"/>
                        </a:rPr>
                        <a:t>十三、绩效评定和持续改进</a:t>
                      </a:r>
                      <a:r>
                        <a:rPr lang="en-US" altLang="zh-CN" sz="1015" b="1" dirty="0" smtClean="0">
                          <a:ea typeface="楷体_GB2312"/>
                        </a:rPr>
                        <a:t>12</a:t>
                      </a:r>
                      <a:r>
                        <a:rPr lang="zh-CN" altLang="en-US" sz="1015" b="1" dirty="0" smtClean="0">
                          <a:ea typeface="楷体_GB2312"/>
                        </a:rPr>
                        <a:t>（</a:t>
                      </a:r>
                      <a:r>
                        <a:rPr lang="en-US" altLang="zh-CN" sz="1015" b="1" dirty="0" smtClean="0">
                          <a:ea typeface="楷体_GB2312"/>
                        </a:rPr>
                        <a:t>6</a:t>
                      </a:r>
                      <a:r>
                        <a:rPr lang="zh-CN" altLang="en-US" sz="1015" b="1" dirty="0" smtClean="0">
                          <a:ea typeface="楷体_GB2312"/>
                        </a:rPr>
                        <a:t>）</a:t>
                      </a:r>
                      <a:r>
                        <a:rPr lang="en-US" altLang="zh-CN" sz="1015" b="1" dirty="0" smtClean="0">
                          <a:ea typeface="楷体_GB2312"/>
                        </a:rPr>
                        <a:t>2%</a:t>
                      </a:r>
                      <a:endParaRPr lang="zh-CN" altLang="en-US" sz="1015" b="1" dirty="0">
                        <a:ea typeface="楷体_GB2312"/>
                      </a:endParaRPr>
                    </a:p>
                  </a:txBody>
                  <a:tcPr marL="68580" marR="68580" marT="34290" marB="34290">
                    <a:cell3D prstMaterial="dkEdge">
                      <a:bevel w="77470" h="12700" prst="softRound"/>
                      <a:lightRig rig="flood" dir="t"/>
                    </a:cell3D>
                    <a:solidFill>
                      <a:srgbClr val="00B0F0"/>
                    </a:solidFill>
                  </a:tcPr>
                </a:tc>
                <a:tc>
                  <a:txBody>
                    <a:bodyPr/>
                    <a:lstStyle/>
                    <a:p>
                      <a:r>
                        <a:rPr lang="en-US" altLang="zh-CN" sz="1200" b="1" dirty="0" smtClean="0">
                          <a:ea typeface="楷体_GB2312"/>
                        </a:rPr>
                        <a:t>13.1</a:t>
                      </a:r>
                      <a:r>
                        <a:rPr lang="zh-CN" altLang="en-US" sz="1200" b="1" dirty="0" smtClean="0">
                          <a:ea typeface="楷体_GB2312"/>
                        </a:rPr>
                        <a:t>绩效评定</a:t>
                      </a:r>
                      <a:r>
                        <a:rPr lang="en-US" altLang="zh-CN" sz="1200" b="1" dirty="0" smtClean="0">
                          <a:ea typeface="楷体_GB2312"/>
                        </a:rPr>
                        <a:t>8</a:t>
                      </a:r>
                      <a:r>
                        <a:rPr lang="zh-CN" altLang="en-US" sz="1200" b="1" dirty="0" smtClean="0">
                          <a:ea typeface="楷体_GB2312"/>
                        </a:rPr>
                        <a:t>（</a:t>
                      </a:r>
                      <a:r>
                        <a:rPr lang="en-US" altLang="zh-CN" sz="1200" b="1" dirty="0" smtClean="0">
                          <a:ea typeface="楷体_GB2312"/>
                        </a:rPr>
                        <a:t>4</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00B0F0"/>
                    </a:solidFill>
                  </a:tcPr>
                </a:tc>
              </a:tr>
              <a:tr h="464820">
                <a:tc vMerge="1">
                  <a:tcPr/>
                </a:tc>
                <a:tc vMerge="1">
                  <a:tcPr/>
                </a:tc>
                <a:tc vMerge="1">
                  <a:tcPr/>
                </a:tc>
                <a:tc>
                  <a:txBody>
                    <a:bodyPr/>
                    <a:lstStyle/>
                    <a:p>
                      <a:r>
                        <a:rPr lang="en-US" altLang="zh-CN" sz="1200" b="1" dirty="0" smtClean="0">
                          <a:ea typeface="楷体_GB2312"/>
                        </a:rPr>
                        <a:t>13.2</a:t>
                      </a:r>
                      <a:r>
                        <a:rPr lang="zh-CN" altLang="en-US" sz="1200" b="1" dirty="0" smtClean="0">
                          <a:ea typeface="楷体_GB2312"/>
                        </a:rPr>
                        <a:t>持续改进</a:t>
                      </a:r>
                      <a:r>
                        <a:rPr lang="en-US" altLang="zh-CN" sz="1200" b="1" dirty="0" smtClean="0">
                          <a:ea typeface="楷体_GB2312"/>
                        </a:rPr>
                        <a:t>4</a:t>
                      </a:r>
                      <a:r>
                        <a:rPr lang="zh-CN" altLang="en-US" sz="1200" b="1" dirty="0" smtClean="0">
                          <a:ea typeface="楷体_GB2312"/>
                        </a:rPr>
                        <a:t>（</a:t>
                      </a:r>
                      <a:r>
                        <a:rPr lang="en-US" altLang="zh-CN" sz="1200" b="1" dirty="0" smtClean="0">
                          <a:ea typeface="楷体_GB2312"/>
                        </a:rPr>
                        <a:t>2</a:t>
                      </a:r>
                      <a:r>
                        <a:rPr lang="zh-CN" altLang="en-US" sz="1200" b="1" dirty="0" smtClean="0">
                          <a:ea typeface="楷体_GB2312"/>
                        </a:rPr>
                        <a:t>）</a:t>
                      </a:r>
                      <a:endParaRPr lang="zh-CN" altLang="en-US" sz="1200" b="1" dirty="0" smtClean="0">
                        <a:ea typeface="楷体_GB2312"/>
                      </a:endParaRPr>
                    </a:p>
                  </a:txBody>
                  <a:tcPr marL="68580" marR="68580" marT="34290" marB="34290">
                    <a:cell3D prstMaterial="dkEdge">
                      <a:bevel w="77470" h="12700" prst="softRound"/>
                      <a:lightRig rig="flood" dir="t"/>
                    </a:cell3D>
                    <a:solidFill>
                      <a:srgbClr val="00B0F0"/>
                    </a:solidFill>
                  </a:tcPr>
                </a:tc>
              </a:tr>
            </a:tbl>
          </a:graphicData>
        </a:graphic>
      </p:graphicFrame>
      <p:sp>
        <p:nvSpPr>
          <p:cNvPr id="40964"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2" name="Rectangle 3"/>
          <p:cNvSpPr txBox="1">
            <a:spLocks noChangeArrowheads="1"/>
          </p:cNvSpPr>
          <p:nvPr/>
        </p:nvSpPr>
        <p:spPr bwMode="auto">
          <a:xfrm>
            <a:off x="0" y="0"/>
            <a:ext cx="30118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l">
              <a:lnSpc>
                <a:spcPct val="150000"/>
              </a:lnSpc>
            </a:pP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4</a:t>
            </a:r>
            <a:r>
              <a:rPr lang="en-US" altLang="zh-CN" sz="1800" b="1" dirty="0">
                <a:solidFill>
                  <a:srgbClr val="FF0000"/>
                </a:solidFill>
                <a:latin typeface="仿宋" panose="02010609060101010101" charset="-122"/>
                <a:ea typeface="仿宋" panose="02010609060101010101" charset="-122"/>
                <a:cs typeface="仿宋" panose="02010609060101010101" charset="-122"/>
                <a:sym typeface="+mn-ea"/>
              </a:rPr>
              <a:t>AQ/T9006)</a:t>
            </a:r>
            <a:r>
              <a:rPr lang="zh-CN" altLang="en-US" sz="1800" b="1" dirty="0">
                <a:solidFill>
                  <a:srgbClr val="FF0000"/>
                </a:solidFill>
                <a:latin typeface="仿宋" panose="02010609060101010101" charset="-122"/>
                <a:ea typeface="仿宋" panose="02010609060101010101" charset="-122"/>
                <a:cs typeface="仿宋" panose="02010609060101010101" charset="-122"/>
                <a:sym typeface="+mn-ea"/>
              </a:rPr>
              <a:t>解读及评审要点</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AutoShape 5"/>
          <p:cNvSpPr>
            <a:spLocks noChangeArrowheads="1"/>
          </p:cNvSpPr>
          <p:nvPr/>
        </p:nvSpPr>
        <p:spPr bwMode="gray">
          <a:xfrm>
            <a:off x="978535" y="412750"/>
            <a:ext cx="1771650" cy="478631"/>
          </a:xfrm>
          <a:prstGeom prst="roundRect">
            <a:avLst>
              <a:gd name="adj" fmla="val 16667"/>
            </a:avLst>
          </a:prstGeom>
          <a:gradFill rotWithShape="1">
            <a:gsLst>
              <a:gs pos="0">
                <a:schemeClr val="accent1"/>
              </a:gs>
              <a:gs pos="50000">
                <a:srgbClr val="E6E6E6"/>
              </a:gs>
              <a:gs pos="100000">
                <a:schemeClr val="accent1"/>
              </a:gs>
            </a:gsLst>
            <a:lin ang="5400000" scaled="1"/>
          </a:gradFill>
          <a:ln w="12700" algn="ctr">
            <a:solidFill>
              <a:schemeClr val="bg1"/>
            </a:solidFill>
            <a:round/>
          </a:ln>
          <a:effectLst>
            <a:outerShdw dist="35921" dir="2700000" algn="ctr" rotWithShape="0">
              <a:srgbClr val="808080"/>
            </a:outerShdw>
          </a:effectLst>
          <a:scene3d>
            <a:camera prst="orthographicFront"/>
            <a:lightRig rig="threePt" dir="t"/>
          </a:scene3d>
          <a:sp3d>
            <a:bevelT/>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r>
              <a:rPr lang="zh-CN" altLang="en-US" sz="1800" b="1" dirty="0">
                <a:latin typeface="Arial" panose="020B0604020202020204" pitchFamily="34" charset="0"/>
                <a:sym typeface="+mn-ea"/>
              </a:rPr>
              <a:t>安全生产目标</a:t>
            </a:r>
            <a:endParaRPr kumimoji="0" lang="zh-CN" altLang="en-US" sz="18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mn-ea"/>
            </a:endParaRPr>
          </a:p>
        </p:txBody>
      </p:sp>
      <p:sp>
        <p:nvSpPr>
          <p:cNvPr id="41989"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41990" name="Text Box 4"/>
          <p:cNvSpPr txBox="1"/>
          <p:nvPr/>
        </p:nvSpPr>
        <p:spPr>
          <a:xfrm>
            <a:off x="1972945" y="995680"/>
            <a:ext cx="2214880" cy="516255"/>
          </a:xfrm>
          <a:prstGeom prst="rect">
            <a:avLst/>
          </a:prstGeom>
          <a:noFill/>
          <a:ln w="9525">
            <a:noFill/>
          </a:ln>
        </p:spPr>
        <p:txBody>
          <a:bodyPr/>
          <a:p>
            <a:pPr eaLnBrk="0" hangingPunct="0">
              <a:spcBef>
                <a:spcPct val="50000"/>
              </a:spcBef>
              <a:buClr>
                <a:schemeClr val="tx2"/>
              </a:buClr>
              <a:buFont typeface="Wingdings" panose="05000000000000000000" pitchFamily="2" charset="2"/>
            </a:pPr>
            <a:endParaRPr lang="zh-CN" altLang="en-US" sz="1015" b="1" dirty="0">
              <a:latin typeface="Arial" panose="020B0604020202020204" pitchFamily="34" charset="0"/>
            </a:endParaRPr>
          </a:p>
        </p:txBody>
      </p:sp>
      <p:sp>
        <p:nvSpPr>
          <p:cNvPr id="16390" name="Oval 5"/>
          <p:cNvSpPr>
            <a:spLocks noChangeArrowheads="1"/>
          </p:cNvSpPr>
          <p:nvPr/>
        </p:nvSpPr>
        <p:spPr bwMode="auto">
          <a:xfrm>
            <a:off x="345758" y="436007"/>
            <a:ext cx="377429" cy="377428"/>
          </a:xfrm>
          <a:prstGeom prst="ellipse">
            <a:avLst/>
          </a:prstGeom>
          <a:gradFill rotWithShape="0">
            <a:gsLst>
              <a:gs pos="0">
                <a:srgbClr val="9CE6DD"/>
              </a:gs>
              <a:gs pos="100000">
                <a:srgbClr val="385350"/>
              </a:gs>
            </a:gsLst>
            <a:path path="rect">
              <a:fillToRect r="100000" b="100000"/>
            </a:path>
          </a:gradFill>
          <a:ln w="12700">
            <a:solidFill>
              <a:srgbClr val="000000"/>
            </a:solidFill>
            <a:round/>
          </a:ln>
          <a:scene3d>
            <a:camera prst="orthographicFront"/>
            <a:lightRig rig="threePt" dir="t"/>
          </a:scene3d>
          <a:sp3d>
            <a:bevelT/>
          </a:sp3d>
        </p:spPr>
        <p:txBody>
          <a:bodyPr wrap="none" anchor="ctr"/>
          <a:lstStyle/>
          <a:p>
            <a:pPr marL="0" marR="0" lvl="0" indent="0" algn="ctr" defTabSz="914400" rtl="0" eaLnBrk="0" fontAlgn="base" latinLnBrk="1" hangingPunct="0">
              <a:lnSpc>
                <a:spcPct val="100000"/>
              </a:lnSpc>
              <a:spcBef>
                <a:spcPct val="20000"/>
              </a:spcBef>
              <a:spcAft>
                <a:spcPct val="0"/>
              </a:spcAft>
              <a:buClr>
                <a:schemeClr val="tx2"/>
              </a:buClr>
              <a:buSzTx/>
              <a:buFont typeface="Wingdings" panose="05000000000000000000" pitchFamily="2" charset="2"/>
              <a:buNone/>
              <a:defRPr/>
            </a:pPr>
            <a:r>
              <a:rPr kumimoji="1" lang="en-US" altLang="zh-CN" sz="2100" b="1" i="0" u="none" strike="noStrike" kern="1200" cap="none" spc="0" normalizeH="0" baseline="0" noProof="0">
                <a:ln>
                  <a:noFill/>
                </a:ln>
                <a:solidFill>
                  <a:srgbClr val="FFFFFF"/>
                </a:solidFill>
                <a:effectLst/>
                <a:uLnTx/>
                <a:uFillTx/>
                <a:latin typeface="Gulim" pitchFamily="34" charset="-127"/>
                <a:ea typeface="Gulim" pitchFamily="34" charset="-127"/>
                <a:cs typeface="+mn-cs"/>
              </a:rPr>
              <a:t>1</a:t>
            </a:r>
            <a:endParaRPr kumimoji="1" lang="en-US" altLang="ko-KR" sz="2100" b="1" i="0" u="none" strike="noStrike" kern="1200" cap="none" spc="0" normalizeH="0" baseline="0" noProof="0">
              <a:ln>
                <a:noFill/>
              </a:ln>
              <a:solidFill>
                <a:srgbClr val="FFFFFF"/>
              </a:solidFill>
              <a:effectLst/>
              <a:uLnTx/>
              <a:uFillTx/>
              <a:latin typeface="Gulim" pitchFamily="34" charset="-127"/>
              <a:ea typeface="Gulim" pitchFamily="34" charset="-127"/>
              <a:cs typeface="+mn-cs"/>
            </a:endParaRPr>
          </a:p>
        </p:txBody>
      </p:sp>
      <p:sp>
        <p:nvSpPr>
          <p:cNvPr id="41994" name="Text Box 6"/>
          <p:cNvSpPr txBox="1"/>
          <p:nvPr/>
        </p:nvSpPr>
        <p:spPr>
          <a:xfrm>
            <a:off x="346710" y="1108710"/>
            <a:ext cx="8674100" cy="2245360"/>
          </a:xfrm>
          <a:prstGeom prst="rect">
            <a:avLst/>
          </a:prstGeom>
          <a:noFill/>
          <a:ln w="9525">
            <a:noFill/>
          </a:ln>
        </p:spPr>
        <p:txBody>
          <a:bodyPr wrap="square">
            <a:spAutoFit/>
          </a:bodyPr>
          <a:p>
            <a:pPr eaLnBrk="0" hangingPunct="0">
              <a:spcBef>
                <a:spcPts val="1200"/>
              </a:spcBef>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rPr>
              <a:t>目标</a:t>
            </a:r>
            <a:r>
              <a:rPr lang="zh-CN" altLang="en-US" sz="2400" dirty="0">
                <a:latin typeface="仿宋" panose="02010609060101010101" charset="-122"/>
                <a:ea typeface="仿宋" panose="02010609060101010101" charset="-122"/>
              </a:rPr>
              <a:t>：</a:t>
            </a:r>
            <a:endParaRPr lang="en-US" altLang="zh-CN" sz="2400">
              <a:latin typeface="仿宋" panose="02010609060101010101" charset="-122"/>
              <a:ea typeface="仿宋" panose="02010609060101010101" charset="-122"/>
            </a:endParaRPr>
          </a:p>
          <a:p>
            <a:pPr eaLnBrk="0" hangingPunct="0">
              <a:spcBef>
                <a:spcPts val="1200"/>
              </a:spcBef>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rPr>
              <a:t>制度</a:t>
            </a:r>
            <a:r>
              <a:rPr lang="zh-CN" altLang="en-US" sz="2400" dirty="0">
                <a:latin typeface="仿宋" panose="02010609060101010101" charset="-122"/>
                <a:ea typeface="仿宋" panose="02010609060101010101" charset="-122"/>
              </a:rPr>
              <a:t>：应建立安全生产目标的管理制度，明确目标与指标的制定、分解、实施、考核等环节内容。</a:t>
            </a:r>
            <a:endParaRPr lang="en-US" altLang="zh-CN" sz="2400">
              <a:latin typeface="仿宋" panose="02010609060101010101" charset="-122"/>
              <a:ea typeface="仿宋" panose="02010609060101010101" charset="-122"/>
            </a:endParaRPr>
          </a:p>
          <a:p>
            <a:pPr eaLnBrk="0" hangingPunct="0">
              <a:spcBef>
                <a:spcPts val="1200"/>
              </a:spcBef>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rPr>
              <a:t>具体目标：</a:t>
            </a:r>
            <a:r>
              <a:rPr lang="zh-CN" altLang="en-US" sz="2400" dirty="0">
                <a:latin typeface="仿宋" panose="02010609060101010101" charset="-122"/>
                <a:ea typeface="仿宋" panose="02010609060101010101" charset="-122"/>
              </a:rPr>
              <a:t>制定文件化的年度安全生产目标与指标。企业根据自身安全生产实际，制定总体和年度安全生产目标。</a:t>
            </a:r>
            <a:endParaRPr lang="zh-CN" altLang="en-US" sz="2400" dirty="0">
              <a:latin typeface="仿宋" panose="02010609060101010101" charset="-122"/>
              <a:ea typeface="仿宋" panose="02010609060101010101" charset="-122"/>
            </a:endParaRPr>
          </a:p>
        </p:txBody>
      </p:sp>
      <p:sp>
        <p:nvSpPr>
          <p:cNvPr id="2" name="Rectangle 3"/>
          <p:cNvSpPr txBox="1">
            <a:spLocks noChangeArrowheads="1"/>
          </p:cNvSpPr>
          <p:nvPr/>
        </p:nvSpPr>
        <p:spPr bwMode="auto">
          <a:xfrm>
            <a:off x="0" y="0"/>
            <a:ext cx="30118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l">
              <a:lnSpc>
                <a:spcPct val="150000"/>
              </a:lnSpc>
            </a:pP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4</a:t>
            </a:r>
            <a:r>
              <a:rPr lang="en-US" altLang="zh-CN" sz="1800" b="1" dirty="0">
                <a:solidFill>
                  <a:srgbClr val="FF0000"/>
                </a:solidFill>
                <a:latin typeface="仿宋" panose="02010609060101010101" charset="-122"/>
                <a:ea typeface="仿宋" panose="02010609060101010101" charset="-122"/>
                <a:cs typeface="仿宋" panose="02010609060101010101" charset="-122"/>
                <a:sym typeface="+mn-ea"/>
              </a:rPr>
              <a:t>AQ/T9006)</a:t>
            </a:r>
            <a:r>
              <a:rPr lang="zh-CN" altLang="en-US" sz="1800" b="1" dirty="0">
                <a:solidFill>
                  <a:srgbClr val="FF0000"/>
                </a:solidFill>
                <a:latin typeface="仿宋" panose="02010609060101010101" charset="-122"/>
                <a:ea typeface="仿宋" panose="02010609060101010101" charset="-122"/>
                <a:cs typeface="仿宋" panose="02010609060101010101" charset="-122"/>
                <a:sym typeface="+mn-ea"/>
              </a:rPr>
              <a:t>解读及评审要点</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79730" y="354965"/>
            <a:ext cx="8602345" cy="44335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60000"/>
              </a:lnSpc>
            </a:pPr>
            <a:r>
              <a:rPr lang="en-US" altLang="zh-CN"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a:t>
            </a:r>
            <a:r>
              <a:rPr lang="zh-CN" altLang="en-US"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1.2005年1月24日《机械制造企业安全质量标准化考核评级办法》和《机械制造企业安全质量标准化考核评级标准》（安监监管二字【2005】11号）。</a:t>
            </a:r>
            <a:endParaRPr lang="zh-CN" altLang="en-US"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60000"/>
              </a:lnSpc>
            </a:pPr>
            <a:r>
              <a:rPr lang="en-US" altLang="zh-CN"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a:t>
            </a:r>
            <a:r>
              <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2.2010年4月15日，国家安全生产监督管理总局发布了《企业安全生产标准化基本规范》安全生产行业标准，标准编号为AQ/T9006-2010，自2010年6月1日起实施。（首期25个标准）</a:t>
            </a:r>
            <a:endParaRPr lang="zh-CN" altLang="en-US" sz="2400" b="1"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116330"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1</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历史</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1" name="内容占位符 2"/>
          <p:cNvSpPr>
            <a:spLocks noGrp="1"/>
          </p:cNvSpPr>
          <p:nvPr>
            <p:ph idx="1"/>
          </p:nvPr>
        </p:nvSpPr>
        <p:spPr>
          <a:xfrm>
            <a:off x="591185" y="899795"/>
            <a:ext cx="6952615" cy="3729355"/>
          </a:xfrm>
        </p:spPr>
        <p:txBody>
          <a:bodyPr vert="horz" wrap="square" lIns="68580" tIns="34290" rIns="68580" bIns="34290" anchor="t" anchorCtr="0"/>
          <a:p>
            <a:pPr>
              <a:lnSpc>
                <a:spcPct val="150000"/>
              </a:lnSpc>
              <a:buNone/>
            </a:pPr>
            <a:r>
              <a:rPr lang="en-US" altLang="zh-CN" b="1">
                <a:latin typeface="仿宋" panose="02010609060101010101" charset="-122"/>
                <a:ea typeface="仿宋" panose="02010609060101010101" charset="-122"/>
                <a:cs typeface="仿宋" panose="02010609060101010101" charset="-122"/>
              </a:rPr>
              <a:t>1</a:t>
            </a:r>
            <a:r>
              <a:rPr lang="zh-CN" altLang="x-none" b="1" dirty="0">
                <a:latin typeface="仿宋" panose="02010609060101010101" charset="-122"/>
                <a:ea typeface="仿宋" panose="02010609060101010101" charset="-122"/>
                <a:cs typeface="仿宋" panose="02010609060101010101" charset="-122"/>
              </a:rPr>
              <a:t>、全年因工轻伤及其以上人身伤害事故为零、每</a:t>
            </a:r>
            <a:r>
              <a:rPr lang="en-US" altLang="zh-CN" b="1">
                <a:latin typeface="仿宋" panose="02010609060101010101" charset="-122"/>
                <a:ea typeface="仿宋" panose="02010609060101010101" charset="-122"/>
                <a:cs typeface="仿宋" panose="02010609060101010101" charset="-122"/>
              </a:rPr>
              <a:t>20</a:t>
            </a:r>
            <a:r>
              <a:rPr lang="zh-CN" altLang="x-none" b="1" dirty="0">
                <a:latin typeface="仿宋" panose="02010609060101010101" charset="-122"/>
                <a:ea typeface="仿宋" panose="02010609060101010101" charset="-122"/>
                <a:cs typeface="仿宋" panose="02010609060101010101" charset="-122"/>
              </a:rPr>
              <a:t>万工作小时工伤事故损失频率≤</a:t>
            </a:r>
            <a:r>
              <a:rPr lang="en-US" altLang="zh-CN" b="1">
                <a:latin typeface="仿宋" panose="02010609060101010101" charset="-122"/>
                <a:ea typeface="仿宋" panose="02010609060101010101" charset="-122"/>
                <a:cs typeface="仿宋" panose="02010609060101010101" charset="-122"/>
              </a:rPr>
              <a:t>2</a:t>
            </a:r>
            <a:r>
              <a:rPr lang="zh-CN" altLang="x-none" b="1" dirty="0">
                <a:latin typeface="仿宋" panose="02010609060101010101" charset="-122"/>
                <a:ea typeface="仿宋" panose="02010609060101010101" charset="-122"/>
                <a:cs typeface="仿宋" panose="02010609060101010101" charset="-122"/>
              </a:rPr>
              <a:t>、可记录的事故比</a:t>
            </a:r>
            <a:r>
              <a:rPr lang="en-US" altLang="zh-CN" b="1">
                <a:latin typeface="仿宋" panose="02010609060101010101" charset="-122"/>
                <a:ea typeface="仿宋" panose="02010609060101010101" charset="-122"/>
                <a:cs typeface="仿宋" panose="02010609060101010101" charset="-122"/>
              </a:rPr>
              <a:t>2005</a:t>
            </a:r>
            <a:r>
              <a:rPr lang="zh-CN" altLang="x-none" b="1" dirty="0">
                <a:latin typeface="仿宋" panose="02010609060101010101" charset="-122"/>
                <a:ea typeface="仿宋" panose="02010609060101010101" charset="-122"/>
                <a:cs typeface="仿宋" panose="02010609060101010101" charset="-122"/>
              </a:rPr>
              <a:t>年减少</a:t>
            </a:r>
            <a:r>
              <a:rPr lang="en-US" altLang="zh-CN" b="1">
                <a:latin typeface="仿宋" panose="02010609060101010101" charset="-122"/>
                <a:ea typeface="仿宋" panose="02010609060101010101" charset="-122"/>
                <a:cs typeface="仿宋" panose="02010609060101010101" charset="-122"/>
              </a:rPr>
              <a:t>10%</a:t>
            </a:r>
            <a:r>
              <a:rPr lang="zh-CN" altLang="x-none" b="1" dirty="0">
                <a:latin typeface="仿宋" panose="02010609060101010101" charset="-122"/>
                <a:ea typeface="仿宋" panose="02010609060101010101" charset="-122"/>
                <a:cs typeface="仿宋" panose="02010609060101010101" charset="-122"/>
              </a:rPr>
              <a:t>；重大设备、火灾、爆炸以及交通事故为零；</a:t>
            </a:r>
            <a:r>
              <a:rPr lang="zh-CN" altLang="x-none" b="1" dirty="0">
                <a:solidFill>
                  <a:srgbClr val="FF0000"/>
                </a:solidFill>
                <a:latin typeface="仿宋" panose="02010609060101010101" charset="-122"/>
                <a:ea typeface="仿宋" panose="02010609060101010101" charset="-122"/>
                <a:cs typeface="仿宋" panose="02010609060101010101" charset="-122"/>
              </a:rPr>
              <a:t>最大限度控制或降低一般交通事故发生。</a:t>
            </a:r>
            <a:r>
              <a:rPr lang="zh-CN" altLang="x-none" b="1" dirty="0">
                <a:latin typeface="仿宋" panose="02010609060101010101" charset="-122"/>
                <a:ea typeface="仿宋" panose="02010609060101010101" charset="-122"/>
                <a:cs typeface="仿宋" panose="02010609060101010101" charset="-122"/>
              </a:rPr>
              <a:t>发现职业病病例为零；一般环境污染事故为零。</a:t>
            </a:r>
            <a:endParaRPr lang="zh-CN" altLang="x-none" b="1" dirty="0">
              <a:latin typeface="仿宋" panose="02010609060101010101" charset="-122"/>
              <a:ea typeface="仿宋" panose="02010609060101010101" charset="-122"/>
              <a:cs typeface="仿宋" panose="02010609060101010101" charset="-122"/>
            </a:endParaRPr>
          </a:p>
          <a:p>
            <a:pPr>
              <a:lnSpc>
                <a:spcPct val="150000"/>
              </a:lnSpc>
              <a:buNone/>
            </a:pPr>
            <a:r>
              <a:rPr lang="en-US" altLang="zh-CN" b="1">
                <a:latin typeface="仿宋" panose="02010609060101010101" charset="-122"/>
                <a:ea typeface="仿宋" panose="02010609060101010101" charset="-122"/>
                <a:cs typeface="仿宋" panose="02010609060101010101" charset="-122"/>
              </a:rPr>
              <a:t>2</a:t>
            </a:r>
            <a:r>
              <a:rPr lang="zh-CN" altLang="x-none" b="1" dirty="0">
                <a:latin typeface="仿宋" panose="02010609060101010101" charset="-122"/>
                <a:ea typeface="仿宋" panose="02010609060101010101" charset="-122"/>
                <a:cs typeface="仿宋" panose="02010609060101010101" charset="-122"/>
              </a:rPr>
              <a:t>、事故隐患及时整改率</a:t>
            </a:r>
            <a:r>
              <a:rPr lang="en-US" altLang="zh-CN" b="1">
                <a:latin typeface="仿宋" panose="02010609060101010101" charset="-122"/>
                <a:ea typeface="仿宋" panose="02010609060101010101" charset="-122"/>
                <a:cs typeface="仿宋" panose="02010609060101010101" charset="-122"/>
              </a:rPr>
              <a:t>100</a:t>
            </a:r>
            <a:r>
              <a:rPr lang="zh-CN" altLang="x-none" b="1" dirty="0">
                <a:latin typeface="仿宋" panose="02010609060101010101" charset="-122"/>
                <a:ea typeface="仿宋" panose="02010609060101010101" charset="-122"/>
                <a:cs typeface="仿宋" panose="02010609060101010101" charset="-122"/>
              </a:rPr>
              <a:t>％；岗位尘毒合格率</a:t>
            </a:r>
            <a:r>
              <a:rPr lang="en-US" altLang="zh-CN" b="1">
                <a:latin typeface="仿宋" panose="02010609060101010101" charset="-122"/>
                <a:ea typeface="仿宋" panose="02010609060101010101" charset="-122"/>
                <a:cs typeface="仿宋" panose="02010609060101010101" charset="-122"/>
              </a:rPr>
              <a:t>100</a:t>
            </a:r>
            <a:r>
              <a:rPr lang="zh-CN" altLang="x-none" b="1" dirty="0">
                <a:latin typeface="仿宋" panose="02010609060101010101" charset="-122"/>
                <a:ea typeface="仿宋" panose="02010609060101010101" charset="-122"/>
                <a:cs typeface="仿宋" panose="02010609060101010101" charset="-122"/>
              </a:rPr>
              <a:t>％；环保设施有效运行率、同步运行率达到</a:t>
            </a:r>
            <a:r>
              <a:rPr lang="en-US" altLang="zh-CN" b="1">
                <a:latin typeface="仿宋" panose="02010609060101010101" charset="-122"/>
                <a:ea typeface="仿宋" panose="02010609060101010101" charset="-122"/>
                <a:cs typeface="仿宋" panose="02010609060101010101" charset="-122"/>
              </a:rPr>
              <a:t>90</a:t>
            </a:r>
            <a:r>
              <a:rPr lang="zh-CN" altLang="x-none" b="1" dirty="0">
                <a:latin typeface="仿宋" panose="02010609060101010101" charset="-122"/>
                <a:ea typeface="仿宋" panose="02010609060101010101" charset="-122"/>
                <a:cs typeface="仿宋" panose="02010609060101010101" charset="-122"/>
              </a:rPr>
              <a:t>％以上。</a:t>
            </a:r>
            <a:endParaRPr lang="zh-CN" altLang="en-US" b="1" dirty="0">
              <a:latin typeface="仿宋" panose="02010609060101010101" charset="-122"/>
              <a:ea typeface="仿宋" panose="02010609060101010101" charset="-122"/>
              <a:cs typeface="仿宋" panose="02010609060101010101" charset="-122"/>
            </a:endParaRPr>
          </a:p>
        </p:txBody>
      </p:sp>
      <p:sp>
        <p:nvSpPr>
          <p:cNvPr id="43012"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 name="AutoShape 5"/>
          <p:cNvSpPr>
            <a:spLocks noChangeArrowheads="1"/>
          </p:cNvSpPr>
          <p:nvPr/>
        </p:nvSpPr>
        <p:spPr bwMode="gray">
          <a:xfrm>
            <a:off x="75565" y="0"/>
            <a:ext cx="1639570" cy="478790"/>
          </a:xfrm>
          <a:prstGeom prst="roundRect">
            <a:avLst>
              <a:gd name="adj" fmla="val 16667"/>
            </a:avLst>
          </a:prstGeom>
          <a:gradFill rotWithShape="1">
            <a:gsLst>
              <a:gs pos="0">
                <a:schemeClr val="accent1"/>
              </a:gs>
              <a:gs pos="50000">
                <a:srgbClr val="E6E6E6"/>
              </a:gs>
              <a:gs pos="100000">
                <a:schemeClr val="accent1"/>
              </a:gs>
            </a:gsLst>
            <a:lin ang="5400000" scaled="1"/>
          </a:gradFill>
          <a:ln w="12700" algn="ctr">
            <a:solidFill>
              <a:schemeClr val="bg1"/>
            </a:solidFill>
            <a:round/>
          </a:ln>
          <a:effectLst>
            <a:outerShdw dist="35921" dir="2700000" algn="ctr" rotWithShape="0">
              <a:srgbClr val="808080"/>
            </a:outerShdw>
          </a:effectLst>
          <a:scene3d>
            <a:camera prst="orthographicFront"/>
            <a:lightRig rig="threePt" dir="t"/>
          </a:scene3d>
          <a:sp3d>
            <a:bevelT/>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016" name="Text Box 4"/>
          <p:cNvSpPr txBox="1"/>
          <p:nvPr/>
        </p:nvSpPr>
        <p:spPr>
          <a:xfrm>
            <a:off x="287655" y="77470"/>
            <a:ext cx="1075690"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1800" b="1" dirty="0">
                <a:latin typeface="Arial" panose="020B0604020202020204" pitchFamily="34" charset="0"/>
              </a:rPr>
              <a:t>举例</a:t>
            </a:r>
            <a:endParaRPr lang="zh-CN" altLang="en-US" sz="1800" b="1" dirty="0">
              <a:latin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AutoShape 5"/>
          <p:cNvSpPr>
            <a:spLocks noChangeArrowheads="1"/>
          </p:cNvSpPr>
          <p:nvPr/>
        </p:nvSpPr>
        <p:spPr bwMode="gray">
          <a:xfrm>
            <a:off x="871220" y="139224"/>
            <a:ext cx="2057400" cy="478631"/>
          </a:xfrm>
          <a:prstGeom prst="roundRect">
            <a:avLst>
              <a:gd name="adj" fmla="val 16667"/>
            </a:avLst>
          </a:prstGeom>
          <a:solidFill>
            <a:srgbClr val="92D050"/>
          </a:solidFill>
          <a:ln w="12700" algn="ctr">
            <a:solidFill>
              <a:schemeClr val="bg1"/>
            </a:solidFill>
            <a:round/>
          </a:ln>
          <a:effectLst>
            <a:outerShdw dist="35921" dir="2700000" algn="ctr" rotWithShape="0">
              <a:srgbClr val="808080"/>
            </a:outerShdw>
          </a:effectLst>
          <a:scene3d>
            <a:camera prst="orthographicFront"/>
            <a:lightRig rig="threePt" dir="t"/>
          </a:scene3d>
          <a:sp3d>
            <a:bevelT/>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4037"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 name="Rectangle 2"/>
          <p:cNvSpPr txBox="1">
            <a:spLocks noChangeArrowheads="1"/>
          </p:cNvSpPr>
          <p:nvPr/>
        </p:nvSpPr>
        <p:spPr bwMode="auto">
          <a:xfrm>
            <a:off x="2033588" y="3165872"/>
            <a:ext cx="4913710" cy="1026319"/>
          </a:xfrm>
          <a:prstGeom prst="rect">
            <a:avLst/>
          </a:prstGeom>
          <a:noFill/>
          <a:ln w="9525">
            <a:noFill/>
            <a:miter lim="800000"/>
          </a:ln>
        </p:spPr>
        <p:txBody>
          <a:bodyPr/>
          <a:lstStyle/>
          <a:p>
            <a:pPr marL="342900" marR="0" indent="-342900" defTabSz="914400" eaLnBrk="0" hangingPunct="0">
              <a:lnSpc>
                <a:spcPct val="80000"/>
              </a:lnSpc>
              <a:spcBef>
                <a:spcPct val="20000"/>
              </a:spcBef>
              <a:buClr>
                <a:schemeClr val="tx2"/>
              </a:buClr>
              <a:buSzTx/>
              <a:buFont typeface="Wingdings" panose="05000000000000000000" pitchFamily="2" charset="2"/>
              <a:buChar char="§"/>
              <a:defRPr/>
            </a:pPr>
            <a:endParaRPr kumimoji="0" lang="en-US" altLang="zh-CN" sz="3300" kern="0" cap="none" spc="0" normalizeH="0" baseline="0" noProof="0">
              <a:latin typeface="华文行楷" pitchFamily="2" charset="-122"/>
              <a:ea typeface="华文行楷" pitchFamily="2" charset="-122"/>
              <a:cs typeface="+mn-cs"/>
            </a:endParaRPr>
          </a:p>
          <a:p>
            <a:pPr marL="342900" marR="0" indent="-342900" defTabSz="914400" eaLnBrk="0" hangingPunct="0">
              <a:lnSpc>
                <a:spcPct val="80000"/>
              </a:lnSpc>
              <a:spcBef>
                <a:spcPct val="20000"/>
              </a:spcBef>
              <a:buClr>
                <a:schemeClr val="tx2"/>
              </a:buClr>
              <a:buSzTx/>
              <a:buFont typeface="Wingdings" panose="05000000000000000000" pitchFamily="2" charset="2"/>
              <a:buChar char="§"/>
              <a:defRPr/>
            </a:pPr>
            <a:endParaRPr kumimoji="0" lang="en-US" altLang="zh-CN" sz="1015" kern="0" cap="none" spc="0" normalizeH="0" baseline="0" noProof="0">
              <a:latin typeface="华文行楷" pitchFamily="2" charset="-122"/>
              <a:ea typeface="华文行楷" pitchFamily="2" charset="-122"/>
              <a:cs typeface="+mn-cs"/>
            </a:endParaRPr>
          </a:p>
        </p:txBody>
      </p:sp>
      <p:sp>
        <p:nvSpPr>
          <p:cNvPr id="44039" name="Text Box 4"/>
          <p:cNvSpPr txBox="1"/>
          <p:nvPr/>
        </p:nvSpPr>
        <p:spPr>
          <a:xfrm>
            <a:off x="871220" y="216535"/>
            <a:ext cx="2057400"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Arial" panose="020B0604020202020204" pitchFamily="34" charset="0"/>
              </a:rPr>
              <a:t>组织机构和职责</a:t>
            </a:r>
            <a:r>
              <a:rPr lang="zh-CN" altLang="en-US" sz="1015" b="1" dirty="0">
                <a:latin typeface="Arial" panose="020B0604020202020204" pitchFamily="34" charset="0"/>
              </a:rPr>
              <a:t> </a:t>
            </a:r>
            <a:endParaRPr lang="zh-CN" altLang="en-US" sz="1015" b="1" dirty="0">
              <a:latin typeface="Arial" panose="020B0604020202020204" pitchFamily="34" charset="0"/>
            </a:endParaRPr>
          </a:p>
        </p:txBody>
      </p:sp>
      <p:sp>
        <p:nvSpPr>
          <p:cNvPr id="26633" name="Oval 5"/>
          <p:cNvSpPr>
            <a:spLocks noChangeArrowheads="1"/>
          </p:cNvSpPr>
          <p:nvPr/>
        </p:nvSpPr>
        <p:spPr bwMode="auto">
          <a:xfrm>
            <a:off x="294005" y="138827"/>
            <a:ext cx="377429" cy="377428"/>
          </a:xfrm>
          <a:prstGeom prst="ellipse">
            <a:avLst/>
          </a:prstGeom>
          <a:gradFill rotWithShape="0">
            <a:gsLst>
              <a:gs pos="0">
                <a:srgbClr val="99CC00"/>
              </a:gs>
              <a:gs pos="100000">
                <a:srgbClr val="475E00"/>
              </a:gs>
            </a:gsLst>
            <a:path path="rect">
              <a:fillToRect r="100000" b="100000"/>
            </a:path>
          </a:gradFill>
          <a:ln w="12700">
            <a:solidFill>
              <a:srgbClr val="000000"/>
            </a:solidFill>
            <a:round/>
          </a:ln>
          <a:scene3d>
            <a:camera prst="orthographicFront"/>
            <a:lightRig rig="threePt" dir="t"/>
          </a:scene3d>
          <a:sp3d>
            <a:bevelT w="152400" h="50800" prst="softRound"/>
          </a:sp3d>
        </p:spPr>
        <p:txBody>
          <a:bodyPr wrap="none" anchor="ctr"/>
          <a:lstStyle/>
          <a:p>
            <a:pPr marL="0" marR="0" lvl="0" indent="0" algn="ctr" defTabSz="914400" rtl="0" eaLnBrk="0" fontAlgn="base" latinLnBrk="1" hangingPunct="0">
              <a:lnSpc>
                <a:spcPct val="100000"/>
              </a:lnSpc>
              <a:spcBef>
                <a:spcPct val="20000"/>
              </a:spcBef>
              <a:spcAft>
                <a:spcPct val="0"/>
              </a:spcAft>
              <a:buClr>
                <a:schemeClr val="tx2"/>
              </a:buClr>
              <a:buSzTx/>
              <a:buFont typeface="Wingdings" panose="05000000000000000000" pitchFamily="2" charset="2"/>
              <a:buNone/>
              <a:defRPr/>
            </a:pPr>
            <a:r>
              <a:rPr kumimoji="1" lang="en-US" altLang="zh-CN" sz="2100" b="1"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rPr>
              <a:t>2</a:t>
            </a:r>
            <a:endParaRPr kumimoji="1" lang="en-US" altLang="zh-CN" sz="2100" b="1" i="0" u="none" strike="noStrike" kern="1200" cap="none" spc="0" normalizeH="0" baseline="0" noProof="0">
              <a:ln>
                <a:noFill/>
              </a:ln>
              <a:solidFill>
                <a:srgbClr val="FFFFFF"/>
              </a:solidFill>
              <a:effectLst/>
              <a:uLnTx/>
              <a:uFillTx/>
              <a:latin typeface="Gulim" pitchFamily="34" charset="-127"/>
              <a:ea typeface="Gulim" pitchFamily="34" charset="-127"/>
              <a:cs typeface="+mn-cs"/>
            </a:endParaRPr>
          </a:p>
        </p:txBody>
      </p:sp>
      <p:sp>
        <p:nvSpPr>
          <p:cNvPr id="44043" name="Text Box 6"/>
          <p:cNvSpPr txBox="1"/>
          <p:nvPr/>
        </p:nvSpPr>
        <p:spPr>
          <a:xfrm>
            <a:off x="498475" y="783590"/>
            <a:ext cx="7893050" cy="3538220"/>
          </a:xfrm>
          <a:prstGeom prst="rect">
            <a:avLst/>
          </a:prstGeom>
          <a:solidFill>
            <a:schemeClr val="accent6">
              <a:lumMod val="40000"/>
              <a:lumOff val="60000"/>
            </a:schemeClr>
          </a:solidFill>
          <a:ln w="9525">
            <a:noFill/>
          </a:ln>
        </p:spPr>
        <p:txBody>
          <a:bodyPr wrap="square">
            <a:spAutoFit/>
          </a:bodyPr>
          <a:p>
            <a:pPr eaLnBrk="0" hangingPunct="0">
              <a:spcBef>
                <a:spcPts val="1200"/>
              </a:spcBef>
              <a:buClr>
                <a:schemeClr val="tx2"/>
              </a:buClr>
              <a:buFont typeface="Wingdings" panose="05000000000000000000" pitchFamily="2" charset="2"/>
            </a:pPr>
            <a:r>
              <a:rPr lang="en-US" altLang="zh-CN" sz="2400">
                <a:latin typeface="仿宋" panose="02010609060101010101" charset="-122"/>
                <a:ea typeface="仿宋" panose="02010609060101010101" charset="-122"/>
                <a:cs typeface="仿宋" panose="02010609060101010101" charset="-122"/>
              </a:rPr>
              <a:t>2.1</a:t>
            </a:r>
            <a:r>
              <a:rPr lang="zh-CN" altLang="en-US" sz="2400" b="1" dirty="0">
                <a:latin typeface="仿宋" panose="02010609060101010101" charset="-122"/>
                <a:ea typeface="仿宋" panose="02010609060101010101" charset="-122"/>
                <a:cs typeface="仿宋" panose="02010609060101010101" charset="-122"/>
              </a:rPr>
              <a:t>组织机构和人员</a:t>
            </a:r>
            <a:r>
              <a:rPr lang="en-US" altLang="zh-CN" sz="2400" b="1">
                <a:latin typeface="仿宋" panose="02010609060101010101" charset="-122"/>
                <a:ea typeface="仿宋" panose="02010609060101010101" charset="-122"/>
                <a:cs typeface="仿宋" panose="02010609060101010101" charset="-122"/>
              </a:rPr>
              <a:t>:</a:t>
            </a:r>
            <a:r>
              <a:rPr lang="en-US" altLang="zh-CN" sz="2400">
                <a:latin typeface="仿宋" panose="02010609060101010101" charset="-122"/>
                <a:ea typeface="仿宋" panose="02010609060101010101" charset="-122"/>
                <a:cs typeface="仿宋" panose="02010609060101010101" charset="-122"/>
              </a:rPr>
              <a:t> </a:t>
            </a:r>
            <a:endParaRPr lang="en-US" altLang="zh-CN" sz="240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制度：</a:t>
            </a:r>
            <a:r>
              <a:rPr lang="zh-CN" altLang="en-US" sz="2000" dirty="0">
                <a:latin typeface="仿宋" panose="02010609060101010101" charset="-122"/>
                <a:ea typeface="仿宋" panose="02010609060101010101" charset="-122"/>
                <a:cs typeface="仿宋" panose="02010609060101010101" charset="-122"/>
              </a:rPr>
              <a:t>应建立设置安全管理机构、配备安全管理人员的管理制度。</a:t>
            </a:r>
            <a:endParaRPr lang="en-US" altLang="zh-CN" sz="200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机构设置和人员配备</a:t>
            </a:r>
            <a:r>
              <a:rPr lang="zh-CN" altLang="en-US" sz="2400" dirty="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企业应按规定设置安全生产管理机构，配备安全生产管理人员。</a:t>
            </a:r>
            <a:endParaRPr lang="en-US" altLang="zh-CN" sz="1015">
              <a:latin typeface="仿宋" panose="02010609060101010101" charset="-122"/>
              <a:ea typeface="仿宋" panose="02010609060101010101" charset="-122"/>
              <a:cs typeface="仿宋" panose="02010609060101010101" charset="-122"/>
            </a:endParaRPr>
          </a:p>
          <a:p>
            <a:pPr eaLnBrk="0" hangingPunct="0">
              <a:lnSpc>
                <a:spcPct val="170000"/>
              </a:lnSpc>
              <a:spcBef>
                <a:spcPts val="1200"/>
              </a:spcBef>
              <a:buClr>
                <a:schemeClr val="tx2"/>
              </a:buClr>
              <a:buFont typeface="Wingdings" panose="05000000000000000000" pitchFamily="2" charset="2"/>
            </a:pPr>
            <a:r>
              <a:rPr lang="zh-CN" altLang="en-US" sz="1015" dirty="0">
                <a:latin typeface="仿宋" panose="02010609060101010101" charset="-122"/>
                <a:ea typeface="仿宋" panose="02010609060101010101" charset="-122"/>
                <a:cs typeface="仿宋" panose="02010609060101010101" charset="-122"/>
              </a:rPr>
              <a:t>   </a:t>
            </a:r>
            <a:r>
              <a:rPr lang="zh-CN" altLang="en-US" sz="2000" dirty="0">
                <a:latin typeface="仿宋" panose="02010609060101010101" charset="-122"/>
                <a:ea typeface="仿宋" panose="02010609060101010101" charset="-122"/>
                <a:cs typeface="仿宋" panose="02010609060101010101" charset="-122"/>
              </a:rPr>
              <a:t> 应根据有关规定和企业实际，设立安全生产委员会或安全生产领导机构，并应定期开会，协调解决安全生产问题。会议纪要中应有工作要求并保存。</a:t>
            </a:r>
            <a:endParaRPr lang="zh-CN" altLang="en-US" sz="2000" dirty="0">
              <a:latin typeface="仿宋" panose="02010609060101010101" charset="-122"/>
              <a:ea typeface="仿宋" panose="02010609060101010101" charset="-122"/>
              <a:cs typeface="仿宋" panose="02010609060101010101" charset="-122"/>
            </a:endParaRPr>
          </a:p>
        </p:txBody>
      </p:sp>
      <p:sp>
        <p:nvSpPr>
          <p:cNvPr id="9" name="矩形 8"/>
          <p:cNvSpPr/>
          <p:nvPr/>
        </p:nvSpPr>
        <p:spPr>
          <a:xfrm>
            <a:off x="3242945" y="139199"/>
            <a:ext cx="3371850" cy="645160"/>
          </a:xfrm>
          <a:prstGeom prst="rect">
            <a:avLst/>
          </a:prstGeom>
          <a:solidFill>
            <a:srgbClr val="06623D"/>
          </a:solidFill>
          <a:scene3d>
            <a:camera prst="orthographicFront"/>
            <a:lightRig rig="threePt" dir="t"/>
          </a:scene3d>
          <a:sp3d>
            <a:bevelT/>
          </a:sp3d>
        </p:spPr>
        <p:txBody>
          <a:bodyPr>
            <a:spAutoFit/>
          </a:bodyPr>
          <a:lstStyle/>
          <a:p>
            <a:pPr marL="0" marR="0" lvl="0" indent="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en-US" altLang="zh-CN" sz="18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a:t>
            </a:r>
            <a:r>
              <a:rPr kumimoji="0" lang="zh-CN" altLang="en-US" sz="18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中华人民共和国安全生产</a:t>
            </a:r>
            <a:r>
              <a:rPr kumimoji="0" lang="en-US" altLang="zh-CN" sz="18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a:t>
            </a:r>
            <a:endParaRPr kumimoji="0" lang="en-US" altLang="zh-CN" sz="18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zh-CN" altLang="en-US" sz="15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（主席令及省条例）</a:t>
            </a:r>
            <a:endParaRPr kumimoji="0" lang="zh-CN" altLang="en-US" sz="1800" b="0"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 name="Rectangle 2"/>
          <p:cNvSpPr txBox="1">
            <a:spLocks noChangeArrowheads="1"/>
          </p:cNvSpPr>
          <p:nvPr/>
        </p:nvSpPr>
        <p:spPr bwMode="auto">
          <a:xfrm>
            <a:off x="2033588" y="3165872"/>
            <a:ext cx="4913710" cy="1026319"/>
          </a:xfrm>
          <a:prstGeom prst="rect">
            <a:avLst/>
          </a:prstGeom>
          <a:noFill/>
          <a:ln w="9525">
            <a:noFill/>
            <a:miter lim="800000"/>
          </a:ln>
        </p:spPr>
        <p:txBody>
          <a:bodyPr/>
          <a:lstStyle/>
          <a:p>
            <a:pPr marL="342900" marR="0" indent="-342900" defTabSz="914400" eaLnBrk="0" hangingPunct="0">
              <a:lnSpc>
                <a:spcPct val="80000"/>
              </a:lnSpc>
              <a:spcBef>
                <a:spcPct val="20000"/>
              </a:spcBef>
              <a:buClr>
                <a:schemeClr val="tx2"/>
              </a:buClr>
              <a:buSzTx/>
              <a:buFont typeface="Wingdings" panose="05000000000000000000" pitchFamily="2" charset="2"/>
              <a:buChar char="§"/>
              <a:defRPr/>
            </a:pPr>
            <a:endParaRPr kumimoji="0" lang="en-US" altLang="zh-CN" sz="3300" kern="0" cap="none" spc="0" normalizeH="0" baseline="0" noProof="0">
              <a:latin typeface="华文行楷" pitchFamily="2" charset="-122"/>
              <a:ea typeface="华文行楷" pitchFamily="2" charset="-122"/>
              <a:cs typeface="+mn-cs"/>
            </a:endParaRPr>
          </a:p>
          <a:p>
            <a:pPr marL="342900" marR="0" indent="-342900" defTabSz="914400" eaLnBrk="0" hangingPunct="0">
              <a:lnSpc>
                <a:spcPct val="80000"/>
              </a:lnSpc>
              <a:spcBef>
                <a:spcPct val="20000"/>
              </a:spcBef>
              <a:buClr>
                <a:schemeClr val="tx2"/>
              </a:buClr>
              <a:buSzTx/>
              <a:buFont typeface="Wingdings" panose="05000000000000000000" pitchFamily="2" charset="2"/>
              <a:buChar char="§"/>
              <a:defRPr/>
            </a:pPr>
            <a:endParaRPr kumimoji="0" lang="en-US" altLang="zh-CN" sz="1015" kern="0" cap="none" spc="0" normalizeH="0" baseline="0" noProof="0">
              <a:latin typeface="华文行楷" pitchFamily="2" charset="-122"/>
              <a:ea typeface="华文行楷" pitchFamily="2" charset="-122"/>
              <a:cs typeface="+mn-cs"/>
            </a:endParaRPr>
          </a:p>
        </p:txBody>
      </p:sp>
      <p:sp>
        <p:nvSpPr>
          <p:cNvPr id="45060" name="Text Box 6"/>
          <p:cNvSpPr txBox="1"/>
          <p:nvPr/>
        </p:nvSpPr>
        <p:spPr>
          <a:xfrm>
            <a:off x="555625" y="344805"/>
            <a:ext cx="7838440" cy="3766185"/>
          </a:xfrm>
          <a:prstGeom prst="rect">
            <a:avLst/>
          </a:prstGeom>
          <a:solidFill>
            <a:schemeClr val="accent6">
              <a:lumMod val="40000"/>
              <a:lumOff val="60000"/>
            </a:schemeClr>
          </a:solidFill>
          <a:ln w="9525">
            <a:noFill/>
          </a:ln>
        </p:spPr>
        <p:txBody>
          <a:bodyPr wrap="square">
            <a:spAutoFit/>
          </a:bodyPr>
          <a:p>
            <a:pPr eaLnBrk="0" hangingPunct="0">
              <a:lnSpc>
                <a:spcPct val="170000"/>
              </a:lnSpc>
              <a:spcBef>
                <a:spcPct val="50000"/>
              </a:spcBef>
              <a:buClr>
                <a:schemeClr val="tx2"/>
              </a:buClr>
              <a:buFont typeface="Wingdings" panose="05000000000000000000" pitchFamily="2" charset="2"/>
            </a:pPr>
            <a:r>
              <a:rPr lang="en-US" altLang="zh-CN" sz="2400" b="1">
                <a:latin typeface="仿宋" panose="02010609060101010101" charset="-122"/>
                <a:ea typeface="仿宋" panose="02010609060101010101" charset="-122"/>
                <a:cs typeface="仿宋" panose="02010609060101010101" charset="-122"/>
              </a:rPr>
              <a:t>2.2</a:t>
            </a:r>
            <a:r>
              <a:rPr lang="zh-CN" altLang="en-US" sz="2400" b="1" dirty="0">
                <a:latin typeface="仿宋" panose="02010609060101010101" charset="-122"/>
                <a:ea typeface="仿宋" panose="02010609060101010101" charset="-122"/>
                <a:cs typeface="仿宋" panose="02010609060101010101" charset="-122"/>
              </a:rPr>
              <a:t>职责</a:t>
            </a:r>
            <a:r>
              <a:rPr lang="en-US" altLang="zh-CN" sz="2400" b="1">
                <a:latin typeface="仿宋" panose="02010609060101010101" charset="-122"/>
                <a:ea typeface="仿宋" panose="02010609060101010101" charset="-122"/>
                <a:cs typeface="仿宋" panose="02010609060101010101" charset="-122"/>
              </a:rPr>
              <a:t>: </a:t>
            </a:r>
            <a:endParaRPr lang="en-US" altLang="zh-CN" sz="2400" b="1">
              <a:latin typeface="仿宋" panose="02010609060101010101" charset="-122"/>
              <a:ea typeface="仿宋" panose="02010609060101010101" charset="-122"/>
              <a:cs typeface="仿宋" panose="02010609060101010101" charset="-122"/>
            </a:endParaRPr>
          </a:p>
          <a:p>
            <a:pPr eaLnBrk="0" hangingPunct="0">
              <a:lnSpc>
                <a:spcPct val="150000"/>
              </a:lnSpc>
              <a:spcBef>
                <a:spcPct val="50000"/>
              </a:spcBef>
              <a:buClr>
                <a:schemeClr val="tx2"/>
              </a:buClr>
              <a:buFont typeface="Wingdings" panose="05000000000000000000" pitchFamily="2" charset="2"/>
            </a:pPr>
            <a:r>
              <a:rPr lang="zh-CN" altLang="en-US" sz="2400" b="1" dirty="0">
                <a:solidFill>
                  <a:srgbClr val="FF0000"/>
                </a:solidFill>
                <a:latin typeface="仿宋" panose="02010609060101010101" charset="-122"/>
                <a:ea typeface="仿宋" panose="02010609060101010101" charset="-122"/>
                <a:cs typeface="仿宋" panose="02010609060101010101" charset="-122"/>
              </a:rPr>
              <a:t>制度：</a:t>
            </a:r>
            <a:r>
              <a:rPr lang="zh-CN" altLang="en-US" sz="1800" b="1" dirty="0">
                <a:latin typeface="仿宋" panose="02010609060101010101" charset="-122"/>
                <a:ea typeface="仿宋" panose="02010609060101010101" charset="-122"/>
                <a:cs typeface="仿宋" panose="02010609060101010101" charset="-122"/>
              </a:rPr>
              <a:t>应建立针对安全生产责任制的制定、沟通、培训、评审、修订及考核等环节内容的管理制度。 </a:t>
            </a:r>
            <a:endParaRPr lang="en-US" altLang="zh-CN" sz="1800" b="1">
              <a:latin typeface="仿宋" panose="02010609060101010101" charset="-122"/>
              <a:ea typeface="仿宋" panose="02010609060101010101" charset="-122"/>
              <a:cs typeface="仿宋" panose="02010609060101010101" charset="-122"/>
            </a:endParaRPr>
          </a:p>
          <a:p>
            <a:pPr eaLnBrk="0" hangingPunct="0">
              <a:lnSpc>
                <a:spcPct val="150000"/>
              </a:lnSpc>
              <a:spcBef>
                <a:spcPct val="50000"/>
              </a:spcBef>
              <a:buClr>
                <a:schemeClr val="tx2"/>
              </a:buClr>
              <a:buFont typeface="Wingdings" panose="05000000000000000000" pitchFamily="2" charset="2"/>
            </a:pPr>
            <a:r>
              <a:rPr lang="zh-CN" altLang="en-US" sz="2400" b="1" dirty="0">
                <a:solidFill>
                  <a:srgbClr val="FF0000"/>
                </a:solidFill>
                <a:latin typeface="仿宋" panose="02010609060101010101" charset="-122"/>
                <a:ea typeface="仿宋" panose="02010609060101010101" charset="-122"/>
                <a:cs typeface="仿宋" panose="02010609060101010101" charset="-122"/>
              </a:rPr>
              <a:t>安全生产责任制：</a:t>
            </a:r>
            <a:r>
              <a:rPr lang="zh-CN" altLang="en-US" sz="1800" b="1" dirty="0">
                <a:latin typeface="仿宋" panose="02010609060101010101" charset="-122"/>
                <a:ea typeface="仿宋" panose="02010609060101010101" charset="-122"/>
                <a:cs typeface="仿宋" panose="02010609060101010101" charset="-122"/>
              </a:rPr>
              <a:t>应建立、健全安全生产责任制，并对落实情况进行考核</a:t>
            </a:r>
            <a:endParaRPr lang="zh-CN" altLang="en-US" sz="1800" b="1" dirty="0">
              <a:latin typeface="仿宋" panose="02010609060101010101" charset="-122"/>
              <a:ea typeface="仿宋" panose="02010609060101010101" charset="-122"/>
              <a:cs typeface="仿宋" panose="02010609060101010101" charset="-122"/>
            </a:endParaRPr>
          </a:p>
          <a:p>
            <a:pPr algn="l" eaLnBrk="0" hangingPunct="0">
              <a:lnSpc>
                <a:spcPct val="150000"/>
              </a:lnSpc>
              <a:spcBef>
                <a:spcPct val="50000"/>
              </a:spcBef>
              <a:buClr>
                <a:schemeClr val="tx2"/>
              </a:buClr>
              <a:buSzTx/>
              <a:buFont typeface="Wingdings" panose="05000000000000000000" pitchFamily="2" charset="2"/>
            </a:pPr>
            <a:r>
              <a:rPr lang="zh-CN" altLang="en-US" sz="2400" b="1" dirty="0">
                <a:solidFill>
                  <a:srgbClr val="FF0000"/>
                </a:solidFill>
                <a:latin typeface="仿宋" panose="02010609060101010101" charset="-122"/>
                <a:ea typeface="仿宋" panose="02010609060101010101" charset="-122"/>
                <a:cs typeface="仿宋" panose="02010609060101010101" charset="-122"/>
              </a:rPr>
              <a:t>评审与更新：</a:t>
            </a:r>
            <a:r>
              <a:rPr lang="zh-CN" altLang="en-US" sz="1800" b="1" dirty="0">
                <a:latin typeface="仿宋" panose="02010609060101010101" charset="-122"/>
                <a:ea typeface="仿宋" panose="02010609060101010101" charset="-122"/>
                <a:cs typeface="仿宋" panose="02010609060101010101" charset="-122"/>
              </a:rPr>
              <a:t>应定期对安全生产责任制进行适宜性评审与更新。</a:t>
            </a:r>
            <a:endParaRPr lang="zh-CN" altLang="en-US" sz="1800" b="1"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AutoShape 5"/>
          <p:cNvSpPr>
            <a:spLocks noChangeArrowheads="1"/>
          </p:cNvSpPr>
          <p:nvPr/>
        </p:nvSpPr>
        <p:spPr bwMode="gray">
          <a:xfrm>
            <a:off x="518795" y="0"/>
            <a:ext cx="1714500" cy="478631"/>
          </a:xfrm>
          <a:prstGeom prst="roundRect">
            <a:avLst>
              <a:gd name="adj" fmla="val 16667"/>
            </a:avLst>
          </a:prstGeom>
          <a:solidFill>
            <a:schemeClr val="accent1"/>
          </a:solidFill>
          <a:ln w="12700" algn="ctr">
            <a:solidFill>
              <a:schemeClr val="bg1"/>
            </a:solidFill>
            <a:round/>
          </a:ln>
          <a:effectLst>
            <a:outerShdw dist="35921" dir="2700000" algn="ctr" rotWithShape="0">
              <a:srgbClr val="808080"/>
            </a:outerShdw>
          </a:effectLst>
          <a:scene3d>
            <a:camera prst="orthographicFront"/>
            <a:lightRig rig="threePt" dir="t"/>
          </a:scene3d>
          <a:sp3d>
            <a:bevelT w="152400" h="50800" prst="softRound"/>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6085" name="灯片编号占位符 3"/>
          <p:cNvSpPr txBox="1">
            <a:spLocks noGrp="1"/>
          </p:cNvSpPr>
          <p:nvPr>
            <p:ph type="sldNum" sz="quarter" idx="11"/>
          </p:nvPr>
        </p:nvSpPr>
        <p:spPr>
          <a:xfrm>
            <a:off x="4978400" y="4774565"/>
            <a:ext cx="925830" cy="273685"/>
          </a:xfrm>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 name="Rectangle 2"/>
          <p:cNvSpPr txBox="1">
            <a:spLocks noChangeArrowheads="1"/>
          </p:cNvSpPr>
          <p:nvPr/>
        </p:nvSpPr>
        <p:spPr bwMode="auto">
          <a:xfrm>
            <a:off x="2033588" y="2365772"/>
            <a:ext cx="4913710" cy="1026319"/>
          </a:xfrm>
          <a:prstGeom prst="rect">
            <a:avLst/>
          </a:prstGeom>
          <a:noFill/>
          <a:ln w="9525">
            <a:noFill/>
            <a:miter lim="800000"/>
          </a:ln>
        </p:spPr>
        <p:txBody>
          <a:bodyPr/>
          <a:lstStyle/>
          <a:p>
            <a:pPr marL="342900" marR="0" indent="-342900" defTabSz="914400" eaLnBrk="0" hangingPunct="0">
              <a:lnSpc>
                <a:spcPct val="80000"/>
              </a:lnSpc>
              <a:spcBef>
                <a:spcPct val="20000"/>
              </a:spcBef>
              <a:buClr>
                <a:schemeClr val="tx2"/>
              </a:buClr>
              <a:buSzTx/>
              <a:buFont typeface="Wingdings" panose="05000000000000000000" pitchFamily="2" charset="2"/>
              <a:buChar char="§"/>
              <a:defRPr/>
            </a:pPr>
            <a:endParaRPr kumimoji="0" lang="en-US" altLang="zh-CN" sz="3300" kern="0" cap="none" spc="0" normalizeH="0" baseline="0" noProof="0">
              <a:latin typeface="华文行楷" pitchFamily="2" charset="-122"/>
              <a:ea typeface="华文行楷" pitchFamily="2" charset="-122"/>
              <a:cs typeface="+mn-cs"/>
            </a:endParaRPr>
          </a:p>
          <a:p>
            <a:pPr marL="342900" marR="0" indent="-342900" defTabSz="914400" eaLnBrk="0" hangingPunct="0">
              <a:lnSpc>
                <a:spcPct val="80000"/>
              </a:lnSpc>
              <a:spcBef>
                <a:spcPct val="20000"/>
              </a:spcBef>
              <a:buClr>
                <a:schemeClr val="tx2"/>
              </a:buClr>
              <a:buSzTx/>
              <a:buFont typeface="Wingdings" panose="05000000000000000000" pitchFamily="2" charset="2"/>
              <a:buChar char="§"/>
              <a:defRPr/>
            </a:pPr>
            <a:endParaRPr kumimoji="0" lang="en-US" altLang="zh-CN" sz="1015" kern="0" cap="none" spc="0" normalizeH="0" baseline="0" noProof="0">
              <a:latin typeface="华文行楷" pitchFamily="2" charset="-122"/>
              <a:ea typeface="华文行楷" pitchFamily="2" charset="-122"/>
              <a:cs typeface="+mn-cs"/>
            </a:endParaRPr>
          </a:p>
        </p:txBody>
      </p:sp>
      <p:sp>
        <p:nvSpPr>
          <p:cNvPr id="46087" name="Text Box 4"/>
          <p:cNvSpPr txBox="1"/>
          <p:nvPr/>
        </p:nvSpPr>
        <p:spPr>
          <a:xfrm>
            <a:off x="518716" y="49371"/>
            <a:ext cx="1856184"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Arial" panose="020B0604020202020204" pitchFamily="34" charset="0"/>
              </a:rPr>
              <a:t>安全生产投入</a:t>
            </a:r>
            <a:r>
              <a:rPr lang="zh-CN" altLang="en-US" sz="1015" b="1" dirty="0">
                <a:latin typeface="Arial" panose="020B0604020202020204" pitchFamily="34" charset="0"/>
              </a:rPr>
              <a:t> </a:t>
            </a:r>
            <a:endParaRPr lang="zh-CN" altLang="en-US" sz="1015" b="1" dirty="0">
              <a:latin typeface="Arial" panose="020B0604020202020204" pitchFamily="34" charset="0"/>
            </a:endParaRPr>
          </a:p>
        </p:txBody>
      </p:sp>
      <p:sp>
        <p:nvSpPr>
          <p:cNvPr id="28679" name="Oval 5"/>
          <p:cNvSpPr>
            <a:spLocks noChangeArrowheads="1"/>
          </p:cNvSpPr>
          <p:nvPr/>
        </p:nvSpPr>
        <p:spPr bwMode="auto">
          <a:xfrm>
            <a:off x="63183" y="49451"/>
            <a:ext cx="377429" cy="377428"/>
          </a:xfrm>
          <a:prstGeom prst="ellipse">
            <a:avLst/>
          </a:prstGeom>
          <a:solidFill>
            <a:schemeClr val="accent1"/>
          </a:solidFill>
          <a:ln w="12700">
            <a:solidFill>
              <a:srgbClr val="000000"/>
            </a:solidFill>
            <a:round/>
          </a:ln>
          <a:scene3d>
            <a:camera prst="orthographicFront"/>
            <a:lightRig rig="threePt" dir="t"/>
          </a:scene3d>
          <a:sp3d>
            <a:bevelT w="152400" h="50800" prst="softRound"/>
          </a:sp3d>
        </p:spPr>
        <p:txBody>
          <a:bodyPr wrap="none" anchor="ctr"/>
          <a:lstStyle/>
          <a:p>
            <a:pPr marL="0" marR="0" lvl="0" indent="0" algn="ctr" defTabSz="914400" rtl="0" eaLnBrk="0" fontAlgn="base" latinLnBrk="1" hangingPunct="0">
              <a:lnSpc>
                <a:spcPct val="100000"/>
              </a:lnSpc>
              <a:spcBef>
                <a:spcPct val="20000"/>
              </a:spcBef>
              <a:spcAft>
                <a:spcPct val="0"/>
              </a:spcAft>
              <a:buClr>
                <a:schemeClr val="tx2"/>
              </a:buClr>
              <a:buSzTx/>
              <a:buFont typeface="Wingdings" panose="05000000000000000000" pitchFamily="2" charset="2"/>
              <a:buNone/>
              <a:defRPr/>
            </a:pPr>
            <a:r>
              <a:rPr kumimoji="1" lang="en-US" altLang="zh-CN" sz="2100" b="1"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rPr>
              <a:t>3</a:t>
            </a:r>
            <a:endParaRPr kumimoji="1" lang="en-US" altLang="zh-CN" sz="2100" b="1" i="0" u="none" strike="noStrike" kern="1200" cap="none" spc="0" normalizeH="0" baseline="0" noProof="0">
              <a:ln>
                <a:noFill/>
              </a:ln>
              <a:solidFill>
                <a:srgbClr val="FFFFFF"/>
              </a:solidFill>
              <a:effectLst/>
              <a:uLnTx/>
              <a:uFillTx/>
              <a:latin typeface="Gulim" pitchFamily="34" charset="-127"/>
              <a:ea typeface="Gulim" pitchFamily="34" charset="-127"/>
              <a:cs typeface="+mn-cs"/>
            </a:endParaRPr>
          </a:p>
        </p:txBody>
      </p:sp>
      <p:sp>
        <p:nvSpPr>
          <p:cNvPr id="46091" name="Text Box 6"/>
          <p:cNvSpPr txBox="1"/>
          <p:nvPr/>
        </p:nvSpPr>
        <p:spPr>
          <a:xfrm>
            <a:off x="393065" y="828040"/>
            <a:ext cx="8600440" cy="3912870"/>
          </a:xfrm>
          <a:prstGeom prst="rect">
            <a:avLst/>
          </a:prstGeom>
          <a:solidFill>
            <a:schemeClr val="accent4">
              <a:lumMod val="60000"/>
              <a:lumOff val="40000"/>
            </a:schemeClr>
          </a:solidFill>
          <a:ln w="9525">
            <a:noFill/>
          </a:ln>
        </p:spPr>
        <p:txBody>
          <a:bodyPr wrap="square">
            <a:spAutoFit/>
          </a:bodyPr>
          <a:p>
            <a:pPr eaLnBrk="0" hangingPunct="0">
              <a:spcBef>
                <a:spcPts val="12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3.1安全生产费用：</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60000"/>
              </a:lnSpc>
              <a:spcBef>
                <a:spcPts val="0"/>
              </a:spcBef>
              <a:spcAft>
                <a:spcPts val="0"/>
              </a:spcAft>
              <a:buClr>
                <a:schemeClr val="tx2"/>
              </a:buClr>
              <a:buFont typeface="Wingdings" panose="05000000000000000000" pitchFamily="2" charset="2"/>
            </a:pPr>
            <a:r>
              <a:rPr lang="zh-CN" altLang="en-US" sz="1800" b="1" dirty="0">
                <a:solidFill>
                  <a:srgbClr val="FF0000"/>
                </a:solidFill>
                <a:latin typeface="仿宋" panose="02010609060101010101" charset="-122"/>
                <a:ea typeface="仿宋" panose="02010609060101010101" charset="-122"/>
                <a:cs typeface="仿宋" panose="02010609060101010101" charset="-122"/>
              </a:rPr>
              <a:t>制度：</a:t>
            </a:r>
            <a:r>
              <a:rPr lang="zh-CN" altLang="en-US" sz="1800" dirty="0">
                <a:latin typeface="仿宋" panose="02010609060101010101" charset="-122"/>
                <a:ea typeface="仿宋" panose="02010609060101010101" charset="-122"/>
                <a:cs typeface="仿宋" panose="02010609060101010101" charset="-122"/>
              </a:rPr>
              <a:t>应建立安全生产</a:t>
            </a:r>
            <a:r>
              <a:rPr lang="zh-CN" altLang="en-US" sz="1800" dirty="0">
                <a:solidFill>
                  <a:srgbClr val="FF0000"/>
                </a:solidFill>
                <a:latin typeface="仿宋" panose="02010609060101010101" charset="-122"/>
                <a:ea typeface="仿宋" panose="02010609060101010101" charset="-122"/>
                <a:cs typeface="仿宋" panose="02010609060101010101" charset="-122"/>
              </a:rPr>
              <a:t>投入保障制度</a:t>
            </a:r>
            <a:r>
              <a:rPr lang="zh-CN" altLang="en-US" sz="1800" dirty="0">
                <a:latin typeface="仿宋" panose="02010609060101010101" charset="-122"/>
                <a:ea typeface="仿宋" panose="02010609060101010101" charset="-122"/>
                <a:cs typeface="仿宋" panose="02010609060101010101" charset="-122"/>
              </a:rPr>
              <a:t>。</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60000"/>
              </a:lnSpc>
              <a:spcBef>
                <a:spcPts val="0"/>
              </a:spcBef>
              <a:spcAft>
                <a:spcPts val="0"/>
              </a:spcAft>
              <a:buClr>
                <a:schemeClr val="tx2"/>
              </a:buClr>
              <a:buFont typeface="Wingdings" panose="05000000000000000000" pitchFamily="2" charset="2"/>
            </a:pPr>
            <a:r>
              <a:rPr lang="zh-CN" altLang="en-US" sz="1800" b="1" dirty="0">
                <a:solidFill>
                  <a:srgbClr val="FF0000"/>
                </a:solidFill>
                <a:latin typeface="仿宋" panose="02010609060101010101" charset="-122"/>
                <a:ea typeface="仿宋" panose="02010609060101010101" charset="-122"/>
                <a:cs typeface="仿宋" panose="02010609060101010101" charset="-122"/>
              </a:rPr>
              <a:t>费用管理：</a:t>
            </a:r>
            <a:r>
              <a:rPr lang="zh-CN" altLang="en-US" sz="1800" dirty="0">
                <a:latin typeface="仿宋" panose="02010609060101010101" charset="-122"/>
                <a:ea typeface="仿宋" panose="02010609060101010101" charset="-122"/>
                <a:cs typeface="仿宋" panose="02010609060101010101" charset="-122"/>
              </a:rPr>
              <a:t>应按规定</a:t>
            </a:r>
            <a:r>
              <a:rPr lang="zh-CN" altLang="en-US" sz="1800" dirty="0">
                <a:solidFill>
                  <a:srgbClr val="FF0000"/>
                </a:solidFill>
                <a:latin typeface="仿宋" panose="02010609060101010101" charset="-122"/>
                <a:ea typeface="仿宋" panose="02010609060101010101" charset="-122"/>
                <a:cs typeface="仿宋" panose="02010609060101010101" charset="-122"/>
              </a:rPr>
              <a:t>提取</a:t>
            </a:r>
            <a:r>
              <a:rPr lang="zh-CN" altLang="en-US" sz="1800" dirty="0">
                <a:latin typeface="仿宋" panose="02010609060101010101" charset="-122"/>
                <a:ea typeface="仿宋" panose="02010609060101010101" charset="-122"/>
                <a:cs typeface="仿宋" panose="02010609060101010101" charset="-122"/>
              </a:rPr>
              <a:t>安全生产费用，</a:t>
            </a:r>
            <a:r>
              <a:rPr lang="zh-CN" altLang="en-US" sz="1800" dirty="0">
                <a:solidFill>
                  <a:srgbClr val="FF0000"/>
                </a:solidFill>
                <a:latin typeface="仿宋" panose="02010609060101010101" charset="-122"/>
                <a:ea typeface="仿宋" panose="02010609060101010101" charset="-122"/>
                <a:cs typeface="仿宋" panose="02010609060101010101" charset="-122"/>
              </a:rPr>
              <a:t>专款专用</a:t>
            </a:r>
            <a:r>
              <a:rPr lang="zh-CN" altLang="en-US" sz="1800" dirty="0">
                <a:latin typeface="仿宋" panose="02010609060101010101" charset="-122"/>
                <a:ea typeface="仿宋" panose="02010609060101010101" charset="-122"/>
                <a:cs typeface="仿宋" panose="02010609060101010101" charset="-122"/>
              </a:rPr>
              <a:t>，</a:t>
            </a:r>
            <a:r>
              <a:rPr lang="zh-CN" altLang="en-US" sz="1800" u="sng" dirty="0">
                <a:latin typeface="仿宋" panose="02010609060101010101" charset="-122"/>
                <a:ea typeface="仿宋" panose="02010609060101010101" charset="-122"/>
                <a:cs typeface="仿宋" panose="02010609060101010101" charset="-122"/>
              </a:rPr>
              <a:t>并建立安全生产费用</a:t>
            </a:r>
            <a:r>
              <a:rPr lang="zh-CN" altLang="en-US" sz="1800" u="sng" dirty="0">
                <a:solidFill>
                  <a:srgbClr val="FF0000"/>
                </a:solidFill>
                <a:latin typeface="仿宋" panose="02010609060101010101" charset="-122"/>
                <a:ea typeface="仿宋" panose="02010609060101010101" charset="-122"/>
                <a:cs typeface="仿宋" panose="02010609060101010101" charset="-122"/>
              </a:rPr>
              <a:t>使用台账</a:t>
            </a:r>
            <a:endParaRPr lang="zh-CN" altLang="en-US" sz="1800" u="sng" dirty="0">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60000"/>
              </a:lnSpc>
              <a:spcBef>
                <a:spcPts val="0"/>
              </a:spcBef>
              <a:spcAft>
                <a:spcPts val="0"/>
              </a:spcAft>
              <a:buClr>
                <a:schemeClr val="tx2"/>
              </a:buClr>
              <a:buFont typeface="Wingdings" panose="05000000000000000000" pitchFamily="2" charset="2"/>
            </a:pPr>
            <a:r>
              <a:rPr lang="en-US" altLang="zh-CN" sz="1800" u="sng">
                <a:solidFill>
                  <a:srgbClr val="FF0000"/>
                </a:solidFill>
                <a:latin typeface="仿宋" panose="02010609060101010101" charset="-122"/>
                <a:ea typeface="仿宋" panose="02010609060101010101" charset="-122"/>
                <a:cs typeface="仿宋" panose="02010609060101010101" charset="-122"/>
              </a:rPr>
              <a:t>《企业安全生产费用提取和使用管理办法》（财企[2012]16；财政部和安监总局）</a:t>
            </a:r>
            <a:r>
              <a:rPr lang="zh-CN" altLang="en-US" sz="1800" dirty="0">
                <a:solidFill>
                  <a:srgbClr val="FF0000"/>
                </a:solidFill>
                <a:latin typeface="仿宋" panose="02010609060101010101" charset="-122"/>
                <a:ea typeface="仿宋" panose="02010609060101010101" charset="-122"/>
                <a:cs typeface="仿宋" panose="02010609060101010101" charset="-122"/>
              </a:rPr>
              <a:t>使用计划和范围： </a:t>
            </a: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1</a:t>
            </a:r>
            <a:r>
              <a:rPr lang="zh-CN" altLang="en-US" sz="1800" dirty="0">
                <a:latin typeface="仿宋" panose="02010609060101010101" charset="-122"/>
                <a:ea typeface="仿宋" panose="02010609060101010101" charset="-122"/>
                <a:cs typeface="仿宋" panose="02010609060101010101" charset="-122"/>
              </a:rPr>
              <a:t>）完善、改造和维护安全防护设备设施；（</a:t>
            </a:r>
            <a:r>
              <a:rPr lang="en-US" altLang="zh-CN" sz="1800">
                <a:latin typeface="仿宋" panose="02010609060101010101" charset="-122"/>
                <a:ea typeface="仿宋" panose="02010609060101010101" charset="-122"/>
                <a:cs typeface="仿宋" panose="02010609060101010101" charset="-122"/>
              </a:rPr>
              <a:t>2</a:t>
            </a:r>
            <a:r>
              <a:rPr lang="zh-CN" altLang="en-US" sz="1800" dirty="0">
                <a:latin typeface="仿宋" panose="02010609060101010101" charset="-122"/>
                <a:ea typeface="仿宋" panose="02010609060101010101" charset="-122"/>
                <a:cs typeface="仿宋" panose="02010609060101010101" charset="-122"/>
              </a:rPr>
              <a:t>）安全生产教育培训和配备劳动防护用品；（</a:t>
            </a:r>
            <a:r>
              <a:rPr lang="en-US" altLang="zh-CN" sz="1800">
                <a:latin typeface="仿宋" panose="02010609060101010101" charset="-122"/>
                <a:ea typeface="仿宋" panose="02010609060101010101" charset="-122"/>
                <a:cs typeface="仿宋" panose="02010609060101010101" charset="-122"/>
              </a:rPr>
              <a:t>3</a:t>
            </a:r>
            <a:r>
              <a:rPr lang="zh-CN" altLang="en-US" sz="1800" dirty="0">
                <a:latin typeface="仿宋" panose="02010609060101010101" charset="-122"/>
                <a:ea typeface="仿宋" panose="02010609060101010101" charset="-122"/>
                <a:cs typeface="仿宋" panose="02010609060101010101" charset="-122"/>
              </a:rPr>
              <a:t>）安全评价、重大危险源监控、事故隐患评估和整改；（</a:t>
            </a:r>
            <a:r>
              <a:rPr lang="en-US" altLang="zh-CN" sz="1800">
                <a:latin typeface="仿宋" panose="02010609060101010101" charset="-122"/>
                <a:ea typeface="仿宋" panose="02010609060101010101" charset="-122"/>
                <a:cs typeface="仿宋" panose="02010609060101010101" charset="-122"/>
              </a:rPr>
              <a:t>4</a:t>
            </a:r>
            <a:r>
              <a:rPr lang="zh-CN" altLang="en-US" sz="1800" dirty="0">
                <a:latin typeface="仿宋" panose="02010609060101010101" charset="-122"/>
                <a:ea typeface="仿宋" panose="02010609060101010101" charset="-122"/>
                <a:cs typeface="仿宋" panose="02010609060101010101" charset="-122"/>
              </a:rPr>
              <a:t>）职业危害防治，职业危害因素检测、监测和职业健康体检；（</a:t>
            </a:r>
            <a:r>
              <a:rPr lang="en-US" altLang="zh-CN" sz="1800">
                <a:latin typeface="仿宋" panose="02010609060101010101" charset="-122"/>
                <a:ea typeface="仿宋" panose="02010609060101010101" charset="-122"/>
                <a:cs typeface="仿宋" panose="02010609060101010101" charset="-122"/>
              </a:rPr>
              <a:t>5</a:t>
            </a:r>
            <a:r>
              <a:rPr lang="zh-CN" altLang="en-US" sz="1800" dirty="0">
                <a:latin typeface="仿宋" panose="02010609060101010101" charset="-122"/>
                <a:ea typeface="仿宋" panose="02010609060101010101" charset="-122"/>
                <a:cs typeface="仿宋" panose="02010609060101010101" charset="-122"/>
              </a:rPr>
              <a:t>）设备设施安全性能检测检验；（</a:t>
            </a:r>
            <a:r>
              <a:rPr lang="en-US" altLang="zh-CN" sz="1800">
                <a:latin typeface="仿宋" panose="02010609060101010101" charset="-122"/>
                <a:ea typeface="仿宋" panose="02010609060101010101" charset="-122"/>
                <a:cs typeface="仿宋" panose="02010609060101010101" charset="-122"/>
              </a:rPr>
              <a:t>6</a:t>
            </a:r>
            <a:r>
              <a:rPr lang="zh-CN" altLang="en-US" sz="1800" dirty="0">
                <a:latin typeface="仿宋" panose="02010609060101010101" charset="-122"/>
                <a:ea typeface="仿宋" panose="02010609060101010101" charset="-122"/>
                <a:cs typeface="仿宋" panose="02010609060101010101" charset="-122"/>
              </a:rPr>
              <a:t>）应急救援器材、装备的配备及应急救援演练；（</a:t>
            </a:r>
            <a:r>
              <a:rPr lang="en-US" altLang="zh-CN" sz="1800">
                <a:latin typeface="仿宋" panose="02010609060101010101" charset="-122"/>
                <a:ea typeface="仿宋" panose="02010609060101010101" charset="-122"/>
                <a:cs typeface="仿宋" panose="02010609060101010101" charset="-122"/>
              </a:rPr>
              <a:t>7</a:t>
            </a:r>
            <a:r>
              <a:rPr lang="zh-CN" altLang="en-US" sz="1800" dirty="0">
                <a:latin typeface="仿宋" panose="02010609060101010101" charset="-122"/>
                <a:ea typeface="仿宋" panose="02010609060101010101" charset="-122"/>
                <a:cs typeface="仿宋" panose="02010609060101010101" charset="-122"/>
              </a:rPr>
              <a:t>）安全标志及标识；（</a:t>
            </a:r>
            <a:r>
              <a:rPr lang="en-US" altLang="zh-CN" sz="1800">
                <a:latin typeface="仿宋" panose="02010609060101010101" charset="-122"/>
                <a:ea typeface="仿宋" panose="02010609060101010101" charset="-122"/>
                <a:cs typeface="仿宋" panose="02010609060101010101" charset="-122"/>
              </a:rPr>
              <a:t>8</a:t>
            </a:r>
            <a:r>
              <a:rPr lang="zh-CN" altLang="en-US" sz="1800" dirty="0">
                <a:latin typeface="仿宋" panose="02010609060101010101" charset="-122"/>
                <a:ea typeface="仿宋" panose="02010609060101010101" charset="-122"/>
                <a:cs typeface="仿宋" panose="02010609060101010101" charset="-122"/>
              </a:rPr>
              <a:t>）其他与安全生产直接相关的物品或者活动。</a:t>
            </a:r>
            <a:endParaRPr lang="en-US" altLang="zh-CN" sz="18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灯片编号占位符 3"/>
          <p:cNvSpPr txBox="1">
            <a:spLocks noGrp="1"/>
          </p:cNvSpPr>
          <p:nvPr>
            <p:ph type="sldNum" sz="quarter" idx="11"/>
          </p:nvPr>
        </p:nvSpPr>
        <p:spPr>
          <a:xfrm>
            <a:off x="4950460" y="4767580"/>
            <a:ext cx="861060" cy="273685"/>
          </a:xfrm>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47108" name="Text Box 6"/>
          <p:cNvSpPr txBox="1"/>
          <p:nvPr/>
        </p:nvSpPr>
        <p:spPr>
          <a:xfrm>
            <a:off x="607060" y="565150"/>
            <a:ext cx="7397115" cy="2476500"/>
          </a:xfrm>
          <a:prstGeom prst="rect">
            <a:avLst/>
          </a:prstGeom>
          <a:solidFill>
            <a:schemeClr val="accent6">
              <a:lumMod val="60000"/>
              <a:lumOff val="40000"/>
            </a:schemeClr>
          </a:solidFill>
          <a:ln w="9525">
            <a:noFill/>
          </a:ln>
        </p:spPr>
        <p:txBody>
          <a:bodyPr wrap="square">
            <a:spAutoFit/>
          </a:bodyPr>
          <a:p>
            <a:pPr eaLnBrk="0" hangingPunct="0">
              <a:lnSpc>
                <a:spcPct val="150000"/>
              </a:lnSpc>
              <a:spcBef>
                <a:spcPts val="12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3.2工伤保险（安全生产责任险）：</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50000"/>
              </a:lnSpc>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制度：应建立员工工伤保险的管理。</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50000"/>
              </a:lnSpc>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缴纳费用：应缴纳足额的工伤保险费。</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50000"/>
              </a:lnSpc>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工伤补偿：应保障受伤员工获取相应的工伤保险与赔付。</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50000"/>
              </a:lnSpc>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其他资料：缴费发票、工伤事故认定、等级鉴定、赔付凭证等</a:t>
            </a:r>
            <a:endParaRPr lang="zh-CN" altLang="en-US" sz="1800" dirty="0">
              <a:latin typeface="仿宋" panose="02010609060101010101" charset="-122"/>
              <a:ea typeface="仿宋" panose="02010609060101010101" charset="-122"/>
              <a:cs typeface="仿宋" panose="02010609060101010101" charset="-122"/>
            </a:endParaRPr>
          </a:p>
        </p:txBody>
      </p:sp>
      <p:sp>
        <p:nvSpPr>
          <p:cNvPr id="6" name="矩形 5"/>
          <p:cNvSpPr/>
          <p:nvPr/>
        </p:nvSpPr>
        <p:spPr>
          <a:xfrm>
            <a:off x="1325880" y="3311525"/>
            <a:ext cx="6332220" cy="368300"/>
          </a:xfrm>
          <a:prstGeom prst="rect">
            <a:avLst/>
          </a:prstGeom>
          <a:solidFill>
            <a:srgbClr val="FF9900"/>
          </a:solidFill>
          <a:scene3d>
            <a:camera prst="orthographicFront"/>
            <a:lightRig rig="threePt" dir="t"/>
          </a:scene3d>
          <a:sp3d>
            <a:bevelT/>
          </a:sp3d>
        </p:spPr>
        <p:txBody>
          <a:bodyPr wrap="square">
            <a:spAutoFit/>
          </a:bodyPr>
          <a:lstStyle/>
          <a:p>
            <a:pPr marL="0" marR="0" lvl="0" indent="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zh-CN" altLang="en-US" sz="18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新</a:t>
            </a:r>
            <a:r>
              <a:rPr kumimoji="0" lang="en-US" altLang="zh-CN" sz="18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a:t>
            </a:r>
            <a:r>
              <a:rPr kumimoji="0" lang="zh-CN" altLang="en-US" sz="18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工伤保险条例</a:t>
            </a:r>
            <a:r>
              <a:rPr kumimoji="0" lang="en-US" altLang="zh-CN" sz="18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a:t>
            </a:r>
            <a:r>
              <a:rPr kumimoji="0" lang="zh-CN" altLang="en-US" sz="15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（国务院令第</a:t>
            </a:r>
            <a:r>
              <a:rPr kumimoji="0" lang="en-US" altLang="zh-CN" sz="15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586</a:t>
            </a:r>
            <a:r>
              <a:rPr kumimoji="0" lang="zh-CN" altLang="en-US" sz="15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号）</a:t>
            </a:r>
            <a:endParaRPr kumimoji="0" lang="zh-CN" altLang="en-US" sz="1800" b="1"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endParaRPr>
          </a:p>
        </p:txBody>
      </p:sp>
      <p:sp>
        <p:nvSpPr>
          <p:cNvPr id="7" name="TextBox 6"/>
          <p:cNvSpPr txBox="1"/>
          <p:nvPr/>
        </p:nvSpPr>
        <p:spPr>
          <a:xfrm>
            <a:off x="436245" y="3829050"/>
            <a:ext cx="8627110" cy="922020"/>
          </a:xfrm>
          <a:prstGeom prst="rect">
            <a:avLst/>
          </a:prstGeom>
          <a:solidFill>
            <a:srgbClr val="00B050"/>
          </a:solidFill>
          <a:scene3d>
            <a:camera prst="orthographicFront"/>
            <a:lightRig rig="threePt" dir="t"/>
          </a:scene3d>
          <a:sp3d>
            <a:bevelT/>
          </a:sp3d>
        </p:spPr>
        <p:txBody>
          <a:bodyPr wrap="square">
            <a:spAutoFit/>
          </a:bodyPr>
          <a:lstStyle/>
          <a:p>
            <a:pPr marR="0" defTabSz="914400" eaLnBrk="0" hangingPunct="0">
              <a:spcBef>
                <a:spcPct val="20000"/>
              </a:spcBef>
              <a:buClr>
                <a:schemeClr val="tx2"/>
              </a:buClr>
              <a:buSzTx/>
              <a:buFont typeface="Wingdings" panose="05000000000000000000" pitchFamily="2" charset="2"/>
              <a:buNone/>
              <a:defRPr/>
            </a:pPr>
            <a:r>
              <a:rPr kumimoji="0" lang="zh-CN" altLang="en-US" sz="1800" b="1" kern="1200" cap="none" spc="0" normalizeH="0" baseline="0" noProof="0" dirty="0">
                <a:latin typeface="仿宋" panose="02010609060101010101" charset="-122"/>
                <a:ea typeface="仿宋" panose="02010609060101010101" charset="-122"/>
                <a:cs typeface="仿宋" panose="02010609060101010101" charset="-122"/>
              </a:rPr>
              <a:t>五大变化：</a:t>
            </a:r>
            <a:r>
              <a:rPr kumimoji="0" lang="en-US" altLang="zh-CN" sz="1800" b="1" kern="1200" cap="none" spc="0" normalizeH="0" baseline="0" noProof="0" dirty="0">
                <a:latin typeface="仿宋" panose="02010609060101010101" charset="-122"/>
                <a:ea typeface="仿宋" panose="02010609060101010101" charset="-122"/>
                <a:cs typeface="仿宋" panose="02010609060101010101" charset="-122"/>
              </a:rPr>
              <a:t>1</a:t>
            </a:r>
            <a:r>
              <a:rPr kumimoji="0" lang="zh-CN" altLang="en-US" sz="1800" b="1" kern="1200" cap="none" spc="0" normalizeH="0" baseline="0" noProof="0" dirty="0">
                <a:latin typeface="仿宋" panose="02010609060101010101" charset="-122"/>
                <a:ea typeface="仿宋" panose="02010609060101010101" charset="-122"/>
                <a:cs typeface="仿宋" panose="02010609060101010101" charset="-122"/>
              </a:rPr>
              <a:t>、扩大了工伤保险适用范围。</a:t>
            </a:r>
            <a:r>
              <a:rPr kumimoji="0" lang="en-US" altLang="zh-CN" sz="1800" b="1" kern="1200" cap="none" spc="0" normalizeH="0" baseline="0" noProof="0" dirty="0">
                <a:latin typeface="仿宋" panose="02010609060101010101" charset="-122"/>
                <a:ea typeface="仿宋" panose="02010609060101010101" charset="-122"/>
                <a:cs typeface="仿宋" panose="02010609060101010101" charset="-122"/>
              </a:rPr>
              <a:t>2</a:t>
            </a:r>
            <a:r>
              <a:rPr kumimoji="0" lang="zh-CN" altLang="en-US" sz="1800" b="1" kern="1200" cap="none" spc="0" normalizeH="0" baseline="0" noProof="0" dirty="0">
                <a:latin typeface="仿宋" panose="02010609060101010101" charset="-122"/>
                <a:ea typeface="仿宋" panose="02010609060101010101" charset="-122"/>
                <a:cs typeface="仿宋" panose="02010609060101010101" charset="-122"/>
              </a:rPr>
              <a:t>、扩大了上下班途中的工伤认定范围。</a:t>
            </a:r>
            <a:r>
              <a:rPr kumimoji="0" lang="en-US" altLang="zh-CN" sz="1800" b="1" kern="1200" cap="none" spc="0" normalizeH="0" baseline="0" noProof="0" dirty="0">
                <a:latin typeface="仿宋" panose="02010609060101010101" charset="-122"/>
                <a:ea typeface="仿宋" panose="02010609060101010101" charset="-122"/>
                <a:cs typeface="仿宋" panose="02010609060101010101" charset="-122"/>
              </a:rPr>
              <a:t>3</a:t>
            </a:r>
            <a:r>
              <a:rPr kumimoji="0" lang="zh-CN" altLang="en-US" sz="1800" b="1" kern="1200" cap="none" spc="0" normalizeH="0" baseline="0" noProof="0" dirty="0">
                <a:latin typeface="仿宋" panose="02010609060101010101" charset="-122"/>
                <a:ea typeface="仿宋" panose="02010609060101010101" charset="-122"/>
                <a:cs typeface="仿宋" panose="02010609060101010101" charset="-122"/>
              </a:rPr>
              <a:t>、简化了工伤认定、鉴定和争议处理程序。</a:t>
            </a:r>
            <a:r>
              <a:rPr kumimoji="0" lang="en-US" altLang="zh-CN" sz="1800" b="1" kern="1200" cap="none" spc="0" normalizeH="0" baseline="0" noProof="0" dirty="0">
                <a:latin typeface="仿宋" panose="02010609060101010101" charset="-122"/>
                <a:ea typeface="仿宋" panose="02010609060101010101" charset="-122"/>
                <a:cs typeface="仿宋" panose="02010609060101010101" charset="-122"/>
              </a:rPr>
              <a:t>4</a:t>
            </a:r>
            <a:r>
              <a:rPr kumimoji="0" lang="zh-CN" altLang="en-US" sz="1800" b="1" kern="1200" cap="none" spc="0" normalizeH="0" baseline="0" noProof="0" dirty="0">
                <a:latin typeface="仿宋" panose="02010609060101010101" charset="-122"/>
                <a:ea typeface="仿宋" panose="02010609060101010101" charset="-122"/>
                <a:cs typeface="仿宋" panose="02010609060101010101" charset="-122"/>
              </a:rPr>
              <a:t>、提高了一次性工亡补助金和一次性伤残补助金标准。</a:t>
            </a:r>
            <a:r>
              <a:rPr kumimoji="0" lang="en-US" altLang="zh-CN" sz="1800" b="1" kern="1200" cap="none" spc="0" normalizeH="0" baseline="0" noProof="0" dirty="0">
                <a:latin typeface="仿宋" panose="02010609060101010101" charset="-122"/>
                <a:ea typeface="仿宋" panose="02010609060101010101" charset="-122"/>
                <a:cs typeface="仿宋" panose="02010609060101010101" charset="-122"/>
              </a:rPr>
              <a:t>5</a:t>
            </a:r>
            <a:r>
              <a:rPr kumimoji="0" lang="zh-CN" altLang="en-US" sz="1800" b="1" kern="1200" cap="none" spc="0" normalizeH="0" baseline="0" noProof="0" dirty="0">
                <a:latin typeface="仿宋" panose="02010609060101010101" charset="-122"/>
                <a:ea typeface="仿宋" panose="02010609060101010101" charset="-122"/>
                <a:cs typeface="仿宋" panose="02010609060101010101" charset="-122"/>
              </a:rPr>
              <a:t>、增加了工伤保险基金支出项目。</a:t>
            </a:r>
            <a:endParaRPr kumimoji="0" lang="zh-CN" altLang="en-US" sz="1800" kern="1200" cap="none" spc="0" normalizeH="0" baseline="0" noProof="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420370" y="0"/>
            <a:ext cx="3086100" cy="478631"/>
          </a:xfrm>
          <a:prstGeom prst="roundRect">
            <a:avLst>
              <a:gd name="adj" fmla="val 16667"/>
            </a:avLst>
          </a:prstGeom>
          <a:solidFill>
            <a:srgbClr val="C775FF"/>
          </a:solidFill>
          <a:ln w="12700" algn="ctr">
            <a:solidFill>
              <a:schemeClr val="bg1"/>
            </a:solidFill>
            <a:round/>
          </a:ln>
          <a:effectLst>
            <a:outerShdw dist="35921" dir="2700000" algn="ctr" rotWithShape="0">
              <a:srgbClr val="808080"/>
            </a:outerShdw>
          </a:effectLst>
          <a:scene3d>
            <a:camera prst="orthographicFront"/>
            <a:lightRig rig="threePt" dir="t"/>
          </a:scene3d>
          <a:sp3d>
            <a:bevelT w="152400" h="50800" prst="softRound"/>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8133"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48134" name="Text Box 6"/>
          <p:cNvSpPr txBox="1"/>
          <p:nvPr/>
        </p:nvSpPr>
        <p:spPr>
          <a:xfrm>
            <a:off x="511810" y="0"/>
            <a:ext cx="2840355" cy="47879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1800" b="1" dirty="0">
                <a:latin typeface="Arial" panose="020B0604020202020204" pitchFamily="34" charset="0"/>
              </a:rPr>
              <a:t>法律法规和安全管理制度</a:t>
            </a:r>
            <a:endParaRPr lang="zh-CN" altLang="en-US" sz="1800" b="1" dirty="0">
              <a:latin typeface="Arial" panose="020B0604020202020204" pitchFamily="34" charset="0"/>
            </a:endParaRPr>
          </a:p>
        </p:txBody>
      </p:sp>
      <p:sp>
        <p:nvSpPr>
          <p:cNvPr id="48135" name="Text Box 8"/>
          <p:cNvSpPr txBox="1"/>
          <p:nvPr/>
        </p:nvSpPr>
        <p:spPr>
          <a:xfrm>
            <a:off x="237490" y="530225"/>
            <a:ext cx="8779510" cy="4349115"/>
          </a:xfrm>
          <a:prstGeom prst="rect">
            <a:avLst/>
          </a:prstGeom>
          <a:solidFill>
            <a:schemeClr val="accent6">
              <a:lumMod val="40000"/>
              <a:lumOff val="60000"/>
            </a:schemeClr>
          </a:solidFill>
          <a:ln w="9525">
            <a:noFill/>
          </a:ln>
        </p:spPr>
        <p:txBody>
          <a:bodyPr wrap="square">
            <a:spAutoFit/>
          </a:bodyPr>
          <a:p>
            <a:pPr eaLnBrk="0" hangingPunct="0">
              <a:lnSpc>
                <a:spcPct val="140000"/>
              </a:lnSpc>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4.1法律法规、标准规范：</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制度：</a:t>
            </a:r>
            <a:r>
              <a:rPr lang="zh-CN" altLang="en-US" sz="1800" dirty="0">
                <a:latin typeface="仿宋" panose="02010609060101010101" charset="-122"/>
                <a:ea typeface="仿宋" panose="02010609060101010101" charset="-122"/>
                <a:cs typeface="仿宋" panose="02010609060101010101" charset="-122"/>
              </a:rPr>
              <a:t>应建立识别、获取、评审、更新安全生产法律法规与其他要求的管理制度。</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职责分工：各职能部门和基层单位应定期识别和获取本部门适用的安全生产法律法规与其他要求，并向主管部门。</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识别与获取：应按照规定定期识别和获取适用的安全生产法律法规与其他要求，并发布其清单。</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融入与贯彻：</a:t>
            </a:r>
            <a:r>
              <a:rPr lang="zh-CN" altLang="en-US" sz="1800" dirty="0">
                <a:latin typeface="仿宋" panose="02010609060101010101" charset="-122"/>
                <a:ea typeface="仿宋" panose="02010609060101010101" charset="-122"/>
                <a:cs typeface="仿宋" panose="02010609060101010101" charset="-122"/>
              </a:rPr>
              <a:t>应及时将识别和获取的安全生产法律法规与其他要求融入到企业安全生产管理制度中。</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传达：</a:t>
            </a:r>
            <a:r>
              <a:rPr lang="zh-CN" altLang="en-US" sz="1800" dirty="0">
                <a:latin typeface="仿宋" panose="02010609060101010101" charset="-122"/>
                <a:ea typeface="仿宋" panose="02010609060101010101" charset="-122"/>
                <a:cs typeface="仿宋" panose="02010609060101010101" charset="-122"/>
              </a:rPr>
              <a:t>应及时将适用的安全生产法律法规与其他要求传达给从业人员，并进行相关培训和考核。</a:t>
            </a:r>
            <a:endParaRPr lang="zh-CN" altLang="en-US" sz="1800" dirty="0">
              <a:latin typeface="仿宋" panose="02010609060101010101" charset="-122"/>
              <a:ea typeface="仿宋" panose="02010609060101010101" charset="-122"/>
              <a:cs typeface="仿宋" panose="02010609060101010101" charset="-122"/>
            </a:endParaRPr>
          </a:p>
        </p:txBody>
      </p:sp>
      <p:sp>
        <p:nvSpPr>
          <p:cNvPr id="30727" name="Oval 7"/>
          <p:cNvSpPr>
            <a:spLocks noChangeArrowheads="1"/>
          </p:cNvSpPr>
          <p:nvPr/>
        </p:nvSpPr>
        <p:spPr bwMode="auto">
          <a:xfrm>
            <a:off x="42863" y="-79"/>
            <a:ext cx="377429" cy="377428"/>
          </a:xfrm>
          <a:prstGeom prst="ellipse">
            <a:avLst/>
          </a:prstGeom>
          <a:gradFill rotWithShape="0">
            <a:gsLst>
              <a:gs pos="0">
                <a:srgbClr val="FF99FF"/>
              </a:gs>
              <a:gs pos="100000">
                <a:srgbClr val="764776"/>
              </a:gs>
            </a:gsLst>
            <a:path path="rect">
              <a:fillToRect r="100000" b="100000"/>
            </a:path>
          </a:gradFill>
          <a:ln w="12700">
            <a:solidFill>
              <a:srgbClr val="000000"/>
            </a:solidFill>
            <a:round/>
          </a:ln>
          <a:scene3d>
            <a:camera prst="orthographicFront"/>
            <a:lightRig rig="threePt" dir="t"/>
          </a:scene3d>
          <a:sp3d>
            <a:bevelT w="152400" h="50800" prst="softRound"/>
          </a:sp3d>
        </p:spPr>
        <p:txBody>
          <a:bodyPr wrap="none" anchor="ctr"/>
          <a:lstStyle/>
          <a:p>
            <a:pPr marL="0" marR="0" lvl="0" indent="0" algn="ctr" defTabSz="914400" rtl="0" eaLnBrk="0" fontAlgn="base" latinLnBrk="1" hangingPunct="0">
              <a:lnSpc>
                <a:spcPct val="100000"/>
              </a:lnSpc>
              <a:spcBef>
                <a:spcPct val="20000"/>
              </a:spcBef>
              <a:spcAft>
                <a:spcPct val="0"/>
              </a:spcAft>
              <a:buClr>
                <a:schemeClr val="tx2"/>
              </a:buClr>
              <a:buSzTx/>
              <a:buFont typeface="Wingdings" panose="05000000000000000000" pitchFamily="2" charset="2"/>
              <a:buNone/>
              <a:defRPr/>
            </a:pPr>
            <a:r>
              <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rPr>
              <a:t>4</a:t>
            </a:r>
            <a:endParaRPr kumimoji="1" lang="en-US" altLang="ko-KR" sz="2100" b="1" i="0" u="none" strike="noStrike" kern="1200" cap="none" spc="0" normalizeH="0" baseline="0" noProof="0" dirty="0">
              <a:ln>
                <a:noFill/>
              </a:ln>
              <a:solidFill>
                <a:srgbClr val="FFFFFF"/>
              </a:solidFill>
              <a:effectLst/>
              <a:uLnTx/>
              <a:uFillTx/>
              <a:latin typeface="Gulim" pitchFamily="34" charset="-127"/>
              <a:ea typeface="Gulim" pitchFamily="34" charset="-127"/>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9155" name="内容占位符 49154"/>
          <p:cNvGraphicFramePr/>
          <p:nvPr>
            <p:ph idx="1"/>
            <p:custDataLst>
              <p:tags r:id="rId1"/>
            </p:custDataLst>
          </p:nvPr>
        </p:nvGraphicFramePr>
        <p:xfrm>
          <a:off x="246380" y="57150"/>
          <a:ext cx="8785860" cy="5008880"/>
        </p:xfrm>
        <a:graphic>
          <a:graphicData uri="http://schemas.openxmlformats.org/drawingml/2006/table">
            <a:tbl>
              <a:tblPr/>
              <a:tblGrid>
                <a:gridCol w="512445"/>
                <a:gridCol w="1684020"/>
                <a:gridCol w="1098550"/>
                <a:gridCol w="1097915"/>
                <a:gridCol w="1170940"/>
                <a:gridCol w="1318260"/>
                <a:gridCol w="732790"/>
                <a:gridCol w="1170940"/>
              </a:tblGrid>
              <a:tr h="327025">
                <a:tc gridSpan="8">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en-US" altLang="zh-CN" sz="2100" b="1">
                          <a:solidFill>
                            <a:srgbClr val="FF0000"/>
                          </a:solidFill>
                          <a:latin typeface="宋体" panose="02010600030101010101" pitchFamily="2" charset="-122"/>
                          <a:ea typeface="宋体" panose="02010600030101010101" pitchFamily="2" charset="-122"/>
                        </a:rPr>
                        <a:t>XX</a:t>
                      </a:r>
                      <a:r>
                        <a:rPr lang="zh-CN" altLang="en-US" sz="2100" b="1" dirty="0">
                          <a:solidFill>
                            <a:srgbClr val="FF0000"/>
                          </a:solidFill>
                          <a:latin typeface="宋体" panose="02010600030101010101" pitchFamily="2" charset="-122"/>
                          <a:ea typeface="宋体" panose="02010600030101010101" pitchFamily="2" charset="-122"/>
                        </a:rPr>
                        <a:t>厂适用于职业健康安全的法律、法规及标准清单</a:t>
                      </a:r>
                      <a:endParaRPr lang="zh-CN" altLang="en-US" sz="2100" b="1" dirty="0">
                        <a:solidFill>
                          <a:srgbClr val="FF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r>
              <a:tr h="314960">
                <a:tc gridSpan="8">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en-US" altLang="zh-CN" sz="1050" b="1">
                          <a:solidFill>
                            <a:srgbClr val="000000"/>
                          </a:solidFill>
                          <a:latin typeface="Times New Roman" panose="02020603050405020304" pitchFamily="18" charset="0"/>
                          <a:ea typeface="宋体" panose="02010600030101010101" pitchFamily="2" charset="-122"/>
                        </a:rPr>
                        <a:t>Q / CHALCO</a:t>
                      </a:r>
                      <a:r>
                        <a:rPr lang="zh-CN" altLang="en-US" sz="1050" b="1" dirty="0">
                          <a:solidFill>
                            <a:srgbClr val="000000"/>
                          </a:solidFill>
                          <a:latin typeface="宋体" panose="02010600030101010101" pitchFamily="2" charset="-122"/>
                          <a:ea typeface="宋体" panose="02010600030101010101" pitchFamily="2" charset="-122"/>
                        </a:rPr>
                        <a:t>－</a:t>
                      </a:r>
                      <a:r>
                        <a:rPr lang="en-US" altLang="zh-CN" sz="1050" b="1">
                          <a:solidFill>
                            <a:srgbClr val="000000"/>
                          </a:solidFill>
                          <a:latin typeface="Times New Roman" panose="02020603050405020304" pitchFamily="18" charset="0"/>
                          <a:ea typeface="宋体" panose="02010600030101010101" pitchFamily="2" charset="-122"/>
                        </a:rPr>
                        <a:t>GX06JL</a:t>
                      </a:r>
                      <a:r>
                        <a:rPr lang="en-US" altLang="zh-CN" sz="1050" b="1" baseline="-25000">
                          <a:solidFill>
                            <a:srgbClr val="000000"/>
                          </a:solidFill>
                          <a:latin typeface="Times New Roman" panose="02020603050405020304" pitchFamily="18" charset="0"/>
                          <a:ea typeface="宋体" panose="02010600030101010101" pitchFamily="2" charset="-122"/>
                        </a:rPr>
                        <a:t>06</a:t>
                      </a:r>
                      <a:r>
                        <a:rPr lang="en-US" altLang="zh-CN" sz="1050" b="1">
                          <a:solidFill>
                            <a:srgbClr val="000000"/>
                          </a:solidFill>
                          <a:latin typeface="Times New Roman" panose="02020603050405020304" pitchFamily="18" charset="0"/>
                          <a:ea typeface="宋体" panose="02010600030101010101" pitchFamily="2" charset="-122"/>
                        </a:rPr>
                        <a:t>-2004</a:t>
                      </a:r>
                      <a:endParaRPr lang="en-US" altLang="zh-CN" sz="10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hMerge="1">
                  <a:tcP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cP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cP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cP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cP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cP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hMerge="1">
                  <a:tcPr>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r>
              <a:tr h="555625">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zh-CN" altLang="en-US" sz="1800" dirty="0">
                          <a:solidFill>
                            <a:srgbClr val="000000"/>
                          </a:solidFill>
                          <a:latin typeface="宋体" panose="02010600030101010101" pitchFamily="2" charset="-122"/>
                          <a:ea typeface="宋体" panose="02010600030101010101" pitchFamily="2" charset="-122"/>
                        </a:rPr>
                        <a:t>序号</a:t>
                      </a:r>
                      <a:endParaRPr lang="zh-CN" altLang="en-US" sz="1800"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zh-CN" altLang="en-US" sz="1800" b="1" dirty="0">
                          <a:solidFill>
                            <a:srgbClr val="000000"/>
                          </a:solidFill>
                          <a:latin typeface="宋体" panose="02010600030101010101" pitchFamily="2" charset="-122"/>
                          <a:ea typeface="宋体" panose="02010600030101010101" pitchFamily="2" charset="-122"/>
                        </a:rPr>
                        <a:t>法律、法规及标准名称</a:t>
                      </a:r>
                      <a:endParaRPr lang="zh-CN" altLang="en-US" sz="18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zh-CN" altLang="en-US" sz="1800" b="1" dirty="0">
                          <a:solidFill>
                            <a:srgbClr val="000000"/>
                          </a:solidFill>
                          <a:latin typeface="宋体" panose="02010600030101010101" pitchFamily="2" charset="-122"/>
                          <a:ea typeface="宋体" panose="02010600030101010101" pitchFamily="2" charset="-122"/>
                        </a:rPr>
                        <a:t>颁布</a:t>
                      </a:r>
                      <a:endParaRPr lang="en-US" altLang="zh-CN" sz="1800" b="1">
                        <a:solidFill>
                          <a:srgbClr val="000000"/>
                        </a:solidFill>
                        <a:latin typeface="宋体" panose="02010600030101010101" pitchFamily="2" charset="-122"/>
                        <a:ea typeface="宋体" panose="02010600030101010101" pitchFamily="2" charset="-122"/>
                      </a:endParaRPr>
                    </a:p>
                    <a:p>
                      <a:pPr marL="0" lvl="0" indent="0" algn="ctr" eaLnBrk="1" fontAlgn="ctr" hangingPunct="1">
                        <a:spcBef>
                          <a:spcPct val="0"/>
                        </a:spcBef>
                        <a:buClrTx/>
                        <a:buFontTx/>
                        <a:buNone/>
                      </a:pPr>
                      <a:r>
                        <a:rPr lang="zh-CN" altLang="en-US" sz="1800" b="1" dirty="0">
                          <a:solidFill>
                            <a:srgbClr val="000000"/>
                          </a:solidFill>
                          <a:latin typeface="宋体" panose="02010600030101010101" pitchFamily="2" charset="-122"/>
                          <a:ea typeface="宋体" panose="02010600030101010101" pitchFamily="2" charset="-122"/>
                        </a:rPr>
                        <a:t>时间</a:t>
                      </a:r>
                      <a:endParaRPr lang="zh-CN" altLang="en-US" sz="18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zh-CN" altLang="en-US" sz="1800" b="1" dirty="0">
                          <a:solidFill>
                            <a:srgbClr val="000000"/>
                          </a:solidFill>
                          <a:latin typeface="宋体" panose="02010600030101010101" pitchFamily="2" charset="-122"/>
                          <a:ea typeface="宋体" panose="02010600030101010101" pitchFamily="2" charset="-122"/>
                        </a:rPr>
                        <a:t>实施</a:t>
                      </a:r>
                      <a:endParaRPr lang="en-US" altLang="zh-CN" sz="1800" b="1">
                        <a:solidFill>
                          <a:srgbClr val="000000"/>
                        </a:solidFill>
                        <a:latin typeface="宋体" panose="02010600030101010101" pitchFamily="2" charset="-122"/>
                        <a:ea typeface="宋体" panose="02010600030101010101" pitchFamily="2" charset="-122"/>
                      </a:endParaRPr>
                    </a:p>
                    <a:p>
                      <a:pPr marL="0" lvl="0" indent="0" algn="ctr" eaLnBrk="1" fontAlgn="ctr" hangingPunct="1">
                        <a:spcBef>
                          <a:spcPct val="0"/>
                        </a:spcBef>
                        <a:buClrTx/>
                        <a:buFontTx/>
                        <a:buNone/>
                      </a:pPr>
                      <a:r>
                        <a:rPr lang="zh-CN" altLang="en-US" sz="1800" b="1" dirty="0">
                          <a:solidFill>
                            <a:srgbClr val="000000"/>
                          </a:solidFill>
                          <a:latin typeface="宋体" panose="02010600030101010101" pitchFamily="2" charset="-122"/>
                          <a:ea typeface="宋体" panose="02010600030101010101" pitchFamily="2" charset="-122"/>
                        </a:rPr>
                        <a:t>时间</a:t>
                      </a:r>
                      <a:endParaRPr lang="zh-CN" altLang="en-US" sz="18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zh-CN" altLang="en-US" sz="1800" b="1" dirty="0">
                          <a:solidFill>
                            <a:srgbClr val="000000"/>
                          </a:solidFill>
                          <a:latin typeface="宋体" panose="02010600030101010101" pitchFamily="2" charset="-122"/>
                          <a:ea typeface="宋体" panose="02010600030101010101" pitchFamily="2" charset="-122"/>
                        </a:rPr>
                        <a:t>颁布</a:t>
                      </a:r>
                      <a:endParaRPr lang="en-US" altLang="zh-CN" sz="1800" b="1">
                        <a:solidFill>
                          <a:srgbClr val="000000"/>
                        </a:solidFill>
                        <a:latin typeface="宋体" panose="02010600030101010101" pitchFamily="2" charset="-122"/>
                        <a:ea typeface="宋体" panose="02010600030101010101" pitchFamily="2" charset="-122"/>
                      </a:endParaRPr>
                    </a:p>
                    <a:p>
                      <a:pPr marL="0" lvl="0" indent="0" algn="ctr" eaLnBrk="1" fontAlgn="ctr" hangingPunct="1">
                        <a:spcBef>
                          <a:spcPct val="0"/>
                        </a:spcBef>
                        <a:buClrTx/>
                        <a:buFontTx/>
                        <a:buNone/>
                      </a:pPr>
                      <a:r>
                        <a:rPr lang="zh-CN" altLang="en-US" sz="1800" b="1" dirty="0">
                          <a:solidFill>
                            <a:srgbClr val="000000"/>
                          </a:solidFill>
                          <a:latin typeface="宋体" panose="02010600030101010101" pitchFamily="2" charset="-122"/>
                          <a:ea typeface="宋体" panose="02010600030101010101" pitchFamily="2" charset="-122"/>
                        </a:rPr>
                        <a:t>部门</a:t>
                      </a:r>
                      <a:endParaRPr lang="zh-CN" altLang="en-US" sz="18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zh-CN" altLang="en-US" sz="1800" b="1" dirty="0">
                          <a:solidFill>
                            <a:srgbClr val="000000"/>
                          </a:solidFill>
                          <a:latin typeface="宋体" panose="02010600030101010101" pitchFamily="2" charset="-122"/>
                          <a:ea typeface="宋体" panose="02010600030101010101" pitchFamily="2" charset="-122"/>
                        </a:rPr>
                        <a:t>相关条款</a:t>
                      </a:r>
                      <a:endParaRPr lang="zh-CN" altLang="en-US" sz="18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zh-CN" altLang="en-US" sz="1800" b="1" dirty="0">
                          <a:solidFill>
                            <a:srgbClr val="000000"/>
                          </a:solidFill>
                          <a:latin typeface="宋体" panose="02010600030101010101" pitchFamily="2" charset="-122"/>
                          <a:ea typeface="宋体" panose="02010600030101010101" pitchFamily="2" charset="-122"/>
                        </a:rPr>
                        <a:t>适用部门</a:t>
                      </a:r>
                      <a:endParaRPr lang="zh-CN" altLang="en-US" sz="18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符合性评价</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r>
              <a:tr h="346710">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1</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中华人民共和国宪法</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1982-12-4</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1982-12-4</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宋体" panose="02010600030101010101" pitchFamily="2" charset="-122"/>
                          <a:ea typeface="宋体" panose="02010600030101010101" pitchFamily="2" charset="-122"/>
                        </a:rPr>
                        <a:t>41-48</a:t>
                      </a:r>
                      <a:r>
                        <a:rPr lang="zh-CN" altLang="en-US" sz="1350" b="1" dirty="0">
                          <a:solidFill>
                            <a:srgbClr val="000000"/>
                          </a:solidFill>
                          <a:latin typeface="宋体" panose="02010600030101010101" pitchFamily="2" charset="-122"/>
                          <a:ea typeface="宋体" panose="02010600030101010101" pitchFamily="2" charset="-122"/>
                        </a:rPr>
                        <a:t>条</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r>
              <a:tr h="346710">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2</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b"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中华人民共和国刑法</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1997-3-14</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1997-3-14</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宋体" panose="02010600030101010101" pitchFamily="2" charset="-122"/>
                          <a:ea typeface="宋体" panose="02010600030101010101" pitchFamily="2" charset="-122"/>
                        </a:rPr>
                        <a:t>133</a:t>
                      </a:r>
                      <a:r>
                        <a:rPr lang="zh-CN" altLang="en-US" sz="1350" b="1" dirty="0">
                          <a:solidFill>
                            <a:srgbClr val="000000"/>
                          </a:solidFill>
                          <a:latin typeface="宋体" panose="02010600030101010101" pitchFamily="2" charset="-122"/>
                          <a:ea typeface="宋体" panose="02010600030101010101" pitchFamily="2" charset="-122"/>
                        </a:rPr>
                        <a:t>至</a:t>
                      </a:r>
                      <a:r>
                        <a:rPr lang="en-US" altLang="zh-CN" sz="1350" b="1">
                          <a:solidFill>
                            <a:srgbClr val="000000"/>
                          </a:solidFill>
                          <a:latin typeface="宋体" panose="02010600030101010101" pitchFamily="2" charset="-122"/>
                          <a:ea typeface="宋体" panose="02010600030101010101" pitchFamily="2" charset="-122"/>
                        </a:rPr>
                        <a:t>137</a:t>
                      </a:r>
                      <a:r>
                        <a:rPr lang="zh-CN" altLang="en-US" sz="1350" b="1" dirty="0">
                          <a:solidFill>
                            <a:srgbClr val="000000"/>
                          </a:solidFill>
                          <a:latin typeface="宋体" panose="02010600030101010101" pitchFamily="2" charset="-122"/>
                          <a:ea typeface="宋体" panose="02010600030101010101" pitchFamily="2" charset="-122"/>
                        </a:rPr>
                        <a:t>条</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r>
              <a:tr h="389890">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3</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b"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中华人民共和国民法通则</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1986-4-12</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1987-1-1</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第</a:t>
                      </a:r>
                      <a:r>
                        <a:rPr lang="en-US" altLang="zh-CN" sz="1350" b="1">
                          <a:solidFill>
                            <a:srgbClr val="000000"/>
                          </a:solidFill>
                          <a:latin typeface="宋体" panose="02010600030101010101" pitchFamily="2" charset="-122"/>
                          <a:ea typeface="宋体" panose="02010600030101010101" pitchFamily="2" charset="-122"/>
                        </a:rPr>
                        <a:t>122</a:t>
                      </a:r>
                      <a:r>
                        <a:rPr lang="zh-CN" altLang="en-US" sz="1350" b="1" dirty="0">
                          <a:solidFill>
                            <a:srgbClr val="000000"/>
                          </a:solidFill>
                          <a:latin typeface="宋体" panose="02010600030101010101" pitchFamily="2" charset="-122"/>
                          <a:ea typeface="宋体" panose="02010600030101010101" pitchFamily="2" charset="-122"/>
                        </a:rPr>
                        <a:t>至</a:t>
                      </a:r>
                      <a:r>
                        <a:rPr lang="en-US" altLang="zh-CN" sz="1350" b="1">
                          <a:solidFill>
                            <a:srgbClr val="000000"/>
                          </a:solidFill>
                          <a:latin typeface="宋体" panose="02010600030101010101" pitchFamily="2" charset="-122"/>
                          <a:ea typeface="宋体" panose="02010600030101010101" pitchFamily="2" charset="-122"/>
                        </a:rPr>
                        <a:t>129</a:t>
                      </a:r>
                      <a:r>
                        <a:rPr lang="zh-CN" altLang="en-US" sz="1350" b="1" dirty="0">
                          <a:solidFill>
                            <a:srgbClr val="000000"/>
                          </a:solidFill>
                          <a:latin typeface="宋体" panose="02010600030101010101" pitchFamily="2" charset="-122"/>
                          <a:ea typeface="宋体" panose="02010600030101010101" pitchFamily="2" charset="-122"/>
                        </a:rPr>
                        <a:t>条</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r>
              <a:tr h="389255">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4</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b"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中华人民共和国安全生产法</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2002-6-29</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2002-11-1</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第一、二、五章</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r>
              <a:tr h="347345">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5</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b"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中华人民共和国劳动法</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1994-7-5</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1995-1-1</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第六章</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r>
              <a:tr h="418465">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6</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b"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中华人民共和国职业病防治法</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2001-10-27</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2002-5-1</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第一、二、三、四章</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r>
              <a:tr h="346710">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7</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中华人民共和国消防法</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1998-4-29</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1998-9-1</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全文</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r>
              <a:tr h="418465">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8</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中华人民共和国防洪法</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1997-8-29</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1998-1-1</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第一、四、五、六章</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r>
              <a:tr h="418465">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9</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中华人民共和国标准化法</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1988-12-29</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1989-4-1</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一、二章相关条款</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DFDA"/>
                    </a:solidFill>
                  </a:tcPr>
                </a:tc>
              </a:tr>
              <a:tr h="389255">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algn="ctr" eaLnBrk="1" fontAlgn="b" hangingPunct="1">
                        <a:spcBef>
                          <a:spcPct val="0"/>
                        </a:spcBef>
                        <a:buClrTx/>
                        <a:buFontTx/>
                        <a:buNone/>
                      </a:pPr>
                      <a:r>
                        <a:rPr lang="en-US" altLang="zh-CN" sz="1350">
                          <a:solidFill>
                            <a:srgbClr val="000000"/>
                          </a:solidFill>
                          <a:latin typeface="宋体" panose="02010600030101010101" pitchFamily="2" charset="-122"/>
                          <a:ea typeface="宋体" panose="02010600030101010101" pitchFamily="2" charset="-122"/>
                        </a:rPr>
                        <a:t>10</a:t>
                      </a:r>
                      <a:endParaRPr lang="en-US" altLang="zh-CN" sz="1350">
                        <a:solidFill>
                          <a:srgbClr val="000000"/>
                        </a:solidFill>
                        <a:latin typeface="宋体" panose="02010600030101010101" pitchFamily="2" charset="-122"/>
                        <a:ea typeface="宋体" panose="02010600030101010101" pitchFamily="2" charset="-122"/>
                      </a:endParaRPr>
                    </a:p>
                  </a:txBody>
                  <a:tcPr marL="7143" marR="7143" marT="7143" marB="0" anchor="b"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FF"/>
                          </a:solidFill>
                          <a:latin typeface="宋体" panose="02010600030101010101" pitchFamily="2" charset="-122"/>
                          <a:ea typeface="宋体" panose="02010600030101010101" pitchFamily="2" charset="-122"/>
                        </a:rPr>
                        <a:t>中华人民共和国保险法</a:t>
                      </a:r>
                      <a:endParaRPr lang="zh-CN" altLang="en-US" sz="1200" b="1" dirty="0">
                        <a:solidFill>
                          <a:srgbClr val="0000FF"/>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Times New Roman" panose="02020603050405020304" pitchFamily="18" charset="0"/>
                          <a:ea typeface="宋体" panose="02010600030101010101" pitchFamily="2" charset="-122"/>
                        </a:rPr>
                        <a:t>　</a:t>
                      </a:r>
                      <a:endParaRPr lang="zh-CN" altLang="en-US" sz="1350" b="1" dirty="0">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en-US" altLang="zh-CN" sz="1350" b="1">
                          <a:solidFill>
                            <a:srgbClr val="000000"/>
                          </a:solidFill>
                          <a:latin typeface="Times New Roman" panose="02020603050405020304" pitchFamily="18" charset="0"/>
                          <a:ea typeface="宋体" panose="02010600030101010101" pitchFamily="2" charset="-122"/>
                        </a:rPr>
                        <a:t>1995-10-1</a:t>
                      </a:r>
                      <a:endParaRPr lang="en-US" altLang="zh-CN" sz="1350" b="1">
                        <a:solidFill>
                          <a:srgbClr val="000000"/>
                        </a:solidFill>
                        <a:latin typeface="Times New Roman" panose="02020603050405020304" pitchFamily="18" charset="0"/>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全国人大</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第一、二、七章</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350" b="1" dirty="0">
                          <a:solidFill>
                            <a:srgbClr val="000000"/>
                          </a:solidFill>
                          <a:latin typeface="宋体" panose="02010600030101010101" pitchFamily="2" charset="-122"/>
                          <a:ea typeface="宋体" panose="02010600030101010101" pitchFamily="2" charset="-122"/>
                        </a:rPr>
                        <a:t>全厂</a:t>
                      </a:r>
                      <a:endParaRPr lang="zh-CN" altLang="en-US" sz="135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c>
                  <a:txBody>
                    <a:bodyPr/>
                    <a:lstStyle>
                      <a:lvl1pPr marL="342900" lvl="0" indent="-342900" algn="l" rtl="0" eaLnBrk="0" fontAlgn="base" hangingPunct="0">
                        <a:spcBef>
                          <a:spcPct val="20000"/>
                        </a:spcBef>
                        <a:spcAft>
                          <a:spcPct val="0"/>
                        </a:spcAft>
                        <a:buClr>
                          <a:schemeClr val="tx2"/>
                        </a:buClr>
                        <a:buSzTx/>
                        <a:buFont typeface="Wingdings" panose="05000000000000000000" pitchFamily="2" charset="2"/>
                        <a:buChar char="§"/>
                        <a:defRPr sz="24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accent1"/>
                        </a:buClr>
                        <a:buSzTx/>
                        <a:buFont typeface="Wingdings" panose="05000000000000000000" pitchFamily="2" charset="2"/>
                        <a:buChar char="§"/>
                        <a:defRPr sz="2000">
                          <a:solidFill>
                            <a:schemeClr val="tx1"/>
                          </a:solidFill>
                          <a:latin typeface="+mn-lt"/>
                        </a:defRPr>
                      </a:lvl2pPr>
                      <a:lvl3pPr marL="1143000" lvl="2" indent="-228600" algn="l" rtl="0" eaLnBrk="0" fontAlgn="base" hangingPunct="0">
                        <a:spcBef>
                          <a:spcPct val="20000"/>
                        </a:spcBef>
                        <a:spcAft>
                          <a:spcPct val="0"/>
                        </a:spcAft>
                        <a:buClr>
                          <a:schemeClr val="tx1"/>
                        </a:buClr>
                        <a:buSzTx/>
                        <a:buFontTx/>
                        <a:buChar char="•"/>
                        <a:defRPr sz="1800">
                          <a:solidFill>
                            <a:schemeClr val="tx1"/>
                          </a:solidFill>
                          <a:latin typeface="+mn-lt"/>
                        </a:defRPr>
                      </a:lvl3pPr>
                      <a:lvl4pPr marL="1600200" lvl="3" indent="-228600" algn="l" rtl="0" eaLnBrk="0" fontAlgn="base" hangingPunct="0">
                        <a:spcBef>
                          <a:spcPct val="20000"/>
                        </a:spcBef>
                        <a:spcAft>
                          <a:spcPct val="0"/>
                        </a:spcAft>
                        <a:buClrTx/>
                        <a:buSzTx/>
                        <a:buFontTx/>
                        <a:buChar char="–"/>
                        <a:defRPr sz="1800">
                          <a:solidFill>
                            <a:schemeClr val="tx1"/>
                          </a:solidFill>
                          <a:latin typeface="+mn-lt"/>
                        </a:defRPr>
                      </a:lvl4pPr>
                      <a:lvl5pPr marL="2057400" lvl="4" indent="-228600" algn="l" rtl="0" eaLnBrk="0" fontAlgn="base" hangingPunct="0">
                        <a:spcBef>
                          <a:spcPct val="20000"/>
                        </a:spcBef>
                        <a:spcAft>
                          <a:spcPct val="0"/>
                        </a:spcAft>
                        <a:buClrTx/>
                        <a:buSzTx/>
                        <a:buFontTx/>
                        <a:buChar char="»"/>
                        <a:defRPr sz="1800">
                          <a:solidFill>
                            <a:schemeClr val="tx1"/>
                          </a:solidFill>
                          <a:latin typeface="+mn-lt"/>
                        </a:defRPr>
                      </a:lvl5pPr>
                    </a:lstStyle>
                    <a:p>
                      <a:pPr marL="0" lvl="0" indent="0" eaLnBrk="1" fontAlgn="ctr" hangingPunct="1">
                        <a:spcBef>
                          <a:spcPct val="0"/>
                        </a:spcBef>
                        <a:buClrTx/>
                        <a:buFontTx/>
                        <a:buNone/>
                      </a:pPr>
                      <a:r>
                        <a:rPr lang="zh-CN" altLang="en-US" sz="1200" b="1" dirty="0">
                          <a:solidFill>
                            <a:srgbClr val="000000"/>
                          </a:solidFill>
                          <a:latin typeface="宋体" panose="02010600030101010101" pitchFamily="2" charset="-122"/>
                          <a:ea typeface="宋体" panose="02010600030101010101" pitchFamily="2" charset="-122"/>
                        </a:rPr>
                        <a:t>符合、遵循执行</a:t>
                      </a:r>
                      <a:endParaRPr lang="zh-CN" altLang="en-US" sz="1200" b="1" dirty="0">
                        <a:solidFill>
                          <a:srgbClr val="000000"/>
                        </a:solidFill>
                        <a:latin typeface="宋体" panose="02010600030101010101" pitchFamily="2" charset="-122"/>
                        <a:ea typeface="宋体" panose="02010600030101010101" pitchFamily="2" charset="-122"/>
                      </a:endParaRPr>
                    </a:p>
                  </a:txBody>
                  <a:tcPr marL="7143" marR="7143" marT="7143" marB="0"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F0ED"/>
                    </a:solidFill>
                  </a:tcPr>
                </a:tc>
              </a:tr>
            </a:tbl>
          </a:graphicData>
        </a:graphic>
      </p:graphicFrame>
      <p:sp>
        <p:nvSpPr>
          <p:cNvPr id="49269"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0179" name="Text Box 8"/>
          <p:cNvSpPr txBox="1"/>
          <p:nvPr/>
        </p:nvSpPr>
        <p:spPr>
          <a:xfrm>
            <a:off x="356235" y="355600"/>
            <a:ext cx="8453755" cy="3920490"/>
          </a:xfrm>
          <a:prstGeom prst="rect">
            <a:avLst/>
          </a:prstGeom>
          <a:solidFill>
            <a:schemeClr val="accent6">
              <a:lumMod val="60000"/>
              <a:lumOff val="40000"/>
            </a:schemeClr>
          </a:solidFill>
          <a:ln w="9525">
            <a:noFill/>
          </a:ln>
        </p:spPr>
        <p:txBody>
          <a:bodyPr wrap="square">
            <a:spAutoFit/>
          </a:bodyPr>
          <a:p>
            <a:pPr eaLnBrk="0" hangingPunct="0">
              <a:spcBef>
                <a:spcPts val="600"/>
              </a:spcBef>
              <a:buClr>
                <a:schemeClr val="tx2"/>
              </a:buClr>
              <a:buFont typeface="Wingdings" panose="05000000000000000000" pitchFamily="2" charset="2"/>
            </a:pPr>
            <a:r>
              <a:rPr lang="zh-CN" altLang="en-US" sz="1800" b="1" dirty="0">
                <a:solidFill>
                  <a:srgbClr val="FF0000"/>
                </a:solidFill>
                <a:latin typeface="仿宋" panose="02010609060101010101" charset="-122"/>
                <a:ea typeface="仿宋" panose="02010609060101010101" charset="-122"/>
                <a:cs typeface="仿宋" panose="02010609060101010101" charset="-122"/>
              </a:rPr>
              <a:t>4.2规章制度：</a:t>
            </a:r>
            <a:endParaRPr lang="zh-CN" altLang="en-US" sz="1800" b="1" dirty="0">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制度：</a:t>
            </a:r>
            <a:r>
              <a:rPr lang="zh-CN" altLang="en-US" sz="1800" dirty="0">
                <a:latin typeface="仿宋" panose="02010609060101010101" charset="-122"/>
                <a:ea typeface="仿宋" panose="02010609060101010101" charset="-122"/>
                <a:cs typeface="仿宋" panose="02010609060101010101" charset="-122"/>
              </a:rPr>
              <a:t>应建立文件的管理制度，确保安全生产规章制度和操作规程编制、发布、使用、评审、修订等效力。 </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主要制度：</a:t>
            </a:r>
            <a:r>
              <a:rPr lang="zh-CN" altLang="en-US" sz="1800" dirty="0">
                <a:latin typeface="仿宋" panose="02010609060101010101" charset="-122"/>
                <a:ea typeface="仿宋" panose="02010609060101010101" charset="-122"/>
                <a:cs typeface="仿宋" panose="02010609060101010101" charset="-122"/>
              </a:rPr>
              <a:t>安全目标管理、安全生产责任制管理、</a:t>
            </a:r>
            <a:r>
              <a:rPr lang="zh-CN" altLang="en-US" sz="1800" dirty="0">
                <a:solidFill>
                  <a:srgbClr val="FF0000"/>
                </a:solidFill>
                <a:latin typeface="仿宋" panose="02010609060101010101" charset="-122"/>
                <a:ea typeface="仿宋" panose="02010609060101010101" charset="-122"/>
                <a:cs typeface="仿宋" panose="02010609060101010101" charset="-122"/>
              </a:rPr>
              <a:t>领导现场带班、岗位达标、</a:t>
            </a:r>
            <a:r>
              <a:rPr lang="zh-CN" altLang="en-US" sz="1800" dirty="0">
                <a:latin typeface="仿宋" panose="02010609060101010101" charset="-122"/>
                <a:ea typeface="仿宋" panose="02010609060101010101" charset="-122"/>
                <a:cs typeface="仿宋" panose="02010609060101010101" charset="-122"/>
              </a:rPr>
              <a:t>法律法规标准规范管理、安全投入管理、文件和档案管理、风险评估和控制管理、安全教育培训管理、设备设施安全管理、建设项目安全“三同时”管理、生产设备设施验收管理、生产设备设施报废管理、施工和检维修安全管理、危险源管理、作业安全管理（含危险作业）、相关方及外用工（单位）管理、职业健康管理、劳动防护用品（具）管理、安全检查及隐患治理、应急管理、事故管理、安全绩效评定管理等。</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宣贯：</a:t>
            </a:r>
            <a:r>
              <a:rPr lang="zh-CN" altLang="en-US" sz="1800" dirty="0">
                <a:latin typeface="仿宋" panose="02010609060101010101" charset="-122"/>
                <a:ea typeface="仿宋" panose="02010609060101010101" charset="-122"/>
                <a:cs typeface="仿宋" panose="02010609060101010101" charset="-122"/>
              </a:rPr>
              <a:t>应将安全生产规章制度发放到相关工作岗位，并对员工进行培训和考核。</a:t>
            </a:r>
            <a:endParaRPr lang="zh-CN" altLang="en-US" sz="18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1203" name="Text Box 8"/>
          <p:cNvSpPr txBox="1"/>
          <p:nvPr/>
        </p:nvSpPr>
        <p:spPr>
          <a:xfrm>
            <a:off x="281940" y="971550"/>
            <a:ext cx="8039735" cy="3039110"/>
          </a:xfrm>
          <a:prstGeom prst="rect">
            <a:avLst/>
          </a:prstGeom>
          <a:solidFill>
            <a:schemeClr val="accent6">
              <a:lumMod val="40000"/>
              <a:lumOff val="60000"/>
            </a:schemeClr>
          </a:solidFill>
          <a:ln w="9525">
            <a:noFill/>
          </a:ln>
        </p:spPr>
        <p:txBody>
          <a:bodyPr wrap="square">
            <a:spAutoFit/>
          </a:bodyPr>
          <a:p>
            <a:pPr eaLnBrk="0" hangingPunct="0">
              <a:spcBef>
                <a:spcPct val="30000"/>
              </a:spcBef>
              <a:buClr>
                <a:schemeClr val="tx2"/>
              </a:buClr>
              <a:buFont typeface="Wingdings" panose="05000000000000000000" pitchFamily="2" charset="2"/>
            </a:pPr>
            <a:r>
              <a:rPr lang="en-US" altLang="zh-CN" sz="2400" b="1">
                <a:latin typeface="仿宋" panose="02010609060101010101" charset="-122"/>
                <a:ea typeface="仿宋" panose="02010609060101010101" charset="-122"/>
                <a:cs typeface="仿宋" panose="02010609060101010101" charset="-122"/>
              </a:rPr>
              <a:t>4.3</a:t>
            </a:r>
            <a:r>
              <a:rPr lang="zh-CN" altLang="en-US" sz="2400" b="1" dirty="0">
                <a:latin typeface="仿宋" panose="02010609060101010101" charset="-122"/>
                <a:ea typeface="仿宋" panose="02010609060101010101" charset="-122"/>
                <a:cs typeface="仿宋" panose="02010609060101010101" charset="-122"/>
              </a:rPr>
              <a:t>操作规程：</a:t>
            </a:r>
            <a:endParaRPr lang="en-US" altLang="zh-CN" sz="2400" b="1">
              <a:latin typeface="仿宋" panose="02010609060101010101" charset="-122"/>
              <a:ea typeface="仿宋" panose="02010609060101010101" charset="-122"/>
              <a:cs typeface="仿宋" panose="02010609060101010101" charset="-122"/>
            </a:endParaRPr>
          </a:p>
          <a:p>
            <a:pPr eaLnBrk="0" hangingPunct="0">
              <a:lnSpc>
                <a:spcPct val="160000"/>
              </a:lnSpc>
              <a:spcBef>
                <a:spcPts val="1200"/>
              </a:spcBef>
              <a:buClr>
                <a:schemeClr val="tx2"/>
              </a:buClr>
              <a:buFont typeface="Wingdings" panose="05000000000000000000" pitchFamily="2" charset="2"/>
            </a:pPr>
            <a:r>
              <a:rPr lang="zh-CN" altLang="en-US" sz="2400" b="1" dirty="0">
                <a:solidFill>
                  <a:srgbClr val="FF0000"/>
                </a:solidFill>
                <a:latin typeface="仿宋" panose="02010609060101010101" charset="-122"/>
                <a:ea typeface="仿宋" panose="02010609060101010101" charset="-122"/>
                <a:cs typeface="仿宋" panose="02010609060101010101" charset="-122"/>
              </a:rPr>
              <a:t>编制：</a:t>
            </a:r>
            <a:r>
              <a:rPr lang="zh-CN" altLang="en-US" sz="2000" dirty="0">
                <a:latin typeface="仿宋" panose="02010609060101010101" charset="-122"/>
                <a:ea typeface="仿宋" panose="02010609060101010101" charset="-122"/>
                <a:cs typeface="仿宋" panose="02010609060101010101" charset="-122"/>
              </a:rPr>
              <a:t>应基于岗位生产特点中的</a:t>
            </a:r>
            <a:r>
              <a:rPr lang="zh-CN" altLang="en-US" sz="2000" dirty="0">
                <a:solidFill>
                  <a:srgbClr val="FF0000"/>
                </a:solidFill>
                <a:latin typeface="仿宋" panose="02010609060101010101" charset="-122"/>
                <a:ea typeface="仿宋" panose="02010609060101010101" charset="-122"/>
                <a:cs typeface="仿宋" panose="02010609060101010101" charset="-122"/>
              </a:rPr>
              <a:t>特定风险</a:t>
            </a:r>
            <a:r>
              <a:rPr lang="zh-CN" altLang="en-US" sz="2000" dirty="0">
                <a:latin typeface="仿宋" panose="02010609060101010101" charset="-122"/>
                <a:ea typeface="仿宋" panose="02010609060101010101" charset="-122"/>
                <a:cs typeface="仿宋" panose="02010609060101010101" charset="-122"/>
              </a:rPr>
              <a:t>的辨识，编制齐全的岗位安全操作规程。</a:t>
            </a:r>
            <a:endParaRPr lang="en-US" altLang="zh-CN" sz="1015" b="1">
              <a:latin typeface="仿宋" panose="02010609060101010101" charset="-122"/>
              <a:ea typeface="仿宋" panose="02010609060101010101" charset="-122"/>
              <a:cs typeface="仿宋" panose="02010609060101010101" charset="-122"/>
            </a:endParaRPr>
          </a:p>
          <a:p>
            <a:pPr eaLnBrk="0" hangingPunct="0">
              <a:lnSpc>
                <a:spcPct val="140000"/>
              </a:lnSpc>
              <a:spcBef>
                <a:spcPts val="1200"/>
              </a:spcBef>
              <a:buClr>
                <a:schemeClr val="tx2"/>
              </a:buClr>
              <a:buFont typeface="Wingdings" panose="05000000000000000000" pitchFamily="2" charset="2"/>
            </a:pPr>
            <a:r>
              <a:rPr lang="zh-CN" altLang="en-US" sz="2400" b="1" dirty="0">
                <a:solidFill>
                  <a:srgbClr val="FF0000"/>
                </a:solidFill>
                <a:latin typeface="仿宋" panose="02010609060101010101" charset="-122"/>
                <a:ea typeface="仿宋" panose="02010609060101010101" charset="-122"/>
                <a:cs typeface="仿宋" panose="02010609060101010101" charset="-122"/>
              </a:rPr>
              <a:t>宣贯：</a:t>
            </a:r>
            <a:r>
              <a:rPr lang="zh-CN" altLang="en-US" sz="2000" dirty="0">
                <a:latin typeface="仿宋" panose="02010609060101010101" charset="-122"/>
                <a:ea typeface="仿宋" panose="02010609060101010101" charset="-122"/>
                <a:cs typeface="仿宋" panose="02010609060101010101" charset="-122"/>
              </a:rPr>
              <a:t>应向员工下发岗位安全操作规程，并对员工进行培训和考核。</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1200"/>
              </a:spcBef>
              <a:buClr>
                <a:schemeClr val="tx2"/>
              </a:buClr>
              <a:buFont typeface="Wingdings" panose="05000000000000000000" pitchFamily="2" charset="2"/>
            </a:pPr>
            <a:r>
              <a:rPr lang="zh-CN" altLang="en-US" sz="2400" b="1" dirty="0">
                <a:solidFill>
                  <a:srgbClr val="FF0000"/>
                </a:solidFill>
                <a:latin typeface="仿宋" panose="02010609060101010101" charset="-122"/>
                <a:ea typeface="仿宋" panose="02010609060101010101" charset="-122"/>
                <a:cs typeface="仿宋" panose="02010609060101010101" charset="-122"/>
              </a:rPr>
              <a:t>适用性：</a:t>
            </a:r>
            <a:r>
              <a:rPr lang="zh-CN" altLang="en-US" sz="2000" dirty="0">
                <a:latin typeface="仿宋" panose="02010609060101010101" charset="-122"/>
                <a:ea typeface="仿宋" panose="02010609060101010101" charset="-122"/>
                <a:cs typeface="仿宋" panose="02010609060101010101" charset="-122"/>
              </a:rPr>
              <a:t>应完善、适用。</a:t>
            </a:r>
            <a:r>
              <a:rPr lang="zh-CN" altLang="en-US" sz="1800" b="1" dirty="0">
                <a:solidFill>
                  <a:srgbClr val="FF0000"/>
                </a:solidFill>
                <a:latin typeface="仿宋" panose="02010609060101010101" charset="-122"/>
                <a:ea typeface="仿宋" panose="02010609060101010101" charset="-122"/>
                <a:cs typeface="仿宋" panose="02010609060101010101" charset="-122"/>
              </a:rPr>
              <a:t>（设备、工艺过程、工序和主要作业活动）</a:t>
            </a:r>
            <a:endParaRPr lang="zh-CN" altLang="en-US" sz="1800" b="1" dirty="0">
              <a:solidFill>
                <a:srgbClr val="FF000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2227" name="Text Box 6"/>
          <p:cNvSpPr txBox="1"/>
          <p:nvPr/>
        </p:nvSpPr>
        <p:spPr>
          <a:xfrm>
            <a:off x="280670" y="1143000"/>
            <a:ext cx="8336280" cy="2445385"/>
          </a:xfrm>
          <a:prstGeom prst="rect">
            <a:avLst/>
          </a:prstGeom>
          <a:solidFill>
            <a:schemeClr val="accent6">
              <a:lumMod val="40000"/>
              <a:lumOff val="60000"/>
            </a:schemeClr>
          </a:solidFill>
          <a:ln w="9525">
            <a:noFill/>
          </a:ln>
        </p:spPr>
        <p:txBody>
          <a:bodyPr wrap="square">
            <a:spAutoFit/>
          </a:bodyPr>
          <a:p>
            <a:pPr algn="l" eaLnBrk="0" hangingPunct="0">
              <a:lnSpc>
                <a:spcPct val="150000"/>
              </a:lnSpc>
              <a:spcBef>
                <a:spcPts val="1200"/>
              </a:spcBef>
              <a:buClr>
                <a:schemeClr val="tx2"/>
              </a:buClr>
              <a:buFont typeface="Wingdings" panose="05000000000000000000" pitchFamily="2" charset="2"/>
            </a:pPr>
            <a:r>
              <a:rPr lang="en-US" altLang="zh-CN" sz="2400" b="1">
                <a:solidFill>
                  <a:srgbClr val="FF0000"/>
                </a:solidFill>
                <a:latin typeface="仿宋" panose="02010609060101010101" charset="-122"/>
                <a:ea typeface="仿宋" panose="02010609060101010101" charset="-122"/>
                <a:cs typeface="仿宋" panose="02010609060101010101" charset="-122"/>
              </a:rPr>
              <a:t>4.4</a:t>
            </a:r>
            <a:r>
              <a:rPr lang="zh-CN" altLang="en-US" sz="2400" b="1" dirty="0">
                <a:solidFill>
                  <a:srgbClr val="FF0000"/>
                </a:solidFill>
                <a:latin typeface="仿宋" panose="02010609060101010101" charset="-122"/>
                <a:ea typeface="仿宋" panose="02010609060101010101" charset="-122"/>
                <a:cs typeface="仿宋" panose="02010609060101010101" charset="-122"/>
              </a:rPr>
              <a:t>评估：</a:t>
            </a:r>
            <a:r>
              <a:rPr lang="zh-CN" altLang="en-US" sz="1800" dirty="0">
                <a:latin typeface="仿宋" panose="02010609060101010101" charset="-122"/>
                <a:ea typeface="仿宋" panose="02010609060101010101" charset="-122"/>
                <a:cs typeface="仿宋" panose="02010609060101010101" charset="-122"/>
              </a:rPr>
              <a:t>应每年至少一次对安全生产法律法规、标准规范、规章制度、操作规程的执行情况和适用情况进行检查、评估。</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200000"/>
              </a:lnSpc>
              <a:spcBef>
                <a:spcPts val="1200"/>
              </a:spcBef>
              <a:buClr>
                <a:schemeClr val="tx2"/>
              </a:buClr>
              <a:buFont typeface="Wingdings" panose="05000000000000000000" pitchFamily="2" charset="2"/>
            </a:pPr>
            <a:r>
              <a:rPr lang="en-US" altLang="zh-CN" sz="2400" b="1">
                <a:solidFill>
                  <a:srgbClr val="FF0000"/>
                </a:solidFill>
                <a:latin typeface="仿宋" panose="02010609060101010101" charset="-122"/>
                <a:ea typeface="仿宋" panose="02010609060101010101" charset="-122"/>
                <a:cs typeface="仿宋" panose="02010609060101010101" charset="-122"/>
              </a:rPr>
              <a:t>4.5</a:t>
            </a:r>
            <a:r>
              <a:rPr lang="zh-CN" altLang="en-US" sz="2400" b="1" dirty="0">
                <a:solidFill>
                  <a:srgbClr val="FF0000"/>
                </a:solidFill>
                <a:latin typeface="仿宋" panose="02010609060101010101" charset="-122"/>
                <a:ea typeface="仿宋" panose="02010609060101010101" charset="-122"/>
                <a:cs typeface="仿宋" panose="02010609060101010101" charset="-122"/>
              </a:rPr>
              <a:t>修订：</a:t>
            </a:r>
            <a:r>
              <a:rPr lang="zh-CN" altLang="en-US" sz="1600" dirty="0">
                <a:latin typeface="仿宋" panose="02010609060101010101" charset="-122"/>
                <a:ea typeface="仿宋" panose="02010609060101010101" charset="-122"/>
                <a:cs typeface="仿宋" panose="02010609060101010101" charset="-122"/>
              </a:rPr>
              <a:t>应根据评估情况、安全检查反馈的问题、生产安全事故案例、绩效评定结果等，对安全生产管理规章制度和操作规程进行修订，确保其有效和适用。</a:t>
            </a:r>
            <a:endParaRPr lang="en-US" altLang="zh-CN" sz="1600">
              <a:latin typeface="仿宋" panose="02010609060101010101" charset="-122"/>
              <a:ea typeface="仿宋" panose="02010609060101010101" charset="-122"/>
              <a:cs typeface="仿宋" panose="02010609060101010101" charset="-122"/>
            </a:endParaRPr>
          </a:p>
        </p:txBody>
      </p:sp>
      <p:sp>
        <p:nvSpPr>
          <p:cNvPr id="6" name="TextBox 5"/>
          <p:cNvSpPr txBox="1"/>
          <p:nvPr/>
        </p:nvSpPr>
        <p:spPr>
          <a:xfrm>
            <a:off x="7258050" y="4091305"/>
            <a:ext cx="1885950" cy="553085"/>
          </a:xfrm>
          <a:prstGeom prst="rect">
            <a:avLst/>
          </a:prstGeom>
          <a:solidFill>
            <a:srgbClr val="FF9900"/>
          </a:solidFill>
          <a:ln w="12700">
            <a:solidFill>
              <a:schemeClr val="tx1"/>
            </a:solidFill>
          </a:ln>
          <a:scene3d>
            <a:camera prst="orthographicFront"/>
            <a:lightRig rig="threePt" dir="t"/>
          </a:scene3d>
          <a:sp3d>
            <a:bevelT w="165100" prst="coolSlant"/>
          </a:sp3d>
        </p:spPr>
        <p:txBody>
          <a:bodyPr>
            <a:spAutoFit/>
          </a:bodyPr>
          <a:lstStyle/>
          <a:p>
            <a:pPr marR="0" algn="ctr" defTabSz="914400" eaLnBrk="0" hangingPunct="0">
              <a:spcBef>
                <a:spcPct val="20000"/>
              </a:spcBef>
              <a:buClr>
                <a:schemeClr val="tx2"/>
              </a:buClr>
              <a:buSzTx/>
              <a:buFont typeface="Wingdings" panose="05000000000000000000" pitchFamily="2" charset="2"/>
              <a:buNone/>
              <a:defRPr/>
            </a:pPr>
            <a:r>
              <a:rPr kumimoji="0" lang="zh-CN" altLang="en-US" sz="3000" b="1" kern="1200" cap="none" spc="0" normalizeH="0" baseline="0" noProof="0" dirty="0">
                <a:latin typeface="Arial" panose="020B0604020202020204" pitchFamily="34" charset="0"/>
                <a:ea typeface="宋体" panose="02010600030101010101" pitchFamily="2" charset="-122"/>
                <a:cs typeface="+mn-cs"/>
              </a:rPr>
              <a:t>持续改进</a:t>
            </a:r>
            <a:endParaRPr kumimoji="0" lang="zh-CN" altLang="en-US" sz="3000" b="1" kern="1200" cap="none" spc="0" normalizeH="0" baseline="0" noProof="0" dirty="0">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7200000" scaled="0"/>
        </a:gradFill>
        <a:effectLst/>
      </p:bgPr>
    </p:bg>
    <p:spTree>
      <p:nvGrpSpPr>
        <p:cNvPr id="1" name=""/>
        <p:cNvGrpSpPr/>
        <p:nvPr/>
      </p:nvGrpSpPr>
      <p:grpSpPr>
        <a:xfrm>
          <a:off x="0" y="0"/>
          <a:ext cx="0" cy="0"/>
          <a:chOff x="0" y="0"/>
          <a:chExt cx="0" cy="0"/>
        </a:xfrm>
      </p:grpSpPr>
      <p:sp>
        <p:nvSpPr>
          <p:cNvPr id="39" name="矩形 38"/>
          <p:cNvSpPr/>
          <p:nvPr/>
        </p:nvSpPr>
        <p:spPr>
          <a:xfrm>
            <a:off x="187960" y="351790"/>
            <a:ext cx="8856345" cy="455231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50000"/>
              </a:lnSpc>
            </a:pPr>
            <a:r>
              <a:rPr lang="en-US" altLang="zh-CN" sz="2400" b="1" dirty="0">
                <a:solidFill>
                  <a:srgbClr val="FF0000"/>
                </a:solidFill>
                <a:latin typeface="Arial" panose="020B0604020202020204" pitchFamily="34" charset="0"/>
                <a:ea typeface="宋体" panose="02010600030101010101" pitchFamily="2" charset="-122"/>
                <a:sym typeface="+mn-ea"/>
              </a:rPr>
              <a:t>  </a:t>
            </a:r>
            <a:r>
              <a:rPr lang="en-US" altLang="zh-CN" sz="2000" dirty="0">
                <a:solidFill>
                  <a:srgbClr val="FF0000"/>
                </a:solidFill>
                <a:latin typeface="仿宋" panose="02010609060101010101" charset="-122"/>
                <a:ea typeface="仿宋" panose="02010609060101010101" charset="-122"/>
                <a:cs typeface="仿宋" panose="02010609060101010101" charset="-122"/>
                <a:sym typeface="+mn-ea"/>
              </a:rPr>
              <a:t>  3.2011年5月6日，国务院安委会下发了《国务院安委会关于深入开展企业安全生产标准化建设的指导意见》(安委〔2011〕4号)，要求全面推进企业安全生产标准化建设，进一步规范企业安全生产行为，改善安全生产条件，强化安全基础管理，有效防范和坚决遏制重特大事故发生。</a:t>
            </a:r>
            <a:endParaRPr lang="en-US" altLang="zh-CN" sz="2000" dirty="0">
              <a:solidFill>
                <a:srgbClr val="FF0000"/>
              </a:solidFill>
              <a:latin typeface="仿宋" panose="02010609060101010101" charset="-122"/>
              <a:ea typeface="仿宋" panose="02010609060101010101" charset="-122"/>
              <a:cs typeface="仿宋" panose="02010609060101010101" charset="-122"/>
              <a:sym typeface="+mn-ea"/>
            </a:endParaRPr>
          </a:p>
          <a:p>
            <a:pPr algn="l">
              <a:lnSpc>
                <a:spcPct val="150000"/>
              </a:lnSpc>
            </a:pPr>
            <a:r>
              <a:rPr lang="en-US" altLang="zh-CN" sz="20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rPr>
              <a:t>   </a:t>
            </a:r>
            <a:r>
              <a:rPr lang="zh-CN" altLang="en-US" sz="20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rPr>
              <a:t>4.2011年5月16日，国务院安委办下发了《关于深入开展全国冶金等工贸企业安全生产标准化建设的实施意见》(安委办〔2011〕18号)，提出工贸企业全面开展安全生产标准化建设工作，实现企业安全管理标准化、作业现场标准化和操作过程标准化。2013年底前，规模以上工贸企业实现安全达标，2015年底前，所有工贸企业实现安全达标。</a:t>
            </a:r>
            <a:endParaRPr lang="zh-CN" altLang="en-US" sz="2000"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116330"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1</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历史</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3251" name="Text Box 6"/>
          <p:cNvSpPr txBox="1"/>
          <p:nvPr/>
        </p:nvSpPr>
        <p:spPr>
          <a:xfrm>
            <a:off x="326390" y="857250"/>
            <a:ext cx="8538210" cy="3646170"/>
          </a:xfrm>
          <a:prstGeom prst="rect">
            <a:avLst/>
          </a:prstGeom>
          <a:solidFill>
            <a:schemeClr val="accent6">
              <a:lumMod val="40000"/>
              <a:lumOff val="60000"/>
            </a:schemeClr>
          </a:solidFill>
          <a:ln w="9525">
            <a:noFill/>
          </a:ln>
        </p:spPr>
        <p:txBody>
          <a:bodyPr wrap="square">
            <a:spAutoFit/>
          </a:bodyPr>
          <a:p>
            <a:pPr eaLnBrk="0" hangingPunct="0">
              <a:spcBef>
                <a:spcPts val="1200"/>
              </a:spcBef>
              <a:buClr>
                <a:schemeClr val="tx2"/>
              </a:buClr>
              <a:buFont typeface="Wingdings" panose="05000000000000000000" pitchFamily="2" charset="2"/>
            </a:pPr>
            <a:r>
              <a:rPr lang="en-US" altLang="zh-CN" sz="2400">
                <a:latin typeface="仿宋" panose="02010609060101010101" charset="-122"/>
                <a:ea typeface="仿宋" panose="02010609060101010101" charset="-122"/>
                <a:cs typeface="仿宋" panose="02010609060101010101" charset="-122"/>
              </a:rPr>
              <a:t>4.6</a:t>
            </a:r>
            <a:r>
              <a:rPr lang="zh-CN" altLang="en-US" sz="2400" dirty="0">
                <a:latin typeface="仿宋" panose="02010609060101010101" charset="-122"/>
                <a:ea typeface="仿宋" panose="02010609060101010101" charset="-122"/>
                <a:cs typeface="仿宋" panose="02010609060101010101" charset="-122"/>
              </a:rPr>
              <a:t>文件和档案管理：</a:t>
            </a:r>
            <a:endParaRPr lang="en-US" altLang="zh-CN" sz="2400">
              <a:latin typeface="仿宋" panose="02010609060101010101" charset="-122"/>
              <a:ea typeface="仿宋" panose="02010609060101010101" charset="-122"/>
              <a:cs typeface="仿宋" panose="02010609060101010101" charset="-122"/>
            </a:endParaRPr>
          </a:p>
          <a:p>
            <a:pPr eaLnBrk="0" hangingPunct="0">
              <a:lnSpc>
                <a:spcPct val="150000"/>
              </a:lnSpc>
              <a:spcBef>
                <a:spcPts val="0"/>
              </a:spcBef>
              <a:spcAft>
                <a:spcPts val="0"/>
              </a:spcAft>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制度：</a:t>
            </a:r>
            <a:r>
              <a:rPr lang="zh-CN" altLang="en-US" sz="1800" dirty="0">
                <a:latin typeface="仿宋" panose="02010609060101010101" charset="-122"/>
                <a:ea typeface="仿宋" panose="02010609060101010101" charset="-122"/>
                <a:cs typeface="仿宋" panose="02010609060101010101" charset="-122"/>
              </a:rPr>
              <a:t>应建立文件和档案的管理制度，明确责任部门</a:t>
            </a:r>
            <a:r>
              <a:rPr lang="en-US" altLang="zh-CN" sz="1800">
                <a:latin typeface="仿宋" panose="02010609060101010101" charset="-122"/>
                <a:ea typeface="仿宋" panose="02010609060101010101" charset="-122"/>
                <a:cs typeface="仿宋" panose="02010609060101010101" charset="-122"/>
              </a:rPr>
              <a:t>/</a:t>
            </a:r>
            <a:r>
              <a:rPr lang="zh-CN" altLang="en-US" sz="1800" dirty="0">
                <a:latin typeface="仿宋" panose="02010609060101010101" charset="-122"/>
                <a:ea typeface="仿宋" panose="02010609060101010101" charset="-122"/>
                <a:cs typeface="仿宋" panose="02010609060101010101" charset="-122"/>
              </a:rPr>
              <a:t>人员、流程、形式、权限及各类安全生产档案及保存要求等。确保安全规章制度和操作规程编制、使用、评审、修订的效力。</a:t>
            </a:r>
            <a:endParaRPr lang="en-US" altLang="zh-CN" sz="1600">
              <a:latin typeface="仿宋" panose="02010609060101010101" charset="-122"/>
              <a:ea typeface="仿宋" panose="02010609060101010101" charset="-122"/>
              <a:cs typeface="仿宋" panose="02010609060101010101" charset="-122"/>
            </a:endParaRPr>
          </a:p>
          <a:p>
            <a:pPr algn="l" eaLnBrk="0" hangingPunct="0">
              <a:lnSpc>
                <a:spcPct val="150000"/>
              </a:lnSpc>
              <a:spcBef>
                <a:spcPts val="0"/>
              </a:spcBef>
              <a:spcAft>
                <a:spcPts val="0"/>
              </a:spcAft>
              <a:buClr>
                <a:schemeClr val="tx2"/>
              </a:buClr>
              <a:buSzTx/>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安全生产档案管理：</a:t>
            </a:r>
            <a:r>
              <a:rPr lang="zh-CN" altLang="en-US" sz="1800" dirty="0">
                <a:latin typeface="仿宋" panose="02010609060101010101" charset="-122"/>
                <a:ea typeface="仿宋" panose="02010609060101010101" charset="-122"/>
                <a:cs typeface="仿宋" panose="02010609060101010101" charset="-122"/>
              </a:rPr>
              <a:t>主要安全生产文件、事故、事件记录；风险评价信息；培训记录；标准化系统评价报告；事故调查报告；检查、整改记录；职业卫生检查与监护记录；安全生产会议记录；安全活动记录；法定检测记录；关键设备设施档案；应急演习信息；承包商和供应商信息；维护和校验记录；技术图纸等。</a:t>
            </a:r>
            <a:endParaRPr lang="zh-CN" altLang="en-US" sz="18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377825" y="0"/>
            <a:ext cx="1858010" cy="478790"/>
          </a:xfrm>
          <a:prstGeom prst="roundRect">
            <a:avLst>
              <a:gd name="adj" fmla="val 16667"/>
            </a:avLst>
          </a:prstGeom>
          <a:solidFill>
            <a:srgbClr val="9E682C"/>
          </a:solidFill>
          <a:ln w="12700" algn="ctr">
            <a:solidFill>
              <a:schemeClr val="bg1"/>
            </a:solidFill>
            <a:round/>
          </a:ln>
          <a:effectLst>
            <a:outerShdw dist="35921" dir="2700000" algn="ctr" rotWithShape="0">
              <a:srgbClr val="808080"/>
            </a:outerShdw>
          </a:effectLst>
          <a:scene3d>
            <a:camera prst="orthographicFront"/>
            <a:lightRig rig="threePt" dir="t"/>
          </a:scene3d>
          <a:sp3d>
            <a:bevelT w="152400" h="50800" prst="softRound"/>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4277"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4278" name="Text Box 4"/>
          <p:cNvSpPr txBox="1"/>
          <p:nvPr/>
        </p:nvSpPr>
        <p:spPr>
          <a:xfrm>
            <a:off x="684848" y="53975"/>
            <a:ext cx="1243013"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1800" b="1" dirty="0">
                <a:latin typeface="Arial" panose="020B0604020202020204" pitchFamily="34" charset="0"/>
              </a:rPr>
              <a:t>教育培训</a:t>
            </a:r>
            <a:endParaRPr lang="zh-CN" altLang="en-US" sz="1800" b="1" dirty="0">
              <a:latin typeface="Arial" panose="020B0604020202020204" pitchFamily="34" charset="0"/>
            </a:endParaRPr>
          </a:p>
        </p:txBody>
      </p:sp>
      <p:sp>
        <p:nvSpPr>
          <p:cNvPr id="36870" name="Oval 5"/>
          <p:cNvSpPr>
            <a:spLocks noChangeArrowheads="1"/>
          </p:cNvSpPr>
          <p:nvPr/>
        </p:nvSpPr>
        <p:spPr bwMode="auto">
          <a:xfrm>
            <a:off x="80" y="239"/>
            <a:ext cx="377428" cy="377428"/>
          </a:xfrm>
          <a:prstGeom prst="ellipse">
            <a:avLst/>
          </a:prstGeom>
          <a:gradFill rotWithShape="0">
            <a:gsLst>
              <a:gs pos="0">
                <a:srgbClr val="FF9900"/>
              </a:gs>
              <a:gs pos="100000">
                <a:srgbClr val="764700"/>
              </a:gs>
            </a:gsLst>
            <a:path path="rect">
              <a:fillToRect r="100000" b="100000"/>
            </a:path>
          </a:gradFill>
          <a:ln w="12700">
            <a:solidFill>
              <a:srgbClr val="000000"/>
            </a:solidFill>
            <a:round/>
          </a:ln>
          <a:scene3d>
            <a:camera prst="orthographicFront"/>
            <a:lightRig rig="threePt" dir="t"/>
          </a:scene3d>
          <a:sp3d>
            <a:bevelT w="152400" h="50800" prst="softRound"/>
          </a:sp3d>
        </p:spPr>
        <p:txBody>
          <a:bodyPr wrap="none" anchor="ctr"/>
          <a:p>
            <a:pPr algn="ctr" eaLnBrk="0" latinLnBrk="1" hangingPunct="0">
              <a:spcBef>
                <a:spcPct val="20000"/>
              </a:spcBef>
              <a:buClr>
                <a:schemeClr val="tx2"/>
              </a:buClr>
              <a:buFont typeface="Wingdings" panose="05000000000000000000" pitchFamily="2" charset="2"/>
            </a:pPr>
            <a:r>
              <a:rPr lang="en-US" altLang="zh-CN" sz="1015" b="1">
                <a:solidFill>
                  <a:srgbClr val="FFFFFF"/>
                </a:solidFill>
                <a:latin typeface="Gulim" pitchFamily="34" charset="-127"/>
              </a:rPr>
              <a:t>5</a:t>
            </a:r>
            <a:endParaRPr lang="en-US" altLang="zh-CN" sz="1015" b="1">
              <a:solidFill>
                <a:srgbClr val="FFFFFF"/>
              </a:solidFill>
              <a:latin typeface="Gulim" pitchFamily="34" charset="-127"/>
            </a:endParaRPr>
          </a:p>
        </p:txBody>
      </p:sp>
      <p:sp>
        <p:nvSpPr>
          <p:cNvPr id="54282" name="Text Box 6"/>
          <p:cNvSpPr txBox="1"/>
          <p:nvPr/>
        </p:nvSpPr>
        <p:spPr>
          <a:xfrm>
            <a:off x="377825" y="702310"/>
            <a:ext cx="7508875" cy="4207510"/>
          </a:xfrm>
          <a:prstGeom prst="rect">
            <a:avLst/>
          </a:prstGeom>
          <a:solidFill>
            <a:schemeClr val="accent6">
              <a:lumMod val="60000"/>
              <a:lumOff val="40000"/>
            </a:schemeClr>
          </a:solidFill>
          <a:ln w="9525">
            <a:noFill/>
          </a:ln>
        </p:spPr>
        <p:txBody>
          <a:bodyPr wrap="square">
            <a:spAutoFit/>
          </a:bodyPr>
          <a:p>
            <a:pPr marL="342900" indent="-342900" eaLnBrk="0" hangingPunct="0">
              <a:spcBef>
                <a:spcPct val="50000"/>
              </a:spcBef>
              <a:buClr>
                <a:schemeClr val="tx2"/>
              </a:buClr>
              <a:buFont typeface="Wingdings" panose="05000000000000000000" pitchFamily="2" charset="2"/>
            </a:pPr>
            <a:r>
              <a:rPr lang="en-US" altLang="zh-CN" sz="2000" b="1">
                <a:solidFill>
                  <a:srgbClr val="FF0000"/>
                </a:solidFill>
                <a:latin typeface="Arial" panose="020B0604020202020204" pitchFamily="34" charset="0"/>
                <a:ea typeface="楷体_GB2312" pitchFamily="49" charset="-122"/>
              </a:rPr>
              <a:t>5.1</a:t>
            </a:r>
            <a:r>
              <a:rPr lang="zh-CN" altLang="en-US" sz="2000" b="1" dirty="0">
                <a:solidFill>
                  <a:srgbClr val="FF0000"/>
                </a:solidFill>
                <a:latin typeface="Arial" panose="020B0604020202020204" pitchFamily="34" charset="0"/>
                <a:ea typeface="楷体_GB2312" pitchFamily="49" charset="-122"/>
              </a:rPr>
              <a:t>教育培训管理：</a:t>
            </a:r>
            <a:endParaRPr lang="en-US" altLang="zh-CN" sz="2000" b="1">
              <a:solidFill>
                <a:srgbClr val="FF0000"/>
              </a:solidFill>
              <a:latin typeface="Arial" panose="020B0604020202020204" pitchFamily="34" charset="0"/>
              <a:ea typeface="楷体_GB2312" pitchFamily="49" charset="-122"/>
            </a:endParaRPr>
          </a:p>
          <a:p>
            <a:pPr marL="342900" indent="-342900" eaLnBrk="0" hangingPunct="0">
              <a:lnSpc>
                <a:spcPct val="150000"/>
              </a:lnSpc>
              <a:spcBef>
                <a:spcPts val="0"/>
              </a:spcBef>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制度：</a:t>
            </a:r>
            <a:r>
              <a:rPr lang="zh-CN" altLang="en-US" sz="1800" dirty="0">
                <a:latin typeface="仿宋" panose="02010609060101010101" charset="-122"/>
                <a:ea typeface="仿宋" panose="02010609060101010101" charset="-122"/>
                <a:cs typeface="仿宋" panose="02010609060101010101" charset="-122"/>
              </a:rPr>
              <a:t>应建立安全教育培训的管理制度。</a:t>
            </a:r>
            <a:endParaRPr lang="en-US" altLang="zh-CN" sz="1800">
              <a:latin typeface="仿宋" panose="02010609060101010101" charset="-122"/>
              <a:ea typeface="仿宋" panose="02010609060101010101" charset="-122"/>
              <a:cs typeface="仿宋" panose="02010609060101010101" charset="-122"/>
            </a:endParaRPr>
          </a:p>
          <a:p>
            <a:pPr marL="342900" indent="-342900" algn="l" eaLnBrk="0" hangingPunct="0">
              <a:lnSpc>
                <a:spcPct val="150000"/>
              </a:lnSpc>
              <a:spcBef>
                <a:spcPts val="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需求识别与计划：</a:t>
            </a:r>
            <a:r>
              <a:rPr lang="zh-CN" altLang="en-US" sz="1800" dirty="0">
                <a:latin typeface="仿宋" panose="02010609060101010101" charset="-122"/>
                <a:ea typeface="仿宋" panose="02010609060101010101" charset="-122"/>
                <a:cs typeface="仿宋" panose="02010609060101010101" charset="-122"/>
              </a:rPr>
              <a:t>应确定安全教育培训主管部门，定期识别安全教育培训需求，制定各类人员的培训</a:t>
            </a:r>
            <a:r>
              <a:rPr lang="zh-CN" altLang="en-US" sz="1800" dirty="0">
                <a:solidFill>
                  <a:srgbClr val="FF0000"/>
                </a:solidFill>
                <a:latin typeface="仿宋" panose="02010609060101010101" charset="-122"/>
                <a:ea typeface="仿宋" panose="02010609060101010101" charset="-122"/>
                <a:cs typeface="仿宋" panose="02010609060101010101" charset="-122"/>
              </a:rPr>
              <a:t>计划</a:t>
            </a:r>
            <a:r>
              <a:rPr lang="zh-CN" altLang="en-US" sz="1800" dirty="0">
                <a:latin typeface="仿宋" panose="02010609060101010101" charset="-122"/>
                <a:ea typeface="仿宋" panose="02010609060101010101" charset="-122"/>
                <a:cs typeface="仿宋" panose="02010609060101010101" charset="-122"/>
              </a:rPr>
              <a:t>。</a:t>
            </a:r>
            <a:r>
              <a:rPr lang="zh-CN" altLang="en-US" sz="1800" dirty="0">
                <a:solidFill>
                  <a:srgbClr val="FF0000"/>
                </a:solidFill>
                <a:latin typeface="仿宋" panose="02010609060101010101" charset="-122"/>
                <a:ea typeface="仿宋" panose="02010609060101010101" charset="-122"/>
                <a:cs typeface="仿宋" panose="02010609060101010101" charset="-122"/>
              </a:rPr>
              <a:t>（原安监总局3号令，63号令和80号令修改的相关要求）（外培和内培）</a:t>
            </a:r>
            <a:r>
              <a:rPr lang="en-US" altLang="zh-CN" sz="1800">
                <a:solidFill>
                  <a:srgbClr val="0070C0"/>
                </a:solidFill>
                <a:latin typeface="仿宋" panose="02010609060101010101" charset="-122"/>
                <a:ea typeface="仿宋" panose="02010609060101010101" charset="-122"/>
                <a:cs typeface="仿宋" panose="02010609060101010101" charset="-122"/>
                <a:sym typeface="+mn-ea"/>
              </a:rPr>
              <a:t>《</a:t>
            </a:r>
            <a:r>
              <a:rPr lang="zh-CN" altLang="en-US" sz="1800" dirty="0">
                <a:solidFill>
                  <a:srgbClr val="0070C0"/>
                </a:solidFill>
                <a:latin typeface="仿宋" panose="02010609060101010101" charset="-122"/>
                <a:ea typeface="仿宋" panose="02010609060101010101" charset="-122"/>
                <a:cs typeface="仿宋" panose="02010609060101010101" charset="-122"/>
                <a:sym typeface="+mn-ea"/>
              </a:rPr>
              <a:t>特种作业人员安全技术培训考核管理规定</a:t>
            </a:r>
            <a:r>
              <a:rPr lang="en-US" altLang="zh-CN" sz="1800">
                <a:solidFill>
                  <a:srgbClr val="0070C0"/>
                </a:solidFill>
                <a:latin typeface="仿宋" panose="02010609060101010101" charset="-122"/>
                <a:ea typeface="仿宋" panose="02010609060101010101" charset="-122"/>
                <a:cs typeface="仿宋" panose="02010609060101010101" charset="-122"/>
                <a:sym typeface="+mn-ea"/>
              </a:rPr>
              <a:t>》</a:t>
            </a:r>
            <a:r>
              <a:rPr lang="zh-CN" altLang="en-US" sz="1800" dirty="0">
                <a:solidFill>
                  <a:srgbClr val="0070C0"/>
                </a:solidFill>
                <a:latin typeface="仿宋" panose="02010609060101010101" charset="-122"/>
                <a:ea typeface="仿宋" panose="02010609060101010101" charset="-122"/>
                <a:cs typeface="仿宋" panose="02010609060101010101" charset="-122"/>
                <a:sym typeface="+mn-ea"/>
              </a:rPr>
              <a:t>（安监总局第令</a:t>
            </a:r>
            <a:r>
              <a:rPr lang="en-US" altLang="zh-CN" sz="1800">
                <a:solidFill>
                  <a:srgbClr val="0070C0"/>
                </a:solidFill>
                <a:latin typeface="仿宋" panose="02010609060101010101" charset="-122"/>
                <a:ea typeface="仿宋" panose="02010609060101010101" charset="-122"/>
                <a:cs typeface="仿宋" panose="02010609060101010101" charset="-122"/>
                <a:sym typeface="+mn-ea"/>
              </a:rPr>
              <a:t>30</a:t>
            </a:r>
            <a:r>
              <a:rPr lang="zh-CN" altLang="en-US" sz="1800" dirty="0">
                <a:solidFill>
                  <a:srgbClr val="0070C0"/>
                </a:solidFill>
                <a:latin typeface="仿宋" panose="02010609060101010101" charset="-122"/>
                <a:ea typeface="仿宋" panose="02010609060101010101" charset="-122"/>
                <a:cs typeface="仿宋" panose="02010609060101010101" charset="-122"/>
                <a:sym typeface="+mn-ea"/>
              </a:rPr>
              <a:t>号）</a:t>
            </a:r>
            <a:endParaRPr lang="zh-CN" altLang="en-US" sz="1800" dirty="0">
              <a:solidFill>
                <a:srgbClr val="0070C0"/>
              </a:solidFill>
              <a:latin typeface="仿宋" panose="02010609060101010101" charset="-122"/>
              <a:ea typeface="仿宋" panose="02010609060101010101" charset="-122"/>
              <a:cs typeface="仿宋" panose="02010609060101010101" charset="-122"/>
            </a:endParaRPr>
          </a:p>
          <a:p>
            <a:pPr marL="342900" indent="-342900" eaLnBrk="0" hangingPunct="0">
              <a:lnSpc>
                <a:spcPct val="150000"/>
              </a:lnSpc>
              <a:spcBef>
                <a:spcPts val="0"/>
              </a:spcBef>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培训与档案： </a:t>
            </a:r>
            <a:r>
              <a:rPr lang="zh-CN" altLang="en-US" sz="1800" dirty="0">
                <a:latin typeface="仿宋" panose="02010609060101010101" charset="-122"/>
                <a:ea typeface="仿宋" panose="02010609060101010101" charset="-122"/>
                <a:cs typeface="仿宋" panose="02010609060101010101" charset="-122"/>
              </a:rPr>
              <a:t>应按计划进行安全教育培训</a:t>
            </a:r>
            <a:r>
              <a:rPr lang="zh-CN" altLang="en-US" sz="1800" dirty="0">
                <a:solidFill>
                  <a:srgbClr val="FF0000"/>
                </a:solidFill>
                <a:latin typeface="仿宋" panose="02010609060101010101" charset="-122"/>
                <a:ea typeface="仿宋" panose="02010609060101010101" charset="-122"/>
                <a:cs typeface="仿宋" panose="02010609060101010101" charset="-122"/>
                <a:sym typeface="+mn-ea"/>
              </a:rPr>
              <a:t>（实施的流水）</a:t>
            </a:r>
            <a:r>
              <a:rPr lang="zh-CN" altLang="en-US" sz="1800" dirty="0">
                <a:latin typeface="仿宋" panose="02010609060101010101" charset="-122"/>
                <a:ea typeface="仿宋" panose="02010609060101010101" charset="-122"/>
                <a:cs typeface="仿宋" panose="02010609060101010101" charset="-122"/>
              </a:rPr>
              <a:t>，对安全培训效果进行评估和改进。做好培训记录，并建立档案（新员工三级教育记录卡）。</a:t>
            </a:r>
            <a:endParaRPr lang="en-US" altLang="zh-CN" sz="1800">
              <a:latin typeface="仿宋" panose="02010609060101010101" charset="-122"/>
              <a:ea typeface="仿宋" panose="02010609060101010101" charset="-122"/>
              <a:cs typeface="仿宋" panose="02010609060101010101" charset="-122"/>
            </a:endParaRPr>
          </a:p>
          <a:p>
            <a:pPr marL="342900" indent="-342900" eaLnBrk="0" hangingPunct="0">
              <a:spcBef>
                <a:spcPct val="50000"/>
              </a:spcBef>
              <a:buClr>
                <a:schemeClr val="tx2"/>
              </a:buClr>
              <a:buFont typeface="Wingdings" panose="05000000000000000000" pitchFamily="2" charset="2"/>
            </a:pPr>
            <a:endParaRPr lang="zh-CN" altLang="en-US" sz="1500" dirty="0">
              <a:solidFill>
                <a:srgbClr val="0070C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5299" name="Text Box 6"/>
          <p:cNvSpPr txBox="1"/>
          <p:nvPr/>
        </p:nvSpPr>
        <p:spPr>
          <a:xfrm>
            <a:off x="523240" y="483235"/>
            <a:ext cx="8098155" cy="4092575"/>
          </a:xfrm>
          <a:prstGeom prst="rect">
            <a:avLst/>
          </a:prstGeom>
          <a:solidFill>
            <a:schemeClr val="accent6">
              <a:lumMod val="60000"/>
              <a:lumOff val="40000"/>
            </a:schemeClr>
          </a:solidFill>
          <a:ln w="9525">
            <a:noFill/>
          </a:ln>
        </p:spPr>
        <p:txBody>
          <a:bodyPr wrap="square">
            <a:spAutoFit/>
          </a:bodyPr>
          <a:p>
            <a:pPr marL="342900" indent="-342900" eaLnBrk="0" hangingPunct="0">
              <a:spcBef>
                <a:spcPct val="50000"/>
              </a:spcBef>
              <a:buClr>
                <a:schemeClr val="tx2"/>
              </a:buClr>
              <a:buFont typeface="Wingdings" panose="05000000000000000000" pitchFamily="2" charset="2"/>
            </a:pPr>
            <a:r>
              <a:rPr lang="en-US" altLang="zh-CN" sz="2000" b="1">
                <a:solidFill>
                  <a:srgbClr val="FF0000"/>
                </a:solidFill>
                <a:latin typeface="仿宋" panose="02010609060101010101" charset="-122"/>
                <a:ea typeface="仿宋" panose="02010609060101010101" charset="-122"/>
                <a:cs typeface="仿宋" panose="02010609060101010101" charset="-122"/>
              </a:rPr>
              <a:t>5.2</a:t>
            </a:r>
            <a:r>
              <a:rPr lang="zh-CN" altLang="en-US" sz="2000" b="1" dirty="0">
                <a:solidFill>
                  <a:srgbClr val="FF0000"/>
                </a:solidFill>
                <a:latin typeface="仿宋" panose="02010609060101010101" charset="-122"/>
                <a:ea typeface="仿宋" panose="02010609060101010101" charset="-122"/>
                <a:cs typeface="仿宋" panose="02010609060101010101" charset="-122"/>
              </a:rPr>
              <a:t>安全生产管理人员培训教育：</a:t>
            </a:r>
            <a:endParaRPr lang="en-US" altLang="zh-CN" sz="2000" b="1">
              <a:solidFill>
                <a:srgbClr val="FF0000"/>
              </a:solidFill>
              <a:latin typeface="仿宋" panose="02010609060101010101" charset="-122"/>
              <a:ea typeface="仿宋" panose="02010609060101010101" charset="-122"/>
              <a:cs typeface="仿宋" panose="02010609060101010101" charset="-122"/>
            </a:endParaRPr>
          </a:p>
          <a:p>
            <a:pPr indent="0" eaLnBrk="0" fontAlgn="auto" hangingPunct="0">
              <a:lnSpc>
                <a:spcPct val="150000"/>
              </a:lnSpc>
              <a:spcBef>
                <a:spcPts val="0"/>
              </a:spcBef>
              <a:buClr>
                <a:schemeClr val="tx2"/>
              </a:buClr>
              <a:buFont typeface="Wingdings" panose="05000000000000000000" pitchFamily="2" charset="2"/>
            </a:pPr>
            <a:r>
              <a:rPr lang="en-US" altLang="zh-CN" sz="2000" b="1" dirty="0">
                <a:latin typeface="仿宋" panose="02010609060101010101" charset="-122"/>
                <a:ea typeface="仿宋" panose="02010609060101010101" charset="-122"/>
                <a:cs typeface="仿宋" panose="02010609060101010101" charset="-122"/>
              </a:rPr>
              <a:t>  </a:t>
            </a:r>
            <a:r>
              <a:rPr lang="zh-CN" altLang="en-US" sz="2000" dirty="0">
                <a:latin typeface="仿宋" panose="02010609060101010101" charset="-122"/>
                <a:ea typeface="仿宋" panose="02010609060101010101" charset="-122"/>
                <a:cs typeface="仿宋" panose="02010609060101010101" charset="-122"/>
              </a:rPr>
              <a:t>能力考核：主要负责人和安全生产管理人员，必须具备与本单位所从事的生产经营活动相应的安全生产知识和管理能力，须经考核合格后方可任职（证书。</a:t>
            </a:r>
            <a:r>
              <a:rPr lang="zh-CN" altLang="en-US" sz="2000" dirty="0">
                <a:solidFill>
                  <a:srgbClr val="FF0000"/>
                </a:solidFill>
                <a:latin typeface="仿宋" panose="02010609060101010101" charset="-122"/>
                <a:ea typeface="仿宋" panose="02010609060101010101" charset="-122"/>
                <a:cs typeface="仿宋" panose="02010609060101010101" charset="-122"/>
              </a:rPr>
              <a:t>5.3操作岗位人员教育培训：</a:t>
            </a:r>
            <a:endParaRPr lang="en-US" altLang="zh-CN" sz="2000">
              <a:latin typeface="仿宋" panose="02010609060101010101" charset="-122"/>
              <a:ea typeface="仿宋" panose="02010609060101010101" charset="-122"/>
              <a:cs typeface="仿宋" panose="02010609060101010101" charset="-122"/>
            </a:endParaRPr>
          </a:p>
          <a:p>
            <a:pPr indent="0" eaLnBrk="0" fontAlgn="auto" hangingPunct="0">
              <a:lnSpc>
                <a:spcPct val="150000"/>
              </a:lnSpc>
              <a:spcBef>
                <a:spcPts val="0"/>
              </a:spcBef>
              <a:buClr>
                <a:schemeClr val="tx2"/>
              </a:buClr>
              <a:buFont typeface="Wingdings" panose="05000000000000000000" pitchFamily="2" charset="2"/>
            </a:pPr>
            <a:r>
              <a:rPr lang="en-US" altLang="zh-CN" sz="2000" dirty="0">
                <a:latin typeface="仿宋" panose="02010609060101010101" charset="-122"/>
                <a:ea typeface="仿宋" panose="02010609060101010101" charset="-122"/>
                <a:cs typeface="仿宋" panose="02010609060101010101" charset="-122"/>
              </a:rPr>
              <a:t>  </a:t>
            </a:r>
            <a:r>
              <a:rPr lang="zh-CN" altLang="en-US" sz="2000" dirty="0">
                <a:latin typeface="仿宋" panose="02010609060101010101" charset="-122"/>
                <a:ea typeface="仿宋" panose="02010609060101010101" charset="-122"/>
                <a:cs typeface="仿宋" panose="02010609060101010101" charset="-122"/>
              </a:rPr>
              <a:t>能力考核：应对操作岗位人员进行安全教育和生产技能培训和考核，考核不合格人员，不得上岗。</a:t>
            </a:r>
            <a:endParaRPr lang="zh-CN" altLang="en-US" sz="2000" dirty="0">
              <a:latin typeface="仿宋" panose="02010609060101010101" charset="-122"/>
              <a:ea typeface="仿宋" panose="02010609060101010101" charset="-122"/>
              <a:cs typeface="仿宋" panose="02010609060101010101" charset="-122"/>
            </a:endParaRPr>
          </a:p>
          <a:p>
            <a:pPr indent="0" eaLnBrk="0" fontAlgn="auto" hangingPunct="0">
              <a:lnSpc>
                <a:spcPct val="150000"/>
              </a:lnSpc>
              <a:spcBef>
                <a:spcPts val="0"/>
              </a:spcBef>
              <a:buClr>
                <a:schemeClr val="tx2"/>
              </a:buClr>
              <a:buFont typeface="Wingdings" panose="05000000000000000000" pitchFamily="2" charset="2"/>
            </a:pPr>
            <a:r>
              <a:rPr lang="en-US" altLang="zh-CN" sz="2000" dirty="0">
                <a:latin typeface="仿宋" panose="02010609060101010101" charset="-122"/>
                <a:ea typeface="仿宋" panose="02010609060101010101" charset="-122"/>
                <a:cs typeface="仿宋" panose="02010609060101010101" charset="-122"/>
              </a:rPr>
              <a:t>  </a:t>
            </a:r>
            <a:r>
              <a:rPr lang="zh-CN" altLang="en-US" sz="2000" dirty="0">
                <a:latin typeface="仿宋" panose="02010609060101010101" charset="-122"/>
                <a:ea typeface="仿宋" panose="02010609060101010101" charset="-122"/>
                <a:cs typeface="仿宋" panose="02010609060101010101" charset="-122"/>
              </a:rPr>
              <a:t>要求：新员工 “三级”安全教育；“四新”有关操作岗位人员安全教育和培训；操作岗位人员转岗、离岗三个月以上重新上岗者，应进行车间</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工段</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、班组“二级”安全教育培训。</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6323" name="Text Box 6"/>
          <p:cNvSpPr txBox="1"/>
          <p:nvPr/>
        </p:nvSpPr>
        <p:spPr>
          <a:xfrm>
            <a:off x="560705" y="323215"/>
            <a:ext cx="8321675" cy="4021455"/>
          </a:xfrm>
          <a:prstGeom prst="rect">
            <a:avLst/>
          </a:prstGeom>
          <a:solidFill>
            <a:schemeClr val="accent6">
              <a:lumMod val="40000"/>
              <a:lumOff val="60000"/>
            </a:schemeClr>
          </a:solidFill>
          <a:ln w="9525">
            <a:noFill/>
          </a:ln>
        </p:spPr>
        <p:txBody>
          <a:bodyPr wrap="square">
            <a:spAutoFit/>
          </a:bodyPr>
          <a:p>
            <a:pPr marL="342900" indent="-342900" eaLnBrk="0" hangingPunct="0">
              <a:lnSpc>
                <a:spcPct val="130000"/>
              </a:lnSpc>
              <a:spcBef>
                <a:spcPct val="50000"/>
              </a:spcBef>
              <a:buClr>
                <a:schemeClr val="tx2"/>
              </a:buClr>
              <a:buFont typeface="Wingdings" panose="05000000000000000000" pitchFamily="2" charset="2"/>
            </a:pPr>
            <a:r>
              <a:rPr lang="en-US" altLang="zh-CN" sz="1800">
                <a:latin typeface="仿宋" panose="02010609060101010101" charset="-122"/>
                <a:ea typeface="仿宋" panose="02010609060101010101" charset="-122"/>
                <a:cs typeface="仿宋" panose="02010609060101010101" charset="-122"/>
              </a:rPr>
              <a:t>5.4</a:t>
            </a:r>
            <a:r>
              <a:rPr lang="zh-CN" altLang="en-US" sz="1800" dirty="0">
                <a:latin typeface="仿宋" panose="02010609060101010101" charset="-122"/>
                <a:ea typeface="仿宋" panose="02010609060101010101" charset="-122"/>
                <a:cs typeface="仿宋" panose="02010609060101010101" charset="-122"/>
              </a:rPr>
              <a:t>特种作业</a:t>
            </a:r>
            <a:r>
              <a:rPr lang="zh-CN" altLang="en-US" sz="1800" dirty="0">
                <a:solidFill>
                  <a:srgbClr val="FF0000"/>
                </a:solidFill>
                <a:latin typeface="仿宋" panose="02010609060101010101" charset="-122"/>
                <a:ea typeface="仿宋" panose="02010609060101010101" charset="-122"/>
                <a:cs typeface="仿宋" panose="02010609060101010101" charset="-122"/>
              </a:rPr>
              <a:t>（含煤气作业）</a:t>
            </a:r>
            <a:r>
              <a:rPr lang="zh-CN" altLang="en-US" sz="1800" dirty="0">
                <a:latin typeface="仿宋" panose="02010609060101010101" charset="-122"/>
                <a:ea typeface="仿宋" panose="02010609060101010101" charset="-122"/>
                <a:cs typeface="仿宋" panose="02010609060101010101" charset="-122"/>
              </a:rPr>
              <a:t>人员教育培训：从事特种作业的人员应取得特种作业操作资格证书，方可上岗作业。</a:t>
            </a:r>
            <a:endParaRPr lang="en-US" altLang="zh-CN" sz="1800">
              <a:latin typeface="仿宋" panose="02010609060101010101" charset="-122"/>
              <a:ea typeface="仿宋" panose="02010609060101010101" charset="-122"/>
              <a:cs typeface="仿宋" panose="02010609060101010101" charset="-122"/>
            </a:endParaRPr>
          </a:p>
          <a:p>
            <a:pPr marL="342900" indent="-342900" eaLnBrk="0" hangingPunct="0">
              <a:lnSpc>
                <a:spcPct val="130000"/>
              </a:lnSpc>
              <a:spcBef>
                <a:spcPct val="50000"/>
              </a:spcBef>
              <a:buClr>
                <a:schemeClr val="tx2"/>
              </a:buClr>
              <a:buFont typeface="Wingdings" panose="05000000000000000000" pitchFamily="2" charset="2"/>
            </a:pPr>
            <a:r>
              <a:rPr lang="en-US" altLang="zh-CN" sz="1800">
                <a:latin typeface="仿宋" panose="02010609060101010101" charset="-122"/>
                <a:ea typeface="仿宋" panose="02010609060101010101" charset="-122"/>
                <a:cs typeface="仿宋" panose="02010609060101010101" charset="-122"/>
              </a:rPr>
              <a:t>5.5</a:t>
            </a:r>
            <a:r>
              <a:rPr lang="zh-CN" altLang="en-US" sz="1800" dirty="0">
                <a:latin typeface="仿宋" panose="02010609060101010101" charset="-122"/>
                <a:ea typeface="仿宋" panose="02010609060101010101" charset="-122"/>
                <a:cs typeface="仿宋" panose="02010609060101010101" charset="-122"/>
              </a:rPr>
              <a:t>其他人员教育培训：应对外来参观、学习等人员进行有关安全规定、可能接触到的危害及应急知识等内容的安全教育和告知，并由专人带领。</a:t>
            </a:r>
            <a:endParaRPr lang="en-US" altLang="zh-CN" sz="1800">
              <a:latin typeface="仿宋" panose="02010609060101010101" charset="-122"/>
              <a:ea typeface="仿宋" panose="02010609060101010101" charset="-122"/>
              <a:cs typeface="仿宋" panose="02010609060101010101" charset="-122"/>
            </a:endParaRPr>
          </a:p>
          <a:p>
            <a:pPr marL="342900" indent="-342900" eaLnBrk="0" hangingPunct="0">
              <a:lnSpc>
                <a:spcPct val="130000"/>
              </a:lnSpc>
              <a:spcBef>
                <a:spcPct val="50000"/>
              </a:spcBef>
              <a:buClr>
                <a:schemeClr val="tx2"/>
              </a:buClr>
              <a:buFont typeface="Wingdings" panose="05000000000000000000" pitchFamily="2" charset="2"/>
            </a:pPr>
            <a:r>
              <a:rPr lang="en-US" altLang="zh-CN" sz="1800">
                <a:latin typeface="仿宋" panose="02010609060101010101" charset="-122"/>
                <a:ea typeface="仿宋" panose="02010609060101010101" charset="-122"/>
                <a:cs typeface="仿宋" panose="02010609060101010101" charset="-122"/>
              </a:rPr>
              <a:t>     </a:t>
            </a:r>
            <a:r>
              <a:rPr lang="zh-CN" altLang="en-US" sz="1800" dirty="0">
                <a:latin typeface="仿宋" panose="02010609060101010101" charset="-122"/>
                <a:ea typeface="仿宋" panose="02010609060101010101" charset="-122"/>
                <a:cs typeface="仿宋" panose="02010609060101010101" charset="-122"/>
              </a:rPr>
              <a:t>注：实习人员应按照新员工进行“三级”安全教育培训。</a:t>
            </a:r>
            <a:endParaRPr lang="en-US" altLang="zh-CN" sz="1800">
              <a:latin typeface="仿宋" panose="02010609060101010101" charset="-122"/>
              <a:ea typeface="仿宋" panose="02010609060101010101" charset="-122"/>
              <a:cs typeface="仿宋" panose="02010609060101010101" charset="-122"/>
            </a:endParaRPr>
          </a:p>
          <a:p>
            <a:pPr marL="342900" indent="-342900" eaLnBrk="0" hangingPunct="0">
              <a:lnSpc>
                <a:spcPct val="130000"/>
              </a:lnSpc>
              <a:spcBef>
                <a:spcPct val="50000"/>
              </a:spcBef>
              <a:buClr>
                <a:schemeClr val="tx2"/>
              </a:buClr>
              <a:buFont typeface="Wingdings" panose="05000000000000000000" pitchFamily="2" charset="2"/>
            </a:pPr>
            <a:r>
              <a:rPr lang="en-US" altLang="en-US" sz="1800">
                <a:latin typeface="仿宋" panose="02010609060101010101" charset="-122"/>
                <a:ea typeface="仿宋" panose="02010609060101010101" charset="-122"/>
                <a:cs typeface="仿宋" panose="02010609060101010101" charset="-122"/>
              </a:rPr>
              <a:t>5.6</a:t>
            </a:r>
            <a:r>
              <a:rPr lang="zh-CN" altLang="en-US" sz="1800" dirty="0">
                <a:latin typeface="仿宋" panose="02010609060101010101" charset="-122"/>
                <a:ea typeface="仿宋" panose="02010609060101010101" charset="-122"/>
                <a:cs typeface="仿宋" panose="02010609060101010101" charset="-122"/>
              </a:rPr>
              <a:t>安全文化建设：应采取多种形式的活动来促进企业的安全文化建设，促进安全生产工作。</a:t>
            </a:r>
            <a:endParaRPr lang="en-US" altLang="zh-CN" sz="1800">
              <a:latin typeface="仿宋" panose="02010609060101010101" charset="-122"/>
              <a:ea typeface="仿宋" panose="02010609060101010101" charset="-122"/>
              <a:cs typeface="仿宋" panose="02010609060101010101" charset="-122"/>
            </a:endParaRPr>
          </a:p>
          <a:p>
            <a:pPr marL="342900" indent="-342900" eaLnBrk="0" hangingPunct="0">
              <a:lnSpc>
                <a:spcPct val="130000"/>
              </a:lnSpc>
              <a:spcBef>
                <a:spcPct val="50000"/>
              </a:spcBef>
              <a:buClr>
                <a:schemeClr val="tx2"/>
              </a:buClr>
              <a:buFont typeface="Wingdings" panose="05000000000000000000" pitchFamily="2" charset="2"/>
            </a:pPr>
            <a:r>
              <a:rPr lang="en-US" altLang="zh-CN" sz="1800">
                <a:latin typeface="仿宋" panose="02010609060101010101" charset="-122"/>
                <a:ea typeface="仿宋" panose="02010609060101010101" charset="-122"/>
                <a:cs typeface="仿宋" panose="02010609060101010101" charset="-122"/>
              </a:rPr>
              <a:t>    </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企业安全文化建设导则</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a:t>
            </a:r>
            <a:r>
              <a:rPr lang="en-US" altLang="zh-CN" sz="1800">
                <a:solidFill>
                  <a:srgbClr val="0070C0"/>
                </a:solidFill>
                <a:latin typeface="仿宋" panose="02010609060101010101" charset="-122"/>
                <a:ea typeface="仿宋" panose="02010609060101010101" charset="-122"/>
                <a:cs typeface="仿宋" panose="02010609060101010101" charset="-122"/>
              </a:rPr>
              <a:t>AQ/T9004</a:t>
            </a:r>
            <a:r>
              <a:rPr lang="zh-CN" altLang="en-US" sz="1800" dirty="0">
                <a:solidFill>
                  <a:srgbClr val="0070C0"/>
                </a:solidFill>
                <a:latin typeface="仿宋" panose="02010609060101010101" charset="-122"/>
                <a:ea typeface="仿宋" panose="02010609060101010101" charset="-122"/>
                <a:cs typeface="仿宋" panose="02010609060101010101" charset="-122"/>
              </a:rPr>
              <a:t>）</a:t>
            </a:r>
            <a:endParaRPr lang="en-US" altLang="zh-CN" sz="1800">
              <a:solidFill>
                <a:srgbClr val="0070C0"/>
              </a:solidFill>
              <a:latin typeface="仿宋" panose="02010609060101010101" charset="-122"/>
              <a:ea typeface="仿宋" panose="02010609060101010101" charset="-122"/>
              <a:cs typeface="仿宋" panose="02010609060101010101" charset="-122"/>
            </a:endParaRPr>
          </a:p>
          <a:p>
            <a:pPr marL="342900" indent="-342900" eaLnBrk="0" hangingPunct="0">
              <a:lnSpc>
                <a:spcPct val="130000"/>
              </a:lnSpc>
              <a:spcBef>
                <a:spcPct val="500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举例：扑克牌、漫画书、安全对联、全家福、家属日等</a:t>
            </a:r>
            <a:endParaRPr lang="en-US" altLang="zh-CN" sz="18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559435" y="0"/>
            <a:ext cx="1885950" cy="478631"/>
          </a:xfrm>
          <a:prstGeom prst="roundRect">
            <a:avLst>
              <a:gd name="adj" fmla="val 16667"/>
            </a:avLst>
          </a:prstGeom>
          <a:solidFill>
            <a:srgbClr val="FF9900"/>
          </a:solidFill>
          <a:ln w="12700" algn="ctr">
            <a:solidFill>
              <a:schemeClr val="bg1"/>
            </a:solidFill>
            <a:round/>
          </a:ln>
          <a:effectLst>
            <a:outerShdw dist="35921" dir="2700000" algn="ctr" rotWithShape="0">
              <a:srgbClr val="808080"/>
            </a:outerShdw>
          </a:effectLst>
          <a:scene3d>
            <a:camera prst="orthographicFront"/>
            <a:lightRig rig="threePt" dir="t"/>
          </a:scene3d>
          <a:sp3d>
            <a:bevelT w="152400" h="50800" prst="softRound"/>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349"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7350" name="Text Box 4"/>
          <p:cNvSpPr txBox="1"/>
          <p:nvPr/>
        </p:nvSpPr>
        <p:spPr>
          <a:xfrm>
            <a:off x="559435" y="77470"/>
            <a:ext cx="1762760"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仿宋" panose="02010609060101010101" charset="-122"/>
                <a:ea typeface="仿宋" panose="02010609060101010101" charset="-122"/>
              </a:rPr>
              <a:t>生产设备设施</a:t>
            </a:r>
            <a:endParaRPr lang="zh-CN" altLang="en-US" sz="2000" b="1" dirty="0">
              <a:latin typeface="仿宋" panose="02010609060101010101" charset="-122"/>
              <a:ea typeface="仿宋" panose="02010609060101010101" charset="-122"/>
            </a:endParaRPr>
          </a:p>
        </p:txBody>
      </p:sp>
      <p:sp>
        <p:nvSpPr>
          <p:cNvPr id="39942" name="Oval 5"/>
          <p:cNvSpPr>
            <a:spLocks noChangeArrowheads="1"/>
          </p:cNvSpPr>
          <p:nvPr/>
        </p:nvSpPr>
        <p:spPr bwMode="auto">
          <a:xfrm>
            <a:off x="55325" y="-79"/>
            <a:ext cx="377428" cy="377428"/>
          </a:xfrm>
          <a:prstGeom prst="ellipse">
            <a:avLst/>
          </a:prstGeom>
          <a:solidFill>
            <a:srgbClr val="FF7C80"/>
          </a:solidFill>
          <a:ln w="12700">
            <a:solidFill>
              <a:srgbClr val="000000"/>
            </a:solidFill>
            <a:round/>
          </a:ln>
          <a:scene3d>
            <a:camera prst="orthographicFront"/>
            <a:lightRig rig="threePt" dir="t"/>
          </a:scene3d>
          <a:sp3d>
            <a:bevelT w="152400" h="50800" prst="softRound"/>
          </a:sp3d>
        </p:spPr>
        <p:txBody>
          <a:bodyPr wrap="none" anchor="ctr"/>
          <a:p>
            <a:pPr algn="ctr" eaLnBrk="0" latinLnBrk="1" hangingPunct="0">
              <a:spcBef>
                <a:spcPct val="20000"/>
              </a:spcBef>
              <a:buClr>
                <a:schemeClr val="tx2"/>
              </a:buClr>
              <a:buFont typeface="Wingdings" panose="05000000000000000000" pitchFamily="2" charset="2"/>
            </a:pPr>
            <a:r>
              <a:rPr lang="en-US" altLang="zh-CN" sz="1015" b="1">
                <a:solidFill>
                  <a:srgbClr val="FFFFFF"/>
                </a:solidFill>
                <a:latin typeface="Gulim" pitchFamily="34" charset="-127"/>
              </a:rPr>
              <a:t>6</a:t>
            </a:r>
            <a:endParaRPr lang="en-US" altLang="zh-CN" sz="1015" b="1">
              <a:solidFill>
                <a:srgbClr val="FFFFFF"/>
              </a:solidFill>
              <a:latin typeface="Gulim" pitchFamily="34" charset="-127"/>
            </a:endParaRPr>
          </a:p>
        </p:txBody>
      </p:sp>
      <p:sp>
        <p:nvSpPr>
          <p:cNvPr id="57354" name="Text Box 6"/>
          <p:cNvSpPr txBox="1"/>
          <p:nvPr/>
        </p:nvSpPr>
        <p:spPr>
          <a:xfrm>
            <a:off x="300990" y="624840"/>
            <a:ext cx="8541385" cy="4034790"/>
          </a:xfrm>
          <a:prstGeom prst="rect">
            <a:avLst/>
          </a:prstGeom>
          <a:noFill/>
          <a:ln w="9525">
            <a:noFill/>
          </a:ln>
        </p:spPr>
        <p:txBody>
          <a:bodyPr wrap="square">
            <a:spAutoFit/>
          </a:bodyPr>
          <a:p>
            <a:pPr eaLnBrk="0" hangingPunct="0">
              <a:lnSpc>
                <a:spcPct val="100000"/>
              </a:lnSpc>
              <a:spcBef>
                <a:spcPts val="0"/>
              </a:spcBef>
              <a:spcAft>
                <a:spcPts val="0"/>
              </a:spcAft>
              <a:buClr>
                <a:schemeClr val="tx2"/>
              </a:buClr>
              <a:buFont typeface="Wingdings" panose="05000000000000000000" pitchFamily="2" charset="2"/>
            </a:pPr>
            <a:r>
              <a:rPr lang="en-US" altLang="zh-CN" sz="2400" b="1">
                <a:latin typeface="仿宋" panose="02010609060101010101" charset="-122"/>
                <a:ea typeface="仿宋" panose="02010609060101010101" charset="-122"/>
                <a:cs typeface="仿宋" panose="02010609060101010101" charset="-122"/>
              </a:rPr>
              <a:t>6.1</a:t>
            </a:r>
            <a:r>
              <a:rPr lang="zh-CN" altLang="en-US" sz="2400" b="1" dirty="0">
                <a:latin typeface="仿宋" panose="02010609060101010101" charset="-122"/>
                <a:ea typeface="仿宋" panose="02010609060101010101" charset="-122"/>
                <a:cs typeface="仿宋" panose="02010609060101010101" charset="-122"/>
              </a:rPr>
              <a:t>生产设备设施建设：</a:t>
            </a:r>
            <a:endParaRPr lang="en-US" altLang="zh-CN" sz="2400" b="1">
              <a:latin typeface="仿宋" panose="02010609060101010101" charset="-122"/>
              <a:ea typeface="仿宋" panose="02010609060101010101" charset="-122"/>
              <a:cs typeface="仿宋" panose="02010609060101010101" charset="-122"/>
            </a:endParaRPr>
          </a:p>
          <a:p>
            <a:pPr eaLnBrk="0" hangingPunct="0">
              <a:lnSpc>
                <a:spcPct val="140000"/>
              </a:lnSpc>
              <a:spcBef>
                <a:spcPts val="0"/>
              </a:spcBef>
              <a:spcAft>
                <a:spcPts val="0"/>
              </a:spcAft>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制度：</a:t>
            </a:r>
            <a:r>
              <a:rPr lang="zh-CN" altLang="en-US" sz="2000" dirty="0">
                <a:latin typeface="仿宋" panose="02010609060101010101" charset="-122"/>
                <a:ea typeface="仿宋" panose="02010609060101010101" charset="-122"/>
                <a:cs typeface="仿宋" panose="02010609060101010101" charset="-122"/>
              </a:rPr>
              <a:t>应建立建设项目“三同时”的管理制度。</a:t>
            </a:r>
            <a:endParaRPr lang="en-US" altLang="zh-CN" sz="1015" b="1">
              <a:latin typeface="仿宋" panose="02010609060101010101" charset="-122"/>
              <a:ea typeface="仿宋" panose="02010609060101010101" charset="-122"/>
              <a:cs typeface="仿宋" panose="02010609060101010101" charset="-122"/>
            </a:endParaRPr>
          </a:p>
          <a:p>
            <a:pPr eaLnBrk="0" hangingPunct="0">
              <a:lnSpc>
                <a:spcPct val="140000"/>
              </a:lnSpc>
              <a:spcBef>
                <a:spcPts val="0"/>
              </a:spcBef>
              <a:spcAft>
                <a:spcPts val="0"/>
              </a:spcAft>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安全“三同时”：</a:t>
            </a:r>
            <a:r>
              <a:rPr lang="zh-CN" altLang="en-US" sz="2000" dirty="0">
                <a:latin typeface="仿宋" panose="02010609060101010101" charset="-122"/>
                <a:ea typeface="仿宋" panose="02010609060101010101" charset="-122"/>
                <a:cs typeface="仿宋" panose="02010609060101010101" charset="-122"/>
                <a:sym typeface="+mn-ea"/>
              </a:rPr>
              <a:t>安全</a:t>
            </a:r>
            <a:r>
              <a:rPr lang="zh-CN" altLang="en-US" sz="2000" dirty="0">
                <a:latin typeface="仿宋" panose="02010609060101010101" charset="-122"/>
                <a:ea typeface="仿宋" panose="02010609060101010101" charset="-122"/>
                <a:cs typeface="仿宋" panose="02010609060101010101" charset="-122"/>
              </a:rPr>
              <a:t>设备设施应与建设项目主体工程同时设计、同时施工、同时投入生产和使用。</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0"/>
              </a:spcBef>
              <a:spcAft>
                <a:spcPts val="0"/>
              </a:spcAft>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《浙江省冶金等工贸行业建设项目安全设施“三同时”监督管理暂行规定》的通知（浙安监管综〔2017〕45号）</a:t>
            </a:r>
            <a:r>
              <a:rPr lang="zh-CN" altLang="en-US" sz="1800" dirty="0">
                <a:solidFill>
                  <a:srgbClr val="FF0000"/>
                </a:solidFill>
                <a:latin typeface="仿宋" panose="02010609060101010101" charset="-122"/>
                <a:ea typeface="仿宋" panose="02010609060101010101" charset="-122"/>
                <a:cs typeface="仿宋" panose="02010609060101010101" charset="-122"/>
                <a:sym typeface="+mn-ea"/>
              </a:rPr>
              <a:t>《建设项目安全设施“三同时”监督管理暂行办法》（安监总局令第36号77号令修改）</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0"/>
              </a:spcBef>
              <a:spcAft>
                <a:spcPts val="0"/>
              </a:spcAft>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备案：</a:t>
            </a:r>
            <a:r>
              <a:rPr lang="zh-CN" altLang="en-US" sz="2000" dirty="0">
                <a:latin typeface="仿宋" panose="02010609060101010101" charset="-122"/>
                <a:ea typeface="仿宋" panose="02010609060101010101" charset="-122"/>
                <a:cs typeface="仿宋" panose="02010609060101010101" charset="-122"/>
              </a:rPr>
              <a:t>安全预评价报告、安全专篇、安全验收评价报告应当报安全生产监督管理部门备案</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58371" name="Text Box 6"/>
          <p:cNvSpPr txBox="1"/>
          <p:nvPr/>
        </p:nvSpPr>
        <p:spPr>
          <a:xfrm>
            <a:off x="556260" y="388620"/>
            <a:ext cx="8358505" cy="3415030"/>
          </a:xfrm>
          <a:prstGeom prst="rect">
            <a:avLst/>
          </a:prstGeom>
          <a:noFill/>
          <a:ln w="9525">
            <a:noFill/>
          </a:ln>
        </p:spPr>
        <p:txBody>
          <a:bodyPr wrap="square">
            <a:spAutoFit/>
          </a:bodyPr>
          <a:p>
            <a:pPr eaLnBrk="0" hangingPunct="0">
              <a:lnSpc>
                <a:spcPct val="180000"/>
              </a:lnSpc>
              <a:spcBef>
                <a:spcPct val="50000"/>
              </a:spcBef>
              <a:spcAft>
                <a:spcPts val="0"/>
              </a:spcAft>
              <a:buClr>
                <a:schemeClr val="tx2"/>
              </a:buClr>
              <a:buFont typeface="Wingdings" panose="05000000000000000000" pitchFamily="2" charset="2"/>
            </a:pPr>
            <a:r>
              <a:rPr lang="en-US" altLang="zh-CN" sz="2000" b="1">
                <a:solidFill>
                  <a:srgbClr val="FF0000"/>
                </a:solidFill>
                <a:latin typeface="仿宋" panose="02010609060101010101" charset="-122"/>
                <a:ea typeface="仿宋" panose="02010609060101010101" charset="-122"/>
                <a:cs typeface="仿宋" panose="02010609060101010101" charset="-122"/>
              </a:rPr>
              <a:t>6.1</a:t>
            </a:r>
            <a:r>
              <a:rPr lang="zh-CN" altLang="en-US" sz="2000" b="1" dirty="0">
                <a:solidFill>
                  <a:srgbClr val="FF0000"/>
                </a:solidFill>
                <a:latin typeface="仿宋" panose="02010609060101010101" charset="-122"/>
                <a:ea typeface="仿宋" panose="02010609060101010101" charset="-122"/>
                <a:cs typeface="仿宋" panose="02010609060101010101" charset="-122"/>
              </a:rPr>
              <a:t>生产设备设施建设：（主要要求）</a:t>
            </a:r>
            <a:endParaRPr lang="en-US" altLang="zh-CN" sz="2000" b="1">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80000"/>
              </a:lnSpc>
              <a:spcAft>
                <a:spcPts val="0"/>
              </a:spcAft>
              <a:buClr>
                <a:srgbClr val="C4063C"/>
              </a:buClr>
              <a:buFont typeface="Wingdings" panose="05000000000000000000" pitchFamily="2" charset="2"/>
              <a:buChar char="Ø"/>
            </a:pPr>
            <a:r>
              <a:rPr lang="zh-CN" altLang="en-US" sz="2000" b="1" dirty="0">
                <a:latin typeface="仿宋" panose="02010609060101010101" charset="-122"/>
                <a:ea typeface="仿宋" panose="02010609060101010101" charset="-122"/>
                <a:cs typeface="仿宋" panose="02010609060101010101" charset="-122"/>
              </a:rPr>
              <a:t>厂址选择遵循</a:t>
            </a:r>
            <a:r>
              <a:rPr lang="en-US" altLang="zh-CN" sz="2000" b="1">
                <a:latin typeface="仿宋" panose="02010609060101010101" charset="-122"/>
                <a:ea typeface="仿宋" panose="02010609060101010101" charset="-122"/>
                <a:cs typeface="仿宋" panose="02010609060101010101" charset="-122"/>
              </a:rPr>
              <a:t>《</a:t>
            </a:r>
            <a:r>
              <a:rPr lang="zh-CN" altLang="en-US" sz="2000" b="1" dirty="0">
                <a:latin typeface="仿宋" panose="02010609060101010101" charset="-122"/>
                <a:ea typeface="仿宋" panose="02010609060101010101" charset="-122"/>
                <a:cs typeface="仿宋" panose="02010609060101010101" charset="-122"/>
              </a:rPr>
              <a:t>工业企业总平面设计规范</a:t>
            </a:r>
            <a:r>
              <a:rPr lang="en-US" altLang="zh-CN" sz="2000" b="1">
                <a:latin typeface="仿宋" panose="02010609060101010101" charset="-122"/>
                <a:ea typeface="仿宋" panose="02010609060101010101" charset="-122"/>
                <a:cs typeface="仿宋" panose="02010609060101010101" charset="-122"/>
              </a:rPr>
              <a:t>》</a:t>
            </a:r>
            <a:r>
              <a:rPr lang="zh-CN" altLang="en-US" sz="2000" b="1" dirty="0">
                <a:latin typeface="仿宋" panose="02010609060101010101" charset="-122"/>
                <a:ea typeface="仿宋" panose="02010609060101010101" charset="-122"/>
                <a:cs typeface="仿宋" panose="02010609060101010101" charset="-122"/>
              </a:rPr>
              <a:t>（</a:t>
            </a:r>
            <a:r>
              <a:rPr lang="en-US" altLang="zh-CN" sz="2000" b="1">
                <a:latin typeface="仿宋" panose="02010609060101010101" charset="-122"/>
                <a:ea typeface="仿宋" panose="02010609060101010101" charset="-122"/>
                <a:cs typeface="仿宋" panose="02010609060101010101" charset="-122"/>
              </a:rPr>
              <a:t>GB50187</a:t>
            </a:r>
            <a:r>
              <a:rPr lang="zh-CN" altLang="en-US" sz="2000" b="1" dirty="0">
                <a:latin typeface="仿宋" panose="02010609060101010101" charset="-122"/>
                <a:ea typeface="仿宋" panose="02010609060101010101" charset="-122"/>
                <a:cs typeface="仿宋" panose="02010609060101010101" charset="-122"/>
              </a:rPr>
              <a:t>）的规定</a:t>
            </a:r>
            <a:endParaRPr lang="en-US" altLang="zh-CN" sz="2000" b="1">
              <a:latin typeface="仿宋" panose="02010609060101010101" charset="-122"/>
              <a:ea typeface="仿宋" panose="02010609060101010101" charset="-122"/>
              <a:cs typeface="仿宋" panose="02010609060101010101" charset="-122"/>
            </a:endParaRPr>
          </a:p>
          <a:p>
            <a:pPr eaLnBrk="0" hangingPunct="0">
              <a:lnSpc>
                <a:spcPct val="180000"/>
              </a:lnSpc>
              <a:spcAft>
                <a:spcPts val="0"/>
              </a:spcAft>
              <a:buClr>
                <a:srgbClr val="C4063C"/>
              </a:buClr>
              <a:buFont typeface="Wingdings" panose="05000000000000000000" pitchFamily="2" charset="2"/>
              <a:buChar char="Ø"/>
            </a:pPr>
            <a:r>
              <a:rPr lang="zh-CN" altLang="en-US" sz="2000" b="1" dirty="0">
                <a:latin typeface="仿宋" panose="02010609060101010101" charset="-122"/>
                <a:ea typeface="仿宋" panose="02010609060101010101" charset="-122"/>
                <a:cs typeface="仿宋" panose="02010609060101010101" charset="-122"/>
              </a:rPr>
              <a:t>厂区布置和主要车间的工艺布置，应</a:t>
            </a:r>
            <a:r>
              <a:rPr lang="zh-CN" altLang="en-US" sz="2000" b="1" dirty="0">
                <a:solidFill>
                  <a:srgbClr val="FF0000"/>
                </a:solidFill>
                <a:latin typeface="仿宋" panose="02010609060101010101" charset="-122"/>
                <a:ea typeface="仿宋" panose="02010609060101010101" charset="-122"/>
                <a:cs typeface="仿宋" panose="02010609060101010101" charset="-122"/>
              </a:rPr>
              <a:t>设有安全通道</a:t>
            </a:r>
            <a:r>
              <a:rPr lang="zh-CN" altLang="en-US" sz="2000" b="1" dirty="0">
                <a:latin typeface="仿宋" panose="02010609060101010101" charset="-122"/>
                <a:ea typeface="仿宋" panose="02010609060101010101" charset="-122"/>
                <a:cs typeface="仿宋" panose="02010609060101010101" charset="-122"/>
              </a:rPr>
              <a:t>。</a:t>
            </a:r>
            <a:endParaRPr lang="en-US" altLang="zh-CN" sz="2000" b="1">
              <a:latin typeface="仿宋" panose="02010609060101010101" charset="-122"/>
              <a:ea typeface="仿宋" panose="02010609060101010101" charset="-122"/>
              <a:cs typeface="仿宋" panose="02010609060101010101" charset="-122"/>
            </a:endParaRPr>
          </a:p>
          <a:p>
            <a:pPr eaLnBrk="0" hangingPunct="0">
              <a:lnSpc>
                <a:spcPct val="180000"/>
              </a:lnSpc>
              <a:spcAft>
                <a:spcPts val="0"/>
              </a:spcAft>
              <a:buClr>
                <a:srgbClr val="C4063C"/>
              </a:buClr>
              <a:buFont typeface="Wingdings" panose="05000000000000000000" pitchFamily="2" charset="2"/>
              <a:buChar char="Ø"/>
            </a:pPr>
            <a:r>
              <a:rPr lang="zh-CN" altLang="en-US" sz="2000" b="1" dirty="0">
                <a:latin typeface="仿宋" panose="02010609060101010101" charset="-122"/>
                <a:ea typeface="仿宋" panose="02010609060101010101" charset="-122"/>
                <a:cs typeface="仿宋" panose="02010609060101010101" charset="-122"/>
              </a:rPr>
              <a:t>主要生产场所火灾危险性分类及建构筑物防火最小安全间距，应遵循</a:t>
            </a:r>
            <a:endParaRPr lang="zh-CN" altLang="en-US" sz="2000" b="1" dirty="0">
              <a:latin typeface="仿宋" panose="02010609060101010101" charset="-122"/>
              <a:ea typeface="仿宋" panose="02010609060101010101" charset="-122"/>
              <a:cs typeface="仿宋" panose="02010609060101010101" charset="-122"/>
            </a:endParaRPr>
          </a:p>
          <a:p>
            <a:pPr indent="0" eaLnBrk="0" hangingPunct="0">
              <a:lnSpc>
                <a:spcPct val="180000"/>
              </a:lnSpc>
              <a:spcAft>
                <a:spcPts val="0"/>
              </a:spcAft>
              <a:buClr>
                <a:srgbClr val="C4063C"/>
              </a:buClr>
              <a:buFont typeface="Wingdings" panose="05000000000000000000" pitchFamily="2" charset="2"/>
              <a:buNone/>
            </a:pPr>
            <a:r>
              <a:rPr lang="en-US" altLang="zh-CN" sz="2000" b="1">
                <a:latin typeface="仿宋" panose="02010609060101010101" charset="-122"/>
                <a:ea typeface="仿宋" panose="02010609060101010101" charset="-122"/>
                <a:cs typeface="仿宋" panose="02010609060101010101" charset="-122"/>
              </a:rPr>
              <a:t>《</a:t>
            </a:r>
            <a:r>
              <a:rPr lang="zh-CN" altLang="en-US" sz="2000" b="1" dirty="0">
                <a:latin typeface="仿宋" panose="02010609060101010101" charset="-122"/>
                <a:ea typeface="仿宋" panose="02010609060101010101" charset="-122"/>
                <a:cs typeface="仿宋" panose="02010609060101010101" charset="-122"/>
              </a:rPr>
              <a:t>建筑设计防火规范</a:t>
            </a:r>
            <a:r>
              <a:rPr lang="en-US" altLang="zh-CN" sz="2000" b="1">
                <a:latin typeface="仿宋" panose="02010609060101010101" charset="-122"/>
                <a:ea typeface="仿宋" panose="02010609060101010101" charset="-122"/>
                <a:cs typeface="仿宋" panose="02010609060101010101" charset="-122"/>
              </a:rPr>
              <a:t>》</a:t>
            </a:r>
            <a:r>
              <a:rPr lang="zh-CN" altLang="en-US" sz="2000" b="1" dirty="0">
                <a:latin typeface="仿宋" panose="02010609060101010101" charset="-122"/>
                <a:ea typeface="仿宋" panose="02010609060101010101" charset="-122"/>
                <a:cs typeface="仿宋" panose="02010609060101010101" charset="-122"/>
              </a:rPr>
              <a:t>（</a:t>
            </a:r>
            <a:r>
              <a:rPr lang="en-US" altLang="zh-CN" sz="2000" b="1">
                <a:latin typeface="仿宋" panose="02010609060101010101" charset="-122"/>
                <a:ea typeface="仿宋" panose="02010609060101010101" charset="-122"/>
                <a:cs typeface="仿宋" panose="02010609060101010101" charset="-122"/>
              </a:rPr>
              <a:t>GB50016</a:t>
            </a:r>
            <a:r>
              <a:rPr lang="zh-CN" altLang="en-US" sz="2000" b="1" dirty="0">
                <a:latin typeface="仿宋" panose="02010609060101010101" charset="-122"/>
                <a:ea typeface="仿宋" panose="02010609060101010101" charset="-122"/>
                <a:cs typeface="仿宋" panose="02010609060101010101" charset="-122"/>
              </a:rPr>
              <a:t>）的规定。</a:t>
            </a:r>
            <a:endParaRPr lang="zh-CN" altLang="en-US" sz="2000" b="1" dirty="0">
              <a:latin typeface="仿宋" panose="02010609060101010101" charset="-122"/>
              <a:ea typeface="仿宋" panose="02010609060101010101" charset="-122"/>
              <a:cs typeface="仿宋" panose="02010609060101010101" charset="-122"/>
            </a:endParaRPr>
          </a:p>
          <a:p>
            <a:pPr indent="0" eaLnBrk="0" hangingPunct="0">
              <a:lnSpc>
                <a:spcPct val="180000"/>
              </a:lnSpc>
              <a:spcAft>
                <a:spcPts val="0"/>
              </a:spcAft>
              <a:buClr>
                <a:srgbClr val="C4063C"/>
              </a:buClr>
              <a:buFont typeface="Wingdings" panose="05000000000000000000" pitchFamily="2" charset="2"/>
              <a:buNone/>
            </a:pPr>
            <a:r>
              <a:rPr lang="zh-CN" altLang="en-US" sz="2000" b="1" dirty="0">
                <a:solidFill>
                  <a:srgbClr val="FF0000"/>
                </a:solidFill>
                <a:latin typeface="仿宋" panose="02010609060101010101" charset="-122"/>
                <a:ea typeface="仿宋" panose="02010609060101010101" charset="-122"/>
                <a:cs typeface="仿宋" panose="02010609060101010101" charset="-122"/>
              </a:rPr>
              <a:t>平面布置应合理安排车流、人流、物流，保证安全顺行。</a:t>
            </a:r>
            <a:endParaRPr lang="zh-CN" altLang="en-US" sz="2000" b="1" dirty="0">
              <a:solidFill>
                <a:srgbClr val="FF000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内容占位符 2"/>
          <p:cNvSpPr>
            <a:spLocks noGrp="1"/>
          </p:cNvSpPr>
          <p:nvPr>
            <p:ph idx="1"/>
          </p:nvPr>
        </p:nvSpPr>
        <p:spPr>
          <a:xfrm>
            <a:off x="407670" y="415925"/>
            <a:ext cx="8364855" cy="3970655"/>
          </a:xfrm>
          <a:solidFill>
            <a:schemeClr val="accent6">
              <a:lumMod val="40000"/>
              <a:lumOff val="60000"/>
            </a:schemeClr>
          </a:solidFill>
        </p:spPr>
        <p:txBody>
          <a:bodyPr vert="horz" wrap="square" lIns="68580" tIns="34290" rIns="68580" bIns="34290" anchor="t" anchorCtr="0"/>
          <a:p>
            <a:pPr>
              <a:lnSpc>
                <a:spcPct val="150000"/>
              </a:lnSpc>
              <a:spcBef>
                <a:spcPct val="0"/>
              </a:spcBef>
              <a:buClr>
                <a:srgbClr val="C4063C"/>
              </a:buClr>
              <a:buFont typeface="Wingdings" panose="05000000000000000000" pitchFamily="2" charset="2"/>
              <a:buChar char="Ø"/>
            </a:pPr>
            <a:r>
              <a:rPr lang="zh-CN" altLang="en-US" dirty="0">
                <a:latin typeface="仿宋" panose="02010609060101010101" charset="-122"/>
                <a:ea typeface="仿宋" panose="02010609060101010101" charset="-122"/>
                <a:cs typeface="仿宋" panose="02010609060101010101" charset="-122"/>
              </a:rPr>
              <a:t>直梯、斜梯、防护栏杆和工作平台应符合</a:t>
            </a:r>
            <a:r>
              <a:rPr lang="en-US" altLang="zh-CN">
                <a:latin typeface="仿宋" panose="02010609060101010101" charset="-122"/>
                <a:ea typeface="仿宋" panose="02010609060101010101" charset="-122"/>
                <a:cs typeface="仿宋" panose="02010609060101010101" charset="-122"/>
              </a:rPr>
              <a:t>《</a:t>
            </a:r>
            <a:r>
              <a:rPr lang="zh-CN" altLang="en-US" dirty="0">
                <a:latin typeface="仿宋" panose="02010609060101010101" charset="-122"/>
                <a:ea typeface="仿宋" panose="02010609060101010101" charset="-122"/>
                <a:cs typeface="仿宋" panose="02010609060101010101" charset="-122"/>
              </a:rPr>
              <a:t>固定式钢梯及平台安全要求</a:t>
            </a:r>
            <a:r>
              <a:rPr lang="en-US" altLang="zh-CN">
                <a:latin typeface="仿宋" panose="02010609060101010101" charset="-122"/>
                <a:ea typeface="仿宋" panose="02010609060101010101" charset="-122"/>
                <a:cs typeface="仿宋" panose="02010609060101010101" charset="-122"/>
              </a:rPr>
              <a:t>》 </a:t>
            </a:r>
            <a:r>
              <a:rPr lang="zh-CN" altLang="en-US" dirty="0">
                <a:latin typeface="仿宋" panose="02010609060101010101" charset="-122"/>
                <a:ea typeface="仿宋" panose="02010609060101010101" charset="-122"/>
                <a:cs typeface="仿宋" panose="02010609060101010101" charset="-122"/>
              </a:rPr>
              <a:t>（</a:t>
            </a:r>
            <a:r>
              <a:rPr lang="en-US" altLang="zh-CN">
                <a:latin typeface="仿宋" panose="02010609060101010101" charset="-122"/>
                <a:ea typeface="仿宋" panose="02010609060101010101" charset="-122"/>
                <a:cs typeface="仿宋" panose="02010609060101010101" charset="-122"/>
              </a:rPr>
              <a:t>GB4053.1—3</a:t>
            </a:r>
            <a:r>
              <a:rPr lang="zh-CN" altLang="en-US" dirty="0">
                <a:latin typeface="仿宋" panose="02010609060101010101" charset="-122"/>
                <a:ea typeface="仿宋" panose="02010609060101010101" charset="-122"/>
                <a:cs typeface="仿宋" panose="02010609060101010101" charset="-122"/>
              </a:rPr>
              <a:t>）的规定。</a:t>
            </a:r>
            <a:endParaRPr lang="en-US" altLang="zh-CN">
              <a:latin typeface="仿宋" panose="02010609060101010101" charset="-122"/>
              <a:ea typeface="仿宋" panose="02010609060101010101" charset="-122"/>
              <a:cs typeface="仿宋" panose="02010609060101010101" charset="-122"/>
            </a:endParaRPr>
          </a:p>
          <a:p>
            <a:pPr>
              <a:lnSpc>
                <a:spcPct val="150000"/>
              </a:lnSpc>
              <a:spcBef>
                <a:spcPct val="0"/>
              </a:spcBef>
              <a:buClr>
                <a:srgbClr val="C4063C"/>
              </a:buClr>
              <a:buFont typeface="Wingdings" panose="05000000000000000000" pitchFamily="2" charset="2"/>
              <a:buChar char="Ø"/>
            </a:pPr>
            <a:r>
              <a:rPr lang="zh-CN" altLang="en-US" dirty="0">
                <a:latin typeface="仿宋" panose="02010609060101010101" charset="-122"/>
                <a:ea typeface="仿宋" panose="02010609060101010101" charset="-122"/>
                <a:cs typeface="仿宋" panose="02010609060101010101" charset="-122"/>
              </a:rPr>
              <a:t>应设有集中监视和显示的火警信号中心。</a:t>
            </a:r>
            <a:endParaRPr lang="en-US" altLang="zh-CN">
              <a:latin typeface="仿宋" panose="02010609060101010101" charset="-122"/>
              <a:ea typeface="仿宋" panose="02010609060101010101" charset="-122"/>
              <a:cs typeface="仿宋" panose="02010609060101010101" charset="-122"/>
            </a:endParaRPr>
          </a:p>
          <a:p>
            <a:pPr>
              <a:lnSpc>
                <a:spcPct val="150000"/>
              </a:lnSpc>
              <a:spcBef>
                <a:spcPct val="0"/>
              </a:spcBef>
              <a:buClr>
                <a:srgbClr val="C4063C"/>
              </a:buClr>
              <a:buFont typeface="Wingdings" panose="05000000000000000000" pitchFamily="2" charset="2"/>
              <a:buChar char="Ø"/>
            </a:pPr>
            <a:r>
              <a:rPr lang="zh-CN" altLang="en-US" dirty="0">
                <a:latin typeface="仿宋" panose="02010609060101010101" charset="-122"/>
                <a:ea typeface="仿宋" panose="02010609060101010101" charset="-122"/>
                <a:cs typeface="仿宋" panose="02010609060101010101" charset="-122"/>
              </a:rPr>
              <a:t>应按</a:t>
            </a:r>
            <a:r>
              <a:rPr lang="en-US" altLang="zh-CN">
                <a:latin typeface="仿宋" panose="02010609060101010101" charset="-122"/>
                <a:ea typeface="仿宋" panose="02010609060101010101" charset="-122"/>
                <a:cs typeface="仿宋" panose="02010609060101010101" charset="-122"/>
              </a:rPr>
              <a:t>《</a:t>
            </a:r>
            <a:r>
              <a:rPr lang="zh-CN" altLang="en-US" dirty="0">
                <a:latin typeface="仿宋" panose="02010609060101010101" charset="-122"/>
                <a:ea typeface="仿宋" panose="02010609060101010101" charset="-122"/>
                <a:cs typeface="仿宋" panose="02010609060101010101" charset="-122"/>
              </a:rPr>
              <a:t>建筑物防雷设计规范</a:t>
            </a:r>
            <a:r>
              <a:rPr lang="en-US" altLang="zh-CN">
                <a:latin typeface="仿宋" panose="02010609060101010101" charset="-122"/>
                <a:ea typeface="仿宋" panose="02010609060101010101" charset="-122"/>
                <a:cs typeface="仿宋" panose="02010609060101010101" charset="-122"/>
              </a:rPr>
              <a:t>》</a:t>
            </a:r>
            <a:r>
              <a:rPr lang="zh-CN" altLang="en-US" dirty="0">
                <a:latin typeface="仿宋" panose="02010609060101010101" charset="-122"/>
                <a:ea typeface="仿宋" panose="02010609060101010101" charset="-122"/>
                <a:cs typeface="仿宋" panose="02010609060101010101" charset="-122"/>
              </a:rPr>
              <a:t>（</a:t>
            </a:r>
            <a:r>
              <a:rPr lang="en-US" altLang="zh-CN">
                <a:latin typeface="仿宋" panose="02010609060101010101" charset="-122"/>
                <a:ea typeface="仿宋" panose="02010609060101010101" charset="-122"/>
                <a:cs typeface="仿宋" panose="02010609060101010101" charset="-122"/>
              </a:rPr>
              <a:t>GB50057</a:t>
            </a:r>
            <a:r>
              <a:rPr lang="zh-CN" altLang="en-US" dirty="0">
                <a:latin typeface="仿宋" panose="02010609060101010101" charset="-122"/>
                <a:ea typeface="仿宋" panose="02010609060101010101" charset="-122"/>
                <a:cs typeface="仿宋" panose="02010609060101010101" charset="-122"/>
              </a:rPr>
              <a:t>）的规定设置防雷设施，并定期检查，确保</a:t>
            </a:r>
            <a:r>
              <a:rPr lang="zh-CN" altLang="en-US" dirty="0">
                <a:solidFill>
                  <a:srgbClr val="FF0000"/>
                </a:solidFill>
                <a:latin typeface="仿宋" panose="02010609060101010101" charset="-122"/>
                <a:ea typeface="仿宋" panose="02010609060101010101" charset="-122"/>
                <a:cs typeface="仿宋" panose="02010609060101010101" charset="-122"/>
              </a:rPr>
              <a:t>防雷设施</a:t>
            </a:r>
            <a:r>
              <a:rPr lang="zh-CN" altLang="en-US" dirty="0">
                <a:latin typeface="仿宋" panose="02010609060101010101" charset="-122"/>
                <a:ea typeface="仿宋" panose="02010609060101010101" charset="-122"/>
                <a:cs typeface="仿宋" panose="02010609060101010101" charset="-122"/>
              </a:rPr>
              <a:t>完好。</a:t>
            </a:r>
            <a:endParaRPr lang="en-US" altLang="zh-CN">
              <a:latin typeface="仿宋" panose="02010609060101010101" charset="-122"/>
              <a:ea typeface="仿宋" panose="02010609060101010101" charset="-122"/>
              <a:cs typeface="仿宋" panose="02010609060101010101" charset="-122"/>
            </a:endParaRPr>
          </a:p>
          <a:p>
            <a:pPr>
              <a:lnSpc>
                <a:spcPct val="150000"/>
              </a:lnSpc>
              <a:spcBef>
                <a:spcPct val="0"/>
              </a:spcBef>
              <a:buClr>
                <a:srgbClr val="C4063C"/>
              </a:buClr>
              <a:buFont typeface="Wingdings" panose="05000000000000000000" pitchFamily="2" charset="2"/>
              <a:buChar char="Ø"/>
            </a:pPr>
            <a:r>
              <a:rPr lang="zh-CN" altLang="en-US" dirty="0">
                <a:latin typeface="仿宋" panose="02010609060101010101" charset="-122"/>
                <a:ea typeface="仿宋" panose="02010609060101010101" charset="-122"/>
                <a:cs typeface="仿宋" panose="02010609060101010101" charset="-122"/>
              </a:rPr>
              <a:t>厂房的照明，应符合</a:t>
            </a:r>
            <a:r>
              <a:rPr lang="en-US" altLang="zh-CN">
                <a:latin typeface="仿宋" panose="02010609060101010101" charset="-122"/>
                <a:ea typeface="仿宋" panose="02010609060101010101" charset="-122"/>
                <a:cs typeface="仿宋" panose="02010609060101010101" charset="-122"/>
              </a:rPr>
              <a:t>《</a:t>
            </a:r>
            <a:r>
              <a:rPr lang="zh-CN" altLang="en-US" dirty="0">
                <a:latin typeface="仿宋" panose="02010609060101010101" charset="-122"/>
                <a:ea typeface="仿宋" panose="02010609060101010101" charset="-122"/>
                <a:cs typeface="仿宋" panose="02010609060101010101" charset="-122"/>
              </a:rPr>
              <a:t>建筑采光设计标准</a:t>
            </a:r>
            <a:r>
              <a:rPr lang="en-US" altLang="zh-CN">
                <a:latin typeface="仿宋" panose="02010609060101010101" charset="-122"/>
                <a:ea typeface="仿宋" panose="02010609060101010101" charset="-122"/>
                <a:cs typeface="仿宋" panose="02010609060101010101" charset="-122"/>
              </a:rPr>
              <a:t>》</a:t>
            </a:r>
            <a:r>
              <a:rPr lang="zh-CN" altLang="en-US" dirty="0">
                <a:latin typeface="仿宋" panose="02010609060101010101" charset="-122"/>
                <a:ea typeface="仿宋" panose="02010609060101010101" charset="-122"/>
                <a:cs typeface="仿宋" panose="02010609060101010101" charset="-122"/>
              </a:rPr>
              <a:t>（</a:t>
            </a:r>
            <a:r>
              <a:rPr lang="en-US" altLang="zh-CN">
                <a:latin typeface="仿宋" panose="02010609060101010101" charset="-122"/>
                <a:ea typeface="仿宋" panose="02010609060101010101" charset="-122"/>
                <a:cs typeface="仿宋" panose="02010609060101010101" charset="-122"/>
              </a:rPr>
              <a:t>GB/T50033</a:t>
            </a:r>
            <a:r>
              <a:rPr lang="zh-CN" altLang="en-US" dirty="0">
                <a:latin typeface="仿宋" panose="02010609060101010101" charset="-122"/>
                <a:ea typeface="仿宋" panose="02010609060101010101" charset="-122"/>
                <a:cs typeface="仿宋" panose="02010609060101010101" charset="-122"/>
              </a:rPr>
              <a:t>）和</a:t>
            </a:r>
            <a:r>
              <a:rPr lang="en-US" altLang="zh-CN">
                <a:latin typeface="仿宋" panose="02010609060101010101" charset="-122"/>
                <a:ea typeface="仿宋" panose="02010609060101010101" charset="-122"/>
                <a:cs typeface="仿宋" panose="02010609060101010101" charset="-122"/>
              </a:rPr>
              <a:t>《</a:t>
            </a:r>
            <a:r>
              <a:rPr lang="zh-CN" altLang="en-US" dirty="0">
                <a:latin typeface="仿宋" panose="02010609060101010101" charset="-122"/>
                <a:ea typeface="仿宋" panose="02010609060101010101" charset="-122"/>
                <a:cs typeface="仿宋" panose="02010609060101010101" charset="-122"/>
              </a:rPr>
              <a:t>建筑照明设计标准</a:t>
            </a:r>
            <a:r>
              <a:rPr lang="en-US" altLang="zh-CN">
                <a:latin typeface="仿宋" panose="02010609060101010101" charset="-122"/>
                <a:ea typeface="仿宋" panose="02010609060101010101" charset="-122"/>
                <a:cs typeface="仿宋" panose="02010609060101010101" charset="-122"/>
              </a:rPr>
              <a:t>》</a:t>
            </a:r>
            <a:r>
              <a:rPr lang="zh-CN" altLang="en-US" dirty="0">
                <a:latin typeface="仿宋" panose="02010609060101010101" charset="-122"/>
                <a:ea typeface="仿宋" panose="02010609060101010101" charset="-122"/>
                <a:cs typeface="仿宋" panose="02010609060101010101" charset="-122"/>
              </a:rPr>
              <a:t>（</a:t>
            </a:r>
            <a:r>
              <a:rPr lang="en-US" altLang="zh-CN">
                <a:latin typeface="仿宋" panose="02010609060101010101" charset="-122"/>
                <a:ea typeface="仿宋" panose="02010609060101010101" charset="-122"/>
                <a:cs typeface="仿宋" panose="02010609060101010101" charset="-122"/>
              </a:rPr>
              <a:t>GB50034</a:t>
            </a:r>
            <a:r>
              <a:rPr lang="zh-CN" altLang="en-US" dirty="0">
                <a:latin typeface="仿宋" panose="02010609060101010101" charset="-122"/>
                <a:ea typeface="仿宋" panose="02010609060101010101" charset="-122"/>
                <a:cs typeface="仿宋" panose="02010609060101010101" charset="-122"/>
              </a:rPr>
              <a:t>）的规定。</a:t>
            </a:r>
            <a:endParaRPr lang="en-US" altLang="zh-CN">
              <a:latin typeface="仿宋" panose="02010609060101010101" charset="-122"/>
              <a:ea typeface="仿宋" panose="02010609060101010101" charset="-122"/>
              <a:cs typeface="仿宋" panose="02010609060101010101" charset="-122"/>
            </a:endParaRPr>
          </a:p>
          <a:p>
            <a:pPr>
              <a:lnSpc>
                <a:spcPct val="150000"/>
              </a:lnSpc>
              <a:spcBef>
                <a:spcPct val="0"/>
              </a:spcBef>
              <a:buClr>
                <a:srgbClr val="C4063C"/>
              </a:buClr>
              <a:buFont typeface="Wingdings" panose="05000000000000000000" pitchFamily="2" charset="2"/>
              <a:buChar char="Ø"/>
            </a:pPr>
            <a:r>
              <a:rPr lang="zh-CN" altLang="en-US" dirty="0">
                <a:latin typeface="仿宋" panose="02010609060101010101" charset="-122"/>
                <a:ea typeface="仿宋" panose="02010609060101010101" charset="-122"/>
                <a:cs typeface="仿宋" panose="02010609060101010101" charset="-122"/>
              </a:rPr>
              <a:t>应符合有关法律法规、标准规范要求。</a:t>
            </a:r>
            <a:endParaRPr lang="zh-CN" altLang="en-US" dirty="0">
              <a:latin typeface="仿宋" panose="02010609060101010101" charset="-122"/>
              <a:ea typeface="仿宋" panose="02010609060101010101" charset="-122"/>
              <a:cs typeface="仿宋" panose="02010609060101010101" charset="-122"/>
            </a:endParaRPr>
          </a:p>
        </p:txBody>
      </p:sp>
      <p:sp>
        <p:nvSpPr>
          <p:cNvPr id="59395"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60419" name="Text Box 6"/>
          <p:cNvSpPr txBox="1"/>
          <p:nvPr/>
        </p:nvSpPr>
        <p:spPr>
          <a:xfrm>
            <a:off x="146050" y="978535"/>
            <a:ext cx="8567420" cy="2067560"/>
          </a:xfrm>
          <a:prstGeom prst="rect">
            <a:avLst/>
          </a:prstGeom>
          <a:solidFill>
            <a:schemeClr val="accent6">
              <a:lumMod val="40000"/>
              <a:lumOff val="60000"/>
            </a:schemeClr>
          </a:solidFill>
          <a:ln w="9525">
            <a:noFill/>
          </a:ln>
        </p:spPr>
        <p:txBody>
          <a:bodyPr wrap="square">
            <a:spAutoFit/>
          </a:bodyPr>
          <a:p>
            <a:pPr eaLnBrk="0" hangingPunct="0">
              <a:spcBef>
                <a:spcPct val="50000"/>
              </a:spcBef>
              <a:buClr>
                <a:schemeClr val="tx2"/>
              </a:buClr>
              <a:buFont typeface="Wingdings" panose="05000000000000000000" pitchFamily="2" charset="2"/>
            </a:pPr>
            <a:r>
              <a:rPr lang="en-US" altLang="zh-CN" sz="2400" b="1">
                <a:latin typeface="仿宋" panose="02010609060101010101" charset="-122"/>
                <a:ea typeface="仿宋" panose="02010609060101010101" charset="-122"/>
                <a:cs typeface="仿宋" panose="02010609060101010101" charset="-122"/>
              </a:rPr>
              <a:t>6.2</a:t>
            </a:r>
            <a:r>
              <a:rPr lang="zh-CN" altLang="en-US" sz="2400" b="1" dirty="0">
                <a:latin typeface="仿宋" panose="02010609060101010101" charset="-122"/>
                <a:ea typeface="仿宋" panose="02010609060101010101" charset="-122"/>
                <a:cs typeface="仿宋" panose="02010609060101010101" charset="-122"/>
              </a:rPr>
              <a:t>设备设施运行管理：</a:t>
            </a:r>
            <a:endParaRPr lang="en-US" altLang="zh-CN" sz="2400" b="1">
              <a:latin typeface="仿宋" panose="02010609060101010101" charset="-122"/>
              <a:ea typeface="仿宋" panose="02010609060101010101" charset="-122"/>
              <a:cs typeface="仿宋" panose="02010609060101010101" charset="-122"/>
            </a:endParaRPr>
          </a:p>
          <a:p>
            <a:pPr eaLnBrk="0" hangingPunct="0">
              <a:lnSpc>
                <a:spcPct val="150000"/>
              </a:lnSpc>
              <a:spcBef>
                <a:spcPts val="50"/>
              </a:spcBef>
              <a:spcAft>
                <a:spcPts val="0"/>
              </a:spcAft>
              <a:buClr>
                <a:schemeClr val="tx2"/>
              </a:buClr>
              <a:buFont typeface="Wingdings" panose="05000000000000000000" pitchFamily="2" charset="2"/>
            </a:pPr>
            <a:r>
              <a:rPr lang="zh-CN" altLang="en-US" sz="2400" b="1" dirty="0">
                <a:solidFill>
                  <a:srgbClr val="FF0000"/>
                </a:solidFill>
                <a:latin typeface="仿宋" panose="02010609060101010101" charset="-122"/>
                <a:ea typeface="仿宋" panose="02010609060101010101" charset="-122"/>
                <a:cs typeface="仿宋" panose="02010609060101010101" charset="-122"/>
              </a:rPr>
              <a:t>制度：</a:t>
            </a:r>
            <a:r>
              <a:rPr lang="zh-CN" altLang="en-US" sz="2000" dirty="0">
                <a:latin typeface="仿宋" panose="02010609060101010101" charset="-122"/>
                <a:ea typeface="仿宋" panose="02010609060101010101" charset="-122"/>
                <a:cs typeface="仿宋" panose="02010609060101010101" charset="-122"/>
              </a:rPr>
              <a:t>应建立设备、设施的检修、维护、保养的管理制度。</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40000"/>
              </a:lnSpc>
              <a:spcBef>
                <a:spcPts val="50"/>
              </a:spcBef>
              <a:spcAft>
                <a:spcPts val="0"/>
              </a:spcAft>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台账与计划：</a:t>
            </a:r>
            <a:r>
              <a:rPr lang="zh-CN" altLang="en-US" sz="2000" dirty="0">
                <a:latin typeface="仿宋" panose="02010609060101010101" charset="-122"/>
                <a:ea typeface="仿宋" panose="02010609060101010101" charset="-122"/>
                <a:cs typeface="仿宋" panose="02010609060101010101" charset="-122"/>
              </a:rPr>
              <a:t>应建立设备设施运行台账，制定检维修计划。</a:t>
            </a:r>
            <a:endParaRPr lang="en-US" altLang="zh-CN" sz="1015">
              <a:latin typeface="仿宋" panose="02010609060101010101" charset="-122"/>
              <a:ea typeface="仿宋" panose="02010609060101010101" charset="-122"/>
              <a:cs typeface="仿宋" panose="02010609060101010101" charset="-122"/>
            </a:endParaRPr>
          </a:p>
          <a:p>
            <a:pPr eaLnBrk="0" hangingPunct="0">
              <a:lnSpc>
                <a:spcPct val="140000"/>
              </a:lnSpc>
              <a:spcBef>
                <a:spcPts val="50"/>
              </a:spcBef>
              <a:spcAft>
                <a:spcPts val="0"/>
              </a:spcAft>
              <a:buClr>
                <a:schemeClr val="tx2"/>
              </a:buClr>
              <a:buFont typeface="Wingdings" panose="05000000000000000000" pitchFamily="2" charset="2"/>
            </a:pPr>
            <a:r>
              <a:rPr lang="zh-CN" altLang="en-US" sz="2400" b="1" dirty="0">
                <a:solidFill>
                  <a:srgbClr val="FF0000"/>
                </a:solidFill>
                <a:latin typeface="仿宋" panose="02010609060101010101" charset="-122"/>
                <a:ea typeface="仿宋" panose="02010609060101010101" charset="-122"/>
                <a:cs typeface="仿宋" panose="02010609060101010101" charset="-122"/>
              </a:rPr>
              <a:t>计划检修：</a:t>
            </a:r>
            <a:r>
              <a:rPr lang="zh-CN" altLang="en-US" sz="2000" dirty="0">
                <a:latin typeface="仿宋" panose="02010609060101010101" charset="-122"/>
                <a:ea typeface="仿宋" panose="02010609060101010101" charset="-122"/>
                <a:cs typeface="仿宋" panose="02010609060101010101" charset="-122"/>
              </a:rPr>
              <a:t> 应按检维修计划定期对安全设备设施进行检修。</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61443" name="Text Box 6"/>
          <p:cNvSpPr txBox="1"/>
          <p:nvPr/>
        </p:nvSpPr>
        <p:spPr>
          <a:xfrm>
            <a:off x="287655" y="335280"/>
            <a:ext cx="8771255" cy="4349115"/>
          </a:xfrm>
          <a:prstGeom prst="rect">
            <a:avLst/>
          </a:prstGeom>
          <a:solidFill>
            <a:schemeClr val="accent6">
              <a:lumMod val="40000"/>
              <a:lumOff val="60000"/>
            </a:schemeClr>
          </a:solidFill>
          <a:ln w="9525">
            <a:noFill/>
          </a:ln>
        </p:spPr>
        <p:txBody>
          <a:bodyPr wrap="square">
            <a:spAutoFit/>
          </a:bodyPr>
          <a:p>
            <a:pPr eaLnBrk="0" hangingPunct="0">
              <a:lnSpc>
                <a:spcPct val="140000"/>
              </a:lnSpc>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主要要求：</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rgbClr val="C00000"/>
              </a:buClr>
              <a:buFont typeface="Wingdings" panose="05000000000000000000" pitchFamily="2" charset="2"/>
              <a:buChar char="Ø"/>
            </a:pPr>
            <a:r>
              <a:rPr lang="zh-CN" altLang="en-US" sz="1800" dirty="0">
                <a:latin typeface="仿宋" panose="02010609060101010101" charset="-122"/>
                <a:ea typeface="仿宋" panose="02010609060101010101" charset="-122"/>
                <a:cs typeface="仿宋" panose="02010609060101010101" charset="-122"/>
              </a:rPr>
              <a:t>各机组的机、电、操控设备应有</a:t>
            </a:r>
            <a:r>
              <a:rPr lang="zh-CN" altLang="en-US" sz="1800" dirty="0">
                <a:solidFill>
                  <a:srgbClr val="FF0000"/>
                </a:solidFill>
                <a:latin typeface="仿宋" panose="02010609060101010101" charset="-122"/>
                <a:ea typeface="仿宋" panose="02010609060101010101" charset="-122"/>
                <a:cs typeface="仿宋" panose="02010609060101010101" charset="-122"/>
              </a:rPr>
              <a:t>安全连锁、快停、急停</a:t>
            </a:r>
            <a:r>
              <a:rPr lang="zh-CN" altLang="en-US" sz="1800" dirty="0">
                <a:latin typeface="仿宋" panose="02010609060101010101" charset="-122"/>
                <a:ea typeface="仿宋" panose="02010609060101010101" charset="-122"/>
                <a:cs typeface="仿宋" panose="02010609060101010101" charset="-122"/>
              </a:rPr>
              <a:t>等本质安全设计与装置。</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rgbClr val="C00000"/>
              </a:buClr>
              <a:buFont typeface="Wingdings" panose="05000000000000000000" pitchFamily="2" charset="2"/>
              <a:buChar char="Ø"/>
            </a:pPr>
            <a:r>
              <a:rPr lang="zh-CN" altLang="en-US" sz="1800" dirty="0">
                <a:latin typeface="仿宋" panose="02010609060101010101" charset="-122"/>
                <a:ea typeface="仿宋" panose="02010609060101010101" charset="-122"/>
                <a:cs typeface="仿宋" panose="02010609060101010101" charset="-122"/>
              </a:rPr>
              <a:t>表压超过</a:t>
            </a:r>
            <a:r>
              <a:rPr lang="en-US" altLang="zh-CN" sz="1800">
                <a:latin typeface="仿宋" panose="02010609060101010101" charset="-122"/>
                <a:ea typeface="仿宋" panose="02010609060101010101" charset="-122"/>
                <a:cs typeface="仿宋" panose="02010609060101010101" charset="-122"/>
              </a:rPr>
              <a:t>0.1MPa</a:t>
            </a:r>
            <a:r>
              <a:rPr lang="zh-CN" altLang="en-US" sz="1800" dirty="0">
                <a:latin typeface="仿宋" panose="02010609060101010101" charset="-122"/>
                <a:ea typeface="仿宋" panose="02010609060101010101" charset="-122"/>
                <a:cs typeface="仿宋" panose="02010609060101010101" charset="-122"/>
              </a:rPr>
              <a:t>的液体和气体的设备和管路，应安装</a:t>
            </a:r>
            <a:r>
              <a:rPr lang="zh-CN" altLang="en-US" sz="1800" dirty="0">
                <a:solidFill>
                  <a:srgbClr val="FF0000"/>
                </a:solidFill>
                <a:latin typeface="仿宋" panose="02010609060101010101" charset="-122"/>
                <a:ea typeface="仿宋" panose="02010609060101010101" charset="-122"/>
                <a:cs typeface="仿宋" panose="02010609060101010101" charset="-122"/>
              </a:rPr>
              <a:t>压力表</a:t>
            </a:r>
            <a:r>
              <a:rPr lang="zh-CN" altLang="en-US" sz="1800" dirty="0">
                <a:latin typeface="仿宋" panose="02010609060101010101" charset="-122"/>
                <a:ea typeface="仿宋" panose="02010609060101010101" charset="-122"/>
                <a:cs typeface="仿宋" panose="02010609060101010101" charset="-122"/>
              </a:rPr>
              <a:t>，必要时还应安装</a:t>
            </a:r>
            <a:r>
              <a:rPr lang="zh-CN" altLang="en-US" sz="1800" dirty="0">
                <a:solidFill>
                  <a:srgbClr val="FF0000"/>
                </a:solidFill>
                <a:latin typeface="仿宋" panose="02010609060101010101" charset="-122"/>
                <a:ea typeface="仿宋" panose="02010609060101010101" charset="-122"/>
                <a:cs typeface="仿宋" panose="02010609060101010101" charset="-122"/>
              </a:rPr>
              <a:t>安全阀和逆止阀</a:t>
            </a:r>
            <a:r>
              <a:rPr lang="zh-CN" altLang="en-US" sz="1800" dirty="0">
                <a:latin typeface="仿宋" panose="02010609060101010101" charset="-122"/>
                <a:ea typeface="仿宋" panose="02010609060101010101" charset="-122"/>
                <a:cs typeface="仿宋" panose="02010609060101010101" charset="-122"/>
              </a:rPr>
              <a:t>等安全装置。各种阀门应采用不同几何形状的标志，还有表明开、闭状态的标志。</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rgbClr val="C00000"/>
              </a:buClr>
              <a:buFont typeface="Wingdings" panose="05000000000000000000" pitchFamily="2" charset="2"/>
              <a:buChar char="Ø"/>
            </a:pPr>
            <a:r>
              <a:rPr lang="zh-CN" altLang="en-US" sz="1800" dirty="0">
                <a:latin typeface="仿宋" panose="02010609060101010101" charset="-122"/>
                <a:ea typeface="仿宋" panose="02010609060101010101" charset="-122"/>
                <a:cs typeface="仿宋" panose="02010609060101010101" charset="-122"/>
              </a:rPr>
              <a:t>不同介质的管线，应按照</a:t>
            </a:r>
            <a:r>
              <a:rPr lang="en-US" altLang="zh-CN" sz="1800">
                <a:latin typeface="仿宋" panose="02010609060101010101" charset="-122"/>
                <a:ea typeface="仿宋" panose="02010609060101010101" charset="-122"/>
                <a:cs typeface="仿宋" panose="02010609060101010101" charset="-122"/>
              </a:rPr>
              <a:t>《</a:t>
            </a:r>
            <a:r>
              <a:rPr lang="zh-CN" altLang="en-US" sz="1800" dirty="0">
                <a:latin typeface="仿宋" panose="02010609060101010101" charset="-122"/>
                <a:ea typeface="仿宋" panose="02010609060101010101" charset="-122"/>
                <a:cs typeface="仿宋" panose="02010609060101010101" charset="-122"/>
              </a:rPr>
              <a:t>工业管道的基本识别色、识别符号和安全标识</a:t>
            </a:r>
            <a:r>
              <a:rPr lang="en-US" altLang="zh-CN" sz="1800">
                <a:latin typeface="仿宋" panose="02010609060101010101" charset="-122"/>
                <a:ea typeface="仿宋" panose="02010609060101010101" charset="-122"/>
                <a:cs typeface="仿宋" panose="02010609060101010101" charset="-122"/>
              </a:rPr>
              <a:t>》</a:t>
            </a: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GB7231</a:t>
            </a:r>
            <a:r>
              <a:rPr lang="zh-CN" altLang="en-US" sz="1800" dirty="0">
                <a:latin typeface="仿宋" panose="02010609060101010101" charset="-122"/>
                <a:ea typeface="仿宋" panose="02010609060101010101" charset="-122"/>
                <a:cs typeface="仿宋" panose="02010609060101010101" charset="-122"/>
              </a:rPr>
              <a:t>）的规定涂上</a:t>
            </a:r>
            <a:r>
              <a:rPr lang="zh-CN" altLang="en-US" sz="1800" dirty="0">
                <a:solidFill>
                  <a:srgbClr val="FF0000"/>
                </a:solidFill>
                <a:latin typeface="仿宋" panose="02010609060101010101" charset="-122"/>
                <a:ea typeface="仿宋" panose="02010609060101010101" charset="-122"/>
                <a:cs typeface="仿宋" panose="02010609060101010101" charset="-122"/>
              </a:rPr>
              <a:t>不同的颜色，并注明介质名称和流向</a:t>
            </a:r>
            <a:r>
              <a:rPr lang="zh-CN" altLang="en-US" sz="1800" dirty="0">
                <a:latin typeface="仿宋" panose="02010609060101010101" charset="-122"/>
                <a:ea typeface="仿宋" panose="02010609060101010101" charset="-122"/>
                <a:cs typeface="仿宋" panose="02010609060101010101" charset="-122"/>
              </a:rPr>
              <a:t>。</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rgbClr val="C00000"/>
              </a:buClr>
              <a:buFont typeface="Wingdings" panose="05000000000000000000" pitchFamily="2" charset="2"/>
              <a:buChar char="Ø"/>
            </a:pPr>
            <a:r>
              <a:rPr lang="zh-CN" altLang="en-US" sz="1800" dirty="0">
                <a:latin typeface="仿宋" panose="02010609060101010101" charset="-122"/>
                <a:ea typeface="仿宋" panose="02010609060101010101" charset="-122"/>
                <a:cs typeface="仿宋" panose="02010609060101010101" charset="-122"/>
              </a:rPr>
              <a:t>应在油库、液压站和润滑站设</a:t>
            </a:r>
            <a:r>
              <a:rPr lang="zh-CN" altLang="en-US" sz="1800" dirty="0">
                <a:solidFill>
                  <a:srgbClr val="FF0000"/>
                </a:solidFill>
                <a:latin typeface="仿宋" panose="02010609060101010101" charset="-122"/>
                <a:ea typeface="仿宋" panose="02010609060101010101" charset="-122"/>
                <a:cs typeface="仿宋" panose="02010609060101010101" charset="-122"/>
              </a:rPr>
              <a:t>灭火装置和自动报警装置</a:t>
            </a:r>
            <a:r>
              <a:rPr lang="zh-CN" altLang="en-US" sz="1800" dirty="0">
                <a:latin typeface="仿宋" panose="02010609060101010101" charset="-122"/>
                <a:ea typeface="仿宋" panose="02010609060101010101" charset="-122"/>
                <a:cs typeface="仿宋" panose="02010609060101010101" charset="-122"/>
              </a:rPr>
              <a:t>。</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rgbClr val="C00000"/>
              </a:buClr>
              <a:buFont typeface="Wingdings" panose="05000000000000000000" pitchFamily="2" charset="2"/>
              <a:buChar char="Ø"/>
            </a:pPr>
            <a:r>
              <a:rPr lang="zh-CN" altLang="en-US" sz="1800" dirty="0">
                <a:latin typeface="仿宋" panose="02010609060101010101" charset="-122"/>
                <a:ea typeface="仿宋" panose="02010609060101010101" charset="-122"/>
                <a:cs typeface="仿宋" panose="02010609060101010101" charset="-122"/>
              </a:rPr>
              <a:t>吊运物行走的安全路线，不应跨越有人操作的固定岗位或经常有人停留的场所，且不应随意越过主体设备。</a:t>
            </a:r>
            <a:endParaRPr lang="zh-CN" altLang="en-US" sz="18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62467" name="Text Box 6"/>
          <p:cNvSpPr txBox="1"/>
          <p:nvPr/>
        </p:nvSpPr>
        <p:spPr>
          <a:xfrm>
            <a:off x="172720" y="236855"/>
            <a:ext cx="8797925" cy="4756785"/>
          </a:xfrm>
          <a:prstGeom prst="rect">
            <a:avLst/>
          </a:prstGeom>
          <a:noFill/>
          <a:ln w="9525">
            <a:noFill/>
          </a:ln>
        </p:spPr>
        <p:txBody>
          <a:bodyPr wrap="square">
            <a:spAutoFit/>
          </a:bodyPr>
          <a:p>
            <a:pPr eaLnBrk="0" hangingPunct="0">
              <a:lnSpc>
                <a:spcPct val="12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加热设备（加热炉、均热炉、常化炉等）应设有可靠的隔热层，其外表温度不得超过</a:t>
            </a:r>
            <a:r>
              <a:rPr lang="en-US" altLang="zh-CN" sz="2000">
                <a:latin typeface="仿宋" panose="02010609060101010101" charset="-122"/>
                <a:ea typeface="仿宋" panose="02010609060101010101" charset="-122"/>
                <a:cs typeface="仿宋" panose="02010609060101010101" charset="-122"/>
              </a:rPr>
              <a:t>100</a:t>
            </a:r>
            <a:r>
              <a:rPr lang="zh-CN" altLang="en-US" sz="2000" dirty="0">
                <a:latin typeface="仿宋" panose="02010609060101010101" charset="-122"/>
                <a:ea typeface="仿宋" panose="02010609060101010101" charset="-122"/>
                <a:cs typeface="仿宋" panose="02010609060101010101" charset="-122"/>
              </a:rPr>
              <a:t>℃。配置</a:t>
            </a:r>
            <a:r>
              <a:rPr lang="zh-CN" altLang="en-US" sz="2000" dirty="0">
                <a:solidFill>
                  <a:srgbClr val="FF0000"/>
                </a:solidFill>
                <a:latin typeface="仿宋" panose="02010609060101010101" charset="-122"/>
                <a:ea typeface="仿宋" panose="02010609060101010101" charset="-122"/>
                <a:cs typeface="仿宋" panose="02010609060101010101" charset="-122"/>
              </a:rPr>
              <a:t>安全水源或设置高位水源</a:t>
            </a:r>
            <a:r>
              <a:rPr lang="zh-CN" altLang="en-US" sz="2000" dirty="0">
                <a:latin typeface="仿宋" panose="02010609060101010101" charset="-122"/>
                <a:ea typeface="仿宋" panose="02010609060101010101" charset="-122"/>
                <a:cs typeface="仿宋" panose="02010609060101010101" charset="-122"/>
              </a:rPr>
              <a:t>。</a:t>
            </a:r>
            <a:r>
              <a:rPr lang="en-US" altLang="zh-CN" sz="2000" dirty="0">
                <a:latin typeface="仿宋" panose="02010609060101010101" charset="-122"/>
                <a:ea typeface="仿宋" panose="02010609060101010101" charset="-122"/>
                <a:cs typeface="仿宋" panose="02010609060101010101" charset="-122"/>
              </a:rPr>
              <a:t>“</a:t>
            </a:r>
            <a:r>
              <a:rPr lang="zh-CN" altLang="en-US" sz="1800" dirty="0">
                <a:solidFill>
                  <a:srgbClr val="FF0000"/>
                </a:solidFill>
                <a:latin typeface="仿宋" panose="02010609060101010101" charset="-122"/>
                <a:ea typeface="仿宋" panose="02010609060101010101" charset="-122"/>
                <a:cs typeface="仿宋" panose="02010609060101010101" charset="-122"/>
              </a:rPr>
              <a:t>高温工作的熔融冶炼炉窑、铸造机、加热炉及水冷元件未设置应急冷却水源等冷却应急处置措施。冷却水系统未配置温度、进出水流量差检测及报警装置；</a:t>
            </a:r>
            <a:r>
              <a:rPr lang="en-US" altLang="zh-CN" sz="1800" dirty="0">
                <a:solidFill>
                  <a:srgbClr val="FF0000"/>
                </a:solidFill>
                <a:latin typeface="仿宋" panose="02010609060101010101" charset="-122"/>
                <a:ea typeface="仿宋" panose="02010609060101010101" charset="-122"/>
                <a:cs typeface="仿宋" panose="02010609060101010101" charset="-122"/>
              </a:rPr>
              <a:t>”</a:t>
            </a:r>
            <a:endParaRPr lang="zh-CN" altLang="en-US" sz="1800" dirty="0">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平行布置的加热炉之间的净空间距应留有足够的人员安全通道和检修空间。</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使用氮气设备，应设有粗氮、精氮含氧量极限显示和报警装置，并有紧急防爆的应急措施。</a:t>
            </a:r>
            <a:r>
              <a:rPr lang="zh-CN" altLang="en-US" sz="2000" dirty="0">
                <a:solidFill>
                  <a:srgbClr val="FF0000"/>
                </a:solidFill>
                <a:latin typeface="仿宋" panose="02010609060101010101" charset="-122"/>
                <a:ea typeface="仿宋" panose="02010609060101010101" charset="-122"/>
                <a:cs typeface="仿宋" panose="02010609060101010101" charset="-122"/>
              </a:rPr>
              <a:t>（科宁达事故）</a:t>
            </a:r>
            <a:endParaRPr lang="en-US" altLang="zh-CN" sz="2000">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天车应装有能从地面辨别</a:t>
            </a:r>
            <a:r>
              <a:rPr lang="zh-CN" altLang="en-US" sz="2000" dirty="0">
                <a:solidFill>
                  <a:srgbClr val="FF0000"/>
                </a:solidFill>
                <a:latin typeface="仿宋" panose="02010609060101010101" charset="-122"/>
                <a:ea typeface="仿宋" panose="02010609060101010101" charset="-122"/>
                <a:cs typeface="仿宋" panose="02010609060101010101" charset="-122"/>
              </a:rPr>
              <a:t>额定荷重（</a:t>
            </a:r>
            <a:r>
              <a:rPr lang="en-US" altLang="zh-CN" sz="2000" dirty="0">
                <a:solidFill>
                  <a:srgbClr val="FF0000"/>
                </a:solidFill>
                <a:latin typeface="仿宋" panose="02010609060101010101" charset="-122"/>
                <a:ea typeface="仿宋" panose="02010609060101010101" charset="-122"/>
                <a:cs typeface="仿宋" panose="02010609060101010101" charset="-122"/>
              </a:rPr>
              <a:t>5</a:t>
            </a:r>
            <a:r>
              <a:rPr lang="zh-CN" altLang="en-US" sz="2000" dirty="0">
                <a:solidFill>
                  <a:srgbClr val="FF0000"/>
                </a:solidFill>
                <a:latin typeface="仿宋" panose="02010609060101010101" charset="-122"/>
                <a:ea typeface="仿宋" panose="02010609060101010101" charset="-122"/>
                <a:cs typeface="仿宋" panose="02010609060101010101" charset="-122"/>
              </a:rPr>
              <a:t>吨、</a:t>
            </a:r>
            <a:r>
              <a:rPr lang="en-US" altLang="zh-CN" sz="2000" dirty="0">
                <a:solidFill>
                  <a:srgbClr val="FF0000"/>
                </a:solidFill>
                <a:latin typeface="仿宋" panose="02010609060101010101" charset="-122"/>
                <a:ea typeface="仿宋" panose="02010609060101010101" charset="-122"/>
                <a:cs typeface="仿宋" panose="02010609060101010101" charset="-122"/>
              </a:rPr>
              <a:t>3</a:t>
            </a:r>
            <a:r>
              <a:rPr lang="zh-CN" altLang="en-US" sz="2000" dirty="0">
                <a:solidFill>
                  <a:srgbClr val="FF0000"/>
                </a:solidFill>
                <a:latin typeface="仿宋" panose="02010609060101010101" charset="-122"/>
                <a:ea typeface="仿宋" panose="02010609060101010101" charset="-122"/>
                <a:cs typeface="仿宋" panose="02010609060101010101" charset="-122"/>
              </a:rPr>
              <a:t>吨、</a:t>
            </a:r>
            <a:r>
              <a:rPr lang="en-US" altLang="zh-CN" sz="2000" dirty="0">
                <a:solidFill>
                  <a:srgbClr val="FF0000"/>
                </a:solidFill>
                <a:latin typeface="仿宋" panose="02010609060101010101" charset="-122"/>
                <a:ea typeface="仿宋" panose="02010609060101010101" charset="-122"/>
                <a:cs typeface="仿宋" panose="02010609060101010101" charset="-122"/>
              </a:rPr>
              <a:t>10</a:t>
            </a:r>
            <a:r>
              <a:rPr lang="zh-CN" altLang="en-US" sz="2000" dirty="0">
                <a:solidFill>
                  <a:srgbClr val="FF0000"/>
                </a:solidFill>
                <a:latin typeface="仿宋" panose="02010609060101010101" charset="-122"/>
                <a:ea typeface="仿宋" panose="02010609060101010101" charset="-122"/>
                <a:cs typeface="仿宋" panose="02010609060101010101" charset="-122"/>
              </a:rPr>
              <a:t>吨）</a:t>
            </a:r>
            <a:r>
              <a:rPr lang="zh-CN" altLang="en-US" sz="2000" dirty="0">
                <a:latin typeface="仿宋" panose="02010609060101010101" charset="-122"/>
                <a:ea typeface="仿宋" panose="02010609060101010101" charset="-122"/>
                <a:cs typeface="仿宋" panose="02010609060101010101" charset="-122"/>
              </a:rPr>
              <a:t>的标识，不应超负荷作业。</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吊车各类安全装置应齐全、完好，如吊车之间防碰撞装置；大、小车端头缓冲和防冲撞装置；过载保护装置；主、副卷扬限位、报警装置；登吊车信号装置及门联锁装置等。</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1" name="标题 1"/>
          <p:cNvSpPr>
            <a:spLocks noGrp="1"/>
          </p:cNvSpPr>
          <p:nvPr/>
        </p:nvSpPr>
        <p:spPr>
          <a:xfrm>
            <a:off x="304165" y="330200"/>
            <a:ext cx="8141970" cy="4483100"/>
          </a:xfrm>
          <a:prstGeom prst="rect">
            <a:avLst/>
          </a:prstGeom>
          <a:solidFill>
            <a:schemeClr val="accent3">
              <a:lumMod val="20000"/>
              <a:lumOff val="80000"/>
            </a:schemeClr>
          </a:solidFill>
          <a:ln w="9525" cap="flat" cmpd="sng">
            <a:solidFill>
              <a:schemeClr val="accent1"/>
            </a:solidFill>
            <a:prstDash val="solid"/>
            <a:round/>
            <a:headEnd type="none" w="med" len="med"/>
            <a:tailEnd type="none" w="med" len="med"/>
          </a:ln>
        </p:spPr>
        <p:txBody>
          <a:bodyPr anchor="t" anchorCtr="0"/>
          <a:p>
            <a:pPr fontAlgn="base">
              <a:lnSpc>
                <a:spcPct val="130000"/>
              </a:lnSpc>
              <a:spcBef>
                <a:spcPct val="0"/>
              </a:spcBef>
            </a:pPr>
            <a:r>
              <a:rPr lang="en-US" altLang="zh-CN" sz="1800" strike="noStrike" noProof="1" dirty="0">
                <a:latin typeface="Arial" panose="020B0604020202020204" pitchFamily="34" charset="0"/>
                <a:ea typeface="宋体" panose="02010600030101010101" pitchFamily="2" charset="-122"/>
                <a:cs typeface="+mn-cs"/>
              </a:rPr>
              <a:t>    </a:t>
            </a:r>
            <a:r>
              <a:rPr lang="en-US" altLang="zh-CN" sz="2400" strike="noStrike" noProof="1" dirty="0">
                <a:latin typeface="仿宋" panose="02010609060101010101" charset="-122"/>
                <a:ea typeface="仿宋" panose="02010609060101010101" charset="-122"/>
                <a:cs typeface="仿宋" panose="02010609060101010101" charset="-122"/>
              </a:rPr>
              <a:t> </a:t>
            </a:r>
            <a:r>
              <a:rPr lang="zh-CN" altLang="en-US" sz="2400" strike="noStrike" noProof="1" dirty="0">
                <a:latin typeface="仿宋" panose="02010609060101010101" charset="-122"/>
                <a:ea typeface="仿宋" panose="02010609060101010101" charset="-122"/>
                <a:cs typeface="仿宋" panose="02010609060101010101" charset="-122"/>
              </a:rPr>
              <a:t>5.2011年6月7日，国家安全监管总局下发《关于印发全国冶金等工贸企业安全生产标准化考评办法的通知》(安监总管四</a:t>
            </a:r>
            <a:r>
              <a:rPr lang="zh-CN" altLang="en-US" sz="2400" strike="noStrike" noProof="1" dirty="0">
                <a:solidFill>
                  <a:srgbClr val="FF0000"/>
                </a:solidFill>
                <a:latin typeface="仿宋" panose="02010609060101010101" charset="-122"/>
                <a:ea typeface="仿宋" panose="02010609060101010101" charset="-122"/>
                <a:cs typeface="仿宋" panose="02010609060101010101" charset="-122"/>
              </a:rPr>
              <a:t>〔2011〕84号)</a:t>
            </a:r>
            <a:r>
              <a:rPr lang="zh-CN" altLang="en-US" sz="2400" strike="noStrike" noProof="1" dirty="0">
                <a:latin typeface="仿宋" panose="02010609060101010101" charset="-122"/>
                <a:ea typeface="仿宋" panose="02010609060101010101" charset="-122"/>
                <a:cs typeface="仿宋" panose="02010609060101010101" charset="-122"/>
              </a:rPr>
              <a:t>，制定了考评发证、考评机构管理及考评员管理等实施办法，进一步规范工贸行业企业安全生产标准化建设工作。</a:t>
            </a:r>
            <a:endParaRPr lang="zh-CN" altLang="en-US" sz="2400" strike="noStrike" noProof="1" dirty="0">
              <a:latin typeface="仿宋" panose="02010609060101010101" charset="-122"/>
              <a:ea typeface="仿宋" panose="02010609060101010101" charset="-122"/>
              <a:cs typeface="仿宋" panose="02010609060101010101" charset="-122"/>
            </a:endParaRPr>
          </a:p>
          <a:p>
            <a:pPr fontAlgn="base">
              <a:lnSpc>
                <a:spcPct val="130000"/>
              </a:lnSpc>
              <a:spcBef>
                <a:spcPct val="0"/>
              </a:spcBef>
            </a:pPr>
            <a:r>
              <a:rPr lang="en-US" altLang="zh-CN" sz="2400" strike="noStrike" noProof="1" dirty="0">
                <a:latin typeface="仿宋" panose="02010609060101010101" charset="-122"/>
                <a:ea typeface="仿宋" panose="02010609060101010101" charset="-122"/>
                <a:cs typeface="仿宋" panose="02010609060101010101" charset="-122"/>
              </a:rPr>
              <a:t>   </a:t>
            </a:r>
            <a:r>
              <a:rPr lang="zh-CN" altLang="en-US" sz="2400" strike="noStrike" noProof="1" dirty="0">
                <a:solidFill>
                  <a:srgbClr val="FF0000"/>
                </a:solidFill>
                <a:latin typeface="仿宋" panose="02010609060101010101" charset="-122"/>
                <a:ea typeface="仿宋" panose="02010609060101010101" charset="-122"/>
                <a:cs typeface="仿宋" panose="02010609060101010101" charset="-122"/>
              </a:rPr>
              <a:t>6.2011年8月2日，国家安全监管总局下发《关于印发冶金等工贸企业安全生产标准化基本规范评分细则的通知》(安监总管四〔2011〕128号)，进一步规范了冶金等工贸企业的安全生产。</a:t>
            </a:r>
            <a:endParaRPr lang="zh-CN" altLang="en-US" sz="2400" strike="noStrike" noProof="1" dirty="0">
              <a:solidFill>
                <a:srgbClr val="FF0000"/>
              </a:solidFill>
              <a:latin typeface="仿宋" panose="02010609060101010101" charset="-122"/>
              <a:ea typeface="仿宋" panose="02010609060101010101" charset="-122"/>
              <a:cs typeface="仿宋" panose="02010609060101010101" charset="-122"/>
            </a:endParaRPr>
          </a:p>
        </p:txBody>
      </p:sp>
      <p:sp>
        <p:nvSpPr>
          <p:cNvPr id="2" name="Rectangle 3"/>
          <p:cNvSpPr txBox="1">
            <a:spLocks noChangeArrowheads="1"/>
          </p:cNvSpPr>
          <p:nvPr/>
        </p:nvSpPr>
        <p:spPr bwMode="auto">
          <a:xfrm>
            <a:off x="0" y="0"/>
            <a:ext cx="1116330"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1</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历史</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63491" name="Text Box 6"/>
          <p:cNvSpPr txBox="1"/>
          <p:nvPr/>
        </p:nvSpPr>
        <p:spPr>
          <a:xfrm>
            <a:off x="344170" y="1085850"/>
            <a:ext cx="8273415" cy="2030095"/>
          </a:xfrm>
          <a:prstGeom prst="rect">
            <a:avLst/>
          </a:prstGeom>
          <a:noFill/>
          <a:ln w="9525">
            <a:noFill/>
          </a:ln>
        </p:spPr>
        <p:txBody>
          <a:bodyPr wrap="square">
            <a:spAutoFit/>
          </a:bodyPr>
          <a:p>
            <a:pPr eaLnBrk="0" hangingPunct="0">
              <a:spcBef>
                <a:spcPts val="1200"/>
              </a:spcBef>
              <a:buClr>
                <a:schemeClr val="tx2"/>
              </a:buClr>
              <a:buFont typeface="Wingdings" panose="05000000000000000000" pitchFamily="2" charset="2"/>
            </a:pPr>
            <a:r>
              <a:rPr lang="en-US" altLang="zh-CN" sz="2400" b="1">
                <a:latin typeface="Arial" panose="020B0604020202020204" pitchFamily="34" charset="0"/>
                <a:ea typeface="楷体_GB2312" pitchFamily="49" charset="-122"/>
              </a:rPr>
              <a:t>6.3</a:t>
            </a:r>
            <a:r>
              <a:rPr lang="zh-CN" altLang="en-US" sz="2400" b="1" dirty="0">
                <a:latin typeface="Arial" panose="020B0604020202020204" pitchFamily="34" charset="0"/>
                <a:ea typeface="楷体_GB2312" pitchFamily="49" charset="-122"/>
              </a:rPr>
              <a:t>设备设施验收及报废、拆除：</a:t>
            </a:r>
            <a:endParaRPr lang="en-US" altLang="zh-CN" sz="2400" b="1">
              <a:latin typeface="Arial" panose="020B0604020202020204" pitchFamily="34" charset="0"/>
              <a:ea typeface="楷体_GB2312" pitchFamily="49" charset="-122"/>
            </a:endParaRPr>
          </a:p>
          <a:p>
            <a:pPr eaLnBrk="0" hangingPunct="0">
              <a:spcBef>
                <a:spcPts val="1200"/>
              </a:spcBef>
              <a:buClr>
                <a:srgbClr val="C00000"/>
              </a:buClr>
              <a:buFont typeface="Wingdings" panose="05000000000000000000" pitchFamily="2" charset="2"/>
            </a:pPr>
            <a:r>
              <a:rPr lang="zh-CN" altLang="en-US" sz="2400" b="1" dirty="0">
                <a:latin typeface="Arial" panose="020B0604020202020204" pitchFamily="34" charset="0"/>
                <a:ea typeface="楷体_GB2312" pitchFamily="49" charset="-122"/>
              </a:rPr>
              <a:t>制度：</a:t>
            </a:r>
            <a:r>
              <a:rPr lang="zh-CN" altLang="en-US" sz="1015" b="1" dirty="0">
                <a:latin typeface="Arial" panose="020B0604020202020204" pitchFamily="34" charset="0"/>
              </a:rPr>
              <a:t>应建立设备设施验收和拆除、报废的管理制度。</a:t>
            </a:r>
            <a:endParaRPr lang="en-US" altLang="zh-CN" sz="1015" b="1">
              <a:latin typeface="Arial" panose="020B0604020202020204" pitchFamily="34" charset="0"/>
            </a:endParaRPr>
          </a:p>
          <a:p>
            <a:pPr eaLnBrk="0" hangingPunct="0">
              <a:spcBef>
                <a:spcPts val="1200"/>
              </a:spcBef>
              <a:buClr>
                <a:srgbClr val="C00000"/>
              </a:buClr>
              <a:buFont typeface="Wingdings" panose="05000000000000000000" pitchFamily="2" charset="2"/>
            </a:pPr>
            <a:r>
              <a:rPr lang="zh-CN" altLang="en-US" sz="2400" b="1" dirty="0">
                <a:latin typeface="Arial" panose="020B0604020202020204" pitchFamily="34" charset="0"/>
                <a:ea typeface="楷体_GB2312" pitchFamily="49" charset="-122"/>
              </a:rPr>
              <a:t>验收：</a:t>
            </a:r>
            <a:r>
              <a:rPr lang="zh-CN" altLang="en-US" sz="1015" b="1" dirty="0">
                <a:latin typeface="Arial" panose="020B0604020202020204" pitchFamily="34" charset="0"/>
              </a:rPr>
              <a:t>应按规定对设备设施进行验收，确保使用质量合格、设计符合要求的设备设施。</a:t>
            </a:r>
            <a:endParaRPr lang="en-US" altLang="zh-CN" sz="1015" b="1">
              <a:latin typeface="Arial" panose="020B0604020202020204" pitchFamily="34" charset="0"/>
            </a:endParaRPr>
          </a:p>
          <a:p>
            <a:pPr eaLnBrk="0" hangingPunct="0">
              <a:spcBef>
                <a:spcPts val="1200"/>
              </a:spcBef>
              <a:buClr>
                <a:srgbClr val="C00000"/>
              </a:buClr>
              <a:buFont typeface="Wingdings" panose="05000000000000000000" pitchFamily="2" charset="2"/>
            </a:pPr>
            <a:r>
              <a:rPr lang="zh-CN" altLang="en-US" sz="2400" b="1" dirty="0">
                <a:latin typeface="Arial" panose="020B0604020202020204" pitchFamily="34" charset="0"/>
                <a:ea typeface="楷体_GB2312" pitchFamily="49" charset="-122"/>
              </a:rPr>
              <a:t>报废或拆除：</a:t>
            </a:r>
            <a:r>
              <a:rPr lang="zh-CN" altLang="en-US" sz="1015" b="1" dirty="0">
                <a:latin typeface="Arial" panose="020B0604020202020204" pitchFamily="34" charset="0"/>
              </a:rPr>
              <a:t>应按规定对不符合要求的设备设施进行报废或拆除。</a:t>
            </a:r>
            <a:endParaRPr lang="zh-CN" altLang="en-US" sz="1015" b="1" dirty="0">
              <a:latin typeface="Arial" panose="020B0604020202020204" pitchFamily="34" charset="0"/>
              <a:ea typeface="楷体_GB2312"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64515" name="Text Box 6"/>
          <p:cNvSpPr txBox="1"/>
          <p:nvPr/>
        </p:nvSpPr>
        <p:spPr>
          <a:xfrm>
            <a:off x="121920" y="328295"/>
            <a:ext cx="8821420" cy="4076700"/>
          </a:xfrm>
          <a:prstGeom prst="rect">
            <a:avLst/>
          </a:prstGeom>
          <a:solidFill>
            <a:schemeClr val="accent6">
              <a:lumMod val="40000"/>
              <a:lumOff val="60000"/>
            </a:schemeClr>
          </a:solidFill>
          <a:ln w="9525">
            <a:noFill/>
          </a:ln>
        </p:spPr>
        <p:txBody>
          <a:bodyPr wrap="square">
            <a:spAutoFit/>
          </a:bodyPr>
          <a:p>
            <a:pPr eaLnBrk="0" hangingPunct="0">
              <a:spcBef>
                <a:spcPts val="1200"/>
              </a:spcBef>
              <a:buClr>
                <a:schemeClr val="tx2"/>
              </a:buClr>
              <a:buFont typeface="Wingdings" panose="05000000000000000000" pitchFamily="2" charset="2"/>
            </a:pPr>
            <a:r>
              <a:rPr lang="en-US" altLang="zh-CN" sz="2400">
                <a:latin typeface="仿宋" panose="02010609060101010101" charset="-122"/>
                <a:ea typeface="仿宋" panose="02010609060101010101" charset="-122"/>
                <a:cs typeface="仿宋" panose="02010609060101010101" charset="-122"/>
              </a:rPr>
              <a:t>6.4</a:t>
            </a:r>
            <a:r>
              <a:rPr lang="zh-CN" altLang="en-US" sz="2400" dirty="0">
                <a:latin typeface="仿宋" panose="02010609060101010101" charset="-122"/>
                <a:ea typeface="仿宋" panose="02010609060101010101" charset="-122"/>
                <a:cs typeface="仿宋" panose="02010609060101010101" charset="-122"/>
              </a:rPr>
              <a:t>设备设施检测检验：</a:t>
            </a:r>
            <a:endParaRPr lang="en-US" altLang="zh-CN" sz="240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制度</a:t>
            </a:r>
            <a:r>
              <a:rPr lang="zh-CN" altLang="en-US" sz="2400" dirty="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应建立设备设施检测检验的管理制度。</a:t>
            </a:r>
            <a:endParaRPr lang="en-US" altLang="zh-CN" sz="2000">
              <a:latin typeface="仿宋" panose="02010609060101010101" charset="-122"/>
              <a:ea typeface="仿宋" panose="02010609060101010101" charset="-122"/>
              <a:cs typeface="仿宋" panose="02010609060101010101" charset="-122"/>
            </a:endParaRPr>
          </a:p>
          <a:p>
            <a:pPr algn="l" eaLnBrk="0" hangingPunct="0">
              <a:spcBef>
                <a:spcPts val="1200"/>
              </a:spcBef>
              <a:buClr>
                <a:schemeClr val="tx2"/>
              </a:buClr>
              <a:buSzTx/>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定期检查检验：</a:t>
            </a:r>
            <a:r>
              <a:rPr lang="zh-CN" altLang="en-US" sz="2000" dirty="0">
                <a:latin typeface="仿宋" panose="02010609060101010101" charset="-122"/>
                <a:ea typeface="仿宋" panose="02010609060101010101" charset="-122"/>
                <a:cs typeface="仿宋" panose="02010609060101010101" charset="-122"/>
              </a:rPr>
              <a:t>应按规定使用、维护，定期检测检验。</a:t>
            </a:r>
            <a:endParaRPr lang="zh-CN" altLang="en-US" sz="2000" dirty="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存档：</a:t>
            </a:r>
            <a:r>
              <a:rPr lang="zh-CN" altLang="en-US" sz="2000" dirty="0">
                <a:latin typeface="仿宋" panose="02010609060101010101" charset="-122"/>
                <a:ea typeface="仿宋" panose="02010609060101010101" charset="-122"/>
                <a:cs typeface="仿宋" panose="02010609060101010101" charset="-122"/>
              </a:rPr>
              <a:t>将有关资料归档保存备查。</a:t>
            </a:r>
            <a:endParaRPr lang="en-US" altLang="zh-CN" sz="1015">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zh-CN" altLang="en-US" sz="2400" dirty="0">
                <a:solidFill>
                  <a:srgbClr val="FF0000"/>
                </a:solidFill>
                <a:latin typeface="仿宋" panose="02010609060101010101" charset="-122"/>
                <a:ea typeface="仿宋" panose="02010609060101010101" charset="-122"/>
                <a:cs typeface="仿宋" panose="02010609060101010101" charset="-122"/>
              </a:rPr>
              <a:t>标签：</a:t>
            </a:r>
            <a:r>
              <a:rPr lang="zh-CN" altLang="en-US" sz="2000" dirty="0">
                <a:latin typeface="仿宋" panose="02010609060101010101" charset="-122"/>
                <a:ea typeface="仿宋" panose="02010609060101010101" charset="-122"/>
                <a:cs typeface="仿宋" panose="02010609060101010101" charset="-122"/>
              </a:rPr>
              <a:t>现场张贴。</a:t>
            </a:r>
            <a:endParaRPr lang="en-US" altLang="zh-CN" sz="240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国务院关于修改</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特种设备安全监察条例</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的决定</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500" dirty="0">
                <a:solidFill>
                  <a:srgbClr val="0070C0"/>
                </a:solidFill>
                <a:latin typeface="仿宋" panose="02010609060101010101" charset="-122"/>
                <a:ea typeface="仿宋" panose="02010609060101010101" charset="-122"/>
                <a:cs typeface="仿宋" panose="02010609060101010101" charset="-122"/>
              </a:rPr>
              <a:t>（国务院令第</a:t>
            </a:r>
            <a:r>
              <a:rPr lang="en-US" altLang="zh-CN" sz="1500">
                <a:solidFill>
                  <a:srgbClr val="0070C0"/>
                </a:solidFill>
                <a:latin typeface="仿宋" panose="02010609060101010101" charset="-122"/>
                <a:ea typeface="仿宋" panose="02010609060101010101" charset="-122"/>
                <a:cs typeface="仿宋" panose="02010609060101010101" charset="-122"/>
              </a:rPr>
              <a:t>549</a:t>
            </a:r>
            <a:r>
              <a:rPr lang="zh-CN" altLang="en-US" sz="1500" dirty="0">
                <a:solidFill>
                  <a:srgbClr val="0070C0"/>
                </a:solidFill>
                <a:latin typeface="仿宋" panose="02010609060101010101" charset="-122"/>
                <a:ea typeface="仿宋" panose="02010609060101010101" charset="-122"/>
                <a:cs typeface="仿宋" panose="02010609060101010101" charset="-122"/>
              </a:rPr>
              <a:t>号）</a:t>
            </a:r>
            <a:r>
              <a:rPr lang="zh-CN" altLang="en-US" sz="1500" dirty="0">
                <a:solidFill>
                  <a:srgbClr val="00B0F0"/>
                </a:solidFill>
                <a:latin typeface="仿宋" panose="02010609060101010101" charset="-122"/>
                <a:ea typeface="仿宋" panose="02010609060101010101" charset="-122"/>
                <a:cs typeface="仿宋" panose="02010609060101010101" charset="-122"/>
              </a:rPr>
              <a:t>原国务院令第</a:t>
            </a:r>
            <a:r>
              <a:rPr lang="en-US" altLang="zh-CN" sz="1500">
                <a:solidFill>
                  <a:srgbClr val="00B0F0"/>
                </a:solidFill>
                <a:latin typeface="仿宋" panose="02010609060101010101" charset="-122"/>
                <a:ea typeface="仿宋" panose="02010609060101010101" charset="-122"/>
                <a:cs typeface="仿宋" panose="02010609060101010101" charset="-122"/>
              </a:rPr>
              <a:t>373</a:t>
            </a:r>
            <a:r>
              <a:rPr lang="zh-CN" altLang="en-US" sz="1500" dirty="0">
                <a:solidFill>
                  <a:srgbClr val="00B0F0"/>
                </a:solidFill>
                <a:latin typeface="仿宋" panose="02010609060101010101" charset="-122"/>
                <a:ea typeface="仿宋" panose="02010609060101010101" charset="-122"/>
                <a:cs typeface="仿宋" panose="02010609060101010101" charset="-122"/>
              </a:rPr>
              <a:t>号</a:t>
            </a:r>
            <a:endParaRPr lang="en-US" altLang="zh-CN" sz="1800">
              <a:solidFill>
                <a:srgbClr val="0070C0"/>
              </a:solidFill>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特种设备事故报告和调查处理规定</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a:t>
            </a:r>
            <a:r>
              <a:rPr lang="zh-CN" altLang="en-US" sz="1500" dirty="0">
                <a:solidFill>
                  <a:srgbClr val="0070C0"/>
                </a:solidFill>
                <a:latin typeface="仿宋" panose="02010609060101010101" charset="-122"/>
                <a:ea typeface="仿宋" panose="02010609060101010101" charset="-122"/>
                <a:cs typeface="仿宋" panose="02010609060101010101" charset="-122"/>
              </a:rPr>
              <a:t>质检总局令第</a:t>
            </a:r>
            <a:r>
              <a:rPr lang="en-US" altLang="zh-CN" sz="1500">
                <a:solidFill>
                  <a:srgbClr val="0070C0"/>
                </a:solidFill>
                <a:latin typeface="仿宋" panose="02010609060101010101" charset="-122"/>
                <a:ea typeface="仿宋" panose="02010609060101010101" charset="-122"/>
                <a:cs typeface="仿宋" panose="02010609060101010101" charset="-122"/>
              </a:rPr>
              <a:t>115</a:t>
            </a:r>
            <a:r>
              <a:rPr lang="zh-CN" altLang="en-US" sz="1500" dirty="0">
                <a:solidFill>
                  <a:srgbClr val="0070C0"/>
                </a:solidFill>
                <a:latin typeface="仿宋" panose="02010609060101010101" charset="-122"/>
                <a:ea typeface="仿宋" panose="02010609060101010101" charset="-122"/>
                <a:cs typeface="仿宋" panose="02010609060101010101" charset="-122"/>
              </a:rPr>
              <a:t>号）</a:t>
            </a:r>
            <a:endParaRPr lang="en-US" altLang="zh-CN" sz="1800">
              <a:solidFill>
                <a:srgbClr val="0070C0"/>
              </a:solidFill>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起重机械安全监察规定</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500" dirty="0">
                <a:solidFill>
                  <a:srgbClr val="0070C0"/>
                </a:solidFill>
                <a:latin typeface="仿宋" panose="02010609060101010101" charset="-122"/>
                <a:ea typeface="仿宋" panose="02010609060101010101" charset="-122"/>
                <a:cs typeface="仿宋" panose="02010609060101010101" charset="-122"/>
              </a:rPr>
              <a:t>（质检总局令第</a:t>
            </a:r>
            <a:r>
              <a:rPr lang="en-US" altLang="zh-CN" sz="1500">
                <a:solidFill>
                  <a:srgbClr val="0070C0"/>
                </a:solidFill>
                <a:latin typeface="仿宋" panose="02010609060101010101" charset="-122"/>
                <a:ea typeface="仿宋" panose="02010609060101010101" charset="-122"/>
                <a:cs typeface="仿宋" panose="02010609060101010101" charset="-122"/>
              </a:rPr>
              <a:t>92</a:t>
            </a:r>
            <a:r>
              <a:rPr lang="zh-CN" altLang="en-US" sz="1500" dirty="0">
                <a:solidFill>
                  <a:srgbClr val="0070C0"/>
                </a:solidFill>
                <a:latin typeface="仿宋" panose="02010609060101010101" charset="-122"/>
                <a:ea typeface="仿宋" panose="02010609060101010101" charset="-122"/>
                <a:cs typeface="仿宋" panose="02010609060101010101" charset="-122"/>
              </a:rPr>
              <a:t>号）</a:t>
            </a:r>
            <a:endParaRPr lang="en-US" altLang="zh-CN" sz="1800">
              <a:solidFill>
                <a:srgbClr val="0070C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377190" y="26670"/>
            <a:ext cx="1371600" cy="478631"/>
          </a:xfrm>
          <a:prstGeom prst="roundRect">
            <a:avLst>
              <a:gd name="adj" fmla="val 16667"/>
            </a:avLst>
          </a:prstGeom>
          <a:gradFill rotWithShape="1">
            <a:gsLst>
              <a:gs pos="0">
                <a:schemeClr val="tx2">
                  <a:lumMod val="60000"/>
                  <a:lumOff val="40000"/>
                </a:schemeClr>
              </a:gs>
              <a:gs pos="50000">
                <a:srgbClr val="E6E6E6"/>
              </a:gs>
              <a:gs pos="100000">
                <a:schemeClr val="accent1"/>
              </a:gs>
            </a:gsLst>
            <a:lin ang="5400000" scaled="1"/>
          </a:gradFill>
          <a:ln w="12700" algn="ctr">
            <a:solidFill>
              <a:schemeClr val="bg1"/>
            </a:solidFill>
            <a:round/>
          </a:ln>
          <a:effectLst>
            <a:outerShdw dist="35921" dir="2700000" algn="ctr" rotWithShape="0">
              <a:srgbClr val="808080"/>
            </a:outerShdw>
          </a:effectLst>
          <a:scene3d>
            <a:camera prst="orthographicFront"/>
            <a:lightRig rig="threePt" dir="t"/>
          </a:scene3d>
          <a:sp3d>
            <a:bevelT/>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5541"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65542" name="Text Box 6"/>
          <p:cNvSpPr txBox="1"/>
          <p:nvPr/>
        </p:nvSpPr>
        <p:spPr>
          <a:xfrm>
            <a:off x="449580" y="26670"/>
            <a:ext cx="1284605" cy="47879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仿宋" panose="02010609060101010101" charset="-122"/>
                <a:ea typeface="仿宋" panose="02010609060101010101" charset="-122"/>
              </a:rPr>
              <a:t>作业安全</a:t>
            </a:r>
            <a:r>
              <a:rPr lang="zh-CN" altLang="en-US" sz="1015" b="1" dirty="0">
                <a:latin typeface="Arial" panose="020B0604020202020204" pitchFamily="34" charset="0"/>
              </a:rPr>
              <a:t> </a:t>
            </a:r>
            <a:endParaRPr lang="zh-CN" altLang="en-US" sz="1015" b="1" dirty="0">
              <a:latin typeface="Arial" panose="020B0604020202020204" pitchFamily="34" charset="0"/>
            </a:endParaRPr>
          </a:p>
        </p:txBody>
      </p:sp>
      <p:sp>
        <p:nvSpPr>
          <p:cNvPr id="49160" name="Oval 7"/>
          <p:cNvSpPr>
            <a:spLocks noChangeArrowheads="1"/>
          </p:cNvSpPr>
          <p:nvPr/>
        </p:nvSpPr>
        <p:spPr bwMode="auto">
          <a:xfrm>
            <a:off x="0" y="0"/>
            <a:ext cx="377429" cy="377429"/>
          </a:xfrm>
          <a:prstGeom prst="ellipse">
            <a:avLst/>
          </a:prstGeom>
          <a:solidFill>
            <a:srgbClr val="99CCFF"/>
          </a:solidFill>
          <a:ln w="12700">
            <a:solidFill>
              <a:srgbClr val="000000"/>
            </a:solidFill>
            <a:round/>
          </a:ln>
          <a:scene3d>
            <a:camera prst="orthographicFront"/>
            <a:lightRig rig="threePt" dir="t"/>
          </a:scene3d>
          <a:sp3d>
            <a:bevelT w="152400" h="50800" prst="softRound"/>
          </a:sp3d>
        </p:spPr>
        <p:txBody>
          <a:bodyPr wrap="none" anchor="ctr"/>
          <a:p>
            <a:pPr algn="ctr" eaLnBrk="0" latinLnBrk="1" hangingPunct="0">
              <a:spcBef>
                <a:spcPct val="20000"/>
              </a:spcBef>
              <a:buClr>
                <a:schemeClr val="tx2"/>
              </a:buClr>
              <a:buFont typeface="Wingdings" panose="05000000000000000000" pitchFamily="2" charset="2"/>
            </a:pPr>
            <a:r>
              <a:rPr lang="en-US" altLang="zh-CN" sz="1015" b="1">
                <a:solidFill>
                  <a:srgbClr val="FFFFFF"/>
                </a:solidFill>
                <a:latin typeface="Gulim" pitchFamily="34" charset="-127"/>
              </a:rPr>
              <a:t>7</a:t>
            </a:r>
            <a:endParaRPr lang="en-US" altLang="zh-CN" sz="1015" b="1">
              <a:solidFill>
                <a:srgbClr val="FFFFFF"/>
              </a:solidFill>
              <a:latin typeface="Gulim" pitchFamily="34" charset="-127"/>
            </a:endParaRPr>
          </a:p>
        </p:txBody>
      </p:sp>
      <p:sp>
        <p:nvSpPr>
          <p:cNvPr id="65546" name="Text Box 8"/>
          <p:cNvSpPr txBox="1"/>
          <p:nvPr/>
        </p:nvSpPr>
        <p:spPr>
          <a:xfrm>
            <a:off x="217170" y="716915"/>
            <a:ext cx="8709025" cy="3218180"/>
          </a:xfrm>
          <a:prstGeom prst="rect">
            <a:avLst/>
          </a:prstGeom>
          <a:noFill/>
          <a:ln w="9525">
            <a:noFill/>
          </a:ln>
        </p:spPr>
        <p:txBody>
          <a:bodyPr wrap="square">
            <a:spAutoFit/>
          </a:bodyPr>
          <a:p>
            <a:pPr eaLnBrk="0" hangingPunct="0">
              <a:spcBef>
                <a:spcPts val="1200"/>
              </a:spcBef>
              <a:buClr>
                <a:schemeClr val="tx2"/>
              </a:buClr>
              <a:buFont typeface="Wingdings" panose="05000000000000000000" pitchFamily="2" charset="2"/>
            </a:pPr>
            <a:r>
              <a:rPr lang="en-US" altLang="zh-CN" sz="2400" b="1">
                <a:latin typeface="Arial" panose="020B0604020202020204" pitchFamily="34" charset="0"/>
                <a:ea typeface="楷体_GB2312" pitchFamily="49" charset="-122"/>
              </a:rPr>
              <a:t>7.1</a:t>
            </a:r>
            <a:r>
              <a:rPr lang="zh-CN" altLang="en-US" sz="2400" b="1" dirty="0">
                <a:latin typeface="Arial" panose="020B0604020202020204" pitchFamily="34" charset="0"/>
                <a:ea typeface="楷体_GB2312" pitchFamily="49" charset="-122"/>
              </a:rPr>
              <a:t>生产现场管理和生产过程控制：</a:t>
            </a:r>
            <a:endParaRPr lang="en-US" altLang="zh-CN" sz="2400" b="1">
              <a:latin typeface="Arial" panose="020B0604020202020204" pitchFamily="34" charset="0"/>
              <a:ea typeface="楷体_GB2312" pitchFamily="49" charset="-122"/>
            </a:endParaRPr>
          </a:p>
          <a:p>
            <a:pPr eaLnBrk="0" hangingPunct="0">
              <a:lnSpc>
                <a:spcPct val="130000"/>
              </a:lnSpc>
              <a:spcBef>
                <a:spcPts val="0"/>
              </a:spcBef>
              <a:spcAft>
                <a:spcPts val="0"/>
              </a:spcAft>
              <a:buClr>
                <a:schemeClr val="tx2"/>
              </a:buClr>
              <a:buFont typeface="Wingdings" panose="05000000000000000000" pitchFamily="2" charset="2"/>
            </a:pPr>
            <a:r>
              <a:rPr lang="zh-CN" altLang="en-US" sz="2400" b="1" dirty="0">
                <a:solidFill>
                  <a:srgbClr val="FF0000"/>
                </a:solidFill>
                <a:latin typeface="Arial" panose="020B0604020202020204" pitchFamily="34" charset="0"/>
                <a:ea typeface="楷体_GB2312" pitchFamily="49" charset="-122"/>
              </a:rPr>
              <a:t>制度：</a:t>
            </a:r>
            <a:r>
              <a:rPr lang="zh-CN" altLang="en-US" sz="1800" dirty="0">
                <a:latin typeface="仿宋" panose="02010609060101010101" charset="-122"/>
                <a:ea typeface="仿宋" panose="02010609060101010101" charset="-122"/>
                <a:cs typeface="仿宋" panose="02010609060101010101" charset="-122"/>
              </a:rPr>
              <a:t>应建立至少包括下列危险作业的作业安全管理制度，明确责任部门、人员、许可范围、审批程序、许可签发人员等：（</a:t>
            </a:r>
            <a:r>
              <a:rPr lang="en-US" altLang="zh-CN" sz="1800">
                <a:latin typeface="仿宋" panose="02010609060101010101" charset="-122"/>
                <a:ea typeface="仿宋" panose="02010609060101010101" charset="-122"/>
                <a:cs typeface="仿宋" panose="02010609060101010101" charset="-122"/>
              </a:rPr>
              <a:t>1</a:t>
            </a:r>
            <a:r>
              <a:rPr lang="zh-CN" altLang="en-US" sz="1800" dirty="0">
                <a:latin typeface="仿宋" panose="02010609060101010101" charset="-122"/>
                <a:ea typeface="仿宋" panose="02010609060101010101" charset="-122"/>
                <a:cs typeface="仿宋" panose="02010609060101010101" charset="-122"/>
              </a:rPr>
              <a:t>）危险区域动火作业；（</a:t>
            </a:r>
            <a:r>
              <a:rPr lang="en-US" altLang="zh-CN" sz="1800">
                <a:latin typeface="仿宋" panose="02010609060101010101" charset="-122"/>
                <a:ea typeface="仿宋" panose="02010609060101010101" charset="-122"/>
                <a:cs typeface="仿宋" panose="02010609060101010101" charset="-122"/>
              </a:rPr>
              <a:t>2</a:t>
            </a:r>
            <a:r>
              <a:rPr lang="zh-CN" altLang="en-US" sz="1800" dirty="0">
                <a:latin typeface="仿宋" panose="02010609060101010101" charset="-122"/>
                <a:ea typeface="仿宋" panose="02010609060101010101" charset="-122"/>
                <a:cs typeface="仿宋" panose="02010609060101010101" charset="-122"/>
              </a:rPr>
              <a:t>）进入受限空间作业；（</a:t>
            </a:r>
            <a:r>
              <a:rPr lang="en-US" altLang="zh-CN" sz="1800">
                <a:latin typeface="仿宋" panose="02010609060101010101" charset="-122"/>
                <a:ea typeface="仿宋" panose="02010609060101010101" charset="-122"/>
                <a:cs typeface="仿宋" panose="02010609060101010101" charset="-122"/>
              </a:rPr>
              <a:t>3</a:t>
            </a:r>
            <a:r>
              <a:rPr lang="zh-CN" altLang="en-US" sz="1800" dirty="0">
                <a:latin typeface="仿宋" panose="02010609060101010101" charset="-122"/>
                <a:ea typeface="仿宋" panose="02010609060101010101" charset="-122"/>
                <a:cs typeface="仿宋" panose="02010609060101010101" charset="-122"/>
              </a:rPr>
              <a:t>）能源介质作业；（</a:t>
            </a:r>
            <a:r>
              <a:rPr lang="en-US" altLang="zh-CN" sz="1800">
                <a:latin typeface="仿宋" panose="02010609060101010101" charset="-122"/>
                <a:ea typeface="仿宋" panose="02010609060101010101" charset="-122"/>
                <a:cs typeface="仿宋" panose="02010609060101010101" charset="-122"/>
              </a:rPr>
              <a:t>4</a:t>
            </a:r>
            <a:r>
              <a:rPr lang="zh-CN" altLang="en-US" sz="1800" dirty="0">
                <a:latin typeface="仿宋" panose="02010609060101010101" charset="-122"/>
                <a:ea typeface="仿宋" panose="02010609060101010101" charset="-122"/>
                <a:cs typeface="仿宋" panose="02010609060101010101" charset="-122"/>
              </a:rPr>
              <a:t>）高处作业；（</a:t>
            </a:r>
            <a:r>
              <a:rPr lang="en-US" altLang="zh-CN" sz="1800">
                <a:latin typeface="仿宋" panose="02010609060101010101" charset="-122"/>
                <a:ea typeface="仿宋" panose="02010609060101010101" charset="-122"/>
                <a:cs typeface="仿宋" panose="02010609060101010101" charset="-122"/>
              </a:rPr>
              <a:t>5</a:t>
            </a:r>
            <a:r>
              <a:rPr lang="zh-CN" altLang="en-US" sz="1800" dirty="0">
                <a:latin typeface="仿宋" panose="02010609060101010101" charset="-122"/>
                <a:ea typeface="仿宋" panose="02010609060101010101" charset="-122"/>
                <a:cs typeface="仿宋" panose="02010609060101010101" charset="-122"/>
              </a:rPr>
              <a:t>）大型吊装作业；（</a:t>
            </a:r>
            <a:r>
              <a:rPr lang="en-US" altLang="zh-CN" sz="1800">
                <a:latin typeface="仿宋" panose="02010609060101010101" charset="-122"/>
                <a:ea typeface="仿宋" panose="02010609060101010101" charset="-122"/>
                <a:cs typeface="仿宋" panose="02010609060101010101" charset="-122"/>
              </a:rPr>
              <a:t>6</a:t>
            </a:r>
            <a:r>
              <a:rPr lang="zh-CN" altLang="en-US" sz="1800" dirty="0">
                <a:latin typeface="仿宋" panose="02010609060101010101" charset="-122"/>
                <a:ea typeface="仿宋" panose="02010609060101010101" charset="-122"/>
                <a:cs typeface="仿宋" panose="02010609060101010101" charset="-122"/>
              </a:rPr>
              <a:t>）其他危险作业。</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30000"/>
              </a:lnSpc>
              <a:spcBef>
                <a:spcPts val="0"/>
              </a:spcBef>
              <a:spcAft>
                <a:spcPts val="0"/>
              </a:spcAft>
              <a:buClr>
                <a:schemeClr val="tx2"/>
              </a:buClr>
              <a:buFont typeface="Wingdings" panose="05000000000000000000" pitchFamily="2" charset="2"/>
            </a:pPr>
            <a:r>
              <a:rPr lang="zh-CN" altLang="en-US" sz="2400" dirty="0">
                <a:solidFill>
                  <a:srgbClr val="FF0000"/>
                </a:solidFill>
                <a:latin typeface="Arial" panose="020B0604020202020204" pitchFamily="34" charset="0"/>
                <a:ea typeface="楷体_GB2312" pitchFamily="49" charset="-122"/>
              </a:rPr>
              <a:t>风险辨识和控制：</a:t>
            </a:r>
            <a:r>
              <a:rPr lang="zh-CN" altLang="en-US" sz="1800" dirty="0">
                <a:latin typeface="仿宋" panose="02010609060101010101" charset="-122"/>
                <a:ea typeface="仿宋" panose="02010609060101010101" charset="-122"/>
              </a:rPr>
              <a:t>应对生产现场和生产过程、环境存在的风险和隐患进行辨识、评估分级，并制定相应的控制措施。</a:t>
            </a:r>
            <a:r>
              <a:rPr lang="zh-CN" altLang="en-US" sz="1800" dirty="0">
                <a:solidFill>
                  <a:srgbClr val="FF0000"/>
                </a:solidFill>
                <a:latin typeface="仿宋" panose="02010609060101010101" charset="-122"/>
                <a:ea typeface="仿宋" panose="02010609060101010101" charset="-122"/>
              </a:rPr>
              <a:t>《浙江省企业安全风险管控体系建设实施指南（试行）的通知》浙应急基础〔2020〕56号</a:t>
            </a:r>
            <a:endParaRPr lang="zh-CN" altLang="en-US" sz="1800" dirty="0">
              <a:solidFill>
                <a:srgbClr val="FF0000"/>
              </a:solidFill>
              <a:latin typeface="仿宋" panose="02010609060101010101" charset="-122"/>
              <a:ea typeface="仿宋" panose="02010609060101010101" charset="-122"/>
            </a:endParaRPr>
          </a:p>
        </p:txBody>
      </p:sp>
      <p:sp>
        <p:nvSpPr>
          <p:cNvPr id="8" name="TextBox 7"/>
          <p:cNvSpPr txBox="1"/>
          <p:nvPr/>
        </p:nvSpPr>
        <p:spPr>
          <a:xfrm>
            <a:off x="1806575" y="-10795"/>
            <a:ext cx="1885950" cy="553085"/>
          </a:xfrm>
          <a:prstGeom prst="rect">
            <a:avLst/>
          </a:prstGeom>
          <a:solidFill>
            <a:srgbClr val="FF9900"/>
          </a:solidFill>
          <a:ln w="12700">
            <a:solidFill>
              <a:schemeClr val="tx1"/>
            </a:solidFill>
          </a:ln>
          <a:scene3d>
            <a:camera prst="orthographicFront"/>
            <a:lightRig rig="threePt" dir="t"/>
          </a:scene3d>
          <a:sp3d>
            <a:bevelT w="165100" prst="coolSlant"/>
          </a:sp3d>
        </p:spPr>
        <p:txBody>
          <a:bodyPr>
            <a:spAutoFit/>
          </a:bodyPr>
          <a:lstStyle/>
          <a:p>
            <a:pPr marR="0" algn="ctr" defTabSz="914400" eaLnBrk="0" hangingPunct="0">
              <a:spcBef>
                <a:spcPct val="20000"/>
              </a:spcBef>
              <a:buClr>
                <a:schemeClr val="tx2"/>
              </a:buClr>
              <a:buSzTx/>
              <a:buFont typeface="Wingdings" panose="05000000000000000000" pitchFamily="2" charset="2"/>
              <a:buNone/>
              <a:defRPr/>
            </a:pPr>
            <a:r>
              <a:rPr kumimoji="0" lang="zh-CN" altLang="en-US" sz="3000" b="1" kern="1200" cap="none" spc="0" normalizeH="0" baseline="0" noProof="0" dirty="0">
                <a:latin typeface="Arial" panose="020B0604020202020204" pitchFamily="34" charset="0"/>
                <a:ea typeface="宋体" panose="02010600030101010101" pitchFamily="2" charset="-122"/>
                <a:cs typeface="+mn-cs"/>
              </a:rPr>
              <a:t>风险管理</a:t>
            </a:r>
            <a:endParaRPr kumimoji="0" lang="zh-CN" altLang="en-US" sz="3000" b="1" kern="1200" cap="none" spc="0" normalizeH="0" baseline="0" noProof="0" dirty="0">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41" name="灯片编号占位符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65546" name="Text Box 8"/>
          <p:cNvSpPr txBox="1"/>
          <p:nvPr/>
        </p:nvSpPr>
        <p:spPr>
          <a:xfrm>
            <a:off x="217170" y="709930"/>
            <a:ext cx="8709025" cy="368300"/>
          </a:xfrm>
          <a:prstGeom prst="rect">
            <a:avLst/>
          </a:prstGeom>
          <a:noFill/>
          <a:ln w="9525">
            <a:noFill/>
          </a:ln>
        </p:spPr>
        <p:txBody>
          <a:bodyPr wrap="square">
            <a:spAutoFit/>
          </a:bodyPr>
          <a:p>
            <a:pPr eaLnBrk="0" hangingPunct="0">
              <a:spcBef>
                <a:spcPts val="1200"/>
              </a:spcBef>
              <a:buClr>
                <a:schemeClr val="tx2"/>
              </a:buClr>
              <a:buFont typeface="Wingdings" panose="05000000000000000000" pitchFamily="2" charset="2"/>
            </a:pPr>
            <a:endParaRPr lang="zh-CN" altLang="en-US" sz="1800" dirty="0">
              <a:solidFill>
                <a:srgbClr val="FF0000"/>
              </a:solidFill>
              <a:latin typeface="仿宋" panose="02010609060101010101" charset="-122"/>
              <a:ea typeface="仿宋" panose="02010609060101010101" charset="-122"/>
            </a:endParaRPr>
          </a:p>
        </p:txBody>
      </p:sp>
      <p:graphicFrame>
        <p:nvGraphicFramePr>
          <p:cNvPr id="2" name="表格 1"/>
          <p:cNvGraphicFramePr/>
          <p:nvPr>
            <p:custDataLst>
              <p:tags r:id="rId1"/>
            </p:custDataLst>
          </p:nvPr>
        </p:nvGraphicFramePr>
        <p:xfrm>
          <a:off x="341630" y="158750"/>
          <a:ext cx="8584565" cy="4814570"/>
        </p:xfrm>
        <a:graphic>
          <a:graphicData uri="http://schemas.openxmlformats.org/drawingml/2006/table">
            <a:tbl>
              <a:tblPr firstRow="1" bandRow="1">
                <a:tableStyleId>{5940675A-B579-460E-94D1-54222C63F5DA}</a:tableStyleId>
              </a:tblPr>
              <a:tblGrid>
                <a:gridCol w="525145"/>
                <a:gridCol w="319405"/>
                <a:gridCol w="329565"/>
                <a:gridCol w="322580"/>
                <a:gridCol w="629920"/>
                <a:gridCol w="1258570"/>
                <a:gridCol w="502920"/>
                <a:gridCol w="313055"/>
                <a:gridCol w="642620"/>
                <a:gridCol w="641985"/>
                <a:gridCol w="428625"/>
                <a:gridCol w="427355"/>
                <a:gridCol w="410210"/>
                <a:gridCol w="574040"/>
                <a:gridCol w="323215"/>
                <a:gridCol w="320675"/>
                <a:gridCol w="317500"/>
                <a:gridCol w="297180"/>
              </a:tblGrid>
              <a:tr h="318135">
                <a:tc gridSpan="3">
                  <a:txBody>
                    <a:bodyPr/>
                    <a:p>
                      <a:pPr indent="0" algn="ctr">
                        <a:buNone/>
                      </a:pPr>
                      <a:r>
                        <a:rPr lang="en-US" sz="600" b="0">
                          <a:latin typeface="Times New Roman" panose="02020603050405020304" pitchFamily="18" charset="0"/>
                          <a:cs typeface="Times New Roman" panose="02020603050405020304" pitchFamily="18" charset="0"/>
                        </a:rPr>
                        <a:t>风险点冲压车间试模岗位</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en-US" sz="600" b="0">
                          <a:latin typeface="Times New Roman" panose="02020603050405020304" pitchFamily="18" charset="0"/>
                          <a:cs typeface="Times New Roman" panose="02020603050405020304" pitchFamily="18" charset="0"/>
                        </a:rPr>
                        <a:t>作业步骤（场所/设施/部位）</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a:p>
                      <a:pPr indent="0" algn="ctr">
                        <a:buNone/>
                      </a:pPr>
                      <a:r>
                        <a:rPr lang="en-US" sz="600" b="0">
                          <a:latin typeface="Times New Roman" panose="02020603050405020304" pitchFamily="18" charset="0"/>
                          <a:cs typeface="Times New Roman" panose="02020603050405020304" pitchFamily="18" charset="0"/>
                        </a:rPr>
                        <a:t>危险源/检查标准</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600" b="0">
                          <a:latin typeface="Times New Roman" panose="02020603050405020304" pitchFamily="18" charset="0"/>
                          <a:cs typeface="Times New Roman" panose="02020603050405020304" pitchFamily="18" charset="0"/>
                        </a:rPr>
                        <a:t>事故类型</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600" b="0">
                          <a:latin typeface="Times New Roman" panose="02020603050405020304" pitchFamily="18" charset="0"/>
                          <a:cs typeface="Times New Roman" panose="02020603050405020304" pitchFamily="18" charset="0"/>
                        </a:rPr>
                        <a:t>风险等级</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indent="0" algn="ctr">
                        <a:buNone/>
                      </a:pPr>
                      <a:r>
                        <a:rPr lang="en-US" sz="600" b="0">
                          <a:latin typeface="Times New Roman" panose="02020603050405020304" pitchFamily="18" charset="0"/>
                          <a:cs typeface="Times New Roman" panose="02020603050405020304" pitchFamily="18" charset="0"/>
                        </a:rPr>
                        <a:t>管控措施</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600" b="0">
                          <a:latin typeface="Times New Roman" panose="02020603050405020304" pitchFamily="18" charset="0"/>
                          <a:cs typeface="Times New Roman" panose="02020603050405020304" pitchFamily="18" charset="0"/>
                        </a:rPr>
                        <a:t>管控责任人</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p>
                      <a:pPr indent="0" algn="ctr">
                        <a:buNone/>
                      </a:pPr>
                      <a:r>
                        <a:rPr lang="en-US" sz="600" b="0">
                          <a:latin typeface="Times New Roman" panose="02020603050405020304" pitchFamily="18" charset="0"/>
                          <a:cs typeface="Times New Roman" panose="02020603050405020304" pitchFamily="18" charset="0"/>
                        </a:rPr>
                        <a:t>管控层级</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905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24155">
                <a:tc>
                  <a:txBody>
                    <a:bodyPr/>
                    <a:p>
                      <a:pPr indent="0" algn="ctr">
                        <a:buNone/>
                      </a:pPr>
                      <a:r>
                        <a:rPr lang="en-US" sz="600" b="0">
                          <a:latin typeface="Times New Roman" panose="02020603050405020304" pitchFamily="18" charset="0"/>
                          <a:cs typeface="Times New Roman" panose="02020603050405020304" pitchFamily="18" charset="0"/>
                        </a:rPr>
                        <a:t>序号</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类型</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名称</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序号</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名称</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600" b="0">
                          <a:latin typeface="Times New Roman" panose="02020603050405020304" pitchFamily="18" charset="0"/>
                          <a:cs typeface="Times New Roman" panose="02020603050405020304" pitchFamily="18" charset="0"/>
                        </a:rPr>
                        <a:t>工程技术</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管理控制</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培训教育</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个体防护</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应急处置</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600" b="0">
                          <a:latin typeface="Times New Roman" panose="02020603050405020304" pitchFamily="18" charset="0"/>
                          <a:cs typeface="Times New Roman" panose="02020603050405020304" pitchFamily="18" charset="0"/>
                        </a:rPr>
                        <a:t>公司</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车间</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班组</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岗位</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180">
                <a:tc rowSpan="5">
                  <a:txBody>
                    <a:bodyPr/>
                    <a:p>
                      <a:pPr indent="0" algn="ctr">
                        <a:buNone/>
                      </a:pPr>
                      <a:r>
                        <a:rPr lang="en-US" sz="600" b="1">
                          <a:latin typeface="Times New Roman" panose="02020603050405020304" pitchFamily="18" charset="0"/>
                          <a:cs typeface="Times New Roman" panose="02020603050405020304" pitchFamily="18" charset="0"/>
                          <a:sym typeface="+mn-ea"/>
                          <a:hlinkClick r:id="rId2" action="ppaction://hlinkfile"/>
                        </a:rPr>
                        <a:t>件4.安全风险分级管控清单示例.docx</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sz="600" b="0">
                          <a:latin typeface="Times New Roman" panose="02020603050405020304" pitchFamily="18" charset="0"/>
                          <a:cs typeface="Times New Roman" panose="02020603050405020304" pitchFamily="18" charset="0"/>
                        </a:rPr>
                        <a:t>1</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600" b="0">
                          <a:latin typeface="Times New Roman" panose="02020603050405020304" pitchFamily="18" charset="0"/>
                          <a:cs typeface="Times New Roman" panose="02020603050405020304" pitchFamily="18" charset="0"/>
                        </a:rPr>
                        <a:t>作业活动</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600" b="0">
                          <a:latin typeface="Times New Roman" panose="02020603050405020304" pitchFamily="18" charset="0"/>
                          <a:cs typeface="Times New Roman" panose="02020603050405020304" pitchFamily="18" charset="0"/>
                        </a:rPr>
                        <a:t>试模作业</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1</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模具搬运</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600" b="0">
                          <a:solidFill>
                            <a:srgbClr val="000000"/>
                          </a:solidFill>
                          <a:latin typeface="Times New Roman" panose="02020603050405020304" pitchFamily="18" charset="0"/>
                          <a:cs typeface="Times New Roman" panose="02020603050405020304" pitchFamily="18" charset="0"/>
                        </a:rPr>
                        <a:t>行车吊运模具。</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起重伤害</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三级</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600" b="0">
                          <a:latin typeface="Times New Roman" panose="02020603050405020304" pitchFamily="18" charset="0"/>
                          <a:cs typeface="Times New Roman" panose="02020603050405020304" pitchFamily="18" charset="0"/>
                        </a:rPr>
                        <a:t>开展操作规程、安全规程培训</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600" b="0">
                          <a:latin typeface="Times New Roman" panose="02020603050405020304" pitchFamily="18" charset="0"/>
                          <a:cs typeface="Times New Roman" panose="02020603050405020304" pitchFamily="18" charset="0"/>
                        </a:rPr>
                        <a:t>个体防护用品穿戴齐全</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600" b="0">
                          <a:latin typeface="Times New Roman" panose="02020603050405020304" pitchFamily="18" charset="0"/>
                          <a:cs typeface="Times New Roman" panose="02020603050405020304" pitchFamily="18" charset="0"/>
                        </a:rPr>
                        <a:t>出现伤亡按照现场处置方案进行救援</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班组长</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8360">
                <a:tc vMerge="1">
                  <a:tcP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2</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模具安装调整</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600" b="0">
                          <a:solidFill>
                            <a:srgbClr val="000000"/>
                          </a:solidFill>
                          <a:latin typeface="Times New Roman" panose="02020603050405020304" pitchFamily="18" charset="0"/>
                          <a:cs typeface="Times New Roman" panose="02020603050405020304" pitchFamily="18" charset="0"/>
                        </a:rPr>
                        <a:t>滑块锁紧装置失效，导致滑块下落。</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物体打击</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三级</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600" b="0">
                          <a:latin typeface="Times New Roman" panose="02020603050405020304" pitchFamily="18" charset="0"/>
                          <a:cs typeface="Times New Roman" panose="02020603050405020304" pitchFamily="18" charset="0"/>
                        </a:rPr>
                        <a:t>滑块锁定装置完好</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设备维护检修时应使用能量锁定装置</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600" b="0">
                          <a:latin typeface="Times New Roman" panose="02020603050405020304" pitchFamily="18" charset="0"/>
                          <a:cs typeface="Times New Roman" panose="02020603050405020304" pitchFamily="18" charset="0"/>
                        </a:rPr>
                        <a:t>班组长</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r>
                        <a:rPr lang="en-US" sz="600" b="1">
                          <a:latin typeface="Times New Roman" panose="02020603050405020304" pitchFamily="18" charset="0"/>
                          <a:cs typeface="Times New Roman" panose="02020603050405020304" pitchFamily="18" charset="0"/>
                          <a:hlinkClick r:id="rId2" action="ppaction://hlinkfile"/>
                        </a:rPr>
                        <a:t>附</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vMerge="1">
                  <a:tcP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3</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冲压作业</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600" b="0">
                          <a:solidFill>
                            <a:srgbClr val="000000"/>
                          </a:solidFill>
                          <a:latin typeface="Times New Roman" panose="02020603050405020304" pitchFamily="18" charset="0"/>
                          <a:cs typeface="Times New Roman" panose="02020603050405020304" pitchFamily="18" charset="0"/>
                        </a:rPr>
                        <a:t>人体进入冲模区。</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机械伤害</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二级</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504D"/>
                    </a:solidFill>
                  </a:tcPr>
                </a:tc>
                <a:tc>
                  <a:txBody>
                    <a:bodyPr/>
                    <a:p>
                      <a:pPr indent="0" algn="ctr">
                        <a:buNone/>
                      </a:pPr>
                      <a:r>
                        <a:rPr lang="en-US" sz="600" b="0">
                          <a:latin typeface="Times New Roman" panose="02020603050405020304" pitchFamily="18" charset="0"/>
                          <a:cs typeface="Times New Roman" panose="02020603050405020304" pitchFamily="18" charset="0"/>
                        </a:rPr>
                        <a:t>光栅应与主机联锁</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600" b="0">
                          <a:latin typeface="Times New Roman" panose="02020603050405020304" pitchFamily="18" charset="0"/>
                          <a:cs typeface="Times New Roman" panose="02020603050405020304" pitchFamily="18" charset="0"/>
                        </a:rPr>
                        <a:t>车间主任</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180">
                <a:tc vMerge="1">
                  <a:tcP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4</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冲压件检查</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600" b="0">
                          <a:solidFill>
                            <a:srgbClr val="000000"/>
                          </a:solidFill>
                          <a:latin typeface="Times New Roman" panose="02020603050405020304" pitchFamily="18" charset="0"/>
                          <a:cs typeface="Times New Roman" panose="02020603050405020304" pitchFamily="18" charset="0"/>
                        </a:rPr>
                        <a:t>冲压件的毛刺、锐边。</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其他伤害</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四级</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4F81BD"/>
                    </a:solid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600" b="0">
                          <a:latin typeface="Times New Roman" panose="02020603050405020304" pitchFamily="18" charset="0"/>
                          <a:cs typeface="Times New Roman" panose="02020603050405020304" pitchFamily="18" charset="0"/>
                        </a:rPr>
                        <a:t>岗位职工</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1300">
                <a:tc vMerge="1">
                  <a:tcP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5</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600" b="1">
                          <a:latin typeface="Times New Roman" panose="02020603050405020304" pitchFamily="18" charset="0"/>
                          <a:cs typeface="Times New Roman" panose="02020603050405020304" pitchFamily="18" charset="0"/>
                        </a:rPr>
                        <a:t> </a:t>
                      </a:r>
                      <a:endParaRPr lang="en-US" altLang="en-US" sz="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97355">
                <a:tc>
                  <a:txBody>
                    <a:bodyPr/>
                    <a:p>
                      <a:pPr indent="0" algn="ctr">
                        <a:buNone/>
                      </a:pPr>
                      <a:r>
                        <a:rPr lang="en-US" sz="600" b="0">
                          <a:latin typeface="Times New Roman" panose="02020603050405020304" pitchFamily="18" charset="0"/>
                          <a:cs typeface="Times New Roman" panose="02020603050405020304" pitchFamily="18" charset="0"/>
                        </a:rPr>
                        <a:t>2</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600" b="0">
                          <a:latin typeface="Times New Roman" panose="02020603050405020304" pitchFamily="18" charset="0"/>
                          <a:cs typeface="Times New Roman" panose="02020603050405020304" pitchFamily="18" charset="0"/>
                        </a:rPr>
                        <a:t>设备设施</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600" b="0">
                          <a:latin typeface="Times New Roman" panose="02020603050405020304" pitchFamily="18" charset="0"/>
                          <a:cs typeface="Times New Roman" panose="02020603050405020304" pitchFamily="18" charset="0"/>
                        </a:rPr>
                        <a:t>试模区</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1</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C0C0C"/>
                          </a:solidFill>
                          <a:latin typeface="Times New Roman" panose="02020603050405020304" pitchFamily="18" charset="0"/>
                          <a:cs typeface="Times New Roman" panose="02020603050405020304" pitchFamily="18" charset="0"/>
                        </a:rPr>
                        <a:t>试模冲压机</a:t>
                      </a:r>
                      <a:endParaRPr lang="en-US" altLang="en-US" sz="600" b="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600" b="0">
                          <a:solidFill>
                            <a:srgbClr val="000000"/>
                          </a:solidFill>
                          <a:latin typeface="Times New Roman" panose="02020603050405020304" pitchFamily="18" charset="0"/>
                          <a:cs typeface="Times New Roman" panose="02020603050405020304" pitchFamily="18" charset="0"/>
                        </a:rPr>
                        <a:t>1.线路完好，无破损、老化。2.设备运转正常，控制面板显示正常，操作按钮灵活可靠。3.急停按钮、滑块锁紧装置、防护栅栏等完好。4.金属结构件、电动机壳体、变压器、穿管金属管等，均应PE可靠。5.…</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起重伤害触电</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00000"/>
                          </a:solidFill>
                          <a:latin typeface="Times New Roman" panose="02020603050405020304" pitchFamily="18" charset="0"/>
                          <a:cs typeface="Times New Roman" panose="02020603050405020304" pitchFamily="18" charset="0"/>
                        </a:rPr>
                        <a:t>二级</a:t>
                      </a:r>
                      <a:endParaRPr lang="en-US" altLang="en-US" sz="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504D"/>
                    </a:solid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定期检查冲压机安全附件</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开展操作规程、安全规程培训</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个体防护用品穿戴齐全</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出现伤亡按照现场处置方案进行救援</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车间主任</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 </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2090">
                <a:tc>
                  <a:txBody>
                    <a:bodyPr/>
                    <a:p>
                      <a:pPr indent="0" algn="ctr">
                        <a:buNone/>
                      </a:pPr>
                      <a:r>
                        <a:rPr lang="en-US" sz="600" b="0">
                          <a:latin typeface="Times New Roman" panose="02020603050405020304" pitchFamily="18" charset="0"/>
                          <a:cs typeface="Times New Roman" panose="02020603050405020304" pitchFamily="18" charset="0"/>
                        </a:rPr>
                        <a:t>3</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600" b="0">
                          <a:solidFill>
                            <a:srgbClr val="0C0C0C"/>
                          </a:solidFill>
                          <a:latin typeface="Times New Roman" panose="02020603050405020304" pitchFamily="18" charset="0"/>
                          <a:cs typeface="Times New Roman" panose="02020603050405020304" pitchFamily="18" charset="0"/>
                        </a:rPr>
                        <a:t>2</a:t>
                      </a:r>
                      <a:endParaRPr lang="en-US" altLang="en-US" sz="600" b="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C0C0C"/>
                          </a:solidFill>
                          <a:latin typeface="Times New Roman" panose="02020603050405020304" pitchFamily="18" charset="0"/>
                          <a:cs typeface="Times New Roman" panose="02020603050405020304" pitchFamily="18" charset="0"/>
                        </a:rPr>
                        <a:t>…</a:t>
                      </a:r>
                      <a:endParaRPr lang="en-US" altLang="en-US" sz="600" b="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solidFill>
                            <a:srgbClr val="0C0C0C"/>
                          </a:solidFill>
                          <a:latin typeface="Times New Roman" panose="02020603050405020304" pitchFamily="18" charset="0"/>
                          <a:cs typeface="Times New Roman" panose="02020603050405020304" pitchFamily="18" charset="0"/>
                        </a:rPr>
                        <a:t>…</a:t>
                      </a:r>
                      <a:endParaRPr lang="en-US" altLang="en-US" sz="600" b="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一级</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rgbClr val="FF0000"/>
                    </a:solidFill>
                  </a:tcPr>
                </a:tc>
                <a:tc>
                  <a:txBody>
                    <a:bodyPr/>
                    <a:p>
                      <a:pPr indent="0" algn="ctr">
                        <a:buNone/>
                      </a:pPr>
                      <a:r>
                        <a:rPr lang="en-US" sz="600" b="0">
                          <a:latin typeface="Times New Roman" panose="02020603050405020304" pitchFamily="18" charset="0"/>
                          <a:cs typeface="Times New Roman" panose="02020603050405020304" pitchFamily="18" charset="0"/>
                        </a:rPr>
                        <a:t>…</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Times New Roman" panose="02020603050405020304" pitchFamily="18" charset="0"/>
                          <a:cs typeface="Times New Roman" panose="02020603050405020304" pitchFamily="18" charset="0"/>
                        </a:rPr>
                        <a:t>公司领导</a:t>
                      </a:r>
                      <a:endParaRPr lang="en-US" altLang="en-US" sz="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333333"/>
                          </a:solidFill>
                          <a:latin typeface="Times New Roman" panose="02020603050405020304" pitchFamily="18" charset="0"/>
                          <a:cs typeface="Times New Roman" panose="02020603050405020304" pitchFamily="18" charset="0"/>
                        </a:rPr>
                        <a:t>√</a:t>
                      </a:r>
                      <a:endParaRPr lang="en-US" altLang="en-US" sz="6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3" name="灯片编号占位符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graphicFrame>
        <p:nvGraphicFramePr>
          <p:cNvPr id="4" name="表格 3"/>
          <p:cNvGraphicFramePr/>
          <p:nvPr>
            <p:custDataLst>
              <p:tags r:id="rId1"/>
            </p:custDataLst>
          </p:nvPr>
        </p:nvGraphicFramePr>
        <p:xfrm>
          <a:off x="457200" y="299720"/>
          <a:ext cx="8229600" cy="4377055"/>
        </p:xfrm>
        <a:graphic>
          <a:graphicData uri="http://schemas.openxmlformats.org/drawingml/2006/table">
            <a:tbl>
              <a:tblPr firstRow="1" bandRow="1">
                <a:tableStyleId>{5940675A-B579-460E-94D1-54222C63F5DA}</a:tableStyleId>
              </a:tblPr>
              <a:tblGrid>
                <a:gridCol w="551180"/>
                <a:gridCol w="1854200"/>
                <a:gridCol w="1783080"/>
                <a:gridCol w="664845"/>
                <a:gridCol w="683260"/>
                <a:gridCol w="304800"/>
                <a:gridCol w="323215"/>
                <a:gridCol w="360045"/>
                <a:gridCol w="369570"/>
                <a:gridCol w="470535"/>
                <a:gridCol w="452755"/>
                <a:gridCol w="412115"/>
              </a:tblGrid>
              <a:tr h="415290">
                <a:tc gridSpan="2">
                  <a:txBody>
                    <a:bodyPr/>
                    <a:p>
                      <a:pPr indent="0" algn="ctr">
                        <a:buNone/>
                      </a:pPr>
                      <a:r>
                        <a:rPr lang="en-US" sz="1500" b="1">
                          <a:latin typeface="Times New Roman" panose="02020603050405020304" pitchFamily="18" charset="0"/>
                          <a:cs typeface="Times New Roman" panose="02020603050405020304" pitchFamily="18" charset="0"/>
                        </a:rPr>
                        <a:t>岗位</a:t>
                      </a:r>
                      <a:endParaRPr lang="en-US" altLang="en-US" sz="15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500" b="1">
                          <a:latin typeface="Times New Roman" panose="02020603050405020304" pitchFamily="18" charset="0"/>
                          <a:cs typeface="Times New Roman" panose="02020603050405020304" pitchFamily="18" charset="0"/>
                        </a:rPr>
                        <a:t>冲压车间试模岗位</a:t>
                      </a:r>
                      <a:endParaRPr lang="en-US" altLang="en-US" sz="15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500" b="1">
                          <a:latin typeface="Times New Roman" panose="02020603050405020304" pitchFamily="18" charset="0"/>
                          <a:cs typeface="Times New Roman" panose="02020603050405020304" pitchFamily="18" charset="0"/>
                        </a:rPr>
                        <a:t>排查人</a:t>
                      </a:r>
                      <a:endParaRPr lang="en-US" altLang="en-US" sz="15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7">
                  <a:txBody>
                    <a:bodyPr/>
                    <a:p>
                      <a:pPr indent="0" algn="ctr">
                        <a:buNone/>
                      </a:pPr>
                      <a:r>
                        <a:rPr lang="en-US" sz="1500" b="1">
                          <a:latin typeface="Times New Roman" panose="02020603050405020304" pitchFamily="18" charset="0"/>
                          <a:cs typeface="Times New Roman" panose="02020603050405020304" pitchFamily="18" charset="0"/>
                        </a:rPr>
                        <a:t>***</a:t>
                      </a:r>
                      <a:endParaRPr lang="en-US" altLang="en-US" sz="15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905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414655">
                <a:tc>
                  <a:txBody>
                    <a:bodyPr/>
                    <a:p>
                      <a:pPr indent="0" algn="ctr">
                        <a:buNone/>
                      </a:pPr>
                      <a:r>
                        <a:rPr lang="en-US" sz="1500" b="0">
                          <a:latin typeface="Times New Roman" panose="02020603050405020304" pitchFamily="18" charset="0"/>
                          <a:cs typeface="Times New Roman" panose="02020603050405020304" pitchFamily="18" charset="0"/>
                        </a:rPr>
                        <a:t>序号</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500" b="0">
                          <a:latin typeface="Times New Roman" panose="02020603050405020304" pitchFamily="18" charset="0"/>
                          <a:cs typeface="Times New Roman" panose="02020603050405020304" pitchFamily="18" charset="0"/>
                        </a:rPr>
                        <a:t>排查项目</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500" b="0">
                          <a:latin typeface="Times New Roman" panose="02020603050405020304" pitchFamily="18" charset="0"/>
                          <a:cs typeface="Times New Roman" panose="02020603050405020304" pitchFamily="18" charset="0"/>
                        </a:rPr>
                        <a:t>方法</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周期</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1</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2</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3</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4</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30</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31</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5925">
                <a:tc>
                  <a:txBody>
                    <a:bodyPr/>
                    <a:p>
                      <a:pPr indent="0" algn="ctr">
                        <a:buNone/>
                      </a:pPr>
                      <a:r>
                        <a:rPr lang="en-US" sz="1500" b="0">
                          <a:latin typeface="Times New Roman" panose="02020603050405020304" pitchFamily="18" charset="0"/>
                          <a:cs typeface="Times New Roman" panose="02020603050405020304" pitchFamily="18" charset="0"/>
                        </a:rPr>
                        <a:t>1</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500" b="0">
                          <a:latin typeface="Times New Roman" panose="02020603050405020304" pitchFamily="18" charset="0"/>
                          <a:cs typeface="Times New Roman" panose="02020603050405020304" pitchFamily="18" charset="0"/>
                        </a:rPr>
                        <a:t>滑块锁定装置完好。</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500" b="0">
                          <a:latin typeface="Times New Roman" panose="02020603050405020304" pitchFamily="18" charset="0"/>
                          <a:cs typeface="Times New Roman" panose="02020603050405020304" pitchFamily="18" charset="0"/>
                        </a:rPr>
                        <a:t>目视</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每天</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5925">
                <a:tc>
                  <a:txBody>
                    <a:bodyPr/>
                    <a:p>
                      <a:pPr indent="0" algn="ctr">
                        <a:buNone/>
                      </a:pPr>
                      <a:r>
                        <a:rPr lang="en-US" sz="1500" b="0">
                          <a:latin typeface="Times New Roman" panose="02020603050405020304" pitchFamily="18" charset="0"/>
                          <a:cs typeface="Times New Roman" panose="02020603050405020304" pitchFamily="18" charset="0"/>
                        </a:rPr>
                        <a:t>2</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500" b="0">
                          <a:latin typeface="Times New Roman" panose="02020603050405020304" pitchFamily="18" charset="0"/>
                          <a:cs typeface="Times New Roman" panose="02020603050405020304" pitchFamily="18" charset="0"/>
                        </a:rPr>
                        <a:t>光栅应与主机联锁。</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500" b="0">
                          <a:latin typeface="Times New Roman" panose="02020603050405020304" pitchFamily="18" charset="0"/>
                          <a:cs typeface="Times New Roman" panose="02020603050405020304" pitchFamily="18" charset="0"/>
                        </a:rPr>
                        <a:t>测试</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每周</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5290">
                <a:tc>
                  <a:txBody>
                    <a:bodyPr/>
                    <a:p>
                      <a:pPr indent="0" algn="ctr">
                        <a:buNone/>
                      </a:pPr>
                      <a:r>
                        <a:rPr lang="en-US" sz="1500" b="0">
                          <a:latin typeface="Times New Roman" panose="02020603050405020304" pitchFamily="18" charset="0"/>
                          <a:cs typeface="Times New Roman" panose="02020603050405020304" pitchFamily="18" charset="0"/>
                        </a:rPr>
                        <a:t>3</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500" b="0">
                          <a:solidFill>
                            <a:srgbClr val="000000"/>
                          </a:solidFill>
                          <a:latin typeface="Times New Roman" panose="02020603050405020304" pitchFamily="18" charset="0"/>
                          <a:cs typeface="Times New Roman" panose="02020603050405020304" pitchFamily="18" charset="0"/>
                        </a:rPr>
                        <a:t>线路完好，无破损、老化。</a:t>
                      </a:r>
                      <a:endParaRPr lang="en-US" altLang="en-US" sz="15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500" b="0">
                          <a:latin typeface="Times New Roman" panose="02020603050405020304" pitchFamily="18" charset="0"/>
                          <a:cs typeface="Times New Roman" panose="02020603050405020304" pitchFamily="18" charset="0"/>
                        </a:rPr>
                        <a:t>目视</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每天</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4695">
                <a:tc>
                  <a:txBody>
                    <a:bodyPr/>
                    <a:p>
                      <a:pPr indent="0" algn="ctr">
                        <a:buNone/>
                      </a:pPr>
                      <a:r>
                        <a:rPr lang="en-US" sz="1500" b="0">
                          <a:latin typeface="Times New Roman" panose="02020603050405020304" pitchFamily="18" charset="0"/>
                          <a:cs typeface="Times New Roman" panose="02020603050405020304" pitchFamily="18" charset="0"/>
                        </a:rPr>
                        <a:t>4</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500" b="0">
                          <a:solidFill>
                            <a:srgbClr val="000000"/>
                          </a:solidFill>
                          <a:latin typeface="Times New Roman" panose="02020603050405020304" pitchFamily="18" charset="0"/>
                          <a:cs typeface="Times New Roman" panose="02020603050405020304" pitchFamily="18" charset="0"/>
                        </a:rPr>
                        <a:t>设备运转正常，控制面板显示正常，操作按钮灵活可靠。</a:t>
                      </a:r>
                      <a:endParaRPr lang="en-US" altLang="en-US" sz="15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500" b="0">
                          <a:latin typeface="Times New Roman" panose="02020603050405020304" pitchFamily="18" charset="0"/>
                          <a:cs typeface="Times New Roman" panose="02020603050405020304" pitchFamily="18" charset="0"/>
                        </a:rPr>
                        <a:t>目视</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每天</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5330">
                <a:tc>
                  <a:txBody>
                    <a:bodyPr/>
                    <a:p>
                      <a:pPr indent="0" algn="ctr">
                        <a:buNone/>
                      </a:pPr>
                      <a:r>
                        <a:rPr lang="en-US" sz="1500" b="0">
                          <a:latin typeface="Times New Roman" panose="02020603050405020304" pitchFamily="18" charset="0"/>
                          <a:cs typeface="Times New Roman" panose="02020603050405020304" pitchFamily="18" charset="0"/>
                        </a:rPr>
                        <a:t>5</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500" b="0">
                          <a:solidFill>
                            <a:srgbClr val="000000"/>
                          </a:solidFill>
                          <a:latin typeface="Times New Roman" panose="02020603050405020304" pitchFamily="18" charset="0"/>
                          <a:cs typeface="Times New Roman" panose="02020603050405020304" pitchFamily="18" charset="0"/>
                        </a:rPr>
                        <a:t>金属结构件、电动机壳体、变压器、穿管金属管等，均应PE可靠。</a:t>
                      </a:r>
                      <a:endParaRPr lang="en-US" altLang="en-US" sz="15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500" b="0">
                          <a:latin typeface="Times New Roman" panose="02020603050405020304" pitchFamily="18" charset="0"/>
                          <a:cs typeface="Times New Roman" panose="02020603050405020304" pitchFamily="18" charset="0"/>
                        </a:rPr>
                        <a:t>目视</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每天</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4655">
                <a:tc>
                  <a:txBody>
                    <a:bodyPr/>
                    <a:p>
                      <a:pPr indent="0" algn="ctr">
                        <a:buNone/>
                      </a:pPr>
                      <a:r>
                        <a:rPr lang="en-US" sz="1500" b="0">
                          <a:latin typeface="Times New Roman" panose="02020603050405020304" pitchFamily="18" charset="0"/>
                          <a:cs typeface="Times New Roman" panose="02020603050405020304" pitchFamily="18" charset="0"/>
                        </a:rPr>
                        <a:t>6</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500" b="0">
                          <a:latin typeface="Times New Roman" panose="02020603050405020304" pitchFamily="18" charset="0"/>
                          <a:cs typeface="Times New Roman" panose="02020603050405020304" pitchFamily="18" charset="0"/>
                        </a:rPr>
                        <a:t>个体防护用品穿戴齐全</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500" b="0">
                          <a:latin typeface="Times New Roman" panose="02020603050405020304" pitchFamily="18" charset="0"/>
                          <a:cs typeface="Times New Roman" panose="02020603050405020304" pitchFamily="18" charset="0"/>
                        </a:rPr>
                        <a:t>目视</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每天</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5290">
                <a:tc>
                  <a:txBody>
                    <a:bodyPr/>
                    <a:p>
                      <a:pPr indent="0" algn="ctr">
                        <a:buNone/>
                      </a:pPr>
                      <a:r>
                        <a:rPr lang="en-US" sz="1500" b="0">
                          <a:latin typeface="Times New Roman" panose="02020603050405020304" pitchFamily="18" charset="0"/>
                          <a:cs typeface="Times New Roman" panose="02020603050405020304" pitchFamily="18" charset="0"/>
                        </a:rPr>
                        <a:t>…</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500" b="0">
                          <a:latin typeface="Times New Roman" panose="02020603050405020304" pitchFamily="18" charset="0"/>
                          <a:cs typeface="Times New Roman" panose="02020603050405020304" pitchFamily="18" charset="0"/>
                        </a:rPr>
                        <a:t>…</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tcPr>
                </a:tc>
                <a:tc>
                  <a:txBody>
                    <a:bodyPr/>
                    <a:p>
                      <a:pPr indent="0" algn="ctr">
                        <a:buNone/>
                      </a:pPr>
                      <a:r>
                        <a:rPr lang="en-US" sz="1500" b="0">
                          <a:latin typeface="Times New Roman" panose="02020603050405020304" pitchFamily="18" charset="0"/>
                          <a:cs typeface="Times New Roman" panose="02020603050405020304" pitchFamily="18" charset="0"/>
                        </a:rPr>
                        <a:t>…</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panose="02020603050405020304" pitchFamily="18" charset="0"/>
                          <a:cs typeface="Times New Roman" panose="02020603050405020304" pitchFamily="18" charset="0"/>
                        </a:rPr>
                        <a:t> </a:t>
                      </a: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5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69635" name="Text Box 8"/>
          <p:cNvSpPr txBox="1"/>
          <p:nvPr/>
        </p:nvSpPr>
        <p:spPr>
          <a:xfrm>
            <a:off x="187960" y="108585"/>
            <a:ext cx="8956040" cy="4769485"/>
          </a:xfrm>
          <a:prstGeom prst="rect">
            <a:avLst/>
          </a:prstGeom>
          <a:solidFill>
            <a:schemeClr val="accent6">
              <a:lumMod val="40000"/>
              <a:lumOff val="60000"/>
            </a:schemeClr>
          </a:solidFill>
          <a:ln w="9525">
            <a:noFill/>
          </a:ln>
        </p:spPr>
        <p:txBody>
          <a:bodyPr wrap="square">
            <a:spAutoFit/>
          </a:bodyPr>
          <a:p>
            <a:pPr eaLnBrk="0" hangingPunct="0">
              <a:spcBef>
                <a:spcPct val="20000"/>
              </a:spcBef>
              <a:buClr>
                <a:schemeClr val="tx2"/>
              </a:buClr>
              <a:buFont typeface="Wingdings" panose="05000000000000000000" pitchFamily="2" charset="2"/>
            </a:pPr>
            <a:r>
              <a:rPr lang="zh-CN" altLang="en-US" sz="2400" b="1" dirty="0">
                <a:latin typeface="仿宋" panose="02010609060101010101" charset="-122"/>
                <a:ea typeface="仿宋" panose="02010609060101010101" charset="-122"/>
              </a:rPr>
              <a:t>主要要求：</a:t>
            </a:r>
            <a:endParaRPr lang="en-US" altLang="zh-CN" sz="2400" b="1">
              <a:latin typeface="仿宋" panose="02010609060101010101" charset="-122"/>
              <a:ea typeface="仿宋" panose="02010609060101010101" charset="-122"/>
            </a:endParaRPr>
          </a:p>
          <a:p>
            <a:pPr eaLnBrk="0" hangingPunct="0">
              <a:lnSpc>
                <a:spcPct val="13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禁止与生产无关人员进入生产操作现场。应划出非岗位操作人员行走的安全路线，其宽度一般不小于</a:t>
            </a:r>
            <a:r>
              <a:rPr lang="en-US" altLang="zh-CN" sz="2000">
                <a:solidFill>
                  <a:srgbClr val="FF0000"/>
                </a:solidFill>
                <a:latin typeface="仿宋" panose="02010609060101010101" charset="-122"/>
                <a:ea typeface="仿宋" panose="02010609060101010101" charset="-122"/>
                <a:cs typeface="仿宋" panose="02010609060101010101" charset="-122"/>
              </a:rPr>
              <a:t>1.5m</a:t>
            </a:r>
            <a:r>
              <a:rPr lang="zh-CN" altLang="en-US" sz="2000" dirty="0">
                <a:solidFill>
                  <a:srgbClr val="FF0000"/>
                </a:solidFill>
                <a:latin typeface="仿宋" panose="02010609060101010101" charset="-122"/>
                <a:ea typeface="仿宋" panose="02010609060101010101" charset="-122"/>
                <a:cs typeface="仿宋" panose="02010609060101010101" charset="-122"/>
              </a:rPr>
              <a:t>。</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根据</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建筑设计防火规范</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GB50016</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爆炸和火灾危险环境电力装置设计规范</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GB50058</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轧钢安全规程</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AQ2003</a:t>
            </a:r>
            <a:r>
              <a:rPr lang="zh-CN" altLang="en-US" sz="2000" dirty="0">
                <a:latin typeface="仿宋" panose="02010609060101010101" charset="-122"/>
                <a:ea typeface="仿宋" panose="02010609060101010101" charset="-122"/>
                <a:cs typeface="仿宋" panose="02010609060101010101" charset="-122"/>
              </a:rPr>
              <a:t>）规定，结合生产实际，确定具体的危险场所，设置</a:t>
            </a:r>
            <a:r>
              <a:rPr lang="zh-CN" altLang="en-US" sz="2000" dirty="0">
                <a:solidFill>
                  <a:srgbClr val="FF0000"/>
                </a:solidFill>
                <a:latin typeface="仿宋" panose="02010609060101010101" charset="-122"/>
                <a:ea typeface="仿宋" panose="02010609060101010101" charset="-122"/>
                <a:cs typeface="仿宋" panose="02010609060101010101" charset="-122"/>
              </a:rPr>
              <a:t>危险标志牌或警告标志牌</a:t>
            </a:r>
            <a:r>
              <a:rPr lang="zh-CN" altLang="en-US" sz="2000" dirty="0">
                <a:latin typeface="仿宋" panose="02010609060101010101" charset="-122"/>
                <a:ea typeface="仿宋" panose="02010609060101010101" charset="-122"/>
                <a:cs typeface="仿宋" panose="02010609060101010101" charset="-122"/>
              </a:rPr>
              <a:t>，并严格管理其区域内的作业。</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吊车的滑线应安装通</a:t>
            </a:r>
            <a:r>
              <a:rPr lang="zh-CN" altLang="en-US" sz="2000" dirty="0">
                <a:solidFill>
                  <a:srgbClr val="FF0000"/>
                </a:solidFill>
                <a:latin typeface="仿宋" panose="02010609060101010101" charset="-122"/>
                <a:ea typeface="仿宋" panose="02010609060101010101" charset="-122"/>
                <a:cs typeface="仿宋" panose="02010609060101010101" charset="-122"/>
              </a:rPr>
              <a:t>电指示灯或采用其他标识带电的措施</a:t>
            </a:r>
            <a:r>
              <a:rPr lang="zh-CN" altLang="en-US" sz="2000" dirty="0">
                <a:latin typeface="仿宋" panose="02010609060101010101" charset="-122"/>
                <a:ea typeface="仿宋" panose="02010609060101010101" charset="-122"/>
                <a:cs typeface="仿宋" panose="02010609060101010101" charset="-122"/>
              </a:rPr>
              <a:t>。滑线应布置在吊车司机室的另一侧；若布置在同一侧，应采取安全防护措施。</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吊具应在其安全系数允许范围内使用。钢丝绳和链条的安全系数和钢丝绳的报废标准，应符合</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起重机械安全规程</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GB6067</a:t>
            </a:r>
            <a:r>
              <a:rPr lang="zh-CN" altLang="en-US" sz="2000" dirty="0">
                <a:latin typeface="仿宋" panose="02010609060101010101" charset="-122"/>
                <a:ea typeface="仿宋" panose="02010609060101010101" charset="-122"/>
                <a:cs typeface="仿宋" panose="02010609060101010101" charset="-122"/>
              </a:rPr>
              <a:t>）的有关规定。</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70659" name="Text Box 8"/>
          <p:cNvSpPr txBox="1"/>
          <p:nvPr/>
        </p:nvSpPr>
        <p:spPr>
          <a:xfrm>
            <a:off x="267970" y="273685"/>
            <a:ext cx="8608060" cy="4871085"/>
          </a:xfrm>
          <a:prstGeom prst="rect">
            <a:avLst/>
          </a:prstGeom>
          <a:noFill/>
          <a:ln w="9525">
            <a:noFill/>
          </a:ln>
        </p:spPr>
        <p:txBody>
          <a:bodyPr wrap="square">
            <a:spAutoFit/>
          </a:bodyPr>
          <a:p>
            <a:pPr eaLnBrk="0" hangingPunct="0">
              <a:lnSpc>
                <a:spcPct val="120000"/>
              </a:lnSpc>
              <a:spcBef>
                <a:spcPct val="20000"/>
              </a:spcBef>
              <a:buClr>
                <a:schemeClr val="tx2"/>
              </a:buClr>
              <a:buFont typeface="Wingdings" panose="05000000000000000000" pitchFamily="2" charset="2"/>
            </a:pPr>
            <a:r>
              <a:rPr lang="en-US" altLang="zh-CN" sz="1800" b="1">
                <a:latin typeface="仿宋" panose="02010609060101010101" charset="-122"/>
                <a:ea typeface="仿宋" panose="02010609060101010101" charset="-122"/>
                <a:cs typeface="仿宋" panose="02010609060101010101" charset="-122"/>
              </a:rPr>
              <a:t>7.2</a:t>
            </a:r>
            <a:r>
              <a:rPr lang="zh-CN" altLang="en-US" sz="1800" b="1" dirty="0">
                <a:latin typeface="仿宋" panose="02010609060101010101" charset="-122"/>
                <a:ea typeface="仿宋" panose="02010609060101010101" charset="-122"/>
                <a:cs typeface="仿宋" panose="02010609060101010101" charset="-122"/>
              </a:rPr>
              <a:t>作业行为管理：</a:t>
            </a:r>
            <a:endParaRPr lang="en-US" altLang="zh-CN" sz="1800" b="1">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1800" b="1" dirty="0">
                <a:latin typeface="仿宋" panose="02010609060101010101" charset="-122"/>
                <a:ea typeface="仿宋" panose="02010609060101010101" charset="-122"/>
                <a:cs typeface="仿宋" panose="02010609060101010101" charset="-122"/>
              </a:rPr>
              <a:t> 应对生产作业过程中人的不安全行为进行辨识，并制定相应的控制措施。</a:t>
            </a:r>
            <a:r>
              <a:rPr lang="en-US" altLang="zh-CN" sz="1800" b="1">
                <a:solidFill>
                  <a:srgbClr val="0070C0"/>
                </a:solidFill>
                <a:latin typeface="仿宋" panose="02010609060101010101" charset="-122"/>
                <a:ea typeface="仿宋" panose="02010609060101010101" charset="-122"/>
                <a:cs typeface="仿宋" panose="02010609060101010101" charset="-122"/>
              </a:rPr>
              <a:t>《</a:t>
            </a:r>
            <a:r>
              <a:rPr lang="zh-CN" altLang="en-US" sz="1800" b="1" dirty="0">
                <a:solidFill>
                  <a:srgbClr val="0070C0"/>
                </a:solidFill>
                <a:latin typeface="仿宋" panose="02010609060101010101" charset="-122"/>
                <a:ea typeface="仿宋" panose="02010609060101010101" charset="-122"/>
                <a:cs typeface="仿宋" panose="02010609060101010101" charset="-122"/>
              </a:rPr>
              <a:t>企业职工伤亡事故分类标准</a:t>
            </a:r>
            <a:r>
              <a:rPr lang="en-US" altLang="zh-CN" sz="1800" b="1">
                <a:solidFill>
                  <a:srgbClr val="0070C0"/>
                </a:solidFill>
                <a:latin typeface="仿宋" panose="02010609060101010101" charset="-122"/>
                <a:ea typeface="仿宋" panose="02010609060101010101" charset="-122"/>
                <a:cs typeface="仿宋" panose="02010609060101010101" charset="-122"/>
              </a:rPr>
              <a:t>》</a:t>
            </a:r>
            <a:r>
              <a:rPr lang="zh-CN" altLang="en-US" sz="1800" b="1" dirty="0">
                <a:solidFill>
                  <a:srgbClr val="0070C0"/>
                </a:solidFill>
                <a:latin typeface="仿宋" panose="02010609060101010101" charset="-122"/>
                <a:ea typeface="仿宋" panose="02010609060101010101" charset="-122"/>
                <a:cs typeface="仿宋" panose="02010609060101010101" charset="-122"/>
              </a:rPr>
              <a:t>（</a:t>
            </a:r>
            <a:r>
              <a:rPr lang="en-US" altLang="zh-CN" sz="1800" b="1">
                <a:solidFill>
                  <a:srgbClr val="0070C0"/>
                </a:solidFill>
                <a:latin typeface="仿宋" panose="02010609060101010101" charset="-122"/>
                <a:ea typeface="仿宋" panose="02010609060101010101" charset="-122"/>
                <a:cs typeface="仿宋" panose="02010609060101010101" charset="-122"/>
              </a:rPr>
              <a:t>GB6441</a:t>
            </a:r>
            <a:r>
              <a:rPr lang="zh-CN" altLang="en-US" sz="1800" b="1" dirty="0">
                <a:solidFill>
                  <a:srgbClr val="0070C0"/>
                </a:solidFill>
                <a:latin typeface="仿宋" panose="02010609060101010101" charset="-122"/>
                <a:ea typeface="仿宋" panose="02010609060101010101" charset="-122"/>
                <a:cs typeface="仿宋" panose="02010609060101010101" charset="-122"/>
              </a:rPr>
              <a:t>）</a:t>
            </a:r>
            <a:endParaRPr lang="en-US" altLang="zh-CN" sz="1800" b="1">
              <a:solidFill>
                <a:srgbClr val="0070C0"/>
              </a:solidFill>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1800" b="1" dirty="0">
                <a:latin typeface="仿宋" panose="02010609060101010101" charset="-122"/>
                <a:ea typeface="仿宋" panose="02010609060101010101" charset="-122"/>
                <a:cs typeface="仿宋" panose="02010609060101010101" charset="-122"/>
              </a:rPr>
              <a:t>应对危险性大的作业实行许可制，执行工作票制。</a:t>
            </a:r>
            <a:endParaRPr lang="en-US" altLang="zh-CN" sz="1800" b="1">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1800" b="1" dirty="0">
                <a:latin typeface="仿宋" panose="02010609060101010101" charset="-122"/>
                <a:ea typeface="仿宋" panose="02010609060101010101" charset="-122"/>
                <a:cs typeface="仿宋" panose="02010609060101010101" charset="-122"/>
              </a:rPr>
              <a:t>要害岗位及电气、机械等设备，应实行操作牌制。</a:t>
            </a:r>
            <a:endParaRPr lang="en-US" altLang="zh-CN" sz="1800" b="1">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1800" b="1" dirty="0">
                <a:latin typeface="仿宋" panose="02010609060101010101" charset="-122"/>
                <a:ea typeface="仿宋" panose="02010609060101010101" charset="-122"/>
                <a:cs typeface="仿宋" panose="02010609060101010101" charset="-122"/>
              </a:rPr>
              <a:t>应当为从业人员配备劳动防护用品，并监督、教育从业人员按照使用规则佩戴、使用。</a:t>
            </a:r>
            <a:r>
              <a:rPr lang="en-US" altLang="zh-CN" sz="1800" b="1">
                <a:solidFill>
                  <a:srgbClr val="0070C0"/>
                </a:solidFill>
                <a:latin typeface="仿宋" panose="02010609060101010101" charset="-122"/>
                <a:ea typeface="仿宋" panose="02010609060101010101" charset="-122"/>
                <a:cs typeface="仿宋" panose="02010609060101010101" charset="-122"/>
              </a:rPr>
              <a:t>《</a:t>
            </a:r>
            <a:r>
              <a:rPr lang="zh-CN" altLang="en-US" sz="1800" b="1" dirty="0">
                <a:solidFill>
                  <a:srgbClr val="0070C0"/>
                </a:solidFill>
                <a:latin typeface="仿宋" panose="02010609060101010101" charset="-122"/>
                <a:ea typeface="仿宋" panose="02010609060101010101" charset="-122"/>
                <a:cs typeface="仿宋" panose="02010609060101010101" charset="-122"/>
              </a:rPr>
              <a:t>劳动防护用品监督管理规定</a:t>
            </a:r>
            <a:r>
              <a:rPr lang="en-US" altLang="zh-CN" sz="1800" b="1">
                <a:solidFill>
                  <a:srgbClr val="0070C0"/>
                </a:solidFill>
                <a:latin typeface="仿宋" panose="02010609060101010101" charset="-122"/>
                <a:ea typeface="仿宋" panose="02010609060101010101" charset="-122"/>
                <a:cs typeface="仿宋" panose="02010609060101010101" charset="-122"/>
              </a:rPr>
              <a:t>》</a:t>
            </a:r>
            <a:r>
              <a:rPr lang="zh-CN" altLang="en-US" sz="1800" b="1" dirty="0">
                <a:solidFill>
                  <a:srgbClr val="0070C0"/>
                </a:solidFill>
                <a:latin typeface="仿宋" panose="02010609060101010101" charset="-122"/>
                <a:ea typeface="仿宋" panose="02010609060101010101" charset="-122"/>
                <a:cs typeface="仿宋" panose="02010609060101010101" charset="-122"/>
              </a:rPr>
              <a:t>（安监总局令第</a:t>
            </a:r>
            <a:r>
              <a:rPr lang="en-US" altLang="zh-CN" sz="1800" b="1">
                <a:solidFill>
                  <a:srgbClr val="0070C0"/>
                </a:solidFill>
                <a:latin typeface="仿宋" panose="02010609060101010101" charset="-122"/>
                <a:ea typeface="仿宋" panose="02010609060101010101" charset="-122"/>
                <a:cs typeface="仿宋" panose="02010609060101010101" charset="-122"/>
              </a:rPr>
              <a:t>1</a:t>
            </a:r>
            <a:r>
              <a:rPr lang="zh-CN" altLang="en-US" sz="1800" b="1" dirty="0">
                <a:solidFill>
                  <a:srgbClr val="0070C0"/>
                </a:solidFill>
                <a:latin typeface="仿宋" panose="02010609060101010101" charset="-122"/>
                <a:ea typeface="仿宋" panose="02010609060101010101" charset="-122"/>
                <a:cs typeface="仿宋" panose="02010609060101010101" charset="-122"/>
              </a:rPr>
              <a:t>号）、</a:t>
            </a:r>
            <a:r>
              <a:rPr lang="en-US" altLang="zh-CN" sz="1800" b="1">
                <a:solidFill>
                  <a:srgbClr val="0070C0"/>
                </a:solidFill>
                <a:latin typeface="仿宋" panose="02010609060101010101" charset="-122"/>
                <a:ea typeface="仿宋" panose="02010609060101010101" charset="-122"/>
                <a:cs typeface="仿宋" panose="02010609060101010101" charset="-122"/>
              </a:rPr>
              <a:t>《</a:t>
            </a:r>
            <a:r>
              <a:rPr lang="zh-CN" altLang="en-US" sz="1800" b="1" dirty="0">
                <a:solidFill>
                  <a:srgbClr val="0070C0"/>
                </a:solidFill>
                <a:latin typeface="仿宋" panose="02010609060101010101" charset="-122"/>
                <a:ea typeface="仿宋" panose="02010609060101010101" charset="-122"/>
                <a:cs typeface="仿宋" panose="02010609060101010101" charset="-122"/>
              </a:rPr>
              <a:t>个体防护装备选用规范</a:t>
            </a:r>
            <a:r>
              <a:rPr lang="en-US" altLang="zh-CN" sz="1800" b="1">
                <a:solidFill>
                  <a:srgbClr val="0070C0"/>
                </a:solidFill>
                <a:latin typeface="仿宋" panose="02010609060101010101" charset="-122"/>
                <a:ea typeface="仿宋" panose="02010609060101010101" charset="-122"/>
                <a:cs typeface="仿宋" panose="02010609060101010101" charset="-122"/>
              </a:rPr>
              <a:t>》</a:t>
            </a:r>
            <a:r>
              <a:rPr lang="zh-CN" altLang="en-US" sz="1800" b="1" dirty="0">
                <a:solidFill>
                  <a:srgbClr val="0070C0"/>
                </a:solidFill>
                <a:latin typeface="仿宋" panose="02010609060101010101" charset="-122"/>
                <a:ea typeface="仿宋" panose="02010609060101010101" charset="-122"/>
                <a:cs typeface="仿宋" panose="02010609060101010101" charset="-122"/>
              </a:rPr>
              <a:t>（</a:t>
            </a:r>
            <a:r>
              <a:rPr lang="en-US" altLang="zh-CN" sz="1800" b="1">
                <a:solidFill>
                  <a:srgbClr val="0070C0"/>
                </a:solidFill>
                <a:latin typeface="仿宋" panose="02010609060101010101" charset="-122"/>
                <a:ea typeface="仿宋" panose="02010609060101010101" charset="-122"/>
                <a:cs typeface="仿宋" panose="02010609060101010101" charset="-122"/>
              </a:rPr>
              <a:t>GB/T11651</a:t>
            </a:r>
            <a:r>
              <a:rPr lang="zh-CN" altLang="en-US" sz="1800" b="1" dirty="0">
                <a:solidFill>
                  <a:srgbClr val="0070C0"/>
                </a:solidFill>
                <a:latin typeface="仿宋" panose="02010609060101010101" charset="-122"/>
                <a:ea typeface="仿宋" panose="02010609060101010101" charset="-122"/>
                <a:cs typeface="仿宋" panose="02010609060101010101" charset="-122"/>
              </a:rPr>
              <a:t>）</a:t>
            </a:r>
            <a:endParaRPr lang="en-US" altLang="zh-CN" sz="1800" b="1">
              <a:solidFill>
                <a:srgbClr val="0070C0"/>
              </a:solidFill>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1800" b="1" dirty="0">
                <a:latin typeface="仿宋" panose="02010609060101010101" charset="-122"/>
                <a:ea typeface="仿宋" panose="02010609060101010101" charset="-122"/>
                <a:cs typeface="仿宋" panose="02010609060101010101" charset="-122"/>
              </a:rPr>
              <a:t>进入使用氢气、氮气的炉内，或储气柜、球罐内检修，应采取可靠的置换清洗措施，有专人监护和采取炉内外人员联系措施。</a:t>
            </a:r>
            <a:endParaRPr lang="en-US" altLang="zh-CN" sz="1800" b="1">
              <a:latin typeface="仿宋" panose="02010609060101010101" charset="-122"/>
              <a:ea typeface="仿宋" panose="02010609060101010101" charset="-122"/>
              <a:cs typeface="仿宋" panose="02010609060101010101" charset="-122"/>
            </a:endParaRPr>
          </a:p>
          <a:p>
            <a:pPr eaLnBrk="0" hangingPunct="0">
              <a:lnSpc>
                <a:spcPct val="120000"/>
              </a:lnSpc>
              <a:spcBef>
                <a:spcPts val="600"/>
              </a:spcBef>
              <a:buClr>
                <a:srgbClr val="C00000"/>
              </a:buClr>
              <a:buFont typeface="Wingdings" panose="05000000000000000000" pitchFamily="2" charset="2"/>
              <a:buChar char="Ø"/>
            </a:pPr>
            <a:r>
              <a:rPr lang="zh-CN" altLang="en-US" sz="1800" b="1" dirty="0">
                <a:latin typeface="仿宋" panose="02010609060101010101" charset="-122"/>
                <a:ea typeface="仿宋" panose="02010609060101010101" charset="-122"/>
                <a:cs typeface="仿宋" panose="02010609060101010101" charset="-122"/>
              </a:rPr>
              <a:t>应具体明确各类煤气危险区域。在第一类区域，应戴上呼吸器方可工作；在第二类区域，应有监护人员在场，并备好呼吸器方可工作；在第三类区域，可以工作，但应有人定期巡查。</a:t>
            </a:r>
            <a:endParaRPr lang="zh-CN" altLang="en-US" sz="1800" b="1"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71683" name="Text Box 8"/>
          <p:cNvSpPr txBox="1"/>
          <p:nvPr/>
        </p:nvSpPr>
        <p:spPr>
          <a:xfrm>
            <a:off x="121920" y="956310"/>
            <a:ext cx="8731885" cy="3630930"/>
          </a:xfrm>
          <a:prstGeom prst="rect">
            <a:avLst/>
          </a:prstGeom>
          <a:noFill/>
          <a:ln w="9525">
            <a:noFill/>
          </a:ln>
        </p:spPr>
        <p:txBody>
          <a:bodyPr wrap="square">
            <a:spAutoFit/>
          </a:bodyPr>
          <a:p>
            <a:pPr eaLnBrk="0" hangingPunct="0">
              <a:lnSpc>
                <a:spcPct val="150000"/>
              </a:lnSpc>
              <a:spcBef>
                <a:spcPts val="12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在有煤气危险的区域作业，应两人以上进行，并携带便携式一氧化碳报警仪。 </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工业企业煤气安全规程</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a:t>
            </a:r>
            <a:r>
              <a:rPr lang="en-US" altLang="zh-CN" sz="2000">
                <a:solidFill>
                  <a:srgbClr val="00B0F0"/>
                </a:solidFill>
                <a:latin typeface="仿宋" panose="02010609060101010101" charset="-122"/>
                <a:ea typeface="仿宋" panose="02010609060101010101" charset="-122"/>
                <a:cs typeface="仿宋" panose="02010609060101010101" charset="-122"/>
              </a:rPr>
              <a:t>GB6222</a:t>
            </a:r>
            <a:r>
              <a:rPr lang="zh-CN" altLang="en-US" sz="2000" dirty="0">
                <a:solidFill>
                  <a:srgbClr val="00B0F0"/>
                </a:solidFill>
                <a:latin typeface="仿宋" panose="02010609060101010101" charset="-122"/>
                <a:ea typeface="仿宋" panose="02010609060101010101" charset="-122"/>
                <a:cs typeface="仿宋" panose="02010609060101010101" charset="-122"/>
              </a:rPr>
              <a:t>）</a:t>
            </a:r>
            <a:endParaRPr lang="en-US" altLang="zh-CN" sz="2000">
              <a:solidFill>
                <a:srgbClr val="00B0F0"/>
              </a:solidFill>
              <a:latin typeface="仿宋" panose="02010609060101010101" charset="-122"/>
              <a:ea typeface="仿宋" panose="02010609060101010101" charset="-122"/>
              <a:cs typeface="仿宋" panose="02010609060101010101" charset="-122"/>
            </a:endParaRPr>
          </a:p>
          <a:p>
            <a:pPr eaLnBrk="0" hangingPunct="0">
              <a:lnSpc>
                <a:spcPct val="150000"/>
              </a:lnSpc>
              <a:spcBef>
                <a:spcPts val="12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酸洗车间应设置贮酸槽，采用酸泵向酸洗槽供酸，不应采用人工搬运酸罐加酸。</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50000"/>
              </a:lnSpc>
              <a:spcBef>
                <a:spcPts val="12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在全部停电或部分停电的电气设备上作业，应遵守： （</a:t>
            </a:r>
            <a:r>
              <a:rPr lang="en-US" altLang="zh-CN" sz="2000">
                <a:latin typeface="仿宋" panose="02010609060101010101" charset="-122"/>
                <a:ea typeface="仿宋" panose="02010609060101010101" charset="-122"/>
                <a:cs typeface="仿宋" panose="02010609060101010101" charset="-122"/>
              </a:rPr>
              <a:t>1</a:t>
            </a:r>
            <a:r>
              <a:rPr lang="zh-CN" altLang="en-US" sz="2000" dirty="0">
                <a:latin typeface="仿宋" panose="02010609060101010101" charset="-122"/>
                <a:ea typeface="仿宋" panose="02010609060101010101" charset="-122"/>
                <a:cs typeface="仿宋" panose="02010609060101010101" charset="-122"/>
              </a:rPr>
              <a:t>）拉闸断电，并采取开关箱加锁等措施；（</a:t>
            </a:r>
            <a:r>
              <a:rPr lang="en-US" altLang="zh-CN" sz="2000">
                <a:latin typeface="仿宋" panose="02010609060101010101" charset="-122"/>
                <a:ea typeface="仿宋" panose="02010609060101010101" charset="-122"/>
                <a:cs typeface="仿宋" panose="02010609060101010101" charset="-122"/>
              </a:rPr>
              <a:t>2</a:t>
            </a:r>
            <a:r>
              <a:rPr lang="zh-CN" altLang="en-US" sz="2000" dirty="0">
                <a:latin typeface="仿宋" panose="02010609060101010101" charset="-122"/>
                <a:ea typeface="仿宋" panose="02010609060101010101" charset="-122"/>
                <a:cs typeface="仿宋" panose="02010609060101010101" charset="-122"/>
              </a:rPr>
              <a:t>）验电、放电；（</a:t>
            </a:r>
            <a:r>
              <a:rPr lang="en-US" altLang="zh-CN" sz="2000">
                <a:latin typeface="仿宋" panose="02010609060101010101" charset="-122"/>
                <a:ea typeface="仿宋" panose="02010609060101010101" charset="-122"/>
                <a:cs typeface="仿宋" panose="02010609060101010101" charset="-122"/>
              </a:rPr>
              <a:t>3</a:t>
            </a:r>
            <a:r>
              <a:rPr lang="zh-CN" altLang="en-US" sz="2000" dirty="0">
                <a:latin typeface="仿宋" panose="02010609060101010101" charset="-122"/>
                <a:ea typeface="仿宋" panose="02010609060101010101" charset="-122"/>
                <a:cs typeface="仿宋" panose="02010609060101010101" charset="-122"/>
              </a:rPr>
              <a:t>）各相短路接地；（</a:t>
            </a:r>
            <a:r>
              <a:rPr lang="en-US" altLang="zh-CN" sz="2000">
                <a:latin typeface="仿宋" panose="02010609060101010101" charset="-122"/>
                <a:ea typeface="仿宋" panose="02010609060101010101" charset="-122"/>
                <a:cs typeface="仿宋" panose="02010609060101010101" charset="-122"/>
              </a:rPr>
              <a:t>4</a:t>
            </a:r>
            <a:r>
              <a:rPr lang="zh-CN" altLang="en-US" sz="2000" dirty="0">
                <a:latin typeface="仿宋" panose="02010609060101010101" charset="-122"/>
                <a:ea typeface="仿宋" panose="02010609060101010101" charset="-122"/>
                <a:cs typeface="仿宋" panose="02010609060101010101" charset="-122"/>
              </a:rPr>
              <a:t>）悬挂“禁止合闸，有人工作”的标示牌和装设遮拦。</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72707" name="Text Box 8"/>
          <p:cNvSpPr txBox="1"/>
          <p:nvPr/>
        </p:nvSpPr>
        <p:spPr>
          <a:xfrm>
            <a:off x="364490" y="260985"/>
            <a:ext cx="8415020" cy="3661410"/>
          </a:xfrm>
          <a:prstGeom prst="rect">
            <a:avLst/>
          </a:prstGeom>
          <a:noFill/>
          <a:ln w="9525">
            <a:noFill/>
          </a:ln>
        </p:spPr>
        <p:txBody>
          <a:bodyPr wrap="square">
            <a:spAutoFit/>
          </a:bodyPr>
          <a:p>
            <a:pPr eaLnBrk="0" hangingPunct="0">
              <a:spcBef>
                <a:spcPts val="1200"/>
              </a:spcBef>
              <a:buClr>
                <a:schemeClr val="tx2"/>
              </a:buClr>
              <a:buFont typeface="Wingdings" panose="05000000000000000000" pitchFamily="2" charset="2"/>
            </a:pPr>
            <a:r>
              <a:rPr lang="en-US" altLang="zh-CN" sz="2400" b="1">
                <a:latin typeface="Arial" panose="020B0604020202020204" pitchFamily="34" charset="0"/>
                <a:ea typeface="楷体_GB2312" pitchFamily="49" charset="-122"/>
              </a:rPr>
              <a:t>7.3</a:t>
            </a:r>
            <a:r>
              <a:rPr lang="zh-CN" altLang="en-US" sz="2400" b="1" dirty="0">
                <a:latin typeface="Arial" panose="020B0604020202020204" pitchFamily="34" charset="0"/>
                <a:ea typeface="楷体_GB2312" pitchFamily="49" charset="-122"/>
              </a:rPr>
              <a:t>警示标志和安全防护：</a:t>
            </a:r>
            <a:endParaRPr lang="en-US" altLang="zh-CN" sz="2400" b="1">
              <a:latin typeface="Arial" panose="020B0604020202020204" pitchFamily="34" charset="0"/>
              <a:ea typeface="楷体_GB2312" pitchFamily="49" charset="-122"/>
            </a:endParaRPr>
          </a:p>
          <a:p>
            <a:pPr eaLnBrk="0" hangingPunct="0">
              <a:lnSpc>
                <a:spcPct val="130000"/>
              </a:lnSpc>
              <a:spcBef>
                <a:spcPts val="0"/>
              </a:spcBef>
              <a:spcAft>
                <a:spcPts val="0"/>
              </a:spcAft>
              <a:buClr>
                <a:srgbClr val="C00000"/>
              </a:buClr>
              <a:buFont typeface="Wingdings" panose="05000000000000000000" pitchFamily="2" charset="2"/>
            </a:pPr>
            <a:r>
              <a:rPr lang="zh-CN" altLang="en-US" sz="2000" dirty="0">
                <a:latin typeface="仿宋" panose="02010609060101010101" charset="-122"/>
                <a:ea typeface="仿宋" panose="02010609060101010101" charset="-122"/>
                <a:cs typeface="仿宋" panose="02010609060101010101" charset="-122"/>
              </a:rPr>
              <a:t>制度： 应建立警示标志和安全防护的管理制度。</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3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应在有较大危险因素的作业场所或有关设备上，设置符合</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安全标志及其使用导则</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GB2894</a:t>
            </a:r>
            <a:r>
              <a:rPr lang="zh-CN" altLang="en-US" sz="2000" dirty="0">
                <a:latin typeface="仿宋" panose="02010609060101010101" charset="-122"/>
                <a:ea typeface="仿宋" panose="02010609060101010101" charset="-122"/>
                <a:cs typeface="仿宋" panose="02010609060101010101" charset="-122"/>
              </a:rPr>
              <a:t>）和</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安全色</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GB2893</a:t>
            </a:r>
            <a:r>
              <a:rPr lang="zh-CN" altLang="en-US" sz="2000" dirty="0">
                <a:latin typeface="仿宋" panose="02010609060101010101" charset="-122"/>
                <a:ea typeface="仿宋" panose="02010609060101010101" charset="-122"/>
                <a:cs typeface="仿宋" panose="02010609060101010101" charset="-122"/>
              </a:rPr>
              <a:t>）规定的</a:t>
            </a:r>
            <a:r>
              <a:rPr lang="zh-CN" altLang="en-US" sz="2000" dirty="0">
                <a:solidFill>
                  <a:srgbClr val="FF0000"/>
                </a:solidFill>
                <a:latin typeface="仿宋" panose="02010609060101010101" charset="-122"/>
                <a:ea typeface="仿宋" panose="02010609060101010101" charset="-122"/>
                <a:cs typeface="仿宋" panose="02010609060101010101" charset="-122"/>
              </a:rPr>
              <a:t>安全警示标志和安全色</a:t>
            </a:r>
            <a:r>
              <a:rPr lang="zh-CN" altLang="en-US" sz="2000" dirty="0">
                <a:latin typeface="仿宋" panose="02010609060101010101" charset="-122"/>
                <a:ea typeface="仿宋" panose="02010609060101010101" charset="-122"/>
                <a:cs typeface="仿宋" panose="02010609060101010101" charset="-122"/>
              </a:rPr>
              <a:t>。</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3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应在检维修、施工、吊装等作业现场设置警戒区域，以及厂区内的坑、沟、池、井、陡坡等设置安全盖板或护栏等（有限空间等）。 </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3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设备裸露的转动或快速移动部分，应设有结构可靠的安全防护罩、防护栏杆或防护挡板。 </a:t>
            </a:r>
            <a:endParaRPr lang="en-US" altLang="zh-CN" sz="20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1" name="文本占位符 377857" descr="SAM_1998"/>
          <p:cNvPicPr>
            <a:picLocks noGrp="1" noRot="1" noChangeAspect="1"/>
          </p:cNvPicPr>
          <p:nvPr>
            <p:ph idx="1"/>
          </p:nvPr>
        </p:nvPicPr>
        <p:blipFill>
          <a:blip r:embed="rId1"/>
          <a:stretch>
            <a:fillRect/>
          </a:stretch>
        </p:blipFill>
        <p:spPr>
          <a:xfrm>
            <a:off x="1385888" y="681038"/>
            <a:ext cx="6372225" cy="3893344"/>
          </a:xfrm>
        </p:spPr>
      </p:pic>
      <p:sp>
        <p:nvSpPr>
          <p:cNvPr id="377859" name="矩形 377858"/>
          <p:cNvSpPr/>
          <p:nvPr/>
        </p:nvSpPr>
        <p:spPr>
          <a:xfrm>
            <a:off x="4139804" y="2031206"/>
            <a:ext cx="1350169" cy="378619"/>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nchorCtr="0"/>
          <a:p>
            <a:pPr algn="ctr" fontAlgn="base"/>
            <a:r>
              <a:rPr lang="zh-CN" altLang="en-US" sz="18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止步高压危险</a:t>
            </a:r>
            <a:endParaRPr lang="zh-CN" altLang="en-US" sz="1800" b="1" strike="noStrike" noProof="1" dirty="0">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5" name="标题 1"/>
          <p:cNvSpPr>
            <a:spLocks noGrp="1"/>
          </p:cNvSpPr>
          <p:nvPr/>
        </p:nvSpPr>
        <p:spPr>
          <a:xfrm>
            <a:off x="80645" y="391795"/>
            <a:ext cx="8510270" cy="4505960"/>
          </a:xfrm>
          <a:prstGeom prst="rect">
            <a:avLst/>
          </a:prstGeom>
          <a:solidFill>
            <a:schemeClr val="bg2">
              <a:lumMod val="20000"/>
              <a:lumOff val="80000"/>
            </a:schemeClr>
          </a:solidFill>
          <a:ln w="9525">
            <a:noFill/>
          </a:ln>
        </p:spPr>
        <p:txBody>
          <a:bodyPr anchor="t" anchorCtr="0"/>
          <a:p>
            <a:pPr fontAlgn="base">
              <a:lnSpc>
                <a:spcPct val="130000"/>
              </a:lnSpc>
              <a:spcBef>
                <a:spcPct val="0"/>
              </a:spcBef>
            </a:pPr>
            <a:r>
              <a:rPr lang="en-US" altLang="zh-CN" sz="2400" strike="noStrike" noProof="1" dirty="0">
                <a:solidFill>
                  <a:srgbClr val="FF3300"/>
                </a:solidFill>
                <a:latin typeface="Arial" panose="020B0604020202020204" pitchFamily="34" charset="0"/>
                <a:ea typeface="宋体" panose="02010600030101010101" pitchFamily="2" charset="-122"/>
                <a:cs typeface="+mn-cs"/>
                <a:sym typeface="宋体" panose="02010600030101010101" pitchFamily="2" charset="-122"/>
              </a:rPr>
              <a:t>      </a:t>
            </a: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7.2013年1月29日，国家安全监管总局等部门下发《关于全面推进全国工贸行业企业安全生产标准化建设的意见》(安监总管四〔2013〕8号)。</a:t>
            </a:r>
            <a:endPar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endParaRPr>
          </a:p>
          <a:p>
            <a:pPr fontAlgn="base">
              <a:lnSpc>
                <a:spcPct val="130000"/>
              </a:lnSpc>
              <a:spcBef>
                <a:spcPct val="0"/>
              </a:spcBef>
            </a:pP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提出要进一步建立健全工贸行业企业安全生产标准化建设政策法规体系，加强企业安全生产规范化管理，推进全员、全方位、全过程安全管理。力求通过努力，实现企业安全管理标准化、作业现场标准化和操作过程标准化，2015年底前所有工贸行业企业实现安全生产标准化达标，企业安全生产基础得到明显强化。</a:t>
            </a:r>
            <a:endParaRPr lang="zh-CN" altLang="en-US" sz="20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endParaRPr>
          </a:p>
          <a:p>
            <a:pPr fontAlgn="base">
              <a:lnSpc>
                <a:spcPct val="140000"/>
              </a:lnSpc>
              <a:spcBef>
                <a:spcPct val="0"/>
              </a:spcBef>
            </a:pPr>
            <a:endParaRPr lang="zh-CN" altLang="en-US" sz="2000" strike="noStrike" noProof="1" dirty="0">
              <a:latin typeface="仿宋" panose="02010609060101010101" charset="-122"/>
              <a:ea typeface="仿宋" panose="02010609060101010101" charset="-122"/>
              <a:cs typeface="仿宋" panose="02010609060101010101" charset="-122"/>
            </a:endParaRPr>
          </a:p>
        </p:txBody>
      </p:sp>
      <p:sp>
        <p:nvSpPr>
          <p:cNvPr id="2" name="Rectangle 3"/>
          <p:cNvSpPr txBox="1">
            <a:spLocks noChangeArrowheads="1"/>
          </p:cNvSpPr>
          <p:nvPr/>
        </p:nvSpPr>
        <p:spPr bwMode="auto">
          <a:xfrm>
            <a:off x="0" y="0"/>
            <a:ext cx="1116330"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1</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历史</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3" name="Picture 3" descr="DSC07792"/>
          <p:cNvPicPr preferRelativeResize="0">
            <a:picLocks noGrp="1" noRot="1"/>
          </p:cNvPicPr>
          <p:nvPr>
            <p:ph idx="1"/>
          </p:nvPr>
        </p:nvPicPr>
        <p:blipFill>
          <a:blip r:embed="rId1">
            <a:lum bright="17999"/>
          </a:blip>
          <a:stretch>
            <a:fillRect/>
          </a:stretch>
        </p:blipFill>
        <p:spPr>
          <a:xfrm>
            <a:off x="1709738" y="951310"/>
            <a:ext cx="5724525" cy="3623072"/>
          </a:xfr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3" name="Picture 3" descr="DSC07792"/>
          <p:cNvPicPr preferRelativeResize="0">
            <a:picLocks noGrp="1" noRot="1"/>
          </p:cNvPicPr>
          <p:nvPr>
            <p:ph idx="1"/>
          </p:nvPr>
        </p:nvPicPr>
        <p:blipFill>
          <a:blip r:embed="rId1">
            <a:lum bright="17999"/>
          </a:blip>
          <a:stretch>
            <a:fillRect/>
          </a:stretch>
        </p:blipFill>
        <p:spPr>
          <a:xfrm>
            <a:off x="1709738" y="951310"/>
            <a:ext cx="5724525" cy="3623072"/>
          </a:xfr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3" name="文本占位符 309249"/>
          <p:cNvPicPr>
            <a:picLocks noGrp="1" noRot="1" noChangeAspect="1"/>
          </p:cNvPicPr>
          <p:nvPr>
            <p:ph idx="1"/>
          </p:nvPr>
        </p:nvPicPr>
        <p:blipFill>
          <a:blip r:embed="rId1"/>
          <a:stretch>
            <a:fillRect/>
          </a:stretch>
        </p:blipFill>
        <p:spPr>
          <a:xfrm>
            <a:off x="1385888" y="897731"/>
            <a:ext cx="6405563" cy="4050506"/>
          </a:xfrm>
        </p:spPr>
      </p:pic>
      <p:sp>
        <p:nvSpPr>
          <p:cNvPr id="54274" name="矩形 309250"/>
          <p:cNvSpPr/>
          <p:nvPr/>
        </p:nvSpPr>
        <p:spPr>
          <a:xfrm>
            <a:off x="5328047" y="3868341"/>
            <a:ext cx="1997869" cy="378619"/>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nchorCtr="0"/>
          <a:p>
            <a:pPr algn="ctr"/>
            <a:r>
              <a:rPr lang="zh-CN" altLang="en-US" sz="1015" dirty="0">
                <a:solidFill>
                  <a:srgbClr val="FF3300"/>
                </a:solidFill>
                <a:latin typeface="Arial" panose="020B0604020202020204" pitchFamily="34" charset="0"/>
                <a:ea typeface="宋体" panose="02010600030101010101" pitchFamily="2" charset="-122"/>
              </a:rPr>
              <a:t>未见踢脚挡板</a:t>
            </a:r>
            <a:endParaRPr lang="zh-CN" altLang="en-US" sz="1015" dirty="0">
              <a:solidFill>
                <a:srgbClr val="FF3300"/>
              </a:solidFill>
              <a:latin typeface="Arial" panose="020B0604020202020204" pitchFamily="34" charset="0"/>
              <a:ea typeface="宋体" panose="02010600030101010101" pitchFamily="2" charset="-122"/>
            </a:endParaRPr>
          </a:p>
        </p:txBody>
      </p:sp>
      <p:sp>
        <p:nvSpPr>
          <p:cNvPr id="54275" name="任意多边形 309251"/>
          <p:cNvSpPr/>
          <p:nvPr/>
        </p:nvSpPr>
        <p:spPr>
          <a:xfrm flipH="1" flipV="1">
            <a:off x="3762375" y="2950369"/>
            <a:ext cx="1565672" cy="917972"/>
          </a:xfrm>
          <a:custGeom>
            <a:avLst/>
            <a:gdLst/>
            <a:ahLst/>
            <a:cxnLst/>
            <a:pathLst>
              <a:path w="579" h="729">
                <a:moveTo>
                  <a:pt x="0" y="0"/>
                </a:moveTo>
                <a:lnTo>
                  <a:pt x="32" y="16"/>
                </a:lnTo>
                <a:lnTo>
                  <a:pt x="579" y="729"/>
                </a:lnTo>
              </a:path>
            </a:pathLst>
          </a:custGeom>
          <a:noFill/>
          <a:ln w="53975" cap="flat" cmpd="sng">
            <a:solidFill>
              <a:srgbClr val="FF0000"/>
            </a:solidFill>
            <a:prstDash val="solid"/>
            <a:round/>
            <a:headEnd type="none" w="med" len="med"/>
            <a:tailEnd type="triangle" w="med" len="med"/>
          </a:ln>
        </p:spPr>
        <p:txBody>
          <a:bodyPr/>
          <a:p>
            <a:endParaRPr lang="zh-CN" altLang="en-US" sz="1015"/>
          </a:p>
        </p:txBody>
      </p:sp>
      <p:sp>
        <p:nvSpPr>
          <p:cNvPr id="54276" name="矩形 309252"/>
          <p:cNvSpPr/>
          <p:nvPr/>
        </p:nvSpPr>
        <p:spPr>
          <a:xfrm>
            <a:off x="2357438" y="533281"/>
            <a:ext cx="3773805" cy="299085"/>
          </a:xfrm>
          <a:prstGeom prst="rect">
            <a:avLst/>
          </a:prstGeom>
          <a:noFill/>
          <a:ln w="9525">
            <a:noFill/>
          </a:ln>
        </p:spPr>
        <p:txBody>
          <a:bodyPr wrap="none" anchor="ctr" anchorCtr="0">
            <a:spAutoFit/>
          </a:bodyPr>
          <a:p>
            <a:pPr>
              <a:spcBef>
                <a:spcPct val="0"/>
              </a:spcBef>
            </a:pPr>
            <a:r>
              <a:rPr lang="zh-CN" altLang="en-US" dirty="0">
                <a:latin typeface="Arial" panose="020B0604020202020204" pitchFamily="34" charset="0"/>
                <a:ea typeface="宋体" panose="02010600030101010101" pitchFamily="2" charset="-122"/>
              </a:rPr>
              <a:t>工作台面板周围的踢脚挡板高度不小于</a:t>
            </a:r>
            <a:r>
              <a:rPr lang="en-US" altLang="zh-CN" dirty="0">
                <a:latin typeface="Arial" panose="020B0604020202020204" pitchFamily="34" charset="0"/>
                <a:ea typeface="宋体" panose="02010600030101010101" pitchFamily="2" charset="-122"/>
              </a:rPr>
              <a:t>100</a:t>
            </a:r>
            <a:r>
              <a:rPr lang="zh-CN" altLang="en-US" dirty="0">
                <a:latin typeface="Arial" panose="020B0604020202020204" pitchFamily="34" charset="0"/>
                <a:ea typeface="宋体" panose="02010600030101010101" pitchFamily="2" charset="-122"/>
              </a:rPr>
              <a:t>毫米 </a:t>
            </a:r>
            <a:endParaRPr lang="zh-CN" altLang="en-US" sz="1015" dirty="0">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文本占位符 308225"/>
          <p:cNvSpPr>
            <a:spLocks noGrp="1" noRot="1"/>
          </p:cNvSpPr>
          <p:nvPr>
            <p:ph idx="1"/>
          </p:nvPr>
        </p:nvSpPr>
        <p:spPr>
          <a:xfrm>
            <a:off x="1369219" y="465535"/>
            <a:ext cx="6405563" cy="4266009"/>
          </a:xfrm>
        </p:spPr>
        <p:txBody>
          <a:bodyPr anchor="t" anchorCtr="0"/>
          <a:p>
            <a:pPr>
              <a:buNone/>
            </a:pPr>
            <a:r>
              <a:rPr lang="zh-CN" altLang="en-US" sz="1500" dirty="0"/>
              <a:t>上楼顶的直梯</a:t>
            </a:r>
            <a:r>
              <a:rPr lang="en-US" altLang="zh-CN" sz="1500" dirty="0"/>
              <a:t>3</a:t>
            </a:r>
            <a:r>
              <a:rPr lang="zh-CN" altLang="en-US" sz="1500" dirty="0"/>
              <a:t>米以上要有安全护笼</a:t>
            </a:r>
            <a:endParaRPr lang="zh-CN" altLang="en-US" sz="1500" dirty="0"/>
          </a:p>
        </p:txBody>
      </p:sp>
      <p:pic>
        <p:nvPicPr>
          <p:cNvPr id="57346" name="图片 308226" descr="直梯楼顶1"/>
          <p:cNvPicPr>
            <a:picLocks noChangeAspect="1"/>
          </p:cNvPicPr>
          <p:nvPr/>
        </p:nvPicPr>
        <p:blipFill>
          <a:blip r:embed="rId1"/>
          <a:stretch>
            <a:fillRect/>
          </a:stretch>
        </p:blipFill>
        <p:spPr>
          <a:xfrm>
            <a:off x="1385888" y="897731"/>
            <a:ext cx="3456385" cy="3995738"/>
          </a:xfrm>
          <a:prstGeom prst="rect">
            <a:avLst/>
          </a:prstGeom>
          <a:noFill/>
          <a:ln w="9525">
            <a:noFill/>
          </a:ln>
        </p:spPr>
      </p:pic>
      <p:sp>
        <p:nvSpPr>
          <p:cNvPr id="308228" name="矩形 308227"/>
          <p:cNvSpPr/>
          <p:nvPr/>
        </p:nvSpPr>
        <p:spPr>
          <a:xfrm>
            <a:off x="1143000" y="3219450"/>
            <a:ext cx="1674019" cy="378619"/>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15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高度超过</a:t>
            </a:r>
            <a:r>
              <a:rPr lang="en-US" altLang="zh-CN" sz="15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3</a:t>
            </a:r>
            <a:r>
              <a:rPr lang="zh-CN" altLang="en-US" sz="15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米有护笼</a:t>
            </a:r>
            <a:endParaRPr lang="zh-CN" altLang="en-US" sz="1500" b="1" strike="noStrike" noProof="1" dirty="0">
              <a:solidFill>
                <a:srgbClr val="FF3300"/>
              </a:solidFill>
              <a:effectLst>
                <a:outerShdw blurRad="38100" dist="38100" dir="2700000">
                  <a:srgbClr val="000000"/>
                </a:outerShdw>
              </a:effectLst>
              <a:latin typeface="Times New Roman" panose="02020603050405020304" pitchFamily="18" charset="0"/>
            </a:endParaRPr>
          </a:p>
        </p:txBody>
      </p:sp>
      <p:sp>
        <p:nvSpPr>
          <p:cNvPr id="57348" name="任意多边形 308228"/>
          <p:cNvSpPr/>
          <p:nvPr/>
        </p:nvSpPr>
        <p:spPr>
          <a:xfrm flipV="1">
            <a:off x="2033588" y="1815704"/>
            <a:ext cx="1188244" cy="1458515"/>
          </a:xfrm>
          <a:custGeom>
            <a:avLst/>
            <a:gdLst/>
            <a:ahLst/>
            <a:cxnLst/>
            <a:pathLst>
              <a:path w="579" h="729">
                <a:moveTo>
                  <a:pt x="0" y="0"/>
                </a:moveTo>
                <a:lnTo>
                  <a:pt x="32" y="16"/>
                </a:lnTo>
                <a:lnTo>
                  <a:pt x="579" y="729"/>
                </a:lnTo>
              </a:path>
            </a:pathLst>
          </a:custGeom>
          <a:noFill/>
          <a:ln w="53975" cap="flat" cmpd="sng">
            <a:solidFill>
              <a:srgbClr val="FF0000"/>
            </a:solidFill>
            <a:prstDash val="solid"/>
            <a:round/>
            <a:headEnd type="none" w="med" len="med"/>
            <a:tailEnd type="triangle" w="med" len="med"/>
          </a:ln>
        </p:spPr>
        <p:txBody>
          <a:bodyPr/>
          <a:p>
            <a:endParaRPr lang="zh-CN" altLang="en-US" sz="1015"/>
          </a:p>
        </p:txBody>
      </p:sp>
      <p:pic>
        <p:nvPicPr>
          <p:cNvPr id="57349" name="图片 308229"/>
          <p:cNvPicPr>
            <a:picLocks noChangeAspect="1"/>
          </p:cNvPicPr>
          <p:nvPr/>
        </p:nvPicPr>
        <p:blipFill>
          <a:blip r:embed="rId2"/>
          <a:stretch>
            <a:fillRect/>
          </a:stretch>
        </p:blipFill>
        <p:spPr>
          <a:xfrm>
            <a:off x="4842272" y="897731"/>
            <a:ext cx="2970609" cy="3888581"/>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7" name="文本占位符 301057" descr="DSCN1766"/>
          <p:cNvPicPr>
            <a:picLocks noGrp="1" noRot="1" noChangeAspect="1"/>
          </p:cNvPicPr>
          <p:nvPr>
            <p:ph idx="1"/>
          </p:nvPr>
        </p:nvPicPr>
        <p:blipFill>
          <a:blip r:embed="rId1"/>
          <a:stretch>
            <a:fillRect/>
          </a:stretch>
        </p:blipFill>
        <p:spPr>
          <a:xfrm>
            <a:off x="1494235" y="1113235"/>
            <a:ext cx="2915840" cy="3673078"/>
          </a:xfrm>
        </p:spPr>
      </p:pic>
      <p:pic>
        <p:nvPicPr>
          <p:cNvPr id="45058" name="图片 301058" descr="砂轮机1"/>
          <p:cNvPicPr>
            <a:picLocks noChangeAspect="1"/>
          </p:cNvPicPr>
          <p:nvPr/>
        </p:nvPicPr>
        <p:blipFill>
          <a:blip r:embed="rId2"/>
          <a:stretch>
            <a:fillRect/>
          </a:stretch>
        </p:blipFill>
        <p:spPr>
          <a:xfrm>
            <a:off x="813435" y="1106170"/>
            <a:ext cx="7430770" cy="3863975"/>
          </a:xfrm>
          <a:prstGeom prst="rect">
            <a:avLst/>
          </a:prstGeom>
          <a:noFill/>
          <a:ln w="9525">
            <a:noFill/>
          </a:ln>
        </p:spPr>
      </p:pic>
      <p:sp>
        <p:nvSpPr>
          <p:cNvPr id="45060" name="任意多边形 301060"/>
          <p:cNvSpPr/>
          <p:nvPr/>
        </p:nvSpPr>
        <p:spPr>
          <a:xfrm>
            <a:off x="4842272" y="844154"/>
            <a:ext cx="1997869" cy="1187053"/>
          </a:xfrm>
          <a:custGeom>
            <a:avLst/>
            <a:gdLst/>
            <a:ahLst/>
            <a:cxnLst/>
            <a:pathLst>
              <a:path w="579" h="729">
                <a:moveTo>
                  <a:pt x="0" y="0"/>
                </a:moveTo>
                <a:lnTo>
                  <a:pt x="32" y="16"/>
                </a:lnTo>
                <a:lnTo>
                  <a:pt x="579" y="729"/>
                </a:lnTo>
              </a:path>
            </a:pathLst>
          </a:custGeom>
          <a:noFill/>
          <a:ln w="53975" cap="flat" cmpd="sng">
            <a:solidFill>
              <a:srgbClr val="FF0000"/>
            </a:solidFill>
            <a:prstDash val="solid"/>
            <a:round/>
            <a:headEnd type="none" w="med" len="med"/>
            <a:tailEnd type="triangle" w="med" len="med"/>
          </a:ln>
        </p:spPr>
        <p:txBody>
          <a:bodyPr/>
          <a:p>
            <a:endParaRPr lang="zh-CN" altLang="en-US" sz="1015"/>
          </a:p>
        </p:txBody>
      </p:sp>
      <p:sp>
        <p:nvSpPr>
          <p:cNvPr id="45061" name="矩形 301061"/>
          <p:cNvSpPr/>
          <p:nvPr/>
        </p:nvSpPr>
        <p:spPr>
          <a:xfrm>
            <a:off x="3545681" y="519113"/>
            <a:ext cx="701040" cy="247650"/>
          </a:xfrm>
          <a:prstGeom prst="rect">
            <a:avLst/>
          </a:prstGeom>
          <a:noFill/>
          <a:ln w="9525">
            <a:noFill/>
          </a:ln>
        </p:spPr>
        <p:txBody>
          <a:bodyPr wrap="none" anchor="t" anchorCtr="0">
            <a:spAutoFit/>
          </a:bodyPr>
          <a:p>
            <a:pPr marL="342900" indent="-342900">
              <a:buClr>
                <a:schemeClr val="hlink"/>
              </a:buClr>
              <a:buSzPct val="75000"/>
              <a:buFont typeface="Wingdings" panose="05000000000000000000" pitchFamily="2" charset="2"/>
            </a:pPr>
            <a:r>
              <a:rPr lang="zh-CN" altLang="en-US" sz="1015" dirty="0">
                <a:latin typeface="Arial" panose="020B0604020202020204" pitchFamily="34" charset="0"/>
                <a:ea typeface="宋体" panose="02010600030101010101" pitchFamily="2" charset="-122"/>
              </a:rPr>
              <a:t>无防护罩</a:t>
            </a:r>
            <a:endParaRPr lang="zh-CN" altLang="en-US" sz="1015" dirty="0">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文本占位符 304129"/>
          <p:cNvSpPr>
            <a:spLocks noGrp="1" noRot="1"/>
          </p:cNvSpPr>
          <p:nvPr>
            <p:ph type="body" sz="half" idx="1"/>
          </p:nvPr>
        </p:nvSpPr>
        <p:spPr>
          <a:xfrm>
            <a:off x="1369219" y="1428750"/>
            <a:ext cx="3145631" cy="3145631"/>
          </a:xfrm>
        </p:spPr>
        <p:txBody>
          <a:bodyPr anchor="t" anchorCtr="0"/>
          <a:p>
            <a:pPr>
              <a:buClr>
                <a:schemeClr val="hlink"/>
              </a:buClr>
              <a:buSzPct val="75000"/>
              <a:buFont typeface="Wingdings" panose="05000000000000000000" pitchFamily="2" charset="2"/>
            </a:pPr>
            <a:r>
              <a:rPr lang="zh-CN" altLang="en-US" dirty="0"/>
              <a:t>皮带无防护罩              冲床无安全挡板 </a:t>
            </a:r>
            <a:endParaRPr lang="zh-CN" altLang="en-US" dirty="0"/>
          </a:p>
        </p:txBody>
      </p:sp>
      <p:pic>
        <p:nvPicPr>
          <p:cNvPr id="49154" name="图片 304130" descr="SAM_1126"/>
          <p:cNvPicPr>
            <a:picLocks noChangeAspect="1"/>
          </p:cNvPicPr>
          <p:nvPr/>
        </p:nvPicPr>
        <p:blipFill>
          <a:blip r:embed="rId1"/>
          <a:stretch>
            <a:fillRect/>
          </a:stretch>
        </p:blipFill>
        <p:spPr>
          <a:xfrm>
            <a:off x="166370" y="897890"/>
            <a:ext cx="3934460" cy="3747135"/>
          </a:xfrm>
          <a:prstGeom prst="rect">
            <a:avLst/>
          </a:prstGeom>
          <a:noFill/>
          <a:ln w="9525">
            <a:noFill/>
          </a:ln>
        </p:spPr>
      </p:pic>
      <p:pic>
        <p:nvPicPr>
          <p:cNvPr id="49155" name="图片 304131" descr="SAM_1127"/>
          <p:cNvPicPr>
            <a:picLocks noChangeAspect="1"/>
          </p:cNvPicPr>
          <p:nvPr/>
        </p:nvPicPr>
        <p:blipFill>
          <a:blip r:embed="rId2"/>
          <a:stretch>
            <a:fillRect/>
          </a:stretch>
        </p:blipFill>
        <p:spPr>
          <a:xfrm>
            <a:off x="4204335" y="897890"/>
            <a:ext cx="4050030" cy="3909060"/>
          </a:xfrm>
          <a:prstGeom prst="rect">
            <a:avLst/>
          </a:prstGeom>
          <a:noFill/>
          <a:ln w="9525">
            <a:noFill/>
          </a:ln>
        </p:spPr>
      </p:pic>
      <p:sp>
        <p:nvSpPr>
          <p:cNvPr id="49156" name="任意多边形 304132"/>
          <p:cNvSpPr/>
          <p:nvPr/>
        </p:nvSpPr>
        <p:spPr>
          <a:xfrm flipH="1">
            <a:off x="2033588" y="789385"/>
            <a:ext cx="1620441" cy="972740"/>
          </a:xfrm>
          <a:custGeom>
            <a:avLst/>
            <a:gdLst/>
            <a:ahLst/>
            <a:cxnLst/>
            <a:pathLst>
              <a:path w="579" h="729">
                <a:moveTo>
                  <a:pt x="0" y="0"/>
                </a:moveTo>
                <a:lnTo>
                  <a:pt x="32" y="16"/>
                </a:lnTo>
                <a:lnTo>
                  <a:pt x="579" y="729"/>
                </a:lnTo>
              </a:path>
            </a:pathLst>
          </a:custGeom>
          <a:noFill/>
          <a:ln w="53975" cap="flat" cmpd="sng">
            <a:solidFill>
              <a:srgbClr val="FF0000"/>
            </a:solidFill>
            <a:prstDash val="solid"/>
            <a:round/>
            <a:headEnd type="none" w="med" len="med"/>
            <a:tailEnd type="triangle" w="med" len="med"/>
          </a:ln>
        </p:spPr>
        <p:txBody>
          <a:bodyPr/>
          <a:p>
            <a:endParaRPr lang="zh-CN" altLang="en-US" sz="1015"/>
          </a:p>
        </p:txBody>
      </p:sp>
      <p:sp>
        <p:nvSpPr>
          <p:cNvPr id="49157" name="任意多边形 304133"/>
          <p:cNvSpPr/>
          <p:nvPr/>
        </p:nvSpPr>
        <p:spPr>
          <a:xfrm>
            <a:off x="5868591" y="789385"/>
            <a:ext cx="539353" cy="2160984"/>
          </a:xfrm>
          <a:custGeom>
            <a:avLst/>
            <a:gdLst/>
            <a:ahLst/>
            <a:cxnLst/>
            <a:pathLst>
              <a:path w="579" h="729">
                <a:moveTo>
                  <a:pt x="0" y="0"/>
                </a:moveTo>
                <a:lnTo>
                  <a:pt x="32" y="16"/>
                </a:lnTo>
                <a:lnTo>
                  <a:pt x="579" y="729"/>
                </a:lnTo>
              </a:path>
            </a:pathLst>
          </a:custGeom>
          <a:noFill/>
          <a:ln w="53975" cap="flat" cmpd="sng">
            <a:solidFill>
              <a:srgbClr val="FF0000"/>
            </a:solidFill>
            <a:prstDash val="solid"/>
            <a:round/>
            <a:headEnd type="none" w="med" len="med"/>
            <a:tailEnd type="triangle" w="med" len="med"/>
          </a:ln>
        </p:spPr>
        <p:txBody>
          <a:bodyPr/>
          <a:p>
            <a:endParaRPr lang="zh-CN" altLang="en-US" sz="1015"/>
          </a:p>
        </p:txBody>
      </p:sp>
      <p:graphicFrame>
        <p:nvGraphicFramePr>
          <p:cNvPr id="49158" name="内容占位符 304134"/>
          <p:cNvGraphicFramePr>
            <a:graphicFrameLocks noGrp="1"/>
          </p:cNvGraphicFramePr>
          <p:nvPr>
            <p:ph sz="half" idx="2"/>
          </p:nvPr>
        </p:nvGraphicFramePr>
        <p:xfrm>
          <a:off x="5784136" y="2399030"/>
          <a:ext cx="1295400" cy="1120379"/>
        </p:xfrm>
        <a:graphic>
          <a:graphicData uri="http://schemas.openxmlformats.org/presentationml/2006/ole">
            <mc:AlternateContent xmlns:mc="http://schemas.openxmlformats.org/markup-compatibility/2006">
              <mc:Choice xmlns:v="urn:schemas-microsoft-com:vml" Requires="v">
                <p:oleObj spid="_x0000_s3076" name="" r:id="rId3" imgW="8201025" imgH="4981575" progId="AutoCAD.Drawing.16">
                  <p:embed/>
                </p:oleObj>
              </mc:Choice>
              <mc:Fallback>
                <p:oleObj name="" r:id="rId3" imgW="8201025" imgH="4981575" progId="AutoCAD.Drawing.16">
                  <p:embed/>
                  <p:pic>
                    <p:nvPicPr>
                      <p:cNvPr id="0" name="图片 3075"/>
                      <p:cNvPicPr/>
                      <p:nvPr/>
                    </p:nvPicPr>
                    <p:blipFill>
                      <a:blip r:embed="rId4"/>
                      <a:stretch>
                        <a:fillRect/>
                      </a:stretch>
                    </p:blipFill>
                    <p:spPr>
                      <a:xfrm>
                        <a:off x="5784136" y="2399030"/>
                        <a:ext cx="1295400" cy="1120379"/>
                      </a:xfrm>
                      <a:prstGeom prst="rect">
                        <a:avLst/>
                      </a:prstGeom>
                      <a:noFill/>
                      <a:ln w="38100">
                        <a:miter/>
                      </a:ln>
                    </p:spPr>
                  </p:pic>
                </p:oleObj>
              </mc:Fallback>
            </mc:AlternateContent>
          </a:graphicData>
        </a:graphic>
      </p:graphicFrame>
      <p:sp>
        <p:nvSpPr>
          <p:cNvPr id="49159" name="矩形 304135"/>
          <p:cNvSpPr/>
          <p:nvPr/>
        </p:nvSpPr>
        <p:spPr>
          <a:xfrm>
            <a:off x="3545681" y="411956"/>
            <a:ext cx="701040" cy="247650"/>
          </a:xfrm>
          <a:prstGeom prst="rect">
            <a:avLst/>
          </a:prstGeom>
          <a:noFill/>
          <a:ln w="9525">
            <a:noFill/>
          </a:ln>
        </p:spPr>
        <p:txBody>
          <a:bodyPr wrap="none" anchor="t" anchorCtr="0">
            <a:spAutoFit/>
          </a:bodyPr>
          <a:p>
            <a:pPr marL="342900" indent="-342900">
              <a:buClr>
                <a:schemeClr val="hlink"/>
              </a:buClr>
              <a:buSzPct val="75000"/>
              <a:buFont typeface="Wingdings" panose="05000000000000000000" pitchFamily="2" charset="2"/>
            </a:pPr>
            <a:r>
              <a:rPr lang="zh-CN" altLang="en-US" sz="1015" dirty="0">
                <a:latin typeface="Arial" panose="020B0604020202020204" pitchFamily="34" charset="0"/>
                <a:ea typeface="宋体" panose="02010600030101010101" pitchFamily="2" charset="-122"/>
              </a:rPr>
              <a:t>无防护罩</a:t>
            </a:r>
            <a:endParaRPr lang="zh-CN" altLang="en-US" sz="1015" dirty="0">
              <a:latin typeface="Arial" panose="020B0604020202020204" pitchFamily="34" charset="0"/>
              <a:ea typeface="宋体" panose="02010600030101010101" pitchFamily="2" charset="-122"/>
            </a:endParaRPr>
          </a:p>
        </p:txBody>
      </p:sp>
      <p:sp>
        <p:nvSpPr>
          <p:cNvPr id="49160" name="矩形 304136"/>
          <p:cNvSpPr/>
          <p:nvPr/>
        </p:nvSpPr>
        <p:spPr>
          <a:xfrm>
            <a:off x="5381625" y="465535"/>
            <a:ext cx="830580" cy="247650"/>
          </a:xfrm>
          <a:prstGeom prst="rect">
            <a:avLst/>
          </a:prstGeom>
          <a:noFill/>
          <a:ln w="9525">
            <a:noFill/>
          </a:ln>
        </p:spPr>
        <p:txBody>
          <a:bodyPr wrap="none" anchor="t" anchorCtr="0">
            <a:spAutoFit/>
          </a:bodyPr>
          <a:p>
            <a:pPr marL="342900" indent="-342900">
              <a:buClr>
                <a:schemeClr val="hlink"/>
              </a:buClr>
              <a:buSzPct val="75000"/>
              <a:buFont typeface="Wingdings" panose="05000000000000000000" pitchFamily="2" charset="2"/>
            </a:pPr>
            <a:r>
              <a:rPr lang="zh-CN" altLang="en-US" sz="1015" dirty="0">
                <a:latin typeface="Arial" panose="020B0604020202020204" pitchFamily="34" charset="0"/>
                <a:ea typeface="宋体" panose="02010600030101010101" pitchFamily="2" charset="-122"/>
              </a:rPr>
              <a:t>无防护挡板</a:t>
            </a:r>
            <a:endParaRPr lang="zh-CN" altLang="en-US" sz="1015" dirty="0">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文本占位符 305153"/>
          <p:cNvSpPr>
            <a:spLocks noGrp="1" noRot="1"/>
          </p:cNvSpPr>
          <p:nvPr>
            <p:ph idx="1"/>
          </p:nvPr>
        </p:nvSpPr>
        <p:spPr>
          <a:xfrm>
            <a:off x="1369219" y="465535"/>
            <a:ext cx="6405563" cy="4108847"/>
          </a:xfrm>
        </p:spPr>
        <p:txBody>
          <a:bodyPr anchor="t" anchorCtr="0"/>
          <a:p>
            <a:endParaRPr lang="zh-CN" dirty="0"/>
          </a:p>
        </p:txBody>
      </p:sp>
      <p:pic>
        <p:nvPicPr>
          <p:cNvPr id="50178" name="图片 305154" descr="SAM_3509"/>
          <p:cNvPicPr>
            <a:picLocks noChangeAspect="1"/>
          </p:cNvPicPr>
          <p:nvPr/>
        </p:nvPicPr>
        <p:blipFill>
          <a:blip r:embed="rId1"/>
          <a:stretch>
            <a:fillRect/>
          </a:stretch>
        </p:blipFill>
        <p:spPr>
          <a:xfrm>
            <a:off x="1385888" y="573881"/>
            <a:ext cx="6319838" cy="4104085"/>
          </a:xfrm>
          <a:prstGeom prst="rect">
            <a:avLst/>
          </a:prstGeom>
          <a:noFill/>
          <a:ln w="9525">
            <a:noFill/>
          </a:ln>
        </p:spPr>
      </p:pic>
      <p:sp>
        <p:nvSpPr>
          <p:cNvPr id="50179" name="任意多边形 305155"/>
          <p:cNvSpPr/>
          <p:nvPr/>
        </p:nvSpPr>
        <p:spPr>
          <a:xfrm flipH="1" flipV="1">
            <a:off x="4248150" y="3434954"/>
            <a:ext cx="1403747" cy="271463"/>
          </a:xfrm>
          <a:custGeom>
            <a:avLst/>
            <a:gdLst/>
            <a:ahLst/>
            <a:cxnLst/>
            <a:pathLst>
              <a:path w="579" h="729">
                <a:moveTo>
                  <a:pt x="0" y="0"/>
                </a:moveTo>
                <a:lnTo>
                  <a:pt x="32" y="16"/>
                </a:lnTo>
                <a:lnTo>
                  <a:pt x="579" y="729"/>
                </a:lnTo>
              </a:path>
            </a:pathLst>
          </a:custGeom>
          <a:noFill/>
          <a:ln w="53975" cap="flat" cmpd="sng">
            <a:solidFill>
              <a:srgbClr val="FF0000"/>
            </a:solidFill>
            <a:prstDash val="solid"/>
            <a:round/>
            <a:headEnd type="none" w="med" len="med"/>
            <a:tailEnd type="triangle" w="med" len="med"/>
          </a:ln>
        </p:spPr>
        <p:txBody>
          <a:bodyPr/>
          <a:p>
            <a:endParaRPr lang="zh-CN" altLang="en-US" sz="1015"/>
          </a:p>
        </p:txBody>
      </p:sp>
      <p:sp>
        <p:nvSpPr>
          <p:cNvPr id="50180" name="矩形 305156"/>
          <p:cNvSpPr/>
          <p:nvPr/>
        </p:nvSpPr>
        <p:spPr>
          <a:xfrm>
            <a:off x="5651897" y="3381375"/>
            <a:ext cx="701040" cy="247650"/>
          </a:xfrm>
          <a:prstGeom prst="rect">
            <a:avLst/>
          </a:prstGeom>
          <a:noFill/>
          <a:ln w="9525">
            <a:noFill/>
          </a:ln>
        </p:spPr>
        <p:txBody>
          <a:bodyPr wrap="none" anchor="t" anchorCtr="0">
            <a:spAutoFit/>
          </a:bodyPr>
          <a:p>
            <a:pPr>
              <a:spcBef>
                <a:spcPct val="0"/>
              </a:spcBef>
            </a:pPr>
            <a:r>
              <a:rPr lang="zh-CN" altLang="en-US" sz="1015" dirty="0">
                <a:solidFill>
                  <a:srgbClr val="FF3300"/>
                </a:solidFill>
                <a:latin typeface="Arial" panose="020B0604020202020204" pitchFamily="34" charset="0"/>
                <a:ea typeface="宋体" panose="02010600030101010101" pitchFamily="2" charset="-122"/>
              </a:rPr>
              <a:t>防护挡板</a:t>
            </a:r>
            <a:endParaRPr lang="zh-CN" altLang="en-US" sz="1015" dirty="0">
              <a:solidFill>
                <a:srgbClr val="FF3300"/>
              </a:solidFill>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73731" name="Text Box 8"/>
          <p:cNvSpPr txBox="1"/>
          <p:nvPr/>
        </p:nvSpPr>
        <p:spPr>
          <a:xfrm>
            <a:off x="276860" y="253365"/>
            <a:ext cx="8322310" cy="4015105"/>
          </a:xfrm>
          <a:prstGeom prst="rect">
            <a:avLst/>
          </a:prstGeom>
          <a:noFill/>
          <a:ln w="9525">
            <a:noFill/>
          </a:ln>
        </p:spPr>
        <p:txBody>
          <a:bodyPr wrap="square">
            <a:spAutoFit/>
          </a:bodyPr>
          <a:p>
            <a:pPr eaLnBrk="0" hangingPunct="0">
              <a:lnSpc>
                <a:spcPct val="15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放射源和射线装置，应有明显的标志和防护措施，并定期检测。</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50000"/>
              </a:lnSpc>
              <a:spcBef>
                <a:spcPts val="600"/>
              </a:spcBef>
              <a:buClr>
                <a:srgbClr val="C00000"/>
              </a:buClr>
              <a:buFont typeface="Wingdings" panose="05000000000000000000" pitchFamily="2" charset="2"/>
            </a:pP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放射性同位素与射线装置安全和防护条例</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（国务院令第</a:t>
            </a:r>
            <a:r>
              <a:rPr lang="en-US" altLang="zh-CN" sz="2000">
                <a:solidFill>
                  <a:srgbClr val="00B0F0"/>
                </a:solidFill>
                <a:latin typeface="仿宋" panose="02010609060101010101" charset="-122"/>
                <a:ea typeface="仿宋" panose="02010609060101010101" charset="-122"/>
                <a:cs typeface="仿宋" panose="02010609060101010101" charset="-122"/>
              </a:rPr>
              <a:t>449</a:t>
            </a:r>
            <a:r>
              <a:rPr lang="zh-CN" altLang="en-US" sz="2000" dirty="0">
                <a:solidFill>
                  <a:srgbClr val="00B0F0"/>
                </a:solidFill>
                <a:latin typeface="仿宋" panose="02010609060101010101" charset="-122"/>
                <a:ea typeface="仿宋" panose="02010609060101010101" charset="-122"/>
                <a:cs typeface="仿宋" panose="02010609060101010101" charset="-122"/>
              </a:rPr>
              <a:t>号） </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关于修改</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放射性同位素与射线装置安全许可管理办法</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的决定</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（环保部令第</a:t>
            </a:r>
            <a:r>
              <a:rPr lang="en-US" altLang="zh-CN" sz="2000">
                <a:solidFill>
                  <a:srgbClr val="00B0F0"/>
                </a:solidFill>
                <a:latin typeface="仿宋" panose="02010609060101010101" charset="-122"/>
                <a:ea typeface="仿宋" panose="02010609060101010101" charset="-122"/>
                <a:cs typeface="仿宋" panose="02010609060101010101" charset="-122"/>
              </a:rPr>
              <a:t>3</a:t>
            </a:r>
            <a:r>
              <a:rPr lang="zh-CN" altLang="en-US" sz="2000" dirty="0">
                <a:solidFill>
                  <a:srgbClr val="00B0F0"/>
                </a:solidFill>
                <a:latin typeface="仿宋" panose="02010609060101010101" charset="-122"/>
                <a:ea typeface="仿宋" panose="02010609060101010101" charset="-122"/>
                <a:cs typeface="仿宋" panose="02010609060101010101" charset="-122"/>
              </a:rPr>
              <a:t>号）</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放射卫生防护基本标准</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a:t>
            </a:r>
            <a:r>
              <a:rPr lang="en-US" altLang="zh-CN" sz="2000">
                <a:solidFill>
                  <a:srgbClr val="00B0F0"/>
                </a:solidFill>
                <a:latin typeface="仿宋" panose="02010609060101010101" charset="-122"/>
                <a:ea typeface="仿宋" panose="02010609060101010101" charset="-122"/>
                <a:cs typeface="仿宋" panose="02010609060101010101" charset="-122"/>
              </a:rPr>
              <a:t>GB4792</a:t>
            </a:r>
            <a:r>
              <a:rPr lang="zh-CN" altLang="en-US" sz="2000" dirty="0">
                <a:solidFill>
                  <a:srgbClr val="00B0F0"/>
                </a:solidFill>
                <a:latin typeface="仿宋" panose="02010609060101010101" charset="-122"/>
                <a:ea typeface="仿宋" panose="02010609060101010101" charset="-122"/>
                <a:cs typeface="仿宋" panose="02010609060101010101" charset="-122"/>
              </a:rPr>
              <a:t>） </a:t>
            </a:r>
            <a:r>
              <a:rPr lang="en-US" altLang="zh-CN" sz="2000">
                <a:latin typeface="仿宋" panose="02010609060101010101" charset="-122"/>
                <a:ea typeface="仿宋" panose="02010609060101010101" charset="-122"/>
                <a:cs typeface="仿宋" panose="02010609060101010101" charset="-122"/>
              </a:rPr>
              <a:t> </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5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酸洗和碱洗区域，应有防止人员灼伤的措施，并设置安全喷淋或洗涤设施。 </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50000"/>
              </a:lnSpc>
              <a:spcBef>
                <a:spcPts val="600"/>
              </a:spcBef>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采用电感应加热的炉子，应有防止电磁场危害周围设备和人员的措施。</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电磁辐射防护规定</a:t>
            </a:r>
            <a:r>
              <a:rPr lang="en-US" altLang="zh-CN" sz="2000">
                <a:solidFill>
                  <a:srgbClr val="00B0F0"/>
                </a:solidFill>
                <a:latin typeface="仿宋" panose="02010609060101010101" charset="-122"/>
                <a:ea typeface="仿宋" panose="02010609060101010101" charset="-122"/>
                <a:cs typeface="仿宋" panose="02010609060101010101" charset="-122"/>
              </a:rPr>
              <a:t>》</a:t>
            </a:r>
            <a:r>
              <a:rPr lang="zh-CN" altLang="en-US" sz="2000" dirty="0">
                <a:solidFill>
                  <a:srgbClr val="00B0F0"/>
                </a:solidFill>
                <a:latin typeface="仿宋" panose="02010609060101010101" charset="-122"/>
                <a:ea typeface="仿宋" panose="02010609060101010101" charset="-122"/>
                <a:cs typeface="仿宋" panose="02010609060101010101" charset="-122"/>
              </a:rPr>
              <a:t>（</a:t>
            </a:r>
            <a:r>
              <a:rPr lang="en-US" altLang="en-US" sz="2000">
                <a:solidFill>
                  <a:srgbClr val="00B0F0"/>
                </a:solidFill>
                <a:latin typeface="仿宋" panose="02010609060101010101" charset="-122"/>
                <a:ea typeface="仿宋" panose="02010609060101010101" charset="-122"/>
                <a:cs typeface="仿宋" panose="02010609060101010101" charset="-122"/>
              </a:rPr>
              <a:t>GB 8702-1988 </a:t>
            </a:r>
            <a:r>
              <a:rPr lang="zh-CN" altLang="en-US" sz="2000" dirty="0">
                <a:solidFill>
                  <a:srgbClr val="00B0F0"/>
                </a:solidFill>
                <a:latin typeface="仿宋" panose="02010609060101010101" charset="-122"/>
                <a:ea typeface="仿宋" panose="02010609060101010101" charset="-122"/>
                <a:cs typeface="仿宋" panose="02010609060101010101" charset="-122"/>
              </a:rPr>
              <a:t>）</a:t>
            </a:r>
            <a:endParaRPr lang="en-US" altLang="zh-CN" sz="2000">
              <a:solidFill>
                <a:srgbClr val="00B0F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pic>
        <p:nvPicPr>
          <p:cNvPr id="56324" name="Picture 2" descr="http://www.wzhmt888.com/1/b020011.gif">
            <a:hlinkClick r:id="rId1"/>
          </p:cNvPr>
          <p:cNvPicPr>
            <a:picLocks noChangeArrowheads="1"/>
          </p:cNvPicPr>
          <p:nvPr/>
        </p:nvPicPr>
        <p:blipFill>
          <a:blip r:embed="rId2" cstate="print"/>
          <a:srcRect/>
          <a:stretch>
            <a:fillRect/>
          </a:stretch>
        </p:blipFill>
        <p:spPr bwMode="auto">
          <a:xfrm>
            <a:off x="1243013" y="1600200"/>
            <a:ext cx="1664494" cy="2928938"/>
          </a:xfrm>
          <a:prstGeom prst="rect">
            <a:avLst/>
          </a:prstGeom>
          <a:noFill/>
          <a:ln w="9525">
            <a:noFill/>
            <a:miter lim="800000"/>
            <a:headEnd/>
            <a:tailEnd/>
          </a:ln>
          <a:scene3d>
            <a:camera prst="orthographicFront"/>
            <a:lightRig rig="threePt" dir="t"/>
          </a:scene3d>
          <a:sp3d>
            <a:bevelT w="152400" h="50800" prst="softRound"/>
          </a:sp3d>
        </p:spPr>
      </p:pic>
      <p:pic>
        <p:nvPicPr>
          <p:cNvPr id="56325" name="Picture 4" descr="http://www.wzhmt888.com/1/b030012.gif">
            <a:hlinkClick r:id="rId3"/>
          </p:cNvPr>
          <p:cNvPicPr>
            <a:picLocks noChangeArrowheads="1"/>
          </p:cNvPicPr>
          <p:nvPr/>
        </p:nvPicPr>
        <p:blipFill>
          <a:blip r:embed="rId4" cstate="print"/>
          <a:srcRect/>
          <a:stretch>
            <a:fillRect/>
          </a:stretch>
        </p:blipFill>
        <p:spPr bwMode="auto">
          <a:xfrm>
            <a:off x="2878931" y="1600200"/>
            <a:ext cx="1664494" cy="2928938"/>
          </a:xfrm>
          <a:prstGeom prst="rect">
            <a:avLst/>
          </a:prstGeom>
          <a:noFill/>
          <a:ln w="9525">
            <a:noFill/>
            <a:miter lim="800000"/>
            <a:headEnd/>
            <a:tailEnd/>
          </a:ln>
          <a:scene3d>
            <a:camera prst="orthographicFront"/>
            <a:lightRig rig="threePt" dir="t"/>
          </a:scene3d>
          <a:sp3d>
            <a:bevelT w="152400" h="50800" prst="softRound"/>
          </a:sp3d>
        </p:spPr>
      </p:pic>
      <p:pic>
        <p:nvPicPr>
          <p:cNvPr id="56326" name="Picture 6" descr="http://www.wzhmt888.com/1/b040003.gif">
            <a:hlinkClick r:id="rId5"/>
          </p:cNvPr>
          <p:cNvPicPr>
            <a:picLocks noChangeArrowheads="1"/>
          </p:cNvPicPr>
          <p:nvPr/>
        </p:nvPicPr>
        <p:blipFill>
          <a:blip r:embed="rId6" cstate="print"/>
          <a:srcRect/>
          <a:stretch>
            <a:fillRect/>
          </a:stretch>
        </p:blipFill>
        <p:spPr bwMode="auto">
          <a:xfrm>
            <a:off x="4507706" y="1600200"/>
            <a:ext cx="1664494" cy="2928938"/>
          </a:xfrm>
          <a:prstGeom prst="rect">
            <a:avLst/>
          </a:prstGeom>
          <a:noFill/>
          <a:ln w="9525">
            <a:noFill/>
            <a:miter lim="800000"/>
            <a:headEnd/>
            <a:tailEnd/>
          </a:ln>
          <a:scene3d>
            <a:camera prst="orthographicFront"/>
            <a:lightRig rig="threePt" dir="t"/>
          </a:scene3d>
          <a:sp3d>
            <a:bevelT w="152400" h="50800" prst="softRound"/>
          </a:sp3d>
        </p:spPr>
      </p:pic>
      <p:pic>
        <p:nvPicPr>
          <p:cNvPr id="56327" name="Picture 8" descr="http://www.wzhmt888.com/1/b050007.gif">
            <a:hlinkClick r:id="rId7"/>
          </p:cNvPr>
          <p:cNvPicPr>
            <a:picLocks noChangeArrowheads="1"/>
          </p:cNvPicPr>
          <p:nvPr/>
        </p:nvPicPr>
        <p:blipFill>
          <a:blip r:embed="rId8" cstate="print"/>
          <a:srcRect/>
          <a:stretch>
            <a:fillRect/>
          </a:stretch>
        </p:blipFill>
        <p:spPr bwMode="auto">
          <a:xfrm>
            <a:off x="6165056" y="1600200"/>
            <a:ext cx="1664494" cy="2928938"/>
          </a:xfrm>
          <a:prstGeom prst="rect">
            <a:avLst/>
          </a:prstGeom>
          <a:noFill/>
          <a:ln w="9525">
            <a:noFill/>
            <a:miter lim="800000"/>
            <a:headEnd/>
            <a:tailEnd/>
          </a:ln>
          <a:scene3d>
            <a:camera prst="orthographicFront"/>
            <a:lightRig rig="threePt" dir="t"/>
          </a:scene3d>
          <a:sp3d>
            <a:bevelT w="152400" h="50800" prst="softRound"/>
          </a:sp3d>
        </p:spPr>
      </p:pic>
      <p:sp>
        <p:nvSpPr>
          <p:cNvPr id="9" name="矩形 8"/>
          <p:cNvSpPr/>
          <p:nvPr/>
        </p:nvSpPr>
        <p:spPr>
          <a:xfrm>
            <a:off x="6383819" y="1085850"/>
            <a:ext cx="1249680" cy="414020"/>
          </a:xfrm>
          <a:prstGeom prst="rect">
            <a:avLst/>
          </a:prstGeom>
          <a:solidFill>
            <a:srgbClr val="008000"/>
          </a:solidFill>
          <a:effectLst>
            <a:innerShdw blurRad="63500" dist="50800">
              <a:prstClr val="black">
                <a:alpha val="50000"/>
              </a:prstClr>
            </a:innerShdw>
          </a:effectLst>
          <a:scene3d>
            <a:camera prst="orthographicFront"/>
            <a:lightRig rig="threePt" dir="t"/>
          </a:scene3d>
          <a:sp3d>
            <a:bevelT w="152400" h="50800" prst="softRound"/>
          </a:sp3d>
        </p:spPr>
        <p:txBody>
          <a:bodyPr wrap="none">
            <a:spAutoFit/>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zh-CN" altLang="en-US" sz="21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提示标志</a:t>
            </a:r>
            <a:endParaRPr kumimoji="0" lang="zh-CN" altLang="en-US" sz="21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 name="矩形 9"/>
          <p:cNvSpPr/>
          <p:nvPr/>
        </p:nvSpPr>
        <p:spPr>
          <a:xfrm>
            <a:off x="4710901" y="1085850"/>
            <a:ext cx="1249680" cy="414020"/>
          </a:xfrm>
          <a:prstGeom prst="rect">
            <a:avLst/>
          </a:prstGeom>
          <a:solidFill>
            <a:srgbClr val="0070C0"/>
          </a:solidFill>
          <a:effectLst>
            <a:outerShdw blurRad="50800" dist="38100" algn="l" rotWithShape="0">
              <a:prstClr val="black">
                <a:alpha val="40000"/>
              </a:prstClr>
            </a:outerShdw>
          </a:effectLst>
          <a:scene3d>
            <a:camera prst="orthographicFront"/>
            <a:lightRig rig="threePt" dir="t"/>
          </a:scene3d>
          <a:sp3d>
            <a:bevelT w="152400" h="50800" prst="softRound"/>
          </a:sp3d>
        </p:spPr>
        <p:txBody>
          <a:bodyPr wrap="none">
            <a:spAutoFit/>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zh-CN" altLang="en-US" sz="21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指令标志</a:t>
            </a:r>
            <a:endParaRPr kumimoji="0" lang="zh-CN" altLang="en-US" sz="21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 name="矩形 10"/>
          <p:cNvSpPr/>
          <p:nvPr/>
        </p:nvSpPr>
        <p:spPr>
          <a:xfrm>
            <a:off x="3053551" y="1085850"/>
            <a:ext cx="1249680" cy="414020"/>
          </a:xfrm>
          <a:prstGeom prst="rect">
            <a:avLst/>
          </a:prstGeom>
          <a:solidFill>
            <a:srgbClr val="FFFF00"/>
          </a:solidFill>
          <a:effectLst>
            <a:outerShdw blurRad="50800" dist="38100" algn="l" rotWithShape="0">
              <a:prstClr val="black">
                <a:alpha val="40000"/>
              </a:prstClr>
            </a:outerShdw>
          </a:effectLst>
          <a:scene3d>
            <a:camera prst="orthographicFront"/>
            <a:lightRig rig="threePt" dir="t"/>
          </a:scene3d>
          <a:sp3d>
            <a:bevelT w="152400" h="50800" prst="softRound"/>
          </a:sp3d>
        </p:spPr>
        <p:txBody>
          <a:bodyPr wrap="none">
            <a:spAutoFit/>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zh-CN" altLang="en-US" sz="21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警告标志</a:t>
            </a:r>
            <a:endParaRPr kumimoji="0" lang="zh-CN" altLang="en-US" sz="21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矩形 11"/>
          <p:cNvSpPr/>
          <p:nvPr/>
        </p:nvSpPr>
        <p:spPr>
          <a:xfrm>
            <a:off x="1453351" y="1085850"/>
            <a:ext cx="1249680" cy="414020"/>
          </a:xfrm>
          <a:prstGeom prst="rect">
            <a:avLst/>
          </a:prstGeom>
          <a:solidFill>
            <a:srgbClr val="FF0000"/>
          </a:solidFill>
          <a:effectLst>
            <a:outerShdw blurRad="50800" dist="38100" algn="l" rotWithShape="0">
              <a:prstClr val="black">
                <a:alpha val="40000"/>
              </a:prstClr>
            </a:outerShdw>
          </a:effectLst>
          <a:scene3d>
            <a:camera prst="orthographicFront"/>
            <a:lightRig rig="threePt" dir="t"/>
          </a:scene3d>
          <a:sp3d>
            <a:bevelT w="152400" h="50800" prst="softRound"/>
          </a:sp3d>
        </p:spPr>
        <p:txBody>
          <a:bodyPr wrap="none">
            <a:spAutoFit/>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zh-CN" altLang="en-US" sz="21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禁止标志</a:t>
            </a:r>
            <a:endParaRPr kumimoji="0" lang="zh-CN" altLang="en-US" sz="21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75779" name="Text Box 8"/>
          <p:cNvSpPr txBox="1"/>
          <p:nvPr/>
        </p:nvSpPr>
        <p:spPr>
          <a:xfrm>
            <a:off x="207010" y="169545"/>
            <a:ext cx="8392160" cy="4661535"/>
          </a:xfrm>
          <a:prstGeom prst="rect">
            <a:avLst/>
          </a:prstGeom>
          <a:noFill/>
          <a:ln w="9525">
            <a:noFill/>
          </a:ln>
        </p:spPr>
        <p:txBody>
          <a:bodyPr wrap="square">
            <a:spAutoFit/>
          </a:bodyPr>
          <a:p>
            <a:pPr eaLnBrk="0" hangingPunct="0">
              <a:spcBef>
                <a:spcPts val="600"/>
              </a:spcBef>
              <a:buClr>
                <a:schemeClr val="tx2"/>
              </a:buClr>
              <a:buFont typeface="Wingdings" panose="05000000000000000000" pitchFamily="2" charset="2"/>
            </a:pPr>
            <a:r>
              <a:rPr lang="en-US" altLang="zh-CN" sz="2000">
                <a:latin typeface="仿宋" panose="02010609060101010101" charset="-122"/>
                <a:ea typeface="仿宋" panose="02010609060101010101" charset="-122"/>
                <a:cs typeface="仿宋" panose="02010609060101010101" charset="-122"/>
              </a:rPr>
              <a:t>7.</a:t>
            </a:r>
            <a:r>
              <a:rPr lang="en-US" altLang="zh-CN" sz="2000">
                <a:latin typeface="仿宋" panose="02010609060101010101" charset="-122"/>
                <a:ea typeface="仿宋" panose="02010609060101010101" charset="-122"/>
                <a:cs typeface="仿宋" panose="02010609060101010101" charset="-122"/>
              </a:rPr>
              <a:t>4</a:t>
            </a:r>
            <a:r>
              <a:rPr lang="zh-CN" altLang="en-US" sz="2000" dirty="0">
                <a:latin typeface="仿宋" panose="02010609060101010101" charset="-122"/>
                <a:ea typeface="仿宋" panose="02010609060101010101" charset="-122"/>
                <a:cs typeface="仿宋" panose="02010609060101010101" charset="-122"/>
              </a:rPr>
              <a:t>相关方管理：</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rgbClr val="C00000"/>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制度：</a:t>
            </a:r>
            <a:r>
              <a:rPr lang="zh-CN" altLang="en-US" sz="2000" dirty="0">
                <a:latin typeface="仿宋" panose="02010609060101010101" charset="-122"/>
                <a:ea typeface="仿宋" panose="02010609060101010101" charset="-122"/>
                <a:cs typeface="仿宋" panose="02010609060101010101" charset="-122"/>
              </a:rPr>
              <a:t>应建立有关承包商、供应商等相关方的管理制度。</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rgbClr val="C00000"/>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管理要求：</a:t>
            </a:r>
            <a:r>
              <a:rPr lang="zh-CN" altLang="en-US" sz="2000" dirty="0">
                <a:latin typeface="仿宋" panose="02010609060101010101" charset="-122"/>
                <a:ea typeface="仿宋" panose="02010609060101010101" charset="-122"/>
                <a:cs typeface="仿宋" panose="02010609060101010101" charset="-122"/>
              </a:rPr>
              <a:t>应对承包商、供应商等相关方的资格预审、选择、服务前准备、作业过程监督、提供的产品、技术服务、表现评估、续用等进行管理，建立相关方的名录和档案。 </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rgbClr val="C00000"/>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资质和安全协议：</a:t>
            </a:r>
            <a:r>
              <a:rPr lang="zh-CN" altLang="en-US" sz="2000" dirty="0">
                <a:latin typeface="仿宋" panose="02010609060101010101" charset="-122"/>
                <a:ea typeface="仿宋" panose="02010609060101010101" charset="-122"/>
                <a:cs typeface="仿宋" panose="02010609060101010101" charset="-122"/>
              </a:rPr>
              <a:t>不应将工程项目发包给不具备相应资质的单位。工程项目承包协议应当明确规定双方的安全生产责任和义务。（采购工业气体）</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rgbClr val="C00000"/>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过程管理：</a:t>
            </a:r>
            <a:r>
              <a:rPr lang="zh-CN" altLang="en-US" sz="2000" dirty="0">
                <a:latin typeface="仿宋" panose="02010609060101010101" charset="-122"/>
                <a:ea typeface="仿宋" panose="02010609060101010101" charset="-122"/>
                <a:cs typeface="仿宋" panose="02010609060101010101" charset="-122"/>
              </a:rPr>
              <a:t>应根据相关方提供的服务作业性质和行为定期识别服务行为风险，采取行之有效的风险控制措施，并对其安全绩效进行监测。</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600"/>
              </a:spcBef>
              <a:buClr>
                <a:schemeClr val="tx2"/>
              </a:buClr>
              <a:buFont typeface="Wingdings" panose="05000000000000000000" pitchFamily="2" charset="2"/>
            </a:pPr>
            <a:r>
              <a:rPr lang="zh-CN" altLang="en-US" sz="2000" dirty="0">
                <a:latin typeface="仿宋" panose="02010609060101010101" charset="-122"/>
                <a:ea typeface="仿宋" panose="02010609060101010101" charset="-122"/>
                <a:cs typeface="仿宋" panose="02010609060101010101" charset="-122"/>
              </a:rPr>
              <a:t>  甲方应统一协调管理同一作业区域内的多个相关方的交叉作业。</a:t>
            </a:r>
            <a:endParaRPr lang="zh-CN" altLang="en-US" sz="2000" dirty="0">
              <a:solidFill>
                <a:srgbClr val="FF000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5" name="标题 1"/>
          <p:cNvSpPr>
            <a:spLocks noGrp="1"/>
          </p:cNvSpPr>
          <p:nvPr/>
        </p:nvSpPr>
        <p:spPr>
          <a:xfrm>
            <a:off x="80645" y="391795"/>
            <a:ext cx="8510270" cy="4505960"/>
          </a:xfrm>
          <a:prstGeom prst="rect">
            <a:avLst/>
          </a:prstGeom>
          <a:solidFill>
            <a:schemeClr val="bg2">
              <a:lumMod val="20000"/>
              <a:lumOff val="80000"/>
            </a:schemeClr>
          </a:solidFill>
          <a:ln w="9525">
            <a:noFill/>
          </a:ln>
        </p:spPr>
        <p:txBody>
          <a:bodyPr anchor="t" anchorCtr="0"/>
          <a:p>
            <a:pPr fontAlgn="base">
              <a:lnSpc>
                <a:spcPct val="120000"/>
              </a:lnSpc>
              <a:spcBef>
                <a:spcPct val="0"/>
              </a:spcBef>
            </a:pPr>
            <a:r>
              <a:rPr lang="en-US" altLang="zh-CN" sz="2400" strike="noStrike" noProof="1" dirty="0">
                <a:solidFill>
                  <a:srgbClr val="FF3300"/>
                </a:solidFill>
                <a:latin typeface="Arial" panose="020B0604020202020204" pitchFamily="34" charset="0"/>
                <a:ea typeface="宋体" panose="02010600030101010101" pitchFamily="2" charset="-122"/>
                <a:cs typeface="+mn-cs"/>
                <a:sym typeface="宋体" panose="02010600030101010101" pitchFamily="2" charset="-122"/>
              </a:rPr>
              <a:t>   </a:t>
            </a: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8.2014年6月3日，国家安全监管总局印发《企业安全生产标准化评审工作管理办法(试行)》</a:t>
            </a:r>
            <a:r>
              <a:rPr lang="zh-CN" altLang="en-US" sz="2400" strike="noStrike" noProof="1" dirty="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(安监总办〔2014〕49号)</a:t>
            </a: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，本办法自印发之日起施行。</a:t>
            </a:r>
            <a:endParaRPr lang="en-US" altLang="zh-CN"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endParaRPr>
          </a:p>
          <a:p>
            <a:pPr fontAlgn="base">
              <a:lnSpc>
                <a:spcPct val="120000"/>
              </a:lnSpc>
              <a:spcBef>
                <a:spcPct val="0"/>
              </a:spcBef>
            </a:pPr>
            <a:r>
              <a:rPr lang="en-US" altLang="zh-CN"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  </a:t>
            </a: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国家安全监管总局印发的《非煤矿山安全生产标准化评审</a:t>
            </a:r>
            <a:r>
              <a:rPr lang="zh-CN" altLang="en-US" sz="2400" strike="noStrike" noProof="1" dirty="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工作管理办法</a:t>
            </a: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》(安监总管一〔2011〕190号)、《危险化学品从业单位安全生产标准化评审</a:t>
            </a:r>
            <a:r>
              <a:rPr lang="zh-CN" altLang="en-US" sz="2400" strike="noStrike" noProof="1" dirty="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工作管理办法</a:t>
            </a: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》(安监总管三〔2011〕145号)、《国家安全监管总局关于全面开展烟花爆竹企业安全生产标准化</a:t>
            </a:r>
            <a:r>
              <a:rPr lang="zh-CN" altLang="en-US" sz="2400" strike="noStrike" noProof="1" dirty="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工作的通知</a:t>
            </a: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》(安监总管三〔2011〕151号)和《全国冶金等工贸企业安全生产标准化</a:t>
            </a:r>
            <a:r>
              <a:rPr lang="zh-CN" altLang="en-US" sz="2400" strike="noStrike" noProof="1" dirty="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考评办法</a:t>
            </a: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》(安监总管四</a:t>
            </a:r>
            <a:r>
              <a:rPr lang="zh-CN" altLang="en-US" sz="2400" strike="noStrike" noProof="1" dirty="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〔2011〕84号)同时废止</a:t>
            </a:r>
            <a:r>
              <a:rPr lang="zh-CN" altLang="en-US" sz="2400" strike="noStrike" noProof="1" dirty="0">
                <a:latin typeface="仿宋" panose="02010609060101010101" charset="-122"/>
                <a:ea typeface="仿宋" panose="02010609060101010101" charset="-122"/>
                <a:cs typeface="仿宋" panose="02010609060101010101" charset="-122"/>
                <a:sym typeface="宋体" panose="02010600030101010101" pitchFamily="2" charset="-122"/>
              </a:rPr>
              <a:t>。</a:t>
            </a:r>
            <a:endParaRPr lang="zh-CN" altLang="en-US" sz="2400" strike="noStrike" noProof="1" dirty="0">
              <a:latin typeface="仿宋" panose="02010609060101010101" charset="-122"/>
              <a:ea typeface="仿宋" panose="02010609060101010101" charset="-122"/>
              <a:cs typeface="仿宋" panose="02010609060101010101" charset="-122"/>
            </a:endParaRPr>
          </a:p>
        </p:txBody>
      </p:sp>
      <p:sp>
        <p:nvSpPr>
          <p:cNvPr id="2" name="Rectangle 3"/>
          <p:cNvSpPr txBox="1">
            <a:spLocks noChangeArrowheads="1"/>
          </p:cNvSpPr>
          <p:nvPr/>
        </p:nvSpPr>
        <p:spPr bwMode="auto">
          <a:xfrm>
            <a:off x="0" y="0"/>
            <a:ext cx="1116330"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1</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历史</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灯片编号占位符 3"/>
          <p:cNvSpPr txBox="1">
            <a:spLocks noGrp="1"/>
          </p:cNvSpPr>
          <p:nvPr>
            <p:ph type="sldNum" sz="quarter" idx="11"/>
          </p:nvPr>
        </p:nvSpPr>
        <p:spPr>
          <a:xfrm>
            <a:off x="4052570" y="4767580"/>
            <a:ext cx="981075" cy="273685"/>
          </a:xfrm>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76803" name="Text Box 8"/>
          <p:cNvSpPr txBox="1"/>
          <p:nvPr/>
        </p:nvSpPr>
        <p:spPr>
          <a:xfrm>
            <a:off x="365760" y="313055"/>
            <a:ext cx="8413115" cy="4399915"/>
          </a:xfrm>
          <a:prstGeom prst="rect">
            <a:avLst/>
          </a:prstGeom>
          <a:solidFill>
            <a:schemeClr val="accent6">
              <a:lumMod val="60000"/>
              <a:lumOff val="40000"/>
            </a:schemeClr>
          </a:solidFill>
          <a:ln w="9525">
            <a:noFill/>
          </a:ln>
        </p:spPr>
        <p:txBody>
          <a:bodyPr wrap="square">
            <a:spAutoFit/>
          </a:bodyPr>
          <a:p>
            <a:pPr eaLnBrk="0" hangingPunct="0">
              <a:lnSpc>
                <a:spcPct val="140000"/>
              </a:lnSpc>
              <a:spcBef>
                <a:spcPts val="0"/>
              </a:spcBef>
              <a:spcAft>
                <a:spcPts val="0"/>
              </a:spcAft>
              <a:buClr>
                <a:schemeClr val="tx2"/>
              </a:buClr>
              <a:buFont typeface="Wingdings" panose="05000000000000000000" pitchFamily="2" charset="2"/>
            </a:pPr>
            <a:r>
              <a:rPr lang="en-US" altLang="zh-CN" sz="2000">
                <a:latin typeface="仿宋" panose="02010609060101010101" charset="-122"/>
                <a:ea typeface="仿宋" panose="02010609060101010101" charset="-122"/>
                <a:cs typeface="仿宋" panose="02010609060101010101" charset="-122"/>
              </a:rPr>
              <a:t>7.5</a:t>
            </a:r>
            <a:r>
              <a:rPr lang="zh-CN" altLang="en-US" sz="2000" dirty="0">
                <a:latin typeface="仿宋" panose="02010609060101010101" charset="-122"/>
                <a:ea typeface="仿宋" panose="02010609060101010101" charset="-122"/>
                <a:cs typeface="仿宋" panose="02010609060101010101" charset="-122"/>
              </a:rPr>
              <a:t>变更：</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40000"/>
              </a:lnSpc>
              <a:spcBef>
                <a:spcPts val="0"/>
              </a:spcBef>
              <a:spcAft>
                <a:spcPts val="0"/>
              </a:spcAft>
              <a:buClr>
                <a:srgbClr val="C00000"/>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制度：</a:t>
            </a:r>
            <a:r>
              <a:rPr lang="zh-CN" altLang="en-US" sz="2000" dirty="0">
                <a:latin typeface="仿宋" panose="02010609060101010101" charset="-122"/>
                <a:ea typeface="仿宋" panose="02010609060101010101" charset="-122"/>
                <a:cs typeface="仿宋" panose="02010609060101010101" charset="-122"/>
              </a:rPr>
              <a:t>应建立有关人员、机构、工艺、技术、设施、作业过程及环境变更的管理制度。 </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40000"/>
              </a:lnSpc>
              <a:spcBef>
                <a:spcPts val="0"/>
              </a:spcBef>
              <a:spcAft>
                <a:spcPts val="0"/>
              </a:spcAft>
              <a:buClr>
                <a:srgbClr val="C00000"/>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实施计划：</a:t>
            </a:r>
            <a:r>
              <a:rPr lang="zh-CN" altLang="en-US" sz="2000" dirty="0">
                <a:latin typeface="仿宋" panose="02010609060101010101" charset="-122"/>
                <a:ea typeface="仿宋" panose="02010609060101010101" charset="-122"/>
                <a:cs typeface="仿宋" panose="02010609060101010101" charset="-122"/>
              </a:rPr>
              <a:t> 应对有关人员、机构、工艺、技术、设施、作业过程及环境的变更制定实施计划。  </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40000"/>
              </a:lnSpc>
              <a:spcBef>
                <a:spcPts val="0"/>
              </a:spcBef>
              <a:spcAft>
                <a:spcPts val="0"/>
              </a:spcAft>
              <a:buClr>
                <a:srgbClr val="C00000"/>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风险辨识和控制：</a:t>
            </a:r>
            <a:r>
              <a:rPr lang="zh-CN" altLang="en-US" sz="2000" dirty="0">
                <a:latin typeface="仿宋" panose="02010609060101010101" charset="-122"/>
                <a:ea typeface="仿宋" panose="02010609060101010101" charset="-122"/>
                <a:cs typeface="仿宋" panose="02010609060101010101" charset="-122"/>
              </a:rPr>
              <a:t>应对变更的实施进行审批和验收管理，并对变更过程及变更后所产生的风险和隐患进行辨识、评估和控制。</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40000"/>
              </a:lnSpc>
              <a:spcBef>
                <a:spcPts val="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变更管理：</a:t>
            </a:r>
            <a:r>
              <a:rPr lang="zh-CN" altLang="en-US" sz="2000" dirty="0">
                <a:latin typeface="仿宋" panose="02010609060101010101" charset="-122"/>
                <a:ea typeface="仿宋" panose="02010609060101010101" charset="-122"/>
                <a:cs typeface="仿宋" panose="02010609060101010101" charset="-122"/>
              </a:rPr>
              <a:t>变更安全设施，在建设阶段应经设计单位书面同意，在投用后应经安全管理部门书面同意。重大变更的，还应报安全生产监督管理部门备案。</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451485" y="0"/>
            <a:ext cx="2114550" cy="478631"/>
          </a:xfrm>
          <a:prstGeom prst="roundRect">
            <a:avLst>
              <a:gd name="adj" fmla="val 16667"/>
            </a:avLst>
          </a:prstGeom>
          <a:gradFill rotWithShape="1">
            <a:gsLst>
              <a:gs pos="0">
                <a:schemeClr val="accent1"/>
              </a:gs>
              <a:gs pos="50000">
                <a:srgbClr val="E6E6E6"/>
              </a:gs>
              <a:gs pos="100000">
                <a:schemeClr val="accent1"/>
              </a:gs>
            </a:gsLst>
            <a:lin ang="5400000" scaled="1"/>
          </a:gradFill>
          <a:ln w="12700" algn="ctr">
            <a:solidFill>
              <a:schemeClr val="bg1"/>
            </a:solidFill>
            <a:round/>
          </a:ln>
          <a:effectLst>
            <a:outerShdw dist="35921" dir="2700000" algn="ctr" rotWithShape="0">
              <a:srgbClr val="808080"/>
            </a:outerShdw>
          </a:effectLst>
          <a:scene3d>
            <a:camera prst="orthographicFront"/>
            <a:lightRig rig="threePt" dir="t"/>
          </a:scene3d>
          <a:sp3d>
            <a:bevelT w="152400" h="50800" prst="softRound"/>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7829"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77830" name="Text Box 4"/>
          <p:cNvSpPr txBox="1"/>
          <p:nvPr/>
        </p:nvSpPr>
        <p:spPr>
          <a:xfrm>
            <a:off x="497205" y="0"/>
            <a:ext cx="2173605" cy="422275"/>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仿宋" panose="02010609060101010101" charset="-122"/>
                <a:ea typeface="仿宋" panose="02010609060101010101" charset="-122"/>
              </a:rPr>
              <a:t>隐患排查与治理</a:t>
            </a:r>
            <a:endParaRPr lang="zh-CN" altLang="en-US" sz="2000" b="1" dirty="0">
              <a:latin typeface="仿宋" panose="02010609060101010101" charset="-122"/>
              <a:ea typeface="仿宋" panose="02010609060101010101" charset="-122"/>
            </a:endParaRPr>
          </a:p>
        </p:txBody>
      </p:sp>
      <p:sp>
        <p:nvSpPr>
          <p:cNvPr id="60424" name="Oval 5"/>
          <p:cNvSpPr>
            <a:spLocks noChangeArrowheads="1"/>
          </p:cNvSpPr>
          <p:nvPr/>
        </p:nvSpPr>
        <p:spPr bwMode="auto">
          <a:xfrm>
            <a:off x="74295" y="80"/>
            <a:ext cx="377429" cy="377428"/>
          </a:xfrm>
          <a:prstGeom prst="ellipse">
            <a:avLst/>
          </a:prstGeom>
          <a:gradFill rotWithShape="0">
            <a:gsLst>
              <a:gs pos="0">
                <a:srgbClr val="9CE6DD"/>
              </a:gs>
              <a:gs pos="100000">
                <a:srgbClr val="385350"/>
              </a:gs>
            </a:gsLst>
            <a:path path="rect">
              <a:fillToRect r="100000" b="100000"/>
            </a:path>
          </a:gradFill>
          <a:ln w="12700">
            <a:solidFill>
              <a:srgbClr val="000000"/>
            </a:solidFill>
            <a:round/>
          </a:ln>
          <a:scene3d>
            <a:camera prst="orthographicFront"/>
            <a:lightRig rig="threePt" dir="t"/>
          </a:scene3d>
          <a:sp3d>
            <a:bevelT w="152400" h="50800" prst="softRound"/>
          </a:sp3d>
        </p:spPr>
        <p:txBody>
          <a:bodyPr wrap="none" anchor="ctr"/>
          <a:p>
            <a:pPr algn="ctr" eaLnBrk="0" latinLnBrk="1" hangingPunct="0">
              <a:spcBef>
                <a:spcPct val="20000"/>
              </a:spcBef>
              <a:buClr>
                <a:schemeClr val="tx2"/>
              </a:buClr>
              <a:buFont typeface="Wingdings" panose="05000000000000000000" pitchFamily="2" charset="2"/>
            </a:pPr>
            <a:r>
              <a:rPr lang="en-US" altLang="zh-CN" sz="1015" b="1">
                <a:solidFill>
                  <a:srgbClr val="FFFFFF"/>
                </a:solidFill>
                <a:latin typeface="Gulim" pitchFamily="34" charset="-127"/>
              </a:rPr>
              <a:t>8</a:t>
            </a:r>
            <a:endParaRPr lang="en-US" altLang="zh-CN" sz="1015" b="1">
              <a:solidFill>
                <a:srgbClr val="FFFFFF"/>
              </a:solidFill>
              <a:latin typeface="Gulim" pitchFamily="34" charset="-127"/>
            </a:endParaRPr>
          </a:p>
        </p:txBody>
      </p:sp>
      <p:sp>
        <p:nvSpPr>
          <p:cNvPr id="77834" name="Text Box 6"/>
          <p:cNvSpPr txBox="1"/>
          <p:nvPr/>
        </p:nvSpPr>
        <p:spPr>
          <a:xfrm>
            <a:off x="304165" y="553085"/>
            <a:ext cx="8648065" cy="4482465"/>
          </a:xfrm>
          <a:prstGeom prst="rect">
            <a:avLst/>
          </a:prstGeom>
          <a:noFill/>
          <a:ln w="9525">
            <a:noFill/>
          </a:ln>
        </p:spPr>
        <p:txBody>
          <a:bodyPr wrap="square">
            <a:spAutoFit/>
          </a:bodyPr>
          <a:p>
            <a:pPr eaLnBrk="0" hangingPunct="0">
              <a:lnSpc>
                <a:spcPct val="130000"/>
              </a:lnSpc>
              <a:spcBef>
                <a:spcPts val="50"/>
              </a:spcBef>
              <a:spcAft>
                <a:spcPts val="0"/>
              </a:spcAft>
              <a:buClr>
                <a:schemeClr val="tx2"/>
              </a:buClr>
              <a:buFont typeface="Wingdings" panose="05000000000000000000" pitchFamily="2" charset="2"/>
            </a:pPr>
            <a:r>
              <a:rPr lang="en-US" altLang="zh-CN" sz="2000">
                <a:solidFill>
                  <a:srgbClr val="FF0000"/>
                </a:solidFill>
                <a:latin typeface="仿宋" panose="02010609060101010101" charset="-122"/>
                <a:ea typeface="仿宋" panose="02010609060101010101" charset="-122"/>
                <a:cs typeface="仿宋" panose="02010609060101010101" charset="-122"/>
              </a:rPr>
              <a:t>8.1</a:t>
            </a:r>
            <a:r>
              <a:rPr lang="zh-CN" altLang="en-US" sz="2000" dirty="0">
                <a:solidFill>
                  <a:srgbClr val="FF0000"/>
                </a:solidFill>
                <a:latin typeface="仿宋" panose="02010609060101010101" charset="-122"/>
                <a:ea typeface="仿宋" panose="02010609060101010101" charset="-122"/>
                <a:cs typeface="仿宋" panose="02010609060101010101" charset="-122"/>
              </a:rPr>
              <a:t>隐患排查：</a:t>
            </a:r>
            <a:endParaRPr lang="en-US" altLang="zh-CN" sz="2000">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3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制度：</a:t>
            </a:r>
            <a:r>
              <a:rPr lang="zh-CN" altLang="en-US" sz="2000" dirty="0">
                <a:latin typeface="仿宋" panose="02010609060101010101" charset="-122"/>
                <a:ea typeface="仿宋" panose="02010609060101010101" charset="-122"/>
                <a:cs typeface="仿宋" panose="02010609060101010101" charset="-122"/>
              </a:rPr>
              <a:t> 应建立隐患排查治理的管理制度，明确责任部门</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人员、方法等。</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工作方案：</a:t>
            </a:r>
            <a:r>
              <a:rPr lang="zh-CN" altLang="en-US" sz="2000" dirty="0">
                <a:latin typeface="仿宋" panose="02010609060101010101" charset="-122"/>
                <a:ea typeface="仿宋" panose="02010609060101010101" charset="-122"/>
                <a:cs typeface="仿宋" panose="02010609060101010101" charset="-122"/>
              </a:rPr>
              <a:t>制定隐患排查工作方案，明确排查的目的、范围、方法和要求等</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50"/>
              </a:spcBef>
              <a:spcAft>
                <a:spcPts val="0"/>
              </a:spcAft>
              <a:buClr>
                <a:schemeClr val="tx2"/>
              </a:buClr>
              <a:buFont typeface="Wingdings" panose="05000000000000000000" pitchFamily="2" charset="2"/>
            </a:pPr>
            <a:r>
              <a:rPr lang="zh-CN" altLang="en-US" sz="2000" dirty="0">
                <a:latin typeface="仿宋" panose="02010609060101010101" charset="-122"/>
                <a:ea typeface="仿宋" panose="02010609060101010101" charset="-122"/>
                <a:cs typeface="仿宋" panose="02010609060101010101" charset="-122"/>
              </a:rPr>
              <a:t>方案实施：应按照方案进行隐患排查工作。</a:t>
            </a:r>
            <a:r>
              <a:rPr lang="en-US" altLang="zh-CN" sz="2000">
                <a:solidFill>
                  <a:srgbClr val="0070C0"/>
                </a:solidFill>
                <a:latin typeface="仿宋" panose="02010609060101010101" charset="-122"/>
                <a:ea typeface="仿宋" panose="02010609060101010101" charset="-122"/>
                <a:cs typeface="仿宋" panose="02010609060101010101" charset="-122"/>
                <a:sym typeface="+mn-ea"/>
              </a:rPr>
              <a:t>《</a:t>
            </a:r>
            <a:r>
              <a:rPr lang="zh-CN" altLang="en-US" sz="2000" dirty="0">
                <a:solidFill>
                  <a:srgbClr val="0070C0"/>
                </a:solidFill>
                <a:latin typeface="仿宋" panose="02010609060101010101" charset="-122"/>
                <a:ea typeface="仿宋" panose="02010609060101010101" charset="-122"/>
                <a:cs typeface="仿宋" panose="02010609060101010101" charset="-122"/>
                <a:sym typeface="+mn-ea"/>
              </a:rPr>
              <a:t>安全生产事故隐患排查治理暂行规定</a:t>
            </a:r>
            <a:r>
              <a:rPr lang="en-US" altLang="zh-CN" sz="2000">
                <a:solidFill>
                  <a:srgbClr val="0070C0"/>
                </a:solidFill>
                <a:latin typeface="仿宋" panose="02010609060101010101" charset="-122"/>
                <a:ea typeface="仿宋" panose="02010609060101010101" charset="-122"/>
                <a:cs typeface="仿宋" panose="02010609060101010101" charset="-122"/>
                <a:sym typeface="+mn-ea"/>
              </a:rPr>
              <a:t>》</a:t>
            </a:r>
            <a:r>
              <a:rPr lang="zh-CN" altLang="en-US" sz="2000" dirty="0">
                <a:solidFill>
                  <a:srgbClr val="0070C0"/>
                </a:solidFill>
                <a:latin typeface="仿宋" panose="02010609060101010101" charset="-122"/>
                <a:ea typeface="仿宋" panose="02010609060101010101" charset="-122"/>
                <a:cs typeface="仿宋" panose="02010609060101010101" charset="-122"/>
                <a:sym typeface="+mn-ea"/>
              </a:rPr>
              <a:t>（总局令第</a:t>
            </a:r>
            <a:r>
              <a:rPr lang="en-US" altLang="zh-CN" sz="2000">
                <a:solidFill>
                  <a:srgbClr val="0070C0"/>
                </a:solidFill>
                <a:latin typeface="仿宋" panose="02010609060101010101" charset="-122"/>
                <a:ea typeface="仿宋" panose="02010609060101010101" charset="-122"/>
                <a:cs typeface="仿宋" panose="02010609060101010101" charset="-122"/>
                <a:sym typeface="+mn-ea"/>
              </a:rPr>
              <a:t>16</a:t>
            </a:r>
            <a:r>
              <a:rPr lang="zh-CN" altLang="en-US" sz="2000" dirty="0">
                <a:solidFill>
                  <a:srgbClr val="0070C0"/>
                </a:solidFill>
                <a:latin typeface="仿宋" panose="02010609060101010101" charset="-122"/>
                <a:ea typeface="仿宋" panose="02010609060101010101" charset="-122"/>
                <a:cs typeface="仿宋" panose="02010609060101010101" charset="-122"/>
                <a:sym typeface="+mn-ea"/>
              </a:rPr>
              <a:t>号）</a:t>
            </a:r>
            <a:endParaRPr lang="zh-CN" altLang="en-US" sz="2000" dirty="0">
              <a:solidFill>
                <a:srgbClr val="0070C0"/>
              </a:solidFill>
              <a:latin typeface="仿宋" panose="02010609060101010101" charset="-122"/>
              <a:ea typeface="仿宋" panose="02010609060101010101" charset="-122"/>
              <a:cs typeface="仿宋" panose="02010609060101010101" charset="-122"/>
            </a:endParaRPr>
          </a:p>
          <a:p>
            <a:pPr eaLnBrk="0" hangingPunct="0">
              <a:lnSpc>
                <a:spcPct val="13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隐患评估分级：</a:t>
            </a:r>
            <a:r>
              <a:rPr lang="zh-CN" altLang="en-US" sz="2000" dirty="0">
                <a:latin typeface="仿宋" panose="02010609060101010101" charset="-122"/>
                <a:ea typeface="仿宋" panose="02010609060101010101" charset="-122"/>
                <a:cs typeface="仿宋" panose="02010609060101010101" charset="-122"/>
              </a:rPr>
              <a:t> 应对隐患进行分析评估，确定隐患等级，登记建档。</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50"/>
              </a:spcBef>
              <a:spcAft>
                <a:spcPts val="0"/>
              </a:spcAft>
              <a:buClr>
                <a:schemeClr val="tx2"/>
              </a:buClr>
              <a:buFont typeface="Wingdings" panose="05000000000000000000" pitchFamily="2" charset="2"/>
            </a:pPr>
            <a:r>
              <a:rPr lang="en-US" altLang="zh-CN" sz="2000">
                <a:solidFill>
                  <a:srgbClr val="FF0000"/>
                </a:solidFill>
                <a:latin typeface="仿宋" panose="02010609060101010101" charset="-122"/>
                <a:ea typeface="仿宋" panose="02010609060101010101" charset="-122"/>
                <a:cs typeface="仿宋" panose="02010609060101010101" charset="-122"/>
                <a:sym typeface="+mn-ea"/>
              </a:rPr>
              <a:t>8.2排查范围与方法：</a:t>
            </a:r>
            <a:endParaRPr lang="en-US" altLang="zh-CN" sz="2000">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0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范围：</a:t>
            </a:r>
            <a:r>
              <a:rPr lang="zh-CN" altLang="en-US" sz="2000" dirty="0">
                <a:latin typeface="仿宋" panose="02010609060101010101" charset="-122"/>
                <a:ea typeface="仿宋" panose="02010609060101010101" charset="-122"/>
                <a:cs typeface="仿宋" panose="02010609060101010101" charset="-122"/>
                <a:sym typeface="+mn-ea"/>
              </a:rPr>
              <a:t> 隐患排查的范围应包括所有与生产经营相关的场所、环境、人员、设备设施和活动。 </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方法：</a:t>
            </a:r>
            <a:r>
              <a:rPr lang="zh-CN" altLang="en-US" sz="2000" dirty="0">
                <a:latin typeface="仿宋" panose="02010609060101010101" charset="-122"/>
                <a:ea typeface="仿宋" panose="02010609060101010101" charset="-122"/>
                <a:cs typeface="仿宋" panose="02010609060101010101" charset="-122"/>
                <a:sym typeface="+mn-ea"/>
              </a:rPr>
              <a:t>应采用综合检查、专业检查、季节性检查、节假日检查、日常检查等方式进行隐患排查。</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检查要点：应急管理局网站的定期上报和日常检查是否形成闭环</a:t>
            </a:r>
            <a:endParaRPr lang="zh-CN" altLang="en-US" sz="2000" dirty="0">
              <a:solidFill>
                <a:srgbClr val="FF000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82947" name="Text Box 6"/>
          <p:cNvSpPr txBox="1"/>
          <p:nvPr/>
        </p:nvSpPr>
        <p:spPr>
          <a:xfrm>
            <a:off x="237490" y="256540"/>
            <a:ext cx="8423910" cy="4523105"/>
          </a:xfrm>
          <a:prstGeom prst="rect">
            <a:avLst/>
          </a:prstGeom>
          <a:solidFill>
            <a:schemeClr val="accent6">
              <a:lumMod val="40000"/>
              <a:lumOff val="60000"/>
            </a:schemeClr>
          </a:solidFill>
          <a:ln w="9525">
            <a:noFill/>
          </a:ln>
        </p:spPr>
        <p:txBody>
          <a:bodyPr wrap="square">
            <a:spAutoFit/>
          </a:bodyPr>
          <a:p>
            <a:pPr eaLnBrk="0" hangingPunct="0">
              <a:lnSpc>
                <a:spcPct val="120000"/>
              </a:lnSpc>
              <a:buClr>
                <a:schemeClr val="tx2"/>
              </a:buClr>
              <a:buFont typeface="Wingdings" panose="05000000000000000000" pitchFamily="2" charset="2"/>
            </a:pPr>
            <a:r>
              <a:rPr lang="en-US" altLang="zh-CN" sz="2000">
                <a:latin typeface="仿宋" panose="02010609060101010101" charset="-122"/>
                <a:ea typeface="仿宋" panose="02010609060101010101" charset="-122"/>
                <a:cs typeface="仿宋" panose="02010609060101010101" charset="-122"/>
              </a:rPr>
              <a:t>8.3</a:t>
            </a:r>
            <a:r>
              <a:rPr lang="zh-CN" altLang="en-US" sz="2000" dirty="0">
                <a:latin typeface="仿宋" panose="02010609060101010101" charset="-122"/>
                <a:ea typeface="仿宋" panose="02010609060101010101" charset="-122"/>
                <a:cs typeface="仿宋" panose="02010609060101010101" charset="-122"/>
              </a:rPr>
              <a:t>隐患治理：</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治理方案：</a:t>
            </a:r>
            <a:r>
              <a:rPr lang="zh-CN" altLang="en-US" sz="2000" dirty="0">
                <a:latin typeface="仿宋" panose="02010609060101010101" charset="-122"/>
                <a:ea typeface="仿宋" panose="02010609060101010101" charset="-122"/>
                <a:cs typeface="仿宋" panose="02010609060101010101" charset="-122"/>
              </a:rPr>
              <a:t>应根据隐患排查的结果，制定隐患治理方案，对隐患进行治理。方案内容应包括目标和任务、方法和措施、经费和物资、机构和人员、时限和要求。重大事故隐患在治理前应采取临时控制措施，并制定应急预案。隐患治理措施应包括工程技术措施、管理措施、教育措施、防护措施、应急措施等。</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评估：</a:t>
            </a:r>
            <a:r>
              <a:rPr lang="zh-CN" altLang="en-US" sz="2000" dirty="0">
                <a:latin typeface="仿宋" panose="02010609060101010101" charset="-122"/>
                <a:ea typeface="仿宋" panose="02010609060101010101" charset="-122"/>
                <a:cs typeface="仿宋" panose="02010609060101010101" charset="-122"/>
              </a:rPr>
              <a:t>应在隐患治理完成后对治理情况进行验证和效果评估。</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报送</a:t>
            </a:r>
            <a:r>
              <a:rPr lang="zh-CN" altLang="en-US" sz="2000" dirty="0">
                <a:latin typeface="仿宋" panose="02010609060101010101" charset="-122"/>
                <a:ea typeface="仿宋" panose="02010609060101010101" charset="-122"/>
                <a:cs typeface="仿宋" panose="02010609060101010101" charset="-122"/>
              </a:rPr>
              <a:t>：应按规定对隐患排查和治理情况进行统计分析，并向安全监管部门和有关部门报送书面统计分析表。</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en-US" altLang="zh-CN" sz="2000">
                <a:solidFill>
                  <a:srgbClr val="FF0000"/>
                </a:solidFill>
                <a:latin typeface="仿宋" panose="02010609060101010101" charset="-122"/>
                <a:ea typeface="仿宋" panose="02010609060101010101" charset="-122"/>
                <a:cs typeface="仿宋" panose="02010609060101010101" charset="-122"/>
              </a:rPr>
              <a:t>8.4</a:t>
            </a:r>
            <a:r>
              <a:rPr lang="zh-CN" altLang="en-US" sz="2000" dirty="0">
                <a:solidFill>
                  <a:srgbClr val="FF0000"/>
                </a:solidFill>
                <a:latin typeface="仿宋" panose="02010609060101010101" charset="-122"/>
                <a:ea typeface="仿宋" panose="02010609060101010101" charset="-122"/>
                <a:cs typeface="仿宋" panose="02010609060101010101" charset="-122"/>
              </a:rPr>
              <a:t>预测预警：</a:t>
            </a:r>
            <a:endParaRPr lang="en-US" altLang="zh-CN" sz="2000">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20000"/>
              </a:lnSpc>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应根据生产经营状况及隐患排查治理情况，采用技术手段、仪器仪表及管理方法等，建立安全预警指数系统。</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377190" y="0"/>
            <a:ext cx="2326640" cy="478790"/>
          </a:xfrm>
          <a:prstGeom prst="roundRect">
            <a:avLst>
              <a:gd name="adj" fmla="val 16667"/>
            </a:avLst>
          </a:prstGeom>
          <a:gradFill rotWithShape="1">
            <a:gsLst>
              <a:gs pos="0">
                <a:srgbClr val="06623D"/>
              </a:gs>
              <a:gs pos="50000">
                <a:srgbClr val="E6E6E6"/>
              </a:gs>
              <a:gs pos="100000">
                <a:schemeClr val="accent1"/>
              </a:gs>
            </a:gsLst>
            <a:lin ang="5400000" scaled="1"/>
          </a:gradFill>
          <a:ln w="12700" algn="ctr">
            <a:solidFill>
              <a:schemeClr val="bg1"/>
            </a:solidFill>
            <a:round/>
          </a:ln>
          <a:effectLst>
            <a:outerShdw dist="35921" dir="2700000" algn="ctr" rotWithShape="0">
              <a:srgbClr val="808080"/>
            </a:outerShdw>
          </a:effectLst>
          <a:scene3d>
            <a:camera prst="orthographicFront"/>
            <a:lightRig rig="threePt" dir="t"/>
          </a:scene3d>
          <a:sp3d>
            <a:bevelT w="152400" h="50800" prst="softRound"/>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3973"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83974" name="Text Box 4"/>
          <p:cNvSpPr txBox="1"/>
          <p:nvPr/>
        </p:nvSpPr>
        <p:spPr>
          <a:xfrm>
            <a:off x="580390" y="77470"/>
            <a:ext cx="1861820"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Arial" panose="020B0604020202020204" pitchFamily="34" charset="0"/>
              </a:rPr>
              <a:t>危险源监控</a:t>
            </a:r>
            <a:endParaRPr lang="zh-CN" altLang="en-US" sz="2000" b="1" dirty="0">
              <a:latin typeface="Arial" panose="020B0604020202020204" pitchFamily="34" charset="0"/>
            </a:endParaRPr>
          </a:p>
        </p:txBody>
      </p:sp>
      <p:sp>
        <p:nvSpPr>
          <p:cNvPr id="64520" name="Oval 5"/>
          <p:cNvSpPr>
            <a:spLocks noChangeArrowheads="1"/>
          </p:cNvSpPr>
          <p:nvPr/>
        </p:nvSpPr>
        <p:spPr bwMode="auto">
          <a:xfrm>
            <a:off x="0" y="159"/>
            <a:ext cx="377429" cy="377429"/>
          </a:xfrm>
          <a:prstGeom prst="ellipse">
            <a:avLst/>
          </a:prstGeom>
          <a:gradFill rotWithShape="0">
            <a:gsLst>
              <a:gs pos="0">
                <a:srgbClr val="99CC00"/>
              </a:gs>
              <a:gs pos="100000">
                <a:srgbClr val="475E00"/>
              </a:gs>
            </a:gsLst>
            <a:path path="rect">
              <a:fillToRect r="100000" b="100000"/>
            </a:path>
          </a:gradFill>
          <a:ln w="12700">
            <a:solidFill>
              <a:srgbClr val="000000"/>
            </a:solidFill>
            <a:round/>
          </a:ln>
          <a:scene3d>
            <a:camera prst="orthographicFront"/>
            <a:lightRig rig="threePt" dir="t"/>
          </a:scene3d>
          <a:sp3d>
            <a:bevelT w="152400" h="50800" prst="softRound"/>
          </a:sp3d>
        </p:spPr>
        <p:txBody>
          <a:bodyPr wrap="none" anchor="ctr"/>
          <a:lstStyle/>
          <a:p>
            <a:pPr marL="0" marR="0" lvl="0" indent="0" algn="ctr" defTabSz="914400" rtl="0" eaLnBrk="0" fontAlgn="base" latinLnBrk="1" hangingPunct="0">
              <a:lnSpc>
                <a:spcPct val="100000"/>
              </a:lnSpc>
              <a:spcBef>
                <a:spcPct val="20000"/>
              </a:spcBef>
              <a:spcAft>
                <a:spcPct val="0"/>
              </a:spcAft>
              <a:buClr>
                <a:schemeClr val="tx2"/>
              </a:buClr>
              <a:buSzTx/>
              <a:buFont typeface="Wingdings" panose="05000000000000000000" pitchFamily="2" charset="2"/>
              <a:buNone/>
              <a:defRPr/>
            </a:pPr>
            <a:r>
              <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rPr>
              <a:t>9</a:t>
            </a:r>
            <a:endParaRPr kumimoji="1" lang="en-US" altLang="zh-CN" sz="2100" b="1" i="0" u="none" strike="noStrike" kern="1200" cap="none" spc="0" normalizeH="0" baseline="0" noProof="0" dirty="0">
              <a:ln>
                <a:noFill/>
              </a:ln>
              <a:solidFill>
                <a:srgbClr val="FFFFFF"/>
              </a:solidFill>
              <a:effectLst/>
              <a:uLnTx/>
              <a:uFillTx/>
              <a:latin typeface="Gulim" pitchFamily="34" charset="-127"/>
              <a:ea typeface="Gulim" pitchFamily="34" charset="-127"/>
              <a:cs typeface="+mn-cs"/>
            </a:endParaRPr>
          </a:p>
        </p:txBody>
      </p:sp>
      <p:sp>
        <p:nvSpPr>
          <p:cNvPr id="83978" name="Text Box 6"/>
          <p:cNvSpPr txBox="1"/>
          <p:nvPr/>
        </p:nvSpPr>
        <p:spPr>
          <a:xfrm>
            <a:off x="216535" y="602615"/>
            <a:ext cx="8333740" cy="3870325"/>
          </a:xfrm>
          <a:prstGeom prst="rect">
            <a:avLst/>
          </a:prstGeom>
          <a:noFill/>
          <a:ln w="9525">
            <a:noFill/>
          </a:ln>
        </p:spPr>
        <p:txBody>
          <a:bodyPr wrap="square">
            <a:spAutoFit/>
          </a:bodyPr>
          <a:p>
            <a:pPr marL="457200" indent="-457200" eaLnBrk="0" hangingPunct="0">
              <a:lnSpc>
                <a:spcPct val="90000"/>
              </a:lnSpc>
              <a:spcBef>
                <a:spcPts val="1200"/>
              </a:spcBef>
              <a:buClr>
                <a:schemeClr val="tx2"/>
              </a:buClr>
              <a:buFont typeface="Wingdings" panose="05000000000000000000" pitchFamily="2" charset="2"/>
            </a:pPr>
            <a:r>
              <a:rPr lang="en-US" altLang="zh-CN" sz="2400" b="1">
                <a:solidFill>
                  <a:srgbClr val="FF0000"/>
                </a:solidFill>
                <a:latin typeface="仿宋" panose="02010609060101010101" charset="-122"/>
                <a:ea typeface="仿宋" panose="02010609060101010101" charset="-122"/>
                <a:cs typeface="仿宋" panose="02010609060101010101" charset="-122"/>
              </a:rPr>
              <a:t>9.1</a:t>
            </a:r>
            <a:r>
              <a:rPr lang="zh-CN" altLang="en-US" sz="2400" b="1" dirty="0">
                <a:solidFill>
                  <a:srgbClr val="FF0000"/>
                </a:solidFill>
                <a:latin typeface="仿宋" panose="02010609060101010101" charset="-122"/>
                <a:ea typeface="仿宋" panose="02010609060101010101" charset="-122"/>
                <a:cs typeface="仿宋" panose="02010609060101010101" charset="-122"/>
              </a:rPr>
              <a:t>辨识与评估：</a:t>
            </a:r>
            <a:endParaRPr lang="en-US" altLang="zh-CN" sz="2400" b="1">
              <a:solidFill>
                <a:srgbClr val="FF0000"/>
              </a:solidFill>
              <a:latin typeface="仿宋" panose="02010609060101010101" charset="-122"/>
              <a:ea typeface="仿宋" panose="02010609060101010101" charset="-122"/>
              <a:cs typeface="仿宋" panose="02010609060101010101" charset="-122"/>
            </a:endParaRPr>
          </a:p>
          <a:p>
            <a:pPr marL="457200" indent="-457200" eaLnBrk="0" hangingPunct="0">
              <a:lnSpc>
                <a:spcPct val="150000"/>
              </a:lnSpc>
              <a:spcBef>
                <a:spcPts val="1200"/>
              </a:spcBef>
              <a:buClr>
                <a:schemeClr val="tx2"/>
              </a:buClr>
              <a:buFont typeface="Wingdings" panose="05000000000000000000" pitchFamily="2" charset="2"/>
            </a:pPr>
            <a:r>
              <a:rPr lang="zh-CN" altLang="en-US" sz="2400" dirty="0">
                <a:solidFill>
                  <a:srgbClr val="FF0000"/>
                </a:solidFill>
                <a:latin typeface="Arial" panose="020B0604020202020204" pitchFamily="34" charset="0"/>
                <a:ea typeface="楷体_GB2312" pitchFamily="49" charset="-122"/>
              </a:rPr>
              <a:t>制度</a:t>
            </a:r>
            <a:r>
              <a:rPr lang="zh-CN" altLang="en-US" sz="2400" dirty="0">
                <a:latin typeface="Arial" panose="020B0604020202020204" pitchFamily="34" charset="0"/>
                <a:ea typeface="楷体_GB2312" pitchFamily="49" charset="-122"/>
              </a:rPr>
              <a:t>：</a:t>
            </a:r>
            <a:r>
              <a:rPr lang="zh-CN" altLang="en-US" sz="2000" dirty="0">
                <a:latin typeface="仿宋" panose="02010609060101010101" charset="-122"/>
                <a:ea typeface="仿宋" panose="02010609060101010101" charset="-122"/>
              </a:rPr>
              <a:t>应建立危险源的管理制度，明确辨识与评估的职责、方法、范围、流程、控制原则、回顾、持续改进等。</a:t>
            </a:r>
            <a:endParaRPr lang="zh-CN" altLang="en-US" sz="2000" dirty="0">
              <a:latin typeface="仿宋" panose="02010609060101010101" charset="-122"/>
              <a:ea typeface="仿宋" panose="02010609060101010101" charset="-122"/>
            </a:endParaRPr>
          </a:p>
          <a:p>
            <a:pPr marL="457200" indent="-457200" eaLnBrk="0" hangingPunct="0">
              <a:lnSpc>
                <a:spcPct val="150000"/>
              </a:lnSpc>
              <a:spcBef>
                <a:spcPts val="1200"/>
              </a:spcBef>
              <a:buClr>
                <a:schemeClr val="tx2"/>
              </a:buClr>
              <a:buFont typeface="Wingdings" panose="05000000000000000000" pitchFamily="2" charset="2"/>
            </a:pPr>
            <a:r>
              <a:rPr lang="zh-CN" altLang="en-US" sz="2400" dirty="0">
                <a:latin typeface="Arial" panose="020B0604020202020204" pitchFamily="34" charset="0"/>
                <a:ea typeface="楷体_GB2312" pitchFamily="49" charset="-122"/>
              </a:rPr>
              <a:t>危险源辨识与评估：</a:t>
            </a:r>
            <a:r>
              <a:rPr lang="zh-CN" altLang="en-US" sz="2000" dirty="0">
                <a:latin typeface="仿宋" panose="02010609060101010101" charset="-122"/>
                <a:ea typeface="仿宋" panose="02010609060101010101" charset="-122"/>
              </a:rPr>
              <a:t>应按相关规定对本单位的生产设施或场所进行危险源辨识、评估，确定危险源（包括企业确定的重大危险源）。</a:t>
            </a:r>
            <a:endParaRPr lang="en-US" altLang="zh-CN" sz="2000">
              <a:latin typeface="仿宋" panose="02010609060101010101" charset="-122"/>
              <a:ea typeface="仿宋" panose="02010609060101010101" charset="-122"/>
            </a:endParaRPr>
          </a:p>
          <a:p>
            <a:pPr marL="457200" indent="-457200" eaLnBrk="0" hangingPunct="0">
              <a:lnSpc>
                <a:spcPct val="150000"/>
              </a:lnSpc>
              <a:spcBef>
                <a:spcPct val="50000"/>
              </a:spcBef>
              <a:buClr>
                <a:schemeClr val="tx2"/>
              </a:buClr>
              <a:buFont typeface="Wingdings" panose="05000000000000000000" pitchFamily="2" charset="2"/>
            </a:pPr>
            <a:r>
              <a:rPr lang="en-US" altLang="zh-CN" sz="1800">
                <a:solidFill>
                  <a:srgbClr val="00B0F0"/>
                </a:solidFill>
                <a:latin typeface="Arial" panose="020B0604020202020204" pitchFamily="34" charset="0"/>
              </a:rPr>
              <a:t>《</a:t>
            </a:r>
            <a:r>
              <a:rPr lang="zh-CN" altLang="en-US" sz="1800" dirty="0">
                <a:solidFill>
                  <a:srgbClr val="00B0F0"/>
                </a:solidFill>
                <a:latin typeface="Arial" panose="020B0604020202020204" pitchFamily="34" charset="0"/>
              </a:rPr>
              <a:t>危险化学品重大危险源辨识标准</a:t>
            </a:r>
            <a:r>
              <a:rPr lang="en-US" altLang="zh-CN" sz="1800">
                <a:solidFill>
                  <a:srgbClr val="00B0F0"/>
                </a:solidFill>
                <a:latin typeface="Arial" panose="020B0604020202020204" pitchFamily="34" charset="0"/>
              </a:rPr>
              <a:t>》</a:t>
            </a:r>
            <a:r>
              <a:rPr lang="zh-CN" altLang="en-US" sz="1500" dirty="0">
                <a:solidFill>
                  <a:srgbClr val="00B0F0"/>
                </a:solidFill>
                <a:latin typeface="Arial" panose="020B0604020202020204" pitchFamily="34" charset="0"/>
              </a:rPr>
              <a:t>（</a:t>
            </a:r>
            <a:r>
              <a:rPr lang="en-US" altLang="en-US" sz="1500">
                <a:solidFill>
                  <a:srgbClr val="00B0F0"/>
                </a:solidFill>
                <a:latin typeface="Arial" panose="020B0604020202020204" pitchFamily="34" charset="0"/>
              </a:rPr>
              <a:t>GB18218</a:t>
            </a:r>
            <a:r>
              <a:rPr lang="zh-CN" altLang="en-US" sz="1500" dirty="0">
                <a:solidFill>
                  <a:srgbClr val="00B0F0"/>
                </a:solidFill>
                <a:latin typeface="Arial" panose="020B0604020202020204" pitchFamily="34" charset="0"/>
              </a:rPr>
              <a:t>）</a:t>
            </a:r>
            <a:endParaRPr lang="en-US" altLang="zh-CN" sz="1500">
              <a:solidFill>
                <a:srgbClr val="00B0F0"/>
              </a:solidFill>
              <a:latin typeface="Arial" panose="020B0604020202020204" pitchFamily="34" charset="0"/>
            </a:endParaRPr>
          </a:p>
          <a:p>
            <a:pPr marL="457200" indent="-457200" eaLnBrk="0" hangingPunct="0">
              <a:lnSpc>
                <a:spcPct val="150000"/>
              </a:lnSpc>
              <a:spcBef>
                <a:spcPct val="50000"/>
              </a:spcBef>
              <a:buClr>
                <a:schemeClr val="tx2"/>
              </a:buClr>
              <a:buFont typeface="Wingdings" panose="05000000000000000000" pitchFamily="2" charset="2"/>
            </a:pPr>
            <a:r>
              <a:rPr lang="en-US" altLang="zh-CN" sz="1800">
                <a:solidFill>
                  <a:srgbClr val="00B0F0"/>
                </a:solidFill>
                <a:latin typeface="Arial" panose="020B0604020202020204" pitchFamily="34" charset="0"/>
              </a:rPr>
              <a:t>《</a:t>
            </a:r>
            <a:r>
              <a:rPr lang="zh-CN" altLang="en-US" sz="1800" dirty="0">
                <a:solidFill>
                  <a:srgbClr val="00B0F0"/>
                </a:solidFill>
                <a:latin typeface="Arial" panose="020B0604020202020204" pitchFamily="34" charset="0"/>
              </a:rPr>
              <a:t>关于开展重大危险源监督管理工作的指导意见</a:t>
            </a:r>
            <a:r>
              <a:rPr lang="en-US" altLang="zh-CN" sz="1800">
                <a:solidFill>
                  <a:srgbClr val="00B0F0"/>
                </a:solidFill>
                <a:latin typeface="Arial" panose="020B0604020202020204" pitchFamily="34" charset="0"/>
              </a:rPr>
              <a:t>》</a:t>
            </a:r>
            <a:r>
              <a:rPr lang="zh-CN" altLang="en-US" sz="1500" dirty="0">
                <a:solidFill>
                  <a:srgbClr val="00B0F0"/>
                </a:solidFill>
                <a:latin typeface="Arial" panose="020B0604020202020204" pitchFamily="34" charset="0"/>
              </a:rPr>
              <a:t>（安监总协调字</a:t>
            </a:r>
            <a:r>
              <a:rPr lang="en-US" altLang="zh-CN" sz="1500">
                <a:solidFill>
                  <a:srgbClr val="00B0F0"/>
                </a:solidFill>
                <a:latin typeface="Arial" panose="020B0604020202020204" pitchFamily="34" charset="0"/>
              </a:rPr>
              <a:t>[2004]56</a:t>
            </a:r>
            <a:r>
              <a:rPr lang="zh-CN" altLang="en-US" sz="1500" dirty="0">
                <a:solidFill>
                  <a:srgbClr val="00B0F0"/>
                </a:solidFill>
                <a:latin typeface="Arial" panose="020B0604020202020204" pitchFamily="34" charset="0"/>
              </a:rPr>
              <a:t>号）</a:t>
            </a:r>
            <a:endParaRPr lang="zh-CN" altLang="en-US" sz="1500" dirty="0">
              <a:solidFill>
                <a:srgbClr val="00B0F0"/>
              </a:solidFill>
              <a:latin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84995" name="Text Box 6"/>
          <p:cNvSpPr txBox="1"/>
          <p:nvPr/>
        </p:nvSpPr>
        <p:spPr>
          <a:xfrm>
            <a:off x="354965" y="546735"/>
            <a:ext cx="8433435" cy="2874010"/>
          </a:xfrm>
          <a:prstGeom prst="rect">
            <a:avLst/>
          </a:prstGeom>
          <a:noFill/>
          <a:ln w="9525">
            <a:noFill/>
          </a:ln>
        </p:spPr>
        <p:txBody>
          <a:bodyPr wrap="square">
            <a:spAutoFit/>
          </a:bodyPr>
          <a:p>
            <a:pPr marL="457200" indent="-457200" eaLnBrk="0" hangingPunct="0">
              <a:lnSpc>
                <a:spcPct val="180000"/>
              </a:lnSpc>
              <a:spcBef>
                <a:spcPts val="50"/>
              </a:spcBef>
              <a:spcAft>
                <a:spcPts val="0"/>
              </a:spcAft>
              <a:buClr>
                <a:schemeClr val="tx2"/>
              </a:buClr>
              <a:buFont typeface="Wingdings" panose="05000000000000000000" pitchFamily="2" charset="2"/>
            </a:pPr>
            <a:r>
              <a:rPr lang="en-US" altLang="zh-CN" sz="2000">
                <a:latin typeface="仿宋" panose="02010609060101010101" charset="-122"/>
                <a:ea typeface="仿宋" panose="02010609060101010101" charset="-122"/>
                <a:cs typeface="仿宋" panose="02010609060101010101" charset="-122"/>
              </a:rPr>
              <a:t>9.2</a:t>
            </a:r>
            <a:r>
              <a:rPr lang="zh-CN" altLang="en-US" sz="2000" dirty="0">
                <a:latin typeface="仿宋" panose="02010609060101010101" charset="-122"/>
                <a:ea typeface="仿宋" panose="02010609060101010101" charset="-122"/>
                <a:cs typeface="仿宋" panose="02010609060101010101" charset="-122"/>
              </a:rPr>
              <a:t>登记建档与备案：</a:t>
            </a:r>
            <a:endParaRPr lang="en-US" altLang="zh-CN" sz="2000">
              <a:latin typeface="仿宋" panose="02010609060101010101" charset="-122"/>
              <a:ea typeface="仿宋" panose="02010609060101010101" charset="-122"/>
              <a:cs typeface="仿宋" panose="02010609060101010101" charset="-122"/>
            </a:endParaRPr>
          </a:p>
          <a:p>
            <a:pPr marL="457200" indent="-457200" eaLnBrk="0" hangingPunct="0">
              <a:lnSpc>
                <a:spcPct val="18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登记建档：</a:t>
            </a:r>
            <a:r>
              <a:rPr lang="zh-CN" altLang="en-US" sz="2000" dirty="0">
                <a:latin typeface="仿宋" panose="02010609060101010101" charset="-122"/>
                <a:ea typeface="仿宋" panose="02010609060101010101" charset="-122"/>
                <a:cs typeface="仿宋" panose="02010609060101010101" charset="-122"/>
              </a:rPr>
              <a:t>应对确认的重大危险源及时登记建档。</a:t>
            </a:r>
            <a:endParaRPr lang="zh-CN" altLang="en-US" sz="2000" dirty="0">
              <a:latin typeface="仿宋" panose="02010609060101010101" charset="-122"/>
              <a:ea typeface="仿宋" panose="02010609060101010101" charset="-122"/>
              <a:cs typeface="仿宋" panose="02010609060101010101" charset="-122"/>
            </a:endParaRPr>
          </a:p>
          <a:p>
            <a:pPr indent="0" eaLnBrk="0" fontAlgn="auto" hangingPunct="0">
              <a:lnSpc>
                <a:spcPct val="180000"/>
              </a:lnSpc>
              <a:spcBef>
                <a:spcPts val="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备案：</a:t>
            </a:r>
            <a:r>
              <a:rPr lang="zh-CN" altLang="en-US" sz="2000" dirty="0">
                <a:latin typeface="仿宋" panose="02010609060101010101" charset="-122"/>
                <a:ea typeface="仿宋" panose="02010609060101010101" charset="-122"/>
                <a:cs typeface="仿宋" panose="02010609060101010101" charset="-122"/>
              </a:rPr>
              <a:t>应按照相关规定，将重大危险源（指符合</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危险化学品重大危险源辨识</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GB18218</a:t>
            </a:r>
            <a:r>
              <a:rPr lang="zh-CN" altLang="en-US" sz="2000" dirty="0">
                <a:latin typeface="仿宋" panose="02010609060101010101" charset="-122"/>
                <a:ea typeface="仿宋" panose="02010609060101010101" charset="-122"/>
                <a:cs typeface="仿宋" panose="02010609060101010101" charset="-122"/>
              </a:rPr>
              <a:t>）规定的重大危险源）向安监部门和相关部门备案。</a:t>
            </a:r>
            <a:endParaRPr lang="en-US" altLang="zh-CN" sz="2000">
              <a:latin typeface="仿宋" panose="02010609060101010101" charset="-122"/>
              <a:ea typeface="仿宋" panose="02010609060101010101" charset="-122"/>
              <a:cs typeface="仿宋" panose="02010609060101010101" charset="-122"/>
            </a:endParaRPr>
          </a:p>
          <a:p>
            <a:pPr marL="457200" indent="-457200" eaLnBrk="0" hangingPunct="0">
              <a:lnSpc>
                <a:spcPct val="18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放射源：</a:t>
            </a:r>
            <a:r>
              <a:rPr lang="zh-CN" altLang="en-US" sz="2000" dirty="0">
                <a:latin typeface="仿宋" panose="02010609060101010101" charset="-122"/>
                <a:ea typeface="仿宋" panose="02010609060101010101" charset="-122"/>
                <a:cs typeface="仿宋" panose="02010609060101010101" charset="-122"/>
              </a:rPr>
              <a:t>计量检测用的放射源应当按照有关规定取得放射物品使用许可证</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454660" y="0"/>
            <a:ext cx="1314450" cy="478631"/>
          </a:xfrm>
          <a:prstGeom prst="roundRect">
            <a:avLst>
              <a:gd name="adj" fmla="val 16667"/>
            </a:avLst>
          </a:prstGeom>
          <a:gradFill rotWithShape="1">
            <a:gsLst>
              <a:gs pos="0">
                <a:srgbClr val="884279"/>
              </a:gs>
              <a:gs pos="50000">
                <a:srgbClr val="E6E6E6"/>
              </a:gs>
              <a:gs pos="100000">
                <a:schemeClr val="accent1"/>
              </a:gs>
            </a:gsLst>
            <a:lin ang="5400000" scaled="1"/>
          </a:gradFill>
          <a:ln w="12700" algn="ctr">
            <a:solidFill>
              <a:schemeClr val="bg1"/>
            </a:solidFill>
            <a:round/>
          </a:ln>
          <a:effectLst>
            <a:outerShdw dist="35921" dir="2700000" algn="ctr" rotWithShape="0">
              <a:srgbClr val="808080"/>
            </a:outerShdw>
          </a:effectLst>
          <a:scene3d>
            <a:camera prst="orthographicFront"/>
            <a:lightRig rig="threePt" dir="t"/>
          </a:scene3d>
          <a:sp3d>
            <a:bevelT w="152400" h="50800" prst="softRound"/>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7045"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87046" name="Text Box 4"/>
          <p:cNvSpPr txBox="1"/>
          <p:nvPr/>
        </p:nvSpPr>
        <p:spPr>
          <a:xfrm>
            <a:off x="405130" y="0"/>
            <a:ext cx="1502410"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仿宋" panose="02010609060101010101" charset="-122"/>
                <a:ea typeface="仿宋" panose="02010609060101010101" charset="-122"/>
              </a:rPr>
              <a:t>职业健康</a:t>
            </a:r>
            <a:endParaRPr lang="zh-CN" altLang="en-US" sz="2000" b="1" dirty="0">
              <a:latin typeface="仿宋" panose="02010609060101010101" charset="-122"/>
              <a:ea typeface="仿宋" panose="02010609060101010101" charset="-122"/>
            </a:endParaRPr>
          </a:p>
        </p:txBody>
      </p:sp>
      <p:sp>
        <p:nvSpPr>
          <p:cNvPr id="67590" name="Oval 5"/>
          <p:cNvSpPr>
            <a:spLocks noChangeArrowheads="1"/>
          </p:cNvSpPr>
          <p:nvPr/>
        </p:nvSpPr>
        <p:spPr bwMode="auto">
          <a:xfrm>
            <a:off x="77232" y="-79"/>
            <a:ext cx="377428" cy="377428"/>
          </a:xfrm>
          <a:prstGeom prst="ellipse">
            <a:avLst/>
          </a:prstGeom>
          <a:gradFill rotWithShape="0">
            <a:gsLst>
              <a:gs pos="0">
                <a:srgbClr val="D60093"/>
              </a:gs>
              <a:gs pos="100000">
                <a:srgbClr val="630044"/>
              </a:gs>
            </a:gsLst>
            <a:path path="rect">
              <a:fillToRect r="100000" b="100000"/>
            </a:path>
          </a:gradFill>
          <a:ln w="12700">
            <a:solidFill>
              <a:srgbClr val="000000"/>
            </a:solidFill>
            <a:round/>
          </a:ln>
          <a:scene3d>
            <a:camera prst="orthographicFront"/>
            <a:lightRig rig="threePt" dir="t"/>
          </a:scene3d>
          <a:sp3d>
            <a:bevelT w="152400" h="50800" prst="softRound"/>
          </a:sp3d>
        </p:spPr>
        <p:txBody>
          <a:bodyPr wrap="none" anchor="ctr"/>
          <a:lstStyle/>
          <a:p>
            <a:pPr marL="0" marR="0" lvl="0" indent="0" algn="ctr" defTabSz="914400" rtl="0" eaLnBrk="0" fontAlgn="base" latinLnBrk="1" hangingPunct="0">
              <a:lnSpc>
                <a:spcPct val="100000"/>
              </a:lnSpc>
              <a:spcBef>
                <a:spcPct val="20000"/>
              </a:spcBef>
              <a:spcAft>
                <a:spcPct val="0"/>
              </a:spcAft>
              <a:buClr>
                <a:schemeClr val="tx2"/>
              </a:buClr>
              <a:buSzTx/>
              <a:buFont typeface="Wingdings" panose="05000000000000000000" pitchFamily="2" charset="2"/>
              <a:buNone/>
              <a:defRPr/>
            </a:pPr>
            <a:r>
              <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rPr>
              <a:t>10</a:t>
            </a:r>
            <a:endPar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sp>
        <p:nvSpPr>
          <p:cNvPr id="87050" name="Text Box 6"/>
          <p:cNvSpPr txBox="1"/>
          <p:nvPr/>
        </p:nvSpPr>
        <p:spPr>
          <a:xfrm>
            <a:off x="280670" y="644525"/>
            <a:ext cx="8564880" cy="2722880"/>
          </a:xfrm>
          <a:prstGeom prst="rect">
            <a:avLst/>
          </a:prstGeom>
          <a:solidFill>
            <a:schemeClr val="accent6">
              <a:lumMod val="40000"/>
              <a:lumOff val="60000"/>
            </a:schemeClr>
          </a:solidFill>
          <a:ln w="9525">
            <a:noFill/>
          </a:ln>
        </p:spPr>
        <p:txBody>
          <a:bodyPr wrap="square">
            <a:spAutoFit/>
          </a:bodyPr>
          <a:p>
            <a:pPr eaLnBrk="0" hangingPunct="0">
              <a:lnSpc>
                <a:spcPct val="10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10.1职业健康管理：</a:t>
            </a:r>
            <a:r>
              <a:rPr lang="zh-CN" altLang="en-US" sz="1800" dirty="0">
                <a:latin typeface="仿宋" panose="02010609060101010101" charset="-122"/>
                <a:ea typeface="仿宋" panose="02010609060101010101" charset="-122"/>
                <a:cs typeface="仿宋" panose="02010609060101010101" charset="-122"/>
                <a:sym typeface="+mn-ea"/>
              </a:rPr>
              <a:t>《中华人民共和国职业病   防治法》主席令第六十号</a:t>
            </a:r>
            <a:endParaRPr kumimoji="0" lang="zh-CN" altLang="en-US" sz="1800" kern="1200" cap="none" spc="0" normalizeH="0" baseline="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600"/>
              </a:spcBef>
              <a:spcAft>
                <a:spcPts val="0"/>
              </a:spcAft>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制度：</a:t>
            </a:r>
            <a:r>
              <a:rPr lang="zh-CN" altLang="en-US" sz="1800" dirty="0">
                <a:latin typeface="仿宋" panose="02010609060101010101" charset="-122"/>
                <a:ea typeface="仿宋" panose="02010609060101010101" charset="-122"/>
                <a:cs typeface="仿宋" panose="02010609060101010101" charset="-122"/>
              </a:rPr>
              <a:t>应建立职业健康的管理制度。</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1200"/>
              </a:spcBef>
              <a:spcAft>
                <a:spcPts val="0"/>
              </a:spcAft>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环境和条件：</a:t>
            </a:r>
            <a:r>
              <a:rPr lang="zh-CN" altLang="en-US" sz="1800" dirty="0">
                <a:latin typeface="仿宋" panose="02010609060101010101" charset="-122"/>
                <a:ea typeface="仿宋" panose="02010609060101010101" charset="-122"/>
                <a:cs typeface="仿宋" panose="02010609060101010101" charset="-122"/>
              </a:rPr>
              <a:t>应按有关要求，为员工提供符合职业健康要求的工作环境和条件。</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1200"/>
              </a:spcBef>
              <a:spcAft>
                <a:spcPts val="0"/>
              </a:spcAft>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健康档案：</a:t>
            </a:r>
            <a:r>
              <a:rPr lang="zh-CN" altLang="en-US" sz="1800" u="sng" dirty="0">
                <a:solidFill>
                  <a:srgbClr val="FF0000"/>
                </a:solidFill>
                <a:latin typeface="仿宋" panose="02010609060101010101" charset="-122"/>
                <a:ea typeface="仿宋" panose="02010609060101010101" charset="-122"/>
                <a:cs typeface="仿宋" panose="02010609060101010101" charset="-122"/>
              </a:rPr>
              <a:t>建立健全职业卫生档案和员工健康监护档案。</a:t>
            </a:r>
            <a:endParaRPr lang="zh-CN" altLang="en-US" sz="1800" u="sng" dirty="0">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00000"/>
              </a:lnSpc>
              <a:spcBef>
                <a:spcPts val="12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职业病和禁忌症：应对职业病患者按规定给予及时的治疗、疗养。对患有职业禁忌症的，应及时调整到合适岗位。</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12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职业危害监测：</a:t>
            </a:r>
            <a:r>
              <a:rPr lang="zh-CN" altLang="en-US" sz="1800" dirty="0">
                <a:solidFill>
                  <a:srgbClr val="FF0000"/>
                </a:solidFill>
                <a:latin typeface="仿宋" panose="02010609060101010101" charset="-122"/>
                <a:ea typeface="仿宋" panose="02010609060101010101" charset="-122"/>
                <a:cs typeface="仿宋" panose="02010609060101010101" charset="-122"/>
              </a:rPr>
              <a:t>应定期对职业危害场所进行检测，并将检测结果公布、存入档案</a:t>
            </a:r>
            <a:r>
              <a:rPr lang="zh-CN" altLang="en-US" sz="1800" dirty="0">
                <a:latin typeface="仿宋" panose="02010609060101010101" charset="-122"/>
                <a:ea typeface="仿宋" panose="02010609060101010101" charset="-122"/>
                <a:cs typeface="仿宋" panose="02010609060101010101" charset="-122"/>
              </a:rPr>
              <a:t>。</a:t>
            </a:r>
            <a:endParaRPr lang="zh-CN" altLang="en-US" sz="18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88067" name="Text Box 6"/>
          <p:cNvSpPr txBox="1"/>
          <p:nvPr/>
        </p:nvSpPr>
        <p:spPr>
          <a:xfrm>
            <a:off x="222885" y="406400"/>
            <a:ext cx="8698230" cy="3907790"/>
          </a:xfrm>
          <a:prstGeom prst="rect">
            <a:avLst/>
          </a:prstGeom>
          <a:noFill/>
          <a:ln w="9525">
            <a:noFill/>
          </a:ln>
        </p:spPr>
        <p:txBody>
          <a:bodyPr wrap="square">
            <a:spAutoFit/>
          </a:bodyPr>
          <a:p>
            <a:pPr eaLnBrk="0" hangingPunct="0">
              <a:spcBef>
                <a:spcPts val="1200"/>
              </a:spcBef>
              <a:buClr>
                <a:schemeClr val="tx2"/>
              </a:buClr>
              <a:buFont typeface="Wingdings" panose="05000000000000000000" pitchFamily="2" charset="2"/>
            </a:pPr>
            <a:r>
              <a:rPr lang="en-US" altLang="zh-CN" sz="2400" b="1">
                <a:latin typeface="Arial" panose="020B0604020202020204" pitchFamily="34" charset="0"/>
                <a:ea typeface="楷体_GB2312" pitchFamily="49" charset="-122"/>
              </a:rPr>
              <a:t>10.1</a:t>
            </a:r>
            <a:r>
              <a:rPr lang="zh-CN" altLang="en-US" sz="2400" b="1" dirty="0">
                <a:latin typeface="Arial" panose="020B0604020202020204" pitchFamily="34" charset="0"/>
                <a:ea typeface="楷体_GB2312" pitchFamily="49" charset="-122"/>
              </a:rPr>
              <a:t>职业健康管理：</a:t>
            </a:r>
            <a:endParaRPr lang="en-US" altLang="zh-CN" sz="2400" b="1">
              <a:latin typeface="Arial" panose="020B0604020202020204" pitchFamily="34" charset="0"/>
              <a:ea typeface="楷体_GB2312" pitchFamily="49" charset="-122"/>
            </a:endParaRPr>
          </a:p>
          <a:p>
            <a:pPr eaLnBrk="0" hangingPunct="0">
              <a:lnSpc>
                <a:spcPct val="16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对可能发生急性职业危害的有毒、有害工作场所，应当设置报警装置，制定应急预案，配置</a:t>
            </a:r>
            <a:r>
              <a:rPr lang="zh-CN" altLang="en-US" sz="2000" dirty="0">
                <a:solidFill>
                  <a:srgbClr val="FF0000"/>
                </a:solidFill>
                <a:latin typeface="仿宋" panose="02010609060101010101" charset="-122"/>
                <a:ea typeface="仿宋" panose="02010609060101010101" charset="-122"/>
                <a:cs typeface="仿宋" panose="02010609060101010101" charset="-122"/>
              </a:rPr>
              <a:t>现场急救用品和必要的泄险区</a:t>
            </a:r>
            <a:r>
              <a:rPr lang="zh-CN" altLang="en-US" sz="2000" dirty="0">
                <a:latin typeface="仿宋" panose="02010609060101010101" charset="-122"/>
                <a:ea typeface="仿宋" panose="02010609060101010101" charset="-122"/>
                <a:cs typeface="仿宋" panose="02010609060101010101" charset="-122"/>
              </a:rPr>
              <a:t>。</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6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应指定专人负责保管、定期校验和维护</a:t>
            </a:r>
            <a:r>
              <a:rPr lang="zh-CN" altLang="en-US" sz="2000" dirty="0">
                <a:solidFill>
                  <a:srgbClr val="FF0000"/>
                </a:solidFill>
                <a:latin typeface="仿宋" panose="02010609060101010101" charset="-122"/>
                <a:ea typeface="仿宋" panose="02010609060101010101" charset="-122"/>
                <a:cs typeface="仿宋" panose="02010609060101010101" charset="-122"/>
              </a:rPr>
              <a:t>各种防护用具</a:t>
            </a:r>
            <a:r>
              <a:rPr lang="zh-CN" altLang="en-US" sz="2000" dirty="0">
                <a:latin typeface="仿宋" panose="02010609060101010101" charset="-122"/>
                <a:ea typeface="仿宋" panose="02010609060101010101" charset="-122"/>
                <a:cs typeface="仿宋" panose="02010609060101010101" charset="-122"/>
              </a:rPr>
              <a:t>，确保其处于正常状态。</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6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应指定专人负责职业健康的日常监测及维护监测系统处于正常运行状态。</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6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生产车间环境应符合</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工作场所有害因素职业接触限值</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GBZ2.1-2</a:t>
            </a:r>
            <a:r>
              <a:rPr lang="zh-CN" altLang="en-US" sz="2000" dirty="0">
                <a:latin typeface="仿宋" panose="02010609060101010101" charset="-122"/>
                <a:ea typeface="仿宋" panose="02010609060101010101" charset="-122"/>
                <a:cs typeface="仿宋" panose="02010609060101010101" charset="-122"/>
              </a:rPr>
              <a:t>）的要求。</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89091" name="Text Box 6"/>
          <p:cNvSpPr txBox="1"/>
          <p:nvPr/>
        </p:nvSpPr>
        <p:spPr>
          <a:xfrm>
            <a:off x="697230" y="971550"/>
            <a:ext cx="7907020" cy="3907790"/>
          </a:xfrm>
          <a:prstGeom prst="rect">
            <a:avLst/>
          </a:prstGeom>
          <a:noFill/>
          <a:ln w="9525">
            <a:noFill/>
          </a:ln>
        </p:spPr>
        <p:txBody>
          <a:bodyPr wrap="square">
            <a:spAutoFit/>
          </a:bodyPr>
          <a:p>
            <a:pPr eaLnBrk="0" hangingPunct="0">
              <a:spcBef>
                <a:spcPts val="1200"/>
              </a:spcBef>
              <a:buClr>
                <a:schemeClr val="tx2"/>
              </a:buClr>
              <a:buFont typeface="Wingdings" panose="05000000000000000000" pitchFamily="2" charset="2"/>
            </a:pPr>
            <a:r>
              <a:rPr lang="en-US" altLang="zh-CN" sz="2400" b="1">
                <a:latin typeface="Arial" panose="020B0604020202020204" pitchFamily="34" charset="0"/>
                <a:ea typeface="楷体_GB2312" pitchFamily="49" charset="-122"/>
              </a:rPr>
              <a:t>10.2</a:t>
            </a:r>
            <a:r>
              <a:rPr lang="zh-CN" altLang="en-US" sz="2400" b="1" dirty="0">
                <a:latin typeface="Arial" panose="020B0604020202020204" pitchFamily="34" charset="0"/>
                <a:ea typeface="楷体_GB2312" pitchFamily="49" charset="-122"/>
              </a:rPr>
              <a:t>职业危害告知和警示：</a:t>
            </a:r>
            <a:endParaRPr lang="en-US" altLang="zh-CN" sz="2400" b="1">
              <a:latin typeface="Arial" panose="020B0604020202020204" pitchFamily="34" charset="0"/>
              <a:ea typeface="楷体_GB2312" pitchFamily="49" charset="-122"/>
            </a:endParaRPr>
          </a:p>
          <a:p>
            <a:pPr eaLnBrk="0" hangingPunct="0">
              <a:lnSpc>
                <a:spcPct val="16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与从业人员订立劳动合同（含聘用合同）时，应将工作过程中可能产生的职业危害及其后果、职业危害防护措施和待遇等如实以书面形式告知从业人员，</a:t>
            </a:r>
            <a:r>
              <a:rPr lang="zh-CN" altLang="en-US" sz="2000" dirty="0">
                <a:solidFill>
                  <a:srgbClr val="FF0000"/>
                </a:solidFill>
                <a:latin typeface="仿宋" panose="02010609060101010101" charset="-122"/>
                <a:ea typeface="仿宋" panose="02010609060101010101" charset="-122"/>
                <a:cs typeface="仿宋" panose="02010609060101010101" charset="-122"/>
              </a:rPr>
              <a:t>并在劳动合同中写明</a:t>
            </a:r>
            <a:r>
              <a:rPr lang="zh-CN" altLang="en-US" sz="2000" dirty="0">
                <a:latin typeface="仿宋" panose="02010609060101010101" charset="-122"/>
                <a:ea typeface="仿宋" panose="02010609060101010101" charset="-122"/>
                <a:cs typeface="仿宋" panose="02010609060101010101" charset="-122"/>
              </a:rPr>
              <a:t>。</a:t>
            </a:r>
            <a:endParaRPr lang="en-US" altLang="zh-CN" sz="2000">
              <a:solidFill>
                <a:srgbClr val="FF0000"/>
              </a:solidFill>
              <a:latin typeface="仿宋" panose="02010609060101010101" charset="-122"/>
              <a:ea typeface="仿宋" panose="02010609060101010101" charset="-122"/>
              <a:cs typeface="仿宋" panose="02010609060101010101" charset="-122"/>
            </a:endParaRPr>
          </a:p>
          <a:p>
            <a:pPr eaLnBrk="0" hangingPunct="0">
              <a:lnSpc>
                <a:spcPct val="16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应对员工及相关方</a:t>
            </a:r>
            <a:r>
              <a:rPr lang="zh-CN" altLang="en-US" sz="2000" dirty="0">
                <a:solidFill>
                  <a:srgbClr val="FF0000"/>
                </a:solidFill>
                <a:latin typeface="仿宋" panose="02010609060101010101" charset="-122"/>
                <a:ea typeface="仿宋" panose="02010609060101010101" charset="-122"/>
                <a:cs typeface="仿宋" panose="02010609060101010101" charset="-122"/>
              </a:rPr>
              <a:t>宣传和培训</a:t>
            </a:r>
            <a:r>
              <a:rPr lang="zh-CN" altLang="en-US" sz="2000" dirty="0">
                <a:latin typeface="仿宋" panose="02010609060101010101" charset="-122"/>
                <a:ea typeface="仿宋" panose="02010609060101010101" charset="-122"/>
                <a:cs typeface="仿宋" panose="02010609060101010101" charset="-122"/>
              </a:rPr>
              <a:t>生产过程中的职业危害、预防和应急处理措施。</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6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应对存在严重职业危害的作业</a:t>
            </a:r>
            <a:r>
              <a:rPr lang="zh-CN" altLang="en-US" sz="2000" dirty="0">
                <a:solidFill>
                  <a:srgbClr val="FF0000"/>
                </a:solidFill>
                <a:latin typeface="仿宋" panose="02010609060101010101" charset="-122"/>
                <a:ea typeface="仿宋" panose="02010609060101010101" charset="-122"/>
                <a:cs typeface="仿宋" panose="02010609060101010101" charset="-122"/>
              </a:rPr>
              <a:t>岗位</a:t>
            </a:r>
            <a:r>
              <a:rPr lang="zh-CN" altLang="en-US" sz="2000" dirty="0">
                <a:latin typeface="仿宋" panose="02010609060101010101" charset="-122"/>
                <a:ea typeface="仿宋" panose="02010609060101010101" charset="-122"/>
                <a:cs typeface="仿宋" panose="02010609060101010101" charset="-122"/>
              </a:rPr>
              <a:t>，按照</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工作场所职业病危害警示标识</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GBZ158</a:t>
            </a:r>
            <a:r>
              <a:rPr lang="zh-CN" altLang="en-US" sz="2000" dirty="0">
                <a:latin typeface="仿宋" panose="02010609060101010101" charset="-122"/>
                <a:ea typeface="仿宋" panose="02010609060101010101" charset="-122"/>
                <a:cs typeface="仿宋" panose="02010609060101010101" charset="-122"/>
              </a:rPr>
              <a:t>）要求，在醒目位置设置</a:t>
            </a:r>
            <a:r>
              <a:rPr lang="zh-CN" altLang="en-US" sz="2000" dirty="0">
                <a:solidFill>
                  <a:srgbClr val="FF0000"/>
                </a:solidFill>
                <a:latin typeface="仿宋" panose="02010609060101010101" charset="-122"/>
                <a:ea typeface="仿宋" panose="02010609060101010101" charset="-122"/>
                <a:cs typeface="仿宋" panose="02010609060101010101" charset="-122"/>
              </a:rPr>
              <a:t>警示标志和警示说明</a:t>
            </a:r>
            <a:r>
              <a:rPr lang="zh-CN" altLang="en-US" sz="2000" dirty="0">
                <a:latin typeface="仿宋" panose="02010609060101010101" charset="-122"/>
                <a:ea typeface="仿宋" panose="02010609060101010101" charset="-122"/>
                <a:cs typeface="仿宋" panose="02010609060101010101" charset="-122"/>
              </a:rPr>
              <a:t>。</a:t>
            </a: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pic>
        <p:nvPicPr>
          <p:cNvPr id="70660" name="Picture 2" descr="http://www.wzhmt888.com/2/b110003.jpg">
            <a:hlinkClick r:id="rId1"/>
          </p:cNvPr>
          <p:cNvPicPr>
            <a:picLocks noChangeArrowheads="1"/>
          </p:cNvPicPr>
          <p:nvPr/>
        </p:nvPicPr>
        <p:blipFill>
          <a:blip r:embed="rId2" cstate="print"/>
          <a:srcRect/>
          <a:stretch>
            <a:fillRect/>
          </a:stretch>
        </p:blipFill>
        <p:spPr bwMode="auto">
          <a:xfrm>
            <a:off x="1196579" y="1314450"/>
            <a:ext cx="3375422" cy="3780235"/>
          </a:xfrm>
          <a:prstGeom prst="rect">
            <a:avLst/>
          </a:prstGeom>
          <a:noFill/>
          <a:ln w="9525">
            <a:noFill/>
            <a:miter lim="800000"/>
            <a:headEnd/>
            <a:tailEnd/>
          </a:ln>
          <a:scene3d>
            <a:camera prst="orthographicFront"/>
            <a:lightRig rig="threePt" dir="t"/>
          </a:scene3d>
          <a:sp3d>
            <a:bevelT w="152400" h="50800" prst="softRound"/>
          </a:sp3d>
        </p:spPr>
      </p:pic>
      <p:pic>
        <p:nvPicPr>
          <p:cNvPr id="70661" name="Picture 4" descr="http://www.wzhmt888.com/2/b110002.jpg">
            <a:hlinkClick r:id="rId3"/>
          </p:cNvPr>
          <p:cNvPicPr>
            <a:picLocks noChangeArrowheads="1"/>
          </p:cNvPicPr>
          <p:nvPr/>
        </p:nvPicPr>
        <p:blipFill>
          <a:blip r:embed="rId4" cstate="print"/>
          <a:srcRect/>
          <a:stretch>
            <a:fillRect/>
          </a:stretch>
        </p:blipFill>
        <p:spPr bwMode="auto">
          <a:xfrm>
            <a:off x="4572000" y="1314450"/>
            <a:ext cx="3375422" cy="3780235"/>
          </a:xfrm>
          <a:prstGeom prst="rect">
            <a:avLst/>
          </a:prstGeom>
          <a:noFill/>
          <a:ln w="9525">
            <a:noFill/>
            <a:miter lim="800000"/>
            <a:headEnd/>
            <a:tailEnd/>
          </a:ln>
          <a:scene3d>
            <a:camera prst="orthographicFront"/>
            <a:lightRig rig="threePt" dir="t"/>
          </a:scene3d>
          <a:sp3d>
            <a:bevelT w="152400" h="50800" prst="softRound"/>
          </a:sp3d>
        </p:spPr>
      </p:pic>
      <p:sp>
        <p:nvSpPr>
          <p:cNvPr id="7" name="矩形 6"/>
          <p:cNvSpPr/>
          <p:nvPr/>
        </p:nvSpPr>
        <p:spPr>
          <a:xfrm>
            <a:off x="2743200" y="922035"/>
            <a:ext cx="3429000" cy="414020"/>
          </a:xfrm>
          <a:prstGeom prst="rect">
            <a:avLst/>
          </a:prstGeom>
          <a:solidFill>
            <a:srgbClr val="00B0F0"/>
          </a:solidFill>
          <a:scene3d>
            <a:camera prst="orthographicFront"/>
            <a:lightRig rig="threePt" dir="t"/>
          </a:scene3d>
          <a:sp3d>
            <a:bevelT w="152400" h="50800" prst="softRound"/>
          </a:sp3d>
        </p:spPr>
        <p:txBody>
          <a:bodyPr>
            <a:spAutoFit/>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zh-CN" altLang="en-US" sz="21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职业病危害告知牌</a:t>
            </a:r>
            <a:endParaRPr kumimoji="0" lang="zh-CN" altLang="en-US" sz="21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91139" name="Text Box 6"/>
          <p:cNvSpPr txBox="1"/>
          <p:nvPr/>
        </p:nvSpPr>
        <p:spPr>
          <a:xfrm>
            <a:off x="284480" y="208280"/>
            <a:ext cx="8732520" cy="4307840"/>
          </a:xfrm>
          <a:prstGeom prst="rect">
            <a:avLst/>
          </a:prstGeom>
          <a:noFill/>
          <a:ln w="9525">
            <a:noFill/>
          </a:ln>
        </p:spPr>
        <p:txBody>
          <a:bodyPr wrap="square">
            <a:spAutoFit/>
          </a:bodyPr>
          <a:p>
            <a:pPr eaLnBrk="0" hangingPunct="0">
              <a:spcBef>
                <a:spcPct val="25000"/>
              </a:spcBef>
              <a:buClr>
                <a:schemeClr val="tx2"/>
              </a:buClr>
              <a:buFont typeface="Wingdings" panose="05000000000000000000" pitchFamily="2" charset="2"/>
            </a:pPr>
            <a:r>
              <a:rPr lang="en-US" altLang="zh-CN" sz="2400" b="1">
                <a:latin typeface="Arial" panose="020B0604020202020204" pitchFamily="34" charset="0"/>
                <a:ea typeface="楷体_GB2312" pitchFamily="49" charset="-122"/>
              </a:rPr>
              <a:t>10.3</a:t>
            </a:r>
            <a:r>
              <a:rPr lang="zh-CN" altLang="en-US" sz="2400" b="1" dirty="0">
                <a:latin typeface="Arial" panose="020B0604020202020204" pitchFamily="34" charset="0"/>
                <a:ea typeface="楷体_GB2312" pitchFamily="49" charset="-122"/>
              </a:rPr>
              <a:t>职业危害申报：</a:t>
            </a:r>
            <a:endParaRPr lang="en-US" altLang="zh-CN" sz="2400" b="1">
              <a:latin typeface="Arial" panose="020B0604020202020204" pitchFamily="34" charset="0"/>
              <a:ea typeface="楷体_GB2312" pitchFamily="49" charset="-122"/>
            </a:endParaRPr>
          </a:p>
          <a:p>
            <a:pPr eaLnBrk="0" hangingPunct="0">
              <a:spcBef>
                <a:spcPts val="1200"/>
              </a:spcBef>
              <a:buClr>
                <a:srgbClr val="C00000"/>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申报：</a:t>
            </a:r>
            <a:r>
              <a:rPr lang="zh-CN" altLang="en-US" sz="2000" dirty="0">
                <a:latin typeface="仿宋" panose="02010609060101010101" charset="-122"/>
                <a:ea typeface="仿宋" panose="02010609060101010101" charset="-122"/>
                <a:cs typeface="仿宋" panose="02010609060101010101" charset="-122"/>
              </a:rPr>
              <a:t>应按规定及时、如实地向当地主管部门申报生产过程存在的职业危害因素。</a:t>
            </a:r>
            <a:endParaRPr lang="zh-CN" altLang="en-US" sz="2000" dirty="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变更申请：</a:t>
            </a:r>
            <a:r>
              <a:rPr lang="zh-CN" altLang="en-US" sz="2000" dirty="0">
                <a:latin typeface="仿宋" panose="02010609060101010101" charset="-122"/>
                <a:ea typeface="仿宋" panose="02010609060101010101" charset="-122"/>
                <a:cs typeface="仿宋" panose="02010609060101010101" charset="-122"/>
              </a:rPr>
              <a:t>下列事项发生重大变化时，应向原申报主管部门申请变更：</a:t>
            </a:r>
            <a:endParaRPr lang="zh-CN" altLang="en-US" sz="2000" dirty="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1</a:t>
            </a:r>
            <a:r>
              <a:rPr lang="zh-CN" altLang="en-US" sz="2000" dirty="0">
                <a:latin typeface="仿宋" panose="02010609060101010101" charset="-122"/>
                <a:ea typeface="仿宋" panose="02010609060101010101" charset="-122"/>
                <a:cs typeface="仿宋" panose="02010609060101010101" charset="-122"/>
              </a:rPr>
              <a:t>）新、改、扩建项目；</a:t>
            </a:r>
            <a:endParaRPr lang="zh-CN" altLang="en-US" sz="2000" dirty="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2</a:t>
            </a:r>
            <a:r>
              <a:rPr lang="zh-CN" altLang="en-US" sz="2000" dirty="0">
                <a:latin typeface="仿宋" panose="02010609060101010101" charset="-122"/>
                <a:ea typeface="仿宋" panose="02010609060101010101" charset="-122"/>
                <a:cs typeface="仿宋" panose="02010609060101010101" charset="-122"/>
              </a:rPr>
              <a:t>）因技术、工艺或材料等发生变化导致原申报的职业危害因素及其相关内容发生重大变化；</a:t>
            </a:r>
            <a:endParaRPr lang="zh-CN" altLang="en-US" sz="2000" dirty="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3</a:t>
            </a:r>
            <a:r>
              <a:rPr lang="zh-CN" altLang="en-US" sz="2000" dirty="0">
                <a:latin typeface="仿宋" panose="02010609060101010101" charset="-122"/>
                <a:ea typeface="仿宋" panose="02010609060101010101" charset="-122"/>
                <a:cs typeface="仿宋" panose="02010609060101010101" charset="-122"/>
              </a:rPr>
              <a:t>）企业名称、法定代表人或主要负责人发生变化。</a:t>
            </a:r>
            <a:endParaRPr lang="en-US" altLang="zh-CN" sz="2000">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en-US" altLang="zh-CN" sz="2000">
                <a:solidFill>
                  <a:srgbClr val="0070C0"/>
                </a:solidFill>
                <a:latin typeface="仿宋" panose="02010609060101010101" charset="-122"/>
                <a:ea typeface="仿宋" panose="02010609060101010101" charset="-122"/>
                <a:cs typeface="仿宋" panose="02010609060101010101" charset="-122"/>
              </a:rPr>
              <a:t>《</a:t>
            </a:r>
            <a:r>
              <a:rPr lang="zh-CN" altLang="en-US" sz="2000" dirty="0">
                <a:solidFill>
                  <a:srgbClr val="0070C0"/>
                </a:solidFill>
                <a:latin typeface="仿宋" panose="02010609060101010101" charset="-122"/>
                <a:ea typeface="仿宋" panose="02010609060101010101" charset="-122"/>
                <a:cs typeface="仿宋" panose="02010609060101010101" charset="-122"/>
              </a:rPr>
              <a:t>作业场所职业健康监督管理暂行规定</a:t>
            </a:r>
            <a:r>
              <a:rPr lang="en-US" altLang="zh-CN" sz="2000">
                <a:solidFill>
                  <a:srgbClr val="0070C0"/>
                </a:solidFill>
                <a:latin typeface="仿宋" panose="02010609060101010101" charset="-122"/>
                <a:ea typeface="仿宋" panose="02010609060101010101" charset="-122"/>
                <a:cs typeface="仿宋" panose="02010609060101010101" charset="-122"/>
              </a:rPr>
              <a:t>》</a:t>
            </a:r>
            <a:r>
              <a:rPr lang="zh-CN" altLang="en-US" sz="2000" dirty="0">
                <a:solidFill>
                  <a:srgbClr val="0070C0"/>
                </a:solidFill>
                <a:latin typeface="仿宋" panose="02010609060101010101" charset="-122"/>
                <a:ea typeface="仿宋" panose="02010609060101010101" charset="-122"/>
                <a:cs typeface="仿宋" panose="02010609060101010101" charset="-122"/>
              </a:rPr>
              <a:t>（国家安总局令第</a:t>
            </a:r>
            <a:r>
              <a:rPr lang="en-US" altLang="zh-CN" sz="2000">
                <a:solidFill>
                  <a:srgbClr val="0070C0"/>
                </a:solidFill>
                <a:latin typeface="仿宋" panose="02010609060101010101" charset="-122"/>
                <a:ea typeface="仿宋" panose="02010609060101010101" charset="-122"/>
                <a:cs typeface="仿宋" panose="02010609060101010101" charset="-122"/>
              </a:rPr>
              <a:t>23</a:t>
            </a:r>
            <a:r>
              <a:rPr lang="zh-CN" altLang="en-US" sz="2000" dirty="0">
                <a:solidFill>
                  <a:srgbClr val="0070C0"/>
                </a:solidFill>
                <a:latin typeface="仿宋" panose="02010609060101010101" charset="-122"/>
                <a:ea typeface="仿宋" panose="02010609060101010101" charset="-122"/>
                <a:cs typeface="仿宋" panose="02010609060101010101" charset="-122"/>
              </a:rPr>
              <a:t>号）</a:t>
            </a:r>
            <a:endParaRPr lang="zh-CN" altLang="en-US" sz="2000" dirty="0">
              <a:solidFill>
                <a:srgbClr val="0070C0"/>
              </a:solidFill>
              <a:latin typeface="仿宋" panose="02010609060101010101" charset="-122"/>
              <a:ea typeface="仿宋" panose="02010609060101010101" charset="-122"/>
              <a:cs typeface="仿宋" panose="02010609060101010101" charset="-122"/>
            </a:endParaRPr>
          </a:p>
          <a:p>
            <a:pPr eaLnBrk="0" hangingPunct="0">
              <a:spcBef>
                <a:spcPts val="1200"/>
              </a:spcBef>
              <a:buClr>
                <a:schemeClr val="tx2"/>
              </a:buClr>
              <a:buFont typeface="Wingdings" panose="05000000000000000000" pitchFamily="2" charset="2"/>
            </a:pPr>
            <a:r>
              <a:rPr lang="en-US" altLang="zh-CN" sz="2000">
                <a:solidFill>
                  <a:srgbClr val="0070C0"/>
                </a:solidFill>
                <a:latin typeface="仿宋" panose="02010609060101010101" charset="-122"/>
                <a:ea typeface="仿宋" panose="02010609060101010101" charset="-122"/>
                <a:cs typeface="仿宋" panose="02010609060101010101" charset="-122"/>
              </a:rPr>
              <a:t>《</a:t>
            </a:r>
            <a:r>
              <a:rPr lang="zh-CN" altLang="en-US" sz="2000" dirty="0">
                <a:solidFill>
                  <a:srgbClr val="0070C0"/>
                </a:solidFill>
                <a:latin typeface="仿宋" panose="02010609060101010101" charset="-122"/>
                <a:ea typeface="仿宋" panose="02010609060101010101" charset="-122"/>
                <a:cs typeface="仿宋" panose="02010609060101010101" charset="-122"/>
              </a:rPr>
              <a:t>作业场所职业危害申报管理办法</a:t>
            </a:r>
            <a:r>
              <a:rPr lang="en-US" altLang="zh-CN" sz="2000">
                <a:solidFill>
                  <a:srgbClr val="0070C0"/>
                </a:solidFill>
                <a:latin typeface="仿宋" panose="02010609060101010101" charset="-122"/>
                <a:ea typeface="仿宋" panose="02010609060101010101" charset="-122"/>
                <a:cs typeface="仿宋" panose="02010609060101010101" charset="-122"/>
              </a:rPr>
              <a:t>》</a:t>
            </a:r>
            <a:r>
              <a:rPr lang="zh-CN" altLang="en-US" sz="2000" dirty="0">
                <a:solidFill>
                  <a:srgbClr val="0070C0"/>
                </a:solidFill>
                <a:latin typeface="仿宋" panose="02010609060101010101" charset="-122"/>
                <a:ea typeface="仿宋" panose="02010609060101010101" charset="-122"/>
                <a:cs typeface="仿宋" panose="02010609060101010101" charset="-122"/>
              </a:rPr>
              <a:t>（国家安总局令第</a:t>
            </a:r>
            <a:r>
              <a:rPr lang="en-US" altLang="zh-CN" sz="2000">
                <a:solidFill>
                  <a:srgbClr val="0070C0"/>
                </a:solidFill>
                <a:latin typeface="仿宋" panose="02010609060101010101" charset="-122"/>
                <a:ea typeface="仿宋" panose="02010609060101010101" charset="-122"/>
                <a:cs typeface="仿宋" panose="02010609060101010101" charset="-122"/>
              </a:rPr>
              <a:t>27</a:t>
            </a:r>
            <a:r>
              <a:rPr lang="zh-CN" altLang="en-US" sz="2000" dirty="0">
                <a:solidFill>
                  <a:srgbClr val="0070C0"/>
                </a:solidFill>
                <a:latin typeface="仿宋" panose="02010609060101010101" charset="-122"/>
                <a:ea typeface="仿宋" panose="02010609060101010101" charset="-122"/>
                <a:cs typeface="仿宋" panose="02010609060101010101" charset="-122"/>
              </a:rPr>
              <a:t>号）</a:t>
            </a:r>
            <a:endParaRPr lang="zh-CN" altLang="en-US" sz="2000" dirty="0">
              <a:solidFill>
                <a:srgbClr val="0070C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194945" y="30924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9.新版《企业安全生产标准化基本规范》(GB/T 33000-2016)(以下简称新版《基本规范》)将于2017年4月1日起正式实施。该标准由国家安全生产监督管理总局提出，全国安全生产标准化技术委员会归口，中国安全生产协会负责起草。</a:t>
            </a:r>
            <a:endPar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      该标准实施后，现行的《企业安全生产标准化基本规范》将废止。</a:t>
            </a:r>
            <a:endPar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b="1" dirty="0">
                <a:solidFill>
                  <a:srgbClr val="FF0000"/>
                </a:solidFill>
                <a:latin typeface="Arial" panose="020B0604020202020204" pitchFamily="34" charset="0"/>
                <a:ea typeface="宋体" panose="02010600030101010101" pitchFamily="2" charset="-122"/>
                <a:sym typeface="+mn-ea"/>
              </a:rPr>
              <a:t>     </a:t>
            </a:r>
            <a:r>
              <a:rPr lang="zh-CN" altLang="en-US" sz="2400" b="1" dirty="0">
                <a:solidFill>
                  <a:srgbClr val="FF0000"/>
                </a:solidFill>
                <a:latin typeface="Arial" panose="020B0604020202020204" pitchFamily="34" charset="0"/>
                <a:ea typeface="宋体" panose="02010600030101010101" pitchFamily="2" charset="-122"/>
                <a:sym typeface="+mn-ea"/>
              </a:rPr>
              <a:t>事实上</a:t>
            </a: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(GB/T 33000-2016)</a:t>
            </a:r>
            <a:r>
              <a:rPr lang="zh-CN" altLang="en-US"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颁布以来，没有给出</a:t>
            </a:r>
            <a:r>
              <a:rPr lang="zh-CN" altLang="en-US" sz="2400" dirty="0">
                <a:solidFill>
                  <a:srgbClr val="FF0000"/>
                </a:solidFill>
                <a:effectLst/>
                <a:latin typeface="仿宋" panose="02010609060101010101" charset="-122"/>
                <a:ea typeface="仿宋" panose="02010609060101010101" charset="-122"/>
                <a:cs typeface="仿宋" panose="02010609060101010101" charset="-122"/>
                <a:sym typeface="+mn-ea"/>
              </a:rPr>
              <a:t>评分细则。。。</a:t>
            </a:r>
            <a:endParaRPr lang="zh-CN" altLang="en-US" sz="2400" dirty="0">
              <a:solidFill>
                <a:srgbClr val="FF0000"/>
              </a:solidFill>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zh-CN" altLang="en-US" sz="2400" b="1" dirty="0">
                <a:solidFill>
                  <a:srgbClr val="FF0000"/>
                </a:solidFill>
                <a:effectLst/>
                <a:latin typeface="仿宋" panose="02010609060101010101" charset="-122"/>
                <a:ea typeface="仿宋" panose="02010609060101010101" charset="-122"/>
                <a:cs typeface="仿宋" panose="02010609060101010101" charset="-122"/>
                <a:sym typeface="+mn-ea"/>
              </a:rPr>
              <a:t>目前对于没有专业标准可以选用的专业我们还是在使用</a:t>
            </a: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(AQ/T 9006-2010)</a:t>
            </a:r>
            <a:r>
              <a:rPr lang="zh-CN" altLang="en-US"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以及派生的其它行业和专业标准</a:t>
            </a:r>
            <a:endParaRPr lang="zh-CN" altLang="en-US" sz="24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116330"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1</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历史</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495300" y="0"/>
            <a:ext cx="1314450" cy="478631"/>
          </a:xfrm>
          <a:prstGeom prst="roundRect">
            <a:avLst>
              <a:gd name="adj" fmla="val 16667"/>
            </a:avLst>
          </a:prstGeom>
          <a:gradFill rotWithShape="1">
            <a:gsLst>
              <a:gs pos="0">
                <a:srgbClr val="884279"/>
              </a:gs>
              <a:gs pos="50000">
                <a:srgbClr val="E6E6E6"/>
              </a:gs>
              <a:gs pos="100000">
                <a:schemeClr val="accent1"/>
              </a:gs>
            </a:gsLst>
            <a:lin ang="5400000" scaled="1"/>
          </a:gradFill>
          <a:ln w="12700" algn="ctr">
            <a:solidFill>
              <a:schemeClr val="bg1"/>
            </a:solidFill>
            <a:round/>
          </a:ln>
          <a:effectLst>
            <a:outerShdw dist="35921" dir="2700000" algn="ctr" rotWithShape="0">
              <a:srgbClr val="808080"/>
            </a:outerShdw>
          </a:effectLst>
          <a:scene3d>
            <a:camera prst="orthographicFront"/>
            <a:lightRig rig="threePt" dir="t"/>
          </a:scene3d>
          <a:sp3d>
            <a:bevelT w="152400" h="50800" prst="softRound"/>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165"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92166" name="Text Box 4"/>
          <p:cNvSpPr txBox="1"/>
          <p:nvPr/>
        </p:nvSpPr>
        <p:spPr>
          <a:xfrm>
            <a:off x="624285" y="45800"/>
            <a:ext cx="1448990"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仿宋" panose="02010609060101010101" charset="-122"/>
                <a:ea typeface="仿宋" panose="02010609060101010101" charset="-122"/>
              </a:rPr>
              <a:t>应急救援</a:t>
            </a:r>
            <a:endParaRPr lang="zh-CN" altLang="en-US" sz="2000" b="1" dirty="0">
              <a:latin typeface="仿宋" panose="02010609060101010101" charset="-122"/>
              <a:ea typeface="仿宋" panose="02010609060101010101" charset="-122"/>
            </a:endParaRPr>
          </a:p>
        </p:txBody>
      </p:sp>
      <p:sp>
        <p:nvSpPr>
          <p:cNvPr id="72712" name="Oval 5"/>
          <p:cNvSpPr>
            <a:spLocks noChangeArrowheads="1"/>
          </p:cNvSpPr>
          <p:nvPr/>
        </p:nvSpPr>
        <p:spPr bwMode="auto">
          <a:xfrm>
            <a:off x="66675" y="-238"/>
            <a:ext cx="385763" cy="415528"/>
          </a:xfrm>
          <a:prstGeom prst="ellipse">
            <a:avLst/>
          </a:prstGeom>
          <a:gradFill rotWithShape="0">
            <a:gsLst>
              <a:gs pos="0">
                <a:srgbClr val="FF99FF"/>
              </a:gs>
              <a:gs pos="100000">
                <a:srgbClr val="764776"/>
              </a:gs>
            </a:gsLst>
            <a:path path="rect">
              <a:fillToRect r="100000" b="100000"/>
            </a:path>
          </a:gradFill>
          <a:ln w="12700">
            <a:solidFill>
              <a:srgbClr val="000000"/>
            </a:solidFill>
            <a:round/>
          </a:ln>
          <a:scene3d>
            <a:camera prst="orthographicFront"/>
            <a:lightRig rig="threePt" dir="t"/>
          </a:scene3d>
          <a:sp3d>
            <a:bevelT/>
          </a:sp3d>
        </p:spPr>
        <p:txBody>
          <a:bodyPr wrap="none" anchor="ctr"/>
          <a:lstStyle/>
          <a:p>
            <a:pPr marL="0" marR="0" lvl="0" indent="0" algn="ctr" defTabSz="914400" rtl="0" eaLnBrk="0" fontAlgn="base" latinLnBrk="1" hangingPunct="0">
              <a:lnSpc>
                <a:spcPct val="100000"/>
              </a:lnSpc>
              <a:spcBef>
                <a:spcPct val="20000"/>
              </a:spcBef>
              <a:spcAft>
                <a:spcPct val="0"/>
              </a:spcAft>
              <a:buClr>
                <a:schemeClr val="tx2"/>
              </a:buClr>
              <a:buSzTx/>
              <a:buFont typeface="Wingdings" panose="05000000000000000000" pitchFamily="2" charset="2"/>
              <a:buNone/>
              <a:defRPr/>
            </a:pPr>
            <a:r>
              <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rPr>
              <a:t>11</a:t>
            </a:r>
            <a:endPar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sp>
        <p:nvSpPr>
          <p:cNvPr id="92170" name="Text Box 6"/>
          <p:cNvSpPr txBox="1"/>
          <p:nvPr/>
        </p:nvSpPr>
        <p:spPr>
          <a:xfrm>
            <a:off x="290830" y="478790"/>
            <a:ext cx="8562340" cy="4438650"/>
          </a:xfrm>
          <a:prstGeom prst="rect">
            <a:avLst/>
          </a:prstGeom>
          <a:noFill/>
          <a:ln w="9525">
            <a:noFill/>
          </a:ln>
        </p:spPr>
        <p:txBody>
          <a:bodyPr wrap="square">
            <a:spAutoFit/>
          </a:bodyPr>
          <a:p>
            <a:pPr eaLnBrk="0" hangingPunct="0">
              <a:spcBef>
                <a:spcPct val="50000"/>
              </a:spcBef>
              <a:buClr>
                <a:schemeClr val="tx2"/>
              </a:buClr>
              <a:buFont typeface="Wingdings" panose="05000000000000000000" pitchFamily="2" charset="2"/>
            </a:pPr>
            <a:r>
              <a:rPr lang="en-US" altLang="zh-CN" sz="2000" b="1">
                <a:latin typeface="仿宋" panose="02010609060101010101" charset="-122"/>
                <a:ea typeface="仿宋" panose="02010609060101010101" charset="-122"/>
                <a:cs typeface="仿宋" panose="02010609060101010101" charset="-122"/>
              </a:rPr>
              <a:t>11.1</a:t>
            </a:r>
            <a:r>
              <a:rPr lang="zh-CN" altLang="en-US" sz="2000" b="1" dirty="0">
                <a:latin typeface="仿宋" panose="02010609060101010101" charset="-122"/>
                <a:ea typeface="仿宋" panose="02010609060101010101" charset="-122"/>
                <a:cs typeface="仿宋" panose="02010609060101010101" charset="-122"/>
              </a:rPr>
              <a:t>应急机构和队伍：</a:t>
            </a:r>
            <a:endParaRPr lang="en-US" altLang="zh-CN" sz="2000" b="1">
              <a:latin typeface="仿宋" panose="02010609060101010101" charset="-122"/>
              <a:ea typeface="仿宋" panose="02010609060101010101" charset="-122"/>
              <a:cs typeface="仿宋" panose="02010609060101010101" charset="-122"/>
            </a:endParaRPr>
          </a:p>
          <a:p>
            <a:pPr eaLnBrk="0" hangingPunct="0">
              <a:lnSpc>
                <a:spcPct val="10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制度：</a:t>
            </a:r>
            <a:r>
              <a:rPr lang="zh-CN" altLang="en-US" sz="2000" dirty="0">
                <a:latin typeface="仿宋" panose="02010609060101010101" charset="-122"/>
                <a:ea typeface="仿宋" panose="02010609060101010101" charset="-122"/>
                <a:cs typeface="仿宋" panose="02010609060101010101" charset="-122"/>
              </a:rPr>
              <a:t>应建立事故应急救援制度。</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0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机构或人员：</a:t>
            </a:r>
            <a:r>
              <a:rPr lang="zh-CN" altLang="en-US" sz="2000" dirty="0">
                <a:latin typeface="仿宋" panose="02010609060101010101" charset="-122"/>
                <a:ea typeface="仿宋" panose="02010609060101010101" charset="-122"/>
                <a:cs typeface="仿宋" panose="02010609060101010101" charset="-122"/>
              </a:rPr>
              <a:t>应按相关规定建立安全生产应急管理机构或指定专人负责安全生产应急管理工作。</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0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专兼职队伍：</a:t>
            </a:r>
            <a:r>
              <a:rPr lang="zh-CN" altLang="en-US" sz="2000" dirty="0">
                <a:latin typeface="仿宋" panose="02010609060101010101" charset="-122"/>
                <a:ea typeface="仿宋" panose="02010609060101010101" charset="-122"/>
                <a:cs typeface="仿宋" panose="02010609060101010101" charset="-122"/>
              </a:rPr>
              <a:t>应建立与本单位安全生产特点相适应的专兼职应急救援队伍或指定专兼职应急救援人员。</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00000"/>
              </a:lnSpc>
              <a:spcBef>
                <a:spcPts val="5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rPr>
              <a:t>演练：</a:t>
            </a:r>
            <a:r>
              <a:rPr lang="zh-CN" altLang="en-US" sz="2000" dirty="0">
                <a:latin typeface="仿宋" panose="02010609060101010101" charset="-122"/>
                <a:ea typeface="仿宋" panose="02010609060101010101" charset="-122"/>
                <a:cs typeface="仿宋" panose="02010609060101010101" charset="-122"/>
              </a:rPr>
              <a:t>应定期组织专兼职应急救援队伍和人员进行训练。</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50"/>
              </a:spcBef>
              <a:spcAft>
                <a:spcPts val="0"/>
              </a:spcAft>
              <a:buClr>
                <a:schemeClr val="tx2"/>
              </a:buClr>
              <a:buFont typeface="Wingdings" panose="05000000000000000000" pitchFamily="2" charset="2"/>
            </a:pPr>
            <a:r>
              <a:rPr lang="zh-CN" altLang="en-US" sz="2000" b="1" dirty="0">
                <a:latin typeface="仿宋" panose="02010609060101010101" charset="-122"/>
                <a:ea typeface="仿宋" panose="02010609060101010101" charset="-122"/>
                <a:cs typeface="仿宋" panose="02010609060101010101" charset="-122"/>
                <a:sym typeface="+mn-ea"/>
              </a:rPr>
              <a:t>11.2应急预案：</a:t>
            </a:r>
            <a:endParaRPr lang="zh-CN" altLang="en-US" sz="2000" b="1" dirty="0">
              <a:latin typeface="仿宋" panose="02010609060101010101" charset="-122"/>
              <a:ea typeface="仿宋" panose="02010609060101010101" charset="-122"/>
              <a:cs typeface="仿宋" panose="02010609060101010101" charset="-122"/>
            </a:endParaRPr>
          </a:p>
          <a:p>
            <a:pPr eaLnBrk="0" hangingPunct="0">
              <a:lnSpc>
                <a:spcPct val="100000"/>
              </a:lnSpc>
              <a:spcBef>
                <a:spcPts val="0"/>
              </a:spcBef>
              <a:spcAft>
                <a:spcPts val="0"/>
              </a:spcAft>
              <a:buClr>
                <a:schemeClr val="tx2"/>
              </a:buClr>
              <a:buFont typeface="Wingdings" panose="05000000000000000000" pitchFamily="2" charset="2"/>
            </a:pPr>
            <a:r>
              <a:rPr lang="zh-CN" altLang="en-US" sz="2000" dirty="0">
                <a:latin typeface="仿宋" panose="02010609060101010101" charset="-122"/>
                <a:ea typeface="仿宋" panose="02010609060101010101" charset="-122"/>
                <a:cs typeface="仿宋" panose="02010609060101010101" charset="-122"/>
                <a:sym typeface="+mn-ea"/>
              </a:rPr>
              <a:t> </a:t>
            </a: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预案编制：</a:t>
            </a:r>
            <a:r>
              <a:rPr lang="zh-CN" altLang="en-US" sz="2000" dirty="0">
                <a:latin typeface="仿宋" panose="02010609060101010101" charset="-122"/>
                <a:ea typeface="仿宋" panose="02010609060101010101" charset="-122"/>
                <a:cs typeface="仿宋" panose="02010609060101010101" charset="-122"/>
                <a:sym typeface="+mn-ea"/>
              </a:rPr>
              <a:t>应按规定制定安全生产事故应急预案，重点作业岗位有应急处置方案或措施。</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备案：</a:t>
            </a:r>
            <a:r>
              <a:rPr lang="zh-CN" altLang="en-US" sz="2000" dirty="0">
                <a:latin typeface="仿宋" panose="02010609060101010101" charset="-122"/>
                <a:ea typeface="仿宋" panose="02010609060101010101" charset="-122"/>
                <a:cs typeface="仿宋" panose="02010609060101010101" charset="-122"/>
                <a:sym typeface="+mn-ea"/>
              </a:rPr>
              <a:t>应根据有关规定将应急预案报当地主管部门备案，并通报有关应急协作单位。（高危行业、规上企业</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0"/>
              </a:spcBef>
              <a:spcAft>
                <a:spcPts val="0"/>
              </a:spcAft>
              <a:buClr>
                <a:schemeClr val="tx2"/>
              </a:buClr>
              <a:buFont typeface="Wingdings" panose="05000000000000000000" pitchFamily="2" charset="2"/>
            </a:pP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评审与更新：</a:t>
            </a:r>
            <a:r>
              <a:rPr lang="zh-CN" altLang="en-US" sz="2000" dirty="0">
                <a:latin typeface="仿宋" panose="02010609060101010101" charset="-122"/>
                <a:ea typeface="仿宋" panose="02010609060101010101" charset="-122"/>
                <a:cs typeface="仿宋" panose="02010609060101010101" charset="-122"/>
                <a:sym typeface="+mn-ea"/>
              </a:rPr>
              <a:t> 应定期评审应急预案，并进行修订和完善。</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00000"/>
              </a:lnSpc>
              <a:spcBef>
                <a:spcPts val="50"/>
              </a:spcBef>
              <a:spcAft>
                <a:spcPts val="0"/>
              </a:spcAft>
              <a:buClr>
                <a:schemeClr val="tx2"/>
              </a:buClr>
              <a:buFont typeface="Wingdings" panose="05000000000000000000" pitchFamily="2" charset="2"/>
            </a:pPr>
            <a:endParaRPr lang="zh-CN" altLang="en-US" sz="20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94211" name="Text Box 6"/>
          <p:cNvSpPr txBox="1"/>
          <p:nvPr/>
        </p:nvSpPr>
        <p:spPr>
          <a:xfrm>
            <a:off x="520700" y="81280"/>
            <a:ext cx="8230870" cy="4461510"/>
          </a:xfrm>
          <a:prstGeom prst="rect">
            <a:avLst/>
          </a:prstGeom>
          <a:noFill/>
          <a:ln w="9525">
            <a:noFill/>
          </a:ln>
        </p:spPr>
        <p:txBody>
          <a:bodyPr wrap="square">
            <a:spAutoFit/>
          </a:bodyPr>
          <a:p>
            <a:pPr eaLnBrk="0" hangingPunct="0">
              <a:spcBef>
                <a:spcPct val="50000"/>
              </a:spcBef>
              <a:buClr>
                <a:schemeClr val="tx2"/>
              </a:buClr>
              <a:buFont typeface="Wingdings" panose="05000000000000000000" pitchFamily="2" charset="2"/>
            </a:pPr>
            <a:r>
              <a:rPr lang="en-US" altLang="zh-CN" sz="1800">
                <a:latin typeface="仿宋" panose="02010609060101010101" charset="-122"/>
                <a:ea typeface="仿宋" panose="02010609060101010101" charset="-122"/>
                <a:cs typeface="仿宋" panose="02010609060101010101" charset="-122"/>
              </a:rPr>
              <a:t>11.3</a:t>
            </a:r>
            <a:r>
              <a:rPr lang="zh-CN" altLang="en-US" sz="1800" dirty="0">
                <a:latin typeface="仿宋" panose="02010609060101010101" charset="-122"/>
                <a:ea typeface="仿宋" panose="02010609060101010101" charset="-122"/>
                <a:cs typeface="仿宋" panose="02010609060101010101" charset="-122"/>
              </a:rPr>
              <a:t>应急设施、装备、物资：</a:t>
            </a:r>
            <a:endParaRPr lang="en-US" altLang="zh-CN" sz="1800">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 物资储备：应按应急预案的要求，建立应急设施，配备应急装备，储备应急物资。 </a:t>
            </a:r>
            <a:endParaRPr lang="en-US" altLang="zh-CN" sz="1800">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检查维护：应对应急设施、装备和物资进行经常性的检查、维护、保养，确保其完好可靠。</a:t>
            </a:r>
            <a:endParaRPr lang="en-US" altLang="zh-CN" sz="1800">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r>
              <a:rPr lang="en-US" altLang="zh-CN" sz="1800">
                <a:latin typeface="仿宋" panose="02010609060101010101" charset="-122"/>
                <a:ea typeface="仿宋" panose="02010609060101010101" charset="-122"/>
                <a:cs typeface="仿宋" panose="02010609060101010101" charset="-122"/>
              </a:rPr>
              <a:t>11.4</a:t>
            </a:r>
            <a:r>
              <a:rPr lang="zh-CN" altLang="en-US" sz="1800" dirty="0">
                <a:latin typeface="仿宋" panose="02010609060101010101" charset="-122"/>
                <a:ea typeface="仿宋" panose="02010609060101010101" charset="-122"/>
                <a:cs typeface="仿宋" panose="02010609060101010101" charset="-122"/>
              </a:rPr>
              <a:t>应急演练：</a:t>
            </a:r>
            <a:endParaRPr lang="en-US" altLang="zh-CN" sz="1800">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演练： 应按规定组织安全生产事故应急演练。 </a:t>
            </a:r>
            <a:endParaRPr lang="en-US" altLang="zh-CN" sz="1800">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效果评估：应对应急演练的效果进行评估。 </a:t>
            </a:r>
            <a:endParaRPr lang="en-US" altLang="zh-CN" sz="1800">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r>
              <a:rPr lang="en-US" altLang="zh-CN" sz="1800">
                <a:latin typeface="仿宋" panose="02010609060101010101" charset="-122"/>
                <a:ea typeface="仿宋" panose="02010609060101010101" charset="-122"/>
                <a:cs typeface="仿宋" panose="02010609060101010101" charset="-122"/>
              </a:rPr>
              <a:t>11.5</a:t>
            </a:r>
            <a:r>
              <a:rPr lang="zh-CN" altLang="en-US" sz="1800" dirty="0">
                <a:latin typeface="仿宋" panose="02010609060101010101" charset="-122"/>
                <a:ea typeface="仿宋" panose="02010609060101010101" charset="-122"/>
                <a:cs typeface="仿宋" panose="02010609060101010101" charset="-122"/>
              </a:rPr>
              <a:t>事故救援：</a:t>
            </a:r>
            <a:endParaRPr lang="en-US" altLang="zh-CN" sz="1800">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启动：发生事故后，应立即启动相关应急预案，积极开展事故救援。</a:t>
            </a:r>
            <a:endParaRPr lang="en-US" altLang="zh-CN" sz="1800">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救援报告：应急结束后应编制应急救援报告。</a:t>
            </a:r>
            <a:endParaRPr lang="zh-CN" altLang="en-US" sz="1800" dirty="0">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r>
              <a:rPr lang="zh-CN" altLang="en-US" sz="1800">
                <a:solidFill>
                  <a:srgbClr val="FF0000"/>
                </a:solidFill>
                <a:latin typeface="仿宋" panose="02010609060101010101" charset="-122"/>
                <a:ea typeface="仿宋" panose="02010609060101010101" charset="-122"/>
                <a:cs typeface="仿宋" panose="02010609060101010101" charset="-122"/>
              </a:rPr>
              <a:t>检查要点：有预案、有演练、有评估，高危行业、规上企业的备案</a:t>
            </a:r>
            <a:endParaRPr lang="en-US" altLang="zh-CN" sz="1800">
              <a:solidFill>
                <a:srgbClr val="FF0000"/>
              </a:solidFill>
              <a:latin typeface="仿宋" panose="02010609060101010101" charset="-122"/>
              <a:ea typeface="仿宋" panose="02010609060101010101" charset="-122"/>
              <a:cs typeface="仿宋" panose="02010609060101010101" charset="-122"/>
            </a:endParaRPr>
          </a:p>
          <a:p>
            <a:pPr eaLnBrk="0" hangingPunct="0">
              <a:spcBef>
                <a:spcPts val="600"/>
              </a:spcBef>
              <a:buClr>
                <a:schemeClr val="tx2"/>
              </a:buClr>
              <a:buFont typeface="Wingdings" panose="05000000000000000000" pitchFamily="2" charset="2"/>
            </a:pPr>
            <a:endParaRPr lang="en-US" altLang="zh-CN" sz="1800">
              <a:solidFill>
                <a:srgbClr val="FF000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455295" y="-39370"/>
            <a:ext cx="2457450" cy="478631"/>
          </a:xfrm>
          <a:prstGeom prst="roundRect">
            <a:avLst>
              <a:gd name="adj" fmla="val 16667"/>
            </a:avLst>
          </a:prstGeom>
          <a:gradFill rotWithShape="1">
            <a:gsLst>
              <a:gs pos="0">
                <a:srgbClr val="FF9900"/>
              </a:gs>
              <a:gs pos="50000">
                <a:srgbClr val="E6E6E6"/>
              </a:gs>
              <a:gs pos="100000">
                <a:schemeClr val="accent1"/>
              </a:gs>
            </a:gsLst>
            <a:lin ang="5400000" scaled="1"/>
          </a:gradFill>
          <a:ln w="12700" algn="ctr">
            <a:solidFill>
              <a:schemeClr val="bg1"/>
            </a:solidFill>
            <a:round/>
          </a:ln>
          <a:effectLst>
            <a:outerShdw dist="35921" dir="2700000" algn="ctr" rotWithShape="0">
              <a:srgbClr val="808080"/>
            </a:outerShdw>
          </a:effectLst>
          <a:scene3d>
            <a:camera prst="orthographicFront"/>
            <a:lightRig rig="threePt" dir="t"/>
          </a:scene3d>
          <a:sp3d>
            <a:bevelT/>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237"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95238" name="Text Box 4"/>
          <p:cNvSpPr txBox="1"/>
          <p:nvPr/>
        </p:nvSpPr>
        <p:spPr>
          <a:xfrm>
            <a:off x="495062" y="80"/>
            <a:ext cx="2377678"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Arial" panose="020B0604020202020204" pitchFamily="34" charset="0"/>
              </a:rPr>
              <a:t>事故报告调查处理</a:t>
            </a:r>
            <a:endParaRPr lang="zh-CN" altLang="en-US" sz="2000" b="1" dirty="0">
              <a:latin typeface="Arial" panose="020B0604020202020204" pitchFamily="34" charset="0"/>
            </a:endParaRPr>
          </a:p>
        </p:txBody>
      </p:sp>
      <p:sp>
        <p:nvSpPr>
          <p:cNvPr id="75784" name="Oval 5"/>
          <p:cNvSpPr>
            <a:spLocks noChangeArrowheads="1"/>
          </p:cNvSpPr>
          <p:nvPr/>
        </p:nvSpPr>
        <p:spPr bwMode="auto">
          <a:xfrm>
            <a:off x="-79" y="1"/>
            <a:ext cx="377428" cy="400050"/>
          </a:xfrm>
          <a:prstGeom prst="ellipse">
            <a:avLst/>
          </a:prstGeom>
          <a:gradFill rotWithShape="0">
            <a:gsLst>
              <a:gs pos="0">
                <a:srgbClr val="FF9900"/>
              </a:gs>
              <a:gs pos="100000">
                <a:srgbClr val="764700"/>
              </a:gs>
            </a:gsLst>
            <a:path path="rect">
              <a:fillToRect r="100000" b="100000"/>
            </a:path>
          </a:gradFill>
          <a:ln w="12700">
            <a:solidFill>
              <a:srgbClr val="000000"/>
            </a:solidFill>
            <a:round/>
          </a:ln>
          <a:scene3d>
            <a:camera prst="orthographicFront"/>
            <a:lightRig rig="threePt" dir="t"/>
          </a:scene3d>
          <a:sp3d>
            <a:bevelT/>
          </a:sp3d>
        </p:spPr>
        <p:txBody>
          <a:bodyPr wrap="none" anchor="ctr"/>
          <a:lstStyle/>
          <a:p>
            <a:pPr marL="0" marR="0" lvl="0" indent="0" algn="ctr" defTabSz="914400" rtl="0" eaLnBrk="0" fontAlgn="base" latinLnBrk="1" hangingPunct="0">
              <a:lnSpc>
                <a:spcPct val="100000"/>
              </a:lnSpc>
              <a:spcBef>
                <a:spcPct val="20000"/>
              </a:spcBef>
              <a:spcAft>
                <a:spcPct val="0"/>
              </a:spcAft>
              <a:buClr>
                <a:schemeClr val="tx2"/>
              </a:buClr>
              <a:buSzTx/>
              <a:buFont typeface="Wingdings" panose="05000000000000000000" pitchFamily="2" charset="2"/>
              <a:buNone/>
              <a:defRPr/>
            </a:pPr>
            <a:r>
              <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rPr>
              <a:t>12</a:t>
            </a:r>
            <a:endPar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sp>
        <p:nvSpPr>
          <p:cNvPr id="95242" name="Text Box 6"/>
          <p:cNvSpPr txBox="1"/>
          <p:nvPr/>
        </p:nvSpPr>
        <p:spPr>
          <a:xfrm>
            <a:off x="323215" y="574040"/>
            <a:ext cx="8652510" cy="3689350"/>
          </a:xfrm>
          <a:prstGeom prst="rect">
            <a:avLst/>
          </a:prstGeom>
          <a:noFill/>
          <a:ln w="9525">
            <a:noFill/>
          </a:ln>
        </p:spPr>
        <p:txBody>
          <a:bodyPr wrap="square">
            <a:spAutoFit/>
          </a:bodyPr>
          <a:p>
            <a:pPr eaLnBrk="0" hangingPunct="0">
              <a:lnSpc>
                <a:spcPct val="120000"/>
              </a:lnSpc>
              <a:buClr>
                <a:schemeClr val="tx2"/>
              </a:buClr>
              <a:buFont typeface="Wingdings" panose="05000000000000000000" pitchFamily="2" charset="2"/>
            </a:pPr>
            <a:r>
              <a:rPr lang="en-US" altLang="zh-CN" sz="1800">
                <a:latin typeface="仿宋" panose="02010609060101010101" charset="-122"/>
                <a:ea typeface="仿宋" panose="02010609060101010101" charset="-122"/>
                <a:cs typeface="仿宋" panose="02010609060101010101" charset="-122"/>
              </a:rPr>
              <a:t>12.1</a:t>
            </a:r>
            <a:r>
              <a:rPr lang="zh-CN" altLang="en-US" sz="1800" dirty="0">
                <a:latin typeface="仿宋" panose="02010609060101010101" charset="-122"/>
                <a:ea typeface="仿宋" panose="02010609060101010101" charset="-122"/>
                <a:cs typeface="仿宋" panose="02010609060101010101" charset="-122"/>
              </a:rPr>
              <a:t>事故报告：</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制度：</a:t>
            </a:r>
            <a:r>
              <a:rPr lang="zh-CN" altLang="en-US" sz="1800" dirty="0">
                <a:latin typeface="仿宋" panose="02010609060101010101" charset="-122"/>
                <a:ea typeface="仿宋" panose="02010609060101010101" charset="-122"/>
                <a:cs typeface="仿宋" panose="02010609060101010101" charset="-122"/>
              </a:rPr>
              <a:t>应建立事故的管理制度，明确报告、调查、统计与分析、回顾、书面报告样式和表格等内容。 </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抢救</a:t>
            </a:r>
            <a:r>
              <a:rPr lang="zh-CN" altLang="en-US" sz="1800" dirty="0">
                <a:latin typeface="仿宋" panose="02010609060101010101" charset="-122"/>
                <a:ea typeface="仿宋" panose="02010609060101010101" charset="-122"/>
                <a:cs typeface="仿宋" panose="02010609060101010101" charset="-122"/>
              </a:rPr>
              <a:t>：发生事故后，主要负责人或其代理人应立即到现场组织抢救，采取有效措施，防止事故扩大。 </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报告：</a:t>
            </a:r>
            <a:r>
              <a:rPr lang="zh-CN" altLang="en-US" sz="1800" dirty="0">
                <a:latin typeface="仿宋" panose="02010609060101010101" charset="-122"/>
                <a:ea typeface="仿宋" panose="02010609060101010101" charset="-122"/>
                <a:cs typeface="仿宋" panose="02010609060101010101" charset="-122"/>
              </a:rPr>
              <a:t>应按规定及时向上级单位和有关政府部门报告，并保护事故现场及有关证据。 </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cs typeface="仿宋" panose="02010609060101010101" charset="-122"/>
              </a:rPr>
              <a:t>事故台账：</a:t>
            </a:r>
            <a:r>
              <a:rPr lang="zh-CN" altLang="en-US" sz="1800" dirty="0">
                <a:latin typeface="仿宋" panose="02010609060101010101" charset="-122"/>
                <a:ea typeface="仿宋" panose="02010609060101010101" charset="-122"/>
                <a:cs typeface="仿宋" panose="02010609060101010101" charset="-122"/>
              </a:rPr>
              <a:t>应对事故进行登记管理。</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生产安全事故报告和调查处理条例</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（国务院令第</a:t>
            </a:r>
            <a:r>
              <a:rPr lang="en-US" altLang="zh-CN" sz="1800">
                <a:solidFill>
                  <a:srgbClr val="0070C0"/>
                </a:solidFill>
                <a:latin typeface="仿宋" panose="02010609060101010101" charset="-122"/>
                <a:ea typeface="仿宋" panose="02010609060101010101" charset="-122"/>
                <a:cs typeface="仿宋" panose="02010609060101010101" charset="-122"/>
              </a:rPr>
              <a:t>493</a:t>
            </a:r>
            <a:r>
              <a:rPr lang="zh-CN" altLang="en-US" sz="1800" dirty="0">
                <a:solidFill>
                  <a:srgbClr val="0070C0"/>
                </a:solidFill>
                <a:latin typeface="仿宋" panose="02010609060101010101" charset="-122"/>
                <a:ea typeface="仿宋" panose="02010609060101010101" charset="-122"/>
                <a:cs typeface="仿宋" panose="02010609060101010101" charset="-122"/>
              </a:rPr>
              <a:t>号）</a:t>
            </a:r>
            <a:endParaRPr lang="en-US" altLang="zh-CN" sz="1800">
              <a:solidFill>
                <a:srgbClr val="0070C0"/>
              </a:solidFill>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生产安全事故报告和调查处理条例</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罚款处罚暂行规定</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（总局令第</a:t>
            </a:r>
            <a:r>
              <a:rPr lang="en-US" altLang="zh-CN" sz="1800">
                <a:solidFill>
                  <a:srgbClr val="0070C0"/>
                </a:solidFill>
                <a:latin typeface="仿宋" panose="02010609060101010101" charset="-122"/>
                <a:ea typeface="仿宋" panose="02010609060101010101" charset="-122"/>
                <a:cs typeface="仿宋" panose="02010609060101010101" charset="-122"/>
              </a:rPr>
              <a:t>13</a:t>
            </a:r>
            <a:r>
              <a:rPr lang="zh-CN" altLang="en-US" sz="1800" dirty="0">
                <a:solidFill>
                  <a:srgbClr val="0070C0"/>
                </a:solidFill>
                <a:latin typeface="仿宋" panose="02010609060101010101" charset="-122"/>
                <a:ea typeface="仿宋" panose="02010609060101010101" charset="-122"/>
                <a:cs typeface="仿宋" panose="02010609060101010101" charset="-122"/>
              </a:rPr>
              <a:t>号）</a:t>
            </a:r>
            <a:endParaRPr lang="en-US" altLang="zh-CN" sz="1800">
              <a:solidFill>
                <a:srgbClr val="0070C0"/>
              </a:solidFill>
              <a:latin typeface="仿宋" panose="02010609060101010101" charset="-122"/>
              <a:ea typeface="仿宋" panose="02010609060101010101" charset="-122"/>
              <a:cs typeface="仿宋" panose="02010609060101010101" charset="-122"/>
            </a:endParaRPr>
          </a:p>
          <a:p>
            <a:pPr eaLnBrk="0" hangingPunct="0">
              <a:lnSpc>
                <a:spcPct val="120000"/>
              </a:lnSpc>
              <a:buClr>
                <a:schemeClr val="tx2"/>
              </a:buClr>
              <a:buFont typeface="Wingdings" panose="05000000000000000000" pitchFamily="2" charset="2"/>
            </a:pP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生产安全事故信息报告和处置办法</a:t>
            </a:r>
            <a:r>
              <a:rPr lang="en-US" altLang="zh-CN" sz="1800">
                <a:solidFill>
                  <a:srgbClr val="0070C0"/>
                </a:solidFill>
                <a:latin typeface="仿宋" panose="02010609060101010101" charset="-122"/>
                <a:ea typeface="仿宋" panose="02010609060101010101" charset="-122"/>
                <a:cs typeface="仿宋" panose="02010609060101010101" charset="-122"/>
              </a:rPr>
              <a:t>》</a:t>
            </a:r>
            <a:r>
              <a:rPr lang="zh-CN" altLang="en-US" sz="1800" dirty="0">
                <a:solidFill>
                  <a:srgbClr val="0070C0"/>
                </a:solidFill>
                <a:latin typeface="仿宋" panose="02010609060101010101" charset="-122"/>
                <a:ea typeface="仿宋" panose="02010609060101010101" charset="-122"/>
                <a:cs typeface="仿宋" panose="02010609060101010101" charset="-122"/>
              </a:rPr>
              <a:t>（总局令第</a:t>
            </a:r>
            <a:r>
              <a:rPr lang="en-US" altLang="zh-CN" sz="1800">
                <a:solidFill>
                  <a:srgbClr val="0070C0"/>
                </a:solidFill>
                <a:latin typeface="仿宋" panose="02010609060101010101" charset="-122"/>
                <a:ea typeface="仿宋" panose="02010609060101010101" charset="-122"/>
                <a:cs typeface="仿宋" panose="02010609060101010101" charset="-122"/>
              </a:rPr>
              <a:t>21</a:t>
            </a:r>
            <a:r>
              <a:rPr lang="zh-CN" altLang="en-US" sz="1800" dirty="0">
                <a:solidFill>
                  <a:srgbClr val="0070C0"/>
                </a:solidFill>
                <a:latin typeface="仿宋" panose="02010609060101010101" charset="-122"/>
                <a:ea typeface="仿宋" panose="02010609060101010101" charset="-122"/>
                <a:cs typeface="仿宋" panose="02010609060101010101" charset="-122"/>
              </a:rPr>
              <a:t>号）</a:t>
            </a:r>
            <a:endParaRPr lang="zh-CN" altLang="en-US" sz="1800" dirty="0">
              <a:solidFill>
                <a:srgbClr val="0070C0"/>
              </a:solidFill>
              <a:latin typeface="仿宋" panose="02010609060101010101" charset="-122"/>
              <a:ea typeface="仿宋" panose="02010609060101010101" charset="-122"/>
              <a:cs typeface="仿宋" panose="02010609060101010101" charset="-122"/>
            </a:endParaRPr>
          </a:p>
          <a:p>
            <a:pPr eaLnBrk="0" hangingPunct="0">
              <a:buClr>
                <a:schemeClr val="tx2"/>
              </a:buClr>
              <a:buFont typeface="Wingdings" panose="05000000000000000000" pitchFamily="2" charset="2"/>
            </a:pPr>
            <a:endParaRPr lang="zh-CN" altLang="en-US" sz="1800" dirty="0">
              <a:solidFill>
                <a:srgbClr val="FF0000"/>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96259" name="Text Box 6"/>
          <p:cNvSpPr txBox="1"/>
          <p:nvPr/>
        </p:nvSpPr>
        <p:spPr>
          <a:xfrm>
            <a:off x="548640" y="243840"/>
            <a:ext cx="8046720" cy="4707890"/>
          </a:xfrm>
          <a:prstGeom prst="rect">
            <a:avLst/>
          </a:prstGeom>
          <a:noFill/>
          <a:ln w="9525">
            <a:noFill/>
          </a:ln>
        </p:spPr>
        <p:txBody>
          <a:bodyPr wrap="square">
            <a:spAutoFit/>
          </a:bodyPr>
          <a:p>
            <a:pPr eaLnBrk="0" hangingPunct="0">
              <a:lnSpc>
                <a:spcPct val="150000"/>
              </a:lnSpc>
              <a:spcBef>
                <a:spcPts val="0"/>
              </a:spcBef>
              <a:spcAft>
                <a:spcPts val="0"/>
              </a:spcAft>
              <a:buClr>
                <a:schemeClr val="tx2"/>
              </a:buClr>
              <a:buFont typeface="Wingdings" panose="05000000000000000000" pitchFamily="2" charset="2"/>
            </a:pPr>
            <a:r>
              <a:rPr lang="en-US" altLang="zh-CN" sz="2000">
                <a:latin typeface="仿宋" panose="02010609060101010101" charset="-122"/>
                <a:ea typeface="仿宋" panose="02010609060101010101" charset="-122"/>
                <a:cs typeface="仿宋" panose="02010609060101010101" charset="-122"/>
              </a:rPr>
              <a:t>12.2</a:t>
            </a:r>
            <a:r>
              <a:rPr lang="zh-CN" altLang="en-US" sz="2000" dirty="0">
                <a:latin typeface="仿宋" panose="02010609060101010101" charset="-122"/>
                <a:ea typeface="仿宋" panose="02010609060101010101" charset="-122"/>
                <a:cs typeface="仿宋" panose="02010609060101010101" charset="-122"/>
              </a:rPr>
              <a:t>事故调查和处理：</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50000"/>
              </a:lnSpc>
              <a:spcBef>
                <a:spcPts val="0"/>
              </a:spcBef>
              <a:spcAft>
                <a:spcPts val="0"/>
              </a:spcAft>
              <a:buClr>
                <a:schemeClr val="tx2"/>
              </a:buClr>
              <a:buFont typeface="Wingdings" panose="05000000000000000000" pitchFamily="2" charset="2"/>
            </a:pPr>
            <a:r>
              <a:rPr lang="zh-CN" altLang="en-US" sz="2000" dirty="0">
                <a:latin typeface="仿宋" panose="02010609060101010101" charset="-122"/>
                <a:ea typeface="仿宋" panose="02010609060101010101" charset="-122"/>
                <a:cs typeface="仿宋" panose="02010609060101010101" charset="-122"/>
              </a:rPr>
              <a:t>调查：应按照相关法律法规、管理制度的要求，组织事故调查组或配合有关政府部门对事故、事件进行调查。  </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50000"/>
              </a:lnSpc>
              <a:spcBef>
                <a:spcPts val="0"/>
              </a:spcBef>
              <a:spcAft>
                <a:spcPts val="0"/>
              </a:spcAft>
              <a:buClr>
                <a:schemeClr val="tx2"/>
              </a:buClr>
              <a:buFont typeface="Wingdings" panose="05000000000000000000" pitchFamily="2" charset="2"/>
            </a:pPr>
            <a:r>
              <a:rPr lang="zh-CN" altLang="en-US" sz="2000" dirty="0">
                <a:latin typeface="仿宋" panose="02010609060101010101" charset="-122"/>
                <a:ea typeface="仿宋" panose="02010609060101010101" charset="-122"/>
                <a:cs typeface="仿宋" panose="02010609060101010101" charset="-122"/>
              </a:rPr>
              <a:t>统计、分析：应按照</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企业职工伤亡事故分类标准</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GB6441</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企业职工伤亡事故调查分析规则</a:t>
            </a:r>
            <a:r>
              <a:rPr lang="en-US" altLang="zh-CN" sz="2000">
                <a:latin typeface="仿宋" panose="02010609060101010101" charset="-122"/>
                <a:ea typeface="仿宋" panose="02010609060101010101" charset="-122"/>
                <a:cs typeface="仿宋" panose="02010609060101010101" charset="-122"/>
              </a:rPr>
              <a:t>》</a:t>
            </a:r>
            <a:r>
              <a:rPr lang="zh-CN" altLang="en-US" sz="2000" dirty="0">
                <a:latin typeface="仿宋" panose="02010609060101010101" charset="-122"/>
                <a:ea typeface="仿宋" panose="02010609060101010101" charset="-122"/>
                <a:cs typeface="仿宋" panose="02010609060101010101" charset="-122"/>
              </a:rPr>
              <a:t>（</a:t>
            </a:r>
            <a:r>
              <a:rPr lang="en-US" altLang="zh-CN" sz="2000">
                <a:latin typeface="仿宋" panose="02010609060101010101" charset="-122"/>
                <a:ea typeface="仿宋" panose="02010609060101010101" charset="-122"/>
                <a:cs typeface="仿宋" panose="02010609060101010101" charset="-122"/>
              </a:rPr>
              <a:t>GB6442</a:t>
            </a:r>
            <a:r>
              <a:rPr lang="zh-CN" altLang="en-US" sz="2000" dirty="0">
                <a:latin typeface="仿宋" panose="02010609060101010101" charset="-122"/>
                <a:ea typeface="仿宋" panose="02010609060101010101" charset="-122"/>
                <a:cs typeface="仿宋" panose="02010609060101010101" charset="-122"/>
              </a:rPr>
              <a:t>）定期对事故、事件进行统计、分析。</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50000"/>
              </a:lnSpc>
              <a:spcBef>
                <a:spcPts val="0"/>
              </a:spcBef>
              <a:spcAft>
                <a:spcPts val="0"/>
              </a:spcAft>
              <a:buClr>
                <a:schemeClr val="tx2"/>
              </a:buClr>
              <a:buFont typeface="Wingdings" panose="05000000000000000000" pitchFamily="2" charset="2"/>
            </a:pPr>
            <a:r>
              <a:rPr lang="en-US" altLang="zh-CN" sz="2000">
                <a:latin typeface="仿宋" panose="02010609060101010101" charset="-122"/>
                <a:ea typeface="仿宋" panose="02010609060101010101" charset="-122"/>
                <a:cs typeface="仿宋" panose="02010609060101010101" charset="-122"/>
              </a:rPr>
              <a:t>12.3</a:t>
            </a:r>
            <a:r>
              <a:rPr lang="zh-CN" altLang="en-US" sz="2000" dirty="0">
                <a:latin typeface="仿宋" panose="02010609060101010101" charset="-122"/>
                <a:ea typeface="仿宋" panose="02010609060101010101" charset="-122"/>
                <a:cs typeface="仿宋" panose="02010609060101010101" charset="-122"/>
              </a:rPr>
              <a:t>事故回顾：</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50000"/>
              </a:lnSpc>
              <a:spcBef>
                <a:spcPts val="0"/>
              </a:spcBef>
              <a:spcAft>
                <a:spcPts val="0"/>
              </a:spcAft>
              <a:buClr>
                <a:srgbClr val="C00000"/>
              </a:buClr>
              <a:buFont typeface="Wingdings" panose="05000000000000000000" pitchFamily="2" charset="2"/>
              <a:buChar char="Ø"/>
            </a:pPr>
            <a:r>
              <a:rPr lang="zh-CN" altLang="en-US" sz="2000" dirty="0">
                <a:solidFill>
                  <a:srgbClr val="FF0000"/>
                </a:solidFill>
                <a:latin typeface="仿宋" panose="02010609060101010101" charset="-122"/>
                <a:ea typeface="仿宋" panose="02010609060101010101" charset="-122"/>
                <a:cs typeface="仿宋" panose="02010609060101010101" charset="-122"/>
              </a:rPr>
              <a:t>应对本单位的事故及其他单位的有关事故进行回顾、学习。</a:t>
            </a:r>
            <a:endParaRPr lang="en-US" altLang="zh-CN" sz="2000">
              <a:latin typeface="仿宋" panose="02010609060101010101" charset="-122"/>
              <a:ea typeface="仿宋" panose="02010609060101010101" charset="-122"/>
              <a:cs typeface="仿宋" panose="02010609060101010101" charset="-122"/>
            </a:endParaRPr>
          </a:p>
          <a:p>
            <a:pPr eaLnBrk="0" hangingPunct="0">
              <a:lnSpc>
                <a:spcPct val="150000"/>
              </a:lnSpc>
              <a:spcBef>
                <a:spcPts val="0"/>
              </a:spcBef>
              <a:spcAft>
                <a:spcPts val="0"/>
              </a:spcAft>
              <a:buClr>
                <a:srgbClr val="C00000"/>
              </a:buClr>
              <a:buFont typeface="Wingdings" panose="05000000000000000000" pitchFamily="2" charset="2"/>
              <a:buChar char="Ø"/>
            </a:pPr>
            <a:r>
              <a:rPr lang="zh-CN" altLang="en-US" sz="2000" dirty="0">
                <a:latin typeface="仿宋" panose="02010609060101010101" charset="-122"/>
                <a:ea typeface="仿宋" panose="02010609060101010101" charset="-122"/>
                <a:cs typeface="仿宋" panose="02010609060101010101" charset="-122"/>
              </a:rPr>
              <a:t>举例：事故漫画书、事故汇编、历史今日、安全学习日等。</a:t>
            </a:r>
            <a:endParaRPr lang="zh-CN" altLang="en-US" sz="2000" dirty="0">
              <a:latin typeface="仿宋" panose="02010609060101010101" charset="-122"/>
              <a:ea typeface="仿宋" panose="02010609060101010101" charset="-122"/>
              <a:cs typeface="仿宋" panose="02010609060101010101" charset="-122"/>
            </a:endParaRPr>
          </a:p>
          <a:p>
            <a:pPr eaLnBrk="0" hangingPunct="0">
              <a:lnSpc>
                <a:spcPct val="150000"/>
              </a:lnSpc>
              <a:spcBef>
                <a:spcPts val="0"/>
              </a:spcBef>
              <a:spcAft>
                <a:spcPts val="0"/>
              </a:spcAft>
              <a:buClr>
                <a:srgbClr val="C00000"/>
              </a:buClr>
              <a:buFont typeface="Wingdings" panose="05000000000000000000" pitchFamily="2" charset="2"/>
              <a:buChar char="Ø"/>
            </a:pP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有事故发生的，事故调查报告单（记录）</a:t>
            </a:r>
            <a:r>
              <a:rPr lang="en-US" altLang="zh-CN" sz="2000" dirty="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四不放过原则的体现。</a:t>
            </a:r>
            <a:endParaRPr lang="en-US" altLang="zh-CN" sz="20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AutoShape 5"/>
          <p:cNvSpPr>
            <a:spLocks noChangeArrowheads="1"/>
          </p:cNvSpPr>
          <p:nvPr/>
        </p:nvSpPr>
        <p:spPr bwMode="gray">
          <a:xfrm>
            <a:off x="423545" y="0"/>
            <a:ext cx="2343150" cy="478631"/>
          </a:xfrm>
          <a:prstGeom prst="roundRect">
            <a:avLst>
              <a:gd name="adj" fmla="val 16667"/>
            </a:avLst>
          </a:prstGeom>
          <a:gradFill rotWithShape="1">
            <a:gsLst>
              <a:gs pos="0">
                <a:srgbClr val="C4063C"/>
              </a:gs>
              <a:gs pos="50000">
                <a:srgbClr val="E6E6E6"/>
              </a:gs>
              <a:gs pos="100000">
                <a:schemeClr val="accent1"/>
              </a:gs>
            </a:gsLst>
            <a:lin ang="5400000" scaled="1"/>
          </a:gradFill>
          <a:ln w="12700" algn="ctr">
            <a:solidFill>
              <a:schemeClr val="bg1"/>
            </a:solidFill>
            <a:round/>
          </a:ln>
          <a:effectLst>
            <a:outerShdw dist="35921" dir="2700000" algn="ctr" rotWithShape="0">
              <a:srgbClr val="808080"/>
            </a:outerShdw>
          </a:effectLst>
          <a:scene3d>
            <a:camera prst="orthographicFront"/>
            <a:lightRig rig="threePt" dir="t"/>
          </a:scene3d>
          <a:sp3d>
            <a:bevelT/>
          </a:sp3d>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285"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97286" name="Text Box 4"/>
          <p:cNvSpPr txBox="1"/>
          <p:nvPr/>
        </p:nvSpPr>
        <p:spPr>
          <a:xfrm>
            <a:off x="423307" y="53181"/>
            <a:ext cx="2377678" cy="323850"/>
          </a:xfrm>
          <a:prstGeom prst="rect">
            <a:avLst/>
          </a:prstGeom>
          <a:noFill/>
          <a:ln w="9525">
            <a:noFill/>
          </a:ln>
        </p:spPr>
        <p:txBody>
          <a:bodyPr/>
          <a:p>
            <a:pPr eaLnBrk="0" hangingPunct="0">
              <a:spcBef>
                <a:spcPct val="50000"/>
              </a:spcBef>
              <a:buClr>
                <a:schemeClr val="tx2"/>
              </a:buClr>
              <a:buFont typeface="Wingdings" panose="05000000000000000000" pitchFamily="2" charset="2"/>
            </a:pPr>
            <a:r>
              <a:rPr lang="zh-CN" altLang="en-US" sz="2000" b="1" dirty="0">
                <a:latin typeface="仿宋" panose="02010609060101010101" charset="-122"/>
                <a:ea typeface="仿宋" panose="02010609060101010101" charset="-122"/>
              </a:rPr>
              <a:t>绩效评定持续改进</a:t>
            </a:r>
            <a:endParaRPr lang="zh-CN" altLang="en-US" sz="2000" b="1" dirty="0">
              <a:latin typeface="仿宋" panose="02010609060101010101" charset="-122"/>
              <a:ea typeface="仿宋" panose="02010609060101010101" charset="-122"/>
            </a:endParaRPr>
          </a:p>
        </p:txBody>
      </p:sp>
      <p:sp>
        <p:nvSpPr>
          <p:cNvPr id="77832" name="Oval 5"/>
          <p:cNvSpPr>
            <a:spLocks noChangeArrowheads="1"/>
          </p:cNvSpPr>
          <p:nvPr/>
        </p:nvSpPr>
        <p:spPr bwMode="auto">
          <a:xfrm>
            <a:off x="45800" y="-159"/>
            <a:ext cx="377428" cy="377429"/>
          </a:xfrm>
          <a:prstGeom prst="ellipse">
            <a:avLst/>
          </a:prstGeom>
          <a:solidFill>
            <a:srgbClr val="FF7C80"/>
          </a:solidFill>
          <a:ln w="12700">
            <a:solidFill>
              <a:srgbClr val="000000"/>
            </a:solidFill>
            <a:round/>
          </a:ln>
          <a:scene3d>
            <a:camera prst="orthographicFront"/>
            <a:lightRig rig="threePt" dir="t"/>
          </a:scene3d>
          <a:sp3d>
            <a:bevelT/>
          </a:sp3d>
        </p:spPr>
        <p:txBody>
          <a:bodyPr wrap="none" anchor="ctr"/>
          <a:lstStyle/>
          <a:p>
            <a:pPr marL="0" marR="0" lvl="0" indent="0" algn="ctr" defTabSz="914400" rtl="0" eaLnBrk="0" fontAlgn="base" latinLnBrk="1" hangingPunct="0">
              <a:lnSpc>
                <a:spcPct val="100000"/>
              </a:lnSpc>
              <a:spcBef>
                <a:spcPct val="20000"/>
              </a:spcBef>
              <a:spcAft>
                <a:spcPct val="0"/>
              </a:spcAft>
              <a:buClr>
                <a:schemeClr val="tx2"/>
              </a:buClr>
              <a:buSzTx/>
              <a:buFont typeface="Wingdings" panose="05000000000000000000" pitchFamily="2" charset="2"/>
              <a:buNone/>
              <a:defRPr/>
            </a:pPr>
            <a:r>
              <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rPr>
              <a:t>13</a:t>
            </a:r>
            <a:endParaRPr kumimoji="1" lang="en-US" altLang="zh-CN" sz="2100" b="1"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sp>
        <p:nvSpPr>
          <p:cNvPr id="97290" name="Text Box 6"/>
          <p:cNvSpPr txBox="1"/>
          <p:nvPr/>
        </p:nvSpPr>
        <p:spPr>
          <a:xfrm>
            <a:off x="317500" y="581660"/>
            <a:ext cx="8176260" cy="3246120"/>
          </a:xfrm>
          <a:prstGeom prst="rect">
            <a:avLst/>
          </a:prstGeom>
          <a:noFill/>
          <a:ln w="9525">
            <a:noFill/>
          </a:ln>
        </p:spPr>
        <p:txBody>
          <a:bodyPr wrap="square">
            <a:spAutoFit/>
          </a:bodyPr>
          <a:p>
            <a:pPr eaLnBrk="0" hangingPunct="0">
              <a:spcBef>
                <a:spcPts val="600"/>
              </a:spcBef>
              <a:buClr>
                <a:schemeClr val="tx2"/>
              </a:buClr>
              <a:buFont typeface="Wingdings" panose="05000000000000000000" pitchFamily="2" charset="2"/>
            </a:pPr>
            <a:r>
              <a:rPr lang="zh-CN" altLang="en-US" sz="1800" dirty="0">
                <a:latin typeface="仿宋" panose="02010609060101010101" charset="-122"/>
                <a:ea typeface="仿宋" panose="02010609060101010101" charset="-122"/>
              </a:rPr>
              <a:t>13.1绩效评定：</a:t>
            </a:r>
            <a:endParaRPr lang="zh-CN" altLang="en-US" sz="1800" dirty="0">
              <a:latin typeface="仿宋" panose="02010609060101010101" charset="-122"/>
              <a:ea typeface="仿宋" panose="02010609060101010101" charset="-122"/>
            </a:endParaRPr>
          </a:p>
          <a:p>
            <a:pPr eaLnBrk="0" hangingPunct="0">
              <a:spcBef>
                <a:spcPts val="600"/>
              </a:spcBef>
              <a:buClr>
                <a:schemeClr val="tx2"/>
              </a:buClr>
              <a:buFont typeface="Wingdings" panose="05000000000000000000" pitchFamily="2" charset="2"/>
            </a:pPr>
            <a:r>
              <a:rPr lang="zh-CN" altLang="en-US" sz="1800" b="1" dirty="0">
                <a:latin typeface="仿宋" panose="02010609060101010101" charset="-122"/>
                <a:ea typeface="仿宋" panose="02010609060101010101" charset="-122"/>
              </a:rPr>
              <a:t>制度：</a:t>
            </a:r>
            <a:r>
              <a:rPr lang="zh-CN" altLang="en-US" sz="1800" dirty="0">
                <a:latin typeface="仿宋" panose="02010609060101010101" charset="-122"/>
                <a:ea typeface="仿宋" panose="02010609060101010101" charset="-122"/>
              </a:rPr>
              <a:t>应建立安全标准化绩效评定的管理制度，明确组织、时间、人员、内容范围、方法与技术、过程、报告与分析等要求。 </a:t>
            </a:r>
            <a:endParaRPr lang="zh-CN" altLang="en-US" sz="1800" dirty="0">
              <a:latin typeface="仿宋" panose="02010609060101010101" charset="-122"/>
              <a:ea typeface="仿宋" panose="02010609060101010101" charset="-122"/>
            </a:endParaRPr>
          </a:p>
          <a:p>
            <a:pPr eaLnBrk="0" hangingPunct="0">
              <a:spcBef>
                <a:spcPts val="600"/>
              </a:spcBef>
              <a:buClr>
                <a:schemeClr val="tx2"/>
              </a:buClr>
              <a:buFont typeface="Wingdings" panose="05000000000000000000" pitchFamily="2" charset="2"/>
            </a:pPr>
            <a:r>
              <a:rPr lang="zh-CN" altLang="en-US" sz="1800" b="1" dirty="0">
                <a:latin typeface="仿宋" panose="02010609060101010101" charset="-122"/>
                <a:ea typeface="仿宋" panose="02010609060101010101" charset="-122"/>
              </a:rPr>
              <a:t>评审频率：</a:t>
            </a:r>
            <a:r>
              <a:rPr lang="zh-CN" altLang="en-US" sz="1800" dirty="0">
                <a:latin typeface="仿宋" panose="02010609060101010101" charset="-122"/>
                <a:ea typeface="仿宋" panose="02010609060101010101" charset="-122"/>
              </a:rPr>
              <a:t>应每年至少一次对安全生产标准化实施情况进行评定，并形成正式的评定报告。发生死亡事故后，应重新进行评定。 </a:t>
            </a:r>
            <a:endParaRPr lang="zh-CN" altLang="en-US" sz="1800" dirty="0">
              <a:latin typeface="仿宋" panose="02010609060101010101" charset="-122"/>
              <a:ea typeface="仿宋" panose="02010609060101010101" charset="-122"/>
            </a:endParaRPr>
          </a:p>
          <a:p>
            <a:pPr eaLnBrk="0" hangingPunct="0">
              <a:spcBef>
                <a:spcPts val="600"/>
              </a:spcBef>
              <a:buClr>
                <a:schemeClr val="tx2"/>
              </a:buClr>
              <a:buFont typeface="Wingdings" panose="05000000000000000000" pitchFamily="2" charset="2"/>
            </a:pPr>
            <a:r>
              <a:rPr lang="zh-CN" altLang="en-US" sz="1800" b="1" dirty="0">
                <a:latin typeface="仿宋" panose="02010609060101010101" charset="-122"/>
                <a:ea typeface="仿宋" panose="02010609060101010101" charset="-122"/>
              </a:rPr>
              <a:t>通告：</a:t>
            </a:r>
            <a:r>
              <a:rPr lang="zh-CN" altLang="en-US" sz="1800" dirty="0">
                <a:latin typeface="仿宋" panose="02010609060101010101" charset="-122"/>
                <a:ea typeface="仿宋" panose="02010609060101010101" charset="-122"/>
              </a:rPr>
              <a:t>应将安全生产标准化工作评定报告向所有部门、所属单位和从业人员通报。 </a:t>
            </a:r>
            <a:endParaRPr lang="zh-CN" altLang="en-US" sz="1800" dirty="0">
              <a:latin typeface="仿宋" panose="02010609060101010101" charset="-122"/>
              <a:ea typeface="仿宋" panose="02010609060101010101" charset="-122"/>
            </a:endParaRPr>
          </a:p>
          <a:p>
            <a:pPr eaLnBrk="0" hangingPunct="0">
              <a:spcBef>
                <a:spcPts val="600"/>
              </a:spcBef>
              <a:buClr>
                <a:schemeClr val="tx2"/>
              </a:buClr>
              <a:buFont typeface="Wingdings" panose="05000000000000000000" pitchFamily="2" charset="2"/>
            </a:pPr>
            <a:r>
              <a:rPr lang="zh-CN" altLang="en-US" sz="1800" b="1" dirty="0">
                <a:latin typeface="仿宋" panose="02010609060101010101" charset="-122"/>
                <a:ea typeface="仿宋" panose="02010609060101010101" charset="-122"/>
              </a:rPr>
              <a:t>绩效考评：</a:t>
            </a:r>
            <a:r>
              <a:rPr lang="zh-CN" altLang="en-US" sz="1800" dirty="0">
                <a:latin typeface="仿宋" panose="02010609060101010101" charset="-122"/>
                <a:ea typeface="仿宋" panose="02010609060101010101" charset="-122"/>
              </a:rPr>
              <a:t>应将安全生产标准化实施情况的评定结果，纳入部门、所属单位、员工年度安全绩效考评。</a:t>
            </a:r>
            <a:endParaRPr lang="zh-CN" altLang="en-US" sz="1800" dirty="0">
              <a:latin typeface="仿宋" panose="02010609060101010101" charset="-122"/>
              <a:ea typeface="仿宋" panose="02010609060101010101" charset="-122"/>
            </a:endParaRPr>
          </a:p>
          <a:p>
            <a:pPr eaLnBrk="0" hangingPunct="0">
              <a:spcBef>
                <a:spcPts val="600"/>
              </a:spcBef>
              <a:buClr>
                <a:schemeClr val="tx2"/>
              </a:buClr>
              <a:buFont typeface="Wingdings" panose="05000000000000000000" pitchFamily="2" charset="2"/>
            </a:pPr>
            <a:r>
              <a:rPr lang="zh-CN" altLang="en-US" sz="1800" dirty="0">
                <a:solidFill>
                  <a:srgbClr val="FF0000"/>
                </a:solidFill>
                <a:latin typeface="仿宋" panose="02010609060101010101" charset="-122"/>
                <a:ea typeface="仿宋" panose="02010609060101010101" charset="-122"/>
              </a:rPr>
              <a:t>每年的自评，初创的是否有创建总结</a:t>
            </a:r>
            <a:endParaRPr lang="zh-CN" altLang="en-US" sz="1800" dirty="0">
              <a:solidFill>
                <a:srgbClr val="FF0000"/>
              </a:solidFill>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98307" name="Text Box 6"/>
          <p:cNvSpPr txBox="1"/>
          <p:nvPr/>
        </p:nvSpPr>
        <p:spPr>
          <a:xfrm>
            <a:off x="440690" y="229235"/>
            <a:ext cx="8263255" cy="4641850"/>
          </a:xfrm>
          <a:prstGeom prst="rect">
            <a:avLst/>
          </a:prstGeom>
          <a:noFill/>
          <a:ln w="9525">
            <a:noFill/>
          </a:ln>
        </p:spPr>
        <p:txBody>
          <a:bodyPr wrap="square">
            <a:spAutoFit/>
          </a:bodyPr>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13.2持续改进：</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en-US" altLang="zh-CN" sz="1800" dirty="0">
                <a:latin typeface="仿宋" panose="02010609060101010101" charset="-122"/>
                <a:ea typeface="仿宋" panose="02010609060101010101" charset="-122"/>
                <a:cs typeface="仿宋" panose="02010609060101010101" charset="-122"/>
              </a:rPr>
              <a:t> </a:t>
            </a:r>
            <a:r>
              <a:rPr lang="zh-CN" altLang="en-US" sz="1800" dirty="0">
                <a:latin typeface="仿宋" panose="02010609060101010101" charset="-122"/>
                <a:ea typeface="仿宋" panose="02010609060101010101" charset="-122"/>
                <a:cs typeface="仿宋" panose="02010609060101010101" charset="-122"/>
              </a:rPr>
              <a:t>持续改进（PDCA循环）：应根据安全生产标准化的评定结果和安全预警指数系统，对安全生产目标与指标、规章制度、操作规程等进行修改完善，制定完善安全生产标准化的工作计划和措施，实施</a:t>
            </a:r>
            <a:r>
              <a:rPr lang="en-US" altLang="zh-CN" sz="1800">
                <a:latin typeface="仿宋" panose="02010609060101010101" charset="-122"/>
                <a:ea typeface="仿宋" panose="02010609060101010101" charset="-122"/>
                <a:cs typeface="仿宋" panose="02010609060101010101" charset="-122"/>
              </a:rPr>
              <a:t>PDCA</a:t>
            </a:r>
            <a:r>
              <a:rPr lang="zh-CN" altLang="en-US" sz="1800" dirty="0">
                <a:latin typeface="仿宋" panose="02010609060101010101" charset="-122"/>
                <a:ea typeface="仿宋" panose="02010609060101010101" charset="-122"/>
                <a:cs typeface="仿宋" panose="02010609060101010101" charset="-122"/>
              </a:rPr>
              <a:t>循环，不断提高安全绩效。</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评定范围和结果：</a:t>
            </a:r>
            <a:r>
              <a:rPr lang="zh-CN" altLang="en-US" sz="1800" dirty="0">
                <a:latin typeface="仿宋" panose="02010609060101010101" charset="-122"/>
                <a:ea typeface="仿宋" panose="02010609060101010101" charset="-122"/>
                <a:cs typeface="仿宋" panose="02010609060101010101" charset="-122"/>
              </a:rPr>
              <a:t>安全生产标准化的评定结果明确事项：</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1</a:t>
            </a:r>
            <a:r>
              <a:rPr lang="zh-CN" altLang="en-US" sz="1800" dirty="0">
                <a:latin typeface="仿宋" panose="02010609060101010101" charset="-122"/>
                <a:ea typeface="仿宋" panose="02010609060101010101" charset="-122"/>
                <a:cs typeface="仿宋" panose="02010609060101010101" charset="-122"/>
              </a:rPr>
              <a:t>）系统运行效果；</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2</a:t>
            </a:r>
            <a:r>
              <a:rPr lang="zh-CN" altLang="en-US" sz="1800" dirty="0">
                <a:latin typeface="仿宋" panose="02010609060101010101" charset="-122"/>
                <a:ea typeface="仿宋" panose="02010609060101010101" charset="-122"/>
                <a:cs typeface="仿宋" panose="02010609060101010101" charset="-122"/>
              </a:rPr>
              <a:t>）系统运行中出现的问题和缺陷，所采取的改进措施；</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3</a:t>
            </a:r>
            <a:r>
              <a:rPr lang="zh-CN" altLang="en-US" sz="1800" dirty="0">
                <a:latin typeface="仿宋" panose="02010609060101010101" charset="-122"/>
                <a:ea typeface="仿宋" panose="02010609060101010101" charset="-122"/>
                <a:cs typeface="仿宋" panose="02010609060101010101" charset="-122"/>
              </a:rPr>
              <a:t>）统计技术、信息技术等在系统中的使用情况和效果；</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4</a:t>
            </a:r>
            <a:r>
              <a:rPr lang="zh-CN" altLang="en-US" sz="1800" dirty="0">
                <a:latin typeface="仿宋" panose="02010609060101010101" charset="-122"/>
                <a:ea typeface="仿宋" panose="02010609060101010101" charset="-122"/>
                <a:cs typeface="仿宋" panose="02010609060101010101" charset="-122"/>
              </a:rPr>
              <a:t>）系统各种资源的使用效果；</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5</a:t>
            </a:r>
            <a:r>
              <a:rPr lang="zh-CN" altLang="en-US" sz="1800" dirty="0">
                <a:latin typeface="仿宋" panose="02010609060101010101" charset="-122"/>
                <a:ea typeface="仿宋" panose="02010609060101010101" charset="-122"/>
                <a:cs typeface="仿宋" panose="02010609060101010101" charset="-122"/>
              </a:rPr>
              <a:t>）绩效监测系统的适宜性以及结果的准确性；</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ct val="200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6</a:t>
            </a:r>
            <a:r>
              <a:rPr lang="zh-CN" altLang="en-US" sz="1800" dirty="0">
                <a:latin typeface="仿宋" panose="02010609060101010101" charset="-122"/>
                <a:ea typeface="仿宋" panose="02010609060101010101" charset="-122"/>
                <a:cs typeface="仿宋" panose="02010609060101010101" charset="-122"/>
              </a:rPr>
              <a:t>）与相关方的关系。</a:t>
            </a:r>
            <a:endParaRPr lang="zh-CN" altLang="en-US" sz="18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灯片编号占位符 3"/>
          <p:cNvSpPr txBox="1">
            <a:spLocks noGrp="1"/>
          </p:cNvSpPr>
          <p:nvPr>
            <p:ph type="sldNum" sz="quarter" idx="11"/>
          </p:nvPr>
        </p:nvSpPr>
        <p:spPr/>
        <p: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r>
              <a:rPr lang="zh-CN" altLang="en-US" sz="900" dirty="0">
                <a:solidFill>
                  <a:schemeClr val="tx2"/>
                </a:solidFill>
              </a:rPr>
              <a:t>                                     </a:t>
            </a:r>
            <a:fld id="{9A0DB2DC-4C9A-4742-B13C-FB6460FD3503}" type="slidenum">
              <a:rPr lang="zh-CN" altLang="en-US" sz="900" dirty="0">
                <a:solidFill>
                  <a:schemeClr val="tx2"/>
                </a:solidFill>
              </a:rPr>
            </a:fld>
            <a:endParaRPr lang="zh-CN" altLang="en-US" sz="900" dirty="0">
              <a:solidFill>
                <a:schemeClr val="tx2"/>
              </a:solidFill>
            </a:endParaRPr>
          </a:p>
        </p:txBody>
      </p:sp>
      <p:sp>
        <p:nvSpPr>
          <p:cNvPr id="98307" name="Text Box 6"/>
          <p:cNvSpPr txBox="1"/>
          <p:nvPr/>
        </p:nvSpPr>
        <p:spPr>
          <a:xfrm>
            <a:off x="440690" y="229235"/>
            <a:ext cx="8263255" cy="4641850"/>
          </a:xfrm>
          <a:prstGeom prst="rect">
            <a:avLst/>
          </a:prstGeom>
          <a:solidFill>
            <a:schemeClr val="accent6">
              <a:lumMod val="40000"/>
              <a:lumOff val="60000"/>
            </a:schemeClr>
          </a:solidFill>
          <a:ln w="9525">
            <a:noFill/>
          </a:ln>
        </p:spPr>
        <p:txBody>
          <a:bodyPr wrap="square">
            <a:spAutoFit/>
          </a:bodyPr>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13.2持续改进：</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en-US" altLang="zh-CN" sz="1800" dirty="0">
                <a:latin typeface="仿宋" panose="02010609060101010101" charset="-122"/>
                <a:ea typeface="仿宋" panose="02010609060101010101" charset="-122"/>
                <a:cs typeface="仿宋" panose="02010609060101010101" charset="-122"/>
              </a:rPr>
              <a:t> </a:t>
            </a:r>
            <a:r>
              <a:rPr lang="zh-CN" altLang="en-US" sz="1800" dirty="0">
                <a:latin typeface="仿宋" panose="02010609060101010101" charset="-122"/>
                <a:ea typeface="仿宋" panose="02010609060101010101" charset="-122"/>
                <a:cs typeface="仿宋" panose="02010609060101010101" charset="-122"/>
              </a:rPr>
              <a:t>持续改进（PDCA循环）：应根据安全生产标准化的评定结果和安全预警指数系统，对安全生产目标与指标、规章制度、操作规程等进行修改完善，制定完善安全生产标准化的工作计划和措施，实施</a:t>
            </a:r>
            <a:r>
              <a:rPr lang="en-US" altLang="zh-CN" sz="1800">
                <a:latin typeface="仿宋" panose="02010609060101010101" charset="-122"/>
                <a:ea typeface="仿宋" panose="02010609060101010101" charset="-122"/>
                <a:cs typeface="仿宋" panose="02010609060101010101" charset="-122"/>
              </a:rPr>
              <a:t>PDCA</a:t>
            </a:r>
            <a:r>
              <a:rPr lang="zh-CN" altLang="en-US" sz="1800" dirty="0">
                <a:latin typeface="仿宋" panose="02010609060101010101" charset="-122"/>
                <a:ea typeface="仿宋" panose="02010609060101010101" charset="-122"/>
                <a:cs typeface="仿宋" panose="02010609060101010101" charset="-122"/>
              </a:rPr>
              <a:t>循环，不断提高安全绩效。</a:t>
            </a:r>
            <a:endParaRPr lang="en-US" altLang="zh-CN" sz="180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评定范围和结果：</a:t>
            </a:r>
            <a:r>
              <a:rPr lang="zh-CN" altLang="en-US" sz="1800" dirty="0">
                <a:latin typeface="仿宋" panose="02010609060101010101" charset="-122"/>
                <a:ea typeface="仿宋" panose="02010609060101010101" charset="-122"/>
                <a:cs typeface="仿宋" panose="02010609060101010101" charset="-122"/>
              </a:rPr>
              <a:t>安全生产标准化的评定结果明确事项：</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1</a:t>
            </a:r>
            <a:r>
              <a:rPr lang="zh-CN" altLang="en-US" sz="1800" dirty="0">
                <a:latin typeface="仿宋" panose="02010609060101010101" charset="-122"/>
                <a:ea typeface="仿宋" panose="02010609060101010101" charset="-122"/>
                <a:cs typeface="仿宋" panose="02010609060101010101" charset="-122"/>
              </a:rPr>
              <a:t>）系统运行效果；</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2</a:t>
            </a:r>
            <a:r>
              <a:rPr lang="zh-CN" altLang="en-US" sz="1800" dirty="0">
                <a:latin typeface="仿宋" panose="02010609060101010101" charset="-122"/>
                <a:ea typeface="仿宋" panose="02010609060101010101" charset="-122"/>
                <a:cs typeface="仿宋" panose="02010609060101010101" charset="-122"/>
              </a:rPr>
              <a:t>）系统运行中出现的问题和缺陷，所采取的改进措施；</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3</a:t>
            </a:r>
            <a:r>
              <a:rPr lang="zh-CN" altLang="en-US" sz="1800" dirty="0">
                <a:latin typeface="仿宋" panose="02010609060101010101" charset="-122"/>
                <a:ea typeface="仿宋" panose="02010609060101010101" charset="-122"/>
                <a:cs typeface="仿宋" panose="02010609060101010101" charset="-122"/>
              </a:rPr>
              <a:t>）统计技术、信息技术等在系统中的使用情况和效果；</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4</a:t>
            </a:r>
            <a:r>
              <a:rPr lang="zh-CN" altLang="en-US" sz="1800" dirty="0">
                <a:latin typeface="仿宋" panose="02010609060101010101" charset="-122"/>
                <a:ea typeface="仿宋" panose="02010609060101010101" charset="-122"/>
                <a:cs typeface="仿宋" panose="02010609060101010101" charset="-122"/>
              </a:rPr>
              <a:t>）系统各种资源的使用效果；</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ts val="6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5</a:t>
            </a:r>
            <a:r>
              <a:rPr lang="zh-CN" altLang="en-US" sz="1800" dirty="0">
                <a:latin typeface="仿宋" panose="02010609060101010101" charset="-122"/>
                <a:ea typeface="仿宋" panose="02010609060101010101" charset="-122"/>
                <a:cs typeface="仿宋" panose="02010609060101010101" charset="-122"/>
              </a:rPr>
              <a:t>）绩效监测系统的适宜性以及结果的准确性；</a:t>
            </a:r>
            <a:endParaRPr lang="zh-CN" altLang="en-US" sz="1800" dirty="0">
              <a:latin typeface="仿宋" panose="02010609060101010101" charset="-122"/>
              <a:ea typeface="仿宋" panose="02010609060101010101" charset="-122"/>
              <a:cs typeface="仿宋" panose="02010609060101010101" charset="-122"/>
            </a:endParaRPr>
          </a:p>
          <a:p>
            <a:pPr eaLnBrk="0" hangingPunct="0">
              <a:lnSpc>
                <a:spcPct val="130000"/>
              </a:lnSpc>
              <a:spcBef>
                <a:spcPct val="20000"/>
              </a:spcBef>
              <a:spcAft>
                <a:spcPts val="0"/>
              </a:spcAft>
              <a:buClr>
                <a:schemeClr val="tx2"/>
              </a:buClr>
              <a:buFont typeface="Wingdings" panose="05000000000000000000" pitchFamily="2" charset="2"/>
            </a:pPr>
            <a:r>
              <a:rPr lang="zh-CN" altLang="en-US" sz="1800" dirty="0">
                <a:latin typeface="仿宋" panose="02010609060101010101" charset="-122"/>
                <a:ea typeface="仿宋" panose="02010609060101010101" charset="-122"/>
                <a:cs typeface="仿宋" panose="02010609060101010101" charset="-122"/>
              </a:rPr>
              <a:t>（</a:t>
            </a:r>
            <a:r>
              <a:rPr lang="en-US" altLang="zh-CN" sz="1800">
                <a:latin typeface="仿宋" panose="02010609060101010101" charset="-122"/>
                <a:ea typeface="仿宋" panose="02010609060101010101" charset="-122"/>
                <a:cs typeface="仿宋" panose="02010609060101010101" charset="-122"/>
              </a:rPr>
              <a:t>6</a:t>
            </a:r>
            <a:r>
              <a:rPr lang="zh-CN" altLang="en-US" sz="1800" dirty="0">
                <a:latin typeface="仿宋" panose="02010609060101010101" charset="-122"/>
                <a:ea typeface="仿宋" panose="02010609060101010101" charset="-122"/>
                <a:cs typeface="仿宋" panose="02010609060101010101" charset="-122"/>
              </a:rPr>
              <a:t>）与相关方的关系。</a:t>
            </a:r>
            <a:endParaRPr lang="zh-CN" altLang="en-US" sz="1800" dirty="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标题 416769"/>
          <p:cNvSpPr>
            <a:spLocks noGrp="1" noRot="1"/>
          </p:cNvSpPr>
          <p:nvPr>
            <p:ph type="title"/>
          </p:nvPr>
        </p:nvSpPr>
        <p:spPr>
          <a:xfrm>
            <a:off x="1630680" y="90170"/>
            <a:ext cx="4491355" cy="645795"/>
          </a:xfrm>
          <a:solidFill>
            <a:schemeClr val="accent3">
              <a:lumMod val="40000"/>
              <a:lumOff val="60000"/>
            </a:schemeClr>
          </a:solidFill>
        </p:spPr>
        <p:txBody>
          <a:bodyPr anchor="ctr" anchorCtr="0"/>
          <a:p>
            <a:r>
              <a:rPr lang="zh-CN" altLang="en-US" sz="2000" dirty="0">
                <a:latin typeface="仿宋" panose="02010609060101010101" charset="-122"/>
                <a:ea typeface="仿宋" panose="02010609060101010101" charset="-122"/>
                <a:cs typeface="仿宋" panose="02010609060101010101" charset="-122"/>
              </a:rPr>
              <a:t>企业安全管理共性问题</a:t>
            </a:r>
            <a:endParaRPr lang="zh-CN" altLang="en-US" sz="2000" dirty="0">
              <a:latin typeface="仿宋" panose="02010609060101010101" charset="-122"/>
              <a:ea typeface="仿宋" panose="02010609060101010101" charset="-122"/>
              <a:cs typeface="仿宋" panose="02010609060101010101" charset="-122"/>
            </a:endParaRPr>
          </a:p>
        </p:txBody>
      </p:sp>
      <p:sp>
        <p:nvSpPr>
          <p:cNvPr id="38914" name="文本占位符 416770"/>
          <p:cNvSpPr>
            <a:spLocks noGrp="1" noRot="1"/>
          </p:cNvSpPr>
          <p:nvPr>
            <p:ph idx="1"/>
          </p:nvPr>
        </p:nvSpPr>
        <p:spPr>
          <a:xfrm>
            <a:off x="381635" y="807085"/>
            <a:ext cx="8479790" cy="4152265"/>
          </a:xfrm>
          <a:solidFill>
            <a:schemeClr val="accent6">
              <a:lumMod val="40000"/>
              <a:lumOff val="60000"/>
            </a:schemeClr>
          </a:solidFill>
        </p:spPr>
        <p:txBody>
          <a:bodyPr anchor="t" anchorCtr="0"/>
          <a:p>
            <a:pPr>
              <a:lnSpc>
                <a:spcPct val="90000"/>
              </a:lnSpc>
            </a:pPr>
            <a:r>
              <a:rPr lang="en-US" sz="2400" dirty="0">
                <a:latin typeface="仿宋" panose="02010609060101010101" charset="-122"/>
                <a:ea typeface="仿宋" panose="02010609060101010101" charset="-122"/>
                <a:cs typeface="仿宋" panose="02010609060101010101" charset="-122"/>
              </a:rPr>
              <a:t>1.</a:t>
            </a:r>
            <a:r>
              <a:rPr lang="zh-CN" altLang="en-US" sz="2400" dirty="0">
                <a:latin typeface="仿宋" panose="02010609060101010101" charset="-122"/>
                <a:ea typeface="仿宋" panose="02010609060101010101" charset="-122"/>
                <a:cs typeface="仿宋" panose="02010609060101010101" charset="-122"/>
              </a:rPr>
              <a:t>用电安全</a:t>
            </a:r>
            <a:r>
              <a:rPr lang="zh-CN" altLang="en-US" sz="2400" dirty="0">
                <a:latin typeface="仿宋" panose="02010609060101010101" charset="-122"/>
                <a:ea typeface="仿宋" panose="02010609060101010101" charset="-122"/>
                <a:cs typeface="仿宋" panose="02010609060101010101" charset="-122"/>
                <a:hlinkClick r:id="rId1" action="ppaction://hlinkfile"/>
              </a:rPr>
              <a:t>安全生产标准化现场评审电气专业检查参考要点.docx</a:t>
            </a:r>
            <a:endParaRPr lang="zh-CN" altLang="en-US" sz="2400" dirty="0">
              <a:latin typeface="仿宋" panose="02010609060101010101" charset="-122"/>
              <a:ea typeface="仿宋" panose="02010609060101010101" charset="-122"/>
              <a:cs typeface="仿宋" panose="02010609060101010101" charset="-122"/>
            </a:endParaRPr>
          </a:p>
          <a:p>
            <a:pPr>
              <a:lnSpc>
                <a:spcPct val="90000"/>
              </a:lnSpc>
            </a:pPr>
            <a:r>
              <a:rPr lang="en-US" altLang="zh-CN" sz="2400" dirty="0">
                <a:solidFill>
                  <a:srgbClr val="FF33CC"/>
                </a:solidFill>
                <a:latin typeface="仿宋" panose="02010609060101010101" charset="-122"/>
                <a:ea typeface="仿宋" panose="02010609060101010101" charset="-122"/>
                <a:cs typeface="仿宋" panose="02010609060101010101" charset="-122"/>
              </a:rPr>
              <a:t>1.1</a:t>
            </a:r>
            <a:r>
              <a:rPr lang="zh-CN" altLang="en-US" sz="2400" dirty="0">
                <a:solidFill>
                  <a:srgbClr val="FF33CC"/>
                </a:solidFill>
                <a:latin typeface="仿宋" panose="02010609060101010101" charset="-122"/>
                <a:ea typeface="仿宋" panose="02010609060101010101" charset="-122"/>
                <a:cs typeface="仿宋" panose="02010609060101010101" charset="-122"/>
              </a:rPr>
              <a:t>安全接地保护；</a:t>
            </a:r>
            <a:endParaRPr lang="zh-CN" altLang="en-US" sz="2400" dirty="0">
              <a:solidFill>
                <a:srgbClr val="FF33CC"/>
              </a:solidFill>
              <a:latin typeface="仿宋" panose="02010609060101010101" charset="-122"/>
              <a:ea typeface="仿宋" panose="02010609060101010101" charset="-122"/>
              <a:cs typeface="仿宋" panose="02010609060101010101" charset="-122"/>
            </a:endParaRPr>
          </a:p>
          <a:p>
            <a:pPr>
              <a:lnSpc>
                <a:spcPct val="90000"/>
              </a:lnSpc>
            </a:pPr>
            <a:r>
              <a:rPr lang="en-US" altLang="zh-CN" sz="2400" dirty="0">
                <a:solidFill>
                  <a:srgbClr val="FF33CC"/>
                </a:solidFill>
                <a:latin typeface="仿宋" panose="02010609060101010101" charset="-122"/>
                <a:ea typeface="仿宋" panose="02010609060101010101" charset="-122"/>
                <a:cs typeface="仿宋" panose="02010609060101010101" charset="-122"/>
              </a:rPr>
              <a:t>1.2</a:t>
            </a:r>
            <a:r>
              <a:rPr lang="zh-CN" altLang="en-US" sz="2400" dirty="0">
                <a:solidFill>
                  <a:srgbClr val="FF33CC"/>
                </a:solidFill>
                <a:latin typeface="仿宋" panose="02010609060101010101" charset="-122"/>
                <a:ea typeface="仿宋" panose="02010609060101010101" charset="-122"/>
                <a:cs typeface="仿宋" panose="02010609060101010101" charset="-122"/>
              </a:rPr>
              <a:t>插座电源的漏电保护器（剩余电流动作）；</a:t>
            </a:r>
            <a:endParaRPr lang="zh-CN" altLang="en-US" sz="2400" dirty="0">
              <a:solidFill>
                <a:srgbClr val="FF33CC"/>
              </a:solidFill>
              <a:latin typeface="仿宋" panose="02010609060101010101" charset="-122"/>
              <a:ea typeface="仿宋" panose="02010609060101010101" charset="-122"/>
              <a:cs typeface="仿宋" panose="02010609060101010101" charset="-122"/>
            </a:endParaRPr>
          </a:p>
          <a:p>
            <a:pPr>
              <a:lnSpc>
                <a:spcPct val="90000"/>
              </a:lnSpc>
            </a:pPr>
            <a:r>
              <a:rPr lang="en-US" altLang="zh-CN" sz="2400" dirty="0">
                <a:solidFill>
                  <a:srgbClr val="FF33CC"/>
                </a:solidFill>
                <a:latin typeface="仿宋" panose="02010609060101010101" charset="-122"/>
                <a:ea typeface="仿宋" panose="02010609060101010101" charset="-122"/>
                <a:cs typeface="仿宋" panose="02010609060101010101" charset="-122"/>
              </a:rPr>
              <a:t>1.3</a:t>
            </a:r>
            <a:r>
              <a:rPr lang="zh-CN" altLang="en-US" sz="2400" dirty="0">
                <a:solidFill>
                  <a:srgbClr val="FF33CC"/>
                </a:solidFill>
                <a:latin typeface="仿宋" panose="02010609060101010101" charset="-122"/>
                <a:ea typeface="仿宋" panose="02010609060101010101" charset="-122"/>
                <a:cs typeface="仿宋" panose="02010609060101010101" charset="-122"/>
              </a:rPr>
              <a:t>配电房；</a:t>
            </a:r>
            <a:endParaRPr lang="zh-CN" altLang="en-US" sz="2400" dirty="0">
              <a:solidFill>
                <a:srgbClr val="FF33CC"/>
              </a:solidFill>
              <a:latin typeface="仿宋" panose="02010609060101010101" charset="-122"/>
              <a:ea typeface="仿宋" panose="02010609060101010101" charset="-122"/>
              <a:cs typeface="仿宋" panose="02010609060101010101" charset="-122"/>
            </a:endParaRPr>
          </a:p>
          <a:p>
            <a:pPr algn="l">
              <a:lnSpc>
                <a:spcPct val="90000"/>
              </a:lnSpc>
              <a:buClrTx/>
              <a:buSzTx/>
            </a:pPr>
            <a:r>
              <a:rPr lang="en-US" sz="2400" dirty="0">
                <a:latin typeface="仿宋" panose="02010609060101010101" charset="-122"/>
                <a:ea typeface="仿宋" panose="02010609060101010101" charset="-122"/>
                <a:cs typeface="仿宋" panose="02010609060101010101" charset="-122"/>
              </a:rPr>
              <a:t>2.机械设备的安全防护；</a:t>
            </a:r>
            <a:endParaRPr lang="en-US" sz="2400" dirty="0">
              <a:latin typeface="仿宋" panose="02010609060101010101" charset="-122"/>
              <a:ea typeface="仿宋" panose="02010609060101010101" charset="-122"/>
              <a:cs typeface="仿宋" panose="02010609060101010101" charset="-122"/>
            </a:endParaRPr>
          </a:p>
          <a:p>
            <a:pPr>
              <a:lnSpc>
                <a:spcPct val="90000"/>
              </a:lnSpc>
            </a:pPr>
            <a:r>
              <a:rPr lang="en-US" altLang="zh-CN" sz="2400" dirty="0">
                <a:solidFill>
                  <a:srgbClr val="FF33CC"/>
                </a:solidFill>
                <a:latin typeface="仿宋" panose="02010609060101010101" charset="-122"/>
                <a:ea typeface="仿宋" panose="02010609060101010101" charset="-122"/>
                <a:cs typeface="仿宋" panose="02010609060101010101" charset="-122"/>
              </a:rPr>
              <a:t>2.1</a:t>
            </a:r>
            <a:r>
              <a:rPr lang="zh-CN" altLang="en-US" sz="2400" dirty="0">
                <a:solidFill>
                  <a:srgbClr val="FF33CC"/>
                </a:solidFill>
                <a:latin typeface="仿宋" panose="02010609060101010101" charset="-122"/>
                <a:ea typeface="仿宋" panose="02010609060101010101" charset="-122"/>
                <a:cs typeface="仿宋" panose="02010609060101010101" charset="-122"/>
              </a:rPr>
              <a:t>旋转机械的防护罩；</a:t>
            </a:r>
            <a:endParaRPr lang="zh-CN" altLang="en-US" sz="2400" dirty="0">
              <a:solidFill>
                <a:srgbClr val="FF33CC"/>
              </a:solidFill>
              <a:latin typeface="仿宋" panose="02010609060101010101" charset="-122"/>
              <a:ea typeface="仿宋" panose="02010609060101010101" charset="-122"/>
              <a:cs typeface="仿宋" panose="02010609060101010101" charset="-122"/>
            </a:endParaRPr>
          </a:p>
          <a:p>
            <a:pPr>
              <a:lnSpc>
                <a:spcPct val="90000"/>
              </a:lnSpc>
            </a:pPr>
            <a:r>
              <a:rPr lang="en-US" altLang="zh-CN" sz="2400" dirty="0">
                <a:solidFill>
                  <a:srgbClr val="FF33CC"/>
                </a:solidFill>
                <a:latin typeface="仿宋" panose="02010609060101010101" charset="-122"/>
                <a:ea typeface="仿宋" panose="02010609060101010101" charset="-122"/>
                <a:cs typeface="仿宋" panose="02010609060101010101" charset="-122"/>
              </a:rPr>
              <a:t>2.2</a:t>
            </a:r>
            <a:r>
              <a:rPr lang="zh-CN" altLang="en-US" sz="2400" dirty="0">
                <a:solidFill>
                  <a:srgbClr val="FF33CC"/>
                </a:solidFill>
                <a:latin typeface="仿宋" panose="02010609060101010101" charset="-122"/>
                <a:ea typeface="仿宋" panose="02010609060101010101" charset="-122"/>
                <a:cs typeface="仿宋" panose="02010609060101010101" charset="-122"/>
              </a:rPr>
              <a:t>平台的踢脚挡板、护笼；</a:t>
            </a:r>
            <a:endParaRPr lang="zh-CN" altLang="en-US" sz="2400" dirty="0">
              <a:solidFill>
                <a:srgbClr val="FF33CC"/>
              </a:solidFill>
              <a:latin typeface="仿宋" panose="02010609060101010101" charset="-122"/>
              <a:ea typeface="仿宋" panose="02010609060101010101" charset="-122"/>
              <a:cs typeface="仿宋" panose="02010609060101010101" charset="-122"/>
            </a:endParaRPr>
          </a:p>
          <a:p>
            <a:pPr>
              <a:lnSpc>
                <a:spcPct val="90000"/>
              </a:lnSpc>
            </a:pPr>
            <a:r>
              <a:rPr lang="en-US" altLang="zh-CN" sz="2400" dirty="0">
                <a:solidFill>
                  <a:srgbClr val="FF33CC"/>
                </a:solidFill>
                <a:latin typeface="仿宋" panose="02010609060101010101" charset="-122"/>
                <a:ea typeface="仿宋" panose="02010609060101010101" charset="-122"/>
                <a:cs typeface="仿宋" panose="02010609060101010101" charset="-122"/>
              </a:rPr>
              <a:t>2.3</a:t>
            </a:r>
            <a:r>
              <a:rPr lang="zh-CN" altLang="en-US" sz="2400" dirty="0">
                <a:solidFill>
                  <a:srgbClr val="FF33CC"/>
                </a:solidFill>
                <a:latin typeface="仿宋" panose="02010609060101010101" charset="-122"/>
                <a:ea typeface="仿宋" panose="02010609060101010101" charset="-122"/>
                <a:cs typeface="仿宋" panose="02010609060101010101" charset="-122"/>
              </a:rPr>
              <a:t>安全联锁。</a:t>
            </a:r>
            <a:endParaRPr lang="zh-CN" altLang="en-US" sz="2400" dirty="0">
              <a:solidFill>
                <a:srgbClr val="FF33CC"/>
              </a:solidFill>
              <a:latin typeface="仿宋" panose="02010609060101010101" charset="-122"/>
              <a:ea typeface="仿宋" panose="02010609060101010101" charset="-122"/>
              <a:cs typeface="仿宋" panose="02010609060101010101" charset="-122"/>
            </a:endParaRPr>
          </a:p>
          <a:p>
            <a:pPr>
              <a:lnSpc>
                <a:spcPct val="90000"/>
              </a:lnSpc>
            </a:pPr>
            <a:r>
              <a:rPr lang="en-US" altLang="zh-CN" sz="2400" dirty="0">
                <a:solidFill>
                  <a:srgbClr val="FF33CC"/>
                </a:solidFill>
                <a:latin typeface="仿宋" panose="02010609060101010101" charset="-122"/>
                <a:ea typeface="仿宋" panose="02010609060101010101" charset="-122"/>
                <a:cs typeface="仿宋" panose="02010609060101010101" charset="-122"/>
              </a:rPr>
              <a:t>3.</a:t>
            </a:r>
            <a:r>
              <a:rPr lang="zh-CN" altLang="en-US" sz="2400" dirty="0">
                <a:solidFill>
                  <a:srgbClr val="FF33CC"/>
                </a:solidFill>
                <a:latin typeface="仿宋" panose="02010609060101010101" charset="-122"/>
                <a:ea typeface="仿宋" panose="02010609060101010101" charset="-122"/>
                <a:cs typeface="仿宋" panose="02010609060101010101" charset="-122"/>
              </a:rPr>
              <a:t>危险化学品储存使用安全</a:t>
            </a:r>
            <a:endParaRPr lang="zh-CN" altLang="en-US" sz="2400" dirty="0">
              <a:solidFill>
                <a:srgbClr val="FF33CC"/>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标题 416769"/>
          <p:cNvSpPr>
            <a:spLocks noGrp="1" noRot="1"/>
          </p:cNvSpPr>
          <p:nvPr>
            <p:ph type="title"/>
          </p:nvPr>
        </p:nvSpPr>
        <p:spPr>
          <a:xfrm>
            <a:off x="394335" y="457200"/>
            <a:ext cx="8383270" cy="645795"/>
          </a:xfrm>
          <a:solidFill>
            <a:schemeClr val="accent4">
              <a:lumMod val="40000"/>
              <a:lumOff val="60000"/>
            </a:schemeClr>
          </a:solidFill>
        </p:spPr>
        <p:txBody>
          <a:bodyPr anchor="ctr" anchorCtr="0"/>
          <a:p>
            <a:r>
              <a:rPr lang="zh-CN" altLang="en-US" sz="2000" dirty="0">
                <a:latin typeface="仿宋" panose="02010609060101010101" charset="-122"/>
                <a:ea typeface="仿宋" panose="02010609060101010101" charset="-122"/>
                <a:cs typeface="仿宋" panose="02010609060101010101" charset="-122"/>
              </a:rPr>
              <a:t>“三场所两企业一行业”（冶金等工贸企业）的检查要点</a:t>
            </a:r>
            <a:endParaRPr lang="zh-CN" altLang="en-US" sz="2000" dirty="0">
              <a:latin typeface="仿宋" panose="02010609060101010101" charset="-122"/>
              <a:ea typeface="仿宋" panose="02010609060101010101" charset="-122"/>
              <a:cs typeface="仿宋" panose="02010609060101010101" charset="-122"/>
            </a:endParaRPr>
          </a:p>
        </p:txBody>
      </p:sp>
      <p:sp>
        <p:nvSpPr>
          <p:cNvPr id="38914" name="文本占位符 416770"/>
          <p:cNvSpPr>
            <a:spLocks noGrp="1" noRot="1"/>
          </p:cNvSpPr>
          <p:nvPr>
            <p:ph idx="1"/>
          </p:nvPr>
        </p:nvSpPr>
        <p:spPr>
          <a:xfrm>
            <a:off x="394335" y="1150620"/>
            <a:ext cx="8460105" cy="3671570"/>
          </a:xfrm>
          <a:solidFill>
            <a:schemeClr val="accent5">
              <a:lumMod val="40000"/>
              <a:lumOff val="60000"/>
            </a:schemeClr>
          </a:solidFill>
        </p:spPr>
        <p:txBody>
          <a:bodyPr anchor="t" anchorCtr="0">
            <a:noAutofit/>
          </a:bodyPr>
          <a:p>
            <a:pPr>
              <a:lnSpc>
                <a:spcPct val="90000"/>
              </a:lnSpc>
            </a:pPr>
            <a:r>
              <a:rPr lang="en-US" altLang="zh-CN" sz="2400" dirty="0">
                <a:latin typeface="仿宋" panose="02010609060101010101" charset="-122"/>
                <a:ea typeface="仿宋" panose="02010609060101010101" charset="-122"/>
                <a:cs typeface="仿宋" panose="02010609060101010101" charset="-122"/>
              </a:rPr>
              <a:t>《</a:t>
            </a:r>
            <a:r>
              <a:rPr lang="zh-CN" altLang="en-US" sz="2400" dirty="0">
                <a:latin typeface="仿宋" panose="02010609060101010101" charset="-122"/>
                <a:ea typeface="仿宋" panose="02010609060101010101" charset="-122"/>
                <a:cs typeface="仿宋" panose="02010609060101010101" charset="-122"/>
              </a:rPr>
              <a:t>浙江省安全生产监督管理局关于进一步推进“三场所两企业”安全生产专项整治的通知</a:t>
            </a:r>
            <a:r>
              <a:rPr lang="en-US" altLang="zh-CN" sz="2400" dirty="0">
                <a:latin typeface="仿宋" panose="02010609060101010101" charset="-122"/>
                <a:ea typeface="仿宋" panose="02010609060101010101" charset="-122"/>
                <a:cs typeface="仿宋" panose="02010609060101010101" charset="-122"/>
              </a:rPr>
              <a:t>》 </a:t>
            </a:r>
            <a:r>
              <a:rPr lang="zh-CN" altLang="en-US" sz="2400" dirty="0">
                <a:latin typeface="仿宋" panose="02010609060101010101" charset="-122"/>
                <a:ea typeface="仿宋" panose="02010609060101010101" charset="-122"/>
                <a:cs typeface="仿宋" panose="02010609060101010101" charset="-122"/>
              </a:rPr>
              <a:t>（浙安监管综〔</a:t>
            </a:r>
            <a:r>
              <a:rPr lang="en-US" altLang="zh-CN" sz="2400" dirty="0">
                <a:latin typeface="仿宋" panose="02010609060101010101" charset="-122"/>
                <a:ea typeface="仿宋" panose="02010609060101010101" charset="-122"/>
                <a:cs typeface="仿宋" panose="02010609060101010101" charset="-122"/>
              </a:rPr>
              <a:t>2015</a:t>
            </a:r>
            <a:r>
              <a:rPr lang="zh-CN" altLang="en-US" sz="2400" dirty="0">
                <a:latin typeface="仿宋" panose="02010609060101010101" charset="-122"/>
                <a:ea typeface="仿宋" panose="02010609060101010101" charset="-122"/>
                <a:cs typeface="仿宋" panose="02010609060101010101" charset="-122"/>
              </a:rPr>
              <a:t>〕</a:t>
            </a:r>
            <a:r>
              <a:rPr lang="en-US" altLang="zh-CN" sz="2400" dirty="0">
                <a:latin typeface="仿宋" panose="02010609060101010101" charset="-122"/>
                <a:ea typeface="仿宋" panose="02010609060101010101" charset="-122"/>
                <a:cs typeface="仿宋" panose="02010609060101010101" charset="-122"/>
              </a:rPr>
              <a:t>19</a:t>
            </a:r>
            <a:r>
              <a:rPr lang="zh-CN" altLang="en-US" sz="2400" dirty="0">
                <a:latin typeface="仿宋" panose="02010609060101010101" charset="-122"/>
                <a:ea typeface="仿宋" panose="02010609060101010101" charset="-122"/>
                <a:cs typeface="仿宋" panose="02010609060101010101" charset="-122"/>
              </a:rPr>
              <a:t>号）</a:t>
            </a:r>
            <a:endParaRPr lang="zh-CN" altLang="en-US" sz="2400" dirty="0">
              <a:latin typeface="仿宋" panose="02010609060101010101" charset="-122"/>
              <a:ea typeface="仿宋" panose="02010609060101010101" charset="-122"/>
              <a:cs typeface="仿宋" panose="02010609060101010101" charset="-122"/>
            </a:endParaRPr>
          </a:p>
          <a:p>
            <a:pPr>
              <a:lnSpc>
                <a:spcPct val="90000"/>
              </a:lnSpc>
              <a:buNone/>
            </a:pPr>
            <a:r>
              <a:rPr lang="zh-CN" altLang="en-US" sz="2400" dirty="0">
                <a:latin typeface="仿宋" panose="02010609060101010101" charset="-122"/>
                <a:ea typeface="仿宋" panose="02010609060101010101" charset="-122"/>
                <a:cs typeface="仿宋" panose="02010609060101010101" charset="-122"/>
              </a:rPr>
              <a:t>“三场所两企业”</a:t>
            </a:r>
            <a:endParaRPr lang="zh-CN" altLang="en-US" sz="2400" dirty="0">
              <a:latin typeface="仿宋" panose="02010609060101010101" charset="-122"/>
              <a:ea typeface="仿宋" panose="02010609060101010101" charset="-122"/>
              <a:cs typeface="仿宋" panose="02010609060101010101" charset="-122"/>
            </a:endParaRPr>
          </a:p>
          <a:p>
            <a:pPr>
              <a:lnSpc>
                <a:spcPct val="90000"/>
              </a:lnSpc>
              <a:buNone/>
            </a:pPr>
            <a:r>
              <a:rPr lang="en-US" altLang="zh-CN" sz="2400" dirty="0">
                <a:latin typeface="仿宋" panose="02010609060101010101" charset="-122"/>
                <a:ea typeface="仿宋" panose="02010609060101010101" charset="-122"/>
                <a:cs typeface="仿宋" panose="02010609060101010101" charset="-122"/>
              </a:rPr>
              <a:t>1.</a:t>
            </a:r>
            <a:r>
              <a:rPr lang="zh-CN" altLang="en-US" sz="2400" dirty="0">
                <a:latin typeface="仿宋" panose="02010609060101010101" charset="-122"/>
                <a:ea typeface="仿宋" panose="02010609060101010101" charset="-122"/>
                <a:cs typeface="仿宋" panose="02010609060101010101" charset="-122"/>
              </a:rPr>
              <a:t>有限空间作业场所</a:t>
            </a:r>
            <a:endParaRPr lang="zh-CN" altLang="en-US" sz="2400" dirty="0">
              <a:latin typeface="仿宋" panose="02010609060101010101" charset="-122"/>
              <a:ea typeface="仿宋" panose="02010609060101010101" charset="-122"/>
              <a:cs typeface="仿宋" panose="02010609060101010101" charset="-122"/>
            </a:endParaRPr>
          </a:p>
          <a:p>
            <a:pPr>
              <a:lnSpc>
                <a:spcPct val="90000"/>
              </a:lnSpc>
              <a:buNone/>
            </a:pPr>
            <a:r>
              <a:rPr lang="en-US" altLang="zh-CN" sz="2400" dirty="0">
                <a:latin typeface="仿宋" panose="02010609060101010101" charset="-122"/>
                <a:ea typeface="仿宋" panose="02010609060101010101" charset="-122"/>
                <a:cs typeface="仿宋" panose="02010609060101010101" charset="-122"/>
              </a:rPr>
              <a:t>2.</a:t>
            </a:r>
            <a:r>
              <a:rPr lang="zh-CN" altLang="en-US" sz="2400" dirty="0">
                <a:latin typeface="仿宋" panose="02010609060101010101" charset="-122"/>
                <a:ea typeface="仿宋" panose="02010609060101010101" charset="-122"/>
                <a:cs typeface="仿宋" panose="02010609060101010101" charset="-122"/>
              </a:rPr>
              <a:t>涉及可燃爆粉尘作业场所</a:t>
            </a:r>
            <a:endParaRPr lang="zh-CN" altLang="en-US" sz="2400" dirty="0">
              <a:latin typeface="仿宋" panose="02010609060101010101" charset="-122"/>
              <a:ea typeface="仿宋" panose="02010609060101010101" charset="-122"/>
              <a:cs typeface="仿宋" panose="02010609060101010101" charset="-122"/>
            </a:endParaRPr>
          </a:p>
          <a:p>
            <a:pPr>
              <a:lnSpc>
                <a:spcPct val="90000"/>
              </a:lnSpc>
              <a:buNone/>
            </a:pPr>
            <a:r>
              <a:rPr lang="en-US" altLang="zh-CN" sz="2400" dirty="0">
                <a:latin typeface="仿宋" panose="02010609060101010101" charset="-122"/>
                <a:ea typeface="仿宋" panose="02010609060101010101" charset="-122"/>
                <a:cs typeface="仿宋" panose="02010609060101010101" charset="-122"/>
              </a:rPr>
              <a:t>3.</a:t>
            </a:r>
            <a:r>
              <a:rPr lang="zh-CN" altLang="en-US" sz="2400" dirty="0">
                <a:latin typeface="仿宋" panose="02010609060101010101" charset="-122"/>
                <a:ea typeface="仿宋" panose="02010609060101010101" charset="-122"/>
                <a:cs typeface="仿宋" panose="02010609060101010101" charset="-122"/>
              </a:rPr>
              <a:t>喷涂作业场所</a:t>
            </a:r>
            <a:endParaRPr lang="zh-CN" altLang="en-US" sz="2400" dirty="0">
              <a:latin typeface="仿宋" panose="02010609060101010101" charset="-122"/>
              <a:ea typeface="仿宋" panose="02010609060101010101" charset="-122"/>
              <a:cs typeface="仿宋" panose="02010609060101010101" charset="-122"/>
            </a:endParaRPr>
          </a:p>
          <a:p>
            <a:pPr>
              <a:lnSpc>
                <a:spcPct val="90000"/>
              </a:lnSpc>
              <a:buNone/>
            </a:pPr>
            <a:r>
              <a:rPr lang="en-US" altLang="zh-CN" sz="2400" dirty="0">
                <a:latin typeface="仿宋" panose="02010609060101010101" charset="-122"/>
                <a:ea typeface="仿宋" panose="02010609060101010101" charset="-122"/>
                <a:cs typeface="仿宋" panose="02010609060101010101" charset="-122"/>
              </a:rPr>
              <a:t>4.</a:t>
            </a:r>
            <a:r>
              <a:rPr lang="zh-CN" altLang="en-US" sz="2400" dirty="0">
                <a:latin typeface="仿宋" panose="02010609060101010101" charset="-122"/>
                <a:ea typeface="仿宋" panose="02010609060101010101" charset="-122"/>
                <a:cs typeface="仿宋" panose="02010609060101010101" charset="-122"/>
              </a:rPr>
              <a:t>船舶修造企业</a:t>
            </a:r>
            <a:endParaRPr lang="zh-CN" altLang="en-US" sz="2400" dirty="0">
              <a:latin typeface="仿宋" panose="02010609060101010101" charset="-122"/>
              <a:ea typeface="仿宋" panose="02010609060101010101" charset="-122"/>
              <a:cs typeface="仿宋" panose="02010609060101010101" charset="-122"/>
            </a:endParaRPr>
          </a:p>
          <a:p>
            <a:pPr>
              <a:lnSpc>
                <a:spcPct val="90000"/>
              </a:lnSpc>
              <a:buNone/>
            </a:pPr>
            <a:r>
              <a:rPr lang="en-US" altLang="zh-CN" sz="2400" dirty="0">
                <a:latin typeface="仿宋" panose="02010609060101010101" charset="-122"/>
                <a:ea typeface="仿宋" panose="02010609060101010101" charset="-122"/>
                <a:cs typeface="仿宋" panose="02010609060101010101" charset="-122"/>
              </a:rPr>
              <a:t>5.</a:t>
            </a:r>
            <a:r>
              <a:rPr lang="zh-CN" altLang="en-US" sz="2400" dirty="0">
                <a:latin typeface="仿宋" panose="02010609060101010101" charset="-122"/>
                <a:ea typeface="仿宋" panose="02010609060101010101" charset="-122"/>
                <a:cs typeface="仿宋" panose="02010609060101010101" charset="-122"/>
              </a:rPr>
              <a:t>涉氨制冷企业</a:t>
            </a:r>
            <a:endParaRPr lang="zh-CN" altLang="en-US" sz="2400" dirty="0">
              <a:latin typeface="仿宋" panose="02010609060101010101" charset="-122"/>
              <a:ea typeface="仿宋" panose="02010609060101010101" charset="-122"/>
              <a:cs typeface="仿宋" panose="02010609060101010101" charset="-122"/>
            </a:endParaRPr>
          </a:p>
          <a:p>
            <a:pPr>
              <a:lnSpc>
                <a:spcPct val="90000"/>
              </a:lnSpc>
              <a:buNone/>
            </a:pPr>
            <a:r>
              <a:rPr lang="en-US" altLang="zh-CN" sz="2400" dirty="0">
                <a:solidFill>
                  <a:srgbClr val="FF33CC"/>
                </a:solidFill>
                <a:latin typeface="仿宋" panose="02010609060101010101" charset="-122"/>
                <a:ea typeface="仿宋" panose="02010609060101010101" charset="-122"/>
                <a:cs typeface="仿宋" panose="02010609060101010101" charset="-122"/>
              </a:rPr>
              <a:t>6.</a:t>
            </a:r>
            <a:r>
              <a:rPr lang="zh-CN" altLang="en-US" sz="2400" dirty="0">
                <a:solidFill>
                  <a:srgbClr val="FF33CC"/>
                </a:solidFill>
                <a:latin typeface="仿宋" panose="02010609060101010101" charset="-122"/>
                <a:ea typeface="仿宋" panose="02010609060101010101" charset="-122"/>
                <a:cs typeface="仿宋" panose="02010609060101010101" charset="-122"/>
              </a:rPr>
              <a:t>冶金行业（一般指的有高温熔融金属作业工序的企业）</a:t>
            </a:r>
            <a:endParaRPr lang="zh-CN" altLang="en-US" sz="2400" dirty="0">
              <a:solidFill>
                <a:srgbClr val="FF33CC"/>
              </a:solidFill>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3363" name="内容占位符 783362"/>
          <p:cNvSpPr>
            <a:spLocks noGrp="1" noRot="1"/>
          </p:cNvSpPr>
          <p:nvPr>
            <p:ph idx="1"/>
          </p:nvPr>
        </p:nvSpPr>
        <p:spPr>
          <a:xfrm>
            <a:off x="245110" y="0"/>
            <a:ext cx="8314055" cy="4785360"/>
          </a:xfrm>
          <a:solidFill>
            <a:schemeClr val="accent6">
              <a:lumMod val="20000"/>
              <a:lumOff val="80000"/>
            </a:schemeClr>
          </a:solidFill>
        </p:spPr>
        <p:txBody>
          <a:bodyPr anchor="t"/>
          <a:p>
            <a:pPr fontAlgn="base">
              <a:buNone/>
            </a:pPr>
            <a:endParaRPr lang="en-US" altLang="zh-CN" sz="4500" strike="noStrike" noProof="1" dirty="0">
              <a:solidFill>
                <a:schemeClr val="accent4"/>
              </a:solidFill>
            </a:endParaRPr>
          </a:p>
          <a:p>
            <a:pPr fontAlgn="base">
              <a:buNone/>
            </a:pPr>
            <a:endParaRPr lang="zh-CN" altLang="en-US" sz="4500" strike="noStrike" noProof="1" dirty="0">
              <a:ln w="22225">
                <a:solidFill>
                  <a:schemeClr val="accent2"/>
                </a:solidFill>
                <a:prstDash val="solid"/>
              </a:ln>
              <a:solidFill>
                <a:srgbClr val="FF0000"/>
              </a:solidFill>
              <a:effectLst/>
            </a:endParaRPr>
          </a:p>
          <a:p>
            <a:pPr fontAlgn="base">
              <a:buNone/>
            </a:pPr>
            <a:r>
              <a:rPr lang="zh-CN" altLang="en-US" sz="4500" strike="noStrike" noProof="1" dirty="0">
                <a:ln w="22225">
                  <a:solidFill>
                    <a:schemeClr val="accent2"/>
                  </a:solidFill>
                  <a:prstDash val="solid"/>
                </a:ln>
                <a:solidFill>
                  <a:srgbClr val="FF0000"/>
                </a:solidFill>
                <a:effectLst/>
              </a:rPr>
              <a:t>祝各位工作顺利！谢谢！</a:t>
            </a:r>
            <a:endParaRPr lang="zh-CN" altLang="en-US" sz="4500" strike="noStrike" noProof="1" dirty="0">
              <a:ln w="22225">
                <a:solidFill>
                  <a:schemeClr val="accent2"/>
                </a:solidFill>
                <a:prstDash val="solid"/>
              </a:ln>
              <a:solidFill>
                <a:srgbClr val="FF0000"/>
              </a:solidFill>
              <a:effectLst/>
            </a:endParaRPr>
          </a:p>
        </p:txBody>
      </p:sp>
      <p:pic>
        <p:nvPicPr>
          <p:cNvPr id="136195" name="图片 1"/>
          <p:cNvPicPr>
            <a:picLocks noChangeAspect="1"/>
          </p:cNvPicPr>
          <p:nvPr/>
        </p:nvPicPr>
        <p:blipFill>
          <a:blip r:embed="rId1"/>
          <a:stretch>
            <a:fillRect/>
          </a:stretch>
        </p:blipFill>
        <p:spPr>
          <a:xfrm>
            <a:off x="245110" y="289560"/>
            <a:ext cx="7938770" cy="922020"/>
          </a:xfrm>
          <a:prstGeom prst="rect">
            <a:avLst/>
          </a:prstGeom>
          <a:noFill/>
          <a:ln w="9525">
            <a:noFill/>
          </a:ln>
        </p:spPr>
      </p:pic>
      <p:pic>
        <p:nvPicPr>
          <p:cNvPr id="136196" name="图片 3"/>
          <p:cNvPicPr>
            <a:picLocks noChangeAspect="1"/>
          </p:cNvPicPr>
          <p:nvPr/>
        </p:nvPicPr>
        <p:blipFill>
          <a:blip r:embed="rId2"/>
          <a:stretch>
            <a:fillRect/>
          </a:stretch>
        </p:blipFill>
        <p:spPr>
          <a:xfrm>
            <a:off x="244475" y="2410460"/>
            <a:ext cx="7939405" cy="2457450"/>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3363"/>
                                        </p:tgtEl>
                                        <p:attrNameLst>
                                          <p:attrName>style.visibility</p:attrName>
                                        </p:attrNameLst>
                                      </p:cBhvr>
                                      <p:to>
                                        <p:strVal val="visible"/>
                                      </p:to>
                                    </p:set>
                                    <p:animEffect transition="in" filter="fade">
                                      <p:cBhvr>
                                        <p:cTn id="7" dur="2000"/>
                                        <p:tgtEl>
                                          <p:spTgt spid="78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01930" y="309245"/>
            <a:ext cx="8856345" cy="45453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130000"/>
              </a:lnSpc>
              <a:buClrTx/>
              <a:buSzTx/>
              <a:buFontTx/>
            </a:pPr>
            <a:r>
              <a:rPr lang="zh-CN" altLang="en-US"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a:t>
            </a:r>
            <a:r>
              <a:rPr lang="en-US" altLang="zh-CN"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安全生产标准化评审工作管理办法（试行）</a:t>
            </a:r>
            <a:r>
              <a:rPr lang="zh-CN" altLang="en-US"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a:t>
            </a:r>
            <a:r>
              <a:rPr lang="en-US" altLang="zh-CN" sz="1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（安监总办〔2014〕49号）</a:t>
            </a:r>
            <a:r>
              <a:rPr lang="en-US" altLang="zh-CN" sz="1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hlinkClick r:id="rId1" action="ppaction://hlinkfile"/>
              </a:rPr>
              <a:t>.doc</a:t>
            </a:r>
            <a:endParaRPr lang="en-US" altLang="zh-CN" sz="1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（三）</a:t>
            </a:r>
            <a:r>
              <a:rPr lang="zh-CN" altLang="en-US"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范围：</a:t>
            </a: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本办法适用于非煤矿山、危险化学品、化工、医药、烟花爆竹、冶金、有色、建材、机械、轻工、纺织、烟草、商贸企业（以下统称企业）安全生产标准化评审管理工作。</a:t>
            </a:r>
            <a:r>
              <a:rPr lang="zh-CN" altLang="en-US"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（电力、核工业等）</a:t>
            </a:r>
            <a:endPar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（四）</a:t>
            </a:r>
            <a:r>
              <a:rPr lang="zh-CN" altLang="en-US"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标准发布：</a:t>
            </a: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企业安全生产标准化</a:t>
            </a:r>
            <a:r>
              <a:rPr lang="en-US" altLang="zh-CN"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评定标准</a:t>
            </a: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由国家安全监管总局按照行业制定，企业依照相关行业评定标准进行创建。</a:t>
            </a:r>
            <a:endPar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30000"/>
              </a:lnSpc>
              <a:buClrTx/>
              <a:buSzTx/>
              <a:buFontTx/>
            </a:pP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（五）</a:t>
            </a:r>
            <a:r>
              <a:rPr lang="zh-CN" altLang="en-US"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级别：</a:t>
            </a: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企业安全生产标准化达标等级分为</a:t>
            </a:r>
            <a:r>
              <a:rPr lang="en-US" altLang="zh-CN" sz="2400" dirty="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一级企业、二级企业、三级企业，其中一级为最高</a:t>
            </a:r>
            <a:r>
              <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a:t>
            </a:r>
            <a:endParaRPr lang="en-US" altLang="zh-CN" sz="2400"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2" name="Rectangle 3"/>
          <p:cNvSpPr txBox="1">
            <a:spLocks noChangeArrowheads="1"/>
          </p:cNvSpPr>
          <p:nvPr/>
        </p:nvSpPr>
        <p:spPr bwMode="auto">
          <a:xfrm>
            <a:off x="0" y="0"/>
            <a:ext cx="1779905" cy="30924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2</a:t>
            </a:r>
            <a:r>
              <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文件和标准</a:t>
            </a:r>
            <a:endParaRPr lang="zh-CN" altLang="en-US" sz="18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tags/tag1.xml><?xml version="1.0" encoding="utf-8"?>
<p:tagLst xmlns:p="http://schemas.openxmlformats.org/presentationml/2006/main">
  <p:tag name="KSO_WM_UNIT_TABLE_BEAUTIFY" val="smartTable{28aa0979-c368-4106-909b-ac63c5eb1b82}"/>
  <p:tag name="TABLE_ENDDRAG_ORIGIN_RECT" val="512*355"/>
  <p:tag name="TABLE_ENDDRAG_RECT" val="103*24*512*355"/>
</p:tagLst>
</file>

<file path=ppt/tags/tag2.xml><?xml version="1.0" encoding="utf-8"?>
<p:tagLst xmlns:p="http://schemas.openxmlformats.org/presentationml/2006/main">
  <p:tag name="KSO_WM_UNIT_TABLE_BEAUTIFY" val="smartTable{043ee6b3-c1cf-4da7-a065-f47893a0290b}"/>
  <p:tag name="TABLE_ENDDRAG_ORIGIN_RECT" val="648*356"/>
  <p:tag name="TABLE_ENDDRAG_RECT" val="35*40*648*356"/>
</p:tagLst>
</file>

<file path=ppt/tags/tag3.xml><?xml version="1.0" encoding="utf-8"?>
<p:tagLst xmlns:p="http://schemas.openxmlformats.org/presentationml/2006/main">
  <p:tag name="KSO_WM_UNIT_TABLE_BEAUTIFY" val="smartTable{58f62bce-2754-4b97-9fec-59ee33af1728}"/>
  <p:tag name="TABLE_ENDDRAG_ORIGIN_RECT" val="691*383"/>
  <p:tag name="TABLE_ENDDRAG_RECT" val="19*4*691*383"/>
</p:tagLst>
</file>

<file path=ppt/tags/tag4.xml><?xml version="1.0" encoding="utf-8"?>
<p:tagLst xmlns:p="http://schemas.openxmlformats.org/presentationml/2006/main">
  <p:tag name="KSO_WM_UNIT_TABLE_BEAUTIFY" val="smartTable{b6e7d170-0ef8-4097-a79f-50b11534cd8c}"/>
  <p:tag name="TABLE_ENDDRAG_ORIGIN_RECT" val="675*379"/>
  <p:tag name="TABLE_ENDDRAG_RECT" val="26*12*675*379"/>
</p:tagLst>
</file>

<file path=ppt/tags/tag5.xml><?xml version="1.0" encoding="utf-8"?>
<p:tagLst xmlns:p="http://schemas.openxmlformats.org/presentationml/2006/main">
  <p:tag name="KSO_WM_UNIT_TABLE_BEAUTIFY" val="smartTable{fc95e331-5744-4a8f-9688-8ce110024f0f}"/>
  <p:tag name="TABLE_ENDDRAG_ORIGIN_RECT" val="648*344"/>
  <p:tag name="TABLE_ENDDRAG_RECT" val="36*23*648*344"/>
</p:tagLst>
</file>

<file path=ppt/theme/theme1.xml><?xml version="1.0" encoding="utf-8"?>
<a:theme xmlns:a="http://schemas.openxmlformats.org/drawingml/2006/main" name="Office 主题">
  <a:themeElements>
    <a:clrScheme name="Office 主题">
      <a:dk1>
        <a:srgbClr val="000000"/>
      </a:dk1>
      <a:lt1>
        <a:srgbClr val="FFFFFF"/>
      </a:lt1>
      <a:dk2>
        <a:srgbClr val="247CAE"/>
      </a:dk2>
      <a:lt2>
        <a:srgbClr val="5ABCD2"/>
      </a:lt2>
      <a:accent1>
        <a:srgbClr val="2E75B6"/>
      </a:accent1>
      <a:accent2>
        <a:srgbClr val="5ABCD2"/>
      </a:accent2>
      <a:accent3>
        <a:srgbClr val="247CAE"/>
      </a:accent3>
      <a:accent4>
        <a:srgbClr val="5ABCD2"/>
      </a:accent4>
      <a:accent5>
        <a:srgbClr val="247CAE"/>
      </a:accent5>
      <a:accent6>
        <a:srgbClr val="5ABCD2"/>
      </a:accent6>
      <a:hlink>
        <a:srgbClr val="247CAE"/>
      </a:hlink>
      <a:folHlink>
        <a:srgbClr val="5ABCD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21187</Words>
  <Application>WPS 演示</Application>
  <PresentationFormat>全屏显示(16:9)</PresentationFormat>
  <Paragraphs>1798</Paragraphs>
  <Slides>89</Slides>
  <Notes>57</Notes>
  <HiddenSlides>0</HiddenSlides>
  <MMClips>2</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89</vt:i4>
      </vt:variant>
    </vt:vector>
  </HeadingPairs>
  <TitlesOfParts>
    <vt:vector size="107" baseType="lpstr">
      <vt:lpstr>Arial</vt:lpstr>
      <vt:lpstr>宋体</vt:lpstr>
      <vt:lpstr>Wingdings</vt:lpstr>
      <vt:lpstr>微软雅黑</vt:lpstr>
      <vt:lpstr>仿宋</vt:lpstr>
      <vt:lpstr>Calibri</vt:lpstr>
      <vt:lpstr>楷体</vt:lpstr>
      <vt:lpstr>Arial Unicode MS</vt:lpstr>
      <vt:lpstr>Calibri Light</vt:lpstr>
      <vt:lpstr>楷体_GB2312</vt:lpstr>
      <vt:lpstr>新宋体</vt:lpstr>
      <vt:lpstr>Gulim</vt:lpstr>
      <vt:lpstr>Malgun Gothic</vt:lpstr>
      <vt:lpstr>华文行楷</vt:lpstr>
      <vt:lpstr>Times New Roman</vt:lpstr>
      <vt:lpstr>楷体_GB2312</vt:lpstr>
      <vt:lpstr>Office 主题</vt:lpstr>
      <vt:lpstr>AutoCAD.Drawing.16</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打分尺度的把握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企业安全管理共性问题</vt:lpstr>
      <vt:lpstr>“三场所两企业一行业”（冶金等工贸企业）的检查要点</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vb-man</dc:creator>
  <cp:lastModifiedBy>唐明</cp:lastModifiedBy>
  <cp:revision>416</cp:revision>
  <dcterms:created xsi:type="dcterms:W3CDTF">2017-06-07T10:52:00Z</dcterms:created>
  <dcterms:modified xsi:type="dcterms:W3CDTF">2021-11-05T01:30:06Z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D0F9DE287FAA496F8A8F15705DD8E959</vt:lpwstr>
  </property>
</Properties>
</file>