
<file path=[Content_Types].xml><?xml version="1.0" encoding="utf-8"?>
<Types xmlns="http://schemas.openxmlformats.org/package/2006/content-types">
  <Override PartName="/ppt/slides/slide6.xml" ContentType="application/vnd.openxmlformats-officedocument.presentationml.slide+xml"/>
  <Override PartName="/ppt/notesSlides/notesSlide2.xml" ContentType="application/vnd.openxmlformats-officedocument.presentationml.notesSlide+xml"/>
  <Override PartName="/ppt/tags/tag6.xml" ContentType="application/vnd.openxmlformats-officedocument.presentationml.tags+xml"/>
  <Override PartName="/ppt/tags/tag8.xml" ContentType="application/vnd.openxmlformats-officedocument.presentationml.tags+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tags/tag4.xml" ContentType="application/vnd.openxmlformats-officedocument.presentationml.tags+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ags/tag2.xml" ContentType="application/vnd.openxmlformats-officedocument.presentationml.tags+xml"/>
  <Default Extension="rels" ContentType="application/vnd.openxmlformats-package.relationships+xml"/>
  <Default Extension="xml" ContentType="application/xml"/>
  <Override PartName="/ppt/notesMasters/notesMaster1.xml" ContentType="application/vnd.openxmlformats-officedocument.presentationml.notesMaster+xml"/>
  <Override PartName="/ppt/tags/tag29.xml" ContentType="application/vnd.openxmlformats-officedocument.presentationml.tags+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tags/tag16.xml" ContentType="application/vnd.openxmlformats-officedocument.presentationml.tags+xml"/>
  <Override PartName="/ppt/tags/tag18.xml" ContentType="application/vnd.openxmlformats-officedocument.presentationml.tags+xml"/>
  <Override PartName="/ppt/tags/tag27.xml" ContentType="application/vnd.openxmlformats-officedocument.presentationml.tags+xml"/>
  <Override PartName="/docProps/custom.xml" ContentType="application/vnd.openxmlformats-officedocument.custom-properties+xml"/>
  <Override PartName="/ppt/tags/tag14.xml" ContentType="application/vnd.openxmlformats-officedocument.presentationml.tags+xml"/>
  <Override PartName="/ppt/tags/tag25.xml" ContentType="application/vnd.openxmlformats-officedocument.presentationml.tags+xml"/>
  <Override PartName="/ppt/tags/tag34.xml" ContentType="application/vnd.openxmlformats-officedocument.presentationml.tag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tags/tag12.xml" ContentType="application/vnd.openxmlformats-officedocument.presentationml.tags+xml"/>
  <Override PartName="/ppt/tags/tag13.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31.xml" ContentType="application/vnd.openxmlformats-officedocument.presentationml.tags+xml"/>
  <Override PartName="/ppt/notesSlides/notesSlide6.xml" ContentType="application/vnd.openxmlformats-officedocument.presentationml.notesSlide+xml"/>
  <Override PartName="/ppt/diagrams/layout1.xml" ContentType="application/vnd.openxmlformats-officedocument.drawingml.diagramLayout+xml"/>
  <Override PartName="/ppt/notesSlides/notesSlide7.xml" ContentType="application/vnd.openxmlformats-officedocument.presentationml.notesSlide+xml"/>
  <Override PartName="/ppt/tags/tag32.xml" ContentType="application/vnd.openxmlformats-officedocument.presentationml.tags+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notesSlides/notesSlide4.xml" ContentType="application/vnd.openxmlformats-officedocument.presentationml.notesSlide+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30.xml" ContentType="application/vnd.openxmlformats-officedocument.presentationml.tags+xml"/>
  <Override PartName="/ppt/notesSlides/notesSlide5.xml" ContentType="application/vnd.openxmlformats-officedocument.presentationml.notesSlide+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tags/tag7.xml" ContentType="application/vnd.openxmlformats-officedocument.presentationml.tags+xml"/>
  <Override PartName="/ppt/slides/slide3.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ags/tag5.xml" ContentType="application/vnd.openxmlformats-officedocument.presentationml.tags+xml"/>
  <Override PartName="/ppt/slides/slide1.xml" ContentType="application/vnd.openxmlformats-officedocument.presentationml.slide+xml"/>
  <Override PartName="/ppt/slideLayouts/slideLayout3.xml" ContentType="application/vnd.openxmlformats-officedocument.presentationml.slideLayout+xml"/>
  <Override PartName="/ppt/tags/tag3.xml" ContentType="application/vnd.openxmlformats-officedocument.presentationml.tags+xml"/>
  <Override PartName="/ppt/diagrams/quickStyle1.xml" ContentType="application/vnd.openxmlformats-officedocument.drawingml.diagramStyl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tags/tag1.xml" ContentType="application/vnd.openxmlformats-officedocument.presentationml.tags+xml"/>
  <Override PartName="/ppt/tags/tag19.xml" ContentType="application/vnd.openxmlformats-officedocument.presentationml.tags+xml"/>
  <Override PartName="/ppt/tags/tag28.xml" ContentType="application/vnd.openxmlformats-officedocument.presentationml.tags+xml"/>
  <Override PartName="/docProps/app.xml" ContentType="application/vnd.openxmlformats-officedocument.extended-properties+xml"/>
  <Override PartName="/ppt/slides/slide11.xml" ContentType="application/vnd.openxmlformats-officedocument.presentationml.slide+xml"/>
  <Override PartName="/ppt/tags/tag17.xml" ContentType="application/vnd.openxmlformats-officedocument.presentationml.tags+xml"/>
  <Override PartName="/ppt/tags/tag26.xml" ContentType="application/vnd.openxmlformats-officedocument.presentationml.tags+xml"/>
  <Override PartName="/ppt/tags/tag35.xml" ContentType="application/vnd.openxmlformats-officedocument.presentationml.tags+xml"/>
  <Override PartName="/ppt/notesSlides/notesSlide13.xml" ContentType="application/vnd.openxmlformats-officedocument.presentationml.notesSlide+xml"/>
  <Override PartName="/ppt/tags/tag15.xml" ContentType="application/vnd.openxmlformats-officedocument.presentationml.tags+xml"/>
  <Override PartName="/ppt/tags/tag24.xml" ContentType="application/vnd.openxmlformats-officedocument.presentationml.tags+xml"/>
  <Override PartName="/ppt/tags/tag33.xml" ContentType="application/vnd.openxmlformats-officedocument.presentationml.tags+xml"/>
  <Override PartName="/ppt/notesSlides/notesSlide8.xml" ContentType="application/vnd.openxmlformats-officedocument.presentationml.notesSlide+xml"/>
  <Override PartName="/ppt/notesSlides/notesSlide11.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5"/>
  </p:notesMasterIdLst>
  <p:sldIdLst>
    <p:sldId id="256" r:id="rId2"/>
    <p:sldId id="456" r:id="rId3"/>
    <p:sldId id="457" r:id="rId4"/>
    <p:sldId id="458" r:id="rId5"/>
    <p:sldId id="310" r:id="rId6"/>
    <p:sldId id="459" r:id="rId7"/>
    <p:sldId id="460" r:id="rId8"/>
    <p:sldId id="461" r:id="rId9"/>
    <p:sldId id="462" r:id="rId10"/>
    <p:sldId id="463" r:id="rId11"/>
    <p:sldId id="464" r:id="rId12"/>
    <p:sldId id="465" r:id="rId13"/>
    <p:sldId id="266" r:id="rId14"/>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06">
          <p15:clr>
            <a:srgbClr val="A4A3A4"/>
          </p15:clr>
        </p15:guide>
        <p15:guide id="2" pos="393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F0D18"/>
    <a:srgbClr val="BFBFBF"/>
    <a:srgbClr val="404040"/>
    <a:srgbClr val="5A5A5A"/>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125E5076-3810-47DD-B79F-674D7AD40C01}" styleName="娣辫壊鏍峰紡 1 - 寮鸿皟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2833802-FEF1-4C79-8D5D-14CF1EAF98D9}" styleName="娴呰壊鏍峰紡 2 - 寮鸿皟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C22544A-7EE6-4342-B048-85BDC9FD1C3A}" styleName="涓害鏍峰紡 2 - 寮鸿皟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snapToGrid="0" showGuides="1">
      <p:cViewPr varScale="1">
        <p:scale>
          <a:sx n="105" d="100"/>
          <a:sy n="105" d="100"/>
        </p:scale>
        <p:origin x="-228" y="-90"/>
      </p:cViewPr>
      <p:guideLst>
        <p:guide orient="horz" pos="2106"/>
        <p:guide pos="3937"/>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2#4">
  <dgm:title val=""/>
  <dgm:desc val=""/>
  <dgm:catLst>
    <dgm:cat type="colorful" pri="10200"/>
  </dgm:catLst>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colorsDef>
</file>

<file path=ppt/diagrams/data1.xml><?xml version="1.0" encoding="utf-8"?>
<dgm:dataModel xmlns:dgm="http://schemas.openxmlformats.org/drawingml/2006/diagram" xmlns:a="http://schemas.openxmlformats.org/drawingml/2006/main">
  <dgm:ptLst>
    <dgm:pt modelId="{6BCFBA9B-BA66-49E3-8CC8-44600476C174}" type="doc">
      <dgm:prSet loTypeId="urn:microsoft.com/office/officeart/2005/8/layout/vList5" loCatId="list" qsTypeId="urn:microsoft.com/office/officeart/2005/8/quickstyle/simple1#4" qsCatId="simple" csTypeId="urn:microsoft.com/office/officeart/2005/8/colors/colorful2#4" csCatId="colorful" phldr="1"/>
      <dgm:spPr/>
      <dgm:t>
        <a:bodyPr/>
        <a:lstStyle/>
        <a:p>
          <a:endParaRPr lang="zh-CN" altLang="en-US"/>
        </a:p>
      </dgm:t>
    </dgm:pt>
    <dgm:pt modelId="{9919CAA5-7FFD-4369-BEEF-A22CCD507076}">
      <dgm:prSet phldrT="[文本]" phldr="0" custT="1"/>
      <dgm:spPr/>
      <dgm:t>
        <a:bodyPr vert="horz" wrap="square"/>
        <a:lstStyle>
          <a:lvl1pPr algn="ctr">
            <a:defRPr sz="1500"/>
          </a:lvl1pPr>
          <a:lvl2pPr marL="57150" indent="-57150" algn="ctr">
            <a:defRPr sz="1100"/>
          </a:lvl2pPr>
          <a:lvl3pPr marL="114300" indent="-57150" algn="ctr">
            <a:defRPr sz="1100"/>
          </a:lvl3pPr>
          <a:lvl4pPr marL="171450" indent="-57150" algn="ctr">
            <a:defRPr sz="1100"/>
          </a:lvl4pPr>
          <a:lvl5pPr marL="228600" indent="-57150" algn="ctr">
            <a:defRPr sz="1100"/>
          </a:lvl5pPr>
          <a:lvl6pPr marL="285750" indent="-57150" algn="ctr">
            <a:defRPr sz="1100"/>
          </a:lvl6pPr>
          <a:lvl7pPr marL="342900" indent="-57150" algn="ctr">
            <a:defRPr sz="1100"/>
          </a:lvl7pPr>
          <a:lvl8pPr marL="400050" indent="-57150" algn="ctr">
            <a:defRPr sz="1100"/>
          </a:lvl8pPr>
          <a:lvl9pPr marL="457200" indent="-57150" algn="ctr">
            <a:defRPr sz="1100"/>
          </a:lvl9pPr>
        </a:lstStyle>
        <a:p>
          <a:pPr>
            <a:lnSpc>
              <a:spcPct val="100000"/>
            </a:lnSpc>
            <a:spcBef>
              <a:spcPct val="0"/>
            </a:spcBef>
            <a:spcAft>
              <a:spcPct val="35000"/>
            </a:spcAft>
          </a:pPr>
          <a:r>
            <a:rPr lang="zh-CN" altLang="en-US" sz="1400" b="1" dirty="0" smtClean="0"/>
            <a:t>评审计划未申报</a:t>
          </a:r>
          <a:endParaRPr lang="zh-CN" altLang="en-US" sz="1400" b="1" dirty="0"/>
        </a:p>
      </dgm:t>
    </dgm:pt>
    <dgm:pt modelId="{19FD0CD3-4C08-4307-BAF6-322EB3AF2331}" type="parTrans" cxnId="{9BE7B391-A4CA-47BF-B84E-E365CF3EFA38}">
      <dgm:prSet/>
      <dgm:spPr/>
      <dgm:t>
        <a:bodyPr/>
        <a:lstStyle/>
        <a:p>
          <a:endParaRPr lang="zh-CN" altLang="en-US"/>
        </a:p>
      </dgm:t>
    </dgm:pt>
    <dgm:pt modelId="{FFF8AEFC-A463-43CF-85A2-DAC4F0C77BC2}" type="sibTrans" cxnId="{9BE7B391-A4CA-47BF-B84E-E365CF3EFA38}">
      <dgm:prSet/>
      <dgm:spPr/>
      <dgm:t>
        <a:bodyPr/>
        <a:lstStyle/>
        <a:p>
          <a:endParaRPr lang="zh-CN" altLang="en-US"/>
        </a:p>
      </dgm:t>
    </dgm:pt>
    <dgm:pt modelId="{6CE7EBB7-0151-4B67-934A-D13788977A1B}">
      <dgm:prSet phldrT="[文本]" custT="1"/>
      <dgm:spPr/>
      <dgm:t>
        <a:bodyPr/>
        <a:lstStyle/>
        <a:p>
          <a:endParaRPr lang="zh-CN" altLang="en-US" sz="1000" dirty="0">
            <a:latin typeface="+mn-ea"/>
            <a:ea typeface="+mn-ea"/>
          </a:endParaRPr>
        </a:p>
      </dgm:t>
    </dgm:pt>
    <dgm:pt modelId="{2492BA77-E18C-412E-A469-242908D8C1D5}" type="parTrans" cxnId="{832AA9C7-83A3-4A20-9A92-135A454D9B6D}">
      <dgm:prSet/>
      <dgm:spPr/>
      <dgm:t>
        <a:bodyPr/>
        <a:lstStyle/>
        <a:p>
          <a:endParaRPr lang="zh-CN" altLang="en-US"/>
        </a:p>
      </dgm:t>
    </dgm:pt>
    <dgm:pt modelId="{9F1D0EF0-63F9-4D7B-85F4-AF78E390245C}" type="sibTrans" cxnId="{832AA9C7-83A3-4A20-9A92-135A454D9B6D}">
      <dgm:prSet/>
      <dgm:spPr/>
      <dgm:t>
        <a:bodyPr/>
        <a:lstStyle/>
        <a:p>
          <a:endParaRPr lang="zh-CN" altLang="en-US"/>
        </a:p>
      </dgm:t>
    </dgm:pt>
    <dgm:pt modelId="{280DD4E9-193A-4F09-B8CC-56D7078AB1A2}">
      <dgm:prSet phldrT="[文本]" custT="1"/>
      <dgm:spPr/>
      <dgm:t>
        <a:bodyPr/>
        <a:lstStyle/>
        <a:p>
          <a:pPr algn="ctr">
            <a:lnSpc>
              <a:spcPct val="100000"/>
            </a:lnSpc>
            <a:spcBef>
              <a:spcPct val="0"/>
            </a:spcBef>
            <a:spcAft>
              <a:spcPct val="35000"/>
            </a:spcAft>
          </a:pPr>
          <a:r>
            <a:rPr lang="zh-CN" altLang="en-US" sz="1400" b="1" dirty="0" smtClean="0"/>
            <a:t>评审人员变更未备案</a:t>
          </a:r>
          <a:endParaRPr lang="zh-CN" altLang="en-US" sz="1400" b="1" dirty="0"/>
        </a:p>
      </dgm:t>
    </dgm:pt>
    <dgm:pt modelId="{04C7A276-440D-41E3-BFF0-26FD2DBEB786}" type="parTrans" cxnId="{96CCAA56-1636-499D-BB2D-2758CB50CC14}">
      <dgm:prSet/>
      <dgm:spPr/>
      <dgm:t>
        <a:bodyPr/>
        <a:lstStyle/>
        <a:p>
          <a:endParaRPr lang="zh-CN" altLang="en-US"/>
        </a:p>
      </dgm:t>
    </dgm:pt>
    <dgm:pt modelId="{21D84053-43B0-4BAC-A362-EFA08AF44DE6}" type="sibTrans" cxnId="{96CCAA56-1636-499D-BB2D-2758CB50CC14}">
      <dgm:prSet/>
      <dgm:spPr/>
      <dgm:t>
        <a:bodyPr/>
        <a:lstStyle/>
        <a:p>
          <a:endParaRPr lang="zh-CN" altLang="en-US"/>
        </a:p>
      </dgm:t>
    </dgm:pt>
    <dgm:pt modelId="{FFD3121B-C76D-43ED-A383-1B6F495A3DF4}">
      <dgm:prSet phldrT="[文本]" custT="1"/>
      <dgm:spPr/>
      <dgm:t>
        <a:bodyPr/>
        <a:lstStyle/>
        <a:p>
          <a:r>
            <a:rPr lang="zh-CN" altLang="en-US" sz="1400" dirty="0" smtClean="0"/>
            <a:t>检查中发现共有三家评审单位各有一名评审人员未经备案参加评审。</a:t>
          </a:r>
          <a:endParaRPr lang="zh-CN" altLang="en-US" sz="1400" dirty="0"/>
        </a:p>
      </dgm:t>
    </dgm:pt>
    <dgm:pt modelId="{AAD90BC4-5F1B-468E-9A6A-516372CF0537}" type="parTrans" cxnId="{53330240-417B-4DD0-85D5-02FFE2AA5944}">
      <dgm:prSet/>
      <dgm:spPr/>
      <dgm:t>
        <a:bodyPr/>
        <a:lstStyle/>
        <a:p>
          <a:endParaRPr lang="zh-CN" altLang="en-US"/>
        </a:p>
      </dgm:t>
    </dgm:pt>
    <dgm:pt modelId="{E8A4A049-3DAB-4094-8A3D-53A7107EC994}" type="sibTrans" cxnId="{53330240-417B-4DD0-85D5-02FFE2AA5944}">
      <dgm:prSet/>
      <dgm:spPr/>
      <dgm:t>
        <a:bodyPr/>
        <a:lstStyle/>
        <a:p>
          <a:endParaRPr lang="zh-CN" altLang="en-US"/>
        </a:p>
      </dgm:t>
    </dgm:pt>
    <dgm:pt modelId="{438D5BC2-52F9-4099-94EF-EC4BEA21590A}">
      <dgm:prSet phldrT="[文本]" custT="1"/>
      <dgm:spPr/>
      <dgm:t>
        <a:bodyPr/>
        <a:lstStyle/>
        <a:p>
          <a:pPr algn="ctr">
            <a:lnSpc>
              <a:spcPct val="100000"/>
            </a:lnSpc>
            <a:spcBef>
              <a:spcPct val="0"/>
            </a:spcBef>
            <a:spcAft>
              <a:spcPct val="35000"/>
            </a:spcAft>
          </a:pPr>
          <a:r>
            <a:rPr lang="zh-CN" altLang="en-US" sz="1400" b="1" dirty="0" smtClean="0"/>
            <a:t>评审计划调整未备案</a:t>
          </a:r>
          <a:endParaRPr lang="zh-CN" altLang="en-US" sz="1400" b="1" dirty="0"/>
        </a:p>
      </dgm:t>
    </dgm:pt>
    <dgm:pt modelId="{09A20B83-E07E-48E9-AD2D-B76145B44A38}" type="parTrans" cxnId="{B2A22D28-C17D-4CC8-B123-B6CFD2585AA7}">
      <dgm:prSet/>
      <dgm:spPr/>
      <dgm:t>
        <a:bodyPr/>
        <a:lstStyle/>
        <a:p>
          <a:endParaRPr lang="zh-CN" altLang="en-US"/>
        </a:p>
      </dgm:t>
    </dgm:pt>
    <dgm:pt modelId="{291E8C56-BACC-403F-941C-2D63C12F0D9B}" type="sibTrans" cxnId="{B2A22D28-C17D-4CC8-B123-B6CFD2585AA7}">
      <dgm:prSet/>
      <dgm:spPr/>
      <dgm:t>
        <a:bodyPr/>
        <a:lstStyle/>
        <a:p>
          <a:endParaRPr lang="zh-CN" altLang="en-US"/>
        </a:p>
      </dgm:t>
    </dgm:pt>
    <dgm:pt modelId="{853BDDA8-47AA-49F2-A703-FAB9F190CAE0}">
      <dgm:prSet phldrT="[文本]" custT="1"/>
      <dgm:spPr/>
      <dgm:t>
        <a:bodyPr/>
        <a:lstStyle/>
        <a:p>
          <a:r>
            <a:rPr lang="zh-CN" altLang="en-US" sz="1400" dirty="0" smtClean="0"/>
            <a:t>检查中发现有一家评审单位轻工专家蔡某评审计划为设备和现场作业环境检查，实际评审时为基础台账审核。</a:t>
          </a:r>
          <a:endParaRPr lang="zh-CN" altLang="en-US" sz="1400" dirty="0"/>
        </a:p>
      </dgm:t>
    </dgm:pt>
    <dgm:pt modelId="{8FBDDA64-92E9-4DC7-AD4C-4C0BF882CC0A}" type="parTrans" cxnId="{426A5094-8DCC-4597-8EA3-09ABEEC98F9D}">
      <dgm:prSet/>
      <dgm:spPr/>
      <dgm:t>
        <a:bodyPr/>
        <a:lstStyle/>
        <a:p>
          <a:endParaRPr lang="zh-CN" altLang="en-US"/>
        </a:p>
      </dgm:t>
    </dgm:pt>
    <dgm:pt modelId="{B74FDA72-A55B-4658-AC0E-C7FDD7A66E48}" type="sibTrans" cxnId="{426A5094-8DCC-4597-8EA3-09ABEEC98F9D}">
      <dgm:prSet/>
      <dgm:spPr/>
      <dgm:t>
        <a:bodyPr/>
        <a:lstStyle/>
        <a:p>
          <a:endParaRPr lang="zh-CN" altLang="en-US"/>
        </a:p>
      </dgm:t>
    </dgm:pt>
    <dgm:pt modelId="{C91030C5-7AB1-40C3-B46E-C8838EE53A3B}">
      <dgm:prSet phldrT="[文本]" custT="1"/>
      <dgm:spPr/>
      <dgm:t>
        <a:bodyPr/>
        <a:lstStyle/>
        <a:p>
          <a:pPr algn="ctr">
            <a:lnSpc>
              <a:spcPct val="100000"/>
            </a:lnSpc>
            <a:spcBef>
              <a:spcPct val="0"/>
            </a:spcBef>
            <a:spcAft>
              <a:spcPct val="35000"/>
            </a:spcAft>
          </a:pPr>
          <a:r>
            <a:rPr lang="zh-CN" altLang="en-US" sz="1400" b="1" dirty="0" smtClean="0"/>
            <a:t>评审未发现重大安全事故隐患</a:t>
          </a:r>
          <a:endParaRPr lang="zh-CN" altLang="en-US" sz="1400" b="1" dirty="0"/>
        </a:p>
      </dgm:t>
    </dgm:pt>
    <dgm:pt modelId="{76D70FCA-4F0B-490E-8C97-B91A9BD62ACC}" type="parTrans" cxnId="{A6AE90AE-FE76-4164-8AF4-2D6151DC208D}">
      <dgm:prSet/>
      <dgm:spPr/>
      <dgm:t>
        <a:bodyPr/>
        <a:lstStyle/>
        <a:p>
          <a:endParaRPr lang="zh-CN" altLang="en-US"/>
        </a:p>
      </dgm:t>
    </dgm:pt>
    <dgm:pt modelId="{73F9A48A-2161-4C39-8F93-C90727D4D1AE}" type="sibTrans" cxnId="{A6AE90AE-FE76-4164-8AF4-2D6151DC208D}">
      <dgm:prSet/>
      <dgm:spPr/>
      <dgm:t>
        <a:bodyPr/>
        <a:lstStyle/>
        <a:p>
          <a:endParaRPr lang="zh-CN" altLang="en-US"/>
        </a:p>
      </dgm:t>
    </dgm:pt>
    <dgm:pt modelId="{0F3ED086-F122-427D-8C32-6D44ACF999BF}">
      <dgm:prSet phldrT="[文本]" custT="1"/>
      <dgm:spPr/>
      <dgm:t>
        <a:bodyPr/>
        <a:lstStyle/>
        <a:p>
          <a:r>
            <a:rPr lang="zh-CN" altLang="en-US" sz="1400" dirty="0" smtClean="0"/>
            <a:t>检查中发现有一家评审单位在评审过程中评审组未能有效识别企业焙烧炉设备的重大安全事故隐患。</a:t>
          </a:r>
          <a:endParaRPr lang="zh-CN" altLang="en-US" sz="1400" dirty="0"/>
        </a:p>
      </dgm:t>
    </dgm:pt>
    <dgm:pt modelId="{DE48C184-DB0B-43B6-8D0E-1B072C1C5BC6}" type="parTrans" cxnId="{58A47C0C-DB82-464D-A13B-040CF87286E3}">
      <dgm:prSet/>
      <dgm:spPr/>
      <dgm:t>
        <a:bodyPr/>
        <a:lstStyle/>
        <a:p>
          <a:endParaRPr lang="zh-CN" altLang="en-US"/>
        </a:p>
      </dgm:t>
    </dgm:pt>
    <dgm:pt modelId="{22DE56CF-9330-4015-9444-15315F6696D0}" type="sibTrans" cxnId="{58A47C0C-DB82-464D-A13B-040CF87286E3}">
      <dgm:prSet/>
      <dgm:spPr/>
      <dgm:t>
        <a:bodyPr/>
        <a:lstStyle/>
        <a:p>
          <a:endParaRPr lang="zh-CN" altLang="en-US"/>
        </a:p>
      </dgm:t>
    </dgm:pt>
    <dgm:pt modelId="{1E301490-7326-45E9-AF5E-DE6ECA00110D}">
      <dgm:prSet phldrT="[文本]" custT="1"/>
      <dgm:spPr/>
      <dgm:t>
        <a:bodyPr/>
        <a:lstStyle/>
        <a:p>
          <a:r>
            <a:rPr lang="zh-CN" sz="1400" dirty="0" smtClean="0"/>
            <a:t>检查中发现共有五家评审单位未按要求每周提前申报现场评审计划。</a:t>
          </a:r>
          <a:endParaRPr lang="zh-CN" altLang="en-US" sz="1400" dirty="0">
            <a:latin typeface="+mn-ea"/>
            <a:ea typeface="+mn-ea"/>
          </a:endParaRPr>
        </a:p>
      </dgm:t>
    </dgm:pt>
    <dgm:pt modelId="{B3442C46-9121-47F8-AB62-389F37BA04BD}" type="parTrans" cxnId="{C3FFA341-5F2B-46A2-A965-E3DF17BCDA71}">
      <dgm:prSet/>
      <dgm:spPr/>
      <dgm:t>
        <a:bodyPr/>
        <a:lstStyle/>
        <a:p>
          <a:endParaRPr lang="zh-CN" altLang="en-US"/>
        </a:p>
      </dgm:t>
    </dgm:pt>
    <dgm:pt modelId="{8257F6C5-E655-4A92-AE17-B3F2B1E0FA92}" type="sibTrans" cxnId="{C3FFA341-5F2B-46A2-A965-E3DF17BCDA71}">
      <dgm:prSet/>
      <dgm:spPr/>
      <dgm:t>
        <a:bodyPr/>
        <a:lstStyle/>
        <a:p>
          <a:endParaRPr lang="zh-CN" altLang="en-US"/>
        </a:p>
      </dgm:t>
    </dgm:pt>
    <dgm:pt modelId="{0FB74912-A8E8-467D-8CD4-5527F99FD1C8}">
      <dgm:prSet custT="1"/>
      <dgm:spPr/>
      <dgm:t>
        <a:bodyPr/>
        <a:lstStyle/>
        <a:p>
          <a:r>
            <a:rPr lang="zh-CN" sz="1400" dirty="0" smtClean="0"/>
            <a:t>另外：</a:t>
          </a:r>
          <a:r>
            <a:rPr lang="en-US" sz="1400" dirty="0" smtClean="0"/>
            <a:t>2021</a:t>
          </a:r>
          <a:r>
            <a:rPr lang="zh-CN" sz="1400" dirty="0" smtClean="0"/>
            <a:t>年</a:t>
          </a:r>
          <a:r>
            <a:rPr lang="en-US" sz="1400" dirty="0" smtClean="0"/>
            <a:t>4</a:t>
          </a:r>
          <a:r>
            <a:rPr lang="zh-CN" sz="1400" dirty="0" smtClean="0"/>
            <a:t>月</a:t>
          </a:r>
          <a:r>
            <a:rPr lang="en-US" sz="1400" dirty="0" smtClean="0"/>
            <a:t>28</a:t>
          </a:r>
          <a:r>
            <a:rPr lang="zh-CN" sz="1400" dirty="0" smtClean="0"/>
            <a:t>日</a:t>
          </a:r>
          <a:r>
            <a:rPr lang="en-US" sz="1400" dirty="0" smtClean="0"/>
            <a:t>,</a:t>
          </a:r>
          <a:r>
            <a:rPr lang="zh-CN" sz="1400" dirty="0" smtClean="0"/>
            <a:t>市协会在抽查评审企业宁波听雨轩文具有限公司时，发现宁波钧捷安全科技有限公司（咨询）在标准化辅导过程中对该企业内存在的员工住宿房子耐火等级不够、消防应急出口数量和安全间距都不足，企业内白板墨水（甲类）危化品储存不符合要求等重大安全事故隐患未能发现及提出相关整改建议。</a:t>
          </a:r>
          <a:endParaRPr lang="zh-CN" sz="1400" dirty="0"/>
        </a:p>
      </dgm:t>
    </dgm:pt>
    <dgm:pt modelId="{F390C390-581A-42DF-B750-1FC0B804D270}" type="parTrans" cxnId="{E3B7D0B7-40B9-48DC-9BB4-C44D663AA9FA}">
      <dgm:prSet/>
      <dgm:spPr/>
      <dgm:t>
        <a:bodyPr/>
        <a:lstStyle/>
        <a:p>
          <a:endParaRPr lang="zh-CN" altLang="en-US"/>
        </a:p>
      </dgm:t>
    </dgm:pt>
    <dgm:pt modelId="{E69DBFBC-95DF-4598-9EA2-E76AB3E31D01}" type="sibTrans" cxnId="{E3B7D0B7-40B9-48DC-9BB4-C44D663AA9FA}">
      <dgm:prSet/>
      <dgm:spPr/>
      <dgm:t>
        <a:bodyPr/>
        <a:lstStyle/>
        <a:p>
          <a:endParaRPr lang="zh-CN" altLang="en-US"/>
        </a:p>
      </dgm:t>
    </dgm:pt>
    <dgm:pt modelId="{133AC779-162F-476B-BDF3-8DB709BE2E2D}" type="pres">
      <dgm:prSet presAssocID="{6BCFBA9B-BA66-49E3-8CC8-44600476C174}" presName="Name0" presStyleCnt="0">
        <dgm:presLayoutVars>
          <dgm:dir/>
          <dgm:animLvl val="lvl"/>
          <dgm:resizeHandles val="exact"/>
        </dgm:presLayoutVars>
      </dgm:prSet>
      <dgm:spPr/>
      <dgm:t>
        <a:bodyPr/>
        <a:lstStyle/>
        <a:p>
          <a:endParaRPr lang="zh-CN" altLang="en-US"/>
        </a:p>
      </dgm:t>
    </dgm:pt>
    <dgm:pt modelId="{0B2C577E-66C6-4A26-8E38-5469E08E389B}" type="pres">
      <dgm:prSet presAssocID="{9919CAA5-7FFD-4369-BEEF-A22CCD507076}" presName="linNode" presStyleCnt="0"/>
      <dgm:spPr/>
    </dgm:pt>
    <dgm:pt modelId="{2AE8946D-1E30-4224-AD6D-618A3CEEA50E}" type="pres">
      <dgm:prSet presAssocID="{9919CAA5-7FFD-4369-BEEF-A22CCD507076}" presName="parentText" presStyleLbl="node1" presStyleIdx="0" presStyleCnt="4" custScaleY="47813">
        <dgm:presLayoutVars>
          <dgm:chMax val="1"/>
          <dgm:bulletEnabled val="1"/>
        </dgm:presLayoutVars>
      </dgm:prSet>
      <dgm:spPr/>
      <dgm:t>
        <a:bodyPr/>
        <a:lstStyle/>
        <a:p>
          <a:endParaRPr lang="zh-CN" altLang="en-US"/>
        </a:p>
      </dgm:t>
    </dgm:pt>
    <dgm:pt modelId="{5045CD83-864A-4C19-9DD6-AA3BE7186F5A}" type="pres">
      <dgm:prSet presAssocID="{9919CAA5-7FFD-4369-BEEF-A22CCD507076}" presName="descendantText" presStyleLbl="alignAccFollowNode1" presStyleIdx="0" presStyleCnt="4" custScaleY="56359">
        <dgm:presLayoutVars>
          <dgm:bulletEnabled val="1"/>
        </dgm:presLayoutVars>
      </dgm:prSet>
      <dgm:spPr/>
      <dgm:t>
        <a:bodyPr/>
        <a:lstStyle/>
        <a:p>
          <a:endParaRPr lang="zh-CN" altLang="en-US"/>
        </a:p>
      </dgm:t>
    </dgm:pt>
    <dgm:pt modelId="{CC0ED34D-E160-43C3-A5BC-74BFEE6A041C}" type="pres">
      <dgm:prSet presAssocID="{FFF8AEFC-A463-43CF-85A2-DAC4F0C77BC2}" presName="sp" presStyleCnt="0"/>
      <dgm:spPr/>
    </dgm:pt>
    <dgm:pt modelId="{B9A4062E-A5A7-493B-A098-F33BA6BDD15B}" type="pres">
      <dgm:prSet presAssocID="{280DD4E9-193A-4F09-B8CC-56D7078AB1A2}" presName="linNode" presStyleCnt="0"/>
      <dgm:spPr/>
    </dgm:pt>
    <dgm:pt modelId="{22F39928-DD9E-4A72-9A3E-EE64E7DFA87A}" type="pres">
      <dgm:prSet presAssocID="{280DD4E9-193A-4F09-B8CC-56D7078AB1A2}" presName="parentText" presStyleLbl="node1" presStyleIdx="1" presStyleCnt="4" custScaleY="48391">
        <dgm:presLayoutVars>
          <dgm:chMax val="1"/>
          <dgm:bulletEnabled val="1"/>
        </dgm:presLayoutVars>
      </dgm:prSet>
      <dgm:spPr/>
      <dgm:t>
        <a:bodyPr/>
        <a:lstStyle/>
        <a:p>
          <a:endParaRPr lang="zh-CN" altLang="en-US"/>
        </a:p>
      </dgm:t>
    </dgm:pt>
    <dgm:pt modelId="{848E0F94-EDE5-41FF-8332-7BF236FF4D1C}" type="pres">
      <dgm:prSet presAssocID="{280DD4E9-193A-4F09-B8CC-56D7078AB1A2}" presName="descendantText" presStyleLbl="alignAccFollowNode1" presStyleIdx="1" presStyleCnt="4" custScaleY="57385">
        <dgm:presLayoutVars>
          <dgm:bulletEnabled val="1"/>
        </dgm:presLayoutVars>
      </dgm:prSet>
      <dgm:spPr/>
      <dgm:t>
        <a:bodyPr/>
        <a:lstStyle/>
        <a:p>
          <a:endParaRPr lang="zh-CN" altLang="en-US"/>
        </a:p>
      </dgm:t>
    </dgm:pt>
    <dgm:pt modelId="{A67836FC-BCFE-4B88-ABE0-4EA6C4159C4C}" type="pres">
      <dgm:prSet presAssocID="{21D84053-43B0-4BAC-A362-EFA08AF44DE6}" presName="sp" presStyleCnt="0"/>
      <dgm:spPr/>
    </dgm:pt>
    <dgm:pt modelId="{2315FB4B-A5E9-446C-9E98-E4634B94D670}" type="pres">
      <dgm:prSet presAssocID="{438D5BC2-52F9-4099-94EF-EC4BEA21590A}" presName="linNode" presStyleCnt="0"/>
      <dgm:spPr/>
    </dgm:pt>
    <dgm:pt modelId="{0FD4026D-3123-44FB-B5B1-234261C160A2}" type="pres">
      <dgm:prSet presAssocID="{438D5BC2-52F9-4099-94EF-EC4BEA21590A}" presName="parentText" presStyleLbl="node1" presStyleIdx="2" presStyleCnt="4" custScaleY="51936">
        <dgm:presLayoutVars>
          <dgm:chMax val="1"/>
          <dgm:bulletEnabled val="1"/>
        </dgm:presLayoutVars>
      </dgm:prSet>
      <dgm:spPr/>
      <dgm:t>
        <a:bodyPr/>
        <a:lstStyle/>
        <a:p>
          <a:endParaRPr lang="zh-CN" altLang="en-US"/>
        </a:p>
      </dgm:t>
    </dgm:pt>
    <dgm:pt modelId="{E48D2A14-5ABD-47E4-9F55-4CA1086A6B27}" type="pres">
      <dgm:prSet presAssocID="{438D5BC2-52F9-4099-94EF-EC4BEA21590A}" presName="descendantText" presStyleLbl="alignAccFollowNode1" presStyleIdx="2" presStyleCnt="4" custScaleY="58301">
        <dgm:presLayoutVars>
          <dgm:bulletEnabled val="1"/>
        </dgm:presLayoutVars>
      </dgm:prSet>
      <dgm:spPr/>
      <dgm:t>
        <a:bodyPr/>
        <a:lstStyle/>
        <a:p>
          <a:endParaRPr lang="zh-CN" altLang="en-US"/>
        </a:p>
      </dgm:t>
    </dgm:pt>
    <dgm:pt modelId="{FE4B29F2-5978-4450-9FC7-8FDC4408310B}" type="pres">
      <dgm:prSet presAssocID="{291E8C56-BACC-403F-941C-2D63C12F0D9B}" presName="sp" presStyleCnt="0"/>
      <dgm:spPr/>
    </dgm:pt>
    <dgm:pt modelId="{031F598D-F5EF-4B18-AC6B-E3C8DE25D6CE}" type="pres">
      <dgm:prSet presAssocID="{C91030C5-7AB1-40C3-B46E-C8838EE53A3B}" presName="linNode" presStyleCnt="0"/>
      <dgm:spPr/>
    </dgm:pt>
    <dgm:pt modelId="{86740309-7100-4125-BA3D-EACF903F1873}" type="pres">
      <dgm:prSet presAssocID="{C91030C5-7AB1-40C3-B46E-C8838EE53A3B}" presName="parentText" presStyleLbl="node1" presStyleIdx="3" presStyleCnt="4">
        <dgm:presLayoutVars>
          <dgm:chMax val="1"/>
          <dgm:bulletEnabled val="1"/>
        </dgm:presLayoutVars>
      </dgm:prSet>
      <dgm:spPr/>
      <dgm:t>
        <a:bodyPr/>
        <a:lstStyle/>
        <a:p>
          <a:endParaRPr lang="zh-CN" altLang="en-US"/>
        </a:p>
      </dgm:t>
    </dgm:pt>
    <dgm:pt modelId="{E476568A-E4FC-4024-95FF-F957C0B31695}" type="pres">
      <dgm:prSet presAssocID="{C91030C5-7AB1-40C3-B46E-C8838EE53A3B}" presName="descendantText" presStyleLbl="alignAccFollowNode1" presStyleIdx="3" presStyleCnt="4" custScaleY="122428">
        <dgm:presLayoutVars>
          <dgm:bulletEnabled val="1"/>
        </dgm:presLayoutVars>
      </dgm:prSet>
      <dgm:spPr/>
      <dgm:t>
        <a:bodyPr/>
        <a:lstStyle/>
        <a:p>
          <a:endParaRPr lang="zh-CN" altLang="en-US"/>
        </a:p>
      </dgm:t>
    </dgm:pt>
  </dgm:ptLst>
  <dgm:cxnLst>
    <dgm:cxn modelId="{AF011B9A-3428-4270-9719-14EB8858E9E7}" type="presOf" srcId="{0F3ED086-F122-427D-8C32-6D44ACF999BF}" destId="{E476568A-E4FC-4024-95FF-F957C0B31695}" srcOrd="0" destOrd="0" presId="urn:microsoft.com/office/officeart/2005/8/layout/vList5"/>
    <dgm:cxn modelId="{9BE7B391-A4CA-47BF-B84E-E365CF3EFA38}" srcId="{6BCFBA9B-BA66-49E3-8CC8-44600476C174}" destId="{9919CAA5-7FFD-4369-BEEF-A22CCD507076}" srcOrd="0" destOrd="0" parTransId="{19FD0CD3-4C08-4307-BAF6-322EB3AF2331}" sibTransId="{FFF8AEFC-A463-43CF-85A2-DAC4F0C77BC2}"/>
    <dgm:cxn modelId="{0C9CFDAE-347A-48F5-B356-72B030F244CE}" type="presOf" srcId="{0FB74912-A8E8-467D-8CD4-5527F99FD1C8}" destId="{E476568A-E4FC-4024-95FF-F957C0B31695}" srcOrd="0" destOrd="1" presId="urn:microsoft.com/office/officeart/2005/8/layout/vList5"/>
    <dgm:cxn modelId="{E3B7D0B7-40B9-48DC-9BB4-C44D663AA9FA}" srcId="{C91030C5-7AB1-40C3-B46E-C8838EE53A3B}" destId="{0FB74912-A8E8-467D-8CD4-5527F99FD1C8}" srcOrd="1" destOrd="0" parTransId="{F390C390-581A-42DF-B750-1FC0B804D270}" sibTransId="{E69DBFBC-95DF-4598-9EA2-E76AB3E31D01}"/>
    <dgm:cxn modelId="{C3FFA341-5F2B-46A2-A965-E3DF17BCDA71}" srcId="{9919CAA5-7FFD-4369-BEEF-A22CCD507076}" destId="{1E301490-7326-45E9-AF5E-DE6ECA00110D}" srcOrd="1" destOrd="0" parTransId="{B3442C46-9121-47F8-AB62-389F37BA04BD}" sibTransId="{8257F6C5-E655-4A92-AE17-B3F2B1E0FA92}"/>
    <dgm:cxn modelId="{DCF77875-879A-4B09-BFE1-A371E6C52929}" type="presOf" srcId="{9919CAA5-7FFD-4369-BEEF-A22CCD507076}" destId="{2AE8946D-1E30-4224-AD6D-618A3CEEA50E}" srcOrd="0" destOrd="0" presId="urn:microsoft.com/office/officeart/2005/8/layout/vList5"/>
    <dgm:cxn modelId="{426A5094-8DCC-4597-8EA3-09ABEEC98F9D}" srcId="{438D5BC2-52F9-4099-94EF-EC4BEA21590A}" destId="{853BDDA8-47AA-49F2-A703-FAB9F190CAE0}" srcOrd="0" destOrd="0" parTransId="{8FBDDA64-92E9-4DC7-AD4C-4C0BF882CC0A}" sibTransId="{B74FDA72-A55B-4658-AC0E-C7FDD7A66E48}"/>
    <dgm:cxn modelId="{DFC91156-7D27-4604-AF06-25EEA1DB120F}" type="presOf" srcId="{280DD4E9-193A-4F09-B8CC-56D7078AB1A2}" destId="{22F39928-DD9E-4A72-9A3E-EE64E7DFA87A}" srcOrd="0" destOrd="0" presId="urn:microsoft.com/office/officeart/2005/8/layout/vList5"/>
    <dgm:cxn modelId="{B777C6BB-A134-441F-8511-2AC860FB4030}" type="presOf" srcId="{1E301490-7326-45E9-AF5E-DE6ECA00110D}" destId="{5045CD83-864A-4C19-9DD6-AA3BE7186F5A}" srcOrd="0" destOrd="1" presId="urn:microsoft.com/office/officeart/2005/8/layout/vList5"/>
    <dgm:cxn modelId="{A6AE90AE-FE76-4164-8AF4-2D6151DC208D}" srcId="{6BCFBA9B-BA66-49E3-8CC8-44600476C174}" destId="{C91030C5-7AB1-40C3-B46E-C8838EE53A3B}" srcOrd="3" destOrd="0" parTransId="{76D70FCA-4F0B-490E-8C97-B91A9BD62ACC}" sibTransId="{73F9A48A-2161-4C39-8F93-C90727D4D1AE}"/>
    <dgm:cxn modelId="{B2A22D28-C17D-4CC8-B123-B6CFD2585AA7}" srcId="{6BCFBA9B-BA66-49E3-8CC8-44600476C174}" destId="{438D5BC2-52F9-4099-94EF-EC4BEA21590A}" srcOrd="2" destOrd="0" parTransId="{09A20B83-E07E-48E9-AD2D-B76145B44A38}" sibTransId="{291E8C56-BACC-403F-941C-2D63C12F0D9B}"/>
    <dgm:cxn modelId="{832AA9C7-83A3-4A20-9A92-135A454D9B6D}" srcId="{9919CAA5-7FFD-4369-BEEF-A22CCD507076}" destId="{6CE7EBB7-0151-4B67-934A-D13788977A1B}" srcOrd="0" destOrd="0" parTransId="{2492BA77-E18C-412E-A469-242908D8C1D5}" sibTransId="{9F1D0EF0-63F9-4D7B-85F4-AF78E390245C}"/>
    <dgm:cxn modelId="{101E4AFD-97A2-4216-A363-51AD69B3A54E}" type="presOf" srcId="{438D5BC2-52F9-4099-94EF-EC4BEA21590A}" destId="{0FD4026D-3123-44FB-B5B1-234261C160A2}" srcOrd="0" destOrd="0" presId="urn:microsoft.com/office/officeart/2005/8/layout/vList5"/>
    <dgm:cxn modelId="{96CCAA56-1636-499D-BB2D-2758CB50CC14}" srcId="{6BCFBA9B-BA66-49E3-8CC8-44600476C174}" destId="{280DD4E9-193A-4F09-B8CC-56D7078AB1A2}" srcOrd="1" destOrd="0" parTransId="{04C7A276-440D-41E3-BFF0-26FD2DBEB786}" sibTransId="{21D84053-43B0-4BAC-A362-EFA08AF44DE6}"/>
    <dgm:cxn modelId="{C30190D0-661B-4C35-A734-5944BD483441}" type="presOf" srcId="{853BDDA8-47AA-49F2-A703-FAB9F190CAE0}" destId="{E48D2A14-5ABD-47E4-9F55-4CA1086A6B27}" srcOrd="0" destOrd="0" presId="urn:microsoft.com/office/officeart/2005/8/layout/vList5"/>
    <dgm:cxn modelId="{53330240-417B-4DD0-85D5-02FFE2AA5944}" srcId="{280DD4E9-193A-4F09-B8CC-56D7078AB1A2}" destId="{FFD3121B-C76D-43ED-A383-1B6F495A3DF4}" srcOrd="0" destOrd="0" parTransId="{AAD90BC4-5F1B-468E-9A6A-516372CF0537}" sibTransId="{E8A4A049-3DAB-4094-8A3D-53A7107EC994}"/>
    <dgm:cxn modelId="{66393674-4FD5-4C19-82C0-685F27658301}" type="presOf" srcId="{C91030C5-7AB1-40C3-B46E-C8838EE53A3B}" destId="{86740309-7100-4125-BA3D-EACF903F1873}" srcOrd="0" destOrd="0" presId="urn:microsoft.com/office/officeart/2005/8/layout/vList5"/>
    <dgm:cxn modelId="{58A47C0C-DB82-464D-A13B-040CF87286E3}" srcId="{C91030C5-7AB1-40C3-B46E-C8838EE53A3B}" destId="{0F3ED086-F122-427D-8C32-6D44ACF999BF}" srcOrd="0" destOrd="0" parTransId="{DE48C184-DB0B-43B6-8D0E-1B072C1C5BC6}" sibTransId="{22DE56CF-9330-4015-9444-15315F6696D0}"/>
    <dgm:cxn modelId="{2CF3641B-9BAD-4B1B-8135-B95228CFE721}" type="presOf" srcId="{FFD3121B-C76D-43ED-A383-1B6F495A3DF4}" destId="{848E0F94-EDE5-41FF-8332-7BF236FF4D1C}" srcOrd="0" destOrd="0" presId="urn:microsoft.com/office/officeart/2005/8/layout/vList5"/>
    <dgm:cxn modelId="{9071704B-4710-43D5-B85C-B4D77D062325}" type="presOf" srcId="{6CE7EBB7-0151-4B67-934A-D13788977A1B}" destId="{5045CD83-864A-4C19-9DD6-AA3BE7186F5A}" srcOrd="0" destOrd="0" presId="urn:microsoft.com/office/officeart/2005/8/layout/vList5"/>
    <dgm:cxn modelId="{413D5317-8012-4508-BB9A-CC92DA3910E8}" type="presOf" srcId="{6BCFBA9B-BA66-49E3-8CC8-44600476C174}" destId="{133AC779-162F-476B-BDF3-8DB709BE2E2D}" srcOrd="0" destOrd="0" presId="urn:microsoft.com/office/officeart/2005/8/layout/vList5"/>
    <dgm:cxn modelId="{7AC29FC1-5FA8-43B5-9169-65116A373E43}" type="presParOf" srcId="{133AC779-162F-476B-BDF3-8DB709BE2E2D}" destId="{0B2C577E-66C6-4A26-8E38-5469E08E389B}" srcOrd="0" destOrd="0" presId="urn:microsoft.com/office/officeart/2005/8/layout/vList5"/>
    <dgm:cxn modelId="{C5962A81-1AB0-4ACF-8BED-5AE57215B3BC}" type="presParOf" srcId="{0B2C577E-66C6-4A26-8E38-5469E08E389B}" destId="{2AE8946D-1E30-4224-AD6D-618A3CEEA50E}" srcOrd="0" destOrd="0" presId="urn:microsoft.com/office/officeart/2005/8/layout/vList5"/>
    <dgm:cxn modelId="{000C1B74-F083-4B5B-8BE1-88460E9C8B06}" type="presParOf" srcId="{0B2C577E-66C6-4A26-8E38-5469E08E389B}" destId="{5045CD83-864A-4C19-9DD6-AA3BE7186F5A}" srcOrd="1" destOrd="0" presId="urn:microsoft.com/office/officeart/2005/8/layout/vList5"/>
    <dgm:cxn modelId="{91A874BE-ACC2-4ADD-ACEA-FAC4FFAADDB1}" type="presParOf" srcId="{133AC779-162F-476B-BDF3-8DB709BE2E2D}" destId="{CC0ED34D-E160-43C3-A5BC-74BFEE6A041C}" srcOrd="1" destOrd="0" presId="urn:microsoft.com/office/officeart/2005/8/layout/vList5"/>
    <dgm:cxn modelId="{AF5D3BE4-CD2F-4C2D-9D17-DC79D7D3E4FB}" type="presParOf" srcId="{133AC779-162F-476B-BDF3-8DB709BE2E2D}" destId="{B9A4062E-A5A7-493B-A098-F33BA6BDD15B}" srcOrd="2" destOrd="0" presId="urn:microsoft.com/office/officeart/2005/8/layout/vList5"/>
    <dgm:cxn modelId="{3E56BE65-7D17-470D-BC9A-903E5FB915EB}" type="presParOf" srcId="{B9A4062E-A5A7-493B-A098-F33BA6BDD15B}" destId="{22F39928-DD9E-4A72-9A3E-EE64E7DFA87A}" srcOrd="0" destOrd="0" presId="urn:microsoft.com/office/officeart/2005/8/layout/vList5"/>
    <dgm:cxn modelId="{6BF1AC4D-0231-487D-AD01-635C53277543}" type="presParOf" srcId="{B9A4062E-A5A7-493B-A098-F33BA6BDD15B}" destId="{848E0F94-EDE5-41FF-8332-7BF236FF4D1C}" srcOrd="1" destOrd="0" presId="urn:microsoft.com/office/officeart/2005/8/layout/vList5"/>
    <dgm:cxn modelId="{91D1D650-4535-4618-B54A-B3CA07F8FC37}" type="presParOf" srcId="{133AC779-162F-476B-BDF3-8DB709BE2E2D}" destId="{A67836FC-BCFE-4B88-ABE0-4EA6C4159C4C}" srcOrd="3" destOrd="0" presId="urn:microsoft.com/office/officeart/2005/8/layout/vList5"/>
    <dgm:cxn modelId="{5F7DE07D-7C5E-4348-B286-F86C03BDB913}" type="presParOf" srcId="{133AC779-162F-476B-BDF3-8DB709BE2E2D}" destId="{2315FB4B-A5E9-446C-9E98-E4634B94D670}" srcOrd="4" destOrd="0" presId="urn:microsoft.com/office/officeart/2005/8/layout/vList5"/>
    <dgm:cxn modelId="{794AA072-E786-4067-AD54-F10E655C27B1}" type="presParOf" srcId="{2315FB4B-A5E9-446C-9E98-E4634B94D670}" destId="{0FD4026D-3123-44FB-B5B1-234261C160A2}" srcOrd="0" destOrd="0" presId="urn:microsoft.com/office/officeart/2005/8/layout/vList5"/>
    <dgm:cxn modelId="{D8375C50-E6A5-4E9D-BDDB-BF2958855541}" type="presParOf" srcId="{2315FB4B-A5E9-446C-9E98-E4634B94D670}" destId="{E48D2A14-5ABD-47E4-9F55-4CA1086A6B27}" srcOrd="1" destOrd="0" presId="urn:microsoft.com/office/officeart/2005/8/layout/vList5"/>
    <dgm:cxn modelId="{DAA3AC9B-9966-4EFF-BD0F-39ABBB688C50}" type="presParOf" srcId="{133AC779-162F-476B-BDF3-8DB709BE2E2D}" destId="{FE4B29F2-5978-4450-9FC7-8FDC4408310B}" srcOrd="5" destOrd="0" presId="urn:microsoft.com/office/officeart/2005/8/layout/vList5"/>
    <dgm:cxn modelId="{79C0A3FB-0C27-4574-A4F1-15A7CC080273}" type="presParOf" srcId="{133AC779-162F-476B-BDF3-8DB709BE2E2D}" destId="{031F598D-F5EF-4B18-AC6B-E3C8DE25D6CE}" srcOrd="6" destOrd="0" presId="urn:microsoft.com/office/officeart/2005/8/layout/vList5"/>
    <dgm:cxn modelId="{9C30E7B6-192C-4276-92FB-DB357D7061AA}" type="presParOf" srcId="{031F598D-F5EF-4B18-AC6B-E3C8DE25D6CE}" destId="{86740309-7100-4125-BA3D-EACF903F1873}" srcOrd="0" destOrd="0" presId="urn:microsoft.com/office/officeart/2005/8/layout/vList5"/>
    <dgm:cxn modelId="{B17EB4C5-C2B7-45AC-AE2F-6BAE9A896EC8}" type="presParOf" srcId="{031F598D-F5EF-4B18-AC6B-E3C8DE25D6CE}" destId="{E476568A-E4FC-4024-95FF-F957C0B31695}" srcOrd="1" destOrd="0" presId="urn:microsoft.com/office/officeart/2005/8/layout/vList5"/>
  </dgm:cxnLst>
  <dgm:bg/>
  <dgm:whole/>
</dgm:dataModel>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4">
  <dgm:title val=""/>
  <dgm:desc val=""/>
  <dgm:catLst>
    <dgm:cat type="simple" pri="10100"/>
  </dgm:catLst>
  <dgm:scene3d>
    <a:camera prst="orthographicFront"/>
    <a:lightRig rig="threePt" dir="t"/>
  </dgm:scene3d>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310A943-DB9C-4588-8E38-3FFE0FA92CD1}" type="datetimeFigureOut">
              <a:rPr lang="zh-CN" altLang="en-US" smtClean="0"/>
              <a:pPr/>
              <a:t>2021/10/23 Saturday</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5F6BC2-FD5B-4A68-9863-B18482B49272}" type="slidenum">
              <a:rPr lang="zh-CN" altLang="en-US" smtClean="0"/>
              <a:pPr/>
              <a:t>‹#›</a:t>
            </a:fld>
            <a:endParaRPr lang="zh-CN" altLang="en-US"/>
          </a:p>
        </p:txBody>
      </p:sp>
    </p:spTree>
    <p:extLst>
      <p:ext uri="{BB962C8B-B14F-4D97-AF65-F5344CB8AC3E}">
        <p14:creationId xmlns="" xmlns:p14="http://schemas.microsoft.com/office/powerpoint/2010/main" val="19809252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85F6BC2-FD5B-4A68-9863-B18482B49272}" type="slidenum">
              <a:rPr lang="zh-CN" altLang="en-US" smtClean="0"/>
              <a:pPr/>
              <a:t>1</a:t>
            </a:fld>
            <a:endParaRPr lang="zh-CN" altLang="en-US"/>
          </a:p>
        </p:txBody>
      </p:sp>
    </p:spTree>
    <p:extLst>
      <p:ext uri="{BB962C8B-B14F-4D97-AF65-F5344CB8AC3E}">
        <p14:creationId xmlns="" xmlns:p14="http://schemas.microsoft.com/office/powerpoint/2010/main" val="29000948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7016975-1D4D-491B-8EC5-CCC6AF49DF07}" type="slidenum">
              <a:rPr lang="zh-CN" altLang="en-US" smtClean="0"/>
              <a:pPr/>
              <a:t>10</a:t>
            </a:fld>
            <a:endParaRPr lang="zh-CN" altLang="en-US"/>
          </a:p>
        </p:txBody>
      </p:sp>
    </p:spTree>
    <p:extLst>
      <p:ext uri="{BB962C8B-B14F-4D97-AF65-F5344CB8AC3E}">
        <p14:creationId xmlns="" xmlns:p14="http://schemas.microsoft.com/office/powerpoint/2010/main" val="9136712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7016975-1D4D-491B-8EC5-CCC6AF49DF07}" type="slidenum">
              <a:rPr lang="zh-CN" altLang="en-US" smtClean="0"/>
              <a:pPr/>
              <a:t>11</a:t>
            </a:fld>
            <a:endParaRPr lang="zh-CN" altLang="en-US"/>
          </a:p>
        </p:txBody>
      </p:sp>
    </p:spTree>
    <p:extLst>
      <p:ext uri="{BB962C8B-B14F-4D97-AF65-F5344CB8AC3E}">
        <p14:creationId xmlns="" xmlns:p14="http://schemas.microsoft.com/office/powerpoint/2010/main" val="9136712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7016975-1D4D-491B-8EC5-CCC6AF49DF07}" type="slidenum">
              <a:rPr lang="zh-CN" altLang="en-US" smtClean="0"/>
              <a:pPr/>
              <a:t>12</a:t>
            </a:fld>
            <a:endParaRPr lang="zh-CN" altLang="en-US"/>
          </a:p>
        </p:txBody>
      </p:sp>
    </p:spTree>
    <p:extLst>
      <p:ext uri="{BB962C8B-B14F-4D97-AF65-F5344CB8AC3E}">
        <p14:creationId xmlns="" xmlns:p14="http://schemas.microsoft.com/office/powerpoint/2010/main" val="9136712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85F6BC2-FD5B-4A68-9863-B18482B49272}" type="slidenum">
              <a:rPr lang="zh-CN" altLang="en-US" smtClean="0"/>
              <a:pPr/>
              <a:t>13</a:t>
            </a:fld>
            <a:endParaRPr lang="zh-CN" altLang="en-US"/>
          </a:p>
        </p:txBody>
      </p:sp>
    </p:spTree>
    <p:extLst>
      <p:ext uri="{BB962C8B-B14F-4D97-AF65-F5344CB8AC3E}">
        <p14:creationId xmlns="" xmlns:p14="http://schemas.microsoft.com/office/powerpoint/2010/main" val="13819929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7016975-1D4D-491B-8EC5-CCC6AF49DF07}" type="slidenum">
              <a:rPr lang="zh-CN" altLang="en-US" smtClean="0"/>
              <a:pPr/>
              <a:t>2</a:t>
            </a:fld>
            <a:endParaRPr lang="zh-CN" altLang="en-US"/>
          </a:p>
        </p:txBody>
      </p:sp>
    </p:spTree>
    <p:extLst>
      <p:ext uri="{BB962C8B-B14F-4D97-AF65-F5344CB8AC3E}">
        <p14:creationId xmlns="" xmlns:p14="http://schemas.microsoft.com/office/powerpoint/2010/main" val="34152806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7016975-1D4D-491B-8EC5-CCC6AF49DF07}" type="slidenum">
              <a:rPr lang="zh-CN" altLang="en-US" smtClean="0"/>
              <a:pPr/>
              <a:t>3</a:t>
            </a:fld>
            <a:endParaRPr lang="zh-CN" altLang="en-US"/>
          </a:p>
        </p:txBody>
      </p:sp>
    </p:spTree>
    <p:extLst>
      <p:ext uri="{BB962C8B-B14F-4D97-AF65-F5344CB8AC3E}">
        <p14:creationId xmlns="" xmlns:p14="http://schemas.microsoft.com/office/powerpoint/2010/main" val="34152806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7016975-1D4D-491B-8EC5-CCC6AF49DF07}" type="slidenum">
              <a:rPr lang="zh-CN" altLang="en-US" smtClean="0"/>
              <a:pPr/>
              <a:t>4</a:t>
            </a:fld>
            <a:endParaRPr lang="zh-CN" altLang="en-US"/>
          </a:p>
        </p:txBody>
      </p:sp>
    </p:spTree>
    <p:extLst>
      <p:ext uri="{BB962C8B-B14F-4D97-AF65-F5344CB8AC3E}">
        <p14:creationId xmlns="" xmlns:p14="http://schemas.microsoft.com/office/powerpoint/2010/main" val="34152806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7016975-1D4D-491B-8EC5-CCC6AF49DF07}" type="slidenum">
              <a:rPr lang="zh-CN" altLang="en-US" smtClean="0"/>
              <a:pPr/>
              <a:t>5</a:t>
            </a:fld>
            <a:endParaRPr lang="zh-CN" altLang="en-US"/>
          </a:p>
        </p:txBody>
      </p:sp>
    </p:spTree>
    <p:extLst>
      <p:ext uri="{BB962C8B-B14F-4D97-AF65-F5344CB8AC3E}">
        <p14:creationId xmlns="" xmlns:p14="http://schemas.microsoft.com/office/powerpoint/2010/main" val="1591523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7016975-1D4D-491B-8EC5-CCC6AF49DF07}" type="slidenum">
              <a:rPr lang="zh-CN" altLang="en-US" smtClean="0"/>
              <a:pPr/>
              <a:t>6</a:t>
            </a:fld>
            <a:endParaRPr lang="zh-CN" altLang="en-US"/>
          </a:p>
        </p:txBody>
      </p:sp>
    </p:spTree>
    <p:extLst>
      <p:ext uri="{BB962C8B-B14F-4D97-AF65-F5344CB8AC3E}">
        <p14:creationId xmlns="" xmlns:p14="http://schemas.microsoft.com/office/powerpoint/2010/main" val="34152806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7016975-1D4D-491B-8EC5-CCC6AF49DF07}" type="slidenum">
              <a:rPr lang="zh-CN" altLang="en-US" smtClean="0"/>
              <a:pPr/>
              <a:t>7</a:t>
            </a:fld>
            <a:endParaRPr lang="zh-CN" altLang="en-US"/>
          </a:p>
        </p:txBody>
      </p:sp>
    </p:spTree>
    <p:extLst>
      <p:ext uri="{BB962C8B-B14F-4D97-AF65-F5344CB8AC3E}">
        <p14:creationId xmlns="" xmlns:p14="http://schemas.microsoft.com/office/powerpoint/2010/main" val="19283170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7016975-1D4D-491B-8EC5-CCC6AF49DF07}" type="slidenum">
              <a:rPr lang="zh-CN" altLang="en-US" smtClean="0"/>
              <a:pPr/>
              <a:t>8</a:t>
            </a:fld>
            <a:endParaRPr lang="zh-CN" altLang="en-US"/>
          </a:p>
        </p:txBody>
      </p:sp>
    </p:spTree>
    <p:extLst>
      <p:ext uri="{BB962C8B-B14F-4D97-AF65-F5344CB8AC3E}">
        <p14:creationId xmlns="" xmlns:p14="http://schemas.microsoft.com/office/powerpoint/2010/main" val="8629264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7016975-1D4D-491B-8EC5-CCC6AF49DF07}" type="slidenum">
              <a:rPr lang="zh-CN" altLang="en-US" smtClean="0"/>
              <a:pPr/>
              <a:t>9</a:t>
            </a:fld>
            <a:endParaRPr lang="zh-CN" altLang="en-US"/>
          </a:p>
        </p:txBody>
      </p:sp>
    </p:spTree>
    <p:extLst>
      <p:ext uri="{BB962C8B-B14F-4D97-AF65-F5344CB8AC3E}">
        <p14:creationId xmlns="" xmlns:p14="http://schemas.microsoft.com/office/powerpoint/2010/main" val="9136712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单击以编辑母版副标题样式</a:t>
            </a:r>
            <a:endParaRPr lang="zh-CN" altLang="en-US"/>
          </a:p>
        </p:txBody>
      </p:sp>
      <p:sp>
        <p:nvSpPr>
          <p:cNvPr id="4" name="日期占位符 3"/>
          <p:cNvSpPr>
            <a:spLocks noGrp="1"/>
          </p:cNvSpPr>
          <p:nvPr>
            <p:ph type="dt" sz="half" idx="10"/>
          </p:nvPr>
        </p:nvSpPr>
        <p:spPr/>
        <p:txBody>
          <a:bodyPr/>
          <a:lstStyle/>
          <a:p>
            <a:fld id="{4C673754-3A47-4A30-B2FC-4829F5108EC5}" type="datetimeFigureOut">
              <a:rPr lang="zh-CN" altLang="en-US" smtClean="0"/>
              <a:pPr/>
              <a:t>2021/10/23 Saturday</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B95AEB9-72D8-4017-AFE0-4FFB6CA9AA46}" type="slidenum">
              <a:rPr lang="zh-CN" altLang="en-US" smtClean="0"/>
              <a:pPr/>
              <a:t>‹#›</a:t>
            </a:fld>
            <a:endParaRPr lang="zh-CN" altLang="en-US"/>
          </a:p>
        </p:txBody>
      </p:sp>
    </p:spTree>
  </p:cSld>
  <p:clrMapOvr>
    <a:masterClrMapping/>
  </p:clrMapOvr>
  <mc:AlternateContent xmlns:mc="http://schemas.openxmlformats.org/markup-compatibility/2006">
    <mc:Choice xmlns="" xmlns:p14="http://schemas.microsoft.com/office/powerpoint/2010/main" Requires="p14">
      <p:transition spd="slow" p14:dur="1500">
        <p:random/>
      </p:transition>
    </mc:Choice>
    <mc:Fallback>
      <p:transition spd="slow">
        <p:random/>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hasCustomPrompt="1"/>
          </p:nvPr>
        </p:nvSpPr>
        <p:spPr>
          <a:xfrm>
            <a:off x="838200" y="1825625"/>
            <a:ext cx="5181600" cy="4351338"/>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hasCustomPrompt="1"/>
          </p:nvPr>
        </p:nvSpPr>
        <p:spPr>
          <a:xfrm>
            <a:off x="6172200" y="1825625"/>
            <a:ext cx="5181600" cy="4351338"/>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4C673754-3A47-4A30-B2FC-4829F5108EC5}" type="datetimeFigureOut">
              <a:rPr lang="zh-CN" altLang="en-US" smtClean="0"/>
              <a:pPr/>
              <a:t>2021/10/23 Saturday</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9B95AEB9-72D8-4017-AFE0-4FFB6CA9AA46}" type="slidenum">
              <a:rPr lang="zh-CN" altLang="en-US" smtClean="0"/>
              <a:pPr/>
              <a:t>‹#›</a:t>
            </a:fld>
            <a:endParaRPr lang="zh-CN" altLang="en-US"/>
          </a:p>
        </p:txBody>
      </p:sp>
    </p:spTree>
  </p:cSld>
  <p:clrMapOvr>
    <a:masterClrMapping/>
  </p:clrMapOvr>
  <mc:AlternateContent xmlns:mc="http://schemas.openxmlformats.org/markup-compatibility/2006">
    <mc:Choice xmlns="" xmlns:p14="http://schemas.microsoft.com/office/powerpoint/2010/main" Requires="p14">
      <p:transition spd="slow" p14:dur="1500">
        <p:random/>
      </p:transition>
    </mc:Choice>
    <mc:Fallback>
      <p:transition spd="slow">
        <p:random/>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4_自定义版式">
    <p:spTree>
      <p:nvGrpSpPr>
        <p:cNvPr id="1" name=""/>
        <p:cNvGrpSpPr/>
        <p:nvPr/>
      </p:nvGrpSpPr>
      <p:grpSpPr>
        <a:xfrm>
          <a:off x="0" y="0"/>
          <a:ext cx="0" cy="0"/>
          <a:chOff x="0" y="0"/>
          <a:chExt cx="0" cy="0"/>
        </a:xfrm>
      </p:grpSpPr>
      <p:sp>
        <p:nvSpPr>
          <p:cNvPr id="7" name="任意多边形: 形状 6"/>
          <p:cNvSpPr>
            <a:spLocks noGrp="1"/>
          </p:cNvSpPr>
          <p:nvPr>
            <p:ph type="pic" sz="quarter" idx="11"/>
          </p:nvPr>
        </p:nvSpPr>
        <p:spPr>
          <a:xfrm>
            <a:off x="1317172" y="2275389"/>
            <a:ext cx="4383315" cy="2634343"/>
          </a:xfrm>
          <a:custGeom>
            <a:avLst/>
            <a:gdLst>
              <a:gd name="connsiteX0" fmla="*/ 0 w 4383315"/>
              <a:gd name="connsiteY0" fmla="*/ 0 h 2634343"/>
              <a:gd name="connsiteX1" fmla="*/ 4383315 w 4383315"/>
              <a:gd name="connsiteY1" fmla="*/ 0 h 2634343"/>
              <a:gd name="connsiteX2" fmla="*/ 4383315 w 4383315"/>
              <a:gd name="connsiteY2" fmla="*/ 2634343 h 2634343"/>
              <a:gd name="connsiteX3" fmla="*/ 0 w 4383315"/>
              <a:gd name="connsiteY3" fmla="*/ 2634343 h 2634343"/>
            </a:gdLst>
            <a:ahLst/>
            <a:cxnLst>
              <a:cxn ang="0">
                <a:pos x="connsiteX0" y="connsiteY0"/>
              </a:cxn>
              <a:cxn ang="0">
                <a:pos x="connsiteX1" y="connsiteY1"/>
              </a:cxn>
              <a:cxn ang="0">
                <a:pos x="connsiteX2" y="connsiteY2"/>
              </a:cxn>
              <a:cxn ang="0">
                <a:pos x="connsiteX3" y="connsiteY3"/>
              </a:cxn>
            </a:cxnLst>
            <a:rect l="l" t="t" r="r" b="b"/>
            <a:pathLst>
              <a:path w="4383315" h="2634343">
                <a:moveTo>
                  <a:pt x="0" y="0"/>
                </a:moveTo>
                <a:lnTo>
                  <a:pt x="4383315" y="0"/>
                </a:lnTo>
                <a:lnTo>
                  <a:pt x="4383315" y="2634343"/>
                </a:lnTo>
                <a:lnTo>
                  <a:pt x="0" y="2634343"/>
                </a:lnTo>
                <a:close/>
              </a:path>
            </a:pathLst>
          </a:custGeom>
        </p:spPr>
        <p:txBody>
          <a:bodyPr wrap="square">
            <a:noAutofit/>
          </a:bodyPr>
          <a:lstStyle/>
          <a:p>
            <a:endParaRPr lang="zh-CN" altLang="en-US"/>
          </a:p>
        </p:txBody>
      </p:sp>
      <p:sp>
        <p:nvSpPr>
          <p:cNvPr id="3" name="灯片编号占位符 2"/>
          <p:cNvSpPr>
            <a:spLocks noGrp="1"/>
          </p:cNvSpPr>
          <p:nvPr>
            <p:ph type="sldNum" sz="quarter" idx="10"/>
          </p:nvPr>
        </p:nvSpPr>
        <p:spPr/>
        <p:txBody>
          <a:bodyPr/>
          <a:lstStyle/>
          <a:p>
            <a:fld id="{1E5B29A9-5820-46BE-83DA-BE1F926704E3}" type="slidenum">
              <a:rPr lang="zh-CN" altLang="en-US" smtClean="0"/>
              <a:pPr/>
              <a:t>‹#›</a:t>
            </a:fld>
            <a:endParaRPr lang="zh-CN" altLang="en-US" dirty="0"/>
          </a:p>
        </p:txBody>
      </p:sp>
    </p:spTree>
  </p:cSld>
  <p:clrMapOvr>
    <a:masterClrMapping/>
  </p:clrMapOvr>
  <mc:AlternateContent xmlns:mc="http://schemas.openxmlformats.org/markup-compatibility/2006">
    <mc:Choice xmlns="" xmlns:p14="http://schemas.microsoft.com/office/powerpoint/2010/main" Requires="p14">
      <p:transition spd="slow" p14:dur="1500">
        <p:random/>
      </p:transition>
    </mc:Choice>
    <mc:Fallback>
      <p:transition spd="slow">
        <p:random/>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dirty="0" smtClean="0"/>
              <a:t>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673754-3A47-4A30-B2FC-4829F5108EC5}" type="datetimeFigureOut">
              <a:rPr lang="zh-CN" altLang="en-US" smtClean="0"/>
              <a:pPr/>
              <a:t>2021/10/23 Saturday</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95AEB9-72D8-4017-AFE0-4FFB6CA9AA46}"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mc:AlternateContent xmlns:mc="http://schemas.openxmlformats.org/markup-compatibility/2006">
    <mc:Choice xmlns="" xmlns:p14="http://schemas.microsoft.com/office/powerpoint/2010/main" Requires="p14">
      <p:transition spd="slow" p14:dur="1500">
        <p:random/>
      </p:transition>
    </mc:Choice>
    <mc:Fallback>
      <p:transition spd="slow">
        <p:random/>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1.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8" Type="http://schemas.openxmlformats.org/officeDocument/2006/relationships/tags" Target="../tags/tag9.xml"/><Relationship Id="rId13" Type="http://schemas.openxmlformats.org/officeDocument/2006/relationships/tags" Target="../tags/tag14.xml"/><Relationship Id="rId18" Type="http://schemas.openxmlformats.org/officeDocument/2006/relationships/tags" Target="../tags/tag19.xml"/><Relationship Id="rId26" Type="http://schemas.openxmlformats.org/officeDocument/2006/relationships/tags" Target="../tags/tag27.xml"/><Relationship Id="rId3" Type="http://schemas.openxmlformats.org/officeDocument/2006/relationships/tags" Target="../tags/tag4.xml"/><Relationship Id="rId21" Type="http://schemas.openxmlformats.org/officeDocument/2006/relationships/tags" Target="../tags/tag22.xml"/><Relationship Id="rId34" Type="http://schemas.openxmlformats.org/officeDocument/2006/relationships/image" Target="../media/image3.png"/><Relationship Id="rId7" Type="http://schemas.openxmlformats.org/officeDocument/2006/relationships/tags" Target="../tags/tag8.xml"/><Relationship Id="rId12" Type="http://schemas.openxmlformats.org/officeDocument/2006/relationships/tags" Target="../tags/tag13.xml"/><Relationship Id="rId17" Type="http://schemas.openxmlformats.org/officeDocument/2006/relationships/tags" Target="../tags/tag18.xml"/><Relationship Id="rId25" Type="http://schemas.openxmlformats.org/officeDocument/2006/relationships/tags" Target="../tags/tag26.xml"/><Relationship Id="rId33" Type="http://schemas.openxmlformats.org/officeDocument/2006/relationships/image" Target="../media/image2.png"/><Relationship Id="rId2" Type="http://schemas.openxmlformats.org/officeDocument/2006/relationships/tags" Target="../tags/tag3.xml"/><Relationship Id="rId16" Type="http://schemas.openxmlformats.org/officeDocument/2006/relationships/tags" Target="../tags/tag17.xml"/><Relationship Id="rId20" Type="http://schemas.openxmlformats.org/officeDocument/2006/relationships/tags" Target="../tags/tag21.xml"/><Relationship Id="rId29" Type="http://schemas.openxmlformats.org/officeDocument/2006/relationships/tags" Target="../tags/tag30.xml"/><Relationship Id="rId1" Type="http://schemas.openxmlformats.org/officeDocument/2006/relationships/tags" Target="../tags/tag2.xml"/><Relationship Id="rId6" Type="http://schemas.openxmlformats.org/officeDocument/2006/relationships/tags" Target="../tags/tag7.xml"/><Relationship Id="rId11" Type="http://schemas.openxmlformats.org/officeDocument/2006/relationships/tags" Target="../tags/tag12.xml"/><Relationship Id="rId24" Type="http://schemas.openxmlformats.org/officeDocument/2006/relationships/tags" Target="../tags/tag25.xml"/><Relationship Id="rId32" Type="http://schemas.openxmlformats.org/officeDocument/2006/relationships/notesSlide" Target="../notesSlides/notesSlide5.xml"/><Relationship Id="rId5" Type="http://schemas.openxmlformats.org/officeDocument/2006/relationships/tags" Target="../tags/tag6.xml"/><Relationship Id="rId15" Type="http://schemas.openxmlformats.org/officeDocument/2006/relationships/tags" Target="../tags/tag16.xml"/><Relationship Id="rId23" Type="http://schemas.openxmlformats.org/officeDocument/2006/relationships/tags" Target="../tags/tag24.xml"/><Relationship Id="rId28" Type="http://schemas.openxmlformats.org/officeDocument/2006/relationships/tags" Target="../tags/tag29.xml"/><Relationship Id="rId10" Type="http://schemas.openxmlformats.org/officeDocument/2006/relationships/tags" Target="../tags/tag11.xml"/><Relationship Id="rId19" Type="http://schemas.openxmlformats.org/officeDocument/2006/relationships/tags" Target="../tags/tag20.xml"/><Relationship Id="rId31" Type="http://schemas.openxmlformats.org/officeDocument/2006/relationships/slideLayout" Target="../slideLayouts/slideLayout3.xml"/><Relationship Id="rId4" Type="http://schemas.openxmlformats.org/officeDocument/2006/relationships/tags" Target="../tags/tag5.xml"/><Relationship Id="rId9" Type="http://schemas.openxmlformats.org/officeDocument/2006/relationships/tags" Target="../tags/tag10.xml"/><Relationship Id="rId14" Type="http://schemas.openxmlformats.org/officeDocument/2006/relationships/tags" Target="../tags/tag15.xml"/><Relationship Id="rId22" Type="http://schemas.openxmlformats.org/officeDocument/2006/relationships/tags" Target="../tags/tag23.xml"/><Relationship Id="rId27" Type="http://schemas.openxmlformats.org/officeDocument/2006/relationships/tags" Target="../tags/tag28.xml"/><Relationship Id="rId30" Type="http://schemas.openxmlformats.org/officeDocument/2006/relationships/tags" Target="../tags/tag31.xml"/><Relationship Id="rId35"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diagramColors" Target="../diagrams/colors1.xml"/><Relationship Id="rId2" Type="http://schemas.openxmlformats.org/officeDocument/2006/relationships/notesSlide" Target="../notesSlides/notesSlide6.xml"/><Relationship Id="rId1" Type="http://schemas.openxmlformats.org/officeDocument/2006/relationships/slideLayout" Target="../slideLayouts/slideLayout3.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3.xml"/><Relationship Id="rId4" Type="http://schemas.openxmlformats.org/officeDocument/2006/relationships/image" Target="../media/image5.jpeg"/></Relationships>
</file>

<file path=ppt/slides/_rels/slide8.xml.rels><?xml version="1.0" encoding="UTF-8" standalone="yes"?>
<Relationships xmlns="http://schemas.openxmlformats.org/package/2006/relationships"><Relationship Id="rId3" Type="http://schemas.openxmlformats.org/officeDocument/2006/relationships/tags" Target="../tags/tag34.xml"/><Relationship Id="rId7" Type="http://schemas.openxmlformats.org/officeDocument/2006/relationships/image" Target="../media/image2.png"/><Relationship Id="rId2" Type="http://schemas.openxmlformats.org/officeDocument/2006/relationships/tags" Target="../tags/tag33.xml"/><Relationship Id="rId1" Type="http://schemas.openxmlformats.org/officeDocument/2006/relationships/tags" Target="../tags/tag32.xml"/><Relationship Id="rId6" Type="http://schemas.openxmlformats.org/officeDocument/2006/relationships/notesSlide" Target="../notesSlides/notesSlide8.xml"/><Relationship Id="rId5" Type="http://schemas.openxmlformats.org/officeDocument/2006/relationships/slideLayout" Target="../slideLayouts/slideLayout3.xml"/><Relationship Id="rId4" Type="http://schemas.openxmlformats.org/officeDocument/2006/relationships/tags" Target="../tags/tag35.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4" cstate="print">
            <a:extLst>
              <a:ext uri="{28A0092B-C50C-407E-A947-70E740481C1C}">
                <a14:useLocalDpi xmlns="" xmlns:a14="http://schemas.microsoft.com/office/drawing/2010/main" val="0"/>
              </a:ext>
            </a:extLst>
          </a:blip>
          <a:srcRect l="25744" t="6959" b="18459"/>
          <a:stretch>
            <a:fillRect/>
          </a:stretch>
        </p:blipFill>
        <p:spPr>
          <a:xfrm>
            <a:off x="0" y="0"/>
            <a:ext cx="4132161" cy="6858000"/>
          </a:xfrm>
          <a:custGeom>
            <a:avLst/>
            <a:gdLst>
              <a:gd name="connsiteX0" fmla="*/ 0 w 4132161"/>
              <a:gd name="connsiteY0" fmla="*/ 0 h 6858000"/>
              <a:gd name="connsiteX1" fmla="*/ 4132161 w 4132161"/>
              <a:gd name="connsiteY1" fmla="*/ 0 h 6858000"/>
              <a:gd name="connsiteX2" fmla="*/ 4132161 w 4132161"/>
              <a:gd name="connsiteY2" fmla="*/ 6858000 h 6858000"/>
              <a:gd name="connsiteX3" fmla="*/ 0 w 413216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132161" h="6858000">
                <a:moveTo>
                  <a:pt x="0" y="0"/>
                </a:moveTo>
                <a:lnTo>
                  <a:pt x="4132161" y="0"/>
                </a:lnTo>
                <a:lnTo>
                  <a:pt x="4132161" y="6858000"/>
                </a:lnTo>
                <a:lnTo>
                  <a:pt x="0" y="6858000"/>
                </a:lnTo>
                <a:close/>
              </a:path>
            </a:pathLst>
          </a:custGeom>
        </p:spPr>
      </p:pic>
      <p:cxnSp>
        <p:nvCxnSpPr>
          <p:cNvPr id="11" name="直接连接符 10"/>
          <p:cNvCxnSpPr/>
          <p:nvPr/>
        </p:nvCxnSpPr>
        <p:spPr>
          <a:xfrm>
            <a:off x="4302125" y="2501900"/>
            <a:ext cx="6939915" cy="19050"/>
          </a:xfrm>
          <a:prstGeom prst="line">
            <a:avLst/>
          </a:prstGeom>
          <a:ln w="28575" cmpd="sng">
            <a:solidFill>
              <a:srgbClr val="FF0000"/>
            </a:solidFill>
            <a:prstDash val="sysDot"/>
          </a:ln>
        </p:spPr>
        <p:style>
          <a:lnRef idx="1">
            <a:schemeClr val="accent1"/>
          </a:lnRef>
          <a:fillRef idx="0">
            <a:schemeClr val="accent1"/>
          </a:fillRef>
          <a:effectRef idx="0">
            <a:schemeClr val="accent1"/>
          </a:effectRef>
          <a:fontRef idx="minor">
            <a:schemeClr val="tx1"/>
          </a:fontRef>
        </p:style>
      </p:cxnSp>
      <p:sp>
        <p:nvSpPr>
          <p:cNvPr id="2" name="文本框 1"/>
          <p:cNvSpPr txBox="1"/>
          <p:nvPr/>
        </p:nvSpPr>
        <p:spPr>
          <a:xfrm>
            <a:off x="4230370" y="1519555"/>
            <a:ext cx="7111365" cy="2122805"/>
          </a:xfrm>
          <a:prstGeom prst="rect">
            <a:avLst/>
          </a:prstGeom>
          <a:noFill/>
        </p:spPr>
        <p:txBody>
          <a:bodyPr wrap="square" rtlCol="0" anchor="t">
            <a:spAutoFit/>
            <a:scene3d>
              <a:camera prst="orthographicFront"/>
              <a:lightRig rig="threePt" dir="t"/>
            </a:scene3d>
          </a:bodyPr>
          <a:lstStyle/>
          <a:p>
            <a:pPr algn="ctr"/>
            <a:r>
              <a:rPr lang="en-US" altLang="zh-CN" sz="4400" b="1" noProof="1" smtClean="0">
                <a:effectLst>
                  <a:outerShdw blurRad="38100" dist="19050" dir="2700000" algn="tl" rotWithShape="0">
                    <a:schemeClr val="dk1">
                      <a:alpha val="40000"/>
                    </a:schemeClr>
                  </a:outerShdw>
                </a:effectLst>
                <a:latin typeface="Arial" charset="0"/>
                <a:ea typeface="微软雅黑" pitchFamily="34" charset="-122"/>
                <a:sym typeface="Arial" charset="0"/>
              </a:rPr>
              <a:t>2021</a:t>
            </a:r>
            <a:r>
              <a:rPr lang="zh-CN" altLang="en-US" sz="4400" b="1" noProof="1" smtClean="0">
                <a:effectLst>
                  <a:outerShdw blurRad="38100" dist="19050" dir="2700000" algn="tl" rotWithShape="0">
                    <a:schemeClr val="dk1">
                      <a:alpha val="40000"/>
                    </a:schemeClr>
                  </a:outerShdw>
                </a:effectLst>
                <a:latin typeface="Arial" charset="0"/>
                <a:ea typeface="微软雅黑" pitchFamily="34" charset="-122"/>
                <a:sym typeface="Arial" charset="0"/>
              </a:rPr>
              <a:t>年安全生产标准化</a:t>
            </a:r>
            <a:endParaRPr lang="zh-CN" sz="4400" b="1" noProof="1">
              <a:solidFill>
                <a:schemeClr val="tx1"/>
              </a:solidFill>
              <a:effectLst>
                <a:outerShdw blurRad="38100" dist="19050" dir="2700000" algn="tl" rotWithShape="0">
                  <a:schemeClr val="dk1">
                    <a:alpha val="40000"/>
                  </a:schemeClr>
                </a:outerShdw>
              </a:effectLst>
              <a:latin typeface="Arial" charset="0"/>
              <a:ea typeface="微软雅黑" pitchFamily="34" charset="-122"/>
              <a:sym typeface="Arial" charset="0"/>
            </a:endParaRPr>
          </a:p>
          <a:p>
            <a:pPr algn="ctr"/>
            <a:endParaRPr lang="zh-CN" sz="4400" b="1" noProof="1">
              <a:solidFill>
                <a:schemeClr val="tx1"/>
              </a:solidFill>
              <a:effectLst>
                <a:outerShdw blurRad="38100" dist="19050" dir="2700000" algn="tl" rotWithShape="0">
                  <a:schemeClr val="dk1">
                    <a:alpha val="40000"/>
                  </a:schemeClr>
                </a:outerShdw>
              </a:effectLst>
              <a:latin typeface="Arial" charset="0"/>
              <a:ea typeface="微软雅黑" pitchFamily="34" charset="-122"/>
              <a:sym typeface="Arial" charset="0"/>
            </a:endParaRPr>
          </a:p>
          <a:p>
            <a:pPr algn="ctr"/>
            <a:r>
              <a:rPr lang="zh-CN" altLang="en-US" sz="4400" b="1" dirty="0" smtClean="0">
                <a:solidFill>
                  <a:schemeClr val="tx1"/>
                </a:solidFill>
                <a:effectLst>
                  <a:outerShdw blurRad="38100" dist="19050" dir="2700000" algn="tl" rotWithShape="0">
                    <a:schemeClr val="dk1">
                      <a:alpha val="40000"/>
                    </a:schemeClr>
                  </a:outerShdw>
                </a:effectLst>
                <a:latin typeface="Arial" charset="0"/>
                <a:ea typeface="微软雅黑" pitchFamily="34" charset="-122"/>
                <a:sym typeface="Arial" charset="0"/>
              </a:rPr>
              <a:t>抽查情况讲评</a:t>
            </a:r>
            <a:endParaRPr lang="zh-CN" altLang="en-US" sz="4400" b="1" dirty="0">
              <a:solidFill>
                <a:schemeClr val="tx1"/>
              </a:solidFill>
              <a:effectLst>
                <a:outerShdw blurRad="38100" dist="19050" dir="2700000" algn="tl" rotWithShape="0">
                  <a:schemeClr val="dk1">
                    <a:alpha val="40000"/>
                  </a:schemeClr>
                </a:outerShdw>
              </a:effectLst>
              <a:latin typeface="Arial" charset="0"/>
              <a:ea typeface="微软雅黑" pitchFamily="34" charset="-122"/>
              <a:sym typeface="Arial" charset="0"/>
            </a:endParaRPr>
          </a:p>
        </p:txBody>
      </p:sp>
      <p:sp>
        <p:nvSpPr>
          <p:cNvPr id="5" name="标题 1"/>
          <p:cNvSpPr txBox="1">
            <a:spLocks noChangeArrowheads="1"/>
          </p:cNvSpPr>
          <p:nvPr/>
        </p:nvSpPr>
        <p:spPr bwMode="auto">
          <a:xfrm>
            <a:off x="4089902" y="4495570"/>
            <a:ext cx="7772400" cy="1816100"/>
          </a:xfrm>
          <a:prstGeom prst="rect">
            <a:avLst/>
          </a:prstGeom>
          <a:noFill/>
          <a:ln w="9525">
            <a:noFill/>
            <a:miter lim="800000"/>
            <a:headEnd/>
            <a:tailEnd/>
          </a:ln>
        </p:spPr>
        <p:txBody>
          <a:bodyPr/>
          <a:lstStyle/>
          <a:p>
            <a:pPr algn="ctr" eaLnBrk="0" hangingPunct="0">
              <a:lnSpc>
                <a:spcPct val="150000"/>
              </a:lnSpc>
              <a:buFont typeface="Wingdings" pitchFamily="2" charset="2"/>
              <a:buNone/>
            </a:pPr>
            <a:r>
              <a:rPr lang="zh-CN" altLang="en-US" sz="4000" b="1" dirty="0" smtClean="0">
                <a:solidFill>
                  <a:srgbClr val="0070C0"/>
                </a:solidFill>
                <a:latin typeface="微软雅黑" pitchFamily="34" charset="-122"/>
                <a:ea typeface="微软雅黑" pitchFamily="34" charset="-122"/>
              </a:rPr>
              <a:t>主讲人：周宝兴</a:t>
            </a:r>
            <a:endParaRPr lang="en-US" altLang="zh-CN" sz="4000" b="1" dirty="0">
              <a:solidFill>
                <a:srgbClr val="0070C0"/>
              </a:solidFill>
              <a:latin typeface="微软雅黑" pitchFamily="34" charset="-122"/>
              <a:ea typeface="微软雅黑" pitchFamily="34" charset="-122"/>
            </a:endParaRPr>
          </a:p>
        </p:txBody>
      </p:sp>
    </p:spTree>
    <p:custDataLst>
      <p:tags r:id="rId1"/>
    </p:custDataLst>
  </p:cSld>
  <p:clrMapOvr>
    <a:masterClrMapping/>
  </p:clrMapOvr>
  <mc:AlternateContent xmlns:mc="http://schemas.openxmlformats.org/markup-compatibility/2006">
    <mc:Choice xmlns=""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图片 15"/>
          <p:cNvPicPr>
            <a:picLocks noChangeAspect="1"/>
          </p:cNvPicPr>
          <p:nvPr/>
        </p:nvPicPr>
        <p:blipFill>
          <a:blip r:embed="rId3" cstate="print">
            <a:extLst>
              <a:ext uri="{28A0092B-C50C-407E-A947-70E740481C1C}">
                <a14:useLocalDpi xmlns="" xmlns:a14="http://schemas.microsoft.com/office/drawing/2010/main" val="0"/>
              </a:ext>
            </a:extLst>
          </a:blip>
          <a:srcRect l="39620" t="6959" b="28403"/>
          <a:stretch>
            <a:fillRect/>
          </a:stretch>
        </p:blipFill>
        <p:spPr>
          <a:xfrm>
            <a:off x="1" y="0"/>
            <a:ext cx="1097279" cy="1941007"/>
          </a:xfrm>
          <a:custGeom>
            <a:avLst/>
            <a:gdLst>
              <a:gd name="connsiteX0" fmla="*/ 0 w 3360001"/>
              <a:gd name="connsiteY0" fmla="*/ 0 h 5943600"/>
              <a:gd name="connsiteX1" fmla="*/ 3360001 w 3360001"/>
              <a:gd name="connsiteY1" fmla="*/ 0 h 5943600"/>
              <a:gd name="connsiteX2" fmla="*/ 3360001 w 3360001"/>
              <a:gd name="connsiteY2" fmla="*/ 3927591 h 5943600"/>
              <a:gd name="connsiteX3" fmla="*/ 1544320 w 3360001"/>
              <a:gd name="connsiteY3" fmla="*/ 4399280 h 5943600"/>
              <a:gd name="connsiteX4" fmla="*/ 0 w 3360001"/>
              <a:gd name="connsiteY4" fmla="*/ 5943600 h 5943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60001" h="5943600">
                <a:moveTo>
                  <a:pt x="0" y="0"/>
                </a:moveTo>
                <a:lnTo>
                  <a:pt x="3360001" y="0"/>
                </a:lnTo>
                <a:lnTo>
                  <a:pt x="3360001" y="3927591"/>
                </a:lnTo>
                <a:lnTo>
                  <a:pt x="1544320" y="4399280"/>
                </a:lnTo>
                <a:lnTo>
                  <a:pt x="0" y="5943600"/>
                </a:lnTo>
                <a:close/>
              </a:path>
            </a:pathLst>
          </a:custGeom>
        </p:spPr>
      </p:pic>
      <p:sp>
        <p:nvSpPr>
          <p:cNvPr id="17" name="文本框 16"/>
          <p:cNvSpPr txBox="1"/>
          <p:nvPr/>
        </p:nvSpPr>
        <p:spPr>
          <a:xfrm>
            <a:off x="949960" y="565150"/>
            <a:ext cx="6600190" cy="521970"/>
          </a:xfrm>
          <a:prstGeom prst="rect">
            <a:avLst/>
          </a:prstGeom>
          <a:noFill/>
          <a:ln>
            <a:solidFill>
              <a:srgbClr val="FF0000"/>
            </a:solidFill>
          </a:ln>
        </p:spPr>
        <p:txBody>
          <a:bodyPr wrap="square" rtlCol="0">
            <a:spAutoFit/>
          </a:bodyPr>
          <a:lstStyle/>
          <a:p>
            <a:r>
              <a:rPr lang="zh-CN" altLang="en-US" sz="2800" b="1" dirty="0" smtClean="0">
                <a:solidFill>
                  <a:srgbClr val="C00000"/>
                </a:solidFill>
                <a:effectLst>
                  <a:outerShdw blurRad="38100" dist="19050" dir="2700000" algn="tl" rotWithShape="0">
                    <a:schemeClr val="dk1">
                      <a:alpha val="40000"/>
                    </a:schemeClr>
                  </a:outerShdw>
                </a:effectLst>
                <a:latin typeface="Arial" charset="0"/>
                <a:ea typeface="微软雅黑" pitchFamily="34" charset="-122"/>
                <a:sym typeface="Arial" charset="0"/>
              </a:rPr>
              <a:t>（三）加强管理，促进评审有序发展</a:t>
            </a:r>
            <a:endParaRPr lang="zh-CN" altLang="en-US" sz="2800" b="1" dirty="0">
              <a:solidFill>
                <a:srgbClr val="C00000"/>
              </a:solidFill>
              <a:effectLst>
                <a:outerShdw blurRad="38100" dist="19050" dir="2700000" algn="tl" rotWithShape="0">
                  <a:schemeClr val="dk1">
                    <a:alpha val="40000"/>
                  </a:schemeClr>
                </a:outerShdw>
              </a:effectLst>
              <a:latin typeface="Arial" charset="0"/>
              <a:ea typeface="微软雅黑" pitchFamily="34" charset="-122"/>
              <a:sym typeface="Arial" charset="0"/>
            </a:endParaRPr>
          </a:p>
        </p:txBody>
      </p:sp>
      <p:sp>
        <p:nvSpPr>
          <p:cNvPr id="2" name="文本框 1"/>
          <p:cNvSpPr txBox="1"/>
          <p:nvPr/>
        </p:nvSpPr>
        <p:spPr>
          <a:xfrm>
            <a:off x="949960" y="1189355"/>
            <a:ext cx="10394032" cy="2605842"/>
          </a:xfrm>
          <a:prstGeom prst="rect">
            <a:avLst/>
          </a:prstGeom>
          <a:noFill/>
          <a:ln>
            <a:solidFill>
              <a:srgbClr val="FF0000"/>
            </a:solidFill>
          </a:ln>
        </p:spPr>
        <p:txBody>
          <a:bodyPr wrap="square" rtlCol="0" anchor="t">
            <a:spAutoFit/>
          </a:bodyPr>
          <a:lstStyle/>
          <a:p>
            <a:pPr>
              <a:spcAft>
                <a:spcPts val="210"/>
              </a:spcAft>
            </a:pPr>
            <a:r>
              <a:rPr lang="zh-CN" altLang="en-US" sz="2000" dirty="0" smtClean="0">
                <a:effectLst>
                  <a:outerShdw blurRad="38100" dist="19050" dir="2700000" algn="tl" rotWithShape="0">
                    <a:schemeClr val="dk1">
                      <a:alpha val="40000"/>
                    </a:schemeClr>
                  </a:outerShdw>
                </a:effectLst>
                <a:latin typeface="Arial" charset="0"/>
                <a:ea typeface="微软雅黑" pitchFamily="34" charset="-122"/>
                <a:sym typeface="Arial" charset="0"/>
              </a:rPr>
              <a:t>　　市</a:t>
            </a:r>
            <a:r>
              <a:rPr lang="zh-CN" altLang="en-US" sz="2000" dirty="0" smtClean="0">
                <a:effectLst>
                  <a:outerShdw blurRad="38100" dist="19050" dir="2700000" algn="tl" rotWithShape="0">
                    <a:schemeClr val="dk1">
                      <a:alpha val="40000"/>
                    </a:schemeClr>
                  </a:outerShdw>
                </a:effectLst>
                <a:latin typeface="Arial" charset="0"/>
                <a:ea typeface="微软雅黑" pitchFamily="34" charset="-122"/>
                <a:sym typeface="Arial" charset="0"/>
              </a:rPr>
              <a:t>安全生产协会将不断总结标准化评审管理工作情况，及时发现问题，调整服务方法，推动安全生产标准化评审管理工作有序推进。一是加强服务、指导与督促。加强对从事相关安全生产服务中介开展工作的情况进行督促检查，定期通报；二是建议市局积极引入市场竞争机制，淘汰不遵守服务规定，不遵守服务承诺，服务能力差的中介机构；三是积极探索市级安全生产标准化评审和培训考核管理，提高评审过程管理、评审人员考核服务的及时性、专业性、公正性、严肃性。</a:t>
            </a:r>
          </a:p>
          <a:p>
            <a:pPr>
              <a:lnSpc>
                <a:spcPct val="100000"/>
              </a:lnSpc>
              <a:spcAft>
                <a:spcPts val="210"/>
              </a:spcAft>
            </a:pPr>
            <a:endParaRPr lang="zh-CN" altLang="en-US" sz="2000" dirty="0" smtClean="0">
              <a:effectLst>
                <a:outerShdw blurRad="38100" dist="19050" dir="2700000" algn="tl" rotWithShape="0">
                  <a:schemeClr val="dk1">
                    <a:alpha val="40000"/>
                  </a:schemeClr>
                </a:outerShdw>
              </a:effectLst>
              <a:latin typeface="Arial" charset="0"/>
              <a:ea typeface="微软雅黑" pitchFamily="34" charset="-122"/>
              <a:sym typeface="Arial" charset="0"/>
            </a:endParaRPr>
          </a:p>
          <a:p>
            <a:pPr marL="457200" indent="-457200">
              <a:lnSpc>
                <a:spcPct val="100000"/>
              </a:lnSpc>
              <a:spcAft>
                <a:spcPts val="210"/>
              </a:spcAft>
            </a:pPr>
            <a:endParaRPr lang="zh-CN" altLang="en-US" sz="2000" dirty="0">
              <a:effectLst>
                <a:outerShdw blurRad="38100" dist="19050" dir="2700000" algn="tl" rotWithShape="0">
                  <a:schemeClr val="dk1">
                    <a:alpha val="40000"/>
                  </a:schemeClr>
                </a:outerShdw>
              </a:effectLst>
              <a:latin typeface="Arial" charset="0"/>
              <a:ea typeface="微软雅黑" pitchFamily="34" charset="-122"/>
              <a:sym typeface="Arial" charset="0"/>
            </a:endParaRPr>
          </a:p>
        </p:txBody>
      </p:sp>
    </p:spTree>
  </p:cSld>
  <p:clrMapOvr>
    <a:masterClrMapping/>
  </p:clrMapOvr>
  <mc:AlternateContent xmlns:mc="http://schemas.openxmlformats.org/markup-compatibility/2006">
    <mc:Choice xmlns=""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图片 15"/>
          <p:cNvPicPr>
            <a:picLocks noChangeAspect="1"/>
          </p:cNvPicPr>
          <p:nvPr/>
        </p:nvPicPr>
        <p:blipFill>
          <a:blip r:embed="rId3" cstate="print">
            <a:extLst>
              <a:ext uri="{28A0092B-C50C-407E-A947-70E740481C1C}">
                <a14:useLocalDpi xmlns="" xmlns:a14="http://schemas.microsoft.com/office/drawing/2010/main" val="0"/>
              </a:ext>
            </a:extLst>
          </a:blip>
          <a:srcRect l="39620" t="6959" b="28403"/>
          <a:stretch>
            <a:fillRect/>
          </a:stretch>
        </p:blipFill>
        <p:spPr>
          <a:xfrm>
            <a:off x="1" y="0"/>
            <a:ext cx="1097279" cy="1941007"/>
          </a:xfrm>
          <a:custGeom>
            <a:avLst/>
            <a:gdLst>
              <a:gd name="connsiteX0" fmla="*/ 0 w 3360001"/>
              <a:gd name="connsiteY0" fmla="*/ 0 h 5943600"/>
              <a:gd name="connsiteX1" fmla="*/ 3360001 w 3360001"/>
              <a:gd name="connsiteY1" fmla="*/ 0 h 5943600"/>
              <a:gd name="connsiteX2" fmla="*/ 3360001 w 3360001"/>
              <a:gd name="connsiteY2" fmla="*/ 3927591 h 5943600"/>
              <a:gd name="connsiteX3" fmla="*/ 1544320 w 3360001"/>
              <a:gd name="connsiteY3" fmla="*/ 4399280 h 5943600"/>
              <a:gd name="connsiteX4" fmla="*/ 0 w 3360001"/>
              <a:gd name="connsiteY4" fmla="*/ 5943600 h 5943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60001" h="5943600">
                <a:moveTo>
                  <a:pt x="0" y="0"/>
                </a:moveTo>
                <a:lnTo>
                  <a:pt x="3360001" y="0"/>
                </a:lnTo>
                <a:lnTo>
                  <a:pt x="3360001" y="3927591"/>
                </a:lnTo>
                <a:lnTo>
                  <a:pt x="1544320" y="4399280"/>
                </a:lnTo>
                <a:lnTo>
                  <a:pt x="0" y="5943600"/>
                </a:lnTo>
                <a:close/>
              </a:path>
            </a:pathLst>
          </a:custGeom>
        </p:spPr>
      </p:pic>
      <p:sp>
        <p:nvSpPr>
          <p:cNvPr id="65537" name="Rectangle 1"/>
          <p:cNvSpPr>
            <a:spLocks noChangeArrowheads="1"/>
          </p:cNvSpPr>
          <p:nvPr/>
        </p:nvSpPr>
        <p:spPr bwMode="auto">
          <a:xfrm>
            <a:off x="0" y="461727"/>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sz="1600" b="0" i="0" u="none" strike="noStrike" cap="none" normalizeH="0" baseline="0" dirty="0" smtClean="0">
                <a:ln>
                  <a:noFill/>
                </a:ln>
                <a:solidFill>
                  <a:schemeClr val="tx1"/>
                </a:solidFill>
                <a:effectLst/>
                <a:latin typeface="Calibri" pitchFamily="34" charset="0"/>
                <a:ea typeface="宋体" pitchFamily="2" charset="-122"/>
                <a:cs typeface="微软雅黑" pitchFamily="34" charset="-122"/>
              </a:rPr>
              <a:t>三级安全生产标准化评审情况抽查情况汇总表</a:t>
            </a:r>
            <a:endParaRPr kumimoji="0" lang="zh-CN" sz="1800" b="0"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p:txBody>
      </p:sp>
      <p:graphicFrame>
        <p:nvGraphicFramePr>
          <p:cNvPr id="7" name="表格 6"/>
          <p:cNvGraphicFramePr>
            <a:graphicFrameLocks noGrp="1"/>
          </p:cNvGraphicFramePr>
          <p:nvPr/>
        </p:nvGraphicFramePr>
        <p:xfrm>
          <a:off x="2127564" y="1339915"/>
          <a:ext cx="8148118" cy="4441747"/>
        </p:xfrm>
        <a:graphic>
          <a:graphicData uri="http://schemas.openxmlformats.org/drawingml/2006/table">
            <a:tbl>
              <a:tblPr/>
              <a:tblGrid>
                <a:gridCol w="917572"/>
                <a:gridCol w="4204184"/>
                <a:gridCol w="1621778"/>
                <a:gridCol w="1404584"/>
              </a:tblGrid>
              <a:tr h="360557">
                <a:tc>
                  <a:txBody>
                    <a:bodyPr/>
                    <a:lstStyle/>
                    <a:p>
                      <a:pPr algn="ctr">
                        <a:spcAft>
                          <a:spcPts val="0"/>
                        </a:spcAft>
                      </a:pPr>
                      <a:r>
                        <a:rPr lang="zh-CN" sz="1200" b="1" kern="100" dirty="0">
                          <a:latin typeface="Calibri"/>
                          <a:ea typeface="宋体"/>
                          <a:cs typeface="Times New Roman"/>
                        </a:rPr>
                        <a:t>序号</a:t>
                      </a:r>
                      <a:endParaRPr lang="zh-CN" sz="1050" kern="100" dirty="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200" b="1" kern="100">
                          <a:latin typeface="Calibri"/>
                          <a:ea typeface="宋体"/>
                          <a:cs typeface="Times New Roman"/>
                        </a:rPr>
                        <a:t>评审单位名称</a:t>
                      </a:r>
                      <a:endParaRPr lang="zh-CN" sz="105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200" b="1" kern="100">
                          <a:latin typeface="Calibri"/>
                          <a:ea typeface="宋体"/>
                          <a:cs typeface="Times New Roman"/>
                        </a:rPr>
                        <a:t>检查情况</a:t>
                      </a:r>
                      <a:endParaRPr lang="zh-CN" sz="105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200" b="1" kern="100">
                          <a:latin typeface="Calibri"/>
                          <a:ea typeface="宋体"/>
                          <a:cs typeface="Times New Roman"/>
                        </a:rPr>
                        <a:t>备注</a:t>
                      </a:r>
                      <a:endParaRPr lang="zh-CN" sz="105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0557">
                <a:tc>
                  <a:txBody>
                    <a:bodyPr/>
                    <a:lstStyle/>
                    <a:p>
                      <a:pPr algn="ctr">
                        <a:spcAft>
                          <a:spcPts val="0"/>
                        </a:spcAft>
                      </a:pPr>
                      <a:r>
                        <a:rPr lang="en-US" sz="1400" kern="100" dirty="0">
                          <a:latin typeface="Calibri"/>
                          <a:ea typeface="宋体"/>
                          <a:cs typeface="Times New Roman"/>
                        </a:rPr>
                        <a:t>1</a:t>
                      </a:r>
                      <a:endParaRPr lang="zh-CN" sz="1400" kern="100" dirty="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400" kern="100">
                          <a:latin typeface="Calibri"/>
                          <a:ea typeface="宋体"/>
                          <a:cs typeface="Times New Roman"/>
                        </a:rPr>
                        <a:t>宁波国际投资咨询有限公司</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400" kern="100">
                          <a:latin typeface="Calibri"/>
                          <a:ea typeface="宋体"/>
                          <a:cs typeface="Times New Roman"/>
                        </a:rPr>
                        <a:t>合格</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US" sz="140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0557">
                <a:tc>
                  <a:txBody>
                    <a:bodyPr/>
                    <a:lstStyle/>
                    <a:p>
                      <a:pPr algn="ctr">
                        <a:spcAft>
                          <a:spcPts val="0"/>
                        </a:spcAft>
                      </a:pPr>
                      <a:r>
                        <a:rPr lang="en-US" sz="1400" kern="100" dirty="0">
                          <a:latin typeface="Calibri"/>
                          <a:ea typeface="宋体"/>
                          <a:cs typeface="Times New Roman"/>
                        </a:rPr>
                        <a:t>2</a:t>
                      </a:r>
                      <a:endParaRPr lang="zh-CN" sz="1400" kern="100" dirty="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400" kern="100" dirty="0">
                          <a:latin typeface="Calibri"/>
                          <a:ea typeface="宋体"/>
                          <a:cs typeface="Times New Roman"/>
                        </a:rPr>
                        <a:t>余姚正通安全科技有限公司</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400" kern="100">
                          <a:latin typeface="Calibri"/>
                          <a:ea typeface="宋体"/>
                          <a:cs typeface="Times New Roman"/>
                        </a:rPr>
                        <a:t>合格</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US" sz="140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0557">
                <a:tc>
                  <a:txBody>
                    <a:bodyPr/>
                    <a:lstStyle/>
                    <a:p>
                      <a:pPr algn="ctr">
                        <a:spcAft>
                          <a:spcPts val="0"/>
                        </a:spcAft>
                      </a:pPr>
                      <a:r>
                        <a:rPr lang="en-US" sz="1400" kern="100">
                          <a:latin typeface="Calibri"/>
                          <a:ea typeface="宋体"/>
                          <a:cs typeface="Times New Roman"/>
                        </a:rPr>
                        <a:t>3</a:t>
                      </a:r>
                      <a:endParaRPr lang="zh-CN" sz="140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400" kern="100" dirty="0">
                          <a:latin typeface="Calibri"/>
                          <a:ea typeface="宋体"/>
                          <a:cs typeface="Times New Roman"/>
                        </a:rPr>
                        <a:t>宁波乾业安全科技有限公司</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400" kern="100">
                          <a:latin typeface="Calibri"/>
                          <a:ea typeface="宋体"/>
                          <a:cs typeface="Times New Roman"/>
                        </a:rPr>
                        <a:t>基本合格</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US" sz="140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0557">
                <a:tc>
                  <a:txBody>
                    <a:bodyPr/>
                    <a:lstStyle/>
                    <a:p>
                      <a:pPr algn="ctr">
                        <a:spcAft>
                          <a:spcPts val="0"/>
                        </a:spcAft>
                      </a:pPr>
                      <a:r>
                        <a:rPr lang="en-US" sz="1400" kern="100">
                          <a:latin typeface="Calibri"/>
                          <a:ea typeface="宋体"/>
                          <a:cs typeface="Times New Roman"/>
                        </a:rPr>
                        <a:t>4</a:t>
                      </a:r>
                      <a:endParaRPr lang="zh-CN" sz="140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400" kern="100" dirty="0">
                          <a:latin typeface="Calibri"/>
                          <a:ea typeface="宋体"/>
                          <a:cs typeface="Times New Roman"/>
                        </a:rPr>
                        <a:t>宁波市国际招标有限公司</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400" kern="100">
                          <a:latin typeface="Calibri"/>
                          <a:ea typeface="宋体"/>
                          <a:cs typeface="Times New Roman"/>
                        </a:rPr>
                        <a:t>基本合格</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US" sz="140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0557">
                <a:tc>
                  <a:txBody>
                    <a:bodyPr/>
                    <a:lstStyle/>
                    <a:p>
                      <a:pPr algn="ctr">
                        <a:spcAft>
                          <a:spcPts val="0"/>
                        </a:spcAft>
                      </a:pPr>
                      <a:r>
                        <a:rPr lang="en-US" sz="1400" kern="100">
                          <a:latin typeface="Calibri"/>
                          <a:ea typeface="宋体"/>
                          <a:cs typeface="Times New Roman"/>
                        </a:rPr>
                        <a:t>5</a:t>
                      </a:r>
                      <a:endParaRPr lang="zh-CN" sz="140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400" kern="100" dirty="0">
                          <a:latin typeface="Calibri"/>
                          <a:ea typeface="宋体"/>
                          <a:cs typeface="Times New Roman"/>
                        </a:rPr>
                        <a:t>宁海县应急管理研究中心</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400" kern="100">
                          <a:latin typeface="Calibri"/>
                          <a:ea typeface="宋体"/>
                          <a:cs typeface="Times New Roman"/>
                        </a:rPr>
                        <a:t>基本合格</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US" sz="140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9693">
                <a:tc>
                  <a:txBody>
                    <a:bodyPr/>
                    <a:lstStyle/>
                    <a:p>
                      <a:pPr algn="ctr">
                        <a:spcAft>
                          <a:spcPts val="0"/>
                        </a:spcAft>
                      </a:pPr>
                      <a:r>
                        <a:rPr lang="en-US" sz="1400" kern="100">
                          <a:latin typeface="Calibri"/>
                          <a:ea typeface="宋体"/>
                          <a:cs typeface="Times New Roman"/>
                        </a:rPr>
                        <a:t>6</a:t>
                      </a:r>
                      <a:endParaRPr lang="zh-CN" sz="140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400" kern="100" dirty="0">
                          <a:latin typeface="Calibri"/>
                          <a:ea typeface="宋体"/>
                          <a:cs typeface="Times New Roman"/>
                        </a:rPr>
                        <a:t>浙江省工程勘察设计院集团有限公司</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400" kern="100">
                          <a:latin typeface="Calibri"/>
                          <a:ea typeface="宋体"/>
                          <a:cs typeface="Times New Roman"/>
                        </a:rPr>
                        <a:t>基本合格</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US" sz="140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9693">
                <a:tc>
                  <a:txBody>
                    <a:bodyPr/>
                    <a:lstStyle/>
                    <a:p>
                      <a:pPr algn="ctr">
                        <a:spcAft>
                          <a:spcPts val="0"/>
                        </a:spcAft>
                      </a:pPr>
                      <a:r>
                        <a:rPr lang="en-US" sz="1400" kern="100">
                          <a:latin typeface="Calibri"/>
                          <a:ea typeface="宋体"/>
                          <a:cs typeface="Times New Roman"/>
                        </a:rPr>
                        <a:t>7</a:t>
                      </a:r>
                      <a:endParaRPr lang="zh-CN" sz="140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400" kern="100">
                          <a:latin typeface="Calibri"/>
                          <a:ea typeface="宋体"/>
                          <a:cs typeface="Times New Roman"/>
                        </a:rPr>
                        <a:t>宁波市鄞州区恒泰安全技术事务所</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400" kern="100" dirty="0">
                          <a:latin typeface="Calibri"/>
                          <a:ea typeface="宋体"/>
                          <a:cs typeface="Times New Roman"/>
                        </a:rPr>
                        <a:t>基本合格</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kern="100">
                          <a:latin typeface="Calibri"/>
                          <a:ea typeface="宋体"/>
                          <a:cs typeface="Times New Roman"/>
                        </a:rPr>
                        <a:t>1</a:t>
                      </a:r>
                      <a:r>
                        <a:rPr lang="zh-CN" sz="1400" kern="100">
                          <a:latin typeface="Calibri"/>
                          <a:ea typeface="宋体"/>
                          <a:cs typeface="Times New Roman"/>
                        </a:rPr>
                        <a:t>名人员</a:t>
                      </a:r>
                    </a:p>
                    <a:p>
                      <a:pPr algn="ctr">
                        <a:spcAft>
                          <a:spcPts val="0"/>
                        </a:spcAft>
                      </a:pPr>
                      <a:r>
                        <a:rPr lang="zh-CN" sz="1400" kern="100">
                          <a:latin typeface="Calibri"/>
                          <a:ea typeface="宋体"/>
                          <a:cs typeface="Times New Roman"/>
                        </a:rPr>
                        <a:t>未经备案</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9693">
                <a:tc>
                  <a:txBody>
                    <a:bodyPr/>
                    <a:lstStyle/>
                    <a:p>
                      <a:pPr algn="ctr">
                        <a:spcAft>
                          <a:spcPts val="0"/>
                        </a:spcAft>
                      </a:pPr>
                      <a:r>
                        <a:rPr lang="en-US" sz="1400" kern="100">
                          <a:latin typeface="Calibri"/>
                          <a:ea typeface="宋体"/>
                          <a:cs typeface="Times New Roman"/>
                        </a:rPr>
                        <a:t>8</a:t>
                      </a:r>
                      <a:endParaRPr lang="zh-CN" sz="140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400" kern="100">
                          <a:latin typeface="Calibri"/>
                          <a:ea typeface="宋体"/>
                          <a:cs typeface="Times New Roman"/>
                        </a:rPr>
                        <a:t>宁波市奉化区工贸旅游学校</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400" kern="100" dirty="0">
                          <a:latin typeface="Calibri"/>
                          <a:ea typeface="宋体"/>
                          <a:cs typeface="Times New Roman"/>
                        </a:rPr>
                        <a:t>基本合格</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US" sz="140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9693">
                <a:tc>
                  <a:txBody>
                    <a:bodyPr/>
                    <a:lstStyle/>
                    <a:p>
                      <a:pPr algn="ctr">
                        <a:spcAft>
                          <a:spcPts val="0"/>
                        </a:spcAft>
                      </a:pPr>
                      <a:r>
                        <a:rPr lang="en-US" sz="1400" kern="100">
                          <a:latin typeface="Calibri"/>
                          <a:ea typeface="宋体"/>
                          <a:cs typeface="Times New Roman"/>
                        </a:rPr>
                        <a:t>9</a:t>
                      </a:r>
                      <a:endParaRPr lang="zh-CN" sz="140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400" kern="100">
                          <a:latin typeface="Calibri"/>
                          <a:ea typeface="宋体"/>
                          <a:cs typeface="Times New Roman"/>
                        </a:rPr>
                        <a:t>宁波鼎邦企业管理咨询有限公司</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400" kern="100" dirty="0">
                          <a:latin typeface="Calibri"/>
                          <a:ea typeface="宋体"/>
                          <a:cs typeface="Times New Roman"/>
                        </a:rPr>
                        <a:t>基本合格</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US" sz="140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2913">
                <a:tc>
                  <a:txBody>
                    <a:bodyPr/>
                    <a:lstStyle/>
                    <a:p>
                      <a:pPr algn="ctr">
                        <a:spcAft>
                          <a:spcPts val="0"/>
                        </a:spcAft>
                      </a:pPr>
                      <a:r>
                        <a:rPr lang="en-US" sz="1400" kern="100">
                          <a:latin typeface="Calibri"/>
                          <a:ea typeface="宋体"/>
                          <a:cs typeface="Times New Roman"/>
                        </a:rPr>
                        <a:t>10</a:t>
                      </a:r>
                      <a:endParaRPr lang="zh-CN" sz="140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400" kern="100">
                          <a:latin typeface="Calibri"/>
                          <a:ea typeface="宋体"/>
                          <a:cs typeface="Times New Roman"/>
                        </a:rPr>
                        <a:t>宁波华东安全科技有限公司</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400" kern="100" dirty="0">
                          <a:latin typeface="Calibri"/>
                          <a:ea typeface="宋体"/>
                          <a:cs typeface="Times New Roman"/>
                        </a:rPr>
                        <a:t>基本合格</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kern="100">
                          <a:latin typeface="Calibri"/>
                          <a:ea typeface="宋体"/>
                          <a:cs typeface="Times New Roman"/>
                        </a:rPr>
                        <a:t>1</a:t>
                      </a:r>
                      <a:r>
                        <a:rPr lang="zh-CN" sz="1400" kern="100">
                          <a:latin typeface="Calibri"/>
                          <a:ea typeface="宋体"/>
                          <a:cs typeface="Times New Roman"/>
                        </a:rPr>
                        <a:t>名人员未经备案，隐患辨识</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9693">
                <a:tc>
                  <a:txBody>
                    <a:bodyPr/>
                    <a:lstStyle/>
                    <a:p>
                      <a:pPr algn="ctr">
                        <a:spcAft>
                          <a:spcPts val="0"/>
                        </a:spcAft>
                      </a:pPr>
                      <a:r>
                        <a:rPr lang="en-US" sz="1400" kern="100">
                          <a:latin typeface="Calibri"/>
                          <a:ea typeface="宋体"/>
                          <a:cs typeface="Times New Roman"/>
                        </a:rPr>
                        <a:t>11</a:t>
                      </a:r>
                      <a:endParaRPr lang="zh-CN" sz="140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400" kern="100">
                          <a:latin typeface="Calibri"/>
                          <a:ea typeface="宋体"/>
                          <a:cs typeface="Times New Roman"/>
                        </a:rPr>
                        <a:t>宁波市鄞州和谐安全生产技术咨询服务有限公司</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400" kern="100" dirty="0">
                          <a:latin typeface="Calibri"/>
                          <a:ea typeface="宋体"/>
                          <a:cs typeface="Times New Roman"/>
                        </a:rPr>
                        <a:t>基本合格</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US" sz="1400" kern="100" dirty="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mc:AlternateContent xmlns:mc="http://schemas.openxmlformats.org/markup-compatibility/2006">
    <mc:Choice xmlns=""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图片 15"/>
          <p:cNvPicPr>
            <a:picLocks noChangeAspect="1"/>
          </p:cNvPicPr>
          <p:nvPr/>
        </p:nvPicPr>
        <p:blipFill>
          <a:blip r:embed="rId3" cstate="print">
            <a:extLst>
              <a:ext uri="{28A0092B-C50C-407E-A947-70E740481C1C}">
                <a14:useLocalDpi xmlns="" xmlns:a14="http://schemas.microsoft.com/office/drawing/2010/main" val="0"/>
              </a:ext>
            </a:extLst>
          </a:blip>
          <a:srcRect l="39620" t="6959" b="28403"/>
          <a:stretch>
            <a:fillRect/>
          </a:stretch>
        </p:blipFill>
        <p:spPr>
          <a:xfrm>
            <a:off x="1" y="0"/>
            <a:ext cx="1097279" cy="1941007"/>
          </a:xfrm>
          <a:custGeom>
            <a:avLst/>
            <a:gdLst>
              <a:gd name="connsiteX0" fmla="*/ 0 w 3360001"/>
              <a:gd name="connsiteY0" fmla="*/ 0 h 5943600"/>
              <a:gd name="connsiteX1" fmla="*/ 3360001 w 3360001"/>
              <a:gd name="connsiteY1" fmla="*/ 0 h 5943600"/>
              <a:gd name="connsiteX2" fmla="*/ 3360001 w 3360001"/>
              <a:gd name="connsiteY2" fmla="*/ 3927591 h 5943600"/>
              <a:gd name="connsiteX3" fmla="*/ 1544320 w 3360001"/>
              <a:gd name="connsiteY3" fmla="*/ 4399280 h 5943600"/>
              <a:gd name="connsiteX4" fmla="*/ 0 w 3360001"/>
              <a:gd name="connsiteY4" fmla="*/ 5943600 h 5943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60001" h="5943600">
                <a:moveTo>
                  <a:pt x="0" y="0"/>
                </a:moveTo>
                <a:lnTo>
                  <a:pt x="3360001" y="0"/>
                </a:lnTo>
                <a:lnTo>
                  <a:pt x="3360001" y="3927591"/>
                </a:lnTo>
                <a:lnTo>
                  <a:pt x="1544320" y="4399280"/>
                </a:lnTo>
                <a:lnTo>
                  <a:pt x="0" y="5943600"/>
                </a:lnTo>
                <a:close/>
              </a:path>
            </a:pathLst>
          </a:custGeom>
        </p:spPr>
      </p:pic>
      <p:sp>
        <p:nvSpPr>
          <p:cNvPr id="65537" name="Rectangle 1"/>
          <p:cNvSpPr>
            <a:spLocks noChangeArrowheads="1"/>
          </p:cNvSpPr>
          <p:nvPr/>
        </p:nvSpPr>
        <p:spPr bwMode="auto">
          <a:xfrm>
            <a:off x="0" y="461727"/>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sz="1600" b="0" i="0" u="none" strike="noStrike" cap="none" normalizeH="0" baseline="0" dirty="0" smtClean="0">
                <a:ln>
                  <a:noFill/>
                </a:ln>
                <a:solidFill>
                  <a:schemeClr val="tx1"/>
                </a:solidFill>
                <a:effectLst/>
                <a:latin typeface="Calibri" pitchFamily="34" charset="0"/>
                <a:ea typeface="宋体" pitchFamily="2" charset="-122"/>
                <a:cs typeface="微软雅黑" pitchFamily="34" charset="-122"/>
              </a:rPr>
              <a:t>三级安全生产标准化评审情况抽查情况汇总表</a:t>
            </a:r>
            <a:endParaRPr kumimoji="0" lang="zh-CN" sz="1800" b="0"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p:txBody>
      </p:sp>
      <p:graphicFrame>
        <p:nvGraphicFramePr>
          <p:cNvPr id="7" name="表格 6"/>
          <p:cNvGraphicFramePr>
            <a:graphicFrameLocks noGrp="1"/>
          </p:cNvGraphicFramePr>
          <p:nvPr/>
        </p:nvGraphicFramePr>
        <p:xfrm>
          <a:off x="2127564" y="1339915"/>
          <a:ext cx="8148118" cy="4553209"/>
        </p:xfrm>
        <a:graphic>
          <a:graphicData uri="http://schemas.openxmlformats.org/drawingml/2006/table">
            <a:tbl>
              <a:tblPr/>
              <a:tblGrid>
                <a:gridCol w="917572"/>
                <a:gridCol w="4204184"/>
                <a:gridCol w="1621778"/>
                <a:gridCol w="1404584"/>
              </a:tblGrid>
              <a:tr h="360557">
                <a:tc>
                  <a:txBody>
                    <a:bodyPr/>
                    <a:lstStyle/>
                    <a:p>
                      <a:pPr algn="ctr">
                        <a:spcAft>
                          <a:spcPts val="0"/>
                        </a:spcAft>
                      </a:pPr>
                      <a:r>
                        <a:rPr lang="zh-CN" sz="1200" b="1" kern="100" dirty="0">
                          <a:latin typeface="Calibri"/>
                          <a:ea typeface="宋体"/>
                          <a:cs typeface="Times New Roman"/>
                        </a:rPr>
                        <a:t>序号</a:t>
                      </a:r>
                      <a:endParaRPr lang="zh-CN" sz="1050" kern="100" dirty="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200" b="1" kern="100">
                          <a:latin typeface="Calibri"/>
                          <a:ea typeface="宋体"/>
                          <a:cs typeface="Times New Roman"/>
                        </a:rPr>
                        <a:t>评审单位名称</a:t>
                      </a:r>
                      <a:endParaRPr lang="zh-CN" sz="105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200" b="1" kern="100">
                          <a:latin typeface="Calibri"/>
                          <a:ea typeface="宋体"/>
                          <a:cs typeface="Times New Roman"/>
                        </a:rPr>
                        <a:t>检查情况</a:t>
                      </a:r>
                      <a:endParaRPr lang="zh-CN" sz="105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200" b="1" kern="100">
                          <a:latin typeface="Calibri"/>
                          <a:ea typeface="宋体"/>
                          <a:cs typeface="Times New Roman"/>
                        </a:rPr>
                        <a:t>备注</a:t>
                      </a:r>
                      <a:endParaRPr lang="zh-CN" sz="105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0557">
                <a:tc>
                  <a:txBody>
                    <a:bodyPr/>
                    <a:lstStyle/>
                    <a:p>
                      <a:pPr algn="ctr">
                        <a:spcAft>
                          <a:spcPts val="0"/>
                        </a:spcAft>
                      </a:pPr>
                      <a:r>
                        <a:rPr lang="en-US" sz="1400" kern="100" dirty="0">
                          <a:latin typeface="Calibri"/>
                          <a:ea typeface="宋体"/>
                          <a:cs typeface="Times New Roman"/>
                        </a:rPr>
                        <a:t>12</a:t>
                      </a:r>
                      <a:endParaRPr lang="zh-CN" sz="1400" kern="100" dirty="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400" kern="100">
                          <a:latin typeface="Calibri"/>
                          <a:ea typeface="宋体"/>
                          <a:cs typeface="Times New Roman"/>
                        </a:rPr>
                        <a:t>宁波市江北安泰培训中心</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400" kern="100">
                          <a:latin typeface="Calibri"/>
                          <a:ea typeface="宋体"/>
                          <a:cs typeface="Times New Roman"/>
                        </a:rPr>
                        <a:t>基本合格</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kern="100">
                          <a:latin typeface="Calibri"/>
                          <a:ea typeface="宋体"/>
                          <a:cs typeface="Times New Roman"/>
                        </a:rPr>
                        <a:t>1</a:t>
                      </a:r>
                      <a:r>
                        <a:rPr lang="zh-CN" sz="1400" kern="100">
                          <a:latin typeface="Calibri"/>
                          <a:ea typeface="宋体"/>
                          <a:cs typeface="Times New Roman"/>
                        </a:rPr>
                        <a:t>名人员</a:t>
                      </a:r>
                    </a:p>
                    <a:p>
                      <a:pPr algn="ctr">
                        <a:spcAft>
                          <a:spcPts val="0"/>
                        </a:spcAft>
                      </a:pPr>
                      <a:r>
                        <a:rPr lang="zh-CN" sz="1400" kern="100">
                          <a:latin typeface="Calibri"/>
                          <a:ea typeface="宋体"/>
                          <a:cs typeface="Times New Roman"/>
                        </a:rPr>
                        <a:t>未经备案</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0557">
                <a:tc>
                  <a:txBody>
                    <a:bodyPr/>
                    <a:lstStyle/>
                    <a:p>
                      <a:pPr algn="ctr">
                        <a:spcAft>
                          <a:spcPts val="0"/>
                        </a:spcAft>
                      </a:pPr>
                      <a:r>
                        <a:rPr lang="en-US" sz="1400" kern="100" dirty="0">
                          <a:latin typeface="Calibri"/>
                          <a:ea typeface="宋体"/>
                          <a:cs typeface="Times New Roman"/>
                        </a:rPr>
                        <a:t>13</a:t>
                      </a:r>
                      <a:endParaRPr lang="zh-CN" sz="1400" kern="100" dirty="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400" kern="100" dirty="0">
                          <a:latin typeface="Calibri"/>
                          <a:ea typeface="宋体"/>
                          <a:cs typeface="Times New Roman"/>
                        </a:rPr>
                        <a:t>宁波杭州湾新区杭培安全技术有限公司</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400" kern="100">
                          <a:latin typeface="Calibri"/>
                          <a:ea typeface="宋体"/>
                          <a:cs typeface="Times New Roman"/>
                        </a:rPr>
                        <a:t>基本合格</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400" kern="100">
                          <a:latin typeface="Calibri"/>
                          <a:ea typeface="宋体"/>
                          <a:cs typeface="Times New Roman"/>
                        </a:rPr>
                        <a:t>评审计划</a:t>
                      </a:r>
                    </a:p>
                    <a:p>
                      <a:pPr algn="ctr">
                        <a:spcAft>
                          <a:spcPts val="0"/>
                        </a:spcAft>
                      </a:pPr>
                      <a:r>
                        <a:rPr lang="zh-CN" sz="1400" kern="100">
                          <a:latin typeface="Calibri"/>
                          <a:ea typeface="宋体"/>
                          <a:cs typeface="Times New Roman"/>
                        </a:rPr>
                        <a:t>不符</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0557">
                <a:tc>
                  <a:txBody>
                    <a:bodyPr/>
                    <a:lstStyle/>
                    <a:p>
                      <a:pPr algn="ctr">
                        <a:spcAft>
                          <a:spcPts val="0"/>
                        </a:spcAft>
                      </a:pPr>
                      <a:r>
                        <a:rPr lang="en-US" sz="1400" kern="100">
                          <a:latin typeface="Calibri"/>
                          <a:ea typeface="宋体"/>
                          <a:cs typeface="Times New Roman"/>
                        </a:rPr>
                        <a:t>14</a:t>
                      </a:r>
                      <a:endParaRPr lang="zh-CN" sz="140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400" kern="100" dirty="0">
                          <a:latin typeface="Calibri"/>
                          <a:ea typeface="宋体"/>
                          <a:cs typeface="Times New Roman"/>
                        </a:rPr>
                        <a:t>宁波华中工程设计有限公司</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400" kern="100">
                          <a:latin typeface="Calibri"/>
                          <a:ea typeface="宋体"/>
                          <a:cs typeface="Times New Roman"/>
                        </a:rPr>
                        <a:t>基本合格</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400" kern="100">
                          <a:latin typeface="Calibri"/>
                          <a:ea typeface="宋体"/>
                          <a:cs typeface="Times New Roman"/>
                        </a:rPr>
                        <a:t>未申报计划</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0557">
                <a:tc>
                  <a:txBody>
                    <a:bodyPr/>
                    <a:lstStyle/>
                    <a:p>
                      <a:pPr algn="ctr">
                        <a:spcAft>
                          <a:spcPts val="0"/>
                        </a:spcAft>
                      </a:pPr>
                      <a:r>
                        <a:rPr lang="en-US" sz="1400" kern="100">
                          <a:latin typeface="Calibri"/>
                          <a:ea typeface="宋体"/>
                          <a:cs typeface="Times New Roman"/>
                        </a:rPr>
                        <a:t>15</a:t>
                      </a:r>
                      <a:endParaRPr lang="zh-CN" sz="140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400" kern="100" dirty="0">
                          <a:latin typeface="Calibri"/>
                          <a:ea typeface="宋体"/>
                          <a:cs typeface="Times New Roman"/>
                        </a:rPr>
                        <a:t>宁波市恒伟安全技术咨询有限公司</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400" kern="100" dirty="0">
                          <a:latin typeface="Calibri"/>
                          <a:ea typeface="宋体"/>
                          <a:cs typeface="Times New Roman"/>
                        </a:rPr>
                        <a:t>未检查</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400" kern="100">
                          <a:latin typeface="Calibri"/>
                          <a:ea typeface="宋体"/>
                          <a:cs typeface="Times New Roman"/>
                        </a:rPr>
                        <a:t>评审任务少</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0557">
                <a:tc>
                  <a:txBody>
                    <a:bodyPr/>
                    <a:lstStyle/>
                    <a:p>
                      <a:pPr algn="ctr">
                        <a:spcAft>
                          <a:spcPts val="0"/>
                        </a:spcAft>
                      </a:pPr>
                      <a:r>
                        <a:rPr lang="en-US" sz="1400" kern="100">
                          <a:latin typeface="Calibri"/>
                          <a:ea typeface="宋体"/>
                          <a:cs typeface="Times New Roman"/>
                        </a:rPr>
                        <a:t>16</a:t>
                      </a:r>
                      <a:endParaRPr lang="zh-CN" sz="140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400" kern="100" dirty="0">
                          <a:latin typeface="Calibri"/>
                          <a:ea typeface="宋体"/>
                          <a:cs typeface="Times New Roman"/>
                        </a:rPr>
                        <a:t>宁波甬安安全科技有限公司</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400" kern="100">
                          <a:latin typeface="Calibri"/>
                          <a:ea typeface="宋体"/>
                          <a:cs typeface="Times New Roman"/>
                        </a:rPr>
                        <a:t>未检查</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400" kern="100">
                          <a:latin typeface="Calibri"/>
                          <a:ea typeface="宋体"/>
                          <a:cs typeface="Times New Roman"/>
                        </a:rPr>
                        <a:t>评审安排与抽查时间有冲突</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9693">
                <a:tc>
                  <a:txBody>
                    <a:bodyPr/>
                    <a:lstStyle/>
                    <a:p>
                      <a:pPr algn="ctr">
                        <a:spcAft>
                          <a:spcPts val="0"/>
                        </a:spcAft>
                      </a:pPr>
                      <a:r>
                        <a:rPr lang="en-US" sz="1400" kern="100">
                          <a:latin typeface="Calibri"/>
                          <a:ea typeface="宋体"/>
                          <a:cs typeface="Times New Roman"/>
                        </a:rPr>
                        <a:t>17</a:t>
                      </a:r>
                      <a:endParaRPr lang="zh-CN" sz="140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400" kern="100" dirty="0">
                          <a:latin typeface="Calibri"/>
                          <a:ea typeface="宋体"/>
                          <a:cs typeface="Times New Roman"/>
                        </a:rPr>
                        <a:t>浙江中一寰球安全科技有限公司</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400" kern="100">
                          <a:latin typeface="Calibri"/>
                          <a:ea typeface="宋体"/>
                          <a:cs typeface="Times New Roman"/>
                        </a:rPr>
                        <a:t>未检查</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400" kern="100">
                          <a:latin typeface="Calibri"/>
                          <a:ea typeface="宋体"/>
                          <a:cs typeface="Times New Roman"/>
                        </a:rPr>
                        <a:t>未申报计划</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9693">
                <a:tc>
                  <a:txBody>
                    <a:bodyPr/>
                    <a:lstStyle/>
                    <a:p>
                      <a:pPr algn="ctr">
                        <a:spcAft>
                          <a:spcPts val="0"/>
                        </a:spcAft>
                      </a:pPr>
                      <a:r>
                        <a:rPr lang="en-US" sz="1400" kern="100">
                          <a:latin typeface="Calibri"/>
                          <a:ea typeface="宋体"/>
                          <a:cs typeface="Times New Roman"/>
                        </a:rPr>
                        <a:t>18</a:t>
                      </a:r>
                      <a:endParaRPr lang="zh-CN" sz="140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400" kern="100" dirty="0">
                          <a:latin typeface="Calibri"/>
                          <a:ea typeface="宋体"/>
                          <a:cs typeface="Times New Roman"/>
                        </a:rPr>
                        <a:t>宁波赛富特安全技术有限公司</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400" kern="100" dirty="0">
                          <a:latin typeface="Calibri"/>
                          <a:ea typeface="宋体"/>
                          <a:cs typeface="Times New Roman"/>
                        </a:rPr>
                        <a:t>未检查</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400" kern="100">
                          <a:latin typeface="Calibri"/>
                          <a:ea typeface="宋体"/>
                          <a:cs typeface="Times New Roman"/>
                        </a:rPr>
                        <a:t>未申报计划</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9693">
                <a:tc>
                  <a:txBody>
                    <a:bodyPr/>
                    <a:lstStyle/>
                    <a:p>
                      <a:pPr algn="ctr">
                        <a:spcAft>
                          <a:spcPts val="0"/>
                        </a:spcAft>
                      </a:pPr>
                      <a:r>
                        <a:rPr lang="en-US" sz="1400" kern="100">
                          <a:latin typeface="Calibri"/>
                          <a:ea typeface="宋体"/>
                          <a:cs typeface="Times New Roman"/>
                        </a:rPr>
                        <a:t>19</a:t>
                      </a:r>
                      <a:endParaRPr lang="zh-CN" sz="140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400" kern="100">
                          <a:latin typeface="Calibri"/>
                          <a:ea typeface="宋体"/>
                          <a:cs typeface="Times New Roman"/>
                        </a:rPr>
                        <a:t>宁波市镇海华辰技术服务咨询有限公司</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400" kern="100" dirty="0">
                          <a:latin typeface="Calibri"/>
                          <a:ea typeface="宋体"/>
                          <a:cs typeface="Times New Roman"/>
                        </a:rPr>
                        <a:t>未检查</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400" kern="100">
                          <a:latin typeface="Calibri"/>
                          <a:ea typeface="宋体"/>
                          <a:cs typeface="Times New Roman"/>
                        </a:rPr>
                        <a:t>评审任务少</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9693">
                <a:tc>
                  <a:txBody>
                    <a:bodyPr/>
                    <a:lstStyle/>
                    <a:p>
                      <a:pPr algn="ctr">
                        <a:spcAft>
                          <a:spcPts val="0"/>
                        </a:spcAft>
                      </a:pPr>
                      <a:r>
                        <a:rPr lang="en-US" sz="1400" kern="100">
                          <a:latin typeface="Calibri"/>
                          <a:ea typeface="宋体"/>
                          <a:cs typeface="Times New Roman"/>
                        </a:rPr>
                        <a:t>20</a:t>
                      </a:r>
                      <a:endParaRPr lang="zh-CN" sz="140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400" kern="100">
                          <a:latin typeface="Calibri"/>
                          <a:ea typeface="宋体"/>
                          <a:cs typeface="Times New Roman"/>
                        </a:rPr>
                        <a:t>宁波帮创安全工程技术有限公司</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400" kern="100" dirty="0">
                          <a:latin typeface="Calibri"/>
                          <a:ea typeface="宋体"/>
                          <a:cs typeface="Times New Roman"/>
                        </a:rPr>
                        <a:t>未检查</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400" kern="100">
                          <a:latin typeface="Calibri"/>
                          <a:ea typeface="宋体"/>
                          <a:cs typeface="Times New Roman"/>
                        </a:rPr>
                        <a:t>评审任务少</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2913">
                <a:tc>
                  <a:txBody>
                    <a:bodyPr/>
                    <a:lstStyle/>
                    <a:p>
                      <a:pPr algn="ctr">
                        <a:spcAft>
                          <a:spcPts val="0"/>
                        </a:spcAft>
                      </a:pPr>
                      <a:r>
                        <a:rPr lang="en-US" sz="1400" kern="100">
                          <a:latin typeface="Calibri"/>
                          <a:ea typeface="宋体"/>
                          <a:cs typeface="Times New Roman"/>
                        </a:rPr>
                        <a:t>21</a:t>
                      </a:r>
                      <a:endParaRPr lang="zh-CN" sz="140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400" kern="100">
                          <a:latin typeface="Calibri"/>
                          <a:ea typeface="宋体"/>
                          <a:cs typeface="Times New Roman"/>
                        </a:rPr>
                        <a:t>宁波晟达安全技术有限公司</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400" kern="100" dirty="0">
                          <a:latin typeface="Calibri"/>
                          <a:ea typeface="宋体"/>
                          <a:cs typeface="Times New Roman"/>
                        </a:rPr>
                        <a:t>未检查</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400" kern="100" dirty="0">
                          <a:latin typeface="Calibri"/>
                          <a:ea typeface="宋体"/>
                          <a:cs typeface="Times New Roman"/>
                        </a:rPr>
                        <a:t>未申报计划</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9693">
                <a:tc>
                  <a:txBody>
                    <a:bodyPr/>
                    <a:lstStyle/>
                    <a:p>
                      <a:pPr algn="ctr">
                        <a:spcAft>
                          <a:spcPts val="0"/>
                        </a:spcAft>
                      </a:pPr>
                      <a:r>
                        <a:rPr lang="en-US" sz="1400" kern="100">
                          <a:latin typeface="Calibri"/>
                          <a:ea typeface="宋体"/>
                          <a:cs typeface="Times New Roman"/>
                        </a:rPr>
                        <a:t>22</a:t>
                      </a:r>
                      <a:endParaRPr lang="zh-CN" sz="1400" kern="10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400" kern="100">
                          <a:latin typeface="Calibri"/>
                          <a:ea typeface="宋体"/>
                          <a:cs typeface="Times New Roman"/>
                        </a:rPr>
                        <a:t>宁波繁安安全技术服务有限公司</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400" kern="100">
                          <a:latin typeface="Calibri"/>
                          <a:ea typeface="宋体"/>
                          <a:cs typeface="Times New Roman"/>
                        </a:rPr>
                        <a:t>未检查</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400" kern="100" dirty="0">
                          <a:latin typeface="Calibri"/>
                          <a:ea typeface="宋体"/>
                          <a:cs typeface="Times New Roman"/>
                        </a:rPr>
                        <a:t>未开展评审</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mc:AlternateContent xmlns:mc="http://schemas.openxmlformats.org/markup-compatibility/2006">
    <mc:Choice xmlns=""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3" cstate="print">
            <a:extLst>
              <a:ext uri="{28A0092B-C50C-407E-A947-70E740481C1C}">
                <a14:useLocalDpi xmlns="" xmlns:a14="http://schemas.microsoft.com/office/drawing/2010/main" val="0"/>
              </a:ext>
            </a:extLst>
          </a:blip>
          <a:srcRect l="25744" t="6959" b="18459"/>
          <a:stretch>
            <a:fillRect/>
          </a:stretch>
        </p:blipFill>
        <p:spPr>
          <a:xfrm>
            <a:off x="0" y="0"/>
            <a:ext cx="4132161" cy="6858000"/>
          </a:xfrm>
          <a:custGeom>
            <a:avLst/>
            <a:gdLst>
              <a:gd name="connsiteX0" fmla="*/ 0 w 4132161"/>
              <a:gd name="connsiteY0" fmla="*/ 0 h 6858000"/>
              <a:gd name="connsiteX1" fmla="*/ 4132161 w 4132161"/>
              <a:gd name="connsiteY1" fmla="*/ 0 h 6858000"/>
              <a:gd name="connsiteX2" fmla="*/ 4132161 w 4132161"/>
              <a:gd name="connsiteY2" fmla="*/ 6858000 h 6858000"/>
              <a:gd name="connsiteX3" fmla="*/ 0 w 413216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132161" h="6858000">
                <a:moveTo>
                  <a:pt x="0" y="0"/>
                </a:moveTo>
                <a:lnTo>
                  <a:pt x="4132161" y="0"/>
                </a:lnTo>
                <a:lnTo>
                  <a:pt x="4132161" y="6858000"/>
                </a:lnTo>
                <a:lnTo>
                  <a:pt x="0" y="6858000"/>
                </a:lnTo>
                <a:close/>
              </a:path>
            </a:pathLst>
          </a:custGeom>
        </p:spPr>
      </p:pic>
      <p:sp>
        <p:nvSpPr>
          <p:cNvPr id="9" name="文本框 8"/>
          <p:cNvSpPr txBox="1"/>
          <p:nvPr/>
        </p:nvSpPr>
        <p:spPr>
          <a:xfrm>
            <a:off x="5456515" y="2601039"/>
            <a:ext cx="4773930" cy="1014730"/>
          </a:xfrm>
          <a:prstGeom prst="rect">
            <a:avLst/>
          </a:prstGeom>
          <a:noFill/>
        </p:spPr>
        <p:txBody>
          <a:bodyPr wrap="none" rtlCol="0">
            <a:spAutoFit/>
          </a:bodyPr>
          <a:lstStyle/>
          <a:p>
            <a:r>
              <a:rPr lang="zh-CN" altLang="en-US" sz="6000" b="1">
                <a:solidFill>
                  <a:srgbClr val="9F0D18"/>
                </a:solidFill>
                <a:effectLst>
                  <a:outerShdw blurRad="38100" dist="38100" dir="2700000" algn="tl">
                    <a:srgbClr val="000000">
                      <a:alpha val="43137"/>
                    </a:srgbClr>
                  </a:outerShdw>
                </a:effectLst>
                <a:latin typeface="Arial" charset="0"/>
                <a:ea typeface="微软雅黑" pitchFamily="34" charset="-122"/>
                <a:sym typeface="Arial" charset="0"/>
              </a:rPr>
              <a:t>感</a:t>
            </a:r>
            <a:r>
              <a:rPr lang="zh-CN" altLang="en-US" sz="6000" b="1" smtClean="0">
                <a:solidFill>
                  <a:srgbClr val="9F0D18"/>
                </a:solidFill>
                <a:effectLst>
                  <a:outerShdw blurRad="38100" dist="38100" dir="2700000" algn="tl">
                    <a:srgbClr val="000000">
                      <a:alpha val="43137"/>
                    </a:srgbClr>
                  </a:outerShdw>
                </a:effectLst>
                <a:latin typeface="Arial" charset="0"/>
                <a:ea typeface="微软雅黑" pitchFamily="34" charset="-122"/>
                <a:sym typeface="Arial" charset="0"/>
              </a:rPr>
              <a:t>谢</a:t>
            </a:r>
            <a:r>
              <a:rPr lang="zh-CN" altLang="en-US" sz="6000" b="1" smtClean="0">
                <a:solidFill>
                  <a:schemeClr val="tx1">
                    <a:lumMod val="75000"/>
                    <a:lumOff val="25000"/>
                  </a:schemeClr>
                </a:solidFill>
                <a:effectLst>
                  <a:outerShdw blurRad="38100" dist="38100" dir="2700000" algn="tl">
                    <a:srgbClr val="000000">
                      <a:alpha val="43137"/>
                    </a:srgbClr>
                  </a:outerShdw>
                </a:effectLst>
                <a:latin typeface="Arial" charset="0"/>
                <a:ea typeface="微软雅黑" pitchFamily="34" charset="-122"/>
                <a:sym typeface="Arial" charset="0"/>
              </a:rPr>
              <a:t>您的观赏</a:t>
            </a:r>
            <a:endParaRPr lang="zh-CN" altLang="en-US" sz="6000" b="1" dirty="0" smtClean="0">
              <a:solidFill>
                <a:schemeClr val="tx1">
                  <a:lumMod val="75000"/>
                  <a:lumOff val="25000"/>
                </a:schemeClr>
              </a:solidFill>
              <a:effectLst>
                <a:outerShdw blurRad="38100" dist="38100" dir="2700000" algn="tl">
                  <a:srgbClr val="000000">
                    <a:alpha val="43137"/>
                  </a:srgbClr>
                </a:outerShdw>
              </a:effectLst>
              <a:latin typeface="Arial" charset="0"/>
              <a:ea typeface="微软雅黑" pitchFamily="34" charset="-122"/>
              <a:sym typeface="Arial" charset="0"/>
            </a:endParaRPr>
          </a:p>
        </p:txBody>
      </p:sp>
      <p:sp>
        <p:nvSpPr>
          <p:cNvPr id="10" name="文本框 9"/>
          <p:cNvSpPr txBox="1"/>
          <p:nvPr/>
        </p:nvSpPr>
        <p:spPr>
          <a:xfrm>
            <a:off x="5326285" y="3615798"/>
            <a:ext cx="3588150" cy="646331"/>
          </a:xfrm>
          <a:prstGeom prst="rect">
            <a:avLst/>
          </a:prstGeom>
          <a:noFill/>
        </p:spPr>
        <p:txBody>
          <a:bodyPr wrap="square" rtlCol="0">
            <a:spAutoFit/>
          </a:bodyPr>
          <a:lstStyle/>
          <a:p>
            <a:r>
              <a:rPr lang="en-US" altLang="zh-CN" smtClean="0">
                <a:solidFill>
                  <a:schemeClr val="tx1">
                    <a:lumMod val="75000"/>
                    <a:lumOff val="25000"/>
                  </a:schemeClr>
                </a:solidFill>
                <a:latin typeface="Arial" charset="0"/>
                <a:ea typeface="微软雅黑" pitchFamily="34" charset="-122"/>
                <a:sym typeface="Arial" charset="0"/>
              </a:rPr>
              <a:t>BUSINESS REPORT TEMPLATE</a:t>
            </a:r>
            <a:endParaRPr lang="en-US" altLang="zh-CN">
              <a:solidFill>
                <a:schemeClr val="tx1">
                  <a:lumMod val="75000"/>
                  <a:lumOff val="25000"/>
                </a:schemeClr>
              </a:solidFill>
              <a:latin typeface="Arial" charset="0"/>
              <a:ea typeface="微软雅黑" pitchFamily="34" charset="-122"/>
              <a:sym typeface="Arial" charset="0"/>
            </a:endParaRPr>
          </a:p>
        </p:txBody>
      </p:sp>
      <p:cxnSp>
        <p:nvCxnSpPr>
          <p:cNvPr id="11" name="直接连接符 10"/>
          <p:cNvCxnSpPr/>
          <p:nvPr/>
        </p:nvCxnSpPr>
        <p:spPr>
          <a:xfrm>
            <a:off x="8763964" y="3784902"/>
            <a:ext cx="2488557" cy="0"/>
          </a:xfrm>
          <a:prstGeom prst="line">
            <a:avLst/>
          </a:prstGeom>
          <a:ln w="1905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mc:Choice xmlns=""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图片 15"/>
          <p:cNvPicPr>
            <a:picLocks noChangeAspect="1"/>
          </p:cNvPicPr>
          <p:nvPr/>
        </p:nvPicPr>
        <p:blipFill>
          <a:blip r:embed="rId3" cstate="print">
            <a:extLst>
              <a:ext uri="{28A0092B-C50C-407E-A947-70E740481C1C}">
                <a14:useLocalDpi xmlns="" xmlns:a14="http://schemas.microsoft.com/office/drawing/2010/main" val="0"/>
              </a:ext>
            </a:extLst>
          </a:blip>
          <a:srcRect l="39620" t="6959" b="28403"/>
          <a:stretch>
            <a:fillRect/>
          </a:stretch>
        </p:blipFill>
        <p:spPr>
          <a:xfrm>
            <a:off x="1" y="0"/>
            <a:ext cx="1097279" cy="1941007"/>
          </a:xfrm>
          <a:custGeom>
            <a:avLst/>
            <a:gdLst>
              <a:gd name="connsiteX0" fmla="*/ 0 w 3360001"/>
              <a:gd name="connsiteY0" fmla="*/ 0 h 5943600"/>
              <a:gd name="connsiteX1" fmla="*/ 3360001 w 3360001"/>
              <a:gd name="connsiteY1" fmla="*/ 0 h 5943600"/>
              <a:gd name="connsiteX2" fmla="*/ 3360001 w 3360001"/>
              <a:gd name="connsiteY2" fmla="*/ 3927591 h 5943600"/>
              <a:gd name="connsiteX3" fmla="*/ 1544320 w 3360001"/>
              <a:gd name="connsiteY3" fmla="*/ 4399280 h 5943600"/>
              <a:gd name="connsiteX4" fmla="*/ 0 w 3360001"/>
              <a:gd name="connsiteY4" fmla="*/ 5943600 h 5943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60001" h="5943600">
                <a:moveTo>
                  <a:pt x="0" y="0"/>
                </a:moveTo>
                <a:lnTo>
                  <a:pt x="3360001" y="0"/>
                </a:lnTo>
                <a:lnTo>
                  <a:pt x="3360001" y="3927591"/>
                </a:lnTo>
                <a:lnTo>
                  <a:pt x="1544320" y="4399280"/>
                </a:lnTo>
                <a:lnTo>
                  <a:pt x="0" y="5943600"/>
                </a:lnTo>
                <a:close/>
              </a:path>
            </a:pathLst>
          </a:custGeom>
        </p:spPr>
      </p:pic>
      <p:sp>
        <p:nvSpPr>
          <p:cNvPr id="4" name="文本框 3"/>
          <p:cNvSpPr txBox="1"/>
          <p:nvPr/>
        </p:nvSpPr>
        <p:spPr>
          <a:xfrm>
            <a:off x="3810000" y="1026795"/>
            <a:ext cx="4134465" cy="523220"/>
          </a:xfrm>
          <a:prstGeom prst="rect">
            <a:avLst/>
          </a:prstGeom>
        </p:spPr>
        <p:style>
          <a:lnRef idx="0">
            <a:schemeClr val="accent4"/>
          </a:lnRef>
          <a:fillRef idx="3">
            <a:schemeClr val="accent4"/>
          </a:fillRef>
          <a:effectRef idx="3">
            <a:schemeClr val="accent4"/>
          </a:effectRef>
          <a:fontRef idx="minor">
            <a:schemeClr val="lt1"/>
          </a:fontRef>
        </p:style>
        <p:txBody>
          <a:bodyPr wrap="none" rtlCol="0" anchor="t">
            <a:spAutoFit/>
            <a:scene3d>
              <a:camera prst="orthographicFront"/>
              <a:lightRig rig="threePt" dir="t"/>
            </a:scene3d>
          </a:bodyPr>
          <a:lstStyle/>
          <a:p>
            <a:pPr indent="-889000"/>
            <a:r>
              <a:rPr lang="zh-CN" altLang="en-US" sz="2800" b="1" noProof="1" smtClean="0">
                <a:solidFill>
                  <a:schemeClr val="tx1"/>
                </a:solidFill>
                <a:effectLst>
                  <a:outerShdw blurRad="38100" dist="19050" dir="2700000" algn="tl" rotWithShape="0">
                    <a:schemeClr val="dk1">
                      <a:alpha val="40000"/>
                    </a:schemeClr>
                  </a:outerShdw>
                </a:effectLst>
                <a:latin typeface="Arial" charset="0"/>
                <a:ea typeface="微软雅黑" pitchFamily="34" charset="-122"/>
                <a:cs typeface="宋体" charset="-122"/>
                <a:sym typeface="Arial" charset="0"/>
              </a:rPr>
              <a:t>安全生产标准化抽查情况</a:t>
            </a:r>
            <a:endParaRPr lang="zh-CN" altLang="en-US" sz="2800" b="1" noProof="1">
              <a:solidFill>
                <a:schemeClr val="tx1"/>
              </a:solidFill>
              <a:effectLst>
                <a:outerShdw blurRad="38100" dist="19050" dir="2700000" algn="tl" rotWithShape="0">
                  <a:schemeClr val="dk1">
                    <a:alpha val="40000"/>
                  </a:schemeClr>
                </a:outerShdw>
              </a:effectLst>
              <a:latin typeface="Arial" charset="0"/>
              <a:ea typeface="微软雅黑" pitchFamily="34" charset="-122"/>
              <a:cs typeface="宋体" charset="-122"/>
              <a:sym typeface="Arial" charset="0"/>
            </a:endParaRPr>
          </a:p>
        </p:txBody>
      </p:sp>
      <p:sp>
        <p:nvSpPr>
          <p:cNvPr id="8" name="文本框 7"/>
          <p:cNvSpPr txBox="1"/>
          <p:nvPr/>
        </p:nvSpPr>
        <p:spPr>
          <a:xfrm>
            <a:off x="1882775" y="2126974"/>
            <a:ext cx="8426450" cy="3170099"/>
          </a:xfrm>
          <a:prstGeom prst="rect">
            <a:avLst/>
          </a:prstGeom>
          <a:noFill/>
        </p:spPr>
        <p:txBody>
          <a:bodyPr wrap="square" rtlCol="0" anchor="t">
            <a:spAutoFit/>
          </a:bodyPr>
          <a:lstStyle/>
          <a:p>
            <a:pPr>
              <a:lnSpc>
                <a:spcPts val="2975"/>
              </a:lnSpc>
            </a:pPr>
            <a:r>
              <a:rPr lang="zh-CN" altLang="en-US" noProof="1" smtClean="0">
                <a:solidFill>
                  <a:srgbClr val="FF0000"/>
                </a:solidFill>
                <a:latin typeface="Arial" charset="0"/>
                <a:ea typeface="微软雅黑" pitchFamily="34" charset="-122"/>
                <a:sym typeface="Arial" charset="0"/>
              </a:rPr>
              <a:t>安全生产标准化抽查依据和要求</a:t>
            </a:r>
            <a:r>
              <a:rPr lang="zh-CN" noProof="1" smtClean="0">
                <a:solidFill>
                  <a:srgbClr val="FF0000"/>
                </a:solidFill>
                <a:latin typeface="Arial" charset="0"/>
                <a:ea typeface="微软雅黑" pitchFamily="34" charset="-122"/>
                <a:sym typeface="Arial" charset="0"/>
              </a:rPr>
              <a:t>: </a:t>
            </a:r>
            <a:endParaRPr lang="en-US" altLang="zh-CN" noProof="1" smtClean="0">
              <a:solidFill>
                <a:srgbClr val="FF0000"/>
              </a:solidFill>
              <a:latin typeface="Arial" charset="0"/>
              <a:ea typeface="微软雅黑" pitchFamily="34" charset="-122"/>
              <a:sym typeface="Arial" charset="0"/>
            </a:endParaRPr>
          </a:p>
          <a:p>
            <a:pPr>
              <a:lnSpc>
                <a:spcPts val="2975"/>
              </a:lnSpc>
            </a:pPr>
            <a:r>
              <a:rPr lang="zh-CN" altLang="en-US" noProof="1" smtClean="0">
                <a:solidFill>
                  <a:srgbClr val="FF0000"/>
                </a:solidFill>
                <a:latin typeface="Arial" charset="0"/>
                <a:ea typeface="微软雅黑" pitchFamily="34" charset="-122"/>
                <a:sym typeface="Arial" charset="0"/>
              </a:rPr>
              <a:t>　</a:t>
            </a:r>
            <a:r>
              <a:rPr lang="zh-CN" altLang="en-US" noProof="1" smtClean="0">
                <a:solidFill>
                  <a:srgbClr val="FF0000"/>
                </a:solidFill>
                <a:latin typeface="Arial" charset="0"/>
                <a:ea typeface="微软雅黑" pitchFamily="34" charset="-122"/>
                <a:sym typeface="Arial" charset="0"/>
              </a:rPr>
              <a:t>　</a:t>
            </a:r>
            <a:r>
              <a:rPr lang="zh-CN" altLang="en-US" noProof="1" smtClean="0">
                <a:latin typeface="Arial" charset="0"/>
                <a:ea typeface="微软雅黑" pitchFamily="34" charset="-122"/>
                <a:sym typeface="Arial" charset="0"/>
              </a:rPr>
              <a:t>为进一步规范和提升三级安全生产标准化评审工作，根据市应急管理局</a:t>
            </a:r>
            <a:r>
              <a:rPr lang="en-US" altLang="zh-CN" noProof="1" smtClean="0">
                <a:latin typeface="Arial" charset="0"/>
                <a:ea typeface="微软雅黑" pitchFamily="34" charset="-122"/>
                <a:sym typeface="Arial" charset="0"/>
              </a:rPr>
              <a:t>《</a:t>
            </a:r>
            <a:r>
              <a:rPr lang="zh-CN" altLang="en-US" noProof="1" smtClean="0">
                <a:latin typeface="Arial" charset="0"/>
                <a:ea typeface="微软雅黑" pitchFamily="34" charset="-122"/>
                <a:sym typeface="Arial" charset="0"/>
              </a:rPr>
              <a:t>宁波市企业安全生产标准化达标动态管理实施意见</a:t>
            </a:r>
            <a:r>
              <a:rPr lang="en-US" altLang="zh-CN" noProof="1" smtClean="0">
                <a:latin typeface="Arial" charset="0"/>
                <a:ea typeface="微软雅黑" pitchFamily="34" charset="-122"/>
                <a:sym typeface="Arial" charset="0"/>
              </a:rPr>
              <a:t>》</a:t>
            </a:r>
            <a:r>
              <a:rPr lang="en-US" noProof="1" smtClean="0">
                <a:latin typeface="Arial" charset="0"/>
                <a:ea typeface="微软雅黑" pitchFamily="34" charset="-122"/>
                <a:sym typeface="Arial" charset="0"/>
              </a:rPr>
              <a:t>(</a:t>
            </a:r>
            <a:r>
              <a:rPr lang="zh-CN" altLang="en-US" noProof="1" smtClean="0">
                <a:latin typeface="Arial" charset="0"/>
                <a:ea typeface="微软雅黑" pitchFamily="34" charset="-122"/>
                <a:sym typeface="Arial" charset="0"/>
              </a:rPr>
              <a:t>甬应急</a:t>
            </a:r>
            <a:r>
              <a:rPr lang="en-US" altLang="zh-CN" noProof="1" smtClean="0">
                <a:latin typeface="Arial" charset="0"/>
                <a:ea typeface="微软雅黑" pitchFamily="34" charset="-122"/>
                <a:sym typeface="Arial" charset="0"/>
              </a:rPr>
              <a:t>〔</a:t>
            </a:r>
            <a:r>
              <a:rPr lang="en-US" noProof="1" smtClean="0">
                <a:latin typeface="Arial" charset="0"/>
                <a:ea typeface="微软雅黑" pitchFamily="34" charset="-122"/>
                <a:sym typeface="Arial" charset="0"/>
              </a:rPr>
              <a:t>2019</a:t>
            </a:r>
            <a:r>
              <a:rPr lang="en-US" altLang="zh-CN" noProof="1" smtClean="0">
                <a:latin typeface="Arial" charset="0"/>
                <a:ea typeface="微软雅黑" pitchFamily="34" charset="-122"/>
                <a:sym typeface="Arial" charset="0"/>
              </a:rPr>
              <a:t>〕</a:t>
            </a:r>
            <a:r>
              <a:rPr lang="en-US" noProof="1" smtClean="0">
                <a:latin typeface="Arial" charset="0"/>
                <a:ea typeface="微软雅黑" pitchFamily="34" charset="-122"/>
                <a:sym typeface="Arial" charset="0"/>
              </a:rPr>
              <a:t>14</a:t>
            </a:r>
            <a:r>
              <a:rPr lang="zh-CN" altLang="en-US" noProof="1" smtClean="0">
                <a:latin typeface="Arial" charset="0"/>
                <a:ea typeface="微软雅黑" pitchFamily="34" charset="-122"/>
                <a:sym typeface="Arial" charset="0"/>
              </a:rPr>
              <a:t>号</a:t>
            </a:r>
            <a:r>
              <a:rPr lang="en-US" noProof="1" smtClean="0">
                <a:latin typeface="Arial" charset="0"/>
                <a:ea typeface="微软雅黑" pitchFamily="34" charset="-122"/>
                <a:sym typeface="Arial" charset="0"/>
              </a:rPr>
              <a:t>)</a:t>
            </a:r>
            <a:r>
              <a:rPr lang="zh-CN" altLang="en-US" noProof="1" smtClean="0">
                <a:latin typeface="Arial" charset="0"/>
                <a:ea typeface="微软雅黑" pitchFamily="34" charset="-122"/>
                <a:sym typeface="Arial" charset="0"/>
              </a:rPr>
              <a:t>文件要求，市安全生产协会组织开展了</a:t>
            </a:r>
            <a:r>
              <a:rPr lang="en-US" noProof="1" smtClean="0">
                <a:latin typeface="Arial" charset="0"/>
                <a:ea typeface="微软雅黑" pitchFamily="34" charset="-122"/>
                <a:sym typeface="Arial" charset="0"/>
              </a:rPr>
              <a:t>2021</a:t>
            </a:r>
            <a:r>
              <a:rPr lang="zh-CN" altLang="en-US" noProof="1" smtClean="0">
                <a:latin typeface="Arial" charset="0"/>
                <a:ea typeface="微软雅黑" pitchFamily="34" charset="-122"/>
                <a:sym typeface="Arial" charset="0"/>
              </a:rPr>
              <a:t>年度二轮三级安全生产标准化评审抽查工作。</a:t>
            </a:r>
            <a:endParaRPr lang="en-US" altLang="zh-CN" noProof="1" smtClean="0">
              <a:latin typeface="Arial" charset="0"/>
              <a:ea typeface="微软雅黑" pitchFamily="34" charset="-122"/>
              <a:sym typeface="Arial" charset="0"/>
            </a:endParaRPr>
          </a:p>
          <a:p>
            <a:pPr>
              <a:lnSpc>
                <a:spcPts val="2975"/>
              </a:lnSpc>
            </a:pPr>
            <a:r>
              <a:rPr lang="zh-CN" altLang="en-US" sz="1400" dirty="0" smtClean="0">
                <a:solidFill>
                  <a:srgbClr val="002060"/>
                </a:solidFill>
              </a:rPr>
              <a:t>（宁波</a:t>
            </a:r>
            <a:r>
              <a:rPr lang="zh-CN" altLang="en-US" sz="1400" dirty="0" smtClean="0">
                <a:solidFill>
                  <a:srgbClr val="002060"/>
                </a:solidFill>
              </a:rPr>
              <a:t>市企业安全生产标准化达标动态管理实施意见</a:t>
            </a:r>
            <a:r>
              <a:rPr lang="en-US" sz="1400" dirty="0" smtClean="0">
                <a:solidFill>
                  <a:srgbClr val="002060"/>
                </a:solidFill>
              </a:rPr>
              <a:t>(</a:t>
            </a:r>
            <a:r>
              <a:rPr lang="zh-CN" altLang="en-US" sz="1400" dirty="0" smtClean="0">
                <a:solidFill>
                  <a:srgbClr val="002060"/>
                </a:solidFill>
              </a:rPr>
              <a:t>甬应急</a:t>
            </a:r>
            <a:r>
              <a:rPr lang="en-US" altLang="zh-CN" sz="1400" dirty="0" smtClean="0">
                <a:solidFill>
                  <a:srgbClr val="002060"/>
                </a:solidFill>
              </a:rPr>
              <a:t>〔</a:t>
            </a:r>
            <a:r>
              <a:rPr lang="en-US" sz="1400" dirty="0" smtClean="0">
                <a:solidFill>
                  <a:srgbClr val="002060"/>
                </a:solidFill>
              </a:rPr>
              <a:t>2019</a:t>
            </a:r>
            <a:r>
              <a:rPr lang="en-US" altLang="zh-CN" sz="1400" dirty="0" smtClean="0">
                <a:solidFill>
                  <a:srgbClr val="002060"/>
                </a:solidFill>
              </a:rPr>
              <a:t>〕</a:t>
            </a:r>
            <a:r>
              <a:rPr lang="en-US" sz="1400" dirty="0" smtClean="0">
                <a:solidFill>
                  <a:srgbClr val="002060"/>
                </a:solidFill>
              </a:rPr>
              <a:t>14</a:t>
            </a:r>
            <a:r>
              <a:rPr lang="zh-CN" altLang="en-US" sz="1400" dirty="0" smtClean="0">
                <a:solidFill>
                  <a:srgbClr val="002060"/>
                </a:solidFill>
              </a:rPr>
              <a:t>号</a:t>
            </a:r>
            <a:r>
              <a:rPr lang="en-US" sz="1400" dirty="0" smtClean="0">
                <a:solidFill>
                  <a:srgbClr val="002060"/>
                </a:solidFill>
              </a:rPr>
              <a:t>)</a:t>
            </a:r>
            <a:r>
              <a:rPr lang="zh-CN" altLang="en-US" sz="1400" dirty="0" smtClean="0">
                <a:solidFill>
                  <a:srgbClr val="002060"/>
                </a:solidFill>
              </a:rPr>
              <a:t>：</a:t>
            </a:r>
            <a:r>
              <a:rPr lang="zh-CN" altLang="en-US" sz="1400" dirty="0" smtClean="0">
                <a:solidFill>
                  <a:srgbClr val="002060"/>
                </a:solidFill>
              </a:rPr>
              <a:t> （二）加强评审质量管控</a:t>
            </a:r>
            <a:r>
              <a:rPr lang="zh-CN" altLang="en-US" sz="1400" dirty="0" smtClean="0">
                <a:solidFill>
                  <a:srgbClr val="002060"/>
                </a:solidFill>
              </a:rPr>
              <a:t>。第三点要求标准化</a:t>
            </a:r>
            <a:r>
              <a:rPr lang="zh-CN" altLang="en-US" sz="1400" dirty="0" smtClean="0">
                <a:solidFill>
                  <a:srgbClr val="002060"/>
                </a:solidFill>
              </a:rPr>
              <a:t>评审组织单位每年组织专家抽查评审单位现场评审工作不少于</a:t>
            </a:r>
            <a:r>
              <a:rPr lang="en-US" sz="1400" dirty="0" smtClean="0">
                <a:solidFill>
                  <a:srgbClr val="002060"/>
                </a:solidFill>
              </a:rPr>
              <a:t>2</a:t>
            </a:r>
            <a:r>
              <a:rPr lang="zh-CN" altLang="en-US" sz="1400" dirty="0" smtClean="0">
                <a:solidFill>
                  <a:srgbClr val="002060"/>
                </a:solidFill>
              </a:rPr>
              <a:t>次，发现</a:t>
            </a:r>
            <a:r>
              <a:rPr lang="en-US" sz="1400" dirty="0" smtClean="0">
                <a:solidFill>
                  <a:srgbClr val="002060"/>
                </a:solidFill>
              </a:rPr>
              <a:t>1</a:t>
            </a:r>
            <a:r>
              <a:rPr lang="zh-CN" altLang="en-US" sz="1400" dirty="0" smtClean="0">
                <a:solidFill>
                  <a:srgbClr val="002060"/>
                </a:solidFill>
              </a:rPr>
              <a:t>次抽查结果不合格的，责令整改，</a:t>
            </a:r>
            <a:r>
              <a:rPr lang="en-US" sz="1400" dirty="0" smtClean="0">
                <a:solidFill>
                  <a:srgbClr val="002060"/>
                </a:solidFill>
              </a:rPr>
              <a:t>2</a:t>
            </a:r>
            <a:r>
              <a:rPr lang="zh-CN" altLang="en-US" sz="1400" dirty="0" smtClean="0">
                <a:solidFill>
                  <a:srgbClr val="002060"/>
                </a:solidFill>
              </a:rPr>
              <a:t>次抽查结果不合格的，暂停</a:t>
            </a:r>
            <a:r>
              <a:rPr lang="en-US" sz="1400" dirty="0" smtClean="0">
                <a:solidFill>
                  <a:srgbClr val="002060"/>
                </a:solidFill>
              </a:rPr>
              <a:t>1</a:t>
            </a:r>
            <a:r>
              <a:rPr lang="zh-CN" altLang="en-US" sz="1400" dirty="0" smtClean="0">
                <a:solidFill>
                  <a:srgbClr val="002060"/>
                </a:solidFill>
              </a:rPr>
              <a:t>年评审业务</a:t>
            </a:r>
            <a:r>
              <a:rPr lang="zh-CN" altLang="en-US" sz="1400" dirty="0" smtClean="0">
                <a:solidFill>
                  <a:srgbClr val="002060"/>
                </a:solidFill>
              </a:rPr>
              <a:t>。）</a:t>
            </a:r>
            <a:endParaRPr lang="zh-CN" altLang="en-US" sz="1400" dirty="0" smtClean="0">
              <a:solidFill>
                <a:srgbClr val="002060"/>
              </a:solidFill>
            </a:endParaRPr>
          </a:p>
          <a:p>
            <a:pPr>
              <a:lnSpc>
                <a:spcPts val="2975"/>
              </a:lnSpc>
            </a:pPr>
            <a:r>
              <a:rPr lang="zh-CN" altLang="en-US" noProof="1" smtClean="0">
                <a:latin typeface="Arial" charset="0"/>
                <a:ea typeface="微软雅黑" pitchFamily="34" charset="-122"/>
                <a:sym typeface="Arial" charset="0"/>
              </a:rPr>
              <a:t>　</a:t>
            </a:r>
            <a:endParaRPr lang="zh-CN" noProof="1" smtClean="0">
              <a:latin typeface="Arial" charset="0"/>
              <a:ea typeface="微软雅黑" pitchFamily="34" charset="-122"/>
              <a:sym typeface="Arial" charset="0"/>
            </a:endParaRPr>
          </a:p>
        </p:txBody>
      </p:sp>
      <p:sp>
        <p:nvSpPr>
          <p:cNvPr id="5" name="同侧圆角矩形 4"/>
          <p:cNvSpPr/>
          <p:nvPr/>
        </p:nvSpPr>
        <p:spPr>
          <a:xfrm>
            <a:off x="1576070" y="1548765"/>
            <a:ext cx="9149080" cy="4298950"/>
          </a:xfrm>
          <a:prstGeom prst="round2SameRect">
            <a:avLst/>
          </a:prstGeom>
          <a:noFill/>
          <a:ln>
            <a:solidFill>
              <a:srgbClr val="FF0000"/>
            </a:solidFill>
          </a:ln>
          <a:extLst>
            <a:ext uri="{909E8E84-426E-40DD-AFC4-6F175D3DCCD1}">
              <a14:hiddenFill xmlns=""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charset="0"/>
              <a:ea typeface="微软雅黑" pitchFamily="34" charset="-122"/>
              <a:sym typeface="Arial" charset="0"/>
            </a:endParaRPr>
          </a:p>
        </p:txBody>
      </p:sp>
    </p:spTree>
  </p:cSld>
  <p:clrMapOvr>
    <a:masterClrMapping/>
  </p:clrMapOvr>
  <mc:AlternateContent xmlns:mc="http://schemas.openxmlformats.org/markup-compatibility/2006">
    <mc:Choice xmlns=""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图片 15"/>
          <p:cNvPicPr>
            <a:picLocks noChangeAspect="1"/>
          </p:cNvPicPr>
          <p:nvPr/>
        </p:nvPicPr>
        <p:blipFill>
          <a:blip r:embed="rId3" cstate="print">
            <a:extLst>
              <a:ext uri="{28A0092B-C50C-407E-A947-70E740481C1C}">
                <a14:useLocalDpi xmlns="" xmlns:a14="http://schemas.microsoft.com/office/drawing/2010/main" val="0"/>
              </a:ext>
            </a:extLst>
          </a:blip>
          <a:srcRect l="39620" t="6959" b="28403"/>
          <a:stretch>
            <a:fillRect/>
          </a:stretch>
        </p:blipFill>
        <p:spPr>
          <a:xfrm>
            <a:off x="1" y="0"/>
            <a:ext cx="1097279" cy="1941007"/>
          </a:xfrm>
          <a:custGeom>
            <a:avLst/>
            <a:gdLst>
              <a:gd name="connsiteX0" fmla="*/ 0 w 3360001"/>
              <a:gd name="connsiteY0" fmla="*/ 0 h 5943600"/>
              <a:gd name="connsiteX1" fmla="*/ 3360001 w 3360001"/>
              <a:gd name="connsiteY1" fmla="*/ 0 h 5943600"/>
              <a:gd name="connsiteX2" fmla="*/ 3360001 w 3360001"/>
              <a:gd name="connsiteY2" fmla="*/ 3927591 h 5943600"/>
              <a:gd name="connsiteX3" fmla="*/ 1544320 w 3360001"/>
              <a:gd name="connsiteY3" fmla="*/ 4399280 h 5943600"/>
              <a:gd name="connsiteX4" fmla="*/ 0 w 3360001"/>
              <a:gd name="connsiteY4" fmla="*/ 5943600 h 5943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60001" h="5943600">
                <a:moveTo>
                  <a:pt x="0" y="0"/>
                </a:moveTo>
                <a:lnTo>
                  <a:pt x="3360001" y="0"/>
                </a:lnTo>
                <a:lnTo>
                  <a:pt x="3360001" y="3927591"/>
                </a:lnTo>
                <a:lnTo>
                  <a:pt x="1544320" y="4399280"/>
                </a:lnTo>
                <a:lnTo>
                  <a:pt x="0" y="5943600"/>
                </a:lnTo>
                <a:close/>
              </a:path>
            </a:pathLst>
          </a:custGeom>
        </p:spPr>
      </p:pic>
      <p:sp>
        <p:nvSpPr>
          <p:cNvPr id="4" name="文本框 3"/>
          <p:cNvSpPr txBox="1"/>
          <p:nvPr/>
        </p:nvSpPr>
        <p:spPr>
          <a:xfrm>
            <a:off x="3810000" y="1026795"/>
            <a:ext cx="4134465" cy="523220"/>
          </a:xfrm>
          <a:prstGeom prst="rect">
            <a:avLst/>
          </a:prstGeom>
        </p:spPr>
        <p:style>
          <a:lnRef idx="0">
            <a:schemeClr val="accent4"/>
          </a:lnRef>
          <a:fillRef idx="3">
            <a:schemeClr val="accent4"/>
          </a:fillRef>
          <a:effectRef idx="3">
            <a:schemeClr val="accent4"/>
          </a:effectRef>
          <a:fontRef idx="minor">
            <a:schemeClr val="lt1"/>
          </a:fontRef>
        </p:style>
        <p:txBody>
          <a:bodyPr wrap="none" rtlCol="0" anchor="t">
            <a:spAutoFit/>
            <a:scene3d>
              <a:camera prst="orthographicFront"/>
              <a:lightRig rig="threePt" dir="t"/>
            </a:scene3d>
          </a:bodyPr>
          <a:lstStyle/>
          <a:p>
            <a:pPr indent="-889000"/>
            <a:r>
              <a:rPr lang="zh-CN" altLang="en-US" sz="2800" b="1" noProof="1" smtClean="0">
                <a:solidFill>
                  <a:schemeClr val="tx1"/>
                </a:solidFill>
                <a:effectLst>
                  <a:outerShdw blurRad="38100" dist="19050" dir="2700000" algn="tl" rotWithShape="0">
                    <a:schemeClr val="dk1">
                      <a:alpha val="40000"/>
                    </a:schemeClr>
                  </a:outerShdw>
                </a:effectLst>
                <a:latin typeface="Arial" charset="0"/>
                <a:ea typeface="微软雅黑" pitchFamily="34" charset="-122"/>
                <a:cs typeface="宋体" charset="-122"/>
                <a:sym typeface="Arial" charset="0"/>
              </a:rPr>
              <a:t>安全生产标准化抽查情况</a:t>
            </a:r>
            <a:endParaRPr lang="zh-CN" altLang="en-US" sz="2800" b="1" noProof="1">
              <a:solidFill>
                <a:schemeClr val="tx1"/>
              </a:solidFill>
              <a:effectLst>
                <a:outerShdw blurRad="38100" dist="19050" dir="2700000" algn="tl" rotWithShape="0">
                  <a:schemeClr val="dk1">
                    <a:alpha val="40000"/>
                  </a:schemeClr>
                </a:outerShdw>
              </a:effectLst>
              <a:latin typeface="Arial" charset="0"/>
              <a:ea typeface="微软雅黑" pitchFamily="34" charset="-122"/>
              <a:cs typeface="宋体" charset="-122"/>
              <a:sym typeface="Arial" charset="0"/>
            </a:endParaRPr>
          </a:p>
        </p:txBody>
      </p:sp>
      <p:sp>
        <p:nvSpPr>
          <p:cNvPr id="8" name="文本框 7"/>
          <p:cNvSpPr txBox="1"/>
          <p:nvPr/>
        </p:nvSpPr>
        <p:spPr>
          <a:xfrm>
            <a:off x="1882775" y="2126974"/>
            <a:ext cx="8426450" cy="2785378"/>
          </a:xfrm>
          <a:prstGeom prst="rect">
            <a:avLst/>
          </a:prstGeom>
          <a:noFill/>
        </p:spPr>
        <p:txBody>
          <a:bodyPr wrap="square" rtlCol="0" anchor="t">
            <a:spAutoFit/>
          </a:bodyPr>
          <a:lstStyle/>
          <a:p>
            <a:pPr>
              <a:lnSpc>
                <a:spcPts val="2975"/>
              </a:lnSpc>
            </a:pPr>
            <a:r>
              <a:rPr lang="zh-CN" altLang="en-US" noProof="1" smtClean="0">
                <a:solidFill>
                  <a:srgbClr val="FF0000"/>
                </a:solidFill>
                <a:latin typeface="Arial" charset="0"/>
                <a:ea typeface="微软雅黑" pitchFamily="34" charset="-122"/>
                <a:sym typeface="Arial" charset="0"/>
              </a:rPr>
              <a:t>安全生产标准化抽查方法和内容</a:t>
            </a:r>
            <a:r>
              <a:rPr lang="zh-CN" noProof="1" smtClean="0">
                <a:solidFill>
                  <a:srgbClr val="FF0000"/>
                </a:solidFill>
                <a:latin typeface="Arial" charset="0"/>
                <a:ea typeface="微软雅黑" pitchFamily="34" charset="-122"/>
                <a:sym typeface="Arial" charset="0"/>
              </a:rPr>
              <a:t>: </a:t>
            </a:r>
            <a:endParaRPr lang="en-US" altLang="zh-CN" noProof="1" smtClean="0">
              <a:solidFill>
                <a:srgbClr val="FF0000"/>
              </a:solidFill>
              <a:latin typeface="Arial" charset="0"/>
              <a:ea typeface="微软雅黑" pitchFamily="34" charset="-122"/>
              <a:sym typeface="Arial" charset="0"/>
            </a:endParaRPr>
          </a:p>
          <a:p>
            <a:pPr>
              <a:lnSpc>
                <a:spcPts val="2975"/>
              </a:lnSpc>
            </a:pPr>
            <a:r>
              <a:rPr lang="zh-CN" altLang="en-US" noProof="1" smtClean="0">
                <a:solidFill>
                  <a:srgbClr val="FF0000"/>
                </a:solidFill>
                <a:latin typeface="Arial" charset="0"/>
                <a:ea typeface="微软雅黑" pitchFamily="34" charset="-122"/>
                <a:sym typeface="Arial" charset="0"/>
              </a:rPr>
              <a:t>　</a:t>
            </a:r>
            <a:r>
              <a:rPr lang="zh-CN" altLang="en-US" noProof="1" smtClean="0">
                <a:solidFill>
                  <a:srgbClr val="FF0000"/>
                </a:solidFill>
                <a:latin typeface="Arial" charset="0"/>
                <a:ea typeface="微软雅黑" pitchFamily="34" charset="-122"/>
                <a:sym typeface="Arial" charset="0"/>
              </a:rPr>
              <a:t>　</a:t>
            </a:r>
            <a:r>
              <a:rPr lang="en-US" altLang="zh-CN" noProof="1" smtClean="0">
                <a:sym typeface="Arial" charset="0"/>
              </a:rPr>
              <a:t>1</a:t>
            </a:r>
            <a:r>
              <a:rPr lang="zh-CN" altLang="en-US" noProof="1" smtClean="0">
                <a:sym typeface="Arial" charset="0"/>
              </a:rPr>
              <a:t>、</a:t>
            </a:r>
            <a:r>
              <a:rPr lang="zh-CN" altLang="en-US" dirty="0" smtClean="0"/>
              <a:t>抽查方法：依据市应急局（甬应急</a:t>
            </a:r>
            <a:r>
              <a:rPr lang="en-US" altLang="zh-CN" dirty="0" smtClean="0"/>
              <a:t>〔</a:t>
            </a:r>
            <a:r>
              <a:rPr lang="en-US" altLang="en-US" dirty="0" smtClean="0"/>
              <a:t>2019</a:t>
            </a:r>
            <a:r>
              <a:rPr lang="en-US" altLang="zh-CN" dirty="0" smtClean="0"/>
              <a:t>〕</a:t>
            </a:r>
            <a:r>
              <a:rPr lang="en-US" altLang="en-US" dirty="0" smtClean="0"/>
              <a:t>14</a:t>
            </a:r>
            <a:r>
              <a:rPr lang="zh-CN" altLang="en-US" dirty="0" smtClean="0"/>
              <a:t>号）和（原甬安监管综</a:t>
            </a:r>
            <a:r>
              <a:rPr lang="en-US" altLang="zh-CN" dirty="0" smtClean="0"/>
              <a:t>〔</a:t>
            </a:r>
            <a:r>
              <a:rPr lang="en-US" altLang="en-US" dirty="0" smtClean="0"/>
              <a:t>2011</a:t>
            </a:r>
            <a:r>
              <a:rPr lang="en-US" altLang="zh-CN" dirty="0" smtClean="0"/>
              <a:t>〕</a:t>
            </a:r>
            <a:r>
              <a:rPr lang="en-US" altLang="en-US" dirty="0" smtClean="0"/>
              <a:t>28</a:t>
            </a:r>
            <a:r>
              <a:rPr lang="zh-CN" altLang="en-US" dirty="0" smtClean="0"/>
              <a:t>号）</a:t>
            </a:r>
            <a:r>
              <a:rPr lang="en-US" altLang="zh-CN" dirty="0" smtClean="0"/>
              <a:t>《</a:t>
            </a:r>
            <a:r>
              <a:rPr lang="zh-CN" altLang="en-US" dirty="0" smtClean="0"/>
              <a:t>关于印发宁波市企业安全生产标准化建设评审工作管理办法细则（试行）的通知</a:t>
            </a:r>
            <a:r>
              <a:rPr lang="en-US" altLang="zh-CN" dirty="0" smtClean="0"/>
              <a:t>》</a:t>
            </a:r>
            <a:r>
              <a:rPr lang="zh-CN" altLang="en-US" dirty="0" smtClean="0"/>
              <a:t>要求。</a:t>
            </a:r>
            <a:endParaRPr lang="en-US" altLang="zh-CN" dirty="0" smtClean="0"/>
          </a:p>
          <a:p>
            <a:pPr>
              <a:lnSpc>
                <a:spcPts val="2975"/>
              </a:lnSpc>
            </a:pPr>
            <a:r>
              <a:rPr lang="zh-CN" altLang="en-US" dirty="0" smtClean="0"/>
              <a:t>　</a:t>
            </a:r>
            <a:r>
              <a:rPr lang="zh-CN" altLang="en-US" dirty="0" smtClean="0"/>
              <a:t>　</a:t>
            </a:r>
            <a:r>
              <a:rPr lang="en-US" altLang="zh-CN" dirty="0" smtClean="0"/>
              <a:t>2</a:t>
            </a:r>
            <a:r>
              <a:rPr lang="zh-CN" altLang="en-US" dirty="0" smtClean="0"/>
              <a:t>、抽查</a:t>
            </a:r>
            <a:r>
              <a:rPr lang="zh-CN" altLang="en-US" dirty="0" smtClean="0"/>
              <a:t>内容：主要包括评审组织符合性、评审程序规范性、评审组提出问题专业性、评审记录完整性、被评审企业对评审单位认可度等内容</a:t>
            </a:r>
            <a:r>
              <a:rPr lang="zh-CN" altLang="en-US" dirty="0" smtClean="0"/>
              <a:t>。</a:t>
            </a:r>
            <a:endParaRPr lang="en-US" altLang="zh-CN" noProof="1" smtClean="0">
              <a:latin typeface="Arial" charset="0"/>
              <a:ea typeface="微软雅黑" pitchFamily="34" charset="-122"/>
              <a:sym typeface="Arial" charset="0"/>
            </a:endParaRPr>
          </a:p>
          <a:p>
            <a:pPr>
              <a:lnSpc>
                <a:spcPts val="2975"/>
              </a:lnSpc>
            </a:pPr>
            <a:r>
              <a:rPr lang="zh-CN" altLang="en-US" noProof="1" smtClean="0">
                <a:latin typeface="Arial" charset="0"/>
                <a:ea typeface="微软雅黑" pitchFamily="34" charset="-122"/>
                <a:sym typeface="Arial" charset="0"/>
              </a:rPr>
              <a:t>　</a:t>
            </a:r>
            <a:endParaRPr lang="zh-CN" noProof="1" smtClean="0">
              <a:latin typeface="Arial" charset="0"/>
              <a:ea typeface="微软雅黑" pitchFamily="34" charset="-122"/>
              <a:sym typeface="Arial" charset="0"/>
            </a:endParaRPr>
          </a:p>
        </p:txBody>
      </p:sp>
      <p:sp>
        <p:nvSpPr>
          <p:cNvPr id="5" name="同侧圆角矩形 4"/>
          <p:cNvSpPr/>
          <p:nvPr/>
        </p:nvSpPr>
        <p:spPr>
          <a:xfrm>
            <a:off x="1576070" y="1548765"/>
            <a:ext cx="9149080" cy="4298950"/>
          </a:xfrm>
          <a:prstGeom prst="round2SameRect">
            <a:avLst/>
          </a:prstGeom>
          <a:noFill/>
          <a:ln>
            <a:solidFill>
              <a:srgbClr val="FF0000"/>
            </a:solidFill>
          </a:ln>
          <a:extLst>
            <a:ext uri="{909E8E84-426E-40DD-AFC4-6F175D3DCCD1}">
              <a14:hiddenFill xmlns=""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charset="0"/>
              <a:ea typeface="微软雅黑" pitchFamily="34" charset="-122"/>
              <a:sym typeface="Arial" charset="0"/>
            </a:endParaRPr>
          </a:p>
        </p:txBody>
      </p:sp>
    </p:spTree>
  </p:cSld>
  <p:clrMapOvr>
    <a:masterClrMapping/>
  </p:clrMapOvr>
  <mc:AlternateContent xmlns:mc="http://schemas.openxmlformats.org/markup-compatibility/2006">
    <mc:Choice xmlns=""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图片 15"/>
          <p:cNvPicPr>
            <a:picLocks noChangeAspect="1"/>
          </p:cNvPicPr>
          <p:nvPr/>
        </p:nvPicPr>
        <p:blipFill>
          <a:blip r:embed="rId3" cstate="print">
            <a:extLst>
              <a:ext uri="{28A0092B-C50C-407E-A947-70E740481C1C}">
                <a14:useLocalDpi xmlns="" xmlns:a14="http://schemas.microsoft.com/office/drawing/2010/main" val="0"/>
              </a:ext>
            </a:extLst>
          </a:blip>
          <a:srcRect l="39620" t="6959" b="28403"/>
          <a:stretch>
            <a:fillRect/>
          </a:stretch>
        </p:blipFill>
        <p:spPr>
          <a:xfrm>
            <a:off x="1" y="0"/>
            <a:ext cx="1097279" cy="1941007"/>
          </a:xfrm>
          <a:custGeom>
            <a:avLst/>
            <a:gdLst>
              <a:gd name="connsiteX0" fmla="*/ 0 w 3360001"/>
              <a:gd name="connsiteY0" fmla="*/ 0 h 5943600"/>
              <a:gd name="connsiteX1" fmla="*/ 3360001 w 3360001"/>
              <a:gd name="connsiteY1" fmla="*/ 0 h 5943600"/>
              <a:gd name="connsiteX2" fmla="*/ 3360001 w 3360001"/>
              <a:gd name="connsiteY2" fmla="*/ 3927591 h 5943600"/>
              <a:gd name="connsiteX3" fmla="*/ 1544320 w 3360001"/>
              <a:gd name="connsiteY3" fmla="*/ 4399280 h 5943600"/>
              <a:gd name="connsiteX4" fmla="*/ 0 w 3360001"/>
              <a:gd name="connsiteY4" fmla="*/ 5943600 h 5943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60001" h="5943600">
                <a:moveTo>
                  <a:pt x="0" y="0"/>
                </a:moveTo>
                <a:lnTo>
                  <a:pt x="3360001" y="0"/>
                </a:lnTo>
                <a:lnTo>
                  <a:pt x="3360001" y="3927591"/>
                </a:lnTo>
                <a:lnTo>
                  <a:pt x="1544320" y="4399280"/>
                </a:lnTo>
                <a:lnTo>
                  <a:pt x="0" y="5943600"/>
                </a:lnTo>
                <a:close/>
              </a:path>
            </a:pathLst>
          </a:custGeom>
        </p:spPr>
      </p:pic>
      <p:sp>
        <p:nvSpPr>
          <p:cNvPr id="4" name="文本框 3"/>
          <p:cNvSpPr txBox="1"/>
          <p:nvPr/>
        </p:nvSpPr>
        <p:spPr>
          <a:xfrm>
            <a:off x="3810000" y="1026795"/>
            <a:ext cx="4134465" cy="523220"/>
          </a:xfrm>
          <a:prstGeom prst="rect">
            <a:avLst/>
          </a:prstGeom>
        </p:spPr>
        <p:style>
          <a:lnRef idx="0">
            <a:schemeClr val="accent4"/>
          </a:lnRef>
          <a:fillRef idx="3">
            <a:schemeClr val="accent4"/>
          </a:fillRef>
          <a:effectRef idx="3">
            <a:schemeClr val="accent4"/>
          </a:effectRef>
          <a:fontRef idx="minor">
            <a:schemeClr val="lt1"/>
          </a:fontRef>
        </p:style>
        <p:txBody>
          <a:bodyPr wrap="none" rtlCol="0" anchor="t">
            <a:spAutoFit/>
            <a:scene3d>
              <a:camera prst="orthographicFront"/>
              <a:lightRig rig="threePt" dir="t"/>
            </a:scene3d>
          </a:bodyPr>
          <a:lstStyle/>
          <a:p>
            <a:pPr indent="-889000"/>
            <a:r>
              <a:rPr lang="zh-CN" altLang="en-US" sz="2800" b="1" noProof="1" smtClean="0">
                <a:solidFill>
                  <a:schemeClr val="tx1"/>
                </a:solidFill>
                <a:effectLst>
                  <a:outerShdw blurRad="38100" dist="19050" dir="2700000" algn="tl" rotWithShape="0">
                    <a:schemeClr val="dk1">
                      <a:alpha val="40000"/>
                    </a:schemeClr>
                  </a:outerShdw>
                </a:effectLst>
                <a:latin typeface="Arial" charset="0"/>
                <a:ea typeface="微软雅黑" pitchFamily="34" charset="-122"/>
                <a:cs typeface="宋体" charset="-122"/>
                <a:sym typeface="Arial" charset="0"/>
              </a:rPr>
              <a:t>安全生产标准化抽查情况</a:t>
            </a:r>
            <a:endParaRPr lang="zh-CN" altLang="en-US" sz="2800" b="1" noProof="1">
              <a:solidFill>
                <a:schemeClr val="tx1"/>
              </a:solidFill>
              <a:effectLst>
                <a:outerShdw blurRad="38100" dist="19050" dir="2700000" algn="tl" rotWithShape="0">
                  <a:schemeClr val="dk1">
                    <a:alpha val="40000"/>
                  </a:schemeClr>
                </a:outerShdw>
              </a:effectLst>
              <a:latin typeface="Arial" charset="0"/>
              <a:ea typeface="微软雅黑" pitchFamily="34" charset="-122"/>
              <a:cs typeface="宋体" charset="-122"/>
              <a:sym typeface="Arial" charset="0"/>
            </a:endParaRPr>
          </a:p>
        </p:txBody>
      </p:sp>
      <p:sp>
        <p:nvSpPr>
          <p:cNvPr id="8" name="文本框 7"/>
          <p:cNvSpPr txBox="1"/>
          <p:nvPr/>
        </p:nvSpPr>
        <p:spPr>
          <a:xfrm>
            <a:off x="1882775" y="2126974"/>
            <a:ext cx="8426450" cy="3939540"/>
          </a:xfrm>
          <a:prstGeom prst="rect">
            <a:avLst/>
          </a:prstGeom>
          <a:noFill/>
        </p:spPr>
        <p:txBody>
          <a:bodyPr wrap="square" rtlCol="0" anchor="t">
            <a:spAutoFit/>
          </a:bodyPr>
          <a:lstStyle/>
          <a:p>
            <a:pPr>
              <a:lnSpc>
                <a:spcPts val="2975"/>
              </a:lnSpc>
            </a:pPr>
            <a:r>
              <a:rPr lang="zh-CN" altLang="en-US" noProof="1" smtClean="0">
                <a:solidFill>
                  <a:srgbClr val="FF0000"/>
                </a:solidFill>
                <a:latin typeface="Arial" charset="0"/>
                <a:ea typeface="微软雅黑" pitchFamily="34" charset="-122"/>
                <a:sym typeface="Arial" charset="0"/>
              </a:rPr>
              <a:t>安全生产标准化抽查总体情况</a:t>
            </a:r>
            <a:r>
              <a:rPr lang="zh-CN" noProof="1" smtClean="0">
                <a:solidFill>
                  <a:srgbClr val="FF0000"/>
                </a:solidFill>
                <a:latin typeface="Arial" charset="0"/>
                <a:ea typeface="微软雅黑" pitchFamily="34" charset="-122"/>
                <a:sym typeface="Arial" charset="0"/>
              </a:rPr>
              <a:t>: </a:t>
            </a:r>
            <a:endParaRPr lang="en-US" altLang="zh-CN" noProof="1" smtClean="0">
              <a:solidFill>
                <a:srgbClr val="FF0000"/>
              </a:solidFill>
              <a:latin typeface="Arial" charset="0"/>
              <a:ea typeface="微软雅黑" pitchFamily="34" charset="-122"/>
              <a:sym typeface="Arial" charset="0"/>
            </a:endParaRPr>
          </a:p>
          <a:p>
            <a:pPr>
              <a:lnSpc>
                <a:spcPts val="2975"/>
              </a:lnSpc>
            </a:pPr>
            <a:r>
              <a:rPr lang="zh-CN" altLang="en-US" noProof="1" smtClean="0">
                <a:solidFill>
                  <a:srgbClr val="FF0000"/>
                </a:solidFill>
                <a:latin typeface="Arial" charset="0"/>
                <a:ea typeface="微软雅黑" pitchFamily="34" charset="-122"/>
                <a:sym typeface="Arial" charset="0"/>
              </a:rPr>
              <a:t>　　</a:t>
            </a:r>
            <a:r>
              <a:rPr lang="zh-CN" altLang="en-US" dirty="0" smtClean="0"/>
              <a:t>经过</a:t>
            </a:r>
            <a:r>
              <a:rPr lang="zh-CN" altLang="en-US" dirty="0" smtClean="0"/>
              <a:t>抽查分析，我们认为开展安全生产标准化评审的单位基本能按市局有关文件规定要求开展评审，从评审时效、评审标准掌握、评审过程控制、评审纪律遵守等方面综体符合要求，有力指导和推进了我市相关行业企业安全生产标准化建设。但在抽查中也发现部分评审单位在评审时存在有未严格执行市局有关评审规定和要求，放低评审标准等问题。所以从本次抽查到的</a:t>
            </a:r>
            <a:r>
              <a:rPr lang="en-US" dirty="0" smtClean="0"/>
              <a:t>14</a:t>
            </a:r>
            <a:r>
              <a:rPr lang="zh-CN" altLang="en-US" dirty="0" smtClean="0"/>
              <a:t>家评审</a:t>
            </a:r>
            <a:r>
              <a:rPr lang="zh-CN" altLang="en-US" dirty="0" smtClean="0"/>
              <a:t>单位，只有</a:t>
            </a:r>
            <a:r>
              <a:rPr lang="en-US" dirty="0" smtClean="0"/>
              <a:t>2</a:t>
            </a:r>
            <a:r>
              <a:rPr lang="zh-CN" altLang="en-US" dirty="0" smtClean="0"/>
              <a:t>家合格，</a:t>
            </a:r>
            <a:r>
              <a:rPr lang="en-US" dirty="0" smtClean="0"/>
              <a:t>12</a:t>
            </a:r>
            <a:r>
              <a:rPr lang="zh-CN" altLang="en-US" dirty="0" smtClean="0"/>
              <a:t>家基本合格，合格率比较低。而且还有</a:t>
            </a:r>
            <a:r>
              <a:rPr lang="en-US" dirty="0" smtClean="0"/>
              <a:t>6</a:t>
            </a:r>
            <a:r>
              <a:rPr lang="zh-CN" altLang="en-US" dirty="0" smtClean="0"/>
              <a:t>家评审单位评审前未向市安生产全协会申报评审计划，还有</a:t>
            </a:r>
            <a:r>
              <a:rPr lang="en-US" dirty="0" smtClean="0"/>
              <a:t>1</a:t>
            </a:r>
            <a:r>
              <a:rPr lang="zh-CN" altLang="en-US" dirty="0" smtClean="0"/>
              <a:t>家没有开展评审业务。</a:t>
            </a:r>
          </a:p>
          <a:p>
            <a:pPr>
              <a:lnSpc>
                <a:spcPts val="2975"/>
              </a:lnSpc>
            </a:pPr>
            <a:endParaRPr lang="en-US" altLang="zh-CN" noProof="1" smtClean="0">
              <a:latin typeface="Arial" charset="0"/>
              <a:ea typeface="微软雅黑" pitchFamily="34" charset="-122"/>
              <a:sym typeface="Arial" charset="0"/>
            </a:endParaRPr>
          </a:p>
          <a:p>
            <a:pPr>
              <a:lnSpc>
                <a:spcPts val="2975"/>
              </a:lnSpc>
            </a:pPr>
            <a:r>
              <a:rPr lang="zh-CN" altLang="en-US" noProof="1" smtClean="0">
                <a:latin typeface="Arial" charset="0"/>
                <a:ea typeface="微软雅黑" pitchFamily="34" charset="-122"/>
                <a:sym typeface="Arial" charset="0"/>
              </a:rPr>
              <a:t>　</a:t>
            </a:r>
            <a:endParaRPr lang="zh-CN" noProof="1" smtClean="0">
              <a:latin typeface="Arial" charset="0"/>
              <a:ea typeface="微软雅黑" pitchFamily="34" charset="-122"/>
              <a:sym typeface="Arial" charset="0"/>
            </a:endParaRPr>
          </a:p>
        </p:txBody>
      </p:sp>
      <p:sp>
        <p:nvSpPr>
          <p:cNvPr id="5" name="同侧圆角矩形 4"/>
          <p:cNvSpPr/>
          <p:nvPr/>
        </p:nvSpPr>
        <p:spPr>
          <a:xfrm>
            <a:off x="1576070" y="1548765"/>
            <a:ext cx="9149080" cy="4298950"/>
          </a:xfrm>
          <a:prstGeom prst="round2SameRect">
            <a:avLst/>
          </a:prstGeom>
          <a:noFill/>
          <a:ln>
            <a:solidFill>
              <a:srgbClr val="FF0000"/>
            </a:solidFill>
          </a:ln>
          <a:extLst>
            <a:ext uri="{909E8E84-426E-40DD-AFC4-6F175D3DCCD1}">
              <a14:hiddenFill xmlns=""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charset="0"/>
              <a:ea typeface="微软雅黑" pitchFamily="34" charset="-122"/>
              <a:sym typeface="Arial" charset="0"/>
            </a:endParaRPr>
          </a:p>
        </p:txBody>
      </p:sp>
    </p:spTree>
  </p:cSld>
  <p:clrMapOvr>
    <a:masterClrMapping/>
  </p:clrMapOvr>
  <mc:AlternateContent xmlns:mc="http://schemas.openxmlformats.org/markup-compatibility/2006">
    <mc:Choice xmlns=""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图片 15"/>
          <p:cNvPicPr>
            <a:picLocks noChangeAspect="1"/>
          </p:cNvPicPr>
          <p:nvPr/>
        </p:nvPicPr>
        <p:blipFill>
          <a:blip r:embed="rId33" cstate="print">
            <a:extLst>
              <a:ext uri="{28A0092B-C50C-407E-A947-70E740481C1C}">
                <a14:useLocalDpi xmlns="" xmlns:a14="http://schemas.microsoft.com/office/drawing/2010/main" val="0"/>
              </a:ext>
            </a:extLst>
          </a:blip>
          <a:srcRect l="39620" t="6959" b="28403"/>
          <a:stretch>
            <a:fillRect/>
          </a:stretch>
        </p:blipFill>
        <p:spPr>
          <a:xfrm>
            <a:off x="1" y="0"/>
            <a:ext cx="1097279" cy="1941007"/>
          </a:xfrm>
          <a:custGeom>
            <a:avLst/>
            <a:gdLst>
              <a:gd name="connsiteX0" fmla="*/ 0 w 3360001"/>
              <a:gd name="connsiteY0" fmla="*/ 0 h 5943600"/>
              <a:gd name="connsiteX1" fmla="*/ 3360001 w 3360001"/>
              <a:gd name="connsiteY1" fmla="*/ 0 h 5943600"/>
              <a:gd name="connsiteX2" fmla="*/ 3360001 w 3360001"/>
              <a:gd name="connsiteY2" fmla="*/ 3927591 h 5943600"/>
              <a:gd name="connsiteX3" fmla="*/ 1544320 w 3360001"/>
              <a:gd name="connsiteY3" fmla="*/ 4399280 h 5943600"/>
              <a:gd name="connsiteX4" fmla="*/ 0 w 3360001"/>
              <a:gd name="connsiteY4" fmla="*/ 5943600 h 5943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60001" h="5943600">
                <a:moveTo>
                  <a:pt x="0" y="0"/>
                </a:moveTo>
                <a:lnTo>
                  <a:pt x="3360001" y="0"/>
                </a:lnTo>
                <a:lnTo>
                  <a:pt x="3360001" y="3927591"/>
                </a:lnTo>
                <a:lnTo>
                  <a:pt x="1544320" y="4399280"/>
                </a:lnTo>
                <a:lnTo>
                  <a:pt x="0" y="5943600"/>
                </a:lnTo>
                <a:close/>
              </a:path>
            </a:pathLst>
          </a:custGeom>
        </p:spPr>
      </p:pic>
      <p:sp>
        <p:nvSpPr>
          <p:cNvPr id="26" name="矩形 25"/>
          <p:cNvSpPr/>
          <p:nvPr>
            <p:custDataLst>
              <p:tags r:id="rId1"/>
            </p:custDataLst>
          </p:nvPr>
        </p:nvSpPr>
        <p:spPr>
          <a:xfrm>
            <a:off x="4656931" y="2871786"/>
            <a:ext cx="825500" cy="1114425"/>
          </a:xfrm>
          <a:prstGeom prst="rect">
            <a:avLst/>
          </a:prstGeom>
          <a:solidFill>
            <a:sysClr val="window" lastClr="FFFFFF">
              <a:lumMod val="65000"/>
            </a:sysClr>
          </a:solidFill>
          <a:ln w="76200">
            <a:noFill/>
          </a:ln>
        </p:spPr>
        <p:style>
          <a:lnRef idx="2">
            <a:srgbClr val="1F74AD">
              <a:shade val="50000"/>
            </a:srgbClr>
          </a:lnRef>
          <a:fillRef idx="1">
            <a:srgbClr val="1F74AD"/>
          </a:fillRef>
          <a:effectRef idx="0">
            <a:srgbClr val="1F74AD"/>
          </a:effectRef>
          <a:fontRef idx="minor">
            <a:sysClr val="window" lastClr="FFFFFF"/>
          </a:fontRef>
        </p:style>
        <p:txBody>
          <a:bodyPr anchor="ctr"/>
          <a:lstStyle/>
          <a:p>
            <a:pPr algn="ctr">
              <a:lnSpc>
                <a:spcPct val="120000"/>
              </a:lnSpc>
            </a:pPr>
            <a:endParaRPr>
              <a:latin typeface="Arial" charset="0"/>
              <a:ea typeface="微软雅黑" pitchFamily="34" charset="-122"/>
              <a:sym typeface="Arial" charset="0"/>
            </a:endParaRPr>
          </a:p>
        </p:txBody>
      </p:sp>
      <p:sp>
        <p:nvSpPr>
          <p:cNvPr id="27" name="矩形 26"/>
          <p:cNvSpPr/>
          <p:nvPr>
            <p:custDataLst>
              <p:tags r:id="rId2"/>
            </p:custDataLst>
          </p:nvPr>
        </p:nvSpPr>
        <p:spPr>
          <a:xfrm>
            <a:off x="4982786" y="3060698"/>
            <a:ext cx="173790" cy="127001"/>
          </a:xfrm>
          <a:prstGeom prst="rect">
            <a:avLst/>
          </a:prstGeom>
          <a:solidFill>
            <a:srgbClr val="FFBA00">
              <a:lumMod val="20000"/>
              <a:lumOff val="80000"/>
            </a:srgbClr>
          </a:solidFill>
          <a:ln w="76200">
            <a:noFill/>
          </a:ln>
        </p:spPr>
        <p:style>
          <a:lnRef idx="2">
            <a:srgbClr val="1F74AD">
              <a:shade val="50000"/>
            </a:srgbClr>
          </a:lnRef>
          <a:fillRef idx="1">
            <a:srgbClr val="1F74AD"/>
          </a:fillRef>
          <a:effectRef idx="0">
            <a:srgbClr val="1F74AD"/>
          </a:effectRef>
          <a:fontRef idx="minor">
            <a:sysClr val="window" lastClr="FFFFFF"/>
          </a:fontRef>
        </p:style>
        <p:txBody>
          <a:bodyPr anchor="ctr"/>
          <a:lstStyle/>
          <a:p>
            <a:pPr algn="ctr">
              <a:lnSpc>
                <a:spcPct val="120000"/>
              </a:lnSpc>
            </a:pPr>
            <a:endParaRPr>
              <a:latin typeface="Arial" charset="0"/>
              <a:ea typeface="微软雅黑" pitchFamily="34" charset="-122"/>
              <a:sym typeface="Arial" charset="0"/>
            </a:endParaRPr>
          </a:p>
        </p:txBody>
      </p:sp>
      <p:sp>
        <p:nvSpPr>
          <p:cNvPr id="28" name="矩形 27"/>
          <p:cNvSpPr/>
          <p:nvPr>
            <p:custDataLst>
              <p:tags r:id="rId3"/>
            </p:custDataLst>
          </p:nvPr>
        </p:nvSpPr>
        <p:spPr>
          <a:xfrm>
            <a:off x="4982786" y="3670298"/>
            <a:ext cx="173790" cy="127001"/>
          </a:xfrm>
          <a:prstGeom prst="rect">
            <a:avLst/>
          </a:prstGeom>
          <a:solidFill>
            <a:srgbClr val="FFBA00">
              <a:lumMod val="20000"/>
              <a:lumOff val="80000"/>
            </a:srgbClr>
          </a:solidFill>
          <a:ln w="76200">
            <a:noFill/>
          </a:ln>
        </p:spPr>
        <p:style>
          <a:lnRef idx="2">
            <a:srgbClr val="1F74AD">
              <a:shade val="50000"/>
            </a:srgbClr>
          </a:lnRef>
          <a:fillRef idx="1">
            <a:srgbClr val="1F74AD"/>
          </a:fillRef>
          <a:effectRef idx="0">
            <a:srgbClr val="1F74AD"/>
          </a:effectRef>
          <a:fontRef idx="minor">
            <a:sysClr val="window" lastClr="FFFFFF"/>
          </a:fontRef>
        </p:style>
        <p:txBody>
          <a:bodyPr anchor="ctr"/>
          <a:lstStyle/>
          <a:p>
            <a:pPr algn="ctr">
              <a:lnSpc>
                <a:spcPct val="120000"/>
              </a:lnSpc>
            </a:pPr>
            <a:endParaRPr>
              <a:latin typeface="Arial" charset="0"/>
              <a:ea typeface="微软雅黑" pitchFamily="34" charset="-122"/>
              <a:sym typeface="Arial" charset="0"/>
            </a:endParaRPr>
          </a:p>
        </p:txBody>
      </p:sp>
      <p:cxnSp>
        <p:nvCxnSpPr>
          <p:cNvPr id="29" name="直接连接符 28"/>
          <p:cNvCxnSpPr/>
          <p:nvPr>
            <p:custDataLst>
              <p:tags r:id="rId4"/>
            </p:custDataLst>
          </p:nvPr>
        </p:nvCxnSpPr>
        <p:spPr>
          <a:xfrm>
            <a:off x="4806155" y="3428999"/>
            <a:ext cx="555625" cy="0"/>
          </a:xfrm>
          <a:prstGeom prst="line">
            <a:avLst/>
          </a:prstGeom>
          <a:ln w="12700">
            <a:solidFill>
              <a:srgbClr val="FFBA00">
                <a:lumMod val="20000"/>
                <a:lumOff val="80000"/>
              </a:srgbClr>
            </a:solidFill>
          </a:ln>
        </p:spPr>
        <p:style>
          <a:lnRef idx="1">
            <a:srgbClr val="1F74AD"/>
          </a:lnRef>
          <a:fillRef idx="0">
            <a:srgbClr val="1F74AD"/>
          </a:fillRef>
          <a:effectRef idx="0">
            <a:srgbClr val="1F74AD"/>
          </a:effectRef>
          <a:fontRef idx="minor">
            <a:srgbClr val="000000"/>
          </a:fontRef>
        </p:style>
      </p:cxnSp>
      <p:sp>
        <p:nvSpPr>
          <p:cNvPr id="31" name="矩形 30"/>
          <p:cNvSpPr/>
          <p:nvPr>
            <p:custDataLst>
              <p:tags r:id="rId5"/>
            </p:custDataLst>
          </p:nvPr>
        </p:nvSpPr>
        <p:spPr>
          <a:xfrm>
            <a:off x="1368425" y="2990215"/>
            <a:ext cx="3256280" cy="1155065"/>
          </a:xfrm>
          <a:prstGeom prst="rect">
            <a:avLst/>
          </a:prstGeom>
        </p:spPr>
        <p:txBody>
          <a:bodyPr wrap="square" lIns="90000" tIns="46800" rIns="90000" bIns="0">
            <a:noAutofit/>
            <a:scene3d>
              <a:camera prst="orthographicFront"/>
              <a:lightRig rig="threePt" dir="t"/>
            </a:scene3d>
          </a:bodyPr>
          <a:lstStyle/>
          <a:p>
            <a:pPr lvl="0" algn="ctr" defTabSz="913765">
              <a:lnSpc>
                <a:spcPct val="120000"/>
              </a:lnSpc>
              <a:defRPr/>
            </a:pPr>
            <a:r>
              <a:rPr lang="zh-CN" altLang="en-US" sz="2500" b="1" dirty="0" smtClean="0">
                <a:solidFill>
                  <a:schemeClr val="tx1"/>
                </a:solidFill>
                <a:effectLst>
                  <a:outerShdw blurRad="38100" dist="19050" dir="2700000" algn="tl" rotWithShape="0">
                    <a:schemeClr val="dk1">
                      <a:alpha val="40000"/>
                    </a:schemeClr>
                  </a:outerShdw>
                </a:effectLst>
                <a:latin typeface="Arial" charset="0"/>
                <a:ea typeface="微软雅黑" pitchFamily="34" charset="-122"/>
                <a:sym typeface="Arial" charset="0"/>
              </a:rPr>
              <a:t>安全生产标准化评审存在的共性问题</a:t>
            </a:r>
            <a:endParaRPr lang="zh-CN" altLang="en-US" sz="2500" b="1" spc="300" dirty="0">
              <a:solidFill>
                <a:schemeClr val="tx1"/>
              </a:solidFill>
              <a:effectLst>
                <a:outerShdw blurRad="38100" dist="19050" dir="2700000" algn="tl" rotWithShape="0">
                  <a:schemeClr val="dk1">
                    <a:alpha val="40000"/>
                  </a:schemeClr>
                </a:outerShdw>
              </a:effectLst>
              <a:latin typeface="Arial" charset="0"/>
              <a:ea typeface="微软雅黑" pitchFamily="34" charset="-122"/>
              <a:cs typeface="+mn-ea"/>
              <a:sym typeface="Arial" charset="0"/>
            </a:endParaRPr>
          </a:p>
        </p:txBody>
      </p:sp>
      <p:cxnSp>
        <p:nvCxnSpPr>
          <p:cNvPr id="32" name="直接连接符 31"/>
          <p:cNvCxnSpPr>
            <a:stCxn id="46" idx="3"/>
          </p:cNvCxnSpPr>
          <p:nvPr>
            <p:custDataLst>
              <p:tags r:id="rId6"/>
            </p:custDataLst>
          </p:nvPr>
        </p:nvCxnSpPr>
        <p:spPr>
          <a:xfrm flipH="1">
            <a:off x="5556125" y="1227897"/>
            <a:ext cx="1390234" cy="1629512"/>
          </a:xfrm>
          <a:prstGeom prst="line">
            <a:avLst/>
          </a:prstGeom>
          <a:ln w="19050">
            <a:solidFill>
              <a:srgbClr val="FFBA00"/>
            </a:solidFill>
            <a:prstDash val="dash"/>
          </a:ln>
        </p:spPr>
        <p:style>
          <a:lnRef idx="1">
            <a:srgbClr val="1F74AD"/>
          </a:lnRef>
          <a:fillRef idx="0">
            <a:srgbClr val="1F74AD"/>
          </a:fillRef>
          <a:effectRef idx="0">
            <a:srgbClr val="1F74AD"/>
          </a:effectRef>
          <a:fontRef idx="minor">
            <a:srgbClr val="000000"/>
          </a:fontRef>
        </p:style>
      </p:cxnSp>
      <p:cxnSp>
        <p:nvCxnSpPr>
          <p:cNvPr id="33" name="直接连接符 32"/>
          <p:cNvCxnSpPr>
            <a:stCxn id="60" idx="1"/>
          </p:cNvCxnSpPr>
          <p:nvPr>
            <p:custDataLst>
              <p:tags r:id="rId7"/>
            </p:custDataLst>
          </p:nvPr>
        </p:nvCxnSpPr>
        <p:spPr>
          <a:xfrm flipH="1" flipV="1">
            <a:off x="5697292" y="3823422"/>
            <a:ext cx="1249066" cy="662859"/>
          </a:xfrm>
          <a:prstGeom prst="line">
            <a:avLst/>
          </a:prstGeom>
          <a:ln w="19050">
            <a:solidFill>
              <a:srgbClr val="FFBA00"/>
            </a:solidFill>
            <a:prstDash val="dash"/>
          </a:ln>
        </p:spPr>
        <p:style>
          <a:lnRef idx="1">
            <a:srgbClr val="1F74AD"/>
          </a:lnRef>
          <a:fillRef idx="0">
            <a:srgbClr val="1F74AD"/>
          </a:fillRef>
          <a:effectRef idx="0">
            <a:srgbClr val="1F74AD"/>
          </a:effectRef>
          <a:fontRef idx="minor">
            <a:srgbClr val="000000"/>
          </a:fontRef>
        </p:style>
      </p:cxnSp>
      <p:cxnSp>
        <p:nvCxnSpPr>
          <p:cNvPr id="44" name="直接连接符 43"/>
          <p:cNvCxnSpPr>
            <a:stCxn id="48" idx="2"/>
          </p:cNvCxnSpPr>
          <p:nvPr>
            <p:custDataLst>
              <p:tags r:id="rId8"/>
            </p:custDataLst>
          </p:nvPr>
        </p:nvCxnSpPr>
        <p:spPr>
          <a:xfrm flipH="1">
            <a:off x="5687635" y="3417850"/>
            <a:ext cx="1229895" cy="11149"/>
          </a:xfrm>
          <a:prstGeom prst="line">
            <a:avLst/>
          </a:prstGeom>
          <a:ln w="19050">
            <a:solidFill>
              <a:srgbClr val="FFBA00"/>
            </a:solidFill>
            <a:prstDash val="dash"/>
          </a:ln>
        </p:spPr>
        <p:style>
          <a:lnRef idx="1">
            <a:srgbClr val="1F74AD"/>
          </a:lnRef>
          <a:fillRef idx="0">
            <a:srgbClr val="1F74AD"/>
          </a:fillRef>
          <a:effectRef idx="0">
            <a:srgbClr val="1F74AD"/>
          </a:effectRef>
          <a:fontRef idx="minor">
            <a:srgbClr val="000000"/>
          </a:fontRef>
        </p:style>
      </p:cxnSp>
      <p:cxnSp>
        <p:nvCxnSpPr>
          <p:cNvPr id="51" name="直接连接符 50"/>
          <p:cNvCxnSpPr>
            <a:stCxn id="47" idx="2"/>
          </p:cNvCxnSpPr>
          <p:nvPr>
            <p:custDataLst>
              <p:tags r:id="rId9"/>
            </p:custDataLst>
          </p:nvPr>
        </p:nvCxnSpPr>
        <p:spPr>
          <a:xfrm flipH="1">
            <a:off x="5648069" y="2286029"/>
            <a:ext cx="1269462" cy="901670"/>
          </a:xfrm>
          <a:prstGeom prst="line">
            <a:avLst/>
          </a:prstGeom>
          <a:ln w="19050">
            <a:solidFill>
              <a:srgbClr val="FFBA00"/>
            </a:solidFill>
            <a:prstDash val="dash"/>
          </a:ln>
        </p:spPr>
        <p:style>
          <a:lnRef idx="1">
            <a:srgbClr val="1F74AD"/>
          </a:lnRef>
          <a:fillRef idx="0">
            <a:srgbClr val="1F74AD"/>
          </a:fillRef>
          <a:effectRef idx="0">
            <a:srgbClr val="1F74AD"/>
          </a:effectRef>
          <a:fontRef idx="minor">
            <a:srgbClr val="000000"/>
          </a:fontRef>
        </p:style>
      </p:cxnSp>
      <p:sp>
        <p:nvSpPr>
          <p:cNvPr id="42" name="圆角矩形 41"/>
          <p:cNvSpPr/>
          <p:nvPr>
            <p:custDataLst>
              <p:tags r:id="rId10"/>
            </p:custDataLst>
          </p:nvPr>
        </p:nvSpPr>
        <p:spPr>
          <a:xfrm>
            <a:off x="6975475" y="1725930"/>
            <a:ext cx="4736465" cy="770890"/>
          </a:xfrm>
          <a:prstGeom prst="roundRect">
            <a:avLst/>
          </a:prstGeom>
          <a:solidFill>
            <a:srgbClr val="FF4200"/>
          </a:solidFill>
          <a:ln w="76200">
            <a:solidFill>
              <a:sysClr val="window" lastClr="FFFFFF"/>
            </a:solidFill>
          </a:ln>
        </p:spPr>
        <p:style>
          <a:lnRef idx="2">
            <a:srgbClr val="1F74AD">
              <a:shade val="50000"/>
            </a:srgbClr>
          </a:lnRef>
          <a:fillRef idx="1">
            <a:srgbClr val="1F74AD"/>
          </a:fillRef>
          <a:effectRef idx="0">
            <a:srgbClr val="1F74AD"/>
          </a:effectRef>
          <a:fontRef idx="minor">
            <a:sysClr val="window" lastClr="FFFFFF"/>
          </a:fontRef>
        </p:style>
        <p:txBody>
          <a:bodyPr anchor="ctr"/>
          <a:lstStyle/>
          <a:p>
            <a:pPr algn="ctr">
              <a:lnSpc>
                <a:spcPct val="120000"/>
              </a:lnSpc>
            </a:pPr>
            <a:endParaRPr>
              <a:latin typeface="Arial" charset="0"/>
              <a:ea typeface="微软雅黑" pitchFamily="34" charset="-122"/>
              <a:sym typeface="Arial" charset="0"/>
            </a:endParaRPr>
          </a:p>
        </p:txBody>
      </p:sp>
      <p:sp>
        <p:nvSpPr>
          <p:cNvPr id="43" name="圆角矩形 42"/>
          <p:cNvSpPr/>
          <p:nvPr>
            <p:custDataLst>
              <p:tags r:id="rId11"/>
            </p:custDataLst>
          </p:nvPr>
        </p:nvSpPr>
        <p:spPr>
          <a:xfrm>
            <a:off x="6968490" y="601345"/>
            <a:ext cx="4743450" cy="869950"/>
          </a:xfrm>
          <a:prstGeom prst="roundRect">
            <a:avLst/>
          </a:prstGeom>
          <a:solidFill>
            <a:srgbClr val="FF170C"/>
          </a:solidFill>
          <a:ln w="76200">
            <a:solidFill>
              <a:sysClr val="window" lastClr="FFFFFF"/>
            </a:solidFill>
          </a:ln>
        </p:spPr>
        <p:style>
          <a:lnRef idx="2">
            <a:srgbClr val="1F74AD">
              <a:shade val="50000"/>
            </a:srgbClr>
          </a:lnRef>
          <a:fillRef idx="1">
            <a:srgbClr val="1F74AD"/>
          </a:fillRef>
          <a:effectRef idx="0">
            <a:srgbClr val="1F74AD"/>
          </a:effectRef>
          <a:fontRef idx="minor">
            <a:sysClr val="window" lastClr="FFFFFF"/>
          </a:fontRef>
        </p:style>
        <p:txBody>
          <a:bodyPr anchor="ctr"/>
          <a:lstStyle/>
          <a:p>
            <a:pPr algn="ctr">
              <a:lnSpc>
                <a:spcPct val="120000"/>
              </a:lnSpc>
            </a:pPr>
            <a:endParaRPr>
              <a:latin typeface="Arial" charset="0"/>
              <a:ea typeface="微软雅黑" pitchFamily="34" charset="-122"/>
              <a:sym typeface="Arial" charset="0"/>
            </a:endParaRPr>
          </a:p>
        </p:txBody>
      </p:sp>
      <p:sp>
        <p:nvSpPr>
          <p:cNvPr id="45" name="圆角矩形 44"/>
          <p:cNvSpPr/>
          <p:nvPr>
            <p:custDataLst>
              <p:tags r:id="rId12"/>
            </p:custDataLst>
          </p:nvPr>
        </p:nvSpPr>
        <p:spPr>
          <a:xfrm>
            <a:off x="6968490" y="2854325"/>
            <a:ext cx="4667885" cy="882406"/>
          </a:xfrm>
          <a:prstGeom prst="roundRect">
            <a:avLst/>
          </a:prstGeom>
          <a:solidFill>
            <a:srgbClr val="FF6000"/>
          </a:solidFill>
          <a:ln w="76200">
            <a:solidFill>
              <a:sysClr val="window" lastClr="FFFFFF"/>
            </a:solidFill>
          </a:ln>
        </p:spPr>
        <p:style>
          <a:lnRef idx="2">
            <a:srgbClr val="1F74AD">
              <a:shade val="50000"/>
            </a:srgbClr>
          </a:lnRef>
          <a:fillRef idx="1">
            <a:srgbClr val="1F74AD"/>
          </a:fillRef>
          <a:effectRef idx="0">
            <a:srgbClr val="1F74AD"/>
          </a:effectRef>
          <a:fontRef idx="minor">
            <a:sysClr val="window" lastClr="FFFFFF"/>
          </a:fontRef>
        </p:style>
        <p:txBody>
          <a:bodyPr anchor="ctr"/>
          <a:lstStyle/>
          <a:p>
            <a:pPr algn="ctr">
              <a:lnSpc>
                <a:spcPct val="120000"/>
              </a:lnSpc>
            </a:pPr>
            <a:endParaRPr>
              <a:latin typeface="Arial" charset="0"/>
              <a:ea typeface="微软雅黑" pitchFamily="34" charset="-122"/>
              <a:sym typeface="Arial" charset="0"/>
            </a:endParaRPr>
          </a:p>
        </p:txBody>
      </p:sp>
      <p:sp>
        <p:nvSpPr>
          <p:cNvPr id="46" name="椭圆 45"/>
          <p:cNvSpPr/>
          <p:nvPr>
            <p:custDataLst>
              <p:tags r:id="rId13"/>
            </p:custDataLst>
          </p:nvPr>
        </p:nvSpPr>
        <p:spPr>
          <a:xfrm>
            <a:off x="6917531" y="1059874"/>
            <a:ext cx="196850" cy="196851"/>
          </a:xfrm>
          <a:prstGeom prst="ellipse">
            <a:avLst/>
          </a:prstGeom>
          <a:solidFill>
            <a:srgbClr val="FF170C"/>
          </a:solidFill>
          <a:ln w="76200">
            <a:solidFill>
              <a:sysClr val="window" lastClr="FFFFFF"/>
            </a:solidFill>
          </a:ln>
        </p:spPr>
        <p:style>
          <a:lnRef idx="2">
            <a:srgbClr val="1F74AD">
              <a:shade val="50000"/>
            </a:srgbClr>
          </a:lnRef>
          <a:fillRef idx="1">
            <a:srgbClr val="1F74AD"/>
          </a:fillRef>
          <a:effectRef idx="0">
            <a:srgbClr val="1F74AD"/>
          </a:effectRef>
          <a:fontRef idx="minor">
            <a:sysClr val="window" lastClr="FFFFFF"/>
          </a:fontRef>
        </p:style>
        <p:txBody>
          <a:bodyPr anchor="ctr"/>
          <a:lstStyle/>
          <a:p>
            <a:pPr algn="ctr">
              <a:lnSpc>
                <a:spcPct val="120000"/>
              </a:lnSpc>
            </a:pPr>
            <a:endParaRPr>
              <a:latin typeface="Arial" charset="0"/>
              <a:ea typeface="微软雅黑" pitchFamily="34" charset="-122"/>
              <a:sym typeface="Arial" charset="0"/>
            </a:endParaRPr>
          </a:p>
        </p:txBody>
      </p:sp>
      <p:sp>
        <p:nvSpPr>
          <p:cNvPr id="47" name="椭圆 46"/>
          <p:cNvSpPr/>
          <p:nvPr>
            <p:custDataLst>
              <p:tags r:id="rId14"/>
            </p:custDataLst>
          </p:nvPr>
        </p:nvSpPr>
        <p:spPr>
          <a:xfrm>
            <a:off x="6917531" y="2187603"/>
            <a:ext cx="196850" cy="196851"/>
          </a:xfrm>
          <a:prstGeom prst="ellipse">
            <a:avLst/>
          </a:prstGeom>
          <a:solidFill>
            <a:srgbClr val="FF4200"/>
          </a:solidFill>
          <a:ln w="76200">
            <a:solidFill>
              <a:sysClr val="window" lastClr="FFFFFF"/>
            </a:solidFill>
          </a:ln>
        </p:spPr>
        <p:style>
          <a:lnRef idx="2">
            <a:srgbClr val="1F74AD">
              <a:shade val="50000"/>
            </a:srgbClr>
          </a:lnRef>
          <a:fillRef idx="1">
            <a:srgbClr val="1F74AD"/>
          </a:fillRef>
          <a:effectRef idx="0">
            <a:srgbClr val="1F74AD"/>
          </a:effectRef>
          <a:fontRef idx="minor">
            <a:sysClr val="window" lastClr="FFFFFF"/>
          </a:fontRef>
        </p:style>
        <p:txBody>
          <a:bodyPr anchor="ctr"/>
          <a:lstStyle/>
          <a:p>
            <a:pPr algn="ctr">
              <a:lnSpc>
                <a:spcPct val="120000"/>
              </a:lnSpc>
            </a:pPr>
            <a:endParaRPr>
              <a:latin typeface="Arial" charset="0"/>
              <a:ea typeface="微软雅黑" pitchFamily="34" charset="-122"/>
              <a:sym typeface="Arial" charset="0"/>
            </a:endParaRPr>
          </a:p>
        </p:txBody>
      </p:sp>
      <p:sp>
        <p:nvSpPr>
          <p:cNvPr id="48" name="椭圆 47"/>
          <p:cNvSpPr/>
          <p:nvPr>
            <p:custDataLst>
              <p:tags r:id="rId15"/>
            </p:custDataLst>
          </p:nvPr>
        </p:nvSpPr>
        <p:spPr>
          <a:xfrm>
            <a:off x="6917530" y="3319424"/>
            <a:ext cx="196850" cy="196851"/>
          </a:xfrm>
          <a:prstGeom prst="ellipse">
            <a:avLst/>
          </a:prstGeom>
          <a:solidFill>
            <a:srgbClr val="FF6000"/>
          </a:solidFill>
          <a:ln w="76200">
            <a:solidFill>
              <a:sysClr val="window" lastClr="FFFFFF"/>
            </a:solidFill>
          </a:ln>
        </p:spPr>
        <p:style>
          <a:lnRef idx="2">
            <a:srgbClr val="1F74AD">
              <a:shade val="50000"/>
            </a:srgbClr>
          </a:lnRef>
          <a:fillRef idx="1">
            <a:srgbClr val="1F74AD"/>
          </a:fillRef>
          <a:effectRef idx="0">
            <a:srgbClr val="1F74AD"/>
          </a:effectRef>
          <a:fontRef idx="minor">
            <a:sysClr val="window" lastClr="FFFFFF"/>
          </a:fontRef>
        </p:style>
        <p:txBody>
          <a:bodyPr anchor="ctr"/>
          <a:lstStyle/>
          <a:p>
            <a:pPr algn="ctr">
              <a:lnSpc>
                <a:spcPct val="120000"/>
              </a:lnSpc>
            </a:pPr>
            <a:endParaRPr>
              <a:latin typeface="Arial" charset="0"/>
              <a:ea typeface="微软雅黑" pitchFamily="34" charset="-122"/>
              <a:sym typeface="Arial" charset="0"/>
            </a:endParaRPr>
          </a:p>
        </p:txBody>
      </p:sp>
      <p:sp>
        <p:nvSpPr>
          <p:cNvPr id="50" name="矩形 49"/>
          <p:cNvSpPr/>
          <p:nvPr>
            <p:custDataLst>
              <p:tags r:id="rId16"/>
            </p:custDataLst>
          </p:nvPr>
        </p:nvSpPr>
        <p:spPr>
          <a:xfrm>
            <a:off x="8261985" y="1889760"/>
            <a:ext cx="3374390" cy="409575"/>
          </a:xfrm>
          <a:prstGeom prst="rect">
            <a:avLst/>
          </a:prstGeom>
        </p:spPr>
        <p:txBody>
          <a:bodyPr wrap="square" lIns="90000" tIns="46800" rIns="90000" bIns="0">
            <a:noAutofit/>
            <a:scene3d>
              <a:camera prst="orthographicFront"/>
              <a:lightRig rig="threePt" dir="t"/>
            </a:scene3d>
          </a:bodyPr>
          <a:lstStyle/>
          <a:p>
            <a:pPr lvl="0" defTabSz="913765">
              <a:lnSpc>
                <a:spcPct val="120000"/>
              </a:lnSpc>
              <a:defRPr/>
            </a:pPr>
            <a:r>
              <a:rPr lang="zh-CN" altLang="en-US" b="1" dirty="0" smtClean="0">
                <a:effectLst>
                  <a:outerShdw blurRad="38100" dist="19050" dir="2700000" algn="tl" rotWithShape="0">
                    <a:schemeClr val="dk1">
                      <a:alpha val="40000"/>
                    </a:schemeClr>
                  </a:outerShdw>
                </a:effectLst>
                <a:latin typeface="Arial" charset="0"/>
                <a:ea typeface="微软雅黑" pitchFamily="34" charset="-122"/>
                <a:sym typeface="Arial" charset="0"/>
              </a:rPr>
              <a:t>评审</a:t>
            </a:r>
            <a:r>
              <a:rPr lang="zh-CN" altLang="en-US" b="1" dirty="0" smtClean="0">
                <a:effectLst>
                  <a:outerShdw blurRad="38100" dist="19050" dir="2700000" algn="tl" rotWithShape="0">
                    <a:schemeClr val="dk1">
                      <a:alpha val="40000"/>
                    </a:schemeClr>
                  </a:outerShdw>
                </a:effectLst>
                <a:latin typeface="Arial" charset="0"/>
                <a:ea typeface="微软雅黑" pitchFamily="34" charset="-122"/>
                <a:sym typeface="Arial" charset="0"/>
              </a:rPr>
              <a:t>组未对企业做公正性声明</a:t>
            </a:r>
            <a:endParaRPr lang="zh-CN" altLang="da-DK" b="1" dirty="0">
              <a:effectLst>
                <a:outerShdw blurRad="38100" dist="19050" dir="2700000" algn="tl" rotWithShape="0">
                  <a:schemeClr val="dk1">
                    <a:alpha val="40000"/>
                  </a:schemeClr>
                </a:outerShdw>
              </a:effectLst>
              <a:latin typeface="Arial" charset="0"/>
              <a:ea typeface="微软雅黑" pitchFamily="34" charset="-122"/>
              <a:sym typeface="Arial" charset="0"/>
            </a:endParaRPr>
          </a:p>
        </p:txBody>
      </p:sp>
      <p:sp>
        <p:nvSpPr>
          <p:cNvPr id="53" name="矩形 52"/>
          <p:cNvSpPr/>
          <p:nvPr>
            <p:custDataLst>
              <p:tags r:id="rId17"/>
            </p:custDataLst>
          </p:nvPr>
        </p:nvSpPr>
        <p:spPr>
          <a:xfrm>
            <a:off x="8080916" y="829310"/>
            <a:ext cx="3674403" cy="409575"/>
          </a:xfrm>
          <a:prstGeom prst="rect">
            <a:avLst/>
          </a:prstGeom>
        </p:spPr>
        <p:txBody>
          <a:bodyPr wrap="square" lIns="90000" tIns="46800" rIns="90000" bIns="0">
            <a:noAutofit/>
            <a:scene3d>
              <a:camera prst="orthographicFront"/>
              <a:lightRig rig="threePt" dir="t"/>
            </a:scene3d>
          </a:bodyPr>
          <a:lstStyle/>
          <a:p>
            <a:pPr lvl="0" defTabSz="913765">
              <a:lnSpc>
                <a:spcPct val="120000"/>
              </a:lnSpc>
              <a:defRPr/>
            </a:pPr>
            <a:r>
              <a:rPr lang="zh-CN" altLang="en-US" b="1" dirty="0" smtClean="0">
                <a:effectLst>
                  <a:outerShdw blurRad="38100" dist="19050" dir="2700000" algn="tl" rotWithShape="0">
                    <a:schemeClr val="dk1">
                      <a:alpha val="40000"/>
                    </a:schemeClr>
                  </a:outerShdw>
                </a:effectLst>
                <a:latin typeface="Arial" charset="0"/>
                <a:ea typeface="微软雅黑" pitchFamily="34" charset="-122"/>
                <a:sym typeface="Arial" charset="0"/>
              </a:rPr>
              <a:t>首次</a:t>
            </a:r>
            <a:r>
              <a:rPr lang="zh-CN" altLang="en-US" b="1" dirty="0" smtClean="0">
                <a:effectLst>
                  <a:outerShdw blurRad="38100" dist="19050" dir="2700000" algn="tl" rotWithShape="0">
                    <a:schemeClr val="dk1">
                      <a:alpha val="40000"/>
                    </a:schemeClr>
                  </a:outerShdw>
                </a:effectLst>
                <a:latin typeface="Arial" charset="0"/>
                <a:ea typeface="微软雅黑" pitchFamily="34" charset="-122"/>
                <a:sym typeface="Arial" charset="0"/>
              </a:rPr>
              <a:t>会议和末次会议开展不够充分</a:t>
            </a:r>
            <a:endParaRPr lang="zh-CN" altLang="en-US" b="1" dirty="0">
              <a:effectLst>
                <a:outerShdw blurRad="38100" dist="19050" dir="2700000" algn="tl" rotWithShape="0">
                  <a:schemeClr val="dk1">
                    <a:alpha val="40000"/>
                  </a:schemeClr>
                </a:outerShdw>
              </a:effectLst>
              <a:latin typeface="Arial" charset="0"/>
              <a:ea typeface="微软雅黑" pitchFamily="34" charset="-122"/>
              <a:sym typeface="Arial" charset="0"/>
            </a:endParaRPr>
          </a:p>
        </p:txBody>
      </p:sp>
      <p:sp>
        <p:nvSpPr>
          <p:cNvPr id="55" name="矩形 54"/>
          <p:cNvSpPr/>
          <p:nvPr>
            <p:custDataLst>
              <p:tags r:id="rId18"/>
            </p:custDataLst>
          </p:nvPr>
        </p:nvSpPr>
        <p:spPr>
          <a:xfrm>
            <a:off x="8261985" y="2848955"/>
            <a:ext cx="3374390" cy="409575"/>
          </a:xfrm>
          <a:prstGeom prst="rect">
            <a:avLst/>
          </a:prstGeom>
        </p:spPr>
        <p:txBody>
          <a:bodyPr wrap="square" lIns="90000" tIns="46800" rIns="90000" bIns="0">
            <a:noAutofit/>
            <a:scene3d>
              <a:camera prst="orthographicFront"/>
              <a:lightRig rig="threePt" dir="t"/>
            </a:scene3d>
          </a:bodyPr>
          <a:lstStyle/>
          <a:p>
            <a:pPr defTabSz="913765">
              <a:lnSpc>
                <a:spcPct val="140000"/>
              </a:lnSpc>
              <a:defRPr/>
            </a:pPr>
            <a:r>
              <a:rPr lang="zh-CN" altLang="en-US" b="1" dirty="0" smtClean="0">
                <a:effectLst>
                  <a:outerShdw blurRad="38100" dist="19050" dir="2700000" algn="tl" rotWithShape="0">
                    <a:schemeClr val="dk1">
                      <a:alpha val="40000"/>
                    </a:schemeClr>
                  </a:outerShdw>
                </a:effectLst>
                <a:latin typeface="Arial" charset="0"/>
                <a:ea typeface="微软雅黑" pitchFamily="34" charset="-122"/>
                <a:sym typeface="Arial" charset="0"/>
              </a:rPr>
              <a:t>评审</a:t>
            </a:r>
            <a:r>
              <a:rPr lang="zh-CN" altLang="en-US" b="1" dirty="0" smtClean="0">
                <a:effectLst>
                  <a:outerShdw blurRad="38100" dist="19050" dir="2700000" algn="tl" rotWithShape="0">
                    <a:schemeClr val="dk1">
                      <a:alpha val="40000"/>
                    </a:schemeClr>
                  </a:outerShdw>
                </a:effectLst>
                <a:latin typeface="Arial" charset="0"/>
                <a:ea typeface="微软雅黑" pitchFamily="34" charset="-122"/>
                <a:sym typeface="Arial" charset="0"/>
              </a:rPr>
              <a:t>人员现场考评时未按企业实际设备数量进行抽样打分</a:t>
            </a:r>
            <a:endParaRPr lang="zh-CN" altLang="da-DK" b="1" dirty="0">
              <a:effectLst>
                <a:outerShdw blurRad="38100" dist="19050" dir="2700000" algn="tl" rotWithShape="0">
                  <a:schemeClr val="dk1">
                    <a:alpha val="40000"/>
                  </a:schemeClr>
                </a:outerShdw>
              </a:effectLst>
              <a:latin typeface="Arial" charset="0"/>
              <a:ea typeface="微软雅黑" pitchFamily="34" charset="-122"/>
              <a:sym typeface="Arial" charset="0"/>
            </a:endParaRPr>
          </a:p>
          <a:p>
            <a:pPr defTabSz="913765">
              <a:lnSpc>
                <a:spcPct val="140000"/>
              </a:lnSpc>
              <a:defRPr/>
            </a:pPr>
            <a:endParaRPr lang="zh-CN" altLang="da-DK" b="1" dirty="0">
              <a:effectLst>
                <a:outerShdw blurRad="38100" dist="19050" dir="2700000" algn="tl" rotWithShape="0">
                  <a:schemeClr val="dk1">
                    <a:alpha val="40000"/>
                  </a:schemeClr>
                </a:outerShdw>
              </a:effectLst>
              <a:latin typeface="Arial" charset="0"/>
              <a:ea typeface="微软雅黑" pitchFamily="34" charset="-122"/>
              <a:sym typeface="Arial" charset="0"/>
            </a:endParaRPr>
          </a:p>
        </p:txBody>
      </p:sp>
      <p:sp>
        <p:nvSpPr>
          <p:cNvPr id="56" name="任意多边形 55"/>
          <p:cNvSpPr/>
          <p:nvPr>
            <p:custDataLst>
              <p:tags r:id="rId19"/>
            </p:custDataLst>
          </p:nvPr>
        </p:nvSpPr>
        <p:spPr bwMode="auto">
          <a:xfrm>
            <a:off x="7474606" y="1913476"/>
            <a:ext cx="424068" cy="423280"/>
          </a:xfrm>
          <a:custGeom>
            <a:avLst/>
            <a:gdLst>
              <a:gd name="T0" fmla="*/ 164 w 204"/>
              <a:gd name="T1" fmla="*/ 0 h 204"/>
              <a:gd name="T2" fmla="*/ 39 w 204"/>
              <a:gd name="T3" fmla="*/ 0 h 204"/>
              <a:gd name="T4" fmla="*/ 0 w 204"/>
              <a:gd name="T5" fmla="*/ 39 h 204"/>
              <a:gd name="T6" fmla="*/ 0 w 204"/>
              <a:gd name="T7" fmla="*/ 81 h 204"/>
              <a:gd name="T8" fmla="*/ 0 w 204"/>
              <a:gd name="T9" fmla="*/ 164 h 204"/>
              <a:gd name="T10" fmla="*/ 39 w 204"/>
              <a:gd name="T11" fmla="*/ 204 h 204"/>
              <a:gd name="T12" fmla="*/ 164 w 204"/>
              <a:gd name="T13" fmla="*/ 204 h 204"/>
              <a:gd name="T14" fmla="*/ 204 w 204"/>
              <a:gd name="T15" fmla="*/ 164 h 204"/>
              <a:gd name="T16" fmla="*/ 204 w 204"/>
              <a:gd name="T17" fmla="*/ 81 h 204"/>
              <a:gd name="T18" fmla="*/ 204 w 204"/>
              <a:gd name="T19" fmla="*/ 39 h 204"/>
              <a:gd name="T20" fmla="*/ 164 w 204"/>
              <a:gd name="T21" fmla="*/ 0 h 204"/>
              <a:gd name="T22" fmla="*/ 176 w 204"/>
              <a:gd name="T23" fmla="*/ 23 h 204"/>
              <a:gd name="T24" fmla="*/ 180 w 204"/>
              <a:gd name="T25" fmla="*/ 23 h 204"/>
              <a:gd name="T26" fmla="*/ 180 w 204"/>
              <a:gd name="T27" fmla="*/ 28 h 204"/>
              <a:gd name="T28" fmla="*/ 180 w 204"/>
              <a:gd name="T29" fmla="*/ 58 h 204"/>
              <a:gd name="T30" fmla="*/ 146 w 204"/>
              <a:gd name="T31" fmla="*/ 58 h 204"/>
              <a:gd name="T32" fmla="*/ 146 w 204"/>
              <a:gd name="T33" fmla="*/ 24 h 204"/>
              <a:gd name="T34" fmla="*/ 176 w 204"/>
              <a:gd name="T35" fmla="*/ 23 h 204"/>
              <a:gd name="T36" fmla="*/ 73 w 204"/>
              <a:gd name="T37" fmla="*/ 81 h 204"/>
              <a:gd name="T38" fmla="*/ 102 w 204"/>
              <a:gd name="T39" fmla="*/ 66 h 204"/>
              <a:gd name="T40" fmla="*/ 131 w 204"/>
              <a:gd name="T41" fmla="*/ 81 h 204"/>
              <a:gd name="T42" fmla="*/ 138 w 204"/>
              <a:gd name="T43" fmla="*/ 102 h 204"/>
              <a:gd name="T44" fmla="*/ 102 w 204"/>
              <a:gd name="T45" fmla="*/ 138 h 204"/>
              <a:gd name="T46" fmla="*/ 66 w 204"/>
              <a:gd name="T47" fmla="*/ 102 h 204"/>
              <a:gd name="T48" fmla="*/ 73 w 204"/>
              <a:gd name="T49" fmla="*/ 81 h 204"/>
              <a:gd name="T50" fmla="*/ 184 w 204"/>
              <a:gd name="T51" fmla="*/ 164 h 204"/>
              <a:gd name="T52" fmla="*/ 164 w 204"/>
              <a:gd name="T53" fmla="*/ 184 h 204"/>
              <a:gd name="T54" fmla="*/ 39 w 204"/>
              <a:gd name="T55" fmla="*/ 184 h 204"/>
              <a:gd name="T56" fmla="*/ 20 w 204"/>
              <a:gd name="T57" fmla="*/ 164 h 204"/>
              <a:gd name="T58" fmla="*/ 20 w 204"/>
              <a:gd name="T59" fmla="*/ 81 h 204"/>
              <a:gd name="T60" fmla="*/ 50 w 204"/>
              <a:gd name="T61" fmla="*/ 81 h 204"/>
              <a:gd name="T62" fmla="*/ 46 w 204"/>
              <a:gd name="T63" fmla="*/ 102 h 204"/>
              <a:gd name="T64" fmla="*/ 102 w 204"/>
              <a:gd name="T65" fmla="*/ 158 h 204"/>
              <a:gd name="T66" fmla="*/ 157 w 204"/>
              <a:gd name="T67" fmla="*/ 102 h 204"/>
              <a:gd name="T68" fmla="*/ 153 w 204"/>
              <a:gd name="T69" fmla="*/ 81 h 204"/>
              <a:gd name="T70" fmla="*/ 184 w 204"/>
              <a:gd name="T71" fmla="*/ 81 h 204"/>
              <a:gd name="T72" fmla="*/ 184 w 204"/>
              <a:gd name="T73" fmla="*/ 164 h 2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04" h="204">
                <a:moveTo>
                  <a:pt x="164" y="0"/>
                </a:moveTo>
                <a:cubicBezTo>
                  <a:pt x="39" y="0"/>
                  <a:pt x="39" y="0"/>
                  <a:pt x="39" y="0"/>
                </a:cubicBezTo>
                <a:cubicBezTo>
                  <a:pt x="17" y="0"/>
                  <a:pt x="0" y="18"/>
                  <a:pt x="0" y="39"/>
                </a:cubicBezTo>
                <a:cubicBezTo>
                  <a:pt x="0" y="81"/>
                  <a:pt x="0" y="81"/>
                  <a:pt x="0" y="81"/>
                </a:cubicBezTo>
                <a:cubicBezTo>
                  <a:pt x="0" y="164"/>
                  <a:pt x="0" y="164"/>
                  <a:pt x="0" y="164"/>
                </a:cubicBezTo>
                <a:cubicBezTo>
                  <a:pt x="0" y="186"/>
                  <a:pt x="17" y="204"/>
                  <a:pt x="39" y="204"/>
                </a:cubicBezTo>
                <a:cubicBezTo>
                  <a:pt x="164" y="204"/>
                  <a:pt x="164" y="204"/>
                  <a:pt x="164" y="204"/>
                </a:cubicBezTo>
                <a:cubicBezTo>
                  <a:pt x="186" y="204"/>
                  <a:pt x="204" y="186"/>
                  <a:pt x="204" y="164"/>
                </a:cubicBezTo>
                <a:cubicBezTo>
                  <a:pt x="204" y="81"/>
                  <a:pt x="204" y="81"/>
                  <a:pt x="204" y="81"/>
                </a:cubicBezTo>
                <a:cubicBezTo>
                  <a:pt x="204" y="39"/>
                  <a:pt x="204" y="39"/>
                  <a:pt x="204" y="39"/>
                </a:cubicBezTo>
                <a:cubicBezTo>
                  <a:pt x="204" y="18"/>
                  <a:pt x="186" y="0"/>
                  <a:pt x="164" y="0"/>
                </a:cubicBezTo>
                <a:close/>
                <a:moveTo>
                  <a:pt x="176" y="23"/>
                </a:moveTo>
                <a:cubicBezTo>
                  <a:pt x="180" y="23"/>
                  <a:pt x="180" y="23"/>
                  <a:pt x="180" y="23"/>
                </a:cubicBezTo>
                <a:cubicBezTo>
                  <a:pt x="180" y="28"/>
                  <a:pt x="180" y="28"/>
                  <a:pt x="180" y="28"/>
                </a:cubicBezTo>
                <a:cubicBezTo>
                  <a:pt x="180" y="58"/>
                  <a:pt x="180" y="58"/>
                  <a:pt x="180" y="58"/>
                </a:cubicBezTo>
                <a:cubicBezTo>
                  <a:pt x="146" y="58"/>
                  <a:pt x="146" y="58"/>
                  <a:pt x="146" y="58"/>
                </a:cubicBezTo>
                <a:cubicBezTo>
                  <a:pt x="146" y="24"/>
                  <a:pt x="146" y="24"/>
                  <a:pt x="146" y="24"/>
                </a:cubicBezTo>
                <a:lnTo>
                  <a:pt x="176" y="23"/>
                </a:lnTo>
                <a:close/>
                <a:moveTo>
                  <a:pt x="73" y="81"/>
                </a:moveTo>
                <a:cubicBezTo>
                  <a:pt x="79" y="72"/>
                  <a:pt x="90" y="66"/>
                  <a:pt x="102" y="66"/>
                </a:cubicBezTo>
                <a:cubicBezTo>
                  <a:pt x="114" y="66"/>
                  <a:pt x="124" y="72"/>
                  <a:pt x="131" y="81"/>
                </a:cubicBezTo>
                <a:cubicBezTo>
                  <a:pt x="135" y="87"/>
                  <a:pt x="138" y="94"/>
                  <a:pt x="138" y="102"/>
                </a:cubicBezTo>
                <a:cubicBezTo>
                  <a:pt x="138" y="122"/>
                  <a:pt x="121" y="138"/>
                  <a:pt x="102" y="138"/>
                </a:cubicBezTo>
                <a:cubicBezTo>
                  <a:pt x="82" y="138"/>
                  <a:pt x="66" y="122"/>
                  <a:pt x="66" y="102"/>
                </a:cubicBezTo>
                <a:cubicBezTo>
                  <a:pt x="66" y="94"/>
                  <a:pt x="68" y="87"/>
                  <a:pt x="73" y="81"/>
                </a:cubicBezTo>
                <a:close/>
                <a:moveTo>
                  <a:pt x="184" y="164"/>
                </a:moveTo>
                <a:cubicBezTo>
                  <a:pt x="184" y="175"/>
                  <a:pt x="175" y="184"/>
                  <a:pt x="164" y="184"/>
                </a:cubicBezTo>
                <a:cubicBezTo>
                  <a:pt x="39" y="184"/>
                  <a:pt x="39" y="184"/>
                  <a:pt x="39" y="184"/>
                </a:cubicBezTo>
                <a:cubicBezTo>
                  <a:pt x="28" y="184"/>
                  <a:pt x="20" y="175"/>
                  <a:pt x="20" y="164"/>
                </a:cubicBezTo>
                <a:cubicBezTo>
                  <a:pt x="20" y="81"/>
                  <a:pt x="20" y="81"/>
                  <a:pt x="20" y="81"/>
                </a:cubicBezTo>
                <a:cubicBezTo>
                  <a:pt x="50" y="81"/>
                  <a:pt x="50" y="81"/>
                  <a:pt x="50" y="81"/>
                </a:cubicBezTo>
                <a:cubicBezTo>
                  <a:pt x="47" y="87"/>
                  <a:pt x="46" y="95"/>
                  <a:pt x="46" y="102"/>
                </a:cubicBezTo>
                <a:cubicBezTo>
                  <a:pt x="46" y="133"/>
                  <a:pt x="71" y="158"/>
                  <a:pt x="102" y="158"/>
                </a:cubicBezTo>
                <a:cubicBezTo>
                  <a:pt x="132" y="158"/>
                  <a:pt x="157" y="133"/>
                  <a:pt x="157" y="102"/>
                </a:cubicBezTo>
                <a:cubicBezTo>
                  <a:pt x="157" y="95"/>
                  <a:pt x="156" y="87"/>
                  <a:pt x="153" y="81"/>
                </a:cubicBezTo>
                <a:cubicBezTo>
                  <a:pt x="184" y="81"/>
                  <a:pt x="184" y="81"/>
                  <a:pt x="184" y="81"/>
                </a:cubicBezTo>
                <a:lnTo>
                  <a:pt x="184" y="164"/>
                </a:lnTo>
                <a:close/>
              </a:path>
            </a:pathLst>
          </a:custGeom>
          <a:solidFill>
            <a:sysClr val="window" lastClr="FFFFFF"/>
          </a:solidFill>
          <a:ln>
            <a:noFill/>
          </a:ln>
        </p:spPr>
        <p:txBody>
          <a:bodyPr anchor="ctr"/>
          <a:lstStyle/>
          <a:p>
            <a:pPr algn="ctr">
              <a:lnSpc>
                <a:spcPct val="120000"/>
              </a:lnSpc>
            </a:pPr>
            <a:endParaRPr>
              <a:latin typeface="Arial" charset="0"/>
              <a:ea typeface="微软雅黑" pitchFamily="34" charset="-122"/>
              <a:sym typeface="Arial" charset="0"/>
            </a:endParaRPr>
          </a:p>
        </p:txBody>
      </p:sp>
      <p:sp>
        <p:nvSpPr>
          <p:cNvPr id="57" name="任意多边形 56"/>
          <p:cNvSpPr/>
          <p:nvPr>
            <p:custDataLst>
              <p:tags r:id="rId20"/>
            </p:custDataLst>
          </p:nvPr>
        </p:nvSpPr>
        <p:spPr bwMode="auto">
          <a:xfrm>
            <a:off x="7470540" y="811372"/>
            <a:ext cx="428132" cy="428132"/>
          </a:xfrm>
          <a:custGeom>
            <a:avLst/>
            <a:gdLst>
              <a:gd name="connsiteX0" fmla="*/ 71839 w 334963"/>
              <a:gd name="connsiteY0" fmla="*/ 306388 h 334963"/>
              <a:gd name="connsiteX1" fmla="*/ 263123 w 334963"/>
              <a:gd name="connsiteY1" fmla="*/ 306388 h 334963"/>
              <a:gd name="connsiteX2" fmla="*/ 276225 w 334963"/>
              <a:gd name="connsiteY2" fmla="*/ 321356 h 334963"/>
              <a:gd name="connsiteX3" fmla="*/ 263123 w 334963"/>
              <a:gd name="connsiteY3" fmla="*/ 334963 h 334963"/>
              <a:gd name="connsiteX4" fmla="*/ 71839 w 334963"/>
              <a:gd name="connsiteY4" fmla="*/ 334963 h 334963"/>
              <a:gd name="connsiteX5" fmla="*/ 58737 w 334963"/>
              <a:gd name="connsiteY5" fmla="*/ 321356 h 334963"/>
              <a:gd name="connsiteX6" fmla="*/ 71839 w 334963"/>
              <a:gd name="connsiteY6" fmla="*/ 306388 h 334963"/>
              <a:gd name="connsiteX7" fmla="*/ 85725 w 334963"/>
              <a:gd name="connsiteY7" fmla="*/ 153988 h 334963"/>
              <a:gd name="connsiteX8" fmla="*/ 85725 w 334963"/>
              <a:gd name="connsiteY8" fmla="*/ 252413 h 334963"/>
              <a:gd name="connsiteX9" fmla="*/ 249238 w 334963"/>
              <a:gd name="connsiteY9" fmla="*/ 252413 h 334963"/>
              <a:gd name="connsiteX10" fmla="*/ 249238 w 334963"/>
              <a:gd name="connsiteY10" fmla="*/ 153988 h 334963"/>
              <a:gd name="connsiteX11" fmla="*/ 166687 w 334963"/>
              <a:gd name="connsiteY11" fmla="*/ 28575 h 334963"/>
              <a:gd name="connsiteX12" fmla="*/ 77068 w 334963"/>
              <a:gd name="connsiteY12" fmla="*/ 90238 h 334963"/>
              <a:gd name="connsiteX13" fmla="*/ 66525 w 334963"/>
              <a:gd name="connsiteY13" fmla="*/ 100734 h 334963"/>
              <a:gd name="connsiteX14" fmla="*/ 26987 w 334963"/>
              <a:gd name="connsiteY14" fmla="*/ 145341 h 334963"/>
              <a:gd name="connsiteX15" fmla="*/ 57299 w 334963"/>
              <a:gd name="connsiteY15" fmla="*/ 187325 h 334963"/>
              <a:gd name="connsiteX16" fmla="*/ 57299 w 334963"/>
              <a:gd name="connsiteY16" fmla="*/ 140093 h 334963"/>
              <a:gd name="connsiteX17" fmla="*/ 70479 w 334963"/>
              <a:gd name="connsiteY17" fmla="*/ 125662 h 334963"/>
              <a:gd name="connsiteX18" fmla="*/ 262896 w 334963"/>
              <a:gd name="connsiteY18" fmla="*/ 125662 h 334963"/>
              <a:gd name="connsiteX19" fmla="*/ 276075 w 334963"/>
              <a:gd name="connsiteY19" fmla="*/ 140093 h 334963"/>
              <a:gd name="connsiteX20" fmla="*/ 276075 w 334963"/>
              <a:gd name="connsiteY20" fmla="*/ 187325 h 334963"/>
              <a:gd name="connsiteX21" fmla="*/ 306387 w 334963"/>
              <a:gd name="connsiteY21" fmla="*/ 145341 h 334963"/>
              <a:gd name="connsiteX22" fmla="*/ 266849 w 334963"/>
              <a:gd name="connsiteY22" fmla="*/ 100734 h 334963"/>
              <a:gd name="connsiteX23" fmla="*/ 256306 w 334963"/>
              <a:gd name="connsiteY23" fmla="*/ 90238 h 334963"/>
              <a:gd name="connsiteX24" fmla="*/ 166687 w 334963"/>
              <a:gd name="connsiteY24" fmla="*/ 28575 h 334963"/>
              <a:gd name="connsiteX25" fmla="*/ 167482 w 334963"/>
              <a:gd name="connsiteY25" fmla="*/ 0 h 334963"/>
              <a:gd name="connsiteX26" fmla="*/ 280894 w 334963"/>
              <a:gd name="connsiteY26" fmla="*/ 75122 h 334963"/>
              <a:gd name="connsiteX27" fmla="*/ 334963 w 334963"/>
              <a:gd name="connsiteY27" fmla="*/ 144972 h 334963"/>
              <a:gd name="connsiteX28" fmla="*/ 276938 w 334963"/>
              <a:gd name="connsiteY28" fmla="*/ 216139 h 334963"/>
              <a:gd name="connsiteX29" fmla="*/ 276938 w 334963"/>
              <a:gd name="connsiteY29" fmla="*/ 266221 h 334963"/>
              <a:gd name="connsiteX30" fmla="*/ 263750 w 334963"/>
              <a:gd name="connsiteY30" fmla="*/ 279400 h 334963"/>
              <a:gd name="connsiteX31" fmla="*/ 71213 w 334963"/>
              <a:gd name="connsiteY31" fmla="*/ 279400 h 334963"/>
              <a:gd name="connsiteX32" fmla="*/ 58025 w 334963"/>
              <a:gd name="connsiteY32" fmla="*/ 266221 h 334963"/>
              <a:gd name="connsiteX33" fmla="*/ 58025 w 334963"/>
              <a:gd name="connsiteY33" fmla="*/ 216139 h 334963"/>
              <a:gd name="connsiteX34" fmla="*/ 0 w 334963"/>
              <a:gd name="connsiteY34" fmla="*/ 144972 h 334963"/>
              <a:gd name="connsiteX35" fmla="*/ 54069 w 334963"/>
              <a:gd name="connsiteY35" fmla="*/ 75122 h 334963"/>
              <a:gd name="connsiteX36" fmla="*/ 167482 w 334963"/>
              <a:gd name="connsiteY36" fmla="*/ 0 h 3349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34963" h="334963">
                <a:moveTo>
                  <a:pt x="71839" y="306388"/>
                </a:moveTo>
                <a:cubicBezTo>
                  <a:pt x="71839" y="306388"/>
                  <a:pt x="71839" y="306388"/>
                  <a:pt x="263123" y="306388"/>
                </a:cubicBezTo>
                <a:cubicBezTo>
                  <a:pt x="270984" y="306388"/>
                  <a:pt x="276225" y="313192"/>
                  <a:pt x="276225" y="321356"/>
                </a:cubicBezTo>
                <a:cubicBezTo>
                  <a:pt x="276225" y="329520"/>
                  <a:pt x="270984" y="334963"/>
                  <a:pt x="263123" y="334963"/>
                </a:cubicBezTo>
                <a:cubicBezTo>
                  <a:pt x="263123" y="334963"/>
                  <a:pt x="263123" y="334963"/>
                  <a:pt x="71839" y="334963"/>
                </a:cubicBezTo>
                <a:cubicBezTo>
                  <a:pt x="63978" y="334963"/>
                  <a:pt x="58737" y="329520"/>
                  <a:pt x="58737" y="321356"/>
                </a:cubicBezTo>
                <a:cubicBezTo>
                  <a:pt x="58737" y="313192"/>
                  <a:pt x="63978" y="306388"/>
                  <a:pt x="71839" y="306388"/>
                </a:cubicBezTo>
                <a:close/>
                <a:moveTo>
                  <a:pt x="85725" y="153988"/>
                </a:moveTo>
                <a:lnTo>
                  <a:pt x="85725" y="252413"/>
                </a:lnTo>
                <a:lnTo>
                  <a:pt x="249238" y="252413"/>
                </a:lnTo>
                <a:lnTo>
                  <a:pt x="249238" y="153988"/>
                </a:lnTo>
                <a:close/>
                <a:moveTo>
                  <a:pt x="166687" y="28575"/>
                </a:moveTo>
                <a:cubicBezTo>
                  <a:pt x="124513" y="28575"/>
                  <a:pt x="86294" y="54815"/>
                  <a:pt x="77068" y="90238"/>
                </a:cubicBezTo>
                <a:cubicBezTo>
                  <a:pt x="75750" y="95486"/>
                  <a:pt x="71796" y="99422"/>
                  <a:pt x="66525" y="100734"/>
                </a:cubicBezTo>
                <a:cubicBezTo>
                  <a:pt x="42802" y="105982"/>
                  <a:pt x="26987" y="124350"/>
                  <a:pt x="26987" y="145341"/>
                </a:cubicBezTo>
                <a:cubicBezTo>
                  <a:pt x="26987" y="163709"/>
                  <a:pt x="38848" y="179453"/>
                  <a:pt x="57299" y="187325"/>
                </a:cubicBezTo>
                <a:cubicBezTo>
                  <a:pt x="57299" y="187325"/>
                  <a:pt x="57299" y="187325"/>
                  <a:pt x="57299" y="140093"/>
                </a:cubicBezTo>
                <a:cubicBezTo>
                  <a:pt x="57299" y="132222"/>
                  <a:pt x="62571" y="125662"/>
                  <a:pt x="70479" y="125662"/>
                </a:cubicBezTo>
                <a:cubicBezTo>
                  <a:pt x="70479" y="125662"/>
                  <a:pt x="70479" y="125662"/>
                  <a:pt x="262896" y="125662"/>
                </a:cubicBezTo>
                <a:cubicBezTo>
                  <a:pt x="270803" y="125662"/>
                  <a:pt x="276075" y="132222"/>
                  <a:pt x="276075" y="140093"/>
                </a:cubicBezTo>
                <a:cubicBezTo>
                  <a:pt x="276075" y="140093"/>
                  <a:pt x="276075" y="140093"/>
                  <a:pt x="276075" y="187325"/>
                </a:cubicBezTo>
                <a:cubicBezTo>
                  <a:pt x="294526" y="179453"/>
                  <a:pt x="306387" y="163709"/>
                  <a:pt x="306387" y="145341"/>
                </a:cubicBezTo>
                <a:cubicBezTo>
                  <a:pt x="306387" y="124350"/>
                  <a:pt x="290572" y="105982"/>
                  <a:pt x="266849" y="100734"/>
                </a:cubicBezTo>
                <a:cubicBezTo>
                  <a:pt x="261578" y="99422"/>
                  <a:pt x="257624" y="95486"/>
                  <a:pt x="256306" y="90238"/>
                </a:cubicBezTo>
                <a:cubicBezTo>
                  <a:pt x="247080" y="54815"/>
                  <a:pt x="208861" y="28575"/>
                  <a:pt x="166687" y="28575"/>
                </a:cubicBezTo>
                <a:close/>
                <a:moveTo>
                  <a:pt x="167482" y="0"/>
                </a:moveTo>
                <a:cubicBezTo>
                  <a:pt x="220232" y="0"/>
                  <a:pt x="266388" y="30312"/>
                  <a:pt x="280894" y="75122"/>
                </a:cubicBezTo>
                <a:cubicBezTo>
                  <a:pt x="313863" y="85665"/>
                  <a:pt x="334963" y="113341"/>
                  <a:pt x="334963" y="144972"/>
                </a:cubicBezTo>
                <a:cubicBezTo>
                  <a:pt x="334963" y="177920"/>
                  <a:pt x="311225" y="206914"/>
                  <a:pt x="276938" y="216139"/>
                </a:cubicBezTo>
                <a:cubicBezTo>
                  <a:pt x="276938" y="216139"/>
                  <a:pt x="276938" y="216139"/>
                  <a:pt x="276938" y="266221"/>
                </a:cubicBezTo>
                <a:cubicBezTo>
                  <a:pt x="276938" y="274128"/>
                  <a:pt x="271663" y="279400"/>
                  <a:pt x="263750" y="279400"/>
                </a:cubicBezTo>
                <a:cubicBezTo>
                  <a:pt x="263750" y="279400"/>
                  <a:pt x="263750" y="279400"/>
                  <a:pt x="71213" y="279400"/>
                </a:cubicBezTo>
                <a:cubicBezTo>
                  <a:pt x="63300" y="279400"/>
                  <a:pt x="58025" y="274128"/>
                  <a:pt x="58025" y="266221"/>
                </a:cubicBezTo>
                <a:cubicBezTo>
                  <a:pt x="58025" y="266221"/>
                  <a:pt x="58025" y="266221"/>
                  <a:pt x="58025" y="216139"/>
                </a:cubicBezTo>
                <a:cubicBezTo>
                  <a:pt x="22419" y="206914"/>
                  <a:pt x="0" y="177920"/>
                  <a:pt x="0" y="144972"/>
                </a:cubicBezTo>
                <a:cubicBezTo>
                  <a:pt x="0" y="113341"/>
                  <a:pt x="21100" y="85665"/>
                  <a:pt x="54069" y="75122"/>
                </a:cubicBezTo>
                <a:cubicBezTo>
                  <a:pt x="68575" y="30312"/>
                  <a:pt x="114731" y="0"/>
                  <a:pt x="167482" y="0"/>
                </a:cubicBezTo>
                <a:close/>
              </a:path>
            </a:pathLst>
          </a:custGeom>
          <a:solidFill>
            <a:sysClr val="window" lastClr="FFFFFF"/>
          </a:solidFill>
          <a:ln>
            <a:noFill/>
          </a:ln>
        </p:spPr>
        <p:txBody>
          <a:bodyPr anchor="ctr"/>
          <a:lstStyle/>
          <a:p>
            <a:pPr algn="ctr">
              <a:lnSpc>
                <a:spcPct val="120000"/>
              </a:lnSpc>
            </a:pPr>
            <a:endParaRPr>
              <a:latin typeface="Arial" charset="0"/>
              <a:ea typeface="微软雅黑" pitchFamily="34" charset="-122"/>
              <a:sym typeface="Arial" charset="0"/>
            </a:endParaRPr>
          </a:p>
        </p:txBody>
      </p:sp>
      <p:sp>
        <p:nvSpPr>
          <p:cNvPr id="58" name="任意多边形 57"/>
          <p:cNvSpPr/>
          <p:nvPr>
            <p:custDataLst>
              <p:tags r:id="rId21"/>
            </p:custDataLst>
          </p:nvPr>
        </p:nvSpPr>
        <p:spPr bwMode="auto">
          <a:xfrm>
            <a:off x="7459823" y="3016134"/>
            <a:ext cx="456434" cy="454290"/>
          </a:xfrm>
          <a:custGeom>
            <a:avLst/>
            <a:gdLst>
              <a:gd name="connsiteX0" fmla="*/ 239712 w 338138"/>
              <a:gd name="connsiteY0" fmla="*/ 261938 h 336550"/>
              <a:gd name="connsiteX1" fmla="*/ 179387 w 338138"/>
              <a:gd name="connsiteY1" fmla="*/ 269796 h 336550"/>
              <a:gd name="connsiteX2" fmla="*/ 179387 w 338138"/>
              <a:gd name="connsiteY2" fmla="*/ 314326 h 336550"/>
              <a:gd name="connsiteX3" fmla="*/ 239712 w 338138"/>
              <a:gd name="connsiteY3" fmla="*/ 261938 h 336550"/>
              <a:gd name="connsiteX4" fmla="*/ 100012 w 338138"/>
              <a:gd name="connsiteY4" fmla="*/ 261938 h 336550"/>
              <a:gd name="connsiteX5" fmla="*/ 158750 w 338138"/>
              <a:gd name="connsiteY5" fmla="*/ 314326 h 336550"/>
              <a:gd name="connsiteX6" fmla="*/ 158750 w 338138"/>
              <a:gd name="connsiteY6" fmla="*/ 269796 h 336550"/>
              <a:gd name="connsiteX7" fmla="*/ 100012 w 338138"/>
              <a:gd name="connsiteY7" fmla="*/ 261938 h 336550"/>
              <a:gd name="connsiteX8" fmla="*/ 301625 w 338138"/>
              <a:gd name="connsiteY8" fmla="*/ 231775 h 336550"/>
              <a:gd name="connsiteX9" fmla="*/ 264741 w 338138"/>
              <a:gd name="connsiteY9" fmla="*/ 252603 h 336550"/>
              <a:gd name="connsiteX10" fmla="*/ 239712 w 338138"/>
              <a:gd name="connsiteY10" fmla="*/ 296863 h 336550"/>
              <a:gd name="connsiteX11" fmla="*/ 301625 w 338138"/>
              <a:gd name="connsiteY11" fmla="*/ 231775 h 336550"/>
              <a:gd name="connsiteX12" fmla="*/ 36512 w 338138"/>
              <a:gd name="connsiteY12" fmla="*/ 231775 h 336550"/>
              <a:gd name="connsiteX13" fmla="*/ 98425 w 338138"/>
              <a:gd name="connsiteY13" fmla="*/ 296863 h 336550"/>
              <a:gd name="connsiteX14" fmla="*/ 73396 w 338138"/>
              <a:gd name="connsiteY14" fmla="*/ 252603 h 336550"/>
              <a:gd name="connsiteX15" fmla="*/ 36512 w 338138"/>
              <a:gd name="connsiteY15" fmla="*/ 231775 h 336550"/>
              <a:gd name="connsiteX16" fmla="*/ 279747 w 338138"/>
              <a:gd name="connsiteY16" fmla="*/ 179388 h 336550"/>
              <a:gd name="connsiteX17" fmla="*/ 273050 w 338138"/>
              <a:gd name="connsiteY17" fmla="*/ 225426 h 336550"/>
              <a:gd name="connsiteX18" fmla="*/ 315913 w 338138"/>
              <a:gd name="connsiteY18" fmla="*/ 179388 h 336550"/>
              <a:gd name="connsiteX19" fmla="*/ 279747 w 338138"/>
              <a:gd name="connsiteY19" fmla="*/ 179388 h 336550"/>
              <a:gd name="connsiteX20" fmla="*/ 179387 w 338138"/>
              <a:gd name="connsiteY20" fmla="*/ 179388 h 336550"/>
              <a:gd name="connsiteX21" fmla="*/ 179387 w 338138"/>
              <a:gd name="connsiteY21" fmla="*/ 249238 h 336550"/>
              <a:gd name="connsiteX22" fmla="*/ 249501 w 338138"/>
              <a:gd name="connsiteY22" fmla="*/ 236059 h 336550"/>
              <a:gd name="connsiteX23" fmla="*/ 258762 w 338138"/>
              <a:gd name="connsiteY23" fmla="*/ 179388 h 336550"/>
              <a:gd name="connsiteX24" fmla="*/ 179387 w 338138"/>
              <a:gd name="connsiteY24" fmla="*/ 179388 h 336550"/>
              <a:gd name="connsiteX25" fmla="*/ 273050 w 338138"/>
              <a:gd name="connsiteY25" fmla="*/ 111125 h 336550"/>
              <a:gd name="connsiteX26" fmla="*/ 279747 w 338138"/>
              <a:gd name="connsiteY26" fmla="*/ 157163 h 336550"/>
              <a:gd name="connsiteX27" fmla="*/ 315913 w 338138"/>
              <a:gd name="connsiteY27" fmla="*/ 157163 h 336550"/>
              <a:gd name="connsiteX28" fmla="*/ 273050 w 338138"/>
              <a:gd name="connsiteY28" fmla="*/ 111125 h 336550"/>
              <a:gd name="connsiteX29" fmla="*/ 179387 w 338138"/>
              <a:gd name="connsiteY29" fmla="*/ 87313 h 336550"/>
              <a:gd name="connsiteX30" fmla="*/ 179387 w 338138"/>
              <a:gd name="connsiteY30" fmla="*/ 157163 h 336550"/>
              <a:gd name="connsiteX31" fmla="*/ 258762 w 338138"/>
              <a:gd name="connsiteY31" fmla="*/ 157163 h 336550"/>
              <a:gd name="connsiteX32" fmla="*/ 249501 w 338138"/>
              <a:gd name="connsiteY32" fmla="*/ 100492 h 336550"/>
              <a:gd name="connsiteX33" fmla="*/ 179387 w 338138"/>
              <a:gd name="connsiteY33" fmla="*/ 87313 h 336550"/>
              <a:gd name="connsiteX34" fmla="*/ 239712 w 338138"/>
              <a:gd name="connsiteY34" fmla="*/ 39688 h 336550"/>
              <a:gd name="connsiteX35" fmla="*/ 264741 w 338138"/>
              <a:gd name="connsiteY35" fmla="*/ 83948 h 336550"/>
              <a:gd name="connsiteX36" fmla="*/ 301625 w 338138"/>
              <a:gd name="connsiteY36" fmla="*/ 104776 h 336550"/>
              <a:gd name="connsiteX37" fmla="*/ 239712 w 338138"/>
              <a:gd name="connsiteY37" fmla="*/ 39688 h 336550"/>
              <a:gd name="connsiteX38" fmla="*/ 89694 w 338138"/>
              <a:gd name="connsiteY38" fmla="*/ 31750 h 336550"/>
              <a:gd name="connsiteX39" fmla="*/ 61912 w 338138"/>
              <a:gd name="connsiteY39" fmla="*/ 59532 h 336550"/>
              <a:gd name="connsiteX40" fmla="*/ 89694 w 338138"/>
              <a:gd name="connsiteY40" fmla="*/ 87314 h 336550"/>
              <a:gd name="connsiteX41" fmla="*/ 117476 w 338138"/>
              <a:gd name="connsiteY41" fmla="*/ 59532 h 336550"/>
              <a:gd name="connsiteX42" fmla="*/ 89694 w 338138"/>
              <a:gd name="connsiteY42" fmla="*/ 31750 h 336550"/>
              <a:gd name="connsiteX43" fmla="*/ 179387 w 338138"/>
              <a:gd name="connsiteY43" fmla="*/ 22225 h 336550"/>
              <a:gd name="connsiteX44" fmla="*/ 179387 w 338138"/>
              <a:gd name="connsiteY44" fmla="*/ 66755 h 336550"/>
              <a:gd name="connsiteX45" fmla="*/ 239712 w 338138"/>
              <a:gd name="connsiteY45" fmla="*/ 74613 h 336550"/>
              <a:gd name="connsiteX46" fmla="*/ 179387 w 338138"/>
              <a:gd name="connsiteY46" fmla="*/ 22225 h 336550"/>
              <a:gd name="connsiteX47" fmla="*/ 169069 w 338138"/>
              <a:gd name="connsiteY47" fmla="*/ 0 h 336550"/>
              <a:gd name="connsiteX48" fmla="*/ 338138 w 338138"/>
              <a:gd name="connsiteY48" fmla="*/ 157758 h 336550"/>
              <a:gd name="connsiteX49" fmla="*/ 338138 w 338138"/>
              <a:gd name="connsiteY49" fmla="*/ 178792 h 336550"/>
              <a:gd name="connsiteX50" fmla="*/ 169069 w 338138"/>
              <a:gd name="connsiteY50" fmla="*/ 336550 h 336550"/>
              <a:gd name="connsiteX51" fmla="*/ 0 w 338138"/>
              <a:gd name="connsiteY51" fmla="*/ 178792 h 336550"/>
              <a:gd name="connsiteX52" fmla="*/ 0 w 338138"/>
              <a:gd name="connsiteY52" fmla="*/ 157758 h 336550"/>
              <a:gd name="connsiteX53" fmla="*/ 21133 w 338138"/>
              <a:gd name="connsiteY53" fmla="*/ 86767 h 336550"/>
              <a:gd name="connsiteX54" fmla="*/ 38305 w 338138"/>
              <a:gd name="connsiteY54" fmla="*/ 131465 h 336550"/>
              <a:gd name="connsiteX55" fmla="*/ 22454 w 338138"/>
              <a:gd name="connsiteY55" fmla="*/ 157758 h 336550"/>
              <a:gd name="connsiteX56" fmla="*/ 47551 w 338138"/>
              <a:gd name="connsiteY56" fmla="*/ 157758 h 336550"/>
              <a:gd name="connsiteX57" fmla="*/ 55476 w 338138"/>
              <a:gd name="connsiteY57" fmla="*/ 178792 h 336550"/>
              <a:gd name="connsiteX58" fmla="*/ 22454 w 338138"/>
              <a:gd name="connsiteY58" fmla="*/ 178792 h 336550"/>
              <a:gd name="connsiteX59" fmla="*/ 64722 w 338138"/>
              <a:gd name="connsiteY59" fmla="*/ 224805 h 336550"/>
              <a:gd name="connsiteX60" fmla="*/ 58117 w 338138"/>
              <a:gd name="connsiteY60" fmla="*/ 187995 h 336550"/>
              <a:gd name="connsiteX61" fmla="*/ 73968 w 338138"/>
              <a:gd name="connsiteY61" fmla="*/ 228749 h 336550"/>
              <a:gd name="connsiteX62" fmla="*/ 84534 w 338138"/>
              <a:gd name="connsiteY62" fmla="*/ 257671 h 336550"/>
              <a:gd name="connsiteX63" fmla="*/ 93780 w 338138"/>
              <a:gd name="connsiteY63" fmla="*/ 237952 h 336550"/>
              <a:gd name="connsiteX64" fmla="*/ 158502 w 338138"/>
              <a:gd name="connsiteY64" fmla="*/ 248469 h 336550"/>
              <a:gd name="connsiteX65" fmla="*/ 158502 w 338138"/>
              <a:gd name="connsiteY65" fmla="*/ 178792 h 336550"/>
              <a:gd name="connsiteX66" fmla="*/ 118877 w 338138"/>
              <a:gd name="connsiteY66" fmla="*/ 178792 h 336550"/>
              <a:gd name="connsiteX67" fmla="*/ 128122 w 338138"/>
              <a:gd name="connsiteY67" fmla="*/ 157758 h 336550"/>
              <a:gd name="connsiteX68" fmla="*/ 158502 w 338138"/>
              <a:gd name="connsiteY68" fmla="*/ 157758 h 336550"/>
              <a:gd name="connsiteX69" fmla="*/ 158502 w 338138"/>
              <a:gd name="connsiteY69" fmla="*/ 88081 h 336550"/>
              <a:gd name="connsiteX70" fmla="*/ 157181 w 338138"/>
              <a:gd name="connsiteY70" fmla="*/ 88081 h 336550"/>
              <a:gd name="connsiteX71" fmla="*/ 158502 w 338138"/>
              <a:gd name="connsiteY71" fmla="*/ 85452 h 336550"/>
              <a:gd name="connsiteX72" fmla="*/ 162465 w 338138"/>
              <a:gd name="connsiteY72" fmla="*/ 59159 h 336550"/>
              <a:gd name="connsiteX73" fmla="*/ 158502 w 338138"/>
              <a:gd name="connsiteY73" fmla="*/ 35495 h 336550"/>
              <a:gd name="connsiteX74" fmla="*/ 158502 w 338138"/>
              <a:gd name="connsiteY74" fmla="*/ 22349 h 336550"/>
              <a:gd name="connsiteX75" fmla="*/ 153219 w 338138"/>
              <a:gd name="connsiteY75" fmla="*/ 23664 h 336550"/>
              <a:gd name="connsiteX76" fmla="*/ 136048 w 338138"/>
              <a:gd name="connsiteY76" fmla="*/ 3944 h 336550"/>
              <a:gd name="connsiteX77" fmla="*/ 169069 w 338138"/>
              <a:gd name="connsiteY77" fmla="*/ 0 h 336550"/>
              <a:gd name="connsiteX78" fmla="*/ 90348 w 338138"/>
              <a:gd name="connsiteY78" fmla="*/ 0 h 336550"/>
              <a:gd name="connsiteX79" fmla="*/ 149225 w 338138"/>
              <a:gd name="connsiteY79" fmla="*/ 59251 h 336550"/>
              <a:gd name="connsiteX80" fmla="*/ 145300 w 338138"/>
              <a:gd name="connsiteY80" fmla="*/ 80318 h 336550"/>
              <a:gd name="connsiteX81" fmla="*/ 86422 w 338138"/>
              <a:gd name="connsiteY81" fmla="*/ 223838 h 336550"/>
              <a:gd name="connsiteX82" fmla="*/ 34087 w 338138"/>
              <a:gd name="connsiteY82" fmla="*/ 79002 h 336550"/>
              <a:gd name="connsiteX83" fmla="*/ 30162 w 338138"/>
              <a:gd name="connsiteY83" fmla="*/ 59251 h 336550"/>
              <a:gd name="connsiteX84" fmla="*/ 90348 w 338138"/>
              <a:gd name="connsiteY84" fmla="*/ 0 h 336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Lst>
            <a:rect l="l" t="t" r="r" b="b"/>
            <a:pathLst>
              <a:path w="338138" h="336550">
                <a:moveTo>
                  <a:pt x="239712" y="261938"/>
                </a:moveTo>
                <a:cubicBezTo>
                  <a:pt x="220944" y="267177"/>
                  <a:pt x="200836" y="269796"/>
                  <a:pt x="179387" y="269796"/>
                </a:cubicBezTo>
                <a:cubicBezTo>
                  <a:pt x="179387" y="269796"/>
                  <a:pt x="179387" y="269796"/>
                  <a:pt x="179387" y="314326"/>
                </a:cubicBezTo>
                <a:cubicBezTo>
                  <a:pt x="203517" y="310397"/>
                  <a:pt x="224966" y="290752"/>
                  <a:pt x="239712" y="261938"/>
                </a:cubicBezTo>
                <a:close/>
                <a:moveTo>
                  <a:pt x="100012" y="261938"/>
                </a:moveTo>
                <a:cubicBezTo>
                  <a:pt x="114370" y="290752"/>
                  <a:pt x="135255" y="310397"/>
                  <a:pt x="158750" y="314326"/>
                </a:cubicBezTo>
                <a:lnTo>
                  <a:pt x="158750" y="269796"/>
                </a:lnTo>
                <a:cubicBezTo>
                  <a:pt x="137865" y="269796"/>
                  <a:pt x="118286" y="267177"/>
                  <a:pt x="100012" y="261938"/>
                </a:cubicBezTo>
                <a:close/>
                <a:moveTo>
                  <a:pt x="301625" y="231775"/>
                </a:moveTo>
                <a:cubicBezTo>
                  <a:pt x="291087" y="239586"/>
                  <a:pt x="279231" y="247396"/>
                  <a:pt x="264741" y="252603"/>
                </a:cubicBezTo>
                <a:cubicBezTo>
                  <a:pt x="258154" y="269526"/>
                  <a:pt x="250250" y="283846"/>
                  <a:pt x="239712" y="296863"/>
                </a:cubicBezTo>
                <a:cubicBezTo>
                  <a:pt x="267375" y="281242"/>
                  <a:pt x="288452" y="259112"/>
                  <a:pt x="301625" y="231775"/>
                </a:cubicBezTo>
                <a:close/>
                <a:moveTo>
                  <a:pt x="36512" y="231775"/>
                </a:moveTo>
                <a:cubicBezTo>
                  <a:pt x="49685" y="259112"/>
                  <a:pt x="72079" y="281242"/>
                  <a:pt x="98425" y="296863"/>
                </a:cubicBezTo>
                <a:cubicBezTo>
                  <a:pt x="87886" y="283846"/>
                  <a:pt x="79983" y="269526"/>
                  <a:pt x="73396" y="252603"/>
                </a:cubicBezTo>
                <a:cubicBezTo>
                  <a:pt x="58906" y="247396"/>
                  <a:pt x="47050" y="239586"/>
                  <a:pt x="36512" y="231775"/>
                </a:cubicBezTo>
                <a:close/>
                <a:moveTo>
                  <a:pt x="279747" y="179388"/>
                </a:moveTo>
                <a:cubicBezTo>
                  <a:pt x="279747" y="195173"/>
                  <a:pt x="277069" y="210957"/>
                  <a:pt x="273050" y="225426"/>
                </a:cubicBezTo>
                <a:cubicBezTo>
                  <a:pt x="295821" y="213588"/>
                  <a:pt x="310555" y="196488"/>
                  <a:pt x="315913" y="179388"/>
                </a:cubicBezTo>
                <a:cubicBezTo>
                  <a:pt x="315913" y="179388"/>
                  <a:pt x="315913" y="179388"/>
                  <a:pt x="279747" y="179388"/>
                </a:cubicBezTo>
                <a:close/>
                <a:moveTo>
                  <a:pt x="179387" y="179388"/>
                </a:moveTo>
                <a:cubicBezTo>
                  <a:pt x="179387" y="179388"/>
                  <a:pt x="179387" y="179388"/>
                  <a:pt x="179387" y="249238"/>
                </a:cubicBezTo>
                <a:cubicBezTo>
                  <a:pt x="204522" y="249238"/>
                  <a:pt x="228335" y="243966"/>
                  <a:pt x="249501" y="236059"/>
                </a:cubicBezTo>
                <a:cubicBezTo>
                  <a:pt x="254793" y="218926"/>
                  <a:pt x="257439" y="200475"/>
                  <a:pt x="258762" y="179388"/>
                </a:cubicBezTo>
                <a:cubicBezTo>
                  <a:pt x="258762" y="179388"/>
                  <a:pt x="258762" y="179388"/>
                  <a:pt x="179387" y="179388"/>
                </a:cubicBezTo>
                <a:close/>
                <a:moveTo>
                  <a:pt x="273050" y="111125"/>
                </a:moveTo>
                <a:cubicBezTo>
                  <a:pt x="277069" y="125594"/>
                  <a:pt x="279747" y="141379"/>
                  <a:pt x="279747" y="157163"/>
                </a:cubicBezTo>
                <a:lnTo>
                  <a:pt x="315913" y="157163"/>
                </a:lnTo>
                <a:cubicBezTo>
                  <a:pt x="310555" y="140063"/>
                  <a:pt x="295821" y="122963"/>
                  <a:pt x="273050" y="111125"/>
                </a:cubicBezTo>
                <a:close/>
                <a:moveTo>
                  <a:pt x="179387" y="87313"/>
                </a:moveTo>
                <a:lnTo>
                  <a:pt x="179387" y="157163"/>
                </a:lnTo>
                <a:cubicBezTo>
                  <a:pt x="179387" y="157163"/>
                  <a:pt x="179387" y="157163"/>
                  <a:pt x="258762" y="157163"/>
                </a:cubicBezTo>
                <a:cubicBezTo>
                  <a:pt x="257439" y="136076"/>
                  <a:pt x="254793" y="117625"/>
                  <a:pt x="249501" y="100492"/>
                </a:cubicBezTo>
                <a:cubicBezTo>
                  <a:pt x="228335" y="92585"/>
                  <a:pt x="204522" y="87313"/>
                  <a:pt x="179387" y="87313"/>
                </a:cubicBezTo>
                <a:close/>
                <a:moveTo>
                  <a:pt x="239712" y="39688"/>
                </a:moveTo>
                <a:cubicBezTo>
                  <a:pt x="250250" y="52705"/>
                  <a:pt x="258154" y="67025"/>
                  <a:pt x="264741" y="83948"/>
                </a:cubicBezTo>
                <a:cubicBezTo>
                  <a:pt x="279231" y="89155"/>
                  <a:pt x="291087" y="96965"/>
                  <a:pt x="301625" y="104776"/>
                </a:cubicBezTo>
                <a:cubicBezTo>
                  <a:pt x="288452" y="77439"/>
                  <a:pt x="267375" y="55309"/>
                  <a:pt x="239712" y="39688"/>
                </a:cubicBezTo>
                <a:close/>
                <a:moveTo>
                  <a:pt x="89694" y="31750"/>
                </a:moveTo>
                <a:cubicBezTo>
                  <a:pt x="74350" y="31750"/>
                  <a:pt x="61912" y="44188"/>
                  <a:pt x="61912" y="59532"/>
                </a:cubicBezTo>
                <a:cubicBezTo>
                  <a:pt x="61912" y="74876"/>
                  <a:pt x="74350" y="87314"/>
                  <a:pt x="89694" y="87314"/>
                </a:cubicBezTo>
                <a:cubicBezTo>
                  <a:pt x="105038" y="87314"/>
                  <a:pt x="117476" y="74876"/>
                  <a:pt x="117476" y="59532"/>
                </a:cubicBezTo>
                <a:cubicBezTo>
                  <a:pt x="117476" y="44188"/>
                  <a:pt x="105038" y="31750"/>
                  <a:pt x="89694" y="31750"/>
                </a:cubicBezTo>
                <a:close/>
                <a:moveTo>
                  <a:pt x="179387" y="22225"/>
                </a:moveTo>
                <a:lnTo>
                  <a:pt x="179387" y="66755"/>
                </a:lnTo>
                <a:cubicBezTo>
                  <a:pt x="200836" y="66755"/>
                  <a:pt x="220944" y="69374"/>
                  <a:pt x="239712" y="74613"/>
                </a:cubicBezTo>
                <a:cubicBezTo>
                  <a:pt x="224966" y="45799"/>
                  <a:pt x="203517" y="26154"/>
                  <a:pt x="179387" y="22225"/>
                </a:cubicBezTo>
                <a:close/>
                <a:moveTo>
                  <a:pt x="169069" y="0"/>
                </a:moveTo>
                <a:cubicBezTo>
                  <a:pt x="258887" y="0"/>
                  <a:pt x="331534" y="69676"/>
                  <a:pt x="338138" y="157758"/>
                </a:cubicBezTo>
                <a:lnTo>
                  <a:pt x="338138" y="178792"/>
                </a:lnTo>
                <a:cubicBezTo>
                  <a:pt x="331534" y="266874"/>
                  <a:pt x="258887" y="336550"/>
                  <a:pt x="169069" y="336550"/>
                </a:cubicBezTo>
                <a:cubicBezTo>
                  <a:pt x="79251" y="336550"/>
                  <a:pt x="6604" y="266874"/>
                  <a:pt x="0" y="178792"/>
                </a:cubicBezTo>
                <a:cubicBezTo>
                  <a:pt x="0" y="178792"/>
                  <a:pt x="0" y="178792"/>
                  <a:pt x="0" y="157758"/>
                </a:cubicBezTo>
                <a:cubicBezTo>
                  <a:pt x="2642" y="131465"/>
                  <a:pt x="9246" y="107801"/>
                  <a:pt x="21133" y="86767"/>
                </a:cubicBezTo>
                <a:cubicBezTo>
                  <a:pt x="25096" y="95969"/>
                  <a:pt x="30379" y="113060"/>
                  <a:pt x="38305" y="131465"/>
                </a:cubicBezTo>
                <a:cubicBezTo>
                  <a:pt x="30379" y="139353"/>
                  <a:pt x="25096" y="148555"/>
                  <a:pt x="22454" y="157758"/>
                </a:cubicBezTo>
                <a:cubicBezTo>
                  <a:pt x="22454" y="157758"/>
                  <a:pt x="22454" y="157758"/>
                  <a:pt x="47551" y="157758"/>
                </a:cubicBezTo>
                <a:cubicBezTo>
                  <a:pt x="50192" y="164331"/>
                  <a:pt x="52834" y="172219"/>
                  <a:pt x="55476" y="178792"/>
                </a:cubicBezTo>
                <a:cubicBezTo>
                  <a:pt x="55476" y="178792"/>
                  <a:pt x="55476" y="178792"/>
                  <a:pt x="22454" y="178792"/>
                </a:cubicBezTo>
                <a:cubicBezTo>
                  <a:pt x="27738" y="195883"/>
                  <a:pt x="42267" y="212973"/>
                  <a:pt x="64722" y="224805"/>
                </a:cubicBezTo>
                <a:cubicBezTo>
                  <a:pt x="62080" y="212973"/>
                  <a:pt x="59438" y="201141"/>
                  <a:pt x="58117" y="187995"/>
                </a:cubicBezTo>
                <a:cubicBezTo>
                  <a:pt x="66042" y="210344"/>
                  <a:pt x="72647" y="226120"/>
                  <a:pt x="73968" y="228749"/>
                </a:cubicBezTo>
                <a:cubicBezTo>
                  <a:pt x="73968" y="228749"/>
                  <a:pt x="73968" y="228749"/>
                  <a:pt x="84534" y="257671"/>
                </a:cubicBezTo>
                <a:cubicBezTo>
                  <a:pt x="84534" y="257671"/>
                  <a:pt x="84534" y="257671"/>
                  <a:pt x="93780" y="237952"/>
                </a:cubicBezTo>
                <a:cubicBezTo>
                  <a:pt x="113593" y="243210"/>
                  <a:pt x="134727" y="248469"/>
                  <a:pt x="158502" y="248469"/>
                </a:cubicBezTo>
                <a:cubicBezTo>
                  <a:pt x="158502" y="248469"/>
                  <a:pt x="158502" y="248469"/>
                  <a:pt x="158502" y="178792"/>
                </a:cubicBezTo>
                <a:cubicBezTo>
                  <a:pt x="158502" y="178792"/>
                  <a:pt x="158502" y="178792"/>
                  <a:pt x="118877" y="178792"/>
                </a:cubicBezTo>
                <a:cubicBezTo>
                  <a:pt x="122839" y="172219"/>
                  <a:pt x="125481" y="164331"/>
                  <a:pt x="128122" y="157758"/>
                </a:cubicBezTo>
                <a:cubicBezTo>
                  <a:pt x="128122" y="157758"/>
                  <a:pt x="128122" y="157758"/>
                  <a:pt x="158502" y="157758"/>
                </a:cubicBezTo>
                <a:cubicBezTo>
                  <a:pt x="158502" y="157758"/>
                  <a:pt x="158502" y="157758"/>
                  <a:pt x="158502" y="88081"/>
                </a:cubicBezTo>
                <a:cubicBezTo>
                  <a:pt x="158502" y="88081"/>
                  <a:pt x="157181" y="88081"/>
                  <a:pt x="157181" y="88081"/>
                </a:cubicBezTo>
                <a:cubicBezTo>
                  <a:pt x="157181" y="86767"/>
                  <a:pt x="157181" y="85452"/>
                  <a:pt x="158502" y="85452"/>
                </a:cubicBezTo>
                <a:cubicBezTo>
                  <a:pt x="161144" y="77564"/>
                  <a:pt x="162465" y="68362"/>
                  <a:pt x="162465" y="59159"/>
                </a:cubicBezTo>
                <a:cubicBezTo>
                  <a:pt x="162465" y="51271"/>
                  <a:pt x="161144" y="43383"/>
                  <a:pt x="158502" y="35495"/>
                </a:cubicBezTo>
                <a:cubicBezTo>
                  <a:pt x="158502" y="35495"/>
                  <a:pt x="158502" y="35495"/>
                  <a:pt x="158502" y="22349"/>
                </a:cubicBezTo>
                <a:cubicBezTo>
                  <a:pt x="157181" y="22349"/>
                  <a:pt x="154539" y="23664"/>
                  <a:pt x="153219" y="23664"/>
                </a:cubicBezTo>
                <a:cubicBezTo>
                  <a:pt x="147935" y="15776"/>
                  <a:pt x="142652" y="9202"/>
                  <a:pt x="136048" y="3944"/>
                </a:cubicBezTo>
                <a:cubicBezTo>
                  <a:pt x="146614" y="1315"/>
                  <a:pt x="157181" y="0"/>
                  <a:pt x="169069" y="0"/>
                </a:cubicBezTo>
                <a:close/>
                <a:moveTo>
                  <a:pt x="90348" y="0"/>
                </a:moveTo>
                <a:cubicBezTo>
                  <a:pt x="123057" y="0"/>
                  <a:pt x="149225" y="26334"/>
                  <a:pt x="149225" y="59251"/>
                </a:cubicBezTo>
                <a:cubicBezTo>
                  <a:pt x="149225" y="67151"/>
                  <a:pt x="147916" y="73735"/>
                  <a:pt x="145300" y="80318"/>
                </a:cubicBezTo>
                <a:cubicBezTo>
                  <a:pt x="137449" y="104019"/>
                  <a:pt x="86422" y="223838"/>
                  <a:pt x="86422" y="223838"/>
                </a:cubicBezTo>
                <a:cubicBezTo>
                  <a:pt x="86422" y="223838"/>
                  <a:pt x="38012" y="93485"/>
                  <a:pt x="34087" y="79002"/>
                </a:cubicBezTo>
                <a:cubicBezTo>
                  <a:pt x="31470" y="72418"/>
                  <a:pt x="30162" y="65835"/>
                  <a:pt x="30162" y="59251"/>
                </a:cubicBezTo>
                <a:cubicBezTo>
                  <a:pt x="30162" y="26334"/>
                  <a:pt x="57638" y="0"/>
                  <a:pt x="90348" y="0"/>
                </a:cubicBezTo>
                <a:close/>
              </a:path>
            </a:pathLst>
          </a:custGeom>
          <a:solidFill>
            <a:sysClr val="window" lastClr="FFFFFF"/>
          </a:solidFill>
          <a:ln>
            <a:noFill/>
          </a:ln>
        </p:spPr>
        <p:txBody>
          <a:bodyPr anchor="ctr"/>
          <a:lstStyle/>
          <a:p>
            <a:pPr algn="ctr">
              <a:lnSpc>
                <a:spcPct val="120000"/>
              </a:lnSpc>
            </a:pPr>
            <a:endParaRPr>
              <a:latin typeface="Arial" charset="0"/>
              <a:ea typeface="微软雅黑" pitchFamily="34" charset="-122"/>
              <a:sym typeface="Arial" charset="0"/>
            </a:endParaRPr>
          </a:p>
        </p:txBody>
      </p:sp>
      <p:sp>
        <p:nvSpPr>
          <p:cNvPr id="59" name="圆角矩形 4"/>
          <p:cNvSpPr/>
          <p:nvPr>
            <p:custDataLst>
              <p:tags r:id="rId22"/>
            </p:custDataLst>
          </p:nvPr>
        </p:nvSpPr>
        <p:spPr>
          <a:xfrm>
            <a:off x="6968490" y="3996690"/>
            <a:ext cx="4667885" cy="909418"/>
          </a:xfrm>
          <a:prstGeom prst="roundRect">
            <a:avLst/>
          </a:prstGeom>
          <a:solidFill>
            <a:srgbClr val="FF8400"/>
          </a:solidFill>
          <a:ln w="76200">
            <a:solidFill>
              <a:sysClr val="window" lastClr="FFFFFF"/>
            </a:solidFill>
          </a:ln>
        </p:spPr>
        <p:style>
          <a:lnRef idx="2">
            <a:srgbClr val="1F74AD">
              <a:shade val="50000"/>
            </a:srgbClr>
          </a:lnRef>
          <a:fillRef idx="1">
            <a:srgbClr val="1F74AD"/>
          </a:fillRef>
          <a:effectRef idx="0">
            <a:srgbClr val="1F74AD"/>
          </a:effectRef>
          <a:fontRef idx="minor">
            <a:sysClr val="window" lastClr="FFFFFF"/>
          </a:fontRef>
        </p:style>
        <p:txBody>
          <a:bodyPr anchor="ctr"/>
          <a:lstStyle/>
          <a:p>
            <a:pPr algn="ctr">
              <a:lnSpc>
                <a:spcPct val="120000"/>
              </a:lnSpc>
            </a:pPr>
            <a:endParaRPr>
              <a:latin typeface="Arial" charset="0"/>
              <a:ea typeface="微软雅黑" pitchFamily="34" charset="-122"/>
              <a:sym typeface="Arial" charset="0"/>
            </a:endParaRPr>
          </a:p>
        </p:txBody>
      </p:sp>
      <p:sp>
        <p:nvSpPr>
          <p:cNvPr id="60" name="椭圆 59"/>
          <p:cNvSpPr/>
          <p:nvPr>
            <p:custDataLst>
              <p:tags r:id="rId23"/>
            </p:custDataLst>
          </p:nvPr>
        </p:nvSpPr>
        <p:spPr>
          <a:xfrm>
            <a:off x="6917530" y="4457453"/>
            <a:ext cx="196850" cy="196851"/>
          </a:xfrm>
          <a:prstGeom prst="ellipse">
            <a:avLst/>
          </a:prstGeom>
          <a:solidFill>
            <a:srgbClr val="FF8400"/>
          </a:solidFill>
          <a:ln w="76200">
            <a:solidFill>
              <a:sysClr val="window" lastClr="FFFFFF"/>
            </a:solidFill>
          </a:ln>
        </p:spPr>
        <p:style>
          <a:lnRef idx="2">
            <a:srgbClr val="1F74AD">
              <a:shade val="50000"/>
            </a:srgbClr>
          </a:lnRef>
          <a:fillRef idx="1">
            <a:srgbClr val="1F74AD"/>
          </a:fillRef>
          <a:effectRef idx="0">
            <a:srgbClr val="1F74AD"/>
          </a:effectRef>
          <a:fontRef idx="minor">
            <a:sysClr val="window" lastClr="FFFFFF"/>
          </a:fontRef>
        </p:style>
        <p:txBody>
          <a:bodyPr anchor="ctr"/>
          <a:lstStyle/>
          <a:p>
            <a:pPr algn="ctr">
              <a:lnSpc>
                <a:spcPct val="120000"/>
              </a:lnSpc>
            </a:pPr>
            <a:endParaRPr>
              <a:latin typeface="Arial" charset="0"/>
              <a:ea typeface="微软雅黑" pitchFamily="34" charset="-122"/>
              <a:sym typeface="Arial" charset="0"/>
            </a:endParaRPr>
          </a:p>
        </p:txBody>
      </p:sp>
      <p:sp>
        <p:nvSpPr>
          <p:cNvPr id="62" name="矩形 61"/>
          <p:cNvSpPr/>
          <p:nvPr>
            <p:custDataLst>
              <p:tags r:id="rId24"/>
            </p:custDataLst>
          </p:nvPr>
        </p:nvSpPr>
        <p:spPr>
          <a:xfrm>
            <a:off x="8308731" y="4065176"/>
            <a:ext cx="3327644" cy="409575"/>
          </a:xfrm>
          <a:prstGeom prst="rect">
            <a:avLst/>
          </a:prstGeom>
        </p:spPr>
        <p:txBody>
          <a:bodyPr wrap="square" lIns="90000" tIns="46800" rIns="90000" bIns="0">
            <a:normAutofit fontScale="25000" lnSpcReduction="20000"/>
            <a:scene3d>
              <a:camera prst="orthographicFront"/>
              <a:lightRig rig="threePt" dir="t"/>
            </a:scene3d>
          </a:bodyPr>
          <a:lstStyle/>
          <a:p>
            <a:pPr defTabSz="913765">
              <a:lnSpc>
                <a:spcPct val="140000"/>
              </a:lnSpc>
              <a:defRPr/>
            </a:pPr>
            <a:r>
              <a:rPr lang="zh-CN" altLang="en-US" sz="7200" b="1" dirty="0" smtClean="0">
                <a:effectLst>
                  <a:outerShdw blurRad="38100" dist="19050" dir="2700000" algn="tl" rotWithShape="0">
                    <a:schemeClr val="dk1">
                      <a:alpha val="40000"/>
                    </a:schemeClr>
                  </a:outerShdw>
                </a:effectLst>
                <a:latin typeface="Arial" charset="0"/>
                <a:ea typeface="微软雅黑" pitchFamily="34" charset="-122"/>
                <a:sym typeface="Arial" charset="0"/>
              </a:rPr>
              <a:t>评审人员标准化系统打分未分解到每一名评审人员</a:t>
            </a:r>
          </a:p>
          <a:p>
            <a:pPr lvl="0" defTabSz="913765">
              <a:lnSpc>
                <a:spcPct val="120000"/>
              </a:lnSpc>
              <a:defRPr/>
            </a:pPr>
            <a:endParaRPr lang="zh-CN" altLang="en-US" b="1" spc="300" dirty="0">
              <a:solidFill>
                <a:schemeClr val="tx1"/>
              </a:solidFill>
              <a:effectLst>
                <a:outerShdw blurRad="38100" dist="19050" dir="2700000" algn="tl" rotWithShape="0">
                  <a:schemeClr val="dk1">
                    <a:alpha val="40000"/>
                  </a:schemeClr>
                </a:outerShdw>
              </a:effectLst>
              <a:latin typeface="Arial" charset="0"/>
              <a:ea typeface="微软雅黑" pitchFamily="34" charset="-122"/>
              <a:cs typeface="+mn-ea"/>
              <a:sym typeface="Arial" charset="0"/>
            </a:endParaRPr>
          </a:p>
        </p:txBody>
      </p:sp>
      <p:sp>
        <p:nvSpPr>
          <p:cNvPr id="63" name="圆角矩形 4"/>
          <p:cNvSpPr/>
          <p:nvPr>
            <p:custDataLst>
              <p:tags r:id="rId25"/>
            </p:custDataLst>
          </p:nvPr>
        </p:nvSpPr>
        <p:spPr>
          <a:xfrm>
            <a:off x="6997065" y="5142230"/>
            <a:ext cx="4639945" cy="1539924"/>
          </a:xfrm>
          <a:prstGeom prst="roundRect">
            <a:avLst/>
          </a:prstGeom>
          <a:solidFill>
            <a:srgbClr val="FF9C00"/>
          </a:solidFill>
          <a:ln w="76200">
            <a:solidFill>
              <a:sysClr val="window" lastClr="FFFFFF"/>
            </a:solidFill>
          </a:ln>
        </p:spPr>
        <p:style>
          <a:lnRef idx="2">
            <a:srgbClr val="1F74AD">
              <a:shade val="50000"/>
            </a:srgbClr>
          </a:lnRef>
          <a:fillRef idx="1">
            <a:srgbClr val="1F74AD"/>
          </a:fillRef>
          <a:effectRef idx="0">
            <a:srgbClr val="1F74AD"/>
          </a:effectRef>
          <a:fontRef idx="minor">
            <a:sysClr val="window" lastClr="FFFFFF"/>
          </a:fontRef>
        </p:style>
        <p:txBody>
          <a:bodyPr anchor="ctr"/>
          <a:lstStyle/>
          <a:p>
            <a:pPr algn="ctr">
              <a:lnSpc>
                <a:spcPct val="120000"/>
              </a:lnSpc>
            </a:pPr>
            <a:endParaRPr>
              <a:latin typeface="Arial" charset="0"/>
              <a:ea typeface="微软雅黑" pitchFamily="34" charset="-122"/>
              <a:sym typeface="Arial" charset="0"/>
            </a:endParaRPr>
          </a:p>
        </p:txBody>
      </p:sp>
      <p:sp>
        <p:nvSpPr>
          <p:cNvPr id="64" name="椭圆 63"/>
          <p:cNvSpPr/>
          <p:nvPr>
            <p:custDataLst>
              <p:tags r:id="rId26"/>
            </p:custDataLst>
          </p:nvPr>
        </p:nvSpPr>
        <p:spPr>
          <a:xfrm>
            <a:off x="6946358" y="5603254"/>
            <a:ext cx="196850" cy="196851"/>
          </a:xfrm>
          <a:prstGeom prst="ellipse">
            <a:avLst/>
          </a:prstGeom>
          <a:solidFill>
            <a:srgbClr val="FF9C00"/>
          </a:solidFill>
          <a:ln w="76200">
            <a:solidFill>
              <a:sysClr val="window" lastClr="FFFFFF"/>
            </a:solidFill>
          </a:ln>
        </p:spPr>
        <p:style>
          <a:lnRef idx="2">
            <a:srgbClr val="1F74AD">
              <a:shade val="50000"/>
            </a:srgbClr>
          </a:lnRef>
          <a:fillRef idx="1">
            <a:srgbClr val="1F74AD"/>
          </a:fillRef>
          <a:effectRef idx="0">
            <a:srgbClr val="1F74AD"/>
          </a:effectRef>
          <a:fontRef idx="minor">
            <a:sysClr val="window" lastClr="FFFFFF"/>
          </a:fontRef>
        </p:style>
        <p:txBody>
          <a:bodyPr anchor="ctr"/>
          <a:lstStyle/>
          <a:p>
            <a:pPr algn="ctr">
              <a:lnSpc>
                <a:spcPct val="120000"/>
              </a:lnSpc>
            </a:pPr>
            <a:endParaRPr>
              <a:latin typeface="Arial" charset="0"/>
              <a:ea typeface="微软雅黑" pitchFamily="34" charset="-122"/>
              <a:sym typeface="Arial" charset="0"/>
            </a:endParaRPr>
          </a:p>
        </p:txBody>
      </p:sp>
      <p:sp>
        <p:nvSpPr>
          <p:cNvPr id="66" name="矩形 65"/>
          <p:cNvSpPr/>
          <p:nvPr>
            <p:custDataLst>
              <p:tags r:id="rId27"/>
            </p:custDataLst>
          </p:nvPr>
        </p:nvSpPr>
        <p:spPr>
          <a:xfrm>
            <a:off x="8290560" y="5219065"/>
            <a:ext cx="3345815" cy="409575"/>
          </a:xfrm>
          <a:prstGeom prst="rect">
            <a:avLst/>
          </a:prstGeom>
        </p:spPr>
        <p:txBody>
          <a:bodyPr wrap="square" lIns="90000" tIns="46800" rIns="90000" bIns="0">
            <a:noAutofit/>
            <a:scene3d>
              <a:camera prst="orthographicFront"/>
              <a:lightRig rig="threePt" dir="t"/>
            </a:scene3d>
          </a:bodyPr>
          <a:lstStyle/>
          <a:p>
            <a:pPr lvl="0" defTabSz="913765">
              <a:lnSpc>
                <a:spcPct val="120000"/>
              </a:lnSpc>
              <a:defRPr/>
            </a:pPr>
            <a:r>
              <a:rPr lang="zh-CN" altLang="en-US" b="1" dirty="0" smtClean="0">
                <a:effectLst>
                  <a:outerShdw blurRad="38100" dist="19050" dir="2700000" algn="tl" rotWithShape="0">
                    <a:schemeClr val="dk1">
                      <a:alpha val="40000"/>
                    </a:schemeClr>
                  </a:outerShdw>
                </a:effectLst>
                <a:latin typeface="Arial" charset="0"/>
                <a:ea typeface="微软雅黑" pitchFamily="34" charset="-122"/>
                <a:sym typeface="Arial" charset="0"/>
              </a:rPr>
              <a:t>标准化企业复评的台账资料只查当年的记录，未按规定要求检查三年来企业标准化持续运行情况</a:t>
            </a:r>
            <a:endParaRPr lang="zh-CN" altLang="da-DK" b="1" dirty="0">
              <a:effectLst>
                <a:outerShdw blurRad="38100" dist="19050" dir="2700000" algn="tl" rotWithShape="0">
                  <a:schemeClr val="dk1">
                    <a:alpha val="40000"/>
                  </a:schemeClr>
                </a:outerShdw>
              </a:effectLst>
              <a:latin typeface="Arial" charset="0"/>
              <a:ea typeface="微软雅黑" pitchFamily="34" charset="-122"/>
              <a:sym typeface="Arial" charset="0"/>
            </a:endParaRPr>
          </a:p>
        </p:txBody>
      </p:sp>
      <p:cxnSp>
        <p:nvCxnSpPr>
          <p:cNvPr id="67" name="直接连接符 66"/>
          <p:cNvCxnSpPr>
            <a:stCxn id="64" idx="1"/>
          </p:cNvCxnSpPr>
          <p:nvPr>
            <p:custDataLst>
              <p:tags r:id="rId28"/>
            </p:custDataLst>
          </p:nvPr>
        </p:nvCxnSpPr>
        <p:spPr>
          <a:xfrm flipH="1" flipV="1">
            <a:off x="5560020" y="4032684"/>
            <a:ext cx="1415166" cy="1599398"/>
          </a:xfrm>
          <a:prstGeom prst="line">
            <a:avLst/>
          </a:prstGeom>
          <a:ln w="19050">
            <a:solidFill>
              <a:srgbClr val="FFBA00"/>
            </a:solidFill>
            <a:prstDash val="dash"/>
          </a:ln>
        </p:spPr>
        <p:style>
          <a:lnRef idx="1">
            <a:srgbClr val="1F74AD"/>
          </a:lnRef>
          <a:fillRef idx="0">
            <a:srgbClr val="1F74AD"/>
          </a:fillRef>
          <a:effectRef idx="0">
            <a:srgbClr val="1F74AD"/>
          </a:effectRef>
          <a:fontRef idx="minor">
            <a:srgbClr val="000000"/>
          </a:fontRef>
        </p:style>
      </p:cxnSp>
      <p:pic>
        <p:nvPicPr>
          <p:cNvPr id="68" name="图形 53"/>
          <p:cNvPicPr>
            <a:picLocks noChangeAspect="1"/>
          </p:cNvPicPr>
          <p:nvPr>
            <p:custDataLst>
              <p:tags r:id="rId29"/>
            </p:custDataLst>
          </p:nvPr>
        </p:nvPicPr>
        <p:blipFill>
          <a:blip r:embed="rId34" cstate="print">
            <a:extLst>
              <a:ext uri="{28A0092B-C50C-407E-A947-70E740481C1C}">
                <a14:useLocalDpi xmlns="" xmlns:a14="http://schemas.microsoft.com/office/drawing/2010/main" val="0"/>
              </a:ext>
            </a:extLst>
          </a:blip>
          <a:stretch>
            <a:fillRect/>
          </a:stretch>
        </p:blipFill>
        <p:spPr>
          <a:xfrm>
            <a:off x="7472641" y="4145443"/>
            <a:ext cx="456434" cy="536239"/>
          </a:xfrm>
          <a:prstGeom prst="rect">
            <a:avLst/>
          </a:prstGeom>
        </p:spPr>
      </p:pic>
      <p:sp>
        <p:nvSpPr>
          <p:cNvPr id="69" name="PA_ImportSvg_636701142324664400"/>
          <p:cNvSpPr/>
          <p:nvPr>
            <p:custDataLst>
              <p:tags r:id="rId30"/>
            </p:custDataLst>
          </p:nvPr>
        </p:nvSpPr>
        <p:spPr bwMode="auto">
          <a:xfrm>
            <a:off x="7470540" y="5350573"/>
            <a:ext cx="428132" cy="374400"/>
          </a:xfrm>
          <a:custGeom>
            <a:avLst/>
            <a:gdLst/>
            <a:ahLst/>
            <a:cxnLst/>
            <a:rect l="l" t="t" r="r" b="b"/>
            <a:pathLst>
              <a:path w="13004801" h="9916161">
                <a:moveTo>
                  <a:pt x="9834880" y="9428480"/>
                </a:moveTo>
                <a:lnTo>
                  <a:pt x="6908800" y="9428480"/>
                </a:lnTo>
                <a:lnTo>
                  <a:pt x="6746240" y="8859520"/>
                </a:lnTo>
                <a:lnTo>
                  <a:pt x="6664960" y="8778240"/>
                </a:lnTo>
                <a:lnTo>
                  <a:pt x="6339840" y="8778240"/>
                </a:lnTo>
                <a:cubicBezTo>
                  <a:pt x="6339840" y="8778240"/>
                  <a:pt x="6258560" y="8778240"/>
                  <a:pt x="6258560" y="8859520"/>
                </a:cubicBezTo>
                <a:lnTo>
                  <a:pt x="6096000" y="9428480"/>
                </a:lnTo>
                <a:lnTo>
                  <a:pt x="3169920" y="9428480"/>
                </a:lnTo>
                <a:cubicBezTo>
                  <a:pt x="3088640" y="9428480"/>
                  <a:pt x="2763520" y="9753600"/>
                  <a:pt x="2763520" y="9753600"/>
                </a:cubicBezTo>
                <a:cubicBezTo>
                  <a:pt x="2763520" y="9834880"/>
                  <a:pt x="2844800" y="9916160"/>
                  <a:pt x="2926080" y="9916160"/>
                </a:cubicBezTo>
                <a:lnTo>
                  <a:pt x="10160000" y="9916160"/>
                </a:lnTo>
                <a:cubicBezTo>
                  <a:pt x="10241280" y="9916160"/>
                  <a:pt x="10322560" y="9834879"/>
                  <a:pt x="10322560" y="9753600"/>
                </a:cubicBezTo>
                <a:cubicBezTo>
                  <a:pt x="10241280" y="9834880"/>
                  <a:pt x="9997440" y="9428480"/>
                  <a:pt x="9834880" y="9428480"/>
                </a:cubicBezTo>
                <a:close/>
                <a:moveTo>
                  <a:pt x="11948160" y="0"/>
                </a:moveTo>
                <a:lnTo>
                  <a:pt x="1056640" y="0"/>
                </a:lnTo>
                <a:cubicBezTo>
                  <a:pt x="487680" y="0"/>
                  <a:pt x="0" y="487680"/>
                  <a:pt x="0" y="1056640"/>
                </a:cubicBezTo>
                <a:lnTo>
                  <a:pt x="0" y="7233920"/>
                </a:lnTo>
                <a:cubicBezTo>
                  <a:pt x="0" y="7802880"/>
                  <a:pt x="487680" y="8290560"/>
                  <a:pt x="1056640" y="8290560"/>
                </a:cubicBezTo>
                <a:lnTo>
                  <a:pt x="11948160" y="8290560"/>
                </a:lnTo>
                <a:cubicBezTo>
                  <a:pt x="12517120" y="8290560"/>
                  <a:pt x="13004800" y="7802880"/>
                  <a:pt x="13004800" y="7233920"/>
                </a:cubicBezTo>
                <a:lnTo>
                  <a:pt x="13004800" y="1056640"/>
                </a:lnTo>
                <a:cubicBezTo>
                  <a:pt x="13004800" y="487680"/>
                  <a:pt x="12517120" y="0"/>
                  <a:pt x="11948160" y="0"/>
                </a:cubicBezTo>
                <a:close/>
                <a:moveTo>
                  <a:pt x="12435840" y="6827520"/>
                </a:moveTo>
                <a:cubicBezTo>
                  <a:pt x="12435840" y="7071360"/>
                  <a:pt x="12273280" y="7233920"/>
                  <a:pt x="12029440" y="7233920"/>
                </a:cubicBezTo>
                <a:lnTo>
                  <a:pt x="975360" y="7233920"/>
                </a:lnTo>
                <a:cubicBezTo>
                  <a:pt x="731520" y="7233920"/>
                  <a:pt x="568960" y="7071360"/>
                  <a:pt x="568960" y="6827520"/>
                </a:cubicBezTo>
                <a:lnTo>
                  <a:pt x="568960" y="975360"/>
                </a:lnTo>
                <a:cubicBezTo>
                  <a:pt x="568960" y="731520"/>
                  <a:pt x="731520" y="568960"/>
                  <a:pt x="975360" y="568960"/>
                </a:cubicBezTo>
                <a:lnTo>
                  <a:pt x="12029440" y="568960"/>
                </a:lnTo>
                <a:cubicBezTo>
                  <a:pt x="12273280" y="568960"/>
                  <a:pt x="12435840" y="731520"/>
                  <a:pt x="12435840" y="975360"/>
                </a:cubicBezTo>
                <a:close/>
              </a:path>
            </a:pathLst>
          </a:custGeom>
          <a:solidFill>
            <a:sysClr val="window" lastClr="FFFFFF"/>
          </a:solidFill>
          <a:ln w="38100">
            <a:noFill/>
          </a:ln>
        </p:spPr>
        <p:style>
          <a:lnRef idx="2">
            <a:srgbClr val="000000"/>
          </a:lnRef>
          <a:fillRef idx="1">
            <a:sysClr val="window" lastClr="FFFFFF"/>
          </a:fillRef>
          <a:effectRef idx="0">
            <a:srgbClr val="000000"/>
          </a:effectRef>
          <a:fontRef idx="minor">
            <a:srgbClr val="000000"/>
          </a:fontRef>
        </p:style>
        <p:txBody>
          <a:bodyPr rot="0" spcFirstLastPara="0"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rgbClr val="000000"/>
                </a:solidFill>
                <a:latin typeface="Arial" charset="0"/>
                <a:ea typeface="微软雅黑" pitchFamily="34" charset="-122"/>
                <a:cs typeface="+mn-ea"/>
              </a:defRPr>
            </a:lvl1pPr>
            <a:lvl2pPr marL="457200" algn="l" defTabSz="914400" rtl="0" eaLnBrk="1" latinLnBrk="0" hangingPunct="1">
              <a:defRPr sz="1800" kern="1200">
                <a:solidFill>
                  <a:srgbClr val="000000"/>
                </a:solidFill>
                <a:latin typeface="Arial" charset="0"/>
                <a:ea typeface="微软雅黑" pitchFamily="34" charset="-122"/>
                <a:cs typeface="+mn-ea"/>
              </a:defRPr>
            </a:lvl2pPr>
            <a:lvl3pPr marL="914400" algn="l" defTabSz="914400" rtl="0" eaLnBrk="1" latinLnBrk="0" hangingPunct="1">
              <a:defRPr sz="1800" kern="1200">
                <a:solidFill>
                  <a:srgbClr val="000000"/>
                </a:solidFill>
                <a:latin typeface="Arial" charset="0"/>
                <a:ea typeface="微软雅黑" pitchFamily="34" charset="-122"/>
                <a:cs typeface="+mn-ea"/>
              </a:defRPr>
            </a:lvl3pPr>
            <a:lvl4pPr marL="1371600" algn="l" defTabSz="914400" rtl="0" eaLnBrk="1" latinLnBrk="0" hangingPunct="1">
              <a:defRPr sz="1800" kern="1200">
                <a:solidFill>
                  <a:srgbClr val="000000"/>
                </a:solidFill>
                <a:latin typeface="Arial" charset="0"/>
                <a:ea typeface="微软雅黑" pitchFamily="34" charset="-122"/>
                <a:cs typeface="+mn-ea"/>
              </a:defRPr>
            </a:lvl4pPr>
            <a:lvl5pPr marL="1828800" algn="l" defTabSz="914400" rtl="0" eaLnBrk="1" latinLnBrk="0" hangingPunct="1">
              <a:defRPr sz="1800" kern="1200">
                <a:solidFill>
                  <a:srgbClr val="000000"/>
                </a:solidFill>
                <a:latin typeface="Arial" charset="0"/>
                <a:ea typeface="微软雅黑" pitchFamily="34" charset="-122"/>
                <a:cs typeface="+mn-ea"/>
              </a:defRPr>
            </a:lvl5pPr>
            <a:lvl6pPr marL="2286000" algn="l" defTabSz="914400" rtl="0" eaLnBrk="1" latinLnBrk="0" hangingPunct="1">
              <a:defRPr sz="1800" kern="1200">
                <a:solidFill>
                  <a:srgbClr val="000000"/>
                </a:solidFill>
                <a:latin typeface="Arial" charset="0"/>
                <a:ea typeface="微软雅黑" pitchFamily="34" charset="-122"/>
                <a:cs typeface="+mn-ea"/>
              </a:defRPr>
            </a:lvl6pPr>
            <a:lvl7pPr marL="2743200" algn="l" defTabSz="914400" rtl="0" eaLnBrk="1" latinLnBrk="0" hangingPunct="1">
              <a:defRPr sz="1800" kern="1200">
                <a:solidFill>
                  <a:srgbClr val="000000"/>
                </a:solidFill>
                <a:latin typeface="Arial" charset="0"/>
                <a:ea typeface="微软雅黑" pitchFamily="34" charset="-122"/>
                <a:cs typeface="+mn-ea"/>
              </a:defRPr>
            </a:lvl7pPr>
            <a:lvl8pPr marL="3200400" algn="l" defTabSz="914400" rtl="0" eaLnBrk="1" latinLnBrk="0" hangingPunct="1">
              <a:defRPr sz="1800" kern="1200">
                <a:solidFill>
                  <a:srgbClr val="000000"/>
                </a:solidFill>
                <a:latin typeface="Arial" charset="0"/>
                <a:ea typeface="微软雅黑" pitchFamily="34" charset="-122"/>
                <a:cs typeface="+mn-ea"/>
              </a:defRPr>
            </a:lvl8pPr>
            <a:lvl9pPr marL="3657600" algn="l" defTabSz="914400" rtl="0" eaLnBrk="1" latinLnBrk="0" hangingPunct="1">
              <a:defRPr sz="1800" kern="1200">
                <a:solidFill>
                  <a:srgbClr val="000000"/>
                </a:solidFill>
                <a:latin typeface="Arial" charset="0"/>
                <a:ea typeface="微软雅黑" pitchFamily="34" charset="-122"/>
                <a:cs typeface="+mn-ea"/>
              </a:defRPr>
            </a:lvl9pPr>
          </a:lstStyle>
          <a:p>
            <a:pPr algn="ctr">
              <a:lnSpc>
                <a:spcPct val="120000"/>
              </a:lnSpc>
            </a:pPr>
            <a:endParaRPr lang="zh-CN" altLang="en-US" dirty="0">
              <a:latin typeface="Arial" charset="0"/>
              <a:sym typeface="Arial" charset="0"/>
            </a:endParaRPr>
          </a:p>
        </p:txBody>
      </p:sp>
      <p:pic>
        <p:nvPicPr>
          <p:cNvPr id="70" name="图片 69" descr="420c8f09e2b6bff469d9d1ffd4fd41ae"/>
          <p:cNvPicPr>
            <a:picLocks noChangeAspect="1"/>
          </p:cNvPicPr>
          <p:nvPr/>
        </p:nvPicPr>
        <p:blipFill>
          <a:blip r:embed="rId35"/>
          <a:stretch>
            <a:fillRect/>
          </a:stretch>
        </p:blipFill>
        <p:spPr>
          <a:xfrm>
            <a:off x="509905" y="4486275"/>
            <a:ext cx="1241425" cy="1605915"/>
          </a:xfrm>
          <a:prstGeom prst="rect">
            <a:avLst/>
          </a:prstGeom>
        </p:spPr>
      </p:pic>
    </p:spTree>
  </p:cSld>
  <p:clrMapOvr>
    <a:masterClrMapping/>
  </p:clrMapOvr>
  <mc:AlternateContent xmlns:mc="http://schemas.openxmlformats.org/markup-compatibility/2006">
    <mc:Choice xmlns=""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图片 15"/>
          <p:cNvPicPr>
            <a:picLocks noChangeAspect="1"/>
          </p:cNvPicPr>
          <p:nvPr/>
        </p:nvPicPr>
        <p:blipFill>
          <a:blip r:embed="rId3" cstate="print">
            <a:extLst>
              <a:ext uri="{28A0092B-C50C-407E-A947-70E740481C1C}">
                <a14:useLocalDpi xmlns="" xmlns:a14="http://schemas.microsoft.com/office/drawing/2010/main" val="0"/>
              </a:ext>
            </a:extLst>
          </a:blip>
          <a:srcRect l="39620" t="6959" b="28403"/>
          <a:stretch>
            <a:fillRect/>
          </a:stretch>
        </p:blipFill>
        <p:spPr>
          <a:xfrm>
            <a:off x="1" y="0"/>
            <a:ext cx="1097279" cy="1941007"/>
          </a:xfrm>
          <a:custGeom>
            <a:avLst/>
            <a:gdLst>
              <a:gd name="connsiteX0" fmla="*/ 0 w 3360001"/>
              <a:gd name="connsiteY0" fmla="*/ 0 h 5943600"/>
              <a:gd name="connsiteX1" fmla="*/ 3360001 w 3360001"/>
              <a:gd name="connsiteY1" fmla="*/ 0 h 5943600"/>
              <a:gd name="connsiteX2" fmla="*/ 3360001 w 3360001"/>
              <a:gd name="connsiteY2" fmla="*/ 3927591 h 5943600"/>
              <a:gd name="connsiteX3" fmla="*/ 1544320 w 3360001"/>
              <a:gd name="connsiteY3" fmla="*/ 4399280 h 5943600"/>
              <a:gd name="connsiteX4" fmla="*/ 0 w 3360001"/>
              <a:gd name="connsiteY4" fmla="*/ 5943600 h 5943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60001" h="5943600">
                <a:moveTo>
                  <a:pt x="0" y="0"/>
                </a:moveTo>
                <a:lnTo>
                  <a:pt x="3360001" y="0"/>
                </a:lnTo>
                <a:lnTo>
                  <a:pt x="3360001" y="3927591"/>
                </a:lnTo>
                <a:lnTo>
                  <a:pt x="1544320" y="4399280"/>
                </a:lnTo>
                <a:lnTo>
                  <a:pt x="0" y="5943600"/>
                </a:lnTo>
                <a:close/>
              </a:path>
            </a:pathLst>
          </a:custGeom>
        </p:spPr>
      </p:pic>
      <p:sp>
        <p:nvSpPr>
          <p:cNvPr id="4" name="文本框 3"/>
          <p:cNvSpPr txBox="1"/>
          <p:nvPr/>
        </p:nvSpPr>
        <p:spPr>
          <a:xfrm>
            <a:off x="3810000" y="1026795"/>
            <a:ext cx="4852610" cy="523220"/>
          </a:xfrm>
          <a:prstGeom prst="rect">
            <a:avLst/>
          </a:prstGeom>
        </p:spPr>
        <p:style>
          <a:lnRef idx="0">
            <a:schemeClr val="accent4"/>
          </a:lnRef>
          <a:fillRef idx="3">
            <a:schemeClr val="accent4"/>
          </a:fillRef>
          <a:effectRef idx="3">
            <a:schemeClr val="accent4"/>
          </a:effectRef>
          <a:fontRef idx="minor">
            <a:schemeClr val="lt1"/>
          </a:fontRef>
        </p:style>
        <p:txBody>
          <a:bodyPr wrap="none" rtlCol="0" anchor="t">
            <a:spAutoFit/>
            <a:scene3d>
              <a:camera prst="orthographicFront"/>
              <a:lightRig rig="threePt" dir="t"/>
            </a:scene3d>
          </a:bodyPr>
          <a:lstStyle/>
          <a:p>
            <a:pPr indent="-889000"/>
            <a:r>
              <a:rPr lang="zh-CN" altLang="en-US" sz="2800" b="1" noProof="1" smtClean="0">
                <a:solidFill>
                  <a:schemeClr val="tx1"/>
                </a:solidFill>
                <a:effectLst>
                  <a:outerShdw blurRad="38100" dist="19050" dir="2700000" algn="tl" rotWithShape="0">
                    <a:schemeClr val="dk1">
                      <a:alpha val="40000"/>
                    </a:schemeClr>
                  </a:outerShdw>
                </a:effectLst>
                <a:latin typeface="Arial" charset="0"/>
                <a:ea typeface="微软雅黑" pitchFamily="34" charset="-122"/>
                <a:cs typeface="宋体" charset="-122"/>
                <a:sym typeface="Arial" charset="0"/>
              </a:rPr>
              <a:t>安全生产标准化评审个性问题</a:t>
            </a:r>
            <a:endParaRPr lang="zh-CN" altLang="en-US" sz="2800" b="1" noProof="1">
              <a:solidFill>
                <a:schemeClr val="tx1"/>
              </a:solidFill>
              <a:effectLst>
                <a:outerShdw blurRad="38100" dist="19050" dir="2700000" algn="tl" rotWithShape="0">
                  <a:schemeClr val="dk1">
                    <a:alpha val="40000"/>
                  </a:schemeClr>
                </a:outerShdw>
              </a:effectLst>
              <a:latin typeface="Arial" charset="0"/>
              <a:ea typeface="微软雅黑" pitchFamily="34" charset="-122"/>
              <a:cs typeface="宋体" charset="-122"/>
              <a:sym typeface="Arial" charset="0"/>
            </a:endParaRPr>
          </a:p>
        </p:txBody>
      </p:sp>
      <p:graphicFrame>
        <p:nvGraphicFramePr>
          <p:cNvPr id="6" name="图示 5"/>
          <p:cNvGraphicFramePr/>
          <p:nvPr/>
        </p:nvGraphicFramePr>
        <p:xfrm>
          <a:off x="1838568" y="1771853"/>
          <a:ext cx="9380417" cy="482237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mc:AlternateContent xmlns:mc="http://schemas.openxmlformats.org/markup-compatibility/2006">
    <mc:Choice xmlns=""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extBox 19"/>
          <p:cNvSpPr txBox="1"/>
          <p:nvPr/>
        </p:nvSpPr>
        <p:spPr>
          <a:xfrm>
            <a:off x="5998236" y="2496612"/>
            <a:ext cx="2561202" cy="338554"/>
          </a:xfrm>
          <a:prstGeom prst="rect">
            <a:avLst/>
          </a:prstGeom>
          <a:noFill/>
        </p:spPr>
        <p:txBody>
          <a:bodyPr wrap="square" rtlCol="0">
            <a:spAutoFit/>
            <a:scene3d>
              <a:camera prst="orthographicFront"/>
              <a:lightRig rig="threePt" dir="t"/>
            </a:scene3d>
            <a:sp3d contourW="12700"/>
          </a:bodyPr>
          <a:lstStyle>
            <a:defPPr>
              <a:defRPr lang="zh-CN"/>
            </a:defPPr>
            <a:lvl1pPr>
              <a:defRPr sz="1200">
                <a:solidFill>
                  <a:schemeClr val="tx1">
                    <a:lumMod val="75000"/>
                    <a:lumOff val="25000"/>
                  </a:schemeClr>
                </a:solidFill>
                <a:latin typeface="EngraversGothic BT" pitchFamily="34" charset="0"/>
              </a:defRPr>
            </a:lvl1pPr>
          </a:lstStyle>
          <a:p>
            <a:r>
              <a:rPr lang="zh-CN" altLang="en-US" sz="1600" b="1" smtClean="0">
                <a:solidFill>
                  <a:schemeClr val="bg1"/>
                </a:solidFill>
                <a:latin typeface="Arial" charset="0"/>
                <a:ea typeface="微软雅黑" pitchFamily="34" charset="-122"/>
                <a:sym typeface="Arial" charset="0"/>
              </a:rPr>
              <a:t>项目介绍</a:t>
            </a:r>
            <a:endParaRPr lang="en-US" sz="1600" b="1" dirty="0">
              <a:solidFill>
                <a:schemeClr val="bg1"/>
              </a:solidFill>
              <a:latin typeface="Arial" charset="0"/>
              <a:ea typeface="微软雅黑" pitchFamily="34" charset="-122"/>
              <a:sym typeface="Arial" charset="0"/>
            </a:endParaRPr>
          </a:p>
        </p:txBody>
      </p:sp>
      <p:pic>
        <p:nvPicPr>
          <p:cNvPr id="16" name="图片 15"/>
          <p:cNvPicPr>
            <a:picLocks noChangeAspect="1"/>
          </p:cNvPicPr>
          <p:nvPr/>
        </p:nvPicPr>
        <p:blipFill>
          <a:blip r:embed="rId3" cstate="print">
            <a:extLst>
              <a:ext uri="{28A0092B-C50C-407E-A947-70E740481C1C}">
                <a14:useLocalDpi xmlns="" xmlns:a14="http://schemas.microsoft.com/office/drawing/2010/main" val="0"/>
              </a:ext>
            </a:extLst>
          </a:blip>
          <a:srcRect l="39620" t="6959" b="28403"/>
          <a:stretch>
            <a:fillRect/>
          </a:stretch>
        </p:blipFill>
        <p:spPr>
          <a:xfrm>
            <a:off x="1" y="0"/>
            <a:ext cx="1097279" cy="1941007"/>
          </a:xfrm>
          <a:custGeom>
            <a:avLst/>
            <a:gdLst>
              <a:gd name="connsiteX0" fmla="*/ 0 w 3360001"/>
              <a:gd name="connsiteY0" fmla="*/ 0 h 5943600"/>
              <a:gd name="connsiteX1" fmla="*/ 3360001 w 3360001"/>
              <a:gd name="connsiteY1" fmla="*/ 0 h 5943600"/>
              <a:gd name="connsiteX2" fmla="*/ 3360001 w 3360001"/>
              <a:gd name="connsiteY2" fmla="*/ 3927591 h 5943600"/>
              <a:gd name="connsiteX3" fmla="*/ 1544320 w 3360001"/>
              <a:gd name="connsiteY3" fmla="*/ 4399280 h 5943600"/>
              <a:gd name="connsiteX4" fmla="*/ 0 w 3360001"/>
              <a:gd name="connsiteY4" fmla="*/ 5943600 h 5943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60001" h="5943600">
                <a:moveTo>
                  <a:pt x="0" y="0"/>
                </a:moveTo>
                <a:lnTo>
                  <a:pt x="3360001" y="0"/>
                </a:lnTo>
                <a:lnTo>
                  <a:pt x="3360001" y="3927591"/>
                </a:lnTo>
                <a:lnTo>
                  <a:pt x="1544320" y="4399280"/>
                </a:lnTo>
                <a:lnTo>
                  <a:pt x="0" y="5943600"/>
                </a:lnTo>
                <a:close/>
              </a:path>
            </a:pathLst>
          </a:custGeom>
        </p:spPr>
      </p:pic>
      <p:sp>
        <p:nvSpPr>
          <p:cNvPr id="3" name="文本框 2"/>
          <p:cNvSpPr txBox="1"/>
          <p:nvPr/>
        </p:nvSpPr>
        <p:spPr>
          <a:xfrm>
            <a:off x="3474719" y="2103120"/>
            <a:ext cx="7697257" cy="3157275"/>
          </a:xfrm>
          <a:prstGeom prst="rect">
            <a:avLst/>
          </a:prstGeom>
          <a:ln>
            <a:solidFill>
              <a:srgbClr val="FF0000"/>
            </a:solidFill>
          </a:ln>
        </p:spPr>
        <p:style>
          <a:lnRef idx="2">
            <a:schemeClr val="dk1"/>
          </a:lnRef>
          <a:fillRef idx="1">
            <a:schemeClr val="lt1"/>
          </a:fillRef>
          <a:effectRef idx="0">
            <a:schemeClr val="dk1"/>
          </a:effectRef>
          <a:fontRef idx="minor">
            <a:schemeClr val="dk1"/>
          </a:fontRef>
        </p:style>
        <p:txBody>
          <a:bodyPr wrap="square" rtlCol="0" anchor="t">
            <a:spAutoFit/>
            <a:scene3d>
              <a:camera prst="orthographicFront"/>
              <a:lightRig rig="threePt" dir="t"/>
            </a:scene3d>
          </a:bodyPr>
          <a:lstStyle/>
          <a:p>
            <a:pPr marL="107950" indent="-285750">
              <a:lnSpc>
                <a:spcPts val="3240"/>
              </a:lnSpc>
              <a:spcAft>
                <a:spcPts val="350"/>
              </a:spcAft>
              <a:buClr>
                <a:srgbClr val="FF0000"/>
              </a:buClr>
              <a:buFont typeface="Wingdings" charset="2"/>
              <a:buChar char="Ø"/>
            </a:pPr>
            <a:r>
              <a:rPr lang="zh-CN" altLang="en-US" sz="2000" dirty="0" smtClean="0"/>
              <a:t>对</a:t>
            </a:r>
            <a:r>
              <a:rPr lang="zh-CN" altLang="en-US" sz="2000" dirty="0" smtClean="0"/>
              <a:t>安全生产咨询单位抽查中，除象山豪兴安全技术服务有限公司基本符合要求外，其余咨询单位存在以下共性问题：</a:t>
            </a:r>
          </a:p>
          <a:p>
            <a:pPr marL="107950" indent="-285750">
              <a:lnSpc>
                <a:spcPts val="3240"/>
              </a:lnSpc>
              <a:spcAft>
                <a:spcPts val="350"/>
              </a:spcAft>
              <a:buClr>
                <a:srgbClr val="FF0000"/>
              </a:buClr>
              <a:buFont typeface="Wingdings" charset="2"/>
              <a:buChar char="Ø"/>
            </a:pPr>
            <a:r>
              <a:rPr lang="en-US" altLang="zh-CN" sz="2000" dirty="0" smtClean="0">
                <a:solidFill>
                  <a:schemeClr val="tx1"/>
                </a:solidFill>
                <a:effectLst>
                  <a:outerShdw blurRad="38100" dist="19050" dir="2700000" algn="tl" rotWithShape="0">
                    <a:schemeClr val="dk1">
                      <a:alpha val="40000"/>
                    </a:schemeClr>
                  </a:outerShdw>
                </a:effectLst>
                <a:latin typeface="Arial" charset="0"/>
                <a:ea typeface="微软雅黑" pitchFamily="34" charset="-122"/>
                <a:cs typeface="宋体" charset="-122"/>
                <a:sym typeface="Arial" charset="0"/>
              </a:rPr>
              <a:t>1</a:t>
            </a:r>
            <a:r>
              <a:rPr lang="zh-CN" altLang="en-US" sz="2000" dirty="0" smtClean="0">
                <a:solidFill>
                  <a:schemeClr val="tx1"/>
                </a:solidFill>
                <a:effectLst>
                  <a:outerShdw blurRad="38100" dist="19050" dir="2700000" algn="tl" rotWithShape="0">
                    <a:schemeClr val="dk1">
                      <a:alpha val="40000"/>
                    </a:schemeClr>
                  </a:outerShdw>
                </a:effectLst>
                <a:latin typeface="Arial" charset="0"/>
                <a:ea typeface="微软雅黑" pitchFamily="34" charset="-122"/>
                <a:cs typeface="宋体" charset="-122"/>
                <a:sym typeface="Arial" charset="0"/>
              </a:rPr>
              <a:t>、对</a:t>
            </a:r>
            <a:r>
              <a:rPr lang="zh-CN" altLang="en-US" sz="2000" dirty="0" smtClean="0">
                <a:solidFill>
                  <a:schemeClr val="tx1"/>
                </a:solidFill>
                <a:effectLst>
                  <a:outerShdw blurRad="38100" dist="19050" dir="2700000" algn="tl" rotWithShape="0">
                    <a:schemeClr val="dk1">
                      <a:alpha val="40000"/>
                    </a:schemeClr>
                  </a:outerShdw>
                </a:effectLst>
                <a:latin typeface="Arial" charset="0"/>
                <a:ea typeface="微软雅黑" pitchFamily="34" charset="-122"/>
                <a:cs typeface="宋体" charset="-122"/>
                <a:sym typeface="Arial" charset="0"/>
              </a:rPr>
              <a:t>企业台账资料审核不严，要求不高，相关人员业务不熟，现场提不出整改意见。</a:t>
            </a:r>
            <a:endParaRPr lang="zh-CN" sz="2000" dirty="0">
              <a:solidFill>
                <a:schemeClr val="tx1"/>
              </a:solidFill>
              <a:effectLst>
                <a:outerShdw blurRad="38100" dist="19050" dir="2700000" algn="tl" rotWithShape="0">
                  <a:schemeClr val="dk1">
                    <a:alpha val="40000"/>
                  </a:schemeClr>
                </a:outerShdw>
              </a:effectLst>
              <a:latin typeface="Arial" charset="0"/>
              <a:ea typeface="微软雅黑" pitchFamily="34" charset="-122"/>
              <a:cs typeface="宋体" charset="-122"/>
              <a:sym typeface="Arial" charset="0"/>
            </a:endParaRPr>
          </a:p>
          <a:p>
            <a:pPr marL="107950" indent="-285750">
              <a:lnSpc>
                <a:spcPts val="3265"/>
              </a:lnSpc>
              <a:spcAft>
                <a:spcPts val="350"/>
              </a:spcAft>
              <a:buClr>
                <a:srgbClr val="FF0000"/>
              </a:buClr>
              <a:buFont typeface="Wingdings" charset="2"/>
              <a:buChar char="Ø"/>
            </a:pPr>
            <a:r>
              <a:rPr lang="en-US" altLang="zh-CN" sz="2000" dirty="0" smtClean="0">
                <a:solidFill>
                  <a:schemeClr val="tx1"/>
                </a:solidFill>
                <a:effectLst>
                  <a:outerShdw blurRad="38100" dist="19050" dir="2700000" algn="tl" rotWithShape="0">
                    <a:schemeClr val="dk1">
                      <a:alpha val="40000"/>
                    </a:schemeClr>
                  </a:outerShdw>
                </a:effectLst>
                <a:latin typeface="Arial" charset="0"/>
                <a:ea typeface="微软雅黑" pitchFamily="34" charset="-122"/>
                <a:cs typeface="宋体" charset="-122"/>
                <a:sym typeface="Arial" charset="0"/>
              </a:rPr>
              <a:t>2</a:t>
            </a:r>
            <a:r>
              <a:rPr lang="zh-CN" altLang="en-US" sz="2000" dirty="0" smtClean="0">
                <a:solidFill>
                  <a:schemeClr val="tx1"/>
                </a:solidFill>
                <a:effectLst>
                  <a:outerShdw blurRad="38100" dist="19050" dir="2700000" algn="tl" rotWithShape="0">
                    <a:schemeClr val="dk1">
                      <a:alpha val="40000"/>
                    </a:schemeClr>
                  </a:outerShdw>
                </a:effectLst>
                <a:latin typeface="Arial" charset="0"/>
                <a:ea typeface="微软雅黑" pitchFamily="34" charset="-122"/>
                <a:cs typeface="宋体" charset="-122"/>
                <a:sym typeface="Arial" charset="0"/>
              </a:rPr>
              <a:t>、辅导</a:t>
            </a:r>
            <a:r>
              <a:rPr lang="zh-CN" altLang="en-US" sz="2000" dirty="0" smtClean="0">
                <a:solidFill>
                  <a:schemeClr val="tx1"/>
                </a:solidFill>
                <a:effectLst>
                  <a:outerShdw blurRad="38100" dist="19050" dir="2700000" algn="tl" rotWithShape="0">
                    <a:schemeClr val="dk1">
                      <a:alpha val="40000"/>
                    </a:schemeClr>
                  </a:outerShdw>
                </a:effectLst>
                <a:latin typeface="Arial" charset="0"/>
                <a:ea typeface="微软雅黑" pitchFamily="34" charset="-122"/>
                <a:cs typeface="宋体" charset="-122"/>
                <a:sym typeface="Arial" charset="0"/>
              </a:rPr>
              <a:t>企业台账资料千遍一律，为标准化而标准化，企业实际未执行。</a:t>
            </a:r>
            <a:endParaRPr lang="zh-CN" sz="2000" dirty="0">
              <a:solidFill>
                <a:schemeClr val="tx1"/>
              </a:solidFill>
              <a:effectLst>
                <a:outerShdw blurRad="38100" dist="19050" dir="2700000" algn="tl" rotWithShape="0">
                  <a:schemeClr val="dk1">
                    <a:alpha val="40000"/>
                  </a:schemeClr>
                </a:outerShdw>
              </a:effectLst>
              <a:latin typeface="Arial" charset="0"/>
              <a:ea typeface="微软雅黑" pitchFamily="34" charset="-122"/>
              <a:cs typeface="宋体" charset="-122"/>
              <a:sym typeface="Arial" charset="0"/>
            </a:endParaRPr>
          </a:p>
          <a:p>
            <a:pPr marL="239395" indent="-285750">
              <a:lnSpc>
                <a:spcPts val="3290"/>
              </a:lnSpc>
              <a:buClr>
                <a:srgbClr val="FF0000"/>
              </a:buClr>
              <a:buFont typeface="Wingdings" charset="2"/>
              <a:buChar char="Ø"/>
            </a:pPr>
            <a:r>
              <a:rPr lang="en-US" altLang="zh-CN" sz="2000" dirty="0" smtClean="0">
                <a:solidFill>
                  <a:schemeClr val="tx1"/>
                </a:solidFill>
                <a:effectLst>
                  <a:outerShdw blurRad="38100" dist="19050" dir="2700000" algn="tl" rotWithShape="0">
                    <a:schemeClr val="dk1">
                      <a:alpha val="40000"/>
                    </a:schemeClr>
                  </a:outerShdw>
                </a:effectLst>
                <a:latin typeface="Arial" charset="0"/>
                <a:ea typeface="微软雅黑" pitchFamily="34" charset="-122"/>
                <a:cs typeface="宋体" charset="-122"/>
                <a:sym typeface="Arial" charset="0"/>
              </a:rPr>
              <a:t>3</a:t>
            </a:r>
            <a:r>
              <a:rPr lang="zh-CN" altLang="en-US" sz="2000" dirty="0" smtClean="0">
                <a:solidFill>
                  <a:schemeClr val="tx1"/>
                </a:solidFill>
                <a:effectLst>
                  <a:outerShdw blurRad="38100" dist="19050" dir="2700000" algn="tl" rotWithShape="0">
                    <a:schemeClr val="dk1">
                      <a:alpha val="40000"/>
                    </a:schemeClr>
                  </a:outerShdw>
                </a:effectLst>
                <a:latin typeface="Arial" charset="0"/>
                <a:ea typeface="微软雅黑" pitchFamily="34" charset="-122"/>
                <a:cs typeface="宋体" charset="-122"/>
                <a:sym typeface="Arial" charset="0"/>
              </a:rPr>
              <a:t>、台</a:t>
            </a:r>
            <a:r>
              <a:rPr lang="zh-CN" altLang="en-US" sz="2000" dirty="0" smtClean="0">
                <a:solidFill>
                  <a:schemeClr val="tx1"/>
                </a:solidFill>
                <a:effectLst>
                  <a:outerShdw blurRad="38100" dist="19050" dir="2700000" algn="tl" rotWithShape="0">
                    <a:schemeClr val="dk1">
                      <a:alpha val="40000"/>
                    </a:schemeClr>
                  </a:outerShdw>
                </a:effectLst>
                <a:latin typeface="Arial" charset="0"/>
                <a:ea typeface="微软雅黑" pitchFamily="34" charset="-122"/>
                <a:cs typeface="宋体" charset="-122"/>
                <a:sym typeface="Arial" charset="0"/>
              </a:rPr>
              <a:t>账资料，人员签名等有部分造假等。</a:t>
            </a:r>
            <a:endParaRPr lang="zh-CN" altLang="en-US" sz="2000" dirty="0">
              <a:solidFill>
                <a:schemeClr val="tx1"/>
              </a:solidFill>
              <a:effectLst>
                <a:outerShdw blurRad="38100" dist="19050" dir="2700000" algn="tl" rotWithShape="0">
                  <a:schemeClr val="dk1">
                    <a:alpha val="40000"/>
                  </a:schemeClr>
                </a:outerShdw>
              </a:effectLst>
              <a:latin typeface="Arial" charset="0"/>
              <a:ea typeface="微软雅黑" pitchFamily="34" charset="-122"/>
              <a:cs typeface="宋体" charset="-122"/>
              <a:sym typeface="Arial" charset="0"/>
            </a:endParaRPr>
          </a:p>
        </p:txBody>
      </p:sp>
      <p:sp>
        <p:nvSpPr>
          <p:cNvPr id="4" name="文本框 3"/>
          <p:cNvSpPr txBox="1"/>
          <p:nvPr/>
        </p:nvSpPr>
        <p:spPr>
          <a:xfrm>
            <a:off x="4494530" y="1694180"/>
            <a:ext cx="4993675" cy="477054"/>
          </a:xfrm>
          <a:prstGeom prst="rect">
            <a:avLst/>
          </a:prstGeom>
          <a:ln>
            <a:solidFill>
              <a:srgbClr val="FF0000"/>
            </a:solidFill>
          </a:ln>
        </p:spPr>
        <p:style>
          <a:lnRef idx="2">
            <a:schemeClr val="dk1"/>
          </a:lnRef>
          <a:fillRef idx="1">
            <a:schemeClr val="lt1"/>
          </a:fillRef>
          <a:effectRef idx="0">
            <a:schemeClr val="dk1"/>
          </a:effectRef>
          <a:fontRef idx="minor">
            <a:schemeClr val="dk1"/>
          </a:fontRef>
        </p:style>
        <p:txBody>
          <a:bodyPr wrap="none" rtlCol="0" anchor="t">
            <a:spAutoFit/>
            <a:scene3d>
              <a:camera prst="orthographicFront"/>
              <a:lightRig rig="threePt" dir="t"/>
            </a:scene3d>
          </a:bodyPr>
          <a:lstStyle/>
          <a:p>
            <a:r>
              <a:rPr lang="zh-CN" altLang="en-US" sz="2500" b="1" dirty="0" smtClean="0">
                <a:solidFill>
                  <a:srgbClr val="FF0000"/>
                </a:solidFill>
                <a:effectLst>
                  <a:outerShdw blurRad="38100" dist="19050" dir="2700000" algn="tl" rotWithShape="0">
                    <a:schemeClr val="dk1">
                      <a:alpha val="40000"/>
                    </a:schemeClr>
                  </a:outerShdw>
                </a:effectLst>
                <a:latin typeface="Arial" charset="0"/>
                <a:ea typeface="微软雅黑" pitchFamily="34" charset="-122"/>
                <a:sym typeface="Arial" charset="0"/>
              </a:rPr>
              <a:t>安全生产标准咨询过程中存在问题</a:t>
            </a:r>
            <a:endParaRPr lang="zh-CN" altLang="en-US" sz="2500" b="1" dirty="0">
              <a:solidFill>
                <a:srgbClr val="FF0000"/>
              </a:solidFill>
              <a:effectLst>
                <a:outerShdw blurRad="38100" dist="19050" dir="2700000" algn="tl" rotWithShape="0">
                  <a:schemeClr val="dk1">
                    <a:alpha val="40000"/>
                  </a:schemeClr>
                </a:outerShdw>
              </a:effectLst>
              <a:latin typeface="Arial" charset="0"/>
              <a:ea typeface="微软雅黑" pitchFamily="34" charset="-122"/>
              <a:sym typeface="Arial" charset="0"/>
            </a:endParaRPr>
          </a:p>
        </p:txBody>
      </p:sp>
      <p:sp>
        <p:nvSpPr>
          <p:cNvPr id="36" name="矩形 35"/>
          <p:cNvSpPr/>
          <p:nvPr/>
        </p:nvSpPr>
        <p:spPr>
          <a:xfrm>
            <a:off x="541193" y="2353879"/>
            <a:ext cx="2437983" cy="2287588"/>
          </a:xfrm>
          <a:prstGeom prst="rect">
            <a:avLst/>
          </a:prstGeom>
          <a:blipFill>
            <a:blip r:embed="rId4" cstate="print"/>
            <a:stretch>
              <a:fillRect l="-10000" r="-10000"/>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charset="0"/>
              <a:ea typeface="微软雅黑" pitchFamily="34" charset="-122"/>
              <a:sym typeface="Arial" charset="0"/>
            </a:endParaRPr>
          </a:p>
        </p:txBody>
      </p:sp>
    </p:spTree>
  </p:cSld>
  <p:clrMapOvr>
    <a:masterClrMapping/>
  </p:clrMapOvr>
  <mc:AlternateContent xmlns:mc="http://schemas.openxmlformats.org/markup-compatibility/2006">
    <mc:Choice xmlns=""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图片 15"/>
          <p:cNvPicPr>
            <a:picLocks noChangeAspect="1"/>
          </p:cNvPicPr>
          <p:nvPr/>
        </p:nvPicPr>
        <p:blipFill>
          <a:blip r:embed="rId7" cstate="print">
            <a:extLst>
              <a:ext uri="{28A0092B-C50C-407E-A947-70E740481C1C}">
                <a14:useLocalDpi xmlns="" xmlns:a14="http://schemas.microsoft.com/office/drawing/2010/main" val="0"/>
              </a:ext>
            </a:extLst>
          </a:blip>
          <a:srcRect l="39620" t="6959" b="28403"/>
          <a:stretch>
            <a:fillRect/>
          </a:stretch>
        </p:blipFill>
        <p:spPr>
          <a:xfrm>
            <a:off x="1" y="0"/>
            <a:ext cx="1097279" cy="1941007"/>
          </a:xfrm>
          <a:custGeom>
            <a:avLst/>
            <a:gdLst>
              <a:gd name="connsiteX0" fmla="*/ 0 w 3360001"/>
              <a:gd name="connsiteY0" fmla="*/ 0 h 5943600"/>
              <a:gd name="connsiteX1" fmla="*/ 3360001 w 3360001"/>
              <a:gd name="connsiteY1" fmla="*/ 0 h 5943600"/>
              <a:gd name="connsiteX2" fmla="*/ 3360001 w 3360001"/>
              <a:gd name="connsiteY2" fmla="*/ 3927591 h 5943600"/>
              <a:gd name="connsiteX3" fmla="*/ 1544320 w 3360001"/>
              <a:gd name="connsiteY3" fmla="*/ 4399280 h 5943600"/>
              <a:gd name="connsiteX4" fmla="*/ 0 w 3360001"/>
              <a:gd name="connsiteY4" fmla="*/ 5943600 h 5943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60001" h="5943600">
                <a:moveTo>
                  <a:pt x="0" y="0"/>
                </a:moveTo>
                <a:lnTo>
                  <a:pt x="3360001" y="0"/>
                </a:lnTo>
                <a:lnTo>
                  <a:pt x="3360001" y="3927591"/>
                </a:lnTo>
                <a:lnTo>
                  <a:pt x="1544320" y="4399280"/>
                </a:lnTo>
                <a:lnTo>
                  <a:pt x="0" y="5943600"/>
                </a:lnTo>
                <a:close/>
              </a:path>
            </a:pathLst>
          </a:custGeom>
        </p:spPr>
      </p:pic>
      <p:sp>
        <p:nvSpPr>
          <p:cNvPr id="17" name="文本框 16"/>
          <p:cNvSpPr txBox="1"/>
          <p:nvPr/>
        </p:nvSpPr>
        <p:spPr>
          <a:xfrm>
            <a:off x="949960" y="565150"/>
            <a:ext cx="6600190" cy="521970"/>
          </a:xfrm>
          <a:prstGeom prst="rect">
            <a:avLst/>
          </a:prstGeom>
          <a:noFill/>
          <a:ln>
            <a:solidFill>
              <a:srgbClr val="FF0000"/>
            </a:solidFill>
          </a:ln>
        </p:spPr>
        <p:txBody>
          <a:bodyPr wrap="square" rtlCol="0">
            <a:spAutoFit/>
          </a:bodyPr>
          <a:lstStyle/>
          <a:p>
            <a:r>
              <a:rPr lang="zh-CN" sz="2800" b="1" dirty="0" smtClean="0">
                <a:solidFill>
                  <a:schemeClr val="tx1"/>
                </a:solidFill>
                <a:effectLst>
                  <a:outerShdw blurRad="38100" dist="19050" dir="2700000" algn="tl" rotWithShape="0">
                    <a:schemeClr val="dk1">
                      <a:alpha val="40000"/>
                    </a:schemeClr>
                  </a:outerShdw>
                </a:effectLst>
                <a:latin typeface="Arial" charset="0"/>
                <a:ea typeface="微软雅黑" pitchFamily="34" charset="-122"/>
                <a:sym typeface="Arial" charset="0"/>
              </a:rPr>
              <a:t>安全生产</a:t>
            </a:r>
            <a:r>
              <a:rPr lang="zh-CN" altLang="en-US" sz="2800" b="1" dirty="0" smtClean="0">
                <a:solidFill>
                  <a:schemeClr val="tx1"/>
                </a:solidFill>
                <a:effectLst>
                  <a:outerShdw blurRad="38100" dist="19050" dir="2700000" algn="tl" rotWithShape="0">
                    <a:schemeClr val="dk1">
                      <a:alpha val="40000"/>
                    </a:schemeClr>
                  </a:outerShdw>
                </a:effectLst>
                <a:latin typeface="Arial" charset="0"/>
                <a:ea typeface="微软雅黑" pitchFamily="34" charset="-122"/>
                <a:sym typeface="Arial" charset="0"/>
              </a:rPr>
              <a:t>标准化</a:t>
            </a:r>
            <a:r>
              <a:rPr lang="en-US" altLang="zh-CN" sz="2800" b="1" dirty="0" smtClean="0">
                <a:solidFill>
                  <a:srgbClr val="C00000"/>
                </a:solidFill>
                <a:effectLst>
                  <a:outerShdw blurRad="38100" dist="19050" dir="2700000" algn="tl" rotWithShape="0">
                    <a:schemeClr val="dk1">
                      <a:alpha val="40000"/>
                    </a:schemeClr>
                  </a:outerShdw>
                </a:effectLst>
                <a:latin typeface="Arial" charset="0"/>
                <a:ea typeface="微软雅黑" pitchFamily="34" charset="-122"/>
                <a:sym typeface="Arial" charset="0"/>
              </a:rPr>
              <a:t>—</a:t>
            </a:r>
            <a:r>
              <a:rPr lang="zh-CN" altLang="en-US" sz="2800" b="1" dirty="0" smtClean="0">
                <a:solidFill>
                  <a:srgbClr val="C00000"/>
                </a:solidFill>
                <a:effectLst>
                  <a:outerShdw blurRad="38100" dist="19050" dir="2700000" algn="tl" rotWithShape="0">
                    <a:schemeClr val="dk1">
                      <a:alpha val="40000"/>
                    </a:schemeClr>
                  </a:outerShdw>
                </a:effectLst>
                <a:latin typeface="Arial" charset="0"/>
                <a:ea typeface="微软雅黑" pitchFamily="34" charset="-122"/>
                <a:sym typeface="Arial" charset="0"/>
              </a:rPr>
              <a:t>下一步工作要求</a:t>
            </a:r>
            <a:endParaRPr lang="zh-CN" altLang="en-US" sz="2800" b="1" dirty="0">
              <a:solidFill>
                <a:srgbClr val="C00000"/>
              </a:solidFill>
              <a:effectLst>
                <a:outerShdw blurRad="38100" dist="19050" dir="2700000" algn="tl" rotWithShape="0">
                  <a:schemeClr val="dk1">
                    <a:alpha val="40000"/>
                  </a:schemeClr>
                </a:outerShdw>
              </a:effectLst>
              <a:latin typeface="Arial" charset="0"/>
              <a:ea typeface="微软雅黑" pitchFamily="34" charset="-122"/>
              <a:sym typeface="Arial" charset="0"/>
            </a:endParaRPr>
          </a:p>
        </p:txBody>
      </p:sp>
      <p:grpSp>
        <p:nvGrpSpPr>
          <p:cNvPr id="3" name="组合 2"/>
          <p:cNvGrpSpPr/>
          <p:nvPr/>
        </p:nvGrpSpPr>
        <p:grpSpPr>
          <a:xfrm>
            <a:off x="1496060" y="1815465"/>
            <a:ext cx="8903970" cy="3157220"/>
            <a:chOff x="2390" y="2128"/>
            <a:chExt cx="14022" cy="4972"/>
          </a:xfrm>
        </p:grpSpPr>
        <p:sp>
          <p:nvSpPr>
            <p:cNvPr id="2" name="文本框 1"/>
            <p:cNvSpPr txBox="1"/>
            <p:nvPr/>
          </p:nvSpPr>
          <p:spPr>
            <a:xfrm>
              <a:off x="3142" y="2896"/>
              <a:ext cx="12503" cy="3344"/>
            </a:xfrm>
            <a:prstGeom prst="rect">
              <a:avLst/>
            </a:prstGeom>
            <a:noFill/>
          </p:spPr>
          <p:txBody>
            <a:bodyPr wrap="square" rtlCol="0" anchor="t">
              <a:spAutoFit/>
              <a:scene3d>
                <a:camera prst="orthographicFront"/>
                <a:lightRig rig="threePt" dir="t"/>
              </a:scene3d>
            </a:bodyPr>
            <a:lstStyle/>
            <a:p>
              <a:pPr marL="342900" indent="-342900" algn="l">
                <a:buClr>
                  <a:srgbClr val="FF0000"/>
                </a:buClr>
                <a:buFont typeface="Wingdings" charset="2"/>
                <a:buChar char="ü"/>
              </a:pPr>
              <a:r>
                <a:rPr lang="zh-CN" altLang="en-US" sz="2200" dirty="0" smtClean="0">
                  <a:effectLst>
                    <a:outerShdw blurRad="38100" dist="19050" dir="2700000" algn="tl" rotWithShape="0">
                      <a:schemeClr val="dk1">
                        <a:alpha val="40000"/>
                      </a:schemeClr>
                    </a:outerShdw>
                  </a:effectLst>
                  <a:latin typeface="Arial" charset="0"/>
                  <a:ea typeface="微软雅黑" pitchFamily="34" charset="-122"/>
                  <a:sym typeface="Arial" charset="0"/>
                </a:rPr>
                <a:t>深入</a:t>
              </a:r>
              <a:r>
                <a:rPr lang="zh-CN" altLang="en-US" sz="2200" dirty="0" smtClean="0">
                  <a:effectLst>
                    <a:outerShdw blurRad="38100" dist="19050" dir="2700000" algn="tl" rotWithShape="0">
                      <a:schemeClr val="dk1">
                        <a:alpha val="40000"/>
                      </a:schemeClr>
                    </a:outerShdw>
                  </a:effectLst>
                  <a:latin typeface="Arial" charset="0"/>
                  <a:ea typeface="微软雅黑" pitchFamily="34" charset="-122"/>
                  <a:sym typeface="Arial" charset="0"/>
                </a:rPr>
                <a:t>贯彻落实市委市政府关于做好安全生产工作的要求，扎实开展安全生产标准化评审活动，实践证明，开展标准化评审活动是安全生产领域中介机构服务企业的有效方式，是提升企业综合管理素质的有效方式，是消除安全生产事故隐患和防范事故的有效方式。</a:t>
              </a:r>
            </a:p>
            <a:p>
              <a:pPr marL="342900" indent="-342900" algn="l">
                <a:buClr>
                  <a:srgbClr val="FF0000"/>
                </a:buClr>
                <a:buFont typeface="Wingdings" charset="2"/>
                <a:buChar char="ü"/>
              </a:pPr>
              <a:endParaRPr lang="zh-CN" altLang="en-US" sz="2200" dirty="0">
                <a:solidFill>
                  <a:schemeClr val="tx1"/>
                </a:solidFill>
                <a:effectLst>
                  <a:outerShdw blurRad="38100" dist="19050" dir="2700000" algn="tl" rotWithShape="0">
                    <a:schemeClr val="dk1">
                      <a:alpha val="40000"/>
                    </a:schemeClr>
                  </a:outerShdw>
                </a:effectLst>
                <a:latin typeface="Arial" charset="0"/>
                <a:ea typeface="微软雅黑" pitchFamily="34" charset="-122"/>
                <a:sym typeface="Arial" charset="0"/>
              </a:endParaRPr>
            </a:p>
          </p:txBody>
        </p:sp>
        <p:sp>
          <p:nvSpPr>
            <p:cNvPr id="18" name="Freeform 5"/>
            <p:cNvSpPr>
              <a:spLocks noEditPoints="1"/>
            </p:cNvSpPr>
            <p:nvPr>
              <p:custDataLst>
                <p:tags r:id="rId1"/>
              </p:custDataLst>
            </p:nvPr>
          </p:nvSpPr>
          <p:spPr bwMode="auto">
            <a:xfrm>
              <a:off x="2390" y="2128"/>
              <a:ext cx="631" cy="571"/>
            </a:xfrm>
            <a:custGeom>
              <a:avLst/>
              <a:gdLst>
                <a:gd name="T0" fmla="*/ 106 w 336"/>
                <a:gd name="T1" fmla="*/ 0 h 304"/>
                <a:gd name="T2" fmla="*/ 140 w 336"/>
                <a:gd name="T3" fmla="*/ 38 h 304"/>
                <a:gd name="T4" fmla="*/ 140 w 336"/>
                <a:gd name="T5" fmla="*/ 38 h 304"/>
                <a:gd name="T6" fmla="*/ 124 w 336"/>
                <a:gd name="T7" fmla="*/ 50 h 304"/>
                <a:gd name="T8" fmla="*/ 110 w 336"/>
                <a:gd name="T9" fmla="*/ 64 h 304"/>
                <a:gd name="T10" fmla="*/ 100 w 336"/>
                <a:gd name="T11" fmla="*/ 78 h 304"/>
                <a:gd name="T12" fmla="*/ 88 w 336"/>
                <a:gd name="T13" fmla="*/ 92 h 304"/>
                <a:gd name="T14" fmla="*/ 82 w 336"/>
                <a:gd name="T15" fmla="*/ 108 h 304"/>
                <a:gd name="T16" fmla="*/ 76 w 336"/>
                <a:gd name="T17" fmla="*/ 124 h 304"/>
                <a:gd name="T18" fmla="*/ 72 w 336"/>
                <a:gd name="T19" fmla="*/ 140 h 304"/>
                <a:gd name="T20" fmla="*/ 70 w 336"/>
                <a:gd name="T21" fmla="*/ 156 h 304"/>
                <a:gd name="T22" fmla="*/ 70 w 336"/>
                <a:gd name="T23" fmla="*/ 156 h 304"/>
                <a:gd name="T24" fmla="*/ 144 w 336"/>
                <a:gd name="T25" fmla="*/ 156 h 304"/>
                <a:gd name="T26" fmla="*/ 144 w 336"/>
                <a:gd name="T27" fmla="*/ 304 h 304"/>
                <a:gd name="T28" fmla="*/ 0 w 336"/>
                <a:gd name="T29" fmla="*/ 304 h 304"/>
                <a:gd name="T30" fmla="*/ 0 w 336"/>
                <a:gd name="T31" fmla="*/ 192 h 304"/>
                <a:gd name="T32" fmla="*/ 0 w 336"/>
                <a:gd name="T33" fmla="*/ 192 h 304"/>
                <a:gd name="T34" fmla="*/ 0 w 336"/>
                <a:gd name="T35" fmla="*/ 160 h 304"/>
                <a:gd name="T36" fmla="*/ 4 w 336"/>
                <a:gd name="T37" fmla="*/ 130 h 304"/>
                <a:gd name="T38" fmla="*/ 12 w 336"/>
                <a:gd name="T39" fmla="*/ 104 h 304"/>
                <a:gd name="T40" fmla="*/ 26 w 336"/>
                <a:gd name="T41" fmla="*/ 78 h 304"/>
                <a:gd name="T42" fmla="*/ 40 w 336"/>
                <a:gd name="T43" fmla="*/ 54 h 304"/>
                <a:gd name="T44" fmla="*/ 56 w 336"/>
                <a:gd name="T45" fmla="*/ 34 h 304"/>
                <a:gd name="T46" fmla="*/ 80 w 336"/>
                <a:gd name="T47" fmla="*/ 16 h 304"/>
                <a:gd name="T48" fmla="*/ 106 w 336"/>
                <a:gd name="T49" fmla="*/ 0 h 304"/>
                <a:gd name="T50" fmla="*/ 106 w 336"/>
                <a:gd name="T51" fmla="*/ 0 h 304"/>
                <a:gd name="T52" fmla="*/ 106 w 336"/>
                <a:gd name="T53" fmla="*/ 0 h 304"/>
                <a:gd name="T54" fmla="*/ 106 w 336"/>
                <a:gd name="T55" fmla="*/ 0 h 304"/>
                <a:gd name="T56" fmla="*/ 298 w 336"/>
                <a:gd name="T57" fmla="*/ 0 h 304"/>
                <a:gd name="T58" fmla="*/ 298 w 336"/>
                <a:gd name="T59" fmla="*/ 0 h 304"/>
                <a:gd name="T60" fmla="*/ 298 w 336"/>
                <a:gd name="T61" fmla="*/ 0 h 304"/>
                <a:gd name="T62" fmla="*/ 272 w 336"/>
                <a:gd name="T63" fmla="*/ 16 h 304"/>
                <a:gd name="T64" fmla="*/ 250 w 336"/>
                <a:gd name="T65" fmla="*/ 36 h 304"/>
                <a:gd name="T66" fmla="*/ 232 w 336"/>
                <a:gd name="T67" fmla="*/ 56 h 304"/>
                <a:gd name="T68" fmla="*/ 218 w 336"/>
                <a:gd name="T69" fmla="*/ 80 h 304"/>
                <a:gd name="T70" fmla="*/ 204 w 336"/>
                <a:gd name="T71" fmla="*/ 106 h 304"/>
                <a:gd name="T72" fmla="*/ 196 w 336"/>
                <a:gd name="T73" fmla="*/ 130 h 304"/>
                <a:gd name="T74" fmla="*/ 192 w 336"/>
                <a:gd name="T75" fmla="*/ 160 h 304"/>
                <a:gd name="T76" fmla="*/ 192 w 336"/>
                <a:gd name="T77" fmla="*/ 192 h 304"/>
                <a:gd name="T78" fmla="*/ 192 w 336"/>
                <a:gd name="T79" fmla="*/ 192 h 304"/>
                <a:gd name="T80" fmla="*/ 192 w 336"/>
                <a:gd name="T81" fmla="*/ 304 h 304"/>
                <a:gd name="T82" fmla="*/ 336 w 336"/>
                <a:gd name="T83" fmla="*/ 304 h 304"/>
                <a:gd name="T84" fmla="*/ 336 w 336"/>
                <a:gd name="T85" fmla="*/ 156 h 304"/>
                <a:gd name="T86" fmla="*/ 260 w 336"/>
                <a:gd name="T87" fmla="*/ 156 h 304"/>
                <a:gd name="T88" fmla="*/ 260 w 336"/>
                <a:gd name="T89" fmla="*/ 156 h 304"/>
                <a:gd name="T90" fmla="*/ 264 w 336"/>
                <a:gd name="T91" fmla="*/ 140 h 304"/>
                <a:gd name="T92" fmla="*/ 268 w 336"/>
                <a:gd name="T93" fmla="*/ 124 h 304"/>
                <a:gd name="T94" fmla="*/ 274 w 336"/>
                <a:gd name="T95" fmla="*/ 108 h 304"/>
                <a:gd name="T96" fmla="*/ 280 w 336"/>
                <a:gd name="T97" fmla="*/ 92 h 304"/>
                <a:gd name="T98" fmla="*/ 292 w 336"/>
                <a:gd name="T99" fmla="*/ 78 h 304"/>
                <a:gd name="T100" fmla="*/ 304 w 336"/>
                <a:gd name="T101" fmla="*/ 64 h 304"/>
                <a:gd name="T102" fmla="*/ 316 w 336"/>
                <a:gd name="T103" fmla="*/ 50 h 304"/>
                <a:gd name="T104" fmla="*/ 332 w 336"/>
                <a:gd name="T105" fmla="*/ 38 h 304"/>
                <a:gd name="T106" fmla="*/ 332 w 336"/>
                <a:gd name="T107" fmla="*/ 38 h 304"/>
                <a:gd name="T108" fmla="*/ 298 w 336"/>
                <a:gd name="T109" fmla="*/ 0 h 304"/>
                <a:gd name="T110" fmla="*/ 298 w 336"/>
                <a:gd name="T111" fmla="*/ 0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36" h="304">
                  <a:moveTo>
                    <a:pt x="106" y="0"/>
                  </a:moveTo>
                  <a:lnTo>
                    <a:pt x="140" y="38"/>
                  </a:lnTo>
                  <a:lnTo>
                    <a:pt x="140" y="38"/>
                  </a:lnTo>
                  <a:lnTo>
                    <a:pt x="124" y="50"/>
                  </a:lnTo>
                  <a:lnTo>
                    <a:pt x="110" y="64"/>
                  </a:lnTo>
                  <a:lnTo>
                    <a:pt x="100" y="78"/>
                  </a:lnTo>
                  <a:lnTo>
                    <a:pt x="88" y="92"/>
                  </a:lnTo>
                  <a:lnTo>
                    <a:pt x="82" y="108"/>
                  </a:lnTo>
                  <a:lnTo>
                    <a:pt x="76" y="124"/>
                  </a:lnTo>
                  <a:lnTo>
                    <a:pt x="72" y="140"/>
                  </a:lnTo>
                  <a:lnTo>
                    <a:pt x="70" y="156"/>
                  </a:lnTo>
                  <a:lnTo>
                    <a:pt x="70" y="156"/>
                  </a:lnTo>
                  <a:lnTo>
                    <a:pt x="144" y="156"/>
                  </a:lnTo>
                  <a:lnTo>
                    <a:pt x="144" y="304"/>
                  </a:lnTo>
                  <a:lnTo>
                    <a:pt x="0" y="304"/>
                  </a:lnTo>
                  <a:lnTo>
                    <a:pt x="0" y="192"/>
                  </a:lnTo>
                  <a:lnTo>
                    <a:pt x="0" y="192"/>
                  </a:lnTo>
                  <a:lnTo>
                    <a:pt x="0" y="160"/>
                  </a:lnTo>
                  <a:lnTo>
                    <a:pt x="4" y="130"/>
                  </a:lnTo>
                  <a:lnTo>
                    <a:pt x="12" y="104"/>
                  </a:lnTo>
                  <a:lnTo>
                    <a:pt x="26" y="78"/>
                  </a:lnTo>
                  <a:lnTo>
                    <a:pt x="40" y="54"/>
                  </a:lnTo>
                  <a:lnTo>
                    <a:pt x="56" y="34"/>
                  </a:lnTo>
                  <a:lnTo>
                    <a:pt x="80" y="16"/>
                  </a:lnTo>
                  <a:lnTo>
                    <a:pt x="106" y="0"/>
                  </a:lnTo>
                  <a:lnTo>
                    <a:pt x="106" y="0"/>
                  </a:lnTo>
                  <a:lnTo>
                    <a:pt x="106" y="0"/>
                  </a:lnTo>
                  <a:lnTo>
                    <a:pt x="106" y="0"/>
                  </a:lnTo>
                  <a:close/>
                  <a:moveTo>
                    <a:pt x="298" y="0"/>
                  </a:moveTo>
                  <a:lnTo>
                    <a:pt x="298" y="0"/>
                  </a:lnTo>
                  <a:lnTo>
                    <a:pt x="298" y="0"/>
                  </a:lnTo>
                  <a:lnTo>
                    <a:pt x="272" y="16"/>
                  </a:lnTo>
                  <a:lnTo>
                    <a:pt x="250" y="36"/>
                  </a:lnTo>
                  <a:lnTo>
                    <a:pt x="232" y="56"/>
                  </a:lnTo>
                  <a:lnTo>
                    <a:pt x="218" y="80"/>
                  </a:lnTo>
                  <a:lnTo>
                    <a:pt x="204" y="106"/>
                  </a:lnTo>
                  <a:lnTo>
                    <a:pt x="196" y="130"/>
                  </a:lnTo>
                  <a:lnTo>
                    <a:pt x="192" y="160"/>
                  </a:lnTo>
                  <a:lnTo>
                    <a:pt x="192" y="192"/>
                  </a:lnTo>
                  <a:lnTo>
                    <a:pt x="192" y="192"/>
                  </a:lnTo>
                  <a:lnTo>
                    <a:pt x="192" y="304"/>
                  </a:lnTo>
                  <a:lnTo>
                    <a:pt x="336" y="304"/>
                  </a:lnTo>
                  <a:lnTo>
                    <a:pt x="336" y="156"/>
                  </a:lnTo>
                  <a:lnTo>
                    <a:pt x="260" y="156"/>
                  </a:lnTo>
                  <a:lnTo>
                    <a:pt x="260" y="156"/>
                  </a:lnTo>
                  <a:lnTo>
                    <a:pt x="264" y="140"/>
                  </a:lnTo>
                  <a:lnTo>
                    <a:pt x="268" y="124"/>
                  </a:lnTo>
                  <a:lnTo>
                    <a:pt x="274" y="108"/>
                  </a:lnTo>
                  <a:lnTo>
                    <a:pt x="280" y="92"/>
                  </a:lnTo>
                  <a:lnTo>
                    <a:pt x="292" y="78"/>
                  </a:lnTo>
                  <a:lnTo>
                    <a:pt x="304" y="64"/>
                  </a:lnTo>
                  <a:lnTo>
                    <a:pt x="316" y="50"/>
                  </a:lnTo>
                  <a:lnTo>
                    <a:pt x="332" y="38"/>
                  </a:lnTo>
                  <a:lnTo>
                    <a:pt x="332" y="38"/>
                  </a:lnTo>
                  <a:lnTo>
                    <a:pt x="298" y="0"/>
                  </a:lnTo>
                  <a:lnTo>
                    <a:pt x="298" y="0"/>
                  </a:lnTo>
                  <a:close/>
                </a:path>
              </a:pathLst>
            </a:custGeom>
            <a:solidFill>
              <a:srgbClr val="FF0000"/>
            </a:solidFill>
          </p:spPr>
          <p:style>
            <a:lnRef idx="0">
              <a:schemeClr val="accent4"/>
            </a:lnRef>
            <a:fillRef idx="3">
              <a:schemeClr val="accent4"/>
            </a:fillRef>
            <a:effectRef idx="3">
              <a:schemeClr val="accent4"/>
            </a:effectRef>
            <a:fontRef idx="minor">
              <a:schemeClr val="lt1"/>
            </a:fontRef>
          </p:style>
          <p:txBody>
            <a:bodyPr vert="horz" wrap="square" lIns="91440" tIns="45720" rIns="91440" bIns="45720" numCol="1" anchor="t" anchorCtr="0" compatLnSpc="1"/>
            <a:lstStyle/>
            <a:p>
              <a:endParaRPr lang="zh-CN" altLang="en-US">
                <a:latin typeface="Arial" charset="0"/>
                <a:ea typeface="微软雅黑" pitchFamily="34" charset="-122"/>
                <a:sym typeface="Arial" charset="0"/>
              </a:endParaRPr>
            </a:p>
          </p:txBody>
        </p:sp>
        <p:sp>
          <p:nvSpPr>
            <p:cNvPr id="19" name="Freeform 6"/>
            <p:cNvSpPr>
              <a:spLocks noEditPoints="1"/>
            </p:cNvSpPr>
            <p:nvPr>
              <p:custDataLst>
                <p:tags r:id="rId2"/>
              </p:custDataLst>
            </p:nvPr>
          </p:nvSpPr>
          <p:spPr bwMode="auto">
            <a:xfrm>
              <a:off x="15766" y="6529"/>
              <a:ext cx="646" cy="571"/>
            </a:xfrm>
            <a:custGeom>
              <a:avLst/>
              <a:gdLst>
                <a:gd name="T0" fmla="*/ 0 w 344"/>
                <a:gd name="T1" fmla="*/ 0 h 304"/>
                <a:gd name="T2" fmla="*/ 152 w 344"/>
                <a:gd name="T3" fmla="*/ 0 h 304"/>
                <a:gd name="T4" fmla="*/ 152 w 344"/>
                <a:gd name="T5" fmla="*/ 116 h 304"/>
                <a:gd name="T6" fmla="*/ 152 w 344"/>
                <a:gd name="T7" fmla="*/ 116 h 304"/>
                <a:gd name="T8" fmla="*/ 152 w 344"/>
                <a:gd name="T9" fmla="*/ 146 h 304"/>
                <a:gd name="T10" fmla="*/ 144 w 344"/>
                <a:gd name="T11" fmla="*/ 176 h 304"/>
                <a:gd name="T12" fmla="*/ 136 w 344"/>
                <a:gd name="T13" fmla="*/ 202 h 304"/>
                <a:gd name="T14" fmla="*/ 126 w 344"/>
                <a:gd name="T15" fmla="*/ 228 h 304"/>
                <a:gd name="T16" fmla="*/ 110 w 344"/>
                <a:gd name="T17" fmla="*/ 250 h 304"/>
                <a:gd name="T18" fmla="*/ 90 w 344"/>
                <a:gd name="T19" fmla="*/ 270 h 304"/>
                <a:gd name="T20" fmla="*/ 68 w 344"/>
                <a:gd name="T21" fmla="*/ 288 h 304"/>
                <a:gd name="T22" fmla="*/ 40 w 344"/>
                <a:gd name="T23" fmla="*/ 304 h 304"/>
                <a:gd name="T24" fmla="*/ 4 w 344"/>
                <a:gd name="T25" fmla="*/ 268 h 304"/>
                <a:gd name="T26" fmla="*/ 4 w 344"/>
                <a:gd name="T27" fmla="*/ 268 h 304"/>
                <a:gd name="T28" fmla="*/ 22 w 344"/>
                <a:gd name="T29" fmla="*/ 256 h 304"/>
                <a:gd name="T30" fmla="*/ 36 w 344"/>
                <a:gd name="T31" fmla="*/ 242 h 304"/>
                <a:gd name="T32" fmla="*/ 48 w 344"/>
                <a:gd name="T33" fmla="*/ 228 h 304"/>
                <a:gd name="T34" fmla="*/ 60 w 344"/>
                <a:gd name="T35" fmla="*/ 214 h 304"/>
                <a:gd name="T36" fmla="*/ 68 w 344"/>
                <a:gd name="T37" fmla="*/ 198 h 304"/>
                <a:gd name="T38" fmla="*/ 74 w 344"/>
                <a:gd name="T39" fmla="*/ 182 h 304"/>
                <a:gd name="T40" fmla="*/ 76 w 344"/>
                <a:gd name="T41" fmla="*/ 164 h 304"/>
                <a:gd name="T42" fmla="*/ 78 w 344"/>
                <a:gd name="T43" fmla="*/ 148 h 304"/>
                <a:gd name="T44" fmla="*/ 78 w 344"/>
                <a:gd name="T45" fmla="*/ 148 h 304"/>
                <a:gd name="T46" fmla="*/ 0 w 344"/>
                <a:gd name="T47" fmla="*/ 148 h 304"/>
                <a:gd name="T48" fmla="*/ 0 w 344"/>
                <a:gd name="T49" fmla="*/ 0 h 304"/>
                <a:gd name="T50" fmla="*/ 0 w 344"/>
                <a:gd name="T51" fmla="*/ 0 h 304"/>
                <a:gd name="T52" fmla="*/ 0 w 344"/>
                <a:gd name="T53" fmla="*/ 0 h 304"/>
                <a:gd name="T54" fmla="*/ 0 w 344"/>
                <a:gd name="T55" fmla="*/ 0 h 304"/>
                <a:gd name="T56" fmla="*/ 0 w 344"/>
                <a:gd name="T57" fmla="*/ 0 h 304"/>
                <a:gd name="T58" fmla="*/ 202 w 344"/>
                <a:gd name="T59" fmla="*/ 0 h 304"/>
                <a:gd name="T60" fmla="*/ 202 w 344"/>
                <a:gd name="T61" fmla="*/ 0 h 304"/>
                <a:gd name="T62" fmla="*/ 202 w 344"/>
                <a:gd name="T63" fmla="*/ 148 h 304"/>
                <a:gd name="T64" fmla="*/ 202 w 344"/>
                <a:gd name="T65" fmla="*/ 148 h 304"/>
                <a:gd name="T66" fmla="*/ 274 w 344"/>
                <a:gd name="T67" fmla="*/ 148 h 304"/>
                <a:gd name="T68" fmla="*/ 274 w 344"/>
                <a:gd name="T69" fmla="*/ 148 h 304"/>
                <a:gd name="T70" fmla="*/ 272 w 344"/>
                <a:gd name="T71" fmla="*/ 164 h 304"/>
                <a:gd name="T72" fmla="*/ 266 w 344"/>
                <a:gd name="T73" fmla="*/ 184 h 304"/>
                <a:gd name="T74" fmla="*/ 260 w 344"/>
                <a:gd name="T75" fmla="*/ 200 h 304"/>
                <a:gd name="T76" fmla="*/ 254 w 344"/>
                <a:gd name="T77" fmla="*/ 216 h 304"/>
                <a:gd name="T78" fmla="*/ 244 w 344"/>
                <a:gd name="T79" fmla="*/ 230 h 304"/>
                <a:gd name="T80" fmla="*/ 230 w 344"/>
                <a:gd name="T81" fmla="*/ 244 h 304"/>
                <a:gd name="T82" fmla="*/ 218 w 344"/>
                <a:gd name="T83" fmla="*/ 258 h 304"/>
                <a:gd name="T84" fmla="*/ 202 w 344"/>
                <a:gd name="T85" fmla="*/ 268 h 304"/>
                <a:gd name="T86" fmla="*/ 240 w 344"/>
                <a:gd name="T87" fmla="*/ 304 h 304"/>
                <a:gd name="T88" fmla="*/ 240 w 344"/>
                <a:gd name="T89" fmla="*/ 304 h 304"/>
                <a:gd name="T90" fmla="*/ 264 w 344"/>
                <a:gd name="T91" fmla="*/ 288 h 304"/>
                <a:gd name="T92" fmla="*/ 288 w 344"/>
                <a:gd name="T93" fmla="*/ 270 h 304"/>
                <a:gd name="T94" fmla="*/ 304 w 344"/>
                <a:gd name="T95" fmla="*/ 250 h 304"/>
                <a:gd name="T96" fmla="*/ 318 w 344"/>
                <a:gd name="T97" fmla="*/ 228 h 304"/>
                <a:gd name="T98" fmla="*/ 332 w 344"/>
                <a:gd name="T99" fmla="*/ 202 h 304"/>
                <a:gd name="T100" fmla="*/ 340 w 344"/>
                <a:gd name="T101" fmla="*/ 176 h 304"/>
                <a:gd name="T102" fmla="*/ 344 w 344"/>
                <a:gd name="T103" fmla="*/ 146 h 304"/>
                <a:gd name="T104" fmla="*/ 344 w 344"/>
                <a:gd name="T105" fmla="*/ 116 h 304"/>
                <a:gd name="T106" fmla="*/ 344 w 344"/>
                <a:gd name="T107" fmla="*/ 0 h 304"/>
                <a:gd name="T108" fmla="*/ 202 w 344"/>
                <a:gd name="T109" fmla="*/ 0 h 304"/>
                <a:gd name="T110" fmla="*/ 202 w 344"/>
                <a:gd name="T111" fmla="*/ 0 h 304"/>
                <a:gd name="T112" fmla="*/ 202 w 344"/>
                <a:gd name="T113" fmla="*/ 0 h 304"/>
                <a:gd name="T114" fmla="*/ 202 w 344"/>
                <a:gd name="T115" fmla="*/ 0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344" h="304">
                  <a:moveTo>
                    <a:pt x="0" y="0"/>
                  </a:moveTo>
                  <a:lnTo>
                    <a:pt x="152" y="0"/>
                  </a:lnTo>
                  <a:lnTo>
                    <a:pt x="152" y="116"/>
                  </a:lnTo>
                  <a:lnTo>
                    <a:pt x="152" y="116"/>
                  </a:lnTo>
                  <a:lnTo>
                    <a:pt x="152" y="146"/>
                  </a:lnTo>
                  <a:lnTo>
                    <a:pt x="144" y="176"/>
                  </a:lnTo>
                  <a:lnTo>
                    <a:pt x="136" y="202"/>
                  </a:lnTo>
                  <a:lnTo>
                    <a:pt x="126" y="228"/>
                  </a:lnTo>
                  <a:lnTo>
                    <a:pt x="110" y="250"/>
                  </a:lnTo>
                  <a:lnTo>
                    <a:pt x="90" y="270"/>
                  </a:lnTo>
                  <a:lnTo>
                    <a:pt x="68" y="288"/>
                  </a:lnTo>
                  <a:lnTo>
                    <a:pt x="40" y="304"/>
                  </a:lnTo>
                  <a:lnTo>
                    <a:pt x="4" y="268"/>
                  </a:lnTo>
                  <a:lnTo>
                    <a:pt x="4" y="268"/>
                  </a:lnTo>
                  <a:lnTo>
                    <a:pt x="22" y="256"/>
                  </a:lnTo>
                  <a:lnTo>
                    <a:pt x="36" y="242"/>
                  </a:lnTo>
                  <a:lnTo>
                    <a:pt x="48" y="228"/>
                  </a:lnTo>
                  <a:lnTo>
                    <a:pt x="60" y="214"/>
                  </a:lnTo>
                  <a:lnTo>
                    <a:pt x="68" y="198"/>
                  </a:lnTo>
                  <a:lnTo>
                    <a:pt x="74" y="182"/>
                  </a:lnTo>
                  <a:lnTo>
                    <a:pt x="76" y="164"/>
                  </a:lnTo>
                  <a:lnTo>
                    <a:pt x="78" y="148"/>
                  </a:lnTo>
                  <a:lnTo>
                    <a:pt x="78" y="148"/>
                  </a:lnTo>
                  <a:lnTo>
                    <a:pt x="0" y="148"/>
                  </a:lnTo>
                  <a:lnTo>
                    <a:pt x="0" y="0"/>
                  </a:lnTo>
                  <a:lnTo>
                    <a:pt x="0" y="0"/>
                  </a:lnTo>
                  <a:lnTo>
                    <a:pt x="0" y="0"/>
                  </a:lnTo>
                  <a:lnTo>
                    <a:pt x="0" y="0"/>
                  </a:lnTo>
                  <a:lnTo>
                    <a:pt x="0" y="0"/>
                  </a:lnTo>
                  <a:close/>
                  <a:moveTo>
                    <a:pt x="202" y="0"/>
                  </a:moveTo>
                  <a:lnTo>
                    <a:pt x="202" y="0"/>
                  </a:lnTo>
                  <a:lnTo>
                    <a:pt x="202" y="148"/>
                  </a:lnTo>
                  <a:lnTo>
                    <a:pt x="202" y="148"/>
                  </a:lnTo>
                  <a:lnTo>
                    <a:pt x="274" y="148"/>
                  </a:lnTo>
                  <a:lnTo>
                    <a:pt x="274" y="148"/>
                  </a:lnTo>
                  <a:lnTo>
                    <a:pt x="272" y="164"/>
                  </a:lnTo>
                  <a:lnTo>
                    <a:pt x="266" y="184"/>
                  </a:lnTo>
                  <a:lnTo>
                    <a:pt x="260" y="200"/>
                  </a:lnTo>
                  <a:lnTo>
                    <a:pt x="254" y="216"/>
                  </a:lnTo>
                  <a:lnTo>
                    <a:pt x="244" y="230"/>
                  </a:lnTo>
                  <a:lnTo>
                    <a:pt x="230" y="244"/>
                  </a:lnTo>
                  <a:lnTo>
                    <a:pt x="218" y="258"/>
                  </a:lnTo>
                  <a:lnTo>
                    <a:pt x="202" y="268"/>
                  </a:lnTo>
                  <a:lnTo>
                    <a:pt x="240" y="304"/>
                  </a:lnTo>
                  <a:lnTo>
                    <a:pt x="240" y="304"/>
                  </a:lnTo>
                  <a:lnTo>
                    <a:pt x="264" y="288"/>
                  </a:lnTo>
                  <a:lnTo>
                    <a:pt x="288" y="270"/>
                  </a:lnTo>
                  <a:lnTo>
                    <a:pt x="304" y="250"/>
                  </a:lnTo>
                  <a:lnTo>
                    <a:pt x="318" y="228"/>
                  </a:lnTo>
                  <a:lnTo>
                    <a:pt x="332" y="202"/>
                  </a:lnTo>
                  <a:lnTo>
                    <a:pt x="340" y="176"/>
                  </a:lnTo>
                  <a:lnTo>
                    <a:pt x="344" y="146"/>
                  </a:lnTo>
                  <a:lnTo>
                    <a:pt x="344" y="116"/>
                  </a:lnTo>
                  <a:lnTo>
                    <a:pt x="344" y="0"/>
                  </a:lnTo>
                  <a:lnTo>
                    <a:pt x="202" y="0"/>
                  </a:lnTo>
                  <a:lnTo>
                    <a:pt x="202" y="0"/>
                  </a:lnTo>
                  <a:lnTo>
                    <a:pt x="202" y="0"/>
                  </a:lnTo>
                  <a:lnTo>
                    <a:pt x="202" y="0"/>
                  </a:lnTo>
                  <a:close/>
                </a:path>
              </a:pathLst>
            </a:custGeom>
            <a:solidFill>
              <a:srgbClr val="FF0000"/>
            </a:solidFill>
          </p:spPr>
          <p:style>
            <a:lnRef idx="0">
              <a:schemeClr val="accent4"/>
            </a:lnRef>
            <a:fillRef idx="3">
              <a:schemeClr val="accent4"/>
            </a:fillRef>
            <a:effectRef idx="3">
              <a:schemeClr val="accent4"/>
            </a:effectRef>
            <a:fontRef idx="minor">
              <a:schemeClr val="lt1"/>
            </a:fontRef>
          </p:style>
          <p:txBody>
            <a:bodyPr vert="horz" wrap="square" lIns="91440" tIns="45720" rIns="91440" bIns="45720" numCol="1" anchor="t" anchorCtr="0" compatLnSpc="1"/>
            <a:lstStyle/>
            <a:p>
              <a:endParaRPr lang="zh-CN" altLang="en-US">
                <a:latin typeface="Arial" charset="0"/>
                <a:ea typeface="微软雅黑" pitchFamily="34" charset="-122"/>
                <a:sym typeface="Arial" charset="0"/>
              </a:endParaRPr>
            </a:p>
          </p:txBody>
        </p:sp>
        <p:sp>
          <p:nvSpPr>
            <p:cNvPr id="13" name="Line 6"/>
            <p:cNvSpPr>
              <a:spLocks noChangeShapeType="1"/>
            </p:cNvSpPr>
            <p:nvPr>
              <p:custDataLst>
                <p:tags r:id="rId3"/>
              </p:custDataLst>
            </p:nvPr>
          </p:nvSpPr>
          <p:spPr bwMode="auto">
            <a:xfrm>
              <a:off x="3566" y="2577"/>
              <a:ext cx="12846" cy="0"/>
            </a:xfrm>
            <a:prstGeom prst="line">
              <a:avLst/>
            </a:prstGeom>
            <a:noFill/>
            <a:ln w="25400" cap="flat" cmpd="sng">
              <a:solidFill>
                <a:srgbClr val="FF0000"/>
              </a:solidFill>
              <a:prstDash val="solid"/>
              <a:round/>
            </a:ln>
            <a:effectLst/>
          </p:spPr>
          <p:txBody>
            <a:bodyPr lIns="0" tIns="0" rIns="0" bIns="0"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s-ES" sz="2000" b="0" i="0" u="none" strike="noStrike" kern="1200" cap="none" spc="0" normalizeH="0" baseline="0" noProof="0">
                <a:ln>
                  <a:noFill/>
                </a:ln>
                <a:solidFill>
                  <a:srgbClr val="000000"/>
                </a:solidFill>
                <a:effectLst>
                  <a:outerShdw blurRad="38100" dist="38100" dir="2700000" algn="tl">
                    <a:srgbClr val="DDDDDD"/>
                  </a:outerShdw>
                </a:effectLst>
                <a:uLnTx/>
                <a:uFillTx/>
                <a:latin typeface="Arial" charset="0"/>
                <a:ea typeface="微软雅黑" pitchFamily="34" charset="-122"/>
                <a:sym typeface="Arial" charset="0"/>
              </a:endParaRPr>
            </a:p>
          </p:txBody>
        </p:sp>
        <p:sp>
          <p:nvSpPr>
            <p:cNvPr id="15" name="Line 6"/>
            <p:cNvSpPr>
              <a:spLocks noChangeShapeType="1"/>
            </p:cNvSpPr>
            <p:nvPr>
              <p:custDataLst>
                <p:tags r:id="rId4"/>
              </p:custDataLst>
            </p:nvPr>
          </p:nvSpPr>
          <p:spPr bwMode="auto">
            <a:xfrm>
              <a:off x="2398" y="6702"/>
              <a:ext cx="12737" cy="0"/>
            </a:xfrm>
            <a:prstGeom prst="line">
              <a:avLst/>
            </a:prstGeom>
            <a:noFill/>
            <a:ln w="25400" cap="flat" cmpd="sng">
              <a:solidFill>
                <a:srgbClr val="FF0000"/>
              </a:solidFill>
              <a:prstDash val="solid"/>
              <a:round/>
            </a:ln>
            <a:effectLst/>
          </p:spPr>
          <p:txBody>
            <a:bodyPr lIns="0" tIns="0" rIns="0" bIns="0"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s-ES" sz="2000" b="0" i="0" u="none" strike="noStrike" kern="1200" cap="none" spc="0" normalizeH="0" baseline="0" noProof="0">
                <a:ln>
                  <a:noFill/>
                </a:ln>
                <a:solidFill>
                  <a:srgbClr val="000000"/>
                </a:solidFill>
                <a:effectLst>
                  <a:outerShdw blurRad="38100" dist="38100" dir="2700000" algn="tl">
                    <a:srgbClr val="DDDDDD"/>
                  </a:outerShdw>
                </a:effectLst>
                <a:uLnTx/>
                <a:uFillTx/>
                <a:latin typeface="Arial" charset="0"/>
                <a:ea typeface="微软雅黑" pitchFamily="34" charset="-122"/>
                <a:sym typeface="Arial" charset="0"/>
              </a:endParaRPr>
            </a:p>
          </p:txBody>
        </p:sp>
      </p:grpSp>
    </p:spTree>
  </p:cSld>
  <p:clrMapOvr>
    <a:masterClrMapping/>
  </p:clrMapOvr>
  <mc:AlternateContent xmlns:mc="http://schemas.openxmlformats.org/markup-compatibility/2006">
    <mc:Choice xmlns=""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图片 15"/>
          <p:cNvPicPr>
            <a:picLocks noChangeAspect="1"/>
          </p:cNvPicPr>
          <p:nvPr/>
        </p:nvPicPr>
        <p:blipFill>
          <a:blip r:embed="rId3" cstate="print">
            <a:extLst>
              <a:ext uri="{28A0092B-C50C-407E-A947-70E740481C1C}">
                <a14:useLocalDpi xmlns="" xmlns:a14="http://schemas.microsoft.com/office/drawing/2010/main" val="0"/>
              </a:ext>
            </a:extLst>
          </a:blip>
          <a:srcRect l="39620" t="6959" b="28403"/>
          <a:stretch>
            <a:fillRect/>
          </a:stretch>
        </p:blipFill>
        <p:spPr>
          <a:xfrm>
            <a:off x="1" y="0"/>
            <a:ext cx="1097279" cy="1941007"/>
          </a:xfrm>
          <a:custGeom>
            <a:avLst/>
            <a:gdLst>
              <a:gd name="connsiteX0" fmla="*/ 0 w 3360001"/>
              <a:gd name="connsiteY0" fmla="*/ 0 h 5943600"/>
              <a:gd name="connsiteX1" fmla="*/ 3360001 w 3360001"/>
              <a:gd name="connsiteY1" fmla="*/ 0 h 5943600"/>
              <a:gd name="connsiteX2" fmla="*/ 3360001 w 3360001"/>
              <a:gd name="connsiteY2" fmla="*/ 3927591 h 5943600"/>
              <a:gd name="connsiteX3" fmla="*/ 1544320 w 3360001"/>
              <a:gd name="connsiteY3" fmla="*/ 4399280 h 5943600"/>
              <a:gd name="connsiteX4" fmla="*/ 0 w 3360001"/>
              <a:gd name="connsiteY4" fmla="*/ 5943600 h 5943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60001" h="5943600">
                <a:moveTo>
                  <a:pt x="0" y="0"/>
                </a:moveTo>
                <a:lnTo>
                  <a:pt x="3360001" y="0"/>
                </a:lnTo>
                <a:lnTo>
                  <a:pt x="3360001" y="3927591"/>
                </a:lnTo>
                <a:lnTo>
                  <a:pt x="1544320" y="4399280"/>
                </a:lnTo>
                <a:lnTo>
                  <a:pt x="0" y="5943600"/>
                </a:lnTo>
                <a:close/>
              </a:path>
            </a:pathLst>
          </a:custGeom>
        </p:spPr>
      </p:pic>
      <p:sp>
        <p:nvSpPr>
          <p:cNvPr id="17" name="文本框 16"/>
          <p:cNvSpPr txBox="1"/>
          <p:nvPr/>
        </p:nvSpPr>
        <p:spPr>
          <a:xfrm>
            <a:off x="949960" y="565150"/>
            <a:ext cx="6600190" cy="521970"/>
          </a:xfrm>
          <a:prstGeom prst="rect">
            <a:avLst/>
          </a:prstGeom>
          <a:noFill/>
          <a:ln>
            <a:solidFill>
              <a:srgbClr val="FF0000"/>
            </a:solidFill>
          </a:ln>
        </p:spPr>
        <p:txBody>
          <a:bodyPr wrap="square" rtlCol="0">
            <a:spAutoFit/>
          </a:bodyPr>
          <a:lstStyle/>
          <a:p>
            <a:r>
              <a:rPr lang="zh-CN" altLang="en-US" sz="2800" b="1" dirty="0" smtClean="0">
                <a:solidFill>
                  <a:srgbClr val="C00000"/>
                </a:solidFill>
                <a:effectLst>
                  <a:outerShdw blurRad="38100" dist="19050" dir="2700000" algn="tl" rotWithShape="0">
                    <a:schemeClr val="dk1">
                      <a:alpha val="40000"/>
                    </a:schemeClr>
                  </a:outerShdw>
                </a:effectLst>
                <a:latin typeface="Arial" charset="0"/>
                <a:ea typeface="微软雅黑" pitchFamily="34" charset="-122"/>
                <a:sym typeface="Arial" charset="0"/>
              </a:rPr>
              <a:t>（一</a:t>
            </a:r>
            <a:r>
              <a:rPr lang="zh-CN" altLang="en-US" sz="2800" b="1" dirty="0" smtClean="0">
                <a:solidFill>
                  <a:srgbClr val="C00000"/>
                </a:solidFill>
                <a:effectLst>
                  <a:outerShdw blurRad="38100" dist="19050" dir="2700000" algn="tl" rotWithShape="0">
                    <a:schemeClr val="dk1">
                      <a:alpha val="40000"/>
                    </a:schemeClr>
                  </a:outerShdw>
                </a:effectLst>
                <a:latin typeface="Arial" charset="0"/>
                <a:ea typeface="微软雅黑" pitchFamily="34" charset="-122"/>
                <a:sym typeface="Arial" charset="0"/>
              </a:rPr>
              <a:t>）</a:t>
            </a:r>
            <a:r>
              <a:rPr lang="zh-CN" altLang="en-US" sz="2800" b="1" dirty="0" smtClean="0">
                <a:solidFill>
                  <a:srgbClr val="C00000"/>
                </a:solidFill>
                <a:effectLst>
                  <a:outerShdw blurRad="38100" dist="19050" dir="2700000" algn="tl" rotWithShape="0">
                    <a:schemeClr val="dk1">
                      <a:alpha val="40000"/>
                    </a:schemeClr>
                  </a:outerShdw>
                </a:effectLst>
                <a:latin typeface="Arial" charset="0"/>
                <a:ea typeface="微软雅黑" pitchFamily="34" charset="-122"/>
                <a:sym typeface="Arial" charset="0"/>
              </a:rPr>
              <a:t>提高认识，切实履行评审责任</a:t>
            </a:r>
            <a:endParaRPr lang="zh-CN" altLang="en-US" sz="2800" b="1" dirty="0">
              <a:solidFill>
                <a:srgbClr val="C00000"/>
              </a:solidFill>
              <a:effectLst>
                <a:outerShdw blurRad="38100" dist="19050" dir="2700000" algn="tl" rotWithShape="0">
                  <a:schemeClr val="dk1">
                    <a:alpha val="40000"/>
                  </a:schemeClr>
                </a:outerShdw>
              </a:effectLst>
              <a:latin typeface="Arial" charset="0"/>
              <a:ea typeface="微软雅黑" pitchFamily="34" charset="-122"/>
              <a:sym typeface="Arial" charset="0"/>
            </a:endParaRPr>
          </a:p>
        </p:txBody>
      </p:sp>
      <p:sp>
        <p:nvSpPr>
          <p:cNvPr id="2" name="文本框 1"/>
          <p:cNvSpPr txBox="1"/>
          <p:nvPr/>
        </p:nvSpPr>
        <p:spPr>
          <a:xfrm>
            <a:off x="949960" y="1189355"/>
            <a:ext cx="10394032" cy="1964640"/>
          </a:xfrm>
          <a:prstGeom prst="rect">
            <a:avLst/>
          </a:prstGeom>
          <a:noFill/>
          <a:ln>
            <a:solidFill>
              <a:srgbClr val="FF0000"/>
            </a:solidFill>
          </a:ln>
        </p:spPr>
        <p:txBody>
          <a:bodyPr wrap="square" rtlCol="0" anchor="t">
            <a:spAutoFit/>
          </a:bodyPr>
          <a:lstStyle/>
          <a:p>
            <a:pPr>
              <a:lnSpc>
                <a:spcPct val="100000"/>
              </a:lnSpc>
              <a:spcAft>
                <a:spcPts val="210"/>
              </a:spcAft>
            </a:pPr>
            <a:r>
              <a:rPr lang="zh-CN" altLang="en-US" sz="2000" dirty="0" smtClean="0">
                <a:effectLst>
                  <a:outerShdw blurRad="38100" dist="19050" dir="2700000" algn="tl" rotWithShape="0">
                    <a:schemeClr val="dk1">
                      <a:alpha val="40000"/>
                    </a:schemeClr>
                  </a:outerShdw>
                </a:effectLst>
                <a:latin typeface="Arial" charset="0"/>
                <a:ea typeface="微软雅黑" pitchFamily="34" charset="-122"/>
                <a:sym typeface="Arial" charset="0"/>
              </a:rPr>
              <a:t>　　当前，企业安全生产标准化面临许多新的情况和新的挑战，各评审单位要转变服务方式，提高服务实效。既要看到推进安全生产标准化工作存在的现实困难，又要坚定工作信心，将开展安全生产标准化，作为帮助企业落实安全生产主体责任的有效途经。各评审单位要进一步增强服务工作的自觉性，做一份服务，留一份责任，将重心放在落实评审责任上，努力推进我市安全生产标准化工作的全面深入开展。</a:t>
            </a:r>
            <a:endParaRPr lang="zh-CN" altLang="en-US" sz="2000" dirty="0" smtClean="0">
              <a:effectLst>
                <a:outerShdw blurRad="38100" dist="19050" dir="2700000" algn="tl" rotWithShape="0">
                  <a:schemeClr val="dk1">
                    <a:alpha val="40000"/>
                  </a:schemeClr>
                </a:outerShdw>
              </a:effectLst>
              <a:latin typeface="Arial" charset="0"/>
              <a:ea typeface="微软雅黑" pitchFamily="34" charset="-122"/>
              <a:sym typeface="Arial" charset="0"/>
            </a:endParaRPr>
          </a:p>
          <a:p>
            <a:pPr marL="457200" indent="-457200">
              <a:lnSpc>
                <a:spcPct val="100000"/>
              </a:lnSpc>
              <a:spcAft>
                <a:spcPts val="210"/>
              </a:spcAft>
            </a:pPr>
            <a:endParaRPr lang="zh-CN" sz="2000" dirty="0">
              <a:solidFill>
                <a:schemeClr val="tx1"/>
              </a:solidFill>
              <a:effectLst>
                <a:outerShdw blurRad="38100" dist="19050" dir="2700000" algn="tl" rotWithShape="0">
                  <a:schemeClr val="dk1">
                    <a:alpha val="40000"/>
                  </a:schemeClr>
                </a:outerShdw>
              </a:effectLst>
              <a:latin typeface="Arial" charset="0"/>
              <a:ea typeface="微软雅黑" pitchFamily="34" charset="-122"/>
              <a:sym typeface="Arial" charset="0"/>
            </a:endParaRPr>
          </a:p>
        </p:txBody>
      </p:sp>
      <p:sp>
        <p:nvSpPr>
          <p:cNvPr id="5" name="文本框 16"/>
          <p:cNvSpPr txBox="1"/>
          <p:nvPr/>
        </p:nvSpPr>
        <p:spPr>
          <a:xfrm>
            <a:off x="993720" y="3361166"/>
            <a:ext cx="6600190" cy="521970"/>
          </a:xfrm>
          <a:prstGeom prst="rect">
            <a:avLst/>
          </a:prstGeom>
          <a:noFill/>
          <a:ln>
            <a:solidFill>
              <a:srgbClr val="FF0000"/>
            </a:solidFill>
          </a:ln>
        </p:spPr>
        <p:txBody>
          <a:bodyPr wrap="square" rtlCol="0">
            <a:spAutoFit/>
          </a:bodyPr>
          <a:lstStyle/>
          <a:p>
            <a:r>
              <a:rPr lang="zh-CN" altLang="en-US" sz="2800" b="1" dirty="0" smtClean="0">
                <a:solidFill>
                  <a:srgbClr val="C00000"/>
                </a:solidFill>
                <a:effectLst>
                  <a:outerShdw blurRad="38100" dist="19050" dir="2700000" algn="tl" rotWithShape="0">
                    <a:schemeClr val="dk1">
                      <a:alpha val="40000"/>
                    </a:schemeClr>
                  </a:outerShdw>
                </a:effectLst>
                <a:latin typeface="Arial" charset="0"/>
                <a:ea typeface="微软雅黑" pitchFamily="34" charset="-122"/>
                <a:sym typeface="Arial" charset="0"/>
              </a:rPr>
              <a:t>（二</a:t>
            </a:r>
            <a:r>
              <a:rPr lang="zh-CN" altLang="en-US" sz="2800" b="1" dirty="0" smtClean="0">
                <a:solidFill>
                  <a:srgbClr val="C00000"/>
                </a:solidFill>
                <a:effectLst>
                  <a:outerShdw blurRad="38100" dist="19050" dir="2700000" algn="tl" rotWithShape="0">
                    <a:schemeClr val="dk1">
                      <a:alpha val="40000"/>
                    </a:schemeClr>
                  </a:outerShdw>
                </a:effectLst>
                <a:latin typeface="Arial" charset="0"/>
                <a:ea typeface="微软雅黑" pitchFamily="34" charset="-122"/>
                <a:sym typeface="Arial" charset="0"/>
              </a:rPr>
              <a:t>）</a:t>
            </a:r>
            <a:r>
              <a:rPr lang="zh-CN" altLang="en-US" sz="2800" b="1" dirty="0" smtClean="0">
                <a:solidFill>
                  <a:srgbClr val="C00000"/>
                </a:solidFill>
                <a:effectLst>
                  <a:outerShdw blurRad="38100" dist="19050" dir="2700000" algn="tl" rotWithShape="0">
                    <a:schemeClr val="dk1">
                      <a:alpha val="40000"/>
                    </a:schemeClr>
                  </a:outerShdw>
                </a:effectLst>
                <a:latin typeface="Arial" charset="0"/>
                <a:ea typeface="微软雅黑" pitchFamily="34" charset="-122"/>
                <a:sym typeface="Arial" charset="0"/>
              </a:rPr>
              <a:t>认真整改，努力提升评审水平</a:t>
            </a:r>
            <a:endParaRPr lang="zh-CN" altLang="en-US" sz="2800" b="1" dirty="0">
              <a:solidFill>
                <a:srgbClr val="C00000"/>
              </a:solidFill>
              <a:effectLst>
                <a:outerShdw blurRad="38100" dist="19050" dir="2700000" algn="tl" rotWithShape="0">
                  <a:schemeClr val="dk1">
                    <a:alpha val="40000"/>
                  </a:schemeClr>
                </a:outerShdw>
              </a:effectLst>
              <a:latin typeface="Arial" charset="0"/>
              <a:ea typeface="微软雅黑" pitchFamily="34" charset="-122"/>
              <a:sym typeface="Arial" charset="0"/>
            </a:endParaRPr>
          </a:p>
        </p:txBody>
      </p:sp>
      <p:sp>
        <p:nvSpPr>
          <p:cNvPr id="6" name="文本框 1"/>
          <p:cNvSpPr txBox="1"/>
          <p:nvPr/>
        </p:nvSpPr>
        <p:spPr>
          <a:xfrm>
            <a:off x="993720" y="3985371"/>
            <a:ext cx="10394032" cy="2605842"/>
          </a:xfrm>
          <a:prstGeom prst="rect">
            <a:avLst/>
          </a:prstGeom>
          <a:noFill/>
          <a:ln>
            <a:solidFill>
              <a:srgbClr val="FF0000"/>
            </a:solidFill>
          </a:ln>
        </p:spPr>
        <p:txBody>
          <a:bodyPr wrap="square" rtlCol="0" anchor="t">
            <a:spAutoFit/>
          </a:bodyPr>
          <a:lstStyle/>
          <a:p>
            <a:pPr>
              <a:spcAft>
                <a:spcPts val="210"/>
              </a:spcAft>
            </a:pPr>
            <a:r>
              <a:rPr lang="zh-CN" altLang="en-US" sz="2000" dirty="0" smtClean="0">
                <a:effectLst>
                  <a:outerShdw blurRad="38100" dist="19050" dir="2700000" algn="tl" rotWithShape="0">
                    <a:schemeClr val="dk1">
                      <a:alpha val="40000"/>
                    </a:schemeClr>
                  </a:outerShdw>
                </a:effectLst>
                <a:latin typeface="Arial" charset="0"/>
                <a:ea typeface="微软雅黑" pitchFamily="34" charset="-122"/>
                <a:sym typeface="Arial" charset="0"/>
              </a:rPr>
              <a:t>　　抽查</a:t>
            </a:r>
            <a:r>
              <a:rPr lang="zh-CN" altLang="en-US" sz="2000" dirty="0" smtClean="0">
                <a:effectLst>
                  <a:outerShdw blurRad="38100" dist="19050" dir="2700000" algn="tl" rotWithShape="0">
                    <a:schemeClr val="dk1">
                      <a:alpha val="40000"/>
                    </a:schemeClr>
                  </a:outerShdw>
                </a:effectLst>
                <a:latin typeface="Arial" charset="0"/>
                <a:ea typeface="微软雅黑" pitchFamily="34" charset="-122"/>
                <a:sym typeface="Arial" charset="0"/>
              </a:rPr>
              <a:t>中合格的</a:t>
            </a:r>
            <a:r>
              <a:rPr lang="zh-CN" altLang="en-US" sz="2000" dirty="0" smtClean="0">
                <a:effectLst>
                  <a:outerShdw blurRad="38100" dist="19050" dir="2700000" algn="tl" rotWithShape="0">
                    <a:schemeClr val="dk1">
                      <a:alpha val="40000"/>
                    </a:schemeClr>
                  </a:outerShdw>
                </a:effectLst>
                <a:latin typeface="Arial" charset="0"/>
                <a:ea typeface="微软雅黑" pitchFamily="34" charset="-122"/>
                <a:sym typeface="Arial" charset="0"/>
              </a:rPr>
              <a:t>单位要</a:t>
            </a:r>
            <a:r>
              <a:rPr lang="zh-CN" altLang="en-US" sz="2000" dirty="0" smtClean="0">
                <a:effectLst>
                  <a:outerShdw blurRad="38100" dist="19050" dir="2700000" algn="tl" rotWithShape="0">
                    <a:schemeClr val="dk1">
                      <a:alpha val="40000"/>
                    </a:schemeClr>
                  </a:outerShdw>
                </a:effectLst>
                <a:latin typeface="Arial" charset="0"/>
                <a:ea typeface="微软雅黑" pitchFamily="34" charset="-122"/>
                <a:sym typeface="Arial" charset="0"/>
              </a:rPr>
              <a:t>继续保持发扬，再接再厉做好评审工作；基本合格的单位要瞄准薄弱环节加以整改；在评审、咨询中存在问题的单位，反映出对评审（咨询）规定学习不深，业务不精，工作不实，管理不严，上述单位在认真整改的同时，要进一步加强对本单位评审（咨询）人员法律法规的学习，提升掌握法律法规和标准的水平；要进一步加强相关专业知识的培训，提高标准化评审人员的专业能加，特别是增强识别安全生产重大事故隐患的能力；要进一步加强评审（咨询）全过得管理，提高安全生产标准化评审（咨询）质量。</a:t>
            </a:r>
          </a:p>
          <a:p>
            <a:pPr>
              <a:lnSpc>
                <a:spcPct val="100000"/>
              </a:lnSpc>
              <a:spcAft>
                <a:spcPts val="210"/>
              </a:spcAft>
            </a:pPr>
            <a:endParaRPr lang="zh-CN" altLang="en-US" sz="2000" dirty="0" smtClean="0">
              <a:effectLst>
                <a:outerShdw blurRad="38100" dist="19050" dir="2700000" algn="tl" rotWithShape="0">
                  <a:schemeClr val="dk1">
                    <a:alpha val="40000"/>
                  </a:schemeClr>
                </a:outerShdw>
              </a:effectLst>
              <a:latin typeface="Arial" charset="0"/>
              <a:ea typeface="微软雅黑" pitchFamily="34" charset="-122"/>
              <a:sym typeface="Arial" charset="0"/>
            </a:endParaRPr>
          </a:p>
          <a:p>
            <a:pPr marL="457200" indent="-457200">
              <a:lnSpc>
                <a:spcPct val="100000"/>
              </a:lnSpc>
              <a:spcAft>
                <a:spcPts val="210"/>
              </a:spcAft>
            </a:pPr>
            <a:endParaRPr lang="zh-CN" sz="2000" dirty="0">
              <a:solidFill>
                <a:schemeClr val="tx1"/>
              </a:solidFill>
              <a:effectLst>
                <a:outerShdw blurRad="38100" dist="19050" dir="2700000" algn="tl" rotWithShape="0">
                  <a:schemeClr val="dk1">
                    <a:alpha val="40000"/>
                  </a:schemeClr>
                </a:outerShdw>
              </a:effectLst>
              <a:latin typeface="Arial" charset="0"/>
              <a:ea typeface="微软雅黑" pitchFamily="34" charset="-122"/>
              <a:sym typeface="Arial" charset="0"/>
            </a:endParaRPr>
          </a:p>
        </p:txBody>
      </p:sp>
    </p:spTree>
  </p:cSld>
  <p:clrMapOvr>
    <a:masterClrMapping/>
  </p:clrMapOvr>
  <mc:AlternateContent xmlns:mc="http://schemas.openxmlformats.org/markup-compatibility/2006">
    <mc:Choice xmlns=""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KSO_WM_SLIDE_MODEL_TYPE" val="cover"/>
</p:tagLst>
</file>

<file path=ppt/tags/tag10.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7671"/>
  <p:tag name="KSO_WM_UNIT_ID" val="diagram20187671_4*n_h_h_i*1_2_2_4"/>
  <p:tag name="KSO_WM_UNIT_LAYERLEVEL" val="1_1_1_1"/>
  <p:tag name="KSO_WM_BEAUTIFY_FLAG" val="#wm#"/>
  <p:tag name="KSO_WM_TAG_VERSION" val="1.0"/>
  <p:tag name="KSO_WM_UNIT_HIGHLIGHT" val="0"/>
  <p:tag name="KSO_WM_UNIT_COMPATIBLE" val="0"/>
  <p:tag name="KSO_WM_DIAGRAM_GROUP_CODE" val="n1-1"/>
  <p:tag name="KSO_WM_UNIT_TYPE" val="n_h_h_i"/>
  <p:tag name="KSO_WM_UNIT_INDEX" val="1_2_2_4"/>
  <p:tag name="KSO_WM_UNIT_DIAGRAM_ISNUMVISUAL" val="0"/>
  <p:tag name="KSO_WM_UNIT_DIAGRAM_ISREFERUNIT" val="0"/>
  <p:tag name="KSO_WM_UNIT_LINE_FORE_SCHEMECOLOR_INDEX" val="10"/>
  <p:tag name="KSO_WM_UNIT_LINE_FILL_TYPE" val="2"/>
  <p:tag name="KSO_WM_UNIT_DIAGRAM_SCHEMECOLOR_ID" val="5"/>
</p:tagLst>
</file>

<file path=ppt/tags/tag11.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7671"/>
  <p:tag name="KSO_WM_UNIT_ID" val="diagram20187671_4*n_h_h_i*1_2_2_3"/>
  <p:tag name="KSO_WM_UNIT_LAYERLEVEL" val="1_1_1_1"/>
  <p:tag name="KSO_WM_BEAUTIFY_FLAG" val="#wm#"/>
  <p:tag name="KSO_WM_TAG_VERSION" val="1.0"/>
  <p:tag name="KSO_WM_UNIT_HIGHLIGHT" val="0"/>
  <p:tag name="KSO_WM_UNIT_COMPATIBLE" val="0"/>
  <p:tag name="KSO_WM_DIAGRAM_GROUP_CODE" val="n1-1"/>
  <p:tag name="KSO_WM_UNIT_TYPE" val="n_h_h_i"/>
  <p:tag name="KSO_WM_UNIT_INDEX" val="1_2_2_3"/>
  <p:tag name="KSO_WM_UNIT_DIAGRAM_ISNUMVISUAL" val="0"/>
  <p:tag name="KSO_WM_UNIT_DIAGRAM_ISREFERUNIT" val="0"/>
  <p:tag name="KSO_WM_UNIT_FILL_FORE_SCHEMECOLOR_INDEX" val="6"/>
  <p:tag name="KSO_WM_UNIT_FILL_TYPE" val="1"/>
  <p:tag name="KSO_WM_UNIT_LINE_FORE_SCHEMECOLOR_INDEX" val="14"/>
  <p:tag name="KSO_WM_UNIT_LINE_FILL_TYPE" val="2"/>
  <p:tag name="KSO_WM_UNIT_TEXT_FILL_FORE_SCHEMECOLOR_INDEX" val="2"/>
  <p:tag name="KSO_WM_UNIT_TEXT_FILL_TYPE" val="1"/>
  <p:tag name="KSO_WM_UNIT_DIAGRAM_SCHEMECOLOR_ID" val="5"/>
</p:tagLst>
</file>

<file path=ppt/tags/tag12.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7671"/>
  <p:tag name="KSO_WM_UNIT_ID" val="diagram20187671_4*n_h_h_i*1_2_1_4"/>
  <p:tag name="KSO_WM_UNIT_LAYERLEVEL" val="1_1_1_1"/>
  <p:tag name="KSO_WM_BEAUTIFY_FLAG" val="#wm#"/>
  <p:tag name="KSO_WM_TAG_VERSION" val="1.0"/>
  <p:tag name="KSO_WM_UNIT_HIGHLIGHT" val="0"/>
  <p:tag name="KSO_WM_UNIT_COMPATIBLE" val="0"/>
  <p:tag name="KSO_WM_DIAGRAM_GROUP_CODE" val="n1-1"/>
  <p:tag name="KSO_WM_UNIT_TYPE" val="n_h_h_i"/>
  <p:tag name="KSO_WM_UNIT_INDEX" val="1_2_1_4"/>
  <p:tag name="KSO_WM_UNIT_DIAGRAM_ISNUMVISUAL" val="0"/>
  <p:tag name="KSO_WM_UNIT_DIAGRAM_ISREFERUNIT" val="0"/>
  <p:tag name="KSO_WM_UNIT_FILL_FORE_SCHEMECOLOR_INDEX" val="5"/>
  <p:tag name="KSO_WM_UNIT_FILL_TYPE" val="1"/>
  <p:tag name="KSO_WM_UNIT_LINE_FORE_SCHEMECOLOR_INDEX" val="14"/>
  <p:tag name="KSO_WM_UNIT_LINE_FILL_TYPE" val="2"/>
  <p:tag name="KSO_WM_UNIT_TEXT_FILL_FORE_SCHEMECOLOR_INDEX" val="2"/>
  <p:tag name="KSO_WM_UNIT_TEXT_FILL_TYPE" val="1"/>
  <p:tag name="KSO_WM_UNIT_DIAGRAM_SCHEMECOLOR_ID" val="5"/>
</p:tagLst>
</file>

<file path=ppt/tags/tag13.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7671"/>
  <p:tag name="KSO_WM_UNIT_ID" val="diagram20187671_4*n_h_h_i*1_2_3_3"/>
  <p:tag name="KSO_WM_UNIT_LAYERLEVEL" val="1_1_1_1"/>
  <p:tag name="KSO_WM_BEAUTIFY_FLAG" val="#wm#"/>
  <p:tag name="KSO_WM_TAG_VERSION" val="1.0"/>
  <p:tag name="KSO_WM_UNIT_HIGHLIGHT" val="0"/>
  <p:tag name="KSO_WM_UNIT_COMPATIBLE" val="0"/>
  <p:tag name="KSO_WM_DIAGRAM_GROUP_CODE" val="n1-1"/>
  <p:tag name="KSO_WM_UNIT_TYPE" val="n_h_h_i"/>
  <p:tag name="KSO_WM_UNIT_INDEX" val="1_2_3_3"/>
  <p:tag name="KSO_WM_UNIT_DIAGRAM_ISNUMVISUAL" val="0"/>
  <p:tag name="KSO_WM_UNIT_DIAGRAM_ISREFERUNIT" val="0"/>
  <p:tag name="KSO_WM_UNIT_FILL_FORE_SCHEMECOLOR_INDEX" val="7"/>
  <p:tag name="KSO_WM_UNIT_FILL_TYPE" val="1"/>
  <p:tag name="KSO_WM_UNIT_LINE_FORE_SCHEMECOLOR_INDEX" val="14"/>
  <p:tag name="KSO_WM_UNIT_LINE_FILL_TYPE" val="2"/>
  <p:tag name="KSO_WM_UNIT_TEXT_FILL_FORE_SCHEMECOLOR_INDEX" val="2"/>
  <p:tag name="KSO_WM_UNIT_TEXT_FILL_TYPE" val="1"/>
  <p:tag name="KSO_WM_UNIT_DIAGRAM_SCHEMECOLOR_ID" val="5"/>
</p:tagLst>
</file>

<file path=ppt/tags/tag14.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7671"/>
  <p:tag name="KSO_WM_UNIT_ID" val="diagram20187671_4*n_h_h_i*1_2_1_3"/>
  <p:tag name="KSO_WM_UNIT_LAYERLEVEL" val="1_1_1_1"/>
  <p:tag name="KSO_WM_BEAUTIFY_FLAG" val="#wm#"/>
  <p:tag name="KSO_WM_TAG_VERSION" val="1.0"/>
  <p:tag name="KSO_WM_UNIT_HIGHLIGHT" val="0"/>
  <p:tag name="KSO_WM_UNIT_COMPATIBLE" val="0"/>
  <p:tag name="KSO_WM_DIAGRAM_GROUP_CODE" val="n1-1"/>
  <p:tag name="KSO_WM_UNIT_TYPE" val="n_h_h_i"/>
  <p:tag name="KSO_WM_UNIT_INDEX" val="1_2_1_3"/>
  <p:tag name="KSO_WM_UNIT_DIAGRAM_ISNUMVISUAL" val="0"/>
  <p:tag name="KSO_WM_UNIT_DIAGRAM_ISREFERUNIT" val="0"/>
  <p:tag name="KSO_WM_UNIT_FILL_FORE_SCHEMECOLOR_INDEX" val="5"/>
  <p:tag name="KSO_WM_UNIT_FILL_TYPE" val="1"/>
  <p:tag name="KSO_WM_UNIT_LINE_FORE_SCHEMECOLOR_INDEX" val="14"/>
  <p:tag name="KSO_WM_UNIT_LINE_FILL_TYPE" val="2"/>
  <p:tag name="KSO_WM_UNIT_TEXT_FILL_FORE_SCHEMECOLOR_INDEX" val="2"/>
  <p:tag name="KSO_WM_UNIT_TEXT_FILL_TYPE" val="1"/>
  <p:tag name="KSO_WM_UNIT_DIAGRAM_SCHEMECOLOR_ID" val="5"/>
</p:tagLst>
</file>

<file path=ppt/tags/tag15.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7671"/>
  <p:tag name="KSO_WM_UNIT_ID" val="diagram20187671_4*n_h_h_i*1_2_2_2"/>
  <p:tag name="KSO_WM_UNIT_LAYERLEVEL" val="1_1_1_1"/>
  <p:tag name="KSO_WM_BEAUTIFY_FLAG" val="#wm#"/>
  <p:tag name="KSO_WM_TAG_VERSION" val="1.0"/>
  <p:tag name="KSO_WM_UNIT_HIGHLIGHT" val="0"/>
  <p:tag name="KSO_WM_UNIT_COMPATIBLE" val="0"/>
  <p:tag name="KSO_WM_DIAGRAM_GROUP_CODE" val="n1-1"/>
  <p:tag name="KSO_WM_UNIT_TYPE" val="n_h_h_i"/>
  <p:tag name="KSO_WM_UNIT_INDEX" val="1_2_2_2"/>
  <p:tag name="KSO_WM_UNIT_DIAGRAM_ISNUMVISUAL" val="0"/>
  <p:tag name="KSO_WM_UNIT_DIAGRAM_ISREFERUNIT" val="0"/>
  <p:tag name="KSO_WM_UNIT_FILL_FORE_SCHEMECOLOR_INDEX" val="6"/>
  <p:tag name="KSO_WM_UNIT_FILL_TYPE" val="1"/>
  <p:tag name="KSO_WM_UNIT_LINE_FORE_SCHEMECOLOR_INDEX" val="14"/>
  <p:tag name="KSO_WM_UNIT_LINE_FILL_TYPE" val="2"/>
  <p:tag name="KSO_WM_UNIT_TEXT_FILL_FORE_SCHEMECOLOR_INDEX" val="2"/>
  <p:tag name="KSO_WM_UNIT_TEXT_FILL_TYPE" val="1"/>
  <p:tag name="KSO_WM_UNIT_DIAGRAM_SCHEMECOLOR_ID" val="5"/>
</p:tagLst>
</file>

<file path=ppt/tags/tag16.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7671"/>
  <p:tag name="KSO_WM_UNIT_ID" val="diagram20187671_4*n_h_h_i*1_2_3_2"/>
  <p:tag name="KSO_WM_UNIT_LAYERLEVEL" val="1_1_1_1"/>
  <p:tag name="KSO_WM_BEAUTIFY_FLAG" val="#wm#"/>
  <p:tag name="KSO_WM_TAG_VERSION" val="1.0"/>
  <p:tag name="KSO_WM_UNIT_HIGHLIGHT" val="0"/>
  <p:tag name="KSO_WM_UNIT_COMPATIBLE" val="0"/>
  <p:tag name="KSO_WM_DIAGRAM_GROUP_CODE" val="n1-1"/>
  <p:tag name="KSO_WM_UNIT_TYPE" val="n_h_h_i"/>
  <p:tag name="KSO_WM_UNIT_INDEX" val="1_2_3_2"/>
  <p:tag name="KSO_WM_UNIT_DIAGRAM_ISNUMVISUAL" val="0"/>
  <p:tag name="KSO_WM_UNIT_DIAGRAM_ISREFERUNIT" val="0"/>
  <p:tag name="KSO_WM_UNIT_FILL_FORE_SCHEMECOLOR_INDEX" val="7"/>
  <p:tag name="KSO_WM_UNIT_FILL_TYPE" val="1"/>
  <p:tag name="KSO_WM_UNIT_LINE_FORE_SCHEMECOLOR_INDEX" val="14"/>
  <p:tag name="KSO_WM_UNIT_LINE_FILL_TYPE" val="2"/>
  <p:tag name="KSO_WM_UNIT_TEXT_FILL_FORE_SCHEMECOLOR_INDEX" val="2"/>
  <p:tag name="KSO_WM_UNIT_TEXT_FILL_TYPE" val="1"/>
  <p:tag name="KSO_WM_UNIT_DIAGRAM_SCHEMECOLOR_ID" val="5"/>
</p:tagLst>
</file>

<file path=ppt/tags/tag17.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7671"/>
  <p:tag name="KSO_WM_UNIT_ID" val="diagram20187671_4*n_h_h_a*1_2_2_1"/>
  <p:tag name="KSO_WM_UNIT_LAYERLEVEL" val="1_1_1_1"/>
  <p:tag name="KSO_WM_UNIT_VALUE" val="12"/>
  <p:tag name="KSO_WM_UNIT_HIGHLIGHT" val="0"/>
  <p:tag name="KSO_WM_UNIT_COMPATIBLE" val="0"/>
  <p:tag name="KSO_WM_BEAUTIFY_FLAG" val="#wm#"/>
  <p:tag name="KSO_WM_TAG_VERSION" val="1.0"/>
  <p:tag name="KSO_WM_UNIT_ISCONTENTSTITLE" val="0"/>
  <p:tag name="KSO_WM_DIAGRAM_GROUP_CODE" val="n1-1"/>
  <p:tag name="KSO_WM_UNIT_TYPE" val="n_h_h_a"/>
  <p:tag name="KSO_WM_UNIT_INDEX" val="1_2_2_1"/>
  <p:tag name="KSO_WM_UNIT_PRESET_TEXT" val="单击此处添加标题"/>
  <p:tag name="KSO_WM_UNIT_DIAGRAM_ISNUMVISUAL" val="0"/>
  <p:tag name="KSO_WM_UNIT_DIAGRAM_ISREFERUNIT" val="0"/>
  <p:tag name="KSO_WM_UNIT_TEXT_FILL_FORE_SCHEMECOLOR_INDEX" val="14"/>
  <p:tag name="KSO_WM_UNIT_TEXT_FILL_TYPE" val="1"/>
  <p:tag name="KSO_WM_UNIT_DIAGRAM_SCHEMECOLOR_ID" val="5"/>
</p:tagLst>
</file>

<file path=ppt/tags/tag18.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7671"/>
  <p:tag name="KSO_WM_UNIT_ID" val="diagram20187671_4*n_h_h_a*1_2_1_1"/>
  <p:tag name="KSO_WM_UNIT_LAYERLEVEL" val="1_1_1_1"/>
  <p:tag name="KSO_WM_UNIT_VALUE" val="12"/>
  <p:tag name="KSO_WM_UNIT_HIGHLIGHT" val="0"/>
  <p:tag name="KSO_WM_UNIT_COMPATIBLE" val="0"/>
  <p:tag name="KSO_WM_BEAUTIFY_FLAG" val="#wm#"/>
  <p:tag name="KSO_WM_TAG_VERSION" val="1.0"/>
  <p:tag name="KSO_WM_UNIT_ISCONTENTSTITLE" val="0"/>
  <p:tag name="KSO_WM_DIAGRAM_GROUP_CODE" val="n1-1"/>
  <p:tag name="KSO_WM_UNIT_TYPE" val="n_h_h_a"/>
  <p:tag name="KSO_WM_UNIT_INDEX" val="1_2_1_1"/>
  <p:tag name="KSO_WM_UNIT_PRESET_TEXT" val="单击此处添加标题"/>
  <p:tag name="KSO_WM_UNIT_DIAGRAM_ISNUMVISUAL" val="0"/>
  <p:tag name="KSO_WM_UNIT_DIAGRAM_ISREFERUNIT" val="0"/>
  <p:tag name="KSO_WM_UNIT_TEXT_FILL_FORE_SCHEMECOLOR_INDEX" val="14"/>
  <p:tag name="KSO_WM_UNIT_TEXT_FILL_TYPE" val="1"/>
  <p:tag name="KSO_WM_UNIT_DIAGRAM_SCHEMECOLOR_ID" val="5"/>
</p:tagLst>
</file>

<file path=ppt/tags/tag19.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7671"/>
  <p:tag name="KSO_WM_UNIT_ID" val="diagram20187671_4*n_h_h_a*1_2_3_1"/>
  <p:tag name="KSO_WM_UNIT_LAYERLEVEL" val="1_1_1_1"/>
  <p:tag name="KSO_WM_UNIT_VALUE" val="12"/>
  <p:tag name="KSO_WM_UNIT_HIGHLIGHT" val="0"/>
  <p:tag name="KSO_WM_UNIT_COMPATIBLE" val="0"/>
  <p:tag name="KSO_WM_BEAUTIFY_FLAG" val="#wm#"/>
  <p:tag name="KSO_WM_TAG_VERSION" val="1.0"/>
  <p:tag name="KSO_WM_UNIT_ISCONTENTSTITLE" val="0"/>
  <p:tag name="KSO_WM_DIAGRAM_GROUP_CODE" val="n1-1"/>
  <p:tag name="KSO_WM_UNIT_TYPE" val="n_h_h_a"/>
  <p:tag name="KSO_WM_UNIT_INDEX" val="1_2_3_1"/>
  <p:tag name="KSO_WM_UNIT_PRESET_TEXT" val="单击此处添加标题"/>
  <p:tag name="KSO_WM_UNIT_DIAGRAM_ISNUMVISUAL" val="0"/>
  <p:tag name="KSO_WM_UNIT_DIAGRAM_ISREFERUNIT" val="0"/>
  <p:tag name="KSO_WM_UNIT_TEXT_FILL_FORE_SCHEMECOLOR_INDEX" val="14"/>
  <p:tag name="KSO_WM_UNIT_TEXT_FILL_TYPE" val="1"/>
  <p:tag name="KSO_WM_UNIT_DIAGRAM_SCHEMECOLOR_ID" val="5"/>
</p:tagLst>
</file>

<file path=ppt/tags/tag2.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7671"/>
  <p:tag name="KSO_WM_UNIT_ID" val="diagram20187671_4*n_h_i*1_1_4"/>
  <p:tag name="KSO_WM_UNIT_LAYERLEVEL" val="1_1_1"/>
  <p:tag name="KSO_WM_BEAUTIFY_FLAG" val="#wm#"/>
  <p:tag name="KSO_WM_TAG_VERSION" val="1.0"/>
  <p:tag name="KSO_WM_UNIT_HIGHLIGHT" val="0"/>
  <p:tag name="KSO_WM_UNIT_COMPATIBLE" val="0"/>
  <p:tag name="KSO_WM_DIAGRAM_GROUP_CODE" val="n1-1"/>
  <p:tag name="KSO_WM_UNIT_TYPE" val="n_h_i"/>
  <p:tag name="KSO_WM_UNIT_INDEX" val="1_1_4"/>
  <p:tag name="KSO_WM_UNIT_DIAGRAM_ISNUMVISUAL" val="0"/>
  <p:tag name="KSO_WM_UNIT_DIAGRAM_ISREFERUNIT" val="0"/>
  <p:tag name="KSO_WM_UNIT_FILL_FORE_SCHEMECOLOR_INDEX" val="14"/>
  <p:tag name="KSO_WM_UNIT_FILL_TYPE" val="1"/>
  <p:tag name="KSO_WM_UNIT_TEXT_FILL_FORE_SCHEMECOLOR_INDEX" val="2"/>
  <p:tag name="KSO_WM_UNIT_TEXT_FILL_TYPE" val="1"/>
  <p:tag name="KSO_WM_UNIT_DIAGRAM_SCHEMECOLOR_ID" val="5"/>
</p:tagLst>
</file>

<file path=ppt/tags/tag20.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7671"/>
  <p:tag name="KSO_WM_UNIT_ID" val="diagram20187671_4*n_h_h_i*1_2_2_1"/>
  <p:tag name="KSO_WM_UNIT_LAYERLEVEL" val="1_1_1_1"/>
  <p:tag name="KSO_WM_BEAUTIFY_FLAG" val="#wm#"/>
  <p:tag name="KSO_WM_TAG_VERSION" val="1.0"/>
  <p:tag name="KSO_WM_UNIT_HIGHLIGHT" val="0"/>
  <p:tag name="KSO_WM_UNIT_COMPATIBLE" val="0"/>
  <p:tag name="KSO_WM_DIAGRAM_GROUP_CODE" val="n1-1"/>
  <p:tag name="KSO_WM_UNIT_TYPE" val="n_h_h_i"/>
  <p:tag name="KSO_WM_UNIT_INDEX" val="1_2_2_1"/>
  <p:tag name="KSO_WM_UNIT_DIAGRAM_ISNUMVISUAL" val="0"/>
  <p:tag name="KSO_WM_UNIT_DIAGRAM_ISREFERUNIT" val="0"/>
  <p:tag name="KSO_WM_UNIT_FILL_FORE_SCHEMECOLOR_INDEX" val="14"/>
  <p:tag name="KSO_WM_UNIT_FILL_TYPE" val="1"/>
  <p:tag name="KSO_WM_UNIT_TEXT_FILL_FORE_SCHEMECOLOR_INDEX" val="13"/>
  <p:tag name="KSO_WM_UNIT_TEXT_FILL_TYPE" val="1"/>
  <p:tag name="KSO_WM_UNIT_DIAGRAM_SCHEMECOLOR_ID" val="5"/>
</p:tagLst>
</file>

<file path=ppt/tags/tag21.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7671"/>
  <p:tag name="KSO_WM_UNIT_ID" val="diagram20187671_4*n_h_h_i*1_2_1_2"/>
  <p:tag name="KSO_WM_UNIT_LAYERLEVEL" val="1_1_1_1"/>
  <p:tag name="KSO_WM_BEAUTIFY_FLAG" val="#wm#"/>
  <p:tag name="KSO_WM_TAG_VERSION" val="1.0"/>
  <p:tag name="KSO_WM_UNIT_HIGHLIGHT" val="0"/>
  <p:tag name="KSO_WM_UNIT_COMPATIBLE" val="0"/>
  <p:tag name="KSO_WM_DIAGRAM_GROUP_CODE" val="n1-1"/>
  <p:tag name="KSO_WM_UNIT_TYPE" val="n_h_h_i"/>
  <p:tag name="KSO_WM_UNIT_INDEX" val="1_2_1_2"/>
  <p:tag name="KSO_WM_UNIT_DIAGRAM_ISNUMVISUAL" val="0"/>
  <p:tag name="KSO_WM_UNIT_DIAGRAM_ISREFERUNIT" val="0"/>
  <p:tag name="KSO_WM_UNIT_FILL_FORE_SCHEMECOLOR_INDEX" val="14"/>
  <p:tag name="KSO_WM_UNIT_FILL_TYPE" val="1"/>
  <p:tag name="KSO_WM_UNIT_TEXT_FILL_FORE_SCHEMECOLOR_INDEX" val="13"/>
  <p:tag name="KSO_WM_UNIT_TEXT_FILL_TYPE" val="1"/>
  <p:tag name="KSO_WM_UNIT_DIAGRAM_SCHEMECOLOR_ID" val="5"/>
</p:tagLst>
</file>

<file path=ppt/tags/tag22.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7671"/>
  <p:tag name="KSO_WM_UNIT_ID" val="diagram20187671_4*n_h_h_i*1_2_3_1"/>
  <p:tag name="KSO_WM_UNIT_LAYERLEVEL" val="1_1_1_1"/>
  <p:tag name="KSO_WM_BEAUTIFY_FLAG" val="#wm#"/>
  <p:tag name="KSO_WM_TAG_VERSION" val="1.0"/>
  <p:tag name="KSO_WM_UNIT_HIGHLIGHT" val="0"/>
  <p:tag name="KSO_WM_UNIT_COMPATIBLE" val="0"/>
  <p:tag name="KSO_WM_DIAGRAM_GROUP_CODE" val="n1-1"/>
  <p:tag name="KSO_WM_UNIT_TYPE" val="n_h_h_i"/>
  <p:tag name="KSO_WM_UNIT_INDEX" val="1_2_3_1"/>
  <p:tag name="KSO_WM_UNIT_DIAGRAM_ISNUMVISUAL" val="0"/>
  <p:tag name="KSO_WM_UNIT_DIAGRAM_ISREFERUNIT" val="0"/>
  <p:tag name="KSO_WM_UNIT_FILL_FORE_SCHEMECOLOR_INDEX" val="14"/>
  <p:tag name="KSO_WM_UNIT_FILL_TYPE" val="1"/>
  <p:tag name="KSO_WM_UNIT_TEXT_FILL_FORE_SCHEMECOLOR_INDEX" val="13"/>
  <p:tag name="KSO_WM_UNIT_TEXT_FILL_TYPE" val="1"/>
  <p:tag name="KSO_WM_UNIT_DIAGRAM_SCHEMECOLOR_ID" val="5"/>
</p:tagLst>
</file>

<file path=ppt/tags/tag23.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7671"/>
  <p:tag name="KSO_WM_UNIT_ID" val="diagram20187671_4*n_h_h_i*1_2_4_4"/>
  <p:tag name="KSO_WM_UNIT_LAYERLEVEL" val="1_1_1_1"/>
  <p:tag name="KSO_WM_BEAUTIFY_FLAG" val="#wm#"/>
  <p:tag name="KSO_WM_TAG_VERSION" val="1.0"/>
  <p:tag name="KSO_WM_UNIT_HIGHLIGHT" val="0"/>
  <p:tag name="KSO_WM_UNIT_COMPATIBLE" val="0"/>
  <p:tag name="KSO_WM_DIAGRAM_GROUP_CODE" val="n1-1"/>
  <p:tag name="KSO_WM_UNIT_TYPE" val="n_h_h_i"/>
  <p:tag name="KSO_WM_UNIT_INDEX" val="1_2_4_4"/>
  <p:tag name="KSO_WM_UNIT_DIAGRAM_ISNUMVISUAL" val="0"/>
  <p:tag name="KSO_WM_UNIT_DIAGRAM_ISREFERUNIT" val="0"/>
  <p:tag name="KSO_WM_UNIT_FILL_FORE_SCHEMECOLOR_INDEX" val="8"/>
  <p:tag name="KSO_WM_UNIT_FILL_TYPE" val="1"/>
  <p:tag name="KSO_WM_UNIT_LINE_FORE_SCHEMECOLOR_INDEX" val="14"/>
  <p:tag name="KSO_WM_UNIT_LINE_FILL_TYPE" val="2"/>
  <p:tag name="KSO_WM_UNIT_TEXT_FILL_FORE_SCHEMECOLOR_INDEX" val="2"/>
  <p:tag name="KSO_WM_UNIT_TEXT_FILL_TYPE" val="1"/>
  <p:tag name="KSO_WM_UNIT_DIAGRAM_SCHEMECOLOR_ID" val="5"/>
</p:tagLst>
</file>

<file path=ppt/tags/tag24.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7671"/>
  <p:tag name="KSO_WM_UNIT_ID" val="diagram20187671_4*n_h_h_i*1_2_4_3"/>
  <p:tag name="KSO_WM_UNIT_LAYERLEVEL" val="1_1_1_1"/>
  <p:tag name="KSO_WM_BEAUTIFY_FLAG" val="#wm#"/>
  <p:tag name="KSO_WM_TAG_VERSION" val="1.0"/>
  <p:tag name="KSO_WM_UNIT_HIGHLIGHT" val="0"/>
  <p:tag name="KSO_WM_UNIT_COMPATIBLE" val="0"/>
  <p:tag name="KSO_WM_DIAGRAM_GROUP_CODE" val="n1-1"/>
  <p:tag name="KSO_WM_UNIT_TYPE" val="n_h_h_i"/>
  <p:tag name="KSO_WM_UNIT_INDEX" val="1_2_4_3"/>
  <p:tag name="KSO_WM_UNIT_DIAGRAM_ISNUMVISUAL" val="0"/>
  <p:tag name="KSO_WM_UNIT_DIAGRAM_ISREFERUNIT" val="0"/>
  <p:tag name="KSO_WM_UNIT_FILL_FORE_SCHEMECOLOR_INDEX" val="8"/>
  <p:tag name="KSO_WM_UNIT_FILL_TYPE" val="1"/>
  <p:tag name="KSO_WM_UNIT_LINE_FORE_SCHEMECOLOR_INDEX" val="14"/>
  <p:tag name="KSO_WM_UNIT_LINE_FILL_TYPE" val="2"/>
  <p:tag name="KSO_WM_UNIT_TEXT_FILL_FORE_SCHEMECOLOR_INDEX" val="2"/>
  <p:tag name="KSO_WM_UNIT_TEXT_FILL_TYPE" val="1"/>
  <p:tag name="KSO_WM_UNIT_DIAGRAM_SCHEMECOLOR_ID" val="5"/>
</p:tagLst>
</file>

<file path=ppt/tags/tag25.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7671"/>
  <p:tag name="KSO_WM_UNIT_ID" val="diagram20187671_4*n_h_h_a*1_2_4_1"/>
  <p:tag name="KSO_WM_UNIT_LAYERLEVEL" val="1_1_1_1"/>
  <p:tag name="KSO_WM_UNIT_VALUE" val="12"/>
  <p:tag name="KSO_WM_UNIT_HIGHLIGHT" val="0"/>
  <p:tag name="KSO_WM_UNIT_COMPATIBLE" val="0"/>
  <p:tag name="KSO_WM_BEAUTIFY_FLAG" val="#wm#"/>
  <p:tag name="KSO_WM_TAG_VERSION" val="1.0"/>
  <p:tag name="KSO_WM_UNIT_ISCONTENTSTITLE" val="0"/>
  <p:tag name="KSO_WM_DIAGRAM_GROUP_CODE" val="n1-1"/>
  <p:tag name="KSO_WM_UNIT_TYPE" val="n_h_h_a"/>
  <p:tag name="KSO_WM_UNIT_INDEX" val="1_2_4_1"/>
  <p:tag name="KSO_WM_UNIT_PRESET_TEXT" val="单击此处添加标题"/>
  <p:tag name="KSO_WM_UNIT_DIAGRAM_ISNUMVISUAL" val="0"/>
  <p:tag name="KSO_WM_UNIT_DIAGRAM_ISREFERUNIT" val="0"/>
  <p:tag name="KSO_WM_UNIT_TEXT_FILL_FORE_SCHEMECOLOR_INDEX" val="14"/>
  <p:tag name="KSO_WM_UNIT_TEXT_FILL_TYPE" val="1"/>
  <p:tag name="KSO_WM_UNIT_DIAGRAM_SCHEMECOLOR_ID" val="5"/>
</p:tagLst>
</file>

<file path=ppt/tags/tag26.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7671"/>
  <p:tag name="KSO_WM_UNIT_ID" val="diagram20187671_4*n_h_h_i*1_2_5_3"/>
  <p:tag name="KSO_WM_UNIT_LAYERLEVEL" val="1_1_1_1"/>
  <p:tag name="KSO_WM_BEAUTIFY_FLAG" val="#wm#"/>
  <p:tag name="KSO_WM_TAG_VERSION" val="1.0"/>
  <p:tag name="KSO_WM_UNIT_HIGHLIGHT" val="0"/>
  <p:tag name="KSO_WM_UNIT_COMPATIBLE" val="0"/>
  <p:tag name="KSO_WM_DIAGRAM_GROUP_CODE" val="n1-1"/>
  <p:tag name="KSO_WM_UNIT_TYPE" val="n_h_h_i"/>
  <p:tag name="KSO_WM_UNIT_INDEX" val="1_2_5_3"/>
  <p:tag name="KSO_WM_UNIT_DIAGRAM_ISNUMVISUAL" val="0"/>
  <p:tag name="KSO_WM_UNIT_DIAGRAM_ISREFERUNIT" val="0"/>
  <p:tag name="KSO_WM_UNIT_FILL_FORE_SCHEMECOLOR_INDEX" val="9"/>
  <p:tag name="KSO_WM_UNIT_FILL_TYPE" val="1"/>
  <p:tag name="KSO_WM_UNIT_LINE_FORE_SCHEMECOLOR_INDEX" val="14"/>
  <p:tag name="KSO_WM_UNIT_LINE_FILL_TYPE" val="2"/>
  <p:tag name="KSO_WM_UNIT_TEXT_FILL_FORE_SCHEMECOLOR_INDEX" val="2"/>
  <p:tag name="KSO_WM_UNIT_TEXT_FILL_TYPE" val="1"/>
  <p:tag name="KSO_WM_UNIT_DIAGRAM_SCHEMECOLOR_ID" val="5"/>
</p:tagLst>
</file>

<file path=ppt/tags/tag27.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7671"/>
  <p:tag name="KSO_WM_UNIT_ID" val="diagram20187671_4*n_h_h_i*1_2_5_2"/>
  <p:tag name="KSO_WM_UNIT_LAYERLEVEL" val="1_1_1_1"/>
  <p:tag name="KSO_WM_BEAUTIFY_FLAG" val="#wm#"/>
  <p:tag name="KSO_WM_TAG_VERSION" val="1.0"/>
  <p:tag name="KSO_WM_UNIT_HIGHLIGHT" val="0"/>
  <p:tag name="KSO_WM_UNIT_COMPATIBLE" val="0"/>
  <p:tag name="KSO_WM_DIAGRAM_GROUP_CODE" val="n1-1"/>
  <p:tag name="KSO_WM_UNIT_TYPE" val="n_h_h_i"/>
  <p:tag name="KSO_WM_UNIT_INDEX" val="1_2_5_2"/>
  <p:tag name="KSO_WM_UNIT_DIAGRAM_ISNUMVISUAL" val="0"/>
  <p:tag name="KSO_WM_UNIT_DIAGRAM_ISREFERUNIT" val="0"/>
  <p:tag name="KSO_WM_UNIT_FILL_FORE_SCHEMECOLOR_INDEX" val="9"/>
  <p:tag name="KSO_WM_UNIT_FILL_TYPE" val="1"/>
  <p:tag name="KSO_WM_UNIT_LINE_FORE_SCHEMECOLOR_INDEX" val="14"/>
  <p:tag name="KSO_WM_UNIT_LINE_FILL_TYPE" val="2"/>
  <p:tag name="KSO_WM_UNIT_TEXT_FILL_FORE_SCHEMECOLOR_INDEX" val="2"/>
  <p:tag name="KSO_WM_UNIT_TEXT_FILL_TYPE" val="1"/>
  <p:tag name="KSO_WM_UNIT_DIAGRAM_SCHEMECOLOR_ID" val="5"/>
</p:tagLst>
</file>

<file path=ppt/tags/tag28.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7671"/>
  <p:tag name="KSO_WM_UNIT_ID" val="diagram20187671_4*n_h_h_a*1_2_5_1"/>
  <p:tag name="KSO_WM_UNIT_LAYERLEVEL" val="1_1_1_1"/>
  <p:tag name="KSO_WM_UNIT_VALUE" val="12"/>
  <p:tag name="KSO_WM_UNIT_HIGHLIGHT" val="0"/>
  <p:tag name="KSO_WM_UNIT_COMPATIBLE" val="0"/>
  <p:tag name="KSO_WM_BEAUTIFY_FLAG" val="#wm#"/>
  <p:tag name="KSO_WM_TAG_VERSION" val="1.0"/>
  <p:tag name="KSO_WM_UNIT_ISCONTENTSTITLE" val="0"/>
  <p:tag name="KSO_WM_DIAGRAM_GROUP_CODE" val="n1-1"/>
  <p:tag name="KSO_WM_UNIT_TYPE" val="n_h_h_a"/>
  <p:tag name="KSO_WM_UNIT_INDEX" val="1_2_5_1"/>
  <p:tag name="KSO_WM_UNIT_PRESET_TEXT" val="单击此处添加标题"/>
  <p:tag name="KSO_WM_UNIT_DIAGRAM_ISNUMVISUAL" val="0"/>
  <p:tag name="KSO_WM_UNIT_DIAGRAM_ISREFERUNIT" val="0"/>
  <p:tag name="KSO_WM_UNIT_TEXT_FILL_FORE_SCHEMECOLOR_INDEX" val="14"/>
  <p:tag name="KSO_WM_UNIT_TEXT_FILL_TYPE" val="1"/>
  <p:tag name="KSO_WM_UNIT_DIAGRAM_SCHEMECOLOR_ID" val="5"/>
</p:tagLst>
</file>

<file path=ppt/tags/tag29.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7671"/>
  <p:tag name="KSO_WM_UNIT_ID" val="diagram20187671_4*n_h_h_i*1_2_5_1"/>
  <p:tag name="KSO_WM_UNIT_LAYERLEVEL" val="1_1_1_1"/>
  <p:tag name="KSO_WM_BEAUTIFY_FLAG" val="#wm#"/>
  <p:tag name="KSO_WM_TAG_VERSION" val="1.0"/>
  <p:tag name="KSO_WM_UNIT_HIGHLIGHT" val="0"/>
  <p:tag name="KSO_WM_UNIT_COMPATIBLE" val="0"/>
  <p:tag name="KSO_WM_DIAGRAM_GROUP_CODE" val="n1-1"/>
  <p:tag name="KSO_WM_UNIT_TYPE" val="n_h_h_i"/>
  <p:tag name="KSO_WM_UNIT_INDEX" val="1_2_5_1"/>
  <p:tag name="KSO_WM_UNIT_DIAGRAM_ISNUMVISUAL" val="0"/>
  <p:tag name="KSO_WM_UNIT_DIAGRAM_ISREFERUNIT" val="0"/>
  <p:tag name="KSO_WM_UNIT_LINE_FORE_SCHEMECOLOR_INDEX" val="10"/>
  <p:tag name="KSO_WM_UNIT_LINE_FILL_TYPE" val="2"/>
  <p:tag name="KSO_WM_UNIT_DIAGRAM_SCHEMECOLOR_ID" val="5"/>
</p:tagLst>
</file>

<file path=ppt/tags/tag3.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7671"/>
  <p:tag name="KSO_WM_UNIT_ID" val="diagram20187671_4*n_h_i*1_1_3"/>
  <p:tag name="KSO_WM_UNIT_LAYERLEVEL" val="1_1_1"/>
  <p:tag name="KSO_WM_BEAUTIFY_FLAG" val="#wm#"/>
  <p:tag name="KSO_WM_TAG_VERSION" val="1.0"/>
  <p:tag name="KSO_WM_UNIT_HIGHLIGHT" val="0"/>
  <p:tag name="KSO_WM_UNIT_COMPATIBLE" val="0"/>
  <p:tag name="KSO_WM_DIAGRAM_GROUP_CODE" val="n1-1"/>
  <p:tag name="KSO_WM_UNIT_TYPE" val="n_h_i"/>
  <p:tag name="KSO_WM_UNIT_INDEX" val="1_1_3"/>
  <p:tag name="KSO_WM_UNIT_DIAGRAM_ISNUMVISUAL" val="0"/>
  <p:tag name="KSO_WM_UNIT_DIAGRAM_ISREFERUNIT" val="0"/>
  <p:tag name="KSO_WM_UNIT_FILL_FORE_SCHEMECOLOR_INDEX" val="10"/>
  <p:tag name="KSO_WM_UNIT_FILL_TYPE" val="1"/>
  <p:tag name="KSO_WM_UNIT_TEXT_FILL_FORE_SCHEMECOLOR_INDEX" val="2"/>
  <p:tag name="KSO_WM_UNIT_TEXT_FILL_TYPE" val="1"/>
  <p:tag name="KSO_WM_UNIT_DIAGRAM_SCHEMECOLOR_ID" val="5"/>
</p:tagLst>
</file>

<file path=ppt/tags/tag3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ID" val="diagram20187671_4*n_h_h_i*1_2_4_1"/>
  <p:tag name="KSO_WM_TEMPLATE_CATEGORY" val="diagram"/>
  <p:tag name="KSO_WM_TEMPLATE_INDEX" val="20187671"/>
  <p:tag name="KSO_WM_UNIT_LAYERLEVEL" val="1_1_1_1"/>
  <p:tag name="KSO_WM_TAG_VERSION" val="1.0"/>
  <p:tag name="KSO_WM_BEAUTIFY_FLAG" val="#wm#"/>
  <p:tag name="KSO_WM_DIAGRAM_GROUP_CODE" val="n1-1"/>
  <p:tag name="KSO_WM_UNIT_TYPE" val="n_h_h_i"/>
  <p:tag name="KSO_WM_UNIT_INDEX" val="1_2_4_1"/>
  <p:tag name="KSO_WM_UNIT_DIAGRAM_ISNUMVISUAL" val="0"/>
  <p:tag name="KSO_WM_UNIT_DIAGRAM_ISREFERUNIT" val="0"/>
  <p:tag name="KSO_WM_UNIT_DIAGRAM_SCHEMECOLOR_ID" val="5"/>
</p:tagLst>
</file>

<file path=ppt/tags/tag3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DIAGRAM_GROUP_CODE" val="n1-1"/>
  <p:tag name="KSO_WM_UNIT_ID" val="diagram20187671_4*n_h_h_i*1_2_5_4"/>
  <p:tag name="KSO_WM_TEMPLATE_CATEGORY" val="diagram"/>
  <p:tag name="KSO_WM_TEMPLATE_INDEX" val="20187671"/>
  <p:tag name="KSO_WM_UNIT_LAYERLEVEL" val="1_1_1_1"/>
  <p:tag name="KSO_WM_TAG_VERSION" val="1.0"/>
  <p:tag name="KSO_WM_BEAUTIFY_FLAG" val="#wm#"/>
  <p:tag name="KSO_WM_UNIT_TYPE" val="n_h_h_i"/>
  <p:tag name="KSO_WM_UNIT_INDEX" val="1_2_5_4"/>
  <p:tag name="KSO_WM_UNIT_DIAGRAM_ISNUMVISUAL" val="0"/>
  <p:tag name="KSO_WM_UNIT_DIAGRAM_ISREFERUNIT" val="0"/>
  <p:tag name="KSO_WM_UNIT_FILL_FORE_SCHEMECOLOR_INDEX" val="14"/>
  <p:tag name="KSO_WM_UNIT_FILL_TYPE" val="1"/>
  <p:tag name="KSO_WM_UNIT_TEXT_FILL_FORE_SCHEMECOLOR_INDEX" val="1"/>
  <p:tag name="KSO_WM_UNIT_TEXT_FILL_TYPE" val="1"/>
  <p:tag name="KSO_WM_UNIT_DIAGRAM_SCHEMECOLOR_ID" val="5"/>
</p:tagLst>
</file>

<file path=ppt/tags/tag32.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UNIT_TYPE" val="i"/>
  <p:tag name="KSO_WM_UNIT_ID" val="custom20180720_26*i*5"/>
  <p:tag name="KSO_WM_TEMPLATE_CATEGORY" val="custom"/>
  <p:tag name="KSO_WM_TEMPLATE_INDEX" val="20180720"/>
  <p:tag name="KSO_WM_UNIT_INDEX" val="5"/>
  <p:tag name="KSO_WM_UNIT_HIGHLIGHT" val="0"/>
  <p:tag name="KSO_WM_UNIT_COMPATIBLE" val="0"/>
  <p:tag name="KSO_WM_UNIT_DIAGRAM_ISNUMVISUAL" val="0"/>
  <p:tag name="KSO_WM_UNIT_DIAGRAM_ISREFERUNIT" val="0"/>
  <p:tag name="KSO_WM_UNIT_LAYERLEVEL" val="1"/>
</p:tagLst>
</file>

<file path=ppt/tags/tag33.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UNIT_TYPE" val="i"/>
  <p:tag name="KSO_WM_UNIT_ID" val="custom20180720_26*i*6"/>
  <p:tag name="KSO_WM_TEMPLATE_CATEGORY" val="custom"/>
  <p:tag name="KSO_WM_TEMPLATE_INDEX" val="20180720"/>
  <p:tag name="KSO_WM_UNIT_INDEX" val="6"/>
  <p:tag name="KSO_WM_UNIT_HIGHLIGHT" val="0"/>
  <p:tag name="KSO_WM_UNIT_COMPATIBLE" val="0"/>
  <p:tag name="KSO_WM_UNIT_DIAGRAM_ISNUMVISUAL" val="0"/>
  <p:tag name="KSO_WM_UNIT_DIAGRAM_ISREFERUNIT" val="0"/>
  <p:tag name="KSO_WM_UNIT_LAYERLEVEL" val="1"/>
</p:tagLst>
</file>

<file path=ppt/tags/tag34.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UNIT_TYPE" val="i"/>
  <p:tag name="KSO_WM_UNIT_ID" val="custom20180720_26*i*0"/>
  <p:tag name="KSO_WM_TEMPLATE_CATEGORY" val="custom"/>
  <p:tag name="KSO_WM_TEMPLATE_INDEX" val="20180720"/>
  <p:tag name="KSO_WM_UNIT_INDEX" val="0"/>
  <p:tag name="KSO_WM_UNIT_HIGHLIGHT" val="0"/>
  <p:tag name="KSO_WM_UNIT_COMPATIBLE" val="0"/>
  <p:tag name="KSO_WM_UNIT_DIAGRAM_ISNUMVISUAL" val="0"/>
  <p:tag name="KSO_WM_UNIT_DIAGRAM_ISREFERUNIT" val="0"/>
  <p:tag name="KSO_WM_UNIT_LAYERLEVEL" val="1"/>
</p:tagLst>
</file>

<file path=ppt/tags/tag35.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UNIT_TYPE" val="i"/>
  <p:tag name="KSO_WM_UNIT_ID" val="custom20180720_26*i*1"/>
  <p:tag name="KSO_WM_TEMPLATE_CATEGORY" val="custom"/>
  <p:tag name="KSO_WM_TEMPLATE_INDEX" val="20180720"/>
  <p:tag name="KSO_WM_UNIT_INDEX" val="1"/>
  <p:tag name="KSO_WM_UNIT_HIGHLIGHT" val="0"/>
  <p:tag name="KSO_WM_UNIT_COMPATIBLE" val="0"/>
  <p:tag name="KSO_WM_UNIT_DIAGRAM_ISNUMVISUAL" val="0"/>
  <p:tag name="KSO_WM_UNIT_DIAGRAM_ISREFERUNIT" val="0"/>
  <p:tag name="KSO_WM_UNIT_LAYERLEVEL" val="1"/>
</p:tagLst>
</file>

<file path=ppt/tags/tag4.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7671"/>
  <p:tag name="KSO_WM_UNIT_ID" val="diagram20187671_4*n_h_i*1_1_2"/>
  <p:tag name="KSO_WM_UNIT_LAYERLEVEL" val="1_1_1"/>
  <p:tag name="KSO_WM_BEAUTIFY_FLAG" val="#wm#"/>
  <p:tag name="KSO_WM_TAG_VERSION" val="1.0"/>
  <p:tag name="KSO_WM_UNIT_HIGHLIGHT" val="0"/>
  <p:tag name="KSO_WM_UNIT_COMPATIBLE" val="0"/>
  <p:tag name="KSO_WM_DIAGRAM_GROUP_CODE" val="n1-1"/>
  <p:tag name="KSO_WM_UNIT_TYPE" val="n_h_i"/>
  <p:tag name="KSO_WM_UNIT_INDEX" val="1_1_2"/>
  <p:tag name="KSO_WM_UNIT_DIAGRAM_ISNUMVISUAL" val="0"/>
  <p:tag name="KSO_WM_UNIT_DIAGRAM_ISREFERUNIT" val="0"/>
  <p:tag name="KSO_WM_UNIT_FILL_FORE_SCHEMECOLOR_INDEX" val="10"/>
  <p:tag name="KSO_WM_UNIT_FILL_TYPE" val="1"/>
  <p:tag name="KSO_WM_UNIT_TEXT_FILL_FORE_SCHEMECOLOR_INDEX" val="2"/>
  <p:tag name="KSO_WM_UNIT_TEXT_FILL_TYPE" val="1"/>
  <p:tag name="KSO_WM_UNIT_DIAGRAM_SCHEMECOLOR_ID" val="5"/>
</p:tagLst>
</file>

<file path=ppt/tags/tag5.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7671"/>
  <p:tag name="KSO_WM_UNIT_ID" val="diagram20187671_4*n_h_i*1_1_1"/>
  <p:tag name="KSO_WM_UNIT_LAYERLEVEL" val="1_1_1"/>
  <p:tag name="KSO_WM_BEAUTIFY_FLAG" val="#wm#"/>
  <p:tag name="KSO_WM_TAG_VERSION" val="1.0"/>
  <p:tag name="KSO_WM_UNIT_HIGHLIGHT" val="0"/>
  <p:tag name="KSO_WM_UNIT_COMPATIBLE" val="0"/>
  <p:tag name="KSO_WM_DIAGRAM_GROUP_CODE" val="n1-1"/>
  <p:tag name="KSO_WM_UNIT_TYPE" val="n_h_i"/>
  <p:tag name="KSO_WM_UNIT_INDEX" val="1_1_1"/>
  <p:tag name="KSO_WM_UNIT_DIAGRAM_ISNUMVISUAL" val="0"/>
  <p:tag name="KSO_WM_UNIT_DIAGRAM_ISREFERUNIT" val="0"/>
  <p:tag name="KSO_WM_UNIT_LINE_FORE_SCHEMECOLOR_INDEX" val="10"/>
  <p:tag name="KSO_WM_UNIT_LINE_FILL_TYPE" val="2"/>
  <p:tag name="KSO_WM_UNIT_DIAGRAM_SCHEMECOLOR_ID" val="5"/>
</p:tagLst>
</file>

<file path=ppt/tags/tag6.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7671"/>
  <p:tag name="KSO_WM_UNIT_ID" val="diagram20187671_4*n_h_a*1_1_1"/>
  <p:tag name="KSO_WM_UNIT_LAYERLEVEL" val="1_1_1"/>
  <p:tag name="KSO_WM_UNIT_VALUE" val="11"/>
  <p:tag name="KSO_WM_UNIT_HIGHLIGHT" val="0"/>
  <p:tag name="KSO_WM_UNIT_COMPATIBLE" val="0"/>
  <p:tag name="KSO_WM_BEAUTIFY_FLAG" val="#wm#"/>
  <p:tag name="KSO_WM_TAG_VERSION" val="1.0"/>
  <p:tag name="KSO_WM_UNIT_ISCONTENTSTITLE" val="0"/>
  <p:tag name="KSO_WM_DIAGRAM_GROUP_CODE" val="n1-1"/>
  <p:tag name="KSO_WM_UNIT_TYPE" val="n_h_a"/>
  <p:tag name="KSO_WM_UNIT_INDEX" val="1_1_1"/>
  <p:tag name="KSO_WM_UNIT_PRESET_TEXT" val="单击此处添加标题"/>
  <p:tag name="KSO_WM_UNIT_DIAGRAM_ISNUMVISUAL" val="0"/>
  <p:tag name="KSO_WM_UNIT_DIAGRAM_ISREFERUNIT" val="0"/>
  <p:tag name="KSO_WM_UNIT_TEXT_FILL_FORE_SCHEMECOLOR_INDEX" val="13"/>
  <p:tag name="KSO_WM_UNIT_TEXT_FILL_TYPE" val="1"/>
  <p:tag name="KSO_WM_UNIT_DIAGRAM_SCHEMECOLOR_ID" val="5"/>
</p:tagLst>
</file>

<file path=ppt/tags/tag7.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7671"/>
  <p:tag name="KSO_WM_UNIT_ID" val="diagram20187671_4*n_h_h_i*1_2_1_1"/>
  <p:tag name="KSO_WM_UNIT_LAYERLEVEL" val="1_1_1_1"/>
  <p:tag name="KSO_WM_BEAUTIFY_FLAG" val="#wm#"/>
  <p:tag name="KSO_WM_TAG_VERSION" val="1.0"/>
  <p:tag name="KSO_WM_UNIT_HIGHLIGHT" val="0"/>
  <p:tag name="KSO_WM_UNIT_COMPATIBLE" val="0"/>
  <p:tag name="KSO_WM_DIAGRAM_GROUP_CODE" val="n1-1"/>
  <p:tag name="KSO_WM_UNIT_TYPE" val="n_h_h_i"/>
  <p:tag name="KSO_WM_UNIT_INDEX" val="1_2_1_1"/>
  <p:tag name="KSO_WM_UNIT_DIAGRAM_ISNUMVISUAL" val="0"/>
  <p:tag name="KSO_WM_UNIT_DIAGRAM_ISREFERUNIT" val="0"/>
  <p:tag name="KSO_WM_UNIT_LINE_FORE_SCHEMECOLOR_INDEX" val="10"/>
  <p:tag name="KSO_WM_UNIT_LINE_FILL_TYPE" val="2"/>
  <p:tag name="KSO_WM_UNIT_DIAGRAM_SCHEMECOLOR_ID" val="5"/>
</p:tagLst>
</file>

<file path=ppt/tags/tag8.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7671"/>
  <p:tag name="KSO_WM_UNIT_ID" val="diagram20187671_4*n_h_h_i*1_2_4_2"/>
  <p:tag name="KSO_WM_UNIT_LAYERLEVEL" val="1_1_1_1"/>
  <p:tag name="KSO_WM_BEAUTIFY_FLAG" val="#wm#"/>
  <p:tag name="KSO_WM_TAG_VERSION" val="1.0"/>
  <p:tag name="KSO_WM_UNIT_HIGHLIGHT" val="0"/>
  <p:tag name="KSO_WM_UNIT_COMPATIBLE" val="0"/>
  <p:tag name="KSO_WM_DIAGRAM_GROUP_CODE" val="n1-1"/>
  <p:tag name="KSO_WM_UNIT_TYPE" val="n_h_h_i"/>
  <p:tag name="KSO_WM_UNIT_INDEX" val="1_2_4_2"/>
  <p:tag name="KSO_WM_UNIT_DIAGRAM_ISNUMVISUAL" val="0"/>
  <p:tag name="KSO_WM_UNIT_DIAGRAM_ISREFERUNIT" val="0"/>
  <p:tag name="KSO_WM_UNIT_LINE_FORE_SCHEMECOLOR_INDEX" val="10"/>
  <p:tag name="KSO_WM_UNIT_LINE_FILL_TYPE" val="2"/>
  <p:tag name="KSO_WM_UNIT_DIAGRAM_SCHEMECOLOR_ID" val="5"/>
</p:tagLst>
</file>

<file path=ppt/tags/tag9.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7671"/>
  <p:tag name="KSO_WM_UNIT_ID" val="diagram20187671_4*n_h_h_i*1_2_3_4"/>
  <p:tag name="KSO_WM_UNIT_LAYERLEVEL" val="1_1_1_1"/>
  <p:tag name="KSO_WM_BEAUTIFY_FLAG" val="#wm#"/>
  <p:tag name="KSO_WM_TAG_VERSION" val="1.0"/>
  <p:tag name="KSO_WM_UNIT_HIGHLIGHT" val="0"/>
  <p:tag name="KSO_WM_UNIT_COMPATIBLE" val="0"/>
  <p:tag name="KSO_WM_DIAGRAM_GROUP_CODE" val="n1-1"/>
  <p:tag name="KSO_WM_UNIT_TYPE" val="n_h_h_i"/>
  <p:tag name="KSO_WM_UNIT_INDEX" val="1_2_3_4"/>
  <p:tag name="KSO_WM_UNIT_DIAGRAM_ISNUMVISUAL" val="0"/>
  <p:tag name="KSO_WM_UNIT_DIAGRAM_ISREFERUNIT" val="0"/>
  <p:tag name="KSO_WM_UNIT_LINE_FORE_SCHEMECOLOR_INDEX" val="10"/>
  <p:tag name="KSO_WM_UNIT_LINE_FILL_TYPE" val="2"/>
  <p:tag name="KSO_WM_UNIT_DIAGRAM_SCHEMECOLOR_ID" val="5"/>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145</TotalTime>
  <Words>808</Words>
  <Application>Microsoft Office PowerPoint</Application>
  <PresentationFormat>自定义</PresentationFormat>
  <Paragraphs>156</Paragraphs>
  <Slides>13</Slides>
  <Notes>13</Notes>
  <HiddenSlides>0</HiddenSlides>
  <MMClips>0</MMClips>
  <ScaleCrop>false</ScaleCrop>
  <HeadingPairs>
    <vt:vector size="4" baseType="variant">
      <vt:variant>
        <vt:lpstr>主题</vt:lpstr>
      </vt:variant>
      <vt:variant>
        <vt:i4>1</vt:i4>
      </vt:variant>
      <vt:variant>
        <vt:lpstr>幻灯片标题</vt:lpstr>
      </vt:variant>
      <vt:variant>
        <vt:i4>13</vt:i4>
      </vt:variant>
    </vt:vector>
  </HeadingPairs>
  <TitlesOfParts>
    <vt:vector size="14" baseType="lpstr">
      <vt:lpstr>Office 主题​​</vt:lpstr>
      <vt:lpstr>幻灯片 1</vt:lpstr>
      <vt:lpstr>幻灯片 2</vt:lpstr>
      <vt:lpstr>幻灯片 3</vt:lpstr>
      <vt:lpstr>幻灯片 4</vt:lpstr>
      <vt:lpstr>幻灯片 5</vt:lpstr>
      <vt:lpstr>幻灯片 6</vt:lpstr>
      <vt:lpstr>幻灯片 7</vt:lpstr>
      <vt:lpstr>幻灯片 8</vt:lpstr>
      <vt:lpstr>幻灯片 9</vt:lpstr>
      <vt:lpstr>幻灯片 10</vt:lpstr>
      <vt:lpstr>幻灯片 11</vt:lpstr>
      <vt:lpstr>幻灯片 12</vt:lpstr>
      <vt:lpstr>幻灯片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cp:lastModifiedBy>Micorosoft</cp:lastModifiedBy>
  <cp:revision>32</cp:revision>
  <dcterms:created xsi:type="dcterms:W3CDTF">1900-01-01T00:00:00Z</dcterms:created>
  <dcterms:modified xsi:type="dcterms:W3CDTF">2021-10-23T06:07:34Z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2052-10.2.0</vt:lpwstr>
  </property>
</Properties>
</file>