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mp4" ContentType="video/mp4"/>
  <Default Extension="wmv" ContentType="video/x-ms-wmv"/>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2.xml" ContentType="application/vnd.openxmlformats-officedocument.presentationml.comment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xml" ContentType="application/vnd.openxmlformats-officedocument.presentationml.slide+xml"/>
  <Override PartName="/ppt/slides/slide190.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5"/>
  </p:notesMasterIdLst>
  <p:handoutMasterIdLst>
    <p:handoutMasterId r:id="rId194"/>
  </p:handoutMasterIdLst>
  <p:sldIdLst>
    <p:sldId id="2404" r:id="rId3"/>
    <p:sldId id="2345" r:id="rId4"/>
    <p:sldId id="2346" r:id="rId6"/>
    <p:sldId id="2539" r:id="rId7"/>
    <p:sldId id="2544" r:id="rId8"/>
    <p:sldId id="2540" r:id="rId9"/>
    <p:sldId id="2347" r:id="rId10"/>
    <p:sldId id="2348" r:id="rId11"/>
    <p:sldId id="692" r:id="rId12"/>
    <p:sldId id="2349" r:id="rId13"/>
    <p:sldId id="2541" r:id="rId14"/>
    <p:sldId id="2350" r:id="rId15"/>
    <p:sldId id="2351" r:id="rId16"/>
    <p:sldId id="2352" r:id="rId17"/>
    <p:sldId id="2353" r:id="rId18"/>
    <p:sldId id="2362" r:id="rId19"/>
    <p:sldId id="2354" r:id="rId20"/>
    <p:sldId id="2355" r:id="rId21"/>
    <p:sldId id="2356" r:id="rId22"/>
    <p:sldId id="2523" r:id="rId23"/>
    <p:sldId id="2525" r:id="rId24"/>
    <p:sldId id="2524" r:id="rId25"/>
    <p:sldId id="2526" r:id="rId26"/>
    <p:sldId id="2527" r:id="rId27"/>
    <p:sldId id="2528" r:id="rId28"/>
    <p:sldId id="2529" r:id="rId29"/>
    <p:sldId id="2530" r:id="rId30"/>
    <p:sldId id="2531" r:id="rId31"/>
    <p:sldId id="2532" r:id="rId32"/>
    <p:sldId id="2533" r:id="rId33"/>
    <p:sldId id="2534" r:id="rId34"/>
    <p:sldId id="2535" r:id="rId35"/>
    <p:sldId id="2536" r:id="rId36"/>
    <p:sldId id="2537" r:id="rId37"/>
    <p:sldId id="2542" r:id="rId38"/>
    <p:sldId id="2361" r:id="rId39"/>
    <p:sldId id="2409" r:id="rId40"/>
    <p:sldId id="2363" r:id="rId41"/>
    <p:sldId id="2411" r:id="rId42"/>
    <p:sldId id="2364" r:id="rId43"/>
    <p:sldId id="2365" r:id="rId44"/>
    <p:sldId id="2416" r:id="rId45"/>
    <p:sldId id="2417" r:id="rId46"/>
    <p:sldId id="2418" r:id="rId47"/>
    <p:sldId id="2419" r:id="rId48"/>
    <p:sldId id="2366" r:id="rId49"/>
    <p:sldId id="2456" r:id="rId50"/>
    <p:sldId id="2457" r:id="rId51"/>
    <p:sldId id="2458" r:id="rId52"/>
    <p:sldId id="2367" r:id="rId53"/>
    <p:sldId id="2412" r:id="rId54"/>
    <p:sldId id="2610" r:id="rId55"/>
    <p:sldId id="1252" r:id="rId56"/>
    <p:sldId id="2611" r:id="rId57"/>
    <p:sldId id="2546" r:id="rId58"/>
    <p:sldId id="2413" r:id="rId59"/>
    <p:sldId id="2545" r:id="rId60"/>
    <p:sldId id="2465" r:id="rId61"/>
    <p:sldId id="2466" r:id="rId62"/>
    <p:sldId id="2467" r:id="rId63"/>
    <p:sldId id="2483" r:id="rId64"/>
    <p:sldId id="2484" r:id="rId65"/>
    <p:sldId id="2414" r:id="rId66"/>
    <p:sldId id="2427" r:id="rId67"/>
    <p:sldId id="2565" r:id="rId68"/>
    <p:sldId id="2485" r:id="rId69"/>
    <p:sldId id="2415" r:id="rId70"/>
    <p:sldId id="2420" r:id="rId71"/>
    <p:sldId id="2490" r:id="rId72"/>
    <p:sldId id="2487" r:id="rId73"/>
    <p:sldId id="2488" r:id="rId74"/>
    <p:sldId id="2486" r:id="rId75"/>
    <p:sldId id="2491" r:id="rId76"/>
    <p:sldId id="2421" r:id="rId77"/>
    <p:sldId id="2459" r:id="rId78"/>
    <p:sldId id="2469" r:id="rId79"/>
    <p:sldId id="2422" r:id="rId80"/>
    <p:sldId id="2423" r:id="rId81"/>
    <p:sldId id="2429" r:id="rId82"/>
    <p:sldId id="2454" r:id="rId83"/>
    <p:sldId id="2455" r:id="rId84"/>
    <p:sldId id="2430" r:id="rId85"/>
    <p:sldId id="2437" r:id="rId86"/>
    <p:sldId id="2434" r:id="rId87"/>
    <p:sldId id="2436" r:id="rId88"/>
    <p:sldId id="2428" r:id="rId89"/>
    <p:sldId id="2569" r:id="rId90"/>
    <p:sldId id="2573" r:id="rId91"/>
    <p:sldId id="2493" r:id="rId92"/>
    <p:sldId id="2496" r:id="rId93"/>
    <p:sldId id="2497" r:id="rId94"/>
    <p:sldId id="2495" r:id="rId95"/>
    <p:sldId id="2498" r:id="rId96"/>
    <p:sldId id="2499" r:id="rId97"/>
    <p:sldId id="2424" r:id="rId98"/>
    <p:sldId id="2502" r:id="rId99"/>
    <p:sldId id="2500" r:id="rId100"/>
    <p:sldId id="2425" r:id="rId101"/>
    <p:sldId id="2501" r:id="rId102"/>
    <p:sldId id="2503" r:id="rId103"/>
    <p:sldId id="2504" r:id="rId104"/>
    <p:sldId id="2426" r:id="rId105"/>
    <p:sldId id="2505" r:id="rId106"/>
    <p:sldId id="2506" r:id="rId107"/>
    <p:sldId id="2507" r:id="rId108"/>
    <p:sldId id="2508" r:id="rId109"/>
    <p:sldId id="2431" r:id="rId110"/>
    <p:sldId id="2509" r:id="rId111"/>
    <p:sldId id="2510" r:id="rId112"/>
    <p:sldId id="2511" r:id="rId113"/>
    <p:sldId id="2432" r:id="rId114"/>
    <p:sldId id="2513" r:id="rId115"/>
    <p:sldId id="2512" r:id="rId116"/>
    <p:sldId id="2514" r:id="rId117"/>
    <p:sldId id="2515" r:id="rId118"/>
    <p:sldId id="2433" r:id="rId119"/>
    <p:sldId id="2612" r:id="rId120"/>
    <p:sldId id="2613" r:id="rId121"/>
    <p:sldId id="2614" r:id="rId122"/>
    <p:sldId id="2615" r:id="rId123"/>
    <p:sldId id="2616" r:id="rId124"/>
    <p:sldId id="2617" r:id="rId125"/>
    <p:sldId id="2543" r:id="rId126"/>
    <p:sldId id="2357" r:id="rId127"/>
    <p:sldId id="2359" r:id="rId128"/>
    <p:sldId id="2360" r:id="rId129"/>
    <p:sldId id="1706" r:id="rId130"/>
    <p:sldId id="2405" r:id="rId131"/>
    <p:sldId id="2598" r:id="rId132"/>
    <p:sldId id="1984" r:id="rId133"/>
    <p:sldId id="2118" r:id="rId134"/>
    <p:sldId id="2260" r:id="rId135"/>
    <p:sldId id="2116" r:id="rId136"/>
    <p:sldId id="2117" r:id="rId137"/>
    <p:sldId id="2342" r:id="rId138"/>
    <p:sldId id="2258" r:id="rId139"/>
    <p:sldId id="2259" r:id="rId140"/>
    <p:sldId id="2460" r:id="rId141"/>
    <p:sldId id="2461" r:id="rId142"/>
    <p:sldId id="2462" r:id="rId143"/>
    <p:sldId id="2463" r:id="rId144"/>
    <p:sldId id="2464" r:id="rId145"/>
    <p:sldId id="2385" r:id="rId146"/>
    <p:sldId id="2386" r:id="rId147"/>
    <p:sldId id="2387" r:id="rId148"/>
    <p:sldId id="2388" r:id="rId149"/>
    <p:sldId id="2389" r:id="rId150"/>
    <p:sldId id="2390" r:id="rId151"/>
    <p:sldId id="2391" r:id="rId152"/>
    <p:sldId id="2392" r:id="rId153"/>
    <p:sldId id="2393" r:id="rId154"/>
    <p:sldId id="2394" r:id="rId155"/>
    <p:sldId id="2395" r:id="rId156"/>
    <p:sldId id="2396" r:id="rId157"/>
    <p:sldId id="2397" r:id="rId158"/>
    <p:sldId id="2398" r:id="rId159"/>
    <p:sldId id="2399" r:id="rId160"/>
    <p:sldId id="2400" r:id="rId161"/>
    <p:sldId id="2401" r:id="rId162"/>
    <p:sldId id="2402" r:id="rId163"/>
    <p:sldId id="2403" r:id="rId164"/>
    <p:sldId id="2368" r:id="rId165"/>
    <p:sldId id="2369" r:id="rId166"/>
    <p:sldId id="2370" r:id="rId167"/>
    <p:sldId id="2371" r:id="rId168"/>
    <p:sldId id="2372" r:id="rId169"/>
    <p:sldId id="2380" r:id="rId170"/>
    <p:sldId id="2381" r:id="rId171"/>
    <p:sldId id="2382" r:id="rId172"/>
    <p:sldId id="2383" r:id="rId173"/>
    <p:sldId id="2384" r:id="rId174"/>
    <p:sldId id="2410" r:id="rId175"/>
    <p:sldId id="2441" r:id="rId176"/>
    <p:sldId id="2444" r:id="rId177"/>
    <p:sldId id="2446" r:id="rId178"/>
    <p:sldId id="2492" r:id="rId179"/>
    <p:sldId id="2450" r:id="rId180"/>
    <p:sldId id="2470" r:id="rId181"/>
    <p:sldId id="2471" r:id="rId182"/>
    <p:sldId id="2472" r:id="rId183"/>
    <p:sldId id="2473" r:id="rId184"/>
    <p:sldId id="2474" r:id="rId185"/>
    <p:sldId id="2475" r:id="rId186"/>
    <p:sldId id="2476" r:id="rId187"/>
    <p:sldId id="2477" r:id="rId188"/>
    <p:sldId id="2478" r:id="rId189"/>
    <p:sldId id="2479" r:id="rId190"/>
    <p:sldId id="2480" r:id="rId191"/>
    <p:sldId id="2481" r:id="rId192"/>
    <p:sldId id="2482" r:id="rId193"/>
  </p:sldIdLst>
  <p:sldSz cx="12192000" cy="6858000"/>
  <p:notesSz cx="6797675" cy="9926320"/>
  <p:defaultTextStyle>
    <a:defPPr>
      <a:defRPr lang="zh-CN"/>
    </a:defPPr>
    <a:lvl1pPr algn="l" rtl="0" fontAlgn="base">
      <a:spcBef>
        <a:spcPct val="0"/>
      </a:spcBef>
      <a:spcAft>
        <a:spcPct val="0"/>
      </a:spcAft>
      <a:defRPr b="1"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b="1"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b="1"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b="1"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b="1" kern="120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anxiang" initials="l" lastIdx="8" clrIdx="0"/>
  <p:cmAuthor id="1" name="liuqihai" initials="l" lastIdx="0" clrIdx="1"/>
  <p:cmAuthor id="2" name="ccj" initials="c"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99FF"/>
    <a:srgbClr val="68FC96"/>
    <a:srgbClr val="D4CACD"/>
    <a:srgbClr val="FF9900"/>
    <a:srgbClr val="F2B6FC"/>
    <a:srgbClr val="99FF33"/>
    <a:srgbClr val="336699"/>
    <a:srgbClr val="7AEAA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601" autoAdjust="0"/>
    <p:restoredTop sz="92810" autoAdjust="0"/>
  </p:normalViewPr>
  <p:slideViewPr>
    <p:cSldViewPr>
      <p:cViewPr varScale="1">
        <p:scale>
          <a:sx n="70" d="100"/>
          <a:sy n="70" d="100"/>
        </p:scale>
        <p:origin x="-312" y="-108"/>
      </p:cViewPr>
      <p:guideLst>
        <p:guide orient="horz" pos="2127"/>
        <p:guide pos="3837"/>
      </p:guideLst>
    </p:cSldViewPr>
  </p:slideViewPr>
  <p:notesTextViewPr>
    <p:cViewPr>
      <p:scale>
        <a:sx n="100" d="100"/>
        <a:sy n="100" d="100"/>
      </p:scale>
      <p:origin x="0" y="0"/>
    </p:cViewPr>
  </p:notesTextViewPr>
  <p:sorterViewPr>
    <p:cViewPr>
      <p:scale>
        <a:sx n="200" d="100"/>
        <a:sy n="200" d="100"/>
      </p:scale>
      <p:origin x="0" y="-51760"/>
    </p:cViewPr>
  </p:sorterViewPr>
  <p:notesViewPr>
    <p:cSldViewPr>
      <p:cViewPr varScale="1">
        <p:scale>
          <a:sx n="36" d="100"/>
          <a:sy n="36" d="100"/>
        </p:scale>
        <p:origin x="-2510" y="-106"/>
      </p:cViewPr>
      <p:guideLst>
        <p:guide orient="horz" pos="3078"/>
        <p:guide pos="2139"/>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8" Type="http://schemas.openxmlformats.org/officeDocument/2006/relationships/commentAuthors" Target="commentAuthors.xml"/><Relationship Id="rId197" Type="http://schemas.openxmlformats.org/officeDocument/2006/relationships/tableStyles" Target="tableStyles.xml"/><Relationship Id="rId196" Type="http://schemas.openxmlformats.org/officeDocument/2006/relationships/viewProps" Target="viewProps.xml"/><Relationship Id="rId195" Type="http://schemas.openxmlformats.org/officeDocument/2006/relationships/presProps" Target="presProps.xml"/><Relationship Id="rId194" Type="http://schemas.openxmlformats.org/officeDocument/2006/relationships/handoutMaster" Target="handoutMasters/handoutMaster1.xml"/><Relationship Id="rId193" Type="http://schemas.openxmlformats.org/officeDocument/2006/relationships/slide" Target="slides/slide190.xml"/><Relationship Id="rId192" Type="http://schemas.openxmlformats.org/officeDocument/2006/relationships/slide" Target="slides/slide189.xml"/><Relationship Id="rId191" Type="http://schemas.openxmlformats.org/officeDocument/2006/relationships/slide" Target="slides/slide188.xml"/><Relationship Id="rId190" Type="http://schemas.openxmlformats.org/officeDocument/2006/relationships/slide" Target="slides/slide187.xml"/><Relationship Id="rId19" Type="http://schemas.openxmlformats.org/officeDocument/2006/relationships/slide" Target="slides/slide16.xml"/><Relationship Id="rId189" Type="http://schemas.openxmlformats.org/officeDocument/2006/relationships/slide" Target="slides/slide186.xml"/><Relationship Id="rId188" Type="http://schemas.openxmlformats.org/officeDocument/2006/relationships/slide" Target="slides/slide185.xml"/><Relationship Id="rId187" Type="http://schemas.openxmlformats.org/officeDocument/2006/relationships/slide" Target="slides/slide184.xml"/><Relationship Id="rId186" Type="http://schemas.openxmlformats.org/officeDocument/2006/relationships/slide" Target="slides/slide183.xml"/><Relationship Id="rId185" Type="http://schemas.openxmlformats.org/officeDocument/2006/relationships/slide" Target="slides/slide182.xml"/><Relationship Id="rId184" Type="http://schemas.openxmlformats.org/officeDocument/2006/relationships/slide" Target="slides/slide181.xml"/><Relationship Id="rId183" Type="http://schemas.openxmlformats.org/officeDocument/2006/relationships/slide" Target="slides/slide180.xml"/><Relationship Id="rId182" Type="http://schemas.openxmlformats.org/officeDocument/2006/relationships/slide" Target="slides/slide179.xml"/><Relationship Id="rId181" Type="http://schemas.openxmlformats.org/officeDocument/2006/relationships/slide" Target="slides/slide178.xml"/><Relationship Id="rId180" Type="http://schemas.openxmlformats.org/officeDocument/2006/relationships/slide" Target="slides/slide177.xml"/><Relationship Id="rId18" Type="http://schemas.openxmlformats.org/officeDocument/2006/relationships/slide" Target="slides/slide15.xml"/><Relationship Id="rId179" Type="http://schemas.openxmlformats.org/officeDocument/2006/relationships/slide" Target="slides/slide176.xml"/><Relationship Id="rId178" Type="http://schemas.openxmlformats.org/officeDocument/2006/relationships/slide" Target="slides/slide175.xml"/><Relationship Id="rId177" Type="http://schemas.openxmlformats.org/officeDocument/2006/relationships/slide" Target="slides/slide174.xml"/><Relationship Id="rId176" Type="http://schemas.openxmlformats.org/officeDocument/2006/relationships/slide" Target="slides/slide173.xml"/><Relationship Id="rId175" Type="http://schemas.openxmlformats.org/officeDocument/2006/relationships/slide" Target="slides/slide172.xml"/><Relationship Id="rId174" Type="http://schemas.openxmlformats.org/officeDocument/2006/relationships/slide" Target="slides/slide171.xml"/><Relationship Id="rId173" Type="http://schemas.openxmlformats.org/officeDocument/2006/relationships/slide" Target="slides/slide170.xml"/><Relationship Id="rId172" Type="http://schemas.openxmlformats.org/officeDocument/2006/relationships/slide" Target="slides/slide169.xml"/><Relationship Id="rId171" Type="http://schemas.openxmlformats.org/officeDocument/2006/relationships/slide" Target="slides/slide168.xml"/><Relationship Id="rId170" Type="http://schemas.openxmlformats.org/officeDocument/2006/relationships/slide" Target="slides/slide167.xml"/><Relationship Id="rId17" Type="http://schemas.openxmlformats.org/officeDocument/2006/relationships/slide" Target="slides/slide14.xml"/><Relationship Id="rId169" Type="http://schemas.openxmlformats.org/officeDocument/2006/relationships/slide" Target="slides/slide166.xml"/><Relationship Id="rId168" Type="http://schemas.openxmlformats.org/officeDocument/2006/relationships/slide" Target="slides/slide165.xml"/><Relationship Id="rId167" Type="http://schemas.openxmlformats.org/officeDocument/2006/relationships/slide" Target="slides/slide164.xml"/><Relationship Id="rId166" Type="http://schemas.openxmlformats.org/officeDocument/2006/relationships/slide" Target="slides/slide163.xml"/><Relationship Id="rId165" Type="http://schemas.openxmlformats.org/officeDocument/2006/relationships/slide" Target="slides/slide162.xml"/><Relationship Id="rId164" Type="http://schemas.openxmlformats.org/officeDocument/2006/relationships/slide" Target="slides/slide161.xml"/><Relationship Id="rId163" Type="http://schemas.openxmlformats.org/officeDocument/2006/relationships/slide" Target="slides/slide160.xml"/><Relationship Id="rId162" Type="http://schemas.openxmlformats.org/officeDocument/2006/relationships/slide" Target="slides/slide159.xml"/><Relationship Id="rId161" Type="http://schemas.openxmlformats.org/officeDocument/2006/relationships/slide" Target="slides/slide158.xml"/><Relationship Id="rId160" Type="http://schemas.openxmlformats.org/officeDocument/2006/relationships/slide" Target="slides/slide157.xml"/><Relationship Id="rId16" Type="http://schemas.openxmlformats.org/officeDocument/2006/relationships/slide" Target="slides/slide13.xml"/><Relationship Id="rId159" Type="http://schemas.openxmlformats.org/officeDocument/2006/relationships/slide" Target="slides/slide156.xml"/><Relationship Id="rId158" Type="http://schemas.openxmlformats.org/officeDocument/2006/relationships/slide" Target="slides/slide155.xml"/><Relationship Id="rId157" Type="http://schemas.openxmlformats.org/officeDocument/2006/relationships/slide" Target="slides/slide154.xml"/><Relationship Id="rId156" Type="http://schemas.openxmlformats.org/officeDocument/2006/relationships/slide" Target="slides/slide153.xml"/><Relationship Id="rId155" Type="http://schemas.openxmlformats.org/officeDocument/2006/relationships/slide" Target="slides/slide152.xml"/><Relationship Id="rId154" Type="http://schemas.openxmlformats.org/officeDocument/2006/relationships/slide" Target="slides/slide151.xml"/><Relationship Id="rId153" Type="http://schemas.openxmlformats.org/officeDocument/2006/relationships/slide" Target="slides/slide150.xml"/><Relationship Id="rId152" Type="http://schemas.openxmlformats.org/officeDocument/2006/relationships/slide" Target="slides/slide149.xml"/><Relationship Id="rId151" Type="http://schemas.openxmlformats.org/officeDocument/2006/relationships/slide" Target="slides/slide148.xml"/><Relationship Id="rId150" Type="http://schemas.openxmlformats.org/officeDocument/2006/relationships/slide" Target="slides/slide147.xml"/><Relationship Id="rId15" Type="http://schemas.openxmlformats.org/officeDocument/2006/relationships/slide" Target="slides/slide12.xml"/><Relationship Id="rId149" Type="http://schemas.openxmlformats.org/officeDocument/2006/relationships/slide" Target="slides/slide146.xml"/><Relationship Id="rId148" Type="http://schemas.openxmlformats.org/officeDocument/2006/relationships/slide" Target="slides/slide145.xml"/><Relationship Id="rId147" Type="http://schemas.openxmlformats.org/officeDocument/2006/relationships/slide" Target="slides/slide144.xml"/><Relationship Id="rId146" Type="http://schemas.openxmlformats.org/officeDocument/2006/relationships/slide" Target="slides/slide143.xml"/><Relationship Id="rId145" Type="http://schemas.openxmlformats.org/officeDocument/2006/relationships/slide" Target="slides/slide142.xml"/><Relationship Id="rId144" Type="http://schemas.openxmlformats.org/officeDocument/2006/relationships/slide" Target="slides/slide141.xml"/><Relationship Id="rId143" Type="http://schemas.openxmlformats.org/officeDocument/2006/relationships/slide" Target="slides/slide140.xml"/><Relationship Id="rId142" Type="http://schemas.openxmlformats.org/officeDocument/2006/relationships/slide" Target="slides/slide139.xml"/><Relationship Id="rId141" Type="http://schemas.openxmlformats.org/officeDocument/2006/relationships/slide" Target="slides/slide138.xml"/><Relationship Id="rId140" Type="http://schemas.openxmlformats.org/officeDocument/2006/relationships/slide" Target="slides/slide137.xml"/><Relationship Id="rId14" Type="http://schemas.openxmlformats.org/officeDocument/2006/relationships/slide" Target="slides/slide11.xml"/><Relationship Id="rId139" Type="http://schemas.openxmlformats.org/officeDocument/2006/relationships/slide" Target="slides/slide136.xml"/><Relationship Id="rId138" Type="http://schemas.openxmlformats.org/officeDocument/2006/relationships/slide" Target="slides/slide135.xml"/><Relationship Id="rId137" Type="http://schemas.openxmlformats.org/officeDocument/2006/relationships/slide" Target="slides/slide134.xml"/><Relationship Id="rId136" Type="http://schemas.openxmlformats.org/officeDocument/2006/relationships/slide" Target="slides/slide133.xml"/><Relationship Id="rId135" Type="http://schemas.openxmlformats.org/officeDocument/2006/relationships/slide" Target="slides/slide132.xml"/><Relationship Id="rId134" Type="http://schemas.openxmlformats.org/officeDocument/2006/relationships/slide" Target="slides/slide131.xml"/><Relationship Id="rId133" Type="http://schemas.openxmlformats.org/officeDocument/2006/relationships/slide" Target="slides/slide130.xml"/><Relationship Id="rId132" Type="http://schemas.openxmlformats.org/officeDocument/2006/relationships/slide" Target="slides/slide129.xml"/><Relationship Id="rId131" Type="http://schemas.openxmlformats.org/officeDocument/2006/relationships/slide" Target="slides/slide128.xml"/><Relationship Id="rId130" Type="http://schemas.openxmlformats.org/officeDocument/2006/relationships/slide" Target="slides/slide127.xml"/><Relationship Id="rId13" Type="http://schemas.openxmlformats.org/officeDocument/2006/relationships/slide" Target="slides/slide10.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06-23T20:26:04.264" idx="1">
    <p:pos x="10" y="10"/>
    <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19-06-23T20:26:04.264" idx="1">
    <p:pos x="10" y="10"/>
    <p:text/>
  </p:cm>
</p:cmLst>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F32B08B-C40B-4C77-90F1-BABFDE8CCC4F}" type="doc">
      <dgm:prSet loTypeId="urn:microsoft.com/office/officeart/2005/8/layout/chart3#1" loCatId="cycle" qsTypeId="urn:microsoft.com/office/officeart/2005/8/quickstyle/simple1#1" qsCatId="simple" csTypeId="urn:microsoft.com/office/officeart/2005/8/colors/accent1_2#1" csCatId="accent1" phldr="1"/>
      <dgm:spPr/>
    </dgm:pt>
    <dgm:pt modelId="{ED91C8AA-E6E2-4DB3-AF9A-945ACCA46D43}">
      <dgm:prSet phldrT="[文本]"/>
      <dgm:spPr>
        <a:solidFill>
          <a:srgbClr val="00B050"/>
        </a:solidFill>
      </dgm:spPr>
      <dgm:t>
        <a:bodyPr/>
        <a:lstStyle/>
        <a:p>
          <a:r>
            <a:rPr lang="zh-CN" b="1" baseline="0" dirty="0">
              <a:solidFill>
                <a:schemeClr val="tx1"/>
              </a:solidFill>
              <a:latin typeface="黑体" panose="02010609060101010101" pitchFamily="49" charset="-122"/>
              <a:ea typeface="黑体" panose="02010609060101010101" pitchFamily="49" charset="-122"/>
            </a:rPr>
            <a:t>工艺技术信息</a:t>
          </a:r>
          <a:endParaRPr lang="zh-CN" altLang="en-US" b="1" baseline="0" dirty="0">
            <a:solidFill>
              <a:schemeClr val="tx1"/>
            </a:solidFill>
            <a:latin typeface="黑体" panose="02010609060101010101" pitchFamily="49" charset="-122"/>
            <a:ea typeface="黑体" panose="02010609060101010101" pitchFamily="49" charset="-122"/>
          </a:endParaRPr>
        </a:p>
      </dgm:t>
    </dgm:pt>
    <dgm:pt modelId="{4D7E7656-5DC0-4D2C-9A84-3C11021A5EFE}" cxnId="{D5117B16-FBFE-44DB-BFF1-A06784ABE4B2}" type="parTrans">
      <dgm:prSet/>
      <dgm:spPr/>
      <dgm:t>
        <a:bodyPr/>
        <a:lstStyle/>
        <a:p>
          <a:endParaRPr lang="zh-CN" altLang="en-US"/>
        </a:p>
      </dgm:t>
    </dgm:pt>
    <dgm:pt modelId="{6FDA1306-0AD2-4F8F-BCB2-BFFC1589552B}" cxnId="{D5117B16-FBFE-44DB-BFF1-A06784ABE4B2}" type="sibTrans">
      <dgm:prSet/>
      <dgm:spPr/>
      <dgm:t>
        <a:bodyPr/>
        <a:lstStyle/>
        <a:p>
          <a:endParaRPr lang="zh-CN" altLang="en-US"/>
        </a:p>
      </dgm:t>
    </dgm:pt>
    <dgm:pt modelId="{A2341855-7FD0-4A7A-9210-2FF5CECEB093}">
      <dgm:prSet phldrT="[文本]"/>
      <dgm:spPr>
        <a:solidFill>
          <a:srgbClr val="FF99FF"/>
        </a:solidFill>
      </dgm:spPr>
      <dgm:t>
        <a:bodyPr/>
        <a:lstStyle/>
        <a:p>
          <a:r>
            <a:rPr lang="zh-CN" b="1" baseline="0" dirty="0">
              <a:solidFill>
                <a:schemeClr val="tx1"/>
              </a:solidFill>
              <a:latin typeface="黑体" panose="02010609060101010101" pitchFamily="49" charset="-122"/>
              <a:ea typeface="黑体" panose="02010609060101010101" pitchFamily="49" charset="-122"/>
            </a:rPr>
            <a:t>工艺设备信息</a:t>
          </a:r>
          <a:endParaRPr lang="zh-CN" altLang="en-US" b="1" baseline="0" dirty="0">
            <a:solidFill>
              <a:schemeClr val="tx1"/>
            </a:solidFill>
            <a:latin typeface="黑体" panose="02010609060101010101" pitchFamily="49" charset="-122"/>
            <a:ea typeface="黑体" panose="02010609060101010101" pitchFamily="49" charset="-122"/>
          </a:endParaRPr>
        </a:p>
      </dgm:t>
    </dgm:pt>
    <dgm:pt modelId="{AC8D45D4-FDE2-41A6-BC40-7282ABEFE344}" cxnId="{B1871F3C-3C20-4103-8244-3CCF73356D3C}" type="parTrans">
      <dgm:prSet/>
      <dgm:spPr/>
      <dgm:t>
        <a:bodyPr/>
        <a:lstStyle/>
        <a:p>
          <a:endParaRPr lang="zh-CN" altLang="en-US"/>
        </a:p>
      </dgm:t>
    </dgm:pt>
    <dgm:pt modelId="{2E7D0617-189F-4F59-8A43-394C1D0DA131}" cxnId="{B1871F3C-3C20-4103-8244-3CCF73356D3C}" type="sibTrans">
      <dgm:prSet/>
      <dgm:spPr/>
      <dgm:t>
        <a:bodyPr/>
        <a:lstStyle/>
        <a:p>
          <a:endParaRPr lang="zh-CN" altLang="en-US"/>
        </a:p>
      </dgm:t>
    </dgm:pt>
    <dgm:pt modelId="{5DF02E8F-A1A7-4FA7-A859-13B544DBA0BA}">
      <dgm:prSet phldrT="[文本]"/>
      <dgm:spPr>
        <a:solidFill>
          <a:srgbClr val="68FC96"/>
        </a:solidFill>
      </dgm:spPr>
      <dgm:t>
        <a:bodyPr/>
        <a:lstStyle/>
        <a:p>
          <a:r>
            <a:rPr lang="zh-CN" altLang="zh-CN" dirty="0">
              <a:solidFill>
                <a:schemeClr val="tx1"/>
              </a:solidFill>
              <a:latin typeface="黑体" panose="02010609060101010101" pitchFamily="49" charset="-122"/>
              <a:ea typeface="黑体" panose="02010609060101010101" pitchFamily="49" charset="-122"/>
            </a:rPr>
            <a:t>化学品危险性</a:t>
          </a:r>
          <a:r>
            <a:rPr lang="zh-CN" b="1" baseline="0" dirty="0">
              <a:solidFill>
                <a:schemeClr val="tx1"/>
              </a:solidFill>
              <a:latin typeface="黑体" panose="02010609060101010101" pitchFamily="49" charset="-122"/>
              <a:ea typeface="黑体" panose="02010609060101010101" pitchFamily="49" charset="-122"/>
            </a:rPr>
            <a:t>信息</a:t>
          </a:r>
          <a:endParaRPr lang="zh-CN" altLang="en-US" b="1" baseline="0" dirty="0">
            <a:solidFill>
              <a:schemeClr val="tx1"/>
            </a:solidFill>
            <a:latin typeface="黑体" panose="02010609060101010101" pitchFamily="49" charset="-122"/>
            <a:ea typeface="黑体" panose="02010609060101010101" pitchFamily="49" charset="-122"/>
          </a:endParaRPr>
        </a:p>
      </dgm:t>
    </dgm:pt>
    <dgm:pt modelId="{E55DD41E-488C-457D-B68E-A1930C3A2251}" cxnId="{B1C611D3-89E5-489C-9D58-40CDC43B66A1}" type="parTrans">
      <dgm:prSet/>
      <dgm:spPr/>
      <dgm:t>
        <a:bodyPr/>
        <a:lstStyle/>
        <a:p>
          <a:endParaRPr lang="zh-CN" altLang="en-US"/>
        </a:p>
      </dgm:t>
    </dgm:pt>
    <dgm:pt modelId="{8BCE2F44-D9B8-4D4C-9913-E8656C068B10}" cxnId="{B1C611D3-89E5-489C-9D58-40CDC43B66A1}" type="sibTrans">
      <dgm:prSet/>
      <dgm:spPr/>
      <dgm:t>
        <a:bodyPr/>
        <a:lstStyle/>
        <a:p>
          <a:endParaRPr lang="zh-CN" altLang="en-US"/>
        </a:p>
      </dgm:t>
    </dgm:pt>
    <dgm:pt modelId="{3474C70A-D6EE-408A-8387-D6D5F591AB75}" type="pres">
      <dgm:prSet presAssocID="{FF32B08B-C40B-4C77-90F1-BABFDE8CCC4F}" presName="compositeShape" presStyleCnt="0">
        <dgm:presLayoutVars>
          <dgm:chMax val="7"/>
          <dgm:dir/>
          <dgm:resizeHandles val="exact"/>
        </dgm:presLayoutVars>
      </dgm:prSet>
      <dgm:spPr/>
    </dgm:pt>
    <dgm:pt modelId="{834F8577-90FC-4FB3-B06E-B31DC6FC7186}" type="pres">
      <dgm:prSet presAssocID="{FF32B08B-C40B-4C77-90F1-BABFDE8CCC4F}" presName="wedge1" presStyleLbl="node1" presStyleIdx="0" presStyleCnt="3"/>
      <dgm:spPr/>
      <dgm:t>
        <a:bodyPr/>
        <a:lstStyle/>
        <a:p>
          <a:endParaRPr lang="zh-CN" altLang="en-US"/>
        </a:p>
      </dgm:t>
    </dgm:pt>
    <dgm:pt modelId="{72D5BE8C-3886-41D0-A38C-BDD3BA89C502}" type="pres">
      <dgm:prSet presAssocID="{FF32B08B-C40B-4C77-90F1-BABFDE8CCC4F}" presName="wedge1Tx" presStyleLbl="node1" presStyleIdx="0" presStyleCnt="3">
        <dgm:presLayoutVars>
          <dgm:chMax val="0"/>
          <dgm:chPref val="0"/>
          <dgm:bulletEnabled val="1"/>
        </dgm:presLayoutVars>
      </dgm:prSet>
      <dgm:spPr/>
      <dgm:t>
        <a:bodyPr/>
        <a:lstStyle/>
        <a:p>
          <a:endParaRPr lang="zh-CN" altLang="en-US"/>
        </a:p>
      </dgm:t>
    </dgm:pt>
    <dgm:pt modelId="{99C4BB93-3DA0-4E8F-BEAE-BC2AABA91363}" type="pres">
      <dgm:prSet presAssocID="{FF32B08B-C40B-4C77-90F1-BABFDE8CCC4F}" presName="wedge2" presStyleLbl="node1" presStyleIdx="1" presStyleCnt="3"/>
      <dgm:spPr/>
      <dgm:t>
        <a:bodyPr/>
        <a:lstStyle/>
        <a:p>
          <a:endParaRPr lang="zh-CN" altLang="en-US"/>
        </a:p>
      </dgm:t>
    </dgm:pt>
    <dgm:pt modelId="{E4668252-DD2C-4E8C-BBC6-624FEAA43352}" type="pres">
      <dgm:prSet presAssocID="{FF32B08B-C40B-4C77-90F1-BABFDE8CCC4F}" presName="wedge2Tx" presStyleLbl="node1" presStyleIdx="1" presStyleCnt="3">
        <dgm:presLayoutVars>
          <dgm:chMax val="0"/>
          <dgm:chPref val="0"/>
          <dgm:bulletEnabled val="1"/>
        </dgm:presLayoutVars>
      </dgm:prSet>
      <dgm:spPr/>
      <dgm:t>
        <a:bodyPr/>
        <a:lstStyle/>
        <a:p>
          <a:endParaRPr lang="zh-CN" altLang="en-US"/>
        </a:p>
      </dgm:t>
    </dgm:pt>
    <dgm:pt modelId="{C346BFAE-B042-4767-BE3C-A5500B55CBA0}" type="pres">
      <dgm:prSet presAssocID="{FF32B08B-C40B-4C77-90F1-BABFDE8CCC4F}" presName="wedge3" presStyleLbl="node1" presStyleIdx="2" presStyleCnt="3" custLinFactNeighborX="1739" custLinFactNeighborY="-239"/>
      <dgm:spPr/>
      <dgm:t>
        <a:bodyPr/>
        <a:lstStyle/>
        <a:p>
          <a:endParaRPr lang="zh-CN" altLang="en-US"/>
        </a:p>
      </dgm:t>
    </dgm:pt>
    <dgm:pt modelId="{F34FC78B-1B6B-451D-A2E7-1C4F5246D064}" type="pres">
      <dgm:prSet presAssocID="{FF32B08B-C40B-4C77-90F1-BABFDE8CCC4F}" presName="wedge3Tx" presStyleLbl="node1" presStyleIdx="2" presStyleCnt="3">
        <dgm:presLayoutVars>
          <dgm:chMax val="0"/>
          <dgm:chPref val="0"/>
          <dgm:bulletEnabled val="1"/>
        </dgm:presLayoutVars>
      </dgm:prSet>
      <dgm:spPr/>
      <dgm:t>
        <a:bodyPr/>
        <a:lstStyle/>
        <a:p>
          <a:endParaRPr lang="zh-CN" altLang="en-US"/>
        </a:p>
      </dgm:t>
    </dgm:pt>
  </dgm:ptLst>
  <dgm:cxnLst>
    <dgm:cxn modelId="{AF6105CF-AD19-4995-A710-ADDB78940DC2}" type="presOf" srcId="{FF32B08B-C40B-4C77-90F1-BABFDE8CCC4F}" destId="{3474C70A-D6EE-408A-8387-D6D5F591AB75}" srcOrd="0" destOrd="0" presId="urn:microsoft.com/office/officeart/2005/8/layout/chart3#1"/>
    <dgm:cxn modelId="{0859822F-8433-45DE-AC4E-245AA6A0D6C4}" type="presOf" srcId="{ED91C8AA-E6E2-4DB3-AF9A-945ACCA46D43}" destId="{72D5BE8C-3886-41D0-A38C-BDD3BA89C502}" srcOrd="1" destOrd="0" presId="urn:microsoft.com/office/officeart/2005/8/layout/chart3#1"/>
    <dgm:cxn modelId="{B1871F3C-3C20-4103-8244-3CCF73356D3C}" srcId="{FF32B08B-C40B-4C77-90F1-BABFDE8CCC4F}" destId="{A2341855-7FD0-4A7A-9210-2FF5CECEB093}" srcOrd="1" destOrd="0" parTransId="{AC8D45D4-FDE2-41A6-BC40-7282ABEFE344}" sibTransId="{2E7D0617-189F-4F59-8A43-394C1D0DA131}"/>
    <dgm:cxn modelId="{09253467-EA28-4C2C-9900-73F73F5F9583}" type="presOf" srcId="{A2341855-7FD0-4A7A-9210-2FF5CECEB093}" destId="{E4668252-DD2C-4E8C-BBC6-624FEAA43352}" srcOrd="1" destOrd="0" presId="urn:microsoft.com/office/officeart/2005/8/layout/chart3#1"/>
    <dgm:cxn modelId="{CC223F92-5E40-46EE-9E0C-0CB66258BED1}" type="presOf" srcId="{ED91C8AA-E6E2-4DB3-AF9A-945ACCA46D43}" destId="{834F8577-90FC-4FB3-B06E-B31DC6FC7186}" srcOrd="0" destOrd="0" presId="urn:microsoft.com/office/officeart/2005/8/layout/chart3#1"/>
    <dgm:cxn modelId="{3E18CAB5-0565-4B73-8786-99C6D519139B}" type="presOf" srcId="{5DF02E8F-A1A7-4FA7-A859-13B544DBA0BA}" destId="{F34FC78B-1B6B-451D-A2E7-1C4F5246D064}" srcOrd="1" destOrd="0" presId="urn:microsoft.com/office/officeart/2005/8/layout/chart3#1"/>
    <dgm:cxn modelId="{2F73167F-65ED-4A7C-927E-865CA8477BF6}" type="presOf" srcId="{5DF02E8F-A1A7-4FA7-A859-13B544DBA0BA}" destId="{C346BFAE-B042-4767-BE3C-A5500B55CBA0}" srcOrd="0" destOrd="0" presId="urn:microsoft.com/office/officeart/2005/8/layout/chart3#1"/>
    <dgm:cxn modelId="{B1C611D3-89E5-489C-9D58-40CDC43B66A1}" srcId="{FF32B08B-C40B-4C77-90F1-BABFDE8CCC4F}" destId="{5DF02E8F-A1A7-4FA7-A859-13B544DBA0BA}" srcOrd="2" destOrd="0" parTransId="{E55DD41E-488C-457D-B68E-A1930C3A2251}" sibTransId="{8BCE2F44-D9B8-4D4C-9913-E8656C068B10}"/>
    <dgm:cxn modelId="{D5117B16-FBFE-44DB-BFF1-A06784ABE4B2}" srcId="{FF32B08B-C40B-4C77-90F1-BABFDE8CCC4F}" destId="{ED91C8AA-E6E2-4DB3-AF9A-945ACCA46D43}" srcOrd="0" destOrd="0" parTransId="{4D7E7656-5DC0-4D2C-9A84-3C11021A5EFE}" sibTransId="{6FDA1306-0AD2-4F8F-BCB2-BFFC1589552B}"/>
    <dgm:cxn modelId="{E6F1E74D-3D12-4CAC-941F-ADAABE2014E2}" type="presOf" srcId="{A2341855-7FD0-4A7A-9210-2FF5CECEB093}" destId="{99C4BB93-3DA0-4E8F-BEAE-BC2AABA91363}" srcOrd="0" destOrd="0" presId="urn:microsoft.com/office/officeart/2005/8/layout/chart3#1"/>
    <dgm:cxn modelId="{B7C28D8C-68DC-4750-B887-06960FFB4CC6}" type="presParOf" srcId="{3474C70A-D6EE-408A-8387-D6D5F591AB75}" destId="{834F8577-90FC-4FB3-B06E-B31DC6FC7186}" srcOrd="0" destOrd="0" presId="urn:microsoft.com/office/officeart/2005/8/layout/chart3#1"/>
    <dgm:cxn modelId="{2590BE70-C17E-48C8-BB5A-1F139F62BDC3}" type="presParOf" srcId="{3474C70A-D6EE-408A-8387-D6D5F591AB75}" destId="{72D5BE8C-3886-41D0-A38C-BDD3BA89C502}" srcOrd="1" destOrd="0" presId="urn:microsoft.com/office/officeart/2005/8/layout/chart3#1"/>
    <dgm:cxn modelId="{ACB04ABF-6832-49DA-89E1-1DC729C2F08D}" type="presParOf" srcId="{3474C70A-D6EE-408A-8387-D6D5F591AB75}" destId="{99C4BB93-3DA0-4E8F-BEAE-BC2AABA91363}" srcOrd="2" destOrd="0" presId="urn:microsoft.com/office/officeart/2005/8/layout/chart3#1"/>
    <dgm:cxn modelId="{ED5E0448-6A25-4B25-A365-1CB31C5076BF}" type="presParOf" srcId="{3474C70A-D6EE-408A-8387-D6D5F591AB75}" destId="{E4668252-DD2C-4E8C-BBC6-624FEAA43352}" srcOrd="3" destOrd="0" presId="urn:microsoft.com/office/officeart/2005/8/layout/chart3#1"/>
    <dgm:cxn modelId="{6C8F44DD-D517-463F-8034-F0039B80C737}" type="presParOf" srcId="{3474C70A-D6EE-408A-8387-D6D5F591AB75}" destId="{C346BFAE-B042-4767-BE3C-A5500B55CBA0}" srcOrd="4" destOrd="0" presId="urn:microsoft.com/office/officeart/2005/8/layout/chart3#1"/>
    <dgm:cxn modelId="{C57D222E-D62B-459C-BA2F-81A2DB544B3B}" type="presParOf" srcId="{3474C70A-D6EE-408A-8387-D6D5F591AB75}" destId="{F34FC78B-1B6B-451D-A2E7-1C4F5246D064}" srcOrd="5" destOrd="0" presId="urn:microsoft.com/office/officeart/2005/8/layout/chart3#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layout1.xml><?xml version="1.0" encoding="utf-8"?>
<dgm:layoutDef xmlns:dgm="http://schemas.openxmlformats.org/drawingml/2006/diagram" xmlns:a="http://schemas.openxmlformats.org/drawingml/2006/main" uniqueId="urn:microsoft.com/office/officeart/2005/8/layout/chart3#1">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ar" val="1"/>
      <dgm:param type="vertAlign" val="mid"/>
      <dgm:param type="horzAlign" val="ctr"/>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3" name="日期占位符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atin typeface="Arial" panose="020B0604020202020204" pitchFamily="34" charset="0"/>
                <a:ea typeface="宋体" panose="02010600030101010101" pitchFamily="2" charset="-122"/>
              </a:defRPr>
            </a:lvl1pPr>
          </a:lstStyle>
          <a:p>
            <a:pPr>
              <a:defRPr/>
            </a:pPr>
            <a:fld id="{3A7EEB1D-4BBC-46DC-9AC2-55F0C35852C2}" type="datetimeFigureOut">
              <a:rPr lang="zh-CN" altLang="en-US"/>
            </a:fld>
            <a:endParaRPr lang="zh-CN" altLang="en-US"/>
          </a:p>
        </p:txBody>
      </p:sp>
      <p:sp>
        <p:nvSpPr>
          <p:cNvPr id="4" name="页脚占位符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5" name="灯片编号占位符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atin typeface="Arial" panose="020B0604020202020204" pitchFamily="34" charset="0"/>
                <a:ea typeface="宋体" panose="02010600030101010101" pitchFamily="2" charset="-122"/>
              </a:defRPr>
            </a:lvl1pPr>
          </a:lstStyle>
          <a:p>
            <a:pPr>
              <a:defRPr/>
            </a:pPr>
            <a:fld id="{5E1BFB7C-7738-45AA-9051-B7574E773966}" type="slidenum">
              <a:rPr lang="zh-CN" altLang="en-US"/>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idx="4294967295"/>
          </p:nvPr>
        </p:nvSpPr>
        <p:spPr bwMode="auto">
          <a:xfrm>
            <a:off x="0" y="0"/>
            <a:ext cx="2946400" cy="496888"/>
          </a:xfrm>
          <a:prstGeom prst="rect">
            <a:avLst/>
          </a:prstGeom>
          <a:noFill/>
          <a:ln w="9525" cmpd="sng">
            <a:noFill/>
            <a:miter lim="800000"/>
          </a:ln>
        </p:spPr>
        <p:txBody>
          <a:bodyPr vert="horz" wrap="square" lIns="91440" tIns="45720" rIns="91440" bIns="45720" numCol="1" anchor="t" anchorCtr="0" compatLnSpc="1"/>
          <a:lstStyle>
            <a:lvl1pPr eaLnBrk="0" hangingPunct="0">
              <a:defRPr>
                <a:latin typeface="Arial" panose="020B0604020202020204" pitchFamily="34" charset="0"/>
                <a:ea typeface="宋体" panose="02010600030101010101" pitchFamily="2" charset="-122"/>
              </a:defRPr>
            </a:lvl1pPr>
          </a:lstStyle>
          <a:p>
            <a:pPr>
              <a:defRPr/>
            </a:pPr>
            <a:endParaRPr lang="zh-CN" altLang="zh-CN"/>
          </a:p>
        </p:txBody>
      </p:sp>
      <p:sp>
        <p:nvSpPr>
          <p:cNvPr id="2051" name="Rectangle 3"/>
          <p:cNvSpPr>
            <a:spLocks noGrp="1" noChangeArrowheads="1"/>
          </p:cNvSpPr>
          <p:nvPr>
            <p:ph type="dt" idx="1"/>
          </p:nvPr>
        </p:nvSpPr>
        <p:spPr bwMode="auto">
          <a:xfrm>
            <a:off x="3849688" y="0"/>
            <a:ext cx="2946400" cy="496888"/>
          </a:xfrm>
          <a:prstGeom prst="rect">
            <a:avLst/>
          </a:prstGeom>
          <a:noFill/>
          <a:ln w="9525" cmpd="sng">
            <a:noFill/>
            <a:miter lim="800000"/>
          </a:ln>
        </p:spPr>
        <p:txBody>
          <a:bodyPr vert="horz" wrap="square" lIns="91440" tIns="45720" rIns="91440" bIns="45720" numCol="1" anchor="t" anchorCtr="0" compatLnSpc="1"/>
          <a:lstStyle>
            <a:lvl1pPr eaLnBrk="0" hangingPunct="0">
              <a:defRPr>
                <a:latin typeface="Arial" panose="020B0604020202020204" pitchFamily="34" charset="0"/>
                <a:ea typeface="宋体" panose="02010600030101010101" pitchFamily="2" charset="-122"/>
              </a:defRPr>
            </a:lvl1pPr>
          </a:lstStyle>
          <a:p>
            <a:pPr>
              <a:defRPr/>
            </a:pPr>
            <a:endParaRPr lang="zh-CN" altLang="zh-CN"/>
          </a:p>
        </p:txBody>
      </p:sp>
      <p:sp>
        <p:nvSpPr>
          <p:cNvPr id="18436" name="Rectangle 4"/>
          <p:cNvSpPr>
            <a:spLocks noGrp="1" noRot="1" noChangeAspect="1" noChangeArrowheads="1" noTextEdit="1"/>
          </p:cNvSpPr>
          <p:nvPr>
            <p:ph type="sldImg" idx="2"/>
          </p:nvPr>
        </p:nvSpPr>
        <p:spPr bwMode="auto">
          <a:xfrm>
            <a:off x="90488" y="744538"/>
            <a:ext cx="6616700" cy="3722687"/>
          </a:xfrm>
          <a:prstGeom prst="rect">
            <a:avLst/>
          </a:prstGeom>
          <a:noFill/>
          <a:ln w="9525">
            <a:noFill/>
            <a:miter lim="800000"/>
          </a:ln>
        </p:spPr>
      </p:sp>
      <p:sp>
        <p:nvSpPr>
          <p:cNvPr id="2053" name="Rectangle 5"/>
          <p:cNvSpPr>
            <a:spLocks noGrp="1" noRot="1" noChangeAspect="1" noChangeArrowheads="1" noTextEdit="1"/>
          </p:cNvSpPr>
          <p:nvPr/>
        </p:nvSpPr>
        <p:spPr bwMode="auto">
          <a:xfrm>
            <a:off x="679450" y="4714875"/>
            <a:ext cx="5438775" cy="4467225"/>
          </a:xfrm>
          <a:prstGeom prst="rect">
            <a:avLst/>
          </a:prstGeom>
          <a:noFill/>
          <a:ln w="9525" cmpd="sng">
            <a:noFill/>
            <a:miter lim="800000"/>
          </a:ln>
        </p:spPr>
        <p:txBody>
          <a:bodyPr/>
          <a:lstStyle/>
          <a:p>
            <a:pPr defTabSz="0" eaLnBrk="0" hangingPunct="0">
              <a:spcBef>
                <a:spcPct val="30000"/>
              </a:spcBef>
              <a:defRPr/>
            </a:pPr>
            <a:r>
              <a:rPr lang="zh-CN" altLang="en-US" sz="1200" b="0">
                <a:latin typeface="Arial" panose="020B0604020202020204" pitchFamily="34" charset="0"/>
                <a:ea typeface="宋体" panose="02010600030101010101" pitchFamily="2" charset="-122"/>
              </a:rPr>
              <a:t>            </a:t>
            </a:r>
            <a:endParaRPr lang="zh-CN" altLang="en-US" sz="1200" b="0">
              <a:latin typeface="Arial" panose="020B0604020202020204" pitchFamily="34" charset="0"/>
              <a:ea typeface="宋体" panose="02010600030101010101" pitchFamily="2" charset="-122"/>
            </a:endParaRPr>
          </a:p>
          <a:p>
            <a:pPr defTabSz="0" eaLnBrk="0" hangingPunct="0">
              <a:spcBef>
                <a:spcPct val="30000"/>
              </a:spcBef>
              <a:defRPr/>
            </a:pPr>
            <a:r>
              <a:rPr lang="zh-CN" altLang="en-US" sz="1200" b="0">
                <a:latin typeface="Arial" panose="020B0604020202020204" pitchFamily="34" charset="0"/>
                <a:ea typeface="宋体" panose="02010600030101010101" pitchFamily="2" charset="-122"/>
              </a:rPr>
              <a:t>   </a:t>
            </a:r>
            <a:endParaRPr lang="zh-CN" altLang="en-US" sz="1200" b="0">
              <a:latin typeface="Arial" panose="020B0604020202020204" pitchFamily="34" charset="0"/>
              <a:ea typeface="宋体" panose="02010600030101010101" pitchFamily="2" charset="-122"/>
            </a:endParaRPr>
          </a:p>
          <a:p>
            <a:pPr defTabSz="0" eaLnBrk="0" hangingPunct="0">
              <a:spcBef>
                <a:spcPct val="30000"/>
              </a:spcBef>
              <a:defRPr/>
            </a:pPr>
            <a:r>
              <a:rPr lang="zh-CN" altLang="en-US" sz="1200" b="0">
                <a:latin typeface="Arial" panose="020B0604020202020204" pitchFamily="34" charset="0"/>
                <a:ea typeface="宋体" panose="02010600030101010101" pitchFamily="2" charset="-122"/>
              </a:rPr>
              <a:t>   </a:t>
            </a:r>
            <a:endParaRPr lang="zh-CN" altLang="en-US" sz="1200" b="0">
              <a:latin typeface="Arial" panose="020B0604020202020204" pitchFamily="34" charset="0"/>
              <a:ea typeface="宋体" panose="02010600030101010101" pitchFamily="2" charset="-122"/>
            </a:endParaRPr>
          </a:p>
          <a:p>
            <a:pPr defTabSz="0" eaLnBrk="0" hangingPunct="0">
              <a:spcBef>
                <a:spcPct val="30000"/>
              </a:spcBef>
              <a:defRPr/>
            </a:pPr>
            <a:r>
              <a:rPr lang="zh-CN" altLang="en-US" sz="1200" b="0">
                <a:latin typeface="Arial" panose="020B0604020202020204" pitchFamily="34" charset="0"/>
                <a:ea typeface="宋体" panose="02010600030101010101" pitchFamily="2" charset="-122"/>
              </a:rPr>
              <a:t>   </a:t>
            </a:r>
            <a:endParaRPr lang="zh-CN" altLang="en-US" sz="1200" b="0">
              <a:latin typeface="Arial" panose="020B0604020202020204" pitchFamily="34" charset="0"/>
              <a:ea typeface="宋体" panose="02010600030101010101" pitchFamily="2" charset="-122"/>
            </a:endParaRPr>
          </a:p>
          <a:p>
            <a:pPr defTabSz="0" eaLnBrk="0" hangingPunct="0">
              <a:spcBef>
                <a:spcPct val="30000"/>
              </a:spcBef>
              <a:defRPr/>
            </a:pPr>
            <a:r>
              <a:rPr lang="zh-CN" altLang="en-US" sz="1200" b="0">
                <a:latin typeface="Arial" panose="020B0604020202020204" pitchFamily="34" charset="0"/>
                <a:ea typeface="宋体" panose="02010600030101010101" pitchFamily="2" charset="-122"/>
              </a:rPr>
              <a:t>   </a:t>
            </a:r>
            <a:endParaRPr lang="zh-CN" altLang="en-US" sz="1200" b="0">
              <a:latin typeface="Arial" panose="020B0604020202020204" pitchFamily="34" charset="0"/>
              <a:ea typeface="宋体" panose="02010600030101010101" pitchFamily="2" charset="-122"/>
            </a:endParaRPr>
          </a:p>
        </p:txBody>
      </p:sp>
      <p:sp>
        <p:nvSpPr>
          <p:cNvPr id="2054" name="Rectangle 6"/>
          <p:cNvSpPr>
            <a:spLocks noGrp="1" noChangeArrowheads="1"/>
          </p:cNvSpPr>
          <p:nvPr>
            <p:ph type="ftr" sz="quarter" idx="4"/>
          </p:nvPr>
        </p:nvSpPr>
        <p:spPr bwMode="auto">
          <a:xfrm>
            <a:off x="0" y="9428163"/>
            <a:ext cx="2946400" cy="496887"/>
          </a:xfrm>
          <a:prstGeom prst="rect">
            <a:avLst/>
          </a:prstGeom>
          <a:noFill/>
          <a:ln w="9525" cmpd="sng">
            <a:noFill/>
            <a:miter lim="800000"/>
          </a:ln>
        </p:spPr>
        <p:txBody>
          <a:bodyPr vert="horz" wrap="square" lIns="91440" tIns="45720" rIns="91440" bIns="45720" numCol="1" anchor="b" anchorCtr="0" compatLnSpc="1"/>
          <a:lstStyle>
            <a:lvl1pPr eaLnBrk="0" hangingPunct="0">
              <a:defRPr>
                <a:latin typeface="Arial" panose="020B0604020202020204" pitchFamily="34" charset="0"/>
                <a:ea typeface="宋体" panose="02010600030101010101" pitchFamily="2" charset="-122"/>
              </a:defRPr>
            </a:lvl1pPr>
          </a:lstStyle>
          <a:p>
            <a:pPr>
              <a:defRPr/>
            </a:pPr>
            <a:endParaRPr lang="zh-CN" altLang="zh-CN"/>
          </a:p>
        </p:txBody>
      </p:sp>
      <p:sp>
        <p:nvSpPr>
          <p:cNvPr id="2055" name="Rectangle 7"/>
          <p:cNvSpPr>
            <a:spLocks noGrp="1" noChangeArrowheads="1"/>
          </p:cNvSpPr>
          <p:nvPr>
            <p:ph type="sldNum" sz="quarter" idx="5"/>
          </p:nvPr>
        </p:nvSpPr>
        <p:spPr bwMode="auto">
          <a:xfrm>
            <a:off x="3849688" y="9428163"/>
            <a:ext cx="2946400" cy="496887"/>
          </a:xfrm>
          <a:prstGeom prst="rect">
            <a:avLst/>
          </a:prstGeom>
          <a:noFill/>
          <a:ln w="9525" cmpd="sng">
            <a:noFill/>
            <a:miter lim="800000"/>
          </a:ln>
        </p:spPr>
        <p:txBody>
          <a:bodyPr vert="horz" wrap="square" lIns="91440" tIns="45720" rIns="91440" bIns="45720" numCol="1" anchor="b" anchorCtr="0" compatLnSpc="1"/>
          <a:lstStyle>
            <a:lvl1pPr eaLnBrk="0" hangingPunct="0">
              <a:defRPr>
                <a:latin typeface="Arial" panose="020B0604020202020204" pitchFamily="34" charset="0"/>
                <a:ea typeface="宋体" panose="02010600030101010101" pitchFamily="2" charset="-122"/>
              </a:defRPr>
            </a:lvl1pPr>
          </a:lstStyle>
          <a:p>
            <a:pPr>
              <a:defRPr/>
            </a:pPr>
            <a:fld id="{E0C6F76F-4DD8-4EBC-8CEF-7ED2D7D8309F}" type="slidenum">
              <a:rPr lang="en-US"/>
            </a:fld>
            <a:endParaRPr lang="en-US"/>
          </a:p>
        </p:txBody>
      </p:sp>
    </p:spTree>
  </p:cSld>
  <p:clrMap bg1="lt1" tx1="dk1" bg2="lt2" tx2="dk2" accent1="accent1" accent2="accent2" accent3="accent3" accent4="accent4" accent5="accent5" accent6="accent6" hlink="hlink" folHlink="folHlink"/>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0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5.xml"/></Relationships>
</file>

<file path=ppt/notesSlides/_rels/notesSlide10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6.xml"/></Relationships>
</file>

<file path=ppt/notesSlides/_rels/notesSlide10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7.xml"/></Relationships>
</file>

<file path=ppt/notesSlides/_rels/notesSlide10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8.xml"/></Relationships>
</file>

<file path=ppt/notesSlides/_rels/notesSlide10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9.xml"/></Relationships>
</file>

<file path=ppt/notesSlides/_rels/notesSlide10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0.xml"/></Relationships>
</file>

<file path=ppt/notesSlides/_rels/notesSlide10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1.xml"/></Relationships>
</file>

<file path=ppt/notesSlides/_rels/notesSlide10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2.xml"/></Relationships>
</file>

<file path=ppt/notesSlides/_rels/notesSlide10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0.xml"/></Relationships>
</file>

<file path=ppt/notesSlides/_rels/notesSlide10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3.xml"/></Relationships>
</file>

<file path=ppt/notesSlides/_rels/notesSlide1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4.xml"/></Relationships>
</file>

<file path=ppt/notesSlides/_rels/notesSlide1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3.xml"/></Relationships>
</file>

<file path=ppt/notesSlides/_rels/notesSlide1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8.xml"/></Relationships>
</file>

<file path=ppt/notesSlides/_rels/notesSlide1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9.xml"/></Relationships>
</file>

<file path=ppt/notesSlides/_rels/notesSlide1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1.xml"/></Relationships>
</file>

<file path=ppt/notesSlides/_rels/notesSlide1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3.xml"/></Relationships>
</file>

<file path=ppt/notesSlides/_rels/notesSlide1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4.xml"/></Relationships>
</file>

<file path=ppt/notesSlides/_rels/notesSlide1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1.xml"/></Relationships>
</file>

<file path=ppt/notesSlides/_rels/notesSlide1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4.xml"/></Relationships>
</file>

<file path=ppt/notesSlides/_rels/notesSlide1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5.xml"/></Relationships>
</file>

<file path=ppt/notesSlides/_rels/notesSlide1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8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3.xml"/></Relationships>
</file>

<file path=ppt/notesSlides/_rels/notesSlide8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9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6.xml"/></Relationships>
</file>

<file path=ppt/notesSlides/_rels/notesSlide9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7.xml"/></Relationships>
</file>

<file path=ppt/notesSlides/_rels/notesSlide9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8.xml"/></Relationships>
</file>

<file path=ppt/notesSlides/_rels/notesSlide9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9.xml"/></Relationships>
</file>

<file path=ppt/notesSlides/_rels/notesSlide9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0.xml"/></Relationships>
</file>

<file path=ppt/notesSlides/_rels/notesSlide9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1.xml"/></Relationships>
</file>

<file path=ppt/notesSlides/_rels/notesSlide9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2.xml"/></Relationships>
</file>

<file path=ppt/notesSlides/_rels/notesSlide9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3.xml"/></Relationships>
</file>

<file path=ppt/notesSlides/_rels/notesSlide9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p:sp>
      <p:sp>
        <p:nvSpPr>
          <p:cNvPr id="58371"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58372"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B8E46A91-1900-46F1-8753-5ACAD1AE5F96}"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p:sp>
      <p:sp>
        <p:nvSpPr>
          <p:cNvPr id="53251"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53252"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5971DD6F-18EF-4E6A-A121-82680924B060}" type="slidenum">
              <a:rPr lang="zh-CN" altLang="en-US" b="0" smtClean="0">
                <a:solidFill>
                  <a:schemeClr val="tx2"/>
                </a:solidFill>
                <a:latin typeface="Times New Roman" panose="02020603050405020304" pitchFamily="18" charset="0"/>
              </a:rPr>
            </a:fld>
            <a:endParaRPr lang="en-US" altLang="zh-CN" b="0">
              <a:solidFill>
                <a:schemeClr val="tx2"/>
              </a:solidFill>
              <a:latin typeface="Times New Roman" panose="02020603050405020304" pitchFamily="18"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a:xfrm>
            <a:off x="679450" y="4776788"/>
            <a:ext cx="5438775" cy="3908425"/>
          </a:xfrm>
          <a:prstGeom prst="rect">
            <a:avLst/>
          </a:prstGeom>
        </p:spPr>
        <p:txBody>
          <a:bodyPr/>
          <a:lstStyle/>
          <a:p>
            <a:pPr marL="0" marR="0" lvl="0" indent="0" algn="l" defTabSz="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a:defRPr/>
            </a:pPr>
            <a:fld id="{E0C6F76F-4DD8-4EBC-8CEF-7ED2D7D8309F}" type="slidenum">
              <a:rPr lang="en-US" smtClean="0"/>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4211" name="备注占位符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942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fld id="{873B5244-81D2-430E-B128-08B1CC6411E0}" type="slidenum">
              <a:rPr lang="en-US" altLang="zh-CN" sz="1200">
                <a:ea typeface="华文中宋" panose="02010600040101010101" pitchFamily="2" charset="-122"/>
              </a:rPr>
            </a:fld>
            <a:endParaRPr lang="en-US" altLang="zh-CN" sz="1200">
              <a:ea typeface="华文中宋" panose="0201060004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p:cNvSpPr>
            <a:spLocks noGrp="1" noRot="1" noChangeAspect="1" noTextEdit="1"/>
          </p:cNvSpPr>
          <p:nvPr>
            <p:ph type="sldImg"/>
          </p:nvPr>
        </p:nvSpPr>
        <p:spPr/>
      </p:sp>
      <p:sp>
        <p:nvSpPr>
          <p:cNvPr id="73731"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3732"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AA32BF0E-5D3C-4CCD-A8D5-2C914F7D42F1}"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030101C1-9136-47C1-AE12-3815E0433B08}" type="slidenum">
              <a:rPr lang="en-US" altLang="zh-CN" smtClean="0"/>
            </a:fld>
            <a:endParaRPr lang="en-US" altLang="zh-CN"/>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030101C1-9136-47C1-AE12-3815E0433B08}" type="slidenum">
              <a:rPr lang="en-US" altLang="zh-CN" smtClean="0"/>
            </a:fld>
            <a:endParaRPr lang="en-US" altLang="zh-CN"/>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幻灯片图像占位符 1"/>
          <p:cNvSpPr>
            <a:spLocks noGrp="1" noRot="1" noChangeAspect="1" noTextEdit="1"/>
          </p:cNvSpPr>
          <p:nvPr>
            <p:ph type="sldImg"/>
          </p:nvPr>
        </p:nvSpPr>
        <p:spPr bwMode="auto">
          <a:noFill/>
          <a:ln>
            <a:solidFill>
              <a:srgbClr val="000000"/>
            </a:solidFill>
            <a:miter lim="800000"/>
          </a:ln>
        </p:spPr>
      </p:sp>
      <p:sp>
        <p:nvSpPr>
          <p:cNvPr id="200707" name="备注占位符 2"/>
          <p:cNvSpPr>
            <a:spLocks noGrp="1"/>
          </p:cNvSpPr>
          <p:nvPr>
            <p:ph type="body" idx="1"/>
          </p:nvPr>
        </p:nvSpPr>
        <p:spPr bwMode="auto">
          <a:xfrm>
            <a:off x="679768" y="4715153"/>
            <a:ext cx="5438140" cy="4466987"/>
          </a:xfrm>
          <a:prstGeom prst="rect">
            <a:avLst/>
          </a:prstGeom>
          <a:noFill/>
        </p:spPr>
        <p:txBody>
          <a:bodyPr wrap="square" numCol="1" anchor="t" anchorCtr="0" compatLnSpc="1"/>
          <a:lstStyle/>
          <a:p>
            <a:r>
              <a:rPr lang="zh-CN" altLang="en-US"/>
              <a:t>领导的一言一行都体现安全第一；时刻掌握体系运行情况</a:t>
            </a:r>
            <a:endParaRPr lang="zh-CN" altLang="en-US"/>
          </a:p>
        </p:txBody>
      </p:sp>
      <p:sp>
        <p:nvSpPr>
          <p:cNvPr id="4" name="灯片编号占位符 3"/>
          <p:cNvSpPr>
            <a:spLocks noGrp="1"/>
          </p:cNvSpPr>
          <p:nvPr>
            <p:ph type="sldNum" sz="quarter" idx="5"/>
          </p:nvPr>
        </p:nvSpPr>
        <p:spPr/>
        <p:txBody>
          <a:bodyPr/>
          <a:lstStyle/>
          <a:p>
            <a:pPr>
              <a:defRPr/>
            </a:pPr>
            <a:fld id="{99915DA8-69E0-4808-9985-57D206D8BDC9}" type="slidenum">
              <a:rPr lang="zh-CN" altLang="en-US" smtClean="0"/>
            </a:fld>
            <a:endParaRPr lang="zh-CN"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幻灯片图像占位符 1"/>
          <p:cNvSpPr>
            <a:spLocks noGrp="1" noRot="1" noChangeAspect="1" noTextEdit="1"/>
          </p:cNvSpPr>
          <p:nvPr>
            <p:ph type="sldImg"/>
          </p:nvPr>
        </p:nvSpPr>
        <p:spPr bwMode="auto">
          <a:noFill/>
          <a:ln>
            <a:solidFill>
              <a:srgbClr val="000000"/>
            </a:solidFill>
            <a:miter lim="800000"/>
          </a:ln>
        </p:spPr>
      </p:sp>
      <p:sp>
        <p:nvSpPr>
          <p:cNvPr id="152579" name="备注占位符 2"/>
          <p:cNvSpPr>
            <a:spLocks noGrp="1"/>
          </p:cNvSpPr>
          <p:nvPr>
            <p:ph type="body" idx="1"/>
          </p:nvPr>
        </p:nvSpPr>
        <p:spPr bwMode="auto">
          <a:xfrm>
            <a:off x="679768" y="4715153"/>
            <a:ext cx="5438140" cy="4466987"/>
          </a:xfrm>
          <a:prstGeom prst="rect">
            <a:avLst/>
          </a:prstGeom>
          <a:noFill/>
        </p:spPr>
        <p:txBody>
          <a:bodyPr wrap="square" numCol="1" anchor="t" anchorCtr="0" compatLnSpc="1"/>
          <a:lstStyle/>
          <a:p>
            <a:r>
              <a:rPr lang="zh-CN" altLang="en-US" dirty="0"/>
              <a:t>进：安全文化还要依靠持续不断地执行一套科学的体系来养成； 各管各的</a:t>
            </a:r>
            <a:endParaRPr lang="en-US" altLang="zh-CN" dirty="0"/>
          </a:p>
          <a:p>
            <a:r>
              <a:rPr lang="zh-CN" altLang="en-US" dirty="0"/>
              <a:t>出：为什么需要这样的一些管理要素？ </a:t>
            </a:r>
            <a:r>
              <a:rPr lang="en-US" altLang="zh-CN" dirty="0"/>
              <a:t>PSM</a:t>
            </a:r>
            <a:r>
              <a:rPr lang="zh-CN" altLang="en-US" dirty="0"/>
              <a:t>的核心是风险管理，是根据风险管控的思路去设计的。问号？这么要素怎么去管控风险？</a:t>
            </a:r>
            <a:endParaRPr lang="zh-CN" altLang="en-US" dirty="0"/>
          </a:p>
        </p:txBody>
      </p:sp>
      <p:sp>
        <p:nvSpPr>
          <p:cNvPr id="168964" name="灯片编号占位符 3"/>
          <p:cNvSpPr>
            <a:spLocks noGrp="1"/>
          </p:cNvSpPr>
          <p:nvPr>
            <p:ph type="sldNum" sz="quarter" idx="5"/>
          </p:nvPr>
        </p:nvSpPr>
        <p:spPr bwMode="auto">
          <a:ln>
            <a:miter lim="800000"/>
          </a:ln>
        </p:spPr>
        <p:txBody>
          <a:bodyPr wrap="square" numCol="1" anchorCtr="0" compatLnSpc="1"/>
          <a:lstStyle/>
          <a:p>
            <a:pPr>
              <a:defRPr/>
            </a:pPr>
            <a:fld id="{2D330D13-47ED-4CE6-B8D1-33D635D11DCD}" type="slidenum">
              <a:rPr lang="zh-CN" altLang="en-US" smtClean="0">
                <a:latin typeface="Arial" panose="020B0604020202020204" pitchFamily="34" charset="0"/>
              </a:rPr>
            </a:fld>
            <a:endParaRPr lang="zh-CN" altLang="en-US">
              <a:latin typeface="Arial" panose="020B0604020202020204"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幻灯片图像占位符 1"/>
          <p:cNvSpPr>
            <a:spLocks noGrp="1" noRot="1" noChangeAspect="1" noTextEdit="1"/>
          </p:cNvSpPr>
          <p:nvPr>
            <p:ph type="sldImg"/>
          </p:nvPr>
        </p:nvSpPr>
        <p:spPr bwMode="auto">
          <a:noFill/>
          <a:ln>
            <a:solidFill>
              <a:srgbClr val="000000"/>
            </a:solidFill>
            <a:miter lim="800000"/>
          </a:ln>
        </p:spPr>
      </p:sp>
      <p:sp>
        <p:nvSpPr>
          <p:cNvPr id="174083" name="备注占位符 2"/>
          <p:cNvSpPr>
            <a:spLocks noGrp="1"/>
          </p:cNvSpPr>
          <p:nvPr>
            <p:ph type="body" idx="1"/>
          </p:nvPr>
        </p:nvSpPr>
        <p:spPr bwMode="auto">
          <a:xfrm>
            <a:off x="679768" y="4715153"/>
            <a:ext cx="5438140" cy="4466987"/>
          </a:xfrm>
          <a:prstGeom prst="rect">
            <a:avLst/>
          </a:prstGeom>
          <a:noFill/>
        </p:spPr>
        <p:txBody>
          <a:bodyPr wrap="square" numCol="1" anchor="t" anchorCtr="0" compatLnSpc="1"/>
          <a:lstStyle/>
          <a:p>
            <a:endParaRPr lang="zh-CN" altLang="en-US"/>
          </a:p>
        </p:txBody>
      </p:sp>
      <p:sp>
        <p:nvSpPr>
          <p:cNvPr id="241668" name="灯片编号占位符 3"/>
          <p:cNvSpPr>
            <a:spLocks noGrp="1"/>
          </p:cNvSpPr>
          <p:nvPr>
            <p:ph type="sldNum" sz="quarter" idx="5"/>
          </p:nvPr>
        </p:nvSpPr>
        <p:spPr bwMode="auto">
          <a:ln>
            <a:miter lim="800000"/>
          </a:ln>
        </p:spPr>
        <p:txBody>
          <a:bodyPr wrap="square" numCol="1" anchorCtr="0" compatLnSpc="1"/>
          <a:lstStyle/>
          <a:p>
            <a:pPr>
              <a:defRPr/>
            </a:pPr>
            <a:fld id="{70EF82FE-6B32-4F94-8D56-0229DBCD4E5C}" type="slidenum">
              <a:rPr lang="zh-CN" altLang="en-US" smtClean="0">
                <a:latin typeface="Arial" panose="020B0604020202020204" pitchFamily="34" charset="0"/>
              </a:rPr>
            </a:fld>
            <a:endParaRPr lang="zh-CN" altLang="en-US">
              <a:latin typeface="Arial" panose="020B0604020202020204"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幻灯片图像占位符 1"/>
          <p:cNvSpPr>
            <a:spLocks noGrp="1" noRot="1" noChangeAspect="1" noTextEdit="1"/>
          </p:cNvSpPr>
          <p:nvPr>
            <p:ph type="sldImg"/>
          </p:nvPr>
        </p:nvSpPr>
        <p:spPr bwMode="auto">
          <a:noFill/>
          <a:ln>
            <a:solidFill>
              <a:srgbClr val="000000"/>
            </a:solidFill>
            <a:miter lim="800000"/>
          </a:ln>
        </p:spPr>
      </p:sp>
      <p:sp>
        <p:nvSpPr>
          <p:cNvPr id="197635" name="备注占位符 2"/>
          <p:cNvSpPr>
            <a:spLocks noGrp="1"/>
          </p:cNvSpPr>
          <p:nvPr>
            <p:ph type="body" idx="1"/>
          </p:nvPr>
        </p:nvSpPr>
        <p:spPr bwMode="auto">
          <a:xfrm>
            <a:off x="679768" y="4715153"/>
            <a:ext cx="5438140" cy="4466987"/>
          </a:xfrm>
          <a:prstGeom prst="rect">
            <a:avLst/>
          </a:prstGeom>
          <a:noFill/>
        </p:spPr>
        <p:txBody>
          <a:bodyPr wrap="square" numCol="1" anchor="t" anchorCtr="0" compatLnSpc="1"/>
          <a:lstStyle/>
          <a:p>
            <a:r>
              <a:rPr lang="zh-CN" altLang="en-US"/>
              <a:t>生产必须安全</a:t>
            </a:r>
            <a:endParaRPr lang="zh-CN" altLang="en-US"/>
          </a:p>
        </p:txBody>
      </p:sp>
      <p:sp>
        <p:nvSpPr>
          <p:cNvPr id="219140" name="灯片编号占位符 3"/>
          <p:cNvSpPr>
            <a:spLocks noGrp="1"/>
          </p:cNvSpPr>
          <p:nvPr>
            <p:ph type="sldNum" sz="quarter" idx="5"/>
          </p:nvPr>
        </p:nvSpPr>
        <p:spPr bwMode="auto">
          <a:ln>
            <a:miter lim="800000"/>
          </a:ln>
        </p:spPr>
        <p:txBody>
          <a:bodyPr wrap="square" numCol="1" anchorCtr="0" compatLnSpc="1"/>
          <a:lstStyle/>
          <a:p>
            <a:pPr>
              <a:defRPr/>
            </a:pPr>
            <a:fld id="{04C09348-AB96-454B-A032-2CFD7E89EC78}" type="slidenum">
              <a:rPr lang="zh-CN" altLang="en-US" smtClean="0">
                <a:latin typeface="Arial" panose="020B0604020202020204" pitchFamily="34" charset="0"/>
              </a:rPr>
            </a:fld>
            <a:endParaRPr lang="zh-CN" altLang="en-US">
              <a:latin typeface="Arial" panose="020B0604020202020204"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幻灯片图像占位符 1"/>
          <p:cNvSpPr>
            <a:spLocks noGrp="1" noRot="1" noChangeAspect="1" noTextEdit="1"/>
          </p:cNvSpPr>
          <p:nvPr>
            <p:ph type="sldImg"/>
          </p:nvPr>
        </p:nvSpPr>
        <p:spPr bwMode="auto">
          <a:noFill/>
          <a:ln>
            <a:solidFill>
              <a:srgbClr val="000000"/>
            </a:solidFill>
            <a:miter lim="800000"/>
          </a:ln>
        </p:spPr>
      </p:sp>
      <p:sp>
        <p:nvSpPr>
          <p:cNvPr id="201731" name="备注占位符 2"/>
          <p:cNvSpPr>
            <a:spLocks noGrp="1"/>
          </p:cNvSpPr>
          <p:nvPr>
            <p:ph type="body" idx="1"/>
          </p:nvPr>
        </p:nvSpPr>
        <p:spPr bwMode="auto">
          <a:xfrm>
            <a:off x="679768" y="4715153"/>
            <a:ext cx="5438140" cy="4466987"/>
          </a:xfrm>
          <a:prstGeom prst="rect">
            <a:avLst/>
          </a:prstGeom>
          <a:noFill/>
        </p:spPr>
        <p:txBody>
          <a:bodyPr wrap="square" numCol="1" anchor="t" anchorCtr="0" compatLnSpc="1"/>
          <a:lstStyle/>
          <a:p>
            <a:endParaRPr lang="zh-CN" altLang="en-US"/>
          </a:p>
        </p:txBody>
      </p:sp>
      <p:sp>
        <p:nvSpPr>
          <p:cNvPr id="226308" name="灯片编号占位符 3"/>
          <p:cNvSpPr>
            <a:spLocks noGrp="1"/>
          </p:cNvSpPr>
          <p:nvPr>
            <p:ph type="sldNum" sz="quarter" idx="5"/>
          </p:nvPr>
        </p:nvSpPr>
        <p:spPr bwMode="auto">
          <a:ln>
            <a:miter lim="800000"/>
          </a:ln>
        </p:spPr>
        <p:txBody>
          <a:bodyPr wrap="square" numCol="1" anchorCtr="0" compatLnSpc="1"/>
          <a:lstStyle/>
          <a:p>
            <a:pPr>
              <a:defRPr/>
            </a:pPr>
            <a:fld id="{3A998E10-993F-46B4-BA2F-C02D8528675F}" type="slidenum">
              <a:rPr lang="zh-CN" altLang="en-US" smtClean="0">
                <a:latin typeface="Arial" panose="020B0604020202020204" pitchFamily="34" charset="0"/>
              </a:rPr>
            </a:fld>
            <a:endParaRPr lang="zh-CN" altLang="en-US">
              <a:latin typeface="Arial" panose="020B0604020202020204"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幻灯片图像占位符 1"/>
          <p:cNvSpPr>
            <a:spLocks noGrp="1" noRot="1" noChangeAspect="1" noTextEdit="1"/>
          </p:cNvSpPr>
          <p:nvPr>
            <p:ph type="sldImg"/>
          </p:nvPr>
        </p:nvSpPr>
        <p:spPr bwMode="auto">
          <a:noFill/>
          <a:ln>
            <a:solidFill>
              <a:srgbClr val="000000"/>
            </a:solidFill>
            <a:miter lim="800000"/>
          </a:ln>
        </p:spPr>
      </p:sp>
      <p:sp>
        <p:nvSpPr>
          <p:cNvPr id="202755" name="备注占位符 2"/>
          <p:cNvSpPr>
            <a:spLocks noGrp="1"/>
          </p:cNvSpPr>
          <p:nvPr>
            <p:ph type="body" idx="1"/>
          </p:nvPr>
        </p:nvSpPr>
        <p:spPr bwMode="auto">
          <a:xfrm>
            <a:off x="679768" y="4715153"/>
            <a:ext cx="5438140" cy="4466987"/>
          </a:xfrm>
          <a:prstGeom prst="rect">
            <a:avLst/>
          </a:prstGeom>
          <a:noFill/>
        </p:spPr>
        <p:txBody>
          <a:bodyPr wrap="square" numCol="1" anchor="t" anchorCtr="0" compatLnSpc="1"/>
          <a:lstStyle/>
          <a:p>
            <a:r>
              <a:rPr lang="zh-CN" altLang="en-US"/>
              <a:t>杜邦“两表一书”中的“个人计划行动书”；带头为安全做诊断</a:t>
            </a:r>
            <a:endParaRPr lang="en-US" altLang="zh-CN"/>
          </a:p>
          <a:p>
            <a:r>
              <a:rPr lang="zh-CN" altLang="en-US"/>
              <a:t>各分公司经理，你们考虑考虑 用于安全的时间占整个工作时间多少？ 最佳实践：</a:t>
            </a:r>
            <a:r>
              <a:rPr lang="en-US" altLang="zh-CN"/>
              <a:t>20-30%</a:t>
            </a:r>
            <a:endParaRPr lang="en-US" altLang="zh-CN"/>
          </a:p>
        </p:txBody>
      </p:sp>
      <p:sp>
        <p:nvSpPr>
          <p:cNvPr id="227332" name="灯片编号占位符 3"/>
          <p:cNvSpPr>
            <a:spLocks noGrp="1"/>
          </p:cNvSpPr>
          <p:nvPr>
            <p:ph type="sldNum" sz="quarter" idx="5"/>
          </p:nvPr>
        </p:nvSpPr>
        <p:spPr bwMode="auto">
          <a:ln>
            <a:miter lim="800000"/>
          </a:ln>
        </p:spPr>
        <p:txBody>
          <a:bodyPr wrap="square" numCol="1" anchorCtr="0" compatLnSpc="1"/>
          <a:lstStyle/>
          <a:p>
            <a:pPr>
              <a:defRPr/>
            </a:pPr>
            <a:fld id="{084D54E7-72FB-43E9-84B0-C65B53FA1C07}" type="slidenum">
              <a:rPr lang="zh-CN" altLang="en-US" smtClean="0">
                <a:latin typeface="Arial" panose="020B0604020202020204" pitchFamily="34" charset="0"/>
              </a:rPr>
            </a:fld>
            <a:endParaRPr lang="zh-CN" altLang="en-US">
              <a:latin typeface="Arial" panose="020B0604020202020204"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幻灯片图像占位符 1"/>
          <p:cNvSpPr>
            <a:spLocks noGrp="1" noRot="1" noChangeAspect="1" noTextEdit="1"/>
          </p:cNvSpPr>
          <p:nvPr>
            <p:ph type="sldImg"/>
          </p:nvPr>
        </p:nvSpPr>
        <p:spPr bwMode="auto">
          <a:noFill/>
          <a:ln>
            <a:solidFill>
              <a:srgbClr val="000000"/>
            </a:solidFill>
            <a:miter lim="800000"/>
          </a:ln>
        </p:spPr>
      </p:sp>
      <p:sp>
        <p:nvSpPr>
          <p:cNvPr id="222211" name="备注占位符 2"/>
          <p:cNvSpPr>
            <a:spLocks noGrp="1"/>
          </p:cNvSpPr>
          <p:nvPr>
            <p:ph type="body" idx="1"/>
          </p:nvPr>
        </p:nvSpPr>
        <p:spPr bwMode="auto">
          <a:xfrm>
            <a:off x="679768" y="4715153"/>
            <a:ext cx="5438140" cy="4466987"/>
          </a:xfrm>
          <a:prstGeom prst="rect">
            <a:avLst/>
          </a:prstGeom>
          <a:noFill/>
        </p:spPr>
        <p:txBody>
          <a:bodyPr wrap="square" numCol="1" anchor="t" anchorCtr="0" compatLnSpc="1"/>
          <a:lstStyle/>
          <a:p>
            <a:r>
              <a:rPr lang="zh-CN" altLang="en-US"/>
              <a:t>带头为安全做诊断</a:t>
            </a:r>
            <a:endParaRPr lang="zh-CN" altLang="en-US"/>
          </a:p>
        </p:txBody>
      </p:sp>
      <p:sp>
        <p:nvSpPr>
          <p:cNvPr id="231428" name="灯片编号占位符 3"/>
          <p:cNvSpPr>
            <a:spLocks noGrp="1"/>
          </p:cNvSpPr>
          <p:nvPr>
            <p:ph type="sldNum" sz="quarter" idx="5"/>
          </p:nvPr>
        </p:nvSpPr>
        <p:spPr bwMode="auto">
          <a:ln>
            <a:miter lim="800000"/>
          </a:ln>
        </p:spPr>
        <p:txBody>
          <a:bodyPr wrap="square" numCol="1" anchorCtr="0" compatLnSpc="1"/>
          <a:lstStyle/>
          <a:p>
            <a:pPr>
              <a:defRPr/>
            </a:pPr>
            <a:fld id="{D7F1AE13-5807-46B8-A3D2-67F488B86DF4}" type="slidenum">
              <a:rPr lang="zh-CN" altLang="en-US" smtClean="0">
                <a:latin typeface="Arial" panose="020B0604020202020204" pitchFamily="34" charset="0"/>
              </a:rPr>
            </a:fld>
            <a:endParaRPr lang="zh-CN" altLang="en-US">
              <a:latin typeface="Arial" panose="020B0604020202020204" pitchFamily="34"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363" name="备注占位符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dirty="0"/>
          </a:p>
        </p:txBody>
      </p:sp>
      <p:sp>
        <p:nvSpPr>
          <p:cNvPr id="153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7F7E7AC-3F74-4CF9-AF7E-BEDDE609D80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p:cNvSpPr>
            <a:spLocks noGrp="1" noRot="1" noChangeAspect="1" noTextEdit="1"/>
          </p:cNvSpPr>
          <p:nvPr>
            <p:ph type="sldImg"/>
          </p:nvPr>
        </p:nvSpPr>
        <p:spPr/>
      </p:sp>
      <p:sp>
        <p:nvSpPr>
          <p:cNvPr id="74755"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475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7CDB28F-BB02-42D4-9832-9B3537AD49FF}"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363" name="备注占位符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dirty="0"/>
          </a:p>
        </p:txBody>
      </p:sp>
      <p:sp>
        <p:nvSpPr>
          <p:cNvPr id="153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7F7E7AC-3F74-4CF9-AF7E-BEDDE609D804}" type="slidenum">
              <a:rPr lang="zh-CN" altLang="en-US" smtClean="0"/>
            </a:fld>
            <a:endParaRPr lang="zh-CN"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363" name="备注占位符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dirty="0"/>
          </a:p>
        </p:txBody>
      </p:sp>
      <p:sp>
        <p:nvSpPr>
          <p:cNvPr id="153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7F7E7AC-3F74-4CF9-AF7E-BEDDE609D804}" type="slidenum">
              <a:rPr lang="zh-CN" altLang="en-US" smtClean="0"/>
            </a:fld>
            <a:endParaRPr lang="zh-CN"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363" name="备注占位符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dirty="0"/>
          </a:p>
        </p:txBody>
      </p:sp>
      <p:sp>
        <p:nvSpPr>
          <p:cNvPr id="153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7F7E7AC-3F74-4CF9-AF7E-BEDDE609D80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nvPr>
        </p:nvSpPr>
        <p:spPr/>
      </p:sp>
      <p:sp>
        <p:nvSpPr>
          <p:cNvPr id="66563"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6564"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DFFAC77C-664C-468B-89C8-A7D641619780}"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p:sp>
      <p:sp>
        <p:nvSpPr>
          <p:cNvPr id="67587"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7588"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B463A923-96B7-409C-9EC0-733A6FBB1188}"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758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6758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A0C8DCB1-FD74-430E-B5FD-42524ADC2EBF}" type="slidenum">
              <a:rPr lang="zh-CN" altLang="en-US"/>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
        <p:nvSpPr>
          <p:cNvPr id="4" name="灯片编号占位符 3"/>
          <p:cNvSpPr>
            <a:spLocks noGrp="1"/>
          </p:cNvSpPr>
          <p:nvPr>
            <p:ph type="sldNum" sz="quarter" idx="10"/>
          </p:nvPr>
        </p:nvSpPr>
        <p:spPr/>
        <p:txBody>
          <a:bodyPr/>
          <a:lstStyle/>
          <a:p>
            <a:fld id="{9A960687-964B-4FC5-AB4C-5504E04410C4}"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
        <p:nvSpPr>
          <p:cNvPr id="4" name="灯片编号占位符 3"/>
          <p:cNvSpPr>
            <a:spLocks noGrp="1"/>
          </p:cNvSpPr>
          <p:nvPr>
            <p:ph type="sldNum" sz="quarter" idx="10"/>
          </p:nvPr>
        </p:nvSpPr>
        <p:spPr/>
        <p:txBody>
          <a:bodyPr/>
          <a:lstStyle/>
          <a:p>
            <a:fld id="{9A960687-964B-4FC5-AB4C-5504E04410C4}"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
        <p:nvSpPr>
          <p:cNvPr id="4" name="灯片编号占位符 3"/>
          <p:cNvSpPr>
            <a:spLocks noGrp="1"/>
          </p:cNvSpPr>
          <p:nvPr>
            <p:ph type="sldNum" sz="quarter" idx="10"/>
          </p:nvPr>
        </p:nvSpPr>
        <p:spPr/>
        <p:txBody>
          <a:bodyPr/>
          <a:lstStyle/>
          <a:p>
            <a:fld id="{9A960687-964B-4FC5-AB4C-5504E04410C4}"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1"/>
          <p:cNvSpPr>
            <a:spLocks noGrp="1" noRot="1" noChangeAspect="1" noTextEdit="1"/>
          </p:cNvSpPr>
          <p:nvPr>
            <p:ph type="sldImg"/>
          </p:nvPr>
        </p:nvSpPr>
        <p:spPr/>
      </p:sp>
      <p:sp>
        <p:nvSpPr>
          <p:cNvPr id="68611"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8612"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6FE1AF11-1796-46FD-8A8C-BE8416A9AB59}"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TextEdit="1"/>
          </p:cNvSpPr>
          <p:nvPr>
            <p:ph type="sldImg"/>
          </p:nvPr>
        </p:nvSpPr>
        <p:spPr/>
      </p:sp>
      <p:sp>
        <p:nvSpPr>
          <p:cNvPr id="69635"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963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8FC0683F-39DB-4E99-BE49-C51CD41900EC}"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
        <p:nvSpPr>
          <p:cNvPr id="4" name="灯片编号占位符 3"/>
          <p:cNvSpPr>
            <a:spLocks noGrp="1"/>
          </p:cNvSpPr>
          <p:nvPr>
            <p:ph type="sldNum" sz="quarter" idx="10"/>
          </p:nvPr>
        </p:nvSpPr>
        <p:spPr/>
        <p:txBody>
          <a:bodyPr/>
          <a:lstStyle/>
          <a:p>
            <a:fld id="{9A960687-964B-4FC5-AB4C-5504E04410C4}"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
        <p:nvSpPr>
          <p:cNvPr id="4" name="灯片编号占位符 3"/>
          <p:cNvSpPr>
            <a:spLocks noGrp="1"/>
          </p:cNvSpPr>
          <p:nvPr>
            <p:ph type="sldNum" sz="quarter" idx="10"/>
          </p:nvPr>
        </p:nvSpPr>
        <p:spPr/>
        <p:txBody>
          <a:bodyPr/>
          <a:lstStyle/>
          <a:p>
            <a:fld id="{9A960687-964B-4FC5-AB4C-5504E04410C4}"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p:sp>
      <p:sp>
        <p:nvSpPr>
          <p:cNvPr id="7065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066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EC2A7500-F5D5-4E58-AB86-CA7401191577}"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p:cNvSpPr>
            <a:spLocks noGrp="1" noRot="1" noChangeAspect="1" noTextEdit="1"/>
          </p:cNvSpPr>
          <p:nvPr>
            <p:ph type="sldImg"/>
          </p:nvPr>
        </p:nvSpPr>
        <p:spPr/>
      </p:sp>
      <p:sp>
        <p:nvSpPr>
          <p:cNvPr id="71683"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1684"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B919F59C-5D08-4221-85E2-8B2B4C437D3B}"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p:sp>
      <p:sp>
        <p:nvSpPr>
          <p:cNvPr id="72707"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2708"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B7C150B0-D6CF-45C4-8C11-9CA73FBD6ABC}"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xfrm>
            <a:off x="1022350" y="3373438"/>
            <a:ext cx="8189913" cy="3195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578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b="1">
                <a:solidFill>
                  <a:srgbClr val="FFFF00"/>
                </a:solidFill>
                <a:latin typeface="Arial" panose="020B0604020202020204" pitchFamily="34" charset="0"/>
                <a:ea typeface="宋体" panose="02010600030101010101" pitchFamily="2" charset="-122"/>
              </a:defRPr>
            </a:lvl1pPr>
            <a:lvl2pPr marL="742950" indent="-285750" defTabSz="990600">
              <a:defRPr b="1">
                <a:solidFill>
                  <a:srgbClr val="FFFF00"/>
                </a:solidFill>
                <a:latin typeface="Arial" panose="020B0604020202020204" pitchFamily="34" charset="0"/>
                <a:ea typeface="宋体" panose="02010600030101010101" pitchFamily="2" charset="-122"/>
              </a:defRPr>
            </a:lvl2pPr>
            <a:lvl3pPr marL="1143000" indent="-228600" defTabSz="990600">
              <a:defRPr b="1">
                <a:solidFill>
                  <a:srgbClr val="FFFF00"/>
                </a:solidFill>
                <a:latin typeface="Arial" panose="020B0604020202020204" pitchFamily="34" charset="0"/>
                <a:ea typeface="宋体" panose="02010600030101010101" pitchFamily="2" charset="-122"/>
              </a:defRPr>
            </a:lvl3pPr>
            <a:lvl4pPr marL="1600200" indent="-228600" defTabSz="990600">
              <a:defRPr b="1">
                <a:solidFill>
                  <a:srgbClr val="FFFF00"/>
                </a:solidFill>
                <a:latin typeface="Arial" panose="020B0604020202020204" pitchFamily="34" charset="0"/>
                <a:ea typeface="宋体" panose="02010600030101010101" pitchFamily="2" charset="-122"/>
              </a:defRPr>
            </a:lvl4pPr>
            <a:lvl5pPr marL="2057400" indent="-228600" defTabSz="990600">
              <a:defRPr b="1">
                <a:solidFill>
                  <a:srgbClr val="FFFF00"/>
                </a:solidFill>
                <a:latin typeface="Arial" panose="020B0604020202020204" pitchFamily="34" charset="0"/>
                <a:ea typeface="宋体" panose="02010600030101010101" pitchFamily="2" charset="-122"/>
              </a:defRPr>
            </a:lvl5pPr>
            <a:lvl6pPr marL="25146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defTabSz="990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2F391F5-097A-427B-A2F8-12B27465B5B2}" type="slidenum">
              <a:rPr lang="zh-CN" altLang="en-US" b="0">
                <a:solidFill>
                  <a:schemeClr val="tx2"/>
                </a:solidFill>
                <a:latin typeface="Times New Roman" panose="02020603050405020304" pitchFamily="18" charset="0"/>
              </a:rPr>
            </a:fld>
            <a:endParaRPr lang="zh-CN" altLang="en-US" b="0">
              <a:solidFill>
                <a:schemeClr val="tx2"/>
              </a:solidFill>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8"/>
            <a:ext cx="10363200" cy="1470025"/>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zh-CN" altLang="en-US"/>
              <a:t>单击此处编辑母版副标题样式</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3"/>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41"/>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dirty="0"/>
              <a:t>单击此处编辑母版标题样式</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600" y="1600203"/>
            <a:ext cx="10972800"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a:prstGeom prst="rect">
            <a:avLst/>
          </a:prstGeom>
        </p:spPr>
        <p:txBody>
          <a:bodyPr anchor="t"/>
          <a:lstStyle>
            <a:lvl1pPr algn="l">
              <a:defRPr sz="3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9" y="1535113"/>
            <a:ext cx="5389033"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0"/>
          </a:xfrm>
          <a:prstGeom prst="rect">
            <a:avLst/>
          </a:prstGeom>
        </p:spPr>
        <p:txBody>
          <a:bodyPr anchor="b"/>
          <a:lstStyle>
            <a:lvl1pPr algn="l">
              <a:defRPr sz="150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3"/>
            <a:ext cx="6815667"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2" y="1435103"/>
            <a:ext cx="4011084"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15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sym typeface="Arial" panose="020B0604020202020204" pitchFamily="34" charset="0"/>
            </a:endParaRPr>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7" name="直接连接符 17"/>
          <p:cNvSpPr>
            <a:spLocks noChangeShapeType="1"/>
          </p:cNvSpPr>
          <p:nvPr/>
        </p:nvSpPr>
        <p:spPr bwMode="auto">
          <a:xfrm>
            <a:off x="1" y="714375"/>
            <a:ext cx="9620251" cy="20638"/>
          </a:xfrm>
          <a:prstGeom prst="line">
            <a:avLst/>
          </a:prstGeom>
          <a:noFill/>
          <a:ln w="76200" cap="flat" cmpd="sng">
            <a:solidFill>
              <a:srgbClr val="C00000"/>
            </a:solidFill>
            <a:round/>
          </a:ln>
        </p:spPr>
        <p:txBody>
          <a:bodyPr/>
          <a:lstStyle/>
          <a:p>
            <a:pPr eaLnBrk="0" hangingPunct="0">
              <a:defRPr/>
            </a:pPr>
            <a:endParaRPr lang="zh-CN" altLang="en-US">
              <a:latin typeface="Arial" panose="020B0604020202020204" pitchFamily="34" charset="0"/>
              <a:ea typeface="宋体" panose="02010600030101010101" pitchFamily="2" charset="-122"/>
            </a:endParaRPr>
          </a:p>
        </p:txBody>
      </p:sp>
      <p:sp>
        <p:nvSpPr>
          <p:cNvPr id="1028" name="直接连接符 18"/>
          <p:cNvSpPr>
            <a:spLocks noChangeShapeType="1"/>
          </p:cNvSpPr>
          <p:nvPr/>
        </p:nvSpPr>
        <p:spPr bwMode="auto">
          <a:xfrm flipV="1">
            <a:off x="4794252" y="714375"/>
            <a:ext cx="7397749" cy="19050"/>
          </a:xfrm>
          <a:prstGeom prst="line">
            <a:avLst/>
          </a:prstGeom>
          <a:noFill/>
          <a:ln w="9525" cap="flat" cmpd="sng">
            <a:solidFill>
              <a:srgbClr val="C00000"/>
            </a:solidFill>
            <a:round/>
          </a:ln>
        </p:spPr>
        <p:txBody>
          <a:bodyPr/>
          <a:lstStyle/>
          <a:p>
            <a:pPr eaLnBrk="0" hangingPunct="0">
              <a:defRPr/>
            </a:pPr>
            <a:endParaRPr lang="zh-CN" altLang="en-US">
              <a:latin typeface="Arial" panose="020B0604020202020204" pitchFamily="34" charset="0"/>
              <a:ea typeface="宋体" panose="02010600030101010101" pitchFamily="2" charset="-122"/>
            </a:endParaRPr>
          </a:p>
        </p:txBody>
      </p:sp>
      <p:sp>
        <p:nvSpPr>
          <p:cNvPr id="1029" name="直接连接符 20"/>
          <p:cNvSpPr>
            <a:spLocks noChangeShapeType="1"/>
          </p:cNvSpPr>
          <p:nvPr/>
        </p:nvSpPr>
        <p:spPr bwMode="auto">
          <a:xfrm>
            <a:off x="67733" y="6740525"/>
            <a:ext cx="2667000" cy="1588"/>
          </a:xfrm>
          <a:prstGeom prst="line">
            <a:avLst/>
          </a:prstGeom>
          <a:noFill/>
          <a:ln w="9525" cap="flat" cmpd="sng">
            <a:solidFill>
              <a:srgbClr val="7373D1"/>
            </a:solidFill>
            <a:round/>
          </a:ln>
        </p:spPr>
        <p:txBody>
          <a:bodyPr/>
          <a:lstStyle/>
          <a:p>
            <a:pPr eaLnBrk="0" hangingPunct="0">
              <a:defRPr/>
            </a:pPr>
            <a:endParaRPr lang="zh-CN" altLang="en-US">
              <a:latin typeface="Arial" panose="020B0604020202020204" pitchFamily="34" charset="0"/>
              <a:ea typeface="宋体" panose="02010600030101010101" pitchFamily="2" charset="-122"/>
            </a:endParaRPr>
          </a:p>
        </p:txBody>
      </p:sp>
      <p:sp>
        <p:nvSpPr>
          <p:cNvPr id="1030" name="直接连接符 21"/>
          <p:cNvSpPr>
            <a:spLocks noChangeShapeType="1"/>
          </p:cNvSpPr>
          <p:nvPr/>
        </p:nvSpPr>
        <p:spPr bwMode="auto">
          <a:xfrm rot="5400000">
            <a:off x="121181" y="6642631"/>
            <a:ext cx="428625" cy="2117"/>
          </a:xfrm>
          <a:prstGeom prst="line">
            <a:avLst/>
          </a:prstGeom>
          <a:noFill/>
          <a:ln w="9525" cap="flat" cmpd="sng">
            <a:solidFill>
              <a:srgbClr val="7373D1"/>
            </a:solidFill>
            <a:round/>
          </a:ln>
        </p:spPr>
        <p:txBody>
          <a:bodyPr/>
          <a:lstStyle/>
          <a:p>
            <a:pPr eaLnBrk="0" hangingPunct="0">
              <a:defRPr/>
            </a:pPr>
            <a:endParaRPr lang="zh-CN" altLang="en-US">
              <a:latin typeface="Arial" panose="020B0604020202020204" pitchFamily="34" charset="0"/>
              <a:ea typeface="宋体" panose="02010600030101010101" pitchFamily="2" charset="-122"/>
            </a:endParaRPr>
          </a:p>
        </p:txBody>
      </p:sp>
      <p:sp>
        <p:nvSpPr>
          <p:cNvPr id="1031" name="直接连接符 22"/>
          <p:cNvSpPr>
            <a:spLocks noChangeShapeType="1"/>
          </p:cNvSpPr>
          <p:nvPr/>
        </p:nvSpPr>
        <p:spPr bwMode="auto">
          <a:xfrm>
            <a:off x="9383186" y="6743700"/>
            <a:ext cx="2762249" cy="1588"/>
          </a:xfrm>
          <a:prstGeom prst="line">
            <a:avLst/>
          </a:prstGeom>
          <a:noFill/>
          <a:ln w="9525" cap="flat" cmpd="sng">
            <a:solidFill>
              <a:srgbClr val="7373D1"/>
            </a:solidFill>
            <a:round/>
          </a:ln>
        </p:spPr>
        <p:txBody>
          <a:bodyPr/>
          <a:lstStyle/>
          <a:p>
            <a:pPr eaLnBrk="0" hangingPunct="0">
              <a:defRPr/>
            </a:pPr>
            <a:endParaRPr lang="zh-CN" altLang="en-US">
              <a:latin typeface="Arial" panose="020B0604020202020204" pitchFamily="34" charset="0"/>
              <a:ea typeface="宋体" panose="02010600030101010101" pitchFamily="2" charset="-122"/>
            </a:endParaRPr>
          </a:p>
        </p:txBody>
      </p:sp>
      <p:sp>
        <p:nvSpPr>
          <p:cNvPr id="1032" name="直接连接符 23"/>
          <p:cNvSpPr>
            <a:spLocks noChangeShapeType="1"/>
          </p:cNvSpPr>
          <p:nvPr/>
        </p:nvSpPr>
        <p:spPr bwMode="auto">
          <a:xfrm rot="5400000">
            <a:off x="11737448" y="6669619"/>
            <a:ext cx="428625" cy="2117"/>
          </a:xfrm>
          <a:prstGeom prst="line">
            <a:avLst/>
          </a:prstGeom>
          <a:noFill/>
          <a:ln w="9525" cap="flat" cmpd="sng">
            <a:solidFill>
              <a:srgbClr val="7373D1"/>
            </a:solidFill>
            <a:round/>
          </a:ln>
        </p:spPr>
        <p:txBody>
          <a:bodyPr/>
          <a:lstStyle/>
          <a:p>
            <a:pPr eaLnBrk="0" hangingPunct="0">
              <a:defRPr/>
            </a:pPr>
            <a:endParaRPr lang="zh-CN" altLang="en-US">
              <a:latin typeface="Arial" panose="020B060402020202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rtl="0" eaLnBrk="0" fontAlgn="base" hangingPunct="0">
        <a:spcBef>
          <a:spcPct val="0"/>
        </a:spcBef>
        <a:spcAft>
          <a:spcPct val="0"/>
        </a:spcAft>
        <a:defRPr sz="3300">
          <a:solidFill>
            <a:schemeClr val="tx2"/>
          </a:solidFill>
          <a:latin typeface="+mj-lt"/>
          <a:ea typeface="+mj-ea"/>
          <a:cs typeface="+mj-cs"/>
          <a:sym typeface="Arial" panose="020B0604020202020204" pitchFamily="34" charset="0"/>
        </a:defRPr>
      </a:lvl1pPr>
      <a:lvl2pPr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5pPr>
      <a:lvl6pPr marL="342900"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6pPr>
      <a:lvl7pPr marL="685800"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7pPr>
      <a:lvl8pPr marL="1028700"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8pPr>
      <a:lvl9pPr marL="1371600" algn="ctr" rtl="0" eaLnBrk="0" fontAlgn="base" hangingPunct="0">
        <a:spcBef>
          <a:spcPct val="0"/>
        </a:spcBef>
        <a:spcAft>
          <a:spcPct val="0"/>
        </a:spcAft>
        <a:defRPr sz="3300">
          <a:solidFill>
            <a:schemeClr val="tx2"/>
          </a:solidFill>
          <a:latin typeface="Arial" panose="020B0604020202020204" pitchFamily="34" charset="0"/>
          <a:ea typeface="宋体" panose="02010600030101010101" pitchFamily="2" charset="-122"/>
          <a:sym typeface="Arial" panose="020B0604020202020204" pitchFamily="34" charset="0"/>
        </a:defRPr>
      </a:lvl9pPr>
    </p:titleStyle>
    <p:bodyStyle>
      <a:lvl1pPr marL="257175" indent="-257175"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cs typeface="+mn-cs"/>
          <a:sym typeface="Arial" panose="020B0604020202020204" pitchFamily="34" charset="0"/>
        </a:defRPr>
      </a:lvl1pPr>
      <a:lvl2pPr marL="557530" indent="-214630" algn="l" defTabSz="0" rtl="0" eaLnBrk="0" fontAlgn="base" hangingPunct="0">
        <a:spcBef>
          <a:spcPct val="20000"/>
        </a:spcBef>
        <a:spcAft>
          <a:spcPct val="0"/>
        </a:spcAft>
        <a:buFont typeface="Arial" panose="020B0604020202020204" pitchFamily="34" charset="0"/>
        <a:buChar char="–"/>
        <a:defRPr sz="2100">
          <a:solidFill>
            <a:schemeClr val="tx1"/>
          </a:solidFill>
          <a:latin typeface="+mn-lt"/>
          <a:ea typeface="+mn-ea"/>
          <a:sym typeface="Arial" panose="020B0604020202020204" pitchFamily="34" charset="0"/>
        </a:defRPr>
      </a:lvl2pPr>
      <a:lvl3pPr marL="857250" indent="-171450" algn="l" defTabSz="0" rtl="0" eaLnBrk="0" fontAlgn="base" hangingPunct="0">
        <a:spcBef>
          <a:spcPct val="20000"/>
        </a:spcBef>
        <a:spcAft>
          <a:spcPct val="0"/>
        </a:spcAft>
        <a:buFont typeface="Arial" panose="020B0604020202020204" pitchFamily="34" charset="0"/>
        <a:buChar char="•"/>
        <a:defRPr sz="1800">
          <a:solidFill>
            <a:schemeClr val="tx1"/>
          </a:solidFill>
          <a:latin typeface="+mn-lt"/>
          <a:ea typeface="+mn-ea"/>
          <a:sym typeface="Arial" panose="020B0604020202020204" pitchFamily="34" charset="0"/>
        </a:defRPr>
      </a:lvl3pPr>
      <a:lvl4pPr marL="1200150" indent="-171450" algn="l" defTabSz="0" rtl="0" eaLnBrk="0" fontAlgn="base" hangingPunct="0">
        <a:spcBef>
          <a:spcPct val="20000"/>
        </a:spcBef>
        <a:spcAft>
          <a:spcPct val="0"/>
        </a:spcAft>
        <a:buFont typeface="Arial" panose="020B0604020202020204" pitchFamily="34" charset="0"/>
        <a:buChar char="–"/>
        <a:defRPr sz="1500">
          <a:solidFill>
            <a:schemeClr val="tx1"/>
          </a:solidFill>
          <a:latin typeface="+mn-lt"/>
          <a:ea typeface="+mn-ea"/>
          <a:sym typeface="Arial" panose="020B0604020202020204" pitchFamily="34" charset="0"/>
        </a:defRPr>
      </a:lvl4pPr>
      <a:lvl5pPr marL="1543050" indent="-171450" algn="l" defTabSz="0" rtl="0" eaLnBrk="0" fontAlgn="base" hangingPunct="0">
        <a:spcBef>
          <a:spcPct val="20000"/>
        </a:spcBef>
        <a:spcAft>
          <a:spcPct val="0"/>
        </a:spcAft>
        <a:buFont typeface="Arial" panose="020B0604020202020204" pitchFamily="34" charset="0"/>
        <a:buChar char="»"/>
        <a:defRPr sz="1500">
          <a:solidFill>
            <a:schemeClr val="tx1"/>
          </a:solidFill>
          <a:latin typeface="+mn-lt"/>
          <a:ea typeface="+mn-ea"/>
          <a:sym typeface="Arial" panose="020B0604020202020204" pitchFamily="34" charset="0"/>
        </a:defRPr>
      </a:lvl5pPr>
      <a:lvl6pPr marL="1885950" indent="-171450" algn="l" defTabSz="0" rtl="0" eaLnBrk="0" fontAlgn="base" hangingPunct="0">
        <a:spcBef>
          <a:spcPct val="20000"/>
        </a:spcBef>
        <a:spcAft>
          <a:spcPct val="0"/>
        </a:spcAft>
        <a:buFont typeface="Arial" panose="020B0604020202020204" pitchFamily="34" charset="0"/>
        <a:buChar char="»"/>
        <a:defRPr sz="1500">
          <a:solidFill>
            <a:schemeClr val="tx1"/>
          </a:solidFill>
          <a:latin typeface="+mn-lt"/>
          <a:ea typeface="+mn-ea"/>
          <a:sym typeface="Arial" panose="020B0604020202020204" pitchFamily="34" charset="0"/>
        </a:defRPr>
      </a:lvl6pPr>
      <a:lvl7pPr marL="2228850" indent="-171450" algn="l" defTabSz="0" rtl="0" eaLnBrk="0" fontAlgn="base" hangingPunct="0">
        <a:spcBef>
          <a:spcPct val="20000"/>
        </a:spcBef>
        <a:spcAft>
          <a:spcPct val="0"/>
        </a:spcAft>
        <a:buFont typeface="Arial" panose="020B0604020202020204" pitchFamily="34" charset="0"/>
        <a:buChar char="»"/>
        <a:defRPr sz="1500">
          <a:solidFill>
            <a:schemeClr val="tx1"/>
          </a:solidFill>
          <a:latin typeface="+mn-lt"/>
          <a:ea typeface="+mn-ea"/>
          <a:sym typeface="Arial" panose="020B0604020202020204" pitchFamily="34" charset="0"/>
        </a:defRPr>
      </a:lvl7pPr>
      <a:lvl8pPr marL="2571750" indent="-171450" algn="l" defTabSz="0" rtl="0" eaLnBrk="0" fontAlgn="base" hangingPunct="0">
        <a:spcBef>
          <a:spcPct val="20000"/>
        </a:spcBef>
        <a:spcAft>
          <a:spcPct val="0"/>
        </a:spcAft>
        <a:buFont typeface="Arial" panose="020B0604020202020204" pitchFamily="34" charset="0"/>
        <a:buChar char="»"/>
        <a:defRPr sz="1500">
          <a:solidFill>
            <a:schemeClr val="tx1"/>
          </a:solidFill>
          <a:latin typeface="+mn-lt"/>
          <a:ea typeface="+mn-ea"/>
          <a:sym typeface="Arial" panose="020B0604020202020204" pitchFamily="34" charset="0"/>
        </a:defRPr>
      </a:lvl8pPr>
      <a:lvl9pPr marL="2914650" indent="-171450" algn="l" defTabSz="0" rtl="0" eaLnBrk="0" fontAlgn="base" hangingPunct="0">
        <a:spcBef>
          <a:spcPct val="20000"/>
        </a:spcBef>
        <a:spcAft>
          <a:spcPct val="0"/>
        </a:spcAft>
        <a:buFont typeface="Arial" panose="020B0604020202020204" pitchFamily="34" charset="0"/>
        <a:buChar char="»"/>
        <a:defRPr sz="1500">
          <a:solidFill>
            <a:schemeClr val="tx1"/>
          </a:solidFill>
          <a:latin typeface="+mn-lt"/>
          <a:ea typeface="+mn-ea"/>
          <a:sym typeface="Arial" panose="020B0604020202020204" pitchFamily="34" charset="0"/>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slide" Target="slide13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5" Type="http://schemas.openxmlformats.org/officeDocument/2006/relationships/notesSlide" Target="../notesSlides/notesSlide86.xml"/><Relationship Id="rId4" Type="http://schemas.openxmlformats.org/officeDocument/2006/relationships/slideLayout" Target="../slideLayouts/slideLayout7.xml"/><Relationship Id="rId3" Type="http://schemas.openxmlformats.org/officeDocument/2006/relationships/hyperlink" Target="https://baike.baidu.com/item/%E4%BA%91%E5%9B%A2/10035866" TargetMode="External"/><Relationship Id="rId2" Type="http://schemas.openxmlformats.org/officeDocument/2006/relationships/hyperlink" Target="https://baike.baidu.com/item/%E5%AE%89%E5%85%A8%E9%98%80" TargetMode="External"/><Relationship Id="rId1" Type="http://schemas.openxmlformats.org/officeDocument/2006/relationships/hyperlink" Target="https://baike.baidu.com/item/%E5%8F%8D%E5%BA%94%E9%87%9C" TargetMode="Externa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7.xml"/><Relationship Id="rId1" Type="http://schemas.openxmlformats.org/officeDocument/2006/relationships/hyperlink" Target="../Local%20Settings/Temporary%20Internet%20Files/My%20Documents/PSM&#24037;&#33402;&#23433;&#20840;&#31649;&#29702;.ppt" TargetMode="Externa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slide" Target="slide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1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wmf"/></Relationships>
</file>

<file path=ppt/slides/_rels/slide1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slide" Target="slide10.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4.wmf"/><Relationship Id="rId4" Type="http://schemas.openxmlformats.org/officeDocument/2006/relationships/image" Target="../media/image33.wmf"/><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xml"/><Relationship Id="rId1" Type="http://schemas.openxmlformats.org/officeDocument/2006/relationships/slide" Target="slide38.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4" Type="http://schemas.openxmlformats.org/officeDocument/2006/relationships/notesSlide" Target="../notesSlides/notesSlide119.xml"/><Relationship Id="rId3" Type="http://schemas.openxmlformats.org/officeDocument/2006/relationships/slideLayout" Target="../slideLayouts/slideLayout2.xml"/><Relationship Id="rId2" Type="http://schemas.openxmlformats.org/officeDocument/2006/relationships/hyperlink" Target="../Videos/&#23452;&#23486;&#24658;&#36798;&#31185;&#25216;&#8220;7.12&#8221;&#37325;&#22823;&#29190;&#28856;&#30528;&#28779;&#20107;&#25925;&#35686;&#31034;&#29255;.mp4" TargetMode="External"/><Relationship Id="rId1" Type="http://schemas.openxmlformats.org/officeDocument/2006/relationships/image" Target="../media/image35.jpe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slide" Target="slide40.xml"/></Relationships>
</file>

<file path=ppt/slides/_rels/slide17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jpeg"/></Relationships>
</file>

<file path=ppt/slides/_rels/slide17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9.jpeg"/><Relationship Id="rId1" Type="http://schemas.openxmlformats.org/officeDocument/2006/relationships/image" Target="../media/image38.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slide" Target="slide83.xml"/><Relationship Id="rId2" Type="http://schemas.openxmlformats.org/officeDocument/2006/relationships/image" Target="../media/image41.jpeg"/><Relationship Id="rId1" Type="http://schemas.openxmlformats.org/officeDocument/2006/relationships/image" Target="../media/image40.jpeg"/></Relationships>
</file>

<file path=ppt/slides/_rels/slide17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hyperlink" Target="&#22269;&#23478;&#23433;&#20840;&#30417;&#31649;&#24635;&#23616;&#20851;&#20110;&#21152;&#24378;&#21270;&#24037;&#20225;&#19994;&#27844;&#38706;&#31649;&#29702;&#30340;&#25351;&#23548;&#24847;&#35265;.pdf" TargetMode="External"/></Relationships>
</file>

<file path=ppt/slides/_rels/slide17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hyperlink" Target="&#23433;&#20840;&#20202;&#34920;&#25351;&#23548;&#24847;&#35265;.pdf"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2.png"/></Relationships>
</file>

<file path=ppt/slides/_rels/slide18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3.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5.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slide" Target="slide98.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slide" Target="slide14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slide" Target="slide16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hyperlink" Target="../Videos/20171209-&#27743;&#33487;&#36830;&#20113;&#28207;&#8220;12.9&#8221;&#37325;&#22823;&#29190;&#28856;&#20107;&#25925;&#35686;&#31034;&#29255;&#65288;2&#65289;.mp4"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jpeg"/><Relationship Id="rId1" Type="http://schemas.openxmlformats.org/officeDocument/2006/relationships/image" Target="../media/image5.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4" Type="http://schemas.openxmlformats.org/officeDocument/2006/relationships/notesSlide" Target="../notesSlides/notesSlide54.xml"/><Relationship Id="rId3" Type="http://schemas.openxmlformats.org/officeDocument/2006/relationships/slideLayout" Target="../slideLayouts/slideLayout7.xml"/><Relationship Id="rId2" Type="http://schemas.openxmlformats.org/officeDocument/2006/relationships/image" Target="../media/image11.jpeg"/><Relationship Id="rId1" Type="http://schemas.openxmlformats.org/officeDocument/2006/relationships/image" Target="../media/image10.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slide" Target="slide12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4" Type="http://schemas.openxmlformats.org/officeDocument/2006/relationships/comments" Target="../comments/comment2.xml"/><Relationship Id="rId3" Type="http://schemas.openxmlformats.org/officeDocument/2006/relationships/notesSlide" Target="../notesSlides/notesSlide64.xml"/><Relationship Id="rId2" Type="http://schemas.openxmlformats.org/officeDocument/2006/relationships/slideLayout" Target="../slideLayouts/slideLayout4.xml"/><Relationship Id="rId1" Type="http://schemas.openxmlformats.org/officeDocument/2006/relationships/image" Target="../media/image12.png"/></Relationships>
</file>

<file path=ppt/slides/_rels/slide77.xml.rels><?xml version="1.0" encoding="UTF-8" standalone="yes"?>
<Relationships xmlns="http://schemas.openxmlformats.org/package/2006/relationships"><Relationship Id="rId5" Type="http://schemas.openxmlformats.org/officeDocument/2006/relationships/notesSlide" Target="../notesSlides/notesSlide65.xml"/><Relationship Id="rId4" Type="http://schemas.openxmlformats.org/officeDocument/2006/relationships/slideLayout" Target="../slideLayouts/slideLayout7.xml"/><Relationship Id="rId3" Type="http://schemas.openxmlformats.org/officeDocument/2006/relationships/image" Target="../media/image13.png"/><Relationship Id="rId2" Type="http://schemas.microsoft.com/office/2007/relationships/media" Target="../media/media1.mp4"/><Relationship Id="rId1" Type="http://schemas.openxmlformats.org/officeDocument/2006/relationships/video" Target="../media/media1.mp4"/></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jpeg"/><Relationship Id="rId1" Type="http://schemas.openxmlformats.org/officeDocument/2006/relationships/image" Target="../media/image14.png"/></Relationships>
</file>

<file path=ppt/slides/_rels/slide8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media" Target="../media/media2.wmv"/><Relationship Id="rId4" Type="http://schemas.openxmlformats.org/officeDocument/2006/relationships/video" Target="../media/media2.wmv"/><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image" Target="../media/image16.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slide" Target="slide17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slide" Target="slide17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516063" y="6543676"/>
            <a:ext cx="9150351" cy="314325"/>
          </a:xfrm>
          <a:prstGeom prst="rect">
            <a:avLst/>
          </a:prstGeom>
          <a:solidFill>
            <a:srgbClr val="C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075" name="Rectangle 4"/>
          <p:cNvSpPr>
            <a:spLocks noGrp="1"/>
          </p:cNvSpPr>
          <p:nvPr/>
        </p:nvSpPr>
        <p:spPr>
          <a:xfrm>
            <a:off x="2309786" y="3357562"/>
            <a:ext cx="7459662" cy="1878478"/>
          </a:xfrm>
          <a:prstGeom prst="rect">
            <a:avLst/>
          </a:prstGeom>
          <a:noFill/>
          <a:ln w="9525">
            <a:noFill/>
          </a:ln>
        </p:spPr>
        <p:txBody>
          <a:bodyPr vert="horz" wrap="square" lIns="91440" tIns="45720" rIns="91440" bIns="45720" anchor="t"/>
          <a:lstStyle>
            <a:lvl1pPr marL="0" lvl="0" indent="0" algn="ctr">
              <a:buNone/>
              <a:defRPr/>
            </a:lvl1pPr>
            <a:lvl2pPr marL="628650" lvl="1" indent="0" algn="ctr">
              <a:buNone/>
              <a:defRPr/>
            </a:lvl2pPr>
            <a:lvl3pPr marL="1028700" lvl="2" indent="0" algn="ctr">
              <a:buNone/>
              <a:defRPr/>
            </a:lvl3pPr>
            <a:lvl4pPr marL="1371600" lvl="3" indent="0" algn="ctr">
              <a:buNone/>
              <a:defRPr/>
            </a:lvl4pPr>
            <a:lvl5pPr marL="1828800" lvl="4" indent="0" algn="ctr">
              <a:buNone/>
              <a:defRPr/>
            </a:lvl5pPr>
          </a:lstStyle>
          <a:p>
            <a:pPr marL="457200" indent="-457200">
              <a:lnSpc>
                <a:spcPts val="4100"/>
              </a:lnSpc>
            </a:pPr>
            <a:endParaRPr lang="en-US" altLang="zh-CN" sz="2800" dirty="0" smtClean="0">
              <a:latin typeface="微软雅黑" panose="020B0503020204020204" pitchFamily="34" charset="-122"/>
              <a:ea typeface="微软雅黑" panose="020B0503020204020204" pitchFamily="34" charset="-122"/>
            </a:endParaRPr>
          </a:p>
          <a:p>
            <a:pPr marL="457200" indent="-457200">
              <a:lnSpc>
                <a:spcPts val="4100"/>
              </a:lnSpc>
            </a:pPr>
            <a:r>
              <a:rPr lang="zh-CN" altLang="en-US" sz="2800" dirty="0" smtClean="0">
                <a:solidFill>
                  <a:schemeClr val="accent1">
                    <a:lumMod val="75000"/>
                  </a:schemeClr>
                </a:solidFill>
                <a:latin typeface="微软雅黑" panose="020B0503020204020204" pitchFamily="34" charset="-122"/>
                <a:ea typeface="微软雅黑" panose="020B0503020204020204" pitchFamily="34" charset="-122"/>
              </a:rPr>
              <a:t>张绍纯</a:t>
            </a:r>
            <a:endParaRPr lang="en-US" altLang="zh-CN" sz="28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2" name="矩形 9"/>
          <p:cNvSpPr>
            <a:spLocks noChangeArrowheads="1"/>
          </p:cNvSpPr>
          <p:nvPr/>
        </p:nvSpPr>
        <p:spPr bwMode="auto">
          <a:xfrm>
            <a:off x="860835" y="1484784"/>
            <a:ext cx="10153128" cy="1458861"/>
          </a:xfrm>
          <a:prstGeom prst="rect">
            <a:avLst/>
          </a:prstGeom>
          <a:noFill/>
          <a:ln w="9525">
            <a:noFill/>
            <a:miter lim="800000"/>
          </a:ln>
        </p:spPr>
        <p:txBody>
          <a:bodyPr wrap="square">
            <a:spAutoFit/>
          </a:bodyPr>
          <a:lstStyle/>
          <a:p>
            <a:pPr algn="ctr">
              <a:spcBef>
                <a:spcPct val="20000"/>
              </a:spcBef>
            </a:pPr>
            <a:r>
              <a:rPr lang="en-US" altLang="zh-CN" sz="3600" dirty="0">
                <a:latin typeface="黑体" panose="02010609060101010101" pitchFamily="49" charset="-122"/>
                <a:ea typeface="黑体" panose="02010609060101010101" pitchFamily="49" charset="-122"/>
                <a:sym typeface="Calibri" panose="020F0502020204030204" pitchFamily="34" charset="0"/>
              </a:rPr>
              <a:t>《</a:t>
            </a:r>
            <a:r>
              <a:rPr lang="zh-CN" altLang="en-US" sz="3600" dirty="0">
                <a:latin typeface="黑体" panose="02010609060101010101" pitchFamily="49" charset="-122"/>
                <a:ea typeface="黑体" panose="02010609060101010101" pitchFamily="49" charset="-122"/>
                <a:sym typeface="Calibri" panose="020F0502020204030204" pitchFamily="34" charset="0"/>
              </a:rPr>
              <a:t>危险化学品企业安全风险隐患排查治理导则</a:t>
            </a:r>
            <a:r>
              <a:rPr lang="en-US" altLang="zh-CN" sz="3600" dirty="0">
                <a:latin typeface="黑体" panose="02010609060101010101" pitchFamily="49" charset="-122"/>
                <a:ea typeface="黑体" panose="02010609060101010101" pitchFamily="49" charset="-122"/>
                <a:sym typeface="Calibri" panose="020F0502020204030204" pitchFamily="34" charset="0"/>
              </a:rPr>
              <a:t>》</a:t>
            </a:r>
            <a:endParaRPr lang="en-US" altLang="zh-CN" sz="3600" dirty="0">
              <a:latin typeface="黑体" panose="02010609060101010101" pitchFamily="49" charset="-122"/>
              <a:ea typeface="黑体" panose="02010609060101010101" pitchFamily="49" charset="-122"/>
              <a:sym typeface="Calibri" panose="020F0502020204030204" pitchFamily="34" charset="0"/>
            </a:endParaRPr>
          </a:p>
          <a:p>
            <a:pPr algn="ctr">
              <a:spcBef>
                <a:spcPct val="20000"/>
              </a:spcBef>
            </a:pPr>
            <a:r>
              <a:rPr lang="zh-CN" altLang="en-US" sz="4400" dirty="0">
                <a:latin typeface="黑体" panose="02010609060101010101" pitchFamily="49" charset="-122"/>
                <a:ea typeface="黑体" panose="02010609060101010101" pitchFamily="49" charset="-122"/>
                <a:sym typeface="Calibri" panose="020F0502020204030204" pitchFamily="34" charset="0"/>
              </a:rPr>
              <a:t>解    读</a:t>
            </a:r>
            <a:endParaRPr lang="zh-CN" altLang="en-US" sz="4400" dirty="0">
              <a:latin typeface="黑体" panose="02010609060101010101" pitchFamily="49" charset="-122"/>
              <a:ea typeface="黑体" panose="02010609060101010101" pitchFamily="49" charset="-122"/>
              <a:sym typeface="Calibri" panose="020F0502020204030204" pitchFamily="34" charset="0"/>
            </a:endParaRPr>
          </a:p>
        </p:txBody>
      </p:sp>
      <p:sp>
        <p:nvSpPr>
          <p:cNvPr id="5" name="矩形 4"/>
          <p:cNvSpPr/>
          <p:nvPr/>
        </p:nvSpPr>
        <p:spPr>
          <a:xfrm>
            <a:off x="2952728" y="4500570"/>
            <a:ext cx="7229309" cy="1097929"/>
          </a:xfrm>
          <a:prstGeom prst="rect">
            <a:avLst/>
          </a:prstGeom>
        </p:spPr>
        <p:txBody>
          <a:bodyPr wrap="square">
            <a:spAutoFit/>
          </a:bodyPr>
          <a:lstStyle/>
          <a:p>
            <a:pPr marL="457200" indent="-457200">
              <a:lnSpc>
                <a:spcPts val="4100"/>
              </a:lnSpc>
            </a:pPr>
            <a:r>
              <a:rPr lang="zh-CN" altLang="en-US" sz="2800" dirty="0" smtClean="0">
                <a:latin typeface="微软雅黑" panose="020B0503020204020204" pitchFamily="34" charset="-122"/>
                <a:ea typeface="微软雅黑" panose="020B0503020204020204" pitchFamily="34" charset="-122"/>
              </a:rPr>
              <a:t>      </a:t>
            </a:r>
            <a:r>
              <a:rPr lang="zh-CN" altLang="en-US" sz="2800" dirty="0" smtClean="0">
                <a:solidFill>
                  <a:schemeClr val="accent1">
                    <a:lumMod val="75000"/>
                  </a:schemeClr>
                </a:solidFill>
                <a:latin typeface="微软雅黑" panose="020B0503020204020204" pitchFamily="34" charset="-122"/>
                <a:ea typeface="微软雅黑" panose="020B0503020204020204" pitchFamily="34" charset="-122"/>
              </a:rPr>
              <a:t>浙江中一寰球安全科技有限公司</a:t>
            </a:r>
            <a:endParaRPr lang="en-US" altLang="zh-CN" sz="2800" dirty="0" smtClean="0">
              <a:solidFill>
                <a:schemeClr val="accent1">
                  <a:lumMod val="75000"/>
                </a:schemeClr>
              </a:solidFill>
              <a:latin typeface="微软雅黑" panose="020B0503020204020204" pitchFamily="34" charset="-122"/>
              <a:ea typeface="微软雅黑" panose="020B0503020204020204" pitchFamily="34" charset="-122"/>
            </a:endParaRPr>
          </a:p>
          <a:p>
            <a:pPr marL="457200" lvl="0" indent="-457200">
              <a:lnSpc>
                <a:spcPts val="4100"/>
              </a:lnSpc>
            </a:pPr>
            <a:endParaRPr lang="en-US" altLang="zh-CN" sz="2800" dirty="0">
              <a:solidFill>
                <a:srgbClr val="000000"/>
              </a:solidFill>
              <a:latin typeface="微软雅黑" panose="020B0503020204020204" pitchFamily="34" charset="-122"/>
              <a:ea typeface="微软雅黑" panose="020B0503020204020204" pitchFamily="34" charset="-122"/>
            </a:endParaRPr>
          </a:p>
        </p:txBody>
      </p:sp>
      <p:sp>
        <p:nvSpPr>
          <p:cNvPr id="6" name="矩形 5"/>
          <p:cNvSpPr/>
          <p:nvPr/>
        </p:nvSpPr>
        <p:spPr>
          <a:xfrm>
            <a:off x="4810116" y="5357826"/>
            <a:ext cx="1855470" cy="617220"/>
          </a:xfrm>
          <a:prstGeom prst="rect">
            <a:avLst/>
          </a:prstGeom>
        </p:spPr>
        <p:txBody>
          <a:bodyPr wrap="none">
            <a:spAutoFit/>
          </a:bodyPr>
          <a:lstStyle/>
          <a:p>
            <a:pPr marL="457200" indent="-457200">
              <a:lnSpc>
                <a:spcPts val="4100"/>
              </a:lnSpc>
            </a:pPr>
            <a:r>
              <a:rPr lang="en-US" altLang="zh-CN" dirty="0" smtClean="0">
                <a:solidFill>
                  <a:schemeClr val="accent1">
                    <a:lumMod val="75000"/>
                  </a:schemeClr>
                </a:solidFill>
                <a:latin typeface="微软雅黑" panose="020B0503020204020204" pitchFamily="34" charset="-122"/>
                <a:ea typeface="微软雅黑" panose="020B0503020204020204" pitchFamily="34" charset="-122"/>
              </a:rPr>
              <a:t>2021</a:t>
            </a:r>
            <a:r>
              <a:rPr lang="zh-CN" altLang="en-US" dirty="0" smtClean="0">
                <a:solidFill>
                  <a:schemeClr val="accent1">
                    <a:lumMod val="75000"/>
                  </a:schemeClr>
                </a:solidFill>
                <a:latin typeface="微软雅黑" panose="020B0503020204020204" pitchFamily="34" charset="-122"/>
                <a:ea typeface="微软雅黑" panose="020B0503020204020204" pitchFamily="34" charset="-122"/>
              </a:rPr>
              <a:t>年</a:t>
            </a:r>
            <a:r>
              <a:rPr lang="en-US" altLang="zh-CN" dirty="0" smtClean="0">
                <a:solidFill>
                  <a:schemeClr val="accent1">
                    <a:lumMod val="75000"/>
                  </a:schemeClr>
                </a:solidFill>
                <a:latin typeface="微软雅黑" panose="020B0503020204020204" pitchFamily="34" charset="-122"/>
                <a:ea typeface="微软雅黑" panose="020B0503020204020204" pitchFamily="34" charset="-122"/>
              </a:rPr>
              <a:t>11</a:t>
            </a:r>
            <a:r>
              <a:rPr lang="zh-CN" altLang="en-US" dirty="0" smtClean="0">
                <a:solidFill>
                  <a:schemeClr val="accent1">
                    <a:lumMod val="75000"/>
                  </a:schemeClr>
                </a:solidFill>
                <a:latin typeface="微软雅黑" panose="020B0503020204020204" pitchFamily="34" charset="-122"/>
                <a:ea typeface="微软雅黑" panose="020B0503020204020204" pitchFamily="34" charset="-122"/>
              </a:rPr>
              <a:t>月</a:t>
            </a:r>
            <a:r>
              <a:rPr lang="en-US" altLang="zh-CN" dirty="0" smtClean="0">
                <a:solidFill>
                  <a:schemeClr val="accent1">
                    <a:lumMod val="75000"/>
                  </a:schemeClr>
                </a:solidFill>
                <a:latin typeface="微软雅黑" panose="020B0503020204020204" pitchFamily="34" charset="-122"/>
                <a:ea typeface="微软雅黑" panose="020B0503020204020204" pitchFamily="34" charset="-122"/>
              </a:rPr>
              <a:t>8</a:t>
            </a:r>
            <a:r>
              <a:rPr lang="zh-CN" altLang="en-US" dirty="0" smtClean="0">
                <a:solidFill>
                  <a:schemeClr val="accent1">
                    <a:lumMod val="75000"/>
                  </a:schemeClr>
                </a:solidFill>
                <a:latin typeface="微软雅黑" panose="020B0503020204020204" pitchFamily="34" charset="-122"/>
                <a:ea typeface="微软雅黑" panose="020B0503020204020204" pitchFamily="34" charset="-122"/>
              </a:rPr>
              <a:t>日</a:t>
            </a:r>
            <a:endParaRPr lang="en-US" altLang="zh-CN" dirty="0">
              <a:solidFill>
                <a:schemeClr val="accent1">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300" fill="hold"/>
                                        <p:tgtEl>
                                          <p:spTgt spid="17"/>
                                        </p:tgtEl>
                                        <p:attrNameLst>
                                          <p:attrName>ppt_x</p:attrName>
                                        </p:attrNameLst>
                                      </p:cBhvr>
                                      <p:tavLst>
                                        <p:tav tm="0">
                                          <p:val>
                                            <p:strVal val="1+#ppt_w/2"/>
                                          </p:val>
                                        </p:tav>
                                        <p:tav tm="100000">
                                          <p:val>
                                            <p:strVal val="#ppt_x"/>
                                          </p:val>
                                        </p:tav>
                                      </p:tavLst>
                                    </p:anim>
                                    <p:anim calcmode="lin" valueType="num">
                                      <p:cBhvr additive="base">
                                        <p:cTn id="8" dur="3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8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5F3FB4AD-C1AD-4C04-B452-5718F8A74917}"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0963" name="TextBox 2"/>
          <p:cNvSpPr txBox="1">
            <a:spLocks noChangeArrowheads="1"/>
          </p:cNvSpPr>
          <p:nvPr/>
        </p:nvSpPr>
        <p:spPr bwMode="auto">
          <a:xfrm>
            <a:off x="479376" y="1320818"/>
            <a:ext cx="11089232" cy="3785652"/>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600"/>
              </a:lnSpc>
            </a:pPr>
            <a:r>
              <a:rPr lang="en-US" altLang="zh-CN" sz="2200" dirty="0">
                <a:solidFill>
                  <a:schemeClr val="tx1"/>
                </a:solidFill>
                <a:latin typeface="等线" panose="02010600030101010101" pitchFamily="2" charset="-122"/>
                <a:ea typeface="等线" panose="02010600030101010101" pitchFamily="2" charset="-122"/>
              </a:rPr>
              <a:t>     </a:t>
            </a:r>
            <a:r>
              <a:rPr lang="zh-CN" altLang="en-US" sz="2200" dirty="0">
                <a:solidFill>
                  <a:schemeClr val="tx1"/>
                </a:solidFill>
                <a:latin typeface="黑体" panose="02010609060101010101" pitchFamily="49" charset="-122"/>
                <a:ea typeface="黑体" panose="02010609060101010101" pitchFamily="49" charset="-122"/>
              </a:rPr>
              <a:t>（一）总则。</a:t>
            </a:r>
            <a:r>
              <a:rPr lang="zh-CN" altLang="en-US" sz="2200" dirty="0">
                <a:solidFill>
                  <a:schemeClr val="tx1"/>
                </a:solidFill>
                <a:latin typeface="仿宋_GB2312" pitchFamily="49" charset="-122"/>
                <a:ea typeface="仿宋_GB2312" pitchFamily="49" charset="-122"/>
              </a:rPr>
              <a:t>共</a:t>
            </a:r>
            <a:r>
              <a:rPr lang="en-US" altLang="zh-CN" sz="2200" dirty="0">
                <a:solidFill>
                  <a:schemeClr val="tx1"/>
                </a:solidFill>
                <a:latin typeface="仿宋_GB2312" pitchFamily="49" charset="-122"/>
                <a:ea typeface="仿宋_GB2312" pitchFamily="49" charset="-122"/>
              </a:rPr>
              <a:t>3</a:t>
            </a:r>
            <a:r>
              <a:rPr lang="zh-CN" altLang="en-US" sz="2200" dirty="0">
                <a:solidFill>
                  <a:schemeClr val="tx1"/>
                </a:solidFill>
                <a:latin typeface="仿宋_GB2312" pitchFamily="49" charset="-122"/>
                <a:ea typeface="仿宋_GB2312" pitchFamily="49" charset="-122"/>
              </a:rPr>
              <a:t>方面内容。介绍了导则编写的目的、适用范围，界定了安全风险、安全风险点、事故隐患定义及相互关系，突出了</a:t>
            </a:r>
            <a:r>
              <a:rPr lang="zh-CN" altLang="en-US" sz="2200" dirty="0">
                <a:solidFill>
                  <a:schemeClr val="tx1"/>
                </a:solidFill>
                <a:latin typeface="方正水柱简体" pitchFamily="2" charset="-122"/>
                <a:ea typeface="方正水柱简体" pitchFamily="2" charset="-122"/>
              </a:rPr>
              <a:t>基于风险的隐患排查治理的导向</a:t>
            </a:r>
            <a:r>
              <a:rPr lang="zh-CN" altLang="en-US" sz="2200" dirty="0">
                <a:solidFill>
                  <a:schemeClr val="tx1"/>
                </a:solidFill>
                <a:latin typeface="仿宋_GB2312" pitchFamily="49" charset="-122"/>
                <a:ea typeface="仿宋_GB2312" pitchFamily="49" charset="-122"/>
              </a:rPr>
              <a:t>，体现了</a:t>
            </a:r>
            <a:r>
              <a:rPr lang="zh-CN" altLang="en-US" sz="2200" dirty="0">
                <a:solidFill>
                  <a:schemeClr val="tx1"/>
                </a:solidFill>
                <a:latin typeface="方正水柱简体" pitchFamily="2" charset="-122"/>
                <a:ea typeface="方正水柱简体" pitchFamily="2" charset="-122"/>
              </a:rPr>
              <a:t>基于风险的过程安全管理</a:t>
            </a:r>
            <a:r>
              <a:rPr lang="zh-CN" altLang="en-US" sz="2200" dirty="0">
                <a:solidFill>
                  <a:schemeClr val="tx1"/>
                </a:solidFill>
                <a:latin typeface="仿宋_GB2312" pitchFamily="49" charset="-122"/>
                <a:ea typeface="仿宋_GB2312" pitchFamily="49" charset="-122"/>
              </a:rPr>
              <a:t>的理念。</a:t>
            </a:r>
            <a:endParaRPr lang="zh-CN" altLang="en-US" sz="2200" dirty="0">
              <a:solidFill>
                <a:schemeClr val="tx1"/>
              </a:solidFill>
              <a:latin typeface="仿宋_GB2312" pitchFamily="49" charset="-122"/>
              <a:ea typeface="仿宋_GB2312" pitchFamily="49" charset="-122"/>
            </a:endParaRPr>
          </a:p>
          <a:p>
            <a:pPr algn="just">
              <a:lnSpc>
                <a:spcPts val="3600"/>
              </a:lnSpc>
            </a:pPr>
            <a:r>
              <a:rPr lang="en-US" altLang="zh-CN" sz="2200" dirty="0">
                <a:solidFill>
                  <a:schemeClr val="tx1"/>
                </a:solidFill>
                <a:latin typeface="仿宋_GB2312" pitchFamily="49" charset="-122"/>
                <a:ea typeface="仿宋_GB2312" pitchFamily="49" charset="-122"/>
              </a:rPr>
              <a:t>    </a:t>
            </a:r>
            <a:r>
              <a:rPr lang="en-US" altLang="zh-CN" sz="2200" dirty="0">
                <a:solidFill>
                  <a:schemeClr val="tx1"/>
                </a:solidFill>
                <a:latin typeface="宋体" panose="02010600030101010101" pitchFamily="2" charset="-122"/>
              </a:rPr>
              <a:t>●</a:t>
            </a:r>
            <a:r>
              <a:rPr lang="zh-CN" altLang="en-US" sz="2200" dirty="0">
                <a:solidFill>
                  <a:schemeClr val="tx1"/>
                </a:solidFill>
                <a:latin typeface="仿宋_GB2312" pitchFamily="49" charset="-122"/>
                <a:ea typeface="仿宋_GB2312" pitchFamily="49" charset="-122"/>
              </a:rPr>
              <a:t>安全风险是</a:t>
            </a:r>
            <a:r>
              <a:rPr lang="zh-CN" altLang="en-US" sz="2200" dirty="0">
                <a:solidFill>
                  <a:srgbClr val="FF0000"/>
                </a:solidFill>
                <a:latin typeface="仿宋_GB2312" pitchFamily="49" charset="-122"/>
                <a:ea typeface="仿宋_GB2312" pitchFamily="49" charset="-122"/>
              </a:rPr>
              <a:t>某一特定危害事件发生的可能性与其后果严重性的组合</a:t>
            </a:r>
            <a:r>
              <a:rPr lang="zh-CN" altLang="en-US" sz="2200" dirty="0">
                <a:solidFill>
                  <a:schemeClr val="tx1"/>
                </a:solidFill>
                <a:latin typeface="仿宋_GB2312" pitchFamily="49" charset="-122"/>
                <a:ea typeface="仿宋_GB2312" pitchFamily="49" charset="-122"/>
              </a:rPr>
              <a:t>；</a:t>
            </a:r>
            <a:endParaRPr lang="en-US" altLang="zh-CN" sz="2200" dirty="0">
              <a:solidFill>
                <a:schemeClr val="tx1"/>
              </a:solidFill>
              <a:latin typeface="仿宋_GB2312" pitchFamily="49" charset="-122"/>
              <a:ea typeface="仿宋_GB2312" pitchFamily="49" charset="-122"/>
            </a:endParaRPr>
          </a:p>
          <a:p>
            <a:pPr algn="just">
              <a:lnSpc>
                <a:spcPts val="3600"/>
              </a:lnSpc>
            </a:pPr>
            <a:r>
              <a:rPr lang="en-US" altLang="zh-CN" sz="2200" dirty="0">
                <a:solidFill>
                  <a:schemeClr val="tx1"/>
                </a:solidFill>
                <a:latin typeface="宋体" panose="02010600030101010101" pitchFamily="2" charset="-122"/>
              </a:rPr>
              <a:t>    ●</a:t>
            </a:r>
            <a:r>
              <a:rPr lang="zh-CN" altLang="en-US" sz="2200" dirty="0">
                <a:solidFill>
                  <a:srgbClr val="FF0000"/>
                </a:solidFill>
                <a:latin typeface="仿宋_GB2312" pitchFamily="49" charset="-122"/>
                <a:ea typeface="仿宋_GB2312" pitchFamily="49" charset="-122"/>
              </a:rPr>
              <a:t>安全风险点</a:t>
            </a:r>
            <a:r>
              <a:rPr lang="zh-CN" altLang="en-US" sz="2200" dirty="0">
                <a:solidFill>
                  <a:schemeClr val="tx1"/>
                </a:solidFill>
                <a:latin typeface="仿宋_GB2312" pitchFamily="49" charset="-122"/>
                <a:ea typeface="仿宋_GB2312" pitchFamily="49" charset="-122"/>
              </a:rPr>
              <a:t>是指存在安全风险的设施、部位、场所和区域，以及在设施、部位、场所和区域实施的伴随风险的作业活动，或以上两者的组合；</a:t>
            </a:r>
            <a:endParaRPr lang="en-US" altLang="zh-CN" sz="2200" dirty="0">
              <a:solidFill>
                <a:schemeClr val="tx1"/>
              </a:solidFill>
              <a:latin typeface="仿宋_GB2312" pitchFamily="49" charset="-122"/>
              <a:ea typeface="仿宋_GB2312" pitchFamily="49" charset="-122"/>
            </a:endParaRPr>
          </a:p>
          <a:p>
            <a:pPr algn="just">
              <a:lnSpc>
                <a:spcPts val="3600"/>
              </a:lnSpc>
            </a:pPr>
            <a:r>
              <a:rPr lang="en-US" altLang="zh-CN" sz="2200" dirty="0">
                <a:solidFill>
                  <a:schemeClr val="tx1"/>
                </a:solidFill>
                <a:latin typeface="宋体" panose="02010600030101010101" pitchFamily="2" charset="-122"/>
              </a:rPr>
              <a:t>    ●</a:t>
            </a:r>
            <a:r>
              <a:rPr lang="zh-CN" altLang="en-US" sz="2200" dirty="0">
                <a:solidFill>
                  <a:srgbClr val="FF0000"/>
                </a:solidFill>
                <a:latin typeface="仿宋_GB2312" pitchFamily="49" charset="-122"/>
                <a:ea typeface="仿宋_GB2312" pitchFamily="49" charset="-122"/>
              </a:rPr>
              <a:t>对安全风险所采取的管控措施存在缺陷或缺失时就形成事故隐患</a:t>
            </a:r>
            <a:r>
              <a:rPr lang="zh-CN" altLang="en-US" sz="2200" dirty="0">
                <a:solidFill>
                  <a:schemeClr val="tx1"/>
                </a:solidFill>
                <a:latin typeface="仿宋_GB2312" pitchFamily="49" charset="-122"/>
                <a:ea typeface="仿宋_GB2312" pitchFamily="49" charset="-122"/>
              </a:rPr>
              <a:t>，包括物的不安全状态、人的不安全行为和</a:t>
            </a:r>
            <a:r>
              <a:rPr lang="zh-CN" altLang="en-US" sz="2200" dirty="0">
                <a:solidFill>
                  <a:srgbClr val="FF0000"/>
                </a:solidFill>
                <a:latin typeface="仿宋_GB2312" pitchFamily="49" charset="-122"/>
                <a:ea typeface="仿宋_GB2312" pitchFamily="49" charset="-122"/>
              </a:rPr>
              <a:t>管理上的缺陷</a:t>
            </a:r>
            <a:r>
              <a:rPr lang="zh-CN" altLang="en-US" sz="2200" dirty="0">
                <a:solidFill>
                  <a:schemeClr val="tx1"/>
                </a:solidFill>
                <a:latin typeface="仿宋_GB2312" pitchFamily="49" charset="-122"/>
                <a:ea typeface="仿宋_GB2312" pitchFamily="49" charset="-122"/>
              </a:rPr>
              <a:t>等方面。</a:t>
            </a:r>
            <a:endParaRPr lang="zh-CN" altLang="en-US" sz="2200" dirty="0">
              <a:solidFill>
                <a:schemeClr val="tx1"/>
              </a:solidFill>
              <a:latin typeface="仿宋_GB2312" pitchFamily="49" charset="-122"/>
              <a:ea typeface="仿宋_GB2312" pitchFamily="49" charset="-122"/>
            </a:endParaRPr>
          </a:p>
        </p:txBody>
      </p:sp>
      <p:sp>
        <p:nvSpPr>
          <p:cNvPr id="4096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虚尾箭头 1">
            <a:hlinkClick r:id="rId1" action="ppaction://hlinksldjump"/>
          </p:cNvPr>
          <p:cNvSpPr/>
          <p:nvPr/>
        </p:nvSpPr>
        <p:spPr bwMode="auto">
          <a:xfrm>
            <a:off x="4295800" y="5383859"/>
            <a:ext cx="4392488" cy="1060228"/>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l" defTabSz="914400" rtl="0" eaLnBrk="0" fontAlgn="base" latinLnBrk="0" hangingPunct="0">
              <a:lnSpc>
                <a:spcPct val="100000"/>
              </a:lnSpc>
              <a:spcBef>
                <a:spcPct val="0"/>
              </a:spcBef>
              <a:spcAft>
                <a:spcPct val="0"/>
              </a:spcAft>
              <a:buClrTx/>
              <a:buSzTx/>
              <a:buFontTx/>
              <a:buNone/>
            </a:pPr>
            <a:r>
              <a:rPr kumimoji="0" lang="zh-CN" altLang="en-US" sz="2400" b="1" i="0" u="none" strike="noStrike" cap="none" normalizeH="0" baseline="0" dirty="0">
                <a:ln>
                  <a:noFill/>
                </a:ln>
                <a:solidFill>
                  <a:srgbClr val="FF0000"/>
                </a:solidFill>
                <a:effectLst/>
                <a:latin typeface="Arial" panose="020B0604020202020204" pitchFamily="34" charset="0"/>
                <a:ea typeface="宋体" panose="02010600030101010101" pitchFamily="2" charset="-122"/>
              </a:rPr>
              <a:t>如何理解隐患的定义？？</a:t>
            </a:r>
            <a:endParaRPr kumimoji="0" lang="zh-CN" altLang="en-US" sz="2400" b="1" i="0" u="none" strike="noStrike" cap="none" normalizeH="0" baseline="0" dirty="0">
              <a:ln>
                <a:noFill/>
              </a:ln>
              <a:solidFill>
                <a:srgbClr val="FF0000"/>
              </a:solidFill>
              <a:effectLst/>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816797"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5.5</a:t>
            </a:r>
            <a:r>
              <a:rPr lang="zh-CN" altLang="en-US" sz="2400" kern="0" dirty="0">
                <a:latin typeface="黑体" panose="02010609060101010101" pitchFamily="49" charset="-122"/>
                <a:ea typeface="黑体" panose="02010609060101010101" pitchFamily="49" charset="-122"/>
              </a:rPr>
              <a:t>安全附件的管理</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1988840"/>
            <a:ext cx="11089232" cy="1109791"/>
          </a:xfrm>
          <a:prstGeom prst="rect">
            <a:avLst/>
          </a:prstGeom>
          <a:ln>
            <a:solidFill>
              <a:schemeClr val="accent1"/>
            </a:solidFill>
          </a:ln>
        </p:spPr>
        <p:txBody>
          <a:bodyPr wrap="square">
            <a:spAutoFit/>
          </a:bodyPr>
          <a:lstStyle/>
          <a:p>
            <a:pPr>
              <a:lnSpc>
                <a:spcPts val="3600"/>
              </a:lnSpc>
              <a:spcBef>
                <a:spcPts val="600"/>
              </a:spcBef>
              <a:spcAft>
                <a:spcPts val="600"/>
              </a:spcAft>
            </a:pPr>
            <a:r>
              <a:rPr lang="en-US" altLang="zh-CN" sz="2000" dirty="0"/>
              <a:t>       4.</a:t>
            </a:r>
            <a:r>
              <a:rPr lang="zh-CN" altLang="zh-CN" sz="2000" dirty="0">
                <a:latin typeface="黑体" panose="02010609060101010101" pitchFamily="49" charset="-122"/>
                <a:ea typeface="黑体" panose="02010609060101010101" pitchFamily="49" charset="-122"/>
              </a:rPr>
              <a:t>在用安全阀进出口切断阀应全开</a:t>
            </a:r>
            <a:r>
              <a:rPr lang="zh-CN" altLang="zh-CN" sz="2000" dirty="0"/>
              <a:t>，并采取铅封或锁定；</a:t>
            </a:r>
            <a:r>
              <a:rPr lang="zh-CN" altLang="zh-CN" sz="2000" dirty="0">
                <a:latin typeface="黑体" panose="02010609060101010101" pitchFamily="49" charset="-122"/>
                <a:ea typeface="黑体" panose="02010609060101010101" pitchFamily="49" charset="-122"/>
              </a:rPr>
              <a:t>爆破片应正常投用。</a:t>
            </a:r>
            <a:endParaRPr lang="en-US" altLang="zh-CN" sz="2000" dirty="0">
              <a:latin typeface="黑体" panose="02010609060101010101" pitchFamily="49" charset="-122"/>
              <a:ea typeface="黑体" panose="02010609060101010101" pitchFamily="49" charset="-122"/>
            </a:endParaRPr>
          </a:p>
          <a:p>
            <a:pPr>
              <a:lnSpc>
                <a:spcPts val="3600"/>
              </a:lnSpc>
              <a:spcBef>
                <a:spcPts val="600"/>
              </a:spcBef>
              <a:spcAft>
                <a:spcPts val="600"/>
              </a:spcAft>
            </a:pPr>
            <a:r>
              <a:rPr lang="en-US" altLang="zh-CN" sz="2000" dirty="0"/>
              <a:t>       5.</a:t>
            </a:r>
            <a:r>
              <a:rPr lang="zh-CN" altLang="zh-CN" sz="2000" dirty="0"/>
              <a:t>压力表的选型应符合相关要求，压力范围及检定标记明显。</a:t>
            </a:r>
            <a:endParaRPr lang="en-US" altLang="zh-CN" sz="2000" dirty="0"/>
          </a:p>
        </p:txBody>
      </p:sp>
      <p:sp>
        <p:nvSpPr>
          <p:cNvPr id="6" name="矩形 5"/>
          <p:cNvSpPr/>
          <p:nvPr/>
        </p:nvSpPr>
        <p:spPr>
          <a:xfrm>
            <a:off x="623392" y="1196752"/>
            <a:ext cx="11089232" cy="553998"/>
          </a:xfrm>
          <a:prstGeom prst="rect">
            <a:avLst/>
          </a:prstGeom>
          <a:ln>
            <a:solidFill>
              <a:schemeClr val="accent1"/>
            </a:solidFill>
          </a:ln>
        </p:spPr>
        <p:txBody>
          <a:bodyPr wrap="square">
            <a:spAutoFit/>
          </a:bodyPr>
          <a:lstStyle/>
          <a:p>
            <a:pPr>
              <a:lnSpc>
                <a:spcPts val="3600"/>
              </a:lnSpc>
            </a:pPr>
            <a:r>
              <a:rPr lang="zh-CN" altLang="en-US" sz="2000" kern="0" dirty="0">
                <a:latin typeface="Times New Roman" panose="02020603050405020304" pitchFamily="18" charset="0"/>
                <a:ea typeface="仿宋_GB2312"/>
              </a:rPr>
              <a:t>关键词：</a:t>
            </a:r>
            <a:r>
              <a:rPr lang="zh-CN" altLang="en-US" sz="2000" kern="0" dirty="0">
                <a:solidFill>
                  <a:srgbClr val="FF0000"/>
                </a:solidFill>
                <a:latin typeface="Times New Roman" panose="02020603050405020304" pitchFamily="18" charset="0"/>
                <a:ea typeface="仿宋_GB2312"/>
              </a:rPr>
              <a:t>安全阀、爆破片、压力表</a:t>
            </a:r>
            <a:endParaRPr lang="zh-CN" altLang="en-US" sz="2000" dirty="0">
              <a:solidFill>
                <a:srgbClr val="FF0000"/>
              </a:solidFill>
            </a:endParaRPr>
          </a:p>
        </p:txBody>
      </p:sp>
      <p:sp>
        <p:nvSpPr>
          <p:cNvPr id="5" name="矩形 4"/>
          <p:cNvSpPr/>
          <p:nvPr/>
        </p:nvSpPr>
        <p:spPr>
          <a:xfrm>
            <a:off x="623392" y="3356992"/>
            <a:ext cx="11089232" cy="2400657"/>
          </a:xfrm>
          <a:prstGeom prst="rect">
            <a:avLst/>
          </a:prstGeom>
          <a:solidFill>
            <a:schemeClr val="accent6">
              <a:lumMod val="20000"/>
              <a:lumOff val="80000"/>
            </a:schemeClr>
          </a:solidFill>
          <a:ln>
            <a:solidFill>
              <a:schemeClr val="accent1"/>
            </a:solidFill>
          </a:ln>
        </p:spPr>
        <p:txBody>
          <a:bodyPr wrap="square">
            <a:spAutoFit/>
          </a:bodyPr>
          <a:lstStyle/>
          <a:p>
            <a:pPr>
              <a:lnSpc>
                <a:spcPts val="3000"/>
              </a:lnSpc>
            </a:pPr>
            <a:r>
              <a:rPr lang="zh-CN" altLang="en-US" sz="2200" kern="100" dirty="0">
                <a:latin typeface="黑体" panose="02010609060101010101" pitchFamily="49" charset="-122"/>
                <a:ea typeface="黑体" panose="02010609060101010101" pitchFamily="49" charset="-122"/>
                <a:cs typeface="Times New Roman" panose="02020603050405020304" pitchFamily="18" charset="0"/>
              </a:rPr>
              <a:t>备注：</a:t>
            </a:r>
            <a:endParaRPr lang="en-US" altLang="zh-CN" sz="2200" kern="100" dirty="0">
              <a:latin typeface="黑体" panose="02010609060101010101" pitchFamily="49" charset="-122"/>
              <a:ea typeface="黑体" panose="02010609060101010101" pitchFamily="49" charset="-122"/>
              <a:cs typeface="Times New Roman" panose="02020603050405020304" pitchFamily="18" charset="0"/>
            </a:endParaRPr>
          </a:p>
          <a:p>
            <a:pPr>
              <a:lnSpc>
                <a:spcPts val="3000"/>
              </a:lnSpc>
            </a:pPr>
            <a:r>
              <a:rPr lang="en-US" altLang="zh-CN" sz="2200" kern="100" dirty="0">
                <a:ea typeface="仿宋" panose="02010609060101010101" charset="-122"/>
                <a:cs typeface="Times New Roman" panose="02020603050405020304" pitchFamily="18" charset="0"/>
              </a:rPr>
              <a:t>       </a:t>
            </a:r>
            <a:r>
              <a:rPr lang="en-US" altLang="zh-CN" sz="2200" kern="100" dirty="0">
                <a:latin typeface="宋体" panose="02010600030101010101" pitchFamily="2" charset="-122"/>
                <a:ea typeface="宋体" panose="02010600030101010101" pitchFamily="2" charset="-122"/>
                <a:cs typeface="Times New Roman" panose="02020603050405020304" pitchFamily="18" charset="0"/>
              </a:rPr>
              <a:t>★</a:t>
            </a:r>
            <a:r>
              <a:rPr lang="zh-CN" altLang="zh-CN" sz="2200" kern="100" dirty="0">
                <a:ea typeface="仿宋" panose="02010609060101010101" charset="-122"/>
                <a:cs typeface="Times New Roman" panose="02020603050405020304" pitchFamily="18" charset="0"/>
              </a:rPr>
              <a:t>《安全阀安全技术监察规程》（</a:t>
            </a:r>
            <a:r>
              <a:rPr lang="en-US" altLang="zh-CN" sz="2200" kern="100" dirty="0">
                <a:ea typeface="仿宋" panose="02010609060101010101" charset="-122"/>
                <a:cs typeface="Times New Roman" panose="02020603050405020304" pitchFamily="18" charset="0"/>
              </a:rPr>
              <a:t>TSG ZF001-2006</a:t>
            </a:r>
            <a:r>
              <a:rPr lang="zh-CN" altLang="zh-CN" sz="2200" kern="100" dirty="0">
                <a:ea typeface="仿宋" panose="02010609060101010101" charset="-122"/>
                <a:cs typeface="Times New Roman" panose="02020603050405020304" pitchFamily="18" charset="0"/>
              </a:rPr>
              <a:t>）规定：安全阀的进出口管道一般不允许设置截断阀，必须设置时，需要加铅封锁定，并保持在阀门全开状态。</a:t>
            </a:r>
            <a:endParaRPr lang="en-US" altLang="zh-CN" sz="2200" kern="100" dirty="0">
              <a:ea typeface="仿宋" panose="02010609060101010101" charset="-122"/>
              <a:cs typeface="Times New Roman" panose="02020603050405020304" pitchFamily="18" charset="0"/>
            </a:endParaRPr>
          </a:p>
          <a:p>
            <a:pPr>
              <a:lnSpc>
                <a:spcPts val="3000"/>
              </a:lnSpc>
            </a:pPr>
            <a:r>
              <a:rPr lang="en-US" altLang="zh-CN" sz="2200" kern="100" dirty="0">
                <a:latin typeface="宋体" panose="02010600030101010101" pitchFamily="2" charset="-122"/>
                <a:ea typeface="宋体" panose="02010600030101010101" pitchFamily="2" charset="-122"/>
                <a:cs typeface="Times New Roman" panose="02020603050405020304" pitchFamily="18" charset="0"/>
              </a:rPr>
              <a:t>    ★</a:t>
            </a:r>
            <a:r>
              <a:rPr lang="en-US" altLang="zh-CN" sz="2200" kern="100" dirty="0">
                <a:ea typeface="仿宋" panose="02010609060101010101" charset="-122"/>
                <a:cs typeface="Times New Roman" panose="02020603050405020304" pitchFamily="18" charset="0"/>
              </a:rPr>
              <a:t>《</a:t>
            </a:r>
            <a:r>
              <a:rPr lang="zh-CN" altLang="en-US" sz="2200" kern="100" dirty="0">
                <a:ea typeface="仿宋" panose="02010609060101010101" charset="-122"/>
                <a:cs typeface="Times New Roman" panose="02020603050405020304" pitchFamily="18" charset="0"/>
              </a:rPr>
              <a:t>固定式压力容器安全技术监察规程</a:t>
            </a:r>
            <a:r>
              <a:rPr lang="en-US" altLang="zh-CN" sz="2200" kern="100" dirty="0">
                <a:ea typeface="仿宋" panose="02010609060101010101" charset="-122"/>
                <a:cs typeface="Times New Roman" panose="02020603050405020304" pitchFamily="18" charset="0"/>
              </a:rPr>
              <a:t>》</a:t>
            </a:r>
            <a:r>
              <a:rPr lang="zh-CN" altLang="en-US" sz="2200" kern="100" dirty="0">
                <a:ea typeface="仿宋" panose="02010609060101010101" charset="-122"/>
                <a:cs typeface="Times New Roman" panose="02020603050405020304" pitchFamily="18" charset="0"/>
              </a:rPr>
              <a:t>（</a:t>
            </a:r>
            <a:r>
              <a:rPr lang="en-US" altLang="zh-CN" sz="2200" kern="100" dirty="0">
                <a:ea typeface="仿宋" panose="02010609060101010101" charset="-122"/>
                <a:cs typeface="Times New Roman" panose="02020603050405020304" pitchFamily="18" charset="0"/>
              </a:rPr>
              <a:t>TSG 21-2016</a:t>
            </a:r>
            <a:r>
              <a:rPr lang="zh-CN" altLang="en-US" sz="2200" kern="100" dirty="0">
                <a:ea typeface="仿宋" panose="02010609060101010101" charset="-122"/>
                <a:cs typeface="Times New Roman" panose="02020603050405020304" pitchFamily="18" charset="0"/>
              </a:rPr>
              <a:t>）规定了压力表的管理要求：压力表表盘刻度极限值应当为工作压力的</a:t>
            </a:r>
            <a:r>
              <a:rPr lang="en-US" altLang="zh-CN" sz="2200" kern="100" dirty="0">
                <a:solidFill>
                  <a:srgbClr val="FF0000"/>
                </a:solidFill>
                <a:ea typeface="仿宋" panose="02010609060101010101" charset="-122"/>
                <a:cs typeface="Times New Roman" panose="02020603050405020304" pitchFamily="18" charset="0"/>
              </a:rPr>
              <a:t>1.5~3.0</a:t>
            </a:r>
            <a:r>
              <a:rPr lang="zh-CN" altLang="en-US" sz="2200" kern="100" dirty="0">
                <a:ea typeface="仿宋" panose="02010609060101010101" charset="-122"/>
                <a:cs typeface="Times New Roman" panose="02020603050405020304" pitchFamily="18" charset="0"/>
              </a:rPr>
              <a:t>倍；压力表安装前应进行检定，在刻度盘上划出指示工作压力的红线，注明下次检定日期；压力表检定后应加铅封。</a:t>
            </a:r>
            <a:endParaRPr lang="zh-CN" altLang="en-US" sz="2200" kern="100" dirty="0">
              <a:ea typeface="仿宋" panose="02010609060101010101"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816797"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5.5</a:t>
            </a:r>
            <a:r>
              <a:rPr lang="zh-CN" altLang="en-US" sz="2400" kern="0" dirty="0">
                <a:latin typeface="黑体" panose="02010609060101010101" pitchFamily="49" charset="-122"/>
                <a:ea typeface="黑体" panose="02010609060101010101" pitchFamily="49" charset="-122"/>
              </a:rPr>
              <a:t>安全附件的管理</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1340768"/>
            <a:ext cx="11089232" cy="494238"/>
          </a:xfrm>
          <a:prstGeom prst="rect">
            <a:avLst/>
          </a:prstGeom>
          <a:ln>
            <a:solidFill>
              <a:schemeClr val="accent1"/>
            </a:solidFill>
          </a:ln>
        </p:spPr>
        <p:txBody>
          <a:bodyPr wrap="square">
            <a:spAutoFit/>
          </a:bodyPr>
          <a:lstStyle/>
          <a:p>
            <a:pPr>
              <a:lnSpc>
                <a:spcPts val="3600"/>
              </a:lnSpc>
              <a:spcBef>
                <a:spcPts val="600"/>
              </a:spcBef>
              <a:spcAft>
                <a:spcPts val="600"/>
              </a:spcAft>
            </a:pPr>
            <a:r>
              <a:rPr lang="zh-CN" altLang="zh-CN" sz="2000" dirty="0"/>
              <a:t>山东石大科技</a:t>
            </a:r>
            <a:r>
              <a:rPr lang="en-US" altLang="zh-CN" sz="2000" dirty="0"/>
              <a:t>7</a:t>
            </a:r>
            <a:r>
              <a:rPr lang="zh-CN" altLang="zh-CN" sz="2000" dirty="0"/>
              <a:t>•</a:t>
            </a:r>
            <a:r>
              <a:rPr lang="en-US" altLang="zh-CN" sz="2000" dirty="0"/>
              <a:t>16</a:t>
            </a:r>
            <a:r>
              <a:rPr lang="zh-CN" altLang="en-US" sz="2000" dirty="0"/>
              <a:t>液化烃球罐爆炸</a:t>
            </a:r>
            <a:r>
              <a:rPr lang="zh-CN" altLang="zh-CN" sz="2000" dirty="0"/>
              <a:t>事故</a:t>
            </a:r>
            <a:r>
              <a:rPr lang="zh-CN" altLang="en-US" sz="2000" dirty="0"/>
              <a:t>，事故时</a:t>
            </a:r>
            <a:r>
              <a:rPr lang="zh-CN" altLang="zh-CN" sz="2000" dirty="0"/>
              <a:t>球罐安全阀根部阀关闭</a:t>
            </a:r>
            <a:r>
              <a:rPr lang="zh-CN" altLang="en-US" sz="2000" dirty="0"/>
              <a:t>。</a:t>
            </a:r>
            <a:endParaRPr lang="en-US" altLang="zh-CN" sz="2000" dirty="0"/>
          </a:p>
        </p:txBody>
      </p:sp>
      <p:sp>
        <p:nvSpPr>
          <p:cNvPr id="5" name="矩形 4"/>
          <p:cNvSpPr/>
          <p:nvPr/>
        </p:nvSpPr>
        <p:spPr>
          <a:xfrm>
            <a:off x="623392" y="1916832"/>
            <a:ext cx="11089232" cy="4324261"/>
          </a:xfrm>
          <a:prstGeom prst="rect">
            <a:avLst/>
          </a:prstGeom>
          <a:solidFill>
            <a:schemeClr val="accent3">
              <a:lumMod val="95000"/>
            </a:schemeClr>
          </a:solidFill>
          <a:ln>
            <a:solidFill>
              <a:schemeClr val="accent1"/>
            </a:solidFill>
          </a:ln>
        </p:spPr>
        <p:txBody>
          <a:bodyPr wrap="square">
            <a:spAutoFit/>
          </a:bodyPr>
          <a:lstStyle/>
          <a:p>
            <a:pPr>
              <a:lnSpc>
                <a:spcPts val="3000"/>
              </a:lnSpc>
              <a:spcBef>
                <a:spcPts val="0"/>
              </a:spcBef>
              <a:spcAft>
                <a:spcPts val="0"/>
              </a:spcAft>
            </a:pPr>
            <a:r>
              <a:rPr lang="zh-CN" altLang="en-US" dirty="0"/>
              <a:t>安全阀虽是附件，除关注根阀是否关闭外，其失效后风险也很大。</a:t>
            </a:r>
            <a:r>
              <a:rPr lang="en-US" altLang="zh-CN" dirty="0"/>
              <a:t>2018</a:t>
            </a:r>
            <a:r>
              <a:rPr lang="zh-CN" altLang="en-US" dirty="0"/>
              <a:t>年连续发生两起安全阀失效造成的事故。</a:t>
            </a:r>
            <a:endParaRPr lang="en-US" altLang="zh-CN" dirty="0"/>
          </a:p>
          <a:p>
            <a:pPr>
              <a:lnSpc>
                <a:spcPts val="3000"/>
              </a:lnSpc>
              <a:spcBef>
                <a:spcPts val="0"/>
              </a:spcBef>
              <a:spcAft>
                <a:spcPts val="0"/>
              </a:spcAft>
            </a:pPr>
            <a:r>
              <a:rPr lang="en-US" altLang="zh-CN" dirty="0"/>
              <a:t>       2018</a:t>
            </a:r>
            <a:r>
              <a:rPr lang="zh-CN" altLang="en-US" dirty="0"/>
              <a:t>年</a:t>
            </a:r>
            <a:r>
              <a:rPr lang="en-US" altLang="zh-CN" dirty="0"/>
              <a:t>6</a:t>
            </a:r>
            <a:r>
              <a:rPr lang="zh-CN" altLang="en-US" dirty="0"/>
              <a:t>月</a:t>
            </a:r>
            <a:r>
              <a:rPr lang="en-US" altLang="zh-CN" dirty="0"/>
              <a:t>18</a:t>
            </a:r>
            <a:r>
              <a:rPr lang="zh-CN" altLang="en-US" dirty="0"/>
              <a:t>日，</a:t>
            </a:r>
            <a:r>
              <a:rPr lang="zh-CN" altLang="en-US" dirty="0">
                <a:solidFill>
                  <a:srgbClr val="FF0000"/>
                </a:solidFill>
                <a:latin typeface="仿宋_GB2312"/>
                <a:ea typeface="宋体" panose="02010600030101010101" pitchFamily="2" charset="-122"/>
              </a:rPr>
              <a:t>农安县柴岗兴发糠醛有限责任公司</a:t>
            </a:r>
            <a:r>
              <a:rPr lang="zh-CN" altLang="en-US" dirty="0">
                <a:solidFill>
                  <a:srgbClr val="000000"/>
                </a:solidFill>
                <a:latin typeface="仿宋_GB2312"/>
                <a:ea typeface="宋体" panose="02010600030101010101" pitchFamily="2" charset="-122"/>
              </a:rPr>
              <a:t>，停产期间违法生产，安全阀失效，水解反应釜超压爆炸。造成</a:t>
            </a:r>
            <a:r>
              <a:rPr lang="en-US" altLang="zh-CN" dirty="0">
                <a:solidFill>
                  <a:srgbClr val="000000"/>
                </a:solidFill>
                <a:latin typeface="仿宋_GB2312"/>
                <a:ea typeface="宋体" panose="02010600030101010101" pitchFamily="2" charset="-122"/>
              </a:rPr>
              <a:t>3</a:t>
            </a:r>
            <a:r>
              <a:rPr lang="zh-CN" altLang="en-US" dirty="0">
                <a:solidFill>
                  <a:srgbClr val="000000"/>
                </a:solidFill>
                <a:latin typeface="仿宋_GB2312"/>
                <a:ea typeface="宋体" panose="02010600030101010101" pitchFamily="2" charset="-122"/>
              </a:rPr>
              <a:t>人死亡。</a:t>
            </a:r>
            <a:endParaRPr lang="zh-CN" altLang="en-US" dirty="0">
              <a:solidFill>
                <a:srgbClr val="000000"/>
              </a:solidFill>
              <a:latin typeface="仿宋_GB2312"/>
              <a:ea typeface="宋体" panose="02010600030101010101" pitchFamily="2" charset="-122"/>
            </a:endParaRPr>
          </a:p>
          <a:p>
            <a:pPr>
              <a:lnSpc>
                <a:spcPts val="3000"/>
              </a:lnSpc>
              <a:spcBef>
                <a:spcPts val="0"/>
              </a:spcBef>
              <a:spcAft>
                <a:spcPts val="0"/>
              </a:spcAft>
            </a:pPr>
            <a:r>
              <a:rPr lang="en-US" altLang="zh-CN" dirty="0"/>
              <a:t>       2018</a:t>
            </a:r>
            <a:r>
              <a:rPr lang="zh-CN" altLang="en-US" dirty="0"/>
              <a:t>年</a:t>
            </a:r>
            <a:r>
              <a:rPr lang="en-US" altLang="zh-CN" dirty="0"/>
              <a:t>12</a:t>
            </a:r>
            <a:r>
              <a:rPr lang="zh-CN" altLang="en-US" dirty="0"/>
              <a:t>月</a:t>
            </a:r>
            <a:r>
              <a:rPr lang="en-US" altLang="zh-CN" dirty="0"/>
              <a:t>8</a:t>
            </a:r>
            <a:r>
              <a:rPr lang="zh-CN" altLang="en-US" dirty="0"/>
              <a:t>日，</a:t>
            </a:r>
            <a:r>
              <a:rPr lang="zh-CN" altLang="en-US" dirty="0">
                <a:solidFill>
                  <a:srgbClr val="FF0000"/>
                </a:solidFill>
                <a:latin typeface="仿宋_GB2312"/>
                <a:ea typeface="宋体" panose="02010600030101010101" pitchFamily="2" charset="-122"/>
              </a:rPr>
              <a:t>河南能源化工集团洛阳永龙能化有限公司</a:t>
            </a:r>
            <a:r>
              <a:rPr lang="zh-CN" altLang="en-US" dirty="0">
                <a:solidFill>
                  <a:srgbClr val="000000"/>
                </a:solidFill>
                <a:latin typeface="仿宋_GB2312"/>
                <a:ea typeface="宋体" panose="02010600030101010101" pitchFamily="2" charset="-122"/>
              </a:rPr>
              <a:t>亚硝酸甲酯从制备装置的爆破片、安全阀处泄漏，造成</a:t>
            </a:r>
            <a:r>
              <a:rPr lang="en-US" altLang="zh-CN" dirty="0">
                <a:solidFill>
                  <a:srgbClr val="000000"/>
                </a:solidFill>
                <a:latin typeface="仿宋_GB2312"/>
                <a:ea typeface="宋体" panose="02010600030101010101" pitchFamily="2" charset="-122"/>
              </a:rPr>
              <a:t>3</a:t>
            </a:r>
            <a:r>
              <a:rPr lang="zh-CN" altLang="en-US" dirty="0">
                <a:solidFill>
                  <a:srgbClr val="000000"/>
                </a:solidFill>
                <a:latin typeface="仿宋_GB2312"/>
                <a:ea typeface="宋体" panose="02010600030101010101" pitchFamily="2" charset="-122"/>
              </a:rPr>
              <a:t>人中毒死亡。</a:t>
            </a:r>
            <a:endParaRPr lang="en-US" altLang="zh-CN" dirty="0"/>
          </a:p>
          <a:p>
            <a:pPr indent="304800">
              <a:lnSpc>
                <a:spcPts val="3000"/>
              </a:lnSpc>
              <a:spcAft>
                <a:spcPts val="0"/>
              </a:spcAft>
            </a:pPr>
            <a:r>
              <a:rPr lang="zh-CN" altLang="en-US" dirty="0"/>
              <a:t>引起业界对安全管理进行系统思考的</a:t>
            </a:r>
            <a:r>
              <a:rPr lang="zh-CN" altLang="en-US" dirty="0">
                <a:solidFill>
                  <a:srgbClr val="0000CC"/>
                </a:solidFill>
                <a:latin typeface="仿宋" panose="02010609060101010101" charset="-122"/>
                <a:ea typeface="仿宋" panose="02010609060101010101" charset="-122"/>
              </a:rPr>
              <a:t>意大利塞维索工厂环己烷泄漏事故</a:t>
            </a:r>
            <a:r>
              <a:rPr lang="zh-CN" altLang="en-US" dirty="0"/>
              <a:t>也是由安全阀失效所引起。</a:t>
            </a:r>
            <a:r>
              <a:rPr lang="en-US" altLang="zh-CN" kern="0" dirty="0">
                <a:solidFill>
                  <a:srgbClr val="333333"/>
                </a:solidFill>
                <a:latin typeface="Arial" panose="020B0604020202020204" pitchFamily="34" charset="0"/>
                <a:ea typeface="宋体" panose="02010600030101010101" pitchFamily="2" charset="-122"/>
                <a:cs typeface="Times New Roman" panose="02020603050405020304" pitchFamily="18" charset="0"/>
              </a:rPr>
              <a:t>1976</a:t>
            </a:r>
            <a:r>
              <a:rPr lang="zh-CN" altLang="zh-CN" kern="0" dirty="0">
                <a:solidFill>
                  <a:srgbClr val="333333"/>
                </a:solidFill>
                <a:latin typeface="Arial" panose="020B0604020202020204" pitchFamily="34" charset="0"/>
                <a:ea typeface="宋体" panose="02010600030101010101" pitchFamily="2" charset="-122"/>
                <a:cs typeface="Arial" panose="020B0604020202020204" pitchFamily="34" charset="0"/>
              </a:rPr>
              <a:t>年</a:t>
            </a:r>
            <a:r>
              <a:rPr lang="en-US" altLang="zh-CN" kern="0" dirty="0">
                <a:solidFill>
                  <a:srgbClr val="333333"/>
                </a:solidFill>
                <a:latin typeface="Arial" panose="020B0604020202020204" pitchFamily="34" charset="0"/>
                <a:ea typeface="宋体" panose="02010600030101010101" pitchFamily="2" charset="-122"/>
                <a:cs typeface="Times New Roman" panose="02020603050405020304" pitchFamily="18" charset="0"/>
              </a:rPr>
              <a:t>7</a:t>
            </a:r>
            <a:r>
              <a:rPr lang="zh-CN" altLang="zh-CN" kern="0" dirty="0">
                <a:solidFill>
                  <a:srgbClr val="333333"/>
                </a:solidFill>
                <a:latin typeface="Arial" panose="020B0604020202020204" pitchFamily="34" charset="0"/>
                <a:ea typeface="宋体" panose="02010600030101010101" pitchFamily="2" charset="-122"/>
                <a:cs typeface="Arial" panose="020B0604020202020204" pitchFamily="34" charset="0"/>
              </a:rPr>
              <a:t>月</a:t>
            </a:r>
            <a:r>
              <a:rPr lang="en-US" altLang="zh-CN" kern="0" dirty="0">
                <a:solidFill>
                  <a:srgbClr val="333333"/>
                </a:solidFill>
                <a:latin typeface="Arial" panose="020B0604020202020204" pitchFamily="34" charset="0"/>
                <a:ea typeface="宋体" panose="02010600030101010101" pitchFamily="2" charset="-122"/>
                <a:cs typeface="Times New Roman" panose="02020603050405020304" pitchFamily="18" charset="0"/>
              </a:rPr>
              <a:t>10</a:t>
            </a:r>
            <a:r>
              <a:rPr lang="zh-CN" altLang="zh-CN" kern="0" dirty="0">
                <a:solidFill>
                  <a:srgbClr val="333333"/>
                </a:solidFill>
                <a:latin typeface="Arial" panose="020B0604020202020204" pitchFamily="34" charset="0"/>
                <a:ea typeface="宋体" panose="02010600030101010101" pitchFamily="2" charset="-122"/>
                <a:cs typeface="Arial" panose="020B0604020202020204" pitchFamily="34" charset="0"/>
              </a:rPr>
              <a:t>日，</a:t>
            </a:r>
            <a:r>
              <a:rPr lang="en-US" altLang="zh-CN" kern="0" dirty="0">
                <a:solidFill>
                  <a:srgbClr val="333333"/>
                </a:solidFill>
                <a:latin typeface="Arial" panose="020B0604020202020204" pitchFamily="34" charset="0"/>
                <a:ea typeface="宋体" panose="02010600030101010101" pitchFamily="2" charset="-122"/>
                <a:cs typeface="Times New Roman" panose="02020603050405020304" pitchFamily="18" charset="0"/>
              </a:rPr>
              <a:t>ICMESA</a:t>
            </a:r>
            <a:r>
              <a:rPr lang="zh-CN" altLang="zh-CN" kern="0" dirty="0">
                <a:solidFill>
                  <a:srgbClr val="333333"/>
                </a:solidFill>
                <a:latin typeface="Arial" panose="020B0604020202020204" pitchFamily="34" charset="0"/>
                <a:ea typeface="宋体" panose="02010600030101010101" pitchFamily="2" charset="-122"/>
                <a:cs typeface="Arial" panose="020B0604020202020204" pitchFamily="34" charset="0"/>
              </a:rPr>
              <a:t>化工厂的</a:t>
            </a:r>
            <a:r>
              <a:rPr lang="en-US" altLang="zh-CN" kern="0" dirty="0">
                <a:solidFill>
                  <a:srgbClr val="333333"/>
                </a:solidFill>
                <a:latin typeface="Arial" panose="020B0604020202020204" pitchFamily="34" charset="0"/>
                <a:ea typeface="宋体" panose="02010600030101010101" pitchFamily="2" charset="-122"/>
                <a:cs typeface="Times New Roman" panose="02020603050405020304" pitchFamily="18" charset="0"/>
              </a:rPr>
              <a:t>TBC</a:t>
            </a:r>
            <a:r>
              <a:rPr lang="zh-CN" altLang="zh-CN" kern="0" dirty="0">
                <a:solidFill>
                  <a:srgbClr val="333333"/>
                </a:solidFill>
                <a:latin typeface="Arial" panose="020B0604020202020204" pitchFamily="34" charset="0"/>
                <a:ea typeface="宋体" panose="02010600030101010101" pitchFamily="2" charset="-122"/>
                <a:cs typeface="Arial" panose="020B0604020202020204" pitchFamily="34" charset="0"/>
              </a:rPr>
              <a:t>（</a:t>
            </a:r>
            <a:r>
              <a:rPr lang="en-US" altLang="zh-CN" kern="0" dirty="0">
                <a:solidFill>
                  <a:srgbClr val="333333"/>
                </a:solidFill>
                <a:latin typeface="Arial" panose="020B0604020202020204" pitchFamily="34" charset="0"/>
                <a:ea typeface="宋体" panose="02010600030101010101" pitchFamily="2" charset="-122"/>
                <a:cs typeface="Times New Roman" panose="02020603050405020304" pitchFamily="18" charset="0"/>
              </a:rPr>
              <a:t>1,2,3,4-</a:t>
            </a:r>
            <a:r>
              <a:rPr lang="zh-CN" altLang="zh-CN" kern="0" dirty="0">
                <a:solidFill>
                  <a:srgbClr val="333333"/>
                </a:solidFill>
                <a:latin typeface="Arial" panose="020B0604020202020204" pitchFamily="34" charset="0"/>
                <a:ea typeface="宋体" panose="02010600030101010101" pitchFamily="2" charset="-122"/>
                <a:cs typeface="Arial" panose="020B0604020202020204" pitchFamily="34" charset="0"/>
              </a:rPr>
              <a:t>四氯苯）加碱水解</a:t>
            </a:r>
            <a:r>
              <a:rPr lang="en-US" altLang="zh-CN" kern="0" dirty="0" err="1">
                <a:solidFill>
                  <a:srgbClr val="136EC2"/>
                </a:solidFill>
                <a:latin typeface="宋体" panose="02010600030101010101" pitchFamily="2" charset="-122"/>
                <a:ea typeface="宋体" panose="02010600030101010101" pitchFamily="2" charset="-122"/>
                <a:cs typeface="Times New Roman" panose="02020603050405020304" pitchFamily="18" charset="0"/>
                <a:hlinkClick r:id="rId1"/>
              </a:rPr>
              <a:t>反应釜</a:t>
            </a:r>
            <a:r>
              <a:rPr lang="zh-CN" altLang="zh-CN" kern="0" dirty="0">
                <a:solidFill>
                  <a:srgbClr val="333333"/>
                </a:solidFill>
                <a:latin typeface="Arial" panose="020B0604020202020204" pitchFamily="34" charset="0"/>
                <a:ea typeface="宋体" panose="02010600030101010101" pitchFamily="2" charset="-122"/>
                <a:cs typeface="Arial" panose="020B0604020202020204" pitchFamily="34" charset="0"/>
              </a:rPr>
              <a:t>突然发生爆炸。该反应釜的目的是使</a:t>
            </a:r>
            <a:r>
              <a:rPr lang="en-US" altLang="zh-CN" kern="0" dirty="0">
                <a:solidFill>
                  <a:srgbClr val="333333"/>
                </a:solidFill>
                <a:latin typeface="Arial" panose="020B0604020202020204" pitchFamily="34" charset="0"/>
                <a:ea typeface="宋体" panose="02010600030101010101" pitchFamily="2" charset="-122"/>
                <a:cs typeface="Times New Roman" panose="02020603050405020304" pitchFamily="18" charset="0"/>
              </a:rPr>
              <a:t>TBC</a:t>
            </a:r>
            <a:r>
              <a:rPr lang="zh-CN" altLang="zh-CN" kern="0" dirty="0">
                <a:solidFill>
                  <a:srgbClr val="333333"/>
                </a:solidFill>
                <a:latin typeface="Arial" panose="020B0604020202020204" pitchFamily="34" charset="0"/>
                <a:ea typeface="宋体" panose="02010600030101010101" pitchFamily="2" charset="-122"/>
                <a:cs typeface="Arial" panose="020B0604020202020204" pitchFamily="34" charset="0"/>
              </a:rPr>
              <a:t>经水解而形成制造</a:t>
            </a:r>
            <a:r>
              <a:rPr lang="en-US" altLang="zh-CN" kern="0" dirty="0">
                <a:solidFill>
                  <a:srgbClr val="333333"/>
                </a:solidFill>
                <a:latin typeface="Arial" panose="020B0604020202020204" pitchFamily="34" charset="0"/>
                <a:ea typeface="宋体" panose="02010600030101010101" pitchFamily="2" charset="-122"/>
                <a:cs typeface="Times New Roman" panose="02020603050405020304" pitchFamily="18" charset="0"/>
              </a:rPr>
              <a:t>TCP</a:t>
            </a:r>
            <a:r>
              <a:rPr lang="zh-CN" altLang="zh-CN" kern="0" dirty="0">
                <a:solidFill>
                  <a:srgbClr val="333333"/>
                </a:solidFill>
                <a:latin typeface="Arial" panose="020B0604020202020204" pitchFamily="34" charset="0"/>
                <a:ea typeface="宋体" panose="02010600030101010101" pitchFamily="2" charset="-122"/>
                <a:cs typeface="Arial" panose="020B0604020202020204" pitchFamily="34" charset="0"/>
              </a:rPr>
              <a:t>的中间体</a:t>
            </a:r>
            <a:r>
              <a:rPr lang="en-US" altLang="zh-CN" kern="0" dirty="0">
                <a:solidFill>
                  <a:srgbClr val="333333"/>
                </a:solidFill>
                <a:latin typeface="Arial" panose="020B0604020202020204" pitchFamily="34" charset="0"/>
                <a:ea typeface="宋体" panose="02010600030101010101" pitchFamily="2" charset="-122"/>
                <a:cs typeface="Times New Roman" panose="02020603050405020304" pitchFamily="18" charset="0"/>
              </a:rPr>
              <a:t>——2,4,5-</a:t>
            </a:r>
            <a:r>
              <a:rPr lang="zh-CN" altLang="zh-CN" kern="0" dirty="0">
                <a:solidFill>
                  <a:srgbClr val="333333"/>
                </a:solidFill>
                <a:latin typeface="Arial" panose="020B0604020202020204" pitchFamily="34" charset="0"/>
                <a:ea typeface="宋体" panose="02010600030101010101" pitchFamily="2" charset="-122"/>
                <a:cs typeface="Arial" panose="020B0604020202020204" pitchFamily="34" charset="0"/>
              </a:rPr>
              <a:t>三氯酚钠，由于反应放热失控，引起压力过高而导致</a:t>
            </a:r>
            <a:r>
              <a:rPr lang="en-US" altLang="zh-CN" kern="0" dirty="0" err="1">
                <a:solidFill>
                  <a:srgbClr val="136EC2"/>
                </a:solidFill>
                <a:latin typeface="宋体" panose="02010600030101010101" pitchFamily="2" charset="-122"/>
                <a:ea typeface="宋体" panose="02010600030101010101" pitchFamily="2" charset="-122"/>
                <a:cs typeface="Times New Roman" panose="02020603050405020304" pitchFamily="18" charset="0"/>
                <a:hlinkClick r:id="rId2"/>
              </a:rPr>
              <a:t>安全阀</a:t>
            </a:r>
            <a:r>
              <a:rPr lang="zh-CN" altLang="zh-CN" kern="0" dirty="0">
                <a:solidFill>
                  <a:srgbClr val="333333"/>
                </a:solidFill>
                <a:latin typeface="Arial" panose="020B0604020202020204" pitchFamily="34" charset="0"/>
                <a:ea typeface="宋体" panose="02010600030101010101" pitchFamily="2" charset="-122"/>
                <a:cs typeface="Arial" panose="020B0604020202020204" pitchFamily="34" charset="0"/>
              </a:rPr>
              <a:t>失灵而形成爆炸。由于当时釜内的压力高达</a:t>
            </a:r>
            <a:r>
              <a:rPr lang="en-US" altLang="zh-CN" kern="0" dirty="0">
                <a:solidFill>
                  <a:srgbClr val="333333"/>
                </a:solidFill>
                <a:latin typeface="Arial" panose="020B0604020202020204" pitchFamily="34" charset="0"/>
                <a:ea typeface="宋体" panose="02010600030101010101" pitchFamily="2" charset="-122"/>
                <a:cs typeface="Times New Roman" panose="02020603050405020304" pitchFamily="18" charset="0"/>
              </a:rPr>
              <a:t>4</a:t>
            </a:r>
            <a:r>
              <a:rPr lang="zh-CN" altLang="zh-CN" kern="0" dirty="0">
                <a:solidFill>
                  <a:srgbClr val="333333"/>
                </a:solidFill>
                <a:latin typeface="Arial" panose="020B0604020202020204" pitchFamily="34" charset="0"/>
                <a:ea typeface="宋体" panose="02010600030101010101" pitchFamily="2" charset="-122"/>
                <a:cs typeface="Arial" panose="020B0604020202020204" pitchFamily="34" charset="0"/>
              </a:rPr>
              <a:t>个大气压，温度高达</a:t>
            </a:r>
            <a:r>
              <a:rPr lang="en-US" altLang="zh-CN" kern="0" dirty="0">
                <a:solidFill>
                  <a:srgbClr val="333333"/>
                </a:solidFill>
                <a:latin typeface="Arial" panose="020B0604020202020204" pitchFamily="34" charset="0"/>
                <a:ea typeface="宋体" panose="02010600030101010101" pitchFamily="2" charset="-122"/>
                <a:cs typeface="Times New Roman" panose="02020603050405020304" pitchFamily="18" charset="0"/>
              </a:rPr>
              <a:t>250</a:t>
            </a:r>
            <a:r>
              <a:rPr lang="zh-CN" altLang="zh-CN" kern="0" dirty="0">
                <a:solidFill>
                  <a:srgbClr val="333333"/>
                </a:solidFill>
                <a:latin typeface="Calibri" panose="020F0502020204030204" pitchFamily="34" charset="0"/>
                <a:ea typeface="微软雅黑" panose="020B0503020204020204" pitchFamily="34" charset="-122"/>
                <a:cs typeface="微软雅黑" panose="020B0503020204020204" pitchFamily="34" charset="-122"/>
              </a:rPr>
              <a:t>℃</a:t>
            </a:r>
            <a:r>
              <a:rPr lang="zh-CN" altLang="zh-CN" kern="0" dirty="0">
                <a:solidFill>
                  <a:srgbClr val="333333"/>
                </a:solidFill>
                <a:latin typeface="Arial" panose="020B0604020202020204" pitchFamily="34" charset="0"/>
                <a:ea typeface="宋体" panose="02010600030101010101" pitchFamily="2" charset="-122"/>
                <a:cs typeface="Arial" panose="020B0604020202020204" pitchFamily="34" charset="0"/>
              </a:rPr>
              <a:t>，包括反应原料、生成物以及二恶英杂质等在内的化学物质一起冲破了屋顶，冲入空中，形成一个污染</a:t>
            </a:r>
            <a:r>
              <a:rPr lang="en-US" altLang="zh-CN" kern="0" dirty="0" err="1">
                <a:solidFill>
                  <a:srgbClr val="136EC2"/>
                </a:solidFill>
                <a:latin typeface="宋体" panose="02010600030101010101" pitchFamily="2" charset="-122"/>
                <a:ea typeface="宋体" panose="02010600030101010101" pitchFamily="2" charset="-122"/>
                <a:cs typeface="Times New Roman" panose="02020603050405020304" pitchFamily="18" charset="0"/>
                <a:hlinkClick r:id="rId3"/>
              </a:rPr>
              <a:t>云团</a:t>
            </a:r>
            <a:r>
              <a:rPr lang="zh-CN" altLang="zh-CN" kern="0" dirty="0">
                <a:solidFill>
                  <a:srgbClr val="333333"/>
                </a:solidFill>
                <a:latin typeface="Arial" panose="020B0604020202020204" pitchFamily="34" charset="0"/>
                <a:ea typeface="宋体" panose="02010600030101010101" pitchFamily="2" charset="-122"/>
                <a:cs typeface="Arial" panose="020B0604020202020204" pitchFamily="34" charset="0"/>
              </a:rPr>
              <a:t>，这个过程持续了约</a:t>
            </a:r>
            <a:r>
              <a:rPr lang="en-US" altLang="zh-CN" kern="0" dirty="0">
                <a:solidFill>
                  <a:srgbClr val="333333"/>
                </a:solidFill>
                <a:latin typeface="Arial" panose="020B0604020202020204" pitchFamily="34" charset="0"/>
                <a:ea typeface="宋体" panose="02010600030101010101" pitchFamily="2" charset="-122"/>
                <a:cs typeface="Times New Roman" panose="02020603050405020304" pitchFamily="18" charset="0"/>
              </a:rPr>
              <a:t>20</a:t>
            </a:r>
            <a:r>
              <a:rPr lang="zh-CN" altLang="zh-CN" kern="0" dirty="0">
                <a:solidFill>
                  <a:srgbClr val="333333"/>
                </a:solidFill>
                <a:latin typeface="Arial" panose="020B0604020202020204" pitchFamily="34" charset="0"/>
                <a:ea typeface="宋体" panose="02010600030101010101" pitchFamily="2" charset="-122"/>
                <a:cs typeface="Arial" panose="020B0604020202020204" pitchFamily="34" charset="0"/>
              </a:rPr>
              <a:t>分钟。</a:t>
            </a:r>
            <a:endParaRPr lang="en-US" altLang="zh-CN"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842949" y="445701"/>
            <a:ext cx="4421403"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6 </a:t>
            </a:r>
            <a:r>
              <a:rPr lang="zh-CN" altLang="en-US" sz="2800" dirty="0">
                <a:latin typeface="Times New Roman" panose="02020603050405020304" pitchFamily="18" charset="0"/>
                <a:ea typeface="黑体" panose="02010609060101010101" pitchFamily="49" charset="-122"/>
              </a:rPr>
              <a:t>仪表安全风险隐患排查表</a:t>
            </a:r>
            <a:endParaRPr lang="zh-CN" altLang="en-US" sz="2800" dirty="0"/>
          </a:p>
        </p:txBody>
      </p:sp>
      <p:sp>
        <p:nvSpPr>
          <p:cNvPr id="6" name="矩形 5"/>
          <p:cNvSpPr/>
          <p:nvPr/>
        </p:nvSpPr>
        <p:spPr>
          <a:xfrm>
            <a:off x="2711624" y="2204864"/>
            <a:ext cx="5269746" cy="1569660"/>
          </a:xfrm>
          <a:prstGeom prst="rect">
            <a:avLst/>
          </a:prstGeom>
          <a:ln>
            <a:solidFill>
              <a:schemeClr val="accent1"/>
            </a:solidFill>
          </a:ln>
        </p:spPr>
        <p:txBody>
          <a:bodyPr wrap="square">
            <a:spAutoFit/>
          </a:bodyPr>
          <a:lstStyle/>
          <a:p>
            <a:r>
              <a:rPr lang="en-US" altLang="zh-CN" sz="2400" dirty="0">
                <a:latin typeface="+mn-ea"/>
                <a:ea typeface="+mn-ea"/>
              </a:rPr>
              <a:t>(</a:t>
            </a:r>
            <a:r>
              <a:rPr lang="zh-CN" altLang="en-US" sz="2400" dirty="0">
                <a:latin typeface="+mn-ea"/>
                <a:ea typeface="+mn-ea"/>
              </a:rPr>
              <a:t>一</a:t>
            </a:r>
            <a:r>
              <a:rPr lang="en-US" altLang="zh-CN" sz="2400" dirty="0">
                <a:latin typeface="+mn-ea"/>
                <a:ea typeface="+mn-ea"/>
              </a:rPr>
              <a:t>)</a:t>
            </a:r>
            <a:r>
              <a:rPr lang="zh-CN" altLang="en-US" sz="2400" dirty="0">
                <a:latin typeface="+mn-ea"/>
                <a:ea typeface="+mn-ea"/>
              </a:rPr>
              <a:t>仪表安全管理</a:t>
            </a:r>
            <a:endParaRPr lang="en-US" altLang="zh-CN" sz="2400" dirty="0">
              <a:latin typeface="+mn-ea"/>
              <a:ea typeface="+mn-ea"/>
            </a:endParaRPr>
          </a:p>
          <a:p>
            <a:r>
              <a:rPr lang="en-US" altLang="zh-CN" sz="2400" dirty="0">
                <a:latin typeface="+mn-ea"/>
                <a:ea typeface="+mn-ea"/>
              </a:rPr>
              <a:t>(</a:t>
            </a:r>
            <a:r>
              <a:rPr lang="zh-CN" altLang="en-US" sz="2400" dirty="0">
                <a:latin typeface="+mn-ea"/>
                <a:ea typeface="+mn-ea"/>
              </a:rPr>
              <a:t>二</a:t>
            </a:r>
            <a:r>
              <a:rPr lang="en-US" altLang="zh-CN" sz="2400" dirty="0">
                <a:latin typeface="+mn-ea"/>
                <a:ea typeface="+mn-ea"/>
              </a:rPr>
              <a:t>)</a:t>
            </a:r>
            <a:r>
              <a:rPr lang="zh-CN" altLang="en-US" sz="2400" dirty="0">
                <a:latin typeface="+mn-ea"/>
                <a:ea typeface="+mn-ea"/>
              </a:rPr>
              <a:t>控制系统设置</a:t>
            </a:r>
            <a:endParaRPr lang="en-US" altLang="zh-CN" sz="2400" dirty="0">
              <a:latin typeface="+mn-ea"/>
              <a:ea typeface="+mn-ea"/>
            </a:endParaRPr>
          </a:p>
          <a:p>
            <a:r>
              <a:rPr lang="en-US" altLang="zh-CN" sz="2400" dirty="0">
                <a:latin typeface="+mn-ea"/>
                <a:ea typeface="+mn-ea"/>
              </a:rPr>
              <a:t>(</a:t>
            </a:r>
            <a:r>
              <a:rPr lang="zh-CN" altLang="en-US" sz="2400" dirty="0">
                <a:latin typeface="+mn-ea"/>
                <a:ea typeface="+mn-ea"/>
              </a:rPr>
              <a:t>三</a:t>
            </a:r>
            <a:r>
              <a:rPr lang="en-US" altLang="zh-CN" sz="2400" dirty="0">
                <a:latin typeface="+mn-ea"/>
                <a:ea typeface="+mn-ea"/>
              </a:rPr>
              <a:t>)</a:t>
            </a:r>
            <a:r>
              <a:rPr lang="zh-CN" altLang="en-US" sz="2400" dirty="0">
                <a:latin typeface="+mn-ea"/>
                <a:ea typeface="+mn-ea"/>
              </a:rPr>
              <a:t>仪表系统设置</a:t>
            </a:r>
            <a:endParaRPr lang="en-US" altLang="zh-CN" sz="2400" dirty="0">
              <a:latin typeface="+mn-ea"/>
              <a:ea typeface="+mn-ea"/>
            </a:endParaRPr>
          </a:p>
          <a:p>
            <a:r>
              <a:rPr lang="en-US" altLang="zh-CN" sz="2400" dirty="0">
                <a:latin typeface="+mn-ea"/>
                <a:ea typeface="+mn-ea"/>
              </a:rPr>
              <a:t>(</a:t>
            </a:r>
            <a:r>
              <a:rPr lang="zh-CN" altLang="en-US" sz="2400" dirty="0">
                <a:latin typeface="+mn-ea"/>
                <a:ea typeface="+mn-ea"/>
              </a:rPr>
              <a:t>四</a:t>
            </a:r>
            <a:r>
              <a:rPr lang="en-US" altLang="zh-CN" sz="2400" dirty="0">
                <a:latin typeface="+mn-ea"/>
                <a:ea typeface="+mn-ea"/>
              </a:rPr>
              <a:t>)</a:t>
            </a:r>
            <a:r>
              <a:rPr lang="zh-CN" altLang="en-US" sz="2400" dirty="0">
                <a:latin typeface="+mn-ea"/>
                <a:ea typeface="+mn-ea"/>
              </a:rPr>
              <a:t>气体检测报警管理</a:t>
            </a:r>
            <a:endParaRPr lang="en-US" altLang="zh-CN" sz="2400" dirty="0">
              <a:latin typeface="+mn-ea"/>
              <a:ea typeface="+mn-ea"/>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50741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6.1</a:t>
            </a:r>
            <a:r>
              <a:rPr lang="zh-CN" altLang="en-US" sz="2400" kern="0" dirty="0">
                <a:latin typeface="黑体" panose="02010609060101010101" pitchFamily="49" charset="-122"/>
                <a:ea typeface="黑体" panose="02010609060101010101" pitchFamily="49" charset="-122"/>
              </a:rPr>
              <a:t>仪表安全管理</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52965" y="2132856"/>
            <a:ext cx="11089232" cy="3554819"/>
          </a:xfrm>
          <a:prstGeom prst="rect">
            <a:avLst/>
          </a:prstGeom>
          <a:ln>
            <a:solidFill>
              <a:schemeClr val="accent1"/>
            </a:solidFill>
          </a:ln>
        </p:spPr>
        <p:txBody>
          <a:bodyPr wrap="square">
            <a:spAutoFit/>
          </a:bodyPr>
          <a:lstStyle/>
          <a:p>
            <a:pPr>
              <a:lnSpc>
                <a:spcPts val="3000"/>
              </a:lnSpc>
            </a:pPr>
            <a:r>
              <a:rPr lang="en-US" altLang="zh-CN" sz="2000" dirty="0"/>
              <a:t>       1.</a:t>
            </a:r>
            <a:r>
              <a:rPr lang="zh-CN" altLang="zh-CN" sz="2000" dirty="0"/>
              <a:t>企业应建立仪表自动化控制系统安全管理、日常维护保养等</a:t>
            </a:r>
            <a:r>
              <a:rPr lang="zh-CN" altLang="zh-CN" sz="2000" dirty="0">
                <a:solidFill>
                  <a:srgbClr val="FF0000"/>
                </a:solidFill>
              </a:rPr>
              <a:t>制度</a:t>
            </a:r>
            <a:r>
              <a:rPr lang="zh-CN" altLang="zh-CN" sz="2000" dirty="0"/>
              <a:t>。建立健全仪表检查、维护、使用、检定等各类</a:t>
            </a:r>
            <a:r>
              <a:rPr lang="zh-CN" altLang="zh-CN" sz="2000" dirty="0">
                <a:solidFill>
                  <a:srgbClr val="FF0000"/>
                </a:solidFill>
              </a:rPr>
              <a:t>台账</a:t>
            </a:r>
            <a:r>
              <a:rPr lang="zh-CN" altLang="zh-CN" sz="2000" dirty="0"/>
              <a:t>及仪表巡检</a:t>
            </a:r>
            <a:r>
              <a:rPr lang="zh-CN" altLang="zh-CN" sz="2000" dirty="0">
                <a:solidFill>
                  <a:srgbClr val="FF0000"/>
                </a:solidFill>
              </a:rPr>
              <a:t>记录</a:t>
            </a:r>
            <a:r>
              <a:rPr lang="zh-CN" altLang="zh-CN" sz="2000" dirty="0"/>
              <a:t>。</a:t>
            </a:r>
            <a:endParaRPr lang="en-US" altLang="zh-CN" sz="2000" dirty="0"/>
          </a:p>
          <a:p>
            <a:pPr>
              <a:lnSpc>
                <a:spcPts val="3000"/>
              </a:lnSpc>
            </a:pPr>
            <a:r>
              <a:rPr lang="en-US" altLang="zh-CN" sz="2000" dirty="0"/>
              <a:t>       3.</a:t>
            </a:r>
            <a:r>
              <a:rPr lang="zh-CN" altLang="zh-CN" sz="2000" dirty="0"/>
              <a:t>仪表调试、维护及检测记录齐全</a:t>
            </a:r>
            <a:r>
              <a:rPr lang="en-US" altLang="zh-CN" sz="2000" dirty="0"/>
              <a:t>,</a:t>
            </a:r>
            <a:r>
              <a:rPr lang="zh-CN" altLang="zh-CN" sz="2000" dirty="0"/>
              <a:t>主要包括：仪表定期校验、回路调试记录；检测仪表和控制系统检维护记录。</a:t>
            </a:r>
            <a:endParaRPr lang="en-US" altLang="zh-CN" sz="2000" dirty="0"/>
          </a:p>
          <a:p>
            <a:pPr>
              <a:lnSpc>
                <a:spcPts val="3000"/>
              </a:lnSpc>
            </a:pPr>
            <a:r>
              <a:rPr lang="en-US" altLang="zh-CN" sz="2000" dirty="0"/>
              <a:t>       4.</a:t>
            </a:r>
            <a:r>
              <a:rPr lang="zh-CN" altLang="zh-CN" sz="2000" dirty="0"/>
              <a:t>新（改、扩）建装置和大修装置的仪表自动化控制系统</a:t>
            </a:r>
            <a:r>
              <a:rPr lang="zh-CN" altLang="zh-CN" sz="2000" dirty="0">
                <a:solidFill>
                  <a:srgbClr val="FF0000"/>
                </a:solidFill>
              </a:rPr>
              <a:t>投用前</a:t>
            </a:r>
            <a:r>
              <a:rPr lang="zh-CN" altLang="zh-CN" sz="2000" dirty="0"/>
              <a:t>、长期停用的仪表自动化控制系统</a:t>
            </a:r>
            <a:r>
              <a:rPr lang="zh-CN" altLang="zh-CN" sz="2000" dirty="0">
                <a:solidFill>
                  <a:srgbClr val="FF0000"/>
                </a:solidFill>
              </a:rPr>
              <a:t>再次启用前</a:t>
            </a:r>
            <a:r>
              <a:rPr lang="zh-CN" altLang="zh-CN" sz="2000" dirty="0"/>
              <a:t>，必须进行检查确认。</a:t>
            </a:r>
            <a:endParaRPr lang="en-US" altLang="zh-CN" sz="2000" dirty="0"/>
          </a:p>
          <a:p>
            <a:pPr>
              <a:lnSpc>
                <a:spcPts val="3000"/>
              </a:lnSpc>
            </a:pPr>
            <a:r>
              <a:rPr lang="en-US" altLang="zh-CN" sz="2000" dirty="0"/>
              <a:t>       5.</a:t>
            </a:r>
            <a:r>
              <a:rPr lang="zh-CN" altLang="zh-CN" sz="2000" dirty="0"/>
              <a:t>控制系统管理应满足以下要求：</a:t>
            </a:r>
            <a:r>
              <a:rPr lang="zh-CN" altLang="zh-CN" sz="2000" dirty="0">
                <a:solidFill>
                  <a:srgbClr val="FF0000"/>
                </a:solidFill>
              </a:rPr>
              <a:t>控制方案变更</a:t>
            </a:r>
            <a:r>
              <a:rPr lang="zh-CN" altLang="zh-CN" sz="2000" dirty="0"/>
              <a:t>应办理审批手续；控制系统故障处理、检修及组态修改记录应齐全；控制系统建立有应急预案。</a:t>
            </a:r>
            <a:endParaRPr lang="en-US" altLang="zh-CN" sz="2000" dirty="0"/>
          </a:p>
          <a:p>
            <a:pPr>
              <a:lnSpc>
                <a:spcPts val="3000"/>
              </a:lnSpc>
            </a:pPr>
            <a:r>
              <a:rPr lang="en-US" altLang="zh-CN" sz="2000" dirty="0"/>
              <a:t>       6.</a:t>
            </a:r>
            <a:r>
              <a:rPr lang="zh-CN" altLang="zh-CN" sz="2000" dirty="0"/>
              <a:t>企业应建立安全联锁保护系统</a:t>
            </a:r>
            <a:r>
              <a:rPr lang="zh-CN" altLang="zh-CN" sz="2000" dirty="0">
                <a:solidFill>
                  <a:srgbClr val="FF0000"/>
                </a:solidFill>
              </a:rPr>
              <a:t>停运、变更</a:t>
            </a:r>
            <a:r>
              <a:rPr lang="zh-CN" altLang="zh-CN" sz="2000" dirty="0"/>
              <a:t>专业会签和技术负责人审批制度。</a:t>
            </a:r>
            <a:endParaRPr lang="en-US" altLang="zh-CN" sz="2000" dirty="0"/>
          </a:p>
        </p:txBody>
      </p:sp>
      <p:sp>
        <p:nvSpPr>
          <p:cNvPr id="6" name="矩形 5"/>
          <p:cNvSpPr/>
          <p:nvPr/>
        </p:nvSpPr>
        <p:spPr>
          <a:xfrm>
            <a:off x="623392" y="1196752"/>
            <a:ext cx="11089232" cy="494238"/>
          </a:xfrm>
          <a:prstGeom prst="rect">
            <a:avLst/>
          </a:prstGeom>
          <a:ln>
            <a:solidFill>
              <a:schemeClr val="accent1"/>
            </a:solidFill>
          </a:ln>
        </p:spPr>
        <p:txBody>
          <a:bodyPr wrap="square">
            <a:spAutoFit/>
          </a:bodyPr>
          <a:lstStyle/>
          <a:p>
            <a:pPr>
              <a:lnSpc>
                <a:spcPts val="3600"/>
              </a:lnSpc>
            </a:pPr>
            <a:r>
              <a:rPr lang="zh-CN" altLang="en-US" sz="2000" kern="0" dirty="0">
                <a:latin typeface="Times New Roman" panose="02020603050405020304" pitchFamily="18" charset="0"/>
                <a:ea typeface="仿宋_GB2312"/>
              </a:rPr>
              <a:t>关键词：</a:t>
            </a:r>
            <a:r>
              <a:rPr lang="zh-CN" altLang="en-US" sz="2000" kern="0" dirty="0">
                <a:solidFill>
                  <a:srgbClr val="FF0000"/>
                </a:solidFill>
                <a:latin typeface="Times New Roman" panose="02020603050405020304" pitchFamily="18" charset="0"/>
                <a:ea typeface="仿宋_GB2312"/>
              </a:rPr>
              <a:t>仪表管理制度、台账及记录、控制系统启用、控制系统变更、安全联锁变更</a:t>
            </a:r>
            <a:endParaRPr lang="zh-CN" altLang="en-US" sz="2000" dirty="0">
              <a:solidFill>
                <a:srgbClr val="FF0000"/>
              </a:solidFill>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50741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6.3</a:t>
            </a:r>
            <a:r>
              <a:rPr lang="zh-CN" altLang="en-US" sz="2400" kern="0" dirty="0">
                <a:latin typeface="黑体" panose="02010609060101010101" pitchFamily="49" charset="-122"/>
                <a:ea typeface="黑体" panose="02010609060101010101" pitchFamily="49" charset="-122"/>
              </a:rPr>
              <a:t>仪表系统设置</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13910" y="2014032"/>
            <a:ext cx="11089232" cy="3170099"/>
          </a:xfrm>
          <a:prstGeom prst="rect">
            <a:avLst/>
          </a:prstGeom>
          <a:ln>
            <a:solidFill>
              <a:schemeClr val="accent1"/>
            </a:solidFill>
          </a:ln>
        </p:spPr>
        <p:txBody>
          <a:bodyPr wrap="square">
            <a:spAutoFit/>
          </a:bodyPr>
          <a:lstStyle/>
          <a:p>
            <a:pPr>
              <a:lnSpc>
                <a:spcPts val="3000"/>
              </a:lnSpc>
            </a:pPr>
            <a:r>
              <a:rPr lang="en-US" altLang="zh-CN" sz="2000" dirty="0"/>
              <a:t>       1.</a:t>
            </a:r>
            <a:r>
              <a:rPr lang="zh-CN" altLang="zh-CN" sz="2000" dirty="0"/>
              <a:t>化工生产装置自动化控制系统应设置</a:t>
            </a:r>
            <a:r>
              <a:rPr lang="zh-CN" altLang="zh-CN" sz="2000" dirty="0">
                <a:solidFill>
                  <a:srgbClr val="FF0000"/>
                </a:solidFill>
              </a:rPr>
              <a:t>不间断电源</a:t>
            </a:r>
            <a:r>
              <a:rPr lang="zh-CN" altLang="zh-CN" sz="2000" dirty="0"/>
              <a:t>，可燃有毒气体检测报警系统应设置不间断电源，后备电池的供电时间不小于</a:t>
            </a:r>
            <a:r>
              <a:rPr lang="en-US" altLang="zh-CN" sz="2000" dirty="0"/>
              <a:t>30min</a:t>
            </a:r>
            <a:r>
              <a:rPr lang="zh-CN" altLang="zh-CN" sz="2000" dirty="0"/>
              <a:t>。</a:t>
            </a:r>
            <a:endParaRPr lang="en-US" altLang="zh-CN" sz="2000" dirty="0"/>
          </a:p>
          <a:p>
            <a:pPr>
              <a:lnSpc>
                <a:spcPts val="3000"/>
              </a:lnSpc>
            </a:pPr>
            <a:r>
              <a:rPr lang="en-US" altLang="zh-CN" sz="2000" dirty="0"/>
              <a:t>       </a:t>
            </a:r>
            <a:r>
              <a:rPr lang="en-US" altLang="zh-CN" sz="2000" dirty="0">
                <a:latin typeface="黑体" panose="02010609060101010101" pitchFamily="49" charset="-122"/>
                <a:ea typeface="黑体" panose="02010609060101010101" pitchFamily="49" charset="-122"/>
              </a:rPr>
              <a:t>4.</a:t>
            </a:r>
            <a:r>
              <a:rPr lang="zh-CN" altLang="zh-CN" sz="2000" dirty="0">
                <a:latin typeface="黑体" panose="02010609060101010101" pitchFamily="49" charset="-122"/>
                <a:ea typeface="黑体" panose="02010609060101010101" pitchFamily="49" charset="-122"/>
              </a:rPr>
              <a:t>爆炸危险场所的仪表、仪表线路的防爆等级应满足区域的</a:t>
            </a:r>
            <a:r>
              <a:rPr lang="zh-CN" altLang="zh-CN" sz="2000" dirty="0">
                <a:solidFill>
                  <a:srgbClr val="FF0000"/>
                </a:solidFill>
                <a:latin typeface="黑体" panose="02010609060101010101" pitchFamily="49" charset="-122"/>
                <a:ea typeface="黑体" panose="02010609060101010101" pitchFamily="49" charset="-122"/>
              </a:rPr>
              <a:t>防爆</a:t>
            </a:r>
            <a:r>
              <a:rPr lang="zh-CN" altLang="zh-CN" sz="2000" dirty="0">
                <a:latin typeface="黑体" panose="02010609060101010101" pitchFamily="49" charset="-122"/>
                <a:ea typeface="黑体" panose="02010609060101010101" pitchFamily="49" charset="-122"/>
              </a:rPr>
              <a:t>要求。</a:t>
            </a:r>
            <a:endParaRPr lang="en-US" altLang="zh-CN" sz="2000" dirty="0">
              <a:latin typeface="黑体" panose="02010609060101010101" pitchFamily="49" charset="-122"/>
              <a:ea typeface="黑体" panose="02010609060101010101" pitchFamily="49" charset="-122"/>
            </a:endParaRPr>
          </a:p>
          <a:p>
            <a:pPr>
              <a:lnSpc>
                <a:spcPts val="3000"/>
              </a:lnSpc>
            </a:pPr>
            <a:r>
              <a:rPr lang="en-US" altLang="zh-CN" sz="2000" dirty="0"/>
              <a:t>       6.</a:t>
            </a:r>
            <a:r>
              <a:rPr lang="zh-CN" altLang="zh-CN" sz="2000" dirty="0"/>
              <a:t>危险化学品重大危险源配备的温度、压力、液位、流量、组份等信息应不</a:t>
            </a:r>
            <a:r>
              <a:rPr lang="zh-CN" altLang="zh-CN" sz="2000" dirty="0">
                <a:solidFill>
                  <a:srgbClr val="FF0000"/>
                </a:solidFill>
              </a:rPr>
              <a:t>间断采集和监测</a:t>
            </a:r>
            <a:r>
              <a:rPr lang="zh-CN" altLang="zh-CN" sz="2000" dirty="0"/>
              <a:t>，并具备信息远传、连续记录、事故预警、信息存储等功能；记录的电子数据的保存时间不少于</a:t>
            </a:r>
            <a:r>
              <a:rPr lang="en-US" altLang="zh-CN" sz="2000" dirty="0"/>
              <a:t>30</a:t>
            </a:r>
            <a:r>
              <a:rPr lang="zh-CN" altLang="zh-CN" sz="2000" dirty="0"/>
              <a:t>天。</a:t>
            </a:r>
            <a:endParaRPr lang="en-US" altLang="zh-CN" sz="2000" dirty="0"/>
          </a:p>
          <a:p>
            <a:pPr>
              <a:lnSpc>
                <a:spcPts val="3000"/>
              </a:lnSpc>
            </a:pPr>
            <a:r>
              <a:rPr lang="en-US" altLang="zh-CN" sz="2000" dirty="0"/>
              <a:t>       9.</a:t>
            </a:r>
            <a:r>
              <a:rPr lang="zh-CN" altLang="zh-CN" sz="2000" dirty="0"/>
              <a:t>罐区储罐高高、低低液位报警信号的液位测量仪表应采用</a:t>
            </a:r>
            <a:r>
              <a:rPr lang="zh-CN" altLang="zh-CN" sz="2000" dirty="0">
                <a:solidFill>
                  <a:srgbClr val="FF0000"/>
                </a:solidFill>
              </a:rPr>
              <a:t>单独的液位连续测量仪表</a:t>
            </a:r>
            <a:r>
              <a:rPr lang="zh-CN" altLang="zh-CN" sz="2000" dirty="0"/>
              <a:t>或液位开关，报警信号应传送至自动控制系统。</a:t>
            </a:r>
            <a:endParaRPr lang="en-US" altLang="zh-CN" sz="2000" dirty="0">
              <a:latin typeface="黑体" panose="02010609060101010101" pitchFamily="49" charset="-122"/>
              <a:ea typeface="黑体" panose="02010609060101010101" pitchFamily="49" charset="-122"/>
            </a:endParaRPr>
          </a:p>
        </p:txBody>
      </p:sp>
      <p:sp>
        <p:nvSpPr>
          <p:cNvPr id="6" name="矩形 5"/>
          <p:cNvSpPr/>
          <p:nvPr/>
        </p:nvSpPr>
        <p:spPr>
          <a:xfrm>
            <a:off x="623392" y="1196752"/>
            <a:ext cx="11089232" cy="553998"/>
          </a:xfrm>
          <a:prstGeom prst="rect">
            <a:avLst/>
          </a:prstGeom>
          <a:ln>
            <a:solidFill>
              <a:schemeClr val="accent1"/>
            </a:solidFill>
          </a:ln>
        </p:spPr>
        <p:txBody>
          <a:bodyPr wrap="square">
            <a:spAutoFit/>
          </a:bodyPr>
          <a:lstStyle/>
          <a:p>
            <a:pPr>
              <a:lnSpc>
                <a:spcPts val="3600"/>
              </a:lnSpc>
            </a:pPr>
            <a:r>
              <a:rPr lang="zh-CN" altLang="en-US" sz="2000" kern="0" dirty="0">
                <a:latin typeface="Times New Roman" panose="02020603050405020304" pitchFamily="18" charset="0"/>
                <a:ea typeface="仿宋_GB2312"/>
              </a:rPr>
              <a:t>关键词：</a:t>
            </a:r>
            <a:r>
              <a:rPr lang="zh-CN" altLang="zh-CN" sz="2000" dirty="0">
                <a:solidFill>
                  <a:srgbClr val="FF0000"/>
                </a:solidFill>
              </a:rPr>
              <a:t>不间断电源</a:t>
            </a:r>
            <a:r>
              <a:rPr lang="zh-CN" altLang="en-US" sz="2000" dirty="0">
                <a:solidFill>
                  <a:srgbClr val="FF0000"/>
                </a:solidFill>
              </a:rPr>
              <a:t>、防爆等级、不间断采集和监测、液位测量仪表</a:t>
            </a:r>
            <a:endParaRPr lang="zh-CN" altLang="en-US" sz="2000" dirty="0">
              <a:solidFill>
                <a:srgbClr val="FF0000"/>
              </a:solidFill>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3126177"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6.4</a:t>
            </a:r>
            <a:r>
              <a:rPr lang="zh-CN" altLang="en-US" sz="2400" kern="0" dirty="0">
                <a:latin typeface="黑体" panose="02010609060101010101" pitchFamily="49" charset="-122"/>
                <a:ea typeface="黑体" panose="02010609060101010101" pitchFamily="49" charset="-122"/>
              </a:rPr>
              <a:t>气体检测报警管理</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1340768"/>
            <a:ext cx="11089232" cy="436530"/>
          </a:xfrm>
          <a:prstGeom prst="rect">
            <a:avLst/>
          </a:prstGeom>
          <a:ln>
            <a:solidFill>
              <a:schemeClr val="accent1"/>
            </a:solidFill>
          </a:ln>
        </p:spPr>
        <p:txBody>
          <a:bodyPr wrap="square">
            <a:spAutoFit/>
          </a:bodyPr>
          <a:lstStyle/>
          <a:p>
            <a:pPr>
              <a:lnSpc>
                <a:spcPts val="3000"/>
              </a:lnSpc>
            </a:pPr>
            <a:r>
              <a:rPr lang="en-US" altLang="zh-CN" sz="2000" dirty="0"/>
              <a:t>1.</a:t>
            </a:r>
            <a:r>
              <a:rPr lang="zh-CN" altLang="zh-CN" sz="2000" dirty="0"/>
              <a:t>可燃气体和有毒气体检测报警器的设置与报警值的设置应满足</a:t>
            </a:r>
            <a:r>
              <a:rPr lang="en-US" altLang="zh-CN" sz="2000" dirty="0"/>
              <a:t>GB 50493</a:t>
            </a:r>
            <a:r>
              <a:rPr lang="zh-CN" altLang="zh-CN" sz="2000" dirty="0"/>
              <a:t>要求。</a:t>
            </a:r>
            <a:endParaRPr lang="en-US" altLang="zh-CN" sz="2000" dirty="0">
              <a:latin typeface="黑体" panose="02010609060101010101" pitchFamily="49" charset="-122"/>
              <a:ea typeface="黑体" panose="02010609060101010101" pitchFamily="49" charset="-122"/>
            </a:endParaRPr>
          </a:p>
        </p:txBody>
      </p:sp>
      <p:sp>
        <p:nvSpPr>
          <p:cNvPr id="5" name="矩形 4"/>
          <p:cNvSpPr/>
          <p:nvPr/>
        </p:nvSpPr>
        <p:spPr>
          <a:xfrm>
            <a:off x="623392" y="1921429"/>
            <a:ext cx="11089232" cy="4324261"/>
          </a:xfrm>
          <a:prstGeom prst="rect">
            <a:avLst/>
          </a:prstGeom>
          <a:ln>
            <a:solidFill>
              <a:schemeClr val="accent1"/>
            </a:solidFill>
          </a:ln>
        </p:spPr>
        <p:txBody>
          <a:bodyPr wrap="square">
            <a:spAutoFit/>
          </a:bodyPr>
          <a:lstStyle/>
          <a:p>
            <a:pPr indent="355600" algn="just">
              <a:lnSpc>
                <a:spcPts val="3000"/>
              </a:lnSpc>
              <a:spcAft>
                <a:spcPts val="0"/>
              </a:spcAft>
            </a:pPr>
            <a:r>
              <a:rPr lang="zh-CN" altLang="en-US" sz="2000" kern="100" dirty="0">
                <a:solidFill>
                  <a:srgbClr val="FF0000"/>
                </a:solidFill>
                <a:latin typeface="等线" panose="02010600030101010101" pitchFamily="2" charset="-122"/>
                <a:ea typeface="等线" panose="02010600030101010101" pitchFamily="2" charset="-122"/>
                <a:cs typeface="Times New Roman" panose="02020603050405020304" pitchFamily="18" charset="0"/>
              </a:rPr>
              <a:t>释义：</a:t>
            </a:r>
            <a:r>
              <a:rPr lang="zh-CN" altLang="zh-CN" sz="2000" kern="100" dirty="0">
                <a:latin typeface="Calibri" panose="020F0502020204030204" pitchFamily="34" charset="0"/>
                <a:ea typeface="仿宋" panose="02010609060101010101" charset="-122"/>
                <a:cs typeface="Times New Roman" panose="02020603050405020304" pitchFamily="18" charset="0"/>
              </a:rPr>
              <a:t>《石油化工可燃气体和有毒气体检测报警设计规范》（</a:t>
            </a:r>
            <a:r>
              <a:rPr lang="en-US" altLang="zh-CN" sz="2000" kern="100" dirty="0">
                <a:latin typeface="Calibri" panose="020F0502020204030204" pitchFamily="34" charset="0"/>
                <a:ea typeface="仿宋" panose="02010609060101010101" charset="-122"/>
                <a:cs typeface="Times New Roman" panose="02020603050405020304" pitchFamily="18" charset="0"/>
              </a:rPr>
              <a:t>GB 50493-2009</a:t>
            </a:r>
            <a:r>
              <a:rPr lang="zh-CN" altLang="zh-CN" sz="2000" kern="100" dirty="0">
                <a:latin typeface="Calibri" panose="020F0502020204030204" pitchFamily="34" charset="0"/>
                <a:ea typeface="仿宋" panose="02010609060101010101" charset="-122"/>
                <a:cs typeface="Times New Roman" panose="02020603050405020304" pitchFamily="18" charset="0"/>
              </a:rPr>
              <a:t>）规定了气体检测器的设置要求，主要有：</a:t>
            </a:r>
            <a:endParaRPr lang="zh-CN" altLang="zh-CN" sz="2000" kern="100" dirty="0">
              <a:latin typeface="Calibri" panose="020F0502020204030204" pitchFamily="34" charset="0"/>
              <a:ea typeface="宋体" panose="02010600030101010101" pitchFamily="2" charset="-122"/>
              <a:cs typeface="Times New Roman" panose="02020603050405020304" pitchFamily="18" charset="0"/>
            </a:endParaRPr>
          </a:p>
          <a:p>
            <a:pPr indent="355600" algn="just">
              <a:lnSpc>
                <a:spcPts val="3000"/>
              </a:lnSpc>
              <a:spcAft>
                <a:spcPts val="0"/>
              </a:spcAft>
            </a:pPr>
            <a:r>
              <a:rPr lang="zh-CN" altLang="zh-CN" sz="2000" kern="100" dirty="0">
                <a:latin typeface="Calibri" panose="020F0502020204030204" pitchFamily="34" charset="0"/>
                <a:ea typeface="仿宋" panose="02010609060101010101" charset="-122"/>
                <a:cs typeface="Times New Roman" panose="02020603050405020304" pitchFamily="18" charset="0"/>
              </a:rPr>
              <a:t>（</a:t>
            </a:r>
            <a:r>
              <a:rPr lang="en-US" altLang="zh-CN" sz="2000" kern="100" dirty="0">
                <a:latin typeface="Calibri" panose="020F0502020204030204" pitchFamily="34" charset="0"/>
                <a:ea typeface="仿宋" panose="02010609060101010101" charset="-122"/>
                <a:cs typeface="Times New Roman" panose="02020603050405020304" pitchFamily="18" charset="0"/>
              </a:rPr>
              <a:t>1</a:t>
            </a:r>
            <a:r>
              <a:rPr lang="zh-CN" altLang="zh-CN" sz="2000" kern="100" dirty="0">
                <a:latin typeface="Calibri" panose="020F0502020204030204" pitchFamily="34" charset="0"/>
                <a:ea typeface="仿宋" panose="02010609060101010101" charset="-122"/>
                <a:cs typeface="Times New Roman" panose="02020603050405020304" pitchFamily="18" charset="0"/>
              </a:rPr>
              <a:t>）可燃气体和有毒气体的检测系统应采用两级报警。同一检测区域内的有毒气体、可燃气体检</a:t>
            </a:r>
            <a:r>
              <a:rPr lang="en-US" altLang="zh-CN" sz="2000" kern="100" dirty="0">
                <a:latin typeface="Calibri" panose="020F0502020204030204" pitchFamily="34" charset="0"/>
                <a:ea typeface="仿宋" panose="02010609060101010101" charset="-122"/>
                <a:cs typeface="Times New Roman" panose="02020603050405020304" pitchFamily="18" charset="0"/>
              </a:rPr>
              <a:t>(</a:t>
            </a:r>
            <a:r>
              <a:rPr lang="zh-CN" altLang="zh-CN" sz="2000" kern="100" dirty="0">
                <a:latin typeface="Calibri" panose="020F0502020204030204" pitchFamily="34" charset="0"/>
                <a:ea typeface="仿宋" panose="02010609060101010101" charset="-122"/>
                <a:cs typeface="Times New Roman" panose="02020603050405020304" pitchFamily="18" charset="0"/>
              </a:rPr>
              <a:t>探</a:t>
            </a:r>
            <a:r>
              <a:rPr lang="en-US" altLang="zh-CN" sz="2000" kern="100" dirty="0">
                <a:latin typeface="Calibri" panose="020F0502020204030204" pitchFamily="34" charset="0"/>
                <a:ea typeface="仿宋" panose="02010609060101010101" charset="-122"/>
                <a:cs typeface="Times New Roman" panose="02020603050405020304" pitchFamily="18" charset="0"/>
              </a:rPr>
              <a:t>)</a:t>
            </a:r>
            <a:r>
              <a:rPr lang="zh-CN" altLang="zh-CN" sz="2000" kern="100" dirty="0">
                <a:latin typeface="Calibri" panose="020F0502020204030204" pitchFamily="34" charset="0"/>
                <a:ea typeface="仿宋" panose="02010609060101010101" charset="-122"/>
                <a:cs typeface="Times New Roman" panose="02020603050405020304" pitchFamily="18" charset="0"/>
              </a:rPr>
              <a:t>测器同时报警时，应遵循同一级别的报警中，有毒气体的报警优先</a:t>
            </a:r>
            <a:r>
              <a:rPr lang="en-US" altLang="zh-CN" sz="2000" kern="100" dirty="0">
                <a:latin typeface="Calibri" panose="020F0502020204030204" pitchFamily="34" charset="0"/>
                <a:ea typeface="仿宋" panose="02010609060101010101" charset="-122"/>
                <a:cs typeface="Times New Roman" panose="02020603050405020304" pitchFamily="18" charset="0"/>
              </a:rPr>
              <a:t>;</a:t>
            </a:r>
            <a:r>
              <a:rPr lang="zh-CN" altLang="zh-CN" sz="2000" kern="100" dirty="0">
                <a:latin typeface="Calibri" panose="020F0502020204030204" pitchFamily="34" charset="0"/>
                <a:ea typeface="仿宋" panose="02010609060101010101" charset="-122"/>
                <a:cs typeface="Times New Roman" panose="02020603050405020304" pitchFamily="18" charset="0"/>
              </a:rPr>
              <a:t>二级报警优先于一级报警。</a:t>
            </a:r>
            <a:endParaRPr lang="zh-CN" altLang="zh-CN" sz="2000" kern="100" dirty="0">
              <a:latin typeface="Calibri" panose="020F0502020204030204" pitchFamily="34" charset="0"/>
              <a:ea typeface="宋体" panose="02010600030101010101" pitchFamily="2" charset="-122"/>
              <a:cs typeface="Times New Roman" panose="02020603050405020304" pitchFamily="18" charset="0"/>
            </a:endParaRPr>
          </a:p>
          <a:p>
            <a:pPr indent="355600" algn="just">
              <a:lnSpc>
                <a:spcPts val="3000"/>
              </a:lnSpc>
              <a:spcAft>
                <a:spcPts val="0"/>
              </a:spcAft>
            </a:pPr>
            <a:r>
              <a:rPr lang="zh-CN" altLang="zh-CN" sz="2000" kern="100" dirty="0">
                <a:latin typeface="Calibri" panose="020F0502020204030204" pitchFamily="34" charset="0"/>
                <a:ea typeface="仿宋" panose="02010609060101010101" charset="-122"/>
                <a:cs typeface="Times New Roman" panose="02020603050405020304" pitchFamily="18" charset="0"/>
              </a:rPr>
              <a:t>（</a:t>
            </a:r>
            <a:r>
              <a:rPr lang="en-US" altLang="zh-CN" sz="2000" kern="100" dirty="0">
                <a:latin typeface="Calibri" panose="020F0502020204030204" pitchFamily="34" charset="0"/>
                <a:ea typeface="仿宋" panose="02010609060101010101" charset="-122"/>
                <a:cs typeface="Times New Roman" panose="02020603050405020304" pitchFamily="18" charset="0"/>
              </a:rPr>
              <a:t>2</a:t>
            </a:r>
            <a:r>
              <a:rPr lang="zh-CN" altLang="zh-CN" sz="2000" kern="100" dirty="0">
                <a:latin typeface="Calibri" panose="020F0502020204030204" pitchFamily="34" charset="0"/>
                <a:ea typeface="仿宋" panose="02010609060101010101" charset="-122"/>
                <a:cs typeface="Times New Roman" panose="02020603050405020304" pitchFamily="18" charset="0"/>
              </a:rPr>
              <a:t>）报警信号应发送至现场报警器和有人值守的控制室或现场操作室的指示报警设备，并且进行声光报警；</a:t>
            </a:r>
            <a:r>
              <a:rPr lang="zh-CN" altLang="en-US" sz="2000" kern="100" dirty="0">
                <a:latin typeface="Calibri" panose="020F0502020204030204" pitchFamily="34" charset="0"/>
                <a:ea typeface="仿宋" panose="02010609060101010101" charset="-122"/>
                <a:cs typeface="Times New Roman" panose="02020603050405020304" pitchFamily="18" charset="0"/>
              </a:rPr>
              <a:t>并有报警与处警记录，对报警原因进行分析。</a:t>
            </a:r>
            <a:endParaRPr lang="zh-CN" altLang="zh-CN" sz="2000" kern="100" dirty="0">
              <a:latin typeface="Calibri" panose="020F0502020204030204" pitchFamily="34" charset="0"/>
              <a:ea typeface="宋体" panose="02010600030101010101" pitchFamily="2" charset="-122"/>
              <a:cs typeface="Times New Roman" panose="02020603050405020304" pitchFamily="18" charset="0"/>
            </a:endParaRPr>
          </a:p>
          <a:p>
            <a:pPr indent="355600" algn="just">
              <a:lnSpc>
                <a:spcPts val="3000"/>
              </a:lnSpc>
              <a:spcAft>
                <a:spcPts val="0"/>
              </a:spcAft>
            </a:pPr>
            <a:r>
              <a:rPr lang="zh-CN" altLang="zh-CN" sz="2000" kern="100" dirty="0">
                <a:latin typeface="Calibri" panose="020F0502020204030204" pitchFamily="34" charset="0"/>
                <a:ea typeface="仿宋" panose="02010609060101010101" charset="-122"/>
                <a:cs typeface="Times New Roman" panose="02020603050405020304" pitchFamily="18" charset="0"/>
              </a:rPr>
              <a:t>（</a:t>
            </a:r>
            <a:r>
              <a:rPr lang="en-US" altLang="zh-CN" sz="2000" kern="100" dirty="0">
                <a:latin typeface="Calibri" panose="020F0502020204030204" pitchFamily="34" charset="0"/>
                <a:ea typeface="仿宋" panose="02010609060101010101" charset="-122"/>
                <a:cs typeface="Times New Roman" panose="02020603050405020304" pitchFamily="18" charset="0"/>
              </a:rPr>
              <a:t>3</a:t>
            </a:r>
            <a:r>
              <a:rPr lang="zh-CN" altLang="zh-CN" sz="2000" kern="100" dirty="0">
                <a:latin typeface="Calibri" panose="020F0502020204030204" pitchFamily="34" charset="0"/>
                <a:ea typeface="仿宋" panose="02010609060101010101" charset="-122"/>
                <a:cs typeface="Times New Roman" panose="02020603050405020304" pitchFamily="18" charset="0"/>
              </a:rPr>
              <a:t>）报警设定值应符合下列规定：可燃气体的一级报警设定值小于或等于</a:t>
            </a:r>
            <a:r>
              <a:rPr lang="en-US" altLang="zh-CN" sz="2000" kern="100" dirty="0">
                <a:latin typeface="Calibri" panose="020F0502020204030204" pitchFamily="34" charset="0"/>
                <a:ea typeface="仿宋" panose="02010609060101010101" charset="-122"/>
                <a:cs typeface="Times New Roman" panose="02020603050405020304" pitchFamily="18" charset="0"/>
              </a:rPr>
              <a:t>25%</a:t>
            </a:r>
            <a:r>
              <a:rPr lang="zh-CN" altLang="zh-CN" sz="2000" kern="100" dirty="0">
                <a:latin typeface="Calibri" panose="020F0502020204030204" pitchFamily="34" charset="0"/>
                <a:ea typeface="仿宋" panose="02010609060101010101" charset="-122"/>
                <a:cs typeface="Times New Roman" panose="02020603050405020304" pitchFamily="18" charset="0"/>
              </a:rPr>
              <a:t>爆炸下限（</a:t>
            </a:r>
            <a:r>
              <a:rPr lang="en-US" altLang="zh-CN" sz="2000" kern="100" dirty="0" err="1">
                <a:latin typeface="Calibri" panose="020F0502020204030204" pitchFamily="34" charset="0"/>
                <a:ea typeface="仿宋" panose="02010609060101010101" charset="-122"/>
                <a:cs typeface="Times New Roman" panose="02020603050405020304" pitchFamily="18" charset="0"/>
              </a:rPr>
              <a:t>lEl</a:t>
            </a:r>
            <a:r>
              <a:rPr lang="zh-CN" altLang="zh-CN" sz="2000" kern="100" dirty="0">
                <a:latin typeface="Calibri" panose="020F0502020204030204" pitchFamily="34" charset="0"/>
                <a:ea typeface="仿宋" panose="02010609060101010101" charset="-122"/>
                <a:cs typeface="Times New Roman" panose="02020603050405020304" pitchFamily="18" charset="0"/>
              </a:rPr>
              <a:t>）</a:t>
            </a:r>
            <a:r>
              <a:rPr lang="en-US" altLang="zh-CN" sz="2000" kern="100" dirty="0">
                <a:latin typeface="Calibri" panose="020F0502020204030204" pitchFamily="34" charset="0"/>
                <a:ea typeface="仿宋" panose="02010609060101010101" charset="-122"/>
                <a:cs typeface="Times New Roman" panose="02020603050405020304" pitchFamily="18" charset="0"/>
              </a:rPr>
              <a:t>;</a:t>
            </a:r>
            <a:r>
              <a:rPr lang="zh-CN" altLang="zh-CN" sz="2000" kern="100" dirty="0">
                <a:latin typeface="Calibri" panose="020F0502020204030204" pitchFamily="34" charset="0"/>
                <a:ea typeface="仿宋" panose="02010609060101010101" charset="-122"/>
                <a:cs typeface="Times New Roman" panose="02020603050405020304" pitchFamily="18" charset="0"/>
              </a:rPr>
              <a:t>可燃气体的二级报警设定值小于或等于</a:t>
            </a:r>
            <a:r>
              <a:rPr lang="en-US" altLang="zh-CN" sz="2000" kern="100" dirty="0">
                <a:latin typeface="Calibri" panose="020F0502020204030204" pitchFamily="34" charset="0"/>
                <a:ea typeface="仿宋" panose="02010609060101010101" charset="-122"/>
                <a:cs typeface="Times New Roman" panose="02020603050405020304" pitchFamily="18" charset="0"/>
              </a:rPr>
              <a:t>50% </a:t>
            </a:r>
            <a:r>
              <a:rPr lang="zh-CN" altLang="zh-CN" sz="2000" kern="100" dirty="0">
                <a:latin typeface="Calibri" panose="020F0502020204030204" pitchFamily="34" charset="0"/>
                <a:ea typeface="仿宋" panose="02010609060101010101" charset="-122"/>
                <a:cs typeface="Times New Roman" panose="02020603050405020304" pitchFamily="18" charset="0"/>
              </a:rPr>
              <a:t>爆炸下限</a:t>
            </a:r>
            <a:r>
              <a:rPr lang="en-US" altLang="zh-CN" sz="2000" kern="100" dirty="0">
                <a:latin typeface="Calibri" panose="020F0502020204030204" pitchFamily="34" charset="0"/>
                <a:ea typeface="仿宋" panose="02010609060101010101" charset="-122"/>
                <a:cs typeface="Times New Roman" panose="02020603050405020304" pitchFamily="18" charset="0"/>
              </a:rPr>
              <a:t>;</a:t>
            </a:r>
            <a:r>
              <a:rPr lang="zh-CN" altLang="zh-CN" sz="2000" kern="100" dirty="0">
                <a:latin typeface="Calibri" panose="020F0502020204030204" pitchFamily="34" charset="0"/>
                <a:ea typeface="仿宋" panose="02010609060101010101" charset="-122"/>
                <a:cs typeface="Times New Roman" panose="02020603050405020304" pitchFamily="18" charset="0"/>
              </a:rPr>
              <a:t>有毒气体的报警设定值宜小于或等于</a:t>
            </a:r>
            <a:r>
              <a:rPr lang="en-US" altLang="zh-CN" sz="2000" kern="100" dirty="0">
                <a:latin typeface="Calibri" panose="020F0502020204030204" pitchFamily="34" charset="0"/>
                <a:ea typeface="仿宋" panose="02010609060101010101" charset="-122"/>
                <a:cs typeface="Times New Roman" panose="02020603050405020304" pitchFamily="18" charset="0"/>
              </a:rPr>
              <a:t>100% </a:t>
            </a:r>
            <a:r>
              <a:rPr lang="zh-CN" altLang="zh-CN" sz="2000" kern="100" dirty="0">
                <a:latin typeface="Calibri" panose="020F0502020204030204" pitchFamily="34" charset="0"/>
                <a:ea typeface="仿宋" panose="02010609060101010101" charset="-122"/>
                <a:cs typeface="Times New Roman" panose="02020603050405020304" pitchFamily="18" charset="0"/>
              </a:rPr>
              <a:t>最高容许浓度</a:t>
            </a:r>
            <a:r>
              <a:rPr lang="en-US" altLang="zh-CN" sz="2000" kern="100" dirty="0">
                <a:latin typeface="Calibri" panose="020F0502020204030204" pitchFamily="34" charset="0"/>
                <a:ea typeface="仿宋" panose="02010609060101010101" charset="-122"/>
                <a:cs typeface="Times New Roman" panose="02020603050405020304" pitchFamily="18" charset="0"/>
              </a:rPr>
              <a:t>/</a:t>
            </a:r>
            <a:r>
              <a:rPr lang="zh-CN" altLang="zh-CN" sz="2000" kern="100" dirty="0">
                <a:latin typeface="Calibri" panose="020F0502020204030204" pitchFamily="34" charset="0"/>
                <a:ea typeface="仿宋" panose="02010609060101010101" charset="-122"/>
                <a:cs typeface="Times New Roman" panose="02020603050405020304" pitchFamily="18" charset="0"/>
              </a:rPr>
              <a:t>短时间接触容许浓度（</a:t>
            </a:r>
            <a:r>
              <a:rPr lang="en-US" altLang="zh-CN" sz="2000" kern="100" dirty="0">
                <a:latin typeface="Calibri" panose="020F0502020204030204" pitchFamily="34" charset="0"/>
                <a:ea typeface="仿宋" panose="02010609060101010101" charset="-122"/>
                <a:cs typeface="Times New Roman" panose="02020603050405020304" pitchFamily="18" charset="0"/>
              </a:rPr>
              <a:t>MAC</a:t>
            </a:r>
            <a:r>
              <a:rPr lang="zh-CN" altLang="zh-CN" sz="2000" kern="100" dirty="0">
                <a:latin typeface="Calibri" panose="020F0502020204030204" pitchFamily="34" charset="0"/>
                <a:ea typeface="仿宋" panose="02010609060101010101" charset="-122"/>
                <a:cs typeface="Times New Roman" panose="02020603050405020304" pitchFamily="18" charset="0"/>
              </a:rPr>
              <a:t>）。</a:t>
            </a:r>
            <a:endParaRPr lang="zh-CN" altLang="zh-CN" sz="2000" kern="100" dirty="0">
              <a:latin typeface="Calibri" panose="020F0502020204030204" pitchFamily="34" charset="0"/>
              <a:ea typeface="宋体" panose="02010600030101010101" pitchFamily="2" charset="-122"/>
              <a:cs typeface="Times New Roman" panose="02020603050405020304" pitchFamily="18" charset="0"/>
            </a:endParaRPr>
          </a:p>
          <a:p>
            <a:pPr indent="355600" algn="just">
              <a:lnSpc>
                <a:spcPts val="3000"/>
              </a:lnSpc>
              <a:spcAft>
                <a:spcPts val="0"/>
              </a:spcAft>
            </a:pPr>
            <a:r>
              <a:rPr lang="zh-CN" altLang="zh-CN" sz="2000" kern="100" dirty="0">
                <a:latin typeface="Calibri" panose="020F0502020204030204" pitchFamily="34" charset="0"/>
                <a:ea typeface="仿宋" panose="02010609060101010101" charset="-122"/>
                <a:cs typeface="Times New Roman" panose="02020603050405020304" pitchFamily="18" charset="0"/>
              </a:rPr>
              <a:t>（有毒气体检测报警值的设定公式为</a:t>
            </a:r>
            <a:r>
              <a:rPr lang="en-US" altLang="zh-CN" sz="2000" kern="100" dirty="0">
                <a:latin typeface="Calibri" panose="020F0502020204030204" pitchFamily="34" charset="0"/>
                <a:ea typeface="仿宋" panose="02010609060101010101" charset="-122"/>
                <a:cs typeface="Times New Roman" panose="02020603050405020304" pitchFamily="18" charset="0"/>
              </a:rPr>
              <a:t>ppm=</a:t>
            </a:r>
            <a:r>
              <a:rPr lang="zh-CN" altLang="zh-CN" sz="2000" kern="100" dirty="0">
                <a:latin typeface="Calibri" panose="020F0502020204030204" pitchFamily="34" charset="0"/>
                <a:ea typeface="仿宋" panose="02010609060101010101" charset="-122"/>
                <a:cs typeface="Times New Roman" panose="02020603050405020304" pitchFamily="18" charset="0"/>
              </a:rPr>
              <a:t>（</a:t>
            </a:r>
            <a:r>
              <a:rPr lang="en-US" altLang="zh-CN" sz="2000" kern="100" dirty="0">
                <a:latin typeface="Calibri" panose="020F0502020204030204" pitchFamily="34" charset="0"/>
                <a:ea typeface="仿宋" panose="02010609060101010101" charset="-122"/>
                <a:cs typeface="Times New Roman" panose="02020603050405020304" pitchFamily="18" charset="0"/>
              </a:rPr>
              <a:t>22.4</a:t>
            </a:r>
            <a:r>
              <a:rPr lang="zh-CN" altLang="zh-CN" sz="2000" kern="100" dirty="0">
                <a:latin typeface="Calibri" panose="020F0502020204030204" pitchFamily="34" charset="0"/>
                <a:ea typeface="仿宋" panose="02010609060101010101" charset="-122"/>
                <a:cs typeface="Times New Roman" panose="02020603050405020304" pitchFamily="18" charset="0"/>
              </a:rPr>
              <a:t>×</a:t>
            </a:r>
            <a:r>
              <a:rPr lang="en-US" altLang="zh-CN" sz="2000" kern="100" dirty="0">
                <a:latin typeface="Calibri" panose="020F0502020204030204" pitchFamily="34" charset="0"/>
                <a:ea typeface="仿宋" panose="02010609060101010101" charset="-122"/>
                <a:cs typeface="Times New Roman" panose="02020603050405020304" pitchFamily="18" charset="0"/>
              </a:rPr>
              <a:t>mg/m</a:t>
            </a:r>
            <a:r>
              <a:rPr lang="en-US" altLang="zh-CN" sz="2000" kern="100" baseline="30000" dirty="0">
                <a:latin typeface="Calibri" panose="020F0502020204030204" pitchFamily="34" charset="0"/>
                <a:ea typeface="仿宋" panose="02010609060101010101" charset="-122"/>
                <a:cs typeface="Times New Roman" panose="02020603050405020304" pitchFamily="18" charset="0"/>
              </a:rPr>
              <a:t>3</a:t>
            </a:r>
            <a:r>
              <a:rPr lang="zh-CN" altLang="zh-CN" sz="2000" kern="100" dirty="0">
                <a:latin typeface="Calibri" panose="020F0502020204030204" pitchFamily="34" charset="0"/>
                <a:ea typeface="仿宋" panose="02010609060101010101" charset="-122"/>
                <a:cs typeface="Times New Roman" panose="02020603050405020304" pitchFamily="18" charset="0"/>
              </a:rPr>
              <a:t>）</a:t>
            </a:r>
            <a:r>
              <a:rPr lang="en-US" altLang="zh-CN" sz="2000" kern="100" dirty="0">
                <a:latin typeface="Calibri" panose="020F0502020204030204" pitchFamily="34" charset="0"/>
                <a:ea typeface="仿宋" panose="02010609060101010101" charset="-122"/>
                <a:cs typeface="Times New Roman" panose="02020603050405020304" pitchFamily="18" charset="0"/>
              </a:rPr>
              <a:t>/</a:t>
            </a:r>
            <a:r>
              <a:rPr lang="zh-CN" altLang="zh-CN" sz="2000" kern="100" dirty="0">
                <a:latin typeface="Calibri" panose="020F0502020204030204" pitchFamily="34" charset="0"/>
                <a:ea typeface="仿宋" panose="02010609060101010101" charset="-122"/>
                <a:cs typeface="Times New Roman" panose="02020603050405020304" pitchFamily="18" charset="0"/>
              </a:rPr>
              <a:t>分子量）</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3126177"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6.4</a:t>
            </a:r>
            <a:r>
              <a:rPr lang="zh-CN" altLang="en-US" sz="2400" kern="0" dirty="0">
                <a:latin typeface="黑体" panose="02010609060101010101" pitchFamily="49" charset="-122"/>
                <a:ea typeface="黑体" panose="02010609060101010101" pitchFamily="49" charset="-122"/>
              </a:rPr>
              <a:t>气体检测报警管理</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1340768"/>
            <a:ext cx="11089232" cy="477054"/>
          </a:xfrm>
          <a:prstGeom prst="rect">
            <a:avLst/>
          </a:prstGeom>
          <a:ln>
            <a:solidFill>
              <a:schemeClr val="accent1"/>
            </a:solidFill>
          </a:ln>
        </p:spPr>
        <p:txBody>
          <a:bodyPr wrap="square">
            <a:spAutoFit/>
          </a:bodyPr>
          <a:lstStyle/>
          <a:p>
            <a:pPr>
              <a:lnSpc>
                <a:spcPts val="3000"/>
              </a:lnSpc>
            </a:pPr>
            <a:r>
              <a:rPr lang="en-US" altLang="zh-CN" sz="2000" dirty="0"/>
              <a:t>2.</a:t>
            </a:r>
            <a:r>
              <a:rPr lang="zh-CN" altLang="zh-CN" sz="2000" dirty="0"/>
              <a:t>可燃气体和有毒气体检测报警系统应</a:t>
            </a:r>
            <a:r>
              <a:rPr lang="zh-CN" altLang="zh-CN" sz="2000" dirty="0">
                <a:solidFill>
                  <a:srgbClr val="FF0000"/>
                </a:solidFill>
              </a:rPr>
              <a:t>独立于基本过程控制系统</a:t>
            </a:r>
            <a:r>
              <a:rPr lang="zh-CN" altLang="zh-CN" sz="2000" dirty="0"/>
              <a:t>。</a:t>
            </a:r>
            <a:endParaRPr lang="en-US" altLang="zh-CN" sz="2000" dirty="0">
              <a:latin typeface="黑体" panose="02010609060101010101" pitchFamily="49" charset="-122"/>
              <a:ea typeface="黑体" panose="02010609060101010101" pitchFamily="49" charset="-122"/>
            </a:endParaRPr>
          </a:p>
        </p:txBody>
      </p:sp>
      <p:sp>
        <p:nvSpPr>
          <p:cNvPr id="5" name="矩形 4"/>
          <p:cNvSpPr/>
          <p:nvPr/>
        </p:nvSpPr>
        <p:spPr>
          <a:xfrm>
            <a:off x="623392" y="2417448"/>
            <a:ext cx="11089232" cy="1602746"/>
          </a:xfrm>
          <a:prstGeom prst="rect">
            <a:avLst/>
          </a:prstGeom>
          <a:ln>
            <a:solidFill>
              <a:schemeClr val="accent1"/>
            </a:solidFill>
          </a:ln>
        </p:spPr>
        <p:txBody>
          <a:bodyPr wrap="square">
            <a:spAutoFit/>
          </a:bodyPr>
          <a:lstStyle/>
          <a:p>
            <a:pPr indent="355600" algn="just">
              <a:lnSpc>
                <a:spcPts val="3000"/>
              </a:lnSpc>
              <a:spcAft>
                <a:spcPts val="0"/>
              </a:spcAft>
            </a:pPr>
            <a:r>
              <a:rPr lang="zh-CN" altLang="en-US" sz="2000" kern="100" dirty="0">
                <a:solidFill>
                  <a:srgbClr val="FF0000"/>
                </a:solidFill>
                <a:latin typeface="等线" panose="02010600030101010101" pitchFamily="2" charset="-122"/>
                <a:ea typeface="等线" panose="02010600030101010101" pitchFamily="2" charset="-122"/>
                <a:cs typeface="Times New Roman" panose="02020603050405020304" pitchFamily="18" charset="0"/>
              </a:rPr>
              <a:t>释义：</a:t>
            </a:r>
            <a:r>
              <a:rPr lang="zh-CN" altLang="zh-CN" sz="2000" dirty="0"/>
              <a:t>《国家安全监管总局关于加强化工安全仪表系统管理的指导意见》（安监总管三〔</a:t>
            </a:r>
            <a:r>
              <a:rPr lang="en-US" altLang="zh-CN" sz="2000" dirty="0"/>
              <a:t>2014</a:t>
            </a:r>
            <a:r>
              <a:rPr lang="zh-CN" altLang="zh-CN" sz="2000" dirty="0"/>
              <a:t>〕</a:t>
            </a:r>
            <a:r>
              <a:rPr lang="en-US" altLang="zh-CN" sz="2000" dirty="0"/>
              <a:t>116</a:t>
            </a:r>
            <a:r>
              <a:rPr lang="zh-CN" altLang="zh-CN" sz="2000" dirty="0"/>
              <a:t>号）第十一条严格按照相关标准设计和实施有毒有害和可燃气体检测保护系统，为确保其功能可靠，相关系统应独立于基本过程控制系统。</a:t>
            </a:r>
            <a:endParaRPr lang="zh-CN" altLang="zh-CN" sz="2000" dirty="0"/>
          </a:p>
          <a:p>
            <a:pPr indent="355600" algn="just">
              <a:lnSpc>
                <a:spcPts val="3000"/>
              </a:lnSpc>
              <a:spcAft>
                <a:spcPts val="0"/>
              </a:spcAft>
            </a:pP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799856" y="460619"/>
            <a:ext cx="4421403"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7 </a:t>
            </a:r>
            <a:r>
              <a:rPr lang="zh-CN" altLang="en-US" sz="2800" dirty="0">
                <a:latin typeface="Times New Roman" panose="02020603050405020304" pitchFamily="18" charset="0"/>
                <a:ea typeface="黑体" panose="02010609060101010101" pitchFamily="49" charset="-122"/>
              </a:rPr>
              <a:t>电气安全风险隐患排查表</a:t>
            </a:r>
            <a:endParaRPr lang="zh-CN" altLang="en-US" sz="2800" dirty="0"/>
          </a:p>
        </p:txBody>
      </p:sp>
      <p:sp>
        <p:nvSpPr>
          <p:cNvPr id="6" name="矩形 5"/>
          <p:cNvSpPr/>
          <p:nvPr/>
        </p:nvSpPr>
        <p:spPr>
          <a:xfrm>
            <a:off x="2711624" y="2204864"/>
            <a:ext cx="6120680" cy="1569660"/>
          </a:xfrm>
          <a:prstGeom prst="rect">
            <a:avLst/>
          </a:prstGeom>
          <a:ln>
            <a:solidFill>
              <a:schemeClr val="accent1"/>
            </a:solidFill>
          </a:ln>
        </p:spPr>
        <p:txBody>
          <a:bodyPr wrap="square">
            <a:spAutoFit/>
          </a:bodyPr>
          <a:lstStyle/>
          <a:p>
            <a:r>
              <a:rPr lang="zh-CN" altLang="en-US" sz="2400" dirty="0">
                <a:latin typeface="+mn-ea"/>
                <a:ea typeface="+mn-ea"/>
              </a:rPr>
              <a:t>（一）电气安全管理</a:t>
            </a:r>
            <a:endParaRPr lang="en-US" altLang="zh-CN" sz="2400" dirty="0">
              <a:latin typeface="+mn-ea"/>
              <a:ea typeface="+mn-ea"/>
            </a:endParaRPr>
          </a:p>
          <a:p>
            <a:r>
              <a:rPr lang="zh-CN" altLang="zh-CN" sz="2400" dirty="0"/>
              <a:t>（二）供配电系统设置及电气设备设施</a:t>
            </a:r>
            <a:endParaRPr lang="en-US" altLang="zh-CN" sz="2400" dirty="0"/>
          </a:p>
          <a:p>
            <a:r>
              <a:rPr lang="zh-CN" altLang="zh-CN" sz="2400" dirty="0"/>
              <a:t>（三）防雷、防静电设施</a:t>
            </a:r>
            <a:endParaRPr lang="en-US" altLang="zh-CN" sz="2400" dirty="0"/>
          </a:p>
          <a:p>
            <a:r>
              <a:rPr lang="zh-CN" altLang="zh-CN" sz="2400" dirty="0"/>
              <a:t>（四）现场安全</a:t>
            </a:r>
            <a:endParaRPr lang="en-US" altLang="zh-CN" sz="2400" dirty="0">
              <a:latin typeface="+mn-ea"/>
              <a:ea typeface="+mn-ea"/>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50741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7.1</a:t>
            </a:r>
            <a:r>
              <a:rPr lang="zh-CN" altLang="en-US" sz="2400" kern="0" dirty="0">
                <a:latin typeface="黑体" panose="02010609060101010101" pitchFamily="49" charset="-122"/>
                <a:ea typeface="黑体" panose="02010609060101010101" pitchFamily="49" charset="-122"/>
              </a:rPr>
              <a:t>电气安全管理</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1340768"/>
            <a:ext cx="11089232" cy="861774"/>
          </a:xfrm>
          <a:prstGeom prst="rect">
            <a:avLst/>
          </a:prstGeom>
          <a:ln>
            <a:solidFill>
              <a:schemeClr val="accent1"/>
            </a:solidFill>
          </a:ln>
        </p:spPr>
        <p:txBody>
          <a:bodyPr wrap="square">
            <a:spAutoFit/>
          </a:bodyPr>
          <a:lstStyle/>
          <a:p>
            <a:pPr>
              <a:lnSpc>
                <a:spcPts val="3000"/>
              </a:lnSpc>
            </a:pPr>
            <a:r>
              <a:rPr lang="en-US" altLang="zh-CN" sz="2000" dirty="0"/>
              <a:t>1.</a:t>
            </a:r>
            <a:r>
              <a:rPr lang="zh-CN" altLang="zh-CN" sz="2000" dirty="0"/>
              <a:t>企业应编制电气设备设施操作、维护、检修等管理制度并实施。</a:t>
            </a:r>
            <a:endParaRPr lang="en-US" altLang="zh-CN" sz="2000" dirty="0"/>
          </a:p>
          <a:p>
            <a:pPr>
              <a:lnSpc>
                <a:spcPts val="3000"/>
              </a:lnSpc>
            </a:pPr>
            <a:r>
              <a:rPr lang="en-US" altLang="zh-CN" sz="2000" dirty="0"/>
              <a:t>2.</a:t>
            </a:r>
            <a:r>
              <a:rPr lang="zh-CN" altLang="zh-CN" sz="2000" dirty="0"/>
              <a:t>临时用电应经有关主管部门审查批准，并有专人负责管理，限期拆除。</a:t>
            </a:r>
            <a:endParaRPr lang="en-US" altLang="zh-CN" sz="2000" dirty="0">
              <a:latin typeface="黑体" panose="02010609060101010101" pitchFamily="49" charset="-122"/>
              <a:ea typeface="黑体" panose="02010609060101010101" pitchFamily="49" charset="-122"/>
            </a:endParaRPr>
          </a:p>
        </p:txBody>
      </p:sp>
      <p:sp>
        <p:nvSpPr>
          <p:cNvPr id="5" name="矩形 4"/>
          <p:cNvSpPr/>
          <p:nvPr/>
        </p:nvSpPr>
        <p:spPr>
          <a:xfrm>
            <a:off x="623392" y="2616056"/>
            <a:ext cx="11089232" cy="3117200"/>
          </a:xfrm>
          <a:prstGeom prst="rect">
            <a:avLst/>
          </a:prstGeom>
          <a:ln>
            <a:solidFill>
              <a:schemeClr val="accent1"/>
            </a:solidFill>
          </a:ln>
        </p:spPr>
        <p:txBody>
          <a:bodyPr wrap="square">
            <a:spAutoFit/>
          </a:bodyPr>
          <a:lstStyle/>
          <a:p>
            <a:pPr>
              <a:lnSpc>
                <a:spcPts val="3000"/>
              </a:lnSpc>
            </a:pPr>
            <a:r>
              <a:rPr lang="zh-CN" altLang="en-US" sz="2000" kern="100" dirty="0">
                <a:solidFill>
                  <a:srgbClr val="FF0000"/>
                </a:solidFill>
                <a:latin typeface="仿宋" panose="02010609060101010101" charset="-122"/>
                <a:ea typeface="仿宋" panose="02010609060101010101" charset="-122"/>
                <a:cs typeface="Times New Roman" panose="02020603050405020304" pitchFamily="18" charset="0"/>
              </a:rPr>
              <a:t>释义：</a:t>
            </a:r>
            <a:r>
              <a:rPr lang="zh-CN" altLang="zh-CN" sz="2000" dirty="0">
                <a:latin typeface="仿宋" panose="02010609060101010101" charset="-122"/>
                <a:ea typeface="仿宋" panose="02010609060101010101" charset="-122"/>
              </a:rPr>
              <a:t>电气作业是一种风险较高的特种作业，操作过程稍有不慎，极有可能发生触电和电气火灾事故，并造成电气设施的损坏，因此作业人员必须持证上岗。根据《特种作业人员安全技术培训考核管理规定》（国家安全监管总局令第</a:t>
            </a:r>
            <a:r>
              <a:rPr lang="en-US" altLang="zh-CN" sz="2000" dirty="0">
                <a:latin typeface="仿宋" panose="02010609060101010101" charset="-122"/>
                <a:ea typeface="仿宋" panose="02010609060101010101" charset="-122"/>
              </a:rPr>
              <a:t>30</a:t>
            </a:r>
            <a:r>
              <a:rPr lang="zh-CN" altLang="zh-CN" sz="2000" dirty="0">
                <a:latin typeface="仿宋" panose="02010609060101010101" charset="-122"/>
                <a:ea typeface="仿宋" panose="02010609060101010101" charset="-122"/>
              </a:rPr>
              <a:t>号）规定，电工作业是指电气设备进行运行、维护、安装、检修、改造、施工、调试等作业（不含电力系统进网作业），需要取证作业的类别有</a:t>
            </a:r>
            <a:r>
              <a:rPr lang="zh-CN" altLang="zh-CN" sz="2000" dirty="0">
                <a:solidFill>
                  <a:srgbClr val="FF0000"/>
                </a:solidFill>
                <a:latin typeface="仿宋" panose="02010609060101010101" charset="-122"/>
                <a:ea typeface="仿宋" panose="02010609060101010101" charset="-122"/>
              </a:rPr>
              <a:t>高压电工、低压电工和防爆电气作业工</a:t>
            </a:r>
            <a:r>
              <a:rPr lang="zh-CN" altLang="zh-CN" sz="2000" dirty="0">
                <a:latin typeface="仿宋" panose="02010609060101010101" charset="-122"/>
                <a:ea typeface="仿宋" panose="02010609060101010101" charset="-122"/>
              </a:rPr>
              <a:t>，其中只有防爆电气作业工才能从事爆炸危险区域内电气设施的安装、检修作业及对防爆电气设备防爆状况进行检查、维护工作。</a:t>
            </a:r>
            <a:endParaRPr lang="zh-CN" altLang="zh-CN" sz="2000" dirty="0">
              <a:latin typeface="仿宋" panose="02010609060101010101" charset="-122"/>
              <a:ea typeface="仿宋" panose="02010609060101010101" charset="-122"/>
            </a:endParaRPr>
          </a:p>
          <a:p>
            <a:pPr>
              <a:lnSpc>
                <a:spcPts val="3000"/>
              </a:lnSpc>
            </a:pPr>
            <a:r>
              <a:rPr lang="en-US" altLang="zh-CN" sz="2000" dirty="0">
                <a:latin typeface="仿宋" panose="02010609060101010101" charset="-122"/>
                <a:ea typeface="仿宋" panose="02010609060101010101" charset="-122"/>
              </a:rPr>
              <a:t>    </a:t>
            </a:r>
            <a:r>
              <a:rPr lang="zh-CN" altLang="zh-CN" sz="2000" dirty="0">
                <a:latin typeface="仿宋" panose="02010609060101010101" charset="-122"/>
                <a:ea typeface="仿宋" panose="02010609060101010101" charset="-122"/>
              </a:rPr>
              <a:t>电气作业是特种作业，必须严格凭作业票作业，</a:t>
            </a:r>
            <a:r>
              <a:rPr lang="zh-CN" altLang="zh-CN" sz="2000" dirty="0">
                <a:solidFill>
                  <a:srgbClr val="FF0000"/>
                </a:solidFill>
                <a:latin typeface="仿宋" panose="02010609060101010101" charset="-122"/>
                <a:ea typeface="仿宋" panose="02010609060101010101" charset="-122"/>
              </a:rPr>
              <a:t>电工作业票</a:t>
            </a:r>
            <a:r>
              <a:rPr lang="zh-CN" altLang="zh-CN" sz="2000" dirty="0">
                <a:latin typeface="仿宋" panose="02010609060101010101" charset="-122"/>
                <a:ea typeface="仿宋" panose="02010609060101010101" charset="-122"/>
              </a:rPr>
              <a:t>制度是保证电气作业安全的基本要求。依据作业性质和范围不同，分为第一种工作票和第二种工作票两种。</a:t>
            </a:r>
            <a:endParaRPr lang="zh-CN" altLang="zh-CN" sz="2000" kern="100" dirty="0">
              <a:effectLst/>
              <a:latin typeface="仿宋" panose="02010609060101010101" charset="-122"/>
              <a:ea typeface="仿宋" panose="02010609060101010101"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4982454"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7.2</a:t>
            </a:r>
            <a:r>
              <a:rPr lang="zh-CN" altLang="en-US" sz="2400" kern="0" dirty="0">
                <a:latin typeface="黑体" panose="02010609060101010101" pitchFamily="49" charset="-122"/>
                <a:ea typeface="黑体" panose="02010609060101010101" pitchFamily="49" charset="-122"/>
              </a:rPr>
              <a:t>供配电系统设置及电气设备设施</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2161361"/>
            <a:ext cx="11089232" cy="1631216"/>
          </a:xfrm>
          <a:prstGeom prst="rect">
            <a:avLst/>
          </a:prstGeom>
          <a:ln>
            <a:solidFill>
              <a:schemeClr val="accent1"/>
            </a:solidFill>
          </a:ln>
        </p:spPr>
        <p:txBody>
          <a:bodyPr wrap="square">
            <a:spAutoFit/>
          </a:bodyPr>
          <a:lstStyle/>
          <a:p>
            <a:pPr>
              <a:lnSpc>
                <a:spcPts val="3000"/>
              </a:lnSpc>
            </a:pPr>
            <a:r>
              <a:rPr lang="en-US" altLang="zh-CN" sz="2000" dirty="0">
                <a:latin typeface="黑体" panose="02010609060101010101" pitchFamily="49" charset="-122"/>
                <a:ea typeface="黑体" panose="02010609060101010101" pitchFamily="49" charset="-122"/>
              </a:rPr>
              <a:t>    1.</a:t>
            </a:r>
            <a:r>
              <a:rPr lang="zh-CN" altLang="zh-CN" sz="2000" dirty="0">
                <a:latin typeface="黑体" panose="02010609060101010101" pitchFamily="49" charset="-122"/>
                <a:ea typeface="黑体" panose="02010609060101010101" pitchFamily="49" charset="-122"/>
              </a:rPr>
              <a:t>企业的供电电源应满足不同负荷等级的供电要求：一级负荷应由双重电源供电</a:t>
            </a:r>
            <a:r>
              <a:rPr lang="zh-CN" altLang="en-US" sz="2000" dirty="0">
                <a:latin typeface="黑体" panose="02010609060101010101" pitchFamily="49" charset="-122"/>
                <a:ea typeface="黑体" panose="02010609060101010101" pitchFamily="49" charset="-122"/>
              </a:rPr>
              <a:t>；</a:t>
            </a:r>
            <a:r>
              <a:rPr lang="zh-CN" altLang="zh-CN" sz="2000" dirty="0">
                <a:latin typeface="黑体" panose="02010609060101010101" pitchFamily="49" charset="-122"/>
                <a:ea typeface="黑体" panose="02010609060101010101" pitchFamily="49" charset="-122"/>
              </a:rPr>
              <a:t>一级负荷中特别重要的负荷供电，尚应增设应急电源</a:t>
            </a:r>
            <a:r>
              <a:rPr lang="zh-CN" altLang="en-US" sz="2000" dirty="0">
                <a:latin typeface="黑体" panose="02010609060101010101" pitchFamily="49" charset="-122"/>
                <a:ea typeface="黑体" panose="02010609060101010101" pitchFamily="49" charset="-122"/>
              </a:rPr>
              <a:t>；</a:t>
            </a:r>
            <a:r>
              <a:rPr lang="zh-CN" altLang="zh-CN" sz="2000" dirty="0"/>
              <a:t>二级负荷的供电系统，宜由两回线路供电</a:t>
            </a:r>
            <a:r>
              <a:rPr lang="zh-CN" altLang="en-US" sz="2000" dirty="0"/>
              <a:t>；</a:t>
            </a:r>
            <a:r>
              <a:rPr lang="zh-CN" altLang="zh-CN" sz="2000" dirty="0"/>
              <a:t>在负荷较小或地区供电条件困难时，二级负荷可由一</a:t>
            </a:r>
            <a:r>
              <a:rPr lang="zh-CN" altLang="en-US" sz="2000" dirty="0"/>
              <a:t>路</a:t>
            </a:r>
            <a:r>
              <a:rPr lang="en-US" altLang="zh-CN" sz="2000" dirty="0"/>
              <a:t>6kV </a:t>
            </a:r>
            <a:r>
              <a:rPr lang="zh-CN" altLang="zh-CN" sz="2000" dirty="0"/>
              <a:t>及以上专用的架空线路供电。</a:t>
            </a:r>
            <a:endParaRPr lang="en-US" altLang="zh-CN" sz="2000" dirty="0"/>
          </a:p>
          <a:p>
            <a:pPr>
              <a:lnSpc>
                <a:spcPts val="3000"/>
              </a:lnSpc>
            </a:pPr>
            <a:r>
              <a:rPr lang="en-US" altLang="zh-CN" sz="2000" dirty="0">
                <a:latin typeface="黑体" panose="02010609060101010101" pitchFamily="49" charset="-122"/>
                <a:ea typeface="黑体" panose="02010609060101010101" pitchFamily="49" charset="-122"/>
              </a:rPr>
              <a:t>   2.</a:t>
            </a:r>
            <a:r>
              <a:rPr lang="zh-CN" altLang="zh-CN" sz="2000" dirty="0">
                <a:latin typeface="黑体" panose="02010609060101010101" pitchFamily="49" charset="-122"/>
                <a:ea typeface="黑体" panose="02010609060101010101" pitchFamily="49" charset="-122"/>
              </a:rPr>
              <a:t>爆炸危险区域内的电气设备应符合</a:t>
            </a:r>
            <a:r>
              <a:rPr lang="en-US" altLang="zh-CN" sz="2000" dirty="0">
                <a:latin typeface="黑体" panose="02010609060101010101" pitchFamily="49" charset="-122"/>
                <a:ea typeface="黑体" panose="02010609060101010101" pitchFamily="49" charset="-122"/>
              </a:rPr>
              <a:t>GB 50058</a:t>
            </a:r>
            <a:r>
              <a:rPr lang="zh-CN" altLang="zh-CN" sz="2000" dirty="0">
                <a:latin typeface="黑体" panose="02010609060101010101" pitchFamily="49" charset="-122"/>
                <a:ea typeface="黑体" panose="02010609060101010101" pitchFamily="49" charset="-122"/>
              </a:rPr>
              <a:t>要求。</a:t>
            </a:r>
            <a:endParaRPr lang="en-US" altLang="zh-CN" sz="2000" dirty="0">
              <a:latin typeface="黑体" panose="02010609060101010101" pitchFamily="49" charset="-122"/>
              <a:ea typeface="黑体" panose="02010609060101010101" pitchFamily="49" charset="-122"/>
            </a:endParaRPr>
          </a:p>
        </p:txBody>
      </p:sp>
      <p:sp>
        <p:nvSpPr>
          <p:cNvPr id="7" name="矩形 6"/>
          <p:cNvSpPr/>
          <p:nvPr/>
        </p:nvSpPr>
        <p:spPr>
          <a:xfrm>
            <a:off x="623392" y="1196752"/>
            <a:ext cx="11089232" cy="553998"/>
          </a:xfrm>
          <a:prstGeom prst="rect">
            <a:avLst/>
          </a:prstGeom>
          <a:ln>
            <a:solidFill>
              <a:schemeClr val="accent1"/>
            </a:solidFill>
          </a:ln>
        </p:spPr>
        <p:txBody>
          <a:bodyPr wrap="square">
            <a:spAutoFit/>
          </a:bodyPr>
          <a:lstStyle/>
          <a:p>
            <a:pPr>
              <a:lnSpc>
                <a:spcPts val="3600"/>
              </a:lnSpc>
            </a:pPr>
            <a:r>
              <a:rPr lang="zh-CN" altLang="en-US" sz="2000" kern="0" dirty="0">
                <a:latin typeface="Times New Roman" panose="02020603050405020304" pitchFamily="18" charset="0"/>
                <a:ea typeface="仿宋_GB2312"/>
              </a:rPr>
              <a:t>关键词：</a:t>
            </a:r>
            <a:r>
              <a:rPr lang="zh-CN" altLang="en-US" sz="2000" dirty="0">
                <a:solidFill>
                  <a:srgbClr val="FF0000"/>
                </a:solidFill>
              </a:rPr>
              <a:t>一级负荷、二级负荷、爆炸危险区域</a:t>
            </a:r>
            <a:endParaRPr lang="zh-CN" altLang="en-US" sz="2000" dirty="0">
              <a:solidFill>
                <a:srgbClr val="FF0000"/>
              </a:solidFill>
            </a:endParaRPr>
          </a:p>
        </p:txBody>
      </p:sp>
      <p:sp>
        <p:nvSpPr>
          <p:cNvPr id="8" name="矩形 7"/>
          <p:cNvSpPr/>
          <p:nvPr/>
        </p:nvSpPr>
        <p:spPr>
          <a:xfrm>
            <a:off x="623392" y="4077072"/>
            <a:ext cx="11089232" cy="951286"/>
          </a:xfrm>
          <a:prstGeom prst="rect">
            <a:avLst/>
          </a:prstGeom>
          <a:ln>
            <a:solidFill>
              <a:schemeClr val="accent1"/>
            </a:solidFill>
          </a:ln>
        </p:spPr>
        <p:txBody>
          <a:bodyPr wrap="square">
            <a:spAutoFit/>
          </a:bodyPr>
          <a:lstStyle/>
          <a:p>
            <a:pPr>
              <a:lnSpc>
                <a:spcPts val="3600"/>
              </a:lnSpc>
            </a:pPr>
            <a:r>
              <a:rPr lang="zh-CN" altLang="en-US" sz="2000" kern="100" dirty="0">
                <a:solidFill>
                  <a:srgbClr val="FF0000"/>
                </a:solidFill>
                <a:latin typeface="仿宋" panose="02010609060101010101" charset="-122"/>
                <a:ea typeface="仿宋" panose="02010609060101010101" charset="-122"/>
                <a:cs typeface="Times New Roman" panose="02020603050405020304" pitchFamily="18" charset="0"/>
              </a:rPr>
              <a:t>释义：</a:t>
            </a:r>
            <a:r>
              <a:rPr lang="en-US" altLang="zh-CN" dirty="0"/>
              <a:t>1.</a:t>
            </a:r>
            <a:r>
              <a:rPr lang="zh-CN" altLang="zh-CN" dirty="0"/>
              <a:t> 《供配电系统设计规范》（</a:t>
            </a:r>
            <a:r>
              <a:rPr lang="en-US" altLang="zh-CN" dirty="0"/>
              <a:t>GB 50052-2009</a:t>
            </a:r>
            <a:r>
              <a:rPr lang="zh-CN" altLang="zh-CN" dirty="0"/>
              <a:t>）第</a:t>
            </a:r>
            <a:r>
              <a:rPr lang="en-US" altLang="zh-CN" dirty="0"/>
              <a:t>3.0.1</a:t>
            </a:r>
            <a:r>
              <a:rPr lang="zh-CN" altLang="zh-CN" dirty="0"/>
              <a:t>条</a:t>
            </a:r>
            <a:endParaRPr lang="en-US" altLang="zh-CN" sz="2000" kern="100" dirty="0">
              <a:solidFill>
                <a:srgbClr val="FF0000"/>
              </a:solidFill>
              <a:latin typeface="仿宋" panose="02010609060101010101" charset="-122"/>
              <a:ea typeface="仿宋" panose="02010609060101010101" charset="-122"/>
              <a:cs typeface="Times New Roman" panose="02020603050405020304" pitchFamily="18" charset="0"/>
            </a:endParaRPr>
          </a:p>
          <a:p>
            <a:pPr>
              <a:lnSpc>
                <a:spcPts val="3600"/>
              </a:lnSpc>
            </a:pPr>
            <a:r>
              <a:rPr lang="en-US" altLang="zh-CN" dirty="0"/>
              <a:t>2.</a:t>
            </a:r>
            <a:r>
              <a:rPr lang="zh-CN" altLang="zh-CN" dirty="0"/>
              <a:t>《爆炸危险环境电力装置设计规范》（</a:t>
            </a:r>
            <a:r>
              <a:rPr lang="en-US" altLang="zh-CN" dirty="0"/>
              <a:t>GB 50058-2014</a:t>
            </a:r>
            <a:r>
              <a:rPr lang="zh-CN" altLang="zh-CN" dirty="0"/>
              <a:t>）第</a:t>
            </a:r>
            <a:r>
              <a:rPr lang="en-US" altLang="zh-CN" dirty="0"/>
              <a:t>5.2.3</a:t>
            </a:r>
            <a:r>
              <a:rPr lang="zh-CN" altLang="zh-CN" dirty="0"/>
              <a:t>条</a:t>
            </a:r>
            <a:endParaRPr lang="zh-CN" altLang="zh-CN" sz="2000" kern="100" dirty="0">
              <a:effectLst/>
              <a:latin typeface="仿宋" panose="02010609060101010101" charset="-122"/>
              <a:ea typeface="仿宋" panose="02010609060101010101"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A09BA4E7-15DB-47BD-B4C0-7B9866AF74E6}"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37891" name="TextBox 2"/>
          <p:cNvSpPr txBox="1">
            <a:spLocks noChangeArrowheads="1"/>
          </p:cNvSpPr>
          <p:nvPr/>
        </p:nvSpPr>
        <p:spPr bwMode="auto">
          <a:xfrm>
            <a:off x="3359696" y="1916832"/>
            <a:ext cx="5832648" cy="265713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pPr>
            <a:r>
              <a:rPr lang="zh-CN" altLang="en-US" sz="2400" dirty="0">
                <a:solidFill>
                  <a:schemeClr val="bg1">
                    <a:lumMod val="85000"/>
                  </a:schemeClr>
                </a:solidFill>
                <a:latin typeface="等线" panose="02010600030101010101" pitchFamily="2" charset="-122"/>
                <a:ea typeface="等线" panose="02010600030101010101" pitchFamily="2" charset="-122"/>
              </a:rPr>
              <a:t>一、编制背景</a:t>
            </a:r>
            <a:endParaRPr lang="en-US" altLang="zh-CN" sz="2400" dirty="0">
              <a:solidFill>
                <a:schemeClr val="bg1">
                  <a:lumMod val="85000"/>
                </a:schemeClr>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bg1">
                    <a:lumMod val="85000"/>
                  </a:schemeClr>
                </a:solidFill>
                <a:latin typeface="等线" panose="02010600030101010101" pitchFamily="2" charset="-122"/>
                <a:ea typeface="等线" panose="02010600030101010101" pitchFamily="2" charset="-122"/>
              </a:rPr>
              <a:t>二、编制思路和原则</a:t>
            </a:r>
            <a:endParaRPr lang="en-US" altLang="zh-CN" sz="2400" dirty="0">
              <a:solidFill>
                <a:schemeClr val="bg1">
                  <a:lumMod val="85000"/>
                </a:schemeClr>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sz="2400" dirty="0">
              <a:solidFill>
                <a:schemeClr val="tx1"/>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bg1">
                    <a:lumMod val="85000"/>
                  </a:schemeClr>
                </a:solidFill>
                <a:latin typeface="等线" panose="02010600030101010101" pitchFamily="2" charset="-122"/>
                <a:ea typeface="等线" panose="02010600030101010101" pitchFamily="2" charset="-122"/>
              </a:rPr>
              <a:t>四、排查表中重点检查项</a:t>
            </a:r>
            <a:endParaRPr lang="en-US" altLang="zh-CN" sz="2400" dirty="0">
              <a:solidFill>
                <a:schemeClr val="bg1">
                  <a:lumMod val="85000"/>
                </a:schemeClr>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bg1">
                    <a:lumMod val="85000"/>
                  </a:schemeClr>
                </a:solidFill>
                <a:latin typeface="等线" panose="02010600030101010101" pitchFamily="2" charset="-122"/>
                <a:ea typeface="等线" panose="02010600030101010101" pitchFamily="2" charset="-122"/>
              </a:rPr>
              <a:t>五、相关工作的要求</a:t>
            </a:r>
            <a:endParaRPr lang="en-US" altLang="zh-CN" sz="2400" dirty="0">
              <a:solidFill>
                <a:schemeClr val="bg1">
                  <a:lumMod val="85000"/>
                </a:schemeClr>
              </a:solidFill>
              <a:latin typeface="等线" panose="02010600030101010101" pitchFamily="2" charset="-122"/>
              <a:ea typeface="等线" panose="02010600030101010101" pitchFamily="2" charset="-122"/>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1888659"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7.4</a:t>
            </a:r>
            <a:r>
              <a:rPr lang="zh-CN" altLang="en-US" sz="2400" kern="0" dirty="0">
                <a:latin typeface="黑体" panose="02010609060101010101" pitchFamily="49" charset="-122"/>
                <a:ea typeface="黑体" panose="02010609060101010101" pitchFamily="49" charset="-122"/>
              </a:rPr>
              <a:t>现场安全</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1395988"/>
            <a:ext cx="11089232" cy="808876"/>
          </a:xfrm>
          <a:prstGeom prst="rect">
            <a:avLst/>
          </a:prstGeom>
          <a:ln>
            <a:solidFill>
              <a:schemeClr val="accent1"/>
            </a:solidFill>
          </a:ln>
        </p:spPr>
        <p:txBody>
          <a:bodyPr wrap="square">
            <a:spAutoFit/>
          </a:bodyPr>
          <a:lstStyle/>
          <a:p>
            <a:pPr>
              <a:lnSpc>
                <a:spcPts val="3000"/>
              </a:lnSpc>
            </a:pPr>
            <a:r>
              <a:rPr lang="en-US" altLang="zh-CN" sz="2000" dirty="0"/>
              <a:t>       2.</a:t>
            </a:r>
            <a:r>
              <a:rPr lang="zh-CN" altLang="zh-CN" sz="2000" dirty="0"/>
              <a:t>临时电源、手持式电动工具、施工电源、插座回路均应采用</a:t>
            </a:r>
            <a:r>
              <a:rPr lang="en-US" altLang="zh-CN" sz="2000" dirty="0"/>
              <a:t>TN-S</a:t>
            </a:r>
            <a:r>
              <a:rPr lang="zh-CN" altLang="zh-CN" sz="2000" dirty="0"/>
              <a:t>供电方式，并采用剩余电流动作保护装置。</a:t>
            </a:r>
            <a:endParaRPr lang="en-US" altLang="zh-CN" sz="2000" dirty="0">
              <a:latin typeface="黑体" panose="02010609060101010101" pitchFamily="49" charset="-122"/>
              <a:ea typeface="黑体" panose="02010609060101010101" pitchFamily="49" charset="-122"/>
            </a:endParaRPr>
          </a:p>
        </p:txBody>
      </p:sp>
      <p:sp>
        <p:nvSpPr>
          <p:cNvPr id="8" name="矩形 7"/>
          <p:cNvSpPr/>
          <p:nvPr/>
        </p:nvSpPr>
        <p:spPr>
          <a:xfrm>
            <a:off x="623392" y="2708920"/>
            <a:ext cx="11089232" cy="1015663"/>
          </a:xfrm>
          <a:prstGeom prst="rect">
            <a:avLst/>
          </a:prstGeom>
          <a:ln>
            <a:solidFill>
              <a:schemeClr val="accent1"/>
            </a:solidFill>
          </a:ln>
        </p:spPr>
        <p:txBody>
          <a:bodyPr wrap="square">
            <a:spAutoFit/>
          </a:bodyPr>
          <a:lstStyle/>
          <a:p>
            <a:pPr>
              <a:lnSpc>
                <a:spcPts val="3600"/>
              </a:lnSpc>
            </a:pPr>
            <a:r>
              <a:rPr lang="zh-CN" altLang="en-US" sz="2000" kern="100" dirty="0">
                <a:solidFill>
                  <a:srgbClr val="FF0000"/>
                </a:solidFill>
                <a:latin typeface="仿宋" panose="02010609060101010101" charset="-122"/>
                <a:ea typeface="仿宋" panose="02010609060101010101" charset="-122"/>
                <a:cs typeface="Times New Roman" panose="02020603050405020304" pitchFamily="18" charset="0"/>
              </a:rPr>
              <a:t>释义：</a:t>
            </a:r>
            <a:r>
              <a:rPr lang="en-US" altLang="zh-CN" sz="2000" dirty="0"/>
              <a:t> TN-S</a:t>
            </a:r>
            <a:r>
              <a:rPr lang="zh-CN" altLang="zh-CN" sz="2000" dirty="0"/>
              <a:t>供电方式</a:t>
            </a:r>
            <a:r>
              <a:rPr lang="zh-CN" altLang="en-US" sz="2000" dirty="0"/>
              <a:t>：三相五线制，五根导线颜色分别为黄</a:t>
            </a:r>
            <a:r>
              <a:rPr lang="en-US" altLang="zh-CN" sz="2000" dirty="0"/>
              <a:t>L1</a:t>
            </a:r>
            <a:r>
              <a:rPr lang="zh-CN" altLang="en-US" sz="2000" dirty="0"/>
              <a:t>、绿</a:t>
            </a:r>
            <a:r>
              <a:rPr lang="en-US" altLang="zh-CN" sz="2000" dirty="0"/>
              <a:t>L2</a:t>
            </a:r>
            <a:r>
              <a:rPr lang="zh-CN" altLang="en-US" sz="2000" dirty="0"/>
              <a:t>、红</a:t>
            </a:r>
            <a:r>
              <a:rPr lang="en-US" altLang="zh-CN" sz="2000" dirty="0"/>
              <a:t>L3</a:t>
            </a:r>
            <a:r>
              <a:rPr lang="zh-CN" altLang="en-US" sz="2000" dirty="0"/>
              <a:t>、淡蓝</a:t>
            </a:r>
            <a:r>
              <a:rPr lang="en-US" altLang="zh-CN" sz="2000" dirty="0"/>
              <a:t>N</a:t>
            </a:r>
            <a:r>
              <a:rPr lang="zh-CN" altLang="en-US" sz="2000" dirty="0"/>
              <a:t>、黄绿线</a:t>
            </a:r>
            <a:r>
              <a:rPr lang="en-US" altLang="zh-CN" sz="2000" dirty="0"/>
              <a:t>PE</a:t>
            </a:r>
            <a:r>
              <a:rPr lang="zh-CN" altLang="en-US" sz="2000" dirty="0"/>
              <a:t>。供电系统是工作零线和保护线是分开的。</a:t>
            </a:r>
            <a:endParaRPr lang="zh-CN" altLang="zh-CN" sz="2000" kern="100" dirty="0">
              <a:effectLst/>
              <a:latin typeface="仿宋" panose="02010609060101010101" charset="-122"/>
              <a:ea typeface="仿宋" panose="02010609060101010101"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799856" y="460619"/>
            <a:ext cx="5503430"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8 </a:t>
            </a:r>
            <a:r>
              <a:rPr lang="zh-CN" altLang="en-US" sz="2800" dirty="0">
                <a:latin typeface="Times New Roman" panose="02020603050405020304" pitchFamily="18" charset="0"/>
                <a:ea typeface="黑体" panose="02010609060101010101" pitchFamily="49" charset="-122"/>
              </a:rPr>
              <a:t>应急与消防安全风险隐患排查表</a:t>
            </a:r>
            <a:endParaRPr lang="zh-CN" altLang="en-US" sz="2800" dirty="0"/>
          </a:p>
        </p:txBody>
      </p:sp>
      <p:sp>
        <p:nvSpPr>
          <p:cNvPr id="6" name="矩形 5"/>
          <p:cNvSpPr/>
          <p:nvPr/>
        </p:nvSpPr>
        <p:spPr>
          <a:xfrm>
            <a:off x="695400" y="2204864"/>
            <a:ext cx="11017224" cy="2862322"/>
          </a:xfrm>
          <a:prstGeom prst="rect">
            <a:avLst/>
          </a:prstGeom>
          <a:ln>
            <a:solidFill>
              <a:schemeClr val="accent1"/>
            </a:solidFill>
          </a:ln>
        </p:spPr>
        <p:txBody>
          <a:bodyPr wrap="square">
            <a:spAutoFit/>
          </a:bodyPr>
          <a:lstStyle/>
          <a:p>
            <a:pPr>
              <a:lnSpc>
                <a:spcPts val="3600"/>
              </a:lnSpc>
            </a:pPr>
            <a:r>
              <a:rPr lang="en-US" altLang="zh-CN" sz="2400" dirty="0"/>
              <a:t>       </a:t>
            </a:r>
            <a:r>
              <a:rPr lang="zh-CN" altLang="zh-CN" sz="2400" dirty="0"/>
              <a:t>事故应急工作是企业安全生产的最后一道防线，也是阻止事故进一步扩大的有力措施。应急工作不到位，就有可能将小事故演化成大事故，造成人员的重大伤亡。</a:t>
            </a:r>
            <a:r>
              <a:rPr lang="en-US" altLang="zh-CN" sz="2400" dirty="0"/>
              <a:t>2019</a:t>
            </a:r>
            <a:r>
              <a:rPr lang="zh-CN" altLang="zh-CN" sz="2400" dirty="0"/>
              <a:t>年新颁布的《生产安全事故应急条例》（国务院令第</a:t>
            </a:r>
            <a:r>
              <a:rPr lang="en-US" altLang="zh-CN" sz="2400" dirty="0"/>
              <a:t>708</a:t>
            </a:r>
            <a:r>
              <a:rPr lang="zh-CN" altLang="zh-CN" sz="2400" dirty="0"/>
              <a:t>号），标志着我国将应急管理工作作为一个单独的体系进行强化，为我国应急管理工作提供了基本的法律支撑和法规遵循，推动国家安全生产应急管理工作真正走上法治化、规范化、制度化轨道。</a:t>
            </a:r>
            <a:endParaRPr lang="en-US" altLang="zh-CN" sz="2400" dirty="0">
              <a:latin typeface="+mn-ea"/>
              <a:ea typeface="+mn-ea"/>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799856" y="460619"/>
            <a:ext cx="5503430"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8 </a:t>
            </a:r>
            <a:r>
              <a:rPr lang="zh-CN" altLang="en-US" sz="2800" dirty="0">
                <a:latin typeface="Times New Roman" panose="02020603050405020304" pitchFamily="18" charset="0"/>
                <a:ea typeface="黑体" panose="02010609060101010101" pitchFamily="49" charset="-122"/>
              </a:rPr>
              <a:t>应急与消防安全风险隐患排查表</a:t>
            </a:r>
            <a:endParaRPr lang="zh-CN" altLang="en-US" sz="2800" dirty="0"/>
          </a:p>
        </p:txBody>
      </p:sp>
      <p:sp>
        <p:nvSpPr>
          <p:cNvPr id="6" name="矩形 5"/>
          <p:cNvSpPr/>
          <p:nvPr/>
        </p:nvSpPr>
        <p:spPr>
          <a:xfrm>
            <a:off x="2711624" y="2204864"/>
            <a:ext cx="6120680" cy="1200329"/>
          </a:xfrm>
          <a:prstGeom prst="rect">
            <a:avLst/>
          </a:prstGeom>
          <a:ln>
            <a:solidFill>
              <a:schemeClr val="accent1"/>
            </a:solidFill>
          </a:ln>
        </p:spPr>
        <p:txBody>
          <a:bodyPr wrap="square">
            <a:spAutoFit/>
          </a:bodyPr>
          <a:lstStyle/>
          <a:p>
            <a:r>
              <a:rPr lang="en-US" altLang="zh-CN" sz="2400" dirty="0">
                <a:latin typeface="+mn-ea"/>
                <a:ea typeface="+mn-ea"/>
              </a:rPr>
              <a:t>(</a:t>
            </a:r>
            <a:r>
              <a:rPr lang="zh-CN" altLang="en-US" sz="2400" dirty="0">
                <a:latin typeface="+mn-ea"/>
                <a:ea typeface="+mn-ea"/>
              </a:rPr>
              <a:t>一</a:t>
            </a:r>
            <a:r>
              <a:rPr lang="en-US" altLang="zh-CN" sz="2400" dirty="0">
                <a:latin typeface="+mn-ea"/>
                <a:ea typeface="+mn-ea"/>
              </a:rPr>
              <a:t>)</a:t>
            </a:r>
            <a:r>
              <a:rPr lang="zh-CN" altLang="en-US" sz="2400" dirty="0">
                <a:latin typeface="+mn-ea"/>
                <a:ea typeface="+mn-ea"/>
              </a:rPr>
              <a:t>应急管理</a:t>
            </a:r>
            <a:endParaRPr lang="en-US" altLang="zh-CN" sz="2400" dirty="0">
              <a:latin typeface="+mn-ea"/>
              <a:ea typeface="+mn-ea"/>
            </a:endParaRPr>
          </a:p>
          <a:p>
            <a:r>
              <a:rPr lang="en-US" altLang="zh-CN" sz="2400" dirty="0">
                <a:latin typeface="+mn-ea"/>
                <a:ea typeface="+mn-ea"/>
              </a:rPr>
              <a:t>(</a:t>
            </a:r>
            <a:r>
              <a:rPr lang="zh-CN" altLang="en-US" sz="2400" dirty="0">
                <a:latin typeface="+mn-ea"/>
                <a:ea typeface="+mn-ea"/>
              </a:rPr>
              <a:t>二</a:t>
            </a:r>
            <a:r>
              <a:rPr lang="en-US" altLang="zh-CN" sz="2400" dirty="0">
                <a:latin typeface="+mn-ea"/>
                <a:ea typeface="+mn-ea"/>
              </a:rPr>
              <a:t>)</a:t>
            </a:r>
            <a:r>
              <a:rPr lang="zh-CN" altLang="en-US" sz="2400" dirty="0">
                <a:latin typeface="+mn-ea"/>
                <a:ea typeface="+mn-ea"/>
              </a:rPr>
              <a:t>应急器材和设施</a:t>
            </a:r>
            <a:endParaRPr lang="en-US" altLang="zh-CN" sz="2400" dirty="0">
              <a:latin typeface="+mn-ea"/>
              <a:ea typeface="+mn-ea"/>
            </a:endParaRPr>
          </a:p>
          <a:p>
            <a:r>
              <a:rPr lang="en-US" altLang="zh-CN" sz="2400" dirty="0">
                <a:latin typeface="+mn-ea"/>
                <a:ea typeface="+mn-ea"/>
              </a:rPr>
              <a:t>(</a:t>
            </a:r>
            <a:r>
              <a:rPr lang="zh-CN" altLang="en-US" sz="2400" dirty="0">
                <a:latin typeface="+mn-ea"/>
                <a:ea typeface="+mn-ea"/>
              </a:rPr>
              <a:t>三</a:t>
            </a:r>
            <a:r>
              <a:rPr lang="en-US" altLang="zh-CN" sz="2400" dirty="0">
                <a:latin typeface="+mn-ea"/>
                <a:ea typeface="+mn-ea"/>
              </a:rPr>
              <a:t>)</a:t>
            </a:r>
            <a:r>
              <a:rPr lang="zh-CN" altLang="en-US" sz="2400" dirty="0">
                <a:latin typeface="+mn-ea"/>
                <a:ea typeface="+mn-ea"/>
              </a:rPr>
              <a:t>消防安全</a:t>
            </a:r>
            <a:endParaRPr lang="en-US" altLang="zh-CN" sz="2400" dirty="0">
              <a:latin typeface="+mn-ea"/>
              <a:ea typeface="+mn-ea"/>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1888659"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8.1</a:t>
            </a:r>
            <a:r>
              <a:rPr lang="zh-CN" altLang="en-US" sz="2400" kern="0" dirty="0">
                <a:latin typeface="黑体" panose="02010609060101010101" pitchFamily="49" charset="-122"/>
                <a:ea typeface="黑体" panose="02010609060101010101" pitchFamily="49" charset="-122"/>
              </a:rPr>
              <a:t>应急管理</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1628800"/>
            <a:ext cx="11089232" cy="808876"/>
          </a:xfrm>
          <a:prstGeom prst="rect">
            <a:avLst/>
          </a:prstGeom>
          <a:ln>
            <a:solidFill>
              <a:schemeClr val="accent1"/>
            </a:solidFill>
          </a:ln>
        </p:spPr>
        <p:txBody>
          <a:bodyPr wrap="square">
            <a:spAutoFit/>
          </a:bodyPr>
          <a:lstStyle/>
          <a:p>
            <a:pPr>
              <a:lnSpc>
                <a:spcPts val="3000"/>
              </a:lnSpc>
            </a:pPr>
            <a:r>
              <a:rPr lang="en-US" altLang="zh-CN" sz="2000" dirty="0"/>
              <a:t>        1.</a:t>
            </a:r>
            <a:r>
              <a:rPr lang="zh-CN" altLang="zh-CN" sz="2000" dirty="0"/>
              <a:t>企业应确立本单位的应急预案体系，按照</a:t>
            </a:r>
            <a:r>
              <a:rPr lang="en-US" altLang="zh-CN" sz="2000" dirty="0"/>
              <a:t>GB/T 29639</a:t>
            </a:r>
            <a:r>
              <a:rPr lang="zh-CN" altLang="zh-CN" sz="2000" dirty="0"/>
              <a:t>要求编制综合应急预案、专项应急预案、现场处置方案和应急处置卡。</a:t>
            </a:r>
            <a:endParaRPr lang="en-US" altLang="zh-CN" sz="2000" dirty="0">
              <a:latin typeface="黑体" panose="02010609060101010101" pitchFamily="49" charset="-122"/>
              <a:ea typeface="黑体" panose="02010609060101010101" pitchFamily="49" charset="-122"/>
            </a:endParaRPr>
          </a:p>
        </p:txBody>
      </p:sp>
      <p:sp>
        <p:nvSpPr>
          <p:cNvPr id="8" name="矩形 7"/>
          <p:cNvSpPr/>
          <p:nvPr/>
        </p:nvSpPr>
        <p:spPr>
          <a:xfrm>
            <a:off x="623392" y="2848287"/>
            <a:ext cx="11089232" cy="2328523"/>
          </a:xfrm>
          <a:prstGeom prst="rect">
            <a:avLst/>
          </a:prstGeom>
          <a:ln>
            <a:solidFill>
              <a:schemeClr val="accent1"/>
            </a:solidFill>
          </a:ln>
        </p:spPr>
        <p:txBody>
          <a:bodyPr wrap="square">
            <a:spAutoFit/>
          </a:bodyPr>
          <a:lstStyle/>
          <a:p>
            <a:pPr>
              <a:lnSpc>
                <a:spcPts val="3600"/>
              </a:lnSpc>
            </a:pPr>
            <a:r>
              <a:rPr lang="zh-CN" altLang="en-US" sz="2000" kern="100" dirty="0">
                <a:solidFill>
                  <a:srgbClr val="FF0000"/>
                </a:solidFill>
                <a:latin typeface="仿宋" panose="02010609060101010101" charset="-122"/>
                <a:ea typeface="仿宋" panose="02010609060101010101" charset="-122"/>
                <a:cs typeface="Times New Roman" panose="02020603050405020304" pitchFamily="18" charset="0"/>
              </a:rPr>
              <a:t>释义：</a:t>
            </a:r>
            <a:r>
              <a:rPr lang="en-US" altLang="zh-CN" sz="2000" dirty="0">
                <a:latin typeface="仿宋" panose="02010609060101010101" charset="-122"/>
                <a:ea typeface="仿宋" panose="02010609060101010101" charset="-122"/>
              </a:rPr>
              <a:t>《</a:t>
            </a:r>
            <a:r>
              <a:rPr lang="zh-CN" altLang="en-US" sz="2000" dirty="0">
                <a:latin typeface="仿宋" panose="02010609060101010101" charset="-122"/>
                <a:ea typeface="仿宋" panose="02010609060101010101" charset="-122"/>
              </a:rPr>
              <a:t>应急管理部关于修改</a:t>
            </a:r>
            <a:r>
              <a:rPr lang="en-US" altLang="zh-CN" sz="2000" dirty="0">
                <a:latin typeface="仿宋" panose="02010609060101010101" charset="-122"/>
                <a:ea typeface="仿宋" panose="02010609060101010101" charset="-122"/>
              </a:rPr>
              <a:t>〈</a:t>
            </a:r>
            <a:r>
              <a:rPr lang="zh-CN" altLang="en-US" sz="2000" dirty="0">
                <a:latin typeface="仿宋" panose="02010609060101010101" charset="-122"/>
                <a:ea typeface="仿宋" panose="02010609060101010101" charset="-122"/>
              </a:rPr>
              <a:t>生产安全事故应急预案管理办法</a:t>
            </a:r>
            <a:r>
              <a:rPr lang="en-US" altLang="zh-CN" sz="2000" dirty="0">
                <a:latin typeface="仿宋" panose="02010609060101010101" charset="-122"/>
                <a:ea typeface="仿宋" panose="02010609060101010101" charset="-122"/>
              </a:rPr>
              <a:t>〉</a:t>
            </a:r>
            <a:r>
              <a:rPr lang="zh-CN" altLang="en-US" sz="2000" dirty="0">
                <a:latin typeface="仿宋" panose="02010609060101010101" charset="-122"/>
                <a:ea typeface="仿宋" panose="02010609060101010101" charset="-122"/>
              </a:rPr>
              <a:t>的决定</a:t>
            </a:r>
            <a:r>
              <a:rPr lang="en-US" altLang="zh-CN" sz="2000" dirty="0">
                <a:latin typeface="仿宋" panose="02010609060101010101" charset="-122"/>
                <a:ea typeface="仿宋" panose="02010609060101010101" charset="-122"/>
              </a:rPr>
              <a:t>》</a:t>
            </a:r>
            <a:r>
              <a:rPr lang="zh-CN" altLang="en-US" sz="2000" dirty="0">
                <a:latin typeface="仿宋" panose="02010609060101010101" charset="-122"/>
                <a:ea typeface="仿宋" panose="02010609060101010101" charset="-122"/>
              </a:rPr>
              <a:t>（应急部令</a:t>
            </a:r>
            <a:r>
              <a:rPr lang="en-US" altLang="zh-CN" sz="2000" dirty="0">
                <a:latin typeface="仿宋" panose="02010609060101010101" charset="-122"/>
                <a:ea typeface="仿宋" panose="02010609060101010101" charset="-122"/>
              </a:rPr>
              <a:t>2</a:t>
            </a:r>
            <a:r>
              <a:rPr lang="zh-CN" altLang="en-US" sz="2000" dirty="0">
                <a:latin typeface="仿宋" panose="02010609060101010101" charset="-122"/>
                <a:ea typeface="仿宋" panose="02010609060101010101" charset="-122"/>
              </a:rPr>
              <a:t>号）、</a:t>
            </a:r>
            <a:r>
              <a:rPr lang="zh-CN" altLang="zh-CN" sz="2000" dirty="0">
                <a:latin typeface="仿宋" panose="02010609060101010101" charset="-122"/>
                <a:ea typeface="仿宋" panose="02010609060101010101" charset="-122"/>
              </a:rPr>
              <a:t>《生产安全事故应急预案管理办法》（国家安全监管总局令第</a:t>
            </a:r>
            <a:r>
              <a:rPr lang="en-US" altLang="zh-CN" sz="2000" dirty="0">
                <a:latin typeface="仿宋" panose="02010609060101010101" charset="-122"/>
                <a:ea typeface="仿宋" panose="02010609060101010101" charset="-122"/>
              </a:rPr>
              <a:t>88</a:t>
            </a:r>
            <a:r>
              <a:rPr lang="zh-CN" altLang="zh-CN" sz="2000" dirty="0">
                <a:latin typeface="仿宋" panose="02010609060101010101" charset="-122"/>
                <a:ea typeface="仿宋" panose="02010609060101010101" charset="-122"/>
              </a:rPr>
              <a:t>号）规定：生产经营单位应当在编制应急预案的基础上，针对工作场所、岗位的特点，编制简明、实用、有效的应急处置卡。应急处置卡应当简要规定重点岗位、部位紧急情况下人员的应急处置程序和措施，以及相关联络人员和联系方式，并便于从业人员携带。</a:t>
            </a:r>
            <a:endParaRPr lang="zh-CN" altLang="zh-CN" sz="2000" kern="100" dirty="0">
              <a:effectLst/>
              <a:latin typeface="仿宋" panose="02010609060101010101" charset="-122"/>
              <a:ea typeface="仿宋" panose="02010609060101010101"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1888659"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8.1</a:t>
            </a:r>
            <a:r>
              <a:rPr lang="zh-CN" altLang="en-US" sz="2400" kern="0" dirty="0">
                <a:latin typeface="黑体" panose="02010609060101010101" pitchFamily="49" charset="-122"/>
                <a:ea typeface="黑体" panose="02010609060101010101" pitchFamily="49" charset="-122"/>
              </a:rPr>
              <a:t>应急管理</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1628800"/>
            <a:ext cx="11089232" cy="1246495"/>
          </a:xfrm>
          <a:prstGeom prst="rect">
            <a:avLst/>
          </a:prstGeom>
          <a:ln>
            <a:solidFill>
              <a:schemeClr val="accent1"/>
            </a:solidFill>
          </a:ln>
        </p:spPr>
        <p:txBody>
          <a:bodyPr wrap="square">
            <a:spAutoFit/>
          </a:bodyPr>
          <a:lstStyle/>
          <a:p>
            <a:pPr>
              <a:lnSpc>
                <a:spcPts val="3000"/>
              </a:lnSpc>
            </a:pPr>
            <a:r>
              <a:rPr lang="en-US" altLang="zh-CN" sz="2000" dirty="0"/>
              <a:t>        7.</a:t>
            </a:r>
            <a:r>
              <a:rPr lang="zh-CN" altLang="zh-CN" sz="2000" dirty="0"/>
              <a:t>企业应制定本单位的</a:t>
            </a:r>
            <a:r>
              <a:rPr lang="zh-CN" altLang="zh-CN" sz="2000" dirty="0">
                <a:solidFill>
                  <a:srgbClr val="FF0000"/>
                </a:solidFill>
              </a:rPr>
              <a:t>应急预案演练</a:t>
            </a:r>
            <a:r>
              <a:rPr lang="zh-CN" altLang="zh-CN" sz="2000" dirty="0"/>
              <a:t>计划，每半年至少组织一次安全生产事故应急预案演练。</a:t>
            </a:r>
            <a:endParaRPr lang="en-US" altLang="zh-CN" sz="2000" dirty="0"/>
          </a:p>
          <a:p>
            <a:pPr>
              <a:lnSpc>
                <a:spcPts val="3000"/>
              </a:lnSpc>
            </a:pPr>
            <a:r>
              <a:rPr lang="en-US" altLang="zh-CN" sz="2000" dirty="0"/>
              <a:t>        8.</a:t>
            </a:r>
            <a:r>
              <a:rPr lang="zh-CN" altLang="zh-CN" sz="2000" dirty="0"/>
              <a:t>应急预案演练结束后，企业应急预案演练组织单位应当对应急预案演练效果进行</a:t>
            </a:r>
            <a:r>
              <a:rPr lang="zh-CN" altLang="zh-CN" sz="2000" dirty="0">
                <a:solidFill>
                  <a:srgbClr val="FF0000"/>
                </a:solidFill>
              </a:rPr>
              <a:t>评估</a:t>
            </a:r>
            <a:r>
              <a:rPr lang="zh-CN" altLang="zh-CN" sz="2000" dirty="0"/>
              <a:t>，撰写应急预案演练评估报告，分析存在的问题，并对应急预案提出修订意见。</a:t>
            </a:r>
            <a:endParaRPr lang="en-US" altLang="zh-CN" sz="2000" dirty="0">
              <a:latin typeface="黑体" panose="02010609060101010101" pitchFamily="49" charset="-122"/>
              <a:ea typeface="黑体" panose="02010609060101010101" pitchFamily="49" charset="-122"/>
            </a:endParaRPr>
          </a:p>
        </p:txBody>
      </p:sp>
      <p:sp>
        <p:nvSpPr>
          <p:cNvPr id="8" name="矩形 7"/>
          <p:cNvSpPr/>
          <p:nvPr/>
        </p:nvSpPr>
        <p:spPr>
          <a:xfrm>
            <a:off x="623392" y="3781616"/>
            <a:ext cx="11089232" cy="1477328"/>
          </a:xfrm>
          <a:prstGeom prst="rect">
            <a:avLst/>
          </a:prstGeom>
          <a:ln>
            <a:solidFill>
              <a:schemeClr val="accent1"/>
            </a:solidFill>
          </a:ln>
        </p:spPr>
        <p:txBody>
          <a:bodyPr wrap="square">
            <a:spAutoFit/>
          </a:bodyPr>
          <a:lstStyle/>
          <a:p>
            <a:pPr>
              <a:lnSpc>
                <a:spcPts val="3600"/>
              </a:lnSpc>
            </a:pPr>
            <a:r>
              <a:rPr lang="zh-CN" altLang="en-US" sz="2000" kern="100" dirty="0">
                <a:solidFill>
                  <a:srgbClr val="FF0000"/>
                </a:solidFill>
                <a:latin typeface="仿宋" panose="02010609060101010101" charset="-122"/>
                <a:ea typeface="仿宋" panose="02010609060101010101" charset="-122"/>
                <a:cs typeface="Times New Roman" panose="02020603050405020304" pitchFamily="18" charset="0"/>
              </a:rPr>
              <a:t>释义：</a:t>
            </a:r>
            <a:r>
              <a:rPr lang="en-US" altLang="zh-CN" sz="2000" kern="100" dirty="0">
                <a:latin typeface="仿宋" panose="02010609060101010101" charset="-122"/>
                <a:ea typeface="仿宋" panose="02010609060101010101" charset="-122"/>
                <a:cs typeface="Times New Roman" panose="02020603050405020304" pitchFamily="18" charset="0"/>
              </a:rPr>
              <a:t>《</a:t>
            </a:r>
            <a:r>
              <a:rPr lang="zh-CN" altLang="en-US" sz="2000" kern="100" dirty="0">
                <a:latin typeface="仿宋" panose="02010609060101010101" charset="-122"/>
                <a:ea typeface="仿宋" panose="02010609060101010101" charset="-122"/>
                <a:cs typeface="Times New Roman" panose="02020603050405020304" pitchFamily="18" charset="0"/>
              </a:rPr>
              <a:t>生产安全事故应急演练基本规范</a:t>
            </a:r>
            <a:r>
              <a:rPr lang="en-US" altLang="zh-CN" sz="2000" kern="100" dirty="0">
                <a:latin typeface="仿宋" panose="02010609060101010101" charset="-122"/>
                <a:ea typeface="仿宋" panose="02010609060101010101" charset="-122"/>
                <a:cs typeface="Times New Roman" panose="02020603050405020304" pitchFamily="18" charset="0"/>
              </a:rPr>
              <a:t>》</a:t>
            </a:r>
            <a:r>
              <a:rPr lang="zh-CN" altLang="en-US" sz="2000" kern="100" dirty="0">
                <a:latin typeface="仿宋" panose="02010609060101010101" charset="-122"/>
                <a:ea typeface="仿宋" panose="02010609060101010101" charset="-122"/>
                <a:cs typeface="Times New Roman" panose="02020603050405020304" pitchFamily="18" charset="0"/>
              </a:rPr>
              <a:t>（</a:t>
            </a:r>
            <a:r>
              <a:rPr lang="en-US" altLang="zh-CN" sz="2000" kern="100" dirty="0">
                <a:latin typeface="仿宋" panose="02010609060101010101" charset="-122"/>
                <a:ea typeface="仿宋" panose="02010609060101010101" charset="-122"/>
                <a:cs typeface="Times New Roman" panose="02020603050405020304" pitchFamily="18" charset="0"/>
              </a:rPr>
              <a:t>AQ/T9007-2019</a:t>
            </a:r>
            <a:r>
              <a:rPr lang="zh-CN" altLang="en-US" sz="2000" kern="100" dirty="0">
                <a:latin typeface="仿宋" panose="02010609060101010101" charset="-122"/>
                <a:ea typeface="仿宋" panose="02010609060101010101" charset="-122"/>
                <a:cs typeface="Times New Roman" panose="02020603050405020304" pitchFamily="18" charset="0"/>
              </a:rPr>
              <a:t>）</a:t>
            </a:r>
            <a:endParaRPr lang="en-US" altLang="zh-CN" sz="2000" kern="100" dirty="0">
              <a:latin typeface="仿宋" panose="02010609060101010101" charset="-122"/>
              <a:ea typeface="仿宋" panose="02010609060101010101" charset="-122"/>
              <a:cs typeface="Times New Roman" panose="02020603050405020304" pitchFamily="18" charset="0"/>
            </a:endParaRPr>
          </a:p>
          <a:p>
            <a:pPr>
              <a:lnSpc>
                <a:spcPts val="3600"/>
              </a:lnSpc>
            </a:pPr>
            <a:r>
              <a:rPr lang="en-US" altLang="zh-CN" sz="2000" kern="100" dirty="0">
                <a:latin typeface="仿宋" panose="02010609060101010101" charset="-122"/>
                <a:ea typeface="仿宋" panose="02010609060101010101" charset="-122"/>
                <a:cs typeface="Times New Roman" panose="02020603050405020304" pitchFamily="18" charset="0"/>
              </a:rPr>
              <a:t>      《</a:t>
            </a:r>
            <a:r>
              <a:rPr lang="zh-CN" altLang="en-US" sz="2000" kern="100" dirty="0">
                <a:latin typeface="仿宋" panose="02010609060101010101" charset="-122"/>
                <a:ea typeface="仿宋" panose="02010609060101010101" charset="-122"/>
                <a:cs typeface="Times New Roman" panose="02020603050405020304" pitchFamily="18" charset="0"/>
              </a:rPr>
              <a:t>生产经营单位生产安全事故应急预案评估指南</a:t>
            </a:r>
            <a:r>
              <a:rPr lang="en-US" altLang="zh-CN" sz="2000" kern="100" dirty="0">
                <a:latin typeface="仿宋" panose="02010609060101010101" charset="-122"/>
                <a:ea typeface="仿宋" panose="02010609060101010101" charset="-122"/>
                <a:cs typeface="Times New Roman" panose="02020603050405020304" pitchFamily="18" charset="0"/>
              </a:rPr>
              <a:t>》</a:t>
            </a:r>
            <a:r>
              <a:rPr lang="zh-CN" altLang="en-US" sz="2000" kern="100" dirty="0">
                <a:latin typeface="仿宋" panose="02010609060101010101" charset="-122"/>
                <a:ea typeface="仿宋" panose="02010609060101010101" charset="-122"/>
                <a:cs typeface="Times New Roman" panose="02020603050405020304" pitchFamily="18" charset="0"/>
              </a:rPr>
              <a:t>（</a:t>
            </a:r>
            <a:r>
              <a:rPr lang="en-US" altLang="zh-CN" sz="2000" kern="100" dirty="0">
                <a:latin typeface="仿宋" panose="02010609060101010101" charset="-122"/>
                <a:ea typeface="仿宋" panose="02010609060101010101" charset="-122"/>
                <a:cs typeface="Times New Roman" panose="02020603050405020304" pitchFamily="18" charset="0"/>
              </a:rPr>
              <a:t>AQ/T9011-2019</a:t>
            </a:r>
            <a:r>
              <a:rPr lang="zh-CN" altLang="en-US" sz="2000" kern="100" dirty="0">
                <a:latin typeface="仿宋" panose="02010609060101010101" charset="-122"/>
                <a:ea typeface="仿宋" panose="02010609060101010101" charset="-122"/>
                <a:cs typeface="Times New Roman" panose="02020603050405020304" pitchFamily="18" charset="0"/>
              </a:rPr>
              <a:t>）</a:t>
            </a:r>
            <a:endParaRPr lang="en-US" altLang="zh-CN" sz="2000" kern="100" dirty="0">
              <a:latin typeface="仿宋" panose="02010609060101010101" charset="-122"/>
              <a:ea typeface="仿宋" panose="02010609060101010101" charset="-122"/>
              <a:cs typeface="Times New Roman" panose="02020603050405020304" pitchFamily="18" charset="0"/>
            </a:endParaRPr>
          </a:p>
          <a:p>
            <a:pPr>
              <a:lnSpc>
                <a:spcPts val="3600"/>
              </a:lnSpc>
            </a:pPr>
            <a:r>
              <a:rPr lang="en-US" altLang="zh-CN" sz="2000" kern="100" dirty="0">
                <a:latin typeface="仿宋" panose="02010609060101010101" charset="-122"/>
                <a:ea typeface="仿宋" panose="02010609060101010101" charset="-122"/>
                <a:cs typeface="Times New Roman" panose="02020603050405020304" pitchFamily="18" charset="0"/>
              </a:rPr>
              <a:t>      《</a:t>
            </a:r>
            <a:r>
              <a:rPr lang="zh-CN" altLang="en-US" sz="2000" kern="100" dirty="0">
                <a:latin typeface="仿宋" panose="02010609060101010101" charset="-122"/>
                <a:ea typeface="仿宋" panose="02010609060101010101" charset="-122"/>
                <a:cs typeface="Times New Roman" panose="02020603050405020304" pitchFamily="18" charset="0"/>
              </a:rPr>
              <a:t>生产安全事故应急条例</a:t>
            </a:r>
            <a:r>
              <a:rPr lang="en-US" altLang="zh-CN" sz="2000" kern="100" dirty="0">
                <a:latin typeface="仿宋" panose="02010609060101010101" charset="-122"/>
                <a:ea typeface="仿宋" panose="02010609060101010101" charset="-122"/>
                <a:cs typeface="Times New Roman" panose="02020603050405020304" pitchFamily="18" charset="0"/>
              </a:rPr>
              <a:t>》</a:t>
            </a:r>
            <a:r>
              <a:rPr lang="zh-CN" altLang="en-US" sz="2000" kern="100" dirty="0">
                <a:latin typeface="仿宋" panose="02010609060101010101" charset="-122"/>
                <a:ea typeface="仿宋" panose="02010609060101010101" charset="-122"/>
                <a:cs typeface="Times New Roman" panose="02020603050405020304" pitchFamily="18" charset="0"/>
              </a:rPr>
              <a:t>（国务院令第</a:t>
            </a:r>
            <a:r>
              <a:rPr lang="en-US" altLang="zh-CN" sz="2000" kern="100" dirty="0">
                <a:latin typeface="仿宋" panose="02010609060101010101" charset="-122"/>
                <a:ea typeface="仿宋" panose="02010609060101010101" charset="-122"/>
                <a:cs typeface="Times New Roman" panose="02020603050405020304" pitchFamily="18" charset="0"/>
              </a:rPr>
              <a:t>708</a:t>
            </a:r>
            <a:r>
              <a:rPr lang="zh-CN" altLang="en-US" sz="2000" kern="100" dirty="0">
                <a:latin typeface="仿宋" panose="02010609060101010101" charset="-122"/>
                <a:ea typeface="仿宋" panose="02010609060101010101" charset="-122"/>
                <a:cs typeface="Times New Roman" panose="02020603050405020304" pitchFamily="18" charset="0"/>
              </a:rPr>
              <a:t>号）</a:t>
            </a:r>
            <a:endParaRPr lang="zh-CN" altLang="zh-CN" sz="2000" kern="100" dirty="0">
              <a:effectLst/>
              <a:latin typeface="仿宋" panose="02010609060101010101" charset="-122"/>
              <a:ea typeface="仿宋" panose="02010609060101010101"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1888659"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8.3</a:t>
            </a:r>
            <a:r>
              <a:rPr lang="zh-CN" altLang="en-US" sz="2400" kern="0" dirty="0">
                <a:latin typeface="黑体" panose="02010609060101010101" pitchFamily="49" charset="-122"/>
                <a:ea typeface="黑体" panose="02010609060101010101" pitchFamily="49" charset="-122"/>
              </a:rPr>
              <a:t>消防安全</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531146" y="2371814"/>
            <a:ext cx="11089232" cy="2785378"/>
          </a:xfrm>
          <a:prstGeom prst="rect">
            <a:avLst/>
          </a:prstGeom>
          <a:ln>
            <a:solidFill>
              <a:schemeClr val="accent1"/>
            </a:solidFill>
          </a:ln>
        </p:spPr>
        <p:txBody>
          <a:bodyPr wrap="square">
            <a:spAutoFit/>
          </a:bodyPr>
          <a:lstStyle/>
          <a:p>
            <a:pPr>
              <a:lnSpc>
                <a:spcPts val="3000"/>
              </a:lnSpc>
            </a:pPr>
            <a:r>
              <a:rPr lang="en-US" altLang="zh-CN" sz="2000" dirty="0"/>
              <a:t>       1.</a:t>
            </a:r>
            <a:r>
              <a:rPr lang="zh-CN" altLang="zh-CN" sz="2000" dirty="0"/>
              <a:t>企业消防道路应畅通无阻，满足消防车辆通行；可燃液体罐组、可燃液体储罐区、可燃气体储罐区、装卸区及化学危险品仓库区应按照要求设置</a:t>
            </a:r>
            <a:r>
              <a:rPr lang="zh-CN" altLang="zh-CN" sz="2000" dirty="0">
                <a:solidFill>
                  <a:srgbClr val="FF0000"/>
                </a:solidFill>
              </a:rPr>
              <a:t>环形消防车道</a:t>
            </a:r>
            <a:r>
              <a:rPr lang="zh-CN" altLang="zh-CN" sz="2000" dirty="0"/>
              <a:t>。</a:t>
            </a:r>
            <a:endParaRPr lang="en-US" altLang="zh-CN" sz="2000" dirty="0"/>
          </a:p>
          <a:p>
            <a:pPr>
              <a:lnSpc>
                <a:spcPts val="3000"/>
              </a:lnSpc>
            </a:pPr>
            <a:r>
              <a:rPr lang="en-US" altLang="zh-CN" sz="2000" dirty="0"/>
              <a:t>       3.</a:t>
            </a:r>
            <a:r>
              <a:rPr lang="zh-CN" altLang="zh-CN" sz="2000" dirty="0"/>
              <a:t>储罐区消防栓供水压力应正常，满足消防要求；设置</a:t>
            </a:r>
            <a:r>
              <a:rPr lang="zh-CN" altLang="zh-CN" sz="2000" dirty="0">
                <a:solidFill>
                  <a:srgbClr val="FF0000"/>
                </a:solidFill>
              </a:rPr>
              <a:t>稳高压消防给水系统</a:t>
            </a:r>
            <a:r>
              <a:rPr lang="zh-CN" altLang="zh-CN" sz="2000" dirty="0"/>
              <a:t>的，其管网压力宜为</a:t>
            </a:r>
            <a:r>
              <a:rPr lang="en-US" altLang="zh-CN" sz="2000" dirty="0"/>
              <a:t>0.7~1.2MPa</a:t>
            </a:r>
            <a:r>
              <a:rPr lang="zh-CN" altLang="zh-CN" sz="2000" dirty="0"/>
              <a:t>。</a:t>
            </a:r>
            <a:endParaRPr lang="en-US" altLang="zh-CN" sz="2000" dirty="0"/>
          </a:p>
          <a:p>
            <a:pPr>
              <a:lnSpc>
                <a:spcPts val="3000"/>
              </a:lnSpc>
            </a:pPr>
            <a:r>
              <a:rPr lang="en-US" altLang="zh-CN" sz="2000" dirty="0"/>
              <a:t>       11.</a:t>
            </a:r>
            <a:r>
              <a:rPr lang="zh-CN" altLang="zh-CN" sz="2000" dirty="0"/>
              <a:t>全压力式、半冷冻式液化烃球罐固定式消防冷却水管道的</a:t>
            </a:r>
            <a:r>
              <a:rPr lang="zh-CN" altLang="zh-CN" sz="2000" dirty="0">
                <a:solidFill>
                  <a:srgbClr val="FF0000"/>
                </a:solidFill>
              </a:rPr>
              <a:t>控制阀应处于罐区防火堤外</a:t>
            </a:r>
            <a:r>
              <a:rPr lang="zh-CN" altLang="zh-CN" sz="2000" dirty="0"/>
              <a:t>，距被保护罐壁不宜小于</a:t>
            </a:r>
            <a:r>
              <a:rPr lang="en-US" altLang="zh-CN" sz="2000" dirty="0"/>
              <a:t>15m</a:t>
            </a:r>
            <a:r>
              <a:rPr lang="zh-CN" altLang="zh-CN" sz="2000" dirty="0"/>
              <a:t>。可燃液体立式储罐的固定消防冷却水系统（水喷淋或水喷雾系统）的控制阀门应设在防火堤外，且距被保护罐壁不宜小于</a:t>
            </a:r>
            <a:r>
              <a:rPr lang="en-US" altLang="zh-CN" sz="2000" dirty="0"/>
              <a:t>15m</a:t>
            </a:r>
            <a:r>
              <a:rPr lang="zh-CN" altLang="zh-CN" sz="2000" dirty="0"/>
              <a:t>。</a:t>
            </a:r>
            <a:endParaRPr lang="en-US" altLang="zh-CN" sz="2000" dirty="0">
              <a:latin typeface="黑体" panose="02010609060101010101" pitchFamily="49" charset="-122"/>
              <a:ea typeface="黑体" panose="02010609060101010101" pitchFamily="49" charset="-122"/>
            </a:endParaRPr>
          </a:p>
        </p:txBody>
      </p:sp>
      <p:sp>
        <p:nvSpPr>
          <p:cNvPr id="8" name="矩形 7"/>
          <p:cNvSpPr/>
          <p:nvPr/>
        </p:nvSpPr>
        <p:spPr>
          <a:xfrm>
            <a:off x="509568" y="5173068"/>
            <a:ext cx="11089232" cy="1405193"/>
          </a:xfrm>
          <a:prstGeom prst="rect">
            <a:avLst/>
          </a:prstGeom>
          <a:ln>
            <a:solidFill>
              <a:schemeClr val="accent1"/>
            </a:solidFill>
          </a:ln>
        </p:spPr>
        <p:txBody>
          <a:bodyPr wrap="square">
            <a:spAutoFit/>
          </a:bodyPr>
          <a:lstStyle/>
          <a:p>
            <a:pPr>
              <a:lnSpc>
                <a:spcPts val="3600"/>
              </a:lnSpc>
            </a:pPr>
            <a:r>
              <a:rPr lang="zh-CN" altLang="en-US" sz="2000" kern="100" dirty="0">
                <a:solidFill>
                  <a:srgbClr val="FF0000"/>
                </a:solidFill>
                <a:latin typeface="仿宋" panose="02010609060101010101" charset="-122"/>
                <a:ea typeface="仿宋" panose="02010609060101010101" charset="-122"/>
                <a:cs typeface="Times New Roman" panose="02020603050405020304" pitchFamily="18" charset="0"/>
              </a:rPr>
              <a:t>释义：</a:t>
            </a:r>
            <a:r>
              <a:rPr lang="en-US" altLang="zh-CN" sz="2000" kern="100" dirty="0">
                <a:solidFill>
                  <a:srgbClr val="FF0000"/>
                </a:solidFill>
                <a:latin typeface="仿宋" panose="02010609060101010101" charset="-122"/>
                <a:ea typeface="仿宋" panose="02010609060101010101" charset="-122"/>
                <a:cs typeface="Times New Roman" panose="02020603050405020304" pitchFamily="18" charset="0"/>
              </a:rPr>
              <a:t>1.</a:t>
            </a:r>
            <a:r>
              <a:rPr lang="zh-CN" altLang="zh-CN" dirty="0"/>
              <a:t> 《石油化工企业设计防火标准（</a:t>
            </a:r>
            <a:r>
              <a:rPr lang="en-US" altLang="zh-CN" dirty="0"/>
              <a:t>2018</a:t>
            </a:r>
            <a:r>
              <a:rPr lang="zh-CN" altLang="zh-CN" dirty="0"/>
              <a:t>年版）》（</a:t>
            </a:r>
            <a:r>
              <a:rPr lang="en-US" altLang="zh-CN" dirty="0"/>
              <a:t>GB 50160-2008</a:t>
            </a:r>
            <a:r>
              <a:rPr lang="zh-CN" altLang="zh-CN" dirty="0"/>
              <a:t>）第</a:t>
            </a:r>
            <a:r>
              <a:rPr lang="en-US" altLang="zh-CN" dirty="0"/>
              <a:t>4.3.4</a:t>
            </a:r>
            <a:r>
              <a:rPr lang="zh-CN" altLang="zh-CN" dirty="0"/>
              <a:t>条</a:t>
            </a:r>
            <a:endParaRPr lang="en-US" altLang="zh-CN" dirty="0"/>
          </a:p>
          <a:p>
            <a:pPr>
              <a:lnSpc>
                <a:spcPts val="3600"/>
              </a:lnSpc>
            </a:pPr>
            <a:r>
              <a:rPr lang="en-US" altLang="zh-CN" sz="2000" kern="100" dirty="0">
                <a:latin typeface="仿宋" panose="02010609060101010101" charset="-122"/>
                <a:ea typeface="仿宋" panose="02010609060101010101" charset="-122"/>
                <a:cs typeface="Times New Roman" panose="02020603050405020304" pitchFamily="18" charset="0"/>
              </a:rPr>
              <a:t>      3</a:t>
            </a:r>
            <a:r>
              <a:rPr lang="en-US" altLang="zh-CN" sz="2000" kern="100" dirty="0">
                <a:effectLst/>
                <a:latin typeface="仿宋" panose="02010609060101010101" charset="-122"/>
                <a:ea typeface="仿宋" panose="02010609060101010101" charset="-122"/>
                <a:cs typeface="Times New Roman" panose="02020603050405020304" pitchFamily="18" charset="0"/>
              </a:rPr>
              <a:t>.</a:t>
            </a:r>
            <a:r>
              <a:rPr lang="zh-CN" altLang="zh-CN" dirty="0"/>
              <a:t> 《石油化工企业设计防火标准（</a:t>
            </a:r>
            <a:r>
              <a:rPr lang="en-US" altLang="zh-CN" dirty="0"/>
              <a:t>2018</a:t>
            </a:r>
            <a:r>
              <a:rPr lang="zh-CN" altLang="zh-CN" dirty="0"/>
              <a:t>年版）》（</a:t>
            </a:r>
            <a:r>
              <a:rPr lang="en-US" altLang="zh-CN" dirty="0"/>
              <a:t>GB 50160-2008</a:t>
            </a:r>
            <a:r>
              <a:rPr lang="zh-CN" altLang="zh-CN" dirty="0"/>
              <a:t>）第</a:t>
            </a:r>
            <a:r>
              <a:rPr lang="en-US" altLang="zh-CN" dirty="0"/>
              <a:t>8.5.1</a:t>
            </a:r>
            <a:r>
              <a:rPr lang="zh-CN" altLang="zh-CN" dirty="0"/>
              <a:t>条</a:t>
            </a:r>
            <a:endParaRPr lang="en-US" altLang="zh-CN" dirty="0"/>
          </a:p>
          <a:p>
            <a:pPr>
              <a:lnSpc>
                <a:spcPts val="3600"/>
              </a:lnSpc>
            </a:pPr>
            <a:r>
              <a:rPr lang="en-US" altLang="zh-CN" sz="2000" kern="100" dirty="0">
                <a:latin typeface="仿宋" panose="02010609060101010101" charset="-122"/>
                <a:ea typeface="仿宋" panose="02010609060101010101" charset="-122"/>
                <a:cs typeface="Times New Roman" panose="02020603050405020304" pitchFamily="18" charset="0"/>
              </a:rPr>
              <a:t>     11</a:t>
            </a:r>
            <a:r>
              <a:rPr lang="en-US" altLang="zh-CN" sz="2000" kern="100" dirty="0">
                <a:effectLst/>
                <a:latin typeface="仿宋" panose="02010609060101010101" charset="-122"/>
                <a:ea typeface="仿宋" panose="02010609060101010101" charset="-122"/>
                <a:cs typeface="Times New Roman" panose="02020603050405020304" pitchFamily="18" charset="0"/>
              </a:rPr>
              <a:t>.</a:t>
            </a:r>
            <a:r>
              <a:rPr lang="zh-CN" altLang="zh-CN" dirty="0"/>
              <a:t> 《石油化工企业设计防火标准（</a:t>
            </a:r>
            <a:r>
              <a:rPr lang="en-US" altLang="zh-CN" dirty="0"/>
              <a:t>2018</a:t>
            </a:r>
            <a:r>
              <a:rPr lang="zh-CN" altLang="zh-CN" dirty="0"/>
              <a:t>年版）》（</a:t>
            </a:r>
            <a:r>
              <a:rPr lang="en-US" altLang="zh-CN" dirty="0"/>
              <a:t>GB 50160-2008</a:t>
            </a:r>
            <a:r>
              <a:rPr lang="zh-CN" altLang="zh-CN" dirty="0"/>
              <a:t>）第</a:t>
            </a:r>
            <a:r>
              <a:rPr lang="en-US" altLang="zh-CN" dirty="0"/>
              <a:t>8.10.10</a:t>
            </a:r>
            <a:r>
              <a:rPr lang="zh-CN" altLang="zh-CN" dirty="0"/>
              <a:t>、</a:t>
            </a:r>
            <a:r>
              <a:rPr lang="en-US" altLang="zh-CN" dirty="0"/>
              <a:t>8.4.5</a:t>
            </a:r>
            <a:r>
              <a:rPr lang="zh-CN" altLang="zh-CN" dirty="0"/>
              <a:t>条</a:t>
            </a:r>
            <a:endParaRPr lang="zh-CN" altLang="zh-CN" sz="2000" kern="100" dirty="0">
              <a:effectLst/>
              <a:latin typeface="仿宋" panose="02010609060101010101" charset="-122"/>
              <a:ea typeface="仿宋" panose="02010609060101010101" charset="-122"/>
              <a:cs typeface="Times New Roman" panose="02020603050405020304" pitchFamily="18" charset="0"/>
            </a:endParaRPr>
          </a:p>
        </p:txBody>
      </p:sp>
      <p:sp>
        <p:nvSpPr>
          <p:cNvPr id="7" name="矩形 6"/>
          <p:cNvSpPr/>
          <p:nvPr/>
        </p:nvSpPr>
        <p:spPr>
          <a:xfrm>
            <a:off x="623392" y="1196752"/>
            <a:ext cx="11089232" cy="553998"/>
          </a:xfrm>
          <a:prstGeom prst="rect">
            <a:avLst/>
          </a:prstGeom>
          <a:ln>
            <a:solidFill>
              <a:schemeClr val="accent1"/>
            </a:solidFill>
          </a:ln>
        </p:spPr>
        <p:txBody>
          <a:bodyPr wrap="square">
            <a:spAutoFit/>
          </a:bodyPr>
          <a:lstStyle/>
          <a:p>
            <a:pPr>
              <a:lnSpc>
                <a:spcPts val="3600"/>
              </a:lnSpc>
            </a:pPr>
            <a:r>
              <a:rPr lang="zh-CN" altLang="en-US" sz="2000" kern="0" dirty="0">
                <a:latin typeface="Times New Roman" panose="02020603050405020304" pitchFamily="18" charset="0"/>
                <a:ea typeface="仿宋_GB2312"/>
              </a:rPr>
              <a:t>关键词：</a:t>
            </a:r>
            <a:r>
              <a:rPr lang="zh-CN" altLang="en-US" sz="2000" dirty="0">
                <a:solidFill>
                  <a:srgbClr val="FF0000"/>
                </a:solidFill>
              </a:rPr>
              <a:t>环形消防车道、稳高压消防给水系统、固定消防冷却水系统</a:t>
            </a:r>
            <a:endParaRPr lang="zh-CN" altLang="en-US" sz="2000" dirty="0">
              <a:solidFill>
                <a:srgbClr val="FF0000"/>
              </a:solidFill>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407368" y="398689"/>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223792" y="439726"/>
            <a:ext cx="6603090" cy="461665"/>
          </a:xfrm>
          <a:prstGeom prst="rect">
            <a:avLst/>
          </a:prstGeom>
          <a:solidFill>
            <a:srgbClr val="92D050"/>
          </a:solidFill>
        </p:spPr>
        <p:txBody>
          <a:bodyPr wrap="none">
            <a:spAutoFit/>
          </a:bodyPr>
          <a:lstStyle/>
          <a:p>
            <a:r>
              <a:rPr lang="en-US" altLang="zh-CN" sz="2400" dirty="0">
                <a:latin typeface="Times New Roman" panose="02020603050405020304" pitchFamily="18" charset="0"/>
                <a:ea typeface="黑体" panose="02010609060101010101" pitchFamily="49" charset="-122"/>
              </a:rPr>
              <a:t>9 </a:t>
            </a:r>
            <a:r>
              <a:rPr lang="zh-CN" altLang="en-US" sz="2400" dirty="0">
                <a:latin typeface="Times New Roman" panose="02020603050405020304" pitchFamily="18" charset="0"/>
                <a:ea typeface="黑体" panose="02010609060101010101" pitchFamily="49" charset="-122"/>
              </a:rPr>
              <a:t>重点危险化学品特殊管控安全风险隐患排查表</a:t>
            </a:r>
            <a:endParaRPr lang="zh-CN" altLang="en-US" sz="2400" dirty="0"/>
          </a:p>
        </p:txBody>
      </p:sp>
      <p:sp>
        <p:nvSpPr>
          <p:cNvPr id="6" name="矩形 5"/>
          <p:cNvSpPr/>
          <p:nvPr/>
        </p:nvSpPr>
        <p:spPr>
          <a:xfrm>
            <a:off x="407368" y="1556792"/>
            <a:ext cx="6696744" cy="4179542"/>
          </a:xfrm>
          <a:prstGeom prst="rect">
            <a:avLst/>
          </a:prstGeom>
          <a:ln>
            <a:solidFill>
              <a:schemeClr val="accent1"/>
            </a:solidFill>
          </a:ln>
        </p:spPr>
        <p:txBody>
          <a:bodyPr wrap="square">
            <a:spAutoFit/>
          </a:bodyPr>
          <a:lstStyle/>
          <a:p>
            <a:pPr>
              <a:lnSpc>
                <a:spcPts val="3600"/>
              </a:lnSpc>
            </a:pPr>
            <a:r>
              <a:rPr lang="en-US" altLang="zh-CN" sz="2200" dirty="0"/>
              <a:t>       </a:t>
            </a:r>
            <a:r>
              <a:rPr lang="zh-CN" altLang="zh-CN" sz="2200" dirty="0"/>
              <a:t>突出重点管控，全力推动管控大风险、消除大隐患，是《导则》的一大特点。相比《危险化学品企业事故隐患排查治理实施导则》（安监总管三〔</a:t>
            </a:r>
            <a:r>
              <a:rPr lang="en-US" altLang="zh-CN" sz="2200" dirty="0"/>
              <a:t>2012</a:t>
            </a:r>
            <a:r>
              <a:rPr lang="zh-CN" altLang="zh-CN" sz="2200" dirty="0"/>
              <a:t>〕</a:t>
            </a:r>
            <a:r>
              <a:rPr lang="en-US" altLang="zh-CN" sz="2200" dirty="0"/>
              <a:t>103</a:t>
            </a:r>
            <a:r>
              <a:rPr lang="zh-CN" altLang="zh-CN" sz="2200" dirty="0"/>
              <a:t>号），《导则》针对安全风险较大的危险化学品和危险工艺，专门编制了</a:t>
            </a:r>
            <a:r>
              <a:rPr lang="zh-CN" altLang="zh-CN" sz="2200" dirty="0">
                <a:solidFill>
                  <a:srgbClr val="FF0000"/>
                </a:solidFill>
              </a:rPr>
              <a:t>液化烃、液氯、液氨、硝酸铵、光气、氯乙烯、硝化工艺</a:t>
            </a:r>
            <a:r>
              <a:rPr lang="zh-CN" altLang="zh-CN" sz="2200" dirty="0"/>
              <a:t>的特殊管控安全风险隐患排查表，对涉及这些危化品或工艺的要求在按专业排查的基础上，突出对这些物料、工艺的特殊管控要求与检查要点。</a:t>
            </a:r>
            <a:endParaRPr lang="en-US" altLang="zh-CN" sz="2200" dirty="0">
              <a:latin typeface="+mn-ea"/>
              <a:ea typeface="+mn-ea"/>
            </a:endParaRPr>
          </a:p>
        </p:txBody>
      </p:sp>
      <p:sp>
        <p:nvSpPr>
          <p:cNvPr id="7" name="矩形 6"/>
          <p:cNvSpPr/>
          <p:nvPr/>
        </p:nvSpPr>
        <p:spPr>
          <a:xfrm>
            <a:off x="7392144" y="1772816"/>
            <a:ext cx="3600400" cy="3260508"/>
          </a:xfrm>
          <a:prstGeom prst="rect">
            <a:avLst/>
          </a:prstGeom>
          <a:ln>
            <a:solidFill>
              <a:schemeClr val="accent1"/>
            </a:solidFill>
          </a:ln>
        </p:spPr>
        <p:txBody>
          <a:bodyPr wrap="square">
            <a:spAutoFit/>
          </a:bodyPr>
          <a:lstStyle/>
          <a:p>
            <a:pPr>
              <a:lnSpc>
                <a:spcPts val="3600"/>
              </a:lnSpc>
            </a:pPr>
            <a:r>
              <a:rPr lang="en-US" altLang="zh-CN" sz="2400" dirty="0">
                <a:latin typeface="+mn-ea"/>
                <a:ea typeface="+mn-ea"/>
              </a:rPr>
              <a:t>(</a:t>
            </a:r>
            <a:r>
              <a:rPr lang="zh-CN" altLang="en-US" sz="2400" dirty="0">
                <a:latin typeface="+mn-ea"/>
                <a:ea typeface="+mn-ea"/>
              </a:rPr>
              <a:t>一</a:t>
            </a:r>
            <a:r>
              <a:rPr lang="en-US" altLang="zh-CN" sz="2400" dirty="0">
                <a:latin typeface="+mn-ea"/>
                <a:ea typeface="+mn-ea"/>
              </a:rPr>
              <a:t>)</a:t>
            </a:r>
            <a:r>
              <a:rPr lang="zh-CN" altLang="en-US" sz="2400" dirty="0">
                <a:latin typeface="+mn-ea"/>
                <a:ea typeface="+mn-ea"/>
              </a:rPr>
              <a:t>液化烃</a:t>
            </a:r>
            <a:endParaRPr lang="en-US" altLang="zh-CN" sz="2400" dirty="0">
              <a:latin typeface="+mn-ea"/>
              <a:ea typeface="+mn-ea"/>
            </a:endParaRPr>
          </a:p>
          <a:p>
            <a:pPr>
              <a:lnSpc>
                <a:spcPts val="3600"/>
              </a:lnSpc>
            </a:pPr>
            <a:r>
              <a:rPr lang="en-US" altLang="zh-CN" sz="2400" dirty="0">
                <a:latin typeface="+mn-ea"/>
                <a:ea typeface="+mn-ea"/>
              </a:rPr>
              <a:t>(</a:t>
            </a:r>
            <a:r>
              <a:rPr lang="zh-CN" altLang="en-US" sz="2400" dirty="0">
                <a:latin typeface="+mn-ea"/>
                <a:ea typeface="+mn-ea"/>
              </a:rPr>
              <a:t>二</a:t>
            </a:r>
            <a:r>
              <a:rPr lang="en-US" altLang="zh-CN" sz="2400" dirty="0">
                <a:latin typeface="+mn-ea"/>
                <a:ea typeface="+mn-ea"/>
              </a:rPr>
              <a:t>)</a:t>
            </a:r>
            <a:r>
              <a:rPr lang="zh-CN" altLang="en-US" sz="2400" dirty="0">
                <a:latin typeface="+mn-ea"/>
                <a:ea typeface="+mn-ea"/>
              </a:rPr>
              <a:t>液氨</a:t>
            </a:r>
            <a:endParaRPr lang="en-US" altLang="zh-CN" sz="2400" dirty="0">
              <a:latin typeface="+mn-ea"/>
              <a:ea typeface="+mn-ea"/>
            </a:endParaRPr>
          </a:p>
          <a:p>
            <a:pPr>
              <a:lnSpc>
                <a:spcPts val="3600"/>
              </a:lnSpc>
            </a:pPr>
            <a:r>
              <a:rPr lang="en-US" altLang="zh-CN" sz="2400" dirty="0">
                <a:latin typeface="+mn-ea"/>
                <a:ea typeface="+mn-ea"/>
              </a:rPr>
              <a:t>(</a:t>
            </a:r>
            <a:r>
              <a:rPr lang="zh-CN" altLang="en-US" sz="2400" dirty="0">
                <a:latin typeface="+mn-ea"/>
                <a:ea typeface="+mn-ea"/>
              </a:rPr>
              <a:t>三</a:t>
            </a:r>
            <a:r>
              <a:rPr lang="en-US" altLang="zh-CN" sz="2400" dirty="0">
                <a:latin typeface="+mn-ea"/>
                <a:ea typeface="+mn-ea"/>
              </a:rPr>
              <a:t>)</a:t>
            </a:r>
            <a:r>
              <a:rPr lang="zh-CN" altLang="en-US" sz="2400" dirty="0">
                <a:latin typeface="+mn-ea"/>
                <a:ea typeface="+mn-ea"/>
              </a:rPr>
              <a:t>液氯</a:t>
            </a:r>
            <a:endParaRPr lang="en-US" altLang="zh-CN" sz="2400" dirty="0">
              <a:latin typeface="+mn-ea"/>
              <a:ea typeface="+mn-ea"/>
            </a:endParaRPr>
          </a:p>
          <a:p>
            <a:pPr>
              <a:lnSpc>
                <a:spcPts val="3600"/>
              </a:lnSpc>
            </a:pPr>
            <a:r>
              <a:rPr lang="en-US" altLang="zh-CN" sz="2400" dirty="0">
                <a:latin typeface="+mn-ea"/>
                <a:ea typeface="+mn-ea"/>
              </a:rPr>
              <a:t>(</a:t>
            </a:r>
            <a:r>
              <a:rPr lang="zh-CN" altLang="en-US" sz="2400" dirty="0">
                <a:latin typeface="+mn-ea"/>
                <a:ea typeface="+mn-ea"/>
              </a:rPr>
              <a:t>四</a:t>
            </a:r>
            <a:r>
              <a:rPr lang="en-US" altLang="zh-CN" sz="2400" dirty="0">
                <a:latin typeface="+mn-ea"/>
                <a:ea typeface="+mn-ea"/>
              </a:rPr>
              <a:t>)</a:t>
            </a:r>
            <a:r>
              <a:rPr lang="zh-CN" altLang="en-US" sz="2400" dirty="0">
                <a:latin typeface="+mn-ea"/>
                <a:ea typeface="+mn-ea"/>
              </a:rPr>
              <a:t>硝酸铵</a:t>
            </a:r>
            <a:endParaRPr lang="en-US" altLang="zh-CN" sz="2400" dirty="0">
              <a:latin typeface="+mn-ea"/>
              <a:ea typeface="+mn-ea"/>
            </a:endParaRPr>
          </a:p>
          <a:p>
            <a:pPr>
              <a:lnSpc>
                <a:spcPts val="3600"/>
              </a:lnSpc>
            </a:pPr>
            <a:r>
              <a:rPr lang="en-US" altLang="zh-CN" sz="2400" dirty="0">
                <a:latin typeface="+mn-ea"/>
                <a:ea typeface="+mn-ea"/>
              </a:rPr>
              <a:t>(</a:t>
            </a:r>
            <a:r>
              <a:rPr lang="zh-CN" altLang="en-US" sz="2400" dirty="0">
                <a:latin typeface="+mn-ea"/>
                <a:ea typeface="+mn-ea"/>
              </a:rPr>
              <a:t>五</a:t>
            </a:r>
            <a:r>
              <a:rPr lang="en-US" altLang="zh-CN" sz="2400" dirty="0">
                <a:latin typeface="+mn-ea"/>
                <a:ea typeface="+mn-ea"/>
              </a:rPr>
              <a:t>)</a:t>
            </a:r>
            <a:r>
              <a:rPr lang="zh-CN" altLang="en-US" sz="2400" dirty="0">
                <a:latin typeface="+mn-ea"/>
                <a:ea typeface="+mn-ea"/>
              </a:rPr>
              <a:t>光气</a:t>
            </a:r>
            <a:endParaRPr lang="en-US" altLang="zh-CN" sz="2400" dirty="0">
              <a:latin typeface="+mn-ea"/>
              <a:ea typeface="+mn-ea"/>
            </a:endParaRPr>
          </a:p>
          <a:p>
            <a:pPr>
              <a:lnSpc>
                <a:spcPts val="3600"/>
              </a:lnSpc>
            </a:pPr>
            <a:r>
              <a:rPr lang="en-US" altLang="zh-CN" sz="2400" dirty="0">
                <a:latin typeface="+mn-ea"/>
                <a:ea typeface="+mn-ea"/>
              </a:rPr>
              <a:t>(</a:t>
            </a:r>
            <a:r>
              <a:rPr lang="zh-CN" altLang="en-US" sz="2400" dirty="0">
                <a:latin typeface="+mn-ea"/>
                <a:ea typeface="+mn-ea"/>
              </a:rPr>
              <a:t>六</a:t>
            </a:r>
            <a:r>
              <a:rPr lang="en-US" altLang="zh-CN" sz="2400" dirty="0">
                <a:latin typeface="+mn-ea"/>
                <a:ea typeface="+mn-ea"/>
              </a:rPr>
              <a:t>)</a:t>
            </a:r>
            <a:r>
              <a:rPr lang="zh-CN" altLang="en-US" sz="2400" dirty="0">
                <a:latin typeface="+mn-ea"/>
                <a:ea typeface="+mn-ea"/>
              </a:rPr>
              <a:t>氯乙烯</a:t>
            </a:r>
            <a:endParaRPr lang="en-US" altLang="zh-CN" sz="2400" dirty="0">
              <a:latin typeface="+mn-ea"/>
              <a:ea typeface="+mn-ea"/>
            </a:endParaRPr>
          </a:p>
          <a:p>
            <a:pPr>
              <a:lnSpc>
                <a:spcPts val="3600"/>
              </a:lnSpc>
            </a:pPr>
            <a:r>
              <a:rPr lang="en-US" altLang="zh-CN" sz="2400" dirty="0">
                <a:latin typeface="+mn-ea"/>
                <a:ea typeface="+mn-ea"/>
              </a:rPr>
              <a:t>(</a:t>
            </a:r>
            <a:r>
              <a:rPr lang="zh-CN" altLang="en-US" sz="2400" dirty="0">
                <a:latin typeface="+mn-ea"/>
                <a:ea typeface="+mn-ea"/>
              </a:rPr>
              <a:t>七</a:t>
            </a:r>
            <a:r>
              <a:rPr lang="en-US" altLang="zh-CN" sz="2400" dirty="0">
                <a:latin typeface="+mn-ea"/>
                <a:ea typeface="+mn-ea"/>
              </a:rPr>
              <a:t>)</a:t>
            </a:r>
            <a:r>
              <a:rPr lang="zh-CN" altLang="en-US" sz="2400" dirty="0">
                <a:latin typeface="+mn-ea"/>
                <a:ea typeface="+mn-ea"/>
              </a:rPr>
              <a:t>硝化工艺</a:t>
            </a:r>
            <a:endParaRPr lang="en-US" altLang="zh-CN" sz="2400" dirty="0">
              <a:latin typeface="+mn-ea"/>
              <a:ea typeface="+mn-ea"/>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407368" y="398689"/>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191344" y="938143"/>
            <a:ext cx="11737304" cy="5295552"/>
          </a:xfrm>
          <a:prstGeom prst="rect">
            <a:avLst/>
          </a:prstGeom>
          <a:ln>
            <a:solidFill>
              <a:schemeClr val="accent1"/>
            </a:solidFill>
          </a:ln>
        </p:spPr>
        <p:txBody>
          <a:bodyPr wrap="square">
            <a:spAutoFit/>
          </a:bodyPr>
          <a:lstStyle/>
          <a:p>
            <a:pPr>
              <a:lnSpc>
                <a:spcPct val="150000"/>
              </a:lnSpc>
            </a:pPr>
            <a:r>
              <a:rPr lang="zh-CN" altLang="zh-CN" sz="2000" dirty="0"/>
              <a:t>将以上内容列入特殊管控检查表，考量的因素主要有</a:t>
            </a:r>
            <a:r>
              <a:rPr lang="zh-CN" altLang="zh-CN" sz="2000" dirty="0">
                <a:solidFill>
                  <a:srgbClr val="FF0000"/>
                </a:solidFill>
              </a:rPr>
              <a:t>两方面</a:t>
            </a:r>
            <a:r>
              <a:rPr lang="zh-CN" altLang="zh-CN" sz="2000" dirty="0"/>
              <a:t>。</a:t>
            </a:r>
            <a:r>
              <a:rPr lang="zh-CN" altLang="zh-CN" sz="2400" dirty="0">
                <a:solidFill>
                  <a:srgbClr val="FF0000"/>
                </a:solidFill>
              </a:rPr>
              <a:t>一是安全风险高。</a:t>
            </a:r>
            <a:r>
              <a:rPr lang="en-US" altLang="zh-CN" sz="2000" dirty="0"/>
              <a:t>6</a:t>
            </a:r>
            <a:r>
              <a:rPr lang="zh-CN" altLang="zh-CN" sz="2000" dirty="0"/>
              <a:t>种化学品均属于重点监管的危化品，具有自身风险性大、事故后果严重的特点，如果在生产、储存或使用过程中安全设施不健全、管理不到位，极易发生严重事故。硝化工艺作为重点监管的危险工艺中的一种，因反应放热量大，工艺失控造成的事故后果往往也较其他工艺严重。</a:t>
            </a:r>
            <a:endParaRPr lang="en-US" altLang="zh-CN" sz="2000" dirty="0"/>
          </a:p>
          <a:p>
            <a:pPr>
              <a:lnSpc>
                <a:spcPct val="150000"/>
              </a:lnSpc>
            </a:pPr>
            <a:r>
              <a:rPr lang="zh-CN" altLang="en-US" sz="2400" dirty="0">
                <a:solidFill>
                  <a:srgbClr val="FF0000"/>
                </a:solidFill>
              </a:rPr>
              <a:t>二</a:t>
            </a:r>
            <a:r>
              <a:rPr lang="zh-CN" altLang="zh-CN" sz="2400" dirty="0">
                <a:solidFill>
                  <a:srgbClr val="FF0000"/>
                </a:solidFill>
              </a:rPr>
              <a:t>是历史上事故较多。</a:t>
            </a:r>
            <a:r>
              <a:rPr lang="zh-CN" altLang="zh-CN" sz="2000" dirty="0"/>
              <a:t>譬如，涉及</a:t>
            </a:r>
            <a:r>
              <a:rPr lang="zh-CN" altLang="zh-CN" sz="2000" dirty="0">
                <a:solidFill>
                  <a:srgbClr val="FF0000"/>
                </a:solidFill>
              </a:rPr>
              <a:t>液化烃</a:t>
            </a:r>
            <a:r>
              <a:rPr lang="zh-CN" altLang="zh-CN" sz="2000" dirty="0"/>
              <a:t>的山东石大科技</a:t>
            </a:r>
            <a:r>
              <a:rPr lang="en-US" altLang="zh-CN" sz="2000" dirty="0"/>
              <a:t> “7</a:t>
            </a:r>
            <a:r>
              <a:rPr lang="zh-CN" altLang="zh-CN" sz="2000" dirty="0"/>
              <a:t>•</a:t>
            </a:r>
            <a:r>
              <a:rPr lang="en-US" altLang="zh-CN" sz="2000" dirty="0"/>
              <a:t>16</a:t>
            </a:r>
            <a:r>
              <a:rPr lang="zh-CN" altLang="zh-CN" sz="2000" dirty="0"/>
              <a:t>”爆炸事故、山东金誉石化“</a:t>
            </a:r>
            <a:r>
              <a:rPr lang="en-US" altLang="zh-CN" sz="2000" dirty="0"/>
              <a:t>6</a:t>
            </a:r>
            <a:r>
              <a:rPr lang="zh-CN" altLang="zh-CN" sz="2000" dirty="0"/>
              <a:t>•</a:t>
            </a:r>
            <a:r>
              <a:rPr lang="en-US" altLang="zh-CN" sz="2000" dirty="0"/>
              <a:t>5</a:t>
            </a:r>
            <a:r>
              <a:rPr lang="zh-CN" altLang="zh-CN" sz="2000" dirty="0"/>
              <a:t>”爆炸事故；涉及</a:t>
            </a:r>
            <a:r>
              <a:rPr lang="zh-CN" altLang="zh-CN" sz="2000" dirty="0">
                <a:solidFill>
                  <a:srgbClr val="FF0000"/>
                </a:solidFill>
              </a:rPr>
              <a:t>硝化反应或硝化物</a:t>
            </a:r>
            <a:r>
              <a:rPr lang="zh-CN" altLang="zh-CN" sz="2000" dirty="0"/>
              <a:t>的山东滨源化学“</a:t>
            </a:r>
            <a:r>
              <a:rPr lang="en-US" altLang="zh-CN" sz="2000" dirty="0"/>
              <a:t>8</a:t>
            </a:r>
            <a:r>
              <a:rPr lang="zh-CN" altLang="zh-CN" sz="2000" dirty="0"/>
              <a:t>•</a:t>
            </a:r>
            <a:r>
              <a:rPr lang="en-US" altLang="zh-CN" sz="2000" dirty="0"/>
              <a:t>31</a:t>
            </a:r>
            <a:r>
              <a:rPr lang="zh-CN" altLang="zh-CN" sz="2000" dirty="0"/>
              <a:t>”爆炸事故、河北克尔化工“</a:t>
            </a:r>
            <a:r>
              <a:rPr lang="en-US" altLang="zh-CN" sz="2000" dirty="0"/>
              <a:t>2</a:t>
            </a:r>
            <a:r>
              <a:rPr lang="zh-CN" altLang="zh-CN" sz="2000" dirty="0"/>
              <a:t>•</a:t>
            </a:r>
            <a:r>
              <a:rPr lang="en-US" altLang="zh-CN" sz="2000" dirty="0"/>
              <a:t>28</a:t>
            </a:r>
            <a:r>
              <a:rPr lang="zh-CN" altLang="zh-CN" sz="2000" dirty="0"/>
              <a:t>”爆炸事故、江苏天嘉宜“</a:t>
            </a:r>
            <a:r>
              <a:rPr lang="en-US" altLang="zh-CN" sz="2000" dirty="0"/>
              <a:t>3</a:t>
            </a:r>
            <a:r>
              <a:rPr lang="zh-CN" altLang="zh-CN" sz="2000" dirty="0"/>
              <a:t>•</a:t>
            </a:r>
            <a:r>
              <a:rPr lang="en-US" altLang="zh-CN" sz="2000" dirty="0"/>
              <a:t>21</a:t>
            </a:r>
            <a:r>
              <a:rPr lang="zh-CN" altLang="zh-CN" sz="2000" dirty="0"/>
              <a:t>”爆炸事故；涉及</a:t>
            </a:r>
            <a:r>
              <a:rPr lang="zh-CN" altLang="zh-CN" sz="2000" dirty="0">
                <a:solidFill>
                  <a:srgbClr val="FF0000"/>
                </a:solidFill>
              </a:rPr>
              <a:t>光气或光化反应</a:t>
            </a:r>
            <a:r>
              <a:rPr lang="zh-CN" altLang="zh-CN" sz="2000" dirty="0"/>
              <a:t>的安徽中升药业“</a:t>
            </a:r>
            <a:r>
              <a:rPr lang="en-US" altLang="zh-CN" sz="2000" dirty="0"/>
              <a:t>4</a:t>
            </a:r>
            <a:r>
              <a:rPr lang="zh-CN" altLang="zh-CN" sz="2000" dirty="0"/>
              <a:t>•</a:t>
            </a:r>
            <a:r>
              <a:rPr lang="en-US" altLang="zh-CN" sz="2000" dirty="0"/>
              <a:t>18</a:t>
            </a:r>
            <a:r>
              <a:rPr lang="zh-CN" altLang="zh-CN" sz="2000" dirty="0"/>
              <a:t>”中毒事故、美国西弗吉尼亚州杜邦工厂“</a:t>
            </a:r>
            <a:r>
              <a:rPr lang="en-US" altLang="zh-CN" sz="2000" dirty="0"/>
              <a:t>1</a:t>
            </a:r>
            <a:r>
              <a:rPr lang="zh-CN" altLang="zh-CN" sz="2000" dirty="0"/>
              <a:t>•</a:t>
            </a:r>
            <a:r>
              <a:rPr lang="en-US" altLang="zh-CN" sz="2000" dirty="0"/>
              <a:t>23</a:t>
            </a:r>
            <a:r>
              <a:rPr lang="zh-CN" altLang="zh-CN" sz="2000" dirty="0"/>
              <a:t>”中毒事故；涉及</a:t>
            </a:r>
            <a:r>
              <a:rPr lang="zh-CN" altLang="zh-CN" sz="2000" dirty="0">
                <a:solidFill>
                  <a:srgbClr val="FF0000"/>
                </a:solidFill>
              </a:rPr>
              <a:t>氯气</a:t>
            </a:r>
            <a:r>
              <a:rPr lang="zh-CN" altLang="zh-CN" sz="2000" dirty="0"/>
              <a:t>的河北利兴特种橡胶“</a:t>
            </a:r>
            <a:r>
              <a:rPr lang="en-US" altLang="zh-CN" sz="2000" dirty="0"/>
              <a:t>5</a:t>
            </a:r>
            <a:r>
              <a:rPr lang="zh-CN" altLang="zh-CN" sz="2000" dirty="0"/>
              <a:t>•</a:t>
            </a:r>
            <a:r>
              <a:rPr lang="en-US" altLang="zh-CN" sz="2000" dirty="0"/>
              <a:t>13”</a:t>
            </a:r>
            <a:r>
              <a:rPr lang="zh-CN" altLang="zh-CN" sz="2000" dirty="0"/>
              <a:t>中毒事故、重庆天原化工“</a:t>
            </a:r>
            <a:r>
              <a:rPr lang="en-US" altLang="zh-CN" sz="2000" dirty="0"/>
              <a:t>4</a:t>
            </a:r>
            <a:r>
              <a:rPr lang="zh-CN" altLang="zh-CN" sz="2000" dirty="0"/>
              <a:t>•</a:t>
            </a:r>
            <a:r>
              <a:rPr lang="en-US" altLang="zh-CN" sz="2000" dirty="0"/>
              <a:t>16</a:t>
            </a:r>
            <a:r>
              <a:rPr lang="zh-CN" altLang="zh-CN" sz="2000" dirty="0"/>
              <a:t>”泄漏事故；涉及</a:t>
            </a:r>
            <a:r>
              <a:rPr lang="zh-CN" altLang="zh-CN" sz="2000" dirty="0">
                <a:solidFill>
                  <a:srgbClr val="FF0000"/>
                </a:solidFill>
              </a:rPr>
              <a:t>液氨</a:t>
            </a:r>
            <a:r>
              <a:rPr lang="zh-CN" altLang="zh-CN" sz="2000" dirty="0"/>
              <a:t>的河南中鸿煤化“</a:t>
            </a:r>
            <a:r>
              <a:rPr lang="en-US" altLang="zh-CN" sz="2000" dirty="0"/>
              <a:t>9</a:t>
            </a:r>
            <a:r>
              <a:rPr lang="zh-CN" altLang="zh-CN" sz="2000" dirty="0"/>
              <a:t>•</a:t>
            </a:r>
            <a:r>
              <a:rPr lang="en-US" altLang="zh-CN" sz="2000" dirty="0"/>
              <a:t>18</a:t>
            </a:r>
            <a:r>
              <a:rPr lang="zh-CN" altLang="zh-CN" sz="2000" dirty="0"/>
              <a:t>”泄漏事故、吉林宝源丰禽业“</a:t>
            </a:r>
            <a:r>
              <a:rPr lang="en-US" altLang="zh-CN" sz="2000" dirty="0"/>
              <a:t>6</a:t>
            </a:r>
            <a:r>
              <a:rPr lang="zh-CN" altLang="zh-CN" sz="2000" dirty="0"/>
              <a:t>•</a:t>
            </a:r>
            <a:r>
              <a:rPr lang="en-US" altLang="zh-CN" sz="2000" dirty="0"/>
              <a:t>3</a:t>
            </a:r>
            <a:r>
              <a:rPr lang="zh-CN" altLang="zh-CN" sz="2000" dirty="0"/>
              <a:t>”爆炸事故；涉及到</a:t>
            </a:r>
            <a:r>
              <a:rPr lang="zh-CN" altLang="zh-CN" sz="2000" dirty="0">
                <a:solidFill>
                  <a:srgbClr val="FF0000"/>
                </a:solidFill>
              </a:rPr>
              <a:t>硝酸铵</a:t>
            </a:r>
            <a:r>
              <a:rPr lang="zh-CN" altLang="zh-CN" sz="2000" dirty="0"/>
              <a:t>生产过程中的陕西兴化 “</a:t>
            </a:r>
            <a:r>
              <a:rPr lang="en-US" altLang="zh-CN" sz="2000" dirty="0"/>
              <a:t>1</a:t>
            </a:r>
            <a:r>
              <a:rPr lang="zh-CN" altLang="zh-CN" sz="2000" dirty="0"/>
              <a:t>•</a:t>
            </a:r>
            <a:r>
              <a:rPr lang="en-US" altLang="zh-CN" sz="2000" dirty="0"/>
              <a:t>6</a:t>
            </a:r>
            <a:r>
              <a:rPr lang="zh-CN" altLang="zh-CN" sz="2000" dirty="0"/>
              <a:t>”爆炸事故、湖北枝江市富升化工“</a:t>
            </a:r>
            <a:r>
              <a:rPr lang="en-US" altLang="zh-CN" sz="2000" dirty="0"/>
              <a:t>2·19”</a:t>
            </a:r>
            <a:r>
              <a:rPr lang="zh-CN" altLang="zh-CN" sz="2000" dirty="0"/>
              <a:t>燃爆事故；涉及</a:t>
            </a:r>
            <a:r>
              <a:rPr lang="zh-CN" altLang="zh-CN" sz="2000" dirty="0">
                <a:solidFill>
                  <a:srgbClr val="FF0000"/>
                </a:solidFill>
              </a:rPr>
              <a:t>氯乙烯</a:t>
            </a:r>
            <a:r>
              <a:rPr lang="zh-CN" altLang="zh-CN" sz="2000" dirty="0"/>
              <a:t>的河北盛华“</a:t>
            </a:r>
            <a:r>
              <a:rPr lang="en-US" altLang="zh-CN" sz="2000" dirty="0"/>
              <a:t>11</a:t>
            </a:r>
            <a:r>
              <a:rPr lang="zh-CN" altLang="zh-CN" sz="2000" dirty="0"/>
              <a:t>•</a:t>
            </a:r>
            <a:r>
              <a:rPr lang="en-US" altLang="zh-CN" sz="2000" dirty="0"/>
              <a:t>28</a:t>
            </a:r>
            <a:r>
              <a:rPr lang="zh-CN" altLang="zh-CN" sz="2000" dirty="0"/>
              <a:t>”爆炸事故、内蒙古乌兰察布东兴化工“</a:t>
            </a:r>
            <a:r>
              <a:rPr lang="en-US" altLang="zh-CN" sz="2000" dirty="0"/>
              <a:t>4</a:t>
            </a:r>
            <a:r>
              <a:rPr lang="zh-CN" altLang="zh-CN" sz="2000" dirty="0"/>
              <a:t>•</a:t>
            </a:r>
            <a:r>
              <a:rPr lang="en-US" altLang="zh-CN" sz="2000" dirty="0"/>
              <a:t>24</a:t>
            </a:r>
            <a:r>
              <a:rPr lang="zh-CN" altLang="zh-CN" sz="2000" dirty="0"/>
              <a:t>”爆燃事故等。</a:t>
            </a:r>
            <a:endParaRPr lang="zh-CN" altLang="zh-CN" sz="2000" dirty="0"/>
          </a:p>
        </p:txBody>
      </p:sp>
      <p:sp>
        <p:nvSpPr>
          <p:cNvPr id="8" name="矩形 7"/>
          <p:cNvSpPr/>
          <p:nvPr/>
        </p:nvSpPr>
        <p:spPr>
          <a:xfrm>
            <a:off x="4223792" y="439726"/>
            <a:ext cx="6603090" cy="461665"/>
          </a:xfrm>
          <a:prstGeom prst="rect">
            <a:avLst/>
          </a:prstGeom>
          <a:solidFill>
            <a:srgbClr val="92D050"/>
          </a:solidFill>
        </p:spPr>
        <p:txBody>
          <a:bodyPr wrap="none">
            <a:spAutoFit/>
          </a:bodyPr>
          <a:lstStyle/>
          <a:p>
            <a:r>
              <a:rPr lang="en-US" altLang="zh-CN" sz="2400" dirty="0">
                <a:latin typeface="Times New Roman" panose="02020603050405020304" pitchFamily="18" charset="0"/>
                <a:ea typeface="黑体" panose="02010609060101010101" pitchFamily="49" charset="-122"/>
              </a:rPr>
              <a:t>9 </a:t>
            </a:r>
            <a:r>
              <a:rPr lang="zh-CN" altLang="en-US" sz="2400" dirty="0">
                <a:latin typeface="Times New Roman" panose="02020603050405020304" pitchFamily="18" charset="0"/>
                <a:ea typeface="黑体" panose="02010609060101010101" pitchFamily="49" charset="-122"/>
              </a:rPr>
              <a:t>重点危险化学品特殊管控安全风险隐患排查表</a:t>
            </a:r>
            <a:endParaRPr lang="zh-CN" altLang="en-US" sz="2400"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407368" y="398689"/>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2497887" y="1196752"/>
            <a:ext cx="8058100" cy="5006563"/>
          </a:xfrm>
          <a:prstGeom prst="rect">
            <a:avLst/>
          </a:prstGeom>
          <a:ln>
            <a:solidFill>
              <a:schemeClr val="accent1"/>
            </a:solidFill>
          </a:ln>
        </p:spPr>
        <p:txBody>
          <a:bodyPr wrap="square">
            <a:spAutoFit/>
          </a:bodyPr>
          <a:lstStyle/>
          <a:p>
            <a:pPr>
              <a:lnSpc>
                <a:spcPct val="150000"/>
              </a:lnSpc>
            </a:pPr>
            <a:r>
              <a:rPr lang="zh-CN" altLang="zh-CN" sz="2400" dirty="0">
                <a:solidFill>
                  <a:srgbClr val="FF0000"/>
                </a:solidFill>
              </a:rPr>
              <a:t>特殊管控排查表中有关排查内容</a:t>
            </a:r>
            <a:r>
              <a:rPr lang="zh-CN" altLang="en-US" sz="2400" dirty="0">
                <a:solidFill>
                  <a:srgbClr val="FF0000"/>
                </a:solidFill>
              </a:rPr>
              <a:t>：</a:t>
            </a:r>
            <a:endParaRPr lang="en-US" altLang="zh-CN" sz="2400" dirty="0">
              <a:solidFill>
                <a:srgbClr val="FF0000"/>
              </a:solidFill>
            </a:endParaRPr>
          </a:p>
          <a:p>
            <a:pPr>
              <a:lnSpc>
                <a:spcPct val="150000"/>
              </a:lnSpc>
            </a:pPr>
            <a:r>
              <a:rPr lang="zh-CN" altLang="zh-CN" sz="2400" dirty="0"/>
              <a:t>液化烃</a:t>
            </a:r>
            <a:r>
              <a:rPr lang="en-US" altLang="zh-CN" sz="2400" dirty="0"/>
              <a:t>17</a:t>
            </a:r>
            <a:r>
              <a:rPr lang="zh-CN" altLang="zh-CN" sz="2400" dirty="0"/>
              <a:t>项</a:t>
            </a:r>
            <a:endParaRPr lang="en-US" altLang="zh-CN" sz="2400" dirty="0"/>
          </a:p>
          <a:p>
            <a:pPr>
              <a:lnSpc>
                <a:spcPct val="150000"/>
              </a:lnSpc>
            </a:pPr>
            <a:r>
              <a:rPr lang="zh-CN" altLang="zh-CN" sz="2400" dirty="0"/>
              <a:t>液氨</a:t>
            </a:r>
            <a:r>
              <a:rPr lang="en-US" altLang="zh-CN" sz="2400" dirty="0"/>
              <a:t>7</a:t>
            </a:r>
            <a:r>
              <a:rPr lang="zh-CN" altLang="zh-CN" sz="2400" dirty="0"/>
              <a:t>项</a:t>
            </a:r>
            <a:endParaRPr lang="en-US" altLang="zh-CN" sz="2400" dirty="0"/>
          </a:p>
          <a:p>
            <a:pPr>
              <a:lnSpc>
                <a:spcPct val="150000"/>
              </a:lnSpc>
            </a:pPr>
            <a:r>
              <a:rPr lang="zh-CN" altLang="zh-CN" sz="2400" dirty="0"/>
              <a:t>液氯</a:t>
            </a:r>
            <a:r>
              <a:rPr lang="en-US" altLang="zh-CN" sz="2400" dirty="0"/>
              <a:t>25</a:t>
            </a:r>
            <a:r>
              <a:rPr lang="zh-CN" altLang="zh-CN" sz="2400" dirty="0"/>
              <a:t>项，</a:t>
            </a:r>
            <a:endParaRPr lang="en-US" altLang="zh-CN" sz="2400" dirty="0"/>
          </a:p>
          <a:p>
            <a:pPr>
              <a:lnSpc>
                <a:spcPct val="150000"/>
              </a:lnSpc>
            </a:pPr>
            <a:r>
              <a:rPr lang="zh-CN" altLang="zh-CN" sz="2400" dirty="0"/>
              <a:t>硝酸铵</a:t>
            </a:r>
            <a:r>
              <a:rPr lang="en-US" altLang="zh-CN" sz="2400" dirty="0"/>
              <a:t>10</a:t>
            </a:r>
            <a:r>
              <a:rPr lang="zh-CN" altLang="zh-CN" sz="2400" dirty="0"/>
              <a:t>项</a:t>
            </a:r>
            <a:endParaRPr lang="en-US" altLang="zh-CN" sz="2400" dirty="0"/>
          </a:p>
          <a:p>
            <a:pPr>
              <a:lnSpc>
                <a:spcPct val="150000"/>
              </a:lnSpc>
            </a:pPr>
            <a:r>
              <a:rPr lang="zh-CN" altLang="zh-CN" sz="2400" dirty="0"/>
              <a:t>光气</a:t>
            </a:r>
            <a:r>
              <a:rPr lang="en-US" altLang="zh-CN" sz="2400" dirty="0"/>
              <a:t>11</a:t>
            </a:r>
            <a:r>
              <a:rPr lang="zh-CN" altLang="zh-CN" sz="2400" dirty="0"/>
              <a:t>项</a:t>
            </a:r>
            <a:endParaRPr lang="en-US" altLang="zh-CN" sz="2400" dirty="0"/>
          </a:p>
          <a:p>
            <a:pPr>
              <a:lnSpc>
                <a:spcPct val="150000"/>
              </a:lnSpc>
            </a:pPr>
            <a:r>
              <a:rPr lang="zh-CN" altLang="zh-CN" sz="2400" dirty="0"/>
              <a:t>氯乙烯</a:t>
            </a:r>
            <a:r>
              <a:rPr lang="en-US" altLang="zh-CN" sz="2400" dirty="0"/>
              <a:t>14</a:t>
            </a:r>
            <a:r>
              <a:rPr lang="zh-CN" altLang="zh-CN" sz="2400" dirty="0"/>
              <a:t>项</a:t>
            </a:r>
            <a:endParaRPr lang="en-US" altLang="zh-CN" sz="2400" dirty="0"/>
          </a:p>
          <a:p>
            <a:pPr>
              <a:lnSpc>
                <a:spcPct val="150000"/>
              </a:lnSpc>
            </a:pPr>
            <a:r>
              <a:rPr lang="zh-CN" altLang="zh-CN" sz="2400" dirty="0"/>
              <a:t>硝化工艺</a:t>
            </a:r>
            <a:r>
              <a:rPr lang="en-US" altLang="zh-CN" sz="2400" dirty="0"/>
              <a:t>8</a:t>
            </a:r>
            <a:r>
              <a:rPr lang="zh-CN" altLang="zh-CN" sz="2400" dirty="0"/>
              <a:t>项</a:t>
            </a:r>
            <a:endParaRPr lang="en-US" altLang="zh-CN" sz="2400" dirty="0"/>
          </a:p>
          <a:p>
            <a:pPr>
              <a:lnSpc>
                <a:spcPct val="150000"/>
              </a:lnSpc>
            </a:pPr>
            <a:r>
              <a:rPr lang="zh-CN" altLang="zh-CN" sz="2400" dirty="0"/>
              <a:t>涉及储存、充装、管道设计等方面。</a:t>
            </a:r>
            <a:endParaRPr lang="zh-CN" altLang="zh-CN" sz="2400" dirty="0">
              <a:solidFill>
                <a:srgbClr val="FF0000"/>
              </a:solidFill>
            </a:endParaRPr>
          </a:p>
        </p:txBody>
      </p:sp>
      <p:sp>
        <p:nvSpPr>
          <p:cNvPr id="7" name="矩形 6"/>
          <p:cNvSpPr/>
          <p:nvPr/>
        </p:nvSpPr>
        <p:spPr>
          <a:xfrm>
            <a:off x="4943872" y="476478"/>
            <a:ext cx="1422184" cy="461665"/>
          </a:xfrm>
          <a:prstGeom prst="rect">
            <a:avLst/>
          </a:prstGeom>
          <a:solidFill>
            <a:schemeClr val="accent5">
              <a:lumMod val="90000"/>
            </a:schemeClr>
          </a:solidFill>
          <a:ln>
            <a:solidFill>
              <a:schemeClr val="accent1"/>
            </a:solidFill>
          </a:ln>
        </p:spPr>
        <p:txBody>
          <a:bodyPr wrap="none">
            <a:spAutoFit/>
          </a:bodyPr>
          <a:lstStyle/>
          <a:p>
            <a:r>
              <a:rPr lang="zh-CN" altLang="en-US" sz="2400" kern="0" dirty="0">
                <a:latin typeface="黑体" panose="02010609060101010101" pitchFamily="49" charset="-122"/>
                <a:ea typeface="黑体" panose="02010609060101010101" pitchFamily="49" charset="-122"/>
              </a:rPr>
              <a:t>排查内容</a:t>
            </a:r>
            <a:endParaRPr lang="zh-CN" altLang="en-US" sz="24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407368" y="398689"/>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587388" y="945023"/>
            <a:ext cx="11017224" cy="5776453"/>
          </a:xfrm>
          <a:prstGeom prst="rect">
            <a:avLst/>
          </a:prstGeom>
          <a:ln>
            <a:solidFill>
              <a:schemeClr val="accent1"/>
            </a:solidFill>
          </a:ln>
        </p:spPr>
        <p:txBody>
          <a:bodyPr wrap="square">
            <a:spAutoFit/>
          </a:bodyPr>
          <a:lstStyle/>
          <a:p>
            <a:pPr>
              <a:lnSpc>
                <a:spcPct val="150000"/>
              </a:lnSpc>
            </a:pPr>
            <a:r>
              <a:rPr lang="zh-CN" altLang="zh-CN" sz="2400" dirty="0"/>
              <a:t>一是对硝化工艺的安全控制设施应严格按照规范要求配备，严格控制作业场所人员，设置防爆和泄爆设施。</a:t>
            </a:r>
            <a:endParaRPr lang="en-US" altLang="zh-CN" sz="2400" dirty="0"/>
          </a:p>
          <a:p>
            <a:pPr>
              <a:lnSpc>
                <a:spcPts val="3000"/>
              </a:lnSpc>
            </a:pPr>
            <a:r>
              <a:rPr lang="zh-CN" altLang="zh-CN" dirty="0">
                <a:solidFill>
                  <a:srgbClr val="FF0000"/>
                </a:solidFill>
              </a:rPr>
              <a:t>一是减人。</a:t>
            </a:r>
            <a:r>
              <a:rPr lang="zh-CN" altLang="zh-CN" dirty="0"/>
              <a:t>排查表要求“硝化控制室应设置在远离硝化车间的安全地带，在采用远程</a:t>
            </a:r>
            <a:r>
              <a:rPr lang="en-US" altLang="zh-CN" dirty="0"/>
              <a:t>DCS</a:t>
            </a:r>
            <a:r>
              <a:rPr lang="zh-CN" altLang="zh-CN" dirty="0"/>
              <a:t>控制基础上、采用远程视频监管、在线检测、设备故障自诊断等技术措施，减少现场常驻操作人员数量和工作时间”“设置滴加物料管道视镜（设置远程视频监控）”，目的是通过提升自动化水平，减少现场作业人员数量和驻留时间，尽可能减少爆炸对人的伤害。</a:t>
            </a:r>
            <a:endParaRPr lang="zh-CN" altLang="zh-CN" dirty="0"/>
          </a:p>
          <a:p>
            <a:pPr>
              <a:lnSpc>
                <a:spcPts val="3000"/>
              </a:lnSpc>
            </a:pPr>
            <a:r>
              <a:rPr lang="zh-CN" altLang="zh-CN" dirty="0">
                <a:solidFill>
                  <a:srgbClr val="FF0000"/>
                </a:solidFill>
              </a:rPr>
              <a:t>二是将危害尽量控制在一定范围。</a:t>
            </a:r>
            <a:r>
              <a:rPr lang="zh-CN" altLang="zh-CN" dirty="0"/>
              <a:t>排查表要求“在发生事故会有相互影响的硝化釜与硝化釜、硝化物贮槽等设施之间，应增设应急自动隔断阀（隔离措施）”“硝化工艺设置的紧急排放收集系统，应有控制紧急排放物料安全收集存放的措施；根据工艺控制难易和物料危险性等特点，合理设置硝化系统的泄爆方式”“硝化车间应设置有效的防火防爆隔离措施，减少车间内不同工艺间的相互影响”，一旦发生事故，这些措施可以将危害最大可能控制在一定范围，避免发生次生事故，防止事故扩大化。</a:t>
            </a:r>
            <a:endParaRPr lang="zh-CN" altLang="zh-CN" dirty="0"/>
          </a:p>
          <a:p>
            <a:pPr>
              <a:lnSpc>
                <a:spcPts val="3000"/>
              </a:lnSpc>
            </a:pPr>
            <a:r>
              <a:rPr lang="zh-CN" altLang="zh-CN" dirty="0">
                <a:solidFill>
                  <a:srgbClr val="FF0000"/>
                </a:solidFill>
              </a:rPr>
              <a:t>三是确保设施设备可用。</a:t>
            </a:r>
            <a:r>
              <a:rPr lang="zh-CN" altLang="zh-CN" dirty="0"/>
              <a:t>故检查表要求“应严格控制硝化反应温度上下限，禁止温度超限特别是超下限状态，避免物料累积、反应滞后引发的过程失控；硝化釜中设置双温度计，确保温度测量的可靠性”。</a:t>
            </a:r>
            <a:endParaRPr lang="zh-CN" altLang="zh-CN" dirty="0"/>
          </a:p>
          <a:p>
            <a:pPr>
              <a:lnSpc>
                <a:spcPts val="3000"/>
              </a:lnSpc>
            </a:pPr>
            <a:r>
              <a:rPr lang="zh-CN" altLang="zh-CN" sz="2000" dirty="0">
                <a:solidFill>
                  <a:srgbClr val="FF0000"/>
                </a:solidFill>
              </a:rPr>
              <a:t>此外，与原</a:t>
            </a:r>
            <a:r>
              <a:rPr lang="en-US" altLang="zh-CN" sz="2000" dirty="0">
                <a:solidFill>
                  <a:srgbClr val="FF0000"/>
                </a:solidFill>
              </a:rPr>
              <a:t>103</a:t>
            </a:r>
            <a:r>
              <a:rPr lang="zh-CN" altLang="zh-CN" sz="2000" dirty="0">
                <a:solidFill>
                  <a:srgbClr val="FF0000"/>
                </a:solidFill>
              </a:rPr>
              <a:t>号文相比，《导则》提出了精细化工企业应按要求开展反应安全风险评估的要求。</a:t>
            </a:r>
            <a:endParaRPr lang="zh-CN" altLang="zh-CN" sz="2000" dirty="0">
              <a:solidFill>
                <a:srgbClr val="FF0000"/>
              </a:solidFill>
            </a:endParaRPr>
          </a:p>
        </p:txBody>
      </p:sp>
      <p:sp>
        <p:nvSpPr>
          <p:cNvPr id="7" name="矩形 6"/>
          <p:cNvSpPr/>
          <p:nvPr/>
        </p:nvSpPr>
        <p:spPr>
          <a:xfrm>
            <a:off x="4943872" y="476478"/>
            <a:ext cx="4185761" cy="461665"/>
          </a:xfrm>
          <a:prstGeom prst="rect">
            <a:avLst/>
          </a:prstGeom>
          <a:solidFill>
            <a:schemeClr val="accent5">
              <a:lumMod val="90000"/>
            </a:schemeClr>
          </a:solidFill>
          <a:ln>
            <a:solidFill>
              <a:schemeClr val="accent1"/>
            </a:solidFill>
          </a:ln>
        </p:spPr>
        <p:txBody>
          <a:bodyPr wrap="none">
            <a:spAutoFit/>
          </a:bodyPr>
          <a:lstStyle/>
          <a:p>
            <a:r>
              <a:rPr lang="zh-CN" altLang="zh-CN" sz="2400" dirty="0">
                <a:latin typeface="等线" panose="02010600030101010101" pitchFamily="2" charset="-122"/>
                <a:ea typeface="等线" panose="02010600030101010101" pitchFamily="2" charset="-122"/>
              </a:rPr>
              <a:t>特殊管控措施强调的几个要点</a:t>
            </a:r>
            <a:endParaRPr lang="zh-CN" altLang="en-US" sz="2400" dirty="0">
              <a:latin typeface="等线" panose="02010600030101010101" pitchFamily="2" charset="-122"/>
              <a:ea typeface="等线" panose="02010600030101010101" pitchFamily="2"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81DFB140-F061-433C-9227-831F2268CB05}"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1987" name="TextBox 2"/>
          <p:cNvSpPr txBox="1">
            <a:spLocks noChangeArrowheads="1"/>
          </p:cNvSpPr>
          <p:nvPr/>
        </p:nvSpPr>
        <p:spPr bwMode="auto">
          <a:xfrm>
            <a:off x="767408" y="1340768"/>
            <a:ext cx="10729192" cy="3323987"/>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600"/>
              </a:lnSpc>
            </a:pPr>
            <a:r>
              <a:rPr lang="zh-CN" altLang="en-US" sz="2400" dirty="0">
                <a:solidFill>
                  <a:schemeClr val="tx1"/>
                </a:solidFill>
                <a:latin typeface="等线" panose="02010600030101010101" pitchFamily="2" charset="-122"/>
                <a:ea typeface="等线" panose="02010600030101010101" pitchFamily="2" charset="-122"/>
              </a:rPr>
              <a:t>    </a:t>
            </a:r>
            <a:r>
              <a:rPr lang="zh-CN" altLang="en-US" sz="2400" dirty="0">
                <a:solidFill>
                  <a:schemeClr val="tx1"/>
                </a:solidFill>
                <a:latin typeface="黑体" panose="02010609060101010101" pitchFamily="49" charset="-122"/>
                <a:ea typeface="黑体" panose="02010609060101010101" pitchFamily="49" charset="-122"/>
              </a:rPr>
              <a:t>（二）</a:t>
            </a:r>
            <a:r>
              <a:rPr lang="zh-CN" altLang="en-US" sz="2400" dirty="0">
                <a:solidFill>
                  <a:schemeClr val="tx1"/>
                </a:solidFill>
                <a:latin typeface="等线" panose="02010600030101010101" pitchFamily="2" charset="-122"/>
                <a:ea typeface="等线" panose="02010600030101010101" pitchFamily="2" charset="-122"/>
              </a:rPr>
              <a:t>基本要求。</a:t>
            </a:r>
            <a:r>
              <a:rPr lang="zh-CN" altLang="en-US" sz="2400" dirty="0">
                <a:solidFill>
                  <a:schemeClr val="tx1"/>
                </a:solidFill>
                <a:latin typeface="仿宋_GB2312" pitchFamily="49" charset="-122"/>
                <a:ea typeface="仿宋_GB2312" pitchFamily="49" charset="-122"/>
              </a:rPr>
              <a:t>共</a:t>
            </a:r>
            <a:r>
              <a:rPr lang="en-US" altLang="zh-CN" sz="2400" dirty="0">
                <a:solidFill>
                  <a:schemeClr val="tx1"/>
                </a:solidFill>
                <a:latin typeface="仿宋_GB2312" pitchFamily="49" charset="-122"/>
                <a:ea typeface="仿宋_GB2312" pitchFamily="49" charset="-122"/>
              </a:rPr>
              <a:t>5</a:t>
            </a:r>
            <a:r>
              <a:rPr lang="zh-CN" altLang="en-US" sz="2400" dirty="0">
                <a:solidFill>
                  <a:schemeClr val="tx1"/>
                </a:solidFill>
                <a:latin typeface="仿宋_GB2312" pitchFamily="49" charset="-122"/>
                <a:ea typeface="仿宋_GB2312" pitchFamily="49" charset="-122"/>
              </a:rPr>
              <a:t>方面内容。介绍了企业建立安全风险隐患排查工作机制和排查方法的要求。</a:t>
            </a:r>
            <a:endParaRPr lang="en-US" altLang="zh-CN" sz="2400" dirty="0">
              <a:solidFill>
                <a:schemeClr val="tx1"/>
              </a:solidFill>
              <a:latin typeface="仿宋_GB2312" pitchFamily="49" charset="-122"/>
              <a:ea typeface="仿宋_GB2312" pitchFamily="49" charset="-122"/>
            </a:endParaRPr>
          </a:p>
          <a:p>
            <a:pPr algn="just">
              <a:lnSpc>
                <a:spcPts val="3600"/>
              </a:lnSpc>
            </a:pPr>
            <a:r>
              <a:rPr lang="en-US" altLang="zh-CN" sz="2400" dirty="0">
                <a:solidFill>
                  <a:schemeClr val="tx1"/>
                </a:solidFill>
                <a:latin typeface="仿宋_GB2312" pitchFamily="49" charset="-122"/>
                <a:ea typeface="仿宋_GB2312" pitchFamily="49" charset="-122"/>
              </a:rPr>
              <a:t>    </a:t>
            </a:r>
            <a:r>
              <a:rPr lang="en-US" altLang="zh-CN" sz="2400" dirty="0">
                <a:solidFill>
                  <a:schemeClr val="tx1"/>
                </a:solidFill>
                <a:latin typeface="宋体" panose="02010600030101010101" pitchFamily="2" charset="-122"/>
              </a:rPr>
              <a:t>●</a:t>
            </a:r>
            <a:r>
              <a:rPr lang="zh-CN" altLang="en-US" sz="2400" dirty="0">
                <a:solidFill>
                  <a:schemeClr val="tx1"/>
                </a:solidFill>
                <a:latin typeface="仿宋_GB2312" pitchFamily="49" charset="-122"/>
                <a:ea typeface="仿宋_GB2312" pitchFamily="49" charset="-122"/>
              </a:rPr>
              <a:t>强调了</a:t>
            </a:r>
            <a:r>
              <a:rPr lang="zh-CN" altLang="en-US" sz="2400" dirty="0">
                <a:solidFill>
                  <a:srgbClr val="FF0000"/>
                </a:solidFill>
                <a:latin typeface="仿宋_GB2312" pitchFamily="49" charset="-122"/>
                <a:ea typeface="仿宋_GB2312" pitchFamily="49" charset="-122"/>
              </a:rPr>
              <a:t>企业是安全风险隐患排查治理的</a:t>
            </a:r>
            <a:r>
              <a:rPr lang="zh-CN" altLang="en-US" sz="3200" dirty="0">
                <a:solidFill>
                  <a:srgbClr val="FF0000"/>
                </a:solidFill>
                <a:latin typeface="仿宋_GB2312" pitchFamily="49" charset="-122"/>
                <a:ea typeface="仿宋_GB2312" pitchFamily="49" charset="-122"/>
              </a:rPr>
              <a:t>主体</a:t>
            </a:r>
            <a:r>
              <a:rPr lang="zh-CN" altLang="en-US" sz="2400" dirty="0">
                <a:solidFill>
                  <a:schemeClr val="tx1"/>
                </a:solidFill>
                <a:latin typeface="仿宋_GB2312" pitchFamily="49" charset="-122"/>
                <a:ea typeface="仿宋_GB2312" pitchFamily="49" charset="-122"/>
              </a:rPr>
              <a:t>，要建立健全安全风险隐患排查治理</a:t>
            </a:r>
            <a:r>
              <a:rPr lang="zh-CN" altLang="en-US" sz="2400" dirty="0">
                <a:solidFill>
                  <a:schemeClr val="tx1"/>
                </a:solidFill>
                <a:latin typeface="方正水柱简体" pitchFamily="2" charset="-122"/>
                <a:ea typeface="方正水柱简体" pitchFamily="2" charset="-122"/>
              </a:rPr>
              <a:t>长效工作机制</a:t>
            </a:r>
            <a:r>
              <a:rPr lang="zh-CN" altLang="en-US" sz="2400" dirty="0">
                <a:solidFill>
                  <a:schemeClr val="tx1"/>
                </a:solidFill>
                <a:latin typeface="仿宋_GB2312" pitchFamily="49" charset="-122"/>
                <a:ea typeface="仿宋_GB2312" pitchFamily="49" charset="-122"/>
              </a:rPr>
              <a:t>，要求</a:t>
            </a:r>
            <a:r>
              <a:rPr lang="zh-CN" altLang="en-US" sz="2400" dirty="0">
                <a:solidFill>
                  <a:srgbClr val="FF0000"/>
                </a:solidFill>
                <a:latin typeface="仿宋_GB2312" pitchFamily="49" charset="-122"/>
                <a:ea typeface="仿宋_GB2312" pitchFamily="49" charset="-122"/>
              </a:rPr>
              <a:t>全体员工</a:t>
            </a:r>
            <a:r>
              <a:rPr lang="zh-CN" altLang="en-US" sz="2400" dirty="0">
                <a:solidFill>
                  <a:schemeClr val="tx1"/>
                </a:solidFill>
                <a:latin typeface="仿宋_GB2312" pitchFamily="49" charset="-122"/>
                <a:ea typeface="仿宋_GB2312" pitchFamily="49" charset="-122"/>
              </a:rPr>
              <a:t>按照安全生产责任制要求参与安全风险隐患排查治理工作。</a:t>
            </a:r>
            <a:endParaRPr lang="en-US" altLang="zh-CN" sz="2400" dirty="0">
              <a:solidFill>
                <a:schemeClr val="tx1"/>
              </a:solidFill>
              <a:latin typeface="仿宋_GB2312" pitchFamily="49" charset="-122"/>
              <a:ea typeface="仿宋_GB2312" pitchFamily="49" charset="-122"/>
            </a:endParaRPr>
          </a:p>
          <a:p>
            <a:pPr algn="just">
              <a:lnSpc>
                <a:spcPts val="3600"/>
              </a:lnSpc>
            </a:pPr>
            <a:r>
              <a:rPr lang="en-US" altLang="zh-CN" sz="2400" dirty="0">
                <a:solidFill>
                  <a:schemeClr val="tx1"/>
                </a:solidFill>
                <a:latin typeface="仿宋_GB2312" pitchFamily="49" charset="-122"/>
                <a:ea typeface="仿宋_GB2312" pitchFamily="49" charset="-122"/>
              </a:rPr>
              <a:t>    </a:t>
            </a:r>
            <a:r>
              <a:rPr lang="en-US" altLang="zh-CN" sz="2400" dirty="0">
                <a:solidFill>
                  <a:schemeClr val="tx1"/>
                </a:solidFill>
                <a:latin typeface="宋体" panose="02010600030101010101" pitchFamily="2" charset="-122"/>
              </a:rPr>
              <a:t>●</a:t>
            </a:r>
            <a:r>
              <a:rPr lang="zh-CN" altLang="en-US" sz="2400" dirty="0">
                <a:solidFill>
                  <a:schemeClr val="tx1"/>
                </a:solidFill>
                <a:latin typeface="仿宋_GB2312" pitchFamily="49" charset="-122"/>
                <a:ea typeface="仿宋_GB2312" pitchFamily="49" charset="-122"/>
              </a:rPr>
              <a:t>明确了风险评估的方法与工具，对风险评估出的风险要</a:t>
            </a:r>
            <a:r>
              <a:rPr lang="zh-CN" altLang="en-US" sz="2400" dirty="0">
                <a:solidFill>
                  <a:srgbClr val="FF0000"/>
                </a:solidFill>
                <a:latin typeface="仿宋_GB2312" pitchFamily="49" charset="-122"/>
                <a:ea typeface="仿宋_GB2312" pitchFamily="49" charset="-122"/>
              </a:rPr>
              <a:t>实施安全风险分级管控</a:t>
            </a:r>
            <a:r>
              <a:rPr lang="zh-CN" altLang="en-US" sz="2400" dirty="0">
                <a:solidFill>
                  <a:schemeClr val="tx1"/>
                </a:solidFill>
                <a:latin typeface="仿宋_GB2312" pitchFamily="49" charset="-122"/>
                <a:ea typeface="仿宋_GB2312" pitchFamily="49" charset="-122"/>
              </a:rPr>
              <a:t>。</a:t>
            </a:r>
            <a:r>
              <a:rPr lang="en-US" altLang="zh-CN" sz="2400" dirty="0">
                <a:solidFill>
                  <a:schemeClr val="tx1"/>
                </a:solidFill>
                <a:latin typeface="仿宋_GB2312" pitchFamily="49" charset="-122"/>
                <a:ea typeface="仿宋_GB2312" pitchFamily="49" charset="-122"/>
              </a:rPr>
              <a:t>      </a:t>
            </a:r>
            <a:endParaRPr lang="zh-CN" altLang="en-US" sz="2400" dirty="0">
              <a:solidFill>
                <a:schemeClr val="tx1"/>
              </a:solidFill>
              <a:latin typeface="仿宋_GB2312" pitchFamily="49" charset="-122"/>
              <a:ea typeface="仿宋_GB2312" pitchFamily="49" charset="-122"/>
            </a:endParaRP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767408" y="5187387"/>
            <a:ext cx="10729192" cy="830997"/>
          </a:xfrm>
          <a:prstGeom prst="rect">
            <a:avLst/>
          </a:prstGeom>
          <a:solidFill>
            <a:schemeClr val="accent5"/>
          </a:solidFill>
        </p:spPr>
        <p:txBody>
          <a:bodyPr wrap="square">
            <a:spAutoFit/>
          </a:bodyPr>
          <a:lstStyle/>
          <a:p>
            <a:r>
              <a:rPr lang="en-US" altLang="zh-CN" sz="2400" dirty="0">
                <a:latin typeface="宋体" panose="02010600030101010101" pitchFamily="2" charset="-122"/>
              </a:rPr>
              <a:t>●</a:t>
            </a:r>
            <a:r>
              <a:rPr lang="zh-CN" altLang="en-US" sz="2400" dirty="0">
                <a:latin typeface="仿宋_GB2312" pitchFamily="49" charset="-122"/>
                <a:ea typeface="仿宋_GB2312" pitchFamily="49" charset="-122"/>
              </a:rPr>
              <a:t>与原</a:t>
            </a:r>
            <a:r>
              <a:rPr lang="en-US" altLang="zh-CN" sz="2400" dirty="0">
                <a:latin typeface="仿宋_GB2312" pitchFamily="49" charset="-122"/>
                <a:ea typeface="仿宋_GB2312" pitchFamily="49" charset="-122"/>
              </a:rPr>
              <a:t>103</a:t>
            </a:r>
            <a:r>
              <a:rPr lang="zh-CN" altLang="en-US" sz="2400" dirty="0">
                <a:latin typeface="仿宋_GB2312" pitchFamily="49" charset="-122"/>
                <a:ea typeface="仿宋_GB2312" pitchFamily="49" charset="-122"/>
              </a:rPr>
              <a:t>号文相比，增加了</a:t>
            </a:r>
            <a:r>
              <a:rPr lang="zh-CN" altLang="en-US" sz="2400" dirty="0">
                <a:solidFill>
                  <a:srgbClr val="FF0000"/>
                </a:solidFill>
                <a:latin typeface="仿宋_GB2312" pitchFamily="49" charset="-122"/>
                <a:ea typeface="仿宋_GB2312" pitchFamily="49" charset="-122"/>
              </a:rPr>
              <a:t>精细化工企业应按要求开展反应安全风险评估</a:t>
            </a:r>
            <a:r>
              <a:rPr lang="zh-CN" altLang="en-US" sz="2400" dirty="0">
                <a:latin typeface="仿宋_GB2312" pitchFamily="49" charset="-122"/>
                <a:ea typeface="仿宋_GB2312" pitchFamily="49" charset="-122"/>
              </a:rPr>
              <a:t>的要求。</a:t>
            </a:r>
            <a:endParaRPr lang="zh-CN" altLang="en-US" sz="2400"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407368" y="398689"/>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587388" y="1103999"/>
            <a:ext cx="11017224" cy="2987228"/>
          </a:xfrm>
          <a:prstGeom prst="rect">
            <a:avLst/>
          </a:prstGeom>
          <a:ln>
            <a:solidFill>
              <a:schemeClr val="accent1"/>
            </a:solidFill>
          </a:ln>
        </p:spPr>
        <p:txBody>
          <a:bodyPr wrap="square">
            <a:spAutoFit/>
          </a:bodyPr>
          <a:lstStyle/>
          <a:p>
            <a:pPr>
              <a:lnSpc>
                <a:spcPct val="150000"/>
              </a:lnSpc>
            </a:pPr>
            <a:r>
              <a:rPr lang="zh-CN" altLang="zh-CN" sz="2400" dirty="0"/>
              <a:t>二是对氯乙烯气柜增加了压力和柜位联锁的强制要求，并明确了必须设置高高或低低的三选二联锁动作；明确了氯乙烯气柜的进出口管道应设远程紧急切断阀等。</a:t>
            </a:r>
            <a:endParaRPr lang="zh-CN" altLang="zh-CN" sz="2400" dirty="0"/>
          </a:p>
          <a:p>
            <a:pPr>
              <a:lnSpc>
                <a:spcPct val="150000"/>
              </a:lnSpc>
            </a:pPr>
            <a:r>
              <a:rPr lang="en-US" altLang="zh-CN" dirty="0"/>
              <a:t>    </a:t>
            </a:r>
            <a:r>
              <a:rPr lang="zh-CN" altLang="zh-CN" sz="2000" dirty="0"/>
              <a:t>排查表明确了对“氯乙烯生产企业应制定氯乙烯精馏和废碱液系统的液体氯乙烯排放回收至气柜的管理制度和管控措施”“液体氯乙烯不应直接通入气柜”“氯乙烯气柜的进出口管道应设远程紧急切断阀”“氯乙烯单体储罐应设置注水设施”等内容的排查，而且要求“气柜增加压力和柜位检测”，且“气柜压力和柜位联锁应设置高高或低低的三选二联锁动作”。</a:t>
            </a:r>
            <a:endParaRPr lang="en-US" altLang="zh-CN" sz="2000" dirty="0"/>
          </a:p>
        </p:txBody>
      </p:sp>
      <p:sp>
        <p:nvSpPr>
          <p:cNvPr id="7" name="矩形 6"/>
          <p:cNvSpPr/>
          <p:nvPr/>
        </p:nvSpPr>
        <p:spPr>
          <a:xfrm>
            <a:off x="4943872" y="476478"/>
            <a:ext cx="4185761" cy="461665"/>
          </a:xfrm>
          <a:prstGeom prst="rect">
            <a:avLst/>
          </a:prstGeom>
          <a:solidFill>
            <a:schemeClr val="accent5">
              <a:lumMod val="90000"/>
            </a:schemeClr>
          </a:solidFill>
          <a:ln>
            <a:solidFill>
              <a:schemeClr val="accent1"/>
            </a:solidFill>
          </a:ln>
        </p:spPr>
        <p:txBody>
          <a:bodyPr wrap="none">
            <a:spAutoFit/>
          </a:bodyPr>
          <a:lstStyle/>
          <a:p>
            <a:r>
              <a:rPr lang="zh-CN" altLang="zh-CN" sz="2400" dirty="0">
                <a:latin typeface="等线" panose="02010600030101010101" pitchFamily="2" charset="-122"/>
                <a:ea typeface="等线" panose="02010600030101010101" pitchFamily="2" charset="-122"/>
              </a:rPr>
              <a:t>特殊管控措施强调的几个要点</a:t>
            </a:r>
            <a:endParaRPr lang="zh-CN" altLang="en-US" sz="2400" dirty="0">
              <a:latin typeface="等线" panose="02010600030101010101" pitchFamily="2" charset="-122"/>
              <a:ea typeface="等线" panose="02010600030101010101" pitchFamily="2" charset="-122"/>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407368" y="398689"/>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587388" y="1103999"/>
            <a:ext cx="11017224" cy="3079561"/>
          </a:xfrm>
          <a:prstGeom prst="rect">
            <a:avLst/>
          </a:prstGeom>
          <a:ln>
            <a:solidFill>
              <a:schemeClr val="accent1"/>
            </a:solidFill>
          </a:ln>
        </p:spPr>
        <p:txBody>
          <a:bodyPr wrap="square">
            <a:spAutoFit/>
          </a:bodyPr>
          <a:lstStyle/>
          <a:p>
            <a:pPr>
              <a:lnSpc>
                <a:spcPct val="150000"/>
              </a:lnSpc>
            </a:pPr>
            <a:r>
              <a:rPr lang="zh-CN" altLang="zh-CN" sz="2400" dirty="0"/>
              <a:t>三是液氯气瓶充装厂房、液氯重瓶库宜采用密闭结构，多点配备可移动式非金属软管吸风罩；半敞开式厂房必须在充装场所配备</a:t>
            </a:r>
            <a:r>
              <a:rPr lang="en-US" altLang="zh-CN" sz="2400" dirty="0"/>
              <a:t>2</a:t>
            </a:r>
            <a:r>
              <a:rPr lang="zh-CN" altLang="zh-CN" sz="2400" dirty="0"/>
              <a:t>个以上移动式真空吸收软管，并与事故氯吸收装置相连。</a:t>
            </a:r>
            <a:endParaRPr lang="zh-CN" altLang="zh-CN" sz="2400" dirty="0"/>
          </a:p>
          <a:p>
            <a:pPr>
              <a:lnSpc>
                <a:spcPct val="150000"/>
              </a:lnSpc>
            </a:pPr>
            <a:r>
              <a:rPr lang="zh-CN" altLang="zh-CN" sz="2000" dirty="0"/>
              <a:t>排查内容包括“液氯气瓶充装厂房、液氯重瓶库宜采用密闭结构，多点配备可移动式非金属软管吸风罩，软管半径覆盖密闭结构厂房、库房内的设备、管道和液氯重瓶堆放范围”“若采用半敞开式厂房，必须在充装场所配备二个以上移动式真空吸收软管，并与事故氯吸收装置相连”等。</a:t>
            </a:r>
            <a:endParaRPr lang="zh-CN" altLang="zh-CN" sz="2000" dirty="0"/>
          </a:p>
        </p:txBody>
      </p:sp>
      <p:sp>
        <p:nvSpPr>
          <p:cNvPr id="7" name="矩形 6"/>
          <p:cNvSpPr/>
          <p:nvPr/>
        </p:nvSpPr>
        <p:spPr>
          <a:xfrm>
            <a:off x="4943872" y="476478"/>
            <a:ext cx="4185761" cy="461665"/>
          </a:xfrm>
          <a:prstGeom prst="rect">
            <a:avLst/>
          </a:prstGeom>
          <a:solidFill>
            <a:schemeClr val="accent5">
              <a:lumMod val="90000"/>
            </a:schemeClr>
          </a:solidFill>
          <a:ln>
            <a:solidFill>
              <a:schemeClr val="accent1"/>
            </a:solidFill>
          </a:ln>
        </p:spPr>
        <p:txBody>
          <a:bodyPr wrap="none">
            <a:spAutoFit/>
          </a:bodyPr>
          <a:lstStyle/>
          <a:p>
            <a:r>
              <a:rPr lang="zh-CN" altLang="zh-CN" sz="2400" dirty="0">
                <a:latin typeface="等线" panose="02010600030101010101" pitchFamily="2" charset="-122"/>
                <a:ea typeface="等线" panose="02010600030101010101" pitchFamily="2" charset="-122"/>
              </a:rPr>
              <a:t>特殊管控措施强调的几个要点</a:t>
            </a:r>
            <a:endParaRPr lang="zh-CN" altLang="en-US" sz="2400" dirty="0">
              <a:latin typeface="等线" panose="02010600030101010101" pitchFamily="2" charset="-122"/>
              <a:ea typeface="等线" panose="02010600030101010101" pitchFamily="2" charset="-122"/>
            </a:endParaRPr>
          </a:p>
        </p:txBody>
      </p:sp>
      <p:sp>
        <p:nvSpPr>
          <p:cNvPr id="8" name="矩形 7"/>
          <p:cNvSpPr/>
          <p:nvPr/>
        </p:nvSpPr>
        <p:spPr>
          <a:xfrm>
            <a:off x="768311" y="4293096"/>
            <a:ext cx="11089232" cy="1477328"/>
          </a:xfrm>
          <a:prstGeom prst="rect">
            <a:avLst/>
          </a:prstGeom>
          <a:ln>
            <a:solidFill>
              <a:schemeClr val="accent1"/>
            </a:solidFill>
          </a:ln>
        </p:spPr>
        <p:txBody>
          <a:bodyPr wrap="square">
            <a:spAutoFit/>
          </a:bodyPr>
          <a:lstStyle/>
          <a:p>
            <a:pPr>
              <a:lnSpc>
                <a:spcPts val="3600"/>
              </a:lnSpc>
            </a:pPr>
            <a:r>
              <a:rPr lang="zh-CN" altLang="zh-CN" sz="2000" dirty="0"/>
              <a:t>《关于氯气安全设施和应急技术的指导意见》（中国氯碱工业协会〔</a:t>
            </a:r>
            <a:r>
              <a:rPr lang="en-US" altLang="zh-CN" sz="2000" dirty="0"/>
              <a:t>2010</a:t>
            </a:r>
            <a:r>
              <a:rPr lang="zh-CN" altLang="zh-CN" sz="2000" dirty="0"/>
              <a:t>〕协字第</a:t>
            </a:r>
            <a:r>
              <a:rPr lang="en-US" altLang="zh-CN" sz="2000" dirty="0"/>
              <a:t>070</a:t>
            </a:r>
            <a:r>
              <a:rPr lang="zh-CN" altLang="zh-CN" sz="2000" dirty="0"/>
              <a:t>号）</a:t>
            </a:r>
            <a:endParaRPr lang="en-US" altLang="zh-CN" sz="2000" dirty="0"/>
          </a:p>
          <a:p>
            <a:pPr>
              <a:lnSpc>
                <a:spcPts val="3600"/>
              </a:lnSpc>
            </a:pPr>
            <a:r>
              <a:rPr lang="zh-CN" altLang="zh-CN" sz="2000" dirty="0"/>
              <a:t>《关于氯气安全设施和应急技术的补充指导意见》（中国氯碱工业协会〔</a:t>
            </a:r>
            <a:r>
              <a:rPr lang="en-US" altLang="zh-CN" sz="2000" dirty="0"/>
              <a:t>2012</a:t>
            </a:r>
            <a:r>
              <a:rPr lang="zh-CN" altLang="zh-CN" sz="2000" dirty="0"/>
              <a:t>〕协字第</a:t>
            </a:r>
            <a:r>
              <a:rPr lang="en-US" altLang="zh-CN" sz="2000" dirty="0"/>
              <a:t>012</a:t>
            </a:r>
            <a:r>
              <a:rPr lang="zh-CN" altLang="zh-CN" sz="2000" dirty="0"/>
              <a:t>号）</a:t>
            </a:r>
            <a:endParaRPr lang="en-US" altLang="zh-CN" sz="2000" dirty="0"/>
          </a:p>
          <a:p>
            <a:pPr>
              <a:lnSpc>
                <a:spcPts val="3600"/>
              </a:lnSpc>
            </a:pPr>
            <a:r>
              <a:rPr lang="zh-CN" altLang="zh-CN" sz="2000" dirty="0"/>
              <a:t>《氯气安全规程》（</a:t>
            </a:r>
            <a:r>
              <a:rPr lang="en-US" altLang="zh-CN" sz="2000" dirty="0"/>
              <a:t>GB 11948-2008</a:t>
            </a:r>
            <a:r>
              <a:rPr lang="zh-CN" altLang="zh-CN" sz="2000" dirty="0"/>
              <a:t>）</a:t>
            </a:r>
            <a:endParaRPr lang="zh-CN" altLang="en-US" sz="2000" dirty="0">
              <a:solidFill>
                <a:srgbClr val="FF0000"/>
              </a:solidFill>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407368" y="398689"/>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587388" y="1103999"/>
            <a:ext cx="11017224" cy="2710229"/>
          </a:xfrm>
          <a:prstGeom prst="rect">
            <a:avLst/>
          </a:prstGeom>
          <a:ln>
            <a:solidFill>
              <a:schemeClr val="accent1"/>
            </a:solidFill>
          </a:ln>
        </p:spPr>
        <p:txBody>
          <a:bodyPr wrap="square">
            <a:spAutoFit/>
          </a:bodyPr>
          <a:lstStyle/>
          <a:p>
            <a:r>
              <a:rPr lang="zh-CN" altLang="zh-CN" sz="2400" dirty="0"/>
              <a:t>四是强调了涉及重大安全事故隐患内容的排查。</a:t>
            </a:r>
            <a:endParaRPr lang="en-US" altLang="zh-CN" sz="2400" dirty="0"/>
          </a:p>
          <a:p>
            <a:pPr>
              <a:lnSpc>
                <a:spcPct val="150000"/>
              </a:lnSpc>
            </a:pPr>
            <a:r>
              <a:rPr lang="en-US" altLang="zh-CN" sz="2000" dirty="0"/>
              <a:t>    </a:t>
            </a:r>
            <a:r>
              <a:rPr lang="zh-CN" altLang="zh-CN" sz="2000" dirty="0"/>
              <a:t>针对七方面内容的排查表强调了对液化烃、液氨、液氯充装应使用万向管道充装系统；液化烃、氯乙烯的球罐应采取防止泄漏的注水措施；氯气、光气管道禁止穿越除厂区（包括化工园区、工业园区）外的公共区域等内容的排查。</a:t>
            </a:r>
            <a:endParaRPr lang="en-US" altLang="zh-CN" sz="2000" dirty="0"/>
          </a:p>
          <a:p>
            <a:pPr>
              <a:lnSpc>
                <a:spcPct val="150000"/>
              </a:lnSpc>
            </a:pPr>
            <a:r>
              <a:rPr lang="zh-CN" altLang="zh-CN" sz="2000" dirty="0"/>
              <a:t>根据《化工和危险化学品生产经营单位重大生产安全事故隐患判定标准》（安监总管三【</a:t>
            </a:r>
            <a:r>
              <a:rPr lang="en-US" altLang="zh-CN" sz="2000" dirty="0"/>
              <a:t>2017</a:t>
            </a:r>
            <a:r>
              <a:rPr lang="zh-CN" altLang="zh-CN" sz="2000" dirty="0"/>
              <a:t>】</a:t>
            </a:r>
            <a:r>
              <a:rPr lang="en-US" altLang="zh-CN" sz="2000" dirty="0"/>
              <a:t>121</a:t>
            </a:r>
            <a:r>
              <a:rPr lang="zh-CN" altLang="zh-CN" sz="2000" dirty="0"/>
              <a:t>号），上述要求如果不能满足，将被判定为重大生产安全事故隐患。</a:t>
            </a:r>
            <a:endParaRPr lang="zh-CN" altLang="zh-CN" sz="2000" dirty="0"/>
          </a:p>
        </p:txBody>
      </p:sp>
      <p:sp>
        <p:nvSpPr>
          <p:cNvPr id="7" name="矩形 6"/>
          <p:cNvSpPr/>
          <p:nvPr/>
        </p:nvSpPr>
        <p:spPr>
          <a:xfrm>
            <a:off x="4943872" y="476478"/>
            <a:ext cx="4185761" cy="461665"/>
          </a:xfrm>
          <a:prstGeom prst="rect">
            <a:avLst/>
          </a:prstGeom>
          <a:solidFill>
            <a:schemeClr val="accent5">
              <a:lumMod val="90000"/>
            </a:schemeClr>
          </a:solidFill>
          <a:ln>
            <a:solidFill>
              <a:schemeClr val="accent1"/>
            </a:solidFill>
          </a:ln>
        </p:spPr>
        <p:txBody>
          <a:bodyPr wrap="none">
            <a:spAutoFit/>
          </a:bodyPr>
          <a:lstStyle/>
          <a:p>
            <a:r>
              <a:rPr lang="zh-CN" altLang="zh-CN" sz="2400" dirty="0">
                <a:latin typeface="等线" panose="02010600030101010101" pitchFamily="2" charset="-122"/>
                <a:ea typeface="等线" panose="02010600030101010101" pitchFamily="2" charset="-122"/>
              </a:rPr>
              <a:t>特殊管控措施强调的几个要点</a:t>
            </a:r>
            <a:endParaRPr lang="zh-CN" altLang="en-US" sz="2400" dirty="0">
              <a:latin typeface="等线" panose="02010600030101010101" pitchFamily="2" charset="-122"/>
              <a:ea typeface="等线" panose="02010600030101010101" pitchFamily="2" charset="-122"/>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A09BA4E7-15DB-47BD-B4C0-7B9866AF74E6}"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37891" name="TextBox 2"/>
          <p:cNvSpPr txBox="1">
            <a:spLocks noChangeArrowheads="1"/>
          </p:cNvSpPr>
          <p:nvPr/>
        </p:nvSpPr>
        <p:spPr bwMode="auto">
          <a:xfrm>
            <a:off x="2999656" y="1995998"/>
            <a:ext cx="5832648" cy="265713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defPPr>
              <a:defRPr lang="zh-CN"/>
            </a:defPPr>
            <a:lvl1pPr algn="just">
              <a:lnSpc>
                <a:spcPts val="4000"/>
              </a:lnSpc>
              <a:defRPr sz="2400">
                <a:solidFill>
                  <a:schemeClr val="bg1">
                    <a:lumMod val="85000"/>
                  </a:schemeClr>
                </a:solidFill>
                <a:latin typeface="等线" panose="02010600030101010101" pitchFamily="2" charset="-122"/>
                <a:ea typeface="等线" panose="02010600030101010101" pitchFamily="2" charset="-122"/>
              </a:defRPr>
            </a:lvl1pPr>
            <a:lvl2pPr marL="742950" indent="-285750">
              <a:defRPr>
                <a:solidFill>
                  <a:srgbClr val="FFFF00"/>
                </a:solidFill>
                <a:latin typeface="Arial" panose="020B0604020202020204" pitchFamily="34" charset="0"/>
                <a:ea typeface="宋体" panose="02010600030101010101" pitchFamily="2" charset="-122"/>
              </a:defRPr>
            </a:lvl2pPr>
            <a:lvl3pPr marL="1143000" indent="-228600">
              <a:defRPr>
                <a:solidFill>
                  <a:srgbClr val="FFFF00"/>
                </a:solidFill>
                <a:latin typeface="Arial" panose="020B0604020202020204" pitchFamily="34" charset="0"/>
                <a:ea typeface="宋体" panose="02010600030101010101" pitchFamily="2" charset="-122"/>
              </a:defRPr>
            </a:lvl3pPr>
            <a:lvl4pPr marL="1600200" indent="-228600">
              <a:defRPr>
                <a:solidFill>
                  <a:srgbClr val="FFFF00"/>
                </a:solidFill>
                <a:latin typeface="Arial" panose="020B0604020202020204" pitchFamily="34" charset="0"/>
                <a:ea typeface="宋体" panose="02010600030101010101" pitchFamily="2" charset="-122"/>
              </a:defRPr>
            </a:lvl4pPr>
            <a:lvl5pPr marL="2057400" indent="-228600">
              <a:defRPr>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FFFF00"/>
                </a:solidFill>
                <a:latin typeface="Arial" panose="020B0604020202020204" pitchFamily="34" charset="0"/>
                <a:ea typeface="宋体" panose="02010600030101010101" pitchFamily="2" charset="-122"/>
              </a:defRPr>
            </a:lvl9pPr>
          </a:lstStyle>
          <a:p>
            <a:r>
              <a:rPr lang="zh-CN" altLang="en-US" dirty="0"/>
              <a:t>一、编制背景</a:t>
            </a:r>
            <a:endParaRPr lang="en-US" altLang="zh-CN" dirty="0"/>
          </a:p>
          <a:p>
            <a:r>
              <a:rPr lang="zh-CN" altLang="en-US" dirty="0"/>
              <a:t>二、编制思路和原则</a:t>
            </a:r>
            <a:endParaRPr lang="en-US" altLang="zh-CN" dirty="0"/>
          </a:p>
          <a:p>
            <a:r>
              <a:rPr lang="zh-CN" altLang="en-US" dirty="0"/>
              <a:t>三、主要内容</a:t>
            </a:r>
            <a:endParaRPr lang="en-US" altLang="zh-CN" dirty="0"/>
          </a:p>
          <a:p>
            <a:r>
              <a:rPr lang="zh-CN" altLang="en-US" dirty="0"/>
              <a:t>四、排查表中重点检查项</a:t>
            </a:r>
            <a:endParaRPr lang="en-US" altLang="zh-CN" dirty="0"/>
          </a:p>
          <a:p>
            <a:r>
              <a:rPr lang="zh-CN" altLang="en-US" dirty="0">
                <a:solidFill>
                  <a:schemeClr val="tx1"/>
                </a:solidFill>
              </a:rPr>
              <a:t>五、相关工作的要求</a:t>
            </a:r>
            <a:endParaRPr lang="en-US" altLang="zh-CN" dirty="0">
              <a:solidFill>
                <a:schemeClr val="tx1"/>
              </a:solidFill>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内容占位符 2"/>
          <p:cNvSpPr>
            <a:spLocks noGrp="1"/>
          </p:cNvSpPr>
          <p:nvPr>
            <p:ph idx="1"/>
          </p:nvPr>
        </p:nvSpPr>
        <p:spPr>
          <a:xfrm>
            <a:off x="623392" y="1340768"/>
            <a:ext cx="11089232" cy="4536503"/>
          </a:xfrm>
          <a:ln>
            <a:solidFill>
              <a:srgbClr val="FF0000"/>
            </a:solidFill>
          </a:ln>
        </p:spPr>
        <p:txBody>
          <a:bodyPr/>
          <a:lstStyle/>
          <a:p>
            <a:pPr hangingPunct="1">
              <a:spcAft>
                <a:spcPts val="600"/>
              </a:spcAft>
            </a:pPr>
            <a:r>
              <a:rPr lang="zh-CN" altLang="en-US" sz="2800" dirty="0">
                <a:latin typeface="黑体" panose="02010609060101010101" pitchFamily="49" charset="-122"/>
                <a:ea typeface="黑体" panose="02010609060101010101" pitchFamily="49" charset="-122"/>
              </a:rPr>
              <a:t>怎么用：</a:t>
            </a:r>
            <a:r>
              <a:rPr lang="zh-CN" altLang="en-US" sz="2800" dirty="0"/>
              <a:t>用于企业自查，自查时要全面排查，同时对黑体字特殊条款重点排查，存在问题立即治理。</a:t>
            </a:r>
            <a:endParaRPr lang="zh-CN" altLang="en-US" sz="2800" dirty="0"/>
          </a:p>
          <a:p>
            <a:pPr hangingPunct="1">
              <a:spcAft>
                <a:spcPts val="600"/>
              </a:spcAft>
            </a:pPr>
            <a:r>
              <a:rPr lang="zh-CN" altLang="en-US" sz="2800" dirty="0"/>
              <a:t>用于应急管理部门指导服务和日常监管执法检查，尤其对</a:t>
            </a:r>
            <a:r>
              <a:rPr lang="zh-CN" altLang="en-US" sz="2800" dirty="0">
                <a:sym typeface="+mn-ea"/>
              </a:rPr>
              <a:t>特殊条款要严格检查，零容忍处置治理。应急管理部门</a:t>
            </a:r>
            <a:r>
              <a:rPr lang="zh-CN" altLang="en-US" sz="2800" dirty="0"/>
              <a:t>日常监管和执法检查首先看企业根据导则自查制度落实情况；</a:t>
            </a:r>
            <a:endParaRPr lang="en-US" altLang="zh-CN" sz="2800" dirty="0"/>
          </a:p>
          <a:p>
            <a:pPr hangingPunct="1">
              <a:spcAft>
                <a:spcPts val="600"/>
              </a:spcAft>
            </a:pPr>
            <a:r>
              <a:rPr lang="zh-CN" altLang="en-US" sz="2800" dirty="0"/>
              <a:t>同时为鼓励企业自查，自查已查出问题并且已纳入整改计划且未逾期，原则上不进行处罚。</a:t>
            </a:r>
            <a:endParaRPr lang="zh-CN" altLang="en-US" sz="2800" dirty="0">
              <a:latin typeface="仿宋_GB2312" pitchFamily="49" charset="-122"/>
              <a:ea typeface="仿宋_GB2312" pitchFamily="49" charset="-122"/>
              <a:sym typeface="+mn-ea"/>
            </a:endParaRPr>
          </a:p>
          <a:p>
            <a:pPr hangingPunct="1">
              <a:spcAft>
                <a:spcPts val="600"/>
              </a:spcAft>
            </a:pPr>
            <a:r>
              <a:rPr lang="zh-CN" altLang="en-US" sz="2800" dirty="0">
                <a:latin typeface="仿宋_GB2312" pitchFamily="49" charset="-122"/>
                <a:ea typeface="仿宋_GB2312" pitchFamily="49" charset="-122"/>
                <a:sym typeface="+mn-ea"/>
              </a:rPr>
              <a:t>原</a:t>
            </a:r>
            <a:r>
              <a:rPr lang="en-US" altLang="zh-CN" sz="2800" dirty="0">
                <a:latin typeface="仿宋_GB2312" pitchFamily="49" charset="-122"/>
                <a:ea typeface="仿宋_GB2312" pitchFamily="49" charset="-122"/>
                <a:sym typeface="+mn-ea"/>
              </a:rPr>
              <a:t>《</a:t>
            </a:r>
            <a:r>
              <a:rPr lang="zh-CN" altLang="en-US" sz="2800" dirty="0">
                <a:latin typeface="仿宋_GB2312" pitchFamily="49" charset="-122"/>
                <a:ea typeface="仿宋_GB2312" pitchFamily="49" charset="-122"/>
                <a:sym typeface="+mn-ea"/>
              </a:rPr>
              <a:t>危险化学品企业事故隐患排查治理实施导则</a:t>
            </a:r>
            <a:r>
              <a:rPr lang="en-US" altLang="zh-CN" sz="2800" dirty="0">
                <a:latin typeface="仿宋_GB2312" pitchFamily="49" charset="-122"/>
                <a:ea typeface="仿宋_GB2312" pitchFamily="49" charset="-122"/>
                <a:sym typeface="+mn-ea"/>
              </a:rPr>
              <a:t>》</a:t>
            </a:r>
            <a:r>
              <a:rPr lang="zh-CN" altLang="en-US" sz="2800" dirty="0">
                <a:latin typeface="仿宋_GB2312" pitchFamily="49" charset="-122"/>
                <a:ea typeface="仿宋_GB2312" pitchFamily="49" charset="-122"/>
                <a:sym typeface="+mn-ea"/>
              </a:rPr>
              <a:t>（安监总管三〔2012〕103号）履行</a:t>
            </a:r>
            <a:r>
              <a:rPr lang="zh-CN" altLang="en-US" sz="2800" b="1" dirty="0">
                <a:latin typeface="黑体" panose="02010609060101010101" pitchFamily="49" charset="-122"/>
                <a:ea typeface="黑体" panose="02010609060101010101" pitchFamily="49" charset="-122"/>
                <a:sym typeface="+mn-ea"/>
              </a:rPr>
              <a:t>废止</a:t>
            </a:r>
            <a:r>
              <a:rPr lang="zh-CN" altLang="en-US" sz="2800" dirty="0">
                <a:latin typeface="仿宋_GB2312" pitchFamily="49" charset="-122"/>
                <a:ea typeface="仿宋_GB2312" pitchFamily="49" charset="-122"/>
                <a:sym typeface="+mn-ea"/>
              </a:rPr>
              <a:t>程序。</a:t>
            </a:r>
            <a:endParaRPr lang="zh-CN" altLang="en-US" sz="2800" dirty="0"/>
          </a:p>
        </p:txBody>
      </p:sp>
      <p:sp>
        <p:nvSpPr>
          <p:cNvPr id="3" name="矩形 1"/>
          <p:cNvSpPr>
            <a:spLocks noChangeArrowheads="1"/>
          </p:cNvSpPr>
          <p:nvPr/>
        </p:nvSpPr>
        <p:spPr bwMode="auto">
          <a:xfrm>
            <a:off x="549057" y="379969"/>
            <a:ext cx="295465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五、相关工作的要求</a:t>
            </a:r>
            <a:endParaRPr lang="en-US" altLang="zh-CN" dirty="0">
              <a:solidFill>
                <a:schemeClr val="tx1"/>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787906EE-FE7F-45FB-803A-ADB2EED7EEB5}"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51203" name="TextBox 2"/>
          <p:cNvSpPr txBox="1">
            <a:spLocks noChangeArrowheads="1"/>
          </p:cNvSpPr>
          <p:nvPr/>
        </p:nvSpPr>
        <p:spPr bwMode="auto">
          <a:xfrm>
            <a:off x="407368" y="1196752"/>
            <a:ext cx="11233248" cy="4141005"/>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pPr>
            <a:r>
              <a:rPr lang="zh-CN" altLang="en-US" sz="2400" dirty="0">
                <a:solidFill>
                  <a:schemeClr val="tx1"/>
                </a:solidFill>
              </a:rPr>
              <a:t>        </a:t>
            </a:r>
            <a:r>
              <a:rPr lang="zh-CN" altLang="en-US" sz="2400" dirty="0">
                <a:solidFill>
                  <a:schemeClr val="tx1"/>
                </a:solidFill>
                <a:latin typeface="黑体" panose="02010609060101010101" pitchFamily="49" charset="-122"/>
                <a:ea typeface="黑体" panose="02010609060101010101" pitchFamily="49" charset="-122"/>
              </a:rPr>
              <a:t>一是</a:t>
            </a:r>
            <a:r>
              <a:rPr lang="zh-CN" altLang="en-US" sz="2400" dirty="0">
                <a:solidFill>
                  <a:schemeClr val="tx1"/>
                </a:solidFill>
                <a:latin typeface="仿宋_GB2312" pitchFamily="49" charset="-122"/>
                <a:ea typeface="仿宋_GB2312" pitchFamily="49" charset="-122"/>
              </a:rPr>
              <a:t>各级应急管理部门和企业要高度重视，中央企业要做排头兵，在今天初步解读的基础上全面开展宣传教育培训，指导危险化学品企业熟练掌握有关要求，深入开展危险化学品安全风险精准化排查评估。</a:t>
            </a:r>
            <a:r>
              <a:rPr lang="zh-CN" altLang="en-US" sz="2400" dirty="0">
                <a:solidFill>
                  <a:srgbClr val="FF0000"/>
                </a:solidFill>
                <a:latin typeface="仿宋_GB2312" pitchFamily="49" charset="-122"/>
                <a:ea typeface="仿宋_GB2312" pitchFamily="49" charset="-122"/>
              </a:rPr>
              <a:t>所有企业立即依照导则开展全面排查治理；</a:t>
            </a:r>
            <a:endParaRPr lang="en-US" altLang="zh-CN" sz="2400" dirty="0">
              <a:solidFill>
                <a:srgbClr val="FF0000"/>
              </a:solidFill>
              <a:latin typeface="仿宋_GB2312" pitchFamily="49" charset="-122"/>
              <a:ea typeface="仿宋_GB2312" pitchFamily="49" charset="-122"/>
            </a:endParaRPr>
          </a:p>
          <a:p>
            <a:pPr algn="just">
              <a:lnSpc>
                <a:spcPts val="4000"/>
              </a:lnSpc>
            </a:pPr>
            <a:r>
              <a:rPr lang="zh-CN" altLang="en-US" sz="2400" dirty="0">
                <a:solidFill>
                  <a:schemeClr val="tx1"/>
                </a:solidFill>
                <a:latin typeface="黑体" panose="02010609060101010101" pitchFamily="49" charset="-122"/>
                <a:ea typeface="黑体" panose="02010609060101010101" pitchFamily="49" charset="-122"/>
              </a:rPr>
              <a:t>     二是</a:t>
            </a:r>
            <a:r>
              <a:rPr lang="zh-CN" altLang="en-US" sz="2400" dirty="0">
                <a:solidFill>
                  <a:schemeClr val="tx1"/>
                </a:solidFill>
                <a:latin typeface="仿宋_GB2312" pitchFamily="49" charset="-122"/>
                <a:ea typeface="仿宋_GB2312" pitchFamily="49" charset="-122"/>
              </a:rPr>
              <a:t>各危险化学品企业要主动学习、认真研究，对照两个导则要求，</a:t>
            </a:r>
            <a:r>
              <a:rPr lang="zh-CN" altLang="en-US" sz="2400" dirty="0">
                <a:solidFill>
                  <a:srgbClr val="FF0000"/>
                </a:solidFill>
                <a:latin typeface="仿宋_GB2312" pitchFamily="49" charset="-122"/>
                <a:ea typeface="仿宋_GB2312" pitchFamily="49" charset="-122"/>
              </a:rPr>
              <a:t>完善</a:t>
            </a:r>
            <a:r>
              <a:rPr lang="zh-CN" altLang="en-US" sz="2400" dirty="0">
                <a:solidFill>
                  <a:schemeClr val="tx1"/>
                </a:solidFill>
                <a:latin typeface="仿宋_GB2312" pitchFamily="49" charset="-122"/>
                <a:ea typeface="仿宋_GB2312" pitchFamily="49" charset="-122"/>
              </a:rPr>
              <a:t>安全风险隐患排查治理</a:t>
            </a:r>
            <a:r>
              <a:rPr lang="zh-CN" altLang="en-US" sz="2400" dirty="0">
                <a:solidFill>
                  <a:srgbClr val="FF0000"/>
                </a:solidFill>
                <a:latin typeface="仿宋_GB2312" pitchFamily="49" charset="-122"/>
                <a:ea typeface="仿宋_GB2312" pitchFamily="49" charset="-122"/>
              </a:rPr>
              <a:t>制度</a:t>
            </a:r>
            <a:r>
              <a:rPr lang="zh-CN" altLang="en-US" sz="2400" dirty="0">
                <a:solidFill>
                  <a:schemeClr val="tx1"/>
                </a:solidFill>
                <a:latin typeface="仿宋_GB2312" pitchFamily="49" charset="-122"/>
                <a:ea typeface="仿宋_GB2312" pitchFamily="49" charset="-122"/>
              </a:rPr>
              <a:t>，落实安全风险排查治理主体责任，建立安全风险隐患排查长效机制；要以防范化解危险化学品重大安全风险为核心，不断提升安全保障能力和水平，坚决遏制重特大事故。</a:t>
            </a:r>
            <a:endParaRPr lang="zh-CN" altLang="en-US" sz="2400" dirty="0">
              <a:solidFill>
                <a:schemeClr val="tx1"/>
              </a:solidFill>
              <a:latin typeface="仿宋_GB2312" pitchFamily="49" charset="-122"/>
              <a:ea typeface="仿宋_GB2312" pitchFamily="49" charset="-122"/>
            </a:endParaRPr>
          </a:p>
        </p:txBody>
      </p:sp>
      <p:sp>
        <p:nvSpPr>
          <p:cNvPr id="5" name="矩形 1"/>
          <p:cNvSpPr>
            <a:spLocks noChangeArrowheads="1"/>
          </p:cNvSpPr>
          <p:nvPr/>
        </p:nvSpPr>
        <p:spPr bwMode="auto">
          <a:xfrm>
            <a:off x="549057" y="379969"/>
            <a:ext cx="295465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五、相关工作的要求</a:t>
            </a:r>
            <a:endParaRPr lang="en-US" altLang="zh-CN" dirty="0">
              <a:solidFill>
                <a:schemeClr val="tx1"/>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5D8A6585-E8B5-4091-B220-BEC426AF33EB}"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52227" name="TextBox 2"/>
          <p:cNvSpPr txBox="1">
            <a:spLocks noChangeArrowheads="1"/>
          </p:cNvSpPr>
          <p:nvPr/>
        </p:nvSpPr>
        <p:spPr bwMode="auto">
          <a:xfrm>
            <a:off x="612171" y="1628800"/>
            <a:ext cx="10801200" cy="1554272"/>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indent="457200">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800"/>
              </a:lnSpc>
            </a:pPr>
            <a:r>
              <a:rPr lang="zh-CN" altLang="en-US" sz="2400" b="0" dirty="0">
                <a:solidFill>
                  <a:schemeClr val="tx1"/>
                </a:solidFill>
                <a:latin typeface="黑体" panose="02010609060101010101" pitchFamily="49" charset="-122"/>
                <a:ea typeface="黑体" panose="02010609060101010101" pitchFamily="49" charset="-122"/>
              </a:rPr>
              <a:t> 三是</a:t>
            </a:r>
            <a:r>
              <a:rPr lang="zh-CN" altLang="en-US" sz="2400" dirty="0">
                <a:solidFill>
                  <a:schemeClr val="tx1"/>
                </a:solidFill>
                <a:latin typeface="仿宋_GB2312" pitchFamily="49" charset="-122"/>
                <a:ea typeface="仿宋_GB2312" pitchFamily="49" charset="-122"/>
              </a:rPr>
              <a:t>各级应急管理部门要持续跟踪、及时收集、准确掌握、认真研究辖区内危险化学品企业安全风险排查治理情况，按照 “一企一策”原则，采取针对性措施，及时排查整治事故隐患，坚决管控好重大安全风险。</a:t>
            </a:r>
            <a:endParaRPr lang="zh-CN" altLang="en-US" sz="2400" dirty="0">
              <a:latin typeface="仿宋_GB2312" pitchFamily="49" charset="-122"/>
              <a:ea typeface="仿宋_GB2312" pitchFamily="49" charset="-122"/>
            </a:endParaRPr>
          </a:p>
        </p:txBody>
      </p:sp>
      <p:sp>
        <p:nvSpPr>
          <p:cNvPr id="4" name="TextBox 2"/>
          <p:cNvSpPr txBox="1">
            <a:spLocks noChangeArrowheads="1"/>
          </p:cNvSpPr>
          <p:nvPr/>
        </p:nvSpPr>
        <p:spPr bwMode="auto">
          <a:xfrm>
            <a:off x="634778" y="3861048"/>
            <a:ext cx="10778593" cy="1438855"/>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500"/>
              </a:lnSpc>
            </a:pPr>
            <a:r>
              <a:rPr lang="zh-CN" altLang="en-US" sz="2400" dirty="0">
                <a:solidFill>
                  <a:schemeClr val="tx1"/>
                </a:solidFill>
                <a:latin typeface="仿宋_GB2312" pitchFamily="49" charset="-122"/>
                <a:ea typeface="仿宋_GB2312" pitchFamily="49" charset="-122"/>
              </a:rPr>
              <a:t>    </a:t>
            </a:r>
            <a:r>
              <a:rPr lang="zh-CN" altLang="en-US" sz="2400" dirty="0">
                <a:solidFill>
                  <a:schemeClr val="tx1"/>
                </a:solidFill>
                <a:latin typeface="等线" panose="02010600030101010101" pitchFamily="2" charset="-122"/>
                <a:ea typeface="等线" panose="02010600030101010101" pitchFamily="2" charset="-122"/>
              </a:rPr>
              <a:t>四是</a:t>
            </a:r>
            <a:r>
              <a:rPr lang="zh-CN" altLang="en-US" sz="2400" dirty="0">
                <a:solidFill>
                  <a:schemeClr val="tx1"/>
                </a:solidFill>
                <a:latin typeface="仿宋_GB2312" pitchFamily="49" charset="-122"/>
                <a:ea typeface="仿宋_GB2312" pitchFamily="49" charset="-122"/>
              </a:rPr>
              <a:t>对存在重大事故隐患且短期难以整改的危险化学品企业，要挂牌督办并依法责令停产停业整顿整改，经整改仍达不到安全生产条件的，要</a:t>
            </a:r>
            <a:r>
              <a:rPr lang="zh-CN" altLang="en-US" sz="2400" dirty="0">
                <a:solidFill>
                  <a:srgbClr val="FF0000"/>
                </a:solidFill>
                <a:latin typeface="仿宋_GB2312" pitchFamily="49" charset="-122"/>
                <a:ea typeface="仿宋_GB2312" pitchFamily="49" charset="-122"/>
              </a:rPr>
              <a:t>依法吊销安全生产许可证</a:t>
            </a:r>
            <a:r>
              <a:rPr lang="zh-CN" altLang="en-US" sz="2400" dirty="0">
                <a:solidFill>
                  <a:schemeClr val="tx1"/>
                </a:solidFill>
                <a:latin typeface="仿宋_GB2312" pitchFamily="49" charset="-122"/>
                <a:ea typeface="仿宋_GB2312" pitchFamily="49" charset="-122"/>
              </a:rPr>
              <a:t>。</a:t>
            </a:r>
            <a:endParaRPr lang="zh-CN" altLang="en-US" dirty="0"/>
          </a:p>
        </p:txBody>
      </p:sp>
      <p:sp>
        <p:nvSpPr>
          <p:cNvPr id="5" name="矩形 1"/>
          <p:cNvSpPr>
            <a:spLocks noChangeArrowheads="1"/>
          </p:cNvSpPr>
          <p:nvPr/>
        </p:nvSpPr>
        <p:spPr bwMode="auto">
          <a:xfrm>
            <a:off x="549057" y="379969"/>
            <a:ext cx="295465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五、相关工作的要求</a:t>
            </a:r>
            <a:endParaRPr lang="en-US" altLang="zh-CN" dirty="0">
              <a:solidFill>
                <a:schemeClr val="tx1"/>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title"/>
          </p:nvPr>
        </p:nvSpPr>
        <p:spPr>
          <a:xfrm>
            <a:off x="1055440" y="1500189"/>
            <a:ext cx="9001000" cy="4521099"/>
          </a:xfrm>
          <a:gradFill rotWithShape="1">
            <a:gsLst>
              <a:gs pos="0">
                <a:srgbClr val="FFFFFF"/>
              </a:gs>
              <a:gs pos="100000">
                <a:srgbClr val="FFFF99"/>
              </a:gs>
            </a:gsLst>
            <a:lin ang="5400000" scaled="1"/>
          </a:gradFill>
        </p:spPr>
        <p:txBody>
          <a:bodyPr/>
          <a:lstStyle/>
          <a:p>
            <a:pPr eaLnBrk="1" hangingPunct="1"/>
            <a:br>
              <a:rPr altLang="en-US" sz="1800">
                <a:solidFill>
                  <a:schemeClr val="accent2"/>
                </a:solidFill>
                <a:ea typeface="楷体_GB2312" pitchFamily="49" charset="-122"/>
              </a:rPr>
            </a:br>
            <a:br>
              <a:rPr altLang="en-US" sz="1800">
                <a:solidFill>
                  <a:schemeClr val="accent2"/>
                </a:solidFill>
                <a:ea typeface="楷体_GB2312" pitchFamily="49" charset="-122"/>
              </a:rPr>
            </a:br>
            <a:br>
              <a:rPr altLang="en-US" sz="1800">
                <a:solidFill>
                  <a:schemeClr val="accent2"/>
                </a:solidFill>
                <a:ea typeface="楷体_GB2312" pitchFamily="49" charset="-122"/>
              </a:rPr>
            </a:br>
            <a:br>
              <a:rPr altLang="en-US" sz="1800">
                <a:solidFill>
                  <a:schemeClr val="accent2"/>
                </a:solidFill>
                <a:ea typeface="楷体_GB2312" pitchFamily="49" charset="-122"/>
              </a:rPr>
            </a:br>
            <a:br>
              <a:rPr altLang="en-US" sz="1800">
                <a:solidFill>
                  <a:schemeClr val="accent2"/>
                </a:solidFill>
                <a:ea typeface="楷体_GB2312" pitchFamily="49" charset="-122"/>
              </a:rPr>
            </a:br>
            <a:br>
              <a:rPr altLang="en-US" sz="1800">
                <a:solidFill>
                  <a:schemeClr val="accent2"/>
                </a:solidFill>
                <a:ea typeface="楷体_GB2312" pitchFamily="49" charset="-122"/>
              </a:rPr>
            </a:br>
            <a:br>
              <a:rPr altLang="en-US" sz="1800">
                <a:solidFill>
                  <a:schemeClr val="accent2"/>
                </a:solidFill>
                <a:ea typeface="楷体_GB2312" pitchFamily="49" charset="-122"/>
              </a:rPr>
            </a:br>
            <a:br>
              <a:rPr altLang="en-US" sz="1800">
                <a:solidFill>
                  <a:schemeClr val="accent2"/>
                </a:solidFill>
                <a:ea typeface="楷体_GB2312" pitchFamily="49" charset="-122"/>
              </a:rPr>
            </a:br>
            <a:r>
              <a:rPr lang="en-US" altLang="zh-CN" sz="1800">
                <a:solidFill>
                  <a:schemeClr val="accent2"/>
                </a:solidFill>
                <a:ea typeface="楷体_GB2312" pitchFamily="49" charset="-122"/>
              </a:rPr>
              <a:t>             </a:t>
            </a:r>
            <a:br>
              <a:rPr altLang="en-US" sz="1800">
                <a:solidFill>
                  <a:schemeClr val="accent2"/>
                </a:solidFill>
                <a:ea typeface="楷体_GB2312" pitchFamily="49" charset="-122"/>
              </a:rPr>
            </a:br>
            <a:r>
              <a:rPr altLang="en-US" sz="1800">
                <a:solidFill>
                  <a:schemeClr val="accent2"/>
                </a:solidFill>
                <a:ea typeface="楷体_GB2312" pitchFamily="49" charset="-122"/>
              </a:rPr>
              <a:t>                                                       </a:t>
            </a:r>
            <a:r>
              <a:rPr lang="zh-CN" altLang="en-US" sz="1800" b="1" kern="1200">
                <a:solidFill>
                  <a:schemeClr val="tx1"/>
                </a:solidFill>
                <a:latin typeface="黑体" panose="02010609060101010101" pitchFamily="49" charset="-122"/>
                <a:ea typeface="黑体" panose="02010609060101010101" pitchFamily="49" charset="-122"/>
                <a:cs typeface="+mn-cs"/>
                <a:sym typeface="+mn-ea"/>
              </a:rPr>
              <a:t>浙江中一寰球安全科技有限公司</a:t>
            </a:r>
            <a:endParaRPr lang="en-US" altLang="zh-CN" sz="1800">
              <a:solidFill>
                <a:schemeClr val="accent2"/>
              </a:solidFill>
              <a:ea typeface="楷体_GB2312" pitchFamily="49" charset="-122"/>
            </a:endParaRPr>
          </a:p>
        </p:txBody>
      </p:sp>
      <p:sp>
        <p:nvSpPr>
          <p:cNvPr id="220162" name="WordArt 4"/>
          <p:cNvSpPr>
            <a:spLocks noChangeArrowheads="1" noChangeShapeType="1" noTextEdit="1"/>
          </p:cNvSpPr>
          <p:nvPr/>
        </p:nvSpPr>
        <p:spPr bwMode="auto">
          <a:xfrm>
            <a:off x="3747770" y="2407285"/>
            <a:ext cx="1813560" cy="911860"/>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CascadeUp">
              <a:avLst>
                <a:gd name="adj" fmla="val 44440"/>
              </a:avLst>
            </a:prstTxWarp>
          </a:bodyPr>
          <a:lstStyle/>
          <a:p>
            <a:pPr algn="ctr"/>
            <a:r>
              <a:rPr lang="zh-CN" altLang="en-US" sz="2000">
                <a:gradFill rotWithShape="1">
                  <a:gsLst>
                    <a:gs pos="0">
                      <a:srgbClr val="FFE701"/>
                    </a:gs>
                    <a:gs pos="100000">
                      <a:srgbClr val="FE3E02"/>
                    </a:gs>
                  </a:gsLst>
                  <a:lin ang="5400000" scaled="1"/>
                </a:gradFill>
                <a:latin typeface="宋体" panose="02010600030101010101" pitchFamily="2" charset="-122"/>
              </a:rPr>
              <a:t>谢谢！</a:t>
            </a:r>
            <a:endParaRPr lang="zh-CN" altLang="en-US" sz="2000">
              <a:gradFill rotWithShape="1">
                <a:gsLst>
                  <a:gs pos="0">
                    <a:srgbClr val="FFE701"/>
                  </a:gs>
                  <a:gs pos="100000">
                    <a:srgbClr val="FE3E02"/>
                  </a:gs>
                </a:gsLst>
                <a:lin ang="5400000" scaled="1"/>
              </a:gradFill>
              <a:latin typeface="宋体" panose="02010600030101010101" pitchFamily="2" charset="-122"/>
            </a:endParaRPr>
          </a:p>
        </p:txBody>
      </p:sp>
      <p:sp>
        <p:nvSpPr>
          <p:cNvPr id="220163" name="TextBox 3"/>
          <p:cNvSpPr txBox="1">
            <a:spLocks noChangeArrowheads="1"/>
          </p:cNvSpPr>
          <p:nvPr/>
        </p:nvSpPr>
        <p:spPr bwMode="auto">
          <a:xfrm>
            <a:off x="6623051" y="4238626"/>
            <a:ext cx="2511425"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a:latin typeface="黑体" panose="02010609060101010101" pitchFamily="49" charset="-122"/>
                <a:ea typeface="黑体" panose="02010609060101010101" pitchFamily="49" charset="-122"/>
              </a:rPr>
              <a:t>张绍纯</a:t>
            </a:r>
            <a:endParaRPr lang="en-US" altLang="zh-CN">
              <a:latin typeface="黑体" panose="02010609060101010101" pitchFamily="49" charset="-122"/>
              <a:ea typeface="黑体" panose="02010609060101010101" pitchFamily="49" charset="-122"/>
            </a:endParaRPr>
          </a:p>
          <a:p>
            <a:r>
              <a:rPr lang="en-US" altLang="zh-CN">
                <a:latin typeface="黑体" panose="02010609060101010101" pitchFamily="49" charset="-122"/>
                <a:ea typeface="黑体" panose="02010609060101010101" pitchFamily="49" charset="-122"/>
              </a:rPr>
              <a:t>13806658861</a:t>
            </a:r>
            <a:endParaRPr lang="en-US" altLang="zh-CN">
              <a:latin typeface="黑体" panose="02010609060101010101" pitchFamily="49" charset="-122"/>
              <a:ea typeface="黑体" panose="02010609060101010101" pitchFamily="49" charset="-122"/>
            </a:endParaRPr>
          </a:p>
          <a:p>
            <a:r>
              <a:rPr lang="en-US" altLang="zh-CN">
                <a:latin typeface="黑体" panose="02010609060101010101" pitchFamily="49" charset="-122"/>
                <a:ea typeface="黑体" panose="02010609060101010101" pitchFamily="49" charset="-122"/>
              </a:rPr>
              <a:t>476198056@qq.com</a:t>
            </a:r>
            <a:endParaRPr lang="zh-CN" altLang="en-US">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5D8A6585-E8B5-4091-B220-BEC426AF33EB}"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5" name="矩形 1"/>
          <p:cNvSpPr>
            <a:spLocks noChangeArrowheads="1"/>
          </p:cNvSpPr>
          <p:nvPr/>
        </p:nvSpPr>
        <p:spPr bwMode="auto">
          <a:xfrm>
            <a:off x="2999656" y="2276872"/>
            <a:ext cx="5445318" cy="553037"/>
          </a:xfrm>
          <a:prstGeom prst="rect">
            <a:avLst/>
          </a:prstGeom>
          <a:solidFill>
            <a:srgbClr val="FFC000"/>
          </a:solidFill>
          <a:ln>
            <a:noFill/>
          </a:ln>
        </p:spPr>
        <p:txBody>
          <a:bodyPr wrap="squar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ctr">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六、链接资料</a:t>
            </a:r>
            <a:endParaRPr lang="en-US" altLang="zh-CN" dirty="0">
              <a:solidFill>
                <a:schemeClr val="tx1"/>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10345" y="1052736"/>
            <a:ext cx="8424936" cy="2192908"/>
          </a:xfrm>
          <a:prstGeom prst="rect">
            <a:avLst/>
          </a:prstGeom>
        </p:spPr>
        <p:txBody>
          <a:bodyPr wrap="square">
            <a:spAutoFit/>
          </a:bodyPr>
          <a:lstStyle/>
          <a:p>
            <a:pPr>
              <a:lnSpc>
                <a:spcPct val="145000"/>
              </a:lnSpc>
            </a:pPr>
            <a:r>
              <a:rPr lang="zh-CN" altLang="en-US" sz="2400" dirty="0">
                <a:latin typeface="华文行楷" panose="02010800040101010101" pitchFamily="2" charset="-122"/>
                <a:ea typeface="华文行楷" panose="02010800040101010101" pitchFamily="2" charset="-122"/>
              </a:rPr>
              <a:t>  今年</a:t>
            </a:r>
            <a:r>
              <a:rPr lang="en-US" altLang="zh-CN" sz="2400" dirty="0">
                <a:latin typeface="华文行楷" panose="02010800040101010101" pitchFamily="2" charset="-122"/>
                <a:ea typeface="华文行楷" panose="02010800040101010101" pitchFamily="2" charset="-122"/>
              </a:rPr>
              <a:t>1-9</a:t>
            </a:r>
            <a:r>
              <a:rPr lang="zh-CN" altLang="en-US" sz="2400" dirty="0">
                <a:latin typeface="华文行楷" panose="02010800040101010101" pitchFamily="2" charset="-122"/>
                <a:ea typeface="华文行楷" panose="02010800040101010101" pitchFamily="2" charset="-122"/>
              </a:rPr>
              <a:t>月，全国化工行业发生事故</a:t>
            </a:r>
            <a:r>
              <a:rPr lang="en-US" altLang="zh-CN" sz="2400" dirty="0">
                <a:solidFill>
                  <a:srgbClr val="FF0000"/>
                </a:solidFill>
                <a:latin typeface="华文行楷" panose="02010800040101010101" pitchFamily="2" charset="-122"/>
                <a:ea typeface="华文行楷" panose="02010800040101010101" pitchFamily="2" charset="-122"/>
              </a:rPr>
              <a:t>123</a:t>
            </a:r>
            <a:r>
              <a:rPr lang="zh-CN" altLang="en-US" sz="2400" dirty="0">
                <a:solidFill>
                  <a:srgbClr val="FF0000"/>
                </a:solidFill>
                <a:latin typeface="华文行楷" panose="02010800040101010101" pitchFamily="2" charset="-122"/>
                <a:ea typeface="华文行楷" panose="02010800040101010101" pitchFamily="2" charset="-122"/>
              </a:rPr>
              <a:t>起、死亡</a:t>
            </a:r>
            <a:r>
              <a:rPr lang="en-US" altLang="zh-CN" sz="2400" dirty="0">
                <a:solidFill>
                  <a:srgbClr val="FF0000"/>
                </a:solidFill>
                <a:latin typeface="华文行楷" panose="02010800040101010101" pitchFamily="2" charset="-122"/>
                <a:ea typeface="华文行楷" panose="02010800040101010101" pitchFamily="2" charset="-122"/>
              </a:rPr>
              <a:t>230</a:t>
            </a:r>
            <a:r>
              <a:rPr lang="zh-CN" altLang="en-US" sz="2400" dirty="0">
                <a:solidFill>
                  <a:srgbClr val="FF0000"/>
                </a:solidFill>
                <a:latin typeface="华文行楷" panose="02010800040101010101" pitchFamily="2" charset="-122"/>
                <a:ea typeface="华文行楷" panose="02010800040101010101" pitchFamily="2" charset="-122"/>
              </a:rPr>
              <a:t>人</a:t>
            </a:r>
            <a:r>
              <a:rPr lang="zh-CN" altLang="en-US" sz="2400" dirty="0">
                <a:latin typeface="华文行楷" panose="02010800040101010101" pitchFamily="2" charset="-122"/>
                <a:ea typeface="华文行楷" panose="02010800040101010101" pitchFamily="2" charset="-122"/>
              </a:rPr>
              <a:t>，同比起数持平，人数增加</a:t>
            </a:r>
            <a:r>
              <a:rPr lang="en-US" altLang="zh-CN" sz="2400" dirty="0">
                <a:latin typeface="华文行楷" panose="02010800040101010101" pitchFamily="2" charset="-122"/>
                <a:ea typeface="华文行楷" panose="02010800040101010101" pitchFamily="2" charset="-122"/>
              </a:rPr>
              <a:t>75</a:t>
            </a:r>
            <a:r>
              <a:rPr lang="zh-CN" altLang="en-US" sz="2400" dirty="0">
                <a:latin typeface="华文行楷" panose="02010800040101010101" pitchFamily="2" charset="-122"/>
                <a:ea typeface="华文行楷" panose="02010800040101010101" pitchFamily="2" charset="-122"/>
              </a:rPr>
              <a:t>人，</a:t>
            </a:r>
            <a:r>
              <a:rPr lang="zh-CN" altLang="en-US" sz="2400" dirty="0">
                <a:solidFill>
                  <a:srgbClr val="FF0000"/>
                </a:solidFill>
                <a:latin typeface="华文行楷" panose="02010800040101010101" pitchFamily="2" charset="-122"/>
                <a:ea typeface="华文行楷" panose="02010800040101010101" pitchFamily="2" charset="-122"/>
              </a:rPr>
              <a:t>上升</a:t>
            </a:r>
            <a:r>
              <a:rPr lang="en-US" altLang="zh-CN" sz="2400" dirty="0">
                <a:solidFill>
                  <a:srgbClr val="FF0000"/>
                </a:solidFill>
                <a:latin typeface="华文行楷" panose="02010800040101010101" pitchFamily="2" charset="-122"/>
                <a:ea typeface="华文行楷" panose="02010800040101010101" pitchFamily="2" charset="-122"/>
              </a:rPr>
              <a:t>48.4%</a:t>
            </a:r>
            <a:r>
              <a:rPr lang="zh-CN" altLang="en-US" sz="2400" dirty="0">
                <a:latin typeface="华文行楷" panose="02010800040101010101" pitchFamily="2" charset="-122"/>
                <a:ea typeface="华文行楷" panose="02010800040101010101" pitchFamily="2" charset="-122"/>
              </a:rPr>
              <a:t>。其中重大事故</a:t>
            </a:r>
            <a:r>
              <a:rPr lang="en-US" altLang="zh-CN" sz="2400" dirty="0">
                <a:latin typeface="华文行楷" panose="02010800040101010101" pitchFamily="2" charset="-122"/>
                <a:ea typeface="华文行楷" panose="02010800040101010101" pitchFamily="2" charset="-122"/>
              </a:rPr>
              <a:t>2</a:t>
            </a:r>
            <a:r>
              <a:rPr lang="zh-CN" altLang="en-US" sz="2400" dirty="0">
                <a:latin typeface="华文行楷" panose="02010800040101010101" pitchFamily="2" charset="-122"/>
                <a:ea typeface="华文行楷" panose="02010800040101010101" pitchFamily="2" charset="-122"/>
              </a:rPr>
              <a:t>起、死亡</a:t>
            </a:r>
            <a:r>
              <a:rPr lang="en-US" altLang="zh-CN" sz="2400" dirty="0">
                <a:latin typeface="华文行楷" panose="02010800040101010101" pitchFamily="2" charset="-122"/>
                <a:ea typeface="华文行楷" panose="02010800040101010101" pitchFamily="2" charset="-122"/>
              </a:rPr>
              <a:t>25</a:t>
            </a:r>
            <a:r>
              <a:rPr lang="zh-CN" altLang="en-US" sz="2400" dirty="0">
                <a:latin typeface="华文行楷" panose="02010800040101010101" pitchFamily="2" charset="-122"/>
                <a:ea typeface="华文行楷" panose="02010800040101010101" pitchFamily="2" charset="-122"/>
              </a:rPr>
              <a:t>人，同比增加</a:t>
            </a:r>
            <a:r>
              <a:rPr lang="en-US" altLang="zh-CN" sz="2400" dirty="0">
                <a:latin typeface="华文行楷" panose="02010800040101010101" pitchFamily="2" charset="-122"/>
                <a:ea typeface="华文行楷" panose="02010800040101010101" pitchFamily="2" charset="-122"/>
              </a:rPr>
              <a:t>1</a:t>
            </a:r>
            <a:r>
              <a:rPr lang="zh-CN" altLang="en-US" sz="2400" dirty="0">
                <a:latin typeface="华文行楷" panose="02010800040101010101" pitchFamily="2" charset="-122"/>
                <a:ea typeface="华文行楷" panose="02010800040101010101" pitchFamily="2" charset="-122"/>
              </a:rPr>
              <a:t>起、</a:t>
            </a:r>
            <a:r>
              <a:rPr lang="en-US" altLang="zh-CN" sz="2400" dirty="0">
                <a:latin typeface="华文行楷" panose="02010800040101010101" pitchFamily="2" charset="-122"/>
                <a:ea typeface="华文行楷" panose="02010800040101010101" pitchFamily="2" charset="-122"/>
              </a:rPr>
              <a:t>6</a:t>
            </a:r>
            <a:r>
              <a:rPr lang="zh-CN" altLang="en-US" sz="2400" dirty="0">
                <a:latin typeface="华文行楷" panose="02010800040101010101" pitchFamily="2" charset="-122"/>
                <a:ea typeface="华文行楷" panose="02010800040101010101" pitchFamily="2" charset="-122"/>
              </a:rPr>
              <a:t>人，分别上升</a:t>
            </a:r>
            <a:r>
              <a:rPr lang="en-US" altLang="zh-CN" sz="2400" dirty="0">
                <a:latin typeface="华文行楷" panose="02010800040101010101" pitchFamily="2" charset="-122"/>
                <a:ea typeface="华文行楷" panose="02010800040101010101" pitchFamily="2" charset="-122"/>
              </a:rPr>
              <a:t>100%</a:t>
            </a:r>
            <a:r>
              <a:rPr lang="zh-CN" altLang="en-US" sz="2400" dirty="0">
                <a:latin typeface="华文行楷" panose="02010800040101010101" pitchFamily="2" charset="-122"/>
                <a:ea typeface="华文行楷" panose="02010800040101010101" pitchFamily="2" charset="-122"/>
              </a:rPr>
              <a:t>和</a:t>
            </a:r>
            <a:r>
              <a:rPr lang="en-US" altLang="zh-CN" sz="2400" dirty="0">
                <a:latin typeface="华文行楷" panose="02010800040101010101" pitchFamily="2" charset="-122"/>
                <a:ea typeface="华文行楷" panose="02010800040101010101" pitchFamily="2" charset="-122"/>
              </a:rPr>
              <a:t>31.6%</a:t>
            </a:r>
            <a:r>
              <a:rPr lang="zh-CN" altLang="en-US" sz="2400" dirty="0">
                <a:latin typeface="华文行楷" panose="02010800040101010101" pitchFamily="2" charset="-122"/>
                <a:ea typeface="华文行楷" panose="02010800040101010101" pitchFamily="2" charset="-122"/>
              </a:rPr>
              <a:t>；特别重大事故</a:t>
            </a:r>
            <a:r>
              <a:rPr lang="en-US" altLang="zh-CN" sz="2400" dirty="0">
                <a:latin typeface="华文行楷" panose="02010800040101010101" pitchFamily="2" charset="-122"/>
                <a:ea typeface="华文行楷" panose="02010800040101010101" pitchFamily="2" charset="-122"/>
              </a:rPr>
              <a:t>1</a:t>
            </a:r>
            <a:r>
              <a:rPr lang="zh-CN" altLang="en-US" sz="2400" dirty="0">
                <a:latin typeface="华文行楷" panose="02010800040101010101" pitchFamily="2" charset="-122"/>
                <a:ea typeface="华文行楷" panose="02010800040101010101" pitchFamily="2" charset="-122"/>
              </a:rPr>
              <a:t>起，死亡</a:t>
            </a:r>
            <a:r>
              <a:rPr lang="en-US" altLang="zh-CN" sz="2400" dirty="0">
                <a:latin typeface="华文行楷" panose="02010800040101010101" pitchFamily="2" charset="-122"/>
                <a:ea typeface="华文行楷" panose="02010800040101010101" pitchFamily="2" charset="-122"/>
              </a:rPr>
              <a:t>78</a:t>
            </a:r>
            <a:r>
              <a:rPr lang="zh-CN" altLang="en-US" sz="2400" dirty="0">
                <a:latin typeface="华文行楷" panose="02010800040101010101" pitchFamily="2" charset="-122"/>
                <a:ea typeface="华文行楷" panose="02010800040101010101" pitchFamily="2" charset="-122"/>
              </a:rPr>
              <a:t>人，同比增加</a:t>
            </a:r>
            <a:r>
              <a:rPr lang="en-US" altLang="zh-CN" sz="2400" dirty="0">
                <a:latin typeface="华文行楷" panose="02010800040101010101" pitchFamily="2" charset="-122"/>
                <a:ea typeface="华文行楷" panose="02010800040101010101" pitchFamily="2" charset="-122"/>
              </a:rPr>
              <a:t>1</a:t>
            </a:r>
            <a:r>
              <a:rPr lang="zh-CN" altLang="en-US" sz="2400" dirty="0">
                <a:latin typeface="华文行楷" panose="02010800040101010101" pitchFamily="2" charset="-122"/>
                <a:ea typeface="华文行楷" panose="02010800040101010101" pitchFamily="2" charset="-122"/>
              </a:rPr>
              <a:t>起、</a:t>
            </a:r>
            <a:r>
              <a:rPr lang="en-US" altLang="zh-CN" sz="2400" dirty="0">
                <a:latin typeface="华文行楷" panose="02010800040101010101" pitchFamily="2" charset="-122"/>
                <a:ea typeface="华文行楷" panose="02010800040101010101" pitchFamily="2" charset="-122"/>
              </a:rPr>
              <a:t>78</a:t>
            </a:r>
            <a:r>
              <a:rPr lang="zh-CN" altLang="en-US" sz="2400" dirty="0">
                <a:latin typeface="华文行楷" panose="02010800040101010101" pitchFamily="2" charset="-122"/>
                <a:ea typeface="华文行楷" panose="02010800040101010101" pitchFamily="2" charset="-122"/>
              </a:rPr>
              <a:t>人，均上升</a:t>
            </a:r>
            <a:r>
              <a:rPr lang="en-US" altLang="zh-CN" sz="2400" dirty="0">
                <a:latin typeface="华文行楷" panose="02010800040101010101" pitchFamily="2" charset="-122"/>
                <a:ea typeface="华文行楷" panose="02010800040101010101" pitchFamily="2" charset="-122"/>
              </a:rPr>
              <a:t>100%</a:t>
            </a:r>
            <a:r>
              <a:rPr lang="zh-CN" altLang="en-US" sz="2400" dirty="0">
                <a:latin typeface="华文行楷" panose="02010800040101010101" pitchFamily="2" charset="-122"/>
                <a:ea typeface="华文行楷" panose="02010800040101010101" pitchFamily="2" charset="-122"/>
              </a:rPr>
              <a:t>。</a:t>
            </a:r>
            <a:endParaRPr lang="en-US" altLang="zh-CN" sz="2400" dirty="0">
              <a:latin typeface="华文行楷" panose="02010800040101010101" pitchFamily="2" charset="-122"/>
              <a:ea typeface="华文行楷" panose="02010800040101010101" pitchFamily="2" charset="-122"/>
            </a:endParaRPr>
          </a:p>
        </p:txBody>
      </p:sp>
      <p:graphicFrame>
        <p:nvGraphicFramePr>
          <p:cNvPr id="3" name="表格 2"/>
          <p:cNvGraphicFramePr>
            <a:graphicFrameLocks noGrp="1"/>
          </p:cNvGraphicFramePr>
          <p:nvPr/>
        </p:nvGraphicFramePr>
        <p:xfrm>
          <a:off x="1811524" y="3200165"/>
          <a:ext cx="8568952" cy="3253171"/>
        </p:xfrm>
        <a:graphic>
          <a:graphicData uri="http://schemas.openxmlformats.org/drawingml/2006/table">
            <a:tbl>
              <a:tblPr>
                <a:tableStyleId>{5C22544A-7EE6-4342-B048-85BDC9FD1C3A}</a:tableStyleId>
              </a:tblPr>
              <a:tblGrid>
                <a:gridCol w="504056"/>
                <a:gridCol w="3096344"/>
                <a:gridCol w="2703197"/>
                <a:gridCol w="2265355"/>
              </a:tblGrid>
              <a:tr h="724235">
                <a:tc>
                  <a:txBody>
                    <a:bodyPr/>
                    <a:lstStyle/>
                    <a:p>
                      <a:pPr algn="ctr" fontAlgn="ctr"/>
                      <a:r>
                        <a:rPr lang="zh-CN" altLang="en-US" sz="1400" u="none" strike="noStrike" dirty="0">
                          <a:effectLst/>
                        </a:rPr>
                        <a:t>序号</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altLang="zh-CN" sz="1400" u="none" strike="noStrike" dirty="0">
                          <a:effectLst/>
                        </a:rPr>
                        <a:t>1-9</a:t>
                      </a:r>
                      <a:r>
                        <a:rPr lang="zh-CN" altLang="en-US" sz="1400" u="none" strike="noStrike" dirty="0">
                          <a:effectLst/>
                        </a:rPr>
                        <a:t>月化工事故起数排在全国前</a:t>
                      </a:r>
                      <a:r>
                        <a:rPr lang="en-US" altLang="zh-CN" sz="1400" u="none" strike="noStrike" dirty="0">
                          <a:effectLst/>
                        </a:rPr>
                        <a:t>9</a:t>
                      </a:r>
                      <a:r>
                        <a:rPr lang="zh-CN" altLang="en-US" sz="1400" u="none" strike="noStrike" dirty="0">
                          <a:effectLst/>
                        </a:rPr>
                        <a:t>位的是</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zh-CN" altLang="en-US" sz="1400" u="none" strike="noStrike" dirty="0">
                          <a:effectLst/>
                        </a:rPr>
                        <a:t>事故死亡人数排在全国前</a:t>
                      </a:r>
                      <a:r>
                        <a:rPr lang="en-US" altLang="zh-CN" sz="1400" u="none" strike="noStrike" dirty="0">
                          <a:effectLst/>
                        </a:rPr>
                        <a:t>9</a:t>
                      </a:r>
                      <a:r>
                        <a:rPr lang="zh-CN" altLang="en-US" sz="1400" u="none" strike="noStrike" dirty="0">
                          <a:effectLst/>
                        </a:rPr>
                        <a:t>位的是</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zh-CN" altLang="en-US" sz="1400" u="none" strike="noStrike" dirty="0">
                          <a:effectLst/>
                        </a:rPr>
                        <a:t>事故起数同比增量排在前</a:t>
                      </a:r>
                      <a:r>
                        <a:rPr lang="en-US" altLang="zh-CN" sz="1400" u="none" strike="noStrike" dirty="0">
                          <a:effectLst/>
                        </a:rPr>
                        <a:t>5</a:t>
                      </a:r>
                      <a:r>
                        <a:rPr lang="zh-CN" altLang="en-US" sz="1400" u="none" strike="noStrike" dirty="0">
                          <a:effectLst/>
                        </a:rPr>
                        <a:t>位的是</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49415">
                <a:tc>
                  <a:txBody>
                    <a:bodyPr/>
                    <a:lstStyle/>
                    <a:p>
                      <a:pPr algn="ctr" fontAlgn="ctr"/>
                      <a:r>
                        <a:rPr lang="en-US" altLang="zh-CN" sz="1400" u="none" strike="noStrike" dirty="0">
                          <a:effectLst/>
                        </a:rPr>
                        <a:t>1</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辽宁（</a:t>
                      </a:r>
                      <a:r>
                        <a:rPr lang="en-US" altLang="zh-CN" sz="1400" u="none" strike="noStrike" dirty="0">
                          <a:effectLst/>
                        </a:rPr>
                        <a:t>12</a:t>
                      </a:r>
                      <a:r>
                        <a:rPr lang="zh-CN" altLang="en-US" sz="1400" u="none" strike="noStrike" dirty="0">
                          <a:effectLst/>
                        </a:rPr>
                        <a:t>起）</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a:effectLst/>
                        </a:rPr>
                        <a:t>江苏（</a:t>
                      </a:r>
                      <a:r>
                        <a:rPr lang="en-US" altLang="zh-CN" sz="1400" u="none" strike="noStrike">
                          <a:effectLst/>
                        </a:rPr>
                        <a:t>88</a:t>
                      </a:r>
                      <a:r>
                        <a:rPr lang="zh-CN" altLang="en-US" sz="1400" u="none" strike="noStrike">
                          <a:effectLst/>
                        </a:rPr>
                        <a:t>人）</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广东（</a:t>
                      </a:r>
                      <a:r>
                        <a:rPr lang="en-US" altLang="zh-CN" sz="1400" u="none" strike="noStrike" dirty="0">
                          <a:effectLst/>
                        </a:rPr>
                        <a:t>+5</a:t>
                      </a:r>
                      <a:r>
                        <a:rPr lang="zh-CN" altLang="en-US" sz="1400" u="none" strike="noStrike" dirty="0">
                          <a:effectLst/>
                        </a:rPr>
                        <a:t>）</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288032">
                <a:tc>
                  <a:txBody>
                    <a:bodyPr/>
                    <a:lstStyle/>
                    <a:p>
                      <a:pPr algn="ctr" fontAlgn="ctr"/>
                      <a:r>
                        <a:rPr lang="en-US" altLang="zh-CN" sz="1400" u="none" strike="noStrike" dirty="0">
                          <a:effectLst/>
                        </a:rPr>
                        <a:t>2</a:t>
                      </a:r>
                      <a:endParaRPr lang="en-US" altLang="zh-CN"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江苏（</a:t>
                      </a:r>
                      <a:r>
                        <a:rPr lang="en-US" altLang="zh-CN" sz="1400" u="none" strike="noStrike" dirty="0">
                          <a:effectLst/>
                        </a:rPr>
                        <a:t>8</a:t>
                      </a:r>
                      <a:r>
                        <a:rPr lang="zh-CN" altLang="en-US" sz="1400" u="none" strike="noStrike" dirty="0">
                          <a:effectLst/>
                        </a:rPr>
                        <a:t>起）</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河南（</a:t>
                      </a:r>
                      <a:r>
                        <a:rPr lang="en-US" altLang="zh-CN" sz="1400" u="none" strike="noStrike" dirty="0">
                          <a:effectLst/>
                        </a:rPr>
                        <a:t>19</a:t>
                      </a:r>
                      <a:r>
                        <a:rPr lang="zh-CN" altLang="en-US" sz="1400" u="none" strike="noStrike" dirty="0">
                          <a:effectLst/>
                        </a:rPr>
                        <a:t>人）</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广西（</a:t>
                      </a:r>
                      <a:r>
                        <a:rPr lang="en-US" altLang="zh-CN" sz="1400" u="none" strike="noStrike" dirty="0">
                          <a:effectLst/>
                        </a:rPr>
                        <a:t>+5</a:t>
                      </a:r>
                      <a:r>
                        <a:rPr lang="zh-CN" altLang="en-US" sz="1400" u="none" strike="noStrike" dirty="0">
                          <a:effectLst/>
                        </a:rPr>
                        <a:t>）</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275690">
                <a:tc>
                  <a:txBody>
                    <a:bodyPr/>
                    <a:lstStyle/>
                    <a:p>
                      <a:pPr algn="ctr" fontAlgn="ctr"/>
                      <a:r>
                        <a:rPr lang="en-US" altLang="zh-CN" sz="1400" u="none" strike="noStrike">
                          <a:effectLst/>
                        </a:rPr>
                        <a:t>3</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安徽（</a:t>
                      </a:r>
                      <a:r>
                        <a:rPr lang="en-US" altLang="zh-CN" sz="1400" u="none" strike="noStrike" dirty="0">
                          <a:effectLst/>
                        </a:rPr>
                        <a:t>8</a:t>
                      </a:r>
                      <a:r>
                        <a:rPr lang="zh-CN" altLang="en-US" sz="1400" u="none" strike="noStrike" dirty="0">
                          <a:effectLst/>
                        </a:rPr>
                        <a:t>起）</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山东（</a:t>
                      </a:r>
                      <a:r>
                        <a:rPr lang="en-US" altLang="zh-CN" sz="1400" u="none" strike="noStrike" dirty="0">
                          <a:effectLst/>
                        </a:rPr>
                        <a:t>15</a:t>
                      </a:r>
                      <a:r>
                        <a:rPr lang="zh-CN" altLang="en-US" sz="1400" u="none" strike="noStrike" dirty="0">
                          <a:effectLst/>
                        </a:rPr>
                        <a:t>人）</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a:effectLst/>
                        </a:rPr>
                        <a:t>福建（</a:t>
                      </a:r>
                      <a:r>
                        <a:rPr lang="en-US" altLang="zh-CN" sz="1400" u="none" strike="noStrike">
                          <a:effectLst/>
                        </a:rPr>
                        <a:t>+3</a:t>
                      </a:r>
                      <a:r>
                        <a:rPr lang="zh-CN" altLang="en-US" sz="1400" u="none" strike="noStrike">
                          <a:effectLst/>
                        </a:rPr>
                        <a:t>）</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209085">
                <a:tc>
                  <a:txBody>
                    <a:bodyPr/>
                    <a:lstStyle/>
                    <a:p>
                      <a:pPr algn="ctr" fontAlgn="ctr"/>
                      <a:r>
                        <a:rPr lang="en-US" altLang="zh-CN" sz="1400" u="none" strike="noStrike">
                          <a:effectLst/>
                        </a:rPr>
                        <a:t>4</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广西（</a:t>
                      </a:r>
                      <a:r>
                        <a:rPr lang="en-US" altLang="zh-CN" sz="1400" u="none" strike="noStrike" dirty="0">
                          <a:effectLst/>
                        </a:rPr>
                        <a:t>8</a:t>
                      </a:r>
                      <a:r>
                        <a:rPr lang="zh-CN" altLang="en-US" sz="1400" u="none" strike="noStrike" dirty="0">
                          <a:effectLst/>
                        </a:rPr>
                        <a:t>起）</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辽宁（</a:t>
                      </a:r>
                      <a:r>
                        <a:rPr lang="en-US" altLang="zh-CN" sz="1400" u="none" strike="noStrike" dirty="0">
                          <a:effectLst/>
                        </a:rPr>
                        <a:t>14</a:t>
                      </a:r>
                      <a:r>
                        <a:rPr lang="zh-CN" altLang="en-US" sz="1400" u="none" strike="noStrike" dirty="0">
                          <a:effectLst/>
                        </a:rPr>
                        <a:t>人）</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a:effectLst/>
                        </a:rPr>
                        <a:t>四川（</a:t>
                      </a:r>
                      <a:r>
                        <a:rPr lang="en-US" altLang="zh-CN" sz="1400" u="none" strike="noStrike">
                          <a:effectLst/>
                        </a:rPr>
                        <a:t>+3</a:t>
                      </a:r>
                      <a:r>
                        <a:rPr lang="zh-CN" altLang="en-US" sz="1400" u="none" strike="noStrike">
                          <a:effectLst/>
                        </a:rPr>
                        <a:t>）</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296688">
                <a:tc>
                  <a:txBody>
                    <a:bodyPr/>
                    <a:lstStyle/>
                    <a:p>
                      <a:pPr algn="ctr" fontAlgn="ctr"/>
                      <a:r>
                        <a:rPr lang="en-US" altLang="zh-CN" sz="1400" u="none" strike="noStrike">
                          <a:effectLst/>
                        </a:rPr>
                        <a:t>5</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solidFill>
                            <a:srgbClr val="FF0000"/>
                          </a:solidFill>
                          <a:effectLst/>
                        </a:rPr>
                        <a:t>宁夏（</a:t>
                      </a:r>
                      <a:r>
                        <a:rPr lang="en-US" altLang="zh-CN" sz="1400" u="none" strike="noStrike" dirty="0">
                          <a:solidFill>
                            <a:srgbClr val="FF0000"/>
                          </a:solidFill>
                          <a:effectLst/>
                        </a:rPr>
                        <a:t>8</a:t>
                      </a:r>
                      <a:r>
                        <a:rPr lang="zh-CN" altLang="en-US" sz="1400" u="none" strike="noStrike" dirty="0">
                          <a:solidFill>
                            <a:srgbClr val="FF0000"/>
                          </a:solidFill>
                          <a:effectLst/>
                        </a:rPr>
                        <a:t>起）</a:t>
                      </a:r>
                      <a:endParaRPr lang="zh-CN" altLang="en-US" sz="1400" b="0" i="0" u="none" strike="noStrike" dirty="0">
                        <a:solidFill>
                          <a:srgbClr val="FF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solidFill>
                            <a:srgbClr val="FF0000"/>
                          </a:solidFill>
                          <a:effectLst/>
                        </a:rPr>
                        <a:t>宁夏（</a:t>
                      </a:r>
                      <a:r>
                        <a:rPr lang="en-US" altLang="zh-CN" sz="1400" u="none" strike="noStrike" dirty="0">
                          <a:solidFill>
                            <a:srgbClr val="FF0000"/>
                          </a:solidFill>
                          <a:effectLst/>
                        </a:rPr>
                        <a:t>10</a:t>
                      </a:r>
                      <a:r>
                        <a:rPr lang="zh-CN" altLang="en-US" sz="1400" u="none" strike="noStrike" dirty="0">
                          <a:solidFill>
                            <a:srgbClr val="FF0000"/>
                          </a:solidFill>
                          <a:effectLst/>
                        </a:rPr>
                        <a:t>人）</a:t>
                      </a:r>
                      <a:endParaRPr lang="zh-CN" altLang="en-US" sz="1400" b="0" i="0" u="none" strike="noStrike" dirty="0">
                        <a:solidFill>
                          <a:srgbClr val="FF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河南（</a:t>
                      </a:r>
                      <a:r>
                        <a:rPr lang="en-US" altLang="zh-CN" sz="1400" u="none" strike="noStrike" dirty="0">
                          <a:effectLst/>
                        </a:rPr>
                        <a:t>+3</a:t>
                      </a:r>
                      <a:r>
                        <a:rPr lang="zh-CN" altLang="en-US" sz="1400" u="none" strike="noStrike" dirty="0">
                          <a:effectLst/>
                        </a:rPr>
                        <a:t>）</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209085">
                <a:tc>
                  <a:txBody>
                    <a:bodyPr/>
                    <a:lstStyle/>
                    <a:p>
                      <a:pPr algn="ctr" fontAlgn="ctr"/>
                      <a:r>
                        <a:rPr lang="en-US" altLang="zh-CN" sz="1400" u="none" strike="noStrike">
                          <a:effectLst/>
                        </a:rPr>
                        <a:t>6</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山西（</a:t>
                      </a:r>
                      <a:r>
                        <a:rPr lang="en-US" altLang="zh-CN" sz="1400" u="none" strike="noStrike" dirty="0">
                          <a:effectLst/>
                        </a:rPr>
                        <a:t>7</a:t>
                      </a:r>
                      <a:r>
                        <a:rPr lang="zh-CN" altLang="en-US" sz="1400" u="none" strike="noStrike" dirty="0">
                          <a:effectLst/>
                        </a:rPr>
                        <a:t>起）</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山西（</a:t>
                      </a:r>
                      <a:r>
                        <a:rPr lang="en-US" altLang="zh-CN" sz="1400" u="none" strike="noStrike" dirty="0">
                          <a:effectLst/>
                        </a:rPr>
                        <a:t>9</a:t>
                      </a:r>
                      <a:r>
                        <a:rPr lang="zh-CN" altLang="en-US" sz="1400" u="none" strike="noStrike" dirty="0">
                          <a:effectLst/>
                        </a:rPr>
                        <a:t>人）</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　</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327299">
                <a:tc>
                  <a:txBody>
                    <a:bodyPr/>
                    <a:lstStyle/>
                    <a:p>
                      <a:pPr algn="ctr" fontAlgn="ctr"/>
                      <a:r>
                        <a:rPr lang="en-US" altLang="zh-CN" sz="1400" u="none" strike="noStrike">
                          <a:effectLst/>
                        </a:rPr>
                        <a:t>7</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山东（</a:t>
                      </a:r>
                      <a:r>
                        <a:rPr lang="en-US" altLang="zh-CN" sz="1400" u="none" strike="noStrike" dirty="0">
                          <a:effectLst/>
                        </a:rPr>
                        <a:t>7</a:t>
                      </a:r>
                      <a:r>
                        <a:rPr lang="zh-CN" altLang="en-US" sz="1400" u="none" strike="noStrike" dirty="0">
                          <a:effectLst/>
                        </a:rPr>
                        <a:t>起）</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安徽（</a:t>
                      </a:r>
                      <a:r>
                        <a:rPr lang="en-US" altLang="zh-CN" sz="1400" u="none" strike="noStrike" dirty="0">
                          <a:effectLst/>
                        </a:rPr>
                        <a:t>8</a:t>
                      </a:r>
                      <a:r>
                        <a:rPr lang="zh-CN" altLang="en-US" sz="1400" u="none" strike="noStrike" dirty="0">
                          <a:effectLst/>
                        </a:rPr>
                        <a:t>人）</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　</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332682">
                <a:tc>
                  <a:txBody>
                    <a:bodyPr/>
                    <a:lstStyle/>
                    <a:p>
                      <a:pPr algn="ctr" fontAlgn="ctr"/>
                      <a:r>
                        <a:rPr lang="en-US" altLang="zh-CN" sz="1400" u="none" strike="noStrike">
                          <a:effectLst/>
                        </a:rPr>
                        <a:t>8</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广东（</a:t>
                      </a:r>
                      <a:r>
                        <a:rPr lang="en-US" altLang="zh-CN" sz="1400" u="none" strike="noStrike" dirty="0">
                          <a:effectLst/>
                        </a:rPr>
                        <a:t>7</a:t>
                      </a:r>
                      <a:r>
                        <a:rPr lang="zh-CN" altLang="en-US" sz="1400" u="none" strike="noStrike" dirty="0">
                          <a:effectLst/>
                        </a:rPr>
                        <a:t>起）</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四川（</a:t>
                      </a:r>
                      <a:r>
                        <a:rPr lang="en-US" altLang="zh-CN" sz="1400" u="none" strike="noStrike" dirty="0">
                          <a:effectLst/>
                        </a:rPr>
                        <a:t>8</a:t>
                      </a:r>
                      <a:r>
                        <a:rPr lang="zh-CN" altLang="en-US" sz="1400" u="none" strike="noStrike" dirty="0">
                          <a:effectLst/>
                        </a:rPr>
                        <a:t>人）</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　</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209085">
                <a:tc>
                  <a:txBody>
                    <a:bodyPr/>
                    <a:lstStyle/>
                    <a:p>
                      <a:pPr algn="ctr" fontAlgn="ctr"/>
                      <a:r>
                        <a:rPr lang="en-US" altLang="zh-CN" sz="1400" u="none" strike="noStrike">
                          <a:effectLst/>
                        </a:rPr>
                        <a:t>9</a:t>
                      </a:r>
                      <a:endParaRPr lang="en-US" altLang="zh-CN" sz="14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四川（</a:t>
                      </a:r>
                      <a:r>
                        <a:rPr lang="en-US" altLang="zh-CN" sz="1400" u="none" strike="noStrike" dirty="0">
                          <a:effectLst/>
                        </a:rPr>
                        <a:t>7</a:t>
                      </a:r>
                      <a:r>
                        <a:rPr lang="zh-CN" altLang="en-US" sz="1400" u="none" strike="noStrike" dirty="0">
                          <a:effectLst/>
                        </a:rPr>
                        <a:t>起）</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a:effectLst/>
                        </a:rPr>
                        <a:t>福建（</a:t>
                      </a:r>
                      <a:r>
                        <a:rPr lang="en-US" altLang="zh-CN" sz="1400" u="none" strike="noStrike">
                          <a:effectLst/>
                        </a:rPr>
                        <a:t>7</a:t>
                      </a:r>
                      <a:r>
                        <a:rPr lang="zh-CN" altLang="en-US" sz="1400" u="none" strike="noStrike">
                          <a:effectLst/>
                        </a:rPr>
                        <a:t>人）</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CN" altLang="en-US" sz="1400" u="none" strike="noStrike" dirty="0">
                          <a:effectLst/>
                        </a:rPr>
                        <a:t>　</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bl>
          </a:graphicData>
        </a:graphic>
      </p:graphicFrame>
      <p:sp>
        <p:nvSpPr>
          <p:cNvPr id="4" name="矩形 3"/>
          <p:cNvSpPr/>
          <p:nvPr/>
        </p:nvSpPr>
        <p:spPr>
          <a:xfrm>
            <a:off x="3076010" y="404664"/>
            <a:ext cx="7340471" cy="772712"/>
          </a:xfrm>
          <a:prstGeom prst="rect">
            <a:avLst/>
          </a:prstGeom>
        </p:spPr>
        <p:txBody>
          <a:bodyPr wrap="none">
            <a:spAutoFit/>
          </a:bodyPr>
          <a:lstStyle/>
          <a:p>
            <a:pPr>
              <a:lnSpc>
                <a:spcPct val="145000"/>
              </a:lnSpc>
            </a:pPr>
            <a:r>
              <a:rPr lang="en-US" altLang="zh-CN" sz="3600" dirty="0">
                <a:solidFill>
                  <a:srgbClr val="FF0000"/>
                </a:solidFill>
                <a:latin typeface="黑体" panose="02010609060101010101" pitchFamily="49" charset="-122"/>
                <a:ea typeface="黑体" panose="02010609060101010101" pitchFamily="49" charset="-122"/>
              </a:rPr>
              <a:t>2019</a:t>
            </a:r>
            <a:r>
              <a:rPr lang="zh-CN" altLang="en-US" sz="3600" dirty="0">
                <a:solidFill>
                  <a:srgbClr val="FF0000"/>
                </a:solidFill>
                <a:latin typeface="黑体" panose="02010609060101010101" pitchFamily="49" charset="-122"/>
                <a:ea typeface="黑体" panose="02010609060101010101" pitchFamily="49" charset="-122"/>
              </a:rPr>
              <a:t>年</a:t>
            </a:r>
            <a:r>
              <a:rPr lang="en-US" altLang="zh-CN" sz="3600" dirty="0">
                <a:solidFill>
                  <a:srgbClr val="FF0000"/>
                </a:solidFill>
                <a:latin typeface="黑体" panose="02010609060101010101" pitchFamily="49" charset="-122"/>
                <a:ea typeface="黑体" panose="02010609060101010101" pitchFamily="49" charset="-122"/>
              </a:rPr>
              <a:t>1-9</a:t>
            </a:r>
            <a:r>
              <a:rPr lang="zh-CN" altLang="en-US" sz="3600" dirty="0">
                <a:solidFill>
                  <a:srgbClr val="FF0000"/>
                </a:solidFill>
                <a:latin typeface="黑体" panose="02010609060101010101" pitchFamily="49" charset="-122"/>
                <a:ea typeface="黑体" panose="02010609060101010101" pitchFamily="49" charset="-122"/>
              </a:rPr>
              <a:t>月化工和危化品事故情况</a:t>
            </a:r>
            <a:endParaRPr lang="en-US" altLang="zh-CN" sz="3600"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383C827A-A1C5-4C8E-8190-0640B2E11FF4}"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3011" name="TextBox 2"/>
          <p:cNvSpPr txBox="1">
            <a:spLocks noChangeArrowheads="1"/>
          </p:cNvSpPr>
          <p:nvPr/>
        </p:nvSpPr>
        <p:spPr bwMode="auto">
          <a:xfrm>
            <a:off x="479376" y="1214378"/>
            <a:ext cx="11449272" cy="4016484"/>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600"/>
              </a:lnSpc>
              <a:spcBef>
                <a:spcPts val="600"/>
              </a:spcBef>
              <a:spcAft>
                <a:spcPts val="0"/>
              </a:spcAft>
            </a:pPr>
            <a:r>
              <a:rPr lang="en-US" altLang="zh-CN" sz="2400" dirty="0">
                <a:solidFill>
                  <a:schemeClr val="tx1"/>
                </a:solidFill>
                <a:latin typeface="黑体" panose="02010609060101010101" pitchFamily="49" charset="-122"/>
                <a:ea typeface="黑体" panose="02010609060101010101" pitchFamily="49" charset="-122"/>
              </a:rPr>
              <a:t>    </a:t>
            </a:r>
            <a:r>
              <a:rPr lang="zh-CN" altLang="en-US" sz="2200" dirty="0">
                <a:solidFill>
                  <a:schemeClr val="tx1"/>
                </a:solidFill>
                <a:latin typeface="黑体" panose="02010609060101010101" pitchFamily="49" charset="-122"/>
                <a:ea typeface="黑体" panose="02010609060101010101" pitchFamily="49" charset="-122"/>
              </a:rPr>
              <a:t>（三）安全风险隐患排查方式及频次。</a:t>
            </a:r>
            <a:r>
              <a:rPr lang="zh-CN" altLang="en-US" sz="2200" dirty="0">
                <a:solidFill>
                  <a:schemeClr val="tx1"/>
                </a:solidFill>
                <a:latin typeface="仿宋_GB2312" pitchFamily="49" charset="-122"/>
                <a:ea typeface="仿宋_GB2312" pitchFamily="49" charset="-122"/>
              </a:rPr>
              <a:t>共</a:t>
            </a:r>
            <a:r>
              <a:rPr lang="en-US" altLang="zh-CN" sz="2200" dirty="0">
                <a:solidFill>
                  <a:schemeClr val="tx1"/>
                </a:solidFill>
                <a:latin typeface="仿宋_GB2312" pitchFamily="49" charset="-122"/>
                <a:ea typeface="仿宋_GB2312" pitchFamily="49" charset="-122"/>
              </a:rPr>
              <a:t>2</a:t>
            </a:r>
            <a:r>
              <a:rPr lang="zh-CN" altLang="en-US" sz="2200" dirty="0">
                <a:solidFill>
                  <a:schemeClr val="tx1"/>
                </a:solidFill>
                <a:latin typeface="仿宋_GB2312" pitchFamily="49" charset="-122"/>
                <a:ea typeface="仿宋_GB2312" pitchFamily="49" charset="-122"/>
              </a:rPr>
              <a:t>方面内容。介绍了隐患排查的方式与频次。</a:t>
            </a:r>
            <a:endParaRPr lang="en-US" altLang="zh-CN" sz="2200" dirty="0">
              <a:solidFill>
                <a:schemeClr val="tx1"/>
              </a:solidFill>
              <a:latin typeface="仿宋_GB2312" pitchFamily="49" charset="-122"/>
              <a:ea typeface="仿宋_GB2312" pitchFamily="49" charset="-122"/>
            </a:endParaRPr>
          </a:p>
          <a:p>
            <a:pPr algn="just">
              <a:lnSpc>
                <a:spcPts val="3600"/>
              </a:lnSpc>
              <a:spcBef>
                <a:spcPts val="600"/>
              </a:spcBef>
              <a:spcAft>
                <a:spcPts val="0"/>
              </a:spcAft>
            </a:pPr>
            <a:r>
              <a:rPr lang="en-US" altLang="zh-CN" sz="2200" dirty="0">
                <a:solidFill>
                  <a:schemeClr val="tx1"/>
                </a:solidFill>
                <a:latin typeface="仿宋_GB2312" pitchFamily="49" charset="-122"/>
                <a:ea typeface="仿宋_GB2312" pitchFamily="49" charset="-122"/>
              </a:rPr>
              <a:t>     </a:t>
            </a:r>
            <a:r>
              <a:rPr lang="en-US" altLang="zh-CN" sz="2000" dirty="0">
                <a:solidFill>
                  <a:schemeClr val="tx1"/>
                </a:solidFill>
                <a:latin typeface="宋体" panose="02010600030101010101" pitchFamily="2" charset="-122"/>
              </a:rPr>
              <a:t>●</a:t>
            </a:r>
            <a:r>
              <a:rPr lang="zh-CN" altLang="en-US" sz="2200" dirty="0">
                <a:solidFill>
                  <a:schemeClr val="tx1"/>
                </a:solidFill>
                <a:latin typeface="仿宋_GB2312" pitchFamily="49" charset="-122"/>
                <a:ea typeface="仿宋_GB2312" pitchFamily="49" charset="-122"/>
              </a:rPr>
              <a:t>强调了要</a:t>
            </a:r>
            <a:r>
              <a:rPr lang="zh-CN" altLang="en-US" sz="2200" dirty="0">
                <a:solidFill>
                  <a:srgbClr val="FF0000"/>
                </a:solidFill>
                <a:latin typeface="仿宋_GB2312" pitchFamily="49" charset="-122"/>
                <a:ea typeface="仿宋_GB2312" pitchFamily="49" charset="-122"/>
              </a:rPr>
              <a:t>按照化工过程安全管理</a:t>
            </a:r>
            <a:r>
              <a:rPr lang="zh-CN" altLang="en-US" sz="2200" dirty="0">
                <a:solidFill>
                  <a:schemeClr val="tx1"/>
                </a:solidFill>
                <a:latin typeface="仿宋_GB2312" pitchFamily="49" charset="-122"/>
                <a:ea typeface="仿宋_GB2312" pitchFamily="49" charset="-122"/>
              </a:rPr>
              <a:t>的要求，结合生产工艺特点，针对可能发生安全事故的风险点，全面开展安全风险隐患排查工作，做到安全风险隐患排查全覆盖，责任到人。</a:t>
            </a:r>
            <a:endParaRPr lang="en-US" altLang="zh-CN" sz="2200" dirty="0">
              <a:solidFill>
                <a:schemeClr val="tx1"/>
              </a:solidFill>
              <a:latin typeface="仿宋_GB2312" pitchFamily="49" charset="-122"/>
              <a:ea typeface="仿宋_GB2312" pitchFamily="49" charset="-122"/>
            </a:endParaRPr>
          </a:p>
          <a:p>
            <a:pPr algn="just">
              <a:lnSpc>
                <a:spcPts val="3600"/>
              </a:lnSpc>
              <a:spcBef>
                <a:spcPts val="600"/>
              </a:spcBef>
              <a:spcAft>
                <a:spcPts val="0"/>
              </a:spcAft>
            </a:pPr>
            <a:r>
              <a:rPr lang="en-US" altLang="zh-CN" sz="2200" dirty="0">
                <a:solidFill>
                  <a:schemeClr val="tx1"/>
                </a:solidFill>
                <a:latin typeface="仿宋_GB2312" pitchFamily="49" charset="-122"/>
                <a:ea typeface="仿宋_GB2312" pitchFamily="49" charset="-122"/>
              </a:rPr>
              <a:t>     </a:t>
            </a:r>
            <a:r>
              <a:rPr lang="en-US" altLang="zh-CN" sz="2000" dirty="0">
                <a:solidFill>
                  <a:schemeClr val="tx1"/>
                </a:solidFill>
                <a:latin typeface="宋体" panose="02010600030101010101" pitchFamily="2" charset="-122"/>
              </a:rPr>
              <a:t>●</a:t>
            </a:r>
            <a:r>
              <a:rPr lang="zh-CN" altLang="en-US" sz="2200" dirty="0">
                <a:solidFill>
                  <a:schemeClr val="tx1"/>
                </a:solidFill>
                <a:latin typeface="仿宋_GB2312" pitchFamily="49" charset="-122"/>
                <a:ea typeface="仿宋_GB2312" pitchFamily="49" charset="-122"/>
              </a:rPr>
              <a:t>明确了安全风险隐患排查的形式包括日常排查、综合性排查、专业性排查、季节性排查、</a:t>
            </a:r>
            <a:r>
              <a:rPr lang="zh-CN" altLang="en-US" sz="2200" dirty="0">
                <a:solidFill>
                  <a:srgbClr val="FF0000"/>
                </a:solidFill>
                <a:latin typeface="仿宋_GB2312" pitchFamily="49" charset="-122"/>
                <a:ea typeface="仿宋_GB2312" pitchFamily="49" charset="-122"/>
              </a:rPr>
              <a:t>重点时段</a:t>
            </a:r>
            <a:r>
              <a:rPr lang="zh-CN" altLang="en-US" sz="2200" dirty="0">
                <a:solidFill>
                  <a:schemeClr val="tx1"/>
                </a:solidFill>
                <a:latin typeface="仿宋_GB2312" pitchFamily="49" charset="-122"/>
                <a:ea typeface="仿宋_GB2312" pitchFamily="49" charset="-122"/>
              </a:rPr>
              <a:t>及节假日前排查、事故类比排查、</a:t>
            </a:r>
            <a:r>
              <a:rPr lang="zh-CN" altLang="en-US" sz="2200" dirty="0">
                <a:solidFill>
                  <a:srgbClr val="FF0000"/>
                </a:solidFill>
                <a:latin typeface="仿宋_GB2312" pitchFamily="49" charset="-122"/>
                <a:ea typeface="仿宋_GB2312" pitchFamily="49" charset="-122"/>
              </a:rPr>
              <a:t>复产复工前排查和外聘专家诊断式排查</a:t>
            </a:r>
            <a:r>
              <a:rPr lang="zh-CN" altLang="en-US" sz="2200" dirty="0">
                <a:solidFill>
                  <a:schemeClr val="tx1"/>
                </a:solidFill>
                <a:latin typeface="仿宋_GB2312" pitchFamily="49" charset="-122"/>
                <a:ea typeface="仿宋_GB2312" pitchFamily="49" charset="-122"/>
              </a:rPr>
              <a:t>等。</a:t>
            </a:r>
            <a:endParaRPr lang="en-US" altLang="zh-CN" sz="2200" dirty="0">
              <a:solidFill>
                <a:schemeClr val="tx1"/>
              </a:solidFill>
              <a:latin typeface="仿宋_GB2312" pitchFamily="49" charset="-122"/>
              <a:ea typeface="仿宋_GB2312" pitchFamily="49" charset="-122"/>
            </a:endParaRPr>
          </a:p>
          <a:p>
            <a:pPr algn="just">
              <a:lnSpc>
                <a:spcPts val="3600"/>
              </a:lnSpc>
              <a:spcBef>
                <a:spcPts val="600"/>
              </a:spcBef>
              <a:spcAft>
                <a:spcPts val="0"/>
              </a:spcAft>
            </a:pPr>
            <a:r>
              <a:rPr lang="en-US" altLang="zh-CN" sz="2200" dirty="0">
                <a:solidFill>
                  <a:schemeClr val="tx1"/>
                </a:solidFill>
                <a:latin typeface="仿宋_GB2312" pitchFamily="49" charset="-122"/>
                <a:ea typeface="仿宋_GB2312" pitchFamily="49" charset="-122"/>
              </a:rPr>
              <a:t>     </a:t>
            </a:r>
            <a:r>
              <a:rPr lang="en-US" altLang="zh-CN" sz="2000" dirty="0">
                <a:solidFill>
                  <a:schemeClr val="tx1"/>
                </a:solidFill>
                <a:latin typeface="宋体" panose="02010600030101010101" pitchFamily="2" charset="-122"/>
              </a:rPr>
              <a:t>●</a:t>
            </a:r>
            <a:r>
              <a:rPr lang="zh-CN" altLang="en-US" sz="2200" dirty="0">
                <a:solidFill>
                  <a:schemeClr val="tx1"/>
                </a:solidFill>
                <a:latin typeface="仿宋_GB2312" pitchFamily="49" charset="-122"/>
                <a:ea typeface="仿宋_GB2312" pitchFamily="49" charset="-122"/>
              </a:rPr>
              <a:t>明确了厂、车间、班组、巡检等各项安全风险排查工作的频次与开展风险评估的频次。强调了当企业安全生产状况发生重大变更时，应根据情况及时组织进行相关专业性进行排查。    </a:t>
            </a:r>
            <a:endParaRPr lang="zh-CN" altLang="en-US" sz="2200" dirty="0">
              <a:solidFill>
                <a:schemeClr val="tx1"/>
              </a:solidFill>
              <a:latin typeface="仿宋_GB2312" pitchFamily="49" charset="-122"/>
              <a:ea typeface="仿宋_GB2312" pitchFamily="49" charset="-122"/>
            </a:endParaRP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54085" y="5445224"/>
            <a:ext cx="11482433" cy="830997"/>
          </a:xfrm>
          <a:prstGeom prst="rect">
            <a:avLst/>
          </a:prstGeom>
          <a:solidFill>
            <a:schemeClr val="accent5"/>
          </a:solidFill>
          <a:ln>
            <a:solidFill>
              <a:srgbClr val="FF0000"/>
            </a:solidFill>
          </a:ln>
        </p:spPr>
        <p:txBody>
          <a:bodyPr wrap="square">
            <a:spAutoFit/>
          </a:bodyPr>
          <a:lstStyle/>
          <a:p>
            <a:r>
              <a:rPr lang="en-US" altLang="zh-CN" sz="2400" dirty="0">
                <a:latin typeface="宋体" panose="02010600030101010101" pitchFamily="2" charset="-122"/>
              </a:rPr>
              <a:t>●</a:t>
            </a:r>
            <a:r>
              <a:rPr lang="zh-CN" altLang="en-US" sz="2400" dirty="0">
                <a:latin typeface="仿宋_GB2312" pitchFamily="49" charset="-122"/>
                <a:ea typeface="仿宋_GB2312" pitchFamily="49" charset="-122"/>
              </a:rPr>
              <a:t>与原</a:t>
            </a:r>
            <a:r>
              <a:rPr lang="en-US" altLang="zh-CN" sz="2400" dirty="0">
                <a:latin typeface="仿宋_GB2312" pitchFamily="49" charset="-122"/>
                <a:ea typeface="仿宋_GB2312" pitchFamily="49" charset="-122"/>
              </a:rPr>
              <a:t>103</a:t>
            </a:r>
            <a:r>
              <a:rPr lang="zh-CN" altLang="en-US" sz="2400" dirty="0">
                <a:latin typeface="仿宋_GB2312" pitchFamily="49" charset="-122"/>
                <a:ea typeface="仿宋_GB2312" pitchFamily="49" charset="-122"/>
              </a:rPr>
              <a:t>号文相比，提出了加强在</a:t>
            </a:r>
            <a:r>
              <a:rPr lang="zh-CN" altLang="en-US" sz="2400" dirty="0">
                <a:solidFill>
                  <a:srgbClr val="FF0000"/>
                </a:solidFill>
                <a:latin typeface="仿宋_GB2312" pitchFamily="49" charset="-122"/>
                <a:ea typeface="仿宋_GB2312" pitchFamily="49" charset="-122"/>
              </a:rPr>
              <a:t>重点时段排查，增加了复产复工前排查和外聘专家诊断式排查</a:t>
            </a:r>
            <a:r>
              <a:rPr lang="zh-CN" altLang="en-US" sz="2400" dirty="0">
                <a:latin typeface="仿宋_GB2312" pitchFamily="49" charset="-122"/>
                <a:ea typeface="仿宋_GB2312" pitchFamily="49" charset="-122"/>
              </a:rPr>
              <a:t>的要求。 </a:t>
            </a:r>
            <a:endParaRPr lang="zh-CN" altLang="en-US" sz="2400"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976737" y="116632"/>
            <a:ext cx="4801315" cy="400110"/>
          </a:xfrm>
          <a:prstGeom prst="rect">
            <a:avLst/>
          </a:prstGeom>
        </p:spPr>
        <p:txBody>
          <a:bodyPr wrap="none">
            <a:spAutoFit/>
          </a:bodyPr>
          <a:lstStyle/>
          <a:p>
            <a:pPr algn="ctr"/>
            <a:r>
              <a:rPr lang="en-US" altLang="zh-CN" sz="2000" dirty="0">
                <a:solidFill>
                  <a:srgbClr val="000000"/>
                </a:solidFill>
                <a:latin typeface="黑体" panose="02010609060101010101" pitchFamily="49" charset="-122"/>
                <a:ea typeface="黑体" panose="02010609060101010101" pitchFamily="49" charset="-122"/>
                <a:sym typeface="楷体" panose="02010609060101010101" pitchFamily="49" charset="-122"/>
              </a:rPr>
              <a:t>2019</a:t>
            </a:r>
            <a:r>
              <a:rPr lang="zh-CN" altLang="en-US" sz="2000" dirty="0">
                <a:solidFill>
                  <a:srgbClr val="000000"/>
                </a:solidFill>
                <a:latin typeface="黑体" panose="02010609060101010101" pitchFamily="49" charset="-122"/>
                <a:ea typeface="黑体" panose="02010609060101010101" pitchFamily="49" charset="-122"/>
                <a:sym typeface="楷体" panose="02010609060101010101" pitchFamily="49" charset="-122"/>
              </a:rPr>
              <a:t>年化工（危险化学品）较大以上事故</a:t>
            </a:r>
            <a:endParaRPr lang="zh-CN" altLang="en-US" sz="2000" dirty="0">
              <a:solidFill>
                <a:srgbClr val="000000"/>
              </a:solidFill>
              <a:latin typeface="黑体" panose="02010609060101010101" pitchFamily="49" charset="-122"/>
              <a:ea typeface="黑体" panose="02010609060101010101" pitchFamily="49" charset="-122"/>
              <a:sym typeface="楷体" panose="02010609060101010101" pitchFamily="49" charset="-122"/>
            </a:endParaRPr>
          </a:p>
        </p:txBody>
      </p:sp>
      <p:graphicFrame>
        <p:nvGraphicFramePr>
          <p:cNvPr id="3" name="表格 2"/>
          <p:cNvGraphicFramePr>
            <a:graphicFrameLocks noGrp="1"/>
          </p:cNvGraphicFramePr>
          <p:nvPr/>
        </p:nvGraphicFramePr>
        <p:xfrm>
          <a:off x="695400" y="764704"/>
          <a:ext cx="10945216" cy="5776196"/>
        </p:xfrm>
        <a:graphic>
          <a:graphicData uri="http://schemas.openxmlformats.org/drawingml/2006/table">
            <a:tbl>
              <a:tblPr>
                <a:tableStyleId>{5C22544A-7EE6-4342-B048-85BDC9FD1C3A}</a:tableStyleId>
              </a:tblPr>
              <a:tblGrid>
                <a:gridCol w="706143"/>
                <a:gridCol w="1147482"/>
                <a:gridCol w="2206697"/>
                <a:gridCol w="1140596"/>
                <a:gridCol w="3096262"/>
                <a:gridCol w="1412286"/>
                <a:gridCol w="1235750"/>
              </a:tblGrid>
              <a:tr h="235709">
                <a:tc>
                  <a:txBody>
                    <a:bodyPr/>
                    <a:lstStyle/>
                    <a:p>
                      <a:pPr algn="ctr" rtl="0" fontAlgn="ctr"/>
                      <a:r>
                        <a:rPr lang="zh-CN" altLang="en-US" sz="1200" u="none" strike="noStrike" dirty="0">
                          <a:effectLst/>
                        </a:rPr>
                        <a:t>序号</a:t>
                      </a:r>
                      <a:endParaRPr lang="zh-CN" altLang="en-US" sz="1200" b="0" i="0" u="none" strike="noStrike" dirty="0">
                        <a:solidFill>
                          <a:srgbClr val="323232"/>
                        </a:solidFill>
                        <a:effectLst/>
                        <a:latin typeface="Arial" panose="020B0604020202020204" pitchFamily="34"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zh-CN" altLang="en-US" sz="1200" u="none" strike="noStrike" dirty="0">
                          <a:effectLst/>
                        </a:rPr>
                        <a:t>事故时间</a:t>
                      </a:r>
                      <a:endParaRPr lang="zh-CN" altLang="en-US" sz="1200" b="0" i="0" u="none" strike="noStrike" dirty="0">
                        <a:solidFill>
                          <a:srgbClr val="323232"/>
                        </a:solidFill>
                        <a:effectLst/>
                        <a:latin typeface="Arial" panose="020B0604020202020204" pitchFamily="34"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zh-CN" altLang="en-US" sz="1200" u="none" strike="noStrike" dirty="0">
                          <a:effectLst/>
                        </a:rPr>
                        <a:t>事故单位</a:t>
                      </a:r>
                      <a:endParaRPr lang="zh-CN" altLang="en-US" sz="1200" b="0" i="0" u="none" strike="noStrike" dirty="0">
                        <a:solidFill>
                          <a:srgbClr val="323232"/>
                        </a:solidFill>
                        <a:effectLst/>
                        <a:latin typeface="Arial" panose="020B0604020202020204" pitchFamily="34"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zh-CN" altLang="en-US" sz="1200" u="none" strike="noStrike" dirty="0">
                          <a:effectLst/>
                        </a:rPr>
                        <a:t>死亡人数</a:t>
                      </a:r>
                      <a:endParaRPr lang="zh-CN" altLang="en-US" sz="1200" b="0" i="0" u="none" strike="noStrike" dirty="0">
                        <a:solidFill>
                          <a:srgbClr val="323232"/>
                        </a:solidFill>
                        <a:effectLst/>
                        <a:latin typeface="Arial" panose="020B0604020202020204" pitchFamily="34"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zh-CN" altLang="en-US" sz="1200" u="none" strike="noStrike" dirty="0">
                          <a:effectLst/>
                        </a:rPr>
                        <a:t>事故直接原因</a:t>
                      </a:r>
                      <a:endParaRPr lang="zh-CN" altLang="en-US" sz="1200" b="0" i="0" u="none" strike="noStrike" dirty="0">
                        <a:solidFill>
                          <a:srgbClr val="323232"/>
                        </a:solidFill>
                        <a:effectLst/>
                        <a:latin typeface="Arial" panose="020B0604020202020204" pitchFamily="34"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zh-CN" altLang="en-US" sz="1200" u="none" strike="noStrike" dirty="0">
                          <a:effectLst/>
                        </a:rPr>
                        <a:t>发生环节</a:t>
                      </a:r>
                      <a:endParaRPr lang="zh-CN" altLang="en-US" sz="1200" b="0" i="0" u="none" strike="noStrike" dirty="0">
                        <a:solidFill>
                          <a:srgbClr val="323232"/>
                        </a:solidFill>
                        <a:effectLst/>
                        <a:latin typeface="Arial" panose="020B0604020202020204" pitchFamily="34"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zh-CN" altLang="en-US" sz="1200" u="none" strike="noStrike" dirty="0">
                          <a:effectLst/>
                        </a:rPr>
                        <a:t>涉及要素</a:t>
                      </a:r>
                      <a:endParaRPr lang="zh-CN" altLang="en-US" sz="1200" b="0" i="0" u="none" strike="noStrike" dirty="0">
                        <a:solidFill>
                          <a:srgbClr val="323232"/>
                        </a:solidFill>
                        <a:effectLst/>
                        <a:latin typeface="Arial" panose="020B0604020202020204" pitchFamily="34"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31087">
                <a:tc>
                  <a:txBody>
                    <a:bodyPr/>
                    <a:lstStyle/>
                    <a:p>
                      <a:pPr algn="ctr" rtl="0" fontAlgn="ctr"/>
                      <a:r>
                        <a:rPr lang="en-US" altLang="zh-CN" sz="1200" u="none" strike="noStrike" dirty="0">
                          <a:effectLst/>
                        </a:rPr>
                        <a:t>1</a:t>
                      </a:r>
                      <a:endParaRPr lang="en-US" altLang="zh-CN"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a:effectLst/>
                        </a:rPr>
                        <a:t>3</a:t>
                      </a:r>
                      <a:r>
                        <a:rPr lang="zh-CN" altLang="en-US" sz="1200" u="none" strike="noStrike">
                          <a:effectLst/>
                        </a:rPr>
                        <a:t>月</a:t>
                      </a:r>
                      <a:r>
                        <a:rPr lang="en-US" altLang="zh-CN" sz="1200" u="none" strike="noStrike">
                          <a:effectLst/>
                        </a:rPr>
                        <a:t>21</a:t>
                      </a:r>
                      <a:r>
                        <a:rPr lang="zh-CN" altLang="en-US" sz="1200" u="none" strike="noStrike">
                          <a:effectLst/>
                        </a:rPr>
                        <a:t>日</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江苏响水天嘉宜公司</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dirty="0">
                          <a:effectLst/>
                        </a:rPr>
                        <a:t>78</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　</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生产环节</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　</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346632">
                <a:tc>
                  <a:txBody>
                    <a:bodyPr/>
                    <a:lstStyle/>
                    <a:p>
                      <a:pPr algn="ctr" rtl="0" fontAlgn="ctr"/>
                      <a:r>
                        <a:rPr lang="en-US" altLang="zh-CN" sz="1200" u="none" strike="noStrike" dirty="0">
                          <a:effectLst/>
                        </a:rPr>
                        <a:t>2</a:t>
                      </a:r>
                      <a:endParaRPr lang="en-US" altLang="zh-CN"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dirty="0">
                          <a:effectLst/>
                        </a:rPr>
                        <a:t>4</a:t>
                      </a:r>
                      <a:r>
                        <a:rPr lang="zh-CN" altLang="en-US" sz="1200" u="none" strike="noStrike" dirty="0">
                          <a:effectLst/>
                        </a:rPr>
                        <a:t>月</a:t>
                      </a:r>
                      <a:r>
                        <a:rPr lang="en-US" altLang="zh-CN" sz="1200" u="none" strike="noStrike" dirty="0">
                          <a:effectLst/>
                        </a:rPr>
                        <a:t>15</a:t>
                      </a:r>
                      <a:r>
                        <a:rPr lang="zh-CN" altLang="en-US" sz="1200" u="none" strike="noStrike" dirty="0">
                          <a:effectLst/>
                        </a:rPr>
                        <a:t>日</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山东齐鲁天和惠世制药公司</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b="0" i="0" u="none" strike="noStrike" dirty="0">
                          <a:solidFill>
                            <a:srgbClr val="323232"/>
                          </a:solidFill>
                          <a:effectLst/>
                          <a:latin typeface="Book Antiqua" pitchFamily="18" charset="0"/>
                          <a:ea typeface="等线" panose="02010600030101010101" pitchFamily="2" charset="-122"/>
                        </a:rPr>
                        <a:t>10</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施工动火引爆乙二醇冷媒缓释剂，致浓烟中窒息中毒。</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施工</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作业安全</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346632">
                <a:tc>
                  <a:txBody>
                    <a:bodyPr/>
                    <a:lstStyle/>
                    <a:p>
                      <a:pPr algn="ctr" rtl="0" fontAlgn="ctr"/>
                      <a:r>
                        <a:rPr lang="en-US" altLang="zh-CN" sz="1200" u="none" strike="noStrike">
                          <a:effectLst/>
                        </a:rPr>
                        <a:t>3</a:t>
                      </a:r>
                      <a:endParaRPr lang="en-US" altLang="zh-CN"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dirty="0">
                          <a:effectLst/>
                        </a:rPr>
                        <a:t>4</a:t>
                      </a:r>
                      <a:r>
                        <a:rPr lang="zh-CN" altLang="en-US" sz="1200" u="none" strike="noStrike" dirty="0">
                          <a:effectLst/>
                        </a:rPr>
                        <a:t>月</a:t>
                      </a:r>
                      <a:r>
                        <a:rPr lang="en-US" altLang="zh-CN" sz="1200" u="none" strike="noStrike" dirty="0">
                          <a:effectLst/>
                        </a:rPr>
                        <a:t>24</a:t>
                      </a:r>
                      <a:r>
                        <a:rPr lang="zh-CN" altLang="en-US" sz="1200" u="none" strike="noStrike" dirty="0">
                          <a:effectLst/>
                        </a:rPr>
                        <a:t>日</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dirty="0">
                          <a:effectLst/>
                        </a:rPr>
                        <a:t>内蒙古乌兰察布东兴化工公司</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dirty="0">
                          <a:effectLst/>
                        </a:rPr>
                        <a:t>4</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氯乙烯气柜破水封，氯乙泄漏引起爆燃。</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作业环节</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设备完好性</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346632">
                <a:tc>
                  <a:txBody>
                    <a:bodyPr/>
                    <a:lstStyle/>
                    <a:p>
                      <a:pPr algn="ctr" rtl="0" fontAlgn="ctr"/>
                      <a:r>
                        <a:rPr lang="en-US" altLang="zh-CN" sz="1200" u="none" strike="noStrike">
                          <a:effectLst/>
                        </a:rPr>
                        <a:t>4</a:t>
                      </a:r>
                      <a:endParaRPr lang="en-US" altLang="zh-CN"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dirty="0">
                          <a:effectLst/>
                        </a:rPr>
                        <a:t>5</a:t>
                      </a:r>
                      <a:r>
                        <a:rPr lang="zh-CN" altLang="en-US" sz="1200" u="none" strike="noStrike" dirty="0">
                          <a:effectLst/>
                        </a:rPr>
                        <a:t>月</a:t>
                      </a:r>
                      <a:r>
                        <a:rPr lang="en-US" altLang="zh-CN" sz="1200" u="none" strike="noStrike" dirty="0">
                          <a:effectLst/>
                        </a:rPr>
                        <a:t>2</a:t>
                      </a:r>
                      <a:r>
                        <a:rPr lang="zh-CN" altLang="en-US" sz="1200" u="none" strike="noStrike" dirty="0">
                          <a:effectLst/>
                        </a:rPr>
                        <a:t>日</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dirty="0">
                          <a:effectLst/>
                        </a:rPr>
                        <a:t>神木市陕西恒源投资集团电化有限公司</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dirty="0">
                          <a:effectLst/>
                        </a:rPr>
                        <a:t>5</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电石炉炉料喷出，造成灼伤。</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作业环节</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作业安全</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916896">
                <a:tc>
                  <a:txBody>
                    <a:bodyPr/>
                    <a:lstStyle/>
                    <a:p>
                      <a:pPr algn="ctr" rtl="0" fontAlgn="ctr"/>
                      <a:r>
                        <a:rPr lang="en-US" altLang="zh-CN" sz="1200" u="none" strike="noStrike" dirty="0">
                          <a:effectLst/>
                        </a:rPr>
                        <a:t>5</a:t>
                      </a:r>
                      <a:endParaRPr lang="en-US" altLang="zh-CN"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a:effectLst/>
                        </a:rPr>
                        <a:t>7</a:t>
                      </a:r>
                      <a:r>
                        <a:rPr lang="zh-CN" altLang="en-US" sz="1200" u="none" strike="noStrike">
                          <a:effectLst/>
                        </a:rPr>
                        <a:t>月</a:t>
                      </a:r>
                      <a:r>
                        <a:rPr lang="en-US" altLang="zh-CN" sz="1200" u="none" strike="noStrike">
                          <a:effectLst/>
                        </a:rPr>
                        <a:t>19</a:t>
                      </a:r>
                      <a:r>
                        <a:rPr lang="zh-CN" altLang="en-US" sz="1200" u="none" strike="noStrike">
                          <a:effectLst/>
                        </a:rPr>
                        <a:t>日</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dirty="0">
                          <a:effectLst/>
                        </a:rPr>
                        <a:t>河南煤气集团义马气化厂</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dirty="0">
                          <a:effectLst/>
                        </a:rPr>
                        <a:t>15</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dirty="0">
                          <a:effectLst/>
                        </a:rPr>
                        <a:t>空气分离装置冷箱泄漏未及时处理，发生“砂爆”， 进而引发冷箱倒塌，导致附近</a:t>
                      </a:r>
                      <a:r>
                        <a:rPr lang="en-US" altLang="zh-CN" sz="1200" u="none" strike="noStrike" dirty="0">
                          <a:effectLst/>
                        </a:rPr>
                        <a:t>500m3</a:t>
                      </a:r>
                      <a:r>
                        <a:rPr lang="zh-CN" altLang="en-US" sz="1200" u="none" strike="noStrike" dirty="0">
                          <a:effectLst/>
                        </a:rPr>
                        <a:t>液氧贮槽破裂，大量液氧迅速外泄，周围可燃物在液氧或富氧条件下发生爆炸、燃烧。</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生产环节</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设备完好性</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1069711">
                <a:tc>
                  <a:txBody>
                    <a:bodyPr/>
                    <a:lstStyle/>
                    <a:p>
                      <a:pPr algn="ctr" rtl="0" fontAlgn="ctr"/>
                      <a:r>
                        <a:rPr lang="en-US" altLang="zh-CN" sz="1200" u="none" strike="noStrike">
                          <a:effectLst/>
                        </a:rPr>
                        <a:t>6</a:t>
                      </a:r>
                      <a:endParaRPr lang="en-US" altLang="zh-CN"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dirty="0">
                          <a:solidFill>
                            <a:srgbClr val="FF0000"/>
                          </a:solidFill>
                          <a:effectLst/>
                        </a:rPr>
                        <a:t>8</a:t>
                      </a:r>
                      <a:r>
                        <a:rPr lang="zh-CN" altLang="en-US" sz="1200" u="none" strike="noStrike" dirty="0">
                          <a:solidFill>
                            <a:srgbClr val="FF0000"/>
                          </a:solidFill>
                          <a:effectLst/>
                        </a:rPr>
                        <a:t>月</a:t>
                      </a:r>
                      <a:r>
                        <a:rPr lang="en-US" altLang="zh-CN" sz="1200" u="none" strike="noStrike" dirty="0">
                          <a:solidFill>
                            <a:srgbClr val="FF0000"/>
                          </a:solidFill>
                          <a:effectLst/>
                        </a:rPr>
                        <a:t>29</a:t>
                      </a:r>
                      <a:r>
                        <a:rPr lang="zh-CN" altLang="en-US" sz="1200" u="none" strike="noStrike" dirty="0">
                          <a:solidFill>
                            <a:srgbClr val="FF0000"/>
                          </a:solidFill>
                          <a:effectLst/>
                        </a:rPr>
                        <a:t>日</a:t>
                      </a:r>
                      <a:endParaRPr lang="zh-CN" altLang="en-US" sz="1200" b="0" i="0" u="none" strike="noStrike" dirty="0">
                        <a:solidFill>
                          <a:srgbClr val="FF0000"/>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dirty="0">
                          <a:solidFill>
                            <a:srgbClr val="FF0000"/>
                          </a:solidFill>
                          <a:effectLst/>
                        </a:rPr>
                        <a:t>宁夏吴忠市中卫工业园区联合新澧化工有限公司</a:t>
                      </a:r>
                      <a:endParaRPr lang="zh-CN" altLang="en-US" sz="1200" b="0" i="0" u="none" strike="noStrike" dirty="0">
                        <a:solidFill>
                          <a:srgbClr val="FF0000"/>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dirty="0">
                          <a:solidFill>
                            <a:srgbClr val="FF0000"/>
                          </a:solidFill>
                          <a:effectLst/>
                        </a:rPr>
                        <a:t>4</a:t>
                      </a:r>
                      <a:endParaRPr lang="zh-CN" altLang="en-US" sz="1200" b="0" i="0" u="none" strike="noStrike" dirty="0">
                        <a:solidFill>
                          <a:srgbClr val="FF0000"/>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dirty="0">
                          <a:solidFill>
                            <a:srgbClr val="FF0000"/>
                          </a:solidFill>
                          <a:effectLst/>
                        </a:rPr>
                        <a:t>企业</a:t>
                      </a:r>
                      <a:r>
                        <a:rPr lang="en-US" altLang="zh-CN" sz="1200" u="none" strike="noStrike" dirty="0">
                          <a:solidFill>
                            <a:srgbClr val="FF0000"/>
                          </a:solidFill>
                          <a:effectLst/>
                        </a:rPr>
                        <a:t>2</a:t>
                      </a:r>
                      <a:r>
                        <a:rPr lang="zh-CN" altLang="en-US" sz="1200" u="none" strike="noStrike" dirty="0">
                          <a:solidFill>
                            <a:srgbClr val="FF0000"/>
                          </a:solidFill>
                          <a:effectLst/>
                        </a:rPr>
                        <a:t>号煤气发生炉长期停用，</a:t>
                      </a:r>
                      <a:r>
                        <a:rPr lang="en-US" altLang="zh-CN" sz="1200" u="none" strike="noStrike" dirty="0">
                          <a:solidFill>
                            <a:srgbClr val="FF0000"/>
                          </a:solidFill>
                          <a:effectLst/>
                        </a:rPr>
                        <a:t>8</a:t>
                      </a:r>
                      <a:r>
                        <a:rPr lang="zh-CN" altLang="en-US" sz="1200" u="none" strike="noStrike" dirty="0">
                          <a:solidFill>
                            <a:srgbClr val="FF0000"/>
                          </a:solidFill>
                          <a:effectLst/>
                        </a:rPr>
                        <a:t>月</a:t>
                      </a:r>
                      <a:r>
                        <a:rPr lang="en-US" altLang="zh-CN" sz="1200" u="none" strike="noStrike" dirty="0">
                          <a:solidFill>
                            <a:srgbClr val="FF0000"/>
                          </a:solidFill>
                          <a:effectLst/>
                        </a:rPr>
                        <a:t>28</a:t>
                      </a:r>
                      <a:r>
                        <a:rPr lang="zh-CN" altLang="en-US" sz="1200" u="none" strike="noStrike" dirty="0">
                          <a:solidFill>
                            <a:srgbClr val="FF0000"/>
                          </a:solidFill>
                          <a:effectLst/>
                        </a:rPr>
                        <a:t>日重新启动过程中煤气炉排污阀泄漏，造成夹套严重缺水、内壁温度过高，在为夹套补水时发生剧烈汽化、夹套锅炉爆炸。</a:t>
                      </a:r>
                      <a:endParaRPr lang="zh-CN" altLang="en-US" sz="1200" b="0" i="0" u="none" strike="noStrike" dirty="0">
                        <a:solidFill>
                          <a:srgbClr val="FF0000"/>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dirty="0">
                          <a:solidFill>
                            <a:srgbClr val="FF0000"/>
                          </a:solidFill>
                          <a:effectLst/>
                        </a:rPr>
                        <a:t>作业环节</a:t>
                      </a:r>
                      <a:endParaRPr lang="zh-CN" altLang="en-US" sz="1200" b="0" i="0" u="none" strike="noStrike" dirty="0">
                        <a:solidFill>
                          <a:srgbClr val="FF0000"/>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dirty="0">
                          <a:solidFill>
                            <a:srgbClr val="FF0000"/>
                          </a:solidFill>
                          <a:effectLst/>
                        </a:rPr>
                        <a:t>设备完好性</a:t>
                      </a:r>
                      <a:endParaRPr lang="zh-CN" altLang="en-US" sz="1200" b="0" i="0" u="none" strike="noStrike" dirty="0">
                        <a:solidFill>
                          <a:srgbClr val="FF0000"/>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346632">
                <a:tc>
                  <a:txBody>
                    <a:bodyPr/>
                    <a:lstStyle/>
                    <a:p>
                      <a:pPr algn="ctr" rtl="0" fontAlgn="ctr"/>
                      <a:r>
                        <a:rPr lang="en-US" altLang="zh-CN" sz="1200" u="none" strike="noStrike">
                          <a:effectLst/>
                        </a:rPr>
                        <a:t>7</a:t>
                      </a:r>
                      <a:endParaRPr lang="en-US" altLang="zh-CN"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a:effectLst/>
                        </a:rPr>
                        <a:t>10</a:t>
                      </a:r>
                      <a:r>
                        <a:rPr lang="zh-CN" altLang="en-US" sz="1200" u="none" strike="noStrike">
                          <a:effectLst/>
                        </a:rPr>
                        <a:t>月</a:t>
                      </a:r>
                      <a:r>
                        <a:rPr lang="en-US" altLang="zh-CN" sz="1200" u="none" strike="noStrike">
                          <a:effectLst/>
                        </a:rPr>
                        <a:t>11</a:t>
                      </a:r>
                      <a:r>
                        <a:rPr lang="zh-CN" altLang="en-US" sz="1200" u="none" strike="noStrike">
                          <a:effectLst/>
                        </a:rPr>
                        <a:t>日</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陕西省安康市恒翔生物化工有限公司</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dirty="0">
                          <a:effectLst/>
                        </a:rPr>
                        <a:t>6</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dirty="0">
                          <a:effectLst/>
                        </a:rPr>
                        <a:t>污水处理厂发生中毒窒息</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作业环节</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作业安全</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577719">
                <a:tc>
                  <a:txBody>
                    <a:bodyPr/>
                    <a:lstStyle/>
                    <a:p>
                      <a:pPr algn="ctr" rtl="0" fontAlgn="ctr"/>
                      <a:r>
                        <a:rPr lang="en-US" altLang="zh-CN" sz="1200" u="none" strike="noStrike">
                          <a:effectLst/>
                        </a:rPr>
                        <a:t>8</a:t>
                      </a:r>
                      <a:endParaRPr lang="en-US" altLang="zh-CN"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a:effectLst/>
                        </a:rPr>
                        <a:t>10</a:t>
                      </a:r>
                      <a:r>
                        <a:rPr lang="zh-CN" altLang="en-US" sz="1200" u="none" strike="noStrike">
                          <a:effectLst/>
                        </a:rPr>
                        <a:t>月</a:t>
                      </a:r>
                      <a:r>
                        <a:rPr lang="en-US" altLang="zh-CN" sz="1200" u="none" strike="noStrike">
                          <a:effectLst/>
                        </a:rPr>
                        <a:t>15</a:t>
                      </a:r>
                      <a:r>
                        <a:rPr lang="zh-CN" altLang="en-US" sz="1200" u="none" strike="noStrike">
                          <a:effectLst/>
                        </a:rPr>
                        <a:t>日</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广西壮族自治区玉林市陆川县广西兰科新材料科技有限公司</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dirty="0">
                          <a:effectLst/>
                        </a:rPr>
                        <a:t>4</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dirty="0">
                          <a:effectLst/>
                        </a:rPr>
                        <a:t>试生产期间发生爆炸事故</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生产环节</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作业安全</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346632">
                <a:tc>
                  <a:txBody>
                    <a:bodyPr/>
                    <a:lstStyle/>
                    <a:p>
                      <a:pPr algn="ctr" rtl="0" fontAlgn="ctr"/>
                      <a:r>
                        <a:rPr lang="en-US" altLang="zh-CN" sz="1200" u="none" strike="noStrike">
                          <a:effectLst/>
                        </a:rPr>
                        <a:t>9</a:t>
                      </a:r>
                      <a:endParaRPr lang="en-US" altLang="zh-CN"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a:effectLst/>
                        </a:rPr>
                        <a:t>10</a:t>
                      </a:r>
                      <a:r>
                        <a:rPr lang="zh-CN" altLang="en-US" sz="1200" u="none" strike="noStrike">
                          <a:effectLst/>
                        </a:rPr>
                        <a:t>月</a:t>
                      </a:r>
                      <a:r>
                        <a:rPr lang="en-US" altLang="zh-CN" sz="1200" u="none" strike="noStrike">
                          <a:effectLst/>
                        </a:rPr>
                        <a:t>15</a:t>
                      </a:r>
                      <a:r>
                        <a:rPr lang="zh-CN" altLang="en-US" sz="1200" u="none" strike="noStrike">
                          <a:effectLst/>
                        </a:rPr>
                        <a:t>日</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辽宁省朝阳市金垚化工产品有限公司</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dirty="0">
                          <a:effectLst/>
                        </a:rPr>
                        <a:t>3</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dirty="0">
                          <a:effectLst/>
                        </a:rPr>
                        <a:t>设备抢修时发生硫化氢气体中毒事故</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dirty="0">
                          <a:effectLst/>
                        </a:rPr>
                        <a:t>作业环节</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设备完好性</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924350">
                <a:tc>
                  <a:txBody>
                    <a:bodyPr/>
                    <a:lstStyle/>
                    <a:p>
                      <a:pPr algn="ctr" rtl="0" fontAlgn="ctr"/>
                      <a:r>
                        <a:rPr lang="en-US" altLang="zh-CN" sz="1200" u="none" strike="noStrike">
                          <a:effectLst/>
                        </a:rPr>
                        <a:t>10</a:t>
                      </a:r>
                      <a:endParaRPr lang="en-US" altLang="zh-CN"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dirty="0">
                          <a:effectLst/>
                        </a:rPr>
                        <a:t>10</a:t>
                      </a:r>
                      <a:r>
                        <a:rPr lang="zh-CN" altLang="en-US" sz="1200" u="none" strike="noStrike" dirty="0">
                          <a:effectLst/>
                        </a:rPr>
                        <a:t>月</a:t>
                      </a:r>
                      <a:r>
                        <a:rPr lang="en-US" altLang="zh-CN" sz="1200" u="none" strike="noStrike" dirty="0">
                          <a:effectLst/>
                        </a:rPr>
                        <a:t>27</a:t>
                      </a:r>
                      <a:r>
                        <a:rPr lang="zh-CN" altLang="en-US" sz="1200" u="none" strike="noStrike" dirty="0">
                          <a:effectLst/>
                        </a:rPr>
                        <a:t>日</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a:effectLst/>
                        </a:rPr>
                        <a:t>陕西省延安市延长县，湖南永州远军热能动力科技有限公司和陕西延长石油（集团）有限责任公司研究院</a:t>
                      </a:r>
                      <a:endParaRPr lang="zh-CN" altLang="en-US" sz="1200" b="0" i="0" u="none" strike="noStrike">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altLang="zh-CN" sz="1200" u="none" strike="noStrike" dirty="0">
                          <a:effectLst/>
                        </a:rPr>
                        <a:t>8</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dirty="0">
                          <a:effectLst/>
                        </a:rPr>
                        <a:t>进行超级气体动能改造油层技术试验，试验装置发生爆炸</a:t>
                      </a:r>
                      <a:endParaRPr lang="zh-CN" altLang="en-US" sz="1200" b="0" i="0" u="none" strike="noStrike" dirty="0">
                        <a:solidFill>
                          <a:srgbClr val="323232"/>
                        </a:solidFill>
                        <a:effectLst/>
                        <a:latin typeface="等线" panose="02010600030101010101" pitchFamily="2" charset="-122"/>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dirty="0">
                          <a:effectLst/>
                        </a:rPr>
                        <a:t>作业环节</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rtl="0" fontAlgn="ctr"/>
                      <a:r>
                        <a:rPr lang="zh-CN" altLang="en-US" sz="1200" u="none" strike="noStrike" dirty="0">
                          <a:effectLst/>
                        </a:rPr>
                        <a:t>设备完好性</a:t>
                      </a:r>
                      <a:endParaRPr lang="zh-CN" altLang="en-US" sz="1200" b="0" i="0" u="none" strike="noStrike" dirty="0">
                        <a:solidFill>
                          <a:srgbClr val="323232"/>
                        </a:solidFill>
                        <a:effectLst/>
                        <a:latin typeface="Book Antiqua" pitchFamily="18" charset="0"/>
                        <a:ea typeface="等线" panose="02010600030101010101" pitchFamily="2" charset="-122"/>
                      </a:endParaRPr>
                    </a:p>
                  </a:txBody>
                  <a:tcPr marL="2763" marR="2763" marT="2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bl>
          </a:graphicData>
        </a:graphic>
      </p:graphicFrame>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Line 2"/>
          <p:cNvSpPr>
            <a:spLocks noChangeShapeType="1"/>
          </p:cNvSpPr>
          <p:nvPr/>
        </p:nvSpPr>
        <p:spPr bwMode="auto">
          <a:xfrm flipH="1" flipV="1">
            <a:off x="7086600" y="3651250"/>
            <a:ext cx="990600" cy="38100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0723" name="Line 3"/>
          <p:cNvSpPr>
            <a:spLocks noChangeShapeType="1"/>
          </p:cNvSpPr>
          <p:nvPr/>
        </p:nvSpPr>
        <p:spPr bwMode="auto">
          <a:xfrm flipV="1">
            <a:off x="5791200" y="4032250"/>
            <a:ext cx="0" cy="213360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nvGrpSpPr>
          <p:cNvPr id="30724" name="Group 5"/>
          <p:cNvGrpSpPr/>
          <p:nvPr/>
        </p:nvGrpSpPr>
        <p:grpSpPr bwMode="auto">
          <a:xfrm>
            <a:off x="5105403" y="2813050"/>
            <a:ext cx="2017713" cy="1219200"/>
            <a:chOff x="2236" y="1632"/>
            <a:chExt cx="1271" cy="768"/>
          </a:xfrm>
        </p:grpSpPr>
        <p:sp>
          <p:nvSpPr>
            <p:cNvPr id="30753" name="Oval 6"/>
            <p:cNvSpPr>
              <a:spLocks noChangeArrowheads="1"/>
            </p:cNvSpPr>
            <p:nvPr/>
          </p:nvSpPr>
          <p:spPr bwMode="auto">
            <a:xfrm>
              <a:off x="2236" y="1632"/>
              <a:ext cx="1271" cy="768"/>
            </a:xfrm>
            <a:prstGeom prst="ellipse">
              <a:avLst/>
            </a:prstGeom>
            <a:solidFill>
              <a:srgbClr val="FFFF99"/>
            </a:solidFill>
            <a:ln w="9525">
              <a:solidFill>
                <a:schemeClr val="tx1"/>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80000"/>
                </a:lnSpc>
                <a:spcBef>
                  <a:spcPct val="20000"/>
                </a:spcBef>
                <a:buFontTx/>
                <a:buChar char="•"/>
              </a:pPr>
              <a:endParaRPr lang="zh-CN" altLang="en-US" sz="160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754" name="Text Box 7"/>
            <p:cNvSpPr txBox="1">
              <a:spLocks noChangeArrowheads="1"/>
            </p:cNvSpPr>
            <p:nvPr/>
          </p:nvSpPr>
          <p:spPr bwMode="auto">
            <a:xfrm>
              <a:off x="2421" y="1818"/>
              <a:ext cx="911" cy="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6544" tIns="38272" rIns="76544" bIns="38272">
              <a:spAutoFit/>
            </a:bodyPr>
            <a:lstStyle>
              <a:lvl1pPr defTabSz="765175">
                <a:defRPr sz="3200" b="1">
                  <a:solidFill>
                    <a:schemeClr val="tx1"/>
                  </a:solidFill>
                  <a:latin typeface="Arial" panose="020B0604020202020204" pitchFamily="34" charset="0"/>
                  <a:ea typeface="宋体" panose="02010600030101010101" pitchFamily="2" charset="-122"/>
                </a:defRPr>
              </a:lvl1pPr>
              <a:lvl2pPr marL="742950" indent="-285750" defTabSz="765175">
                <a:defRPr sz="3200" b="1">
                  <a:solidFill>
                    <a:schemeClr val="tx1"/>
                  </a:solidFill>
                  <a:latin typeface="Arial" panose="020B0604020202020204" pitchFamily="34" charset="0"/>
                  <a:ea typeface="宋体" panose="02010600030101010101" pitchFamily="2" charset="-122"/>
                </a:defRPr>
              </a:lvl2pPr>
              <a:lvl3pPr marL="1143000" indent="-228600" defTabSz="765175">
                <a:defRPr sz="3200" b="1">
                  <a:solidFill>
                    <a:schemeClr val="tx1"/>
                  </a:solidFill>
                  <a:latin typeface="Arial" panose="020B0604020202020204" pitchFamily="34" charset="0"/>
                  <a:ea typeface="宋体" panose="02010600030101010101" pitchFamily="2" charset="-122"/>
                </a:defRPr>
              </a:lvl3pPr>
              <a:lvl4pPr marL="1600200" indent="-228600" defTabSz="765175">
                <a:defRPr sz="3200" b="1">
                  <a:solidFill>
                    <a:schemeClr val="tx1"/>
                  </a:solidFill>
                  <a:latin typeface="Arial" panose="020B0604020202020204" pitchFamily="34" charset="0"/>
                  <a:ea typeface="宋体" panose="02010600030101010101" pitchFamily="2" charset="-122"/>
                </a:defRPr>
              </a:lvl4pPr>
              <a:lvl5pPr marL="2057400" indent="-228600" defTabSz="765175">
                <a:defRPr sz="3200" b="1">
                  <a:solidFill>
                    <a:schemeClr val="tx1"/>
                  </a:solidFill>
                  <a:latin typeface="Arial" panose="020B0604020202020204" pitchFamily="34" charset="0"/>
                  <a:ea typeface="宋体" panose="02010600030101010101" pitchFamily="2" charset="-122"/>
                </a:defRPr>
              </a:lvl5pPr>
              <a:lvl6pPr marL="25146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en-US" altLang="zh-CN" sz="16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PSM</a:t>
              </a:r>
              <a:endParaRPr lang="en-US" altLang="zh-CN" sz="16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zh-CN" altLang="en-US" sz="16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过程安全管理</a:t>
              </a:r>
              <a:r>
                <a:rPr lang="zh-CN" altLang="en-US" sz="1600">
                  <a:solidFill>
                    <a:srgbClr val="007833"/>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GB" sz="1600">
                <a:solidFill>
                  <a:srgbClr val="007833"/>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0725" name="Line 8"/>
          <p:cNvSpPr>
            <a:spLocks noChangeShapeType="1"/>
          </p:cNvSpPr>
          <p:nvPr/>
        </p:nvSpPr>
        <p:spPr bwMode="auto">
          <a:xfrm flipV="1">
            <a:off x="4011616" y="3582991"/>
            <a:ext cx="1017587" cy="801687"/>
          </a:xfrm>
          <a:prstGeom prst="line">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30726" name="Text Box 9"/>
          <p:cNvSpPr txBox="1">
            <a:spLocks noChangeArrowheads="1"/>
          </p:cNvSpPr>
          <p:nvPr/>
        </p:nvSpPr>
        <p:spPr bwMode="auto">
          <a:xfrm>
            <a:off x="4648200" y="1697041"/>
            <a:ext cx="2897188" cy="574675"/>
          </a:xfrm>
          <a:prstGeom prst="rect">
            <a:avLst/>
          </a:prstGeom>
          <a:solidFill>
            <a:srgbClr val="008000"/>
          </a:solidFill>
          <a:ln w="9525" algn="ctr">
            <a:solidFill>
              <a:srgbClr val="006600"/>
            </a:solidFill>
            <a:miter lim="800000"/>
          </a:ln>
        </p:spPr>
        <p:txBody>
          <a:bodyPr lIns="76544" tIns="38272" rIns="76544" bIns="38272">
            <a:spAutoFit/>
          </a:bodyPr>
          <a:lstStyle>
            <a:lvl1pPr defTabSz="765175">
              <a:defRPr sz="3200" b="1">
                <a:solidFill>
                  <a:schemeClr val="tx1"/>
                </a:solidFill>
                <a:latin typeface="Arial" panose="020B0604020202020204" pitchFamily="34" charset="0"/>
                <a:ea typeface="宋体" panose="02010600030101010101" pitchFamily="2" charset="-122"/>
              </a:defRPr>
            </a:lvl1pPr>
            <a:lvl2pPr marL="742950" indent="-285750" defTabSz="765175">
              <a:defRPr sz="3200" b="1">
                <a:solidFill>
                  <a:schemeClr val="tx1"/>
                </a:solidFill>
                <a:latin typeface="Arial" panose="020B0604020202020204" pitchFamily="34" charset="0"/>
                <a:ea typeface="宋体" panose="02010600030101010101" pitchFamily="2" charset="-122"/>
              </a:defRPr>
            </a:lvl2pPr>
            <a:lvl3pPr marL="1143000" indent="-228600" defTabSz="765175">
              <a:defRPr sz="3200" b="1">
                <a:solidFill>
                  <a:schemeClr val="tx1"/>
                </a:solidFill>
                <a:latin typeface="Arial" panose="020B0604020202020204" pitchFamily="34" charset="0"/>
                <a:ea typeface="宋体" panose="02010600030101010101" pitchFamily="2" charset="-122"/>
              </a:defRPr>
            </a:lvl3pPr>
            <a:lvl4pPr marL="1600200" indent="-228600" defTabSz="765175">
              <a:defRPr sz="3200" b="1">
                <a:solidFill>
                  <a:schemeClr val="tx1"/>
                </a:solidFill>
                <a:latin typeface="Arial" panose="020B0604020202020204" pitchFamily="34" charset="0"/>
                <a:ea typeface="宋体" panose="02010600030101010101" pitchFamily="2" charset="-122"/>
              </a:defRPr>
            </a:lvl4pPr>
            <a:lvl5pPr marL="2057400" indent="-228600" defTabSz="765175">
              <a:defRPr sz="3200" b="1">
                <a:solidFill>
                  <a:schemeClr val="tx1"/>
                </a:solidFill>
                <a:latin typeface="Arial" panose="020B0604020202020204" pitchFamily="34" charset="0"/>
                <a:ea typeface="宋体" panose="02010600030101010101" pitchFamily="2" charset="-122"/>
              </a:defRPr>
            </a:lvl5pPr>
            <a:lvl6pPr marL="25146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Employee Participation</a:t>
            </a:r>
            <a:endPar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en-US"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员工参与</a:t>
            </a:r>
            <a:endParaRPr lang="zh-CN" altLang="en-GB"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727" name="Text Box 10"/>
          <p:cNvSpPr txBox="1">
            <a:spLocks noChangeArrowheads="1"/>
          </p:cNvSpPr>
          <p:nvPr/>
        </p:nvSpPr>
        <p:spPr bwMode="auto">
          <a:xfrm>
            <a:off x="3657603" y="6022978"/>
            <a:ext cx="2709863" cy="574675"/>
          </a:xfrm>
          <a:prstGeom prst="rect">
            <a:avLst/>
          </a:prstGeom>
          <a:solidFill>
            <a:srgbClr val="008000"/>
          </a:solidFill>
          <a:ln w="9525" algn="ctr">
            <a:solidFill>
              <a:srgbClr val="006600"/>
            </a:solidFill>
            <a:miter lim="800000"/>
          </a:ln>
        </p:spPr>
        <p:txBody>
          <a:bodyPr lIns="76544" tIns="38272" rIns="76544" bIns="38272"/>
          <a:lstStyle>
            <a:lvl1pPr defTabSz="765175">
              <a:defRPr sz="3200" b="1">
                <a:solidFill>
                  <a:schemeClr val="tx1"/>
                </a:solidFill>
                <a:latin typeface="Arial" panose="020B0604020202020204" pitchFamily="34" charset="0"/>
                <a:ea typeface="宋体" panose="02010600030101010101" pitchFamily="2" charset="-122"/>
              </a:defRPr>
            </a:lvl1pPr>
            <a:lvl2pPr marL="742950" indent="-285750" defTabSz="765175">
              <a:defRPr sz="3200" b="1">
                <a:solidFill>
                  <a:schemeClr val="tx1"/>
                </a:solidFill>
                <a:latin typeface="Arial" panose="020B0604020202020204" pitchFamily="34" charset="0"/>
                <a:ea typeface="宋体" panose="02010600030101010101" pitchFamily="2" charset="-122"/>
              </a:defRPr>
            </a:lvl2pPr>
            <a:lvl3pPr marL="1143000" indent="-228600" defTabSz="765175">
              <a:defRPr sz="3200" b="1">
                <a:solidFill>
                  <a:schemeClr val="tx1"/>
                </a:solidFill>
                <a:latin typeface="Arial" panose="020B0604020202020204" pitchFamily="34" charset="0"/>
                <a:ea typeface="宋体" panose="02010600030101010101" pitchFamily="2" charset="-122"/>
              </a:defRPr>
            </a:lvl3pPr>
            <a:lvl4pPr marL="1600200" indent="-228600" defTabSz="765175">
              <a:defRPr sz="3200" b="1">
                <a:solidFill>
                  <a:schemeClr val="tx1"/>
                </a:solidFill>
                <a:latin typeface="Arial" panose="020B0604020202020204" pitchFamily="34" charset="0"/>
                <a:ea typeface="宋体" panose="02010600030101010101" pitchFamily="2" charset="-122"/>
              </a:defRPr>
            </a:lvl4pPr>
            <a:lvl5pPr marL="2057400" indent="-228600" defTabSz="765175">
              <a:defRPr sz="3200" b="1">
                <a:solidFill>
                  <a:schemeClr val="tx1"/>
                </a:solidFill>
                <a:latin typeface="Arial" panose="020B0604020202020204" pitchFamily="34" charset="0"/>
                <a:ea typeface="宋体" panose="02010600030101010101" pitchFamily="2" charset="-122"/>
              </a:defRPr>
            </a:lvl5pPr>
            <a:lvl6pPr marL="25146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PSSR</a:t>
            </a:r>
            <a:endPar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en-US"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开车前安全检查</a:t>
            </a:r>
            <a:endParaRPr lang="zh-CN" altLang="en-GB"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728" name="Text Box 11"/>
          <p:cNvSpPr txBox="1">
            <a:spLocks noChangeArrowheads="1"/>
          </p:cNvSpPr>
          <p:nvPr/>
        </p:nvSpPr>
        <p:spPr bwMode="auto">
          <a:xfrm>
            <a:off x="1582738" y="3856041"/>
            <a:ext cx="2913062" cy="574675"/>
          </a:xfrm>
          <a:prstGeom prst="rect">
            <a:avLst/>
          </a:prstGeom>
          <a:solidFill>
            <a:srgbClr val="008000"/>
          </a:solidFill>
          <a:ln w="9525" algn="ctr">
            <a:solidFill>
              <a:srgbClr val="006600"/>
            </a:solidFill>
            <a:miter lim="800000"/>
          </a:ln>
        </p:spPr>
        <p:txBody>
          <a:bodyPr lIns="76544" tIns="38272" rIns="76544" bIns="38272">
            <a:spAutoFit/>
          </a:bodyPr>
          <a:lstStyle>
            <a:lvl1pPr defTabSz="765175">
              <a:defRPr sz="3200" b="1">
                <a:solidFill>
                  <a:schemeClr val="tx1"/>
                </a:solidFill>
                <a:latin typeface="Arial" panose="020B0604020202020204" pitchFamily="34" charset="0"/>
                <a:ea typeface="宋体" panose="02010600030101010101" pitchFamily="2" charset="-122"/>
              </a:defRPr>
            </a:lvl1pPr>
            <a:lvl2pPr marL="742950" indent="-285750" defTabSz="765175">
              <a:defRPr sz="3200" b="1">
                <a:solidFill>
                  <a:schemeClr val="tx1"/>
                </a:solidFill>
                <a:latin typeface="Arial" panose="020B0604020202020204" pitchFamily="34" charset="0"/>
                <a:ea typeface="宋体" panose="02010600030101010101" pitchFamily="2" charset="-122"/>
              </a:defRPr>
            </a:lvl2pPr>
            <a:lvl3pPr marL="1143000" indent="-228600" defTabSz="765175">
              <a:defRPr sz="3200" b="1">
                <a:solidFill>
                  <a:schemeClr val="tx1"/>
                </a:solidFill>
                <a:latin typeface="Arial" panose="020B0604020202020204" pitchFamily="34" charset="0"/>
                <a:ea typeface="宋体" panose="02010600030101010101" pitchFamily="2" charset="-122"/>
              </a:defRPr>
            </a:lvl3pPr>
            <a:lvl4pPr marL="1600200" indent="-228600" defTabSz="765175">
              <a:defRPr sz="3200" b="1">
                <a:solidFill>
                  <a:schemeClr val="tx1"/>
                </a:solidFill>
                <a:latin typeface="Arial" panose="020B0604020202020204" pitchFamily="34" charset="0"/>
                <a:ea typeface="宋体" panose="02010600030101010101" pitchFamily="2" charset="-122"/>
              </a:defRPr>
            </a:lvl4pPr>
            <a:lvl5pPr marL="2057400" indent="-228600" defTabSz="765175">
              <a:defRPr sz="3200" b="1">
                <a:solidFill>
                  <a:schemeClr val="tx1"/>
                </a:solidFill>
                <a:latin typeface="Arial" panose="020B0604020202020204" pitchFamily="34" charset="0"/>
                <a:ea typeface="宋体" panose="02010600030101010101" pitchFamily="2" charset="-122"/>
              </a:defRPr>
            </a:lvl5pPr>
            <a:lvl6pPr marL="25146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Operating Procedure</a:t>
            </a:r>
            <a:endPar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en-US"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操作规程</a:t>
            </a:r>
            <a:endParaRPr lang="zh-CN" altLang="en-GB"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729" name="Line 12"/>
          <p:cNvSpPr>
            <a:spLocks noChangeShapeType="1"/>
          </p:cNvSpPr>
          <p:nvPr/>
        </p:nvSpPr>
        <p:spPr bwMode="auto">
          <a:xfrm>
            <a:off x="6027741" y="2193928"/>
            <a:ext cx="9525" cy="633413"/>
          </a:xfrm>
          <a:prstGeom prst="line">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30730" name="Line 13"/>
          <p:cNvSpPr>
            <a:spLocks noChangeShapeType="1"/>
          </p:cNvSpPr>
          <p:nvPr/>
        </p:nvSpPr>
        <p:spPr bwMode="auto">
          <a:xfrm>
            <a:off x="4343400" y="2203450"/>
            <a:ext cx="990600" cy="838200"/>
          </a:xfrm>
          <a:prstGeom prst="line">
            <a:avLst/>
          </a:prstGeom>
          <a:noFill/>
          <a:ln w="9525">
            <a:solidFill>
              <a:srgbClr val="006600"/>
            </a:solidFill>
            <a:miter lim="800000"/>
            <a:tailEnd type="triangle" w="med" len="med"/>
          </a:ln>
          <a:extLst>
            <a:ext uri="{909E8E84-426E-40DD-AFC4-6F175D3DCCD1}">
              <a14:hiddenFill xmlns:a14="http://schemas.microsoft.com/office/drawing/2010/main">
                <a:noFill/>
              </a14:hiddenFill>
            </a:ext>
          </a:extLst>
        </p:spPr>
        <p:txBody>
          <a:bodyPr lIns="76544" tIns="38272" rIns="76544" bIns="38272">
            <a:spAutoFit/>
          </a:bodyPr>
          <a:lstStyle/>
          <a:p>
            <a:endParaRPr lang="zh-CN" altLang="en-US"/>
          </a:p>
        </p:txBody>
      </p:sp>
      <p:sp>
        <p:nvSpPr>
          <p:cNvPr id="30731" name="Line 14"/>
          <p:cNvSpPr>
            <a:spLocks noChangeShapeType="1"/>
          </p:cNvSpPr>
          <p:nvPr/>
        </p:nvSpPr>
        <p:spPr bwMode="auto">
          <a:xfrm flipH="1" flipV="1">
            <a:off x="6629400" y="4032250"/>
            <a:ext cx="1143000" cy="1524000"/>
          </a:xfrm>
          <a:prstGeom prst="line">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30732" name="Line 15"/>
          <p:cNvSpPr>
            <a:spLocks noChangeShapeType="1"/>
          </p:cNvSpPr>
          <p:nvPr/>
        </p:nvSpPr>
        <p:spPr bwMode="auto">
          <a:xfrm>
            <a:off x="4168775" y="3155953"/>
            <a:ext cx="958850" cy="15875"/>
          </a:xfrm>
          <a:prstGeom prst="line">
            <a:avLst/>
          </a:prstGeom>
          <a:noFill/>
          <a:ln w="9525">
            <a:solidFill>
              <a:srgbClr val="006600"/>
            </a:solidFill>
            <a:miter lim="800000"/>
            <a:tailEnd type="triangle" w="med" len="med"/>
          </a:ln>
          <a:extLst>
            <a:ext uri="{909E8E84-426E-40DD-AFC4-6F175D3DCCD1}">
              <a14:hiddenFill xmlns:a14="http://schemas.microsoft.com/office/drawing/2010/main">
                <a:noFill/>
              </a14:hiddenFill>
            </a:ext>
          </a:extLst>
        </p:spPr>
        <p:txBody>
          <a:bodyPr lIns="76544" tIns="38272" rIns="76544" bIns="38272"/>
          <a:lstStyle/>
          <a:p>
            <a:endParaRPr lang="zh-CN" altLang="en-US"/>
          </a:p>
        </p:txBody>
      </p:sp>
      <p:sp>
        <p:nvSpPr>
          <p:cNvPr id="30733" name="Text Box 16">
            <a:hlinkClick r:id="rId1" action="ppaction://hlinkpres?slideindex=1&amp;slidetitle="/>
          </p:cNvPr>
          <p:cNvSpPr txBox="1">
            <a:spLocks noChangeArrowheads="1"/>
          </p:cNvSpPr>
          <p:nvPr/>
        </p:nvSpPr>
        <p:spPr bwMode="auto">
          <a:xfrm>
            <a:off x="1562100" y="2889250"/>
            <a:ext cx="2895600" cy="533400"/>
          </a:xfrm>
          <a:prstGeom prst="rect">
            <a:avLst/>
          </a:prstGeom>
          <a:solidFill>
            <a:srgbClr val="008000"/>
          </a:solidFill>
          <a:ln w="9525" algn="ctr">
            <a:solidFill>
              <a:srgbClr val="006600"/>
            </a:solidFill>
            <a:miter lim="800000"/>
          </a:ln>
        </p:spPr>
        <p:txBody>
          <a:bodyPr lIns="76544" tIns="38272" rIns="76544" bIns="38272"/>
          <a:lstStyle>
            <a:lvl1pPr defTabSz="765175">
              <a:defRPr sz="3200" b="1">
                <a:solidFill>
                  <a:schemeClr val="tx1"/>
                </a:solidFill>
                <a:latin typeface="Arial" panose="020B0604020202020204" pitchFamily="34" charset="0"/>
                <a:ea typeface="宋体" panose="02010600030101010101" pitchFamily="2" charset="-122"/>
              </a:defRPr>
            </a:lvl1pPr>
            <a:lvl2pPr marL="742950" indent="-285750" defTabSz="765175">
              <a:defRPr sz="3200" b="1">
                <a:solidFill>
                  <a:schemeClr val="tx1"/>
                </a:solidFill>
                <a:latin typeface="Arial" panose="020B0604020202020204" pitchFamily="34" charset="0"/>
                <a:ea typeface="宋体" panose="02010600030101010101" pitchFamily="2" charset="-122"/>
              </a:defRPr>
            </a:lvl2pPr>
            <a:lvl3pPr marL="1143000" indent="-228600" defTabSz="765175">
              <a:defRPr sz="3200" b="1">
                <a:solidFill>
                  <a:schemeClr val="tx1"/>
                </a:solidFill>
                <a:latin typeface="Arial" panose="020B0604020202020204" pitchFamily="34" charset="0"/>
                <a:ea typeface="宋体" panose="02010600030101010101" pitchFamily="2" charset="-122"/>
              </a:defRPr>
            </a:lvl3pPr>
            <a:lvl4pPr marL="1600200" indent="-228600" defTabSz="765175">
              <a:defRPr sz="3200" b="1">
                <a:solidFill>
                  <a:schemeClr val="tx1"/>
                </a:solidFill>
                <a:latin typeface="Arial" panose="020B0604020202020204" pitchFamily="34" charset="0"/>
                <a:ea typeface="宋体" panose="02010600030101010101" pitchFamily="2" charset="-122"/>
              </a:defRPr>
            </a:lvl4pPr>
            <a:lvl5pPr marL="2057400" indent="-228600" defTabSz="765175">
              <a:defRPr sz="3200" b="1">
                <a:solidFill>
                  <a:schemeClr val="tx1"/>
                </a:solidFill>
                <a:latin typeface="Arial" panose="020B0604020202020204" pitchFamily="34" charset="0"/>
                <a:ea typeface="宋体" panose="02010600030101010101" pitchFamily="2" charset="-122"/>
              </a:defRPr>
            </a:lvl5pPr>
            <a:lvl6pPr marL="25146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PHA </a:t>
            </a:r>
            <a:endPar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en-US"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工艺危害分析</a:t>
            </a:r>
            <a:endParaRPr lang="en-GB"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734" name="Text Box 17"/>
          <p:cNvSpPr txBox="1">
            <a:spLocks noChangeArrowheads="1"/>
          </p:cNvSpPr>
          <p:nvPr/>
        </p:nvSpPr>
        <p:spPr bwMode="auto">
          <a:xfrm>
            <a:off x="6629403" y="6021391"/>
            <a:ext cx="2492375" cy="574675"/>
          </a:xfrm>
          <a:prstGeom prst="rect">
            <a:avLst/>
          </a:prstGeom>
          <a:solidFill>
            <a:srgbClr val="008000"/>
          </a:solidFill>
          <a:ln w="9525" algn="ctr">
            <a:solidFill>
              <a:srgbClr val="006600"/>
            </a:solidFill>
            <a:miter lim="800000"/>
          </a:ln>
        </p:spPr>
        <p:txBody>
          <a:bodyPr lIns="76544" tIns="38272" rIns="76544" bIns="38272"/>
          <a:lstStyle>
            <a:lvl1pPr defTabSz="765175">
              <a:defRPr sz="3200" b="1">
                <a:solidFill>
                  <a:schemeClr val="tx1"/>
                </a:solidFill>
                <a:latin typeface="Arial" panose="020B0604020202020204" pitchFamily="34" charset="0"/>
                <a:ea typeface="宋体" panose="02010600030101010101" pitchFamily="2" charset="-122"/>
              </a:defRPr>
            </a:lvl1pPr>
            <a:lvl2pPr marL="742950" indent="-285750" defTabSz="765175">
              <a:defRPr sz="3200" b="1">
                <a:solidFill>
                  <a:schemeClr val="tx1"/>
                </a:solidFill>
                <a:latin typeface="Arial" panose="020B0604020202020204" pitchFamily="34" charset="0"/>
                <a:ea typeface="宋体" panose="02010600030101010101" pitchFamily="2" charset="-122"/>
              </a:defRPr>
            </a:lvl2pPr>
            <a:lvl3pPr marL="1143000" indent="-228600" defTabSz="765175">
              <a:defRPr sz="3200" b="1">
                <a:solidFill>
                  <a:schemeClr val="tx1"/>
                </a:solidFill>
                <a:latin typeface="Arial" panose="020B0604020202020204" pitchFamily="34" charset="0"/>
                <a:ea typeface="宋体" panose="02010600030101010101" pitchFamily="2" charset="-122"/>
              </a:defRPr>
            </a:lvl3pPr>
            <a:lvl4pPr marL="1600200" indent="-228600" defTabSz="765175">
              <a:defRPr sz="3200" b="1">
                <a:solidFill>
                  <a:schemeClr val="tx1"/>
                </a:solidFill>
                <a:latin typeface="Arial" panose="020B0604020202020204" pitchFamily="34" charset="0"/>
                <a:ea typeface="宋体" panose="02010600030101010101" pitchFamily="2" charset="-122"/>
              </a:defRPr>
            </a:lvl4pPr>
            <a:lvl5pPr marL="2057400" indent="-228600" defTabSz="765175">
              <a:defRPr sz="3200" b="1">
                <a:solidFill>
                  <a:schemeClr val="tx1"/>
                </a:solidFill>
                <a:latin typeface="Arial" panose="020B0604020202020204" pitchFamily="34" charset="0"/>
                <a:ea typeface="宋体" panose="02010600030101010101" pitchFamily="2" charset="-122"/>
              </a:defRPr>
            </a:lvl5pPr>
            <a:lvl6pPr marL="25146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Mechanical Integrity</a:t>
            </a:r>
            <a:endPar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en-US"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机械完整性</a:t>
            </a:r>
            <a:endParaRPr lang="zh-CN" altLang="en-GB"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735" name="Text Box 18"/>
          <p:cNvSpPr txBox="1">
            <a:spLocks noChangeArrowheads="1"/>
          </p:cNvSpPr>
          <p:nvPr/>
        </p:nvSpPr>
        <p:spPr bwMode="auto">
          <a:xfrm>
            <a:off x="7577138" y="5368928"/>
            <a:ext cx="2709862" cy="574675"/>
          </a:xfrm>
          <a:prstGeom prst="rect">
            <a:avLst/>
          </a:prstGeom>
          <a:solidFill>
            <a:srgbClr val="008000"/>
          </a:solidFill>
          <a:ln w="9525" algn="ctr">
            <a:solidFill>
              <a:srgbClr val="006600"/>
            </a:solidFill>
            <a:miter lim="800000"/>
          </a:ln>
        </p:spPr>
        <p:txBody>
          <a:bodyPr lIns="76544" tIns="38272" rIns="76544" bIns="38272"/>
          <a:lstStyle>
            <a:lvl1pPr defTabSz="765175">
              <a:defRPr sz="3200" b="1">
                <a:solidFill>
                  <a:schemeClr val="tx1"/>
                </a:solidFill>
                <a:latin typeface="Arial" panose="020B0604020202020204" pitchFamily="34" charset="0"/>
                <a:ea typeface="宋体" panose="02010600030101010101" pitchFamily="2" charset="-122"/>
              </a:defRPr>
            </a:lvl1pPr>
            <a:lvl2pPr marL="742950" indent="-285750" defTabSz="765175">
              <a:defRPr sz="3200" b="1">
                <a:solidFill>
                  <a:schemeClr val="tx1"/>
                </a:solidFill>
                <a:latin typeface="Arial" panose="020B0604020202020204" pitchFamily="34" charset="0"/>
                <a:ea typeface="宋体" panose="02010600030101010101" pitchFamily="2" charset="-122"/>
              </a:defRPr>
            </a:lvl2pPr>
            <a:lvl3pPr marL="1143000" indent="-228600" defTabSz="765175">
              <a:defRPr sz="3200" b="1">
                <a:solidFill>
                  <a:schemeClr val="tx1"/>
                </a:solidFill>
                <a:latin typeface="Arial" panose="020B0604020202020204" pitchFamily="34" charset="0"/>
                <a:ea typeface="宋体" panose="02010600030101010101" pitchFamily="2" charset="-122"/>
              </a:defRPr>
            </a:lvl3pPr>
            <a:lvl4pPr marL="1600200" indent="-228600" defTabSz="765175">
              <a:defRPr sz="3200" b="1">
                <a:solidFill>
                  <a:schemeClr val="tx1"/>
                </a:solidFill>
                <a:latin typeface="Arial" panose="020B0604020202020204" pitchFamily="34" charset="0"/>
                <a:ea typeface="宋体" panose="02010600030101010101" pitchFamily="2" charset="-122"/>
              </a:defRPr>
            </a:lvl4pPr>
            <a:lvl5pPr marL="2057400" indent="-228600" defTabSz="765175">
              <a:defRPr sz="3200" b="1">
                <a:solidFill>
                  <a:schemeClr val="tx1"/>
                </a:solidFill>
                <a:latin typeface="Arial" panose="020B0604020202020204" pitchFamily="34" charset="0"/>
                <a:ea typeface="宋体" panose="02010600030101010101" pitchFamily="2" charset="-122"/>
              </a:defRPr>
            </a:lvl5pPr>
            <a:lvl6pPr marL="25146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Management Of Change</a:t>
            </a:r>
            <a:endPar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en-US" sz="1600">
                <a:solidFill>
                  <a:srgbClr val="FEF800"/>
                </a:solidFill>
                <a:latin typeface="微软雅黑" panose="020B0503020204020204" pitchFamily="34" charset="-122"/>
                <a:ea typeface="微软雅黑" panose="020B0503020204020204" pitchFamily="34" charset="-122"/>
                <a:cs typeface="Taipei"/>
              </a:rPr>
              <a:t>变更管理</a:t>
            </a:r>
            <a:endParaRPr lang="en-GB" altLang="zh-CN" sz="1600">
              <a:solidFill>
                <a:srgbClr val="FEF800"/>
              </a:solidFill>
              <a:latin typeface="微软雅黑" panose="020B0503020204020204" pitchFamily="34" charset="-122"/>
              <a:ea typeface="微软雅黑" panose="020B0503020204020204" pitchFamily="34" charset="-122"/>
              <a:cs typeface="Taipei"/>
            </a:endParaRPr>
          </a:p>
        </p:txBody>
      </p:sp>
      <p:sp>
        <p:nvSpPr>
          <p:cNvPr id="30736" name="Text Box 19"/>
          <p:cNvSpPr txBox="1">
            <a:spLocks noChangeArrowheads="1"/>
          </p:cNvSpPr>
          <p:nvPr/>
        </p:nvSpPr>
        <p:spPr bwMode="auto">
          <a:xfrm>
            <a:off x="8001000" y="3933828"/>
            <a:ext cx="2438400" cy="574675"/>
          </a:xfrm>
          <a:prstGeom prst="rect">
            <a:avLst/>
          </a:prstGeom>
          <a:solidFill>
            <a:srgbClr val="008000"/>
          </a:solidFill>
          <a:ln w="9525" algn="ctr">
            <a:solidFill>
              <a:srgbClr val="006600"/>
            </a:solidFill>
            <a:miter lim="800000"/>
          </a:ln>
        </p:spPr>
        <p:txBody>
          <a:bodyPr lIns="76544" tIns="38272" rIns="76544" bIns="38272"/>
          <a:lstStyle>
            <a:lvl1pPr defTabSz="765175">
              <a:defRPr sz="3200" b="1">
                <a:solidFill>
                  <a:schemeClr val="tx1"/>
                </a:solidFill>
                <a:latin typeface="Arial" panose="020B0604020202020204" pitchFamily="34" charset="0"/>
                <a:ea typeface="宋体" panose="02010600030101010101" pitchFamily="2" charset="-122"/>
              </a:defRPr>
            </a:lvl1pPr>
            <a:lvl2pPr marL="742950" indent="-285750" defTabSz="765175">
              <a:defRPr sz="3200" b="1">
                <a:solidFill>
                  <a:schemeClr val="tx1"/>
                </a:solidFill>
                <a:latin typeface="Arial" panose="020B0604020202020204" pitchFamily="34" charset="0"/>
                <a:ea typeface="宋体" panose="02010600030101010101" pitchFamily="2" charset="-122"/>
              </a:defRPr>
            </a:lvl2pPr>
            <a:lvl3pPr marL="1143000" indent="-228600" defTabSz="765175">
              <a:defRPr sz="3200" b="1">
                <a:solidFill>
                  <a:schemeClr val="tx1"/>
                </a:solidFill>
                <a:latin typeface="Arial" panose="020B0604020202020204" pitchFamily="34" charset="0"/>
                <a:ea typeface="宋体" panose="02010600030101010101" pitchFamily="2" charset="-122"/>
              </a:defRPr>
            </a:lvl3pPr>
            <a:lvl4pPr marL="1600200" indent="-228600" defTabSz="765175">
              <a:defRPr sz="3200" b="1">
                <a:solidFill>
                  <a:schemeClr val="tx1"/>
                </a:solidFill>
                <a:latin typeface="Arial" panose="020B0604020202020204" pitchFamily="34" charset="0"/>
                <a:ea typeface="宋体" panose="02010600030101010101" pitchFamily="2" charset="-122"/>
              </a:defRPr>
            </a:lvl4pPr>
            <a:lvl5pPr marL="2057400" indent="-228600" defTabSz="765175">
              <a:defRPr sz="3200" b="1">
                <a:solidFill>
                  <a:schemeClr val="tx1"/>
                </a:solidFill>
                <a:latin typeface="Arial" panose="020B0604020202020204" pitchFamily="34" charset="0"/>
                <a:ea typeface="宋体" panose="02010600030101010101" pitchFamily="2" charset="-122"/>
              </a:defRPr>
            </a:lvl5pPr>
            <a:lvl6pPr marL="25146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Incident Investigation</a:t>
            </a:r>
            <a:endPar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en-US"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事故调查</a:t>
            </a:r>
            <a:endParaRPr lang="en-GB"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737" name="Line 20"/>
          <p:cNvSpPr>
            <a:spLocks noChangeShapeType="1"/>
          </p:cNvSpPr>
          <p:nvPr/>
        </p:nvSpPr>
        <p:spPr bwMode="auto">
          <a:xfrm flipH="1" flipV="1">
            <a:off x="7162803" y="3416300"/>
            <a:ext cx="828675" cy="12700"/>
          </a:xfrm>
          <a:prstGeom prst="line">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30738" name="Line 21"/>
          <p:cNvSpPr>
            <a:spLocks noChangeShapeType="1"/>
          </p:cNvSpPr>
          <p:nvPr/>
        </p:nvSpPr>
        <p:spPr bwMode="auto">
          <a:xfrm flipH="1">
            <a:off x="7086600" y="2673350"/>
            <a:ext cx="1066800" cy="533400"/>
          </a:xfrm>
          <a:prstGeom prst="line">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30739" name="Line 22"/>
          <p:cNvSpPr>
            <a:spLocks noChangeShapeType="1"/>
          </p:cNvSpPr>
          <p:nvPr/>
        </p:nvSpPr>
        <p:spPr bwMode="auto">
          <a:xfrm flipH="1" flipV="1">
            <a:off x="6858000" y="4111625"/>
            <a:ext cx="1219200" cy="685800"/>
          </a:xfrm>
          <a:prstGeom prst="line">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30740" name="Text Box 23"/>
          <p:cNvSpPr txBox="1">
            <a:spLocks noChangeArrowheads="1"/>
          </p:cNvSpPr>
          <p:nvPr/>
        </p:nvSpPr>
        <p:spPr bwMode="auto">
          <a:xfrm>
            <a:off x="2057400" y="5367341"/>
            <a:ext cx="2979738" cy="574675"/>
          </a:xfrm>
          <a:prstGeom prst="rect">
            <a:avLst/>
          </a:prstGeom>
          <a:solidFill>
            <a:srgbClr val="008000"/>
          </a:solidFill>
          <a:ln w="9525" algn="ctr">
            <a:solidFill>
              <a:srgbClr val="006600"/>
            </a:solidFill>
            <a:miter lim="800000"/>
          </a:ln>
        </p:spPr>
        <p:txBody>
          <a:bodyPr lIns="76544" tIns="38272" rIns="76544" bIns="38272">
            <a:spAutoFit/>
          </a:bodyPr>
          <a:lstStyle>
            <a:lvl1pPr defTabSz="765175">
              <a:defRPr sz="3200" b="1">
                <a:solidFill>
                  <a:schemeClr val="tx1"/>
                </a:solidFill>
                <a:latin typeface="Arial" panose="020B0604020202020204" pitchFamily="34" charset="0"/>
                <a:ea typeface="宋体" panose="02010600030101010101" pitchFamily="2" charset="-122"/>
              </a:defRPr>
            </a:lvl1pPr>
            <a:lvl2pPr marL="742950" indent="-285750" defTabSz="765175">
              <a:defRPr sz="3200" b="1">
                <a:solidFill>
                  <a:schemeClr val="tx1"/>
                </a:solidFill>
                <a:latin typeface="Arial" panose="020B0604020202020204" pitchFamily="34" charset="0"/>
                <a:ea typeface="宋体" panose="02010600030101010101" pitchFamily="2" charset="-122"/>
              </a:defRPr>
            </a:lvl2pPr>
            <a:lvl3pPr marL="1143000" indent="-228600" defTabSz="765175">
              <a:defRPr sz="3200" b="1">
                <a:solidFill>
                  <a:schemeClr val="tx1"/>
                </a:solidFill>
                <a:latin typeface="Arial" panose="020B0604020202020204" pitchFamily="34" charset="0"/>
                <a:ea typeface="宋体" panose="02010600030101010101" pitchFamily="2" charset="-122"/>
              </a:defRPr>
            </a:lvl3pPr>
            <a:lvl4pPr marL="1600200" indent="-228600" defTabSz="765175">
              <a:defRPr sz="3200" b="1">
                <a:solidFill>
                  <a:schemeClr val="tx1"/>
                </a:solidFill>
                <a:latin typeface="Arial" panose="020B0604020202020204" pitchFamily="34" charset="0"/>
                <a:ea typeface="宋体" panose="02010600030101010101" pitchFamily="2" charset="-122"/>
              </a:defRPr>
            </a:lvl4pPr>
            <a:lvl5pPr marL="2057400" indent="-228600" defTabSz="765175">
              <a:defRPr sz="3200" b="1">
                <a:solidFill>
                  <a:schemeClr val="tx1"/>
                </a:solidFill>
                <a:latin typeface="Arial" panose="020B0604020202020204" pitchFamily="34" charset="0"/>
                <a:ea typeface="宋体" panose="02010600030101010101" pitchFamily="2" charset="-122"/>
              </a:defRPr>
            </a:lvl5pPr>
            <a:lvl6pPr marL="25146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Contractor Management</a:t>
            </a:r>
            <a:endPar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en-US" sz="1600">
                <a:solidFill>
                  <a:srgbClr val="FEF800"/>
                </a:solidFill>
                <a:latin typeface="微软雅黑" panose="020B0503020204020204" pitchFamily="34" charset="-122"/>
                <a:ea typeface="微软雅黑" panose="020B0503020204020204" pitchFamily="34" charset="-122"/>
                <a:cs typeface="Taipei"/>
              </a:rPr>
              <a:t>承包商管理</a:t>
            </a:r>
            <a:endParaRPr lang="zh-CN" altLang="en-GB" sz="1600">
              <a:solidFill>
                <a:srgbClr val="FEF800"/>
              </a:solidFill>
              <a:latin typeface="微软雅黑" panose="020B0503020204020204" pitchFamily="34" charset="-122"/>
              <a:ea typeface="微软雅黑" panose="020B0503020204020204" pitchFamily="34" charset="-122"/>
              <a:cs typeface="Taipei"/>
            </a:endParaRPr>
          </a:p>
        </p:txBody>
      </p:sp>
      <p:sp>
        <p:nvSpPr>
          <p:cNvPr id="30741" name="Line 24"/>
          <p:cNvSpPr>
            <a:spLocks noChangeShapeType="1"/>
          </p:cNvSpPr>
          <p:nvPr/>
        </p:nvSpPr>
        <p:spPr bwMode="auto">
          <a:xfrm flipV="1">
            <a:off x="4191003" y="3803650"/>
            <a:ext cx="1090613" cy="1466850"/>
          </a:xfrm>
          <a:prstGeom prst="line">
            <a:avLst/>
          </a:prstGeom>
          <a:noFill/>
          <a:ln w="9525">
            <a:solidFill>
              <a:schemeClr val="tx1"/>
            </a:solidFill>
            <a:miter lim="800000"/>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30742" name="Text Box 25"/>
          <p:cNvSpPr txBox="1">
            <a:spLocks noChangeArrowheads="1"/>
          </p:cNvSpPr>
          <p:nvPr/>
        </p:nvSpPr>
        <p:spPr bwMode="auto">
          <a:xfrm>
            <a:off x="1577978" y="4719641"/>
            <a:ext cx="2917825" cy="574675"/>
          </a:xfrm>
          <a:prstGeom prst="rect">
            <a:avLst/>
          </a:prstGeom>
          <a:solidFill>
            <a:srgbClr val="008000"/>
          </a:solidFill>
          <a:ln w="9525" algn="ctr">
            <a:solidFill>
              <a:srgbClr val="006600"/>
            </a:solidFill>
            <a:miter lim="800000"/>
          </a:ln>
        </p:spPr>
        <p:txBody>
          <a:bodyPr lIns="76544" tIns="38272" rIns="76544" bIns="38272">
            <a:spAutoFit/>
          </a:bodyPr>
          <a:lstStyle>
            <a:lvl1pPr defTabSz="765175">
              <a:defRPr sz="3200" b="1">
                <a:solidFill>
                  <a:schemeClr val="tx1"/>
                </a:solidFill>
                <a:latin typeface="Arial" panose="020B0604020202020204" pitchFamily="34" charset="0"/>
                <a:ea typeface="宋体" panose="02010600030101010101" pitchFamily="2" charset="-122"/>
              </a:defRPr>
            </a:lvl1pPr>
            <a:lvl2pPr marL="742950" indent="-285750" defTabSz="765175">
              <a:defRPr sz="3200" b="1">
                <a:solidFill>
                  <a:schemeClr val="tx1"/>
                </a:solidFill>
                <a:latin typeface="Arial" panose="020B0604020202020204" pitchFamily="34" charset="0"/>
                <a:ea typeface="宋体" panose="02010600030101010101" pitchFamily="2" charset="-122"/>
              </a:defRPr>
            </a:lvl2pPr>
            <a:lvl3pPr marL="1143000" indent="-228600" defTabSz="765175">
              <a:defRPr sz="3200" b="1">
                <a:solidFill>
                  <a:schemeClr val="tx1"/>
                </a:solidFill>
                <a:latin typeface="Arial" panose="020B0604020202020204" pitchFamily="34" charset="0"/>
                <a:ea typeface="宋体" panose="02010600030101010101" pitchFamily="2" charset="-122"/>
              </a:defRPr>
            </a:lvl3pPr>
            <a:lvl4pPr marL="1600200" indent="-228600" defTabSz="765175">
              <a:defRPr sz="3200" b="1">
                <a:solidFill>
                  <a:schemeClr val="tx1"/>
                </a:solidFill>
                <a:latin typeface="Arial" panose="020B0604020202020204" pitchFamily="34" charset="0"/>
                <a:ea typeface="宋体" panose="02010600030101010101" pitchFamily="2" charset="-122"/>
              </a:defRPr>
            </a:lvl4pPr>
            <a:lvl5pPr marL="2057400" indent="-228600" defTabSz="765175">
              <a:defRPr sz="3200" b="1">
                <a:solidFill>
                  <a:schemeClr val="tx1"/>
                </a:solidFill>
                <a:latin typeface="Arial" panose="020B0604020202020204" pitchFamily="34" charset="0"/>
                <a:ea typeface="宋体" panose="02010600030101010101" pitchFamily="2" charset="-122"/>
              </a:defRPr>
            </a:lvl5pPr>
            <a:lvl6pPr marL="25146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Training</a:t>
            </a:r>
            <a:r>
              <a:rPr lang="en-US" altLang="zh-CN" sz="1600">
                <a:solidFill>
                  <a:srgbClr val="FEF800"/>
                </a:solidFill>
                <a:latin typeface="微软雅黑" panose="020B0503020204020204" pitchFamily="34" charset="-122"/>
                <a:ea typeface="微软雅黑" panose="020B0503020204020204" pitchFamily="34" charset="-122"/>
                <a:cs typeface="Taipei"/>
              </a:rPr>
              <a:t> </a:t>
            </a:r>
            <a:endParaRPr lang="en-US" altLang="zh-CN" sz="1600">
              <a:solidFill>
                <a:srgbClr val="FEF800"/>
              </a:solidFill>
              <a:latin typeface="微软雅黑" panose="020B0503020204020204" pitchFamily="34" charset="-122"/>
              <a:ea typeface="微软雅黑" panose="020B0503020204020204" pitchFamily="34" charset="-122"/>
              <a:cs typeface="Taipei"/>
            </a:endParaRPr>
          </a:p>
          <a:p>
            <a:pPr algn="ctr"/>
            <a:r>
              <a:rPr lang="zh-CN" altLang="en-US" sz="1600">
                <a:solidFill>
                  <a:srgbClr val="FEF800"/>
                </a:solidFill>
                <a:latin typeface="微软雅黑" panose="020B0503020204020204" pitchFamily="34" charset="-122"/>
                <a:ea typeface="微软雅黑" panose="020B0503020204020204" pitchFamily="34" charset="-122"/>
                <a:cs typeface="Taipei"/>
              </a:rPr>
              <a:t>培训</a:t>
            </a:r>
            <a:endParaRPr lang="zh-CN" altLang="en-GB" sz="1600">
              <a:solidFill>
                <a:srgbClr val="FEF800"/>
              </a:solidFill>
              <a:latin typeface="微软雅黑" panose="020B0503020204020204" pitchFamily="34" charset="-122"/>
              <a:ea typeface="微软雅黑" panose="020B0503020204020204" pitchFamily="34" charset="-122"/>
              <a:cs typeface="Taipei"/>
            </a:endParaRPr>
          </a:p>
        </p:txBody>
      </p:sp>
      <p:sp>
        <p:nvSpPr>
          <p:cNvPr id="30743" name="Text Box 26"/>
          <p:cNvSpPr txBox="1">
            <a:spLocks noChangeArrowheads="1"/>
          </p:cNvSpPr>
          <p:nvPr/>
        </p:nvSpPr>
        <p:spPr bwMode="auto">
          <a:xfrm>
            <a:off x="8001000" y="4654553"/>
            <a:ext cx="2438400" cy="574675"/>
          </a:xfrm>
          <a:prstGeom prst="rect">
            <a:avLst/>
          </a:prstGeom>
          <a:solidFill>
            <a:srgbClr val="008000"/>
          </a:solidFill>
          <a:ln w="9525" algn="ctr">
            <a:solidFill>
              <a:srgbClr val="006600"/>
            </a:solidFill>
            <a:miter lim="800000"/>
          </a:ln>
        </p:spPr>
        <p:txBody>
          <a:bodyPr lIns="76544" tIns="38272" rIns="76544" bIns="38272"/>
          <a:lstStyle>
            <a:lvl1pPr defTabSz="765175">
              <a:defRPr sz="3200" b="1">
                <a:solidFill>
                  <a:schemeClr val="tx1"/>
                </a:solidFill>
                <a:latin typeface="Arial" panose="020B0604020202020204" pitchFamily="34" charset="0"/>
                <a:ea typeface="宋体" panose="02010600030101010101" pitchFamily="2" charset="-122"/>
              </a:defRPr>
            </a:lvl1pPr>
            <a:lvl2pPr marL="742950" indent="-285750" defTabSz="765175">
              <a:defRPr sz="3200" b="1">
                <a:solidFill>
                  <a:schemeClr val="tx1"/>
                </a:solidFill>
                <a:latin typeface="Arial" panose="020B0604020202020204" pitchFamily="34" charset="0"/>
                <a:ea typeface="宋体" panose="02010600030101010101" pitchFamily="2" charset="-122"/>
              </a:defRPr>
            </a:lvl2pPr>
            <a:lvl3pPr marL="1143000" indent="-228600" defTabSz="765175">
              <a:defRPr sz="3200" b="1">
                <a:solidFill>
                  <a:schemeClr val="tx1"/>
                </a:solidFill>
                <a:latin typeface="Arial" panose="020B0604020202020204" pitchFamily="34" charset="0"/>
                <a:ea typeface="宋体" panose="02010600030101010101" pitchFamily="2" charset="-122"/>
              </a:defRPr>
            </a:lvl3pPr>
            <a:lvl4pPr marL="1600200" indent="-228600" defTabSz="765175">
              <a:defRPr sz="3200" b="1">
                <a:solidFill>
                  <a:schemeClr val="tx1"/>
                </a:solidFill>
                <a:latin typeface="Arial" panose="020B0604020202020204" pitchFamily="34" charset="0"/>
                <a:ea typeface="宋体" panose="02010600030101010101" pitchFamily="2" charset="-122"/>
              </a:defRPr>
            </a:lvl4pPr>
            <a:lvl5pPr marL="2057400" indent="-228600" defTabSz="765175">
              <a:defRPr sz="3200" b="1">
                <a:solidFill>
                  <a:schemeClr val="tx1"/>
                </a:solidFill>
                <a:latin typeface="Arial" panose="020B0604020202020204" pitchFamily="34" charset="0"/>
                <a:ea typeface="宋体" panose="02010600030101010101" pitchFamily="2" charset="-122"/>
              </a:defRPr>
            </a:lvl5pPr>
            <a:lvl6pPr marL="25146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 hot Work</a:t>
            </a:r>
            <a:endPar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en-US"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动火作业</a:t>
            </a:r>
            <a:endParaRPr lang="zh-CN" altLang="en-GB"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744" name="Text Box 27"/>
          <p:cNvSpPr txBox="1">
            <a:spLocks noChangeArrowheads="1"/>
          </p:cNvSpPr>
          <p:nvPr/>
        </p:nvSpPr>
        <p:spPr bwMode="auto">
          <a:xfrm>
            <a:off x="8001003" y="2349503"/>
            <a:ext cx="2416175" cy="574675"/>
          </a:xfrm>
          <a:prstGeom prst="rect">
            <a:avLst/>
          </a:prstGeom>
          <a:solidFill>
            <a:srgbClr val="008000"/>
          </a:solidFill>
          <a:ln w="9525" algn="ctr">
            <a:solidFill>
              <a:srgbClr val="006600"/>
            </a:solidFill>
            <a:miter lim="800000"/>
          </a:ln>
        </p:spPr>
        <p:txBody>
          <a:bodyPr lIns="76544" tIns="38272" rIns="76544" bIns="38272"/>
          <a:lstStyle>
            <a:lvl1pPr defTabSz="765175">
              <a:defRPr sz="3200" b="1">
                <a:solidFill>
                  <a:schemeClr val="tx1"/>
                </a:solidFill>
                <a:latin typeface="Arial" panose="020B0604020202020204" pitchFamily="34" charset="0"/>
                <a:ea typeface="宋体" panose="02010600030101010101" pitchFamily="2" charset="-122"/>
              </a:defRPr>
            </a:lvl1pPr>
            <a:lvl2pPr marL="742950" indent="-285750" defTabSz="765175">
              <a:defRPr sz="3200" b="1">
                <a:solidFill>
                  <a:schemeClr val="tx1"/>
                </a:solidFill>
                <a:latin typeface="Arial" panose="020B0604020202020204" pitchFamily="34" charset="0"/>
                <a:ea typeface="宋体" panose="02010600030101010101" pitchFamily="2" charset="-122"/>
              </a:defRPr>
            </a:lvl2pPr>
            <a:lvl3pPr marL="1143000" indent="-228600" defTabSz="765175">
              <a:defRPr sz="3200" b="1">
                <a:solidFill>
                  <a:schemeClr val="tx1"/>
                </a:solidFill>
                <a:latin typeface="Arial" panose="020B0604020202020204" pitchFamily="34" charset="0"/>
                <a:ea typeface="宋体" panose="02010600030101010101" pitchFamily="2" charset="-122"/>
              </a:defRPr>
            </a:lvl3pPr>
            <a:lvl4pPr marL="1600200" indent="-228600" defTabSz="765175">
              <a:defRPr sz="3200" b="1">
                <a:solidFill>
                  <a:schemeClr val="tx1"/>
                </a:solidFill>
                <a:latin typeface="Arial" panose="020B0604020202020204" pitchFamily="34" charset="0"/>
                <a:ea typeface="宋体" panose="02010600030101010101" pitchFamily="2" charset="-122"/>
              </a:defRPr>
            </a:lvl4pPr>
            <a:lvl5pPr marL="2057400" indent="-228600" defTabSz="765175">
              <a:defRPr sz="3200" b="1">
                <a:solidFill>
                  <a:schemeClr val="tx1"/>
                </a:solidFill>
                <a:latin typeface="Arial" panose="020B0604020202020204" pitchFamily="34" charset="0"/>
                <a:ea typeface="宋体" panose="02010600030101010101" pitchFamily="2" charset="-122"/>
              </a:defRPr>
            </a:lvl5pPr>
            <a:lvl6pPr marL="25146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Compliance Audits</a:t>
            </a:r>
            <a:endPar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en-US"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符合性审计</a:t>
            </a:r>
            <a:endParaRPr lang="zh-CN" altLang="en-GB"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745" name="Text Box 28"/>
          <p:cNvSpPr txBox="1">
            <a:spLocks noChangeArrowheads="1"/>
          </p:cNvSpPr>
          <p:nvPr/>
        </p:nvSpPr>
        <p:spPr bwMode="auto">
          <a:xfrm>
            <a:off x="8001000" y="3141666"/>
            <a:ext cx="2438400" cy="574675"/>
          </a:xfrm>
          <a:prstGeom prst="rect">
            <a:avLst/>
          </a:prstGeom>
          <a:solidFill>
            <a:srgbClr val="008000"/>
          </a:solidFill>
          <a:ln w="9525" algn="ctr">
            <a:solidFill>
              <a:srgbClr val="006600"/>
            </a:solidFill>
            <a:miter lim="800000"/>
          </a:ln>
        </p:spPr>
        <p:txBody>
          <a:bodyPr lIns="76544" tIns="38272" rIns="76544" bIns="38272"/>
          <a:lstStyle>
            <a:lvl1pPr defTabSz="765175">
              <a:defRPr sz="3200" b="1">
                <a:solidFill>
                  <a:schemeClr val="tx1"/>
                </a:solidFill>
                <a:latin typeface="Arial" panose="020B0604020202020204" pitchFamily="34" charset="0"/>
                <a:ea typeface="宋体" panose="02010600030101010101" pitchFamily="2" charset="-122"/>
              </a:defRPr>
            </a:lvl1pPr>
            <a:lvl2pPr marL="742950" indent="-285750" defTabSz="765175">
              <a:defRPr sz="3200" b="1">
                <a:solidFill>
                  <a:schemeClr val="tx1"/>
                </a:solidFill>
                <a:latin typeface="Arial" panose="020B0604020202020204" pitchFamily="34" charset="0"/>
                <a:ea typeface="宋体" panose="02010600030101010101" pitchFamily="2" charset="-122"/>
              </a:defRPr>
            </a:lvl2pPr>
            <a:lvl3pPr marL="1143000" indent="-228600" defTabSz="765175">
              <a:defRPr sz="3200" b="1">
                <a:solidFill>
                  <a:schemeClr val="tx1"/>
                </a:solidFill>
                <a:latin typeface="Arial" panose="020B0604020202020204" pitchFamily="34" charset="0"/>
                <a:ea typeface="宋体" panose="02010600030101010101" pitchFamily="2" charset="-122"/>
              </a:defRPr>
            </a:lvl3pPr>
            <a:lvl4pPr marL="1600200" indent="-228600" defTabSz="765175">
              <a:defRPr sz="3200" b="1">
                <a:solidFill>
                  <a:schemeClr val="tx1"/>
                </a:solidFill>
                <a:latin typeface="Arial" panose="020B0604020202020204" pitchFamily="34" charset="0"/>
                <a:ea typeface="宋体" panose="02010600030101010101" pitchFamily="2" charset="-122"/>
              </a:defRPr>
            </a:lvl4pPr>
            <a:lvl5pPr marL="2057400" indent="-228600" defTabSz="765175">
              <a:defRPr sz="3200" b="1">
                <a:solidFill>
                  <a:schemeClr val="tx1"/>
                </a:solidFill>
                <a:latin typeface="Arial" panose="020B0604020202020204" pitchFamily="34" charset="0"/>
                <a:ea typeface="宋体" panose="02010600030101010101" pitchFamily="2" charset="-122"/>
              </a:defRPr>
            </a:lvl5pPr>
            <a:lvl6pPr marL="25146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Emergency Response</a:t>
            </a:r>
            <a:endPar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en-US"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应急响应</a:t>
            </a:r>
            <a:endParaRPr lang="zh-CN" altLang="en-GB"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746" name="Text Box 29"/>
          <p:cNvSpPr txBox="1">
            <a:spLocks noChangeArrowheads="1"/>
          </p:cNvSpPr>
          <p:nvPr/>
        </p:nvSpPr>
        <p:spPr bwMode="auto">
          <a:xfrm>
            <a:off x="8001000" y="1630366"/>
            <a:ext cx="2438400" cy="574675"/>
          </a:xfrm>
          <a:prstGeom prst="rect">
            <a:avLst/>
          </a:prstGeom>
          <a:solidFill>
            <a:srgbClr val="008000"/>
          </a:solidFill>
          <a:ln w="9525" algn="ctr">
            <a:solidFill>
              <a:srgbClr val="006600"/>
            </a:solidFill>
            <a:miter lim="800000"/>
          </a:ln>
        </p:spPr>
        <p:txBody>
          <a:bodyPr lIns="76544" tIns="38272" rIns="76544" bIns="38272"/>
          <a:lstStyle>
            <a:lvl1pPr defTabSz="765175">
              <a:defRPr sz="3200" b="1">
                <a:solidFill>
                  <a:schemeClr val="tx1"/>
                </a:solidFill>
                <a:latin typeface="Arial" panose="020B0604020202020204" pitchFamily="34" charset="0"/>
                <a:ea typeface="宋体" panose="02010600030101010101" pitchFamily="2" charset="-122"/>
              </a:defRPr>
            </a:lvl1pPr>
            <a:lvl2pPr marL="742950" indent="-285750" defTabSz="765175">
              <a:defRPr sz="3200" b="1">
                <a:solidFill>
                  <a:schemeClr val="tx1"/>
                </a:solidFill>
                <a:latin typeface="Arial" panose="020B0604020202020204" pitchFamily="34" charset="0"/>
                <a:ea typeface="宋体" panose="02010600030101010101" pitchFamily="2" charset="-122"/>
              </a:defRPr>
            </a:lvl2pPr>
            <a:lvl3pPr marL="1143000" indent="-228600" defTabSz="765175">
              <a:defRPr sz="3200" b="1">
                <a:solidFill>
                  <a:schemeClr val="tx1"/>
                </a:solidFill>
                <a:latin typeface="Arial" panose="020B0604020202020204" pitchFamily="34" charset="0"/>
                <a:ea typeface="宋体" panose="02010600030101010101" pitchFamily="2" charset="-122"/>
              </a:defRPr>
            </a:lvl3pPr>
            <a:lvl4pPr marL="1600200" indent="-228600" defTabSz="765175">
              <a:defRPr sz="3200" b="1">
                <a:solidFill>
                  <a:schemeClr val="tx1"/>
                </a:solidFill>
                <a:latin typeface="Arial" panose="020B0604020202020204" pitchFamily="34" charset="0"/>
                <a:ea typeface="宋体" panose="02010600030101010101" pitchFamily="2" charset="-122"/>
              </a:defRPr>
            </a:lvl4pPr>
            <a:lvl5pPr marL="2057400" indent="-228600" defTabSz="765175">
              <a:defRPr sz="3200" b="1">
                <a:solidFill>
                  <a:schemeClr val="tx1"/>
                </a:solidFill>
                <a:latin typeface="Arial" panose="020B0604020202020204" pitchFamily="34" charset="0"/>
                <a:ea typeface="宋体" panose="02010600030101010101" pitchFamily="2" charset="-122"/>
              </a:defRPr>
            </a:lvl5pPr>
            <a:lvl6pPr marL="25146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Trade Secrets</a:t>
            </a:r>
            <a:endPar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en-US"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商业机密</a:t>
            </a:r>
            <a:endParaRPr lang="zh-CN" altLang="en-GB"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747" name="Line 30"/>
          <p:cNvSpPr>
            <a:spLocks noChangeShapeType="1"/>
          </p:cNvSpPr>
          <p:nvPr/>
        </p:nvSpPr>
        <p:spPr bwMode="auto">
          <a:xfrm flipV="1">
            <a:off x="4953000" y="3956050"/>
            <a:ext cx="533400" cy="144780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0748" name="Line 31"/>
          <p:cNvSpPr>
            <a:spLocks noChangeShapeType="1"/>
          </p:cNvSpPr>
          <p:nvPr/>
        </p:nvSpPr>
        <p:spPr bwMode="auto">
          <a:xfrm flipH="1" flipV="1">
            <a:off x="6172200" y="4108450"/>
            <a:ext cx="762000" cy="198120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0749" name="Line 32"/>
          <p:cNvSpPr>
            <a:spLocks noChangeShapeType="1"/>
          </p:cNvSpPr>
          <p:nvPr/>
        </p:nvSpPr>
        <p:spPr bwMode="auto">
          <a:xfrm flipH="1">
            <a:off x="6858000" y="1924050"/>
            <a:ext cx="1143000" cy="106680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0750" name="Text Box 33"/>
          <p:cNvSpPr txBox="1">
            <a:spLocks noChangeArrowheads="1"/>
          </p:cNvSpPr>
          <p:nvPr/>
        </p:nvSpPr>
        <p:spPr bwMode="auto">
          <a:xfrm>
            <a:off x="1600200" y="1752603"/>
            <a:ext cx="2895600" cy="815975"/>
          </a:xfrm>
          <a:prstGeom prst="rect">
            <a:avLst/>
          </a:prstGeom>
          <a:solidFill>
            <a:srgbClr val="008000"/>
          </a:solidFill>
          <a:ln w="9525" algn="ctr">
            <a:solidFill>
              <a:srgbClr val="006600"/>
            </a:solidFill>
            <a:miter lim="800000"/>
          </a:ln>
        </p:spPr>
        <p:txBody>
          <a:bodyPr lIns="76544" tIns="38272" rIns="76544" bIns="38272">
            <a:spAutoFit/>
          </a:bodyPr>
          <a:lstStyle>
            <a:lvl1pPr defTabSz="765175">
              <a:defRPr sz="3200" b="1">
                <a:solidFill>
                  <a:schemeClr val="tx1"/>
                </a:solidFill>
                <a:latin typeface="Arial" panose="020B0604020202020204" pitchFamily="34" charset="0"/>
                <a:ea typeface="宋体" panose="02010600030101010101" pitchFamily="2" charset="-122"/>
              </a:defRPr>
            </a:lvl1pPr>
            <a:lvl2pPr marL="742950" indent="-285750" defTabSz="765175">
              <a:defRPr sz="3200" b="1">
                <a:solidFill>
                  <a:schemeClr val="tx1"/>
                </a:solidFill>
                <a:latin typeface="Arial" panose="020B0604020202020204" pitchFamily="34" charset="0"/>
                <a:ea typeface="宋体" panose="02010600030101010101" pitchFamily="2" charset="-122"/>
              </a:defRPr>
            </a:lvl2pPr>
            <a:lvl3pPr marL="1143000" indent="-228600" defTabSz="765175">
              <a:defRPr sz="3200" b="1">
                <a:solidFill>
                  <a:schemeClr val="tx1"/>
                </a:solidFill>
                <a:latin typeface="Arial" panose="020B0604020202020204" pitchFamily="34" charset="0"/>
                <a:ea typeface="宋体" panose="02010600030101010101" pitchFamily="2" charset="-122"/>
              </a:defRPr>
            </a:lvl3pPr>
            <a:lvl4pPr marL="1600200" indent="-228600" defTabSz="765175">
              <a:defRPr sz="3200" b="1">
                <a:solidFill>
                  <a:schemeClr val="tx1"/>
                </a:solidFill>
                <a:latin typeface="Arial" panose="020B0604020202020204" pitchFamily="34" charset="0"/>
                <a:ea typeface="宋体" panose="02010600030101010101" pitchFamily="2" charset="-122"/>
              </a:defRPr>
            </a:lvl4pPr>
            <a:lvl5pPr marL="2057400" indent="-228600" defTabSz="765175">
              <a:defRPr sz="3200" b="1">
                <a:solidFill>
                  <a:schemeClr val="tx1"/>
                </a:solidFill>
                <a:latin typeface="Arial" panose="020B0604020202020204" pitchFamily="34" charset="0"/>
                <a:ea typeface="宋体" panose="02010600030101010101" pitchFamily="2" charset="-122"/>
              </a:defRPr>
            </a:lvl5pPr>
            <a:lvl6pPr marL="25146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defTabSz="765175"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Process Safety Information</a:t>
            </a:r>
            <a:endParaRPr lang="en-US" altLang="zh-CN"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en-US" sz="1600">
                <a:solidFill>
                  <a:srgbClr val="FEF800"/>
                </a:solidFill>
                <a:latin typeface="微软雅黑" panose="020B0503020204020204" pitchFamily="34" charset="-122"/>
                <a:ea typeface="微软雅黑" panose="020B0503020204020204" pitchFamily="34" charset="-122"/>
                <a:cs typeface="Arial" panose="020B0604020202020204" pitchFamily="34" charset="0"/>
              </a:rPr>
              <a:t>工艺安全信息</a:t>
            </a:r>
            <a:endParaRPr lang="zh-CN" altLang="en-GB" sz="1600">
              <a:solidFill>
                <a:srgbClr val="FEF8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751" name="矩形 33"/>
          <p:cNvSpPr>
            <a:spLocks noChangeArrowheads="1"/>
          </p:cNvSpPr>
          <p:nvPr/>
        </p:nvSpPr>
        <p:spPr bwMode="auto">
          <a:xfrm>
            <a:off x="866056" y="1053525"/>
            <a:ext cx="106122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dirty="0">
                <a:solidFill>
                  <a:srgbClr val="0000CC"/>
                </a:solidFill>
                <a:latin typeface="仿宋" panose="02010609060101010101" charset="-122"/>
                <a:ea typeface="仿宋" panose="02010609060101010101" charset="-122"/>
              </a:rPr>
              <a:t>美国职业安全与健康管理局（</a:t>
            </a:r>
            <a:r>
              <a:rPr lang="en-US" altLang="zh-CN" dirty="0">
                <a:solidFill>
                  <a:srgbClr val="0000CC"/>
                </a:solidFill>
                <a:latin typeface="仿宋" panose="02010609060101010101" charset="-122"/>
                <a:ea typeface="仿宋" panose="02010609060101010101" charset="-122"/>
              </a:rPr>
              <a:t>OSHA</a:t>
            </a:r>
            <a:r>
              <a:rPr lang="zh-CN" altLang="en-US" dirty="0">
                <a:solidFill>
                  <a:srgbClr val="0000CC"/>
                </a:solidFill>
                <a:latin typeface="仿宋" panose="02010609060101010101" charset="-122"/>
                <a:ea typeface="仿宋" panose="02010609060101010101" charset="-122"/>
              </a:rPr>
              <a:t>）的过程安全管理标准</a:t>
            </a:r>
            <a:endParaRPr lang="zh-CN" altLang="en-US" dirty="0"/>
          </a:p>
        </p:txBody>
      </p:sp>
      <p:sp>
        <p:nvSpPr>
          <p:cNvPr id="36" name="标题 1"/>
          <p:cNvSpPr txBox="1"/>
          <p:nvPr/>
        </p:nvSpPr>
        <p:spPr bwMode="auto">
          <a:xfrm>
            <a:off x="6408904" y="494772"/>
            <a:ext cx="3944415" cy="411116"/>
          </a:xfrm>
          <a:prstGeom prst="rect">
            <a:avLst/>
          </a:prstGeom>
          <a:solidFill>
            <a:schemeClr val="accent1">
              <a:lumMod val="90000"/>
            </a:schemeClr>
          </a:solidFill>
          <a:ln w="9525">
            <a:noFill/>
            <a:miter lim="800000"/>
          </a:ln>
        </p:spPr>
        <p:txBody>
          <a:bodyPr anchor="ctr"/>
          <a:lstStyle/>
          <a:p>
            <a:pPr algn="ctr">
              <a:defRPr/>
            </a:pPr>
            <a:r>
              <a:rPr lang="zh-CN" altLang="en-US" sz="2000" kern="0" dirty="0">
                <a:solidFill>
                  <a:schemeClr val="tx2"/>
                </a:solidFill>
                <a:latin typeface="方正小标宋简体" pitchFamily="65" charset="-122"/>
                <a:ea typeface="方正小标宋简体" pitchFamily="65" charset="-122"/>
                <a:cs typeface="Arial" panose="020B0604020202020204" pitchFamily="34" charset="0"/>
              </a:rPr>
              <a:t>化工过程安全管理要素对比</a:t>
            </a:r>
            <a:endParaRPr lang="zh-CN" altLang="en-US" sz="2000" kern="0" dirty="0">
              <a:solidFill>
                <a:schemeClr val="tx2"/>
              </a:solidFill>
              <a:latin typeface="方正小标宋简体" pitchFamily="65" charset="-122"/>
              <a:ea typeface="方正小标宋简体" pitchFamily="65" charset="-122"/>
              <a:cs typeface="Arial" panose="020B0604020202020204" pitchFamily="34" charset="0"/>
            </a:endParaRPr>
          </a:p>
        </p:txBody>
      </p:sp>
      <p:sp>
        <p:nvSpPr>
          <p:cNvPr id="2" name="矩形 1"/>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1"/>
          <p:cNvSpPr txBox="1">
            <a:spLocks noChangeArrowheads="1"/>
          </p:cNvSpPr>
          <p:nvPr/>
        </p:nvSpPr>
        <p:spPr bwMode="auto">
          <a:xfrm>
            <a:off x="6810375" y="2038353"/>
            <a:ext cx="1214438" cy="461963"/>
          </a:xfrm>
          <a:prstGeom prst="rect">
            <a:avLst/>
          </a:prstGeom>
          <a:solidFill>
            <a:srgbClr val="FFFF00"/>
          </a:solidFill>
          <a:ln w="3175">
            <a:solidFill>
              <a:schemeClr val="tx1"/>
            </a:solidFill>
            <a:miter lim="800000"/>
          </a:ln>
        </p:spPr>
        <p:txBody>
          <a:bodyPr>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2400">
                <a:latin typeface="仿宋" panose="02010609060101010101" charset="-122"/>
                <a:ea typeface="仿宋" panose="02010609060101010101" charset="-122"/>
              </a:rPr>
              <a:t>领导力</a:t>
            </a:r>
            <a:endParaRPr lang="zh-CN" altLang="en-US" sz="2400">
              <a:latin typeface="仿宋" panose="02010609060101010101" charset="-122"/>
              <a:ea typeface="仿宋" panose="02010609060101010101" charset="-122"/>
            </a:endParaRPr>
          </a:p>
        </p:txBody>
      </p:sp>
      <p:cxnSp>
        <p:nvCxnSpPr>
          <p:cNvPr id="38915" name="直接箭头连接符 3"/>
          <p:cNvCxnSpPr>
            <a:cxnSpLocks noChangeShapeType="1"/>
            <a:stCxn id="38917" idx="2"/>
          </p:cNvCxnSpPr>
          <p:nvPr/>
        </p:nvCxnSpPr>
        <p:spPr bwMode="auto">
          <a:xfrm rot="5400000">
            <a:off x="5778500" y="2341563"/>
            <a:ext cx="814388" cy="36512"/>
          </a:xfrm>
          <a:prstGeom prst="straightConnector1">
            <a:avLst/>
          </a:prstGeom>
          <a:noFill/>
          <a:ln w="38100" algn="ctr">
            <a:solidFill>
              <a:srgbClr val="FF6600"/>
            </a:solidFill>
            <a:round/>
            <a:tailEnd type="arrow" w="med" len="med"/>
          </a:ln>
          <a:extLst>
            <a:ext uri="{909E8E84-426E-40DD-AFC4-6F175D3DCCD1}">
              <a14:hiddenFill xmlns:a14="http://schemas.microsoft.com/office/drawing/2010/main">
                <a:noFill/>
              </a14:hiddenFill>
            </a:ext>
          </a:extLst>
        </p:spPr>
      </p:cxnSp>
      <p:grpSp>
        <p:nvGrpSpPr>
          <p:cNvPr id="38916" name="组合 31"/>
          <p:cNvGrpSpPr/>
          <p:nvPr/>
        </p:nvGrpSpPr>
        <p:grpSpPr bwMode="auto">
          <a:xfrm>
            <a:off x="1952627" y="2755900"/>
            <a:ext cx="8358186" cy="3530600"/>
            <a:chOff x="357196" y="2492375"/>
            <a:chExt cx="8358212" cy="3530598"/>
          </a:xfrm>
        </p:grpSpPr>
        <p:cxnSp>
          <p:nvCxnSpPr>
            <p:cNvPr id="38921" name="直接连接符 5"/>
            <p:cNvCxnSpPr>
              <a:cxnSpLocks noChangeShapeType="1"/>
            </p:cNvCxnSpPr>
            <p:nvPr/>
          </p:nvCxnSpPr>
          <p:spPr bwMode="auto">
            <a:xfrm>
              <a:off x="571472" y="2500306"/>
              <a:ext cx="7858180" cy="1588"/>
            </a:xfrm>
            <a:prstGeom prst="line">
              <a:avLst/>
            </a:prstGeom>
            <a:noFill/>
            <a:ln w="38100" algn="ctr">
              <a:solidFill>
                <a:srgbClr val="FF6600"/>
              </a:solidFill>
              <a:round/>
            </a:ln>
            <a:extLst>
              <a:ext uri="{909E8E84-426E-40DD-AFC4-6F175D3DCCD1}">
                <a14:hiddenFill xmlns:a14="http://schemas.microsoft.com/office/drawing/2010/main">
                  <a:noFill/>
                </a14:hiddenFill>
              </a:ext>
            </a:extLst>
          </p:spPr>
        </p:cxnSp>
        <p:cxnSp>
          <p:nvCxnSpPr>
            <p:cNvPr id="38922" name="直接箭头连接符 8"/>
            <p:cNvCxnSpPr>
              <a:cxnSpLocks noChangeShapeType="1"/>
            </p:cNvCxnSpPr>
            <p:nvPr/>
          </p:nvCxnSpPr>
          <p:spPr bwMode="auto">
            <a:xfrm>
              <a:off x="571472" y="2492375"/>
              <a:ext cx="0" cy="649288"/>
            </a:xfrm>
            <a:prstGeom prst="straightConnector1">
              <a:avLst/>
            </a:prstGeom>
            <a:noFill/>
            <a:ln w="38100" algn="ctr">
              <a:solidFill>
                <a:srgbClr val="FF6600"/>
              </a:solidFill>
              <a:round/>
              <a:tailEnd type="arrow" w="med" len="med"/>
            </a:ln>
            <a:extLst>
              <a:ext uri="{909E8E84-426E-40DD-AFC4-6F175D3DCCD1}">
                <a14:hiddenFill xmlns:a14="http://schemas.microsoft.com/office/drawing/2010/main">
                  <a:noFill/>
                </a14:hiddenFill>
              </a:ext>
            </a:extLst>
          </p:spPr>
        </p:cxnSp>
        <p:sp>
          <p:nvSpPr>
            <p:cNvPr id="38923" name="TextBox 7"/>
            <p:cNvSpPr txBox="1">
              <a:spLocks noChangeArrowheads="1"/>
            </p:cNvSpPr>
            <p:nvPr/>
          </p:nvSpPr>
          <p:spPr bwMode="auto">
            <a:xfrm>
              <a:off x="357196" y="3141663"/>
              <a:ext cx="554000" cy="287972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2400">
                  <a:latin typeface="仿宋" panose="02010609060101010101" charset="-122"/>
                  <a:ea typeface="仿宋" panose="02010609060101010101" charset="-122"/>
                </a:rPr>
                <a:t>安全生产信息管理</a:t>
              </a:r>
              <a:endParaRPr lang="zh-CN" altLang="en-US" sz="2400">
                <a:latin typeface="仿宋" panose="02010609060101010101" charset="-122"/>
                <a:ea typeface="仿宋" panose="02010609060101010101" charset="-122"/>
              </a:endParaRPr>
            </a:p>
          </p:txBody>
        </p:sp>
        <p:cxnSp>
          <p:nvCxnSpPr>
            <p:cNvPr id="38924" name="直接箭头连接符 11"/>
            <p:cNvCxnSpPr>
              <a:cxnSpLocks noChangeShapeType="1"/>
            </p:cNvCxnSpPr>
            <p:nvPr/>
          </p:nvCxnSpPr>
          <p:spPr bwMode="auto">
            <a:xfrm>
              <a:off x="1285852" y="2492375"/>
              <a:ext cx="0" cy="649288"/>
            </a:xfrm>
            <a:prstGeom prst="straightConnector1">
              <a:avLst/>
            </a:prstGeom>
            <a:noFill/>
            <a:ln w="38100" algn="ctr">
              <a:solidFill>
                <a:srgbClr val="FF6600"/>
              </a:solidFill>
              <a:round/>
              <a:tailEnd type="arrow" w="med" len="med"/>
            </a:ln>
            <a:extLst>
              <a:ext uri="{909E8E84-426E-40DD-AFC4-6F175D3DCCD1}">
                <a14:hiddenFill xmlns:a14="http://schemas.microsoft.com/office/drawing/2010/main">
                  <a:noFill/>
                </a14:hiddenFill>
              </a:ext>
            </a:extLst>
          </p:spPr>
        </p:cxnSp>
        <p:sp>
          <p:nvSpPr>
            <p:cNvPr id="38925" name="TextBox 12"/>
            <p:cNvSpPr txBox="1">
              <a:spLocks noChangeArrowheads="1"/>
            </p:cNvSpPr>
            <p:nvPr/>
          </p:nvSpPr>
          <p:spPr bwMode="auto">
            <a:xfrm>
              <a:off x="1071576" y="3141663"/>
              <a:ext cx="554000" cy="287972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2400">
                  <a:latin typeface="仿宋" panose="02010609060101010101" charset="-122"/>
                  <a:ea typeface="仿宋" panose="02010609060101010101" charset="-122"/>
                </a:rPr>
                <a:t>风险管理</a:t>
              </a:r>
              <a:endParaRPr lang="zh-CN" altLang="en-US" sz="2400">
                <a:latin typeface="仿宋" panose="02010609060101010101" charset="-122"/>
                <a:ea typeface="仿宋" panose="02010609060101010101" charset="-122"/>
              </a:endParaRPr>
            </a:p>
          </p:txBody>
        </p:sp>
        <p:cxnSp>
          <p:nvCxnSpPr>
            <p:cNvPr id="38926" name="直接箭头连接符 14"/>
            <p:cNvCxnSpPr>
              <a:cxnSpLocks noChangeShapeType="1"/>
            </p:cNvCxnSpPr>
            <p:nvPr/>
          </p:nvCxnSpPr>
          <p:spPr bwMode="auto">
            <a:xfrm>
              <a:off x="2071670" y="2492375"/>
              <a:ext cx="0" cy="649288"/>
            </a:xfrm>
            <a:prstGeom prst="straightConnector1">
              <a:avLst/>
            </a:prstGeom>
            <a:noFill/>
            <a:ln w="38100" algn="ctr">
              <a:solidFill>
                <a:srgbClr val="FF6600"/>
              </a:solidFill>
              <a:round/>
              <a:tailEnd type="arrow" w="med" len="med"/>
            </a:ln>
            <a:extLst>
              <a:ext uri="{909E8E84-426E-40DD-AFC4-6F175D3DCCD1}">
                <a14:hiddenFill xmlns:a14="http://schemas.microsoft.com/office/drawing/2010/main">
                  <a:noFill/>
                </a14:hiddenFill>
              </a:ext>
            </a:extLst>
          </p:spPr>
        </p:cxnSp>
        <p:sp>
          <p:nvSpPr>
            <p:cNvPr id="38927" name="TextBox 15"/>
            <p:cNvSpPr txBox="1">
              <a:spLocks noChangeArrowheads="1"/>
            </p:cNvSpPr>
            <p:nvPr/>
          </p:nvSpPr>
          <p:spPr bwMode="auto">
            <a:xfrm>
              <a:off x="1785956" y="3141663"/>
              <a:ext cx="554000" cy="287972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2400" dirty="0">
                  <a:latin typeface="仿宋" panose="02010609060101010101" charset="-122"/>
                  <a:ea typeface="仿宋" panose="02010609060101010101" charset="-122"/>
                </a:rPr>
                <a:t>装置运行安全管理</a:t>
              </a:r>
              <a:endParaRPr lang="zh-CN" altLang="en-US" sz="2400" dirty="0">
                <a:latin typeface="仿宋" panose="02010609060101010101" charset="-122"/>
                <a:ea typeface="仿宋" panose="02010609060101010101" charset="-122"/>
              </a:endParaRPr>
            </a:p>
          </p:txBody>
        </p:sp>
        <p:cxnSp>
          <p:nvCxnSpPr>
            <p:cNvPr id="38928" name="直接箭头连接符 16"/>
            <p:cNvCxnSpPr>
              <a:cxnSpLocks noChangeShapeType="1"/>
            </p:cNvCxnSpPr>
            <p:nvPr/>
          </p:nvCxnSpPr>
          <p:spPr bwMode="auto">
            <a:xfrm>
              <a:off x="2714612" y="2492375"/>
              <a:ext cx="0" cy="649288"/>
            </a:xfrm>
            <a:prstGeom prst="straightConnector1">
              <a:avLst/>
            </a:prstGeom>
            <a:noFill/>
            <a:ln w="38100" algn="ctr">
              <a:solidFill>
                <a:srgbClr val="FF6600"/>
              </a:solidFill>
              <a:round/>
              <a:tailEnd type="arrow" w="med" len="med"/>
            </a:ln>
            <a:extLst>
              <a:ext uri="{909E8E84-426E-40DD-AFC4-6F175D3DCCD1}">
                <a14:hiddenFill xmlns:a14="http://schemas.microsoft.com/office/drawing/2010/main">
                  <a:noFill/>
                </a14:hiddenFill>
              </a:ext>
            </a:extLst>
          </p:spPr>
        </p:cxnSp>
        <p:sp>
          <p:nvSpPr>
            <p:cNvPr id="38929" name="TextBox 17"/>
            <p:cNvSpPr txBox="1">
              <a:spLocks noChangeArrowheads="1"/>
            </p:cNvSpPr>
            <p:nvPr/>
          </p:nvSpPr>
          <p:spPr bwMode="auto">
            <a:xfrm>
              <a:off x="2500337" y="3141663"/>
              <a:ext cx="554000" cy="287972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2400">
                  <a:latin typeface="仿宋" panose="02010609060101010101" charset="-122"/>
                  <a:ea typeface="仿宋" panose="02010609060101010101" charset="-122"/>
                </a:rPr>
                <a:t>岗位安全培训</a:t>
              </a:r>
              <a:endParaRPr lang="zh-CN" altLang="en-US" sz="2400">
                <a:latin typeface="仿宋" panose="02010609060101010101" charset="-122"/>
                <a:ea typeface="仿宋" panose="02010609060101010101" charset="-122"/>
              </a:endParaRPr>
            </a:p>
          </p:txBody>
        </p:sp>
        <p:cxnSp>
          <p:nvCxnSpPr>
            <p:cNvPr id="38930" name="直接箭头连接符 16"/>
            <p:cNvCxnSpPr>
              <a:cxnSpLocks noChangeShapeType="1"/>
            </p:cNvCxnSpPr>
            <p:nvPr/>
          </p:nvCxnSpPr>
          <p:spPr bwMode="auto">
            <a:xfrm>
              <a:off x="3428992" y="2500306"/>
              <a:ext cx="0" cy="649288"/>
            </a:xfrm>
            <a:prstGeom prst="straightConnector1">
              <a:avLst/>
            </a:prstGeom>
            <a:noFill/>
            <a:ln w="38100" algn="ctr">
              <a:solidFill>
                <a:srgbClr val="FF6600"/>
              </a:solidFill>
              <a:round/>
              <a:tailEnd type="arrow" w="med" len="med"/>
            </a:ln>
            <a:extLst>
              <a:ext uri="{909E8E84-426E-40DD-AFC4-6F175D3DCCD1}">
                <a14:hiddenFill xmlns:a14="http://schemas.microsoft.com/office/drawing/2010/main">
                  <a:noFill/>
                </a14:hiddenFill>
              </a:ext>
            </a:extLst>
          </p:spPr>
        </p:cxnSp>
        <p:sp>
          <p:nvSpPr>
            <p:cNvPr id="38931" name="TextBox 17"/>
            <p:cNvSpPr txBox="1">
              <a:spLocks noChangeArrowheads="1"/>
            </p:cNvSpPr>
            <p:nvPr/>
          </p:nvSpPr>
          <p:spPr bwMode="auto">
            <a:xfrm>
              <a:off x="3214677" y="3143248"/>
              <a:ext cx="554000" cy="287972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2400">
                  <a:latin typeface="仿宋" panose="02010609060101010101" charset="-122"/>
                  <a:ea typeface="仿宋" panose="02010609060101010101" charset="-122"/>
                </a:rPr>
                <a:t>试生产安全管理</a:t>
              </a:r>
              <a:endParaRPr lang="zh-CN" altLang="en-US" sz="2400">
                <a:latin typeface="仿宋" panose="02010609060101010101" charset="-122"/>
                <a:ea typeface="仿宋" panose="02010609060101010101" charset="-122"/>
              </a:endParaRPr>
            </a:p>
          </p:txBody>
        </p:sp>
        <p:cxnSp>
          <p:nvCxnSpPr>
            <p:cNvPr id="38932" name="直接箭头连接符 16"/>
            <p:cNvCxnSpPr>
              <a:cxnSpLocks noChangeShapeType="1"/>
            </p:cNvCxnSpPr>
            <p:nvPr/>
          </p:nvCxnSpPr>
          <p:spPr bwMode="auto">
            <a:xfrm>
              <a:off x="4214810" y="2500306"/>
              <a:ext cx="0" cy="649288"/>
            </a:xfrm>
            <a:prstGeom prst="straightConnector1">
              <a:avLst/>
            </a:prstGeom>
            <a:noFill/>
            <a:ln w="38100" algn="ctr">
              <a:solidFill>
                <a:srgbClr val="FF6600"/>
              </a:solidFill>
              <a:round/>
              <a:tailEnd type="arrow" w="med" len="med"/>
            </a:ln>
            <a:extLst>
              <a:ext uri="{909E8E84-426E-40DD-AFC4-6F175D3DCCD1}">
                <a14:hiddenFill xmlns:a14="http://schemas.microsoft.com/office/drawing/2010/main">
                  <a:noFill/>
                </a14:hiddenFill>
              </a:ext>
            </a:extLst>
          </p:spPr>
        </p:cxnSp>
        <p:sp>
          <p:nvSpPr>
            <p:cNvPr id="38933" name="TextBox 17"/>
            <p:cNvSpPr txBox="1">
              <a:spLocks noChangeArrowheads="1"/>
            </p:cNvSpPr>
            <p:nvPr/>
          </p:nvSpPr>
          <p:spPr bwMode="auto">
            <a:xfrm>
              <a:off x="3929057" y="3143248"/>
              <a:ext cx="554000" cy="287972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2400">
                  <a:latin typeface="仿宋" panose="02010609060101010101" charset="-122"/>
                  <a:ea typeface="仿宋" panose="02010609060101010101" charset="-122"/>
                </a:rPr>
                <a:t>设备完好性</a:t>
              </a:r>
              <a:endParaRPr lang="zh-CN" altLang="en-US" sz="2400">
                <a:latin typeface="仿宋" panose="02010609060101010101" charset="-122"/>
                <a:ea typeface="仿宋" panose="02010609060101010101" charset="-122"/>
              </a:endParaRPr>
            </a:p>
          </p:txBody>
        </p:sp>
        <p:cxnSp>
          <p:nvCxnSpPr>
            <p:cNvPr id="38934" name="直接箭头连接符 16"/>
            <p:cNvCxnSpPr>
              <a:cxnSpLocks noChangeShapeType="1"/>
            </p:cNvCxnSpPr>
            <p:nvPr/>
          </p:nvCxnSpPr>
          <p:spPr bwMode="auto">
            <a:xfrm>
              <a:off x="4857752" y="2500306"/>
              <a:ext cx="0" cy="649288"/>
            </a:xfrm>
            <a:prstGeom prst="straightConnector1">
              <a:avLst/>
            </a:prstGeom>
            <a:noFill/>
            <a:ln w="38100" algn="ctr">
              <a:solidFill>
                <a:srgbClr val="FF6600"/>
              </a:solidFill>
              <a:round/>
              <a:tailEnd type="arrow" w="med" len="med"/>
            </a:ln>
            <a:extLst>
              <a:ext uri="{909E8E84-426E-40DD-AFC4-6F175D3DCCD1}">
                <a14:hiddenFill xmlns:a14="http://schemas.microsoft.com/office/drawing/2010/main">
                  <a:noFill/>
                </a14:hiddenFill>
              </a:ext>
            </a:extLst>
          </p:spPr>
        </p:cxnSp>
        <p:sp>
          <p:nvSpPr>
            <p:cNvPr id="38935" name="TextBox 17"/>
            <p:cNvSpPr txBox="1">
              <a:spLocks noChangeArrowheads="1"/>
            </p:cNvSpPr>
            <p:nvPr/>
          </p:nvSpPr>
          <p:spPr bwMode="auto">
            <a:xfrm>
              <a:off x="4643437" y="3143248"/>
              <a:ext cx="554000" cy="287972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2400">
                  <a:latin typeface="仿宋" panose="02010609060101010101" charset="-122"/>
                  <a:ea typeface="仿宋" panose="02010609060101010101" charset="-122"/>
                </a:rPr>
                <a:t>作业安全管理</a:t>
              </a:r>
              <a:endParaRPr lang="zh-CN" altLang="en-US" sz="2400">
                <a:latin typeface="仿宋" panose="02010609060101010101" charset="-122"/>
                <a:ea typeface="仿宋" panose="02010609060101010101" charset="-122"/>
              </a:endParaRPr>
            </a:p>
          </p:txBody>
        </p:sp>
        <p:cxnSp>
          <p:nvCxnSpPr>
            <p:cNvPr id="38936" name="直接箭头连接符 16"/>
            <p:cNvCxnSpPr>
              <a:cxnSpLocks noChangeShapeType="1"/>
            </p:cNvCxnSpPr>
            <p:nvPr/>
          </p:nvCxnSpPr>
          <p:spPr bwMode="auto">
            <a:xfrm>
              <a:off x="5572132" y="2500306"/>
              <a:ext cx="0" cy="649288"/>
            </a:xfrm>
            <a:prstGeom prst="straightConnector1">
              <a:avLst/>
            </a:prstGeom>
            <a:noFill/>
            <a:ln w="38100" algn="ctr">
              <a:solidFill>
                <a:srgbClr val="FF6600"/>
              </a:solidFill>
              <a:round/>
              <a:tailEnd type="arrow" w="med" len="med"/>
            </a:ln>
            <a:extLst>
              <a:ext uri="{909E8E84-426E-40DD-AFC4-6F175D3DCCD1}">
                <a14:hiddenFill xmlns:a14="http://schemas.microsoft.com/office/drawing/2010/main">
                  <a:noFill/>
                </a14:hiddenFill>
              </a:ext>
            </a:extLst>
          </p:spPr>
        </p:cxnSp>
        <p:sp>
          <p:nvSpPr>
            <p:cNvPr id="38937" name="TextBox 17"/>
            <p:cNvSpPr txBox="1">
              <a:spLocks noChangeArrowheads="1"/>
            </p:cNvSpPr>
            <p:nvPr/>
          </p:nvSpPr>
          <p:spPr bwMode="auto">
            <a:xfrm>
              <a:off x="5303885" y="3143248"/>
              <a:ext cx="554000" cy="287972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2400">
                  <a:latin typeface="仿宋" panose="02010609060101010101" charset="-122"/>
                  <a:ea typeface="仿宋" panose="02010609060101010101" charset="-122"/>
                </a:rPr>
                <a:t>承包商管理</a:t>
              </a:r>
              <a:endParaRPr lang="zh-CN" altLang="en-US" sz="2400">
                <a:latin typeface="仿宋" panose="02010609060101010101" charset="-122"/>
                <a:ea typeface="仿宋" panose="02010609060101010101" charset="-122"/>
              </a:endParaRPr>
            </a:p>
          </p:txBody>
        </p:sp>
        <p:cxnSp>
          <p:nvCxnSpPr>
            <p:cNvPr id="38938" name="直接箭头连接符 16"/>
            <p:cNvCxnSpPr>
              <a:cxnSpLocks noChangeShapeType="1"/>
            </p:cNvCxnSpPr>
            <p:nvPr/>
          </p:nvCxnSpPr>
          <p:spPr bwMode="auto">
            <a:xfrm>
              <a:off x="6215074" y="2500306"/>
              <a:ext cx="0" cy="649288"/>
            </a:xfrm>
            <a:prstGeom prst="straightConnector1">
              <a:avLst/>
            </a:prstGeom>
            <a:noFill/>
            <a:ln w="38100" algn="ctr">
              <a:solidFill>
                <a:srgbClr val="FF6600"/>
              </a:solidFill>
              <a:round/>
              <a:tailEnd type="arrow" w="med" len="med"/>
            </a:ln>
            <a:extLst>
              <a:ext uri="{909E8E84-426E-40DD-AFC4-6F175D3DCCD1}">
                <a14:hiddenFill xmlns:a14="http://schemas.microsoft.com/office/drawing/2010/main">
                  <a:noFill/>
                </a14:hiddenFill>
              </a:ext>
            </a:extLst>
          </p:spPr>
        </p:cxnSp>
        <p:sp>
          <p:nvSpPr>
            <p:cNvPr id="38939" name="TextBox 17"/>
            <p:cNvSpPr txBox="1">
              <a:spLocks noChangeArrowheads="1"/>
            </p:cNvSpPr>
            <p:nvPr/>
          </p:nvSpPr>
          <p:spPr bwMode="auto">
            <a:xfrm>
              <a:off x="6000759" y="3143248"/>
              <a:ext cx="554000" cy="287972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2400">
                  <a:latin typeface="仿宋" panose="02010609060101010101" charset="-122"/>
                  <a:ea typeface="仿宋" panose="02010609060101010101" charset="-122"/>
                </a:rPr>
                <a:t>变更管理</a:t>
              </a:r>
              <a:endParaRPr lang="zh-CN" altLang="en-US" sz="2400">
                <a:latin typeface="仿宋" panose="02010609060101010101" charset="-122"/>
                <a:ea typeface="仿宋" panose="02010609060101010101" charset="-122"/>
              </a:endParaRPr>
            </a:p>
          </p:txBody>
        </p:sp>
        <p:sp>
          <p:nvSpPr>
            <p:cNvPr id="38940" name="TextBox 17"/>
            <p:cNvSpPr txBox="1">
              <a:spLocks noChangeArrowheads="1"/>
            </p:cNvSpPr>
            <p:nvPr/>
          </p:nvSpPr>
          <p:spPr bwMode="auto">
            <a:xfrm>
              <a:off x="6715139" y="3143248"/>
              <a:ext cx="554000" cy="287972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2400">
                  <a:latin typeface="仿宋" panose="02010609060101010101" charset="-122"/>
                  <a:ea typeface="仿宋" panose="02010609060101010101" charset="-122"/>
                </a:rPr>
                <a:t>应急管理</a:t>
              </a:r>
              <a:endParaRPr lang="zh-CN" altLang="en-US" sz="2400">
                <a:latin typeface="仿宋" panose="02010609060101010101" charset="-122"/>
                <a:ea typeface="仿宋" panose="02010609060101010101" charset="-122"/>
              </a:endParaRPr>
            </a:p>
          </p:txBody>
        </p:sp>
        <p:cxnSp>
          <p:nvCxnSpPr>
            <p:cNvPr id="38941" name="直接箭头连接符 16"/>
            <p:cNvCxnSpPr>
              <a:cxnSpLocks noChangeShapeType="1"/>
            </p:cNvCxnSpPr>
            <p:nvPr/>
          </p:nvCxnSpPr>
          <p:spPr bwMode="auto">
            <a:xfrm>
              <a:off x="7000892" y="2500306"/>
              <a:ext cx="0" cy="649288"/>
            </a:xfrm>
            <a:prstGeom prst="straightConnector1">
              <a:avLst/>
            </a:prstGeom>
            <a:noFill/>
            <a:ln w="38100" algn="ctr">
              <a:solidFill>
                <a:srgbClr val="FF6600"/>
              </a:solidFill>
              <a:round/>
              <a:tailEnd type="arrow" w="med" len="med"/>
            </a:ln>
            <a:extLst>
              <a:ext uri="{909E8E84-426E-40DD-AFC4-6F175D3DCCD1}">
                <a14:hiddenFill xmlns:a14="http://schemas.microsoft.com/office/drawing/2010/main">
                  <a:noFill/>
                </a14:hiddenFill>
              </a:ext>
            </a:extLst>
          </p:spPr>
        </p:cxnSp>
        <p:cxnSp>
          <p:nvCxnSpPr>
            <p:cNvPr id="38942" name="直接箭头连接符 16"/>
            <p:cNvCxnSpPr>
              <a:cxnSpLocks noChangeShapeType="1"/>
            </p:cNvCxnSpPr>
            <p:nvPr/>
          </p:nvCxnSpPr>
          <p:spPr bwMode="auto">
            <a:xfrm>
              <a:off x="7643834" y="2500306"/>
              <a:ext cx="0" cy="649288"/>
            </a:xfrm>
            <a:prstGeom prst="straightConnector1">
              <a:avLst/>
            </a:prstGeom>
            <a:noFill/>
            <a:ln w="38100" algn="ctr">
              <a:solidFill>
                <a:srgbClr val="FF6600"/>
              </a:solidFill>
              <a:round/>
              <a:tailEnd type="arrow" w="med" len="med"/>
            </a:ln>
            <a:extLst>
              <a:ext uri="{909E8E84-426E-40DD-AFC4-6F175D3DCCD1}">
                <a14:hiddenFill xmlns:a14="http://schemas.microsoft.com/office/drawing/2010/main">
                  <a:noFill/>
                </a14:hiddenFill>
              </a:ext>
            </a:extLst>
          </p:spPr>
        </p:cxnSp>
        <p:sp>
          <p:nvSpPr>
            <p:cNvPr id="38943" name="TextBox 17"/>
            <p:cNvSpPr txBox="1">
              <a:spLocks noChangeArrowheads="1"/>
            </p:cNvSpPr>
            <p:nvPr/>
          </p:nvSpPr>
          <p:spPr bwMode="auto">
            <a:xfrm>
              <a:off x="7429519" y="3143248"/>
              <a:ext cx="554000" cy="287972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2400">
                  <a:latin typeface="仿宋" panose="02010609060101010101" charset="-122"/>
                  <a:ea typeface="仿宋" panose="02010609060101010101" charset="-122"/>
                </a:rPr>
                <a:t>事故和事件管理</a:t>
              </a:r>
              <a:endParaRPr lang="zh-CN" altLang="en-US" sz="2400">
                <a:latin typeface="仿宋" panose="02010609060101010101" charset="-122"/>
                <a:ea typeface="仿宋" panose="02010609060101010101" charset="-122"/>
              </a:endParaRPr>
            </a:p>
          </p:txBody>
        </p:sp>
        <p:cxnSp>
          <p:nvCxnSpPr>
            <p:cNvPr id="38944" name="直接箭头连接符 16"/>
            <p:cNvCxnSpPr>
              <a:cxnSpLocks noChangeShapeType="1"/>
            </p:cNvCxnSpPr>
            <p:nvPr/>
          </p:nvCxnSpPr>
          <p:spPr bwMode="auto">
            <a:xfrm>
              <a:off x="8429652" y="2500306"/>
              <a:ext cx="0" cy="649288"/>
            </a:xfrm>
            <a:prstGeom prst="straightConnector1">
              <a:avLst/>
            </a:prstGeom>
            <a:noFill/>
            <a:ln w="38100" algn="ctr">
              <a:solidFill>
                <a:srgbClr val="FF6600"/>
              </a:solidFill>
              <a:round/>
              <a:tailEnd type="arrow" w="med" len="med"/>
            </a:ln>
            <a:extLst>
              <a:ext uri="{909E8E84-426E-40DD-AFC4-6F175D3DCCD1}">
                <a14:hiddenFill xmlns:a14="http://schemas.microsoft.com/office/drawing/2010/main">
                  <a:noFill/>
                </a14:hiddenFill>
              </a:ext>
            </a:extLst>
          </p:spPr>
        </p:cxnSp>
        <p:sp>
          <p:nvSpPr>
            <p:cNvPr id="38945" name="TextBox 17"/>
            <p:cNvSpPr txBox="1">
              <a:spLocks noChangeArrowheads="1"/>
            </p:cNvSpPr>
            <p:nvPr/>
          </p:nvSpPr>
          <p:spPr bwMode="auto">
            <a:xfrm>
              <a:off x="8161408" y="3143248"/>
              <a:ext cx="554000" cy="287972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2400">
                  <a:latin typeface="仿宋" panose="02010609060101010101" charset="-122"/>
                  <a:ea typeface="仿宋" panose="02010609060101010101" charset="-122"/>
                </a:rPr>
                <a:t>持续改进</a:t>
              </a:r>
              <a:endParaRPr lang="zh-CN" altLang="en-US" sz="2400">
                <a:latin typeface="仿宋" panose="02010609060101010101" charset="-122"/>
                <a:ea typeface="仿宋" panose="02010609060101010101" charset="-122"/>
              </a:endParaRPr>
            </a:p>
          </p:txBody>
        </p:sp>
      </p:grpSp>
      <p:sp>
        <p:nvSpPr>
          <p:cNvPr id="38917" name="TextBox 33"/>
          <p:cNvSpPr txBox="1">
            <a:spLocks noChangeArrowheads="1"/>
          </p:cNvSpPr>
          <p:nvPr/>
        </p:nvSpPr>
        <p:spPr bwMode="auto">
          <a:xfrm>
            <a:off x="4381503" y="1428753"/>
            <a:ext cx="3643313" cy="523875"/>
          </a:xfrm>
          <a:prstGeom prst="rect">
            <a:avLst/>
          </a:prstGeom>
          <a:solidFill>
            <a:srgbClr val="A263D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2800">
                <a:latin typeface="仿宋" panose="02010609060101010101" charset="-122"/>
                <a:ea typeface="仿宋" panose="02010609060101010101" charset="-122"/>
              </a:rPr>
              <a:t>化工过程安全管理</a:t>
            </a:r>
            <a:endParaRPr lang="zh-CN" altLang="en-US" sz="2800">
              <a:latin typeface="仿宋" panose="02010609060101010101" charset="-122"/>
              <a:ea typeface="仿宋" panose="02010609060101010101" charset="-122"/>
            </a:endParaRPr>
          </a:p>
        </p:txBody>
      </p:sp>
      <p:cxnSp>
        <p:nvCxnSpPr>
          <p:cNvPr id="38918" name="直接箭头连接符 3"/>
          <p:cNvCxnSpPr>
            <a:cxnSpLocks noChangeShapeType="1"/>
          </p:cNvCxnSpPr>
          <p:nvPr/>
        </p:nvCxnSpPr>
        <p:spPr bwMode="auto">
          <a:xfrm rot="10800000">
            <a:off x="6167441" y="2286000"/>
            <a:ext cx="642937" cy="1588"/>
          </a:xfrm>
          <a:prstGeom prst="straightConnector1">
            <a:avLst/>
          </a:prstGeom>
          <a:noFill/>
          <a:ln w="38100" algn="ctr">
            <a:solidFill>
              <a:srgbClr val="FF6600"/>
            </a:solidFill>
            <a:round/>
            <a:tailEnd type="arrow" w="med" len="med"/>
          </a:ln>
          <a:extLst>
            <a:ext uri="{909E8E84-426E-40DD-AFC4-6F175D3DCCD1}">
              <a14:hiddenFill xmlns:a14="http://schemas.microsoft.com/office/drawing/2010/main">
                <a:noFill/>
              </a14:hiddenFill>
            </a:ext>
          </a:extLst>
        </p:spPr>
      </p:cxnSp>
      <p:sp>
        <p:nvSpPr>
          <p:cNvPr id="38919" name="Rectangle 14"/>
          <p:cNvSpPr>
            <a:spLocks noChangeArrowheads="1"/>
          </p:cNvSpPr>
          <p:nvPr/>
        </p:nvSpPr>
        <p:spPr bwMode="auto">
          <a:xfrm>
            <a:off x="2524128" y="2357438"/>
            <a:ext cx="3000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2000">
                <a:latin typeface="仿宋" panose="02010609060101010101" charset="-122"/>
                <a:ea typeface="仿宋" panose="02010609060101010101" charset="-122"/>
                <a:cs typeface="宋体" panose="02010600030101010101" pitchFamily="2" charset="-122"/>
              </a:rPr>
              <a:t>安监总管三</a:t>
            </a:r>
            <a:r>
              <a:rPr lang="en-US" altLang="zh-CN" sz="2000">
                <a:latin typeface="仿宋" panose="02010609060101010101" charset="-122"/>
                <a:ea typeface="仿宋" panose="02010609060101010101" charset="-122"/>
                <a:cs typeface="宋体" panose="02010600030101010101" pitchFamily="2" charset="-122"/>
              </a:rPr>
              <a:t>〔2013〕88</a:t>
            </a:r>
            <a:r>
              <a:rPr lang="zh-CN" altLang="en-US" sz="2000">
                <a:latin typeface="仿宋" panose="02010609060101010101" charset="-122"/>
                <a:ea typeface="仿宋" panose="02010609060101010101" charset="-122"/>
                <a:cs typeface="宋体" panose="02010600030101010101" pitchFamily="2" charset="-122"/>
              </a:rPr>
              <a:t>号</a:t>
            </a:r>
            <a:endParaRPr lang="zh-CN" altLang="en-US" sz="2000">
              <a:latin typeface="仿宋" panose="02010609060101010101" charset="-122"/>
              <a:ea typeface="仿宋" panose="02010609060101010101" charset="-122"/>
              <a:cs typeface="宋体" panose="02010600030101010101" pitchFamily="2" charset="-122"/>
            </a:endParaRPr>
          </a:p>
        </p:txBody>
      </p:sp>
      <p:sp>
        <p:nvSpPr>
          <p:cNvPr id="34" name="标题 1"/>
          <p:cNvSpPr txBox="1"/>
          <p:nvPr/>
        </p:nvSpPr>
        <p:spPr bwMode="auto">
          <a:xfrm>
            <a:off x="6408904" y="494772"/>
            <a:ext cx="3944415" cy="411116"/>
          </a:xfrm>
          <a:prstGeom prst="rect">
            <a:avLst/>
          </a:prstGeom>
          <a:solidFill>
            <a:schemeClr val="accent1">
              <a:lumMod val="90000"/>
            </a:schemeClr>
          </a:solidFill>
          <a:ln w="9525">
            <a:noFill/>
            <a:miter lim="800000"/>
          </a:ln>
        </p:spPr>
        <p:txBody>
          <a:bodyPr anchor="ctr"/>
          <a:lstStyle/>
          <a:p>
            <a:pPr algn="ctr">
              <a:defRPr/>
            </a:pPr>
            <a:r>
              <a:rPr lang="zh-CN" altLang="en-US" sz="2000" kern="0" dirty="0">
                <a:solidFill>
                  <a:schemeClr val="tx2"/>
                </a:solidFill>
                <a:latin typeface="方正小标宋简体" pitchFamily="65" charset="-122"/>
                <a:ea typeface="方正小标宋简体" pitchFamily="65" charset="-122"/>
                <a:cs typeface="Arial" panose="020B0604020202020204" pitchFamily="34" charset="0"/>
              </a:rPr>
              <a:t>化工过程安全管理要素对比</a:t>
            </a:r>
            <a:endParaRPr lang="zh-CN" altLang="en-US" sz="2000" kern="0" dirty="0">
              <a:solidFill>
                <a:schemeClr val="tx2"/>
              </a:solidFill>
              <a:latin typeface="方正小标宋简体" pitchFamily="65" charset="-122"/>
              <a:ea typeface="方正小标宋简体" pitchFamily="65" charset="-122"/>
              <a:cs typeface="Arial" panose="020B0604020202020204" pitchFamily="34" charset="0"/>
            </a:endParaRPr>
          </a:p>
        </p:txBody>
      </p:sp>
      <p:sp>
        <p:nvSpPr>
          <p:cNvPr id="36" name="矩形 35"/>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3752" name="Group 424"/>
          <p:cNvGraphicFramePr>
            <a:graphicFrameLocks noGrp="1"/>
          </p:cNvGraphicFramePr>
          <p:nvPr>
            <p:ph/>
          </p:nvPr>
        </p:nvGraphicFramePr>
        <p:xfrm>
          <a:off x="1738282" y="1214422"/>
          <a:ext cx="8572560" cy="5188248"/>
        </p:xfrm>
        <a:graphic>
          <a:graphicData uri="http://schemas.openxmlformats.org/drawingml/2006/table">
            <a:tbl>
              <a:tblPr/>
              <a:tblGrid>
                <a:gridCol w="682229"/>
                <a:gridCol w="1603788"/>
                <a:gridCol w="2071701"/>
                <a:gridCol w="2000264"/>
                <a:gridCol w="2214578"/>
              </a:tblGrid>
              <a:tr h="357519">
                <a:tc rowSpan="2">
                  <a:txBody>
                    <a:bodyPr/>
                    <a:lstStyle>
                      <a:lvl1pPr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105918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63385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2200275"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778125"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3235325"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692525"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4149725"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4606925"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序号</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algn="ctr">
                        <a:spcBef>
                          <a:spcPct val="50000"/>
                        </a:spcBef>
                      </a:pPr>
                      <a:r>
                        <a:rPr lang="zh-CN" altLang="en-US" sz="2200" b="1" dirty="0">
                          <a:solidFill>
                            <a:schemeClr val="accent2"/>
                          </a:solidFill>
                          <a:latin typeface="华文行楷" panose="02010800040101010101" pitchFamily="2" charset="-122"/>
                          <a:ea typeface="华文行楷" panose="02010800040101010101" pitchFamily="2" charset="-122"/>
                        </a:rPr>
                        <a:t>过程安全管理</a:t>
                      </a:r>
                      <a:r>
                        <a:rPr lang="en-US" altLang="zh-CN" sz="2200" b="1" dirty="0">
                          <a:solidFill>
                            <a:schemeClr val="accent2"/>
                          </a:solidFill>
                          <a:latin typeface="华文行楷" panose="02010800040101010101" pitchFamily="2" charset="-122"/>
                          <a:ea typeface="华文行楷" panose="02010800040101010101" pitchFamily="2" charset="-122"/>
                        </a:rPr>
                        <a:t>-</a:t>
                      </a:r>
                      <a:r>
                        <a:rPr lang="en-US" altLang="zh-CN" sz="2200" b="1" dirty="0">
                          <a:latin typeface="黑体" panose="02010609060101010101" pitchFamily="49" charset="-122"/>
                          <a:ea typeface="黑体" panose="02010609060101010101" pitchFamily="49" charset="-122"/>
                        </a:rPr>
                        <a:t>OSHA</a:t>
                      </a:r>
                      <a:r>
                        <a:rPr lang="zh-CN" altLang="en-US" sz="2200" b="1" dirty="0">
                          <a:latin typeface="黑体" panose="02010609060101010101" pitchFamily="49" charset="-122"/>
                          <a:ea typeface="黑体" panose="02010609060101010101" pitchFamily="49" charset="-122"/>
                        </a:rPr>
                        <a:t>、杜邦、行业标准、指导意见要素对比</a:t>
                      </a:r>
                      <a:endParaRPr lang="zh-CN" altLang="en-US" sz="2200" b="1" dirty="0">
                        <a:latin typeface="黑体" panose="02010609060101010101" pitchFamily="49" charset="-122"/>
                        <a:ea typeface="黑体" panose="02010609060101010101" pitchFamily="49" charset="-122"/>
                      </a:endParaRPr>
                    </a:p>
                  </a:txBody>
                  <a:tcPr marL="68580" marR="6858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cPr/>
                </a:tc>
                <a:tc hMerge="1">
                  <a:tcPr/>
                </a:tc>
                <a:tc hMerge="1">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6072">
                <a:tc vMerge="1">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1" i="0" u="none" strike="noStrike" cap="none" normalizeH="0" baseline="0" dirty="0">
                          <a:ln>
                            <a:noFill/>
                          </a:ln>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OSHA</a:t>
                      </a:r>
                      <a:endParaRPr kumimoji="0" lang="en-US" altLang="zh-CN" sz="1600" b="1" i="0" u="none" strike="noStrike" cap="none" normalizeH="0" baseline="0" dirty="0">
                        <a:ln>
                          <a:noFill/>
                        </a:ln>
                        <a:solidFill>
                          <a:srgbClr val="FF0000"/>
                        </a:solidFill>
                        <a:effectLst/>
                        <a:latin typeface="Arial" panose="020B0604020202020204" pitchFamily="34" charset="0"/>
                        <a:ea typeface="宋体" panose="02010600030101010101" pitchFamily="2" charset="-122"/>
                      </a:endParaRPr>
                    </a:p>
                  </a:txBody>
                  <a:tcPr marL="68580" marR="6858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1" i="0" u="none" strike="noStrike" cap="none" normalizeH="0" baseline="0" dirty="0">
                          <a:ln>
                            <a:noFill/>
                          </a:ln>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杜邦</a:t>
                      </a:r>
                      <a:endParaRPr kumimoji="0" lang="zh-CN" altLang="en-US" sz="1600" b="1" i="0" u="none" strike="noStrike" cap="none" normalizeH="0" baseline="0" dirty="0">
                        <a:ln>
                          <a:noFill/>
                        </a:ln>
                        <a:solidFill>
                          <a:srgbClr val="FF0000"/>
                        </a:solidFill>
                        <a:effectLst/>
                        <a:latin typeface="Arial" panose="020B0604020202020204" pitchFamily="34" charset="0"/>
                        <a:ea typeface="宋体" panose="02010600030101010101" pitchFamily="2" charset="-122"/>
                      </a:endParaRPr>
                    </a:p>
                  </a:txBody>
                  <a:tcPr marL="68580" marR="6858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1" i="0" u="none" strike="noStrike" kern="1200" cap="none" normalizeH="0" baseline="0" dirty="0">
                          <a:ln>
                            <a:noFill/>
                          </a:ln>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AQ/T 3034-2010</a:t>
                      </a:r>
                      <a:endParaRPr kumimoji="0" lang="en-US" altLang="zh-CN" sz="1600" b="1" i="0" u="none" strike="noStrike" kern="1200" cap="none" normalizeH="0" baseline="0" dirty="0">
                        <a:ln>
                          <a:noFill/>
                        </a:ln>
                        <a:solidFill>
                          <a:srgbClr val="FF0000"/>
                        </a:solidFill>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1" i="0" u="none" strike="noStrike" kern="1200" cap="none" normalizeH="0" baseline="0" dirty="0">
                          <a:ln>
                            <a:noFill/>
                          </a:ln>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指导意见</a:t>
                      </a:r>
                      <a:r>
                        <a:rPr kumimoji="0" lang="en-US" altLang="zh-CN" sz="1600" b="1" i="0" u="none" strike="noStrike" kern="1200" cap="none" normalizeH="0" baseline="0" dirty="0">
                          <a:ln>
                            <a:noFill/>
                          </a:ln>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〔2013〕88</a:t>
                      </a:r>
                      <a:r>
                        <a:rPr kumimoji="0" lang="zh-CN" altLang="en-US" sz="1600" b="1" i="0" u="none" strike="noStrike" kern="1200" cap="none" normalizeH="0" baseline="0" dirty="0">
                          <a:ln>
                            <a:noFill/>
                          </a:ln>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号</a:t>
                      </a:r>
                      <a:endParaRPr kumimoji="0" lang="zh-CN" altLang="en-US" sz="1600" b="1" i="0" u="none" strike="noStrike" kern="1200" cap="none" normalizeH="0" baseline="0" dirty="0">
                        <a:ln>
                          <a:noFill/>
                        </a:ln>
                        <a:solidFill>
                          <a:srgbClr val="FF0000"/>
                        </a:solidFill>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7105">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1</a:t>
                      </a:r>
                      <a:endParaRPr kumimoji="0" lang="en-US" altLang="zh-CN" sz="1600" b="0" i="0" u="none" strike="noStrike" cap="none" normalizeH="0" baseline="0" dirty="0">
                        <a:ln>
                          <a:noFill/>
                        </a:ln>
                        <a:solidFill>
                          <a:schemeClr val="tx1"/>
                        </a:solidFill>
                        <a:effectLst/>
                        <a:latin typeface="+mn-lt"/>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过程安全信息</a:t>
                      </a:r>
                      <a:endParaRPr kumimoji="0" lang="zh-CN" altLang="en-US"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kern="1200"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rPr>
                        <a:t>过程安全信息</a:t>
                      </a:r>
                      <a:endParaRPr kumimoji="0" lang="zh-CN" altLang="en-US" sz="1600" b="0" i="0" u="none" strike="noStrike" kern="1200"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4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工艺（过程）安全信息</a:t>
                      </a:r>
                      <a:endParaRPr kumimoji="0" lang="zh-CN" altLang="en-US" sz="14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0" fontAlgn="base" latinLnBrk="0" hangingPunct="0">
                        <a:lnSpc>
                          <a:spcPct val="100000"/>
                        </a:lnSpc>
                        <a:spcBef>
                          <a:spcPct val="0"/>
                        </a:spcBef>
                        <a:spcAft>
                          <a:spcPct val="0"/>
                        </a:spcAft>
                        <a:buClrTx/>
                        <a:buSzTx/>
                        <a:buFontTx/>
                        <a:buNone/>
                      </a:pPr>
                      <a:r>
                        <a:rPr lang="zh-CN" altLang="en-US" sz="1600" dirty="0"/>
                        <a:t>安全生产信息管理</a:t>
                      </a:r>
                      <a:endParaRPr kumimoji="0" lang="zh-CN" altLang="en-US"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7351">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2</a:t>
                      </a:r>
                      <a:endParaRPr kumimoji="0" lang="en-US" altLang="zh-CN" sz="1600" b="0" i="0" u="none" strike="noStrike" cap="none" normalizeH="0" baseline="0" dirty="0">
                        <a:ln>
                          <a:noFill/>
                        </a:ln>
                        <a:solidFill>
                          <a:schemeClr val="tx1"/>
                        </a:solidFill>
                        <a:effectLst/>
                        <a:latin typeface="+mn-lt"/>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过程危害分析</a:t>
                      </a:r>
                      <a:endParaRPr kumimoji="0" lang="zh-CN" altLang="en-US"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kern="1200"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rPr>
                        <a:t>过程危害和风险分析</a:t>
                      </a:r>
                      <a:endParaRPr kumimoji="0" lang="zh-CN" altLang="en-US" sz="1600" b="0" i="0" u="none" strike="noStrike" kern="1200"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4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工艺（过程）危害分析</a:t>
                      </a:r>
                      <a:endParaRPr kumimoji="0" lang="zh-CN" altLang="en-US" sz="14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0" fontAlgn="base" latinLnBrk="0" hangingPunct="0">
                        <a:lnSpc>
                          <a:spcPct val="100000"/>
                        </a:lnSpc>
                        <a:spcBef>
                          <a:spcPct val="0"/>
                        </a:spcBef>
                        <a:spcAft>
                          <a:spcPct val="0"/>
                        </a:spcAft>
                        <a:buClrTx/>
                        <a:buSzTx/>
                        <a:buFontTx/>
                        <a:buNone/>
                      </a:pPr>
                      <a:r>
                        <a:rPr lang="zh-CN" altLang="en-US" sz="1600" dirty="0"/>
                        <a:t>风险管理</a:t>
                      </a:r>
                      <a:endParaRPr kumimoji="0" lang="zh-CN" altLang="en-US"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6072">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3</a:t>
                      </a:r>
                      <a:endParaRPr kumimoji="0" lang="en-US" altLang="zh-CN" sz="1600" b="0" i="0" u="none" strike="noStrike" cap="none" normalizeH="0" baseline="0" dirty="0">
                        <a:ln>
                          <a:noFill/>
                        </a:ln>
                        <a:solidFill>
                          <a:schemeClr val="tx1"/>
                        </a:solidFill>
                        <a:effectLst/>
                        <a:latin typeface="+mn-lt"/>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操作程序</a:t>
                      </a:r>
                      <a:endParaRPr kumimoji="0" lang="zh-CN" altLang="en-US"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kern="1200"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rPr>
                        <a:t>操作程序和安全规则</a:t>
                      </a:r>
                      <a:endParaRPr kumimoji="0" lang="zh-CN" altLang="en-US" sz="1600" b="0" i="0" u="none" strike="noStrike" kern="1200"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操作规程</a:t>
                      </a:r>
                      <a:endParaRPr kumimoji="0" lang="zh-CN" altLang="en-US"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0" fontAlgn="base" latinLnBrk="0" hangingPunct="0">
                        <a:lnSpc>
                          <a:spcPct val="100000"/>
                        </a:lnSpc>
                        <a:spcBef>
                          <a:spcPct val="0"/>
                        </a:spcBef>
                        <a:spcAft>
                          <a:spcPct val="0"/>
                        </a:spcAft>
                        <a:buClrTx/>
                        <a:buSzTx/>
                        <a:buFontTx/>
                        <a:buNone/>
                      </a:pPr>
                      <a:r>
                        <a:rPr lang="zh-CN" altLang="en-US" sz="1600" dirty="0"/>
                        <a:t>操作规程</a:t>
                      </a:r>
                      <a:endParaRPr kumimoji="0" lang="zh-CN" altLang="en-US"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6072">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4</a:t>
                      </a:r>
                      <a:endParaRPr kumimoji="0" lang="en-US" altLang="zh-CN" sz="1600" b="0" i="0" u="none" strike="noStrike" cap="none" normalizeH="0" baseline="0" dirty="0">
                        <a:ln>
                          <a:noFill/>
                        </a:ln>
                        <a:solidFill>
                          <a:schemeClr val="tx1"/>
                        </a:solidFill>
                        <a:effectLst/>
                        <a:latin typeface="+mn-lt"/>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培训</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rPr>
                        <a:t>培训和表现</a:t>
                      </a:r>
                      <a:endPar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培训</a:t>
                      </a:r>
                      <a:endPar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0" fontAlgn="base" latinLnBrk="0" hangingPunct="0">
                        <a:lnSpc>
                          <a:spcPct val="100000"/>
                        </a:lnSpc>
                        <a:spcBef>
                          <a:spcPct val="0"/>
                        </a:spcBef>
                        <a:spcAft>
                          <a:spcPct val="0"/>
                        </a:spcAft>
                        <a:buClrTx/>
                        <a:buSzTx/>
                        <a:buFontTx/>
                        <a:buNone/>
                        <a:defRPr/>
                      </a:pPr>
                      <a:r>
                        <a:rPr lang="zh-CN" altLang="en-US" sz="1600" dirty="0"/>
                        <a:t>岗位安全教育和操作</a:t>
                      </a:r>
                      <a:endParaRPr lang="en-US" altLang="zh-CN" sz="1600" dirty="0"/>
                    </a:p>
                    <a:p>
                      <a:pPr marL="469900" marR="0" lvl="0" indent="-469900" algn="ctr" defTabSz="914400" rtl="0" eaLnBrk="0" fontAlgn="base" latinLnBrk="0" hangingPunct="0">
                        <a:lnSpc>
                          <a:spcPct val="100000"/>
                        </a:lnSpc>
                        <a:spcBef>
                          <a:spcPct val="0"/>
                        </a:spcBef>
                        <a:spcAft>
                          <a:spcPct val="0"/>
                        </a:spcAft>
                        <a:buClrTx/>
                        <a:buSzTx/>
                        <a:buFontTx/>
                        <a:buNone/>
                        <a:defRPr/>
                      </a:pPr>
                      <a:r>
                        <a:rPr lang="zh-CN" altLang="en-US" sz="1600" dirty="0"/>
                        <a:t>技能培训</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7351">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5</a:t>
                      </a:r>
                      <a:endParaRPr kumimoji="0" lang="en-US" altLang="zh-CN" sz="1600" b="0" i="0" u="none" strike="noStrike" cap="none" normalizeH="0" baseline="0" dirty="0">
                        <a:ln>
                          <a:noFill/>
                        </a:ln>
                        <a:solidFill>
                          <a:schemeClr val="tx1"/>
                        </a:solidFill>
                        <a:effectLst/>
                        <a:latin typeface="+mn-lt"/>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承包商管理</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rPr>
                        <a:t>承包商的安全管理</a:t>
                      </a:r>
                      <a:endPar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承包商管理</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0" fontAlgn="base" latinLnBrk="0" hangingPunct="0">
                        <a:lnSpc>
                          <a:spcPct val="100000"/>
                        </a:lnSpc>
                        <a:spcBef>
                          <a:spcPct val="0"/>
                        </a:spcBef>
                        <a:spcAft>
                          <a:spcPct val="0"/>
                        </a:spcAft>
                        <a:buClrTx/>
                        <a:buSzTx/>
                        <a:buFontTx/>
                        <a:buNone/>
                        <a:defRPr/>
                      </a:pPr>
                      <a:r>
                        <a:rPr lang="zh-CN" altLang="en-US" sz="1600" dirty="0"/>
                        <a:t>承包商管理</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6072">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6</a:t>
                      </a:r>
                      <a:endParaRPr kumimoji="0" lang="en-US" altLang="zh-CN" sz="1600" b="0" i="0" u="none" strike="noStrike" cap="none" normalizeH="0" baseline="0" dirty="0">
                        <a:ln>
                          <a:noFill/>
                        </a:ln>
                        <a:solidFill>
                          <a:schemeClr val="tx1"/>
                        </a:solidFill>
                        <a:effectLst/>
                        <a:latin typeface="+mn-lt"/>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启动前安全检查</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rPr>
                        <a:t>启动前安全检查</a:t>
                      </a:r>
                      <a:endPar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试生产前安全审查</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0" fontAlgn="base" latinLnBrk="0" hangingPunct="0">
                        <a:lnSpc>
                          <a:spcPct val="100000"/>
                        </a:lnSpc>
                        <a:spcBef>
                          <a:spcPct val="0"/>
                        </a:spcBef>
                        <a:spcAft>
                          <a:spcPct val="0"/>
                        </a:spcAft>
                        <a:buClrTx/>
                        <a:buSzTx/>
                        <a:buFontTx/>
                        <a:buNone/>
                      </a:pPr>
                      <a:r>
                        <a:rPr lang="zh-CN" altLang="en-US" sz="1600" dirty="0"/>
                        <a:t>试生产安全管理</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7726">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7</a:t>
                      </a:r>
                      <a:endParaRPr kumimoji="0" lang="en-US" altLang="zh-CN" sz="1600" b="0" i="0" u="none" strike="noStrike" cap="none" normalizeH="0" baseline="0" dirty="0">
                        <a:ln>
                          <a:noFill/>
                        </a:ln>
                        <a:solidFill>
                          <a:schemeClr val="tx1"/>
                        </a:solidFill>
                        <a:effectLst/>
                        <a:latin typeface="+mn-lt"/>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机械完整性</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rPr>
                        <a:t>机械完整性</a:t>
                      </a:r>
                      <a:endPar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机械完整性</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0" fontAlgn="base" latinLnBrk="0" hangingPunct="0">
                        <a:lnSpc>
                          <a:spcPct val="100000"/>
                        </a:lnSpc>
                        <a:spcBef>
                          <a:spcPct val="0"/>
                        </a:spcBef>
                        <a:spcAft>
                          <a:spcPct val="0"/>
                        </a:spcAft>
                        <a:buClrTx/>
                        <a:buSzTx/>
                        <a:buFontTx/>
                        <a:buNone/>
                      </a:pPr>
                      <a:r>
                        <a:rPr lang="zh-CN" altLang="en-US" sz="1600" dirty="0"/>
                        <a:t>设备完好性</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7105">
                <a:tc>
                  <a:txBody>
                    <a:body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rPr>
                        <a:t>8</a:t>
                      </a:r>
                      <a:endParaRPr kumimoji="0" lang="en-US" altLang="zh-CN" sz="1600" b="0" i="0" u="none" strike="noStrike" cap="none" normalizeH="0" baseline="0" dirty="0">
                        <a:ln>
                          <a:noFill/>
                        </a:ln>
                        <a:solidFill>
                          <a:schemeClr val="tx1"/>
                        </a:solidFill>
                        <a:effectLst/>
                        <a:latin typeface="+mn-lt"/>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应急预案与响应</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rPr>
                        <a:t>应急准备和反应</a:t>
                      </a:r>
                      <a:endPar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应急管理</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0" fontAlgn="base" latinLnBrk="0" hangingPunct="0">
                        <a:lnSpc>
                          <a:spcPct val="100000"/>
                        </a:lnSpc>
                        <a:spcBef>
                          <a:spcPct val="0"/>
                        </a:spcBef>
                        <a:spcAft>
                          <a:spcPct val="0"/>
                        </a:spcAft>
                        <a:buClrTx/>
                        <a:buSzTx/>
                        <a:buFontTx/>
                        <a:buNone/>
                        <a:defRPr/>
                      </a:pPr>
                      <a:r>
                        <a:rPr lang="zh-CN" altLang="en-US" sz="1600" dirty="0"/>
                        <a:t>应急管理</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标题 1"/>
          <p:cNvSpPr txBox="1"/>
          <p:nvPr/>
        </p:nvSpPr>
        <p:spPr bwMode="auto">
          <a:xfrm>
            <a:off x="6408904" y="494772"/>
            <a:ext cx="3944415" cy="411116"/>
          </a:xfrm>
          <a:prstGeom prst="rect">
            <a:avLst/>
          </a:prstGeom>
          <a:solidFill>
            <a:schemeClr val="accent1">
              <a:lumMod val="90000"/>
            </a:schemeClr>
          </a:solidFill>
          <a:ln w="9525">
            <a:noFill/>
            <a:miter lim="800000"/>
          </a:ln>
        </p:spPr>
        <p:txBody>
          <a:bodyPr anchor="ctr"/>
          <a:lstStyle/>
          <a:p>
            <a:pPr algn="ctr">
              <a:defRPr/>
            </a:pPr>
            <a:r>
              <a:rPr lang="zh-CN" altLang="en-US" sz="2000" kern="0" dirty="0">
                <a:solidFill>
                  <a:schemeClr val="tx2"/>
                </a:solidFill>
                <a:latin typeface="方正小标宋简体" pitchFamily="65" charset="-122"/>
                <a:ea typeface="方正小标宋简体" pitchFamily="65" charset="-122"/>
                <a:cs typeface="Arial" panose="020B0604020202020204" pitchFamily="34" charset="0"/>
              </a:rPr>
              <a:t>化工过程安全管理要素对比</a:t>
            </a:r>
            <a:endParaRPr lang="zh-CN" altLang="en-US" sz="2000" kern="0" dirty="0">
              <a:solidFill>
                <a:schemeClr val="tx2"/>
              </a:solidFill>
              <a:latin typeface="方正小标宋简体" pitchFamily="65" charset="-122"/>
              <a:ea typeface="方正小标宋简体" pitchFamily="65" charset="-122"/>
              <a:cs typeface="Arial" panose="020B0604020202020204" pitchFamily="34" charset="0"/>
            </a:endParaRPr>
          </a:p>
        </p:txBody>
      </p:sp>
      <p:sp>
        <p:nvSpPr>
          <p:cNvPr id="6" name="矩形 5"/>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spd="med"/>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3752" name="Group 424"/>
          <p:cNvGraphicFramePr>
            <a:graphicFrameLocks noGrp="1"/>
          </p:cNvGraphicFramePr>
          <p:nvPr>
            <p:ph/>
          </p:nvPr>
        </p:nvGraphicFramePr>
        <p:xfrm>
          <a:off x="1199456" y="1186848"/>
          <a:ext cx="9111386" cy="5401903"/>
        </p:xfrm>
        <a:graphic>
          <a:graphicData uri="http://schemas.openxmlformats.org/drawingml/2006/table">
            <a:tbl>
              <a:tblPr/>
              <a:tblGrid>
                <a:gridCol w="725110"/>
                <a:gridCol w="1704594"/>
                <a:gridCol w="2201917"/>
                <a:gridCol w="2125990"/>
                <a:gridCol w="2353775"/>
              </a:tblGrid>
              <a:tr h="357519">
                <a:tc rowSpan="2">
                  <a:txBody>
                    <a:bodyPr/>
                    <a:lstStyle>
                      <a:lvl1pPr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105918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63385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2200275"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778125"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3235325"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692525"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4149725"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4606925"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序号</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algn="ctr">
                        <a:spcBef>
                          <a:spcPct val="50000"/>
                        </a:spcBef>
                      </a:pPr>
                      <a:r>
                        <a:rPr lang="zh-CN" altLang="en-US" sz="2200" b="1" dirty="0">
                          <a:solidFill>
                            <a:schemeClr val="accent2"/>
                          </a:solidFill>
                          <a:latin typeface="华文行楷" panose="02010800040101010101" pitchFamily="2" charset="-122"/>
                          <a:ea typeface="华文行楷" panose="02010800040101010101" pitchFamily="2" charset="-122"/>
                        </a:rPr>
                        <a:t>过程安全管理</a:t>
                      </a:r>
                      <a:r>
                        <a:rPr lang="en-US" altLang="zh-CN" sz="2200" b="1" dirty="0">
                          <a:solidFill>
                            <a:schemeClr val="accent2"/>
                          </a:solidFill>
                          <a:latin typeface="华文行楷" panose="02010800040101010101" pitchFamily="2" charset="-122"/>
                          <a:ea typeface="华文行楷" panose="02010800040101010101" pitchFamily="2" charset="-122"/>
                        </a:rPr>
                        <a:t>-</a:t>
                      </a:r>
                      <a:r>
                        <a:rPr lang="en-US" altLang="zh-CN" sz="2200" b="1" dirty="0">
                          <a:latin typeface="黑体" panose="02010609060101010101" pitchFamily="49" charset="-122"/>
                          <a:ea typeface="黑体" panose="02010609060101010101" pitchFamily="49" charset="-122"/>
                        </a:rPr>
                        <a:t>OSHA</a:t>
                      </a:r>
                      <a:r>
                        <a:rPr lang="zh-CN" altLang="en-US" sz="2200" b="1" dirty="0">
                          <a:latin typeface="黑体" panose="02010609060101010101" pitchFamily="49" charset="-122"/>
                          <a:ea typeface="黑体" panose="02010609060101010101" pitchFamily="49" charset="-122"/>
                        </a:rPr>
                        <a:t>、杜邦、行业标准、指导意见要素对比</a:t>
                      </a:r>
                      <a:endParaRPr lang="zh-CN" altLang="en-US" sz="2200" b="1" dirty="0">
                        <a:latin typeface="黑体" panose="02010609060101010101" pitchFamily="49" charset="-122"/>
                        <a:ea typeface="黑体" panose="02010609060101010101" pitchFamily="49" charset="-122"/>
                      </a:endParaRPr>
                    </a:p>
                  </a:txBody>
                  <a:tcPr marL="68580" marR="6858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cPr/>
                </a:tc>
                <a:tc hMerge="1">
                  <a:tcPr/>
                </a:tc>
                <a:tc hMerge="1">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6072">
                <a:tc vMerge="1">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1" i="0" u="none" strike="noStrike" cap="none" normalizeH="0" baseline="0" dirty="0">
                          <a:ln>
                            <a:noFill/>
                          </a:ln>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OSHA</a:t>
                      </a:r>
                      <a:endParaRPr kumimoji="0" lang="en-US" altLang="zh-CN" sz="1600" b="1" i="0" u="none" strike="noStrike" cap="none" normalizeH="0" baseline="0" dirty="0">
                        <a:ln>
                          <a:noFill/>
                        </a:ln>
                        <a:solidFill>
                          <a:srgbClr val="FF0000"/>
                        </a:solidFill>
                        <a:effectLst/>
                        <a:latin typeface="Arial" panose="020B0604020202020204" pitchFamily="34" charset="0"/>
                        <a:ea typeface="宋体" panose="02010600030101010101" pitchFamily="2" charset="-122"/>
                      </a:endParaRPr>
                    </a:p>
                  </a:txBody>
                  <a:tcPr marL="68580" marR="6858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1" i="0" u="none" strike="noStrike" cap="none" normalizeH="0" baseline="0" dirty="0">
                          <a:ln>
                            <a:noFill/>
                          </a:ln>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杜邦</a:t>
                      </a:r>
                      <a:endParaRPr kumimoji="0" lang="zh-CN" altLang="en-US" sz="1600" b="1" i="0" u="none" strike="noStrike" cap="none" normalizeH="0" baseline="0" dirty="0">
                        <a:ln>
                          <a:noFill/>
                        </a:ln>
                        <a:solidFill>
                          <a:srgbClr val="FF0000"/>
                        </a:solidFill>
                        <a:effectLst/>
                        <a:latin typeface="Arial" panose="020B0604020202020204" pitchFamily="34" charset="0"/>
                        <a:ea typeface="宋体" panose="02010600030101010101" pitchFamily="2" charset="-122"/>
                      </a:endParaRPr>
                    </a:p>
                  </a:txBody>
                  <a:tcPr marL="68580" marR="6858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1" i="0" u="none" strike="noStrike" kern="1200" cap="none" normalizeH="0" baseline="0" dirty="0">
                          <a:ln>
                            <a:noFill/>
                          </a:ln>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AQ/T 3034-2010</a:t>
                      </a:r>
                      <a:endParaRPr kumimoji="0" lang="en-US" altLang="zh-CN" sz="1600" b="1" i="0" u="none" strike="noStrike" kern="1200" cap="none" normalizeH="0" baseline="0" dirty="0">
                        <a:ln>
                          <a:noFill/>
                        </a:ln>
                        <a:solidFill>
                          <a:srgbClr val="FF0000"/>
                        </a:solidFill>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1" i="0" u="none" strike="noStrike" kern="1200" cap="none" normalizeH="0" baseline="0" dirty="0">
                          <a:ln>
                            <a:noFill/>
                          </a:ln>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指导意见</a:t>
                      </a:r>
                      <a:r>
                        <a:rPr kumimoji="0" lang="en-US" altLang="zh-CN" sz="1600" b="1" i="0" u="none" strike="noStrike" kern="1200" cap="none" normalizeH="0" baseline="0" dirty="0">
                          <a:ln>
                            <a:noFill/>
                          </a:ln>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〔2013〕88</a:t>
                      </a:r>
                      <a:r>
                        <a:rPr kumimoji="0" lang="zh-CN" altLang="en-US" sz="1600" b="1" i="0" u="none" strike="noStrike" kern="1200" cap="none" normalizeH="0" baseline="0" dirty="0">
                          <a:ln>
                            <a:noFill/>
                          </a:ln>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号</a:t>
                      </a:r>
                      <a:endParaRPr kumimoji="0" lang="zh-CN" altLang="en-US" sz="1600" b="1" i="0" u="none" strike="noStrike" kern="1200" cap="none" normalizeH="0" baseline="0" dirty="0">
                        <a:ln>
                          <a:noFill/>
                        </a:ln>
                        <a:solidFill>
                          <a:srgbClr val="FF0000"/>
                        </a:solidFill>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6072">
                <a:tc>
                  <a:txBody>
                    <a:body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rPr>
                        <a:t>9</a:t>
                      </a:r>
                      <a:endParaRPr kumimoji="0" lang="en-US" altLang="zh-CN" sz="1600" b="0" i="0" u="none" strike="noStrike" cap="none" normalizeH="0" baseline="0" dirty="0">
                        <a:ln>
                          <a:noFill/>
                        </a:ln>
                        <a:solidFill>
                          <a:schemeClr val="tx1"/>
                        </a:solidFill>
                        <a:effectLst/>
                        <a:latin typeface="+mn-lt"/>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事故调查</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rPr>
                        <a:t>事故调查</a:t>
                      </a:r>
                      <a:endPar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过程事故</a:t>
                      </a:r>
                      <a:r>
                        <a:rPr kumimoji="0" lang="en-US" altLang="zh-CN"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事件管理</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0" fontAlgn="base" latinLnBrk="0" hangingPunct="0">
                        <a:lnSpc>
                          <a:spcPct val="100000"/>
                        </a:lnSpc>
                        <a:spcBef>
                          <a:spcPct val="0"/>
                        </a:spcBef>
                        <a:spcAft>
                          <a:spcPct val="0"/>
                        </a:spcAft>
                        <a:buClrTx/>
                        <a:buSzTx/>
                        <a:buFontTx/>
                        <a:buNone/>
                        <a:defRPr/>
                      </a:pPr>
                      <a:r>
                        <a:rPr lang="zh-CN" altLang="en-US" sz="1600" dirty="0"/>
                        <a:t>事故和事件管理</a:t>
                      </a:r>
                      <a:endParaRPr lang="zh-CN" altLang="en-US" sz="1600" dirty="0"/>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6072">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10</a:t>
                      </a:r>
                      <a:endParaRPr kumimoji="0" lang="en-US" altLang="zh-CN" sz="1600" b="0" i="0" u="none" strike="noStrike" cap="none" normalizeH="0" baseline="0" dirty="0">
                        <a:ln>
                          <a:noFill/>
                        </a:ln>
                        <a:solidFill>
                          <a:schemeClr val="tx1"/>
                        </a:solidFill>
                        <a:effectLst/>
                        <a:latin typeface="+mn-lt"/>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endParaRPr kumimoji="0" lang="en-US" altLang="zh-CN"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p>
                      <a:pPr marL="469900" marR="0" lvl="0" indent="-469900" algn="ctr" defTabSz="914400" rtl="0" eaLnBrk="0" fontAlgn="base" latinLnBrk="0" hangingPunct="0">
                        <a:lnSpc>
                          <a:spcPct val="100000"/>
                        </a:lnSpc>
                        <a:spcBef>
                          <a:spcPct val="0"/>
                        </a:spcBef>
                        <a:spcAft>
                          <a:spcPct val="0"/>
                        </a:spcAft>
                        <a:buClrTx/>
                        <a:buSzTx/>
                        <a:buFontTx/>
                        <a:buNone/>
                        <a:defRPr/>
                      </a:pPr>
                      <a:endParaRPr kumimoji="0" lang="en-US" altLang="zh-CN"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变更管理</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rPr>
                        <a:t>设备“微小”变更管理</a:t>
                      </a:r>
                      <a:endPar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endParaRPr kumimoji="0" lang="en-US" altLang="zh-CN"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p>
                      <a:pPr marL="469900" marR="0" lvl="0" indent="-469900" algn="ctr" defTabSz="914400" rtl="0" eaLnBrk="0" fontAlgn="base" latinLnBrk="0" hangingPunct="0">
                        <a:lnSpc>
                          <a:spcPct val="100000"/>
                        </a:lnSpc>
                        <a:spcBef>
                          <a:spcPct val="0"/>
                        </a:spcBef>
                        <a:spcAft>
                          <a:spcPct val="0"/>
                        </a:spcAft>
                        <a:buClrTx/>
                        <a:buSzTx/>
                        <a:buFontTx/>
                        <a:buNone/>
                        <a:defRPr/>
                      </a:pPr>
                      <a:endParaRPr kumimoji="0" lang="en-US" altLang="zh-CN"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变更管理</a:t>
                      </a:r>
                      <a:endParaRPr kumimoji="0" lang="zh-CN" altLang="en-US"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469900" marR="0" lvl="0" indent="-469900" algn="ctr" defTabSz="914400" rtl="0" eaLnBrk="0" fontAlgn="base" latinLnBrk="0" hangingPunct="0">
                        <a:lnSpc>
                          <a:spcPct val="100000"/>
                        </a:lnSpc>
                        <a:spcBef>
                          <a:spcPct val="0"/>
                        </a:spcBef>
                        <a:spcAft>
                          <a:spcPct val="0"/>
                        </a:spcAft>
                        <a:buClrTx/>
                        <a:buSzTx/>
                        <a:buFontTx/>
                        <a:buNone/>
                        <a:defRPr/>
                      </a:pPr>
                      <a:endParaRPr lang="en-US" altLang="zh-CN" sz="1600" dirty="0"/>
                    </a:p>
                    <a:p>
                      <a:pPr marL="469900" marR="0" lvl="0" indent="-469900" algn="ctr" defTabSz="914400" rtl="0" eaLnBrk="0" fontAlgn="base" latinLnBrk="0" hangingPunct="0">
                        <a:lnSpc>
                          <a:spcPct val="100000"/>
                        </a:lnSpc>
                        <a:spcBef>
                          <a:spcPct val="0"/>
                        </a:spcBef>
                        <a:spcAft>
                          <a:spcPct val="0"/>
                        </a:spcAft>
                        <a:buClrTx/>
                        <a:buSzTx/>
                        <a:buFontTx/>
                        <a:buNone/>
                        <a:defRPr/>
                      </a:pPr>
                      <a:endParaRPr lang="en-US" altLang="zh-CN" sz="1600" dirty="0"/>
                    </a:p>
                    <a:p>
                      <a:pPr marL="469900" marR="0" lvl="0" indent="-469900" algn="ctr" defTabSz="914400" rtl="0" eaLnBrk="0" fontAlgn="base" latinLnBrk="0" hangingPunct="0">
                        <a:lnSpc>
                          <a:spcPct val="100000"/>
                        </a:lnSpc>
                        <a:spcBef>
                          <a:spcPct val="0"/>
                        </a:spcBef>
                        <a:spcAft>
                          <a:spcPct val="0"/>
                        </a:spcAft>
                        <a:buClrTx/>
                        <a:buSzTx/>
                        <a:buFontTx/>
                        <a:buNone/>
                        <a:defRPr/>
                      </a:pPr>
                      <a:r>
                        <a:rPr lang="zh-CN" altLang="en-US" sz="1600" dirty="0"/>
                        <a:t>变更管理</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7726">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11</a:t>
                      </a:r>
                      <a:endParaRPr kumimoji="0" lang="en-US" altLang="zh-CN" sz="1600" b="0" i="0" u="none" strike="noStrike" cap="none" normalizeH="0" baseline="0" dirty="0">
                        <a:ln>
                          <a:noFill/>
                        </a:ln>
                        <a:solidFill>
                          <a:schemeClr val="tx1"/>
                        </a:solidFill>
                        <a:effectLst/>
                        <a:latin typeface="+mn-lt"/>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rPr>
                        <a:t>技术变更管理</a:t>
                      </a:r>
                      <a:endPar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7726">
                <a:tc>
                  <a:txBody>
                    <a:body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rPr>
                        <a:t>12</a:t>
                      </a:r>
                      <a:endParaRPr kumimoji="0" lang="en-US" altLang="zh-CN" sz="1600" b="0" i="0" u="none" strike="noStrike" cap="none" normalizeH="0" baseline="0" dirty="0">
                        <a:ln>
                          <a:noFill/>
                        </a:ln>
                        <a:solidFill>
                          <a:schemeClr val="tx1"/>
                        </a:solidFill>
                        <a:effectLst/>
                        <a:latin typeface="+mn-lt"/>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rPr>
                        <a:t>人员变更管理</a:t>
                      </a:r>
                      <a:endPar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7105">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13</a:t>
                      </a:r>
                      <a:endParaRPr kumimoji="0" lang="en-US" altLang="zh-CN" sz="1600" b="0" i="0" u="none" strike="noStrike" cap="none" normalizeH="0" baseline="0" dirty="0">
                        <a:ln>
                          <a:noFill/>
                        </a:ln>
                        <a:solidFill>
                          <a:schemeClr val="tx1"/>
                        </a:solidFill>
                        <a:effectLst/>
                        <a:latin typeface="+mn-lt"/>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热工作业许可</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cap="none" normalizeH="0" baseline="0" dirty="0">
                          <a:ln>
                            <a:noFill/>
                          </a:ln>
                          <a:solidFill>
                            <a:schemeClr val="tx1"/>
                          </a:solidFill>
                          <a:effectLst/>
                          <a:latin typeface="仿宋_GB2312" pitchFamily="49" charset="-122"/>
                          <a:ea typeface="仿宋_GB2312" pitchFamily="49" charset="-122"/>
                        </a:rPr>
                        <a:t>能量管理</a:t>
                      </a:r>
                      <a:endParaRPr kumimoji="0" lang="zh-CN" altLang="en-US" sz="1800" b="0" i="0" u="none" strike="noStrike" cap="none" normalizeH="0" baseline="0" dirty="0">
                        <a:ln>
                          <a:noFill/>
                        </a:ln>
                        <a:solidFill>
                          <a:schemeClr val="tx1"/>
                        </a:solidFill>
                        <a:effectLst/>
                        <a:latin typeface="仿宋_GB2312" pitchFamily="49" charset="-122"/>
                        <a:ea typeface="仿宋_GB2312" pitchFamily="49"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作业许可</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0" fontAlgn="base" latinLnBrk="0" hangingPunct="0">
                        <a:lnSpc>
                          <a:spcPct val="100000"/>
                        </a:lnSpc>
                        <a:spcBef>
                          <a:spcPct val="0"/>
                        </a:spcBef>
                        <a:spcAft>
                          <a:spcPct val="0"/>
                        </a:spcAft>
                        <a:buClrTx/>
                        <a:buSzTx/>
                        <a:buFontTx/>
                        <a:buNone/>
                        <a:defRPr/>
                      </a:pPr>
                      <a:r>
                        <a:rPr lang="zh-CN" altLang="en-US" sz="1600" dirty="0"/>
                        <a:t>作业安全管理</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3382">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7576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3355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7927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2499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7071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41643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14</a:t>
                      </a:r>
                      <a:endParaRPr kumimoji="0" lang="en-US" altLang="zh-CN" sz="1600" b="0" i="0" u="none" strike="noStrike" cap="none" normalizeH="0" baseline="0" dirty="0">
                        <a:ln>
                          <a:noFill/>
                        </a:ln>
                        <a:solidFill>
                          <a:schemeClr val="tx1"/>
                        </a:solidFill>
                        <a:effectLst/>
                        <a:latin typeface="+mn-lt"/>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符合性审计</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rPr>
                        <a:t>审核</a:t>
                      </a:r>
                      <a:endPar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471805"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90995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30683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169545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15265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260985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06705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52425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
                          <a:schemeClr val="accent2"/>
                        </a:buClr>
                        <a:buSzTx/>
                        <a:buFont typeface="Wingdings" panose="05000000000000000000" pitchFamily="2" charset="2"/>
                        <a:buNone/>
                        <a:defRPr/>
                      </a:pPr>
                      <a:r>
                        <a:rPr kumimoji="0" lang="zh-CN" altLang="en-US" sz="16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符合性审核</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accent2"/>
                        </a:buClr>
                        <a:buSzTx/>
                        <a:buFont typeface="Wingdings" panose="05000000000000000000" pitchFamily="2" charset="2"/>
                        <a:buNone/>
                        <a:defRPr/>
                      </a:pPr>
                      <a:r>
                        <a:rPr kumimoji="0" lang="zh-CN" altLang="en-US" sz="1600" b="0"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rPr>
                        <a:t>持续改进</a:t>
                      </a:r>
                      <a:endParaRPr kumimoji="0" lang="zh-CN" altLang="en-US" sz="1600" b="0" i="0" u="none" strike="noStrike" cap="none" normalizeH="0" baseline="0" dirty="0">
                        <a:ln>
                          <a:noFill/>
                        </a:ln>
                        <a:solidFill>
                          <a:schemeClr val="tx1"/>
                        </a:solidFill>
                        <a:effectLst/>
                        <a:latin typeface="华文楷体" panose="02010600040101010101" pitchFamily="2" charset="-122"/>
                        <a:ea typeface="华文楷体" panose="0201060004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7726">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7576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3355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7927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2499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7071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41643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15</a:t>
                      </a:r>
                      <a:endParaRPr kumimoji="0" lang="en-US" altLang="zh-CN" sz="1600" b="0" i="0" u="none" strike="noStrike" cap="none" normalizeH="0" baseline="0" dirty="0">
                        <a:ln>
                          <a:noFill/>
                        </a:ln>
                        <a:solidFill>
                          <a:schemeClr val="tx1"/>
                        </a:solidFill>
                        <a:effectLst/>
                        <a:latin typeface="+mn-lt"/>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zh-CN" altLang="en-US"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商业机密</a:t>
                      </a:r>
                      <a:endParaRPr kumimoji="0" lang="zh-CN" altLang="en-US"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469900" indent="-469900"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908050" indent="-436880"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1304925" indent="-39560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694180" indent="-38735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2094230" indent="-39878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5514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30086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4658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923030" indent="-39878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cs typeface="Times New Roman" panose="02020603050405020304" pitchFamily="18" charset="0"/>
                        </a:rPr>
                        <a:t>质量保证</a:t>
                      </a:r>
                      <a:endPar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2"/>
                        </a:buClr>
                        <a:buFont typeface="Wingdings" panose="05000000000000000000" pitchFamily="2" charset="2"/>
                        <a:defRPr sz="2600">
                          <a:solidFill>
                            <a:schemeClr val="tx1"/>
                          </a:solidFill>
                          <a:latin typeface="Verdana" panose="020B0604030504040204" pitchFamily="34" charset="0"/>
                          <a:ea typeface="宋体" panose="02010600030101010101" pitchFamily="2" charset="-122"/>
                        </a:defRPr>
                      </a:lvl1pPr>
                      <a:lvl2pPr marL="471805" eaLnBrk="0" hangingPunct="0">
                        <a:spcBef>
                          <a:spcPct val="20000"/>
                        </a:spcBef>
                        <a:buClr>
                          <a:schemeClr val="accent2"/>
                        </a:buClr>
                        <a:buFont typeface="Wingdings" panose="05000000000000000000" pitchFamily="2" charset="2"/>
                        <a:defRPr sz="2200">
                          <a:solidFill>
                            <a:schemeClr val="tx1"/>
                          </a:solidFill>
                          <a:latin typeface="Verdana" panose="020B0604030504040204" pitchFamily="34" charset="0"/>
                          <a:ea typeface="宋体" panose="02010600030101010101" pitchFamily="2" charset="-122"/>
                        </a:defRPr>
                      </a:lvl2pPr>
                      <a:lvl3pPr marL="909955" eaLnBrk="0" hangingPunct="0">
                        <a:spcBef>
                          <a:spcPct val="20000"/>
                        </a:spcBef>
                        <a:buClr>
                          <a:schemeClr val="accent2"/>
                        </a:buClr>
                        <a:buFont typeface="Wingdings" panose="05000000000000000000" pitchFamily="2" charset="2"/>
                        <a:defRPr sz="2100">
                          <a:solidFill>
                            <a:schemeClr val="tx1"/>
                          </a:solidFill>
                          <a:latin typeface="Verdana" panose="020B0604030504040204" pitchFamily="34" charset="0"/>
                          <a:ea typeface="宋体" panose="02010600030101010101" pitchFamily="2" charset="-122"/>
                        </a:defRPr>
                      </a:lvl3pPr>
                      <a:lvl4pPr marL="1306830" eaLnBrk="0" hangingPunct="0">
                        <a:spcBef>
                          <a:spcPct val="20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4pPr>
                      <a:lvl5pPr marL="1695450" eaLnBrk="0" hangingPunct="0">
                        <a:spcBef>
                          <a:spcPct val="25000"/>
                        </a:spcBef>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5pPr>
                      <a:lvl6pPr marL="215265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6pPr>
                      <a:lvl7pPr marL="260985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7pPr>
                      <a:lvl8pPr marL="306705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8pPr>
                      <a:lvl9pPr marL="3524250" eaLnBrk="0" fontAlgn="base" hangingPunct="0">
                        <a:spcBef>
                          <a:spcPct val="25000"/>
                        </a:spcBef>
                        <a:spcAft>
                          <a:spcPct val="0"/>
                        </a:spcAft>
                        <a:buClr>
                          <a:schemeClr val="accent2"/>
                        </a:buClr>
                        <a:buFont typeface="Wingdings" panose="05000000000000000000" pitchFamily="2" charset="2"/>
                        <a:defRPr>
                          <a:solidFill>
                            <a:schemeClr val="tx1"/>
                          </a:solidFill>
                          <a:latin typeface="Verdana" panose="020B060403050404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
                          <a:schemeClr val="accent2"/>
                        </a:buClr>
                        <a:buSzTx/>
                        <a:buFont typeface="Wingdings" panose="05000000000000000000" pitchFamily="2" charset="2"/>
                        <a:buNone/>
                        <a:defRPr/>
                      </a:pP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accent2"/>
                        </a:buClr>
                        <a:buSzTx/>
                        <a:buFont typeface="Wingdings" panose="05000000000000000000" pitchFamily="2" charset="2"/>
                        <a:buNone/>
                        <a:defRPr/>
                      </a:pPr>
                      <a:r>
                        <a:rPr lang="zh-CN" altLang="en-US" sz="1600" dirty="0"/>
                        <a:t>装置运行安全管理</a:t>
                      </a: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p>
                      <a:pPr marL="0" marR="0" lvl="0" indent="0" algn="ctr" defTabSz="914400" rtl="0" eaLnBrk="0" fontAlgn="base" latinLnBrk="0" hangingPunct="0">
                        <a:lnSpc>
                          <a:spcPct val="100000"/>
                        </a:lnSpc>
                        <a:spcBef>
                          <a:spcPct val="0"/>
                        </a:spcBef>
                        <a:spcAft>
                          <a:spcPct val="0"/>
                        </a:spcAft>
                        <a:buClr>
                          <a:schemeClr val="accent2"/>
                        </a:buClr>
                        <a:buSzTx/>
                        <a:buFont typeface="Wingdings" panose="05000000000000000000" pitchFamily="2" charset="2"/>
                        <a:buNone/>
                        <a:defRPr/>
                      </a:pP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1012">
                <a:tc>
                  <a:txBody>
                    <a:bodyPr/>
                    <a:lstStyle/>
                    <a:p>
                      <a:pPr marL="469900" marR="0" lvl="0" indent="-469900" algn="ctr" defTabSz="914400" rtl="0" eaLnBrk="0" fontAlgn="base" latinLnBrk="0" hangingPunct="0">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solidFill>
                          <a:effectLst/>
                          <a:latin typeface="+mn-lt"/>
                          <a:ea typeface="宋体" panose="02010600030101010101" pitchFamily="2" charset="-122"/>
                        </a:rPr>
                        <a:t>16</a:t>
                      </a:r>
                      <a:endParaRPr kumimoji="0" lang="en-US" altLang="zh-CN" sz="1600" b="0" i="0" u="none" strike="noStrike" cap="none" normalizeH="0" baseline="0" dirty="0">
                        <a:ln>
                          <a:noFill/>
                        </a:ln>
                        <a:solidFill>
                          <a:schemeClr val="tx1"/>
                        </a:solidFill>
                        <a:effectLst/>
                        <a:latin typeface="+mn-lt"/>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员工参与</a:t>
                      </a:r>
                      <a:endParaRPr kumimoji="0" lang="zh-CN" altLang="en-US" sz="1600" b="0" i="0" u="none" strike="noStrike" kern="1200"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469900" marR="0" lvl="0" indent="-469900" algn="ctr" defTabSz="914400" rtl="0" eaLnBrk="0" fontAlgn="base" latinLnBrk="0" hangingPunct="0">
                        <a:lnSpc>
                          <a:spcPct val="100000"/>
                        </a:lnSpc>
                        <a:spcBef>
                          <a:spcPct val="0"/>
                        </a:spcBef>
                        <a:spcAft>
                          <a:spcPct val="0"/>
                        </a:spcAft>
                        <a:buClrTx/>
                        <a:buSzTx/>
                        <a:buFontTx/>
                        <a:buNone/>
                        <a:defRPr/>
                      </a:pPr>
                      <a:endParaRPr kumimoji="0" lang="zh-CN" altLang="en-US" sz="1600" b="0" i="0" u="none" strike="noStrike" cap="none" normalizeH="0" baseline="0" dirty="0">
                        <a:ln>
                          <a:noFill/>
                        </a:ln>
                        <a:solidFill>
                          <a:schemeClr val="tx1"/>
                        </a:solidFill>
                        <a:effectLst/>
                        <a:latin typeface="仿宋_GB2312" pitchFamily="49" charset="-122"/>
                        <a:ea typeface="仿宋_GB2312" pitchFamily="49"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accent2"/>
                        </a:buClr>
                        <a:buSzTx/>
                        <a:buFont typeface="Wingdings" panose="05000000000000000000" pitchFamily="2" charset="2"/>
                        <a:buNone/>
                      </a:pPr>
                      <a:endParaRPr kumimoji="0" lang="zh-CN" altLang="en-US" sz="1600" b="0" i="0" u="none" strike="noStrike" cap="none" normalizeH="0" baseline="0" dirty="0">
                        <a:ln>
                          <a:noFill/>
                        </a:ln>
                        <a:solidFill>
                          <a:schemeClr val="tx1"/>
                        </a:solidFill>
                        <a:effectLst/>
                        <a:latin typeface="Verdana" panose="020B060403050404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chemeClr val="accent2"/>
                        </a:buClr>
                        <a:buSzTx/>
                        <a:buFont typeface="Wingdings" panose="05000000000000000000" pitchFamily="2" charset="2"/>
                        <a:buNone/>
                        <a:defRPr/>
                      </a:pPr>
                      <a:r>
                        <a:rPr kumimoji="0" lang="zh-CN" altLang="en-US" sz="1600" b="0" i="0" u="none" strike="noStrike" cap="none" normalizeH="0" baseline="0" dirty="0">
                          <a:ln>
                            <a:noFill/>
                          </a:ln>
                          <a:solidFill>
                            <a:srgbClr val="FF0000"/>
                          </a:solidFill>
                          <a:effectLst/>
                          <a:latin typeface="Verdana" panose="020B0604030504040204" pitchFamily="34" charset="0"/>
                          <a:ea typeface="宋体" panose="02010600030101010101" pitchFamily="2" charset="-122"/>
                        </a:rPr>
                        <a:t>全员安全责任制？</a:t>
                      </a:r>
                      <a:endParaRPr kumimoji="0" lang="en-US" altLang="zh-CN" sz="1600" b="0" i="0" u="none" strike="noStrike" cap="none" normalizeH="0" baseline="0" dirty="0">
                        <a:ln>
                          <a:noFill/>
                        </a:ln>
                        <a:solidFill>
                          <a:srgbClr val="FF0000"/>
                        </a:solidFill>
                        <a:effectLst/>
                        <a:latin typeface="Verdana" panose="020B0604030504040204" pitchFamily="34" charset="0"/>
                        <a:ea typeface="宋体" panose="02010600030101010101" pitchFamily="2" charset="-122"/>
                      </a:endParaRPr>
                    </a:p>
                    <a:p>
                      <a:pPr marL="0" marR="0" lvl="0" indent="0" algn="ctr" defTabSz="914400" rtl="0" eaLnBrk="0" fontAlgn="base" latinLnBrk="0" hangingPunct="0">
                        <a:lnSpc>
                          <a:spcPct val="100000"/>
                        </a:lnSpc>
                        <a:spcBef>
                          <a:spcPct val="0"/>
                        </a:spcBef>
                        <a:spcAft>
                          <a:spcPct val="0"/>
                        </a:spcAft>
                        <a:buClr>
                          <a:schemeClr val="accent2"/>
                        </a:buClr>
                        <a:buSzTx/>
                        <a:buFont typeface="Wingdings" panose="05000000000000000000" pitchFamily="2" charset="2"/>
                        <a:buNone/>
                        <a:defRPr/>
                      </a:pPr>
                      <a:r>
                        <a:rPr kumimoji="0" lang="zh-CN" altLang="en-US" sz="1600" b="0" i="0" u="none" strike="noStrike" cap="none" normalizeH="0" baseline="0" dirty="0">
                          <a:ln>
                            <a:noFill/>
                          </a:ln>
                          <a:solidFill>
                            <a:srgbClr val="FF0000"/>
                          </a:solidFill>
                          <a:effectLst/>
                          <a:latin typeface="Verdana" panose="020B0604030504040204" pitchFamily="34" charset="0"/>
                          <a:ea typeface="宋体" panose="02010600030101010101" pitchFamily="2" charset="-122"/>
                        </a:rPr>
                        <a:t>企业安全领导力？</a:t>
                      </a:r>
                      <a:endParaRPr kumimoji="0" lang="en-US" altLang="zh-CN" sz="1600" b="0" i="0" u="none" strike="noStrike" cap="none" normalizeH="0" baseline="0" dirty="0">
                        <a:ln>
                          <a:noFill/>
                        </a:ln>
                        <a:solidFill>
                          <a:srgbClr val="FF0000"/>
                        </a:solidFill>
                        <a:effectLst/>
                        <a:latin typeface="Verdana" panose="020B0604030504040204" pitchFamily="34" charset="0"/>
                        <a:ea typeface="宋体" panose="02010600030101010101" pitchFamily="2" charset="-122"/>
                      </a:endParaRPr>
                    </a:p>
                    <a:p>
                      <a:pPr marL="0" marR="0" lvl="0" indent="0" algn="ctr" defTabSz="914400" rtl="0" eaLnBrk="0" fontAlgn="base" latinLnBrk="0" hangingPunct="0">
                        <a:lnSpc>
                          <a:spcPct val="100000"/>
                        </a:lnSpc>
                        <a:spcBef>
                          <a:spcPct val="0"/>
                        </a:spcBef>
                        <a:spcAft>
                          <a:spcPct val="0"/>
                        </a:spcAft>
                        <a:buClr>
                          <a:schemeClr val="accent2"/>
                        </a:buClr>
                        <a:buSzTx/>
                        <a:buFont typeface="Wingdings" panose="05000000000000000000" pitchFamily="2" charset="2"/>
                        <a:buNone/>
                        <a:defRPr/>
                      </a:pPr>
                      <a:r>
                        <a:rPr kumimoji="0" lang="zh-CN" altLang="en-US" sz="1600" b="0" i="0" u="none" strike="noStrike" cap="none" normalizeH="0" baseline="0" dirty="0">
                          <a:ln>
                            <a:noFill/>
                          </a:ln>
                          <a:solidFill>
                            <a:srgbClr val="FF0000"/>
                          </a:solidFill>
                          <a:effectLst/>
                          <a:latin typeface="Verdana" panose="020B0604030504040204" pitchFamily="34" charset="0"/>
                          <a:ea typeface="宋体" panose="02010600030101010101" pitchFamily="2" charset="-122"/>
                        </a:rPr>
                        <a:t>安全规划与设计</a:t>
                      </a:r>
                      <a:r>
                        <a:rPr kumimoji="0" lang="en-US" altLang="zh-CN" sz="1600" b="0" i="0" u="none" strike="noStrike" cap="none" normalizeH="0" baseline="0" dirty="0">
                          <a:ln>
                            <a:noFill/>
                          </a:ln>
                          <a:solidFill>
                            <a:srgbClr val="FF0000"/>
                          </a:solidFill>
                          <a:effectLst/>
                          <a:latin typeface="Verdana" panose="020B0604030504040204" pitchFamily="34" charset="0"/>
                          <a:ea typeface="宋体" panose="02010600030101010101" pitchFamily="2" charset="-122"/>
                        </a:rPr>
                        <a:t>?</a:t>
                      </a:r>
                      <a:endParaRPr kumimoji="0" lang="en-US" altLang="zh-CN" sz="1600" b="0" i="0" u="none" strike="noStrike" cap="none" normalizeH="0" baseline="0" dirty="0">
                        <a:ln>
                          <a:noFill/>
                        </a:ln>
                        <a:solidFill>
                          <a:srgbClr val="FF0000"/>
                        </a:solidFill>
                        <a:effectLst/>
                        <a:latin typeface="Verdana" panose="020B0604030504040204" pitchFamily="34" charset="0"/>
                        <a:ea typeface="宋体" panose="02010600030101010101" pitchFamily="2" charset="-122"/>
                      </a:endParaRPr>
                    </a:p>
                    <a:p>
                      <a:pPr marL="0" marR="0" lvl="0" indent="0" algn="ctr" defTabSz="914400" rtl="0" eaLnBrk="0" fontAlgn="base" latinLnBrk="0" hangingPunct="0">
                        <a:lnSpc>
                          <a:spcPct val="100000"/>
                        </a:lnSpc>
                        <a:spcBef>
                          <a:spcPct val="0"/>
                        </a:spcBef>
                        <a:spcAft>
                          <a:spcPct val="0"/>
                        </a:spcAft>
                        <a:buClr>
                          <a:schemeClr val="accent2"/>
                        </a:buClr>
                        <a:buSzTx/>
                        <a:buFont typeface="Wingdings" panose="05000000000000000000" pitchFamily="2" charset="2"/>
                        <a:buNone/>
                        <a:defRPr/>
                      </a:pPr>
                      <a:r>
                        <a:rPr kumimoji="0" lang="zh-CN" altLang="en-US" sz="1600" b="0" i="0" u="none" strike="noStrike" cap="none" normalizeH="0" baseline="0" dirty="0">
                          <a:ln>
                            <a:noFill/>
                          </a:ln>
                          <a:solidFill>
                            <a:srgbClr val="FF0000"/>
                          </a:solidFill>
                          <a:effectLst/>
                          <a:latin typeface="Verdana" panose="020B0604030504040204" pitchFamily="34" charset="0"/>
                          <a:ea typeface="宋体" panose="02010600030101010101" pitchFamily="2" charset="-122"/>
                        </a:rPr>
                        <a:t>加强重大危险源管理？</a:t>
                      </a:r>
                      <a:endParaRPr kumimoji="0" lang="en-US" altLang="zh-CN" sz="1600" b="0" i="0" u="none" strike="noStrike" cap="none" normalizeH="0" baseline="0" dirty="0">
                        <a:ln>
                          <a:noFill/>
                        </a:ln>
                        <a:solidFill>
                          <a:srgbClr val="FF0000"/>
                        </a:solidFill>
                        <a:effectLst/>
                        <a:latin typeface="Verdana" panose="020B0604030504040204" pitchFamily="34" charset="0"/>
                        <a:ea typeface="宋体" panose="02010600030101010101" pitchFamily="2" charset="-122"/>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 name="标题 1"/>
          <p:cNvSpPr txBox="1"/>
          <p:nvPr/>
        </p:nvSpPr>
        <p:spPr bwMode="auto">
          <a:xfrm>
            <a:off x="6408904" y="494772"/>
            <a:ext cx="3944415" cy="411116"/>
          </a:xfrm>
          <a:prstGeom prst="rect">
            <a:avLst/>
          </a:prstGeom>
          <a:solidFill>
            <a:schemeClr val="accent1">
              <a:lumMod val="90000"/>
            </a:schemeClr>
          </a:solidFill>
          <a:ln w="9525">
            <a:noFill/>
            <a:miter lim="800000"/>
          </a:ln>
        </p:spPr>
        <p:txBody>
          <a:bodyPr anchor="ctr"/>
          <a:lstStyle/>
          <a:p>
            <a:pPr algn="ctr">
              <a:defRPr/>
            </a:pPr>
            <a:r>
              <a:rPr lang="zh-CN" altLang="en-US" sz="2000" kern="0" dirty="0">
                <a:solidFill>
                  <a:schemeClr val="tx2"/>
                </a:solidFill>
                <a:latin typeface="方正小标宋简体" pitchFamily="65" charset="-122"/>
                <a:ea typeface="方正小标宋简体" pitchFamily="65" charset="-122"/>
                <a:cs typeface="Arial" panose="020B0604020202020204" pitchFamily="34" charset="0"/>
              </a:rPr>
              <a:t>化工过程安全管理要素对比</a:t>
            </a:r>
            <a:endParaRPr lang="zh-CN" altLang="en-US" sz="2000" kern="0" dirty="0">
              <a:solidFill>
                <a:schemeClr val="tx2"/>
              </a:solidFill>
              <a:latin typeface="方正小标宋简体" pitchFamily="65" charset="-122"/>
              <a:ea typeface="方正小标宋简体" pitchFamily="65" charset="-122"/>
              <a:cs typeface="Arial" panose="020B0604020202020204" pitchFamily="34" charset="0"/>
            </a:endParaRPr>
          </a:p>
        </p:txBody>
      </p:sp>
      <p:sp>
        <p:nvSpPr>
          <p:cNvPr id="6" name="矩形 5"/>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spd="med"/>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D9BB5D0-35E4-459D-AEF3-FE4D7C45CC19}" type="slidenum">
              <a:rPr lang="zh-CN" altLang="en-US" smtClean="0"/>
            </a:fld>
            <a:endParaRPr lang="zh-CN" altLang="en-US"/>
          </a:p>
        </p:txBody>
      </p:sp>
      <p:sp>
        <p:nvSpPr>
          <p:cNvPr id="5" name="TextBox 4"/>
          <p:cNvSpPr txBox="1"/>
          <p:nvPr/>
        </p:nvSpPr>
        <p:spPr>
          <a:xfrm>
            <a:off x="2238348" y="1052736"/>
            <a:ext cx="7858180" cy="584775"/>
          </a:xfrm>
          <a:prstGeom prst="rect">
            <a:avLst/>
          </a:prstGeom>
          <a:noFill/>
        </p:spPr>
        <p:txBody>
          <a:bodyPr wrap="square" rtlCol="0">
            <a:spAutoFit/>
          </a:bodyPr>
          <a:lstStyle/>
          <a:p>
            <a:r>
              <a:rPr lang="en-US" altLang="zh-CN" sz="3200" dirty="0">
                <a:latin typeface="方正舒体" pitchFamily="2" charset="-122"/>
                <a:ea typeface="方正舒体" pitchFamily="2" charset="-122"/>
              </a:rPr>
              <a:t>《</a:t>
            </a:r>
            <a:r>
              <a:rPr lang="zh-CN" altLang="en-US" sz="3200" dirty="0">
                <a:latin typeface="方正舒体" pitchFamily="2" charset="-122"/>
                <a:ea typeface="方正舒体" pitchFamily="2" charset="-122"/>
              </a:rPr>
              <a:t>基于风险的过程安全</a:t>
            </a:r>
            <a:r>
              <a:rPr lang="en-US" altLang="zh-CN" sz="3200" dirty="0">
                <a:latin typeface="方正舒体" pitchFamily="2" charset="-122"/>
                <a:ea typeface="方正舒体" pitchFamily="2" charset="-122"/>
              </a:rPr>
              <a:t>》</a:t>
            </a:r>
            <a:r>
              <a:rPr lang="zh-CN" altLang="en-US" sz="3200" dirty="0">
                <a:latin typeface="方正舒体" pitchFamily="2" charset="-122"/>
                <a:ea typeface="方正舒体" pitchFamily="2" charset="-122"/>
              </a:rPr>
              <a:t>要素构成：</a:t>
            </a:r>
            <a:endParaRPr lang="zh-CN" altLang="en-US" sz="3200" dirty="0">
              <a:latin typeface="方正舒体" pitchFamily="2" charset="-122"/>
              <a:ea typeface="方正舒体" pitchFamily="2" charset="-122"/>
            </a:endParaRPr>
          </a:p>
        </p:txBody>
      </p:sp>
      <p:sp>
        <p:nvSpPr>
          <p:cNvPr id="6" name="TextBox 5"/>
          <p:cNvSpPr txBox="1"/>
          <p:nvPr/>
        </p:nvSpPr>
        <p:spPr>
          <a:xfrm>
            <a:off x="2452662" y="1772816"/>
            <a:ext cx="3714776" cy="5883662"/>
          </a:xfrm>
          <a:prstGeom prst="rect">
            <a:avLst/>
          </a:prstGeom>
          <a:noFill/>
        </p:spPr>
        <p:txBody>
          <a:bodyPr wrap="square" rtlCol="0">
            <a:spAutoFit/>
          </a:bodyPr>
          <a:lstStyle/>
          <a:p>
            <a:pPr>
              <a:lnSpc>
                <a:spcPts val="3000"/>
              </a:lnSpc>
            </a:pPr>
            <a:r>
              <a:rPr lang="zh-CN" altLang="en-US" dirty="0">
                <a:latin typeface="+mj-ea"/>
                <a:ea typeface="+mj-ea"/>
              </a:rPr>
              <a:t>一</a:t>
            </a:r>
            <a:r>
              <a:rPr lang="en-US" altLang="zh-CN" dirty="0">
                <a:latin typeface="+mj-ea"/>
                <a:ea typeface="+mj-ea"/>
              </a:rPr>
              <a:t>.</a:t>
            </a:r>
            <a:r>
              <a:rPr lang="zh-CN" altLang="en-US" dirty="0">
                <a:latin typeface="+mj-ea"/>
                <a:ea typeface="+mj-ea"/>
              </a:rPr>
              <a:t>对过程安全的承诺</a:t>
            </a:r>
            <a:endParaRPr lang="en-US" altLang="zh-CN" dirty="0">
              <a:latin typeface="+mj-ea"/>
              <a:ea typeface="+mj-ea"/>
            </a:endParaRPr>
          </a:p>
          <a:p>
            <a:pPr>
              <a:lnSpc>
                <a:spcPts val="3000"/>
              </a:lnSpc>
            </a:pPr>
            <a:r>
              <a:rPr lang="en-US" altLang="zh-CN" dirty="0"/>
              <a:t>    </a:t>
            </a:r>
            <a:r>
              <a:rPr lang="en-US" altLang="zh-CN" b="0" dirty="0"/>
              <a:t>1.</a:t>
            </a:r>
            <a:r>
              <a:rPr lang="zh-CN" altLang="en-US" b="0" dirty="0"/>
              <a:t>过程安全文化</a:t>
            </a:r>
            <a:endParaRPr lang="en-US" altLang="zh-CN" b="0" dirty="0"/>
          </a:p>
          <a:p>
            <a:pPr>
              <a:lnSpc>
                <a:spcPts val="3000"/>
              </a:lnSpc>
            </a:pPr>
            <a:r>
              <a:rPr lang="en-US" altLang="zh-CN" b="0" dirty="0"/>
              <a:t>    2.</a:t>
            </a:r>
            <a:r>
              <a:rPr lang="zh-CN" altLang="en-US" b="0" dirty="0"/>
              <a:t>法规标准合规性</a:t>
            </a:r>
            <a:endParaRPr lang="en-US" altLang="zh-CN" b="0" dirty="0"/>
          </a:p>
          <a:p>
            <a:pPr>
              <a:lnSpc>
                <a:spcPts val="3000"/>
              </a:lnSpc>
            </a:pPr>
            <a:r>
              <a:rPr lang="en-US" altLang="zh-CN" b="0" dirty="0"/>
              <a:t>    3.</a:t>
            </a:r>
            <a:r>
              <a:rPr lang="zh-CN" altLang="en-US" b="0" dirty="0"/>
              <a:t>过程安全能力</a:t>
            </a:r>
            <a:endParaRPr lang="en-US" altLang="zh-CN" b="0" dirty="0"/>
          </a:p>
          <a:p>
            <a:pPr>
              <a:lnSpc>
                <a:spcPts val="3000"/>
              </a:lnSpc>
            </a:pPr>
            <a:r>
              <a:rPr lang="zh-CN" altLang="en-US" dirty="0">
                <a:latin typeface="+mj-ea"/>
                <a:ea typeface="+mj-ea"/>
              </a:rPr>
              <a:t>二</a:t>
            </a:r>
            <a:r>
              <a:rPr lang="en-US" altLang="zh-CN" dirty="0">
                <a:latin typeface="+mj-ea"/>
                <a:ea typeface="+mj-ea"/>
              </a:rPr>
              <a:t>.</a:t>
            </a:r>
            <a:r>
              <a:rPr lang="zh-CN" altLang="en-US" dirty="0">
                <a:latin typeface="+mj-ea"/>
                <a:ea typeface="+mj-ea"/>
              </a:rPr>
              <a:t>理解危险和风险</a:t>
            </a:r>
            <a:endParaRPr lang="en-US" altLang="zh-CN" dirty="0">
              <a:latin typeface="+mj-ea"/>
              <a:ea typeface="+mj-ea"/>
            </a:endParaRPr>
          </a:p>
          <a:p>
            <a:pPr>
              <a:lnSpc>
                <a:spcPts val="3000"/>
              </a:lnSpc>
            </a:pPr>
            <a:r>
              <a:rPr lang="en-US" altLang="zh-CN" dirty="0"/>
              <a:t>    </a:t>
            </a:r>
            <a:r>
              <a:rPr lang="en-US" altLang="zh-CN" b="0" dirty="0"/>
              <a:t>4.</a:t>
            </a:r>
            <a:r>
              <a:rPr lang="zh-CN" altLang="en-US" b="0" dirty="0"/>
              <a:t>安全信息</a:t>
            </a:r>
            <a:endParaRPr lang="en-US" altLang="zh-CN" b="0" dirty="0"/>
          </a:p>
          <a:p>
            <a:pPr>
              <a:lnSpc>
                <a:spcPts val="3000"/>
              </a:lnSpc>
            </a:pPr>
            <a:r>
              <a:rPr lang="en-US" altLang="zh-CN" b="0" dirty="0"/>
              <a:t>    5.</a:t>
            </a:r>
            <a:r>
              <a:rPr lang="zh-CN" altLang="en-US" b="0" dirty="0"/>
              <a:t>危险识别及风险分析</a:t>
            </a:r>
            <a:endParaRPr lang="en-US" altLang="zh-CN" b="0" dirty="0"/>
          </a:p>
          <a:p>
            <a:pPr>
              <a:lnSpc>
                <a:spcPts val="3000"/>
              </a:lnSpc>
            </a:pPr>
            <a:r>
              <a:rPr lang="zh-CN" altLang="en-US" dirty="0">
                <a:latin typeface="+mj-ea"/>
                <a:ea typeface="+mj-ea"/>
              </a:rPr>
              <a:t>三</a:t>
            </a:r>
            <a:r>
              <a:rPr lang="en-US" altLang="zh-CN" dirty="0">
                <a:latin typeface="+mj-ea"/>
                <a:ea typeface="+mj-ea"/>
              </a:rPr>
              <a:t>.</a:t>
            </a:r>
            <a:r>
              <a:rPr lang="zh-CN" altLang="en-US" dirty="0">
                <a:latin typeface="+mj-ea"/>
                <a:ea typeface="+mj-ea"/>
              </a:rPr>
              <a:t>风险管理</a:t>
            </a:r>
            <a:endParaRPr lang="en-US" altLang="zh-CN" dirty="0">
              <a:latin typeface="+mj-ea"/>
              <a:ea typeface="+mj-ea"/>
            </a:endParaRPr>
          </a:p>
          <a:p>
            <a:pPr>
              <a:lnSpc>
                <a:spcPts val="3000"/>
              </a:lnSpc>
            </a:pPr>
            <a:r>
              <a:rPr lang="en-US" altLang="zh-CN" b="0" dirty="0"/>
              <a:t>    6.</a:t>
            </a:r>
            <a:r>
              <a:rPr lang="zh-CN" altLang="en-US" b="0" dirty="0"/>
              <a:t>操作程序</a:t>
            </a:r>
            <a:endParaRPr lang="en-US" altLang="zh-CN" b="0" dirty="0"/>
          </a:p>
          <a:p>
            <a:pPr>
              <a:lnSpc>
                <a:spcPts val="3000"/>
              </a:lnSpc>
            </a:pPr>
            <a:r>
              <a:rPr lang="en-US" altLang="zh-CN" b="0" dirty="0"/>
              <a:t>    7.</a:t>
            </a:r>
            <a:r>
              <a:rPr lang="zh-CN" altLang="en-US" b="0" dirty="0"/>
              <a:t>安全作业规程</a:t>
            </a:r>
            <a:endParaRPr lang="en-US" altLang="zh-CN" b="0" dirty="0"/>
          </a:p>
          <a:p>
            <a:pPr>
              <a:lnSpc>
                <a:spcPts val="3000"/>
              </a:lnSpc>
            </a:pPr>
            <a:r>
              <a:rPr lang="en-US" altLang="zh-CN" b="0" dirty="0"/>
              <a:t>    8.</a:t>
            </a:r>
            <a:r>
              <a:rPr lang="zh-CN" altLang="en-US" b="0" dirty="0"/>
              <a:t>设备完好性</a:t>
            </a:r>
            <a:endParaRPr lang="en-US" altLang="zh-CN" b="0" dirty="0"/>
          </a:p>
          <a:p>
            <a:pPr>
              <a:lnSpc>
                <a:spcPts val="3000"/>
              </a:lnSpc>
            </a:pPr>
            <a:r>
              <a:rPr lang="en-US" altLang="zh-CN" b="0" dirty="0"/>
              <a:t>    9.</a:t>
            </a:r>
            <a:r>
              <a:rPr lang="zh-CN" altLang="en-US" b="0" dirty="0"/>
              <a:t>承包商（安全）管理</a:t>
            </a:r>
            <a:endParaRPr lang="en-US" altLang="zh-CN" b="0" dirty="0"/>
          </a:p>
          <a:p>
            <a:pPr>
              <a:lnSpc>
                <a:spcPts val="3500"/>
              </a:lnSpc>
            </a:pPr>
            <a:endParaRPr lang="en-US" altLang="zh-CN" dirty="0"/>
          </a:p>
          <a:p>
            <a:pPr>
              <a:lnSpc>
                <a:spcPts val="3500"/>
              </a:lnSpc>
            </a:pPr>
            <a:r>
              <a:rPr lang="en-US" altLang="zh-CN" dirty="0"/>
              <a:t>   </a:t>
            </a:r>
            <a:endParaRPr lang="en-US" altLang="zh-CN" dirty="0"/>
          </a:p>
          <a:p>
            <a:endParaRPr lang="zh-CN" altLang="en-US" dirty="0"/>
          </a:p>
        </p:txBody>
      </p:sp>
      <p:sp>
        <p:nvSpPr>
          <p:cNvPr id="7" name="矩形 6"/>
          <p:cNvSpPr/>
          <p:nvPr/>
        </p:nvSpPr>
        <p:spPr>
          <a:xfrm>
            <a:off x="6312024" y="1767115"/>
            <a:ext cx="3929058" cy="3939540"/>
          </a:xfrm>
          <a:prstGeom prst="rect">
            <a:avLst/>
          </a:prstGeom>
        </p:spPr>
        <p:txBody>
          <a:bodyPr wrap="square">
            <a:spAutoFit/>
          </a:bodyPr>
          <a:lstStyle/>
          <a:p>
            <a:pPr>
              <a:lnSpc>
                <a:spcPts val="3000"/>
              </a:lnSpc>
            </a:pPr>
            <a:r>
              <a:rPr lang="en-US" altLang="zh-CN" dirty="0"/>
              <a:t>    </a:t>
            </a:r>
            <a:r>
              <a:rPr lang="en-US" altLang="zh-CN" b="0" dirty="0"/>
              <a:t>10.</a:t>
            </a:r>
            <a:r>
              <a:rPr lang="zh-CN" altLang="en-US" b="0" dirty="0"/>
              <a:t>培训和绩效考核</a:t>
            </a:r>
            <a:endParaRPr lang="en-US" altLang="zh-CN" b="0" dirty="0"/>
          </a:p>
          <a:p>
            <a:pPr>
              <a:lnSpc>
                <a:spcPts val="3000"/>
              </a:lnSpc>
            </a:pPr>
            <a:r>
              <a:rPr lang="en-US" altLang="zh-CN" b="0" dirty="0"/>
              <a:t>    11.</a:t>
            </a:r>
            <a:r>
              <a:rPr lang="zh-CN" altLang="en-US" b="0" dirty="0"/>
              <a:t>变更管理</a:t>
            </a:r>
            <a:endParaRPr lang="en-US" altLang="zh-CN" b="0" dirty="0"/>
          </a:p>
          <a:p>
            <a:pPr>
              <a:lnSpc>
                <a:spcPts val="3000"/>
              </a:lnSpc>
            </a:pPr>
            <a:r>
              <a:rPr lang="en-US" altLang="zh-CN" b="0" dirty="0"/>
              <a:t>    12.</a:t>
            </a:r>
            <a:r>
              <a:rPr lang="zh-CN" altLang="en-US" b="0" dirty="0"/>
              <a:t>（原始）开车准备</a:t>
            </a:r>
            <a:endParaRPr lang="en-US" altLang="zh-CN" b="0" dirty="0"/>
          </a:p>
          <a:p>
            <a:pPr>
              <a:lnSpc>
                <a:spcPts val="3000"/>
              </a:lnSpc>
            </a:pPr>
            <a:r>
              <a:rPr lang="en-US" altLang="zh-CN" b="0" dirty="0"/>
              <a:t>    13.</a:t>
            </a:r>
            <a:r>
              <a:rPr lang="zh-CN" altLang="en-US" b="0" dirty="0"/>
              <a:t>安全作业规程</a:t>
            </a:r>
            <a:endParaRPr lang="en-US" altLang="zh-CN" b="0" dirty="0"/>
          </a:p>
          <a:p>
            <a:pPr>
              <a:lnSpc>
                <a:spcPts val="3000"/>
              </a:lnSpc>
            </a:pPr>
            <a:r>
              <a:rPr lang="en-US" altLang="zh-CN" b="0" dirty="0"/>
              <a:t>    14.</a:t>
            </a:r>
            <a:r>
              <a:rPr lang="zh-CN" altLang="en-US" b="0" dirty="0"/>
              <a:t>应急管理</a:t>
            </a:r>
            <a:endParaRPr lang="en-US" altLang="zh-CN" b="0" dirty="0"/>
          </a:p>
          <a:p>
            <a:pPr>
              <a:lnSpc>
                <a:spcPts val="3000"/>
              </a:lnSpc>
            </a:pPr>
            <a:r>
              <a:rPr lang="zh-CN" altLang="en-US" dirty="0">
                <a:latin typeface="+mj-ea"/>
                <a:ea typeface="+mj-ea"/>
              </a:rPr>
              <a:t>四</a:t>
            </a:r>
            <a:r>
              <a:rPr lang="en-US" altLang="zh-CN" dirty="0">
                <a:latin typeface="+mj-ea"/>
                <a:ea typeface="+mj-ea"/>
              </a:rPr>
              <a:t>.</a:t>
            </a:r>
            <a:r>
              <a:rPr lang="zh-CN" altLang="en-US" dirty="0">
                <a:latin typeface="+mj-ea"/>
                <a:ea typeface="+mj-ea"/>
              </a:rPr>
              <a:t>吸取经验教训</a:t>
            </a:r>
            <a:endParaRPr lang="en-US" altLang="zh-CN" dirty="0">
              <a:latin typeface="+mj-ea"/>
              <a:ea typeface="+mj-ea"/>
            </a:endParaRPr>
          </a:p>
          <a:p>
            <a:pPr>
              <a:lnSpc>
                <a:spcPts val="3000"/>
              </a:lnSpc>
            </a:pPr>
            <a:r>
              <a:rPr lang="en-US" altLang="zh-CN" dirty="0"/>
              <a:t>    </a:t>
            </a:r>
            <a:r>
              <a:rPr lang="en-US" altLang="zh-CN" b="0" dirty="0"/>
              <a:t>15.</a:t>
            </a:r>
            <a:r>
              <a:rPr lang="zh-CN" altLang="en-US" b="0" dirty="0"/>
              <a:t>事件调查</a:t>
            </a:r>
            <a:endParaRPr lang="en-US" altLang="zh-CN" b="0" dirty="0"/>
          </a:p>
          <a:p>
            <a:pPr>
              <a:lnSpc>
                <a:spcPts val="3000"/>
              </a:lnSpc>
            </a:pPr>
            <a:r>
              <a:rPr lang="en-US" altLang="zh-CN" b="0" dirty="0"/>
              <a:t>    16.</a:t>
            </a:r>
            <a:r>
              <a:rPr lang="zh-CN" altLang="en-US" b="0" dirty="0"/>
              <a:t>考核及标准</a:t>
            </a:r>
            <a:endParaRPr lang="en-US" altLang="zh-CN" b="0" dirty="0"/>
          </a:p>
          <a:p>
            <a:pPr>
              <a:lnSpc>
                <a:spcPts val="3000"/>
              </a:lnSpc>
            </a:pPr>
            <a:r>
              <a:rPr lang="en-US" altLang="zh-CN" b="0" dirty="0"/>
              <a:t>    17.</a:t>
            </a:r>
            <a:r>
              <a:rPr lang="zh-CN" altLang="en-US" b="0" dirty="0"/>
              <a:t>工作审核</a:t>
            </a:r>
            <a:endParaRPr lang="en-US" altLang="zh-CN" b="0" dirty="0"/>
          </a:p>
          <a:p>
            <a:pPr>
              <a:lnSpc>
                <a:spcPts val="3000"/>
              </a:lnSpc>
            </a:pPr>
            <a:r>
              <a:rPr lang="en-US" altLang="zh-CN" b="0" dirty="0"/>
              <a:t>    18.</a:t>
            </a:r>
            <a:r>
              <a:rPr lang="zh-CN" altLang="en-US" b="0" dirty="0"/>
              <a:t>管理审核及持续改进</a:t>
            </a:r>
            <a:endParaRPr lang="en-US" altLang="zh-CN" b="0" dirty="0"/>
          </a:p>
        </p:txBody>
      </p:sp>
      <p:sp>
        <p:nvSpPr>
          <p:cNvPr id="8" name="标题 1"/>
          <p:cNvSpPr txBox="1"/>
          <p:nvPr/>
        </p:nvSpPr>
        <p:spPr bwMode="auto">
          <a:xfrm>
            <a:off x="6408904" y="494772"/>
            <a:ext cx="3944415" cy="411116"/>
          </a:xfrm>
          <a:prstGeom prst="rect">
            <a:avLst/>
          </a:prstGeom>
          <a:solidFill>
            <a:schemeClr val="accent1">
              <a:lumMod val="90000"/>
            </a:schemeClr>
          </a:solidFill>
          <a:ln w="9525">
            <a:noFill/>
            <a:miter lim="800000"/>
          </a:ln>
        </p:spPr>
        <p:txBody>
          <a:bodyPr anchor="ctr"/>
          <a:lstStyle/>
          <a:p>
            <a:pPr algn="ctr">
              <a:defRPr/>
            </a:pPr>
            <a:r>
              <a:rPr lang="zh-CN" altLang="en-US" sz="2000" kern="0" dirty="0">
                <a:solidFill>
                  <a:schemeClr val="tx2"/>
                </a:solidFill>
                <a:latin typeface="方正小标宋简体" pitchFamily="65" charset="-122"/>
                <a:ea typeface="方正小标宋简体" pitchFamily="65" charset="-122"/>
                <a:cs typeface="Arial" panose="020B0604020202020204" pitchFamily="34" charset="0"/>
              </a:rPr>
              <a:t>化工过程安全管理要素对比</a:t>
            </a:r>
            <a:endParaRPr lang="zh-CN" altLang="en-US" sz="2000" kern="0" dirty="0">
              <a:solidFill>
                <a:schemeClr val="tx2"/>
              </a:solidFill>
              <a:latin typeface="方正小标宋简体" pitchFamily="65" charset="-122"/>
              <a:ea typeface="方正小标宋简体" pitchFamily="65" charset="-122"/>
              <a:cs typeface="Arial" panose="020B0604020202020204" pitchFamily="34" charset="0"/>
            </a:endParaRPr>
          </a:p>
        </p:txBody>
      </p:sp>
      <p:sp>
        <p:nvSpPr>
          <p:cNvPr id="9" name="矩形 8"/>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p:cNvSpPr txBox="1">
            <a:spLocks noChangeArrowheads="1"/>
          </p:cNvSpPr>
          <p:nvPr/>
        </p:nvSpPr>
        <p:spPr bwMode="auto">
          <a:xfrm>
            <a:off x="1919289" y="3789363"/>
            <a:ext cx="8353425" cy="519112"/>
          </a:xfrm>
          <a:prstGeom prst="rect">
            <a:avLst/>
          </a:prstGeom>
          <a:noFill/>
          <a:ln w="9525">
            <a:noFill/>
            <a:miter lim="800000"/>
          </a:ln>
        </p:spPr>
        <p:txBody>
          <a:bodyPr>
            <a:spAutoFit/>
          </a:bodyPr>
          <a:lstStyle/>
          <a:p>
            <a:pPr eaLnBrk="0" hangingPunct="0">
              <a:buFont typeface="Arial" panose="020B0604020202020204" pitchFamily="34" charset="0"/>
              <a:buNone/>
            </a:pPr>
            <a:r>
              <a:rPr lang="zh-CN" altLang="en-US" sz="2800">
                <a:latin typeface="黑体" panose="02010609060101010101" pitchFamily="49" charset="-122"/>
                <a:ea typeface="黑体" panose="02010609060101010101" pitchFamily="49" charset="-122"/>
              </a:rPr>
              <a:t>    </a:t>
            </a:r>
            <a:endParaRPr lang="zh-CN" altLang="en-US" b="0">
              <a:latin typeface="仿宋_GB2312" pitchFamily="49" charset="-122"/>
              <a:ea typeface="仿宋_GB2312" pitchFamily="49" charset="-122"/>
            </a:endParaRPr>
          </a:p>
        </p:txBody>
      </p:sp>
      <p:sp>
        <p:nvSpPr>
          <p:cNvPr id="20484" name="Text Box 5"/>
          <p:cNvSpPr txBox="1">
            <a:spLocks noChangeArrowheads="1"/>
          </p:cNvSpPr>
          <p:nvPr/>
        </p:nvSpPr>
        <p:spPr bwMode="auto">
          <a:xfrm>
            <a:off x="1952596" y="1214423"/>
            <a:ext cx="8429684" cy="584775"/>
          </a:xfrm>
          <a:prstGeom prst="rect">
            <a:avLst/>
          </a:prstGeom>
          <a:noFill/>
          <a:ln w="9525">
            <a:noFill/>
            <a:miter lim="800000"/>
          </a:ln>
        </p:spPr>
        <p:txBody>
          <a:bodyPr wrap="square">
            <a:spAutoFit/>
          </a:bodyPr>
          <a:lstStyle/>
          <a:p>
            <a:r>
              <a:rPr lang="en-US" altLang="zh-CN" sz="3200" dirty="0">
                <a:solidFill>
                  <a:schemeClr val="bg2">
                    <a:lumMod val="50000"/>
                  </a:schemeClr>
                </a:solidFill>
                <a:latin typeface="仿宋_GB2312" pitchFamily="49" charset="-122"/>
                <a:ea typeface="仿宋_GB2312" pitchFamily="49" charset="-122"/>
              </a:rPr>
              <a:t>    </a:t>
            </a:r>
            <a:endParaRPr lang="zh-CN" altLang="en-US" sz="3200" dirty="0">
              <a:solidFill>
                <a:schemeClr val="bg2">
                  <a:lumMod val="50000"/>
                </a:schemeClr>
              </a:solidFill>
              <a:latin typeface="仿宋_GB2312" pitchFamily="49" charset="-122"/>
              <a:ea typeface="仿宋_GB2312" pitchFamily="49" charset="-122"/>
            </a:endParaRPr>
          </a:p>
        </p:txBody>
      </p:sp>
      <p:sp>
        <p:nvSpPr>
          <p:cNvPr id="6" name="TextBox 5"/>
          <p:cNvSpPr txBox="1"/>
          <p:nvPr/>
        </p:nvSpPr>
        <p:spPr>
          <a:xfrm>
            <a:off x="803413" y="1515428"/>
            <a:ext cx="10585175" cy="2580835"/>
          </a:xfrm>
          <a:prstGeom prst="rect">
            <a:avLst/>
          </a:prstGeom>
          <a:noFill/>
        </p:spPr>
        <p:txBody>
          <a:bodyPr wrap="square" rtlCol="0">
            <a:spAutoFit/>
          </a:bodyPr>
          <a:lstStyle/>
          <a:p>
            <a:pPr>
              <a:lnSpc>
                <a:spcPts val="4000"/>
              </a:lnSpc>
            </a:pPr>
            <a:r>
              <a:rPr lang="en-US" altLang="zh-CN" sz="2800" b="0" dirty="0">
                <a:latin typeface="仿宋_GB2312" pitchFamily="49" charset="-122"/>
                <a:ea typeface="仿宋_GB2312" pitchFamily="49" charset="-122"/>
              </a:rPr>
              <a:t>   </a:t>
            </a:r>
            <a:r>
              <a:rPr lang="en-US" altLang="zh-CN" sz="2400" b="0" dirty="0">
                <a:latin typeface="仿宋_GB2312" pitchFamily="49" charset="-122"/>
                <a:ea typeface="仿宋_GB2312" pitchFamily="49" charset="-122"/>
              </a:rPr>
              <a:t>《</a:t>
            </a:r>
            <a:r>
              <a:rPr lang="zh-CN" altLang="en-US" sz="2400" b="0" dirty="0">
                <a:latin typeface="仿宋_GB2312" pitchFamily="49" charset="-122"/>
                <a:ea typeface="仿宋_GB2312" pitchFamily="49" charset="-122"/>
              </a:rPr>
              <a:t>加强化工过程安全管理的指导意见</a:t>
            </a:r>
            <a:r>
              <a:rPr lang="en-US" altLang="zh-CN" sz="2400" b="0" dirty="0">
                <a:latin typeface="仿宋_GB2312" pitchFamily="49" charset="-122"/>
                <a:ea typeface="仿宋_GB2312" pitchFamily="49" charset="-122"/>
              </a:rPr>
              <a:t>》</a:t>
            </a:r>
            <a:r>
              <a:rPr lang="zh-CN" altLang="en-US" sz="2400" b="0" dirty="0">
                <a:latin typeface="仿宋_GB2312" pitchFamily="49" charset="-122"/>
                <a:ea typeface="仿宋_GB2312" pitchFamily="49" charset="-122"/>
              </a:rPr>
              <a:t>（安监总管三</a:t>
            </a:r>
            <a:r>
              <a:rPr lang="en-US" altLang="zh-CN" sz="2400" b="0" dirty="0">
                <a:latin typeface="仿宋_GB2312" pitchFamily="49" charset="-122"/>
                <a:ea typeface="仿宋_GB2312" pitchFamily="49" charset="-122"/>
              </a:rPr>
              <a:t>〔2013〕88</a:t>
            </a:r>
            <a:r>
              <a:rPr lang="zh-CN" altLang="en-US" sz="2400" b="0" dirty="0">
                <a:latin typeface="仿宋_GB2312" pitchFamily="49" charset="-122"/>
                <a:ea typeface="仿宋_GB2312" pitchFamily="49" charset="-122"/>
              </a:rPr>
              <a:t>号）是发达国家化工过程安全管理“中国化”的产物，但仍需要完善，例如：就化工装置全生命周期的管理而言，要强调工厂的</a:t>
            </a:r>
            <a:r>
              <a:rPr lang="zh-CN" altLang="en-US" sz="2400" b="0" dirty="0">
                <a:solidFill>
                  <a:srgbClr val="FF0000"/>
                </a:solidFill>
                <a:latin typeface="仿宋_GB2312" pitchFamily="49" charset="-122"/>
                <a:ea typeface="仿宋_GB2312" pitchFamily="49" charset="-122"/>
              </a:rPr>
              <a:t>规划与设计</a:t>
            </a:r>
            <a:r>
              <a:rPr lang="zh-CN" altLang="en-US" sz="2400" b="0" dirty="0">
                <a:latin typeface="仿宋_GB2312" pitchFamily="49" charset="-122"/>
                <a:ea typeface="仿宋_GB2312" pitchFamily="49" charset="-122"/>
              </a:rPr>
              <a:t>；我们的国情和民族文化要求我们必须重视责任制，而且是</a:t>
            </a:r>
            <a:r>
              <a:rPr lang="zh-CN" altLang="en-US" sz="2400" dirty="0">
                <a:solidFill>
                  <a:srgbClr val="FF0000"/>
                </a:solidFill>
                <a:latin typeface="仿宋_GB2312" pitchFamily="49" charset="-122"/>
                <a:ea typeface="仿宋_GB2312" pitchFamily="49" charset="-122"/>
              </a:rPr>
              <a:t>全员安全生产责任制</a:t>
            </a:r>
            <a:r>
              <a:rPr lang="en-US" altLang="zh-CN" sz="2400" b="0" dirty="0">
                <a:solidFill>
                  <a:srgbClr val="FF0000"/>
                </a:solidFill>
                <a:latin typeface="仿宋_GB2312" pitchFamily="49" charset="-122"/>
                <a:ea typeface="仿宋_GB2312" pitchFamily="49" charset="-122"/>
              </a:rPr>
              <a:t>,</a:t>
            </a:r>
            <a:r>
              <a:rPr lang="zh-CN" altLang="en-US" sz="2400" b="0" dirty="0">
                <a:latin typeface="仿宋_GB2312" pitchFamily="49" charset="-122"/>
                <a:ea typeface="仿宋_GB2312" pitchFamily="49" charset="-122"/>
              </a:rPr>
              <a:t>还要特别强调企业的</a:t>
            </a:r>
            <a:r>
              <a:rPr lang="zh-CN" altLang="en-US" sz="2400" dirty="0">
                <a:solidFill>
                  <a:srgbClr val="FF0000"/>
                </a:solidFill>
                <a:latin typeface="仿宋_GB2312" pitchFamily="49" charset="-122"/>
                <a:ea typeface="仿宋_GB2312" pitchFamily="49" charset="-122"/>
              </a:rPr>
              <a:t>安全领导力；</a:t>
            </a:r>
            <a:r>
              <a:rPr lang="zh-CN" altLang="en-US" sz="2400" b="0" dirty="0">
                <a:latin typeface="仿宋_GB2312" pitchFamily="49" charset="-122"/>
                <a:ea typeface="仿宋_GB2312" pitchFamily="49" charset="-122"/>
              </a:rPr>
              <a:t>当前还要特别强调要</a:t>
            </a:r>
            <a:r>
              <a:rPr lang="zh-CN" altLang="en-US" sz="2400" dirty="0">
                <a:solidFill>
                  <a:srgbClr val="FF0000"/>
                </a:solidFill>
                <a:latin typeface="仿宋_GB2312" pitchFamily="49" charset="-122"/>
                <a:ea typeface="仿宋_GB2312" pitchFamily="49" charset="-122"/>
              </a:rPr>
              <a:t>加强重大危险源安全管理</a:t>
            </a:r>
            <a:r>
              <a:rPr lang="zh-CN" altLang="en-US" sz="2400" b="0" dirty="0">
                <a:latin typeface="仿宋_GB2312" pitchFamily="49" charset="-122"/>
                <a:ea typeface="仿宋_GB2312" pitchFamily="49" charset="-122"/>
              </a:rPr>
              <a:t>等。</a:t>
            </a:r>
            <a:endParaRPr lang="zh-CN" altLang="en-US" sz="2400" b="0" dirty="0">
              <a:latin typeface="仿宋_GB2312" pitchFamily="49" charset="-122"/>
              <a:ea typeface="仿宋_GB2312" pitchFamily="49" charset="-122"/>
            </a:endParaRPr>
          </a:p>
        </p:txBody>
      </p:sp>
      <p:sp>
        <p:nvSpPr>
          <p:cNvPr id="8" name="标题 1"/>
          <p:cNvSpPr txBox="1"/>
          <p:nvPr/>
        </p:nvSpPr>
        <p:spPr bwMode="auto">
          <a:xfrm>
            <a:off x="6408904" y="494772"/>
            <a:ext cx="3944415" cy="411116"/>
          </a:xfrm>
          <a:prstGeom prst="rect">
            <a:avLst/>
          </a:prstGeom>
          <a:solidFill>
            <a:schemeClr val="accent1">
              <a:lumMod val="90000"/>
            </a:schemeClr>
          </a:solidFill>
          <a:ln w="9525">
            <a:noFill/>
            <a:miter lim="800000"/>
          </a:ln>
        </p:spPr>
        <p:txBody>
          <a:bodyPr anchor="ctr"/>
          <a:lstStyle/>
          <a:p>
            <a:pPr algn="ctr">
              <a:defRPr/>
            </a:pPr>
            <a:r>
              <a:rPr lang="zh-CN" altLang="en-US" sz="2000" kern="0" dirty="0">
                <a:solidFill>
                  <a:schemeClr val="tx2"/>
                </a:solidFill>
                <a:latin typeface="方正小标宋简体" pitchFamily="65" charset="-122"/>
                <a:ea typeface="方正小标宋简体" pitchFamily="65" charset="-122"/>
                <a:cs typeface="Arial" panose="020B0604020202020204" pitchFamily="34" charset="0"/>
              </a:rPr>
              <a:t>化工过程安全管理要素对比</a:t>
            </a:r>
            <a:endParaRPr lang="zh-CN" altLang="en-US" sz="2000" kern="0" dirty="0">
              <a:solidFill>
                <a:schemeClr val="tx2"/>
              </a:solidFill>
              <a:latin typeface="方正小标宋简体" pitchFamily="65" charset="-122"/>
              <a:ea typeface="方正小标宋简体" pitchFamily="65" charset="-122"/>
              <a:cs typeface="Arial" panose="020B0604020202020204" pitchFamily="34" charset="0"/>
            </a:endParaRPr>
          </a:p>
        </p:txBody>
      </p:sp>
      <p:sp>
        <p:nvSpPr>
          <p:cNvPr id="9" name="矩形 8"/>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51485" y="2119222"/>
            <a:ext cx="4068451" cy="4247317"/>
          </a:xfrm>
          <a:prstGeom prst="rect">
            <a:avLst/>
          </a:prstGeom>
          <a:noFill/>
          <a:ln>
            <a:solidFill>
              <a:schemeClr val="tx1"/>
            </a:solidFill>
          </a:ln>
        </p:spPr>
        <p:txBody>
          <a:bodyPr wrap="square" rtlCol="0">
            <a:spAutoFit/>
          </a:bodyPr>
          <a:lstStyle/>
          <a:p>
            <a:pPr>
              <a:lnSpc>
                <a:spcPts val="3600"/>
              </a:lnSpc>
            </a:pPr>
            <a:r>
              <a:rPr lang="zh-CN" altLang="en-US" sz="2400" dirty="0">
                <a:solidFill>
                  <a:srgbClr val="FF0000"/>
                </a:solidFill>
                <a:latin typeface="仿宋_GB2312" pitchFamily="49" charset="-122"/>
                <a:ea typeface="仿宋_GB2312" pitchFamily="49" charset="-122"/>
              </a:rPr>
              <a:t>安全领导力</a:t>
            </a:r>
            <a:endParaRPr lang="en-US" altLang="zh-CN" sz="2400" dirty="0">
              <a:solidFill>
                <a:srgbClr val="FF0000"/>
              </a:solidFill>
              <a:latin typeface="仿宋_GB2312" pitchFamily="49" charset="-122"/>
              <a:ea typeface="仿宋_GB2312" pitchFamily="49" charset="-122"/>
            </a:endParaRPr>
          </a:p>
          <a:p>
            <a:pPr>
              <a:lnSpc>
                <a:spcPts val="3600"/>
              </a:lnSpc>
            </a:pPr>
            <a:r>
              <a:rPr lang="zh-CN" altLang="en-US" sz="2400" dirty="0">
                <a:solidFill>
                  <a:srgbClr val="FF0000"/>
                </a:solidFill>
                <a:latin typeface="仿宋_GB2312" pitchFamily="49" charset="-122"/>
                <a:ea typeface="仿宋_GB2312" pitchFamily="49" charset="-122"/>
              </a:rPr>
              <a:t>安全生产责任制</a:t>
            </a:r>
            <a:endParaRPr lang="en-US" altLang="zh-CN" sz="2400" dirty="0">
              <a:solidFill>
                <a:srgbClr val="FF0000"/>
              </a:solidFill>
              <a:latin typeface="仿宋_GB2312" pitchFamily="49" charset="-122"/>
              <a:ea typeface="仿宋_GB2312" pitchFamily="49" charset="-122"/>
            </a:endParaRPr>
          </a:p>
          <a:p>
            <a:pPr>
              <a:lnSpc>
                <a:spcPts val="3600"/>
              </a:lnSpc>
            </a:pPr>
            <a:r>
              <a:rPr lang="zh-CN" altLang="en-US" sz="2400" dirty="0">
                <a:solidFill>
                  <a:srgbClr val="FF0000"/>
                </a:solidFill>
                <a:latin typeface="仿宋_GB2312" pitchFamily="49" charset="-122"/>
                <a:ea typeface="仿宋_GB2312" pitchFamily="49" charset="-122"/>
              </a:rPr>
              <a:t>全员参与和沟通</a:t>
            </a:r>
            <a:endParaRPr lang="en-US" altLang="zh-CN" sz="2400" dirty="0">
              <a:solidFill>
                <a:srgbClr val="FF0000"/>
              </a:solidFill>
              <a:latin typeface="仿宋_GB2312" pitchFamily="49" charset="-122"/>
              <a:ea typeface="仿宋_GB2312" pitchFamily="49" charset="-122"/>
            </a:endParaRPr>
          </a:p>
          <a:p>
            <a:pPr>
              <a:lnSpc>
                <a:spcPts val="3600"/>
              </a:lnSpc>
            </a:pPr>
            <a:r>
              <a:rPr lang="zh-CN" altLang="en-US" sz="2400" dirty="0">
                <a:latin typeface="仿宋_GB2312" pitchFamily="49" charset="-122"/>
                <a:ea typeface="仿宋_GB2312" pitchFamily="49" charset="-122"/>
              </a:rPr>
              <a:t>过程安全信息</a:t>
            </a:r>
            <a:endParaRPr lang="en-US" altLang="zh-CN" sz="2400" dirty="0">
              <a:latin typeface="仿宋_GB2312" pitchFamily="49" charset="-122"/>
              <a:ea typeface="仿宋_GB2312" pitchFamily="49" charset="-122"/>
            </a:endParaRPr>
          </a:p>
          <a:p>
            <a:pPr>
              <a:lnSpc>
                <a:spcPts val="3600"/>
              </a:lnSpc>
            </a:pPr>
            <a:r>
              <a:rPr lang="zh-CN" altLang="en-US" sz="2400" dirty="0">
                <a:latin typeface="仿宋_GB2312" pitchFamily="49" charset="-122"/>
                <a:ea typeface="仿宋_GB2312" pitchFamily="49" charset="-122"/>
              </a:rPr>
              <a:t>过程风险分析</a:t>
            </a:r>
            <a:endParaRPr lang="en-US" altLang="zh-CN" sz="2400" dirty="0">
              <a:latin typeface="仿宋_GB2312" pitchFamily="49" charset="-122"/>
              <a:ea typeface="仿宋_GB2312" pitchFamily="49" charset="-122"/>
            </a:endParaRPr>
          </a:p>
          <a:p>
            <a:pPr>
              <a:lnSpc>
                <a:spcPts val="3600"/>
              </a:lnSpc>
            </a:pPr>
            <a:r>
              <a:rPr lang="zh-CN" altLang="en-US" sz="2400" dirty="0">
                <a:solidFill>
                  <a:srgbClr val="FF0000"/>
                </a:solidFill>
                <a:latin typeface="仿宋_GB2312" pitchFamily="49" charset="-122"/>
                <a:ea typeface="仿宋_GB2312" pitchFamily="49" charset="-122"/>
              </a:rPr>
              <a:t>安全设计和施工质量</a:t>
            </a:r>
            <a:endParaRPr lang="en-US" altLang="zh-CN" sz="2400" dirty="0">
              <a:solidFill>
                <a:srgbClr val="FF0000"/>
              </a:solidFill>
              <a:latin typeface="仿宋_GB2312" pitchFamily="49" charset="-122"/>
              <a:ea typeface="仿宋_GB2312" pitchFamily="49" charset="-122"/>
            </a:endParaRPr>
          </a:p>
          <a:p>
            <a:pPr>
              <a:lnSpc>
                <a:spcPts val="3600"/>
              </a:lnSpc>
            </a:pPr>
            <a:r>
              <a:rPr lang="zh-CN" altLang="en-US" sz="2400" dirty="0">
                <a:latin typeface="仿宋_GB2312" pitchFamily="49" charset="-122"/>
                <a:ea typeface="仿宋_GB2312" pitchFamily="49" charset="-122"/>
              </a:rPr>
              <a:t>操作规程</a:t>
            </a:r>
            <a:endParaRPr lang="en-US" altLang="zh-CN" sz="2400" dirty="0">
              <a:latin typeface="仿宋_GB2312" pitchFamily="49" charset="-122"/>
              <a:ea typeface="仿宋_GB2312" pitchFamily="49" charset="-122"/>
            </a:endParaRPr>
          </a:p>
          <a:p>
            <a:pPr>
              <a:lnSpc>
                <a:spcPts val="3600"/>
              </a:lnSpc>
            </a:pPr>
            <a:r>
              <a:rPr lang="zh-CN" altLang="en-US" sz="2400" dirty="0">
                <a:latin typeface="仿宋_GB2312" pitchFamily="49" charset="-122"/>
                <a:ea typeface="仿宋_GB2312" pitchFamily="49" charset="-122"/>
              </a:rPr>
              <a:t>教育培训</a:t>
            </a:r>
            <a:endParaRPr lang="en-US" altLang="zh-CN" sz="2400" dirty="0">
              <a:latin typeface="仿宋_GB2312" pitchFamily="49" charset="-122"/>
              <a:ea typeface="仿宋_GB2312" pitchFamily="49" charset="-122"/>
            </a:endParaRPr>
          </a:p>
          <a:p>
            <a:pPr>
              <a:lnSpc>
                <a:spcPts val="3600"/>
              </a:lnSpc>
            </a:pPr>
            <a:r>
              <a:rPr lang="zh-CN" altLang="en-US" sz="2400" dirty="0">
                <a:latin typeface="仿宋_GB2312" pitchFamily="49" charset="-122"/>
                <a:ea typeface="仿宋_GB2312" pitchFamily="49" charset="-122"/>
              </a:rPr>
              <a:t>开车前安全审查</a:t>
            </a:r>
            <a:endParaRPr lang="zh-CN" altLang="en-US" sz="2400" dirty="0">
              <a:latin typeface="仿宋_GB2312" pitchFamily="49" charset="-122"/>
              <a:ea typeface="仿宋_GB2312" pitchFamily="49" charset="-122"/>
            </a:endParaRPr>
          </a:p>
        </p:txBody>
      </p:sp>
      <p:sp>
        <p:nvSpPr>
          <p:cNvPr id="2" name="矩形 1"/>
          <p:cNvSpPr/>
          <p:nvPr/>
        </p:nvSpPr>
        <p:spPr>
          <a:xfrm>
            <a:off x="5951984" y="2350055"/>
            <a:ext cx="4392488" cy="3785652"/>
          </a:xfrm>
          <a:prstGeom prst="rect">
            <a:avLst/>
          </a:prstGeom>
          <a:ln>
            <a:solidFill>
              <a:schemeClr val="tx1"/>
            </a:solidFill>
          </a:ln>
        </p:spPr>
        <p:txBody>
          <a:bodyPr wrap="square">
            <a:spAutoFit/>
          </a:bodyPr>
          <a:lstStyle/>
          <a:p>
            <a:pPr>
              <a:lnSpc>
                <a:spcPts val="3600"/>
              </a:lnSpc>
            </a:pPr>
            <a:r>
              <a:rPr lang="zh-CN" altLang="en-US" sz="2400" dirty="0">
                <a:latin typeface="仿宋_GB2312" pitchFamily="49" charset="-122"/>
                <a:ea typeface="仿宋_GB2312" pitchFamily="49" charset="-122"/>
              </a:rPr>
              <a:t>设备设施完好性</a:t>
            </a:r>
            <a:endParaRPr lang="en-US" altLang="zh-CN" sz="2400" dirty="0">
              <a:latin typeface="仿宋_GB2312" pitchFamily="49" charset="-122"/>
              <a:ea typeface="仿宋_GB2312" pitchFamily="49" charset="-122"/>
            </a:endParaRPr>
          </a:p>
          <a:p>
            <a:pPr>
              <a:lnSpc>
                <a:spcPts val="3600"/>
              </a:lnSpc>
            </a:pPr>
            <a:r>
              <a:rPr lang="zh-CN" altLang="en-US" sz="2400" dirty="0">
                <a:latin typeface="仿宋_GB2312" pitchFamily="49" charset="-122"/>
                <a:ea typeface="仿宋_GB2312" pitchFamily="49" charset="-122"/>
              </a:rPr>
              <a:t>作业许可</a:t>
            </a:r>
            <a:endParaRPr lang="en-US" altLang="zh-CN" sz="2400" dirty="0">
              <a:latin typeface="仿宋_GB2312" pitchFamily="49" charset="-122"/>
              <a:ea typeface="仿宋_GB2312" pitchFamily="49" charset="-122"/>
            </a:endParaRPr>
          </a:p>
          <a:p>
            <a:pPr>
              <a:lnSpc>
                <a:spcPts val="3600"/>
              </a:lnSpc>
            </a:pPr>
            <a:r>
              <a:rPr lang="zh-CN" altLang="en-US" sz="2400" dirty="0">
                <a:latin typeface="仿宋_GB2312" pitchFamily="49" charset="-122"/>
                <a:ea typeface="仿宋_GB2312" pitchFamily="49" charset="-122"/>
              </a:rPr>
              <a:t>变更管理</a:t>
            </a:r>
            <a:endParaRPr lang="en-US" altLang="zh-CN" sz="2400" dirty="0">
              <a:latin typeface="仿宋_GB2312" pitchFamily="49" charset="-122"/>
              <a:ea typeface="仿宋_GB2312" pitchFamily="49" charset="-122"/>
            </a:endParaRPr>
          </a:p>
          <a:p>
            <a:pPr>
              <a:lnSpc>
                <a:spcPts val="3600"/>
              </a:lnSpc>
            </a:pPr>
            <a:r>
              <a:rPr lang="zh-CN" altLang="en-US" sz="2400" dirty="0">
                <a:latin typeface="仿宋_GB2312" pitchFamily="49" charset="-122"/>
                <a:ea typeface="仿宋_GB2312" pitchFamily="49" charset="-122"/>
              </a:rPr>
              <a:t>承包商管理</a:t>
            </a:r>
            <a:endParaRPr lang="en-US" altLang="zh-CN" sz="2400" dirty="0">
              <a:latin typeface="仿宋_GB2312" pitchFamily="49" charset="-122"/>
              <a:ea typeface="仿宋_GB2312" pitchFamily="49" charset="-122"/>
            </a:endParaRPr>
          </a:p>
          <a:p>
            <a:pPr>
              <a:lnSpc>
                <a:spcPts val="3600"/>
              </a:lnSpc>
            </a:pPr>
            <a:r>
              <a:rPr lang="zh-CN" altLang="en-US" sz="2400" dirty="0">
                <a:solidFill>
                  <a:srgbClr val="FF0000"/>
                </a:solidFill>
                <a:latin typeface="仿宋_GB2312" pitchFamily="49" charset="-122"/>
                <a:ea typeface="仿宋_GB2312" pitchFamily="49" charset="-122"/>
              </a:rPr>
              <a:t>商业秘密</a:t>
            </a:r>
            <a:endParaRPr lang="en-US" altLang="zh-CN" sz="2400" dirty="0">
              <a:solidFill>
                <a:srgbClr val="FF0000"/>
              </a:solidFill>
              <a:latin typeface="仿宋_GB2312" pitchFamily="49" charset="-122"/>
              <a:ea typeface="仿宋_GB2312" pitchFamily="49" charset="-122"/>
            </a:endParaRPr>
          </a:p>
          <a:p>
            <a:pPr>
              <a:lnSpc>
                <a:spcPts val="3600"/>
              </a:lnSpc>
            </a:pPr>
            <a:r>
              <a:rPr lang="zh-CN" altLang="en-US" sz="2400" dirty="0">
                <a:latin typeface="仿宋_GB2312" pitchFamily="49" charset="-122"/>
                <a:ea typeface="仿宋_GB2312" pitchFamily="49" charset="-122"/>
              </a:rPr>
              <a:t>应急管理</a:t>
            </a:r>
            <a:endParaRPr lang="en-US" altLang="zh-CN" sz="2400" dirty="0">
              <a:latin typeface="仿宋_GB2312" pitchFamily="49" charset="-122"/>
              <a:ea typeface="仿宋_GB2312" pitchFamily="49" charset="-122"/>
            </a:endParaRPr>
          </a:p>
          <a:p>
            <a:pPr>
              <a:lnSpc>
                <a:spcPts val="3600"/>
              </a:lnSpc>
            </a:pPr>
            <a:r>
              <a:rPr lang="zh-CN" altLang="en-US" sz="2400" dirty="0">
                <a:latin typeface="仿宋_GB2312" pitchFamily="49" charset="-122"/>
                <a:ea typeface="仿宋_GB2312" pitchFamily="49" charset="-122"/>
              </a:rPr>
              <a:t>事故事件管理</a:t>
            </a:r>
            <a:endParaRPr lang="en-US" altLang="zh-CN" sz="2400" dirty="0">
              <a:latin typeface="仿宋_GB2312" pitchFamily="49" charset="-122"/>
              <a:ea typeface="仿宋_GB2312" pitchFamily="49" charset="-122"/>
            </a:endParaRPr>
          </a:p>
          <a:p>
            <a:pPr>
              <a:lnSpc>
                <a:spcPts val="3600"/>
              </a:lnSpc>
            </a:pPr>
            <a:r>
              <a:rPr lang="zh-CN" altLang="en-US" sz="2400" dirty="0">
                <a:latin typeface="仿宋_GB2312" pitchFamily="49" charset="-122"/>
                <a:ea typeface="仿宋_GB2312" pitchFamily="49" charset="-122"/>
              </a:rPr>
              <a:t>审核、持续改进的管理</a:t>
            </a:r>
            <a:endParaRPr lang="zh-CN" altLang="en-US" sz="2400" dirty="0">
              <a:latin typeface="仿宋_GB2312" pitchFamily="49" charset="-122"/>
              <a:ea typeface="仿宋_GB2312" pitchFamily="49" charset="-122"/>
            </a:endParaRPr>
          </a:p>
        </p:txBody>
      </p:sp>
      <p:sp>
        <p:nvSpPr>
          <p:cNvPr id="3" name="文本框 2"/>
          <p:cNvSpPr txBox="1"/>
          <p:nvPr/>
        </p:nvSpPr>
        <p:spPr>
          <a:xfrm>
            <a:off x="1451485" y="1412776"/>
            <a:ext cx="5292587" cy="461665"/>
          </a:xfrm>
          <a:prstGeom prst="rect">
            <a:avLst/>
          </a:prstGeom>
          <a:noFill/>
        </p:spPr>
        <p:txBody>
          <a:bodyPr wrap="square" rtlCol="0">
            <a:spAutoFit/>
          </a:bodyPr>
          <a:lstStyle/>
          <a:p>
            <a:r>
              <a:rPr lang="zh-CN" altLang="en-US" sz="2400" dirty="0">
                <a:solidFill>
                  <a:srgbClr val="FF0000"/>
                </a:solidFill>
                <a:latin typeface="黑体" panose="02010609060101010101" pitchFamily="49" charset="-122"/>
                <a:ea typeface="黑体" panose="02010609060101010101" pitchFamily="49" charset="-122"/>
              </a:rPr>
              <a:t>修订中的</a:t>
            </a:r>
            <a:r>
              <a:rPr lang="en-US" altLang="zh-CN" sz="2400" dirty="0">
                <a:solidFill>
                  <a:srgbClr val="FF0000"/>
                </a:solidFill>
                <a:latin typeface="黑体" panose="02010609060101010101" pitchFamily="49" charset="-122"/>
                <a:ea typeface="黑体" panose="02010609060101010101" pitchFamily="49" charset="-122"/>
              </a:rPr>
              <a:t>AQ3034</a:t>
            </a:r>
            <a:r>
              <a:rPr lang="zh-CN" altLang="en-US" sz="2400" dirty="0">
                <a:solidFill>
                  <a:srgbClr val="FF0000"/>
                </a:solidFill>
                <a:latin typeface="黑体" panose="02010609060101010101" pitchFamily="49" charset="-122"/>
                <a:ea typeface="黑体" panose="02010609060101010101" pitchFamily="49" charset="-122"/>
              </a:rPr>
              <a:t>拟包括以下</a:t>
            </a:r>
            <a:r>
              <a:rPr lang="en-US" altLang="zh-CN" sz="2400" dirty="0">
                <a:solidFill>
                  <a:srgbClr val="FF0000"/>
                </a:solidFill>
                <a:latin typeface="黑体" panose="02010609060101010101" pitchFamily="49" charset="-122"/>
                <a:ea typeface="黑体" panose="02010609060101010101" pitchFamily="49" charset="-122"/>
              </a:rPr>
              <a:t>16</a:t>
            </a:r>
            <a:r>
              <a:rPr lang="zh-CN" altLang="en-US" sz="2400" dirty="0">
                <a:solidFill>
                  <a:srgbClr val="FF0000"/>
                </a:solidFill>
                <a:latin typeface="黑体" panose="02010609060101010101" pitchFamily="49" charset="-122"/>
                <a:ea typeface="黑体" panose="02010609060101010101" pitchFamily="49" charset="-122"/>
              </a:rPr>
              <a:t>个要素：</a:t>
            </a:r>
            <a:endParaRPr lang="zh-CN" altLang="en-US" sz="2400" dirty="0">
              <a:solidFill>
                <a:srgbClr val="FF0000"/>
              </a:solidFill>
              <a:latin typeface="黑体" panose="02010609060101010101" pitchFamily="49" charset="-122"/>
              <a:ea typeface="黑体" panose="02010609060101010101" pitchFamily="49" charset="-122"/>
            </a:endParaRPr>
          </a:p>
        </p:txBody>
      </p:sp>
      <p:sp>
        <p:nvSpPr>
          <p:cNvPr id="4" name="文本框 3"/>
          <p:cNvSpPr txBox="1"/>
          <p:nvPr/>
        </p:nvSpPr>
        <p:spPr>
          <a:xfrm>
            <a:off x="10848528" y="5301208"/>
            <a:ext cx="1008112" cy="461665"/>
          </a:xfrm>
          <a:prstGeom prst="rect">
            <a:avLst/>
          </a:prstGeom>
          <a:noFill/>
        </p:spPr>
        <p:txBody>
          <a:bodyPr wrap="square" rtlCol="0">
            <a:spAutoFit/>
          </a:bodyPr>
          <a:lstStyle/>
          <a:p>
            <a:r>
              <a:rPr lang="zh-CN" altLang="en-US" sz="2400" dirty="0">
                <a:solidFill>
                  <a:srgbClr val="FF0000"/>
                </a:solidFill>
                <a:hlinkClick r:id="rId1" action="ppaction://hlinksldjump"/>
              </a:rPr>
              <a:t>返回</a:t>
            </a:r>
            <a:endParaRPr lang="zh-CN" altLang="en-US" sz="2400" dirty="0">
              <a:solidFill>
                <a:srgbClr val="FF0000"/>
              </a:solidFill>
            </a:endParaRPr>
          </a:p>
        </p:txBody>
      </p:sp>
      <p:sp>
        <p:nvSpPr>
          <p:cNvPr id="8" name="标题 1"/>
          <p:cNvSpPr txBox="1"/>
          <p:nvPr/>
        </p:nvSpPr>
        <p:spPr bwMode="auto">
          <a:xfrm>
            <a:off x="6408904" y="494772"/>
            <a:ext cx="3944415" cy="411116"/>
          </a:xfrm>
          <a:prstGeom prst="rect">
            <a:avLst/>
          </a:prstGeom>
          <a:solidFill>
            <a:schemeClr val="accent1">
              <a:lumMod val="90000"/>
            </a:schemeClr>
          </a:solidFill>
          <a:ln w="9525">
            <a:noFill/>
            <a:miter lim="800000"/>
          </a:ln>
        </p:spPr>
        <p:txBody>
          <a:bodyPr anchor="ctr"/>
          <a:lstStyle/>
          <a:p>
            <a:pPr algn="ctr">
              <a:defRPr/>
            </a:pPr>
            <a:r>
              <a:rPr lang="zh-CN" altLang="en-US" sz="2000" kern="0" dirty="0">
                <a:solidFill>
                  <a:schemeClr val="tx2"/>
                </a:solidFill>
                <a:latin typeface="方正小标宋简体" pitchFamily="65" charset="-122"/>
                <a:ea typeface="方正小标宋简体" pitchFamily="65" charset="-122"/>
                <a:cs typeface="Arial" panose="020B0604020202020204" pitchFamily="34" charset="0"/>
              </a:rPr>
              <a:t>化工过程安全管理要素对比</a:t>
            </a:r>
            <a:endParaRPr lang="zh-CN" altLang="en-US" sz="2000" kern="0" dirty="0">
              <a:solidFill>
                <a:schemeClr val="tx2"/>
              </a:solidFill>
              <a:latin typeface="方正小标宋简体" pitchFamily="65" charset="-122"/>
              <a:ea typeface="方正小标宋简体" pitchFamily="65" charset="-122"/>
              <a:cs typeface="Arial" panose="020B0604020202020204" pitchFamily="34" charset="0"/>
            </a:endParaRPr>
          </a:p>
        </p:txBody>
      </p:sp>
      <p:sp>
        <p:nvSpPr>
          <p:cNvPr id="9" name="矩形 8"/>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矩形 3"/>
          <p:cNvSpPr>
            <a:spLocks noChangeArrowheads="1"/>
          </p:cNvSpPr>
          <p:nvPr/>
        </p:nvSpPr>
        <p:spPr bwMode="auto">
          <a:xfrm>
            <a:off x="701758" y="1781413"/>
            <a:ext cx="4808482"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150000"/>
              </a:lnSpc>
              <a:spcBef>
                <a:spcPts val="1200"/>
              </a:spcBef>
              <a:spcAft>
                <a:spcPts val="600"/>
              </a:spcAft>
              <a:buClr>
                <a:schemeClr val="folHlink"/>
              </a:buClr>
            </a:pPr>
            <a:r>
              <a:rPr lang="zh-CN" altLang="en-US" sz="2800" dirty="0">
                <a:solidFill>
                  <a:srgbClr val="0000CC"/>
                </a:solidFill>
                <a:latin typeface="宋体" panose="02010600030101010101" pitchFamily="2" charset="-122"/>
                <a:cs typeface="Times New Roman" panose="02020603050405020304" pitchFamily="18" charset="0"/>
              </a:rPr>
              <a:t>      确定、评估及控制组织内因业务活动而须承受的所有风险，让企业能够利用最直接而有效的途径，以实践企业的目标和使命。</a:t>
            </a:r>
            <a:endParaRPr lang="zh-CN" altLang="en-US" sz="2800" dirty="0">
              <a:solidFill>
                <a:srgbClr val="0000CC"/>
              </a:solidFill>
              <a:latin typeface="宋体" panose="02010600030101010101" pitchFamily="2" charset="-122"/>
              <a:cs typeface="Times New Roman" panose="02020603050405020304" pitchFamily="18" charset="0"/>
            </a:endParaRPr>
          </a:p>
        </p:txBody>
      </p:sp>
      <p:sp>
        <p:nvSpPr>
          <p:cNvPr id="5" name="等腰三角形 4"/>
          <p:cNvSpPr/>
          <p:nvPr/>
        </p:nvSpPr>
        <p:spPr>
          <a:xfrm>
            <a:off x="5943600" y="1524000"/>
            <a:ext cx="4724400" cy="1295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zh-CN" altLang="en-US" sz="2400">
                <a:solidFill>
                  <a:srgbClr val="3103F7"/>
                </a:solidFill>
              </a:rPr>
              <a:t>风险管理</a:t>
            </a:r>
            <a:endParaRPr lang="en-US" altLang="zh-CN" sz="2400">
              <a:solidFill>
                <a:srgbClr val="3103F7"/>
              </a:solidFill>
            </a:endParaRPr>
          </a:p>
          <a:p>
            <a:pPr algn="ctr">
              <a:defRPr/>
            </a:pPr>
            <a:r>
              <a:rPr lang="zh-CN" altLang="en-US" sz="2400">
                <a:solidFill>
                  <a:srgbClr val="3103F7"/>
                </a:solidFill>
              </a:rPr>
              <a:t>主要环节</a:t>
            </a:r>
            <a:endParaRPr lang="zh-CN" altLang="en-US" sz="2400">
              <a:solidFill>
                <a:srgbClr val="3103F7"/>
              </a:solidFill>
            </a:endParaRPr>
          </a:p>
        </p:txBody>
      </p:sp>
      <p:sp>
        <p:nvSpPr>
          <p:cNvPr id="40966" name="TextBox 9"/>
          <p:cNvSpPr txBox="1">
            <a:spLocks noChangeArrowheads="1"/>
          </p:cNvSpPr>
          <p:nvPr/>
        </p:nvSpPr>
        <p:spPr bwMode="auto">
          <a:xfrm>
            <a:off x="6380202" y="2895600"/>
            <a:ext cx="553998" cy="2209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zh-CN" altLang="en-US" sz="2400">
                <a:solidFill>
                  <a:srgbClr val="3103F7"/>
                </a:solidFill>
              </a:rPr>
              <a:t>风险识别</a:t>
            </a:r>
            <a:endParaRPr lang="zh-CN" altLang="en-US" sz="2400">
              <a:solidFill>
                <a:srgbClr val="3103F7"/>
              </a:solidFill>
            </a:endParaRPr>
          </a:p>
        </p:txBody>
      </p:sp>
      <p:sp>
        <p:nvSpPr>
          <p:cNvPr id="8" name="右箭头 7"/>
          <p:cNvSpPr/>
          <p:nvPr/>
        </p:nvSpPr>
        <p:spPr>
          <a:xfrm>
            <a:off x="7010400" y="3581400"/>
            <a:ext cx="8382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3103F7"/>
              </a:solidFill>
            </a:endParaRPr>
          </a:p>
        </p:txBody>
      </p:sp>
      <p:sp>
        <p:nvSpPr>
          <p:cNvPr id="40968" name="TextBox 11"/>
          <p:cNvSpPr txBox="1">
            <a:spLocks noChangeArrowheads="1"/>
          </p:cNvSpPr>
          <p:nvPr/>
        </p:nvSpPr>
        <p:spPr bwMode="auto">
          <a:xfrm>
            <a:off x="7924840" y="2895600"/>
            <a:ext cx="553998" cy="2209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zh-CN" altLang="en-US" sz="2400">
                <a:solidFill>
                  <a:srgbClr val="3103F7"/>
                </a:solidFill>
              </a:rPr>
              <a:t>风险评估</a:t>
            </a:r>
            <a:endParaRPr lang="zh-CN" altLang="en-US" sz="2400">
              <a:solidFill>
                <a:srgbClr val="3103F7"/>
              </a:solidFill>
            </a:endParaRPr>
          </a:p>
        </p:txBody>
      </p:sp>
      <p:sp>
        <p:nvSpPr>
          <p:cNvPr id="40969" name="TextBox 13"/>
          <p:cNvSpPr txBox="1">
            <a:spLocks noChangeArrowheads="1"/>
          </p:cNvSpPr>
          <p:nvPr/>
        </p:nvSpPr>
        <p:spPr bwMode="auto">
          <a:xfrm>
            <a:off x="9580602" y="2895600"/>
            <a:ext cx="553998" cy="2209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zh-CN" altLang="en-US" sz="2400">
                <a:solidFill>
                  <a:srgbClr val="3103F7"/>
                </a:solidFill>
              </a:rPr>
              <a:t>风险控制</a:t>
            </a:r>
            <a:endParaRPr lang="zh-CN" altLang="en-US" sz="2400">
              <a:solidFill>
                <a:srgbClr val="3103F7"/>
              </a:solidFill>
            </a:endParaRPr>
          </a:p>
        </p:txBody>
      </p:sp>
      <p:sp>
        <p:nvSpPr>
          <p:cNvPr id="40970" name="TextBox 19"/>
          <p:cNvSpPr txBox="1">
            <a:spLocks noChangeArrowheads="1"/>
          </p:cNvSpPr>
          <p:nvPr/>
        </p:nvSpPr>
        <p:spPr bwMode="auto">
          <a:xfrm>
            <a:off x="7239000" y="5634038"/>
            <a:ext cx="1905000" cy="46196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gn="ctr"/>
            <a:r>
              <a:rPr lang="zh-CN" altLang="en-US" sz="2400">
                <a:solidFill>
                  <a:srgbClr val="3103F7"/>
                </a:solidFill>
              </a:rPr>
              <a:t>风险监控</a:t>
            </a:r>
            <a:endParaRPr lang="zh-CN" altLang="en-US" sz="2400">
              <a:solidFill>
                <a:srgbClr val="3103F7"/>
              </a:solidFill>
            </a:endParaRPr>
          </a:p>
        </p:txBody>
      </p:sp>
      <p:sp>
        <p:nvSpPr>
          <p:cNvPr id="12" name="圆角右箭头 11"/>
          <p:cNvSpPr/>
          <p:nvPr/>
        </p:nvSpPr>
        <p:spPr>
          <a:xfrm rot="10800000">
            <a:off x="9144000" y="5181600"/>
            <a:ext cx="762000" cy="838200"/>
          </a:xfrm>
          <a:prstGeom prst="bentArrow">
            <a:avLst>
              <a:gd name="adj1" fmla="val 26628"/>
              <a:gd name="adj2" fmla="val 27623"/>
              <a:gd name="adj3" fmla="val 4291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3103F7"/>
              </a:solidFill>
            </a:endParaRPr>
          </a:p>
        </p:txBody>
      </p:sp>
      <p:sp>
        <p:nvSpPr>
          <p:cNvPr id="13" name="圆角右箭头 12"/>
          <p:cNvSpPr/>
          <p:nvPr/>
        </p:nvSpPr>
        <p:spPr>
          <a:xfrm rot="16200000">
            <a:off x="6438900" y="5219700"/>
            <a:ext cx="762000" cy="685800"/>
          </a:xfrm>
          <a:prstGeom prst="bentArrow">
            <a:avLst>
              <a:gd name="adj1" fmla="val 21744"/>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3103F7"/>
              </a:solidFill>
            </a:endParaRPr>
          </a:p>
        </p:txBody>
      </p:sp>
      <p:sp>
        <p:nvSpPr>
          <p:cNvPr id="14" name="右箭头 13"/>
          <p:cNvSpPr/>
          <p:nvPr/>
        </p:nvSpPr>
        <p:spPr>
          <a:xfrm>
            <a:off x="8610600" y="3581400"/>
            <a:ext cx="8382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3103F7"/>
              </a:solidFill>
            </a:endParaRPr>
          </a:p>
        </p:txBody>
      </p:sp>
      <p:sp>
        <p:nvSpPr>
          <p:cNvPr id="16" name="Rectangle 24"/>
          <p:cNvSpPr>
            <a:spLocks noChangeArrowheads="1"/>
          </p:cNvSpPr>
          <p:nvPr/>
        </p:nvSpPr>
        <p:spPr bwMode="auto">
          <a:xfrm>
            <a:off x="6522961" y="444873"/>
            <a:ext cx="2803758" cy="464189"/>
          </a:xfrm>
          <a:prstGeom prst="rect">
            <a:avLst/>
          </a:prstGeom>
          <a:solidFill>
            <a:schemeClr val="accent5">
              <a:lumMod val="90000"/>
            </a:schemeClr>
          </a:solidFill>
          <a:ln w="9525">
            <a:noFill/>
            <a:miter lim="800000"/>
          </a:ln>
          <a:effectLst/>
        </p:spPr>
        <p:txBody>
          <a:bodyPr wrap="square" lIns="91402" tIns="45700" rIns="91402" bIns="45700">
            <a:spAutoFit/>
          </a:bodyPr>
          <a:lstStyle/>
          <a:p>
            <a:pPr algn="ctr" defTabSz="1075055">
              <a:lnSpc>
                <a:spcPts val="2880"/>
              </a:lnSpc>
              <a:defRPr/>
            </a:pPr>
            <a:r>
              <a:rPr lang="zh-CN" altLang="en-US" sz="2400" dirty="0">
                <a:solidFill>
                  <a:srgbClr val="FF0000"/>
                </a:solidFill>
                <a:effectLst>
                  <a:outerShdw blurRad="38100" dist="38100" dir="2700000" algn="tl">
                    <a:srgbClr val="C0C0C0"/>
                  </a:outerShdw>
                </a:effectLst>
                <a:latin typeface="仿宋" panose="02010609060101010101" charset="-122"/>
                <a:ea typeface="仿宋" panose="02010609060101010101" charset="-122"/>
              </a:rPr>
              <a:t>事故隐患定义</a:t>
            </a:r>
            <a:endParaRPr lang="zh-CN" altLang="en-US" sz="24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sp>
        <p:nvSpPr>
          <p:cNvPr id="15" name="矩形 14"/>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spd="med">
    <p:random/>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7"/>
          <p:cNvSpPr txBox="1">
            <a:spLocks noChangeArrowheads="1"/>
          </p:cNvSpPr>
          <p:nvPr/>
        </p:nvSpPr>
        <p:spPr bwMode="auto">
          <a:xfrm>
            <a:off x="695400" y="1245089"/>
            <a:ext cx="104802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marL="76200" indent="-76200">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140000"/>
              </a:lnSpc>
              <a:spcBef>
                <a:spcPct val="20000"/>
              </a:spcBef>
              <a:buClr>
                <a:srgbClr val="66CCFF"/>
              </a:buClr>
            </a:pPr>
            <a:r>
              <a:rPr lang="zh-CN" altLang="en-US" sz="2400" dirty="0">
                <a:solidFill>
                  <a:srgbClr val="0000CC"/>
                </a:solidFill>
                <a:latin typeface="宋体" panose="02010600030101010101" pitchFamily="2" charset="-122"/>
                <a:cs typeface="Times New Roman" panose="02020603050405020304" pitchFamily="18" charset="0"/>
              </a:rPr>
              <a:t>    过程危险分析相当于给化工装置进行 </a:t>
            </a:r>
            <a:r>
              <a:rPr lang="en-US" altLang="zh-CN" sz="2400" dirty="0">
                <a:solidFill>
                  <a:srgbClr val="0000CC"/>
                </a:solidFill>
                <a:latin typeface="宋体" panose="02010600030101010101" pitchFamily="2" charset="-122"/>
                <a:cs typeface="Times New Roman" panose="02020603050405020304" pitchFamily="18" charset="0"/>
              </a:rPr>
              <a:t>“</a:t>
            </a:r>
            <a:r>
              <a:rPr lang="zh-CN" altLang="en-US" sz="2400" dirty="0">
                <a:solidFill>
                  <a:srgbClr val="0000CC"/>
                </a:solidFill>
                <a:latin typeface="宋体" panose="02010600030101010101" pitchFamily="2" charset="-122"/>
                <a:cs typeface="Times New Roman" panose="02020603050405020304" pitchFamily="18" charset="0"/>
              </a:rPr>
              <a:t>体检</a:t>
            </a:r>
            <a:r>
              <a:rPr lang="en-US" altLang="zh-CN" sz="2400" dirty="0">
                <a:solidFill>
                  <a:srgbClr val="0000CC"/>
                </a:solidFill>
                <a:latin typeface="宋体" panose="02010600030101010101" pitchFamily="2" charset="-122"/>
                <a:cs typeface="Times New Roman" panose="02020603050405020304" pitchFamily="18" charset="0"/>
              </a:rPr>
              <a:t>”，</a:t>
            </a:r>
            <a:r>
              <a:rPr lang="zh-CN" altLang="en-US" sz="2400" dirty="0">
                <a:solidFill>
                  <a:srgbClr val="0000CC"/>
                </a:solidFill>
                <a:latin typeface="宋体" panose="02010600030101010101" pitchFamily="2" charset="-122"/>
                <a:cs typeface="Times New Roman" panose="02020603050405020304" pitchFamily="18" charset="0"/>
              </a:rPr>
              <a:t>所以应该贯穿于化工装置的整个生命周期。</a:t>
            </a:r>
            <a:endParaRPr lang="zh-CN" altLang="en-US" sz="2400" dirty="0">
              <a:solidFill>
                <a:srgbClr val="0000CC"/>
              </a:solidFill>
              <a:latin typeface="宋体" panose="02010600030101010101" pitchFamily="2" charset="-122"/>
              <a:cs typeface="Times New Roman" panose="02020603050405020304" pitchFamily="18" charset="0"/>
            </a:endParaRPr>
          </a:p>
        </p:txBody>
      </p:sp>
      <p:sp>
        <p:nvSpPr>
          <p:cNvPr id="46085" name="Text Box 2"/>
          <p:cNvSpPr txBox="1">
            <a:spLocks noChangeArrowheads="1"/>
          </p:cNvSpPr>
          <p:nvPr/>
        </p:nvSpPr>
        <p:spPr bwMode="auto">
          <a:xfrm>
            <a:off x="1631504" y="2564904"/>
            <a:ext cx="814387" cy="1100138"/>
          </a:xfrm>
          <a:prstGeom prst="rect">
            <a:avLst/>
          </a:prstGeom>
          <a:solidFill>
            <a:srgbClr val="FFFFFF"/>
          </a:solidFill>
          <a:ln w="57150">
            <a:solidFill>
              <a:srgbClr val="00CCFF"/>
            </a:solidFill>
            <a:miter lim="800000"/>
          </a:ln>
        </p:spPr>
        <p:txBody>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146000"/>
              </a:lnSpc>
            </a:pPr>
            <a:r>
              <a:rPr lang="zh-CN" altLang="en-US" sz="1400">
                <a:solidFill>
                  <a:srgbClr val="063E98"/>
                </a:solidFill>
                <a:latin typeface="Times New Roman" panose="02020603050405020304" pitchFamily="18" charset="0"/>
                <a:ea typeface="方正小标宋简体" pitchFamily="65" charset="-122"/>
              </a:rPr>
              <a:t>筛选性工艺安全评审</a:t>
            </a:r>
            <a:endParaRPr lang="zh-CN" altLang="en-US" sz="1400">
              <a:solidFill>
                <a:srgbClr val="063E98"/>
              </a:solidFill>
              <a:latin typeface="Times New Roman" panose="02020603050405020304" pitchFamily="18" charset="0"/>
              <a:ea typeface="方正小标宋简体" pitchFamily="65" charset="-122"/>
            </a:endParaRPr>
          </a:p>
        </p:txBody>
      </p:sp>
      <p:sp>
        <p:nvSpPr>
          <p:cNvPr id="46086" name="Text Box 3"/>
          <p:cNvSpPr txBox="1">
            <a:spLocks noChangeArrowheads="1"/>
          </p:cNvSpPr>
          <p:nvPr/>
        </p:nvSpPr>
        <p:spPr bwMode="auto">
          <a:xfrm>
            <a:off x="3779388" y="2579195"/>
            <a:ext cx="831850" cy="1089025"/>
          </a:xfrm>
          <a:prstGeom prst="rect">
            <a:avLst/>
          </a:prstGeom>
          <a:solidFill>
            <a:srgbClr val="FFFFFF"/>
          </a:solidFill>
          <a:ln w="57150">
            <a:solidFill>
              <a:srgbClr val="00CCFF"/>
            </a:solidFill>
            <a:miter lim="800000"/>
          </a:ln>
        </p:spPr>
        <p:txBody>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95000"/>
              </a:lnSpc>
            </a:pPr>
            <a:endParaRPr lang="zh-CN" altLang="en-US" sz="1400">
              <a:solidFill>
                <a:srgbClr val="063E98"/>
              </a:solidFill>
              <a:latin typeface="方正小标宋简体" pitchFamily="65" charset="-122"/>
              <a:ea typeface="方正小标宋简体" pitchFamily="65" charset="-122"/>
            </a:endParaRPr>
          </a:p>
          <a:p>
            <a:pPr>
              <a:lnSpc>
                <a:spcPct val="95000"/>
              </a:lnSpc>
            </a:pPr>
            <a:r>
              <a:rPr lang="en-US" altLang="zh-CN" sz="1400">
                <a:solidFill>
                  <a:srgbClr val="063E98"/>
                </a:solidFill>
                <a:latin typeface="方正小标宋简体" pitchFamily="65" charset="-122"/>
                <a:ea typeface="方正小标宋简体" pitchFamily="65" charset="-122"/>
              </a:rPr>
              <a:t>HAZOP</a:t>
            </a:r>
            <a:r>
              <a:rPr lang="zh-CN" altLang="en-US" sz="1400">
                <a:solidFill>
                  <a:srgbClr val="063E98"/>
                </a:solidFill>
                <a:latin typeface="方正小标宋简体" pitchFamily="65" charset="-122"/>
                <a:ea typeface="方正小标宋简体" pitchFamily="65" charset="-122"/>
              </a:rPr>
              <a:t>分析</a:t>
            </a:r>
            <a:endParaRPr lang="zh-CN" altLang="en-US" sz="1400">
              <a:solidFill>
                <a:srgbClr val="063E98"/>
              </a:solidFill>
              <a:latin typeface="方正小标宋简体" pitchFamily="65" charset="-122"/>
              <a:ea typeface="方正小标宋简体" pitchFamily="65" charset="-122"/>
            </a:endParaRPr>
          </a:p>
        </p:txBody>
      </p:sp>
      <p:sp>
        <p:nvSpPr>
          <p:cNvPr id="46087" name="Text Box 4"/>
          <p:cNvSpPr txBox="1">
            <a:spLocks noChangeArrowheads="1"/>
          </p:cNvSpPr>
          <p:nvPr/>
        </p:nvSpPr>
        <p:spPr bwMode="auto">
          <a:xfrm>
            <a:off x="5830438" y="2568079"/>
            <a:ext cx="857250" cy="1104900"/>
          </a:xfrm>
          <a:prstGeom prst="rect">
            <a:avLst/>
          </a:prstGeom>
          <a:solidFill>
            <a:srgbClr val="FFFFFF"/>
          </a:solidFill>
          <a:ln w="57150">
            <a:solidFill>
              <a:srgbClr val="00CCFF"/>
            </a:solidFill>
            <a:miter lim="800000"/>
          </a:ln>
        </p:spPr>
        <p:txBody>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146000"/>
              </a:lnSpc>
            </a:pPr>
            <a:r>
              <a:rPr lang="zh-CN" altLang="en-US" sz="1400">
                <a:solidFill>
                  <a:srgbClr val="1520B5"/>
                </a:solidFill>
                <a:latin typeface="Times New Roman" panose="02020603050405020304" pitchFamily="18" charset="0"/>
                <a:ea typeface="方正小标宋简体" pitchFamily="65" charset="-122"/>
              </a:rPr>
              <a:t>最终工艺安全报告</a:t>
            </a:r>
            <a:endParaRPr lang="zh-CN" altLang="en-US" sz="1400">
              <a:solidFill>
                <a:srgbClr val="1520B5"/>
              </a:solidFill>
              <a:latin typeface="Times New Roman" panose="02020603050405020304" pitchFamily="18" charset="0"/>
              <a:ea typeface="方正小标宋简体" pitchFamily="65" charset="-122"/>
            </a:endParaRPr>
          </a:p>
        </p:txBody>
      </p:sp>
      <p:sp>
        <p:nvSpPr>
          <p:cNvPr id="46088" name="Text Box 5"/>
          <p:cNvSpPr txBox="1">
            <a:spLocks noChangeArrowheads="1"/>
          </p:cNvSpPr>
          <p:nvPr/>
        </p:nvSpPr>
        <p:spPr bwMode="auto">
          <a:xfrm>
            <a:off x="8737151" y="2588717"/>
            <a:ext cx="690562" cy="1073150"/>
          </a:xfrm>
          <a:prstGeom prst="rect">
            <a:avLst/>
          </a:prstGeom>
          <a:solidFill>
            <a:srgbClr val="FFFFFF"/>
          </a:solidFill>
          <a:ln w="57150">
            <a:solidFill>
              <a:srgbClr val="00CCFF"/>
            </a:solidFill>
            <a:miter lim="800000"/>
          </a:ln>
        </p:spPr>
        <p:txBody>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146000"/>
              </a:lnSpc>
            </a:pPr>
            <a:r>
              <a:rPr lang="zh-CN" altLang="en-US" sz="1400">
                <a:solidFill>
                  <a:srgbClr val="1520B5"/>
                </a:solidFill>
                <a:latin typeface="Times New Roman" panose="02020603050405020304" pitchFamily="18" charset="0"/>
              </a:rPr>
              <a:t>周 期</a:t>
            </a:r>
            <a:r>
              <a:rPr lang="en-US" altLang="zh-CN" sz="1400">
                <a:solidFill>
                  <a:srgbClr val="1520B5"/>
                </a:solidFill>
                <a:latin typeface="Times New Roman" panose="02020603050405020304" pitchFamily="18" charset="0"/>
              </a:rPr>
              <a:t>PHA </a:t>
            </a:r>
            <a:endParaRPr lang="en-US" altLang="zh-CN" sz="1400">
              <a:solidFill>
                <a:srgbClr val="1520B5"/>
              </a:solidFill>
              <a:latin typeface="Times New Roman" panose="02020603050405020304" pitchFamily="18" charset="0"/>
            </a:endParaRPr>
          </a:p>
        </p:txBody>
      </p:sp>
      <p:sp>
        <p:nvSpPr>
          <p:cNvPr id="46089" name="Text Box 6"/>
          <p:cNvSpPr txBox="1">
            <a:spLocks noChangeArrowheads="1"/>
          </p:cNvSpPr>
          <p:nvPr/>
        </p:nvSpPr>
        <p:spPr bwMode="auto">
          <a:xfrm>
            <a:off x="2669729" y="2568082"/>
            <a:ext cx="801687" cy="1089025"/>
          </a:xfrm>
          <a:prstGeom prst="rect">
            <a:avLst/>
          </a:prstGeom>
          <a:solidFill>
            <a:srgbClr val="FFFFFF"/>
          </a:solidFill>
          <a:ln w="57150">
            <a:solidFill>
              <a:srgbClr val="00CCFF"/>
            </a:solidFill>
            <a:miter lim="800000"/>
          </a:ln>
        </p:spPr>
        <p:txBody>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116000"/>
              </a:lnSpc>
            </a:pPr>
            <a:endParaRPr lang="zh-CN" altLang="en-US" sz="1400">
              <a:solidFill>
                <a:srgbClr val="1520B5"/>
              </a:solidFill>
              <a:latin typeface="Times New Roman" panose="02020603050405020304" pitchFamily="18" charset="0"/>
            </a:endParaRPr>
          </a:p>
          <a:p>
            <a:pPr>
              <a:lnSpc>
                <a:spcPct val="116000"/>
              </a:lnSpc>
            </a:pPr>
            <a:r>
              <a:rPr lang="zh-CN" altLang="en-US" sz="1400">
                <a:solidFill>
                  <a:srgbClr val="1520B5"/>
                </a:solidFill>
                <a:latin typeface="Times New Roman" panose="02020603050405020304" pitchFamily="18" charset="0"/>
              </a:rPr>
              <a:t>安全预</a:t>
            </a:r>
            <a:endParaRPr lang="zh-CN" altLang="en-US" sz="1400">
              <a:solidFill>
                <a:srgbClr val="1520B5"/>
              </a:solidFill>
              <a:latin typeface="Times New Roman" panose="02020603050405020304" pitchFamily="18" charset="0"/>
            </a:endParaRPr>
          </a:p>
          <a:p>
            <a:pPr>
              <a:lnSpc>
                <a:spcPct val="116000"/>
              </a:lnSpc>
            </a:pPr>
            <a:r>
              <a:rPr lang="zh-CN" altLang="en-US" sz="1400">
                <a:solidFill>
                  <a:srgbClr val="1520B5"/>
                </a:solidFill>
                <a:latin typeface="Times New Roman" panose="02020603050405020304" pitchFamily="18" charset="0"/>
              </a:rPr>
              <a:t>评价</a:t>
            </a:r>
            <a:endParaRPr lang="zh-CN" altLang="en-US" sz="1400">
              <a:solidFill>
                <a:srgbClr val="1520B5"/>
              </a:solidFill>
              <a:latin typeface="Times New Roman" panose="02020603050405020304" pitchFamily="18" charset="0"/>
            </a:endParaRPr>
          </a:p>
        </p:txBody>
      </p:sp>
      <p:sp>
        <p:nvSpPr>
          <p:cNvPr id="46090" name="Text Box 7"/>
          <p:cNvSpPr txBox="1">
            <a:spLocks noChangeArrowheads="1"/>
          </p:cNvSpPr>
          <p:nvPr/>
        </p:nvSpPr>
        <p:spPr bwMode="auto">
          <a:xfrm>
            <a:off x="9526138" y="2583957"/>
            <a:ext cx="742950" cy="1101725"/>
          </a:xfrm>
          <a:prstGeom prst="rect">
            <a:avLst/>
          </a:prstGeom>
          <a:solidFill>
            <a:srgbClr val="FFFFFF"/>
          </a:solidFill>
          <a:ln w="57150">
            <a:solidFill>
              <a:srgbClr val="00CCFF"/>
            </a:solidFill>
            <a:miter lim="800000"/>
          </a:ln>
        </p:spPr>
        <p:txBody>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146000"/>
              </a:lnSpc>
            </a:pPr>
            <a:r>
              <a:rPr lang="zh-CN" altLang="en-US" sz="1400">
                <a:solidFill>
                  <a:srgbClr val="063E98"/>
                </a:solidFill>
                <a:latin typeface="Times New Roman" panose="02020603050405020304" pitchFamily="18" charset="0"/>
              </a:rPr>
              <a:t>封存报废</a:t>
            </a:r>
            <a:r>
              <a:rPr lang="en-US" altLang="zh-CN" sz="1400">
                <a:solidFill>
                  <a:srgbClr val="063E98"/>
                </a:solidFill>
                <a:latin typeface="Times New Roman" panose="02020603050405020304" pitchFamily="18" charset="0"/>
              </a:rPr>
              <a:t>PHA</a:t>
            </a:r>
            <a:endParaRPr lang="en-US" altLang="zh-CN" sz="1400">
              <a:solidFill>
                <a:srgbClr val="063E98"/>
              </a:solidFill>
              <a:latin typeface="Times New Roman" panose="02020603050405020304" pitchFamily="18" charset="0"/>
            </a:endParaRPr>
          </a:p>
        </p:txBody>
      </p:sp>
      <p:sp>
        <p:nvSpPr>
          <p:cNvPr id="46091" name="Text Box 8"/>
          <p:cNvSpPr txBox="1">
            <a:spLocks noChangeArrowheads="1"/>
          </p:cNvSpPr>
          <p:nvPr/>
        </p:nvSpPr>
        <p:spPr bwMode="auto">
          <a:xfrm>
            <a:off x="7891016" y="2595067"/>
            <a:ext cx="652463" cy="1058862"/>
          </a:xfrm>
          <a:prstGeom prst="rect">
            <a:avLst/>
          </a:prstGeom>
          <a:solidFill>
            <a:srgbClr val="FFFFFF"/>
          </a:solidFill>
          <a:ln w="57150">
            <a:solidFill>
              <a:srgbClr val="00CCFF"/>
            </a:solidFill>
            <a:miter lim="800000"/>
          </a:ln>
        </p:spPr>
        <p:txBody>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146000"/>
              </a:lnSpc>
            </a:pPr>
            <a:r>
              <a:rPr lang="zh-CN" altLang="en-US" sz="1400">
                <a:solidFill>
                  <a:srgbClr val="063E98"/>
                </a:solidFill>
                <a:latin typeface="Times New Roman" panose="02020603050405020304" pitchFamily="18" charset="0"/>
              </a:rPr>
              <a:t>基准</a:t>
            </a:r>
            <a:r>
              <a:rPr lang="en-US" altLang="zh-CN" sz="1400">
                <a:solidFill>
                  <a:srgbClr val="063E98"/>
                </a:solidFill>
                <a:latin typeface="Times New Roman" panose="02020603050405020304" pitchFamily="18" charset="0"/>
              </a:rPr>
              <a:t>PHA</a:t>
            </a:r>
            <a:endParaRPr lang="en-US" altLang="zh-CN" sz="1400">
              <a:solidFill>
                <a:srgbClr val="063E98"/>
              </a:solidFill>
              <a:latin typeface="Times New Roman" panose="02020603050405020304" pitchFamily="18" charset="0"/>
            </a:endParaRPr>
          </a:p>
        </p:txBody>
      </p:sp>
      <p:sp>
        <p:nvSpPr>
          <p:cNvPr id="46092" name="Line 9"/>
          <p:cNvSpPr>
            <a:spLocks noChangeShapeType="1"/>
          </p:cNvSpPr>
          <p:nvPr/>
        </p:nvSpPr>
        <p:spPr bwMode="auto">
          <a:xfrm flipV="1">
            <a:off x="2009326" y="3725367"/>
            <a:ext cx="0" cy="514350"/>
          </a:xfrm>
          <a:prstGeom prst="line">
            <a:avLst/>
          </a:prstGeom>
          <a:noFill/>
          <a:ln w="76200">
            <a:solidFill>
              <a:srgbClr val="FE5948"/>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6093" name="Rectangle 10"/>
          <p:cNvSpPr>
            <a:spLocks noChangeArrowheads="1"/>
          </p:cNvSpPr>
          <p:nvPr/>
        </p:nvSpPr>
        <p:spPr bwMode="auto">
          <a:xfrm>
            <a:off x="3961954" y="4349257"/>
            <a:ext cx="517525" cy="1489075"/>
          </a:xfrm>
          <a:prstGeom prst="rect">
            <a:avLst/>
          </a:prstGeom>
          <a:solidFill>
            <a:srgbClr val="FFFFFF"/>
          </a:solidFill>
          <a:ln w="57150"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sz="1000">
              <a:solidFill>
                <a:schemeClr val="bg1"/>
              </a:solidFill>
            </a:endParaRPr>
          </a:p>
        </p:txBody>
      </p:sp>
      <p:sp>
        <p:nvSpPr>
          <p:cNvPr id="46094" name="Text Box 11"/>
          <p:cNvSpPr txBox="1">
            <a:spLocks noChangeArrowheads="1"/>
          </p:cNvSpPr>
          <p:nvPr/>
        </p:nvSpPr>
        <p:spPr bwMode="auto">
          <a:xfrm>
            <a:off x="2613853" y="4511182"/>
            <a:ext cx="49244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spcBef>
                <a:spcPct val="50000"/>
              </a:spcBef>
            </a:pPr>
            <a:r>
              <a:rPr lang="en-US" altLang="zh-CN" sz="1000">
                <a:solidFill>
                  <a:schemeClr val="bg1"/>
                </a:solidFill>
              </a:rPr>
              <a:t>KE</a:t>
            </a:r>
            <a:endParaRPr lang="en-US" altLang="zh-CN" sz="1000">
              <a:solidFill>
                <a:schemeClr val="bg1"/>
              </a:solidFill>
            </a:endParaRPr>
          </a:p>
        </p:txBody>
      </p:sp>
      <p:sp>
        <p:nvSpPr>
          <p:cNvPr id="46095" name="Text Box 12"/>
          <p:cNvSpPr txBox="1">
            <a:spLocks noChangeArrowheads="1"/>
          </p:cNvSpPr>
          <p:nvPr/>
        </p:nvSpPr>
        <p:spPr bwMode="auto">
          <a:xfrm>
            <a:off x="2694709" y="4496895"/>
            <a:ext cx="338554"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spcBef>
                <a:spcPct val="50000"/>
              </a:spcBef>
            </a:pPr>
            <a:r>
              <a:rPr lang="zh-CN" altLang="en-US" sz="1000">
                <a:solidFill>
                  <a:schemeClr val="bg1"/>
                </a:solidFill>
              </a:rPr>
              <a:t>可</a:t>
            </a:r>
            <a:endParaRPr lang="zh-CN" altLang="en-US" sz="1000">
              <a:solidFill>
                <a:schemeClr val="bg1"/>
              </a:solidFill>
            </a:endParaRPr>
          </a:p>
        </p:txBody>
      </p:sp>
      <p:sp>
        <p:nvSpPr>
          <p:cNvPr id="46096" name="Rectangle 13"/>
          <p:cNvSpPr>
            <a:spLocks noChangeArrowheads="1"/>
          </p:cNvSpPr>
          <p:nvPr/>
        </p:nvSpPr>
        <p:spPr bwMode="auto">
          <a:xfrm>
            <a:off x="1710876" y="4295282"/>
            <a:ext cx="563562" cy="1546225"/>
          </a:xfrm>
          <a:prstGeom prst="rect">
            <a:avLst/>
          </a:prstGeom>
          <a:solidFill>
            <a:srgbClr val="FFFFFF"/>
          </a:solidFill>
          <a:ln w="57150"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sz="1000">
              <a:solidFill>
                <a:schemeClr val="bg1"/>
              </a:solidFill>
            </a:endParaRPr>
          </a:p>
        </p:txBody>
      </p:sp>
      <p:sp>
        <p:nvSpPr>
          <p:cNvPr id="46097" name="Text Box 14"/>
          <p:cNvSpPr txBox="1">
            <a:spLocks noChangeArrowheads="1"/>
          </p:cNvSpPr>
          <p:nvPr/>
        </p:nvSpPr>
        <p:spPr bwMode="auto">
          <a:xfrm>
            <a:off x="1769613" y="4350842"/>
            <a:ext cx="41275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1800">
                <a:solidFill>
                  <a:srgbClr val="063E98"/>
                </a:solidFill>
              </a:rPr>
              <a:t>项</a:t>
            </a:r>
            <a:endParaRPr lang="zh-CN" altLang="en-US" sz="1800">
              <a:solidFill>
                <a:srgbClr val="063E98"/>
              </a:solidFill>
            </a:endParaRPr>
          </a:p>
          <a:p>
            <a:r>
              <a:rPr lang="zh-CN" altLang="en-US" sz="1800">
                <a:solidFill>
                  <a:srgbClr val="063E98"/>
                </a:solidFill>
              </a:rPr>
              <a:t>目</a:t>
            </a:r>
            <a:endParaRPr lang="zh-CN" altLang="en-US" sz="1800">
              <a:solidFill>
                <a:srgbClr val="063E98"/>
              </a:solidFill>
            </a:endParaRPr>
          </a:p>
          <a:p>
            <a:r>
              <a:rPr lang="zh-CN" altLang="en-US" sz="1800">
                <a:solidFill>
                  <a:srgbClr val="063E98"/>
                </a:solidFill>
              </a:rPr>
              <a:t>建</a:t>
            </a:r>
            <a:endParaRPr lang="zh-CN" altLang="en-US" sz="1800">
              <a:solidFill>
                <a:srgbClr val="063E98"/>
              </a:solidFill>
            </a:endParaRPr>
          </a:p>
          <a:p>
            <a:r>
              <a:rPr lang="zh-CN" altLang="en-US" sz="1800">
                <a:solidFill>
                  <a:srgbClr val="063E98"/>
                </a:solidFill>
              </a:rPr>
              <a:t>议</a:t>
            </a:r>
            <a:endParaRPr lang="zh-CN" altLang="en-US" sz="1800">
              <a:solidFill>
                <a:srgbClr val="063E98"/>
              </a:solidFill>
            </a:endParaRPr>
          </a:p>
          <a:p>
            <a:r>
              <a:rPr lang="zh-CN" altLang="en-US" sz="1800">
                <a:solidFill>
                  <a:srgbClr val="063E98"/>
                </a:solidFill>
              </a:rPr>
              <a:t>书</a:t>
            </a:r>
            <a:endParaRPr lang="zh-CN" altLang="en-US" sz="1800">
              <a:solidFill>
                <a:srgbClr val="063E98"/>
              </a:solidFill>
            </a:endParaRPr>
          </a:p>
        </p:txBody>
      </p:sp>
      <p:sp>
        <p:nvSpPr>
          <p:cNvPr id="46098" name="Rectangle 15"/>
          <p:cNvSpPr>
            <a:spLocks noChangeArrowheads="1"/>
          </p:cNvSpPr>
          <p:nvPr/>
        </p:nvSpPr>
        <p:spPr bwMode="auto">
          <a:xfrm>
            <a:off x="2791963" y="4304807"/>
            <a:ext cx="628650" cy="1490663"/>
          </a:xfrm>
          <a:prstGeom prst="rect">
            <a:avLst/>
          </a:prstGeom>
          <a:solidFill>
            <a:srgbClr val="FFFFFF"/>
          </a:solidFill>
          <a:ln w="57150"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sz="1000">
              <a:solidFill>
                <a:schemeClr val="bg1"/>
              </a:solidFill>
            </a:endParaRPr>
          </a:p>
        </p:txBody>
      </p:sp>
      <p:sp>
        <p:nvSpPr>
          <p:cNvPr id="46099" name="AutoShape 16"/>
          <p:cNvSpPr>
            <a:spLocks noChangeArrowheads="1"/>
          </p:cNvSpPr>
          <p:nvPr/>
        </p:nvSpPr>
        <p:spPr bwMode="auto">
          <a:xfrm>
            <a:off x="2323651" y="4842970"/>
            <a:ext cx="419100" cy="485775"/>
          </a:xfrm>
          <a:prstGeom prst="rightArrow">
            <a:avLst>
              <a:gd name="adj1" fmla="val 50000"/>
              <a:gd name="adj2" fmla="val 25000"/>
            </a:avLst>
          </a:prstGeom>
          <a:solidFill>
            <a:srgbClr val="FF9900"/>
          </a:solidFill>
          <a:ln w="9525"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46100" name="Text Box 17"/>
          <p:cNvSpPr txBox="1">
            <a:spLocks noChangeArrowheads="1"/>
          </p:cNvSpPr>
          <p:nvPr/>
        </p:nvSpPr>
        <p:spPr bwMode="auto">
          <a:xfrm>
            <a:off x="2868166" y="4298457"/>
            <a:ext cx="398463"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1800">
                <a:solidFill>
                  <a:srgbClr val="063E98"/>
                </a:solidFill>
              </a:rPr>
              <a:t>可</a:t>
            </a:r>
            <a:endParaRPr lang="zh-CN" altLang="en-US" sz="1800">
              <a:solidFill>
                <a:srgbClr val="063E98"/>
              </a:solidFill>
            </a:endParaRPr>
          </a:p>
          <a:p>
            <a:r>
              <a:rPr lang="zh-CN" altLang="en-US" sz="1800">
                <a:solidFill>
                  <a:srgbClr val="063E98"/>
                </a:solidFill>
              </a:rPr>
              <a:t>行</a:t>
            </a:r>
            <a:endParaRPr lang="zh-CN" altLang="en-US" sz="1800">
              <a:solidFill>
                <a:srgbClr val="063E98"/>
              </a:solidFill>
            </a:endParaRPr>
          </a:p>
          <a:p>
            <a:r>
              <a:rPr lang="zh-CN" altLang="en-US" sz="1800">
                <a:solidFill>
                  <a:srgbClr val="063E98"/>
                </a:solidFill>
              </a:rPr>
              <a:t>性</a:t>
            </a:r>
            <a:endParaRPr lang="zh-CN" altLang="en-US" sz="1800">
              <a:solidFill>
                <a:srgbClr val="063E98"/>
              </a:solidFill>
            </a:endParaRPr>
          </a:p>
          <a:p>
            <a:r>
              <a:rPr lang="zh-CN" altLang="en-US" sz="1800">
                <a:solidFill>
                  <a:srgbClr val="063E98"/>
                </a:solidFill>
              </a:rPr>
              <a:t>研</a:t>
            </a:r>
            <a:endParaRPr lang="zh-CN" altLang="en-US" sz="1800">
              <a:solidFill>
                <a:srgbClr val="063E98"/>
              </a:solidFill>
            </a:endParaRPr>
          </a:p>
          <a:p>
            <a:r>
              <a:rPr lang="zh-CN" altLang="en-US" sz="1800">
                <a:solidFill>
                  <a:srgbClr val="063E98"/>
                </a:solidFill>
              </a:rPr>
              <a:t>究</a:t>
            </a:r>
            <a:endParaRPr lang="zh-CN" altLang="en-US" sz="1800">
              <a:solidFill>
                <a:srgbClr val="063E98"/>
              </a:solidFill>
            </a:endParaRPr>
          </a:p>
        </p:txBody>
      </p:sp>
      <p:sp>
        <p:nvSpPr>
          <p:cNvPr id="46101" name="Text Box 18"/>
          <p:cNvSpPr txBox="1">
            <a:spLocks noChangeArrowheads="1"/>
          </p:cNvSpPr>
          <p:nvPr/>
        </p:nvSpPr>
        <p:spPr bwMode="auto">
          <a:xfrm>
            <a:off x="4033391" y="4427045"/>
            <a:ext cx="3032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1800">
                <a:solidFill>
                  <a:srgbClr val="063E98"/>
                </a:solidFill>
              </a:rPr>
              <a:t>初</a:t>
            </a:r>
            <a:endParaRPr lang="zh-CN" altLang="en-US" sz="1800">
              <a:solidFill>
                <a:srgbClr val="063E98"/>
              </a:solidFill>
            </a:endParaRPr>
          </a:p>
          <a:p>
            <a:r>
              <a:rPr lang="zh-CN" altLang="en-US" sz="1800">
                <a:solidFill>
                  <a:srgbClr val="063E98"/>
                </a:solidFill>
              </a:rPr>
              <a:t>步</a:t>
            </a:r>
            <a:endParaRPr lang="zh-CN" altLang="en-US" sz="1800">
              <a:solidFill>
                <a:srgbClr val="063E98"/>
              </a:solidFill>
            </a:endParaRPr>
          </a:p>
          <a:p>
            <a:r>
              <a:rPr lang="zh-CN" altLang="en-US" sz="1800">
                <a:solidFill>
                  <a:srgbClr val="063E98"/>
                </a:solidFill>
              </a:rPr>
              <a:t>设</a:t>
            </a:r>
            <a:endParaRPr lang="zh-CN" altLang="en-US" sz="1800">
              <a:solidFill>
                <a:srgbClr val="063E98"/>
              </a:solidFill>
            </a:endParaRPr>
          </a:p>
          <a:p>
            <a:r>
              <a:rPr lang="zh-CN" altLang="en-US" sz="1800">
                <a:solidFill>
                  <a:srgbClr val="063E98"/>
                </a:solidFill>
              </a:rPr>
              <a:t>计</a:t>
            </a:r>
            <a:endParaRPr lang="zh-CN" altLang="en-US" sz="1800">
              <a:solidFill>
                <a:srgbClr val="063E98"/>
              </a:solidFill>
            </a:endParaRPr>
          </a:p>
        </p:txBody>
      </p:sp>
      <p:sp>
        <p:nvSpPr>
          <p:cNvPr id="46102" name="AutoShape 19"/>
          <p:cNvSpPr>
            <a:spLocks noChangeArrowheads="1"/>
          </p:cNvSpPr>
          <p:nvPr/>
        </p:nvSpPr>
        <p:spPr bwMode="auto">
          <a:xfrm>
            <a:off x="3484113" y="4854082"/>
            <a:ext cx="433388" cy="485775"/>
          </a:xfrm>
          <a:prstGeom prst="rightArrow">
            <a:avLst>
              <a:gd name="adj1" fmla="val 50000"/>
              <a:gd name="adj2" fmla="val 25000"/>
            </a:avLst>
          </a:prstGeom>
          <a:solidFill>
            <a:srgbClr val="FF9900"/>
          </a:solidFill>
          <a:ln w="9525"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46103" name="Line 20"/>
          <p:cNvSpPr>
            <a:spLocks noChangeShapeType="1"/>
          </p:cNvSpPr>
          <p:nvPr/>
        </p:nvSpPr>
        <p:spPr bwMode="auto">
          <a:xfrm flipV="1">
            <a:off x="4225476" y="3696792"/>
            <a:ext cx="0" cy="550862"/>
          </a:xfrm>
          <a:prstGeom prst="line">
            <a:avLst/>
          </a:prstGeom>
          <a:noFill/>
          <a:ln w="76200">
            <a:solidFill>
              <a:srgbClr val="FE5948"/>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6104" name="Line 21"/>
          <p:cNvSpPr>
            <a:spLocks noChangeShapeType="1"/>
          </p:cNvSpPr>
          <p:nvPr/>
        </p:nvSpPr>
        <p:spPr bwMode="auto">
          <a:xfrm flipV="1">
            <a:off x="3076126" y="3703142"/>
            <a:ext cx="0" cy="550862"/>
          </a:xfrm>
          <a:prstGeom prst="line">
            <a:avLst/>
          </a:prstGeom>
          <a:noFill/>
          <a:ln w="76200">
            <a:solidFill>
              <a:srgbClr val="FE5948"/>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6105" name="Rectangle 22"/>
          <p:cNvSpPr>
            <a:spLocks noChangeArrowheads="1"/>
          </p:cNvSpPr>
          <p:nvPr/>
        </p:nvSpPr>
        <p:spPr bwMode="auto">
          <a:xfrm>
            <a:off x="5028751" y="4314332"/>
            <a:ext cx="474662" cy="1489075"/>
          </a:xfrm>
          <a:prstGeom prst="rect">
            <a:avLst/>
          </a:prstGeom>
          <a:solidFill>
            <a:srgbClr val="FFFFFF"/>
          </a:solidFill>
          <a:ln w="57150"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sz="1000">
              <a:solidFill>
                <a:schemeClr val="bg1"/>
              </a:solidFill>
            </a:endParaRPr>
          </a:p>
        </p:txBody>
      </p:sp>
      <p:sp>
        <p:nvSpPr>
          <p:cNvPr id="46106" name="Text Box 23"/>
          <p:cNvSpPr txBox="1">
            <a:spLocks noChangeArrowheads="1"/>
          </p:cNvSpPr>
          <p:nvPr/>
        </p:nvSpPr>
        <p:spPr bwMode="auto">
          <a:xfrm>
            <a:off x="5065263" y="4490545"/>
            <a:ext cx="32543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1800">
                <a:solidFill>
                  <a:srgbClr val="063E98"/>
                </a:solidFill>
              </a:rPr>
              <a:t>施</a:t>
            </a:r>
            <a:endParaRPr lang="zh-CN" altLang="en-US" sz="1800">
              <a:solidFill>
                <a:srgbClr val="063E98"/>
              </a:solidFill>
            </a:endParaRPr>
          </a:p>
          <a:p>
            <a:r>
              <a:rPr lang="zh-CN" altLang="en-US" sz="1800">
                <a:solidFill>
                  <a:srgbClr val="063E98"/>
                </a:solidFill>
              </a:rPr>
              <a:t>工</a:t>
            </a:r>
            <a:endParaRPr lang="zh-CN" altLang="en-US" sz="1800">
              <a:solidFill>
                <a:srgbClr val="063E98"/>
              </a:solidFill>
            </a:endParaRPr>
          </a:p>
          <a:p>
            <a:r>
              <a:rPr lang="zh-CN" altLang="en-US" sz="1800">
                <a:solidFill>
                  <a:srgbClr val="063E98"/>
                </a:solidFill>
              </a:rPr>
              <a:t>阶</a:t>
            </a:r>
            <a:endParaRPr lang="zh-CN" altLang="en-US" sz="1800">
              <a:solidFill>
                <a:srgbClr val="063E98"/>
              </a:solidFill>
            </a:endParaRPr>
          </a:p>
          <a:p>
            <a:r>
              <a:rPr lang="zh-CN" altLang="en-US" sz="1800">
                <a:solidFill>
                  <a:srgbClr val="063E98"/>
                </a:solidFill>
              </a:rPr>
              <a:t>段</a:t>
            </a:r>
            <a:endParaRPr lang="zh-CN" altLang="en-US" sz="1800">
              <a:solidFill>
                <a:srgbClr val="063E98"/>
              </a:solidFill>
            </a:endParaRPr>
          </a:p>
        </p:txBody>
      </p:sp>
      <p:sp>
        <p:nvSpPr>
          <p:cNvPr id="46107" name="Text Box 24"/>
          <p:cNvSpPr txBox="1">
            <a:spLocks noChangeArrowheads="1"/>
          </p:cNvSpPr>
          <p:nvPr/>
        </p:nvSpPr>
        <p:spPr bwMode="auto">
          <a:xfrm>
            <a:off x="4819204" y="2577607"/>
            <a:ext cx="803275" cy="1089025"/>
          </a:xfrm>
          <a:prstGeom prst="rect">
            <a:avLst/>
          </a:prstGeom>
          <a:solidFill>
            <a:srgbClr val="FFFFFF"/>
          </a:solidFill>
          <a:ln w="57150">
            <a:solidFill>
              <a:srgbClr val="00CCFF"/>
            </a:solidFill>
            <a:miter lim="800000"/>
          </a:ln>
        </p:spPr>
        <p:txBody>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130000"/>
              </a:lnSpc>
            </a:pPr>
            <a:r>
              <a:rPr lang="zh-CN" altLang="en-US" sz="1400">
                <a:solidFill>
                  <a:srgbClr val="063E98"/>
                </a:solidFill>
                <a:latin typeface="方正小标宋简体" pitchFamily="65" charset="-122"/>
                <a:ea typeface="方正小标宋简体" pitchFamily="65" charset="-122"/>
              </a:rPr>
              <a:t>执行工艺安全标准</a:t>
            </a:r>
            <a:endParaRPr lang="zh-CN" altLang="en-US" sz="1400">
              <a:solidFill>
                <a:srgbClr val="063E98"/>
              </a:solidFill>
              <a:latin typeface="方正小标宋简体" pitchFamily="65" charset="-122"/>
              <a:ea typeface="方正小标宋简体" pitchFamily="65" charset="-122"/>
            </a:endParaRPr>
          </a:p>
        </p:txBody>
      </p:sp>
      <p:sp>
        <p:nvSpPr>
          <p:cNvPr id="46108" name="Line 25"/>
          <p:cNvSpPr>
            <a:spLocks noChangeShapeType="1"/>
          </p:cNvSpPr>
          <p:nvPr/>
        </p:nvSpPr>
        <p:spPr bwMode="auto">
          <a:xfrm flipV="1">
            <a:off x="5244651" y="3690442"/>
            <a:ext cx="0" cy="550862"/>
          </a:xfrm>
          <a:prstGeom prst="line">
            <a:avLst/>
          </a:prstGeom>
          <a:noFill/>
          <a:ln w="76200">
            <a:solidFill>
              <a:srgbClr val="FE5948"/>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6109" name="Rectangle 26"/>
          <p:cNvSpPr>
            <a:spLocks noChangeArrowheads="1"/>
          </p:cNvSpPr>
          <p:nvPr/>
        </p:nvSpPr>
        <p:spPr bwMode="auto">
          <a:xfrm>
            <a:off x="7981501" y="4317507"/>
            <a:ext cx="533400" cy="1547813"/>
          </a:xfrm>
          <a:prstGeom prst="rect">
            <a:avLst/>
          </a:prstGeom>
          <a:solidFill>
            <a:srgbClr val="FFFFFF"/>
          </a:solidFill>
          <a:ln w="57150"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sz="1000">
              <a:solidFill>
                <a:schemeClr val="bg1"/>
              </a:solidFill>
            </a:endParaRPr>
          </a:p>
        </p:txBody>
      </p:sp>
      <p:sp>
        <p:nvSpPr>
          <p:cNvPr id="46110" name="Rectangle 27"/>
          <p:cNvSpPr>
            <a:spLocks noChangeArrowheads="1"/>
          </p:cNvSpPr>
          <p:nvPr/>
        </p:nvSpPr>
        <p:spPr bwMode="auto">
          <a:xfrm>
            <a:off x="8867329" y="4306395"/>
            <a:ext cx="466725" cy="1563687"/>
          </a:xfrm>
          <a:prstGeom prst="rect">
            <a:avLst/>
          </a:prstGeom>
          <a:solidFill>
            <a:srgbClr val="FFFFFF"/>
          </a:solidFill>
          <a:ln w="57150"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1600">
                <a:solidFill>
                  <a:srgbClr val="063E98"/>
                </a:solidFill>
              </a:rPr>
              <a:t>运</a:t>
            </a:r>
            <a:endParaRPr lang="zh-CN" altLang="en-US" sz="1600">
              <a:solidFill>
                <a:srgbClr val="063E98"/>
              </a:solidFill>
            </a:endParaRPr>
          </a:p>
          <a:p>
            <a:r>
              <a:rPr lang="zh-CN" altLang="en-US" sz="1600">
                <a:solidFill>
                  <a:srgbClr val="063E98"/>
                </a:solidFill>
              </a:rPr>
              <a:t>行</a:t>
            </a:r>
            <a:endParaRPr lang="zh-CN" altLang="en-US" sz="1600">
              <a:solidFill>
                <a:srgbClr val="063E98"/>
              </a:solidFill>
            </a:endParaRPr>
          </a:p>
          <a:p>
            <a:r>
              <a:rPr lang="en-US" altLang="zh-CN" sz="1600">
                <a:solidFill>
                  <a:srgbClr val="063E98"/>
                </a:solidFill>
              </a:rPr>
              <a:t>3</a:t>
            </a:r>
            <a:endParaRPr lang="en-US" altLang="zh-CN" sz="1600">
              <a:solidFill>
                <a:srgbClr val="063E98"/>
              </a:solidFill>
            </a:endParaRPr>
          </a:p>
          <a:p>
            <a:r>
              <a:rPr lang="zh-CN" altLang="en-US" sz="1600">
                <a:solidFill>
                  <a:srgbClr val="063E98"/>
                </a:solidFill>
              </a:rPr>
              <a:t>到</a:t>
            </a:r>
            <a:endParaRPr lang="zh-CN" altLang="en-US" sz="1600">
              <a:solidFill>
                <a:srgbClr val="063E98"/>
              </a:solidFill>
            </a:endParaRPr>
          </a:p>
          <a:p>
            <a:r>
              <a:rPr lang="en-US" altLang="zh-CN" sz="1600">
                <a:solidFill>
                  <a:srgbClr val="063E98"/>
                </a:solidFill>
              </a:rPr>
              <a:t>5</a:t>
            </a:r>
            <a:endParaRPr lang="en-US" altLang="zh-CN" sz="1600">
              <a:solidFill>
                <a:srgbClr val="063E98"/>
              </a:solidFill>
            </a:endParaRPr>
          </a:p>
          <a:p>
            <a:r>
              <a:rPr lang="zh-CN" altLang="en-US" sz="1600">
                <a:solidFill>
                  <a:srgbClr val="063E98"/>
                </a:solidFill>
              </a:rPr>
              <a:t>年</a:t>
            </a:r>
            <a:endParaRPr lang="zh-CN" altLang="en-US" sz="1600">
              <a:solidFill>
                <a:srgbClr val="063E98"/>
              </a:solidFill>
            </a:endParaRPr>
          </a:p>
        </p:txBody>
      </p:sp>
      <p:sp>
        <p:nvSpPr>
          <p:cNvPr id="46111" name="Rectangle 28"/>
          <p:cNvSpPr>
            <a:spLocks noChangeArrowheads="1"/>
          </p:cNvSpPr>
          <p:nvPr/>
        </p:nvSpPr>
        <p:spPr bwMode="auto">
          <a:xfrm>
            <a:off x="9742038" y="4349257"/>
            <a:ext cx="501650" cy="1489075"/>
          </a:xfrm>
          <a:prstGeom prst="rect">
            <a:avLst/>
          </a:prstGeom>
          <a:solidFill>
            <a:srgbClr val="FFFFFF"/>
          </a:solidFill>
          <a:ln w="57150"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sz="1000">
              <a:solidFill>
                <a:schemeClr val="bg1"/>
              </a:solidFill>
            </a:endParaRPr>
          </a:p>
        </p:txBody>
      </p:sp>
      <p:sp>
        <p:nvSpPr>
          <p:cNvPr id="46112" name="AutoShape 29"/>
          <p:cNvSpPr>
            <a:spLocks noChangeArrowheads="1"/>
          </p:cNvSpPr>
          <p:nvPr/>
        </p:nvSpPr>
        <p:spPr bwMode="auto">
          <a:xfrm>
            <a:off x="4547738" y="4835032"/>
            <a:ext cx="433388" cy="485775"/>
          </a:xfrm>
          <a:prstGeom prst="rightArrow">
            <a:avLst>
              <a:gd name="adj1" fmla="val 50000"/>
              <a:gd name="adj2" fmla="val 25000"/>
            </a:avLst>
          </a:prstGeom>
          <a:solidFill>
            <a:srgbClr val="FF9900"/>
          </a:solidFill>
          <a:ln w="9525"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46113" name="Rectangle 30"/>
          <p:cNvSpPr>
            <a:spLocks noChangeArrowheads="1"/>
          </p:cNvSpPr>
          <p:nvPr/>
        </p:nvSpPr>
        <p:spPr bwMode="auto">
          <a:xfrm>
            <a:off x="6033638" y="4312745"/>
            <a:ext cx="503238" cy="1489075"/>
          </a:xfrm>
          <a:prstGeom prst="rect">
            <a:avLst/>
          </a:prstGeom>
          <a:solidFill>
            <a:srgbClr val="FFFFFF"/>
          </a:solidFill>
          <a:ln w="57150"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sz="1000">
              <a:solidFill>
                <a:schemeClr val="bg1"/>
              </a:solidFill>
            </a:endParaRPr>
          </a:p>
        </p:txBody>
      </p:sp>
      <p:sp>
        <p:nvSpPr>
          <p:cNvPr id="46114" name="Text Box 31"/>
          <p:cNvSpPr txBox="1">
            <a:spLocks noChangeArrowheads="1"/>
          </p:cNvSpPr>
          <p:nvPr/>
        </p:nvSpPr>
        <p:spPr bwMode="auto">
          <a:xfrm>
            <a:off x="6073326" y="4331792"/>
            <a:ext cx="41710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1800">
                <a:solidFill>
                  <a:srgbClr val="063E98"/>
                </a:solidFill>
              </a:rPr>
              <a:t>项</a:t>
            </a:r>
            <a:endParaRPr lang="zh-CN" altLang="en-US" sz="1800">
              <a:solidFill>
                <a:srgbClr val="063E98"/>
              </a:solidFill>
            </a:endParaRPr>
          </a:p>
          <a:p>
            <a:r>
              <a:rPr lang="zh-CN" altLang="en-US" sz="1800">
                <a:solidFill>
                  <a:srgbClr val="063E98"/>
                </a:solidFill>
              </a:rPr>
              <a:t>目</a:t>
            </a:r>
            <a:endParaRPr lang="zh-CN" altLang="en-US" sz="1800">
              <a:solidFill>
                <a:srgbClr val="063E98"/>
              </a:solidFill>
            </a:endParaRPr>
          </a:p>
          <a:p>
            <a:r>
              <a:rPr lang="zh-CN" altLang="en-US" sz="1800">
                <a:solidFill>
                  <a:srgbClr val="063E98"/>
                </a:solidFill>
              </a:rPr>
              <a:t>竣</a:t>
            </a:r>
            <a:endParaRPr lang="zh-CN" altLang="en-US" sz="1800">
              <a:solidFill>
                <a:srgbClr val="063E98"/>
              </a:solidFill>
            </a:endParaRPr>
          </a:p>
          <a:p>
            <a:r>
              <a:rPr lang="zh-CN" altLang="en-US" sz="1800">
                <a:solidFill>
                  <a:srgbClr val="063E98"/>
                </a:solidFill>
              </a:rPr>
              <a:t>工</a:t>
            </a:r>
            <a:endParaRPr lang="zh-CN" altLang="en-US" sz="1800">
              <a:solidFill>
                <a:srgbClr val="063E98"/>
              </a:solidFill>
            </a:endParaRPr>
          </a:p>
          <a:p>
            <a:r>
              <a:rPr lang="zh-CN" altLang="en-US" sz="1800">
                <a:solidFill>
                  <a:srgbClr val="063E98"/>
                </a:solidFill>
              </a:rPr>
              <a:t>前</a:t>
            </a:r>
            <a:endParaRPr lang="zh-CN" altLang="en-US" sz="1800">
              <a:solidFill>
                <a:srgbClr val="063E98"/>
              </a:solidFill>
            </a:endParaRPr>
          </a:p>
        </p:txBody>
      </p:sp>
      <p:sp>
        <p:nvSpPr>
          <p:cNvPr id="46115" name="AutoShape 32"/>
          <p:cNvSpPr>
            <a:spLocks noChangeArrowheads="1"/>
          </p:cNvSpPr>
          <p:nvPr/>
        </p:nvSpPr>
        <p:spPr bwMode="auto">
          <a:xfrm>
            <a:off x="5595488" y="4827095"/>
            <a:ext cx="433388" cy="485775"/>
          </a:xfrm>
          <a:prstGeom prst="rightArrow">
            <a:avLst>
              <a:gd name="adj1" fmla="val 50000"/>
              <a:gd name="adj2" fmla="val 25000"/>
            </a:avLst>
          </a:prstGeom>
          <a:solidFill>
            <a:srgbClr val="FF9900"/>
          </a:solidFill>
          <a:ln w="9525"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46116" name="Line 33"/>
          <p:cNvSpPr>
            <a:spLocks noChangeShapeType="1"/>
          </p:cNvSpPr>
          <p:nvPr/>
        </p:nvSpPr>
        <p:spPr bwMode="auto">
          <a:xfrm flipV="1">
            <a:off x="6268588" y="3696792"/>
            <a:ext cx="0" cy="550862"/>
          </a:xfrm>
          <a:prstGeom prst="line">
            <a:avLst/>
          </a:prstGeom>
          <a:noFill/>
          <a:ln w="76200">
            <a:solidFill>
              <a:srgbClr val="FE5948"/>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6117" name="Text Box 34"/>
          <p:cNvSpPr txBox="1">
            <a:spLocks noChangeArrowheads="1"/>
          </p:cNvSpPr>
          <p:nvPr/>
        </p:nvSpPr>
        <p:spPr bwMode="auto">
          <a:xfrm>
            <a:off x="8052938" y="4325445"/>
            <a:ext cx="350838"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1600">
                <a:solidFill>
                  <a:srgbClr val="063E98"/>
                </a:solidFill>
              </a:rPr>
              <a:t>投</a:t>
            </a:r>
            <a:endParaRPr lang="zh-CN" altLang="en-US" sz="1600">
              <a:solidFill>
                <a:srgbClr val="063E98"/>
              </a:solidFill>
            </a:endParaRPr>
          </a:p>
          <a:p>
            <a:r>
              <a:rPr lang="zh-CN" altLang="en-US" sz="1600">
                <a:solidFill>
                  <a:srgbClr val="063E98"/>
                </a:solidFill>
              </a:rPr>
              <a:t>产</a:t>
            </a:r>
            <a:endParaRPr lang="zh-CN" altLang="en-US" sz="1600">
              <a:solidFill>
                <a:srgbClr val="063E98"/>
              </a:solidFill>
            </a:endParaRPr>
          </a:p>
          <a:p>
            <a:r>
              <a:rPr lang="en-US" altLang="zh-CN" sz="1600">
                <a:solidFill>
                  <a:srgbClr val="063E98"/>
                </a:solidFill>
              </a:rPr>
              <a:t>3</a:t>
            </a:r>
            <a:endParaRPr lang="en-US" altLang="zh-CN" sz="1600">
              <a:solidFill>
                <a:srgbClr val="063E98"/>
              </a:solidFill>
            </a:endParaRPr>
          </a:p>
          <a:p>
            <a:r>
              <a:rPr lang="zh-CN" altLang="en-US" sz="1600">
                <a:solidFill>
                  <a:srgbClr val="063E98"/>
                </a:solidFill>
              </a:rPr>
              <a:t>到</a:t>
            </a:r>
            <a:endParaRPr lang="zh-CN" altLang="en-US" sz="1600">
              <a:solidFill>
                <a:srgbClr val="063E98"/>
              </a:solidFill>
            </a:endParaRPr>
          </a:p>
          <a:p>
            <a:r>
              <a:rPr lang="en-US" altLang="zh-CN" sz="1600">
                <a:solidFill>
                  <a:srgbClr val="063E98"/>
                </a:solidFill>
              </a:rPr>
              <a:t>6</a:t>
            </a:r>
            <a:endParaRPr lang="en-US" altLang="zh-CN" sz="1600">
              <a:solidFill>
                <a:srgbClr val="063E98"/>
              </a:solidFill>
            </a:endParaRPr>
          </a:p>
          <a:p>
            <a:r>
              <a:rPr lang="zh-CN" altLang="en-US" sz="1600">
                <a:solidFill>
                  <a:srgbClr val="063E98"/>
                </a:solidFill>
              </a:rPr>
              <a:t>月</a:t>
            </a:r>
            <a:endParaRPr lang="zh-CN" altLang="en-US" sz="1600">
              <a:solidFill>
                <a:srgbClr val="063E98"/>
              </a:solidFill>
            </a:endParaRPr>
          </a:p>
        </p:txBody>
      </p:sp>
      <p:sp>
        <p:nvSpPr>
          <p:cNvPr id="46118" name="Line 35"/>
          <p:cNvSpPr>
            <a:spLocks noChangeShapeType="1"/>
          </p:cNvSpPr>
          <p:nvPr/>
        </p:nvSpPr>
        <p:spPr bwMode="auto">
          <a:xfrm flipV="1">
            <a:off x="8235501" y="3669807"/>
            <a:ext cx="0" cy="550863"/>
          </a:xfrm>
          <a:prstGeom prst="line">
            <a:avLst/>
          </a:prstGeom>
          <a:noFill/>
          <a:ln w="76200">
            <a:solidFill>
              <a:srgbClr val="FE5948"/>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6119" name="Text Box 36"/>
          <p:cNvSpPr txBox="1">
            <a:spLocks noChangeArrowheads="1"/>
          </p:cNvSpPr>
          <p:nvPr/>
        </p:nvSpPr>
        <p:spPr bwMode="auto">
          <a:xfrm>
            <a:off x="9794429" y="4315920"/>
            <a:ext cx="287337"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1600" dirty="0">
                <a:solidFill>
                  <a:srgbClr val="063E98"/>
                </a:solidFill>
              </a:rPr>
              <a:t>准</a:t>
            </a:r>
            <a:endParaRPr lang="zh-CN" altLang="en-US" sz="1600" dirty="0">
              <a:solidFill>
                <a:srgbClr val="063E98"/>
              </a:solidFill>
            </a:endParaRPr>
          </a:p>
          <a:p>
            <a:r>
              <a:rPr lang="zh-CN" altLang="en-US" sz="1600" dirty="0">
                <a:solidFill>
                  <a:srgbClr val="063E98"/>
                </a:solidFill>
              </a:rPr>
              <a:t>备</a:t>
            </a:r>
            <a:endParaRPr lang="zh-CN" altLang="en-US" sz="1600" dirty="0">
              <a:solidFill>
                <a:srgbClr val="063E98"/>
              </a:solidFill>
            </a:endParaRPr>
          </a:p>
          <a:p>
            <a:r>
              <a:rPr lang="zh-CN" altLang="en-US" sz="1600" dirty="0">
                <a:solidFill>
                  <a:srgbClr val="063E98"/>
                </a:solidFill>
              </a:rPr>
              <a:t>封</a:t>
            </a:r>
            <a:endParaRPr lang="zh-CN" altLang="en-US" sz="1600" dirty="0">
              <a:solidFill>
                <a:srgbClr val="063E98"/>
              </a:solidFill>
            </a:endParaRPr>
          </a:p>
          <a:p>
            <a:r>
              <a:rPr lang="zh-CN" altLang="en-US" sz="1600" dirty="0">
                <a:solidFill>
                  <a:srgbClr val="063E98"/>
                </a:solidFill>
              </a:rPr>
              <a:t>存</a:t>
            </a:r>
            <a:endParaRPr lang="zh-CN" altLang="en-US" sz="1600" dirty="0">
              <a:solidFill>
                <a:srgbClr val="063E98"/>
              </a:solidFill>
            </a:endParaRPr>
          </a:p>
          <a:p>
            <a:r>
              <a:rPr lang="zh-CN" altLang="en-US" sz="1600" dirty="0">
                <a:solidFill>
                  <a:srgbClr val="063E98"/>
                </a:solidFill>
              </a:rPr>
              <a:t>报</a:t>
            </a:r>
            <a:endParaRPr lang="zh-CN" altLang="en-US" sz="1600" dirty="0">
              <a:solidFill>
                <a:srgbClr val="063E98"/>
              </a:solidFill>
            </a:endParaRPr>
          </a:p>
          <a:p>
            <a:r>
              <a:rPr lang="zh-CN" altLang="en-US" sz="1600" dirty="0">
                <a:solidFill>
                  <a:srgbClr val="063E98"/>
                </a:solidFill>
              </a:rPr>
              <a:t>废</a:t>
            </a:r>
            <a:endParaRPr lang="zh-CN" altLang="en-US" sz="1600" dirty="0">
              <a:solidFill>
                <a:srgbClr val="063E98"/>
              </a:solidFill>
            </a:endParaRPr>
          </a:p>
        </p:txBody>
      </p:sp>
      <p:sp>
        <p:nvSpPr>
          <p:cNvPr id="46120" name="Line 37"/>
          <p:cNvSpPr>
            <a:spLocks noChangeShapeType="1"/>
          </p:cNvSpPr>
          <p:nvPr/>
        </p:nvSpPr>
        <p:spPr bwMode="auto">
          <a:xfrm flipH="1" flipV="1">
            <a:off x="9108629" y="3704729"/>
            <a:ext cx="1587" cy="514350"/>
          </a:xfrm>
          <a:prstGeom prst="line">
            <a:avLst/>
          </a:prstGeom>
          <a:noFill/>
          <a:ln w="76200">
            <a:solidFill>
              <a:srgbClr val="FE5948"/>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6121" name="Line 38"/>
          <p:cNvSpPr>
            <a:spLocks noChangeShapeType="1"/>
          </p:cNvSpPr>
          <p:nvPr/>
        </p:nvSpPr>
        <p:spPr bwMode="auto">
          <a:xfrm flipV="1">
            <a:off x="9956351" y="3695207"/>
            <a:ext cx="0" cy="550863"/>
          </a:xfrm>
          <a:prstGeom prst="line">
            <a:avLst/>
          </a:prstGeom>
          <a:noFill/>
          <a:ln w="76200">
            <a:solidFill>
              <a:srgbClr val="FE5948"/>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6122" name="Rectangle 39"/>
          <p:cNvSpPr>
            <a:spLocks noChangeArrowheads="1"/>
          </p:cNvSpPr>
          <p:nvPr/>
        </p:nvSpPr>
        <p:spPr bwMode="auto">
          <a:xfrm>
            <a:off x="6995666" y="4322270"/>
            <a:ext cx="517525" cy="1489075"/>
          </a:xfrm>
          <a:prstGeom prst="rect">
            <a:avLst/>
          </a:prstGeom>
          <a:solidFill>
            <a:srgbClr val="FFFFFF"/>
          </a:solidFill>
          <a:ln w="57150"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sz="1000">
              <a:solidFill>
                <a:schemeClr val="bg1"/>
              </a:solidFill>
            </a:endParaRPr>
          </a:p>
        </p:txBody>
      </p:sp>
      <p:sp>
        <p:nvSpPr>
          <p:cNvPr id="46123" name="Text Box 40"/>
          <p:cNvSpPr txBox="1">
            <a:spLocks noChangeArrowheads="1"/>
          </p:cNvSpPr>
          <p:nvPr/>
        </p:nvSpPr>
        <p:spPr bwMode="auto">
          <a:xfrm>
            <a:off x="7027413" y="4334967"/>
            <a:ext cx="41275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r>
              <a:rPr lang="zh-CN" altLang="en-US" sz="1800">
                <a:solidFill>
                  <a:srgbClr val="063E98"/>
                </a:solidFill>
              </a:rPr>
              <a:t>启</a:t>
            </a:r>
            <a:endParaRPr lang="zh-CN" altLang="en-US" sz="1800">
              <a:solidFill>
                <a:srgbClr val="063E98"/>
              </a:solidFill>
            </a:endParaRPr>
          </a:p>
          <a:p>
            <a:r>
              <a:rPr lang="zh-CN" altLang="en-US" sz="1800">
                <a:solidFill>
                  <a:srgbClr val="063E98"/>
                </a:solidFill>
              </a:rPr>
              <a:t>动</a:t>
            </a:r>
            <a:endParaRPr lang="zh-CN" altLang="en-US" sz="1800">
              <a:solidFill>
                <a:srgbClr val="063E98"/>
              </a:solidFill>
            </a:endParaRPr>
          </a:p>
          <a:p>
            <a:r>
              <a:rPr lang="zh-CN" altLang="en-US" sz="1800">
                <a:solidFill>
                  <a:srgbClr val="063E98"/>
                </a:solidFill>
              </a:rPr>
              <a:t>前</a:t>
            </a:r>
            <a:endParaRPr lang="zh-CN" altLang="en-US" sz="1800">
              <a:solidFill>
                <a:srgbClr val="063E98"/>
              </a:solidFill>
            </a:endParaRPr>
          </a:p>
          <a:p>
            <a:r>
              <a:rPr lang="zh-CN" altLang="en-US" sz="1800">
                <a:solidFill>
                  <a:srgbClr val="063E98"/>
                </a:solidFill>
              </a:rPr>
              <a:t>检</a:t>
            </a:r>
            <a:endParaRPr lang="zh-CN" altLang="en-US" sz="1800">
              <a:solidFill>
                <a:srgbClr val="063E98"/>
              </a:solidFill>
            </a:endParaRPr>
          </a:p>
          <a:p>
            <a:r>
              <a:rPr lang="zh-CN" altLang="en-US" sz="1800">
                <a:solidFill>
                  <a:srgbClr val="063E98"/>
                </a:solidFill>
              </a:rPr>
              <a:t>查</a:t>
            </a:r>
            <a:endParaRPr lang="zh-CN" altLang="en-US" sz="1800">
              <a:solidFill>
                <a:srgbClr val="063E98"/>
              </a:solidFill>
            </a:endParaRPr>
          </a:p>
        </p:txBody>
      </p:sp>
      <p:sp>
        <p:nvSpPr>
          <p:cNvPr id="46124" name="Text Box 41"/>
          <p:cNvSpPr txBox="1">
            <a:spLocks noChangeArrowheads="1"/>
          </p:cNvSpPr>
          <p:nvPr/>
        </p:nvSpPr>
        <p:spPr bwMode="auto">
          <a:xfrm>
            <a:off x="6811513" y="2579195"/>
            <a:ext cx="863600" cy="1089025"/>
          </a:xfrm>
          <a:prstGeom prst="rect">
            <a:avLst/>
          </a:prstGeom>
          <a:solidFill>
            <a:srgbClr val="FFFFFF"/>
          </a:solidFill>
          <a:ln w="57150">
            <a:solidFill>
              <a:srgbClr val="00CCFF"/>
            </a:solidFill>
            <a:miter lim="800000"/>
          </a:ln>
        </p:spPr>
        <p:txBody>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130000"/>
              </a:lnSpc>
            </a:pPr>
            <a:r>
              <a:rPr lang="zh-CN" altLang="en-US" sz="1400">
                <a:solidFill>
                  <a:srgbClr val="063E98"/>
                </a:solidFill>
                <a:latin typeface="方正小标宋简体" pitchFamily="65" charset="-122"/>
                <a:ea typeface="方正小标宋简体" pitchFamily="65" charset="-122"/>
              </a:rPr>
              <a:t>执行工艺安全标准</a:t>
            </a:r>
            <a:endParaRPr lang="zh-CN" altLang="en-US" sz="1400">
              <a:solidFill>
                <a:srgbClr val="063E98"/>
              </a:solidFill>
              <a:latin typeface="方正小标宋简体" pitchFamily="65" charset="-122"/>
              <a:ea typeface="方正小标宋简体" pitchFamily="65" charset="-122"/>
            </a:endParaRPr>
          </a:p>
        </p:txBody>
      </p:sp>
      <p:sp>
        <p:nvSpPr>
          <p:cNvPr id="46125" name="Line 42"/>
          <p:cNvSpPr>
            <a:spLocks noChangeShapeType="1"/>
          </p:cNvSpPr>
          <p:nvPr/>
        </p:nvSpPr>
        <p:spPr bwMode="auto">
          <a:xfrm flipV="1">
            <a:off x="7257601" y="3719017"/>
            <a:ext cx="0" cy="550862"/>
          </a:xfrm>
          <a:prstGeom prst="line">
            <a:avLst/>
          </a:prstGeom>
          <a:noFill/>
          <a:ln w="76200">
            <a:solidFill>
              <a:srgbClr val="FE5948"/>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6126" name="AutoShape 43"/>
          <p:cNvSpPr>
            <a:spLocks noChangeArrowheads="1"/>
          </p:cNvSpPr>
          <p:nvPr/>
        </p:nvSpPr>
        <p:spPr bwMode="auto">
          <a:xfrm>
            <a:off x="6587679" y="4830270"/>
            <a:ext cx="358775" cy="485775"/>
          </a:xfrm>
          <a:prstGeom prst="rightArrow">
            <a:avLst>
              <a:gd name="adj1" fmla="val 50000"/>
              <a:gd name="adj2" fmla="val 25000"/>
            </a:avLst>
          </a:prstGeom>
          <a:solidFill>
            <a:srgbClr val="FF9900"/>
          </a:solidFill>
          <a:ln w="9525"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46127" name="AutoShape 44"/>
          <p:cNvSpPr>
            <a:spLocks noChangeArrowheads="1"/>
          </p:cNvSpPr>
          <p:nvPr/>
        </p:nvSpPr>
        <p:spPr bwMode="auto">
          <a:xfrm>
            <a:off x="7576688" y="4812807"/>
            <a:ext cx="363538" cy="485775"/>
          </a:xfrm>
          <a:prstGeom prst="rightArrow">
            <a:avLst>
              <a:gd name="adj1" fmla="val 50000"/>
              <a:gd name="adj2" fmla="val 25000"/>
            </a:avLst>
          </a:prstGeom>
          <a:solidFill>
            <a:srgbClr val="FF9900"/>
          </a:solidFill>
          <a:ln w="9525"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46128" name="AutoShape 45"/>
          <p:cNvSpPr>
            <a:spLocks noChangeArrowheads="1"/>
          </p:cNvSpPr>
          <p:nvPr/>
        </p:nvSpPr>
        <p:spPr bwMode="auto">
          <a:xfrm>
            <a:off x="8505376" y="4842970"/>
            <a:ext cx="342900" cy="485775"/>
          </a:xfrm>
          <a:prstGeom prst="rightArrow">
            <a:avLst>
              <a:gd name="adj1" fmla="val 50000"/>
              <a:gd name="adj2" fmla="val 25000"/>
            </a:avLst>
          </a:prstGeom>
          <a:solidFill>
            <a:srgbClr val="FF9900"/>
          </a:solidFill>
          <a:ln w="9525"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46129" name="AutoShape 46"/>
          <p:cNvSpPr>
            <a:spLocks noChangeArrowheads="1"/>
          </p:cNvSpPr>
          <p:nvPr/>
        </p:nvSpPr>
        <p:spPr bwMode="auto">
          <a:xfrm>
            <a:off x="9367388" y="4842970"/>
            <a:ext cx="300038" cy="485775"/>
          </a:xfrm>
          <a:prstGeom prst="rightArrow">
            <a:avLst>
              <a:gd name="adj1" fmla="val 50000"/>
              <a:gd name="adj2" fmla="val 25000"/>
            </a:avLst>
          </a:prstGeom>
          <a:solidFill>
            <a:srgbClr val="FF9900"/>
          </a:solidFill>
          <a:ln w="9525" algn="ctr">
            <a:solidFill>
              <a:srgbClr val="000000"/>
            </a:solidFill>
            <a:miter lim="800000"/>
          </a:ln>
        </p:spPr>
        <p:txBody>
          <a:bodyPr wrap="none"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51" name="矩形 50"/>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
        <p:nvSpPr>
          <p:cNvPr id="52" name="Rectangle 24"/>
          <p:cNvSpPr>
            <a:spLocks noChangeArrowheads="1"/>
          </p:cNvSpPr>
          <p:nvPr/>
        </p:nvSpPr>
        <p:spPr bwMode="auto">
          <a:xfrm>
            <a:off x="6522961" y="444873"/>
            <a:ext cx="2803758" cy="464189"/>
          </a:xfrm>
          <a:prstGeom prst="rect">
            <a:avLst/>
          </a:prstGeom>
          <a:solidFill>
            <a:schemeClr val="accent5">
              <a:lumMod val="90000"/>
            </a:schemeClr>
          </a:solidFill>
          <a:ln w="9525">
            <a:noFill/>
            <a:miter lim="800000"/>
          </a:ln>
          <a:effectLst/>
        </p:spPr>
        <p:txBody>
          <a:bodyPr wrap="square" lIns="91402" tIns="45700" rIns="91402" bIns="45700">
            <a:spAutoFit/>
          </a:bodyPr>
          <a:lstStyle/>
          <a:p>
            <a:pPr algn="ctr" defTabSz="1075055">
              <a:lnSpc>
                <a:spcPts val="2880"/>
              </a:lnSpc>
              <a:defRPr/>
            </a:pPr>
            <a:r>
              <a:rPr lang="zh-CN" altLang="en-US" sz="2400" dirty="0">
                <a:solidFill>
                  <a:srgbClr val="FF0000"/>
                </a:solidFill>
                <a:effectLst>
                  <a:outerShdw blurRad="38100" dist="38100" dir="2700000" algn="tl">
                    <a:srgbClr val="C0C0C0"/>
                  </a:outerShdw>
                </a:effectLst>
                <a:latin typeface="仿宋" panose="02010609060101010101" charset="-122"/>
                <a:ea typeface="仿宋" panose="02010609060101010101" charset="-122"/>
              </a:rPr>
              <a:t>事故隐患定义</a:t>
            </a:r>
            <a:endParaRPr lang="zh-CN" altLang="en-US" sz="24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spTree>
  </p:cSld>
  <p:clrMapOvr>
    <a:masterClrMapping/>
  </p:clrMapOvr>
  <p:transition spd="med">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3F018B22-A78F-40F7-A9DF-2BC3F8760FC1}"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4035" name="TextBox 2"/>
          <p:cNvSpPr txBox="1">
            <a:spLocks noChangeArrowheads="1"/>
          </p:cNvSpPr>
          <p:nvPr/>
        </p:nvSpPr>
        <p:spPr bwMode="auto">
          <a:xfrm>
            <a:off x="479376" y="1124744"/>
            <a:ext cx="10873207" cy="5029582"/>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500"/>
              </a:lnSpc>
            </a:pPr>
            <a:r>
              <a:rPr lang="en-US" altLang="zh-CN" sz="2200" dirty="0">
                <a:solidFill>
                  <a:schemeClr val="tx1"/>
                </a:solidFill>
                <a:latin typeface="等线" panose="02010600030101010101" pitchFamily="2" charset="-122"/>
                <a:ea typeface="等线" panose="02010600030101010101" pitchFamily="2" charset="-122"/>
              </a:rPr>
              <a:t>     </a:t>
            </a:r>
            <a:r>
              <a:rPr lang="zh-CN" altLang="en-US" sz="2200" dirty="0">
                <a:solidFill>
                  <a:schemeClr val="tx1"/>
                </a:solidFill>
                <a:latin typeface="黑体" panose="02010609060101010101" pitchFamily="49" charset="-122"/>
                <a:ea typeface="黑体" panose="02010609060101010101" pitchFamily="49" charset="-122"/>
              </a:rPr>
              <a:t>（四）安全风险隐患排查内容</a:t>
            </a:r>
            <a:endParaRPr lang="en-US" altLang="zh-CN" sz="2200" dirty="0">
              <a:solidFill>
                <a:schemeClr val="tx1"/>
              </a:solidFill>
              <a:latin typeface="黑体" panose="02010609060101010101" pitchFamily="49" charset="-122"/>
              <a:ea typeface="黑体" panose="02010609060101010101" pitchFamily="49" charset="-122"/>
            </a:endParaRPr>
          </a:p>
          <a:p>
            <a:pPr algn="just">
              <a:lnSpc>
                <a:spcPts val="3500"/>
              </a:lnSpc>
            </a:pPr>
            <a:r>
              <a:rPr lang="en-US" altLang="zh-CN" sz="2200" dirty="0">
                <a:solidFill>
                  <a:schemeClr val="tx1"/>
                </a:solidFill>
                <a:latin typeface="等线" panose="02010600030101010101" pitchFamily="2" charset="-122"/>
                <a:ea typeface="等线" panose="02010600030101010101" pitchFamily="2" charset="-122"/>
              </a:rPr>
              <a:t>      </a:t>
            </a:r>
            <a:r>
              <a:rPr lang="en-US" altLang="zh-CN" sz="2400" dirty="0">
                <a:solidFill>
                  <a:schemeClr val="tx1"/>
                </a:solidFill>
                <a:latin typeface="宋体" panose="02010600030101010101" pitchFamily="2" charset="-122"/>
              </a:rPr>
              <a:t>●</a:t>
            </a:r>
            <a:r>
              <a:rPr lang="zh-CN" altLang="en-US" sz="2200" dirty="0">
                <a:solidFill>
                  <a:schemeClr val="tx1"/>
                </a:solidFill>
                <a:latin typeface="仿宋_GB2312" pitchFamily="49" charset="-122"/>
                <a:ea typeface="仿宋_GB2312" pitchFamily="49" charset="-122"/>
              </a:rPr>
              <a:t>明确了</a:t>
            </a:r>
            <a:r>
              <a:rPr lang="zh-CN" altLang="en-US" sz="2200" dirty="0">
                <a:solidFill>
                  <a:srgbClr val="FF0000"/>
                </a:solidFill>
                <a:latin typeface="仿宋_GB2312" pitchFamily="49" charset="-122"/>
                <a:ea typeface="仿宋_GB2312" pitchFamily="49" charset="-122"/>
              </a:rPr>
              <a:t>以化工过程安全管理的各要素为主线开展</a:t>
            </a:r>
            <a:r>
              <a:rPr lang="zh-CN" altLang="zh-CN" sz="2200" dirty="0">
                <a:solidFill>
                  <a:srgbClr val="FF0000"/>
                </a:solidFill>
                <a:latin typeface="仿宋_GB2312" pitchFamily="49" charset="-122"/>
                <a:ea typeface="仿宋_GB2312" pitchFamily="49" charset="-122"/>
              </a:rPr>
              <a:t>安全风险隐患排查</a:t>
            </a:r>
            <a:r>
              <a:rPr lang="zh-CN" altLang="en-US" sz="2200" dirty="0">
                <a:solidFill>
                  <a:srgbClr val="FF0000"/>
                </a:solidFill>
                <a:latin typeface="仿宋_GB2312" pitchFamily="49" charset="-122"/>
                <a:ea typeface="仿宋_GB2312" pitchFamily="49" charset="-122"/>
              </a:rPr>
              <a:t>，并</a:t>
            </a:r>
            <a:r>
              <a:rPr lang="zh-CN" altLang="en-US" sz="2200" dirty="0">
                <a:solidFill>
                  <a:schemeClr val="tx1"/>
                </a:solidFill>
                <a:latin typeface="仿宋_GB2312" pitchFamily="49" charset="-122"/>
                <a:ea typeface="仿宋_GB2312" pitchFamily="49" charset="-122"/>
              </a:rPr>
              <a:t>在</a:t>
            </a:r>
            <a:r>
              <a:rPr lang="en-US" altLang="zh-CN" sz="2200" dirty="0">
                <a:solidFill>
                  <a:schemeClr val="tx1"/>
                </a:solidFill>
                <a:latin typeface="仿宋_GB2312" pitchFamily="49" charset="-122"/>
                <a:ea typeface="仿宋_GB2312" pitchFamily="49" charset="-122"/>
              </a:rPr>
              <a:t>《</a:t>
            </a:r>
            <a:r>
              <a:rPr lang="zh-CN" altLang="en-US" sz="2200" dirty="0">
                <a:solidFill>
                  <a:schemeClr val="tx1"/>
                </a:solidFill>
                <a:latin typeface="仿宋_GB2312" pitchFamily="49" charset="-122"/>
                <a:ea typeface="仿宋_GB2312" pitchFamily="49" charset="-122"/>
              </a:rPr>
              <a:t>关于加强化工过程安全管理的指导意见</a:t>
            </a:r>
            <a:r>
              <a:rPr lang="en-US" altLang="zh-CN" sz="2200" dirty="0">
                <a:solidFill>
                  <a:schemeClr val="tx1"/>
                </a:solidFill>
                <a:latin typeface="仿宋_GB2312" pitchFamily="49" charset="-122"/>
                <a:ea typeface="仿宋_GB2312" pitchFamily="49" charset="-122"/>
              </a:rPr>
              <a:t>》</a:t>
            </a:r>
            <a:r>
              <a:rPr lang="zh-CN" altLang="en-US" sz="2200" dirty="0">
                <a:solidFill>
                  <a:schemeClr val="tx1"/>
                </a:solidFill>
                <a:latin typeface="仿宋_GB2312" pitchFamily="49" charset="-122"/>
                <a:ea typeface="仿宋_GB2312" pitchFamily="49" charset="-122"/>
              </a:rPr>
              <a:t>（安监总管三</a:t>
            </a:r>
            <a:r>
              <a:rPr lang="en-US" altLang="zh-CN" sz="2200" dirty="0">
                <a:solidFill>
                  <a:schemeClr val="tx1"/>
                </a:solidFill>
                <a:latin typeface="仿宋_GB2312" pitchFamily="49" charset="-122"/>
                <a:ea typeface="仿宋_GB2312" pitchFamily="49" charset="-122"/>
              </a:rPr>
              <a:t>〔2013〕88</a:t>
            </a:r>
            <a:r>
              <a:rPr lang="zh-CN" altLang="en-US" sz="2200" dirty="0">
                <a:solidFill>
                  <a:schemeClr val="tx1"/>
                </a:solidFill>
                <a:latin typeface="仿宋_GB2312" pitchFamily="49" charset="-122"/>
                <a:ea typeface="仿宋_GB2312" pitchFamily="49" charset="-122"/>
              </a:rPr>
              <a:t>号）规定要素的基础上，进一步充实强化了化工安全管理要素，分列了</a:t>
            </a:r>
            <a:r>
              <a:rPr lang="zh-CN" altLang="zh-CN" sz="2200" dirty="0">
                <a:solidFill>
                  <a:srgbClr val="FF0000"/>
                </a:solidFill>
                <a:latin typeface="仿宋_GB2312" pitchFamily="49" charset="-122"/>
                <a:ea typeface="仿宋_GB2312" pitchFamily="49" charset="-122"/>
              </a:rPr>
              <a:t>安全领导能力</a:t>
            </a:r>
            <a:r>
              <a:rPr lang="zh-CN" altLang="en-US" sz="2200" dirty="0">
                <a:solidFill>
                  <a:srgbClr val="FF0000"/>
                </a:solidFill>
                <a:latin typeface="仿宋_GB2312" pitchFamily="49" charset="-122"/>
                <a:ea typeface="仿宋_GB2312" pitchFamily="49" charset="-122"/>
              </a:rPr>
              <a:t>、</a:t>
            </a:r>
            <a:r>
              <a:rPr lang="zh-CN" altLang="zh-CN" sz="2200" dirty="0">
                <a:solidFill>
                  <a:srgbClr val="FF0000"/>
                </a:solidFill>
                <a:latin typeface="仿宋_GB2312" pitchFamily="49" charset="-122"/>
                <a:ea typeface="仿宋_GB2312" pitchFamily="49" charset="-122"/>
              </a:rPr>
              <a:t>安全生产责任制</a:t>
            </a:r>
            <a:r>
              <a:rPr lang="zh-CN" altLang="en-US" sz="2200" dirty="0">
                <a:solidFill>
                  <a:schemeClr val="tx1"/>
                </a:solidFill>
                <a:latin typeface="仿宋_GB2312" pitchFamily="49" charset="-122"/>
                <a:ea typeface="仿宋_GB2312" pitchFamily="49" charset="-122"/>
              </a:rPr>
              <a:t>、</a:t>
            </a:r>
            <a:r>
              <a:rPr lang="zh-CN" altLang="zh-CN" sz="2200" dirty="0">
                <a:solidFill>
                  <a:schemeClr val="tx1"/>
                </a:solidFill>
                <a:latin typeface="仿宋_GB2312" pitchFamily="49" charset="-122"/>
                <a:ea typeface="仿宋_GB2312" pitchFamily="49" charset="-122"/>
              </a:rPr>
              <a:t>岗位安全教育和操作技能培训</a:t>
            </a:r>
            <a:r>
              <a:rPr lang="zh-CN" altLang="en-US" sz="2200" dirty="0">
                <a:solidFill>
                  <a:schemeClr val="tx1"/>
                </a:solidFill>
                <a:latin typeface="仿宋_GB2312" pitchFamily="49" charset="-122"/>
                <a:ea typeface="仿宋_GB2312" pitchFamily="49" charset="-122"/>
              </a:rPr>
              <a:t>、</a:t>
            </a:r>
            <a:r>
              <a:rPr lang="zh-CN" altLang="zh-CN" sz="2200" dirty="0">
                <a:solidFill>
                  <a:schemeClr val="tx1"/>
                </a:solidFill>
                <a:latin typeface="仿宋_GB2312" pitchFamily="49" charset="-122"/>
                <a:ea typeface="仿宋_GB2312" pitchFamily="49" charset="-122"/>
              </a:rPr>
              <a:t>安全生产信息管理</a:t>
            </a:r>
            <a:r>
              <a:rPr lang="zh-CN" altLang="en-US" sz="2200" dirty="0">
                <a:solidFill>
                  <a:schemeClr val="tx1"/>
                </a:solidFill>
                <a:latin typeface="仿宋_GB2312" pitchFamily="49" charset="-122"/>
                <a:ea typeface="仿宋_GB2312" pitchFamily="49" charset="-122"/>
              </a:rPr>
              <a:t>、</a:t>
            </a:r>
            <a:r>
              <a:rPr lang="zh-CN" altLang="zh-CN" sz="2200" dirty="0">
                <a:solidFill>
                  <a:schemeClr val="tx1"/>
                </a:solidFill>
                <a:latin typeface="仿宋_GB2312" pitchFamily="49" charset="-122"/>
                <a:ea typeface="仿宋_GB2312" pitchFamily="49" charset="-122"/>
              </a:rPr>
              <a:t>安全风险管理</a:t>
            </a:r>
            <a:r>
              <a:rPr lang="zh-CN" altLang="en-US" sz="2200" dirty="0">
                <a:solidFill>
                  <a:schemeClr val="tx1"/>
                </a:solidFill>
                <a:latin typeface="仿宋_GB2312" pitchFamily="49" charset="-122"/>
                <a:ea typeface="仿宋_GB2312" pitchFamily="49" charset="-122"/>
              </a:rPr>
              <a:t>、</a:t>
            </a:r>
            <a:r>
              <a:rPr lang="zh-CN" altLang="zh-CN" sz="2200" dirty="0">
                <a:solidFill>
                  <a:schemeClr val="tx1"/>
                </a:solidFill>
                <a:latin typeface="仿宋_GB2312" pitchFamily="49" charset="-122"/>
                <a:ea typeface="仿宋_GB2312" pitchFamily="49" charset="-122"/>
              </a:rPr>
              <a:t>设计管理</a:t>
            </a:r>
            <a:r>
              <a:rPr lang="zh-CN" altLang="en-US" sz="2200" dirty="0">
                <a:solidFill>
                  <a:schemeClr val="tx1"/>
                </a:solidFill>
                <a:latin typeface="仿宋_GB2312" pitchFamily="49" charset="-122"/>
                <a:ea typeface="仿宋_GB2312" pitchFamily="49" charset="-122"/>
              </a:rPr>
              <a:t>、</a:t>
            </a:r>
            <a:r>
              <a:rPr lang="zh-CN" altLang="zh-CN" sz="2200" dirty="0">
                <a:solidFill>
                  <a:schemeClr val="tx1"/>
                </a:solidFill>
                <a:latin typeface="仿宋_GB2312" pitchFamily="49" charset="-122"/>
                <a:ea typeface="仿宋_GB2312" pitchFamily="49" charset="-122"/>
              </a:rPr>
              <a:t>试生产管理</a:t>
            </a:r>
            <a:r>
              <a:rPr lang="zh-CN" altLang="en-US" sz="2200" dirty="0">
                <a:solidFill>
                  <a:schemeClr val="tx1"/>
                </a:solidFill>
                <a:latin typeface="仿宋_GB2312" pitchFamily="49" charset="-122"/>
                <a:ea typeface="仿宋_GB2312" pitchFamily="49" charset="-122"/>
              </a:rPr>
              <a:t>、</a:t>
            </a:r>
            <a:r>
              <a:rPr lang="zh-CN" altLang="zh-CN" sz="2200" dirty="0">
                <a:solidFill>
                  <a:schemeClr val="tx1"/>
                </a:solidFill>
                <a:latin typeface="仿宋_GB2312" pitchFamily="49" charset="-122"/>
                <a:ea typeface="仿宋_GB2312" pitchFamily="49" charset="-122"/>
              </a:rPr>
              <a:t>装置运行安全管理</a:t>
            </a:r>
            <a:r>
              <a:rPr lang="zh-CN" altLang="en-US" sz="2200" dirty="0">
                <a:solidFill>
                  <a:schemeClr val="tx1"/>
                </a:solidFill>
                <a:latin typeface="仿宋_GB2312" pitchFamily="49" charset="-122"/>
                <a:ea typeface="仿宋_GB2312" pitchFamily="49" charset="-122"/>
              </a:rPr>
              <a:t>、</a:t>
            </a:r>
            <a:r>
              <a:rPr lang="zh-CN" altLang="zh-CN" sz="2200" dirty="0">
                <a:solidFill>
                  <a:schemeClr val="tx1"/>
                </a:solidFill>
                <a:latin typeface="仿宋_GB2312" pitchFamily="49" charset="-122"/>
                <a:ea typeface="仿宋_GB2312" pitchFamily="49" charset="-122"/>
              </a:rPr>
              <a:t>设备设施完好性</a:t>
            </a:r>
            <a:r>
              <a:rPr lang="zh-CN" altLang="en-US" sz="2200" dirty="0">
                <a:solidFill>
                  <a:schemeClr val="tx1"/>
                </a:solidFill>
                <a:latin typeface="仿宋_GB2312" pitchFamily="49" charset="-122"/>
                <a:ea typeface="仿宋_GB2312" pitchFamily="49" charset="-122"/>
              </a:rPr>
              <a:t>、</a:t>
            </a:r>
            <a:r>
              <a:rPr lang="zh-CN" altLang="zh-CN" sz="2200" dirty="0">
                <a:solidFill>
                  <a:schemeClr val="tx1"/>
                </a:solidFill>
                <a:latin typeface="仿宋_GB2312" pitchFamily="49" charset="-122"/>
                <a:ea typeface="仿宋_GB2312" pitchFamily="49" charset="-122"/>
              </a:rPr>
              <a:t>作业许可管理</a:t>
            </a:r>
            <a:r>
              <a:rPr lang="zh-CN" altLang="en-US" sz="2200" dirty="0">
                <a:solidFill>
                  <a:schemeClr val="tx1"/>
                </a:solidFill>
                <a:latin typeface="仿宋_GB2312" pitchFamily="49" charset="-122"/>
                <a:ea typeface="仿宋_GB2312" pitchFamily="49" charset="-122"/>
              </a:rPr>
              <a:t>、</a:t>
            </a:r>
            <a:r>
              <a:rPr lang="zh-CN" altLang="zh-CN" sz="2200" dirty="0">
                <a:solidFill>
                  <a:schemeClr val="tx1"/>
                </a:solidFill>
                <a:latin typeface="仿宋_GB2312" pitchFamily="49" charset="-122"/>
                <a:ea typeface="仿宋_GB2312" pitchFamily="49" charset="-122"/>
              </a:rPr>
              <a:t>承包商管理</a:t>
            </a:r>
            <a:r>
              <a:rPr lang="zh-CN" altLang="en-US" sz="2200" dirty="0">
                <a:solidFill>
                  <a:schemeClr val="tx1"/>
                </a:solidFill>
                <a:latin typeface="仿宋_GB2312" pitchFamily="49" charset="-122"/>
                <a:ea typeface="仿宋_GB2312" pitchFamily="49" charset="-122"/>
              </a:rPr>
              <a:t>、</a:t>
            </a:r>
            <a:r>
              <a:rPr lang="zh-CN" altLang="zh-CN" sz="2200" dirty="0">
                <a:solidFill>
                  <a:schemeClr val="tx1"/>
                </a:solidFill>
                <a:latin typeface="仿宋_GB2312" pitchFamily="49" charset="-122"/>
                <a:ea typeface="仿宋_GB2312" pitchFamily="49" charset="-122"/>
              </a:rPr>
              <a:t>变更管理</a:t>
            </a:r>
            <a:r>
              <a:rPr lang="zh-CN" altLang="en-US" sz="2200" dirty="0">
                <a:solidFill>
                  <a:schemeClr val="tx1"/>
                </a:solidFill>
                <a:latin typeface="仿宋_GB2312" pitchFamily="49" charset="-122"/>
                <a:ea typeface="仿宋_GB2312" pitchFamily="49" charset="-122"/>
              </a:rPr>
              <a:t>、</a:t>
            </a:r>
            <a:r>
              <a:rPr lang="zh-CN" altLang="zh-CN" sz="2200" dirty="0">
                <a:solidFill>
                  <a:schemeClr val="tx1"/>
                </a:solidFill>
                <a:latin typeface="仿宋_GB2312" pitchFamily="49" charset="-122"/>
                <a:ea typeface="仿宋_GB2312" pitchFamily="49" charset="-122"/>
              </a:rPr>
              <a:t>应急管理</a:t>
            </a:r>
            <a:r>
              <a:rPr lang="zh-CN" altLang="en-US" sz="2200" dirty="0">
                <a:solidFill>
                  <a:schemeClr val="tx1"/>
                </a:solidFill>
                <a:latin typeface="仿宋_GB2312" pitchFamily="49" charset="-122"/>
                <a:ea typeface="仿宋_GB2312" pitchFamily="49" charset="-122"/>
              </a:rPr>
              <a:t>、</a:t>
            </a:r>
            <a:r>
              <a:rPr lang="zh-CN" altLang="zh-CN" sz="2200" dirty="0">
                <a:solidFill>
                  <a:schemeClr val="tx1"/>
                </a:solidFill>
                <a:latin typeface="仿宋_GB2312" pitchFamily="49" charset="-122"/>
                <a:ea typeface="仿宋_GB2312" pitchFamily="49" charset="-122"/>
              </a:rPr>
              <a:t>安全事故事件管理</a:t>
            </a:r>
            <a:r>
              <a:rPr lang="zh-CN" altLang="en-US" sz="2200" dirty="0">
                <a:solidFill>
                  <a:schemeClr val="tx1"/>
                </a:solidFill>
                <a:latin typeface="仿宋_GB2312" pitchFamily="49" charset="-122"/>
                <a:ea typeface="仿宋_GB2312" pitchFamily="49" charset="-122"/>
              </a:rPr>
              <a:t>等</a:t>
            </a:r>
            <a:r>
              <a:rPr lang="en-US" altLang="zh-CN" sz="2200" dirty="0">
                <a:solidFill>
                  <a:schemeClr val="tx1"/>
                </a:solidFill>
                <a:latin typeface="仿宋_GB2312" pitchFamily="49" charset="-122"/>
                <a:ea typeface="仿宋_GB2312" pitchFamily="49" charset="-122"/>
              </a:rPr>
              <a:t>14</a:t>
            </a:r>
            <a:r>
              <a:rPr lang="zh-CN" altLang="en-US" sz="2200" dirty="0">
                <a:solidFill>
                  <a:schemeClr val="tx1"/>
                </a:solidFill>
                <a:latin typeface="仿宋_GB2312" pitchFamily="49" charset="-122"/>
                <a:ea typeface="仿宋_GB2312" pitchFamily="49" charset="-122"/>
              </a:rPr>
              <a:t>个要素，</a:t>
            </a:r>
            <a:endParaRPr lang="zh-CN" altLang="en-US" sz="2200" dirty="0">
              <a:solidFill>
                <a:schemeClr val="tx1"/>
              </a:solidFill>
              <a:latin typeface="仿宋_GB2312" pitchFamily="49" charset="-122"/>
              <a:ea typeface="仿宋_GB2312" pitchFamily="49" charset="-122"/>
            </a:endParaRPr>
          </a:p>
          <a:p>
            <a:pPr algn="just">
              <a:lnSpc>
                <a:spcPts val="3500"/>
              </a:lnSpc>
            </a:pPr>
            <a:r>
              <a:rPr lang="zh-CN" altLang="en-US" sz="2200" dirty="0">
                <a:solidFill>
                  <a:schemeClr val="tx1"/>
                </a:solidFill>
                <a:latin typeface="等线" panose="02010600030101010101" pitchFamily="2" charset="-122"/>
                <a:ea typeface="等线" panose="02010600030101010101" pitchFamily="2" charset="-122"/>
              </a:rPr>
              <a:t>      </a:t>
            </a:r>
            <a:r>
              <a:rPr lang="en-US" altLang="zh-CN" sz="2400" dirty="0">
                <a:solidFill>
                  <a:schemeClr val="tx1"/>
                </a:solidFill>
                <a:latin typeface="宋体" panose="02010600030101010101" pitchFamily="2" charset="-122"/>
              </a:rPr>
              <a:t>●</a:t>
            </a:r>
            <a:r>
              <a:rPr lang="zh-CN" altLang="en-US" sz="2200" dirty="0">
                <a:solidFill>
                  <a:schemeClr val="tx1"/>
                </a:solidFill>
                <a:latin typeface="等线" panose="02010600030101010101" pitchFamily="2" charset="-122"/>
                <a:ea typeface="等线" panose="02010600030101010101" pitchFamily="2" charset="-122"/>
              </a:rPr>
              <a:t>与此相对照的安全风险隐患排查表以</a:t>
            </a:r>
            <a:r>
              <a:rPr lang="zh-CN" altLang="en-US" sz="2200" dirty="0">
                <a:solidFill>
                  <a:srgbClr val="FF0000"/>
                </a:solidFill>
                <a:latin typeface="等线" panose="02010600030101010101" pitchFamily="2" charset="-122"/>
                <a:ea typeface="等线" panose="02010600030101010101" pitchFamily="2" charset="-122"/>
              </a:rPr>
              <a:t>安全基础、设计与管理、试生产管理、装置运行管理、设备管理、仪表管理、电气管理、应急与消防、重点危险化学品特殊管控</a:t>
            </a:r>
            <a:r>
              <a:rPr lang="zh-CN" altLang="en-US" sz="2200" dirty="0">
                <a:solidFill>
                  <a:schemeClr val="tx1"/>
                </a:solidFill>
                <a:latin typeface="等线" panose="02010600030101010101" pitchFamily="2" charset="-122"/>
                <a:ea typeface="等线" panose="02010600030101010101" pitchFamily="2" charset="-122"/>
              </a:rPr>
              <a:t>等专业为纲，每个专业仍以化工过程安全管理要素为主线，</a:t>
            </a:r>
            <a:r>
              <a:rPr lang="zh-CN" altLang="en-US" sz="2200" dirty="0">
                <a:solidFill>
                  <a:srgbClr val="FF0000"/>
                </a:solidFill>
                <a:latin typeface="宋体" panose="02010600030101010101" pitchFamily="2" charset="-122"/>
              </a:rPr>
              <a:t>将风险管控的理念真正内容融入到</a:t>
            </a:r>
            <a:r>
              <a:rPr lang="zh-CN" altLang="en-US" sz="2400" dirty="0">
                <a:solidFill>
                  <a:srgbClr val="FF0000"/>
                </a:solidFill>
                <a:latin typeface="宋体" panose="02010600030101010101" pitchFamily="2" charset="-122"/>
              </a:rPr>
              <a:t>各专业</a:t>
            </a:r>
            <a:r>
              <a:rPr lang="zh-CN" altLang="en-US" sz="2200" dirty="0">
                <a:solidFill>
                  <a:schemeClr val="tx1"/>
                </a:solidFill>
                <a:latin typeface="宋体" panose="02010600030101010101" pitchFamily="2" charset="-122"/>
              </a:rPr>
              <a:t>中，落实“管业务必须管安全”的要求。</a:t>
            </a:r>
            <a:r>
              <a:rPr lang="en-US" altLang="zh-CN" sz="2200" dirty="0">
                <a:solidFill>
                  <a:schemeClr val="tx1"/>
                </a:solidFill>
                <a:ea typeface="仿宋_GB2312" pitchFamily="49" charset="-122"/>
              </a:rPr>
              <a:t>      </a:t>
            </a:r>
            <a:r>
              <a:rPr lang="en-US" altLang="zh-CN" sz="2200" dirty="0">
                <a:solidFill>
                  <a:schemeClr val="tx1"/>
                </a:solidFill>
                <a:latin typeface="仿宋_GB2312" pitchFamily="49" charset="-122"/>
                <a:ea typeface="仿宋_GB2312" pitchFamily="49" charset="-122"/>
              </a:rPr>
              <a:t>     </a:t>
            </a:r>
            <a:endParaRPr lang="zh-CN" altLang="en-US" sz="2200" dirty="0">
              <a:solidFill>
                <a:schemeClr val="tx1"/>
              </a:solidFill>
              <a:latin typeface="仿宋_GB2312" pitchFamily="49" charset="-122"/>
              <a:ea typeface="仿宋_GB2312" pitchFamily="49" charset="-122"/>
            </a:endParaRP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15480" y="1850897"/>
            <a:ext cx="9327504" cy="489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矩形 5"/>
          <p:cNvSpPr>
            <a:spLocks noChangeArrowheads="1"/>
          </p:cNvSpPr>
          <p:nvPr/>
        </p:nvSpPr>
        <p:spPr bwMode="auto">
          <a:xfrm>
            <a:off x="599854" y="1112274"/>
            <a:ext cx="7924800"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150000"/>
              </a:lnSpc>
              <a:spcBef>
                <a:spcPts val="1200"/>
              </a:spcBef>
              <a:spcAft>
                <a:spcPts val="600"/>
              </a:spcAft>
              <a:buClr>
                <a:schemeClr val="folHlink"/>
              </a:buClr>
            </a:pPr>
            <a:r>
              <a:rPr lang="zh-CN" altLang="en-US" sz="2700" dirty="0">
                <a:solidFill>
                  <a:srgbClr val="0000CC"/>
                </a:solidFill>
                <a:latin typeface="宋体" panose="02010600030101010101" pitchFamily="2" charset="-122"/>
                <a:cs typeface="Times New Roman" panose="02020603050405020304" pitchFamily="18" charset="0"/>
              </a:rPr>
              <a:t>结合企业风险可接受能力，制定定性风险评估准则</a:t>
            </a:r>
            <a:endParaRPr lang="zh-CN" altLang="en-US" sz="2700" dirty="0">
              <a:solidFill>
                <a:srgbClr val="0000CC"/>
              </a:solidFill>
              <a:latin typeface="宋体" panose="02010600030101010101" pitchFamily="2" charset="-122"/>
              <a:cs typeface="Times New Roman" panose="02020603050405020304" pitchFamily="18" charset="0"/>
            </a:endParaRPr>
          </a:p>
        </p:txBody>
      </p:sp>
      <p:sp>
        <p:nvSpPr>
          <p:cNvPr id="7" name="矩形 6"/>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
        <p:nvSpPr>
          <p:cNvPr id="8" name="Rectangle 24"/>
          <p:cNvSpPr>
            <a:spLocks noChangeArrowheads="1"/>
          </p:cNvSpPr>
          <p:nvPr/>
        </p:nvSpPr>
        <p:spPr bwMode="auto">
          <a:xfrm>
            <a:off x="6522961" y="444873"/>
            <a:ext cx="2803758" cy="464189"/>
          </a:xfrm>
          <a:prstGeom prst="rect">
            <a:avLst/>
          </a:prstGeom>
          <a:solidFill>
            <a:schemeClr val="accent5">
              <a:lumMod val="90000"/>
            </a:schemeClr>
          </a:solidFill>
          <a:ln w="9525">
            <a:noFill/>
            <a:miter lim="800000"/>
          </a:ln>
          <a:effectLst/>
        </p:spPr>
        <p:txBody>
          <a:bodyPr wrap="square" lIns="91402" tIns="45700" rIns="91402" bIns="45700">
            <a:spAutoFit/>
          </a:bodyPr>
          <a:lstStyle/>
          <a:p>
            <a:pPr algn="ctr" defTabSz="1075055">
              <a:lnSpc>
                <a:spcPts val="2880"/>
              </a:lnSpc>
              <a:defRPr/>
            </a:pPr>
            <a:r>
              <a:rPr lang="zh-CN" altLang="en-US" sz="2400" dirty="0">
                <a:solidFill>
                  <a:srgbClr val="FF0000"/>
                </a:solidFill>
                <a:effectLst>
                  <a:outerShdw blurRad="38100" dist="38100" dir="2700000" algn="tl">
                    <a:srgbClr val="C0C0C0"/>
                  </a:outerShdw>
                </a:effectLst>
                <a:latin typeface="仿宋" panose="02010609060101010101" charset="-122"/>
                <a:ea typeface="仿宋" panose="02010609060101010101" charset="-122"/>
              </a:rPr>
              <a:t>事故隐患定义</a:t>
            </a:r>
            <a:endParaRPr lang="zh-CN" altLang="en-US" sz="24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spTree>
  </p:cSld>
  <p:clrMapOvr>
    <a:masterClrMapping/>
  </p:clrMapOvr>
  <p:transition spd="med">
    <p:random/>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Box 25"/>
          <p:cNvSpPr txBox="1">
            <a:spLocks noChangeArrowheads="1"/>
          </p:cNvSpPr>
          <p:nvPr/>
        </p:nvSpPr>
        <p:spPr bwMode="auto">
          <a:xfrm>
            <a:off x="623392" y="1340768"/>
            <a:ext cx="7072312"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2800" dirty="0">
                <a:solidFill>
                  <a:srgbClr val="3103F7"/>
                </a:solidFill>
                <a:latin typeface="宋体" panose="02010600030101010101" pitchFamily="2" charset="-122"/>
              </a:rPr>
              <a:t>风险控制措施的优先次序：</a:t>
            </a:r>
            <a:endParaRPr lang="en-US" altLang="zh-CN" sz="2800" dirty="0">
              <a:solidFill>
                <a:srgbClr val="3103F7"/>
              </a:solidFill>
              <a:latin typeface="宋体" panose="02010600030101010101" pitchFamily="2" charset="-122"/>
            </a:endParaRPr>
          </a:p>
          <a:p>
            <a:pPr>
              <a:lnSpc>
                <a:spcPct val="150000"/>
              </a:lnSpc>
            </a:pPr>
            <a:r>
              <a:rPr lang="zh-CN" altLang="en-US" sz="2800" dirty="0">
                <a:solidFill>
                  <a:srgbClr val="3103F7"/>
                </a:solidFill>
                <a:latin typeface="宋体" panose="02010600030101010101" pitchFamily="2" charset="-122"/>
              </a:rPr>
              <a:t>本质安全</a:t>
            </a:r>
            <a:r>
              <a:rPr lang="en-US" altLang="zh-CN" sz="2800" dirty="0">
                <a:solidFill>
                  <a:srgbClr val="3103F7"/>
                </a:solidFill>
                <a:latin typeface="宋体" panose="02010600030101010101" pitchFamily="2" charset="-122"/>
              </a:rPr>
              <a:t>(</a:t>
            </a:r>
            <a:r>
              <a:rPr lang="zh-CN" altLang="en-US" sz="2800" dirty="0">
                <a:solidFill>
                  <a:srgbClr val="3103F7"/>
                </a:solidFill>
                <a:latin typeface="宋体" panose="02010600030101010101" pitchFamily="2" charset="-122"/>
              </a:rPr>
              <a:t>消除∕替代</a:t>
            </a:r>
            <a:r>
              <a:rPr lang="en-US" altLang="zh-CN" sz="2800" dirty="0">
                <a:solidFill>
                  <a:srgbClr val="3103F7"/>
                </a:solidFill>
                <a:latin typeface="宋体" panose="02010600030101010101" pitchFamily="2" charset="-122"/>
              </a:rPr>
              <a:t>)</a:t>
            </a:r>
            <a:endParaRPr lang="en-US" altLang="zh-CN" sz="2800" dirty="0">
              <a:solidFill>
                <a:srgbClr val="3103F7"/>
              </a:solidFill>
              <a:latin typeface="宋体" panose="02010600030101010101" pitchFamily="2" charset="-122"/>
            </a:endParaRPr>
          </a:p>
          <a:p>
            <a:pPr>
              <a:lnSpc>
                <a:spcPct val="150000"/>
              </a:lnSpc>
            </a:pPr>
            <a:r>
              <a:rPr lang="zh-CN" altLang="en-US" sz="2800" dirty="0">
                <a:solidFill>
                  <a:srgbClr val="3103F7"/>
                </a:solidFill>
                <a:latin typeface="宋体" panose="02010600030101010101" pitchFamily="2" charset="-122"/>
              </a:rPr>
              <a:t>工程控制（硬件：隔离、上锁、联锁等）</a:t>
            </a:r>
            <a:endParaRPr lang="en-US" altLang="zh-CN" sz="2800" dirty="0">
              <a:solidFill>
                <a:srgbClr val="3103F7"/>
              </a:solidFill>
              <a:latin typeface="宋体" panose="02010600030101010101" pitchFamily="2" charset="-122"/>
            </a:endParaRPr>
          </a:p>
          <a:p>
            <a:pPr>
              <a:lnSpc>
                <a:spcPct val="150000"/>
              </a:lnSpc>
            </a:pPr>
            <a:r>
              <a:rPr lang="zh-CN" altLang="en-US" sz="2800" dirty="0">
                <a:solidFill>
                  <a:srgbClr val="3103F7"/>
                </a:solidFill>
                <a:latin typeface="宋体" panose="02010600030101010101" pitchFamily="2" charset="-122"/>
              </a:rPr>
              <a:t>管理控制（软件：程序、规范等）</a:t>
            </a:r>
            <a:endParaRPr lang="zh-CN" altLang="en-US" sz="2800" dirty="0">
              <a:solidFill>
                <a:srgbClr val="3103F7"/>
              </a:solidFill>
              <a:latin typeface="宋体" panose="02010600030101010101" pitchFamily="2" charset="-122"/>
            </a:endParaRPr>
          </a:p>
          <a:p>
            <a:pPr>
              <a:lnSpc>
                <a:spcPct val="150000"/>
              </a:lnSpc>
            </a:pPr>
            <a:r>
              <a:rPr lang="zh-CN" altLang="en-US" sz="2800" dirty="0">
                <a:solidFill>
                  <a:srgbClr val="3103F7"/>
                </a:solidFill>
                <a:latin typeface="宋体" panose="02010600030101010101" pitchFamily="2" charset="-122"/>
              </a:rPr>
              <a:t>个人防护（</a:t>
            </a:r>
            <a:r>
              <a:rPr lang="en-US" altLang="zh-CN" sz="2800" dirty="0">
                <a:solidFill>
                  <a:srgbClr val="3103F7"/>
                </a:solidFill>
                <a:latin typeface="宋体" panose="02010600030101010101" pitchFamily="2" charset="-122"/>
              </a:rPr>
              <a:t>PPE</a:t>
            </a:r>
            <a:r>
              <a:rPr lang="zh-CN" altLang="en-US" sz="2800" dirty="0">
                <a:solidFill>
                  <a:srgbClr val="3103F7"/>
                </a:solidFill>
                <a:latin typeface="宋体" panose="02010600030101010101" pitchFamily="2" charset="-122"/>
              </a:rPr>
              <a:t>）</a:t>
            </a:r>
            <a:endParaRPr lang="zh-CN" altLang="en-US" sz="2800" dirty="0">
              <a:solidFill>
                <a:srgbClr val="3103F7"/>
              </a:solidFill>
              <a:latin typeface="宋体" panose="02010600030101010101" pitchFamily="2" charset="-122"/>
            </a:endParaRPr>
          </a:p>
        </p:txBody>
      </p:sp>
      <p:sp>
        <p:nvSpPr>
          <p:cNvPr id="49157" name="右弧形箭头 4"/>
          <p:cNvSpPr>
            <a:spLocks noChangeArrowheads="1"/>
          </p:cNvSpPr>
          <p:nvPr/>
        </p:nvSpPr>
        <p:spPr bwMode="auto">
          <a:xfrm rot="18693936">
            <a:off x="4871545" y="2223418"/>
            <a:ext cx="357187" cy="642937"/>
          </a:xfrm>
          <a:prstGeom prst="curvedLeftArrow">
            <a:avLst>
              <a:gd name="adj1" fmla="val 25000"/>
              <a:gd name="adj2" fmla="val 50000"/>
              <a:gd name="adj3" fmla="val 25000"/>
            </a:avLst>
          </a:prstGeom>
          <a:solidFill>
            <a:srgbClr val="FF0000"/>
          </a:solidFill>
          <a:ln w="9525">
            <a:solidFill>
              <a:srgbClr val="FF0000"/>
            </a:solidFill>
            <a:round/>
          </a:ln>
        </p:spPr>
        <p:txBody>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sz="2800">
              <a:solidFill>
                <a:srgbClr val="3103F7"/>
              </a:solidFill>
            </a:endParaRPr>
          </a:p>
        </p:txBody>
      </p:sp>
      <p:sp>
        <p:nvSpPr>
          <p:cNvPr id="49158" name="右弧形箭头 5"/>
          <p:cNvSpPr>
            <a:spLocks noChangeArrowheads="1"/>
          </p:cNvSpPr>
          <p:nvPr/>
        </p:nvSpPr>
        <p:spPr bwMode="auto">
          <a:xfrm rot="2370590">
            <a:off x="6144720" y="3301327"/>
            <a:ext cx="357187" cy="642938"/>
          </a:xfrm>
          <a:prstGeom prst="curvedLeftArrow">
            <a:avLst>
              <a:gd name="adj1" fmla="val 25000"/>
              <a:gd name="adj2" fmla="val 50000"/>
              <a:gd name="adj3" fmla="val 25000"/>
            </a:avLst>
          </a:prstGeom>
          <a:solidFill>
            <a:srgbClr val="FF0000"/>
          </a:solidFill>
          <a:ln w="9525">
            <a:solidFill>
              <a:srgbClr val="FF0000"/>
            </a:solidFill>
            <a:round/>
          </a:ln>
        </p:spPr>
        <p:txBody>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sz="2800">
              <a:solidFill>
                <a:srgbClr val="3103F7"/>
              </a:solidFill>
            </a:endParaRPr>
          </a:p>
        </p:txBody>
      </p:sp>
      <p:sp>
        <p:nvSpPr>
          <p:cNvPr id="49159" name="右弧形箭头 6"/>
          <p:cNvSpPr>
            <a:spLocks noChangeArrowheads="1"/>
          </p:cNvSpPr>
          <p:nvPr/>
        </p:nvSpPr>
        <p:spPr bwMode="auto">
          <a:xfrm rot="1840428">
            <a:off x="3572970" y="4015702"/>
            <a:ext cx="357187" cy="642938"/>
          </a:xfrm>
          <a:prstGeom prst="curvedLeftArrow">
            <a:avLst>
              <a:gd name="adj1" fmla="val 25000"/>
              <a:gd name="adj2" fmla="val 50000"/>
              <a:gd name="adj3" fmla="val 25000"/>
            </a:avLst>
          </a:prstGeom>
          <a:solidFill>
            <a:srgbClr val="FF0000"/>
          </a:solidFill>
          <a:ln w="9525">
            <a:solidFill>
              <a:srgbClr val="FF0000"/>
            </a:solidFill>
            <a:round/>
          </a:ln>
        </p:spPr>
        <p:txBody>
          <a:bodyP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endParaRPr lang="zh-CN" altLang="en-US" sz="2800">
              <a:solidFill>
                <a:srgbClr val="3103F7"/>
              </a:solidFill>
            </a:endParaRPr>
          </a:p>
        </p:txBody>
      </p:sp>
      <p:pic>
        <p:nvPicPr>
          <p:cNvPr id="30" name="Picture 8" descr="j0395044[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477000" y="4724400"/>
            <a:ext cx="35004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
        <p:nvSpPr>
          <p:cNvPr id="11" name="Rectangle 24"/>
          <p:cNvSpPr>
            <a:spLocks noChangeArrowheads="1"/>
          </p:cNvSpPr>
          <p:nvPr/>
        </p:nvSpPr>
        <p:spPr bwMode="auto">
          <a:xfrm>
            <a:off x="6522961" y="444873"/>
            <a:ext cx="2803758" cy="464189"/>
          </a:xfrm>
          <a:prstGeom prst="rect">
            <a:avLst/>
          </a:prstGeom>
          <a:solidFill>
            <a:schemeClr val="accent5">
              <a:lumMod val="90000"/>
            </a:schemeClr>
          </a:solidFill>
          <a:ln w="9525">
            <a:noFill/>
            <a:miter lim="800000"/>
          </a:ln>
          <a:effectLst/>
        </p:spPr>
        <p:txBody>
          <a:bodyPr wrap="square" lIns="91402" tIns="45700" rIns="91402" bIns="45700">
            <a:spAutoFit/>
          </a:bodyPr>
          <a:lstStyle/>
          <a:p>
            <a:pPr algn="ctr" defTabSz="1075055">
              <a:lnSpc>
                <a:spcPts val="2880"/>
              </a:lnSpc>
              <a:defRPr/>
            </a:pPr>
            <a:r>
              <a:rPr lang="zh-CN" altLang="en-US" sz="2400" dirty="0">
                <a:solidFill>
                  <a:srgbClr val="FF0000"/>
                </a:solidFill>
                <a:effectLst>
                  <a:outerShdw blurRad="38100" dist="38100" dir="2700000" algn="tl">
                    <a:srgbClr val="C0C0C0"/>
                  </a:outerShdw>
                </a:effectLst>
                <a:latin typeface="仿宋" panose="02010609060101010101" charset="-122"/>
                <a:ea typeface="仿宋" panose="02010609060101010101" charset="-122"/>
              </a:rPr>
              <a:t>事故隐患定义</a:t>
            </a:r>
            <a:endParaRPr lang="zh-CN" altLang="en-US" sz="24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95400" y="1196752"/>
            <a:ext cx="11161240" cy="4799391"/>
          </a:xfrm>
          <a:prstGeom prst="rect">
            <a:avLst/>
          </a:prstGeom>
          <a:ln>
            <a:solidFill>
              <a:schemeClr val="accent1"/>
            </a:solidFill>
          </a:ln>
        </p:spPr>
        <p:txBody>
          <a:bodyPr wrap="square">
            <a:spAutoFit/>
          </a:bodyPr>
          <a:lstStyle/>
          <a:p>
            <a:pPr indent="355600" algn="just">
              <a:lnSpc>
                <a:spcPts val="3600"/>
              </a:lnSpc>
              <a:spcBef>
                <a:spcPts val="600"/>
              </a:spcBef>
              <a:spcAft>
                <a:spcPts val="600"/>
              </a:spcAft>
            </a:pPr>
            <a:r>
              <a:rPr lang="en-US" altLang="zh-CN" sz="2400" kern="100" dirty="0">
                <a:latin typeface="+mn-ea"/>
                <a:ea typeface="+mn-ea"/>
                <a:cs typeface="Times New Roman" panose="02020603050405020304" pitchFamily="18" charset="0"/>
              </a:rPr>
              <a:t>  </a:t>
            </a:r>
            <a:r>
              <a:rPr lang="zh-CN" altLang="zh-CN" sz="2400" kern="100" dirty="0">
                <a:latin typeface="+mn-ea"/>
                <a:ea typeface="+mn-ea"/>
                <a:cs typeface="Times New Roman" panose="02020603050405020304" pitchFamily="18" charset="0"/>
              </a:rPr>
              <a:t>基于风险的安全管理的核心是对危险源进行风险辨识，依据辨识出的风险采取管控措施，通过对管控措施的有效监控，以保证装置的安全生产运行。对管控措施的监控便是我们常说的安全风险隐患排查，当对失效或缺失的管控措施进行恢复、建立时，便是隐患治理。</a:t>
            </a:r>
            <a:endParaRPr lang="zh-CN" altLang="zh-CN" sz="2400" kern="100" dirty="0">
              <a:latin typeface="+mn-ea"/>
              <a:ea typeface="+mn-ea"/>
              <a:cs typeface="Times New Roman" panose="02020603050405020304" pitchFamily="18" charset="0"/>
            </a:endParaRPr>
          </a:p>
          <a:p>
            <a:pPr>
              <a:lnSpc>
                <a:spcPts val="3600"/>
              </a:lnSpc>
              <a:spcBef>
                <a:spcPts val="600"/>
              </a:spcBef>
              <a:spcAft>
                <a:spcPts val="600"/>
              </a:spcAft>
            </a:pPr>
            <a:r>
              <a:rPr lang="en-US" altLang="zh-CN" sz="2400" kern="100" dirty="0">
                <a:latin typeface="+mn-ea"/>
                <a:ea typeface="+mn-ea"/>
                <a:cs typeface="Times New Roman" panose="02020603050405020304" pitchFamily="18" charset="0"/>
              </a:rPr>
              <a:t>    </a:t>
            </a:r>
            <a:r>
              <a:rPr lang="zh-CN" altLang="zh-CN" sz="2400" kern="100" dirty="0">
                <a:latin typeface="+mn-ea"/>
                <a:ea typeface="+mn-ea"/>
                <a:cs typeface="Times New Roman" panose="02020603050405020304" pitchFamily="18" charset="0"/>
              </a:rPr>
              <a:t>通过对风险、事故隐患、风险管控措施与隐患治理之间关系的进一步梳理，可以更好地理解《关于实施遏制重特大事故工作指南构建双重预防机制的意见》（安委办</a:t>
            </a:r>
            <a:r>
              <a:rPr lang="en-US" altLang="zh-CN" sz="2400" kern="100" dirty="0">
                <a:latin typeface="+mn-ea"/>
                <a:ea typeface="+mn-ea"/>
                <a:cs typeface="Times New Roman" panose="02020603050405020304" pitchFamily="18" charset="0"/>
              </a:rPr>
              <a:t>2016</a:t>
            </a:r>
            <a:r>
              <a:rPr lang="zh-CN" altLang="zh-CN" sz="2400" kern="100" dirty="0">
                <a:latin typeface="+mn-ea"/>
                <a:ea typeface="+mn-ea"/>
                <a:cs typeface="Times New Roman" panose="02020603050405020304" pitchFamily="18" charset="0"/>
              </a:rPr>
              <a:t>年</a:t>
            </a:r>
            <a:r>
              <a:rPr lang="en-US" altLang="zh-CN" sz="2400" kern="100" dirty="0">
                <a:latin typeface="+mn-ea"/>
                <a:ea typeface="+mn-ea"/>
                <a:cs typeface="Times New Roman" panose="02020603050405020304" pitchFamily="18" charset="0"/>
              </a:rPr>
              <a:t>11</a:t>
            </a:r>
            <a:r>
              <a:rPr lang="zh-CN" altLang="zh-CN" sz="2400" kern="100" dirty="0">
                <a:latin typeface="+mn-ea"/>
                <a:ea typeface="+mn-ea"/>
                <a:cs typeface="Times New Roman" panose="02020603050405020304" pitchFamily="18" charset="0"/>
              </a:rPr>
              <a:t>号）的双重预防机制的内涵与要求，即以安全风险辨识和分级管控为基础，以隐患排查和治理为手段，把风险控制挺在隐患前面，从源头系统识别风险、控制风险，并通过隐患排查，及时寻找出风险控制过程可能出现的缺失、漏洞及风险控制失效环节，把隐患消灭在事故发生之前。</a:t>
            </a:r>
            <a:endParaRPr lang="zh-CN" altLang="en-US" sz="2400" dirty="0">
              <a:latin typeface="+mn-ea"/>
              <a:ea typeface="+mn-ea"/>
            </a:endParaRPr>
          </a:p>
        </p:txBody>
      </p:sp>
      <p:sp>
        <p:nvSpPr>
          <p:cNvPr id="2" name="燕尾形箭头 1">
            <a:hlinkClick r:id="rId1" action="ppaction://hlinksldjump"/>
          </p:cNvPr>
          <p:cNvSpPr/>
          <p:nvPr/>
        </p:nvSpPr>
        <p:spPr bwMode="auto">
          <a:xfrm>
            <a:off x="10128448" y="5636103"/>
            <a:ext cx="1152128" cy="720080"/>
          </a:xfrm>
          <a:prstGeom prst="notch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r>
              <a:rPr kumimoji="0" lang="zh-CN" altLang="en-US"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返回</a:t>
            </a:r>
            <a:endParaRPr kumimoji="0" lang="zh-CN" altLang="en-US"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sp>
        <p:nvSpPr>
          <p:cNvPr id="5" name="矩形 4"/>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
        <p:nvSpPr>
          <p:cNvPr id="6" name="Rectangle 24"/>
          <p:cNvSpPr>
            <a:spLocks noChangeArrowheads="1"/>
          </p:cNvSpPr>
          <p:nvPr/>
        </p:nvSpPr>
        <p:spPr bwMode="auto">
          <a:xfrm>
            <a:off x="6522961" y="444873"/>
            <a:ext cx="2803758" cy="464189"/>
          </a:xfrm>
          <a:prstGeom prst="rect">
            <a:avLst/>
          </a:prstGeom>
          <a:solidFill>
            <a:schemeClr val="accent5">
              <a:lumMod val="90000"/>
            </a:schemeClr>
          </a:solidFill>
          <a:ln w="9525">
            <a:noFill/>
            <a:miter lim="800000"/>
          </a:ln>
          <a:effectLst/>
        </p:spPr>
        <p:txBody>
          <a:bodyPr wrap="square" lIns="91402" tIns="45700" rIns="91402" bIns="45700">
            <a:spAutoFit/>
          </a:bodyPr>
          <a:lstStyle/>
          <a:p>
            <a:pPr algn="ctr" defTabSz="1075055">
              <a:lnSpc>
                <a:spcPts val="2880"/>
              </a:lnSpc>
              <a:defRPr/>
            </a:pPr>
            <a:r>
              <a:rPr lang="zh-CN" altLang="en-US" sz="2400" dirty="0">
                <a:solidFill>
                  <a:srgbClr val="FF0000"/>
                </a:solidFill>
                <a:effectLst>
                  <a:outerShdw blurRad="38100" dist="38100" dir="2700000" algn="tl">
                    <a:srgbClr val="C0C0C0"/>
                  </a:outerShdw>
                </a:effectLst>
                <a:latin typeface="仿宋" panose="02010609060101010101" charset="-122"/>
                <a:ea typeface="仿宋" panose="02010609060101010101" charset="-122"/>
              </a:rPr>
              <a:t>事故隐患定义</a:t>
            </a:r>
            <a:endParaRPr lang="zh-CN" altLang="en-US" sz="24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txBox="1">
            <a:spLocks noChangeArrowheads="1"/>
          </p:cNvSpPr>
          <p:nvPr/>
        </p:nvSpPr>
        <p:spPr bwMode="auto">
          <a:xfrm>
            <a:off x="1905000" y="2438400"/>
            <a:ext cx="8153400" cy="1710680"/>
          </a:xfrm>
          <a:prstGeom prst="rect">
            <a:avLst/>
          </a:prstGeom>
          <a:noFill/>
          <a:ln w="9525">
            <a:noFill/>
            <a:miter lim="800000"/>
          </a:ln>
        </p:spPr>
        <p:txBody>
          <a:bodyPr anchor="ctr"/>
          <a:lstStyle/>
          <a:p>
            <a:pPr algn="ctr" eaLnBrk="0" hangingPunct="0">
              <a:defRPr/>
            </a:pPr>
            <a:r>
              <a:rPr lang="zh-CN" altLang="en-US" sz="3600" i="1" kern="0" dirty="0">
                <a:latin typeface="微软雅黑" panose="020B0503020204020204" pitchFamily="34" charset="-122"/>
                <a:ea typeface="微软雅黑" panose="020B0503020204020204" pitchFamily="34" charset="-122"/>
                <a:cs typeface="+mj-cs"/>
              </a:rPr>
              <a:t>领导的最低行为</a:t>
            </a:r>
            <a:r>
              <a:rPr lang="zh-CN" altLang="en-US" sz="3600" i="1" kern="0" dirty="0">
                <a:latin typeface="微软雅黑" panose="020B0503020204020204" pitchFamily="34" charset="-122"/>
                <a:ea typeface="微软雅黑" panose="020B0503020204020204" pitchFamily="34" charset="-122"/>
              </a:rPr>
              <a:t>是</a:t>
            </a:r>
            <a:endParaRPr lang="en-US" altLang="zh-CN" sz="3600" i="1" kern="0" dirty="0">
              <a:latin typeface="微软雅黑" panose="020B0503020204020204" pitchFamily="34" charset="-122"/>
              <a:ea typeface="微软雅黑" panose="020B0503020204020204" pitchFamily="34" charset="-122"/>
              <a:cs typeface="+mj-cs"/>
            </a:endParaRPr>
          </a:p>
          <a:p>
            <a:pPr algn="ctr" eaLnBrk="0" hangingPunct="0">
              <a:defRPr/>
            </a:pPr>
            <a:r>
              <a:rPr lang="zh-CN" altLang="en-US" sz="3600" i="1" kern="0" dirty="0">
                <a:latin typeface="微软雅黑" panose="020B0503020204020204" pitchFamily="34" charset="-122"/>
                <a:ea typeface="微软雅黑" panose="020B0503020204020204" pitchFamily="34" charset="-122"/>
                <a:cs typeface="+mj-cs"/>
              </a:rPr>
              <a:t>指导安全生产工作的最高标准 </a:t>
            </a:r>
            <a:endParaRPr lang="zh-CN" altLang="en-US" sz="3600" i="1" kern="0" dirty="0">
              <a:latin typeface="微软雅黑" panose="020B0503020204020204" pitchFamily="34" charset="-122"/>
              <a:ea typeface="微软雅黑" panose="020B0503020204020204" pitchFamily="34" charset="-122"/>
              <a:cs typeface="+mj-cs"/>
            </a:endParaRPr>
          </a:p>
        </p:txBody>
      </p:sp>
      <p:sp>
        <p:nvSpPr>
          <p:cNvPr id="6" name="矩形 5"/>
          <p:cNvSpPr/>
          <p:nvPr/>
        </p:nvSpPr>
        <p:spPr>
          <a:xfrm>
            <a:off x="4799856" y="522645"/>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1.1</a:t>
            </a:r>
            <a:r>
              <a:rPr lang="zh-CN" altLang="zh-CN" sz="2400" kern="0" dirty="0">
                <a:latin typeface="黑体" panose="02010609060101010101" pitchFamily="49" charset="-122"/>
                <a:ea typeface="黑体" panose="02010609060101010101" pitchFamily="49" charset="-122"/>
                <a:cs typeface="Times New Roman" panose="02020603050405020304" pitchFamily="18" charset="0"/>
              </a:rPr>
              <a:t>安全领导能力</a:t>
            </a:r>
            <a:endParaRPr lang="zh-CN" altLang="en-US" sz="2400" dirty="0">
              <a:latin typeface="黑体" panose="02010609060101010101" pitchFamily="49" charset="-122"/>
              <a:ea typeface="黑体" panose="02010609060101010101" pitchFamily="49" charset="-122"/>
            </a:endParaRPr>
          </a:p>
        </p:txBody>
      </p:sp>
      <p:sp>
        <p:nvSpPr>
          <p:cNvPr id="7" name="矩形 6"/>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9"/>
          <p:cNvPicPr>
            <a:picLocks noChangeAspect="1"/>
          </p:cNvPicPr>
          <p:nvPr/>
        </p:nvPicPr>
        <p:blipFill>
          <a:blip r:embed="rId1" cstate="print"/>
          <a:srcRect/>
          <a:stretch>
            <a:fillRect/>
          </a:stretch>
        </p:blipFill>
        <p:spPr bwMode="auto">
          <a:xfrm>
            <a:off x="1952596" y="1785927"/>
            <a:ext cx="8143932" cy="4857783"/>
          </a:xfrm>
          <a:prstGeom prst="rect">
            <a:avLst/>
          </a:prstGeom>
          <a:noFill/>
          <a:ln w="9525">
            <a:noFill/>
            <a:miter lim="800000"/>
            <a:headEnd/>
            <a:tailEnd/>
          </a:ln>
        </p:spPr>
      </p:pic>
      <p:sp>
        <p:nvSpPr>
          <p:cNvPr id="5" name="TextBox 4"/>
          <p:cNvSpPr txBox="1"/>
          <p:nvPr/>
        </p:nvSpPr>
        <p:spPr>
          <a:xfrm>
            <a:off x="1952596" y="1142984"/>
            <a:ext cx="7929618" cy="523220"/>
          </a:xfrm>
          <a:prstGeom prst="rect">
            <a:avLst/>
          </a:prstGeom>
          <a:noFill/>
        </p:spPr>
        <p:txBody>
          <a:bodyPr wrap="square" rtlCol="0">
            <a:spAutoFit/>
          </a:bodyPr>
          <a:lstStyle/>
          <a:p>
            <a:r>
              <a:rPr lang="zh-CN" altLang="en-US" sz="2800" dirty="0"/>
              <a:t>加强组织领导  强化化工过程管理  走出事故怪圈</a:t>
            </a:r>
            <a:endParaRPr lang="zh-CN" altLang="en-US" sz="2800" dirty="0"/>
          </a:p>
        </p:txBody>
      </p:sp>
      <p:sp>
        <p:nvSpPr>
          <p:cNvPr id="6" name="矩形 5"/>
          <p:cNvSpPr/>
          <p:nvPr/>
        </p:nvSpPr>
        <p:spPr>
          <a:xfrm>
            <a:off x="4799856" y="522645"/>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1.1</a:t>
            </a:r>
            <a:r>
              <a:rPr lang="zh-CN" altLang="zh-CN" sz="2400" kern="0" dirty="0">
                <a:latin typeface="黑体" panose="02010609060101010101" pitchFamily="49" charset="-122"/>
                <a:ea typeface="黑体" panose="02010609060101010101" pitchFamily="49" charset="-122"/>
                <a:cs typeface="Times New Roman" panose="02020603050405020304" pitchFamily="18" charset="0"/>
              </a:rPr>
              <a:t>安全领导能力</a:t>
            </a:r>
            <a:endParaRPr lang="zh-CN" altLang="en-US" sz="2400" dirty="0">
              <a:latin typeface="黑体" panose="02010609060101010101" pitchFamily="49" charset="-122"/>
              <a:ea typeface="黑体" panose="02010609060101010101" pitchFamily="49" charset="-122"/>
            </a:endParaRPr>
          </a:p>
        </p:txBody>
      </p:sp>
      <p:sp>
        <p:nvSpPr>
          <p:cNvPr id="7" name="矩形 6"/>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55440" y="1268760"/>
            <a:ext cx="8534182" cy="584775"/>
          </a:xfrm>
          <a:prstGeom prst="rect">
            <a:avLst/>
          </a:prstGeom>
        </p:spPr>
        <p:txBody>
          <a:bodyPr wrap="square">
            <a:spAutoFit/>
          </a:bodyPr>
          <a:lstStyle/>
          <a:p>
            <a:pPr algn="ctr">
              <a:defRPr/>
            </a:pPr>
            <a:r>
              <a:rPr lang="zh-CN" altLang="en-US" sz="3200" dirty="0">
                <a:solidFill>
                  <a:srgbClr val="C00000"/>
                </a:solidFill>
                <a:effectLst>
                  <a:outerShdw blurRad="38100" dist="38100" dir="2700000" algn="tl">
                    <a:srgbClr val="C0C0C0"/>
                  </a:outerShdw>
                </a:effectLst>
              </a:rPr>
              <a:t>加强化工过程安全管理的需要（欧盟专家）</a:t>
            </a:r>
            <a:endParaRPr lang="en-US" altLang="zh-CN" sz="3200" dirty="0">
              <a:solidFill>
                <a:srgbClr val="C00000"/>
              </a:solidFill>
              <a:effectLst>
                <a:outerShdw blurRad="38100" dist="38100" dir="2700000" algn="tl">
                  <a:srgbClr val="C0C0C0"/>
                </a:outerShdw>
              </a:effectLst>
            </a:endParaRPr>
          </a:p>
        </p:txBody>
      </p:sp>
      <p:sp>
        <p:nvSpPr>
          <p:cNvPr id="3" name="矩形 2"/>
          <p:cNvSpPr/>
          <p:nvPr/>
        </p:nvSpPr>
        <p:spPr>
          <a:xfrm>
            <a:off x="1881158" y="1974988"/>
            <a:ext cx="8358246" cy="4113947"/>
          </a:xfrm>
          <a:prstGeom prst="rect">
            <a:avLst/>
          </a:prstGeom>
        </p:spPr>
        <p:txBody>
          <a:bodyPr wrap="square">
            <a:spAutoFit/>
          </a:bodyPr>
          <a:lstStyle/>
          <a:p>
            <a:pPr marL="234950" indent="-234950" eaLnBrk="0" hangingPunct="0">
              <a:lnSpc>
                <a:spcPts val="4000"/>
              </a:lnSpc>
              <a:spcBef>
                <a:spcPct val="20000"/>
              </a:spcBef>
            </a:pPr>
            <a:r>
              <a:rPr kumimoji="1" lang="zh-CN" altLang="en-US" sz="2800" dirty="0">
                <a:solidFill>
                  <a:srgbClr val="262673"/>
                </a:solidFill>
                <a:latin typeface="仿宋_GB2312" pitchFamily="49" charset="-122"/>
                <a:ea typeface="仿宋_GB2312" pitchFamily="49" charset="-122"/>
              </a:rPr>
              <a:t>企业实施过程安全管理必须遵循以下五点要求：</a:t>
            </a:r>
            <a:endParaRPr kumimoji="1" lang="en-US" altLang="zh-CN" sz="2800" dirty="0">
              <a:solidFill>
                <a:srgbClr val="262673"/>
              </a:solidFill>
              <a:latin typeface="仿宋_GB2312" pitchFamily="49" charset="-122"/>
              <a:ea typeface="仿宋_GB2312" pitchFamily="49" charset="-122"/>
            </a:endParaRPr>
          </a:p>
          <a:p>
            <a:pPr marL="234950" indent="-234950" eaLnBrk="0" hangingPunct="0">
              <a:lnSpc>
                <a:spcPts val="4000"/>
              </a:lnSpc>
              <a:spcBef>
                <a:spcPct val="20000"/>
              </a:spcBef>
            </a:pPr>
            <a:r>
              <a:rPr kumimoji="1" lang="zh-CN" altLang="en-US" sz="2800" dirty="0">
                <a:solidFill>
                  <a:srgbClr val="FF0000"/>
                </a:solidFill>
                <a:latin typeface="仿宋_GB2312" pitchFamily="49" charset="-122"/>
                <a:ea typeface="仿宋_GB2312" pitchFamily="49" charset="-122"/>
              </a:rPr>
              <a:t>一</a:t>
            </a:r>
            <a:r>
              <a:rPr kumimoji="1" lang="zh-CN" altLang="en-US" sz="2800" dirty="0">
                <a:solidFill>
                  <a:srgbClr val="262673"/>
                </a:solidFill>
                <a:latin typeface="仿宋_GB2312" pitchFamily="49" charset="-122"/>
                <a:ea typeface="仿宋_GB2312" pitchFamily="49" charset="-122"/>
              </a:rPr>
              <a:t>是强而有效的领导，建立自上而下的安全文化；</a:t>
            </a:r>
            <a:endParaRPr kumimoji="1" lang="en-US" altLang="zh-CN" sz="2800" dirty="0">
              <a:solidFill>
                <a:srgbClr val="262673"/>
              </a:solidFill>
              <a:latin typeface="仿宋_GB2312" pitchFamily="49" charset="-122"/>
              <a:ea typeface="仿宋_GB2312" pitchFamily="49" charset="-122"/>
            </a:endParaRPr>
          </a:p>
          <a:p>
            <a:pPr marL="234950" indent="-234950" eaLnBrk="0" hangingPunct="0">
              <a:lnSpc>
                <a:spcPts val="4000"/>
              </a:lnSpc>
              <a:spcBef>
                <a:spcPct val="20000"/>
              </a:spcBef>
            </a:pPr>
            <a:r>
              <a:rPr kumimoji="1" lang="zh-CN" altLang="en-US" sz="2800" dirty="0">
                <a:solidFill>
                  <a:srgbClr val="FF0000"/>
                </a:solidFill>
                <a:latin typeface="仿宋_GB2312" pitchFamily="49" charset="-122"/>
                <a:ea typeface="仿宋_GB2312" pitchFamily="49" charset="-122"/>
              </a:rPr>
              <a:t>二</a:t>
            </a:r>
            <a:r>
              <a:rPr kumimoji="1" lang="zh-CN" altLang="en-US" sz="2800" dirty="0">
                <a:solidFill>
                  <a:srgbClr val="262673"/>
                </a:solidFill>
                <a:latin typeface="仿宋_GB2312" pitchFamily="49" charset="-122"/>
                <a:ea typeface="仿宋_GB2312" pitchFamily="49" charset="-122"/>
              </a:rPr>
              <a:t>是明确每个要素的职责分工，全员参与；</a:t>
            </a:r>
            <a:endParaRPr kumimoji="1" lang="en-US" altLang="zh-CN" sz="2800" dirty="0">
              <a:solidFill>
                <a:srgbClr val="262673"/>
              </a:solidFill>
              <a:latin typeface="仿宋_GB2312" pitchFamily="49" charset="-122"/>
              <a:ea typeface="仿宋_GB2312" pitchFamily="49" charset="-122"/>
            </a:endParaRPr>
          </a:p>
          <a:p>
            <a:pPr marL="234950" indent="-234950" eaLnBrk="0" hangingPunct="0">
              <a:lnSpc>
                <a:spcPts val="4000"/>
              </a:lnSpc>
              <a:spcBef>
                <a:spcPct val="20000"/>
              </a:spcBef>
            </a:pPr>
            <a:r>
              <a:rPr kumimoji="1" lang="zh-CN" altLang="en-US" sz="2800" dirty="0">
                <a:solidFill>
                  <a:srgbClr val="FF0000"/>
                </a:solidFill>
                <a:latin typeface="仿宋_GB2312" pitchFamily="49" charset="-122"/>
                <a:ea typeface="仿宋_GB2312" pitchFamily="49" charset="-122"/>
              </a:rPr>
              <a:t>三</a:t>
            </a:r>
            <a:r>
              <a:rPr kumimoji="1" lang="zh-CN" altLang="en-US" sz="2800" dirty="0">
                <a:solidFill>
                  <a:srgbClr val="262673"/>
                </a:solidFill>
                <a:latin typeface="仿宋_GB2312" pitchFamily="49" charset="-122"/>
                <a:ea typeface="仿宋_GB2312" pitchFamily="49" charset="-122"/>
              </a:rPr>
              <a:t>是利用科学的工具和方法找准管理的切入点；</a:t>
            </a:r>
            <a:endParaRPr kumimoji="1" lang="en-US" altLang="zh-CN" sz="2800" dirty="0">
              <a:solidFill>
                <a:srgbClr val="262673"/>
              </a:solidFill>
              <a:latin typeface="仿宋_GB2312" pitchFamily="49" charset="-122"/>
              <a:ea typeface="仿宋_GB2312" pitchFamily="49" charset="-122"/>
            </a:endParaRPr>
          </a:p>
          <a:p>
            <a:pPr marL="234950" indent="-234950" eaLnBrk="0" hangingPunct="0">
              <a:lnSpc>
                <a:spcPts val="4000"/>
              </a:lnSpc>
              <a:spcBef>
                <a:spcPct val="20000"/>
              </a:spcBef>
            </a:pPr>
            <a:r>
              <a:rPr kumimoji="1" lang="zh-CN" altLang="en-US" sz="2800" dirty="0">
                <a:solidFill>
                  <a:srgbClr val="FF0000"/>
                </a:solidFill>
                <a:latin typeface="仿宋_GB2312" pitchFamily="49" charset="-122"/>
                <a:ea typeface="仿宋_GB2312" pitchFamily="49" charset="-122"/>
              </a:rPr>
              <a:t>四</a:t>
            </a:r>
            <a:r>
              <a:rPr kumimoji="1" lang="zh-CN" altLang="en-US" sz="2800" dirty="0">
                <a:solidFill>
                  <a:srgbClr val="262673"/>
                </a:solidFill>
                <a:latin typeface="仿宋_GB2312" pitchFamily="49" charset="-122"/>
                <a:ea typeface="仿宋_GB2312" pitchFamily="49" charset="-122"/>
              </a:rPr>
              <a:t>是尽可能地培养内部专家力量；</a:t>
            </a:r>
            <a:endParaRPr kumimoji="1" lang="en-US" altLang="zh-CN" sz="2800" dirty="0">
              <a:solidFill>
                <a:srgbClr val="262673"/>
              </a:solidFill>
              <a:latin typeface="仿宋_GB2312" pitchFamily="49" charset="-122"/>
              <a:ea typeface="仿宋_GB2312" pitchFamily="49" charset="-122"/>
            </a:endParaRPr>
          </a:p>
          <a:p>
            <a:pPr marL="234950" indent="-234950" eaLnBrk="0" hangingPunct="0">
              <a:lnSpc>
                <a:spcPts val="4000"/>
              </a:lnSpc>
              <a:spcBef>
                <a:spcPct val="20000"/>
              </a:spcBef>
            </a:pPr>
            <a:r>
              <a:rPr kumimoji="1" lang="zh-CN" altLang="en-US" sz="2800" dirty="0">
                <a:solidFill>
                  <a:srgbClr val="FF0000"/>
                </a:solidFill>
                <a:latin typeface="仿宋_GB2312" pitchFamily="49" charset="-122"/>
                <a:ea typeface="仿宋_GB2312" pitchFamily="49" charset="-122"/>
              </a:rPr>
              <a:t>五</a:t>
            </a:r>
            <a:r>
              <a:rPr kumimoji="1" lang="zh-CN" altLang="en-US" sz="2800" dirty="0">
                <a:solidFill>
                  <a:srgbClr val="262673"/>
                </a:solidFill>
                <a:latin typeface="仿宋_GB2312" pitchFamily="49" charset="-122"/>
                <a:ea typeface="仿宋_GB2312" pitchFamily="49" charset="-122"/>
              </a:rPr>
              <a:t>是充分保证员工的纪律性，确保在任何时候都以正确的方式完成每项工作</a:t>
            </a:r>
            <a:endParaRPr kumimoji="1" lang="zh-CN" altLang="en-US" sz="2800" dirty="0">
              <a:solidFill>
                <a:srgbClr val="262673"/>
              </a:solidFill>
              <a:latin typeface="仿宋_GB2312" pitchFamily="49" charset="-122"/>
              <a:ea typeface="仿宋_GB2312" pitchFamily="49" charset="-122"/>
            </a:endParaRPr>
          </a:p>
        </p:txBody>
      </p:sp>
      <p:sp>
        <p:nvSpPr>
          <p:cNvPr id="6" name="矩形 5"/>
          <p:cNvSpPr/>
          <p:nvPr/>
        </p:nvSpPr>
        <p:spPr>
          <a:xfrm>
            <a:off x="4799856" y="522645"/>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1.1</a:t>
            </a:r>
            <a:r>
              <a:rPr lang="zh-CN" altLang="zh-CN" sz="2400" kern="0" dirty="0">
                <a:latin typeface="黑体" panose="02010609060101010101" pitchFamily="49" charset="-122"/>
                <a:ea typeface="黑体" panose="02010609060101010101" pitchFamily="49" charset="-122"/>
                <a:cs typeface="Times New Roman" panose="02020603050405020304" pitchFamily="18" charset="0"/>
              </a:rPr>
              <a:t>安全领导能力</a:t>
            </a:r>
            <a:endParaRPr lang="zh-CN" altLang="en-US" sz="2400" dirty="0">
              <a:latin typeface="黑体" panose="02010609060101010101" pitchFamily="49" charset="-122"/>
              <a:ea typeface="黑体" panose="02010609060101010101" pitchFamily="49" charset="-122"/>
            </a:endParaRPr>
          </a:p>
        </p:txBody>
      </p:sp>
      <p:sp>
        <p:nvSpPr>
          <p:cNvPr id="7" name="矩形 6"/>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p:cNvSpPr txBox="1">
            <a:spLocks noChangeArrowheads="1"/>
          </p:cNvSpPr>
          <p:nvPr/>
        </p:nvSpPr>
        <p:spPr bwMode="auto">
          <a:xfrm>
            <a:off x="1919289" y="3789363"/>
            <a:ext cx="8353425" cy="519112"/>
          </a:xfrm>
          <a:prstGeom prst="rect">
            <a:avLst/>
          </a:prstGeom>
          <a:noFill/>
          <a:ln w="9525">
            <a:noFill/>
            <a:miter lim="800000"/>
          </a:ln>
        </p:spPr>
        <p:txBody>
          <a:bodyPr>
            <a:spAutoFit/>
          </a:bodyPr>
          <a:lstStyle/>
          <a:p>
            <a:pPr eaLnBrk="0" hangingPunct="0">
              <a:buFont typeface="Arial" panose="020B0604020202020204" pitchFamily="34" charset="0"/>
              <a:buNone/>
            </a:pPr>
            <a:r>
              <a:rPr lang="zh-CN" altLang="en-US" sz="2800">
                <a:latin typeface="黑体" panose="02010609060101010101" pitchFamily="49" charset="-122"/>
                <a:ea typeface="黑体" panose="02010609060101010101" pitchFamily="49" charset="-122"/>
              </a:rPr>
              <a:t>    </a:t>
            </a:r>
            <a:endParaRPr lang="zh-CN" altLang="en-US" b="0">
              <a:latin typeface="仿宋_GB2312" pitchFamily="49" charset="-122"/>
              <a:ea typeface="仿宋_GB2312" pitchFamily="49" charset="-122"/>
            </a:endParaRPr>
          </a:p>
        </p:txBody>
      </p:sp>
      <p:sp>
        <p:nvSpPr>
          <p:cNvPr id="20482" name="Text Box 3"/>
          <p:cNvSpPr txBox="1">
            <a:spLocks noChangeArrowheads="1"/>
          </p:cNvSpPr>
          <p:nvPr/>
        </p:nvSpPr>
        <p:spPr bwMode="auto">
          <a:xfrm>
            <a:off x="1919288" y="4953001"/>
            <a:ext cx="8443912" cy="519113"/>
          </a:xfrm>
          <a:prstGeom prst="rect">
            <a:avLst/>
          </a:prstGeom>
          <a:noFill/>
          <a:ln w="9525">
            <a:noFill/>
            <a:miter lim="800000"/>
          </a:ln>
        </p:spPr>
        <p:txBody>
          <a:bodyPr>
            <a:spAutoFit/>
          </a:bodyPr>
          <a:lstStyle/>
          <a:p>
            <a:pPr latinLnBrk="1">
              <a:buFont typeface="Arial" panose="020B0604020202020204" pitchFamily="34" charset="0"/>
              <a:buNone/>
            </a:pPr>
            <a:r>
              <a:rPr lang="zh-CN" altLang="en-US" sz="2800" b="0">
                <a:solidFill>
                  <a:srgbClr val="000000"/>
                </a:solidFill>
                <a:latin typeface="黑体" panose="02010609060101010101" pitchFamily="49" charset="-122"/>
                <a:ea typeface="黑体" panose="02010609060101010101" pitchFamily="49" charset="-122"/>
              </a:rPr>
              <a:t>    </a:t>
            </a:r>
            <a:endParaRPr lang="zh-CN" altLang="en-US" sz="2800" b="0">
              <a:solidFill>
                <a:srgbClr val="000000"/>
              </a:solidFill>
              <a:latin typeface="仿宋_GB2312" pitchFamily="49" charset="-122"/>
              <a:ea typeface="仿宋_GB2312" pitchFamily="49" charset="-122"/>
            </a:endParaRPr>
          </a:p>
        </p:txBody>
      </p:sp>
      <p:sp>
        <p:nvSpPr>
          <p:cNvPr id="20484" name="Text Box 5"/>
          <p:cNvSpPr txBox="1">
            <a:spLocks noChangeArrowheads="1"/>
          </p:cNvSpPr>
          <p:nvPr/>
        </p:nvSpPr>
        <p:spPr bwMode="auto">
          <a:xfrm>
            <a:off x="1343472" y="1052736"/>
            <a:ext cx="9721080" cy="4508927"/>
          </a:xfrm>
          <a:prstGeom prst="rect">
            <a:avLst/>
          </a:prstGeom>
          <a:noFill/>
          <a:ln w="9525">
            <a:noFill/>
            <a:miter lim="800000"/>
          </a:ln>
        </p:spPr>
        <p:txBody>
          <a:bodyPr wrap="square">
            <a:spAutoFit/>
          </a:bodyPr>
          <a:lstStyle/>
          <a:p>
            <a:pPr>
              <a:lnSpc>
                <a:spcPts val="4500"/>
              </a:lnSpc>
            </a:pPr>
            <a:r>
              <a:rPr lang="zh-CN" altLang="en-US" sz="2800" b="0" dirty="0">
                <a:ea typeface="仿宋_GB2312" pitchFamily="49" charset="-122"/>
              </a:rPr>
              <a:t>（</a:t>
            </a:r>
            <a:r>
              <a:rPr lang="en-US" altLang="zh-CN" sz="2800" b="0" dirty="0">
                <a:ea typeface="仿宋_GB2312" pitchFamily="49" charset="-122"/>
              </a:rPr>
              <a:t>3</a:t>
            </a:r>
            <a:r>
              <a:rPr lang="zh-CN" altLang="en-US" sz="2800" dirty="0">
                <a:ea typeface="仿宋_GB2312" pitchFamily="49" charset="-122"/>
              </a:rPr>
              <a:t>）如何提高领导力</a:t>
            </a:r>
            <a:r>
              <a:rPr lang="en-US" altLang="zh-CN" sz="2800" dirty="0">
                <a:latin typeface="仿宋_GB2312" pitchFamily="49" charset="-122"/>
                <a:ea typeface="仿宋_GB2312" pitchFamily="49" charset="-122"/>
              </a:rPr>
              <a:t>:</a:t>
            </a:r>
            <a:r>
              <a:rPr lang="zh-CN" altLang="en-US" sz="2800" b="0" dirty="0">
                <a:latin typeface="仿宋_GB2312" pitchFamily="49" charset="-122"/>
                <a:ea typeface="仿宋_GB2312" pitchFamily="49" charset="-122"/>
              </a:rPr>
              <a:t>先进的安全生产理念、科学的安全生产战略和目标、率先垂范的示范效应</a:t>
            </a:r>
            <a:r>
              <a:rPr lang="en-US" altLang="zh-CN" sz="2800" b="0" dirty="0">
                <a:latin typeface="仿宋_GB2312" pitchFamily="49" charset="-122"/>
                <a:ea typeface="仿宋_GB2312" pitchFamily="49" charset="-122"/>
              </a:rPr>
              <a:t>(</a:t>
            </a:r>
            <a:r>
              <a:rPr lang="zh-CN" altLang="en-US" sz="2800" b="0" dirty="0">
                <a:latin typeface="仿宋_GB2312" pitchFamily="49" charset="-122"/>
                <a:ea typeface="仿宋_GB2312" pitchFamily="49" charset="-122"/>
              </a:rPr>
              <a:t>一把手的最低表现是下级的最高要求）、有效运行的完善的管理体系、保障到位、考核（奖惩）、培养良好的安全文化。</a:t>
            </a:r>
            <a:endParaRPr lang="en-US" altLang="zh-CN" sz="2800" b="0" dirty="0">
              <a:latin typeface="仿宋_GB2312" pitchFamily="49" charset="-122"/>
              <a:ea typeface="仿宋_GB2312" pitchFamily="49" charset="-122"/>
            </a:endParaRPr>
          </a:p>
          <a:p>
            <a:pPr lvl="1">
              <a:lnSpc>
                <a:spcPts val="3800"/>
              </a:lnSpc>
              <a:spcBef>
                <a:spcPct val="50000"/>
              </a:spcBef>
              <a:buClr>
                <a:srgbClr val="3A66BE"/>
              </a:buClr>
              <a:buFont typeface="Wingdings 2" panose="05020102010507070707" pitchFamily="18" charset="2"/>
              <a:buChar char="²"/>
            </a:pPr>
            <a:r>
              <a:rPr lang="zh-CN" altLang="en-US" sz="2800" b="0" dirty="0">
                <a:latin typeface="仿宋_GB2312" pitchFamily="49" charset="-122"/>
                <a:ea typeface="仿宋_GB2312" pitchFamily="49" charset="-122"/>
              </a:rPr>
              <a:t>领导是否重视安全，</a:t>
            </a:r>
            <a:r>
              <a:rPr lang="en-US" altLang="zh-CN" sz="2800" dirty="0">
                <a:latin typeface="仿宋_GB2312" pitchFamily="49" charset="-122"/>
                <a:ea typeface="仿宋_GB2312" pitchFamily="49" charset="-122"/>
              </a:rPr>
              <a:t>DNV</a:t>
            </a:r>
            <a:r>
              <a:rPr lang="zh-CN" altLang="en-US" sz="2800" dirty="0">
                <a:latin typeface="仿宋_GB2312" pitchFamily="49" charset="-122"/>
                <a:ea typeface="仿宋_GB2312" pitchFamily="49" charset="-122"/>
              </a:rPr>
              <a:t>从</a:t>
            </a:r>
            <a:r>
              <a:rPr lang="en-US" altLang="zh-CN" sz="2800" dirty="0">
                <a:latin typeface="仿宋_GB2312" pitchFamily="49" charset="-122"/>
                <a:ea typeface="仿宋_GB2312" pitchFamily="49" charset="-122"/>
              </a:rPr>
              <a:t>19</a:t>
            </a:r>
            <a:r>
              <a:rPr lang="zh-CN" altLang="en-US" sz="2800" dirty="0">
                <a:latin typeface="仿宋_GB2312" pitchFamily="49" charset="-122"/>
                <a:ea typeface="仿宋_GB2312" pitchFamily="49" charset="-122"/>
              </a:rPr>
              <a:t>个方面考察：</a:t>
            </a:r>
            <a:endParaRPr lang="en-US" altLang="zh-CN" sz="2800" dirty="0">
              <a:latin typeface="仿宋_GB2312" pitchFamily="49" charset="-122"/>
              <a:ea typeface="仿宋_GB2312" pitchFamily="49" charset="-122"/>
            </a:endParaRPr>
          </a:p>
          <a:p>
            <a:pPr lvl="1">
              <a:lnSpc>
                <a:spcPts val="3800"/>
              </a:lnSpc>
              <a:spcBef>
                <a:spcPct val="50000"/>
              </a:spcBef>
              <a:buClr>
                <a:srgbClr val="3A66BE"/>
              </a:buClr>
              <a:buFont typeface="Wingdings 2" panose="05020102010507070707" pitchFamily="18" charset="2"/>
              <a:buChar char="²"/>
            </a:pPr>
            <a:r>
              <a:rPr lang="zh-CN" altLang="en-US" sz="2800" b="0" dirty="0">
                <a:latin typeface="仿宋_GB2312" pitchFamily="49" charset="-122"/>
                <a:ea typeface="仿宋_GB2312" pitchFamily="49" charset="-122"/>
              </a:rPr>
              <a:t>国际大公司把</a:t>
            </a:r>
            <a:r>
              <a:rPr lang="zh-CN" altLang="en-US" sz="2800" dirty="0">
                <a:solidFill>
                  <a:srgbClr val="FF0000"/>
                </a:solidFill>
                <a:latin typeface="仿宋_GB2312" pitchFamily="49" charset="-122"/>
                <a:ea typeface="仿宋_GB2312" pitchFamily="49" charset="-122"/>
              </a:rPr>
              <a:t>安全领导力做为任职前提条件</a:t>
            </a:r>
            <a:endParaRPr lang="en-US" altLang="zh-CN" sz="2800" dirty="0">
              <a:solidFill>
                <a:srgbClr val="FF0000"/>
              </a:solidFill>
              <a:latin typeface="仿宋_GB2312" pitchFamily="49" charset="-122"/>
              <a:ea typeface="仿宋_GB2312" pitchFamily="49" charset="-122"/>
            </a:endParaRPr>
          </a:p>
          <a:p>
            <a:pPr lvl="1">
              <a:lnSpc>
                <a:spcPts val="3800"/>
              </a:lnSpc>
              <a:spcBef>
                <a:spcPct val="50000"/>
              </a:spcBef>
              <a:buClr>
                <a:srgbClr val="3A66BE"/>
              </a:buClr>
            </a:pPr>
            <a:r>
              <a:rPr lang="zh-CN" altLang="en-US" sz="2800" dirty="0">
                <a:latin typeface="仿宋_GB2312" pitchFamily="49" charset="-122"/>
                <a:ea typeface="仿宋_GB2312" pitchFamily="49" charset="-122"/>
              </a:rPr>
              <a:t>（</a:t>
            </a:r>
            <a:r>
              <a:rPr lang="en-US" altLang="zh-CN" sz="2800" dirty="0">
                <a:latin typeface="仿宋_GB2312" pitchFamily="49" charset="-122"/>
                <a:ea typeface="仿宋_GB2312" pitchFamily="49" charset="-122"/>
              </a:rPr>
              <a:t>DOW</a:t>
            </a:r>
            <a:r>
              <a:rPr lang="zh-CN" altLang="en-US" sz="2800" dirty="0">
                <a:latin typeface="仿宋_GB2312" pitchFamily="49" charset="-122"/>
                <a:ea typeface="仿宋_GB2312" pitchFamily="49" charset="-122"/>
              </a:rPr>
              <a:t>新厂长上任三个月提交安全管理报告）</a:t>
            </a:r>
            <a:endParaRPr lang="zh-CN" altLang="en-US" sz="2800" dirty="0"/>
          </a:p>
        </p:txBody>
      </p:sp>
      <p:sp>
        <p:nvSpPr>
          <p:cNvPr id="6" name="矩形 5"/>
          <p:cNvSpPr/>
          <p:nvPr/>
        </p:nvSpPr>
        <p:spPr>
          <a:xfrm>
            <a:off x="4799856" y="522645"/>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1.1</a:t>
            </a:r>
            <a:r>
              <a:rPr lang="zh-CN" altLang="zh-CN" sz="2400" kern="0" dirty="0">
                <a:latin typeface="黑体" panose="02010609060101010101" pitchFamily="49" charset="-122"/>
                <a:ea typeface="黑体" panose="02010609060101010101" pitchFamily="49" charset="-122"/>
                <a:cs typeface="Times New Roman" panose="02020603050405020304" pitchFamily="18" charset="0"/>
              </a:rPr>
              <a:t>安全领导能力</a:t>
            </a:r>
            <a:endParaRPr lang="zh-CN" altLang="en-US" sz="2400" dirty="0">
              <a:latin typeface="黑体" panose="02010609060101010101" pitchFamily="49" charset="-122"/>
              <a:ea typeface="黑体" panose="02010609060101010101" pitchFamily="49" charset="-122"/>
            </a:endParaRPr>
          </a:p>
        </p:txBody>
      </p:sp>
      <p:sp>
        <p:nvSpPr>
          <p:cNvPr id="7" name="矩形 6"/>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81200" y="1000108"/>
            <a:ext cx="8229600" cy="714380"/>
          </a:xfrm>
        </p:spPr>
        <p:txBody>
          <a:bodyPr/>
          <a:lstStyle/>
          <a:p>
            <a:r>
              <a:rPr lang="zh-CN" altLang="en-US" sz="3600" dirty="0"/>
              <a:t>企业主要负责人应具备的安全生产素养</a:t>
            </a:r>
            <a:endParaRPr lang="zh-CN" altLang="en-US" sz="3600" dirty="0"/>
          </a:p>
        </p:txBody>
      </p:sp>
      <p:sp>
        <p:nvSpPr>
          <p:cNvPr id="3" name="TextBox 2"/>
          <p:cNvSpPr txBox="1"/>
          <p:nvPr/>
        </p:nvSpPr>
        <p:spPr>
          <a:xfrm>
            <a:off x="1199457" y="1785926"/>
            <a:ext cx="10153128" cy="4562788"/>
          </a:xfrm>
          <a:prstGeom prst="rect">
            <a:avLst/>
          </a:prstGeom>
          <a:noFill/>
        </p:spPr>
        <p:txBody>
          <a:bodyPr wrap="square" rtlCol="0">
            <a:spAutoFit/>
          </a:bodyPr>
          <a:lstStyle/>
          <a:p>
            <a:pPr lvl="1">
              <a:lnSpc>
                <a:spcPts val="2700"/>
              </a:lnSpc>
              <a:spcBef>
                <a:spcPct val="50000"/>
              </a:spcBef>
              <a:buClr>
                <a:srgbClr val="3A66BE"/>
              </a:buClr>
              <a:buFont typeface="Wingdings 2" panose="05020102010507070707" pitchFamily="18" charset="2"/>
              <a:buChar char="²"/>
            </a:pPr>
            <a:r>
              <a:rPr lang="zh-CN" altLang="en-US" sz="2800" b="0" dirty="0">
                <a:latin typeface="仿宋_GB2312" pitchFamily="49" charset="-122"/>
                <a:ea typeface="仿宋_GB2312" pitchFamily="49" charset="-122"/>
              </a:rPr>
              <a:t>法律意识：</a:t>
            </a:r>
            <a:r>
              <a:rPr lang="zh-CN" altLang="en-US" b="0" dirty="0">
                <a:latin typeface="仿宋_GB2312" pitchFamily="49" charset="-122"/>
                <a:ea typeface="仿宋_GB2312" pitchFamily="49" charset="-122"/>
              </a:rPr>
              <a:t>严格依法经营。安全生产事故</a:t>
            </a:r>
            <a:r>
              <a:rPr lang="zh-CN" altLang="en-US" dirty="0">
                <a:solidFill>
                  <a:srgbClr val="FF0000"/>
                </a:solidFill>
                <a:latin typeface="仿宋_GB2312" pitchFamily="49" charset="-122"/>
                <a:ea typeface="仿宋_GB2312" pitchFamily="49" charset="-122"/>
              </a:rPr>
              <a:t>入刑门槛：</a:t>
            </a:r>
            <a:endParaRPr lang="en-US" altLang="zh-CN" dirty="0">
              <a:solidFill>
                <a:srgbClr val="FF0000"/>
              </a:solidFill>
              <a:latin typeface="仿宋_GB2312" pitchFamily="49" charset="-122"/>
              <a:ea typeface="仿宋_GB2312" pitchFamily="49" charset="-122"/>
            </a:endParaRPr>
          </a:p>
          <a:p>
            <a:pPr lvl="1">
              <a:lnSpc>
                <a:spcPts val="2700"/>
              </a:lnSpc>
              <a:spcBef>
                <a:spcPct val="50000"/>
              </a:spcBef>
              <a:buClr>
                <a:srgbClr val="3A66BE"/>
              </a:buClr>
            </a:pPr>
            <a:r>
              <a:rPr lang="en-US" altLang="zh-CN" dirty="0">
                <a:solidFill>
                  <a:srgbClr val="FF0000"/>
                </a:solidFill>
                <a:latin typeface="仿宋_GB2312" pitchFamily="49" charset="-122"/>
                <a:ea typeface="仿宋_GB2312" pitchFamily="49" charset="-122"/>
              </a:rPr>
              <a:t>  </a:t>
            </a:r>
            <a:r>
              <a:rPr lang="zh-CN" altLang="en-US" dirty="0">
                <a:latin typeface="仿宋_GB2312" pitchFamily="49" charset="-122"/>
                <a:ea typeface="仿宋_GB2312" pitchFamily="49" charset="-122"/>
              </a:rPr>
              <a:t>经济损失</a:t>
            </a:r>
            <a:r>
              <a:rPr lang="en-US" altLang="zh-CN" dirty="0">
                <a:latin typeface="仿宋_GB2312" pitchFamily="49" charset="-122"/>
                <a:ea typeface="仿宋_GB2312" pitchFamily="49" charset="-122"/>
              </a:rPr>
              <a:t>100</a:t>
            </a:r>
            <a:r>
              <a:rPr lang="zh-CN" altLang="en-US" dirty="0">
                <a:latin typeface="仿宋_GB2312" pitchFamily="49" charset="-122"/>
                <a:ea typeface="仿宋_GB2312" pitchFamily="49" charset="-122"/>
              </a:rPr>
              <a:t>万元、或者一人死亡、或者三人重伤。</a:t>
            </a:r>
            <a:r>
              <a:rPr lang="zh-CN" altLang="en-US" b="0" dirty="0">
                <a:latin typeface="仿宋_GB2312" pitchFamily="49" charset="-122"/>
                <a:ea typeface="仿宋_GB2312" pitchFamily="49" charset="-122"/>
              </a:rPr>
              <a:t>“天</a:t>
            </a:r>
            <a:endParaRPr lang="en-US" altLang="zh-CN" b="0" dirty="0">
              <a:latin typeface="仿宋_GB2312" pitchFamily="49" charset="-122"/>
              <a:ea typeface="仿宋_GB2312" pitchFamily="49" charset="-122"/>
            </a:endParaRPr>
          </a:p>
          <a:p>
            <a:pPr lvl="1">
              <a:lnSpc>
                <a:spcPts val="2700"/>
              </a:lnSpc>
              <a:spcBef>
                <a:spcPct val="50000"/>
              </a:spcBef>
              <a:buClr>
                <a:srgbClr val="3A66BE"/>
              </a:buClr>
            </a:pPr>
            <a:r>
              <a:rPr lang="en-US" altLang="zh-CN" b="0" dirty="0">
                <a:latin typeface="仿宋_GB2312" pitchFamily="49" charset="-122"/>
                <a:ea typeface="仿宋_GB2312" pitchFamily="49" charset="-122"/>
              </a:rPr>
              <a:t>  </a:t>
            </a:r>
            <a:r>
              <a:rPr lang="zh-CN" altLang="en-US" b="0" dirty="0">
                <a:latin typeface="仿宋_GB2312" pitchFamily="49" charset="-122"/>
                <a:ea typeface="仿宋_GB2312" pitchFamily="49" charset="-122"/>
              </a:rPr>
              <a:t>津</a:t>
            </a:r>
            <a:r>
              <a:rPr lang="en-US" altLang="zh-CN" b="0" dirty="0">
                <a:latin typeface="仿宋_GB2312" pitchFamily="49" charset="-122"/>
                <a:ea typeface="仿宋_GB2312" pitchFamily="49" charset="-122"/>
              </a:rPr>
              <a:t>8.12</a:t>
            </a:r>
            <a:r>
              <a:rPr lang="zh-CN" altLang="en-US" b="0" dirty="0">
                <a:latin typeface="仿宋_GB2312" pitchFamily="49" charset="-122"/>
                <a:ea typeface="仿宋_GB2312" pitchFamily="49" charset="-122"/>
              </a:rPr>
              <a:t>”事故主要负责人于宏伟被死缓判。 </a:t>
            </a:r>
            <a:endParaRPr lang="en-US" altLang="zh-CN" b="0" dirty="0">
              <a:latin typeface="仿宋_GB2312" pitchFamily="49" charset="-122"/>
              <a:ea typeface="仿宋_GB2312" pitchFamily="49" charset="-122"/>
            </a:endParaRPr>
          </a:p>
          <a:p>
            <a:pPr lvl="1">
              <a:lnSpc>
                <a:spcPts val="2700"/>
              </a:lnSpc>
              <a:spcBef>
                <a:spcPct val="50000"/>
              </a:spcBef>
              <a:buClr>
                <a:srgbClr val="3A66BE"/>
              </a:buClr>
              <a:buFont typeface="Wingdings 2" panose="05020102010507070707" pitchFamily="18" charset="2"/>
              <a:buChar char="²"/>
            </a:pPr>
            <a:r>
              <a:rPr lang="zh-CN" altLang="en-US" sz="2800" b="0" dirty="0">
                <a:latin typeface="仿宋_GB2312" pitchFamily="49" charset="-122"/>
                <a:ea typeface="仿宋_GB2312" pitchFamily="49" charset="-122"/>
              </a:rPr>
              <a:t>风险意识：化学品风险、工艺路线风险、设备仪表公用工程失效风险、作业风险、管理风险等</a:t>
            </a:r>
            <a:endParaRPr lang="en-US" altLang="zh-CN" sz="2800" b="0" dirty="0">
              <a:latin typeface="仿宋_GB2312" pitchFamily="49" charset="-122"/>
              <a:ea typeface="仿宋_GB2312" pitchFamily="49" charset="-122"/>
            </a:endParaRPr>
          </a:p>
          <a:p>
            <a:pPr lvl="1">
              <a:lnSpc>
                <a:spcPts val="2700"/>
              </a:lnSpc>
              <a:spcBef>
                <a:spcPct val="50000"/>
              </a:spcBef>
              <a:buClr>
                <a:srgbClr val="3A66BE"/>
              </a:buClr>
              <a:buFont typeface="Wingdings 2" panose="05020102010507070707" pitchFamily="18" charset="2"/>
              <a:buChar char="²"/>
            </a:pPr>
            <a:r>
              <a:rPr lang="zh-CN" altLang="en-US" sz="2800" b="0" dirty="0">
                <a:latin typeface="仿宋_GB2312" pitchFamily="49" charset="-122"/>
                <a:ea typeface="仿宋_GB2312" pitchFamily="49" charset="-122"/>
              </a:rPr>
              <a:t>社会责任：负责任、受尊敬</a:t>
            </a:r>
            <a:r>
              <a:rPr lang="en-US" altLang="zh-CN" sz="2800" b="0" dirty="0">
                <a:latin typeface="仿宋_GB2312" pitchFamily="49" charset="-122"/>
                <a:ea typeface="仿宋_GB2312" pitchFamily="49" charset="-122"/>
              </a:rPr>
              <a:t>  </a:t>
            </a:r>
            <a:endParaRPr lang="en-US" altLang="zh-CN" sz="2800" b="0" dirty="0">
              <a:latin typeface="仿宋_GB2312" pitchFamily="49" charset="-122"/>
              <a:ea typeface="仿宋_GB2312" pitchFamily="49" charset="-122"/>
            </a:endParaRPr>
          </a:p>
          <a:p>
            <a:pPr lvl="1">
              <a:lnSpc>
                <a:spcPts val="2700"/>
              </a:lnSpc>
              <a:spcBef>
                <a:spcPct val="50000"/>
              </a:spcBef>
              <a:buClr>
                <a:srgbClr val="3A66BE"/>
              </a:buClr>
              <a:buFont typeface="Wingdings 2" panose="05020102010507070707" pitchFamily="18" charset="2"/>
              <a:buChar char="²"/>
            </a:pPr>
            <a:r>
              <a:rPr lang="zh-CN" altLang="en-US" sz="2800" b="0" dirty="0">
                <a:latin typeface="仿宋_GB2312" pitchFamily="49" charset="-122"/>
                <a:ea typeface="仿宋_GB2312" pitchFamily="49" charset="-122"/>
              </a:rPr>
              <a:t>安全生产知识和安全领导力</a:t>
            </a:r>
            <a:endParaRPr lang="en-US" altLang="zh-CN" sz="2800" b="0" dirty="0">
              <a:latin typeface="仿宋_GB2312" pitchFamily="49" charset="-122"/>
              <a:ea typeface="仿宋_GB2312" pitchFamily="49" charset="-122"/>
            </a:endParaRPr>
          </a:p>
          <a:p>
            <a:pPr lvl="1">
              <a:lnSpc>
                <a:spcPts val="2700"/>
              </a:lnSpc>
              <a:spcBef>
                <a:spcPct val="50000"/>
              </a:spcBef>
              <a:buClr>
                <a:srgbClr val="3A66BE"/>
              </a:buClr>
              <a:buFont typeface="Wingdings 2" panose="05020102010507070707" pitchFamily="18" charset="2"/>
              <a:buChar char="²"/>
            </a:pPr>
            <a:r>
              <a:rPr lang="zh-CN" altLang="en-US" sz="2800" b="0" dirty="0">
                <a:latin typeface="仿宋_GB2312" pitchFamily="49" charset="-122"/>
                <a:ea typeface="仿宋_GB2312" pitchFamily="49" charset="-122"/>
              </a:rPr>
              <a:t>深刻理解安全生产根本问题是人的问题</a:t>
            </a:r>
            <a:endParaRPr lang="en-US" altLang="zh-CN" sz="2800" b="0" dirty="0">
              <a:latin typeface="仿宋_GB2312" pitchFamily="49" charset="-122"/>
              <a:ea typeface="仿宋_GB2312" pitchFamily="49" charset="-122"/>
            </a:endParaRPr>
          </a:p>
          <a:p>
            <a:pPr lvl="1">
              <a:lnSpc>
                <a:spcPts val="2700"/>
              </a:lnSpc>
              <a:spcBef>
                <a:spcPct val="50000"/>
              </a:spcBef>
              <a:buClr>
                <a:srgbClr val="3A66BE"/>
              </a:buClr>
              <a:buFont typeface="Wingdings 2" panose="05020102010507070707" pitchFamily="18" charset="2"/>
              <a:buChar char="²"/>
            </a:pPr>
            <a:r>
              <a:rPr lang="zh-CN" altLang="en-US" sz="2800" b="0" dirty="0">
                <a:latin typeface="仿宋_GB2312" pitchFamily="49" charset="-122"/>
                <a:ea typeface="仿宋_GB2312" pitchFamily="49" charset="-122"/>
              </a:rPr>
              <a:t>准确理解对企业安全生产“</a:t>
            </a:r>
            <a:r>
              <a:rPr lang="zh-CN" altLang="en-US" sz="2800" dirty="0">
                <a:solidFill>
                  <a:srgbClr val="FF0000"/>
                </a:solidFill>
                <a:latin typeface="仿宋_GB2312" pitchFamily="49" charset="-122"/>
                <a:ea typeface="仿宋_GB2312" pitchFamily="49" charset="-122"/>
              </a:rPr>
              <a:t>全面负责</a:t>
            </a:r>
            <a:r>
              <a:rPr lang="zh-CN" altLang="en-US" sz="2800" b="0" dirty="0">
                <a:latin typeface="仿宋_GB2312" pitchFamily="49" charset="-122"/>
                <a:ea typeface="仿宋_GB2312" pitchFamily="49" charset="-122"/>
              </a:rPr>
              <a:t>”的含义</a:t>
            </a:r>
            <a:endParaRPr lang="en-US" altLang="zh-CN" sz="2800" b="0" dirty="0">
              <a:latin typeface="仿宋_GB2312" pitchFamily="49" charset="-122"/>
              <a:ea typeface="仿宋_GB2312" pitchFamily="49" charset="-122"/>
            </a:endParaRPr>
          </a:p>
        </p:txBody>
      </p:sp>
      <p:sp>
        <p:nvSpPr>
          <p:cNvPr id="6" name="矩形 5"/>
          <p:cNvSpPr/>
          <p:nvPr/>
        </p:nvSpPr>
        <p:spPr>
          <a:xfrm>
            <a:off x="4799856" y="522645"/>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1.1</a:t>
            </a:r>
            <a:r>
              <a:rPr lang="zh-CN" altLang="zh-CN" sz="2400" kern="0" dirty="0">
                <a:latin typeface="黑体" panose="02010609060101010101" pitchFamily="49" charset="-122"/>
                <a:ea typeface="黑体" panose="02010609060101010101" pitchFamily="49" charset="-122"/>
                <a:cs typeface="Times New Roman" panose="02020603050405020304" pitchFamily="18" charset="0"/>
              </a:rPr>
              <a:t>安全领导能力</a:t>
            </a:r>
            <a:endParaRPr lang="zh-CN" altLang="en-US" sz="2400" dirty="0">
              <a:latin typeface="黑体" panose="02010609060101010101" pitchFamily="49" charset="-122"/>
              <a:ea typeface="黑体" panose="02010609060101010101" pitchFamily="49" charset="-122"/>
            </a:endParaRPr>
          </a:p>
        </p:txBody>
      </p:sp>
      <p:sp>
        <p:nvSpPr>
          <p:cNvPr id="7" name="矩形 6"/>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cstate="print"/>
          <a:stretch>
            <a:fillRect/>
          </a:stretch>
        </p:blipFill>
        <p:spPr>
          <a:xfrm>
            <a:off x="2207568" y="1268760"/>
            <a:ext cx="7724775" cy="5419725"/>
          </a:xfrm>
          <a:prstGeom prst="rect">
            <a:avLst/>
          </a:prstGeom>
        </p:spPr>
      </p:pic>
      <p:sp>
        <p:nvSpPr>
          <p:cNvPr id="4" name="矩形 3"/>
          <p:cNvSpPr/>
          <p:nvPr/>
        </p:nvSpPr>
        <p:spPr>
          <a:xfrm>
            <a:off x="4799856" y="522645"/>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1.1</a:t>
            </a:r>
            <a:r>
              <a:rPr lang="zh-CN" altLang="zh-CN" sz="2400" kern="0" dirty="0">
                <a:latin typeface="黑体" panose="02010609060101010101" pitchFamily="49" charset="-122"/>
                <a:ea typeface="黑体" panose="02010609060101010101" pitchFamily="49" charset="-122"/>
                <a:cs typeface="Times New Roman" panose="02020603050405020304" pitchFamily="18" charset="0"/>
              </a:rPr>
              <a:t>安全领导能力</a:t>
            </a:r>
            <a:endParaRPr lang="zh-CN" altLang="en-US" sz="2400" dirty="0">
              <a:latin typeface="黑体" panose="02010609060101010101" pitchFamily="49" charset="-122"/>
              <a:ea typeface="黑体" panose="02010609060101010101" pitchFamily="49" charset="-122"/>
            </a:endParaRPr>
          </a:p>
        </p:txBody>
      </p:sp>
      <p:sp>
        <p:nvSpPr>
          <p:cNvPr id="6" name="矩形 5"/>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828800" y="2057401"/>
            <a:ext cx="8382000" cy="2182813"/>
          </a:xfrm>
          <a:prstGeom prst="rect">
            <a:avLst/>
          </a:prstGeom>
          <a:noFill/>
          <a:ln w="9525">
            <a:noFill/>
            <a:miter lim="800000"/>
          </a:ln>
          <a:effectLst>
            <a:outerShdw dist="17961" dir="2700000" algn="ctr" rotWithShape="0">
              <a:schemeClr val="accent1">
                <a:gamma/>
                <a:shade val="60000"/>
                <a:invGamma/>
              </a:schemeClr>
            </a:outerShdw>
          </a:effectLst>
        </p:spPr>
        <p:txBody>
          <a:bodyPr lIns="114803" tIns="57401" rIns="114803" bIns="57401">
            <a:spAutoFit/>
          </a:bodyPr>
          <a:lstStyle/>
          <a:p>
            <a:pPr algn="ctr">
              <a:spcBef>
                <a:spcPts val="2265"/>
              </a:spcBef>
              <a:buClr>
                <a:schemeClr val="accent1"/>
              </a:buClr>
              <a:buSzPct val="80000"/>
              <a:defRPr/>
            </a:pPr>
            <a:r>
              <a:rPr lang="zh-CN" altLang="en-US" sz="3200" dirty="0"/>
              <a:t>管理</a:t>
            </a:r>
            <a:r>
              <a:rPr lang="zh-CN" altLang="en-US" sz="3200" dirty="0">
                <a:solidFill>
                  <a:srgbClr val="FF0000"/>
                </a:solidFill>
              </a:rPr>
              <a:t>风险</a:t>
            </a:r>
            <a:r>
              <a:rPr lang="zh-CN" altLang="en-US" sz="3200" dirty="0"/>
              <a:t>，控制</a:t>
            </a:r>
            <a:r>
              <a:rPr lang="zh-CN" altLang="en-US" sz="3200" dirty="0">
                <a:solidFill>
                  <a:srgbClr val="FF0000"/>
                </a:solidFill>
              </a:rPr>
              <a:t>危险</a:t>
            </a:r>
            <a:r>
              <a:rPr lang="zh-CN" altLang="en-US" sz="3200" dirty="0"/>
              <a:t>，预防</a:t>
            </a:r>
            <a:r>
              <a:rPr lang="zh-CN" altLang="en-US" sz="3200" dirty="0">
                <a:solidFill>
                  <a:srgbClr val="FF0000"/>
                </a:solidFill>
              </a:rPr>
              <a:t>事故</a:t>
            </a:r>
            <a:r>
              <a:rPr lang="zh-CN" altLang="en-US" sz="3200" dirty="0"/>
              <a:t>，</a:t>
            </a:r>
            <a:endParaRPr lang="en-US" altLang="zh-CN" sz="3200" dirty="0"/>
          </a:p>
          <a:p>
            <a:pPr>
              <a:spcBef>
                <a:spcPts val="2265"/>
              </a:spcBef>
              <a:buClr>
                <a:schemeClr val="accent1"/>
              </a:buClr>
              <a:buSzPct val="80000"/>
              <a:defRPr/>
            </a:pPr>
            <a:r>
              <a:rPr lang="zh-CN" altLang="en-US" sz="3200" dirty="0"/>
              <a:t>是企业安全管理的核心内容。</a:t>
            </a:r>
            <a:endParaRPr lang="en-US" altLang="zh-CN" sz="3200" dirty="0"/>
          </a:p>
          <a:p>
            <a:pPr algn="ctr">
              <a:spcBef>
                <a:spcPts val="2265"/>
              </a:spcBef>
              <a:buClr>
                <a:schemeClr val="accent1"/>
              </a:buClr>
              <a:buSzPct val="80000"/>
              <a:defRPr/>
            </a:pPr>
            <a:r>
              <a:rPr lang="zh-CN" altLang="en-US" sz="3200" dirty="0">
                <a:solidFill>
                  <a:srgbClr val="C00000"/>
                </a:solidFill>
                <a:ea typeface="黑体" panose="02010609060101010101" pitchFamily="49" charset="-122"/>
              </a:rPr>
              <a:t>作为企业主要负责人，您该如何管？</a:t>
            </a:r>
            <a:endParaRPr lang="en-US" altLang="zh-CN" sz="3200" dirty="0">
              <a:solidFill>
                <a:srgbClr val="C00000"/>
              </a:solidFill>
              <a:ea typeface="黑体" panose="02010609060101010101" pitchFamily="49" charset="-122"/>
            </a:endParaRPr>
          </a:p>
        </p:txBody>
      </p:sp>
      <p:sp>
        <p:nvSpPr>
          <p:cNvPr id="5" name="矩形 4"/>
          <p:cNvSpPr/>
          <p:nvPr/>
        </p:nvSpPr>
        <p:spPr>
          <a:xfrm>
            <a:off x="4799856" y="522645"/>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1.1</a:t>
            </a:r>
            <a:r>
              <a:rPr lang="zh-CN" altLang="zh-CN" sz="2400" kern="0" dirty="0">
                <a:latin typeface="黑体" panose="02010609060101010101" pitchFamily="49" charset="-122"/>
                <a:ea typeface="黑体" panose="02010609060101010101" pitchFamily="49" charset="-122"/>
                <a:cs typeface="Times New Roman" panose="02020603050405020304" pitchFamily="18" charset="0"/>
              </a:rPr>
              <a:t>安全领导能力</a:t>
            </a:r>
            <a:endParaRPr lang="zh-CN" altLang="en-US" sz="2400" dirty="0">
              <a:latin typeface="黑体" panose="02010609060101010101" pitchFamily="49" charset="-122"/>
              <a:ea typeface="黑体" panose="02010609060101010101" pitchFamily="49" charset="-122"/>
            </a:endParaRPr>
          </a:p>
        </p:txBody>
      </p:sp>
      <p:sp>
        <p:nvSpPr>
          <p:cNvPr id="6" name="矩形 5"/>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A10AA5F1-4636-4F00-A1DD-A87873F6E5E0}"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33795" name="TextBox 2"/>
          <p:cNvSpPr txBox="1"/>
          <p:nvPr/>
        </p:nvSpPr>
        <p:spPr>
          <a:xfrm>
            <a:off x="407368" y="1556792"/>
            <a:ext cx="11377264" cy="3785652"/>
          </a:xfrm>
          <a:prstGeom prst="rect">
            <a:avLst/>
          </a:prstGeom>
          <a:solidFill>
            <a:schemeClr val="accent6">
              <a:lumMod val="20000"/>
              <a:lumOff val="80000"/>
            </a:schemeClr>
          </a:solidFill>
          <a:ln w="9525" cap="flat" cmpd="sng">
            <a:noFill/>
            <a:prstDash val="solid"/>
            <a:miter/>
            <a:headEnd type="none" w="med" len="med"/>
            <a:tailEnd type="none" w="med" len="med"/>
          </a:ln>
        </p:spPr>
        <p:txBody>
          <a:bodyPr wrap="square">
            <a:spAutoFit/>
          </a:bodyPr>
          <a:lstStyle/>
          <a:p>
            <a:pPr algn="just">
              <a:lnSpc>
                <a:spcPts val="3600"/>
              </a:lnSpc>
              <a:spcBef>
                <a:spcPts val="0"/>
              </a:spcBef>
              <a:spcAft>
                <a:spcPts val="0"/>
              </a:spcAft>
              <a:defRPr/>
            </a:pPr>
            <a:r>
              <a:rPr lang="en-US" altLang="zh-CN" sz="2200" dirty="0">
                <a:latin typeface="等线" panose="02010600030101010101" pitchFamily="2" charset="-122"/>
                <a:ea typeface="等线" panose="02010600030101010101" pitchFamily="2" charset="-122"/>
              </a:rPr>
              <a:t>      1.</a:t>
            </a:r>
            <a:r>
              <a:rPr lang="zh-CN" altLang="en-US" sz="2200" dirty="0">
                <a:latin typeface="等线" panose="02010600030101010101" pitchFamily="2" charset="-122"/>
                <a:ea typeface="等线" panose="02010600030101010101" pitchFamily="2" charset="-122"/>
              </a:rPr>
              <a:t>突出重点管控。</a:t>
            </a:r>
            <a:r>
              <a:rPr lang="zh-CN" altLang="en-US" sz="2200" dirty="0">
                <a:latin typeface="仿宋_GB2312" pitchFamily="49" charset="-122"/>
                <a:ea typeface="仿宋_GB2312" pitchFamily="49" charset="-122"/>
              </a:rPr>
              <a:t>对安全风险较大的危险化学品和危险工艺，</a:t>
            </a:r>
            <a:r>
              <a:rPr lang="zh-CN" altLang="en-US" sz="2200" dirty="0">
                <a:solidFill>
                  <a:srgbClr val="FF0000"/>
                </a:solidFill>
                <a:latin typeface="仿宋_GB2312" pitchFamily="49" charset="-122"/>
                <a:ea typeface="仿宋_GB2312" pitchFamily="49" charset="-122"/>
              </a:rPr>
              <a:t>编制了液氯、液氨、液化烃、氯乙烯、光气、硝酸铵、硝化工艺等</a:t>
            </a:r>
            <a:r>
              <a:rPr lang="zh-CN" altLang="en-US" sz="2200" dirty="0">
                <a:solidFill>
                  <a:srgbClr val="FF0000"/>
                </a:solidFill>
                <a:latin typeface="方正水柱简体" pitchFamily="2" charset="-122"/>
                <a:ea typeface="方正水柱简体" pitchFamily="2" charset="-122"/>
              </a:rPr>
              <a:t>特殊管控措施排查表</a:t>
            </a:r>
            <a:r>
              <a:rPr lang="zh-CN" altLang="en-US" sz="2200" dirty="0">
                <a:latin typeface="仿宋_GB2312" pitchFamily="49" charset="-122"/>
                <a:ea typeface="仿宋_GB2312" pitchFamily="49" charset="-122"/>
              </a:rPr>
              <a:t>，突出对这些物料、工艺的特殊管控的要求与检查要点。</a:t>
            </a:r>
            <a:endParaRPr lang="en-US" altLang="zh-CN" sz="2200" dirty="0">
              <a:latin typeface="仿宋_GB2312" pitchFamily="49" charset="-122"/>
              <a:ea typeface="仿宋_GB2312" pitchFamily="49" charset="-122"/>
            </a:endParaRPr>
          </a:p>
          <a:p>
            <a:pPr algn="just">
              <a:lnSpc>
                <a:spcPts val="3600"/>
              </a:lnSpc>
              <a:spcBef>
                <a:spcPts val="0"/>
              </a:spcBef>
              <a:spcAft>
                <a:spcPts val="0"/>
              </a:spcAft>
              <a:defRPr/>
            </a:pPr>
            <a:r>
              <a:rPr lang="en-US" altLang="zh-CN" sz="2200" dirty="0">
                <a:latin typeface="等线" panose="02010600030101010101" pitchFamily="2" charset="-122"/>
                <a:ea typeface="等线" panose="02010600030101010101" pitchFamily="2" charset="-122"/>
              </a:rPr>
              <a:t>      2.</a:t>
            </a:r>
            <a:r>
              <a:rPr lang="zh-CN" altLang="en-US" sz="2200" dirty="0">
                <a:latin typeface="等线" panose="02010600030101010101" pitchFamily="2" charset="-122"/>
                <a:ea typeface="等线" panose="02010600030101010101" pitchFamily="2" charset="-122"/>
              </a:rPr>
              <a:t>突出事故教训吸取。</a:t>
            </a:r>
            <a:r>
              <a:rPr lang="zh-CN" altLang="en-US" sz="2200" dirty="0">
                <a:latin typeface="仿宋_GB2312" pitchFamily="49" charset="-122"/>
                <a:ea typeface="仿宋_GB2312" pitchFamily="49" charset="-122"/>
              </a:rPr>
              <a:t>针对近期特重大事故中暴露出的问题，增加了</a:t>
            </a:r>
            <a:r>
              <a:rPr lang="zh-CN" altLang="en-US" sz="2200" dirty="0">
                <a:solidFill>
                  <a:srgbClr val="FF0000"/>
                </a:solidFill>
                <a:latin typeface="仿宋_GB2312" pitchFamily="49" charset="-122"/>
                <a:ea typeface="仿宋_GB2312" pitchFamily="49" charset="-122"/>
              </a:rPr>
              <a:t>企业主要负责人和各级管理人员应</a:t>
            </a:r>
            <a:r>
              <a:rPr lang="zh-CN" altLang="en-US" sz="2200" dirty="0">
                <a:latin typeface="仿宋_GB2312" pitchFamily="49" charset="-122"/>
                <a:ea typeface="仿宋_GB2312" pitchFamily="49" charset="-122"/>
              </a:rPr>
              <a:t>按安全生产责任制要求</a:t>
            </a:r>
            <a:r>
              <a:rPr lang="zh-CN" altLang="en-US" sz="2200" dirty="0">
                <a:solidFill>
                  <a:srgbClr val="FF0000"/>
                </a:solidFill>
                <a:latin typeface="仿宋_GB2312" pitchFamily="49" charset="-122"/>
                <a:ea typeface="仿宋_GB2312" pitchFamily="49" charset="-122"/>
              </a:rPr>
              <a:t>履行</a:t>
            </a:r>
            <a:r>
              <a:rPr lang="zh-CN" altLang="en-US" sz="2200" dirty="0">
                <a:solidFill>
                  <a:srgbClr val="FF0000"/>
                </a:solidFill>
                <a:latin typeface="方正水柱简体" pitchFamily="2" charset="-122"/>
                <a:ea typeface="方正水柱简体" pitchFamily="2" charset="-122"/>
              </a:rPr>
              <a:t>在岗在位</a:t>
            </a:r>
            <a:r>
              <a:rPr lang="zh-CN" altLang="en-US" sz="2200" dirty="0">
                <a:latin typeface="仿宋_GB2312" pitchFamily="49" charset="-122"/>
                <a:ea typeface="仿宋_GB2312" pitchFamily="49" charset="-122"/>
              </a:rPr>
              <a:t>的职责的要求</a:t>
            </a:r>
            <a:r>
              <a:rPr lang="zh-CN" altLang="en-US" sz="2200" dirty="0">
                <a:solidFill>
                  <a:srgbClr val="FF0000"/>
                </a:solidFill>
                <a:latin typeface="仿宋_GB2312" pitchFamily="49" charset="-122"/>
                <a:ea typeface="仿宋_GB2312" pitchFamily="49" charset="-122"/>
              </a:rPr>
              <a:t>。增加了</a:t>
            </a:r>
            <a:r>
              <a:rPr lang="zh-CN" altLang="en-US" sz="2200" dirty="0">
                <a:solidFill>
                  <a:srgbClr val="FF0000"/>
                </a:solidFill>
                <a:latin typeface="方正水柱简体" pitchFamily="2" charset="-122"/>
                <a:ea typeface="方正水柱简体" pitchFamily="2" charset="-122"/>
              </a:rPr>
              <a:t>对异常工况下应急处置授权的要求</a:t>
            </a:r>
            <a:r>
              <a:rPr lang="zh-CN" altLang="en-US" sz="2200" dirty="0">
                <a:solidFill>
                  <a:srgbClr val="FF0000"/>
                </a:solidFill>
                <a:latin typeface="仿宋_GB2312" pitchFamily="49" charset="-122"/>
                <a:ea typeface="仿宋_GB2312" pitchFamily="49" charset="-122"/>
              </a:rPr>
              <a:t>，对风险管控措施的有效性实施监控与失效后及时处置的要求。</a:t>
            </a:r>
            <a:endParaRPr lang="en-US" altLang="zh-CN" sz="2200" dirty="0">
              <a:solidFill>
                <a:srgbClr val="FF0000"/>
              </a:solidFill>
              <a:latin typeface="仿宋_GB2312" pitchFamily="49" charset="-122"/>
              <a:ea typeface="仿宋_GB2312" pitchFamily="49" charset="-122"/>
            </a:endParaRPr>
          </a:p>
          <a:p>
            <a:pPr algn="just">
              <a:lnSpc>
                <a:spcPts val="3600"/>
              </a:lnSpc>
              <a:spcBef>
                <a:spcPts val="0"/>
              </a:spcBef>
              <a:spcAft>
                <a:spcPts val="0"/>
              </a:spcAft>
              <a:defRPr/>
            </a:pPr>
            <a:r>
              <a:rPr lang="en-US" altLang="zh-CN" sz="2200" dirty="0">
                <a:latin typeface="等线" panose="02010600030101010101" pitchFamily="2" charset="-122"/>
                <a:ea typeface="等线" panose="02010600030101010101" pitchFamily="2" charset="-122"/>
              </a:rPr>
              <a:t>      3.</a:t>
            </a:r>
            <a:r>
              <a:rPr lang="zh-CN" altLang="en-US" sz="2200" dirty="0">
                <a:latin typeface="等线" panose="02010600030101010101" pitchFamily="2" charset="-122"/>
                <a:ea typeface="等线" panose="02010600030101010101" pitchFamily="2" charset="-122"/>
              </a:rPr>
              <a:t>突出防控大风险。</a:t>
            </a:r>
            <a:r>
              <a:rPr lang="zh-CN" altLang="en-US" sz="2200" dirty="0">
                <a:latin typeface="仿宋_GB2312" pitchFamily="49" charset="-122"/>
                <a:ea typeface="仿宋_GB2312" pitchFamily="49" charset="-122"/>
              </a:rPr>
              <a:t>突出了</a:t>
            </a:r>
            <a:r>
              <a:rPr lang="zh-CN" altLang="en-US" sz="2200" dirty="0">
                <a:solidFill>
                  <a:srgbClr val="FF0000"/>
                </a:solidFill>
                <a:latin typeface="仿宋_GB2312" pitchFamily="49" charset="-122"/>
                <a:ea typeface="仿宋_GB2312" pitchFamily="49" charset="-122"/>
              </a:rPr>
              <a:t>防止风险外溢</a:t>
            </a:r>
            <a:r>
              <a:rPr lang="zh-CN" altLang="en-US" sz="2200" dirty="0">
                <a:latin typeface="仿宋_GB2312" pitchFamily="49" charset="-122"/>
                <a:ea typeface="仿宋_GB2312" pitchFamily="49" charset="-122"/>
              </a:rPr>
              <a:t>，防止事故扩大的管控要求，强调了对企业</a:t>
            </a:r>
            <a:r>
              <a:rPr lang="zh-CN" altLang="en-US" sz="2800" dirty="0">
                <a:latin typeface="仿宋_GB2312" pitchFamily="49" charset="-122"/>
                <a:ea typeface="仿宋_GB2312" pitchFamily="49" charset="-122"/>
              </a:rPr>
              <a:t>外部</a:t>
            </a:r>
            <a:r>
              <a:rPr lang="zh-CN" altLang="en-US" sz="2200" dirty="0">
                <a:latin typeface="仿宋_GB2312" pitchFamily="49" charset="-122"/>
                <a:ea typeface="仿宋_GB2312" pitchFamily="49" charset="-122"/>
              </a:rPr>
              <a:t>风险进行评估、人员密集场进行管控。</a:t>
            </a:r>
            <a:endParaRPr lang="zh-CN" altLang="en-US" sz="2200" dirty="0">
              <a:latin typeface="仿宋_GB2312" pitchFamily="49" charset="-122"/>
              <a:ea typeface="仿宋_GB2312" pitchFamily="49" charset="-122"/>
            </a:endParaRP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3071664" y="404664"/>
            <a:ext cx="6529352" cy="553998"/>
          </a:xfrm>
          <a:prstGeom prst="rect">
            <a:avLst/>
          </a:prstGeom>
          <a:solidFill>
            <a:schemeClr val="accent5"/>
          </a:solidFill>
        </p:spPr>
        <p:txBody>
          <a:bodyPr wrap="none">
            <a:spAutoFit/>
          </a:bodyPr>
          <a:lstStyle/>
          <a:p>
            <a:pPr algn="just">
              <a:lnSpc>
                <a:spcPts val="3600"/>
              </a:lnSpc>
              <a:spcBef>
                <a:spcPts val="0"/>
              </a:spcBef>
              <a:spcAft>
                <a:spcPts val="0"/>
              </a:spcAft>
              <a:defRPr/>
            </a:pPr>
            <a:r>
              <a:rPr lang="zh-CN" altLang="en-US" sz="2400" dirty="0">
                <a:latin typeface="仿宋_GB2312" pitchFamily="49" charset="-122"/>
                <a:ea typeface="仿宋_GB2312" pitchFamily="49" charset="-122"/>
              </a:rPr>
              <a:t>与原</a:t>
            </a:r>
            <a:r>
              <a:rPr lang="en-US" altLang="zh-CN" sz="2400" dirty="0">
                <a:latin typeface="仿宋_GB2312" pitchFamily="49" charset="-122"/>
                <a:ea typeface="仿宋_GB2312" pitchFamily="49" charset="-122"/>
              </a:rPr>
              <a:t>103</a:t>
            </a:r>
            <a:r>
              <a:rPr lang="zh-CN" altLang="en-US" sz="2400" dirty="0">
                <a:latin typeface="仿宋_GB2312" pitchFamily="49" charset="-122"/>
                <a:ea typeface="仿宋_GB2312" pitchFamily="49" charset="-122"/>
              </a:rPr>
              <a:t>号文相比，在检查表增加了以下内容：</a:t>
            </a:r>
            <a:endParaRPr lang="en-US" altLang="zh-CN" sz="2400" dirty="0">
              <a:latin typeface="仿宋_GB2312" pitchFamily="49" charset="-122"/>
              <a:ea typeface="仿宋_GB2312" pitchFamily="49" charset="-122"/>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38401" y="1326295"/>
            <a:ext cx="5994627" cy="353045"/>
          </a:xfrm>
          <a:solidFill>
            <a:schemeClr val="accent1"/>
          </a:solidFill>
        </p:spPr>
        <p:txBody>
          <a:bodyPr anchor="ctr"/>
          <a:lstStyle/>
          <a:p>
            <a:pPr>
              <a:defRPr/>
            </a:pPr>
            <a:r>
              <a:rPr lang="zh-CN" altLang="en-US" sz="2000" dirty="0">
                <a:solidFill>
                  <a:srgbClr val="0033CC"/>
                </a:solidFill>
                <a:effectLst>
                  <a:outerShdw blurRad="38100" dist="38100" dir="2700000" algn="tl">
                    <a:srgbClr val="C0C0C0"/>
                  </a:outerShdw>
                </a:effectLst>
                <a:ea typeface="宋体" panose="02010600030101010101" pitchFamily="2" charset="-122"/>
              </a:rPr>
              <a:t>管理层的行为改变是核心</a:t>
            </a:r>
            <a:endParaRPr lang="zh-CN" altLang="en-US" sz="2000" dirty="0">
              <a:ea typeface="宋体" panose="02010600030101010101" pitchFamily="2" charset="-122"/>
            </a:endParaRPr>
          </a:p>
        </p:txBody>
      </p:sp>
      <p:sp>
        <p:nvSpPr>
          <p:cNvPr id="82947" name="圆角矩形 4"/>
          <p:cNvSpPr>
            <a:spLocks noChangeArrowheads="1"/>
          </p:cNvSpPr>
          <p:nvPr/>
        </p:nvSpPr>
        <p:spPr bwMode="auto">
          <a:xfrm>
            <a:off x="2095500" y="2079625"/>
            <a:ext cx="6438900" cy="642938"/>
          </a:xfrm>
          <a:prstGeom prst="roundRect">
            <a:avLst>
              <a:gd name="adj" fmla="val 16667"/>
            </a:avLst>
          </a:prstGeom>
          <a:solidFill>
            <a:srgbClr val="0062AC"/>
          </a:solidFill>
          <a:ln w="25400">
            <a:solidFill>
              <a:srgbClr val="00B0F0"/>
            </a:solidFill>
            <a:round/>
          </a:ln>
          <a:effectLst>
            <a:outerShdw dist="38100" dir="2700000" algn="ctr" rotWithShape="0">
              <a:srgbClr val="000000">
                <a:alpha val="37999"/>
              </a:srgbClr>
            </a:outerShdw>
          </a:effectLst>
        </p:spPr>
        <p:txBody>
          <a:bodyPr anchor="ctr"/>
          <a:lstStyle/>
          <a:p>
            <a:pPr algn="ctr">
              <a:defRPr/>
            </a:pPr>
            <a:endParaRPr lang="zh-CN" altLang="en-US">
              <a:solidFill>
                <a:srgbClr val="FFFFFF"/>
              </a:solidFill>
              <a:latin typeface="Arial Unicode MS" pitchFamily="34" charset="-122"/>
              <a:ea typeface="Arial Unicode MS" pitchFamily="34" charset="-122"/>
              <a:cs typeface="Arial Unicode MS" pitchFamily="34" charset="-122"/>
            </a:endParaRPr>
          </a:p>
        </p:txBody>
      </p:sp>
      <p:pic>
        <p:nvPicPr>
          <p:cNvPr id="91140" name="Picture 2" descr="C:\Documents and Settings\鱼不愚\桌面\3dicon1_zcool.com.cn [转换].png"/>
          <p:cNvPicPr>
            <a:picLocks noChangeAspect="1" noChangeArrowheads="1"/>
          </p:cNvPicPr>
          <p:nvPr/>
        </p:nvPicPr>
        <p:blipFill>
          <a:blip r:embed="rId1" cstate="print"/>
          <a:srcRect l="38753" r="35728" b="62553"/>
          <a:stretch>
            <a:fillRect/>
          </a:stretch>
        </p:blipFill>
        <p:spPr bwMode="auto">
          <a:xfrm>
            <a:off x="1587499" y="1700808"/>
            <a:ext cx="1143000" cy="1244600"/>
          </a:xfrm>
          <a:prstGeom prst="rect">
            <a:avLst/>
          </a:prstGeom>
          <a:noFill/>
          <a:ln w="9525">
            <a:noFill/>
            <a:miter lim="800000"/>
            <a:headEnd/>
            <a:tailEnd/>
          </a:ln>
        </p:spPr>
      </p:pic>
      <p:sp>
        <p:nvSpPr>
          <p:cNvPr id="91141" name="TextBox 5"/>
          <p:cNvSpPr txBox="1">
            <a:spLocks noChangeArrowheads="1"/>
          </p:cNvSpPr>
          <p:nvPr/>
        </p:nvSpPr>
        <p:spPr bwMode="auto">
          <a:xfrm>
            <a:off x="1744663" y="2195514"/>
            <a:ext cx="749300" cy="579437"/>
          </a:xfrm>
          <a:prstGeom prst="rect">
            <a:avLst/>
          </a:prstGeom>
          <a:noFill/>
          <a:ln w="9525">
            <a:noFill/>
            <a:miter lim="800000"/>
          </a:ln>
        </p:spPr>
        <p:txBody>
          <a:bodyPr>
            <a:spAutoFit/>
          </a:bodyPr>
          <a:lstStyle/>
          <a:p>
            <a:r>
              <a:rPr lang="en-US" altLang="zh-CN" sz="3200">
                <a:solidFill>
                  <a:srgbClr val="0070C0"/>
                </a:solidFill>
                <a:latin typeface="Arial Unicode MS" pitchFamily="34" charset="-122"/>
                <a:ea typeface="Arial Unicode MS" pitchFamily="34" charset="-122"/>
                <a:cs typeface="Arial Unicode MS" pitchFamily="34" charset="-122"/>
              </a:rPr>
              <a:t>01</a:t>
            </a:r>
            <a:endParaRPr lang="en-US" altLang="zh-CN" sz="3200">
              <a:solidFill>
                <a:srgbClr val="0070C0"/>
              </a:solidFill>
              <a:latin typeface="Arial Unicode MS" pitchFamily="34" charset="-122"/>
              <a:ea typeface="Arial Unicode MS" pitchFamily="34" charset="-122"/>
              <a:cs typeface="Arial Unicode MS" pitchFamily="34" charset="-122"/>
            </a:endParaRPr>
          </a:p>
        </p:txBody>
      </p:sp>
      <p:sp>
        <p:nvSpPr>
          <p:cNvPr id="82950" name="圆角矩形 8"/>
          <p:cNvSpPr>
            <a:spLocks noChangeArrowheads="1"/>
          </p:cNvSpPr>
          <p:nvPr/>
        </p:nvSpPr>
        <p:spPr bwMode="auto">
          <a:xfrm>
            <a:off x="2809876" y="3308350"/>
            <a:ext cx="6257925" cy="642938"/>
          </a:xfrm>
          <a:prstGeom prst="roundRect">
            <a:avLst>
              <a:gd name="adj" fmla="val 16667"/>
            </a:avLst>
          </a:prstGeom>
          <a:solidFill>
            <a:srgbClr val="0062AC"/>
          </a:solidFill>
          <a:ln w="25400">
            <a:solidFill>
              <a:srgbClr val="00B0F0"/>
            </a:solidFill>
            <a:round/>
          </a:ln>
          <a:effectLst>
            <a:outerShdw dist="38100" dir="2700000" algn="ctr" rotWithShape="0">
              <a:srgbClr val="000000">
                <a:alpha val="37999"/>
              </a:srgbClr>
            </a:outerShdw>
          </a:effectLst>
        </p:spPr>
        <p:txBody>
          <a:bodyPr anchor="ctr"/>
          <a:lstStyle/>
          <a:p>
            <a:pPr algn="ctr">
              <a:defRPr/>
            </a:pPr>
            <a:endParaRPr lang="zh-CN" altLang="en-US">
              <a:solidFill>
                <a:srgbClr val="FFFFFF"/>
              </a:solidFill>
              <a:latin typeface="Arial Unicode MS" pitchFamily="34" charset="-122"/>
              <a:ea typeface="Arial Unicode MS" pitchFamily="34" charset="-122"/>
              <a:cs typeface="Arial Unicode MS" pitchFamily="34" charset="-122"/>
            </a:endParaRPr>
          </a:p>
        </p:txBody>
      </p:sp>
      <p:pic>
        <p:nvPicPr>
          <p:cNvPr id="91143" name="Picture 2" descr="C:\Documents and Settings\鱼不愚\桌面\3dicon1_zcool.com.cn [转换].png"/>
          <p:cNvPicPr>
            <a:picLocks noChangeAspect="1" noChangeArrowheads="1"/>
          </p:cNvPicPr>
          <p:nvPr/>
        </p:nvPicPr>
        <p:blipFill>
          <a:blip r:embed="rId1" cstate="print"/>
          <a:srcRect l="38753" r="35728" b="62553"/>
          <a:stretch>
            <a:fillRect/>
          </a:stretch>
        </p:blipFill>
        <p:spPr bwMode="auto">
          <a:xfrm>
            <a:off x="2238375" y="2859088"/>
            <a:ext cx="1143000" cy="1244600"/>
          </a:xfrm>
          <a:prstGeom prst="rect">
            <a:avLst/>
          </a:prstGeom>
          <a:noFill/>
          <a:ln w="9525">
            <a:noFill/>
            <a:miter lim="800000"/>
            <a:headEnd/>
            <a:tailEnd/>
          </a:ln>
        </p:spPr>
      </p:pic>
      <p:sp>
        <p:nvSpPr>
          <p:cNvPr id="91144" name="TextBox 10"/>
          <p:cNvSpPr txBox="1">
            <a:spLocks noChangeArrowheads="1"/>
          </p:cNvSpPr>
          <p:nvPr/>
        </p:nvSpPr>
        <p:spPr bwMode="auto">
          <a:xfrm>
            <a:off x="2459038" y="3424239"/>
            <a:ext cx="749300" cy="579437"/>
          </a:xfrm>
          <a:prstGeom prst="rect">
            <a:avLst/>
          </a:prstGeom>
          <a:noFill/>
          <a:ln w="9525">
            <a:noFill/>
            <a:miter lim="800000"/>
          </a:ln>
        </p:spPr>
        <p:txBody>
          <a:bodyPr>
            <a:spAutoFit/>
          </a:bodyPr>
          <a:lstStyle/>
          <a:p>
            <a:r>
              <a:rPr lang="en-US" altLang="zh-CN" sz="3200">
                <a:solidFill>
                  <a:srgbClr val="0070C0"/>
                </a:solidFill>
                <a:latin typeface="Arial Unicode MS" pitchFamily="34" charset="-122"/>
                <a:ea typeface="Arial Unicode MS" pitchFamily="34" charset="-122"/>
                <a:cs typeface="Arial Unicode MS" pitchFamily="34" charset="-122"/>
              </a:rPr>
              <a:t>02</a:t>
            </a:r>
            <a:endParaRPr lang="en-US" altLang="zh-CN" sz="3200">
              <a:solidFill>
                <a:srgbClr val="0070C0"/>
              </a:solidFill>
              <a:latin typeface="Arial Unicode MS" pitchFamily="34" charset="-122"/>
              <a:ea typeface="Arial Unicode MS" pitchFamily="34" charset="-122"/>
              <a:cs typeface="Arial Unicode MS" pitchFamily="34" charset="-122"/>
            </a:endParaRPr>
          </a:p>
        </p:txBody>
      </p:sp>
      <p:sp>
        <p:nvSpPr>
          <p:cNvPr id="82953" name="圆角矩形 12"/>
          <p:cNvSpPr>
            <a:spLocks noChangeArrowheads="1"/>
          </p:cNvSpPr>
          <p:nvPr/>
        </p:nvSpPr>
        <p:spPr bwMode="auto">
          <a:xfrm>
            <a:off x="3503614" y="4579939"/>
            <a:ext cx="6021387" cy="642937"/>
          </a:xfrm>
          <a:prstGeom prst="roundRect">
            <a:avLst>
              <a:gd name="adj" fmla="val 16667"/>
            </a:avLst>
          </a:prstGeom>
          <a:solidFill>
            <a:srgbClr val="0062AC"/>
          </a:solidFill>
          <a:ln w="25400">
            <a:solidFill>
              <a:srgbClr val="00B0F0"/>
            </a:solidFill>
            <a:round/>
          </a:ln>
          <a:effectLst>
            <a:outerShdw dist="38100" dir="2700000" algn="ctr" rotWithShape="0">
              <a:srgbClr val="000000">
                <a:alpha val="37999"/>
              </a:srgbClr>
            </a:outerShdw>
          </a:effectLst>
        </p:spPr>
        <p:txBody>
          <a:bodyPr anchor="ctr"/>
          <a:lstStyle/>
          <a:p>
            <a:pPr algn="ctr">
              <a:defRPr/>
            </a:pPr>
            <a:endParaRPr lang="zh-CN" altLang="en-US">
              <a:solidFill>
                <a:srgbClr val="FFFFFF"/>
              </a:solidFill>
              <a:latin typeface="Calibri" panose="020F0502020204030204" pitchFamily="34" charset="0"/>
            </a:endParaRPr>
          </a:p>
        </p:txBody>
      </p:sp>
      <p:pic>
        <p:nvPicPr>
          <p:cNvPr id="91146" name="Picture 2" descr="C:\Documents and Settings\鱼不愚\桌面\3dicon1_zcool.com.cn [转换].png"/>
          <p:cNvPicPr>
            <a:picLocks noChangeAspect="1" noChangeArrowheads="1"/>
          </p:cNvPicPr>
          <p:nvPr/>
        </p:nvPicPr>
        <p:blipFill>
          <a:blip r:embed="rId1" cstate="print"/>
          <a:srcRect l="38753" r="35728" b="62553"/>
          <a:stretch>
            <a:fillRect/>
          </a:stretch>
        </p:blipFill>
        <p:spPr bwMode="auto">
          <a:xfrm>
            <a:off x="2932113" y="4144963"/>
            <a:ext cx="1143000" cy="1244600"/>
          </a:xfrm>
          <a:prstGeom prst="rect">
            <a:avLst/>
          </a:prstGeom>
          <a:noFill/>
          <a:ln w="9525">
            <a:noFill/>
            <a:miter lim="800000"/>
            <a:headEnd/>
            <a:tailEnd/>
          </a:ln>
        </p:spPr>
      </p:pic>
      <p:sp>
        <p:nvSpPr>
          <p:cNvPr id="91147" name="TextBox 14"/>
          <p:cNvSpPr txBox="1">
            <a:spLocks noChangeArrowheads="1"/>
          </p:cNvSpPr>
          <p:nvPr/>
        </p:nvSpPr>
        <p:spPr bwMode="auto">
          <a:xfrm>
            <a:off x="3152775" y="4695825"/>
            <a:ext cx="749300" cy="579438"/>
          </a:xfrm>
          <a:prstGeom prst="rect">
            <a:avLst/>
          </a:prstGeom>
          <a:noFill/>
          <a:ln w="9525">
            <a:noFill/>
            <a:miter lim="800000"/>
          </a:ln>
        </p:spPr>
        <p:txBody>
          <a:bodyPr>
            <a:spAutoFit/>
          </a:bodyPr>
          <a:lstStyle/>
          <a:p>
            <a:r>
              <a:rPr lang="en-US" altLang="zh-CN" sz="3200">
                <a:solidFill>
                  <a:srgbClr val="0070C0"/>
                </a:solidFill>
                <a:latin typeface="Arial Unicode MS" pitchFamily="34" charset="-122"/>
                <a:ea typeface="Arial Unicode MS" pitchFamily="34" charset="-122"/>
                <a:cs typeface="Arial Unicode MS" pitchFamily="34" charset="-122"/>
              </a:rPr>
              <a:t>03</a:t>
            </a:r>
            <a:endParaRPr lang="en-US" altLang="zh-CN" sz="3200">
              <a:solidFill>
                <a:srgbClr val="0070C0"/>
              </a:solidFill>
              <a:latin typeface="Arial Unicode MS" pitchFamily="34" charset="-122"/>
              <a:ea typeface="Arial Unicode MS" pitchFamily="34" charset="-122"/>
              <a:cs typeface="Arial Unicode MS" pitchFamily="34" charset="-122"/>
            </a:endParaRPr>
          </a:p>
        </p:txBody>
      </p:sp>
      <p:sp>
        <p:nvSpPr>
          <p:cNvPr id="91148" name="内容占位符 2"/>
          <p:cNvSpPr>
            <a:spLocks noGrp="1"/>
          </p:cNvSpPr>
          <p:nvPr>
            <p:ph idx="4294967295"/>
          </p:nvPr>
        </p:nvSpPr>
        <p:spPr>
          <a:xfrm>
            <a:off x="2438401" y="2178050"/>
            <a:ext cx="6175375" cy="571500"/>
          </a:xfrm>
          <a:prstGeom prst="rect">
            <a:avLst/>
          </a:prstGeom>
        </p:spPr>
        <p:txBody>
          <a:bodyPr/>
          <a:lstStyle/>
          <a:p>
            <a:pPr marL="0" indent="0" algn="ctr" eaLnBrk="1" hangingPunct="1">
              <a:buNone/>
            </a:pPr>
            <a:r>
              <a:rPr lang="zh-CN" altLang="en-US" b="1">
                <a:solidFill>
                  <a:schemeClr val="bg1"/>
                </a:solidFill>
                <a:latin typeface="Arial Unicode MS" pitchFamily="34" charset="-122"/>
                <a:ea typeface="Arial Unicode MS" pitchFamily="34" charset="-122"/>
                <a:cs typeface="Arial Unicode MS" pitchFamily="34" charset="-122"/>
              </a:rPr>
              <a:t>管理层必须承诺和建立起零事故“安全文化”</a:t>
            </a:r>
            <a:endParaRPr lang="zh-CN" altLang="en-US" b="1">
              <a:solidFill>
                <a:schemeClr val="bg1"/>
              </a:solidFill>
              <a:latin typeface="Arial Unicode MS" pitchFamily="34" charset="-122"/>
              <a:ea typeface="Arial Unicode MS" pitchFamily="34" charset="-122"/>
              <a:cs typeface="Arial Unicode MS" pitchFamily="34" charset="-122"/>
            </a:endParaRPr>
          </a:p>
        </p:txBody>
      </p:sp>
      <p:sp>
        <p:nvSpPr>
          <p:cNvPr id="91149" name="内容占位符 2"/>
          <p:cNvSpPr txBox="1">
            <a:spLocks noChangeArrowheads="1"/>
          </p:cNvSpPr>
          <p:nvPr/>
        </p:nvSpPr>
        <p:spPr bwMode="auto">
          <a:xfrm>
            <a:off x="3581401" y="4692650"/>
            <a:ext cx="4329113" cy="571500"/>
          </a:xfrm>
          <a:prstGeom prst="rect">
            <a:avLst/>
          </a:prstGeom>
          <a:noFill/>
          <a:ln w="9525">
            <a:noFill/>
            <a:miter lim="800000"/>
          </a:ln>
        </p:spPr>
        <p:txBody>
          <a:bodyPr/>
          <a:lstStyle/>
          <a:p>
            <a:pPr algn="ctr">
              <a:spcBef>
                <a:spcPct val="20000"/>
              </a:spcBef>
              <a:buFont typeface="Arial" panose="020B0604020202020204" pitchFamily="34" charset="0"/>
              <a:buNone/>
            </a:pPr>
            <a:r>
              <a:rPr lang="zh-CN" altLang="en-US" sz="2400">
                <a:solidFill>
                  <a:schemeClr val="bg1"/>
                </a:solidFill>
                <a:latin typeface="Arial Unicode MS" pitchFamily="34" charset="-122"/>
                <a:ea typeface="Arial Unicode MS" pitchFamily="34" charset="-122"/>
                <a:cs typeface="Arial Unicode MS" pitchFamily="34" charset="-122"/>
              </a:rPr>
              <a:t>全体员工的直接参与是关键</a:t>
            </a:r>
            <a:endParaRPr lang="zh-CN" altLang="en-US" sz="2400">
              <a:solidFill>
                <a:schemeClr val="bg1"/>
              </a:solidFill>
              <a:latin typeface="Arial Unicode MS" pitchFamily="34" charset="-122"/>
              <a:ea typeface="Arial Unicode MS" pitchFamily="34" charset="-122"/>
              <a:cs typeface="Arial Unicode MS" pitchFamily="34" charset="-122"/>
            </a:endParaRPr>
          </a:p>
        </p:txBody>
      </p:sp>
      <p:sp>
        <p:nvSpPr>
          <p:cNvPr id="82958" name="圆角矩形 12"/>
          <p:cNvSpPr>
            <a:spLocks noChangeArrowheads="1"/>
          </p:cNvSpPr>
          <p:nvPr/>
        </p:nvSpPr>
        <p:spPr bwMode="auto">
          <a:xfrm>
            <a:off x="4381500" y="5813425"/>
            <a:ext cx="5507038" cy="642938"/>
          </a:xfrm>
          <a:prstGeom prst="roundRect">
            <a:avLst>
              <a:gd name="adj" fmla="val 16667"/>
            </a:avLst>
          </a:prstGeom>
          <a:solidFill>
            <a:srgbClr val="0062AC"/>
          </a:solidFill>
          <a:ln w="25400">
            <a:solidFill>
              <a:srgbClr val="00B0F0"/>
            </a:solidFill>
            <a:round/>
          </a:ln>
          <a:effectLst>
            <a:outerShdw dist="38100" dir="2700000" algn="ctr" rotWithShape="0">
              <a:srgbClr val="000000">
                <a:alpha val="37999"/>
              </a:srgbClr>
            </a:outerShdw>
          </a:effectLst>
        </p:spPr>
        <p:txBody>
          <a:bodyPr anchor="ctr"/>
          <a:lstStyle/>
          <a:p>
            <a:pPr algn="ctr">
              <a:defRPr/>
            </a:pPr>
            <a:endParaRPr lang="zh-CN" altLang="en-US">
              <a:solidFill>
                <a:srgbClr val="FFFFFF"/>
              </a:solidFill>
              <a:latin typeface="Calibri" panose="020F0502020204030204" pitchFamily="34" charset="0"/>
            </a:endParaRPr>
          </a:p>
        </p:txBody>
      </p:sp>
      <p:pic>
        <p:nvPicPr>
          <p:cNvPr id="91151" name="Picture 2" descr="C:\Documents and Settings\鱼不愚\桌面\3dicon1_zcool.com.cn [转换].png"/>
          <p:cNvPicPr>
            <a:picLocks noChangeAspect="1" noChangeArrowheads="1"/>
          </p:cNvPicPr>
          <p:nvPr/>
        </p:nvPicPr>
        <p:blipFill>
          <a:blip r:embed="rId1" cstate="print"/>
          <a:srcRect l="38753" r="35728" b="62553"/>
          <a:stretch>
            <a:fillRect/>
          </a:stretch>
        </p:blipFill>
        <p:spPr bwMode="auto">
          <a:xfrm>
            <a:off x="3810000" y="5378450"/>
            <a:ext cx="1143000" cy="1244600"/>
          </a:xfrm>
          <a:prstGeom prst="rect">
            <a:avLst/>
          </a:prstGeom>
          <a:noFill/>
          <a:ln w="9525">
            <a:noFill/>
            <a:miter lim="800000"/>
            <a:headEnd/>
            <a:tailEnd/>
          </a:ln>
        </p:spPr>
      </p:pic>
      <p:sp>
        <p:nvSpPr>
          <p:cNvPr id="91152" name="TextBox 14"/>
          <p:cNvSpPr txBox="1">
            <a:spLocks noChangeArrowheads="1"/>
          </p:cNvSpPr>
          <p:nvPr/>
        </p:nvSpPr>
        <p:spPr bwMode="auto">
          <a:xfrm>
            <a:off x="4030663" y="5929314"/>
            <a:ext cx="749300" cy="579437"/>
          </a:xfrm>
          <a:prstGeom prst="rect">
            <a:avLst/>
          </a:prstGeom>
          <a:noFill/>
          <a:ln w="9525">
            <a:noFill/>
            <a:miter lim="800000"/>
          </a:ln>
        </p:spPr>
        <p:txBody>
          <a:bodyPr>
            <a:spAutoFit/>
          </a:bodyPr>
          <a:lstStyle/>
          <a:p>
            <a:r>
              <a:rPr lang="en-US" altLang="zh-CN" sz="3200">
                <a:solidFill>
                  <a:srgbClr val="0070C0"/>
                </a:solidFill>
                <a:latin typeface="Arial Unicode MS" pitchFamily="34" charset="-122"/>
                <a:ea typeface="Arial Unicode MS" pitchFamily="34" charset="-122"/>
                <a:cs typeface="Arial Unicode MS" pitchFamily="34" charset="-122"/>
              </a:rPr>
              <a:t>04</a:t>
            </a:r>
            <a:endParaRPr lang="en-US" altLang="zh-CN" sz="3200">
              <a:solidFill>
                <a:srgbClr val="0070C0"/>
              </a:solidFill>
              <a:latin typeface="Arial Unicode MS" pitchFamily="34" charset="-122"/>
              <a:ea typeface="Arial Unicode MS" pitchFamily="34" charset="-122"/>
              <a:cs typeface="Arial Unicode MS" pitchFamily="34" charset="-122"/>
            </a:endParaRPr>
          </a:p>
        </p:txBody>
      </p:sp>
      <p:sp>
        <p:nvSpPr>
          <p:cNvPr id="91153" name="内容占位符 2"/>
          <p:cNvSpPr txBox="1">
            <a:spLocks noChangeArrowheads="1"/>
          </p:cNvSpPr>
          <p:nvPr/>
        </p:nvSpPr>
        <p:spPr bwMode="auto">
          <a:xfrm>
            <a:off x="2971800" y="3397250"/>
            <a:ext cx="5715000" cy="571500"/>
          </a:xfrm>
          <a:prstGeom prst="rect">
            <a:avLst/>
          </a:prstGeom>
          <a:noFill/>
          <a:ln w="9525">
            <a:noFill/>
            <a:miter lim="800000"/>
          </a:ln>
        </p:spPr>
        <p:txBody>
          <a:bodyPr/>
          <a:lstStyle/>
          <a:p>
            <a:pPr algn="ctr">
              <a:spcBef>
                <a:spcPct val="20000"/>
              </a:spcBef>
              <a:buFont typeface="Arial" panose="020B0604020202020204" pitchFamily="34" charset="0"/>
              <a:buNone/>
            </a:pPr>
            <a:r>
              <a:rPr lang="zh-CN" altLang="en-US" sz="2400">
                <a:solidFill>
                  <a:schemeClr val="bg1"/>
                </a:solidFill>
                <a:latin typeface="Arial Unicode MS" pitchFamily="34" charset="-122"/>
                <a:ea typeface="Arial Unicode MS" pitchFamily="34" charset="-122"/>
                <a:cs typeface="Arial Unicode MS" pitchFamily="34" charset="-122"/>
              </a:rPr>
              <a:t>强有力的专业安全人员和安全技术保障</a:t>
            </a:r>
            <a:endParaRPr lang="zh-CN" altLang="en-US" sz="2400">
              <a:solidFill>
                <a:schemeClr val="bg1"/>
              </a:solidFill>
              <a:latin typeface="Arial Unicode MS" pitchFamily="34" charset="-122"/>
              <a:ea typeface="Arial Unicode MS" pitchFamily="34" charset="-122"/>
              <a:cs typeface="Arial Unicode MS" pitchFamily="34" charset="-122"/>
            </a:endParaRPr>
          </a:p>
        </p:txBody>
      </p:sp>
      <p:sp>
        <p:nvSpPr>
          <p:cNvPr id="91154" name="内容占位符 2"/>
          <p:cNvSpPr txBox="1">
            <a:spLocks noChangeArrowheads="1"/>
          </p:cNvSpPr>
          <p:nvPr/>
        </p:nvSpPr>
        <p:spPr bwMode="auto">
          <a:xfrm>
            <a:off x="4021138" y="5908675"/>
            <a:ext cx="4329112" cy="571500"/>
          </a:xfrm>
          <a:prstGeom prst="rect">
            <a:avLst/>
          </a:prstGeom>
          <a:noFill/>
          <a:ln w="9525">
            <a:noFill/>
            <a:miter lim="800000"/>
          </a:ln>
        </p:spPr>
        <p:txBody>
          <a:bodyPr/>
          <a:lstStyle/>
          <a:p>
            <a:pPr algn="ctr">
              <a:spcBef>
                <a:spcPct val="20000"/>
              </a:spcBef>
              <a:buFont typeface="Arial" panose="020B0604020202020204" pitchFamily="34" charset="0"/>
              <a:buNone/>
            </a:pPr>
            <a:r>
              <a:rPr lang="zh-CN" altLang="en-US" sz="2400">
                <a:solidFill>
                  <a:schemeClr val="bg1"/>
                </a:solidFill>
                <a:latin typeface="Arial Unicode MS" pitchFamily="34" charset="-122"/>
                <a:ea typeface="Arial Unicode MS" pitchFamily="34" charset="-122"/>
                <a:cs typeface="Arial Unicode MS" pitchFamily="34" charset="-122"/>
              </a:rPr>
              <a:t>管理层主动引领创新</a:t>
            </a:r>
            <a:endParaRPr lang="zh-CN" altLang="en-US" sz="2400">
              <a:solidFill>
                <a:schemeClr val="bg1"/>
              </a:solidFill>
              <a:latin typeface="Arial Unicode MS" pitchFamily="34" charset="-122"/>
              <a:ea typeface="Arial Unicode MS" pitchFamily="34" charset="-122"/>
              <a:cs typeface="Arial Unicode MS" pitchFamily="34" charset="-122"/>
            </a:endParaRPr>
          </a:p>
        </p:txBody>
      </p:sp>
      <p:sp>
        <p:nvSpPr>
          <p:cNvPr id="19" name="矩形 18"/>
          <p:cNvSpPr/>
          <p:nvPr/>
        </p:nvSpPr>
        <p:spPr>
          <a:xfrm>
            <a:off x="4799856" y="522645"/>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1.1</a:t>
            </a:r>
            <a:r>
              <a:rPr lang="zh-CN" altLang="zh-CN" sz="2400" kern="0" dirty="0">
                <a:latin typeface="黑体" panose="02010609060101010101" pitchFamily="49" charset="-122"/>
                <a:ea typeface="黑体" panose="02010609060101010101" pitchFamily="49" charset="-122"/>
                <a:cs typeface="Times New Roman" panose="02020603050405020304" pitchFamily="18" charset="0"/>
              </a:rPr>
              <a:t>安全领导能力</a:t>
            </a:r>
            <a:endParaRPr lang="zh-CN" altLang="en-US" sz="2400" dirty="0">
              <a:latin typeface="黑体" panose="02010609060101010101" pitchFamily="49" charset="-122"/>
              <a:ea typeface="黑体" panose="02010609060101010101" pitchFamily="49" charset="-122"/>
            </a:endParaRPr>
          </a:p>
        </p:txBody>
      </p:sp>
      <p:sp>
        <p:nvSpPr>
          <p:cNvPr id="20" name="矩形 19"/>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367808" y="476672"/>
            <a:ext cx="6270848" cy="723900"/>
          </a:xfrm>
          <a:prstGeom prst="rect">
            <a:avLst/>
          </a:prstGeom>
          <a:solidFill>
            <a:schemeClr val="accent1"/>
          </a:solidFill>
          <a:ln w="9525">
            <a:noFill/>
            <a:miter lim="800000"/>
          </a:ln>
        </p:spPr>
        <p:txBody>
          <a:bodyPr anchor="ctr"/>
          <a:lstStyle/>
          <a:p>
            <a:pPr algn="ctr">
              <a:defRPr/>
            </a:pPr>
            <a:r>
              <a:rPr lang="zh-CN" altLang="en-US" sz="3800" i="1" dirty="0">
                <a:solidFill>
                  <a:srgbClr val="0033CC"/>
                </a:solidFill>
                <a:effectLst>
                  <a:outerShdw blurRad="38100" dist="38100" dir="2700000" algn="tl">
                    <a:srgbClr val="C0C0C0"/>
                  </a:outerShdw>
                </a:effectLst>
              </a:rPr>
              <a:t>管理层的领导力和承诺</a:t>
            </a:r>
            <a:endParaRPr lang="en-US" altLang="zh-CN" sz="3800" i="1" dirty="0">
              <a:solidFill>
                <a:srgbClr val="0033CC"/>
              </a:solidFill>
              <a:effectLst>
                <a:outerShdw blurRad="38100" dist="38100" dir="2700000" algn="tl">
                  <a:srgbClr val="C0C0C0"/>
                </a:outerShdw>
              </a:effectLst>
            </a:endParaRPr>
          </a:p>
        </p:txBody>
      </p:sp>
      <p:sp>
        <p:nvSpPr>
          <p:cNvPr id="9" name="矩形 8"/>
          <p:cNvSpPr/>
          <p:nvPr/>
        </p:nvSpPr>
        <p:spPr>
          <a:xfrm>
            <a:off x="2209800" y="1295401"/>
            <a:ext cx="8001000" cy="5294313"/>
          </a:xfrm>
          <a:prstGeom prst="rect">
            <a:avLst/>
          </a:prstGeom>
        </p:spPr>
        <p:txBody>
          <a:bodyPr>
            <a:spAutoFit/>
          </a:bodyPr>
          <a:lstStyle/>
          <a:p>
            <a:pPr marL="514350" indent="-514350">
              <a:spcBef>
                <a:spcPts val="0"/>
              </a:spcBef>
              <a:spcAft>
                <a:spcPts val="600"/>
              </a:spcAft>
              <a:defRPr/>
            </a:pPr>
            <a:r>
              <a:rPr lang="zh-CN" altLang="en-US" sz="2800" kern="0" dirty="0">
                <a:latin typeface="Arial Narrow" pitchFamily="34" charset="0"/>
                <a:ea typeface="楷体" panose="02010609060101010101" pitchFamily="49" charset="-122"/>
                <a:sym typeface="+mn-ea"/>
              </a:rPr>
              <a:t>公司安全生产方针：</a:t>
            </a:r>
            <a:endParaRPr lang="en-US" altLang="zh-CN" sz="2800" kern="0" dirty="0">
              <a:latin typeface="Arial Narrow" pitchFamily="34" charset="0"/>
              <a:ea typeface="楷体" panose="02010609060101010101" pitchFamily="49" charset="-122"/>
              <a:sym typeface="+mn-ea"/>
            </a:endParaRPr>
          </a:p>
          <a:p>
            <a:pPr marL="514350" indent="-514350">
              <a:spcBef>
                <a:spcPts val="0"/>
              </a:spcBef>
              <a:spcAft>
                <a:spcPts val="600"/>
              </a:spcAft>
              <a:defRPr/>
            </a:pPr>
            <a:r>
              <a:rPr lang="zh-CN" altLang="en-US" sz="2800" kern="0" dirty="0">
                <a:latin typeface="Arial Narrow" pitchFamily="34" charset="0"/>
                <a:ea typeface="楷体" panose="02010609060101010101" pitchFamily="49" charset="-122"/>
                <a:sym typeface="+mn-ea"/>
              </a:rPr>
              <a:t>公司安全生产目标：</a:t>
            </a:r>
            <a:endParaRPr lang="en-US" altLang="zh-CN" sz="2800" kern="0" dirty="0">
              <a:latin typeface="Arial Narrow" pitchFamily="34" charset="0"/>
              <a:ea typeface="楷体" panose="02010609060101010101" pitchFamily="49" charset="-122"/>
              <a:sym typeface="+mn-ea"/>
            </a:endParaRPr>
          </a:p>
          <a:p>
            <a:pPr marL="514350" indent="-514350">
              <a:spcBef>
                <a:spcPts val="0"/>
              </a:spcBef>
              <a:spcAft>
                <a:spcPts val="600"/>
              </a:spcAft>
              <a:defRPr/>
            </a:pPr>
            <a:r>
              <a:rPr lang="zh-CN" altLang="en-US" sz="2800" kern="0" dirty="0">
                <a:latin typeface="Arial Narrow" pitchFamily="34" charset="0"/>
                <a:ea typeface="楷体" panose="02010609060101010101" pitchFamily="49" charset="-122"/>
                <a:sym typeface="+mn-ea"/>
              </a:rPr>
              <a:t>承诺在安全管理中的各项安全职责，尤其是个人行动计划：</a:t>
            </a:r>
            <a:endParaRPr lang="en-US" altLang="zh-CN" sz="2800" kern="0" dirty="0">
              <a:latin typeface="Arial Narrow" pitchFamily="34" charset="0"/>
              <a:ea typeface="楷体" panose="02010609060101010101" pitchFamily="49" charset="-122"/>
              <a:sym typeface="+mn-ea"/>
            </a:endParaRPr>
          </a:p>
          <a:p>
            <a:pPr marL="971550" lvl="1" indent="-514350">
              <a:spcBef>
                <a:spcPts val="0"/>
              </a:spcBef>
              <a:spcAft>
                <a:spcPts val="600"/>
              </a:spcAft>
              <a:buFont typeface="+mj-ea"/>
              <a:buAutoNum type="circleNumDbPlain"/>
              <a:defRPr/>
            </a:pPr>
            <a:r>
              <a:rPr lang="zh-CN" altLang="en-US" sz="2400" kern="0" dirty="0">
                <a:latin typeface="Arial Narrow" pitchFamily="34" charset="0"/>
                <a:ea typeface="楷体" panose="02010609060101010101" pitchFamily="49" charset="-122"/>
                <a:sym typeface="+mn-ea"/>
              </a:rPr>
              <a:t>提供充足的人力、物力、财力支持，充分调动各种资源，确保公司安全生产目标的实现</a:t>
            </a:r>
            <a:endParaRPr lang="en-US" altLang="zh-CN" sz="2400" kern="0" dirty="0">
              <a:latin typeface="Arial Narrow" pitchFamily="34" charset="0"/>
              <a:ea typeface="楷体" panose="02010609060101010101" pitchFamily="49" charset="-122"/>
              <a:sym typeface="+mn-ea"/>
            </a:endParaRPr>
          </a:p>
          <a:p>
            <a:pPr marL="971550" lvl="1" indent="-514350">
              <a:spcBef>
                <a:spcPts val="0"/>
              </a:spcBef>
              <a:spcAft>
                <a:spcPts val="600"/>
              </a:spcAft>
              <a:buFont typeface="+mj-ea"/>
              <a:buAutoNum type="circleNumDbPlain"/>
              <a:defRPr/>
            </a:pPr>
            <a:r>
              <a:rPr lang="zh-CN" altLang="en-US" sz="2400" kern="0" dirty="0">
                <a:latin typeface="Arial Narrow" pitchFamily="34" charset="0"/>
                <a:ea typeface="楷体" panose="02010609060101010101" pitchFamily="49" charset="-122"/>
                <a:sym typeface="+mn-ea"/>
              </a:rPr>
              <a:t>不断提高自己安全生产知识和管理能力，不违章指挥，监督检查对安全生产各项规章制度执行情况，及时纠正失职和违章行为</a:t>
            </a:r>
            <a:endParaRPr lang="en-US" altLang="zh-CN" sz="2400" kern="0" dirty="0">
              <a:latin typeface="Arial Narrow" pitchFamily="34" charset="0"/>
              <a:ea typeface="楷体" panose="02010609060101010101" pitchFamily="49" charset="-122"/>
              <a:sym typeface="+mn-ea"/>
            </a:endParaRPr>
          </a:p>
          <a:p>
            <a:pPr marL="971550" lvl="1" indent="-514350">
              <a:spcBef>
                <a:spcPts val="0"/>
              </a:spcBef>
              <a:spcAft>
                <a:spcPts val="600"/>
              </a:spcAft>
              <a:buFont typeface="+mj-ea"/>
              <a:buAutoNum type="circleNumDbPlain"/>
              <a:defRPr/>
            </a:pPr>
            <a:r>
              <a:rPr lang="zh-CN" altLang="en-US" sz="2400" kern="0" dirty="0">
                <a:latin typeface="Arial Narrow" pitchFamily="34" charset="0"/>
                <a:ea typeface="楷体" panose="02010609060101010101" pitchFamily="49" charset="-122"/>
                <a:sym typeface="+mn-ea"/>
              </a:rPr>
              <a:t>组织并带头公司安全生产大检查，落实重大事故隐患的整改措施，及时排查、整改、消除事故隐患</a:t>
            </a:r>
            <a:endParaRPr lang="en-US" altLang="zh-CN" sz="2400" kern="0" dirty="0">
              <a:latin typeface="Arial Narrow" pitchFamily="34" charset="0"/>
              <a:ea typeface="楷体" panose="02010609060101010101" pitchFamily="49" charset="-122"/>
              <a:sym typeface="+mn-ea"/>
            </a:endParaRPr>
          </a:p>
          <a:p>
            <a:pPr marL="514350" indent="-514350">
              <a:spcBef>
                <a:spcPts val="0"/>
              </a:spcBef>
              <a:spcAft>
                <a:spcPts val="600"/>
              </a:spcAft>
              <a:defRPr/>
            </a:pPr>
            <a:r>
              <a:rPr lang="en-US" altLang="zh-CN" sz="2800" kern="0" dirty="0">
                <a:latin typeface="Arial Narrow" pitchFamily="34" charset="0"/>
                <a:ea typeface="楷体" panose="02010609060101010101" pitchFamily="49" charset="-122"/>
                <a:sym typeface="+mn-ea"/>
              </a:rPr>
              <a:t>	… …</a:t>
            </a:r>
            <a:endParaRPr lang="en-US" altLang="zh-CN" sz="2800" kern="0" dirty="0">
              <a:latin typeface="Arial Narrow" pitchFamily="34" charset="0"/>
              <a:ea typeface="楷体" panose="02010609060101010101" pitchFamily="49" charset="-122"/>
              <a:sym typeface="+mn-ea"/>
            </a:endParaRPr>
          </a:p>
        </p:txBody>
      </p:sp>
      <p:sp>
        <p:nvSpPr>
          <p:cNvPr id="4" name="矩形 3"/>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矩形 9"/>
          <p:cNvSpPr>
            <a:spLocks noChangeArrowheads="1"/>
          </p:cNvSpPr>
          <p:nvPr/>
        </p:nvSpPr>
        <p:spPr bwMode="auto">
          <a:xfrm>
            <a:off x="2738438" y="4824413"/>
            <a:ext cx="7143750" cy="461962"/>
          </a:xfrm>
          <a:prstGeom prst="rect">
            <a:avLst/>
          </a:prstGeom>
          <a:noFill/>
          <a:ln w="9525">
            <a:noFill/>
            <a:miter lim="800000"/>
          </a:ln>
        </p:spPr>
        <p:txBody>
          <a:bodyPr>
            <a:spAutoFit/>
          </a:bodyPr>
          <a:lstStyle/>
          <a:p>
            <a:endParaRPr lang="zh-CN" altLang="en-US" sz="2400"/>
          </a:p>
        </p:txBody>
      </p:sp>
      <p:grpSp>
        <p:nvGrpSpPr>
          <p:cNvPr id="2" name="Group 31"/>
          <p:cNvGrpSpPr/>
          <p:nvPr/>
        </p:nvGrpSpPr>
        <p:grpSpPr bwMode="auto">
          <a:xfrm>
            <a:off x="2738438" y="1987898"/>
            <a:ext cx="6934200" cy="4138612"/>
            <a:chOff x="672" y="750"/>
            <a:chExt cx="4465" cy="3180"/>
          </a:xfrm>
        </p:grpSpPr>
        <p:sp>
          <p:nvSpPr>
            <p:cNvPr id="12" name="Freeform 3"/>
            <p:cNvSpPr/>
            <p:nvPr/>
          </p:nvSpPr>
          <p:spPr bwMode="auto">
            <a:xfrm>
              <a:off x="1300" y="1389"/>
              <a:ext cx="3078" cy="1794"/>
            </a:xfrm>
            <a:custGeom>
              <a:avLst/>
              <a:gdLst/>
              <a:ahLst/>
              <a:cxnLst>
                <a:cxn ang="0">
                  <a:pos x="286" y="665"/>
                </a:cxn>
                <a:cxn ang="0">
                  <a:pos x="224" y="1088"/>
                </a:cxn>
                <a:cxn ang="0">
                  <a:pos x="360" y="1167"/>
                </a:cxn>
                <a:cxn ang="0">
                  <a:pos x="236" y="1193"/>
                </a:cxn>
                <a:cxn ang="0">
                  <a:pos x="114" y="1524"/>
                </a:cxn>
                <a:cxn ang="0">
                  <a:pos x="256" y="1782"/>
                </a:cxn>
                <a:cxn ang="0">
                  <a:pos x="198" y="1932"/>
                </a:cxn>
                <a:cxn ang="0">
                  <a:pos x="371" y="1852"/>
                </a:cxn>
                <a:cxn ang="0">
                  <a:pos x="668" y="1790"/>
                </a:cxn>
                <a:cxn ang="0">
                  <a:pos x="966" y="1945"/>
                </a:cxn>
                <a:cxn ang="0">
                  <a:pos x="1335" y="1855"/>
                </a:cxn>
                <a:cxn ang="0">
                  <a:pos x="1354" y="2052"/>
                </a:cxn>
                <a:cxn ang="0">
                  <a:pos x="1568" y="2105"/>
                </a:cxn>
                <a:cxn ang="0">
                  <a:pos x="1573" y="1866"/>
                </a:cxn>
                <a:cxn ang="0">
                  <a:pos x="1830" y="1894"/>
                </a:cxn>
                <a:cxn ang="0">
                  <a:pos x="2065" y="1886"/>
                </a:cxn>
                <a:cxn ang="0">
                  <a:pos x="2135" y="2028"/>
                </a:cxn>
                <a:cxn ang="0">
                  <a:pos x="2277" y="2154"/>
                </a:cxn>
                <a:cxn ang="0">
                  <a:pos x="2266" y="1993"/>
                </a:cxn>
                <a:cxn ang="0">
                  <a:pos x="2443" y="1803"/>
                </a:cxn>
                <a:cxn ang="0">
                  <a:pos x="2538" y="1780"/>
                </a:cxn>
                <a:cxn ang="0">
                  <a:pos x="2363" y="1716"/>
                </a:cxn>
                <a:cxn ang="0">
                  <a:pos x="2559" y="1653"/>
                </a:cxn>
                <a:cxn ang="0">
                  <a:pos x="2723" y="1962"/>
                </a:cxn>
                <a:cxn ang="0">
                  <a:pos x="2777" y="1847"/>
                </a:cxn>
                <a:cxn ang="0">
                  <a:pos x="2935" y="1761"/>
                </a:cxn>
                <a:cxn ang="0">
                  <a:pos x="2959" y="1929"/>
                </a:cxn>
                <a:cxn ang="0">
                  <a:pos x="3172" y="1904"/>
                </a:cxn>
                <a:cxn ang="0">
                  <a:pos x="3314" y="2067"/>
                </a:cxn>
                <a:cxn ang="0">
                  <a:pos x="3340" y="1954"/>
                </a:cxn>
                <a:cxn ang="0">
                  <a:pos x="3473" y="1912"/>
                </a:cxn>
                <a:cxn ang="0">
                  <a:pos x="3574" y="1957"/>
                </a:cxn>
                <a:cxn ang="0">
                  <a:pos x="3409" y="1638"/>
                </a:cxn>
                <a:cxn ang="0">
                  <a:pos x="3470" y="1312"/>
                </a:cxn>
                <a:cxn ang="0">
                  <a:pos x="3346" y="1293"/>
                </a:cxn>
                <a:cxn ang="0">
                  <a:pos x="3328" y="1123"/>
                </a:cxn>
                <a:cxn ang="0">
                  <a:pos x="3531" y="1079"/>
                </a:cxn>
                <a:cxn ang="0">
                  <a:pos x="3549" y="694"/>
                </a:cxn>
                <a:cxn ang="0">
                  <a:pos x="3416" y="627"/>
                </a:cxn>
                <a:cxn ang="0">
                  <a:pos x="3541" y="607"/>
                </a:cxn>
                <a:cxn ang="0">
                  <a:pos x="3585" y="392"/>
                </a:cxn>
                <a:cxn ang="0">
                  <a:pos x="3220" y="316"/>
                </a:cxn>
                <a:cxn ang="0">
                  <a:pos x="3096" y="148"/>
                </a:cxn>
                <a:cxn ang="0">
                  <a:pos x="3042" y="12"/>
                </a:cxn>
                <a:cxn ang="0">
                  <a:pos x="2991" y="180"/>
                </a:cxn>
                <a:cxn ang="0">
                  <a:pos x="2620" y="321"/>
                </a:cxn>
                <a:cxn ang="0">
                  <a:pos x="2508" y="484"/>
                </a:cxn>
                <a:cxn ang="0">
                  <a:pos x="2384" y="307"/>
                </a:cxn>
                <a:cxn ang="0">
                  <a:pos x="2426" y="112"/>
                </a:cxn>
                <a:cxn ang="0">
                  <a:pos x="1886" y="117"/>
                </a:cxn>
                <a:cxn ang="0">
                  <a:pos x="1831" y="266"/>
                </a:cxn>
                <a:cxn ang="0">
                  <a:pos x="1750" y="134"/>
                </a:cxn>
                <a:cxn ang="0">
                  <a:pos x="1504" y="8"/>
                </a:cxn>
                <a:cxn ang="0">
                  <a:pos x="1458" y="194"/>
                </a:cxn>
                <a:cxn ang="0">
                  <a:pos x="1254" y="250"/>
                </a:cxn>
                <a:cxn ang="0">
                  <a:pos x="1157" y="103"/>
                </a:cxn>
                <a:cxn ang="0">
                  <a:pos x="896" y="275"/>
                </a:cxn>
                <a:cxn ang="0">
                  <a:pos x="600" y="84"/>
                </a:cxn>
                <a:cxn ang="0">
                  <a:pos x="463" y="173"/>
                </a:cxn>
                <a:cxn ang="0">
                  <a:pos x="341" y="310"/>
                </a:cxn>
                <a:cxn ang="0">
                  <a:pos x="355" y="159"/>
                </a:cxn>
                <a:cxn ang="0">
                  <a:pos x="27" y="210"/>
                </a:cxn>
                <a:cxn ang="0">
                  <a:pos x="47" y="358"/>
                </a:cxn>
              </a:cxnLst>
              <a:rect l="0" t="0" r="r" b="b"/>
              <a:pathLst>
                <a:path w="3617" h="2164">
                  <a:moveTo>
                    <a:pt x="34" y="372"/>
                  </a:moveTo>
                  <a:lnTo>
                    <a:pt x="32" y="386"/>
                  </a:lnTo>
                  <a:lnTo>
                    <a:pt x="31" y="400"/>
                  </a:lnTo>
                  <a:lnTo>
                    <a:pt x="30" y="410"/>
                  </a:lnTo>
                  <a:lnTo>
                    <a:pt x="30" y="414"/>
                  </a:lnTo>
                  <a:lnTo>
                    <a:pt x="31" y="419"/>
                  </a:lnTo>
                  <a:lnTo>
                    <a:pt x="31" y="425"/>
                  </a:lnTo>
                  <a:lnTo>
                    <a:pt x="32" y="430"/>
                  </a:lnTo>
                  <a:lnTo>
                    <a:pt x="34" y="435"/>
                  </a:lnTo>
                  <a:lnTo>
                    <a:pt x="36" y="439"/>
                  </a:lnTo>
                  <a:lnTo>
                    <a:pt x="38" y="443"/>
                  </a:lnTo>
                  <a:lnTo>
                    <a:pt x="41" y="447"/>
                  </a:lnTo>
                  <a:lnTo>
                    <a:pt x="44" y="451"/>
                  </a:lnTo>
                  <a:lnTo>
                    <a:pt x="47" y="454"/>
                  </a:lnTo>
                  <a:lnTo>
                    <a:pt x="54" y="460"/>
                  </a:lnTo>
                  <a:lnTo>
                    <a:pt x="63" y="465"/>
                  </a:lnTo>
                  <a:lnTo>
                    <a:pt x="72" y="469"/>
                  </a:lnTo>
                  <a:lnTo>
                    <a:pt x="81" y="473"/>
                  </a:lnTo>
                  <a:lnTo>
                    <a:pt x="102" y="480"/>
                  </a:lnTo>
                  <a:lnTo>
                    <a:pt x="123" y="488"/>
                  </a:lnTo>
                  <a:lnTo>
                    <a:pt x="133" y="492"/>
                  </a:lnTo>
                  <a:lnTo>
                    <a:pt x="144" y="498"/>
                  </a:lnTo>
                  <a:lnTo>
                    <a:pt x="153" y="504"/>
                  </a:lnTo>
                  <a:lnTo>
                    <a:pt x="162" y="512"/>
                  </a:lnTo>
                  <a:lnTo>
                    <a:pt x="207" y="554"/>
                  </a:lnTo>
                  <a:lnTo>
                    <a:pt x="227" y="574"/>
                  </a:lnTo>
                  <a:lnTo>
                    <a:pt x="244" y="594"/>
                  </a:lnTo>
                  <a:lnTo>
                    <a:pt x="252" y="604"/>
                  </a:lnTo>
                  <a:lnTo>
                    <a:pt x="260" y="615"/>
                  </a:lnTo>
                  <a:lnTo>
                    <a:pt x="267" y="627"/>
                  </a:lnTo>
                  <a:lnTo>
                    <a:pt x="274" y="639"/>
                  </a:lnTo>
                  <a:lnTo>
                    <a:pt x="280" y="651"/>
                  </a:lnTo>
                  <a:lnTo>
                    <a:pt x="286" y="665"/>
                  </a:lnTo>
                  <a:lnTo>
                    <a:pt x="291" y="679"/>
                  </a:lnTo>
                  <a:lnTo>
                    <a:pt x="295" y="695"/>
                  </a:lnTo>
                  <a:lnTo>
                    <a:pt x="300" y="712"/>
                  </a:lnTo>
                  <a:lnTo>
                    <a:pt x="303" y="728"/>
                  </a:lnTo>
                  <a:lnTo>
                    <a:pt x="305" y="743"/>
                  </a:lnTo>
                  <a:lnTo>
                    <a:pt x="307" y="758"/>
                  </a:lnTo>
                  <a:lnTo>
                    <a:pt x="307" y="773"/>
                  </a:lnTo>
                  <a:lnTo>
                    <a:pt x="307" y="787"/>
                  </a:lnTo>
                  <a:lnTo>
                    <a:pt x="306" y="802"/>
                  </a:lnTo>
                  <a:lnTo>
                    <a:pt x="304" y="816"/>
                  </a:lnTo>
                  <a:lnTo>
                    <a:pt x="302" y="830"/>
                  </a:lnTo>
                  <a:lnTo>
                    <a:pt x="299" y="844"/>
                  </a:lnTo>
                  <a:lnTo>
                    <a:pt x="295" y="858"/>
                  </a:lnTo>
                  <a:lnTo>
                    <a:pt x="291" y="873"/>
                  </a:lnTo>
                  <a:lnTo>
                    <a:pt x="281" y="903"/>
                  </a:lnTo>
                  <a:lnTo>
                    <a:pt x="269" y="935"/>
                  </a:lnTo>
                  <a:lnTo>
                    <a:pt x="258" y="960"/>
                  </a:lnTo>
                  <a:lnTo>
                    <a:pt x="253" y="971"/>
                  </a:lnTo>
                  <a:lnTo>
                    <a:pt x="248" y="982"/>
                  </a:lnTo>
                  <a:lnTo>
                    <a:pt x="243" y="992"/>
                  </a:lnTo>
                  <a:lnTo>
                    <a:pt x="236" y="1003"/>
                  </a:lnTo>
                  <a:lnTo>
                    <a:pt x="230" y="1014"/>
                  </a:lnTo>
                  <a:lnTo>
                    <a:pt x="222" y="1026"/>
                  </a:lnTo>
                  <a:lnTo>
                    <a:pt x="219" y="1032"/>
                  </a:lnTo>
                  <a:lnTo>
                    <a:pt x="217" y="1038"/>
                  </a:lnTo>
                  <a:lnTo>
                    <a:pt x="216" y="1045"/>
                  </a:lnTo>
                  <a:lnTo>
                    <a:pt x="216" y="1052"/>
                  </a:lnTo>
                  <a:lnTo>
                    <a:pt x="216" y="1058"/>
                  </a:lnTo>
                  <a:lnTo>
                    <a:pt x="216" y="1064"/>
                  </a:lnTo>
                  <a:lnTo>
                    <a:pt x="217" y="1071"/>
                  </a:lnTo>
                  <a:lnTo>
                    <a:pt x="219" y="1077"/>
                  </a:lnTo>
                  <a:lnTo>
                    <a:pt x="221" y="1083"/>
                  </a:lnTo>
                  <a:lnTo>
                    <a:pt x="224" y="1088"/>
                  </a:lnTo>
                  <a:lnTo>
                    <a:pt x="227" y="1094"/>
                  </a:lnTo>
                  <a:lnTo>
                    <a:pt x="231" y="1099"/>
                  </a:lnTo>
                  <a:lnTo>
                    <a:pt x="236" y="1104"/>
                  </a:lnTo>
                  <a:lnTo>
                    <a:pt x="240" y="1109"/>
                  </a:lnTo>
                  <a:lnTo>
                    <a:pt x="246" y="1113"/>
                  </a:lnTo>
                  <a:lnTo>
                    <a:pt x="252" y="1116"/>
                  </a:lnTo>
                  <a:lnTo>
                    <a:pt x="257" y="1119"/>
                  </a:lnTo>
                  <a:lnTo>
                    <a:pt x="262" y="1120"/>
                  </a:lnTo>
                  <a:lnTo>
                    <a:pt x="267" y="1120"/>
                  </a:lnTo>
                  <a:lnTo>
                    <a:pt x="272" y="1120"/>
                  </a:lnTo>
                  <a:lnTo>
                    <a:pt x="277" y="1118"/>
                  </a:lnTo>
                  <a:lnTo>
                    <a:pt x="283" y="1117"/>
                  </a:lnTo>
                  <a:lnTo>
                    <a:pt x="293" y="1112"/>
                  </a:lnTo>
                  <a:lnTo>
                    <a:pt x="298" y="1110"/>
                  </a:lnTo>
                  <a:lnTo>
                    <a:pt x="303" y="1108"/>
                  </a:lnTo>
                  <a:lnTo>
                    <a:pt x="308" y="1107"/>
                  </a:lnTo>
                  <a:lnTo>
                    <a:pt x="313" y="1106"/>
                  </a:lnTo>
                  <a:lnTo>
                    <a:pt x="316" y="1105"/>
                  </a:lnTo>
                  <a:lnTo>
                    <a:pt x="318" y="1105"/>
                  </a:lnTo>
                  <a:lnTo>
                    <a:pt x="323" y="1106"/>
                  </a:lnTo>
                  <a:lnTo>
                    <a:pt x="329" y="1107"/>
                  </a:lnTo>
                  <a:lnTo>
                    <a:pt x="334" y="1110"/>
                  </a:lnTo>
                  <a:lnTo>
                    <a:pt x="339" y="1114"/>
                  </a:lnTo>
                  <a:lnTo>
                    <a:pt x="343" y="1118"/>
                  </a:lnTo>
                  <a:lnTo>
                    <a:pt x="347" y="1122"/>
                  </a:lnTo>
                  <a:lnTo>
                    <a:pt x="350" y="1126"/>
                  </a:lnTo>
                  <a:lnTo>
                    <a:pt x="353" y="1131"/>
                  </a:lnTo>
                  <a:lnTo>
                    <a:pt x="355" y="1135"/>
                  </a:lnTo>
                  <a:lnTo>
                    <a:pt x="357" y="1140"/>
                  </a:lnTo>
                  <a:lnTo>
                    <a:pt x="358" y="1145"/>
                  </a:lnTo>
                  <a:lnTo>
                    <a:pt x="359" y="1151"/>
                  </a:lnTo>
                  <a:lnTo>
                    <a:pt x="360" y="1156"/>
                  </a:lnTo>
                  <a:lnTo>
                    <a:pt x="360" y="1167"/>
                  </a:lnTo>
                  <a:lnTo>
                    <a:pt x="359" y="1179"/>
                  </a:lnTo>
                  <a:lnTo>
                    <a:pt x="356" y="1190"/>
                  </a:lnTo>
                  <a:lnTo>
                    <a:pt x="354" y="1196"/>
                  </a:lnTo>
                  <a:lnTo>
                    <a:pt x="352" y="1202"/>
                  </a:lnTo>
                  <a:lnTo>
                    <a:pt x="346" y="1213"/>
                  </a:lnTo>
                  <a:lnTo>
                    <a:pt x="340" y="1223"/>
                  </a:lnTo>
                  <a:lnTo>
                    <a:pt x="336" y="1228"/>
                  </a:lnTo>
                  <a:lnTo>
                    <a:pt x="332" y="1232"/>
                  </a:lnTo>
                  <a:lnTo>
                    <a:pt x="328" y="1236"/>
                  </a:lnTo>
                  <a:lnTo>
                    <a:pt x="323" y="1239"/>
                  </a:lnTo>
                  <a:lnTo>
                    <a:pt x="318" y="1242"/>
                  </a:lnTo>
                  <a:lnTo>
                    <a:pt x="313" y="1244"/>
                  </a:lnTo>
                  <a:lnTo>
                    <a:pt x="308" y="1246"/>
                  </a:lnTo>
                  <a:lnTo>
                    <a:pt x="302" y="1246"/>
                  </a:lnTo>
                  <a:lnTo>
                    <a:pt x="297" y="1246"/>
                  </a:lnTo>
                  <a:lnTo>
                    <a:pt x="291" y="1245"/>
                  </a:lnTo>
                  <a:lnTo>
                    <a:pt x="286" y="1243"/>
                  </a:lnTo>
                  <a:lnTo>
                    <a:pt x="283" y="1241"/>
                  </a:lnTo>
                  <a:lnTo>
                    <a:pt x="280" y="1238"/>
                  </a:lnTo>
                  <a:lnTo>
                    <a:pt x="278" y="1234"/>
                  </a:lnTo>
                  <a:lnTo>
                    <a:pt x="276" y="1230"/>
                  </a:lnTo>
                  <a:lnTo>
                    <a:pt x="274" y="1226"/>
                  </a:lnTo>
                  <a:lnTo>
                    <a:pt x="271" y="1217"/>
                  </a:lnTo>
                  <a:lnTo>
                    <a:pt x="269" y="1208"/>
                  </a:lnTo>
                  <a:lnTo>
                    <a:pt x="267" y="1204"/>
                  </a:lnTo>
                  <a:lnTo>
                    <a:pt x="265" y="1200"/>
                  </a:lnTo>
                  <a:lnTo>
                    <a:pt x="263" y="1197"/>
                  </a:lnTo>
                  <a:lnTo>
                    <a:pt x="260" y="1194"/>
                  </a:lnTo>
                  <a:lnTo>
                    <a:pt x="256" y="1193"/>
                  </a:lnTo>
                  <a:lnTo>
                    <a:pt x="254" y="1192"/>
                  </a:lnTo>
                  <a:lnTo>
                    <a:pt x="252" y="1192"/>
                  </a:lnTo>
                  <a:lnTo>
                    <a:pt x="244" y="1192"/>
                  </a:lnTo>
                  <a:lnTo>
                    <a:pt x="236" y="1193"/>
                  </a:lnTo>
                  <a:lnTo>
                    <a:pt x="233" y="1194"/>
                  </a:lnTo>
                  <a:lnTo>
                    <a:pt x="229" y="1195"/>
                  </a:lnTo>
                  <a:lnTo>
                    <a:pt x="223" y="1199"/>
                  </a:lnTo>
                  <a:lnTo>
                    <a:pt x="220" y="1201"/>
                  </a:lnTo>
                  <a:lnTo>
                    <a:pt x="217" y="1204"/>
                  </a:lnTo>
                  <a:lnTo>
                    <a:pt x="213" y="1209"/>
                  </a:lnTo>
                  <a:lnTo>
                    <a:pt x="211" y="1212"/>
                  </a:lnTo>
                  <a:lnTo>
                    <a:pt x="209" y="1216"/>
                  </a:lnTo>
                  <a:lnTo>
                    <a:pt x="206" y="1223"/>
                  </a:lnTo>
                  <a:lnTo>
                    <a:pt x="197" y="1265"/>
                  </a:lnTo>
                  <a:lnTo>
                    <a:pt x="189" y="1302"/>
                  </a:lnTo>
                  <a:lnTo>
                    <a:pt x="184" y="1320"/>
                  </a:lnTo>
                  <a:lnTo>
                    <a:pt x="180" y="1338"/>
                  </a:lnTo>
                  <a:lnTo>
                    <a:pt x="168" y="1380"/>
                  </a:lnTo>
                  <a:lnTo>
                    <a:pt x="166" y="1390"/>
                  </a:lnTo>
                  <a:lnTo>
                    <a:pt x="164" y="1400"/>
                  </a:lnTo>
                  <a:lnTo>
                    <a:pt x="163" y="1410"/>
                  </a:lnTo>
                  <a:lnTo>
                    <a:pt x="163" y="1421"/>
                  </a:lnTo>
                  <a:lnTo>
                    <a:pt x="162" y="1440"/>
                  </a:lnTo>
                  <a:lnTo>
                    <a:pt x="161" y="1450"/>
                  </a:lnTo>
                  <a:lnTo>
                    <a:pt x="161" y="1459"/>
                  </a:lnTo>
                  <a:lnTo>
                    <a:pt x="159" y="1468"/>
                  </a:lnTo>
                  <a:lnTo>
                    <a:pt x="158" y="1477"/>
                  </a:lnTo>
                  <a:lnTo>
                    <a:pt x="155" y="1485"/>
                  </a:lnTo>
                  <a:lnTo>
                    <a:pt x="152" y="1493"/>
                  </a:lnTo>
                  <a:lnTo>
                    <a:pt x="147" y="1500"/>
                  </a:lnTo>
                  <a:lnTo>
                    <a:pt x="145" y="1503"/>
                  </a:lnTo>
                  <a:lnTo>
                    <a:pt x="142" y="1507"/>
                  </a:lnTo>
                  <a:lnTo>
                    <a:pt x="135" y="1512"/>
                  </a:lnTo>
                  <a:lnTo>
                    <a:pt x="126" y="1518"/>
                  </a:lnTo>
                  <a:lnTo>
                    <a:pt x="119" y="1521"/>
                  </a:lnTo>
                  <a:lnTo>
                    <a:pt x="112" y="1524"/>
                  </a:lnTo>
                  <a:lnTo>
                    <a:pt x="114" y="1524"/>
                  </a:lnTo>
                  <a:lnTo>
                    <a:pt x="125" y="1542"/>
                  </a:lnTo>
                  <a:lnTo>
                    <a:pt x="137" y="1559"/>
                  </a:lnTo>
                  <a:lnTo>
                    <a:pt x="148" y="1574"/>
                  </a:lnTo>
                  <a:lnTo>
                    <a:pt x="153" y="1581"/>
                  </a:lnTo>
                  <a:lnTo>
                    <a:pt x="159" y="1588"/>
                  </a:lnTo>
                  <a:lnTo>
                    <a:pt x="170" y="1602"/>
                  </a:lnTo>
                  <a:lnTo>
                    <a:pt x="183" y="1616"/>
                  </a:lnTo>
                  <a:lnTo>
                    <a:pt x="197" y="1631"/>
                  </a:lnTo>
                  <a:lnTo>
                    <a:pt x="212" y="1646"/>
                  </a:lnTo>
                  <a:lnTo>
                    <a:pt x="234" y="1667"/>
                  </a:lnTo>
                  <a:lnTo>
                    <a:pt x="244" y="1676"/>
                  </a:lnTo>
                  <a:lnTo>
                    <a:pt x="254" y="1684"/>
                  </a:lnTo>
                  <a:lnTo>
                    <a:pt x="275" y="1701"/>
                  </a:lnTo>
                  <a:lnTo>
                    <a:pt x="300" y="1718"/>
                  </a:lnTo>
                  <a:lnTo>
                    <a:pt x="302" y="1721"/>
                  </a:lnTo>
                  <a:lnTo>
                    <a:pt x="304" y="1723"/>
                  </a:lnTo>
                  <a:lnTo>
                    <a:pt x="307" y="1728"/>
                  </a:lnTo>
                  <a:lnTo>
                    <a:pt x="309" y="1734"/>
                  </a:lnTo>
                  <a:lnTo>
                    <a:pt x="309" y="1737"/>
                  </a:lnTo>
                  <a:lnTo>
                    <a:pt x="310" y="1740"/>
                  </a:lnTo>
                  <a:lnTo>
                    <a:pt x="310" y="1744"/>
                  </a:lnTo>
                  <a:lnTo>
                    <a:pt x="309" y="1748"/>
                  </a:lnTo>
                  <a:lnTo>
                    <a:pt x="308" y="1751"/>
                  </a:lnTo>
                  <a:lnTo>
                    <a:pt x="306" y="1755"/>
                  </a:lnTo>
                  <a:lnTo>
                    <a:pt x="304" y="1758"/>
                  </a:lnTo>
                  <a:lnTo>
                    <a:pt x="302" y="1761"/>
                  </a:lnTo>
                  <a:lnTo>
                    <a:pt x="296" y="1765"/>
                  </a:lnTo>
                  <a:lnTo>
                    <a:pt x="293" y="1767"/>
                  </a:lnTo>
                  <a:lnTo>
                    <a:pt x="289" y="1769"/>
                  </a:lnTo>
                  <a:lnTo>
                    <a:pt x="281" y="1772"/>
                  </a:lnTo>
                  <a:lnTo>
                    <a:pt x="266" y="1779"/>
                  </a:lnTo>
                  <a:lnTo>
                    <a:pt x="261" y="1781"/>
                  </a:lnTo>
                  <a:lnTo>
                    <a:pt x="256" y="1782"/>
                  </a:lnTo>
                  <a:lnTo>
                    <a:pt x="251" y="1782"/>
                  </a:lnTo>
                  <a:lnTo>
                    <a:pt x="246" y="1782"/>
                  </a:lnTo>
                  <a:lnTo>
                    <a:pt x="237" y="1781"/>
                  </a:lnTo>
                  <a:lnTo>
                    <a:pt x="228" y="1779"/>
                  </a:lnTo>
                  <a:lnTo>
                    <a:pt x="219" y="1777"/>
                  </a:lnTo>
                  <a:lnTo>
                    <a:pt x="210" y="1775"/>
                  </a:lnTo>
                  <a:lnTo>
                    <a:pt x="205" y="1775"/>
                  </a:lnTo>
                  <a:lnTo>
                    <a:pt x="200" y="1776"/>
                  </a:lnTo>
                  <a:lnTo>
                    <a:pt x="195" y="1777"/>
                  </a:lnTo>
                  <a:lnTo>
                    <a:pt x="190" y="1779"/>
                  </a:lnTo>
                  <a:lnTo>
                    <a:pt x="185" y="1782"/>
                  </a:lnTo>
                  <a:lnTo>
                    <a:pt x="179" y="1785"/>
                  </a:lnTo>
                  <a:lnTo>
                    <a:pt x="177" y="1787"/>
                  </a:lnTo>
                  <a:lnTo>
                    <a:pt x="175" y="1789"/>
                  </a:lnTo>
                  <a:lnTo>
                    <a:pt x="171" y="1793"/>
                  </a:lnTo>
                  <a:lnTo>
                    <a:pt x="167" y="1798"/>
                  </a:lnTo>
                  <a:lnTo>
                    <a:pt x="164" y="1803"/>
                  </a:lnTo>
                  <a:lnTo>
                    <a:pt x="163" y="1806"/>
                  </a:lnTo>
                  <a:lnTo>
                    <a:pt x="162" y="1809"/>
                  </a:lnTo>
                  <a:lnTo>
                    <a:pt x="160" y="1814"/>
                  </a:lnTo>
                  <a:lnTo>
                    <a:pt x="159" y="1820"/>
                  </a:lnTo>
                  <a:lnTo>
                    <a:pt x="158" y="1823"/>
                  </a:lnTo>
                  <a:lnTo>
                    <a:pt x="158" y="1827"/>
                  </a:lnTo>
                  <a:lnTo>
                    <a:pt x="158" y="1833"/>
                  </a:lnTo>
                  <a:lnTo>
                    <a:pt x="158" y="1840"/>
                  </a:lnTo>
                  <a:lnTo>
                    <a:pt x="159" y="1853"/>
                  </a:lnTo>
                  <a:lnTo>
                    <a:pt x="162" y="1867"/>
                  </a:lnTo>
                  <a:lnTo>
                    <a:pt x="167" y="1881"/>
                  </a:lnTo>
                  <a:lnTo>
                    <a:pt x="173" y="1895"/>
                  </a:lnTo>
                  <a:lnTo>
                    <a:pt x="180" y="1908"/>
                  </a:lnTo>
                  <a:lnTo>
                    <a:pt x="184" y="1914"/>
                  </a:lnTo>
                  <a:lnTo>
                    <a:pt x="189" y="1920"/>
                  </a:lnTo>
                  <a:lnTo>
                    <a:pt x="198" y="1932"/>
                  </a:lnTo>
                  <a:lnTo>
                    <a:pt x="208" y="1942"/>
                  </a:lnTo>
                  <a:lnTo>
                    <a:pt x="214" y="1946"/>
                  </a:lnTo>
                  <a:lnTo>
                    <a:pt x="219" y="1950"/>
                  </a:lnTo>
                  <a:lnTo>
                    <a:pt x="225" y="1954"/>
                  </a:lnTo>
                  <a:lnTo>
                    <a:pt x="231" y="1957"/>
                  </a:lnTo>
                  <a:lnTo>
                    <a:pt x="241" y="1962"/>
                  </a:lnTo>
                  <a:lnTo>
                    <a:pt x="251" y="1965"/>
                  </a:lnTo>
                  <a:lnTo>
                    <a:pt x="261" y="1968"/>
                  </a:lnTo>
                  <a:lnTo>
                    <a:pt x="272" y="1970"/>
                  </a:lnTo>
                  <a:lnTo>
                    <a:pt x="282" y="1972"/>
                  </a:lnTo>
                  <a:lnTo>
                    <a:pt x="292" y="1972"/>
                  </a:lnTo>
                  <a:lnTo>
                    <a:pt x="302" y="1972"/>
                  </a:lnTo>
                  <a:lnTo>
                    <a:pt x="312" y="1970"/>
                  </a:lnTo>
                  <a:lnTo>
                    <a:pt x="322" y="1968"/>
                  </a:lnTo>
                  <a:lnTo>
                    <a:pt x="332" y="1965"/>
                  </a:lnTo>
                  <a:lnTo>
                    <a:pt x="341" y="1961"/>
                  </a:lnTo>
                  <a:lnTo>
                    <a:pt x="350" y="1956"/>
                  </a:lnTo>
                  <a:lnTo>
                    <a:pt x="354" y="1953"/>
                  </a:lnTo>
                  <a:lnTo>
                    <a:pt x="357" y="1950"/>
                  </a:lnTo>
                  <a:lnTo>
                    <a:pt x="364" y="1943"/>
                  </a:lnTo>
                  <a:lnTo>
                    <a:pt x="371" y="1935"/>
                  </a:lnTo>
                  <a:lnTo>
                    <a:pt x="376" y="1926"/>
                  </a:lnTo>
                  <a:lnTo>
                    <a:pt x="379" y="1920"/>
                  </a:lnTo>
                  <a:lnTo>
                    <a:pt x="380" y="1914"/>
                  </a:lnTo>
                  <a:lnTo>
                    <a:pt x="381" y="1909"/>
                  </a:lnTo>
                  <a:lnTo>
                    <a:pt x="381" y="1903"/>
                  </a:lnTo>
                  <a:lnTo>
                    <a:pt x="380" y="1897"/>
                  </a:lnTo>
                  <a:lnTo>
                    <a:pt x="379" y="1892"/>
                  </a:lnTo>
                  <a:lnTo>
                    <a:pt x="376" y="1880"/>
                  </a:lnTo>
                  <a:lnTo>
                    <a:pt x="373" y="1869"/>
                  </a:lnTo>
                  <a:lnTo>
                    <a:pt x="372" y="1864"/>
                  </a:lnTo>
                  <a:lnTo>
                    <a:pt x="371" y="1858"/>
                  </a:lnTo>
                  <a:lnTo>
                    <a:pt x="371" y="1852"/>
                  </a:lnTo>
                  <a:lnTo>
                    <a:pt x="372" y="1847"/>
                  </a:lnTo>
                  <a:lnTo>
                    <a:pt x="374" y="1841"/>
                  </a:lnTo>
                  <a:lnTo>
                    <a:pt x="376" y="1835"/>
                  </a:lnTo>
                  <a:lnTo>
                    <a:pt x="380" y="1829"/>
                  </a:lnTo>
                  <a:lnTo>
                    <a:pt x="385" y="1823"/>
                  </a:lnTo>
                  <a:lnTo>
                    <a:pt x="389" y="1818"/>
                  </a:lnTo>
                  <a:lnTo>
                    <a:pt x="394" y="1814"/>
                  </a:lnTo>
                  <a:lnTo>
                    <a:pt x="400" y="1810"/>
                  </a:lnTo>
                  <a:lnTo>
                    <a:pt x="405" y="1807"/>
                  </a:lnTo>
                  <a:lnTo>
                    <a:pt x="411" y="1804"/>
                  </a:lnTo>
                  <a:lnTo>
                    <a:pt x="417" y="1802"/>
                  </a:lnTo>
                  <a:lnTo>
                    <a:pt x="424" y="1800"/>
                  </a:lnTo>
                  <a:lnTo>
                    <a:pt x="430" y="1798"/>
                  </a:lnTo>
                  <a:lnTo>
                    <a:pt x="444" y="1795"/>
                  </a:lnTo>
                  <a:lnTo>
                    <a:pt x="458" y="1792"/>
                  </a:lnTo>
                  <a:lnTo>
                    <a:pt x="473" y="1788"/>
                  </a:lnTo>
                  <a:lnTo>
                    <a:pt x="486" y="1785"/>
                  </a:lnTo>
                  <a:lnTo>
                    <a:pt x="499" y="1782"/>
                  </a:lnTo>
                  <a:lnTo>
                    <a:pt x="511" y="1780"/>
                  </a:lnTo>
                  <a:lnTo>
                    <a:pt x="522" y="1778"/>
                  </a:lnTo>
                  <a:lnTo>
                    <a:pt x="534" y="1777"/>
                  </a:lnTo>
                  <a:lnTo>
                    <a:pt x="545" y="1776"/>
                  </a:lnTo>
                  <a:lnTo>
                    <a:pt x="567" y="1776"/>
                  </a:lnTo>
                  <a:lnTo>
                    <a:pt x="578" y="1777"/>
                  </a:lnTo>
                  <a:lnTo>
                    <a:pt x="589" y="1778"/>
                  </a:lnTo>
                  <a:lnTo>
                    <a:pt x="600" y="1780"/>
                  </a:lnTo>
                  <a:lnTo>
                    <a:pt x="611" y="1782"/>
                  </a:lnTo>
                  <a:lnTo>
                    <a:pt x="622" y="1785"/>
                  </a:lnTo>
                  <a:lnTo>
                    <a:pt x="634" y="1789"/>
                  </a:lnTo>
                  <a:lnTo>
                    <a:pt x="646" y="1793"/>
                  </a:lnTo>
                  <a:lnTo>
                    <a:pt x="658" y="1798"/>
                  </a:lnTo>
                  <a:lnTo>
                    <a:pt x="655" y="1794"/>
                  </a:lnTo>
                  <a:lnTo>
                    <a:pt x="668" y="1790"/>
                  </a:lnTo>
                  <a:lnTo>
                    <a:pt x="675" y="1788"/>
                  </a:lnTo>
                  <a:lnTo>
                    <a:pt x="681" y="1786"/>
                  </a:lnTo>
                  <a:lnTo>
                    <a:pt x="693" y="1784"/>
                  </a:lnTo>
                  <a:lnTo>
                    <a:pt x="705" y="1783"/>
                  </a:lnTo>
                  <a:lnTo>
                    <a:pt x="717" y="1783"/>
                  </a:lnTo>
                  <a:lnTo>
                    <a:pt x="729" y="1785"/>
                  </a:lnTo>
                  <a:lnTo>
                    <a:pt x="736" y="1786"/>
                  </a:lnTo>
                  <a:lnTo>
                    <a:pt x="742" y="1787"/>
                  </a:lnTo>
                  <a:lnTo>
                    <a:pt x="756" y="1791"/>
                  </a:lnTo>
                  <a:lnTo>
                    <a:pt x="764" y="1795"/>
                  </a:lnTo>
                  <a:lnTo>
                    <a:pt x="772" y="1799"/>
                  </a:lnTo>
                  <a:lnTo>
                    <a:pt x="779" y="1803"/>
                  </a:lnTo>
                  <a:lnTo>
                    <a:pt x="785" y="1809"/>
                  </a:lnTo>
                  <a:lnTo>
                    <a:pt x="791" y="1814"/>
                  </a:lnTo>
                  <a:lnTo>
                    <a:pt x="796" y="1820"/>
                  </a:lnTo>
                  <a:lnTo>
                    <a:pt x="805" y="1833"/>
                  </a:lnTo>
                  <a:lnTo>
                    <a:pt x="814" y="1847"/>
                  </a:lnTo>
                  <a:lnTo>
                    <a:pt x="824" y="1860"/>
                  </a:lnTo>
                  <a:lnTo>
                    <a:pt x="829" y="1867"/>
                  </a:lnTo>
                  <a:lnTo>
                    <a:pt x="835" y="1873"/>
                  </a:lnTo>
                  <a:lnTo>
                    <a:pt x="842" y="1880"/>
                  </a:lnTo>
                  <a:lnTo>
                    <a:pt x="846" y="1882"/>
                  </a:lnTo>
                  <a:lnTo>
                    <a:pt x="850" y="1885"/>
                  </a:lnTo>
                  <a:lnTo>
                    <a:pt x="870" y="1899"/>
                  </a:lnTo>
                  <a:lnTo>
                    <a:pt x="889" y="1912"/>
                  </a:lnTo>
                  <a:lnTo>
                    <a:pt x="898" y="1917"/>
                  </a:lnTo>
                  <a:lnTo>
                    <a:pt x="908" y="1923"/>
                  </a:lnTo>
                  <a:lnTo>
                    <a:pt x="917" y="1927"/>
                  </a:lnTo>
                  <a:lnTo>
                    <a:pt x="926" y="1932"/>
                  </a:lnTo>
                  <a:lnTo>
                    <a:pt x="936" y="1936"/>
                  </a:lnTo>
                  <a:lnTo>
                    <a:pt x="946" y="1939"/>
                  </a:lnTo>
                  <a:lnTo>
                    <a:pt x="956" y="1942"/>
                  </a:lnTo>
                  <a:lnTo>
                    <a:pt x="966" y="1945"/>
                  </a:lnTo>
                  <a:lnTo>
                    <a:pt x="977" y="1947"/>
                  </a:lnTo>
                  <a:lnTo>
                    <a:pt x="988" y="1949"/>
                  </a:lnTo>
                  <a:lnTo>
                    <a:pt x="1000" y="1950"/>
                  </a:lnTo>
                  <a:lnTo>
                    <a:pt x="1013" y="1951"/>
                  </a:lnTo>
                  <a:lnTo>
                    <a:pt x="1021" y="1951"/>
                  </a:lnTo>
                  <a:lnTo>
                    <a:pt x="1030" y="1951"/>
                  </a:lnTo>
                  <a:lnTo>
                    <a:pt x="1038" y="1950"/>
                  </a:lnTo>
                  <a:lnTo>
                    <a:pt x="1046" y="1948"/>
                  </a:lnTo>
                  <a:lnTo>
                    <a:pt x="1054" y="1946"/>
                  </a:lnTo>
                  <a:lnTo>
                    <a:pt x="1061" y="1943"/>
                  </a:lnTo>
                  <a:lnTo>
                    <a:pt x="1068" y="1940"/>
                  </a:lnTo>
                  <a:lnTo>
                    <a:pt x="1075" y="1937"/>
                  </a:lnTo>
                  <a:lnTo>
                    <a:pt x="1088" y="1929"/>
                  </a:lnTo>
                  <a:lnTo>
                    <a:pt x="1101" y="1920"/>
                  </a:lnTo>
                  <a:lnTo>
                    <a:pt x="1113" y="1911"/>
                  </a:lnTo>
                  <a:lnTo>
                    <a:pt x="1125" y="1901"/>
                  </a:lnTo>
                  <a:lnTo>
                    <a:pt x="1150" y="1881"/>
                  </a:lnTo>
                  <a:lnTo>
                    <a:pt x="1162" y="1872"/>
                  </a:lnTo>
                  <a:lnTo>
                    <a:pt x="1176" y="1863"/>
                  </a:lnTo>
                  <a:lnTo>
                    <a:pt x="1190" y="1856"/>
                  </a:lnTo>
                  <a:lnTo>
                    <a:pt x="1197" y="1853"/>
                  </a:lnTo>
                  <a:lnTo>
                    <a:pt x="1205" y="1850"/>
                  </a:lnTo>
                  <a:lnTo>
                    <a:pt x="1213" y="1848"/>
                  </a:lnTo>
                  <a:lnTo>
                    <a:pt x="1221" y="1846"/>
                  </a:lnTo>
                  <a:lnTo>
                    <a:pt x="1229" y="1845"/>
                  </a:lnTo>
                  <a:lnTo>
                    <a:pt x="1238" y="1845"/>
                  </a:lnTo>
                  <a:lnTo>
                    <a:pt x="1265" y="1844"/>
                  </a:lnTo>
                  <a:lnTo>
                    <a:pt x="1278" y="1845"/>
                  </a:lnTo>
                  <a:lnTo>
                    <a:pt x="1290" y="1846"/>
                  </a:lnTo>
                  <a:lnTo>
                    <a:pt x="1302" y="1847"/>
                  </a:lnTo>
                  <a:lnTo>
                    <a:pt x="1313" y="1849"/>
                  </a:lnTo>
                  <a:lnTo>
                    <a:pt x="1324" y="1852"/>
                  </a:lnTo>
                  <a:lnTo>
                    <a:pt x="1335" y="1855"/>
                  </a:lnTo>
                  <a:lnTo>
                    <a:pt x="1346" y="1858"/>
                  </a:lnTo>
                  <a:lnTo>
                    <a:pt x="1357" y="1862"/>
                  </a:lnTo>
                  <a:lnTo>
                    <a:pt x="1368" y="1866"/>
                  </a:lnTo>
                  <a:lnTo>
                    <a:pt x="1379" y="1871"/>
                  </a:lnTo>
                  <a:lnTo>
                    <a:pt x="1389" y="1877"/>
                  </a:lnTo>
                  <a:lnTo>
                    <a:pt x="1400" y="1883"/>
                  </a:lnTo>
                  <a:lnTo>
                    <a:pt x="1423" y="1898"/>
                  </a:lnTo>
                  <a:lnTo>
                    <a:pt x="1426" y="1906"/>
                  </a:lnTo>
                  <a:lnTo>
                    <a:pt x="1427" y="1913"/>
                  </a:lnTo>
                  <a:lnTo>
                    <a:pt x="1429" y="1920"/>
                  </a:lnTo>
                  <a:lnTo>
                    <a:pt x="1429" y="1927"/>
                  </a:lnTo>
                  <a:lnTo>
                    <a:pt x="1429" y="1934"/>
                  </a:lnTo>
                  <a:lnTo>
                    <a:pt x="1429" y="1942"/>
                  </a:lnTo>
                  <a:lnTo>
                    <a:pt x="1428" y="1949"/>
                  </a:lnTo>
                  <a:lnTo>
                    <a:pt x="1426" y="1957"/>
                  </a:lnTo>
                  <a:lnTo>
                    <a:pt x="1425" y="1961"/>
                  </a:lnTo>
                  <a:lnTo>
                    <a:pt x="1424" y="1965"/>
                  </a:lnTo>
                  <a:lnTo>
                    <a:pt x="1421" y="1971"/>
                  </a:lnTo>
                  <a:lnTo>
                    <a:pt x="1417" y="1977"/>
                  </a:lnTo>
                  <a:lnTo>
                    <a:pt x="1412" y="1982"/>
                  </a:lnTo>
                  <a:lnTo>
                    <a:pt x="1406" y="1987"/>
                  </a:lnTo>
                  <a:lnTo>
                    <a:pt x="1401" y="1991"/>
                  </a:lnTo>
                  <a:lnTo>
                    <a:pt x="1388" y="1999"/>
                  </a:lnTo>
                  <a:lnTo>
                    <a:pt x="1376" y="2007"/>
                  </a:lnTo>
                  <a:lnTo>
                    <a:pt x="1371" y="2012"/>
                  </a:lnTo>
                  <a:lnTo>
                    <a:pt x="1366" y="2017"/>
                  </a:lnTo>
                  <a:lnTo>
                    <a:pt x="1361" y="2022"/>
                  </a:lnTo>
                  <a:lnTo>
                    <a:pt x="1358" y="2028"/>
                  </a:lnTo>
                  <a:lnTo>
                    <a:pt x="1356" y="2034"/>
                  </a:lnTo>
                  <a:lnTo>
                    <a:pt x="1355" y="2038"/>
                  </a:lnTo>
                  <a:lnTo>
                    <a:pt x="1354" y="2042"/>
                  </a:lnTo>
                  <a:lnTo>
                    <a:pt x="1354" y="2047"/>
                  </a:lnTo>
                  <a:lnTo>
                    <a:pt x="1354" y="2052"/>
                  </a:lnTo>
                  <a:lnTo>
                    <a:pt x="1354" y="2056"/>
                  </a:lnTo>
                  <a:lnTo>
                    <a:pt x="1354" y="2061"/>
                  </a:lnTo>
                  <a:lnTo>
                    <a:pt x="1356" y="2070"/>
                  </a:lnTo>
                  <a:lnTo>
                    <a:pt x="1358" y="2078"/>
                  </a:lnTo>
                  <a:lnTo>
                    <a:pt x="1362" y="2086"/>
                  </a:lnTo>
                  <a:lnTo>
                    <a:pt x="1366" y="2094"/>
                  </a:lnTo>
                  <a:lnTo>
                    <a:pt x="1371" y="2101"/>
                  </a:lnTo>
                  <a:lnTo>
                    <a:pt x="1376" y="2108"/>
                  </a:lnTo>
                  <a:lnTo>
                    <a:pt x="1382" y="2114"/>
                  </a:lnTo>
                  <a:lnTo>
                    <a:pt x="1389" y="2120"/>
                  </a:lnTo>
                  <a:lnTo>
                    <a:pt x="1396" y="2126"/>
                  </a:lnTo>
                  <a:lnTo>
                    <a:pt x="1404" y="2131"/>
                  </a:lnTo>
                  <a:lnTo>
                    <a:pt x="1412" y="2135"/>
                  </a:lnTo>
                  <a:lnTo>
                    <a:pt x="1421" y="2139"/>
                  </a:lnTo>
                  <a:lnTo>
                    <a:pt x="1430" y="2143"/>
                  </a:lnTo>
                  <a:lnTo>
                    <a:pt x="1439" y="2145"/>
                  </a:lnTo>
                  <a:lnTo>
                    <a:pt x="1449" y="2148"/>
                  </a:lnTo>
                  <a:lnTo>
                    <a:pt x="1460" y="2150"/>
                  </a:lnTo>
                  <a:lnTo>
                    <a:pt x="1471" y="2151"/>
                  </a:lnTo>
                  <a:lnTo>
                    <a:pt x="1482" y="2151"/>
                  </a:lnTo>
                  <a:lnTo>
                    <a:pt x="1493" y="2150"/>
                  </a:lnTo>
                  <a:lnTo>
                    <a:pt x="1499" y="2149"/>
                  </a:lnTo>
                  <a:lnTo>
                    <a:pt x="1504" y="2148"/>
                  </a:lnTo>
                  <a:lnTo>
                    <a:pt x="1515" y="2146"/>
                  </a:lnTo>
                  <a:lnTo>
                    <a:pt x="1525" y="2143"/>
                  </a:lnTo>
                  <a:lnTo>
                    <a:pt x="1534" y="2139"/>
                  </a:lnTo>
                  <a:lnTo>
                    <a:pt x="1543" y="2134"/>
                  </a:lnTo>
                  <a:lnTo>
                    <a:pt x="1551" y="2128"/>
                  </a:lnTo>
                  <a:lnTo>
                    <a:pt x="1554" y="2125"/>
                  </a:lnTo>
                  <a:lnTo>
                    <a:pt x="1558" y="2121"/>
                  </a:lnTo>
                  <a:lnTo>
                    <a:pt x="1561" y="2118"/>
                  </a:lnTo>
                  <a:lnTo>
                    <a:pt x="1564" y="2114"/>
                  </a:lnTo>
                  <a:lnTo>
                    <a:pt x="1568" y="2105"/>
                  </a:lnTo>
                  <a:lnTo>
                    <a:pt x="1570" y="2101"/>
                  </a:lnTo>
                  <a:lnTo>
                    <a:pt x="1572" y="2096"/>
                  </a:lnTo>
                  <a:lnTo>
                    <a:pt x="1573" y="2091"/>
                  </a:lnTo>
                  <a:lnTo>
                    <a:pt x="1574" y="2086"/>
                  </a:lnTo>
                  <a:lnTo>
                    <a:pt x="1574" y="2079"/>
                  </a:lnTo>
                  <a:lnTo>
                    <a:pt x="1573" y="2072"/>
                  </a:lnTo>
                  <a:lnTo>
                    <a:pt x="1572" y="2069"/>
                  </a:lnTo>
                  <a:lnTo>
                    <a:pt x="1571" y="2066"/>
                  </a:lnTo>
                  <a:lnTo>
                    <a:pt x="1568" y="2061"/>
                  </a:lnTo>
                  <a:lnTo>
                    <a:pt x="1565" y="2056"/>
                  </a:lnTo>
                  <a:lnTo>
                    <a:pt x="1561" y="2051"/>
                  </a:lnTo>
                  <a:lnTo>
                    <a:pt x="1556" y="2046"/>
                  </a:lnTo>
                  <a:lnTo>
                    <a:pt x="1552" y="2042"/>
                  </a:lnTo>
                  <a:lnTo>
                    <a:pt x="1542" y="2033"/>
                  </a:lnTo>
                  <a:lnTo>
                    <a:pt x="1533" y="2023"/>
                  </a:lnTo>
                  <a:lnTo>
                    <a:pt x="1529" y="2017"/>
                  </a:lnTo>
                  <a:lnTo>
                    <a:pt x="1525" y="2012"/>
                  </a:lnTo>
                  <a:lnTo>
                    <a:pt x="1522" y="2005"/>
                  </a:lnTo>
                  <a:lnTo>
                    <a:pt x="1520" y="1998"/>
                  </a:lnTo>
                  <a:lnTo>
                    <a:pt x="1517" y="1981"/>
                  </a:lnTo>
                  <a:lnTo>
                    <a:pt x="1517" y="1973"/>
                  </a:lnTo>
                  <a:lnTo>
                    <a:pt x="1516" y="1965"/>
                  </a:lnTo>
                  <a:lnTo>
                    <a:pt x="1517" y="1958"/>
                  </a:lnTo>
                  <a:lnTo>
                    <a:pt x="1517" y="1950"/>
                  </a:lnTo>
                  <a:lnTo>
                    <a:pt x="1520" y="1932"/>
                  </a:lnTo>
                  <a:lnTo>
                    <a:pt x="1530" y="1914"/>
                  </a:lnTo>
                  <a:lnTo>
                    <a:pt x="1535" y="1905"/>
                  </a:lnTo>
                  <a:lnTo>
                    <a:pt x="1540" y="1898"/>
                  </a:lnTo>
                  <a:lnTo>
                    <a:pt x="1546" y="1890"/>
                  </a:lnTo>
                  <a:lnTo>
                    <a:pt x="1552" y="1883"/>
                  </a:lnTo>
                  <a:lnTo>
                    <a:pt x="1559" y="1877"/>
                  </a:lnTo>
                  <a:lnTo>
                    <a:pt x="1566" y="1871"/>
                  </a:lnTo>
                  <a:lnTo>
                    <a:pt x="1573" y="1866"/>
                  </a:lnTo>
                  <a:lnTo>
                    <a:pt x="1581" y="1861"/>
                  </a:lnTo>
                  <a:lnTo>
                    <a:pt x="1589" y="1857"/>
                  </a:lnTo>
                  <a:lnTo>
                    <a:pt x="1598" y="1853"/>
                  </a:lnTo>
                  <a:lnTo>
                    <a:pt x="1607" y="1850"/>
                  </a:lnTo>
                  <a:lnTo>
                    <a:pt x="1616" y="1848"/>
                  </a:lnTo>
                  <a:lnTo>
                    <a:pt x="1626" y="1846"/>
                  </a:lnTo>
                  <a:lnTo>
                    <a:pt x="1636" y="1845"/>
                  </a:lnTo>
                  <a:lnTo>
                    <a:pt x="1644" y="1844"/>
                  </a:lnTo>
                  <a:lnTo>
                    <a:pt x="1652" y="1844"/>
                  </a:lnTo>
                  <a:lnTo>
                    <a:pt x="1661" y="1844"/>
                  </a:lnTo>
                  <a:lnTo>
                    <a:pt x="1669" y="1845"/>
                  </a:lnTo>
                  <a:lnTo>
                    <a:pt x="1678" y="1847"/>
                  </a:lnTo>
                  <a:lnTo>
                    <a:pt x="1686" y="1848"/>
                  </a:lnTo>
                  <a:lnTo>
                    <a:pt x="1695" y="1850"/>
                  </a:lnTo>
                  <a:lnTo>
                    <a:pt x="1703" y="1853"/>
                  </a:lnTo>
                  <a:lnTo>
                    <a:pt x="1712" y="1856"/>
                  </a:lnTo>
                  <a:lnTo>
                    <a:pt x="1720" y="1859"/>
                  </a:lnTo>
                  <a:lnTo>
                    <a:pt x="1728" y="1863"/>
                  </a:lnTo>
                  <a:lnTo>
                    <a:pt x="1736" y="1867"/>
                  </a:lnTo>
                  <a:lnTo>
                    <a:pt x="1743" y="1871"/>
                  </a:lnTo>
                  <a:lnTo>
                    <a:pt x="1750" y="1875"/>
                  </a:lnTo>
                  <a:lnTo>
                    <a:pt x="1757" y="1880"/>
                  </a:lnTo>
                  <a:lnTo>
                    <a:pt x="1763" y="1885"/>
                  </a:lnTo>
                  <a:lnTo>
                    <a:pt x="1759" y="1885"/>
                  </a:lnTo>
                  <a:lnTo>
                    <a:pt x="1768" y="1884"/>
                  </a:lnTo>
                  <a:lnTo>
                    <a:pt x="1777" y="1884"/>
                  </a:lnTo>
                  <a:lnTo>
                    <a:pt x="1785" y="1884"/>
                  </a:lnTo>
                  <a:lnTo>
                    <a:pt x="1795" y="1885"/>
                  </a:lnTo>
                  <a:lnTo>
                    <a:pt x="1802" y="1886"/>
                  </a:lnTo>
                  <a:lnTo>
                    <a:pt x="1809" y="1888"/>
                  </a:lnTo>
                  <a:lnTo>
                    <a:pt x="1816" y="1890"/>
                  </a:lnTo>
                  <a:lnTo>
                    <a:pt x="1824" y="1892"/>
                  </a:lnTo>
                  <a:lnTo>
                    <a:pt x="1830" y="1894"/>
                  </a:lnTo>
                  <a:lnTo>
                    <a:pt x="1836" y="1897"/>
                  </a:lnTo>
                  <a:lnTo>
                    <a:pt x="1842" y="1899"/>
                  </a:lnTo>
                  <a:lnTo>
                    <a:pt x="1848" y="1903"/>
                  </a:lnTo>
                  <a:lnTo>
                    <a:pt x="1853" y="1906"/>
                  </a:lnTo>
                  <a:lnTo>
                    <a:pt x="1858" y="1910"/>
                  </a:lnTo>
                  <a:lnTo>
                    <a:pt x="1863" y="1914"/>
                  </a:lnTo>
                  <a:lnTo>
                    <a:pt x="1868" y="1919"/>
                  </a:lnTo>
                  <a:lnTo>
                    <a:pt x="1873" y="1924"/>
                  </a:lnTo>
                  <a:lnTo>
                    <a:pt x="1877" y="1930"/>
                  </a:lnTo>
                  <a:lnTo>
                    <a:pt x="1886" y="1942"/>
                  </a:lnTo>
                  <a:lnTo>
                    <a:pt x="1896" y="1947"/>
                  </a:lnTo>
                  <a:lnTo>
                    <a:pt x="1905" y="1951"/>
                  </a:lnTo>
                  <a:lnTo>
                    <a:pt x="1914" y="1954"/>
                  </a:lnTo>
                  <a:lnTo>
                    <a:pt x="1923" y="1956"/>
                  </a:lnTo>
                  <a:lnTo>
                    <a:pt x="1932" y="1957"/>
                  </a:lnTo>
                  <a:lnTo>
                    <a:pt x="1941" y="1957"/>
                  </a:lnTo>
                  <a:lnTo>
                    <a:pt x="1951" y="1957"/>
                  </a:lnTo>
                  <a:lnTo>
                    <a:pt x="1962" y="1956"/>
                  </a:lnTo>
                  <a:lnTo>
                    <a:pt x="1969" y="1954"/>
                  </a:lnTo>
                  <a:lnTo>
                    <a:pt x="1977" y="1952"/>
                  </a:lnTo>
                  <a:lnTo>
                    <a:pt x="1983" y="1948"/>
                  </a:lnTo>
                  <a:lnTo>
                    <a:pt x="1989" y="1944"/>
                  </a:lnTo>
                  <a:lnTo>
                    <a:pt x="1994" y="1940"/>
                  </a:lnTo>
                  <a:lnTo>
                    <a:pt x="1999" y="1935"/>
                  </a:lnTo>
                  <a:lnTo>
                    <a:pt x="2008" y="1924"/>
                  </a:lnTo>
                  <a:lnTo>
                    <a:pt x="2017" y="1913"/>
                  </a:lnTo>
                  <a:lnTo>
                    <a:pt x="2022" y="1908"/>
                  </a:lnTo>
                  <a:lnTo>
                    <a:pt x="2028" y="1903"/>
                  </a:lnTo>
                  <a:lnTo>
                    <a:pt x="2033" y="1898"/>
                  </a:lnTo>
                  <a:lnTo>
                    <a:pt x="2040" y="1894"/>
                  </a:lnTo>
                  <a:lnTo>
                    <a:pt x="2046" y="1891"/>
                  </a:lnTo>
                  <a:lnTo>
                    <a:pt x="2054" y="1888"/>
                  </a:lnTo>
                  <a:lnTo>
                    <a:pt x="2065" y="1886"/>
                  </a:lnTo>
                  <a:lnTo>
                    <a:pt x="2074" y="1885"/>
                  </a:lnTo>
                  <a:lnTo>
                    <a:pt x="2084" y="1884"/>
                  </a:lnTo>
                  <a:lnTo>
                    <a:pt x="2093" y="1883"/>
                  </a:lnTo>
                  <a:lnTo>
                    <a:pt x="2102" y="1884"/>
                  </a:lnTo>
                  <a:lnTo>
                    <a:pt x="2111" y="1885"/>
                  </a:lnTo>
                  <a:lnTo>
                    <a:pt x="2121" y="1887"/>
                  </a:lnTo>
                  <a:lnTo>
                    <a:pt x="2131" y="1890"/>
                  </a:lnTo>
                  <a:lnTo>
                    <a:pt x="2141" y="1893"/>
                  </a:lnTo>
                  <a:lnTo>
                    <a:pt x="2150" y="1897"/>
                  </a:lnTo>
                  <a:lnTo>
                    <a:pt x="2158" y="1900"/>
                  </a:lnTo>
                  <a:lnTo>
                    <a:pt x="2166" y="1905"/>
                  </a:lnTo>
                  <a:lnTo>
                    <a:pt x="2173" y="1910"/>
                  </a:lnTo>
                  <a:lnTo>
                    <a:pt x="2181" y="1915"/>
                  </a:lnTo>
                  <a:lnTo>
                    <a:pt x="2188" y="1922"/>
                  </a:lnTo>
                  <a:lnTo>
                    <a:pt x="2195" y="1929"/>
                  </a:lnTo>
                  <a:lnTo>
                    <a:pt x="2197" y="1938"/>
                  </a:lnTo>
                  <a:lnTo>
                    <a:pt x="2198" y="1946"/>
                  </a:lnTo>
                  <a:lnTo>
                    <a:pt x="2198" y="1954"/>
                  </a:lnTo>
                  <a:lnTo>
                    <a:pt x="2197" y="1962"/>
                  </a:lnTo>
                  <a:lnTo>
                    <a:pt x="2196" y="1970"/>
                  </a:lnTo>
                  <a:lnTo>
                    <a:pt x="2194" y="1977"/>
                  </a:lnTo>
                  <a:lnTo>
                    <a:pt x="2191" y="1985"/>
                  </a:lnTo>
                  <a:lnTo>
                    <a:pt x="2187" y="1993"/>
                  </a:lnTo>
                  <a:lnTo>
                    <a:pt x="2184" y="1998"/>
                  </a:lnTo>
                  <a:lnTo>
                    <a:pt x="2181" y="2003"/>
                  </a:lnTo>
                  <a:lnTo>
                    <a:pt x="2177" y="2006"/>
                  </a:lnTo>
                  <a:lnTo>
                    <a:pt x="2173" y="2010"/>
                  </a:lnTo>
                  <a:lnTo>
                    <a:pt x="2168" y="2012"/>
                  </a:lnTo>
                  <a:lnTo>
                    <a:pt x="2163" y="2015"/>
                  </a:lnTo>
                  <a:lnTo>
                    <a:pt x="2154" y="2019"/>
                  </a:lnTo>
                  <a:lnTo>
                    <a:pt x="2144" y="2023"/>
                  </a:lnTo>
                  <a:lnTo>
                    <a:pt x="2139" y="2026"/>
                  </a:lnTo>
                  <a:lnTo>
                    <a:pt x="2135" y="2028"/>
                  </a:lnTo>
                  <a:lnTo>
                    <a:pt x="2131" y="2032"/>
                  </a:lnTo>
                  <a:lnTo>
                    <a:pt x="2127" y="2035"/>
                  </a:lnTo>
                  <a:lnTo>
                    <a:pt x="2126" y="2038"/>
                  </a:lnTo>
                  <a:lnTo>
                    <a:pt x="2124" y="2040"/>
                  </a:lnTo>
                  <a:lnTo>
                    <a:pt x="2121" y="2045"/>
                  </a:lnTo>
                  <a:lnTo>
                    <a:pt x="2119" y="2054"/>
                  </a:lnTo>
                  <a:lnTo>
                    <a:pt x="2117" y="2064"/>
                  </a:lnTo>
                  <a:lnTo>
                    <a:pt x="2117" y="2068"/>
                  </a:lnTo>
                  <a:lnTo>
                    <a:pt x="2117" y="2073"/>
                  </a:lnTo>
                  <a:lnTo>
                    <a:pt x="2117" y="2077"/>
                  </a:lnTo>
                  <a:lnTo>
                    <a:pt x="2118" y="2082"/>
                  </a:lnTo>
                  <a:lnTo>
                    <a:pt x="2120" y="2090"/>
                  </a:lnTo>
                  <a:lnTo>
                    <a:pt x="2121" y="2095"/>
                  </a:lnTo>
                  <a:lnTo>
                    <a:pt x="2123" y="2099"/>
                  </a:lnTo>
                  <a:lnTo>
                    <a:pt x="2127" y="2107"/>
                  </a:lnTo>
                  <a:lnTo>
                    <a:pt x="2132" y="2115"/>
                  </a:lnTo>
                  <a:lnTo>
                    <a:pt x="2138" y="2123"/>
                  </a:lnTo>
                  <a:lnTo>
                    <a:pt x="2144" y="2130"/>
                  </a:lnTo>
                  <a:lnTo>
                    <a:pt x="2152" y="2136"/>
                  </a:lnTo>
                  <a:lnTo>
                    <a:pt x="2159" y="2142"/>
                  </a:lnTo>
                  <a:lnTo>
                    <a:pt x="2168" y="2148"/>
                  </a:lnTo>
                  <a:lnTo>
                    <a:pt x="2177" y="2152"/>
                  </a:lnTo>
                  <a:lnTo>
                    <a:pt x="2186" y="2156"/>
                  </a:lnTo>
                  <a:lnTo>
                    <a:pt x="2195" y="2160"/>
                  </a:lnTo>
                  <a:lnTo>
                    <a:pt x="2206" y="2162"/>
                  </a:lnTo>
                  <a:lnTo>
                    <a:pt x="2211" y="2163"/>
                  </a:lnTo>
                  <a:lnTo>
                    <a:pt x="2217" y="2164"/>
                  </a:lnTo>
                  <a:lnTo>
                    <a:pt x="2228" y="2164"/>
                  </a:lnTo>
                  <a:lnTo>
                    <a:pt x="2239" y="2163"/>
                  </a:lnTo>
                  <a:lnTo>
                    <a:pt x="2251" y="2162"/>
                  </a:lnTo>
                  <a:lnTo>
                    <a:pt x="2262" y="2159"/>
                  </a:lnTo>
                  <a:lnTo>
                    <a:pt x="2272" y="2156"/>
                  </a:lnTo>
                  <a:lnTo>
                    <a:pt x="2277" y="2154"/>
                  </a:lnTo>
                  <a:lnTo>
                    <a:pt x="2282" y="2151"/>
                  </a:lnTo>
                  <a:lnTo>
                    <a:pt x="2287" y="2149"/>
                  </a:lnTo>
                  <a:lnTo>
                    <a:pt x="2292" y="2146"/>
                  </a:lnTo>
                  <a:lnTo>
                    <a:pt x="2300" y="2140"/>
                  </a:lnTo>
                  <a:lnTo>
                    <a:pt x="2304" y="2137"/>
                  </a:lnTo>
                  <a:lnTo>
                    <a:pt x="2308" y="2133"/>
                  </a:lnTo>
                  <a:lnTo>
                    <a:pt x="2314" y="2125"/>
                  </a:lnTo>
                  <a:lnTo>
                    <a:pt x="2317" y="2121"/>
                  </a:lnTo>
                  <a:lnTo>
                    <a:pt x="2319" y="2117"/>
                  </a:lnTo>
                  <a:lnTo>
                    <a:pt x="2321" y="2113"/>
                  </a:lnTo>
                  <a:lnTo>
                    <a:pt x="2323" y="2108"/>
                  </a:lnTo>
                  <a:lnTo>
                    <a:pt x="2324" y="2103"/>
                  </a:lnTo>
                  <a:lnTo>
                    <a:pt x="2325" y="2098"/>
                  </a:lnTo>
                  <a:lnTo>
                    <a:pt x="2325" y="2093"/>
                  </a:lnTo>
                  <a:lnTo>
                    <a:pt x="2325" y="2087"/>
                  </a:lnTo>
                  <a:lnTo>
                    <a:pt x="2324" y="2081"/>
                  </a:lnTo>
                  <a:lnTo>
                    <a:pt x="2323" y="2075"/>
                  </a:lnTo>
                  <a:lnTo>
                    <a:pt x="2320" y="2070"/>
                  </a:lnTo>
                  <a:lnTo>
                    <a:pt x="2318" y="2068"/>
                  </a:lnTo>
                  <a:lnTo>
                    <a:pt x="2317" y="2066"/>
                  </a:lnTo>
                  <a:lnTo>
                    <a:pt x="2313" y="2061"/>
                  </a:lnTo>
                  <a:lnTo>
                    <a:pt x="2309" y="2058"/>
                  </a:lnTo>
                  <a:lnTo>
                    <a:pt x="2299" y="2050"/>
                  </a:lnTo>
                  <a:lnTo>
                    <a:pt x="2290" y="2043"/>
                  </a:lnTo>
                  <a:lnTo>
                    <a:pt x="2285" y="2039"/>
                  </a:lnTo>
                  <a:lnTo>
                    <a:pt x="2281" y="2035"/>
                  </a:lnTo>
                  <a:lnTo>
                    <a:pt x="2277" y="2031"/>
                  </a:lnTo>
                  <a:lnTo>
                    <a:pt x="2273" y="2026"/>
                  </a:lnTo>
                  <a:lnTo>
                    <a:pt x="2271" y="2020"/>
                  </a:lnTo>
                  <a:lnTo>
                    <a:pt x="2269" y="2014"/>
                  </a:lnTo>
                  <a:lnTo>
                    <a:pt x="2267" y="2003"/>
                  </a:lnTo>
                  <a:lnTo>
                    <a:pt x="2266" y="1998"/>
                  </a:lnTo>
                  <a:lnTo>
                    <a:pt x="2266" y="1993"/>
                  </a:lnTo>
                  <a:lnTo>
                    <a:pt x="2266" y="1984"/>
                  </a:lnTo>
                  <a:lnTo>
                    <a:pt x="2266" y="1974"/>
                  </a:lnTo>
                  <a:lnTo>
                    <a:pt x="2268" y="1965"/>
                  </a:lnTo>
                  <a:lnTo>
                    <a:pt x="2271" y="1956"/>
                  </a:lnTo>
                  <a:lnTo>
                    <a:pt x="2275" y="1947"/>
                  </a:lnTo>
                  <a:lnTo>
                    <a:pt x="2277" y="1942"/>
                  </a:lnTo>
                  <a:lnTo>
                    <a:pt x="2280" y="1937"/>
                  </a:lnTo>
                  <a:lnTo>
                    <a:pt x="2288" y="1924"/>
                  </a:lnTo>
                  <a:lnTo>
                    <a:pt x="2292" y="1918"/>
                  </a:lnTo>
                  <a:lnTo>
                    <a:pt x="2297" y="1913"/>
                  </a:lnTo>
                  <a:lnTo>
                    <a:pt x="2302" y="1908"/>
                  </a:lnTo>
                  <a:lnTo>
                    <a:pt x="2307" y="1903"/>
                  </a:lnTo>
                  <a:lnTo>
                    <a:pt x="2314" y="1899"/>
                  </a:lnTo>
                  <a:lnTo>
                    <a:pt x="2321" y="1895"/>
                  </a:lnTo>
                  <a:lnTo>
                    <a:pt x="2383" y="1870"/>
                  </a:lnTo>
                  <a:lnTo>
                    <a:pt x="2382" y="1862"/>
                  </a:lnTo>
                  <a:lnTo>
                    <a:pt x="2382" y="1855"/>
                  </a:lnTo>
                  <a:lnTo>
                    <a:pt x="2382" y="1848"/>
                  </a:lnTo>
                  <a:lnTo>
                    <a:pt x="2384" y="1841"/>
                  </a:lnTo>
                  <a:lnTo>
                    <a:pt x="2386" y="1834"/>
                  </a:lnTo>
                  <a:lnTo>
                    <a:pt x="2389" y="1827"/>
                  </a:lnTo>
                  <a:lnTo>
                    <a:pt x="2393" y="1821"/>
                  </a:lnTo>
                  <a:lnTo>
                    <a:pt x="2399" y="1815"/>
                  </a:lnTo>
                  <a:lnTo>
                    <a:pt x="2403" y="1811"/>
                  </a:lnTo>
                  <a:lnTo>
                    <a:pt x="2407" y="1808"/>
                  </a:lnTo>
                  <a:lnTo>
                    <a:pt x="2412" y="1805"/>
                  </a:lnTo>
                  <a:lnTo>
                    <a:pt x="2416" y="1803"/>
                  </a:lnTo>
                  <a:lnTo>
                    <a:pt x="2421" y="1802"/>
                  </a:lnTo>
                  <a:lnTo>
                    <a:pt x="2426" y="1801"/>
                  </a:lnTo>
                  <a:lnTo>
                    <a:pt x="2431" y="1800"/>
                  </a:lnTo>
                  <a:lnTo>
                    <a:pt x="2436" y="1801"/>
                  </a:lnTo>
                  <a:lnTo>
                    <a:pt x="2441" y="1802"/>
                  </a:lnTo>
                  <a:lnTo>
                    <a:pt x="2443" y="1803"/>
                  </a:lnTo>
                  <a:lnTo>
                    <a:pt x="2445" y="1804"/>
                  </a:lnTo>
                  <a:lnTo>
                    <a:pt x="2447" y="1805"/>
                  </a:lnTo>
                  <a:lnTo>
                    <a:pt x="2448" y="1807"/>
                  </a:lnTo>
                  <a:lnTo>
                    <a:pt x="2451" y="1811"/>
                  </a:lnTo>
                  <a:lnTo>
                    <a:pt x="2453" y="1816"/>
                  </a:lnTo>
                  <a:lnTo>
                    <a:pt x="2454" y="1821"/>
                  </a:lnTo>
                  <a:lnTo>
                    <a:pt x="2457" y="1831"/>
                  </a:lnTo>
                  <a:lnTo>
                    <a:pt x="2459" y="1842"/>
                  </a:lnTo>
                  <a:lnTo>
                    <a:pt x="2461" y="1847"/>
                  </a:lnTo>
                  <a:lnTo>
                    <a:pt x="2463" y="1851"/>
                  </a:lnTo>
                  <a:lnTo>
                    <a:pt x="2465" y="1855"/>
                  </a:lnTo>
                  <a:lnTo>
                    <a:pt x="2469" y="1858"/>
                  </a:lnTo>
                  <a:lnTo>
                    <a:pt x="2470" y="1859"/>
                  </a:lnTo>
                  <a:lnTo>
                    <a:pt x="2472" y="1860"/>
                  </a:lnTo>
                  <a:lnTo>
                    <a:pt x="2475" y="1860"/>
                  </a:lnTo>
                  <a:lnTo>
                    <a:pt x="2477" y="1860"/>
                  </a:lnTo>
                  <a:lnTo>
                    <a:pt x="2484" y="1860"/>
                  </a:lnTo>
                  <a:lnTo>
                    <a:pt x="2487" y="1859"/>
                  </a:lnTo>
                  <a:lnTo>
                    <a:pt x="2489" y="1858"/>
                  </a:lnTo>
                  <a:lnTo>
                    <a:pt x="2495" y="1856"/>
                  </a:lnTo>
                  <a:lnTo>
                    <a:pt x="2499" y="1853"/>
                  </a:lnTo>
                  <a:lnTo>
                    <a:pt x="2504" y="1849"/>
                  </a:lnTo>
                  <a:lnTo>
                    <a:pt x="2508" y="1845"/>
                  </a:lnTo>
                  <a:lnTo>
                    <a:pt x="2516" y="1835"/>
                  </a:lnTo>
                  <a:lnTo>
                    <a:pt x="2520" y="1830"/>
                  </a:lnTo>
                  <a:lnTo>
                    <a:pt x="2524" y="1825"/>
                  </a:lnTo>
                  <a:lnTo>
                    <a:pt x="2527" y="1820"/>
                  </a:lnTo>
                  <a:lnTo>
                    <a:pt x="2530" y="1814"/>
                  </a:lnTo>
                  <a:lnTo>
                    <a:pt x="2532" y="1809"/>
                  </a:lnTo>
                  <a:lnTo>
                    <a:pt x="2534" y="1803"/>
                  </a:lnTo>
                  <a:lnTo>
                    <a:pt x="2537" y="1791"/>
                  </a:lnTo>
                  <a:lnTo>
                    <a:pt x="2538" y="1786"/>
                  </a:lnTo>
                  <a:lnTo>
                    <a:pt x="2538" y="1780"/>
                  </a:lnTo>
                  <a:lnTo>
                    <a:pt x="2537" y="1775"/>
                  </a:lnTo>
                  <a:lnTo>
                    <a:pt x="2536" y="1770"/>
                  </a:lnTo>
                  <a:lnTo>
                    <a:pt x="2534" y="1765"/>
                  </a:lnTo>
                  <a:lnTo>
                    <a:pt x="2533" y="1763"/>
                  </a:lnTo>
                  <a:lnTo>
                    <a:pt x="2531" y="1761"/>
                  </a:lnTo>
                  <a:lnTo>
                    <a:pt x="2529" y="1759"/>
                  </a:lnTo>
                  <a:lnTo>
                    <a:pt x="2527" y="1757"/>
                  </a:lnTo>
                  <a:lnTo>
                    <a:pt x="2523" y="1753"/>
                  </a:lnTo>
                  <a:lnTo>
                    <a:pt x="2515" y="1749"/>
                  </a:lnTo>
                  <a:lnTo>
                    <a:pt x="2508" y="1747"/>
                  </a:lnTo>
                  <a:lnTo>
                    <a:pt x="2500" y="1746"/>
                  </a:lnTo>
                  <a:lnTo>
                    <a:pt x="2493" y="1746"/>
                  </a:lnTo>
                  <a:lnTo>
                    <a:pt x="2489" y="1747"/>
                  </a:lnTo>
                  <a:lnTo>
                    <a:pt x="2486" y="1748"/>
                  </a:lnTo>
                  <a:lnTo>
                    <a:pt x="2479" y="1751"/>
                  </a:lnTo>
                  <a:lnTo>
                    <a:pt x="2475" y="1753"/>
                  </a:lnTo>
                  <a:lnTo>
                    <a:pt x="2472" y="1756"/>
                  </a:lnTo>
                  <a:lnTo>
                    <a:pt x="2466" y="1762"/>
                  </a:lnTo>
                  <a:lnTo>
                    <a:pt x="2452" y="1762"/>
                  </a:lnTo>
                  <a:lnTo>
                    <a:pt x="2446" y="1762"/>
                  </a:lnTo>
                  <a:lnTo>
                    <a:pt x="2440" y="1761"/>
                  </a:lnTo>
                  <a:lnTo>
                    <a:pt x="2434" y="1760"/>
                  </a:lnTo>
                  <a:lnTo>
                    <a:pt x="2428" y="1758"/>
                  </a:lnTo>
                  <a:lnTo>
                    <a:pt x="2415" y="1753"/>
                  </a:lnTo>
                  <a:lnTo>
                    <a:pt x="2406" y="1749"/>
                  </a:lnTo>
                  <a:lnTo>
                    <a:pt x="2397" y="1746"/>
                  </a:lnTo>
                  <a:lnTo>
                    <a:pt x="2389" y="1742"/>
                  </a:lnTo>
                  <a:lnTo>
                    <a:pt x="2382" y="1738"/>
                  </a:lnTo>
                  <a:lnTo>
                    <a:pt x="2376" y="1733"/>
                  </a:lnTo>
                  <a:lnTo>
                    <a:pt x="2370" y="1727"/>
                  </a:lnTo>
                  <a:lnTo>
                    <a:pt x="2367" y="1724"/>
                  </a:lnTo>
                  <a:lnTo>
                    <a:pt x="2365" y="1720"/>
                  </a:lnTo>
                  <a:lnTo>
                    <a:pt x="2363" y="1716"/>
                  </a:lnTo>
                  <a:lnTo>
                    <a:pt x="2361" y="1712"/>
                  </a:lnTo>
                  <a:lnTo>
                    <a:pt x="2359" y="1706"/>
                  </a:lnTo>
                  <a:lnTo>
                    <a:pt x="2358" y="1701"/>
                  </a:lnTo>
                  <a:lnTo>
                    <a:pt x="2358" y="1695"/>
                  </a:lnTo>
                  <a:lnTo>
                    <a:pt x="2358" y="1690"/>
                  </a:lnTo>
                  <a:lnTo>
                    <a:pt x="2359" y="1685"/>
                  </a:lnTo>
                  <a:lnTo>
                    <a:pt x="2360" y="1680"/>
                  </a:lnTo>
                  <a:lnTo>
                    <a:pt x="2364" y="1670"/>
                  </a:lnTo>
                  <a:lnTo>
                    <a:pt x="2366" y="1665"/>
                  </a:lnTo>
                  <a:lnTo>
                    <a:pt x="2369" y="1660"/>
                  </a:lnTo>
                  <a:lnTo>
                    <a:pt x="2376" y="1651"/>
                  </a:lnTo>
                  <a:lnTo>
                    <a:pt x="2384" y="1642"/>
                  </a:lnTo>
                  <a:lnTo>
                    <a:pt x="2393" y="1634"/>
                  </a:lnTo>
                  <a:lnTo>
                    <a:pt x="2400" y="1627"/>
                  </a:lnTo>
                  <a:lnTo>
                    <a:pt x="2404" y="1624"/>
                  </a:lnTo>
                  <a:lnTo>
                    <a:pt x="2408" y="1622"/>
                  </a:lnTo>
                  <a:lnTo>
                    <a:pt x="2416" y="1618"/>
                  </a:lnTo>
                  <a:lnTo>
                    <a:pt x="2424" y="1614"/>
                  </a:lnTo>
                  <a:lnTo>
                    <a:pt x="2432" y="1612"/>
                  </a:lnTo>
                  <a:lnTo>
                    <a:pt x="2441" y="1611"/>
                  </a:lnTo>
                  <a:lnTo>
                    <a:pt x="2450" y="1610"/>
                  </a:lnTo>
                  <a:lnTo>
                    <a:pt x="2458" y="1610"/>
                  </a:lnTo>
                  <a:lnTo>
                    <a:pt x="2467" y="1611"/>
                  </a:lnTo>
                  <a:lnTo>
                    <a:pt x="2476" y="1613"/>
                  </a:lnTo>
                  <a:lnTo>
                    <a:pt x="2485" y="1615"/>
                  </a:lnTo>
                  <a:lnTo>
                    <a:pt x="2494" y="1618"/>
                  </a:lnTo>
                  <a:lnTo>
                    <a:pt x="2503" y="1621"/>
                  </a:lnTo>
                  <a:lnTo>
                    <a:pt x="2513" y="1625"/>
                  </a:lnTo>
                  <a:lnTo>
                    <a:pt x="2522" y="1629"/>
                  </a:lnTo>
                  <a:lnTo>
                    <a:pt x="2530" y="1634"/>
                  </a:lnTo>
                  <a:lnTo>
                    <a:pt x="2541" y="1640"/>
                  </a:lnTo>
                  <a:lnTo>
                    <a:pt x="2550" y="1646"/>
                  </a:lnTo>
                  <a:lnTo>
                    <a:pt x="2559" y="1653"/>
                  </a:lnTo>
                  <a:lnTo>
                    <a:pt x="2566" y="1661"/>
                  </a:lnTo>
                  <a:lnTo>
                    <a:pt x="2570" y="1665"/>
                  </a:lnTo>
                  <a:lnTo>
                    <a:pt x="2573" y="1669"/>
                  </a:lnTo>
                  <a:lnTo>
                    <a:pt x="2576" y="1673"/>
                  </a:lnTo>
                  <a:lnTo>
                    <a:pt x="2579" y="1678"/>
                  </a:lnTo>
                  <a:lnTo>
                    <a:pt x="2585" y="1687"/>
                  </a:lnTo>
                  <a:lnTo>
                    <a:pt x="2590" y="1696"/>
                  </a:lnTo>
                  <a:lnTo>
                    <a:pt x="2594" y="1706"/>
                  </a:lnTo>
                  <a:lnTo>
                    <a:pt x="2597" y="1716"/>
                  </a:lnTo>
                  <a:lnTo>
                    <a:pt x="2600" y="1726"/>
                  </a:lnTo>
                  <a:lnTo>
                    <a:pt x="2603" y="1737"/>
                  </a:lnTo>
                  <a:lnTo>
                    <a:pt x="2605" y="1748"/>
                  </a:lnTo>
                  <a:lnTo>
                    <a:pt x="2606" y="1760"/>
                  </a:lnTo>
                  <a:lnTo>
                    <a:pt x="2608" y="1771"/>
                  </a:lnTo>
                  <a:lnTo>
                    <a:pt x="2609" y="1782"/>
                  </a:lnTo>
                  <a:lnTo>
                    <a:pt x="2610" y="1795"/>
                  </a:lnTo>
                  <a:lnTo>
                    <a:pt x="2611" y="1808"/>
                  </a:lnTo>
                  <a:lnTo>
                    <a:pt x="2613" y="1821"/>
                  </a:lnTo>
                  <a:lnTo>
                    <a:pt x="2615" y="1834"/>
                  </a:lnTo>
                  <a:lnTo>
                    <a:pt x="2618" y="1846"/>
                  </a:lnTo>
                  <a:lnTo>
                    <a:pt x="2621" y="1857"/>
                  </a:lnTo>
                  <a:lnTo>
                    <a:pt x="2625" y="1869"/>
                  </a:lnTo>
                  <a:lnTo>
                    <a:pt x="2629" y="1880"/>
                  </a:lnTo>
                  <a:lnTo>
                    <a:pt x="2634" y="1890"/>
                  </a:lnTo>
                  <a:lnTo>
                    <a:pt x="2640" y="1900"/>
                  </a:lnTo>
                  <a:lnTo>
                    <a:pt x="2646" y="1909"/>
                  </a:lnTo>
                  <a:lnTo>
                    <a:pt x="2654" y="1918"/>
                  </a:lnTo>
                  <a:lnTo>
                    <a:pt x="2662" y="1926"/>
                  </a:lnTo>
                  <a:lnTo>
                    <a:pt x="2672" y="1934"/>
                  </a:lnTo>
                  <a:lnTo>
                    <a:pt x="2682" y="1941"/>
                  </a:lnTo>
                  <a:lnTo>
                    <a:pt x="2693" y="1948"/>
                  </a:lnTo>
                  <a:lnTo>
                    <a:pt x="2708" y="1955"/>
                  </a:lnTo>
                  <a:lnTo>
                    <a:pt x="2723" y="1962"/>
                  </a:lnTo>
                  <a:lnTo>
                    <a:pt x="2738" y="1967"/>
                  </a:lnTo>
                  <a:lnTo>
                    <a:pt x="2745" y="1969"/>
                  </a:lnTo>
                  <a:lnTo>
                    <a:pt x="2752" y="1971"/>
                  </a:lnTo>
                  <a:lnTo>
                    <a:pt x="2766" y="1972"/>
                  </a:lnTo>
                  <a:lnTo>
                    <a:pt x="2773" y="1972"/>
                  </a:lnTo>
                  <a:lnTo>
                    <a:pt x="2780" y="1971"/>
                  </a:lnTo>
                  <a:lnTo>
                    <a:pt x="2788" y="1970"/>
                  </a:lnTo>
                  <a:lnTo>
                    <a:pt x="2795" y="1967"/>
                  </a:lnTo>
                  <a:lnTo>
                    <a:pt x="2802" y="1964"/>
                  </a:lnTo>
                  <a:lnTo>
                    <a:pt x="2809" y="1961"/>
                  </a:lnTo>
                  <a:lnTo>
                    <a:pt x="2817" y="1956"/>
                  </a:lnTo>
                  <a:lnTo>
                    <a:pt x="2823" y="1951"/>
                  </a:lnTo>
                  <a:lnTo>
                    <a:pt x="2829" y="1946"/>
                  </a:lnTo>
                  <a:lnTo>
                    <a:pt x="2834" y="1941"/>
                  </a:lnTo>
                  <a:lnTo>
                    <a:pt x="2839" y="1935"/>
                  </a:lnTo>
                  <a:lnTo>
                    <a:pt x="2843" y="1929"/>
                  </a:lnTo>
                  <a:lnTo>
                    <a:pt x="2847" y="1921"/>
                  </a:lnTo>
                  <a:lnTo>
                    <a:pt x="2850" y="1914"/>
                  </a:lnTo>
                  <a:lnTo>
                    <a:pt x="2848" y="1906"/>
                  </a:lnTo>
                  <a:lnTo>
                    <a:pt x="2845" y="1899"/>
                  </a:lnTo>
                  <a:lnTo>
                    <a:pt x="2838" y="1885"/>
                  </a:lnTo>
                  <a:lnTo>
                    <a:pt x="2834" y="1880"/>
                  </a:lnTo>
                  <a:lnTo>
                    <a:pt x="2830" y="1876"/>
                  </a:lnTo>
                  <a:lnTo>
                    <a:pt x="2825" y="1872"/>
                  </a:lnTo>
                  <a:lnTo>
                    <a:pt x="2821" y="1869"/>
                  </a:lnTo>
                  <a:lnTo>
                    <a:pt x="2815" y="1867"/>
                  </a:lnTo>
                  <a:lnTo>
                    <a:pt x="2810" y="1864"/>
                  </a:lnTo>
                  <a:lnTo>
                    <a:pt x="2800" y="1860"/>
                  </a:lnTo>
                  <a:lnTo>
                    <a:pt x="2794" y="1858"/>
                  </a:lnTo>
                  <a:lnTo>
                    <a:pt x="2789" y="1856"/>
                  </a:lnTo>
                  <a:lnTo>
                    <a:pt x="2785" y="1853"/>
                  </a:lnTo>
                  <a:lnTo>
                    <a:pt x="2780" y="1850"/>
                  </a:lnTo>
                  <a:lnTo>
                    <a:pt x="2777" y="1847"/>
                  </a:lnTo>
                  <a:lnTo>
                    <a:pt x="2773" y="1843"/>
                  </a:lnTo>
                  <a:lnTo>
                    <a:pt x="2771" y="1838"/>
                  </a:lnTo>
                  <a:lnTo>
                    <a:pt x="2769" y="1832"/>
                  </a:lnTo>
                  <a:lnTo>
                    <a:pt x="2767" y="1824"/>
                  </a:lnTo>
                  <a:lnTo>
                    <a:pt x="2767" y="1816"/>
                  </a:lnTo>
                  <a:lnTo>
                    <a:pt x="2768" y="1812"/>
                  </a:lnTo>
                  <a:lnTo>
                    <a:pt x="2768" y="1808"/>
                  </a:lnTo>
                  <a:lnTo>
                    <a:pt x="2769" y="1804"/>
                  </a:lnTo>
                  <a:lnTo>
                    <a:pt x="2771" y="1801"/>
                  </a:lnTo>
                  <a:lnTo>
                    <a:pt x="2774" y="1794"/>
                  </a:lnTo>
                  <a:lnTo>
                    <a:pt x="2778" y="1787"/>
                  </a:lnTo>
                  <a:lnTo>
                    <a:pt x="2781" y="1784"/>
                  </a:lnTo>
                  <a:lnTo>
                    <a:pt x="2784" y="1781"/>
                  </a:lnTo>
                  <a:lnTo>
                    <a:pt x="2790" y="1776"/>
                  </a:lnTo>
                  <a:lnTo>
                    <a:pt x="2796" y="1770"/>
                  </a:lnTo>
                  <a:lnTo>
                    <a:pt x="2803" y="1766"/>
                  </a:lnTo>
                  <a:lnTo>
                    <a:pt x="2811" y="1761"/>
                  </a:lnTo>
                  <a:lnTo>
                    <a:pt x="2819" y="1758"/>
                  </a:lnTo>
                  <a:lnTo>
                    <a:pt x="2827" y="1753"/>
                  </a:lnTo>
                  <a:lnTo>
                    <a:pt x="2836" y="1750"/>
                  </a:lnTo>
                  <a:lnTo>
                    <a:pt x="2845" y="1748"/>
                  </a:lnTo>
                  <a:lnTo>
                    <a:pt x="2853" y="1746"/>
                  </a:lnTo>
                  <a:lnTo>
                    <a:pt x="2863" y="1745"/>
                  </a:lnTo>
                  <a:lnTo>
                    <a:pt x="2872" y="1745"/>
                  </a:lnTo>
                  <a:lnTo>
                    <a:pt x="2882" y="1745"/>
                  </a:lnTo>
                  <a:lnTo>
                    <a:pt x="2891" y="1746"/>
                  </a:lnTo>
                  <a:lnTo>
                    <a:pt x="2901" y="1747"/>
                  </a:lnTo>
                  <a:lnTo>
                    <a:pt x="2905" y="1748"/>
                  </a:lnTo>
                  <a:lnTo>
                    <a:pt x="2910" y="1749"/>
                  </a:lnTo>
                  <a:lnTo>
                    <a:pt x="2914" y="1751"/>
                  </a:lnTo>
                  <a:lnTo>
                    <a:pt x="2919" y="1752"/>
                  </a:lnTo>
                  <a:lnTo>
                    <a:pt x="2927" y="1757"/>
                  </a:lnTo>
                  <a:lnTo>
                    <a:pt x="2935" y="1761"/>
                  </a:lnTo>
                  <a:lnTo>
                    <a:pt x="2942" y="1766"/>
                  </a:lnTo>
                  <a:lnTo>
                    <a:pt x="2948" y="1772"/>
                  </a:lnTo>
                  <a:lnTo>
                    <a:pt x="2951" y="1775"/>
                  </a:lnTo>
                  <a:lnTo>
                    <a:pt x="2954" y="1778"/>
                  </a:lnTo>
                  <a:lnTo>
                    <a:pt x="2959" y="1785"/>
                  </a:lnTo>
                  <a:lnTo>
                    <a:pt x="2962" y="1793"/>
                  </a:lnTo>
                  <a:lnTo>
                    <a:pt x="2964" y="1797"/>
                  </a:lnTo>
                  <a:lnTo>
                    <a:pt x="2965" y="1801"/>
                  </a:lnTo>
                  <a:lnTo>
                    <a:pt x="2966" y="1805"/>
                  </a:lnTo>
                  <a:lnTo>
                    <a:pt x="2966" y="1810"/>
                  </a:lnTo>
                  <a:lnTo>
                    <a:pt x="2966" y="1816"/>
                  </a:lnTo>
                  <a:lnTo>
                    <a:pt x="2965" y="1821"/>
                  </a:lnTo>
                  <a:lnTo>
                    <a:pt x="2963" y="1826"/>
                  </a:lnTo>
                  <a:lnTo>
                    <a:pt x="2961" y="1830"/>
                  </a:lnTo>
                  <a:lnTo>
                    <a:pt x="2958" y="1834"/>
                  </a:lnTo>
                  <a:lnTo>
                    <a:pt x="2954" y="1839"/>
                  </a:lnTo>
                  <a:lnTo>
                    <a:pt x="2946" y="1846"/>
                  </a:lnTo>
                  <a:lnTo>
                    <a:pt x="2939" y="1854"/>
                  </a:lnTo>
                  <a:lnTo>
                    <a:pt x="2936" y="1858"/>
                  </a:lnTo>
                  <a:lnTo>
                    <a:pt x="2933" y="1862"/>
                  </a:lnTo>
                  <a:lnTo>
                    <a:pt x="2930" y="1867"/>
                  </a:lnTo>
                  <a:lnTo>
                    <a:pt x="2929" y="1871"/>
                  </a:lnTo>
                  <a:lnTo>
                    <a:pt x="2928" y="1877"/>
                  </a:lnTo>
                  <a:lnTo>
                    <a:pt x="2929" y="1882"/>
                  </a:lnTo>
                  <a:lnTo>
                    <a:pt x="2931" y="1892"/>
                  </a:lnTo>
                  <a:lnTo>
                    <a:pt x="2932" y="1897"/>
                  </a:lnTo>
                  <a:lnTo>
                    <a:pt x="2934" y="1901"/>
                  </a:lnTo>
                  <a:lnTo>
                    <a:pt x="2938" y="1909"/>
                  </a:lnTo>
                  <a:lnTo>
                    <a:pt x="2941" y="1913"/>
                  </a:lnTo>
                  <a:lnTo>
                    <a:pt x="2944" y="1917"/>
                  </a:lnTo>
                  <a:lnTo>
                    <a:pt x="2949" y="1921"/>
                  </a:lnTo>
                  <a:lnTo>
                    <a:pt x="2953" y="1925"/>
                  </a:lnTo>
                  <a:lnTo>
                    <a:pt x="2959" y="1929"/>
                  </a:lnTo>
                  <a:lnTo>
                    <a:pt x="2964" y="1931"/>
                  </a:lnTo>
                  <a:lnTo>
                    <a:pt x="2969" y="1932"/>
                  </a:lnTo>
                  <a:lnTo>
                    <a:pt x="2975" y="1933"/>
                  </a:lnTo>
                  <a:lnTo>
                    <a:pt x="2982" y="1933"/>
                  </a:lnTo>
                  <a:lnTo>
                    <a:pt x="2988" y="1932"/>
                  </a:lnTo>
                  <a:lnTo>
                    <a:pt x="2993" y="1931"/>
                  </a:lnTo>
                  <a:lnTo>
                    <a:pt x="2998" y="1930"/>
                  </a:lnTo>
                  <a:lnTo>
                    <a:pt x="3002" y="1928"/>
                  </a:lnTo>
                  <a:lnTo>
                    <a:pt x="3006" y="1925"/>
                  </a:lnTo>
                  <a:lnTo>
                    <a:pt x="3010" y="1922"/>
                  </a:lnTo>
                  <a:lnTo>
                    <a:pt x="3013" y="1919"/>
                  </a:lnTo>
                  <a:lnTo>
                    <a:pt x="3017" y="1915"/>
                  </a:lnTo>
                  <a:lnTo>
                    <a:pt x="3019" y="1910"/>
                  </a:lnTo>
                  <a:lnTo>
                    <a:pt x="3026" y="1902"/>
                  </a:lnTo>
                  <a:lnTo>
                    <a:pt x="3034" y="1895"/>
                  </a:lnTo>
                  <a:lnTo>
                    <a:pt x="3042" y="1889"/>
                  </a:lnTo>
                  <a:lnTo>
                    <a:pt x="3050" y="1884"/>
                  </a:lnTo>
                  <a:lnTo>
                    <a:pt x="3059" y="1880"/>
                  </a:lnTo>
                  <a:lnTo>
                    <a:pt x="3069" y="1876"/>
                  </a:lnTo>
                  <a:lnTo>
                    <a:pt x="3078" y="1874"/>
                  </a:lnTo>
                  <a:lnTo>
                    <a:pt x="3088" y="1872"/>
                  </a:lnTo>
                  <a:lnTo>
                    <a:pt x="3098" y="1872"/>
                  </a:lnTo>
                  <a:lnTo>
                    <a:pt x="3108" y="1872"/>
                  </a:lnTo>
                  <a:lnTo>
                    <a:pt x="3118" y="1873"/>
                  </a:lnTo>
                  <a:lnTo>
                    <a:pt x="3128" y="1876"/>
                  </a:lnTo>
                  <a:lnTo>
                    <a:pt x="3137" y="1879"/>
                  </a:lnTo>
                  <a:lnTo>
                    <a:pt x="3146" y="1883"/>
                  </a:lnTo>
                  <a:lnTo>
                    <a:pt x="3151" y="1886"/>
                  </a:lnTo>
                  <a:lnTo>
                    <a:pt x="3155" y="1888"/>
                  </a:lnTo>
                  <a:lnTo>
                    <a:pt x="3164" y="1895"/>
                  </a:lnTo>
                  <a:lnTo>
                    <a:pt x="3167" y="1898"/>
                  </a:lnTo>
                  <a:lnTo>
                    <a:pt x="3169" y="1901"/>
                  </a:lnTo>
                  <a:lnTo>
                    <a:pt x="3172" y="1904"/>
                  </a:lnTo>
                  <a:lnTo>
                    <a:pt x="3174" y="1907"/>
                  </a:lnTo>
                  <a:lnTo>
                    <a:pt x="3177" y="1914"/>
                  </a:lnTo>
                  <a:lnTo>
                    <a:pt x="3178" y="1921"/>
                  </a:lnTo>
                  <a:lnTo>
                    <a:pt x="3179" y="1928"/>
                  </a:lnTo>
                  <a:lnTo>
                    <a:pt x="3179" y="1936"/>
                  </a:lnTo>
                  <a:lnTo>
                    <a:pt x="3179" y="1952"/>
                  </a:lnTo>
                  <a:lnTo>
                    <a:pt x="3178" y="1968"/>
                  </a:lnTo>
                  <a:lnTo>
                    <a:pt x="3178" y="1975"/>
                  </a:lnTo>
                  <a:lnTo>
                    <a:pt x="3178" y="1983"/>
                  </a:lnTo>
                  <a:lnTo>
                    <a:pt x="3180" y="1991"/>
                  </a:lnTo>
                  <a:lnTo>
                    <a:pt x="3182" y="1998"/>
                  </a:lnTo>
                  <a:lnTo>
                    <a:pt x="3184" y="2001"/>
                  </a:lnTo>
                  <a:lnTo>
                    <a:pt x="3186" y="2004"/>
                  </a:lnTo>
                  <a:lnTo>
                    <a:pt x="3189" y="2008"/>
                  </a:lnTo>
                  <a:lnTo>
                    <a:pt x="3192" y="2011"/>
                  </a:lnTo>
                  <a:lnTo>
                    <a:pt x="3196" y="2014"/>
                  </a:lnTo>
                  <a:lnTo>
                    <a:pt x="3200" y="2017"/>
                  </a:lnTo>
                  <a:lnTo>
                    <a:pt x="3204" y="2020"/>
                  </a:lnTo>
                  <a:lnTo>
                    <a:pt x="3209" y="2022"/>
                  </a:lnTo>
                  <a:lnTo>
                    <a:pt x="3213" y="2024"/>
                  </a:lnTo>
                  <a:lnTo>
                    <a:pt x="3218" y="2026"/>
                  </a:lnTo>
                  <a:lnTo>
                    <a:pt x="3226" y="2028"/>
                  </a:lnTo>
                  <a:lnTo>
                    <a:pt x="3236" y="2030"/>
                  </a:lnTo>
                  <a:lnTo>
                    <a:pt x="3245" y="2033"/>
                  </a:lnTo>
                  <a:lnTo>
                    <a:pt x="3254" y="2037"/>
                  </a:lnTo>
                  <a:lnTo>
                    <a:pt x="3264" y="2042"/>
                  </a:lnTo>
                  <a:lnTo>
                    <a:pt x="3272" y="2048"/>
                  </a:lnTo>
                  <a:lnTo>
                    <a:pt x="3280" y="2054"/>
                  </a:lnTo>
                  <a:lnTo>
                    <a:pt x="3295" y="2067"/>
                  </a:lnTo>
                  <a:lnTo>
                    <a:pt x="3306" y="2078"/>
                  </a:lnTo>
                  <a:lnTo>
                    <a:pt x="3311" y="2083"/>
                  </a:lnTo>
                  <a:lnTo>
                    <a:pt x="3312" y="2075"/>
                  </a:lnTo>
                  <a:lnTo>
                    <a:pt x="3314" y="2067"/>
                  </a:lnTo>
                  <a:lnTo>
                    <a:pt x="3317" y="2059"/>
                  </a:lnTo>
                  <a:lnTo>
                    <a:pt x="3322" y="2052"/>
                  </a:lnTo>
                  <a:lnTo>
                    <a:pt x="3326" y="2045"/>
                  </a:lnTo>
                  <a:lnTo>
                    <a:pt x="3331" y="2038"/>
                  </a:lnTo>
                  <a:lnTo>
                    <a:pt x="3336" y="2032"/>
                  </a:lnTo>
                  <a:lnTo>
                    <a:pt x="3342" y="2027"/>
                  </a:lnTo>
                  <a:lnTo>
                    <a:pt x="3348" y="2022"/>
                  </a:lnTo>
                  <a:lnTo>
                    <a:pt x="3354" y="2018"/>
                  </a:lnTo>
                  <a:lnTo>
                    <a:pt x="3361" y="2015"/>
                  </a:lnTo>
                  <a:lnTo>
                    <a:pt x="3368" y="2012"/>
                  </a:lnTo>
                  <a:lnTo>
                    <a:pt x="3376" y="2010"/>
                  </a:lnTo>
                  <a:lnTo>
                    <a:pt x="3384" y="2010"/>
                  </a:lnTo>
                  <a:lnTo>
                    <a:pt x="3392" y="2010"/>
                  </a:lnTo>
                  <a:lnTo>
                    <a:pt x="3400" y="2011"/>
                  </a:lnTo>
                  <a:lnTo>
                    <a:pt x="3400" y="2005"/>
                  </a:lnTo>
                  <a:lnTo>
                    <a:pt x="3399" y="2000"/>
                  </a:lnTo>
                  <a:lnTo>
                    <a:pt x="3398" y="1996"/>
                  </a:lnTo>
                  <a:lnTo>
                    <a:pt x="3397" y="1990"/>
                  </a:lnTo>
                  <a:lnTo>
                    <a:pt x="3395" y="1987"/>
                  </a:lnTo>
                  <a:lnTo>
                    <a:pt x="3394" y="1985"/>
                  </a:lnTo>
                  <a:lnTo>
                    <a:pt x="3392" y="1983"/>
                  </a:lnTo>
                  <a:lnTo>
                    <a:pt x="3389" y="1981"/>
                  </a:lnTo>
                  <a:lnTo>
                    <a:pt x="3386" y="1979"/>
                  </a:lnTo>
                  <a:lnTo>
                    <a:pt x="3383" y="1978"/>
                  </a:lnTo>
                  <a:lnTo>
                    <a:pt x="3379" y="1977"/>
                  </a:lnTo>
                  <a:lnTo>
                    <a:pt x="3371" y="1975"/>
                  </a:lnTo>
                  <a:lnTo>
                    <a:pt x="3363" y="1973"/>
                  </a:lnTo>
                  <a:lnTo>
                    <a:pt x="3355" y="1971"/>
                  </a:lnTo>
                  <a:lnTo>
                    <a:pt x="3352" y="1969"/>
                  </a:lnTo>
                  <a:lnTo>
                    <a:pt x="3349" y="1967"/>
                  </a:lnTo>
                  <a:lnTo>
                    <a:pt x="3346" y="1964"/>
                  </a:lnTo>
                  <a:lnTo>
                    <a:pt x="3343" y="1961"/>
                  </a:lnTo>
                  <a:lnTo>
                    <a:pt x="3340" y="1954"/>
                  </a:lnTo>
                  <a:lnTo>
                    <a:pt x="3338" y="1947"/>
                  </a:lnTo>
                  <a:lnTo>
                    <a:pt x="3337" y="1944"/>
                  </a:lnTo>
                  <a:lnTo>
                    <a:pt x="3337" y="1941"/>
                  </a:lnTo>
                  <a:lnTo>
                    <a:pt x="3337" y="1934"/>
                  </a:lnTo>
                  <a:lnTo>
                    <a:pt x="3338" y="1927"/>
                  </a:lnTo>
                  <a:lnTo>
                    <a:pt x="3339" y="1920"/>
                  </a:lnTo>
                  <a:lnTo>
                    <a:pt x="3342" y="1914"/>
                  </a:lnTo>
                  <a:lnTo>
                    <a:pt x="3345" y="1908"/>
                  </a:lnTo>
                  <a:lnTo>
                    <a:pt x="3348" y="1901"/>
                  </a:lnTo>
                  <a:lnTo>
                    <a:pt x="3353" y="1896"/>
                  </a:lnTo>
                  <a:lnTo>
                    <a:pt x="3358" y="1890"/>
                  </a:lnTo>
                  <a:lnTo>
                    <a:pt x="3363" y="1885"/>
                  </a:lnTo>
                  <a:lnTo>
                    <a:pt x="3369" y="1881"/>
                  </a:lnTo>
                  <a:lnTo>
                    <a:pt x="3375" y="1877"/>
                  </a:lnTo>
                  <a:lnTo>
                    <a:pt x="3382" y="1874"/>
                  </a:lnTo>
                  <a:lnTo>
                    <a:pt x="3389" y="1871"/>
                  </a:lnTo>
                  <a:lnTo>
                    <a:pt x="3395" y="1869"/>
                  </a:lnTo>
                  <a:lnTo>
                    <a:pt x="3402" y="1868"/>
                  </a:lnTo>
                  <a:lnTo>
                    <a:pt x="3409" y="1868"/>
                  </a:lnTo>
                  <a:lnTo>
                    <a:pt x="3416" y="1867"/>
                  </a:lnTo>
                  <a:lnTo>
                    <a:pt x="3423" y="1868"/>
                  </a:lnTo>
                  <a:lnTo>
                    <a:pt x="3430" y="1869"/>
                  </a:lnTo>
                  <a:lnTo>
                    <a:pt x="3436" y="1870"/>
                  </a:lnTo>
                  <a:lnTo>
                    <a:pt x="3442" y="1872"/>
                  </a:lnTo>
                  <a:lnTo>
                    <a:pt x="3448" y="1875"/>
                  </a:lnTo>
                  <a:lnTo>
                    <a:pt x="3454" y="1878"/>
                  </a:lnTo>
                  <a:lnTo>
                    <a:pt x="3459" y="1882"/>
                  </a:lnTo>
                  <a:lnTo>
                    <a:pt x="3463" y="1886"/>
                  </a:lnTo>
                  <a:lnTo>
                    <a:pt x="3467" y="1891"/>
                  </a:lnTo>
                  <a:lnTo>
                    <a:pt x="3470" y="1896"/>
                  </a:lnTo>
                  <a:lnTo>
                    <a:pt x="3472" y="1902"/>
                  </a:lnTo>
                  <a:lnTo>
                    <a:pt x="3473" y="1909"/>
                  </a:lnTo>
                  <a:lnTo>
                    <a:pt x="3473" y="1912"/>
                  </a:lnTo>
                  <a:lnTo>
                    <a:pt x="3473" y="1915"/>
                  </a:lnTo>
                  <a:lnTo>
                    <a:pt x="3471" y="1921"/>
                  </a:lnTo>
                  <a:lnTo>
                    <a:pt x="3467" y="1927"/>
                  </a:lnTo>
                  <a:lnTo>
                    <a:pt x="3463" y="1932"/>
                  </a:lnTo>
                  <a:lnTo>
                    <a:pt x="3460" y="1937"/>
                  </a:lnTo>
                  <a:lnTo>
                    <a:pt x="3457" y="1942"/>
                  </a:lnTo>
                  <a:lnTo>
                    <a:pt x="3456" y="1945"/>
                  </a:lnTo>
                  <a:lnTo>
                    <a:pt x="3455" y="1948"/>
                  </a:lnTo>
                  <a:lnTo>
                    <a:pt x="3455" y="1951"/>
                  </a:lnTo>
                  <a:lnTo>
                    <a:pt x="3456" y="1954"/>
                  </a:lnTo>
                  <a:lnTo>
                    <a:pt x="3457" y="1958"/>
                  </a:lnTo>
                  <a:lnTo>
                    <a:pt x="3459" y="1961"/>
                  </a:lnTo>
                  <a:lnTo>
                    <a:pt x="3461" y="1964"/>
                  </a:lnTo>
                  <a:lnTo>
                    <a:pt x="3463" y="1966"/>
                  </a:lnTo>
                  <a:lnTo>
                    <a:pt x="3466" y="1968"/>
                  </a:lnTo>
                  <a:lnTo>
                    <a:pt x="3469" y="1970"/>
                  </a:lnTo>
                  <a:lnTo>
                    <a:pt x="3475" y="1973"/>
                  </a:lnTo>
                  <a:lnTo>
                    <a:pt x="3482" y="1975"/>
                  </a:lnTo>
                  <a:lnTo>
                    <a:pt x="3489" y="1977"/>
                  </a:lnTo>
                  <a:lnTo>
                    <a:pt x="3497" y="1978"/>
                  </a:lnTo>
                  <a:lnTo>
                    <a:pt x="3505" y="1979"/>
                  </a:lnTo>
                  <a:lnTo>
                    <a:pt x="3515" y="1980"/>
                  </a:lnTo>
                  <a:lnTo>
                    <a:pt x="3520" y="1981"/>
                  </a:lnTo>
                  <a:lnTo>
                    <a:pt x="3525" y="1981"/>
                  </a:lnTo>
                  <a:lnTo>
                    <a:pt x="3534" y="1980"/>
                  </a:lnTo>
                  <a:lnTo>
                    <a:pt x="3543" y="1978"/>
                  </a:lnTo>
                  <a:lnTo>
                    <a:pt x="3548" y="1977"/>
                  </a:lnTo>
                  <a:lnTo>
                    <a:pt x="3552" y="1975"/>
                  </a:lnTo>
                  <a:lnTo>
                    <a:pt x="3560" y="1971"/>
                  </a:lnTo>
                  <a:lnTo>
                    <a:pt x="3564" y="1968"/>
                  </a:lnTo>
                  <a:lnTo>
                    <a:pt x="3567" y="1965"/>
                  </a:lnTo>
                  <a:lnTo>
                    <a:pt x="3570" y="1961"/>
                  </a:lnTo>
                  <a:lnTo>
                    <a:pt x="3574" y="1957"/>
                  </a:lnTo>
                  <a:lnTo>
                    <a:pt x="3578" y="1950"/>
                  </a:lnTo>
                  <a:lnTo>
                    <a:pt x="3580" y="1947"/>
                  </a:lnTo>
                  <a:lnTo>
                    <a:pt x="3581" y="1943"/>
                  </a:lnTo>
                  <a:lnTo>
                    <a:pt x="3583" y="1936"/>
                  </a:lnTo>
                  <a:lnTo>
                    <a:pt x="3585" y="1928"/>
                  </a:lnTo>
                  <a:lnTo>
                    <a:pt x="3586" y="1917"/>
                  </a:lnTo>
                  <a:lnTo>
                    <a:pt x="3586" y="1908"/>
                  </a:lnTo>
                  <a:lnTo>
                    <a:pt x="3585" y="1888"/>
                  </a:lnTo>
                  <a:lnTo>
                    <a:pt x="3583" y="1870"/>
                  </a:lnTo>
                  <a:lnTo>
                    <a:pt x="3580" y="1853"/>
                  </a:lnTo>
                  <a:lnTo>
                    <a:pt x="3578" y="1845"/>
                  </a:lnTo>
                  <a:lnTo>
                    <a:pt x="3576" y="1836"/>
                  </a:lnTo>
                  <a:lnTo>
                    <a:pt x="3571" y="1820"/>
                  </a:lnTo>
                  <a:lnTo>
                    <a:pt x="3565" y="1805"/>
                  </a:lnTo>
                  <a:lnTo>
                    <a:pt x="3562" y="1798"/>
                  </a:lnTo>
                  <a:lnTo>
                    <a:pt x="3559" y="1790"/>
                  </a:lnTo>
                  <a:lnTo>
                    <a:pt x="3551" y="1777"/>
                  </a:lnTo>
                  <a:lnTo>
                    <a:pt x="3543" y="1763"/>
                  </a:lnTo>
                  <a:lnTo>
                    <a:pt x="3533" y="1750"/>
                  </a:lnTo>
                  <a:lnTo>
                    <a:pt x="3528" y="1744"/>
                  </a:lnTo>
                  <a:lnTo>
                    <a:pt x="3522" y="1738"/>
                  </a:lnTo>
                  <a:lnTo>
                    <a:pt x="3511" y="1727"/>
                  </a:lnTo>
                  <a:lnTo>
                    <a:pt x="3498" y="1716"/>
                  </a:lnTo>
                  <a:lnTo>
                    <a:pt x="3492" y="1711"/>
                  </a:lnTo>
                  <a:lnTo>
                    <a:pt x="3485" y="1706"/>
                  </a:lnTo>
                  <a:lnTo>
                    <a:pt x="3471" y="1697"/>
                  </a:lnTo>
                  <a:lnTo>
                    <a:pt x="3455" y="1688"/>
                  </a:lnTo>
                  <a:lnTo>
                    <a:pt x="3439" y="1681"/>
                  </a:lnTo>
                  <a:lnTo>
                    <a:pt x="3438" y="1677"/>
                  </a:lnTo>
                  <a:lnTo>
                    <a:pt x="3426" y="1664"/>
                  </a:lnTo>
                  <a:lnTo>
                    <a:pt x="3421" y="1657"/>
                  </a:lnTo>
                  <a:lnTo>
                    <a:pt x="3417" y="1651"/>
                  </a:lnTo>
                  <a:lnTo>
                    <a:pt x="3409" y="1638"/>
                  </a:lnTo>
                  <a:lnTo>
                    <a:pt x="3406" y="1631"/>
                  </a:lnTo>
                  <a:lnTo>
                    <a:pt x="3403" y="1624"/>
                  </a:lnTo>
                  <a:lnTo>
                    <a:pt x="3400" y="1617"/>
                  </a:lnTo>
                  <a:lnTo>
                    <a:pt x="3398" y="1610"/>
                  </a:lnTo>
                  <a:lnTo>
                    <a:pt x="3396" y="1603"/>
                  </a:lnTo>
                  <a:lnTo>
                    <a:pt x="3394" y="1595"/>
                  </a:lnTo>
                  <a:lnTo>
                    <a:pt x="3392" y="1579"/>
                  </a:lnTo>
                  <a:lnTo>
                    <a:pt x="3390" y="1561"/>
                  </a:lnTo>
                  <a:lnTo>
                    <a:pt x="3390" y="1552"/>
                  </a:lnTo>
                  <a:lnTo>
                    <a:pt x="3390" y="1543"/>
                  </a:lnTo>
                  <a:lnTo>
                    <a:pt x="3391" y="1535"/>
                  </a:lnTo>
                  <a:lnTo>
                    <a:pt x="3392" y="1527"/>
                  </a:lnTo>
                  <a:lnTo>
                    <a:pt x="3394" y="1519"/>
                  </a:lnTo>
                  <a:lnTo>
                    <a:pt x="3396" y="1512"/>
                  </a:lnTo>
                  <a:lnTo>
                    <a:pt x="3401" y="1498"/>
                  </a:lnTo>
                  <a:lnTo>
                    <a:pt x="3407" y="1483"/>
                  </a:lnTo>
                  <a:lnTo>
                    <a:pt x="3415" y="1469"/>
                  </a:lnTo>
                  <a:lnTo>
                    <a:pt x="3431" y="1438"/>
                  </a:lnTo>
                  <a:lnTo>
                    <a:pt x="3437" y="1428"/>
                  </a:lnTo>
                  <a:lnTo>
                    <a:pt x="3443" y="1419"/>
                  </a:lnTo>
                  <a:lnTo>
                    <a:pt x="3456" y="1404"/>
                  </a:lnTo>
                  <a:lnTo>
                    <a:pt x="3462" y="1397"/>
                  </a:lnTo>
                  <a:lnTo>
                    <a:pt x="3465" y="1393"/>
                  </a:lnTo>
                  <a:lnTo>
                    <a:pt x="3468" y="1389"/>
                  </a:lnTo>
                  <a:lnTo>
                    <a:pt x="3472" y="1380"/>
                  </a:lnTo>
                  <a:lnTo>
                    <a:pt x="3474" y="1374"/>
                  </a:lnTo>
                  <a:lnTo>
                    <a:pt x="3475" y="1369"/>
                  </a:lnTo>
                  <a:lnTo>
                    <a:pt x="3476" y="1358"/>
                  </a:lnTo>
                  <a:lnTo>
                    <a:pt x="3477" y="1348"/>
                  </a:lnTo>
                  <a:lnTo>
                    <a:pt x="3477" y="1339"/>
                  </a:lnTo>
                  <a:lnTo>
                    <a:pt x="3476" y="1330"/>
                  </a:lnTo>
                  <a:lnTo>
                    <a:pt x="3473" y="1321"/>
                  </a:lnTo>
                  <a:lnTo>
                    <a:pt x="3470" y="1312"/>
                  </a:lnTo>
                  <a:lnTo>
                    <a:pt x="3466" y="1303"/>
                  </a:lnTo>
                  <a:lnTo>
                    <a:pt x="3461" y="1294"/>
                  </a:lnTo>
                  <a:lnTo>
                    <a:pt x="3461" y="1287"/>
                  </a:lnTo>
                  <a:lnTo>
                    <a:pt x="3460" y="1281"/>
                  </a:lnTo>
                  <a:lnTo>
                    <a:pt x="3459" y="1275"/>
                  </a:lnTo>
                  <a:lnTo>
                    <a:pt x="3457" y="1270"/>
                  </a:lnTo>
                  <a:lnTo>
                    <a:pt x="3454" y="1265"/>
                  </a:lnTo>
                  <a:lnTo>
                    <a:pt x="3451" y="1260"/>
                  </a:lnTo>
                  <a:lnTo>
                    <a:pt x="3447" y="1255"/>
                  </a:lnTo>
                  <a:lnTo>
                    <a:pt x="3442" y="1251"/>
                  </a:lnTo>
                  <a:lnTo>
                    <a:pt x="3439" y="1249"/>
                  </a:lnTo>
                  <a:lnTo>
                    <a:pt x="3437" y="1248"/>
                  </a:lnTo>
                  <a:lnTo>
                    <a:pt x="3434" y="1247"/>
                  </a:lnTo>
                  <a:lnTo>
                    <a:pt x="3432" y="1247"/>
                  </a:lnTo>
                  <a:lnTo>
                    <a:pt x="3430" y="1247"/>
                  </a:lnTo>
                  <a:lnTo>
                    <a:pt x="3427" y="1247"/>
                  </a:lnTo>
                  <a:lnTo>
                    <a:pt x="3423" y="1249"/>
                  </a:lnTo>
                  <a:lnTo>
                    <a:pt x="3418" y="1252"/>
                  </a:lnTo>
                  <a:lnTo>
                    <a:pt x="3414" y="1256"/>
                  </a:lnTo>
                  <a:lnTo>
                    <a:pt x="3409" y="1261"/>
                  </a:lnTo>
                  <a:lnTo>
                    <a:pt x="3405" y="1266"/>
                  </a:lnTo>
                  <a:lnTo>
                    <a:pt x="3396" y="1276"/>
                  </a:lnTo>
                  <a:lnTo>
                    <a:pt x="3391" y="1281"/>
                  </a:lnTo>
                  <a:lnTo>
                    <a:pt x="3386" y="1286"/>
                  </a:lnTo>
                  <a:lnTo>
                    <a:pt x="3380" y="1290"/>
                  </a:lnTo>
                  <a:lnTo>
                    <a:pt x="3377" y="1291"/>
                  </a:lnTo>
                  <a:lnTo>
                    <a:pt x="3375" y="1293"/>
                  </a:lnTo>
                  <a:lnTo>
                    <a:pt x="3372" y="1294"/>
                  </a:lnTo>
                  <a:lnTo>
                    <a:pt x="3368" y="1295"/>
                  </a:lnTo>
                  <a:lnTo>
                    <a:pt x="3365" y="1295"/>
                  </a:lnTo>
                  <a:lnTo>
                    <a:pt x="3362" y="1295"/>
                  </a:lnTo>
                  <a:lnTo>
                    <a:pt x="3354" y="1294"/>
                  </a:lnTo>
                  <a:lnTo>
                    <a:pt x="3346" y="1293"/>
                  </a:lnTo>
                  <a:lnTo>
                    <a:pt x="3342" y="1292"/>
                  </a:lnTo>
                  <a:lnTo>
                    <a:pt x="3338" y="1290"/>
                  </a:lnTo>
                  <a:lnTo>
                    <a:pt x="3335" y="1289"/>
                  </a:lnTo>
                  <a:lnTo>
                    <a:pt x="3331" y="1288"/>
                  </a:lnTo>
                  <a:lnTo>
                    <a:pt x="3324" y="1284"/>
                  </a:lnTo>
                  <a:lnTo>
                    <a:pt x="3317" y="1280"/>
                  </a:lnTo>
                  <a:lnTo>
                    <a:pt x="3311" y="1275"/>
                  </a:lnTo>
                  <a:lnTo>
                    <a:pt x="3305" y="1270"/>
                  </a:lnTo>
                  <a:lnTo>
                    <a:pt x="3300" y="1265"/>
                  </a:lnTo>
                  <a:lnTo>
                    <a:pt x="3298" y="1262"/>
                  </a:lnTo>
                  <a:lnTo>
                    <a:pt x="3295" y="1258"/>
                  </a:lnTo>
                  <a:lnTo>
                    <a:pt x="3291" y="1252"/>
                  </a:lnTo>
                  <a:lnTo>
                    <a:pt x="3288" y="1245"/>
                  </a:lnTo>
                  <a:lnTo>
                    <a:pt x="3285" y="1238"/>
                  </a:lnTo>
                  <a:lnTo>
                    <a:pt x="3283" y="1234"/>
                  </a:lnTo>
                  <a:lnTo>
                    <a:pt x="3282" y="1230"/>
                  </a:lnTo>
                  <a:lnTo>
                    <a:pt x="3281" y="1222"/>
                  </a:lnTo>
                  <a:lnTo>
                    <a:pt x="3280" y="1214"/>
                  </a:lnTo>
                  <a:lnTo>
                    <a:pt x="3279" y="1205"/>
                  </a:lnTo>
                  <a:lnTo>
                    <a:pt x="3279" y="1197"/>
                  </a:lnTo>
                  <a:lnTo>
                    <a:pt x="3280" y="1189"/>
                  </a:lnTo>
                  <a:lnTo>
                    <a:pt x="3282" y="1181"/>
                  </a:lnTo>
                  <a:lnTo>
                    <a:pt x="3284" y="1174"/>
                  </a:lnTo>
                  <a:lnTo>
                    <a:pt x="3286" y="1166"/>
                  </a:lnTo>
                  <a:lnTo>
                    <a:pt x="3289" y="1159"/>
                  </a:lnTo>
                  <a:lnTo>
                    <a:pt x="3293" y="1152"/>
                  </a:lnTo>
                  <a:lnTo>
                    <a:pt x="3297" y="1146"/>
                  </a:lnTo>
                  <a:lnTo>
                    <a:pt x="3302" y="1140"/>
                  </a:lnTo>
                  <a:lnTo>
                    <a:pt x="3308" y="1135"/>
                  </a:lnTo>
                  <a:lnTo>
                    <a:pt x="3310" y="1133"/>
                  </a:lnTo>
                  <a:lnTo>
                    <a:pt x="3313" y="1131"/>
                  </a:lnTo>
                  <a:lnTo>
                    <a:pt x="3321" y="1127"/>
                  </a:lnTo>
                  <a:lnTo>
                    <a:pt x="3328" y="1123"/>
                  </a:lnTo>
                  <a:lnTo>
                    <a:pt x="3335" y="1121"/>
                  </a:lnTo>
                  <a:lnTo>
                    <a:pt x="3339" y="1120"/>
                  </a:lnTo>
                  <a:lnTo>
                    <a:pt x="3343" y="1120"/>
                  </a:lnTo>
                  <a:lnTo>
                    <a:pt x="3349" y="1119"/>
                  </a:lnTo>
                  <a:lnTo>
                    <a:pt x="3354" y="1120"/>
                  </a:lnTo>
                  <a:lnTo>
                    <a:pt x="3357" y="1121"/>
                  </a:lnTo>
                  <a:lnTo>
                    <a:pt x="3359" y="1121"/>
                  </a:lnTo>
                  <a:lnTo>
                    <a:pt x="3364" y="1124"/>
                  </a:lnTo>
                  <a:lnTo>
                    <a:pt x="3372" y="1130"/>
                  </a:lnTo>
                  <a:lnTo>
                    <a:pt x="3380" y="1136"/>
                  </a:lnTo>
                  <a:lnTo>
                    <a:pt x="3388" y="1143"/>
                  </a:lnTo>
                  <a:lnTo>
                    <a:pt x="3392" y="1147"/>
                  </a:lnTo>
                  <a:lnTo>
                    <a:pt x="3397" y="1149"/>
                  </a:lnTo>
                  <a:lnTo>
                    <a:pt x="3401" y="1152"/>
                  </a:lnTo>
                  <a:lnTo>
                    <a:pt x="3403" y="1153"/>
                  </a:lnTo>
                  <a:lnTo>
                    <a:pt x="3406" y="1153"/>
                  </a:lnTo>
                  <a:lnTo>
                    <a:pt x="3411" y="1154"/>
                  </a:lnTo>
                  <a:lnTo>
                    <a:pt x="3417" y="1154"/>
                  </a:lnTo>
                  <a:lnTo>
                    <a:pt x="3425" y="1153"/>
                  </a:lnTo>
                  <a:lnTo>
                    <a:pt x="3432" y="1151"/>
                  </a:lnTo>
                  <a:lnTo>
                    <a:pt x="3439" y="1148"/>
                  </a:lnTo>
                  <a:lnTo>
                    <a:pt x="3447" y="1145"/>
                  </a:lnTo>
                  <a:lnTo>
                    <a:pt x="3457" y="1141"/>
                  </a:lnTo>
                  <a:lnTo>
                    <a:pt x="3467" y="1137"/>
                  </a:lnTo>
                  <a:lnTo>
                    <a:pt x="3476" y="1133"/>
                  </a:lnTo>
                  <a:lnTo>
                    <a:pt x="3484" y="1128"/>
                  </a:lnTo>
                  <a:lnTo>
                    <a:pt x="3491" y="1122"/>
                  </a:lnTo>
                  <a:lnTo>
                    <a:pt x="3499" y="1116"/>
                  </a:lnTo>
                  <a:lnTo>
                    <a:pt x="3506" y="1109"/>
                  </a:lnTo>
                  <a:lnTo>
                    <a:pt x="3514" y="1101"/>
                  </a:lnTo>
                  <a:lnTo>
                    <a:pt x="3520" y="1093"/>
                  </a:lnTo>
                  <a:lnTo>
                    <a:pt x="3526" y="1086"/>
                  </a:lnTo>
                  <a:lnTo>
                    <a:pt x="3531" y="1079"/>
                  </a:lnTo>
                  <a:lnTo>
                    <a:pt x="3535" y="1072"/>
                  </a:lnTo>
                  <a:lnTo>
                    <a:pt x="3542" y="1057"/>
                  </a:lnTo>
                  <a:lnTo>
                    <a:pt x="3549" y="1040"/>
                  </a:lnTo>
                  <a:lnTo>
                    <a:pt x="3553" y="1027"/>
                  </a:lnTo>
                  <a:lnTo>
                    <a:pt x="3557" y="1014"/>
                  </a:lnTo>
                  <a:lnTo>
                    <a:pt x="3560" y="1003"/>
                  </a:lnTo>
                  <a:lnTo>
                    <a:pt x="3562" y="991"/>
                  </a:lnTo>
                  <a:lnTo>
                    <a:pt x="3563" y="980"/>
                  </a:lnTo>
                  <a:lnTo>
                    <a:pt x="3564" y="968"/>
                  </a:lnTo>
                  <a:lnTo>
                    <a:pt x="3563" y="955"/>
                  </a:lnTo>
                  <a:lnTo>
                    <a:pt x="3563" y="941"/>
                  </a:lnTo>
                  <a:lnTo>
                    <a:pt x="3597" y="822"/>
                  </a:lnTo>
                  <a:lnTo>
                    <a:pt x="3599" y="798"/>
                  </a:lnTo>
                  <a:lnTo>
                    <a:pt x="3600" y="787"/>
                  </a:lnTo>
                  <a:lnTo>
                    <a:pt x="3600" y="775"/>
                  </a:lnTo>
                  <a:lnTo>
                    <a:pt x="3600" y="759"/>
                  </a:lnTo>
                  <a:lnTo>
                    <a:pt x="3600" y="745"/>
                  </a:lnTo>
                  <a:lnTo>
                    <a:pt x="3599" y="731"/>
                  </a:lnTo>
                  <a:lnTo>
                    <a:pt x="3597" y="715"/>
                  </a:lnTo>
                  <a:lnTo>
                    <a:pt x="3594" y="711"/>
                  </a:lnTo>
                  <a:lnTo>
                    <a:pt x="3591" y="707"/>
                  </a:lnTo>
                  <a:lnTo>
                    <a:pt x="3587" y="704"/>
                  </a:lnTo>
                  <a:lnTo>
                    <a:pt x="3584" y="701"/>
                  </a:lnTo>
                  <a:lnTo>
                    <a:pt x="3580" y="699"/>
                  </a:lnTo>
                  <a:lnTo>
                    <a:pt x="3575" y="697"/>
                  </a:lnTo>
                  <a:lnTo>
                    <a:pt x="3571" y="695"/>
                  </a:lnTo>
                  <a:lnTo>
                    <a:pt x="3566" y="693"/>
                  </a:lnTo>
                  <a:lnTo>
                    <a:pt x="3563" y="693"/>
                  </a:lnTo>
                  <a:lnTo>
                    <a:pt x="3560" y="692"/>
                  </a:lnTo>
                  <a:lnTo>
                    <a:pt x="3557" y="692"/>
                  </a:lnTo>
                  <a:lnTo>
                    <a:pt x="3554" y="693"/>
                  </a:lnTo>
                  <a:lnTo>
                    <a:pt x="3552" y="693"/>
                  </a:lnTo>
                  <a:lnTo>
                    <a:pt x="3549" y="694"/>
                  </a:lnTo>
                  <a:lnTo>
                    <a:pt x="3545" y="697"/>
                  </a:lnTo>
                  <a:lnTo>
                    <a:pt x="3540" y="701"/>
                  </a:lnTo>
                  <a:lnTo>
                    <a:pt x="3536" y="705"/>
                  </a:lnTo>
                  <a:lnTo>
                    <a:pt x="3532" y="710"/>
                  </a:lnTo>
                  <a:lnTo>
                    <a:pt x="3529" y="715"/>
                  </a:lnTo>
                  <a:lnTo>
                    <a:pt x="3521" y="725"/>
                  </a:lnTo>
                  <a:lnTo>
                    <a:pt x="3517" y="730"/>
                  </a:lnTo>
                  <a:lnTo>
                    <a:pt x="3512" y="734"/>
                  </a:lnTo>
                  <a:lnTo>
                    <a:pt x="3508" y="738"/>
                  </a:lnTo>
                  <a:lnTo>
                    <a:pt x="3503" y="741"/>
                  </a:lnTo>
                  <a:lnTo>
                    <a:pt x="3500" y="742"/>
                  </a:lnTo>
                  <a:lnTo>
                    <a:pt x="3497" y="743"/>
                  </a:lnTo>
                  <a:lnTo>
                    <a:pt x="3494" y="743"/>
                  </a:lnTo>
                  <a:lnTo>
                    <a:pt x="3491" y="743"/>
                  </a:lnTo>
                  <a:lnTo>
                    <a:pt x="3481" y="743"/>
                  </a:lnTo>
                  <a:lnTo>
                    <a:pt x="3477" y="742"/>
                  </a:lnTo>
                  <a:lnTo>
                    <a:pt x="3473" y="741"/>
                  </a:lnTo>
                  <a:lnTo>
                    <a:pt x="3469" y="739"/>
                  </a:lnTo>
                  <a:lnTo>
                    <a:pt x="3465" y="738"/>
                  </a:lnTo>
                  <a:lnTo>
                    <a:pt x="3457" y="734"/>
                  </a:lnTo>
                  <a:lnTo>
                    <a:pt x="3450" y="729"/>
                  </a:lnTo>
                  <a:lnTo>
                    <a:pt x="3444" y="723"/>
                  </a:lnTo>
                  <a:lnTo>
                    <a:pt x="3438" y="716"/>
                  </a:lnTo>
                  <a:lnTo>
                    <a:pt x="3433" y="709"/>
                  </a:lnTo>
                  <a:lnTo>
                    <a:pt x="3429" y="701"/>
                  </a:lnTo>
                  <a:lnTo>
                    <a:pt x="3425" y="693"/>
                  </a:lnTo>
                  <a:lnTo>
                    <a:pt x="3422" y="684"/>
                  </a:lnTo>
                  <a:lnTo>
                    <a:pt x="3419" y="675"/>
                  </a:lnTo>
                  <a:lnTo>
                    <a:pt x="3417" y="666"/>
                  </a:lnTo>
                  <a:lnTo>
                    <a:pt x="3416" y="656"/>
                  </a:lnTo>
                  <a:lnTo>
                    <a:pt x="3415" y="646"/>
                  </a:lnTo>
                  <a:lnTo>
                    <a:pt x="3415" y="637"/>
                  </a:lnTo>
                  <a:lnTo>
                    <a:pt x="3416" y="627"/>
                  </a:lnTo>
                  <a:lnTo>
                    <a:pt x="3417" y="618"/>
                  </a:lnTo>
                  <a:lnTo>
                    <a:pt x="3419" y="608"/>
                  </a:lnTo>
                  <a:lnTo>
                    <a:pt x="3422" y="599"/>
                  </a:lnTo>
                  <a:lnTo>
                    <a:pt x="3425" y="590"/>
                  </a:lnTo>
                  <a:lnTo>
                    <a:pt x="3429" y="581"/>
                  </a:lnTo>
                  <a:lnTo>
                    <a:pt x="3433" y="573"/>
                  </a:lnTo>
                  <a:lnTo>
                    <a:pt x="3438" y="565"/>
                  </a:lnTo>
                  <a:lnTo>
                    <a:pt x="3444" y="558"/>
                  </a:lnTo>
                  <a:lnTo>
                    <a:pt x="3450" y="552"/>
                  </a:lnTo>
                  <a:lnTo>
                    <a:pt x="3453" y="549"/>
                  </a:lnTo>
                  <a:lnTo>
                    <a:pt x="3456" y="547"/>
                  </a:lnTo>
                  <a:lnTo>
                    <a:pt x="3463" y="542"/>
                  </a:lnTo>
                  <a:lnTo>
                    <a:pt x="3467" y="541"/>
                  </a:lnTo>
                  <a:lnTo>
                    <a:pt x="3471" y="539"/>
                  </a:lnTo>
                  <a:lnTo>
                    <a:pt x="3475" y="538"/>
                  </a:lnTo>
                  <a:lnTo>
                    <a:pt x="3479" y="537"/>
                  </a:lnTo>
                  <a:lnTo>
                    <a:pt x="3488" y="536"/>
                  </a:lnTo>
                  <a:lnTo>
                    <a:pt x="3492" y="536"/>
                  </a:lnTo>
                  <a:lnTo>
                    <a:pt x="3497" y="537"/>
                  </a:lnTo>
                  <a:lnTo>
                    <a:pt x="3500" y="537"/>
                  </a:lnTo>
                  <a:lnTo>
                    <a:pt x="3504" y="538"/>
                  </a:lnTo>
                  <a:lnTo>
                    <a:pt x="3507" y="540"/>
                  </a:lnTo>
                  <a:lnTo>
                    <a:pt x="3509" y="542"/>
                  </a:lnTo>
                  <a:lnTo>
                    <a:pt x="3512" y="544"/>
                  </a:lnTo>
                  <a:lnTo>
                    <a:pt x="3514" y="547"/>
                  </a:lnTo>
                  <a:lnTo>
                    <a:pt x="3518" y="552"/>
                  </a:lnTo>
                  <a:lnTo>
                    <a:pt x="3522" y="559"/>
                  </a:lnTo>
                  <a:lnTo>
                    <a:pt x="3525" y="566"/>
                  </a:lnTo>
                  <a:lnTo>
                    <a:pt x="3530" y="581"/>
                  </a:lnTo>
                  <a:lnTo>
                    <a:pt x="3532" y="588"/>
                  </a:lnTo>
                  <a:lnTo>
                    <a:pt x="3535" y="595"/>
                  </a:lnTo>
                  <a:lnTo>
                    <a:pt x="3538" y="602"/>
                  </a:lnTo>
                  <a:lnTo>
                    <a:pt x="3541" y="607"/>
                  </a:lnTo>
                  <a:lnTo>
                    <a:pt x="3543" y="609"/>
                  </a:lnTo>
                  <a:lnTo>
                    <a:pt x="3545" y="611"/>
                  </a:lnTo>
                  <a:lnTo>
                    <a:pt x="3548" y="613"/>
                  </a:lnTo>
                  <a:lnTo>
                    <a:pt x="3550" y="614"/>
                  </a:lnTo>
                  <a:lnTo>
                    <a:pt x="3553" y="615"/>
                  </a:lnTo>
                  <a:lnTo>
                    <a:pt x="3556" y="616"/>
                  </a:lnTo>
                  <a:lnTo>
                    <a:pt x="3559" y="616"/>
                  </a:lnTo>
                  <a:lnTo>
                    <a:pt x="3563" y="615"/>
                  </a:lnTo>
                  <a:lnTo>
                    <a:pt x="3570" y="613"/>
                  </a:lnTo>
                  <a:lnTo>
                    <a:pt x="3576" y="610"/>
                  </a:lnTo>
                  <a:lnTo>
                    <a:pt x="3582" y="607"/>
                  </a:lnTo>
                  <a:lnTo>
                    <a:pt x="3585" y="605"/>
                  </a:lnTo>
                  <a:lnTo>
                    <a:pt x="3588" y="603"/>
                  </a:lnTo>
                  <a:lnTo>
                    <a:pt x="3592" y="599"/>
                  </a:lnTo>
                  <a:lnTo>
                    <a:pt x="3597" y="593"/>
                  </a:lnTo>
                  <a:lnTo>
                    <a:pt x="3600" y="587"/>
                  </a:lnTo>
                  <a:lnTo>
                    <a:pt x="3603" y="580"/>
                  </a:lnTo>
                  <a:lnTo>
                    <a:pt x="3608" y="567"/>
                  </a:lnTo>
                  <a:lnTo>
                    <a:pt x="3612" y="554"/>
                  </a:lnTo>
                  <a:lnTo>
                    <a:pt x="3614" y="542"/>
                  </a:lnTo>
                  <a:lnTo>
                    <a:pt x="3616" y="527"/>
                  </a:lnTo>
                  <a:lnTo>
                    <a:pt x="3617" y="514"/>
                  </a:lnTo>
                  <a:lnTo>
                    <a:pt x="3617" y="501"/>
                  </a:lnTo>
                  <a:lnTo>
                    <a:pt x="3617" y="489"/>
                  </a:lnTo>
                  <a:lnTo>
                    <a:pt x="3616" y="477"/>
                  </a:lnTo>
                  <a:lnTo>
                    <a:pt x="3615" y="465"/>
                  </a:lnTo>
                  <a:lnTo>
                    <a:pt x="3612" y="454"/>
                  </a:lnTo>
                  <a:lnTo>
                    <a:pt x="3609" y="443"/>
                  </a:lnTo>
                  <a:lnTo>
                    <a:pt x="3606" y="432"/>
                  </a:lnTo>
                  <a:lnTo>
                    <a:pt x="3602" y="422"/>
                  </a:lnTo>
                  <a:lnTo>
                    <a:pt x="3597" y="412"/>
                  </a:lnTo>
                  <a:lnTo>
                    <a:pt x="3591" y="402"/>
                  </a:lnTo>
                  <a:lnTo>
                    <a:pt x="3585" y="392"/>
                  </a:lnTo>
                  <a:lnTo>
                    <a:pt x="3578" y="382"/>
                  </a:lnTo>
                  <a:lnTo>
                    <a:pt x="3570" y="372"/>
                  </a:lnTo>
                  <a:lnTo>
                    <a:pt x="3562" y="362"/>
                  </a:lnTo>
                  <a:lnTo>
                    <a:pt x="3553" y="352"/>
                  </a:lnTo>
                  <a:lnTo>
                    <a:pt x="3538" y="336"/>
                  </a:lnTo>
                  <a:lnTo>
                    <a:pt x="3530" y="328"/>
                  </a:lnTo>
                  <a:lnTo>
                    <a:pt x="3523" y="322"/>
                  </a:lnTo>
                  <a:lnTo>
                    <a:pt x="3515" y="316"/>
                  </a:lnTo>
                  <a:lnTo>
                    <a:pt x="3507" y="311"/>
                  </a:lnTo>
                  <a:lnTo>
                    <a:pt x="3499" y="306"/>
                  </a:lnTo>
                  <a:lnTo>
                    <a:pt x="3491" y="301"/>
                  </a:lnTo>
                  <a:lnTo>
                    <a:pt x="3474" y="293"/>
                  </a:lnTo>
                  <a:lnTo>
                    <a:pt x="3465" y="290"/>
                  </a:lnTo>
                  <a:lnTo>
                    <a:pt x="3456" y="287"/>
                  </a:lnTo>
                  <a:lnTo>
                    <a:pt x="3437" y="281"/>
                  </a:lnTo>
                  <a:lnTo>
                    <a:pt x="3415" y="275"/>
                  </a:lnTo>
                  <a:lnTo>
                    <a:pt x="3404" y="273"/>
                  </a:lnTo>
                  <a:lnTo>
                    <a:pt x="3394" y="271"/>
                  </a:lnTo>
                  <a:lnTo>
                    <a:pt x="3375" y="269"/>
                  </a:lnTo>
                  <a:lnTo>
                    <a:pt x="3365" y="268"/>
                  </a:lnTo>
                  <a:lnTo>
                    <a:pt x="3356" y="268"/>
                  </a:lnTo>
                  <a:lnTo>
                    <a:pt x="3345" y="269"/>
                  </a:lnTo>
                  <a:lnTo>
                    <a:pt x="3334" y="269"/>
                  </a:lnTo>
                  <a:lnTo>
                    <a:pt x="3329" y="273"/>
                  </a:lnTo>
                  <a:lnTo>
                    <a:pt x="3324" y="276"/>
                  </a:lnTo>
                  <a:lnTo>
                    <a:pt x="3313" y="283"/>
                  </a:lnTo>
                  <a:lnTo>
                    <a:pt x="3301" y="289"/>
                  </a:lnTo>
                  <a:lnTo>
                    <a:pt x="3289" y="294"/>
                  </a:lnTo>
                  <a:lnTo>
                    <a:pt x="3277" y="299"/>
                  </a:lnTo>
                  <a:lnTo>
                    <a:pt x="3266" y="304"/>
                  </a:lnTo>
                  <a:lnTo>
                    <a:pt x="3243" y="311"/>
                  </a:lnTo>
                  <a:lnTo>
                    <a:pt x="3232" y="314"/>
                  </a:lnTo>
                  <a:lnTo>
                    <a:pt x="3220" y="316"/>
                  </a:lnTo>
                  <a:lnTo>
                    <a:pt x="3209" y="317"/>
                  </a:lnTo>
                  <a:lnTo>
                    <a:pt x="3198" y="318"/>
                  </a:lnTo>
                  <a:lnTo>
                    <a:pt x="3187" y="317"/>
                  </a:lnTo>
                  <a:lnTo>
                    <a:pt x="3176" y="316"/>
                  </a:lnTo>
                  <a:lnTo>
                    <a:pt x="3166" y="314"/>
                  </a:lnTo>
                  <a:lnTo>
                    <a:pt x="3160" y="312"/>
                  </a:lnTo>
                  <a:lnTo>
                    <a:pt x="3155" y="310"/>
                  </a:lnTo>
                  <a:lnTo>
                    <a:pt x="3150" y="308"/>
                  </a:lnTo>
                  <a:lnTo>
                    <a:pt x="3145" y="306"/>
                  </a:lnTo>
                  <a:lnTo>
                    <a:pt x="3140" y="303"/>
                  </a:lnTo>
                  <a:lnTo>
                    <a:pt x="3135" y="300"/>
                  </a:lnTo>
                  <a:lnTo>
                    <a:pt x="3131" y="297"/>
                  </a:lnTo>
                  <a:lnTo>
                    <a:pt x="3126" y="293"/>
                  </a:lnTo>
                  <a:lnTo>
                    <a:pt x="3117" y="285"/>
                  </a:lnTo>
                  <a:lnTo>
                    <a:pt x="3109" y="277"/>
                  </a:lnTo>
                  <a:lnTo>
                    <a:pt x="3102" y="269"/>
                  </a:lnTo>
                  <a:lnTo>
                    <a:pt x="3096" y="261"/>
                  </a:lnTo>
                  <a:lnTo>
                    <a:pt x="3094" y="256"/>
                  </a:lnTo>
                  <a:lnTo>
                    <a:pt x="3091" y="252"/>
                  </a:lnTo>
                  <a:lnTo>
                    <a:pt x="3087" y="243"/>
                  </a:lnTo>
                  <a:lnTo>
                    <a:pt x="3084" y="234"/>
                  </a:lnTo>
                  <a:lnTo>
                    <a:pt x="3081" y="224"/>
                  </a:lnTo>
                  <a:lnTo>
                    <a:pt x="3079" y="213"/>
                  </a:lnTo>
                  <a:lnTo>
                    <a:pt x="3076" y="201"/>
                  </a:lnTo>
                  <a:lnTo>
                    <a:pt x="3076" y="191"/>
                  </a:lnTo>
                  <a:lnTo>
                    <a:pt x="3076" y="180"/>
                  </a:lnTo>
                  <a:lnTo>
                    <a:pt x="3079" y="169"/>
                  </a:lnTo>
                  <a:lnTo>
                    <a:pt x="3082" y="162"/>
                  </a:lnTo>
                  <a:lnTo>
                    <a:pt x="3083" y="159"/>
                  </a:lnTo>
                  <a:lnTo>
                    <a:pt x="3085" y="156"/>
                  </a:lnTo>
                  <a:lnTo>
                    <a:pt x="3090" y="152"/>
                  </a:lnTo>
                  <a:lnTo>
                    <a:pt x="3093" y="150"/>
                  </a:lnTo>
                  <a:lnTo>
                    <a:pt x="3096" y="148"/>
                  </a:lnTo>
                  <a:lnTo>
                    <a:pt x="3102" y="145"/>
                  </a:lnTo>
                  <a:lnTo>
                    <a:pt x="3108" y="142"/>
                  </a:lnTo>
                  <a:lnTo>
                    <a:pt x="3115" y="140"/>
                  </a:lnTo>
                  <a:lnTo>
                    <a:pt x="3122" y="138"/>
                  </a:lnTo>
                  <a:lnTo>
                    <a:pt x="3136" y="133"/>
                  </a:lnTo>
                  <a:lnTo>
                    <a:pt x="3142" y="131"/>
                  </a:lnTo>
                  <a:lnTo>
                    <a:pt x="3148" y="127"/>
                  </a:lnTo>
                  <a:lnTo>
                    <a:pt x="3154" y="124"/>
                  </a:lnTo>
                  <a:lnTo>
                    <a:pt x="3158" y="119"/>
                  </a:lnTo>
                  <a:lnTo>
                    <a:pt x="3160" y="116"/>
                  </a:lnTo>
                  <a:lnTo>
                    <a:pt x="3161" y="113"/>
                  </a:lnTo>
                  <a:lnTo>
                    <a:pt x="3163" y="110"/>
                  </a:lnTo>
                  <a:lnTo>
                    <a:pt x="3164" y="106"/>
                  </a:lnTo>
                  <a:lnTo>
                    <a:pt x="3164" y="102"/>
                  </a:lnTo>
                  <a:lnTo>
                    <a:pt x="3165" y="97"/>
                  </a:lnTo>
                  <a:lnTo>
                    <a:pt x="3165" y="88"/>
                  </a:lnTo>
                  <a:lnTo>
                    <a:pt x="3163" y="79"/>
                  </a:lnTo>
                  <a:lnTo>
                    <a:pt x="3161" y="71"/>
                  </a:lnTo>
                  <a:lnTo>
                    <a:pt x="3157" y="63"/>
                  </a:lnTo>
                  <a:lnTo>
                    <a:pt x="3153" y="56"/>
                  </a:lnTo>
                  <a:lnTo>
                    <a:pt x="3147" y="49"/>
                  </a:lnTo>
                  <a:lnTo>
                    <a:pt x="3141" y="43"/>
                  </a:lnTo>
                  <a:lnTo>
                    <a:pt x="3134" y="37"/>
                  </a:lnTo>
                  <a:lnTo>
                    <a:pt x="3126" y="31"/>
                  </a:lnTo>
                  <a:lnTo>
                    <a:pt x="3118" y="26"/>
                  </a:lnTo>
                  <a:lnTo>
                    <a:pt x="3110" y="22"/>
                  </a:lnTo>
                  <a:lnTo>
                    <a:pt x="3101" y="19"/>
                  </a:lnTo>
                  <a:lnTo>
                    <a:pt x="3092" y="16"/>
                  </a:lnTo>
                  <a:lnTo>
                    <a:pt x="3082" y="14"/>
                  </a:lnTo>
                  <a:lnTo>
                    <a:pt x="3073" y="12"/>
                  </a:lnTo>
                  <a:lnTo>
                    <a:pt x="3057" y="11"/>
                  </a:lnTo>
                  <a:lnTo>
                    <a:pt x="3050" y="12"/>
                  </a:lnTo>
                  <a:lnTo>
                    <a:pt x="3042" y="12"/>
                  </a:lnTo>
                  <a:lnTo>
                    <a:pt x="3035" y="13"/>
                  </a:lnTo>
                  <a:lnTo>
                    <a:pt x="3028" y="15"/>
                  </a:lnTo>
                  <a:lnTo>
                    <a:pt x="3021" y="17"/>
                  </a:lnTo>
                  <a:lnTo>
                    <a:pt x="3014" y="19"/>
                  </a:lnTo>
                  <a:lnTo>
                    <a:pt x="3008" y="22"/>
                  </a:lnTo>
                  <a:lnTo>
                    <a:pt x="3002" y="26"/>
                  </a:lnTo>
                  <a:lnTo>
                    <a:pt x="2997" y="30"/>
                  </a:lnTo>
                  <a:lnTo>
                    <a:pt x="2992" y="35"/>
                  </a:lnTo>
                  <a:lnTo>
                    <a:pt x="2987" y="40"/>
                  </a:lnTo>
                  <a:lnTo>
                    <a:pt x="2983" y="46"/>
                  </a:lnTo>
                  <a:lnTo>
                    <a:pt x="2979" y="52"/>
                  </a:lnTo>
                  <a:lnTo>
                    <a:pt x="2976" y="59"/>
                  </a:lnTo>
                  <a:lnTo>
                    <a:pt x="2974" y="62"/>
                  </a:lnTo>
                  <a:lnTo>
                    <a:pt x="2974" y="66"/>
                  </a:lnTo>
                  <a:lnTo>
                    <a:pt x="2973" y="72"/>
                  </a:lnTo>
                  <a:lnTo>
                    <a:pt x="2973" y="75"/>
                  </a:lnTo>
                  <a:lnTo>
                    <a:pt x="2973" y="78"/>
                  </a:lnTo>
                  <a:lnTo>
                    <a:pt x="2975" y="84"/>
                  </a:lnTo>
                  <a:lnTo>
                    <a:pt x="2976" y="86"/>
                  </a:lnTo>
                  <a:lnTo>
                    <a:pt x="2977" y="89"/>
                  </a:lnTo>
                  <a:lnTo>
                    <a:pt x="2980" y="95"/>
                  </a:lnTo>
                  <a:lnTo>
                    <a:pt x="2986" y="106"/>
                  </a:lnTo>
                  <a:lnTo>
                    <a:pt x="2993" y="117"/>
                  </a:lnTo>
                  <a:lnTo>
                    <a:pt x="2996" y="122"/>
                  </a:lnTo>
                  <a:lnTo>
                    <a:pt x="2998" y="128"/>
                  </a:lnTo>
                  <a:lnTo>
                    <a:pt x="3000" y="134"/>
                  </a:lnTo>
                  <a:lnTo>
                    <a:pt x="3001" y="137"/>
                  </a:lnTo>
                  <a:lnTo>
                    <a:pt x="3002" y="140"/>
                  </a:lnTo>
                  <a:lnTo>
                    <a:pt x="3002" y="146"/>
                  </a:lnTo>
                  <a:lnTo>
                    <a:pt x="3001" y="153"/>
                  </a:lnTo>
                  <a:lnTo>
                    <a:pt x="2998" y="163"/>
                  </a:lnTo>
                  <a:lnTo>
                    <a:pt x="2995" y="172"/>
                  </a:lnTo>
                  <a:lnTo>
                    <a:pt x="2991" y="180"/>
                  </a:lnTo>
                  <a:lnTo>
                    <a:pt x="2986" y="187"/>
                  </a:lnTo>
                  <a:lnTo>
                    <a:pt x="2984" y="191"/>
                  </a:lnTo>
                  <a:lnTo>
                    <a:pt x="2981" y="194"/>
                  </a:lnTo>
                  <a:lnTo>
                    <a:pt x="2975" y="201"/>
                  </a:lnTo>
                  <a:lnTo>
                    <a:pt x="2968" y="207"/>
                  </a:lnTo>
                  <a:lnTo>
                    <a:pt x="2960" y="213"/>
                  </a:lnTo>
                  <a:lnTo>
                    <a:pt x="2954" y="221"/>
                  </a:lnTo>
                  <a:lnTo>
                    <a:pt x="2949" y="228"/>
                  </a:lnTo>
                  <a:lnTo>
                    <a:pt x="2939" y="241"/>
                  </a:lnTo>
                  <a:lnTo>
                    <a:pt x="2927" y="253"/>
                  </a:lnTo>
                  <a:lnTo>
                    <a:pt x="2913" y="266"/>
                  </a:lnTo>
                  <a:lnTo>
                    <a:pt x="2903" y="274"/>
                  </a:lnTo>
                  <a:lnTo>
                    <a:pt x="2893" y="281"/>
                  </a:lnTo>
                  <a:lnTo>
                    <a:pt x="2884" y="287"/>
                  </a:lnTo>
                  <a:lnTo>
                    <a:pt x="2874" y="293"/>
                  </a:lnTo>
                  <a:lnTo>
                    <a:pt x="2865" y="298"/>
                  </a:lnTo>
                  <a:lnTo>
                    <a:pt x="2855" y="303"/>
                  </a:lnTo>
                  <a:lnTo>
                    <a:pt x="2846" y="306"/>
                  </a:lnTo>
                  <a:lnTo>
                    <a:pt x="2836" y="310"/>
                  </a:lnTo>
                  <a:lnTo>
                    <a:pt x="2826" y="313"/>
                  </a:lnTo>
                  <a:lnTo>
                    <a:pt x="2816" y="315"/>
                  </a:lnTo>
                  <a:lnTo>
                    <a:pt x="2794" y="319"/>
                  </a:lnTo>
                  <a:lnTo>
                    <a:pt x="2771" y="323"/>
                  </a:lnTo>
                  <a:lnTo>
                    <a:pt x="2747" y="326"/>
                  </a:lnTo>
                  <a:lnTo>
                    <a:pt x="2730" y="327"/>
                  </a:lnTo>
                  <a:lnTo>
                    <a:pt x="2715" y="328"/>
                  </a:lnTo>
                  <a:lnTo>
                    <a:pt x="2701" y="328"/>
                  </a:lnTo>
                  <a:lnTo>
                    <a:pt x="2687" y="328"/>
                  </a:lnTo>
                  <a:lnTo>
                    <a:pt x="2673" y="327"/>
                  </a:lnTo>
                  <a:lnTo>
                    <a:pt x="2659" y="325"/>
                  </a:lnTo>
                  <a:lnTo>
                    <a:pt x="2644" y="323"/>
                  </a:lnTo>
                  <a:lnTo>
                    <a:pt x="2628" y="319"/>
                  </a:lnTo>
                  <a:lnTo>
                    <a:pt x="2620" y="321"/>
                  </a:lnTo>
                  <a:lnTo>
                    <a:pt x="2612" y="322"/>
                  </a:lnTo>
                  <a:lnTo>
                    <a:pt x="2606" y="325"/>
                  </a:lnTo>
                  <a:lnTo>
                    <a:pt x="2599" y="328"/>
                  </a:lnTo>
                  <a:lnTo>
                    <a:pt x="2594" y="332"/>
                  </a:lnTo>
                  <a:lnTo>
                    <a:pt x="2588" y="337"/>
                  </a:lnTo>
                  <a:lnTo>
                    <a:pt x="2583" y="342"/>
                  </a:lnTo>
                  <a:lnTo>
                    <a:pt x="2578" y="349"/>
                  </a:lnTo>
                  <a:lnTo>
                    <a:pt x="2574" y="354"/>
                  </a:lnTo>
                  <a:lnTo>
                    <a:pt x="2572" y="359"/>
                  </a:lnTo>
                  <a:lnTo>
                    <a:pt x="2571" y="362"/>
                  </a:lnTo>
                  <a:lnTo>
                    <a:pt x="2571" y="365"/>
                  </a:lnTo>
                  <a:lnTo>
                    <a:pt x="2571" y="370"/>
                  </a:lnTo>
                  <a:lnTo>
                    <a:pt x="2571" y="376"/>
                  </a:lnTo>
                  <a:lnTo>
                    <a:pt x="2572" y="381"/>
                  </a:lnTo>
                  <a:lnTo>
                    <a:pt x="2576" y="393"/>
                  </a:lnTo>
                  <a:lnTo>
                    <a:pt x="2579" y="404"/>
                  </a:lnTo>
                  <a:lnTo>
                    <a:pt x="2580" y="410"/>
                  </a:lnTo>
                  <a:lnTo>
                    <a:pt x="2581" y="416"/>
                  </a:lnTo>
                  <a:lnTo>
                    <a:pt x="2582" y="422"/>
                  </a:lnTo>
                  <a:lnTo>
                    <a:pt x="2581" y="428"/>
                  </a:lnTo>
                  <a:lnTo>
                    <a:pt x="2580" y="434"/>
                  </a:lnTo>
                  <a:lnTo>
                    <a:pt x="2578" y="439"/>
                  </a:lnTo>
                  <a:lnTo>
                    <a:pt x="2575" y="444"/>
                  </a:lnTo>
                  <a:lnTo>
                    <a:pt x="2572" y="449"/>
                  </a:lnTo>
                  <a:lnTo>
                    <a:pt x="2565" y="457"/>
                  </a:lnTo>
                  <a:lnTo>
                    <a:pt x="2557" y="465"/>
                  </a:lnTo>
                  <a:lnTo>
                    <a:pt x="2553" y="468"/>
                  </a:lnTo>
                  <a:lnTo>
                    <a:pt x="2548" y="471"/>
                  </a:lnTo>
                  <a:lnTo>
                    <a:pt x="2539" y="476"/>
                  </a:lnTo>
                  <a:lnTo>
                    <a:pt x="2534" y="478"/>
                  </a:lnTo>
                  <a:lnTo>
                    <a:pt x="2529" y="479"/>
                  </a:lnTo>
                  <a:lnTo>
                    <a:pt x="2518" y="482"/>
                  </a:lnTo>
                  <a:lnTo>
                    <a:pt x="2508" y="484"/>
                  </a:lnTo>
                  <a:lnTo>
                    <a:pt x="2497" y="484"/>
                  </a:lnTo>
                  <a:lnTo>
                    <a:pt x="2491" y="484"/>
                  </a:lnTo>
                  <a:lnTo>
                    <a:pt x="2485" y="484"/>
                  </a:lnTo>
                  <a:lnTo>
                    <a:pt x="2474" y="482"/>
                  </a:lnTo>
                  <a:lnTo>
                    <a:pt x="2463" y="480"/>
                  </a:lnTo>
                  <a:lnTo>
                    <a:pt x="2452" y="477"/>
                  </a:lnTo>
                  <a:lnTo>
                    <a:pt x="2441" y="473"/>
                  </a:lnTo>
                  <a:lnTo>
                    <a:pt x="2431" y="467"/>
                  </a:lnTo>
                  <a:lnTo>
                    <a:pt x="2426" y="464"/>
                  </a:lnTo>
                  <a:lnTo>
                    <a:pt x="2421" y="461"/>
                  </a:lnTo>
                  <a:lnTo>
                    <a:pt x="2412" y="455"/>
                  </a:lnTo>
                  <a:lnTo>
                    <a:pt x="2404" y="448"/>
                  </a:lnTo>
                  <a:lnTo>
                    <a:pt x="2396" y="440"/>
                  </a:lnTo>
                  <a:lnTo>
                    <a:pt x="2393" y="436"/>
                  </a:lnTo>
                  <a:lnTo>
                    <a:pt x="2389" y="432"/>
                  </a:lnTo>
                  <a:lnTo>
                    <a:pt x="2386" y="428"/>
                  </a:lnTo>
                  <a:lnTo>
                    <a:pt x="2383" y="424"/>
                  </a:lnTo>
                  <a:lnTo>
                    <a:pt x="2378" y="415"/>
                  </a:lnTo>
                  <a:lnTo>
                    <a:pt x="2374" y="406"/>
                  </a:lnTo>
                  <a:lnTo>
                    <a:pt x="2370" y="397"/>
                  </a:lnTo>
                  <a:lnTo>
                    <a:pt x="2368" y="387"/>
                  </a:lnTo>
                  <a:lnTo>
                    <a:pt x="2366" y="377"/>
                  </a:lnTo>
                  <a:lnTo>
                    <a:pt x="2365" y="372"/>
                  </a:lnTo>
                  <a:lnTo>
                    <a:pt x="2365" y="367"/>
                  </a:lnTo>
                  <a:lnTo>
                    <a:pt x="2365" y="357"/>
                  </a:lnTo>
                  <a:lnTo>
                    <a:pt x="2367" y="347"/>
                  </a:lnTo>
                  <a:lnTo>
                    <a:pt x="2369" y="337"/>
                  </a:lnTo>
                  <a:lnTo>
                    <a:pt x="2370" y="331"/>
                  </a:lnTo>
                  <a:lnTo>
                    <a:pt x="2372" y="326"/>
                  </a:lnTo>
                  <a:lnTo>
                    <a:pt x="2377" y="316"/>
                  </a:lnTo>
                  <a:lnTo>
                    <a:pt x="2379" y="313"/>
                  </a:lnTo>
                  <a:lnTo>
                    <a:pt x="2381" y="310"/>
                  </a:lnTo>
                  <a:lnTo>
                    <a:pt x="2384" y="307"/>
                  </a:lnTo>
                  <a:lnTo>
                    <a:pt x="2386" y="304"/>
                  </a:lnTo>
                  <a:lnTo>
                    <a:pt x="2392" y="300"/>
                  </a:lnTo>
                  <a:lnTo>
                    <a:pt x="2399" y="297"/>
                  </a:lnTo>
                  <a:lnTo>
                    <a:pt x="2405" y="294"/>
                  </a:lnTo>
                  <a:lnTo>
                    <a:pt x="2413" y="292"/>
                  </a:lnTo>
                  <a:lnTo>
                    <a:pt x="2427" y="289"/>
                  </a:lnTo>
                  <a:lnTo>
                    <a:pt x="2435" y="287"/>
                  </a:lnTo>
                  <a:lnTo>
                    <a:pt x="2442" y="285"/>
                  </a:lnTo>
                  <a:lnTo>
                    <a:pt x="2449" y="283"/>
                  </a:lnTo>
                  <a:lnTo>
                    <a:pt x="2455" y="280"/>
                  </a:lnTo>
                  <a:lnTo>
                    <a:pt x="2461" y="277"/>
                  </a:lnTo>
                  <a:lnTo>
                    <a:pt x="2466" y="272"/>
                  </a:lnTo>
                  <a:lnTo>
                    <a:pt x="2469" y="270"/>
                  </a:lnTo>
                  <a:lnTo>
                    <a:pt x="2471" y="267"/>
                  </a:lnTo>
                  <a:lnTo>
                    <a:pt x="2474" y="260"/>
                  </a:lnTo>
                  <a:lnTo>
                    <a:pt x="2476" y="254"/>
                  </a:lnTo>
                  <a:lnTo>
                    <a:pt x="2478" y="249"/>
                  </a:lnTo>
                  <a:lnTo>
                    <a:pt x="2480" y="238"/>
                  </a:lnTo>
                  <a:lnTo>
                    <a:pt x="2481" y="228"/>
                  </a:lnTo>
                  <a:lnTo>
                    <a:pt x="2481" y="223"/>
                  </a:lnTo>
                  <a:lnTo>
                    <a:pt x="2480" y="218"/>
                  </a:lnTo>
                  <a:lnTo>
                    <a:pt x="2479" y="208"/>
                  </a:lnTo>
                  <a:lnTo>
                    <a:pt x="2477" y="203"/>
                  </a:lnTo>
                  <a:lnTo>
                    <a:pt x="2475" y="198"/>
                  </a:lnTo>
                  <a:lnTo>
                    <a:pt x="2471" y="188"/>
                  </a:lnTo>
                  <a:lnTo>
                    <a:pt x="2465" y="178"/>
                  </a:lnTo>
                  <a:lnTo>
                    <a:pt x="2459" y="165"/>
                  </a:lnTo>
                  <a:lnTo>
                    <a:pt x="2454" y="153"/>
                  </a:lnTo>
                  <a:lnTo>
                    <a:pt x="2451" y="147"/>
                  </a:lnTo>
                  <a:lnTo>
                    <a:pt x="2448" y="142"/>
                  </a:lnTo>
                  <a:lnTo>
                    <a:pt x="2441" y="131"/>
                  </a:lnTo>
                  <a:lnTo>
                    <a:pt x="2434" y="122"/>
                  </a:lnTo>
                  <a:lnTo>
                    <a:pt x="2426" y="112"/>
                  </a:lnTo>
                  <a:lnTo>
                    <a:pt x="2416" y="103"/>
                  </a:lnTo>
                  <a:lnTo>
                    <a:pt x="2405" y="94"/>
                  </a:lnTo>
                  <a:lnTo>
                    <a:pt x="2392" y="84"/>
                  </a:lnTo>
                  <a:lnTo>
                    <a:pt x="2379" y="75"/>
                  </a:lnTo>
                  <a:lnTo>
                    <a:pt x="2367" y="68"/>
                  </a:lnTo>
                  <a:lnTo>
                    <a:pt x="2361" y="65"/>
                  </a:lnTo>
                  <a:lnTo>
                    <a:pt x="2354" y="62"/>
                  </a:lnTo>
                  <a:lnTo>
                    <a:pt x="2348" y="60"/>
                  </a:lnTo>
                  <a:lnTo>
                    <a:pt x="2341" y="57"/>
                  </a:lnTo>
                  <a:lnTo>
                    <a:pt x="2327" y="54"/>
                  </a:lnTo>
                  <a:lnTo>
                    <a:pt x="2312" y="51"/>
                  </a:lnTo>
                  <a:lnTo>
                    <a:pt x="2295" y="50"/>
                  </a:lnTo>
                  <a:lnTo>
                    <a:pt x="1970" y="50"/>
                  </a:lnTo>
                  <a:lnTo>
                    <a:pt x="1973" y="47"/>
                  </a:lnTo>
                  <a:lnTo>
                    <a:pt x="1968" y="58"/>
                  </a:lnTo>
                  <a:lnTo>
                    <a:pt x="1965" y="63"/>
                  </a:lnTo>
                  <a:lnTo>
                    <a:pt x="1962" y="67"/>
                  </a:lnTo>
                  <a:lnTo>
                    <a:pt x="1958" y="72"/>
                  </a:lnTo>
                  <a:lnTo>
                    <a:pt x="1955" y="76"/>
                  </a:lnTo>
                  <a:lnTo>
                    <a:pt x="1951" y="79"/>
                  </a:lnTo>
                  <a:lnTo>
                    <a:pt x="1946" y="83"/>
                  </a:lnTo>
                  <a:lnTo>
                    <a:pt x="1942" y="86"/>
                  </a:lnTo>
                  <a:lnTo>
                    <a:pt x="1937" y="88"/>
                  </a:lnTo>
                  <a:lnTo>
                    <a:pt x="1932" y="91"/>
                  </a:lnTo>
                  <a:lnTo>
                    <a:pt x="1927" y="93"/>
                  </a:lnTo>
                  <a:lnTo>
                    <a:pt x="1921" y="94"/>
                  </a:lnTo>
                  <a:lnTo>
                    <a:pt x="1916" y="95"/>
                  </a:lnTo>
                  <a:lnTo>
                    <a:pt x="1910" y="96"/>
                  </a:lnTo>
                  <a:lnTo>
                    <a:pt x="1904" y="97"/>
                  </a:lnTo>
                  <a:lnTo>
                    <a:pt x="1898" y="102"/>
                  </a:lnTo>
                  <a:lnTo>
                    <a:pt x="1893" y="107"/>
                  </a:lnTo>
                  <a:lnTo>
                    <a:pt x="1889" y="112"/>
                  </a:lnTo>
                  <a:lnTo>
                    <a:pt x="1886" y="117"/>
                  </a:lnTo>
                  <a:lnTo>
                    <a:pt x="1883" y="123"/>
                  </a:lnTo>
                  <a:lnTo>
                    <a:pt x="1881" y="130"/>
                  </a:lnTo>
                  <a:lnTo>
                    <a:pt x="1879" y="136"/>
                  </a:lnTo>
                  <a:lnTo>
                    <a:pt x="1879" y="140"/>
                  </a:lnTo>
                  <a:lnTo>
                    <a:pt x="1879" y="144"/>
                  </a:lnTo>
                  <a:lnTo>
                    <a:pt x="1879" y="148"/>
                  </a:lnTo>
                  <a:lnTo>
                    <a:pt x="1879" y="151"/>
                  </a:lnTo>
                  <a:lnTo>
                    <a:pt x="1879" y="153"/>
                  </a:lnTo>
                  <a:lnTo>
                    <a:pt x="1880" y="157"/>
                  </a:lnTo>
                  <a:lnTo>
                    <a:pt x="1882" y="160"/>
                  </a:lnTo>
                  <a:lnTo>
                    <a:pt x="1884" y="164"/>
                  </a:lnTo>
                  <a:lnTo>
                    <a:pt x="1887" y="167"/>
                  </a:lnTo>
                  <a:lnTo>
                    <a:pt x="1892" y="174"/>
                  </a:lnTo>
                  <a:lnTo>
                    <a:pt x="1897" y="180"/>
                  </a:lnTo>
                  <a:lnTo>
                    <a:pt x="1902" y="187"/>
                  </a:lnTo>
                  <a:lnTo>
                    <a:pt x="1904" y="191"/>
                  </a:lnTo>
                  <a:lnTo>
                    <a:pt x="1906" y="194"/>
                  </a:lnTo>
                  <a:lnTo>
                    <a:pt x="1906" y="199"/>
                  </a:lnTo>
                  <a:lnTo>
                    <a:pt x="1907" y="203"/>
                  </a:lnTo>
                  <a:lnTo>
                    <a:pt x="1907" y="208"/>
                  </a:lnTo>
                  <a:lnTo>
                    <a:pt x="1906" y="213"/>
                  </a:lnTo>
                  <a:lnTo>
                    <a:pt x="1905" y="218"/>
                  </a:lnTo>
                  <a:lnTo>
                    <a:pt x="1903" y="222"/>
                  </a:lnTo>
                  <a:lnTo>
                    <a:pt x="1902" y="227"/>
                  </a:lnTo>
                  <a:lnTo>
                    <a:pt x="1899" y="231"/>
                  </a:lnTo>
                  <a:lnTo>
                    <a:pt x="1894" y="238"/>
                  </a:lnTo>
                  <a:lnTo>
                    <a:pt x="1887" y="245"/>
                  </a:lnTo>
                  <a:lnTo>
                    <a:pt x="1880" y="250"/>
                  </a:lnTo>
                  <a:lnTo>
                    <a:pt x="1871" y="255"/>
                  </a:lnTo>
                  <a:lnTo>
                    <a:pt x="1862" y="259"/>
                  </a:lnTo>
                  <a:lnTo>
                    <a:pt x="1852" y="262"/>
                  </a:lnTo>
                  <a:lnTo>
                    <a:pt x="1842" y="265"/>
                  </a:lnTo>
                  <a:lnTo>
                    <a:pt x="1831" y="266"/>
                  </a:lnTo>
                  <a:lnTo>
                    <a:pt x="1819" y="267"/>
                  </a:lnTo>
                  <a:lnTo>
                    <a:pt x="1808" y="266"/>
                  </a:lnTo>
                  <a:lnTo>
                    <a:pt x="1798" y="265"/>
                  </a:lnTo>
                  <a:lnTo>
                    <a:pt x="1792" y="264"/>
                  </a:lnTo>
                  <a:lnTo>
                    <a:pt x="1787" y="263"/>
                  </a:lnTo>
                  <a:lnTo>
                    <a:pt x="1782" y="261"/>
                  </a:lnTo>
                  <a:lnTo>
                    <a:pt x="1777" y="260"/>
                  </a:lnTo>
                  <a:lnTo>
                    <a:pt x="1770" y="257"/>
                  </a:lnTo>
                  <a:lnTo>
                    <a:pt x="1763" y="254"/>
                  </a:lnTo>
                  <a:lnTo>
                    <a:pt x="1756" y="250"/>
                  </a:lnTo>
                  <a:lnTo>
                    <a:pt x="1750" y="246"/>
                  </a:lnTo>
                  <a:lnTo>
                    <a:pt x="1744" y="242"/>
                  </a:lnTo>
                  <a:lnTo>
                    <a:pt x="1738" y="238"/>
                  </a:lnTo>
                  <a:lnTo>
                    <a:pt x="1733" y="233"/>
                  </a:lnTo>
                  <a:lnTo>
                    <a:pt x="1728" y="228"/>
                  </a:lnTo>
                  <a:lnTo>
                    <a:pt x="1724" y="222"/>
                  </a:lnTo>
                  <a:lnTo>
                    <a:pt x="1720" y="216"/>
                  </a:lnTo>
                  <a:lnTo>
                    <a:pt x="1717" y="210"/>
                  </a:lnTo>
                  <a:lnTo>
                    <a:pt x="1715" y="204"/>
                  </a:lnTo>
                  <a:lnTo>
                    <a:pt x="1713" y="197"/>
                  </a:lnTo>
                  <a:lnTo>
                    <a:pt x="1712" y="190"/>
                  </a:lnTo>
                  <a:lnTo>
                    <a:pt x="1711" y="183"/>
                  </a:lnTo>
                  <a:lnTo>
                    <a:pt x="1711" y="175"/>
                  </a:lnTo>
                  <a:lnTo>
                    <a:pt x="1713" y="169"/>
                  </a:lnTo>
                  <a:lnTo>
                    <a:pt x="1715" y="164"/>
                  </a:lnTo>
                  <a:lnTo>
                    <a:pt x="1716" y="161"/>
                  </a:lnTo>
                  <a:lnTo>
                    <a:pt x="1718" y="159"/>
                  </a:lnTo>
                  <a:lnTo>
                    <a:pt x="1719" y="157"/>
                  </a:lnTo>
                  <a:lnTo>
                    <a:pt x="1721" y="155"/>
                  </a:lnTo>
                  <a:lnTo>
                    <a:pt x="1725" y="151"/>
                  </a:lnTo>
                  <a:lnTo>
                    <a:pt x="1730" y="147"/>
                  </a:lnTo>
                  <a:lnTo>
                    <a:pt x="1740" y="141"/>
                  </a:lnTo>
                  <a:lnTo>
                    <a:pt x="1750" y="134"/>
                  </a:lnTo>
                  <a:lnTo>
                    <a:pt x="1754" y="131"/>
                  </a:lnTo>
                  <a:lnTo>
                    <a:pt x="1759" y="127"/>
                  </a:lnTo>
                  <a:lnTo>
                    <a:pt x="1762" y="122"/>
                  </a:lnTo>
                  <a:lnTo>
                    <a:pt x="1765" y="118"/>
                  </a:lnTo>
                  <a:lnTo>
                    <a:pt x="1767" y="112"/>
                  </a:lnTo>
                  <a:lnTo>
                    <a:pt x="1768" y="106"/>
                  </a:lnTo>
                  <a:lnTo>
                    <a:pt x="1768" y="93"/>
                  </a:lnTo>
                  <a:lnTo>
                    <a:pt x="1767" y="87"/>
                  </a:lnTo>
                  <a:lnTo>
                    <a:pt x="1766" y="82"/>
                  </a:lnTo>
                  <a:lnTo>
                    <a:pt x="1764" y="76"/>
                  </a:lnTo>
                  <a:lnTo>
                    <a:pt x="1762" y="71"/>
                  </a:lnTo>
                  <a:lnTo>
                    <a:pt x="1759" y="65"/>
                  </a:lnTo>
                  <a:lnTo>
                    <a:pt x="1755" y="59"/>
                  </a:lnTo>
                  <a:lnTo>
                    <a:pt x="1744" y="52"/>
                  </a:lnTo>
                  <a:lnTo>
                    <a:pt x="1733" y="45"/>
                  </a:lnTo>
                  <a:lnTo>
                    <a:pt x="1722" y="40"/>
                  </a:lnTo>
                  <a:lnTo>
                    <a:pt x="1712" y="35"/>
                  </a:lnTo>
                  <a:lnTo>
                    <a:pt x="1701" y="30"/>
                  </a:lnTo>
                  <a:lnTo>
                    <a:pt x="1690" y="26"/>
                  </a:lnTo>
                  <a:lnTo>
                    <a:pt x="1678" y="22"/>
                  </a:lnTo>
                  <a:lnTo>
                    <a:pt x="1664" y="18"/>
                  </a:lnTo>
                  <a:lnTo>
                    <a:pt x="1637" y="11"/>
                  </a:lnTo>
                  <a:lnTo>
                    <a:pt x="1624" y="8"/>
                  </a:lnTo>
                  <a:lnTo>
                    <a:pt x="1612" y="5"/>
                  </a:lnTo>
                  <a:lnTo>
                    <a:pt x="1599" y="3"/>
                  </a:lnTo>
                  <a:lnTo>
                    <a:pt x="1587" y="1"/>
                  </a:lnTo>
                  <a:lnTo>
                    <a:pt x="1575" y="0"/>
                  </a:lnTo>
                  <a:lnTo>
                    <a:pt x="1563" y="0"/>
                  </a:lnTo>
                  <a:lnTo>
                    <a:pt x="1551" y="0"/>
                  </a:lnTo>
                  <a:lnTo>
                    <a:pt x="1539" y="1"/>
                  </a:lnTo>
                  <a:lnTo>
                    <a:pt x="1528" y="2"/>
                  </a:lnTo>
                  <a:lnTo>
                    <a:pt x="1516" y="5"/>
                  </a:lnTo>
                  <a:lnTo>
                    <a:pt x="1504" y="8"/>
                  </a:lnTo>
                  <a:lnTo>
                    <a:pt x="1492" y="13"/>
                  </a:lnTo>
                  <a:lnTo>
                    <a:pt x="1479" y="18"/>
                  </a:lnTo>
                  <a:lnTo>
                    <a:pt x="1467" y="25"/>
                  </a:lnTo>
                  <a:lnTo>
                    <a:pt x="1457" y="30"/>
                  </a:lnTo>
                  <a:lnTo>
                    <a:pt x="1448" y="36"/>
                  </a:lnTo>
                  <a:lnTo>
                    <a:pt x="1440" y="42"/>
                  </a:lnTo>
                  <a:lnTo>
                    <a:pt x="1433" y="48"/>
                  </a:lnTo>
                  <a:lnTo>
                    <a:pt x="1426" y="54"/>
                  </a:lnTo>
                  <a:lnTo>
                    <a:pt x="1419" y="61"/>
                  </a:lnTo>
                  <a:lnTo>
                    <a:pt x="1412" y="69"/>
                  </a:lnTo>
                  <a:lnTo>
                    <a:pt x="1404" y="78"/>
                  </a:lnTo>
                  <a:lnTo>
                    <a:pt x="1401" y="86"/>
                  </a:lnTo>
                  <a:lnTo>
                    <a:pt x="1398" y="93"/>
                  </a:lnTo>
                  <a:lnTo>
                    <a:pt x="1396" y="100"/>
                  </a:lnTo>
                  <a:lnTo>
                    <a:pt x="1395" y="107"/>
                  </a:lnTo>
                  <a:lnTo>
                    <a:pt x="1394" y="114"/>
                  </a:lnTo>
                  <a:lnTo>
                    <a:pt x="1395" y="122"/>
                  </a:lnTo>
                  <a:lnTo>
                    <a:pt x="1396" y="129"/>
                  </a:lnTo>
                  <a:lnTo>
                    <a:pt x="1398" y="138"/>
                  </a:lnTo>
                  <a:lnTo>
                    <a:pt x="1400" y="143"/>
                  </a:lnTo>
                  <a:lnTo>
                    <a:pt x="1403" y="148"/>
                  </a:lnTo>
                  <a:lnTo>
                    <a:pt x="1406" y="152"/>
                  </a:lnTo>
                  <a:lnTo>
                    <a:pt x="1410" y="155"/>
                  </a:lnTo>
                  <a:lnTo>
                    <a:pt x="1414" y="158"/>
                  </a:lnTo>
                  <a:lnTo>
                    <a:pt x="1419" y="161"/>
                  </a:lnTo>
                  <a:lnTo>
                    <a:pt x="1428" y="166"/>
                  </a:lnTo>
                  <a:lnTo>
                    <a:pt x="1438" y="171"/>
                  </a:lnTo>
                  <a:lnTo>
                    <a:pt x="1442" y="173"/>
                  </a:lnTo>
                  <a:lnTo>
                    <a:pt x="1446" y="176"/>
                  </a:lnTo>
                  <a:lnTo>
                    <a:pt x="1450" y="180"/>
                  </a:lnTo>
                  <a:lnTo>
                    <a:pt x="1453" y="184"/>
                  </a:lnTo>
                  <a:lnTo>
                    <a:pt x="1456" y="189"/>
                  </a:lnTo>
                  <a:lnTo>
                    <a:pt x="1458" y="194"/>
                  </a:lnTo>
                  <a:lnTo>
                    <a:pt x="1459" y="203"/>
                  </a:lnTo>
                  <a:lnTo>
                    <a:pt x="1459" y="211"/>
                  </a:lnTo>
                  <a:lnTo>
                    <a:pt x="1459" y="215"/>
                  </a:lnTo>
                  <a:lnTo>
                    <a:pt x="1458" y="219"/>
                  </a:lnTo>
                  <a:lnTo>
                    <a:pt x="1456" y="227"/>
                  </a:lnTo>
                  <a:lnTo>
                    <a:pt x="1453" y="234"/>
                  </a:lnTo>
                  <a:lnTo>
                    <a:pt x="1449" y="241"/>
                  </a:lnTo>
                  <a:lnTo>
                    <a:pt x="1444" y="248"/>
                  </a:lnTo>
                  <a:lnTo>
                    <a:pt x="1439" y="254"/>
                  </a:lnTo>
                  <a:lnTo>
                    <a:pt x="1432" y="260"/>
                  </a:lnTo>
                  <a:lnTo>
                    <a:pt x="1426" y="265"/>
                  </a:lnTo>
                  <a:lnTo>
                    <a:pt x="1418" y="270"/>
                  </a:lnTo>
                  <a:lnTo>
                    <a:pt x="1410" y="274"/>
                  </a:lnTo>
                  <a:lnTo>
                    <a:pt x="1402" y="278"/>
                  </a:lnTo>
                  <a:lnTo>
                    <a:pt x="1394" y="282"/>
                  </a:lnTo>
                  <a:lnTo>
                    <a:pt x="1385" y="285"/>
                  </a:lnTo>
                  <a:lnTo>
                    <a:pt x="1376" y="288"/>
                  </a:lnTo>
                  <a:lnTo>
                    <a:pt x="1367" y="290"/>
                  </a:lnTo>
                  <a:lnTo>
                    <a:pt x="1357" y="292"/>
                  </a:lnTo>
                  <a:lnTo>
                    <a:pt x="1347" y="293"/>
                  </a:lnTo>
                  <a:lnTo>
                    <a:pt x="1337" y="294"/>
                  </a:lnTo>
                  <a:lnTo>
                    <a:pt x="1328" y="293"/>
                  </a:lnTo>
                  <a:lnTo>
                    <a:pt x="1318" y="293"/>
                  </a:lnTo>
                  <a:lnTo>
                    <a:pt x="1309" y="291"/>
                  </a:lnTo>
                  <a:lnTo>
                    <a:pt x="1300" y="289"/>
                  </a:lnTo>
                  <a:lnTo>
                    <a:pt x="1292" y="285"/>
                  </a:lnTo>
                  <a:lnTo>
                    <a:pt x="1284" y="282"/>
                  </a:lnTo>
                  <a:lnTo>
                    <a:pt x="1276" y="277"/>
                  </a:lnTo>
                  <a:lnTo>
                    <a:pt x="1270" y="271"/>
                  </a:lnTo>
                  <a:lnTo>
                    <a:pt x="1267" y="268"/>
                  </a:lnTo>
                  <a:lnTo>
                    <a:pt x="1264" y="265"/>
                  </a:lnTo>
                  <a:lnTo>
                    <a:pt x="1258" y="258"/>
                  </a:lnTo>
                  <a:lnTo>
                    <a:pt x="1254" y="250"/>
                  </a:lnTo>
                  <a:lnTo>
                    <a:pt x="1252" y="246"/>
                  </a:lnTo>
                  <a:lnTo>
                    <a:pt x="1251" y="241"/>
                  </a:lnTo>
                  <a:lnTo>
                    <a:pt x="1249" y="235"/>
                  </a:lnTo>
                  <a:lnTo>
                    <a:pt x="1249" y="229"/>
                  </a:lnTo>
                  <a:lnTo>
                    <a:pt x="1250" y="224"/>
                  </a:lnTo>
                  <a:lnTo>
                    <a:pt x="1251" y="219"/>
                  </a:lnTo>
                  <a:lnTo>
                    <a:pt x="1253" y="213"/>
                  </a:lnTo>
                  <a:lnTo>
                    <a:pt x="1256" y="209"/>
                  </a:lnTo>
                  <a:lnTo>
                    <a:pt x="1262" y="199"/>
                  </a:lnTo>
                  <a:lnTo>
                    <a:pt x="1267" y="189"/>
                  </a:lnTo>
                  <a:lnTo>
                    <a:pt x="1272" y="179"/>
                  </a:lnTo>
                  <a:lnTo>
                    <a:pt x="1273" y="174"/>
                  </a:lnTo>
                  <a:lnTo>
                    <a:pt x="1274" y="171"/>
                  </a:lnTo>
                  <a:lnTo>
                    <a:pt x="1274" y="168"/>
                  </a:lnTo>
                  <a:lnTo>
                    <a:pt x="1274" y="162"/>
                  </a:lnTo>
                  <a:lnTo>
                    <a:pt x="1273" y="159"/>
                  </a:lnTo>
                  <a:lnTo>
                    <a:pt x="1273" y="156"/>
                  </a:lnTo>
                  <a:lnTo>
                    <a:pt x="1270" y="147"/>
                  </a:lnTo>
                  <a:lnTo>
                    <a:pt x="1266" y="139"/>
                  </a:lnTo>
                  <a:lnTo>
                    <a:pt x="1262" y="131"/>
                  </a:lnTo>
                  <a:lnTo>
                    <a:pt x="1257" y="125"/>
                  </a:lnTo>
                  <a:lnTo>
                    <a:pt x="1254" y="121"/>
                  </a:lnTo>
                  <a:lnTo>
                    <a:pt x="1251" y="118"/>
                  </a:lnTo>
                  <a:lnTo>
                    <a:pt x="1245" y="113"/>
                  </a:lnTo>
                  <a:lnTo>
                    <a:pt x="1237" y="108"/>
                  </a:lnTo>
                  <a:lnTo>
                    <a:pt x="1229" y="103"/>
                  </a:lnTo>
                  <a:lnTo>
                    <a:pt x="1213" y="100"/>
                  </a:lnTo>
                  <a:lnTo>
                    <a:pt x="1199" y="98"/>
                  </a:lnTo>
                  <a:lnTo>
                    <a:pt x="1185" y="98"/>
                  </a:lnTo>
                  <a:lnTo>
                    <a:pt x="1178" y="99"/>
                  </a:lnTo>
                  <a:lnTo>
                    <a:pt x="1169" y="100"/>
                  </a:lnTo>
                  <a:lnTo>
                    <a:pt x="1163" y="101"/>
                  </a:lnTo>
                  <a:lnTo>
                    <a:pt x="1157" y="103"/>
                  </a:lnTo>
                  <a:lnTo>
                    <a:pt x="1151" y="105"/>
                  </a:lnTo>
                  <a:lnTo>
                    <a:pt x="1146" y="107"/>
                  </a:lnTo>
                  <a:lnTo>
                    <a:pt x="1141" y="110"/>
                  </a:lnTo>
                  <a:lnTo>
                    <a:pt x="1136" y="113"/>
                  </a:lnTo>
                  <a:lnTo>
                    <a:pt x="1128" y="120"/>
                  </a:lnTo>
                  <a:lnTo>
                    <a:pt x="1124" y="124"/>
                  </a:lnTo>
                  <a:lnTo>
                    <a:pt x="1121" y="128"/>
                  </a:lnTo>
                  <a:lnTo>
                    <a:pt x="1114" y="137"/>
                  </a:lnTo>
                  <a:lnTo>
                    <a:pt x="1108" y="146"/>
                  </a:lnTo>
                  <a:lnTo>
                    <a:pt x="1102" y="156"/>
                  </a:lnTo>
                  <a:lnTo>
                    <a:pt x="1090" y="177"/>
                  </a:lnTo>
                  <a:lnTo>
                    <a:pt x="1084" y="187"/>
                  </a:lnTo>
                  <a:lnTo>
                    <a:pt x="1077" y="197"/>
                  </a:lnTo>
                  <a:lnTo>
                    <a:pt x="1070" y="207"/>
                  </a:lnTo>
                  <a:lnTo>
                    <a:pt x="1066" y="212"/>
                  </a:lnTo>
                  <a:lnTo>
                    <a:pt x="1061" y="216"/>
                  </a:lnTo>
                  <a:lnTo>
                    <a:pt x="1057" y="220"/>
                  </a:lnTo>
                  <a:lnTo>
                    <a:pt x="1052" y="224"/>
                  </a:lnTo>
                  <a:lnTo>
                    <a:pt x="1046" y="228"/>
                  </a:lnTo>
                  <a:lnTo>
                    <a:pt x="1041" y="232"/>
                  </a:lnTo>
                  <a:lnTo>
                    <a:pt x="1019" y="243"/>
                  </a:lnTo>
                  <a:lnTo>
                    <a:pt x="999" y="253"/>
                  </a:lnTo>
                  <a:lnTo>
                    <a:pt x="989" y="257"/>
                  </a:lnTo>
                  <a:lnTo>
                    <a:pt x="979" y="261"/>
                  </a:lnTo>
                  <a:lnTo>
                    <a:pt x="969" y="264"/>
                  </a:lnTo>
                  <a:lnTo>
                    <a:pt x="960" y="266"/>
                  </a:lnTo>
                  <a:lnTo>
                    <a:pt x="955" y="268"/>
                  </a:lnTo>
                  <a:lnTo>
                    <a:pt x="950" y="269"/>
                  </a:lnTo>
                  <a:lnTo>
                    <a:pt x="940" y="271"/>
                  </a:lnTo>
                  <a:lnTo>
                    <a:pt x="929" y="272"/>
                  </a:lnTo>
                  <a:lnTo>
                    <a:pt x="919" y="274"/>
                  </a:lnTo>
                  <a:lnTo>
                    <a:pt x="908" y="275"/>
                  </a:lnTo>
                  <a:lnTo>
                    <a:pt x="896" y="275"/>
                  </a:lnTo>
                  <a:lnTo>
                    <a:pt x="884" y="275"/>
                  </a:lnTo>
                  <a:lnTo>
                    <a:pt x="872" y="275"/>
                  </a:lnTo>
                  <a:lnTo>
                    <a:pt x="589" y="250"/>
                  </a:lnTo>
                  <a:lnTo>
                    <a:pt x="585" y="242"/>
                  </a:lnTo>
                  <a:lnTo>
                    <a:pt x="582" y="234"/>
                  </a:lnTo>
                  <a:lnTo>
                    <a:pt x="580" y="226"/>
                  </a:lnTo>
                  <a:lnTo>
                    <a:pt x="578" y="218"/>
                  </a:lnTo>
                  <a:lnTo>
                    <a:pt x="578" y="211"/>
                  </a:lnTo>
                  <a:lnTo>
                    <a:pt x="578" y="202"/>
                  </a:lnTo>
                  <a:lnTo>
                    <a:pt x="578" y="194"/>
                  </a:lnTo>
                  <a:lnTo>
                    <a:pt x="580" y="185"/>
                  </a:lnTo>
                  <a:lnTo>
                    <a:pt x="581" y="180"/>
                  </a:lnTo>
                  <a:lnTo>
                    <a:pt x="583" y="175"/>
                  </a:lnTo>
                  <a:lnTo>
                    <a:pt x="585" y="171"/>
                  </a:lnTo>
                  <a:lnTo>
                    <a:pt x="588" y="168"/>
                  </a:lnTo>
                  <a:lnTo>
                    <a:pt x="594" y="161"/>
                  </a:lnTo>
                  <a:lnTo>
                    <a:pt x="601" y="155"/>
                  </a:lnTo>
                  <a:lnTo>
                    <a:pt x="607" y="149"/>
                  </a:lnTo>
                  <a:lnTo>
                    <a:pt x="610" y="146"/>
                  </a:lnTo>
                  <a:lnTo>
                    <a:pt x="612" y="142"/>
                  </a:lnTo>
                  <a:lnTo>
                    <a:pt x="614" y="138"/>
                  </a:lnTo>
                  <a:lnTo>
                    <a:pt x="616" y="134"/>
                  </a:lnTo>
                  <a:lnTo>
                    <a:pt x="617" y="130"/>
                  </a:lnTo>
                  <a:lnTo>
                    <a:pt x="618" y="125"/>
                  </a:lnTo>
                  <a:lnTo>
                    <a:pt x="617" y="117"/>
                  </a:lnTo>
                  <a:lnTo>
                    <a:pt x="617" y="113"/>
                  </a:lnTo>
                  <a:lnTo>
                    <a:pt x="616" y="109"/>
                  </a:lnTo>
                  <a:lnTo>
                    <a:pt x="615" y="105"/>
                  </a:lnTo>
                  <a:lnTo>
                    <a:pt x="613" y="102"/>
                  </a:lnTo>
                  <a:lnTo>
                    <a:pt x="611" y="98"/>
                  </a:lnTo>
                  <a:lnTo>
                    <a:pt x="610" y="95"/>
                  </a:lnTo>
                  <a:lnTo>
                    <a:pt x="605" y="89"/>
                  </a:lnTo>
                  <a:lnTo>
                    <a:pt x="600" y="84"/>
                  </a:lnTo>
                  <a:lnTo>
                    <a:pt x="594" y="79"/>
                  </a:lnTo>
                  <a:lnTo>
                    <a:pt x="587" y="74"/>
                  </a:lnTo>
                  <a:lnTo>
                    <a:pt x="579" y="70"/>
                  </a:lnTo>
                  <a:lnTo>
                    <a:pt x="572" y="67"/>
                  </a:lnTo>
                  <a:lnTo>
                    <a:pt x="564" y="64"/>
                  </a:lnTo>
                  <a:lnTo>
                    <a:pt x="555" y="62"/>
                  </a:lnTo>
                  <a:lnTo>
                    <a:pt x="547" y="61"/>
                  </a:lnTo>
                  <a:lnTo>
                    <a:pt x="538" y="60"/>
                  </a:lnTo>
                  <a:lnTo>
                    <a:pt x="529" y="59"/>
                  </a:lnTo>
                  <a:lnTo>
                    <a:pt x="521" y="59"/>
                  </a:lnTo>
                  <a:lnTo>
                    <a:pt x="508" y="60"/>
                  </a:lnTo>
                  <a:lnTo>
                    <a:pt x="501" y="61"/>
                  </a:lnTo>
                  <a:lnTo>
                    <a:pt x="495" y="62"/>
                  </a:lnTo>
                  <a:lnTo>
                    <a:pt x="489" y="63"/>
                  </a:lnTo>
                  <a:lnTo>
                    <a:pt x="484" y="65"/>
                  </a:lnTo>
                  <a:lnTo>
                    <a:pt x="473" y="69"/>
                  </a:lnTo>
                  <a:lnTo>
                    <a:pt x="468" y="72"/>
                  </a:lnTo>
                  <a:lnTo>
                    <a:pt x="463" y="75"/>
                  </a:lnTo>
                  <a:lnTo>
                    <a:pt x="459" y="79"/>
                  </a:lnTo>
                  <a:lnTo>
                    <a:pt x="455" y="83"/>
                  </a:lnTo>
                  <a:lnTo>
                    <a:pt x="451" y="87"/>
                  </a:lnTo>
                  <a:lnTo>
                    <a:pt x="448" y="92"/>
                  </a:lnTo>
                  <a:lnTo>
                    <a:pt x="445" y="97"/>
                  </a:lnTo>
                  <a:lnTo>
                    <a:pt x="442" y="103"/>
                  </a:lnTo>
                  <a:lnTo>
                    <a:pt x="440" y="109"/>
                  </a:lnTo>
                  <a:lnTo>
                    <a:pt x="440" y="114"/>
                  </a:lnTo>
                  <a:lnTo>
                    <a:pt x="439" y="119"/>
                  </a:lnTo>
                  <a:lnTo>
                    <a:pt x="440" y="124"/>
                  </a:lnTo>
                  <a:lnTo>
                    <a:pt x="441" y="129"/>
                  </a:lnTo>
                  <a:lnTo>
                    <a:pt x="443" y="134"/>
                  </a:lnTo>
                  <a:lnTo>
                    <a:pt x="447" y="143"/>
                  </a:lnTo>
                  <a:lnTo>
                    <a:pt x="458" y="163"/>
                  </a:lnTo>
                  <a:lnTo>
                    <a:pt x="463" y="173"/>
                  </a:lnTo>
                  <a:lnTo>
                    <a:pt x="465" y="179"/>
                  </a:lnTo>
                  <a:lnTo>
                    <a:pt x="467" y="185"/>
                  </a:lnTo>
                  <a:lnTo>
                    <a:pt x="469" y="191"/>
                  </a:lnTo>
                  <a:lnTo>
                    <a:pt x="472" y="198"/>
                  </a:lnTo>
                  <a:lnTo>
                    <a:pt x="477" y="211"/>
                  </a:lnTo>
                  <a:lnTo>
                    <a:pt x="488" y="234"/>
                  </a:lnTo>
                  <a:lnTo>
                    <a:pt x="492" y="245"/>
                  </a:lnTo>
                  <a:lnTo>
                    <a:pt x="493" y="251"/>
                  </a:lnTo>
                  <a:lnTo>
                    <a:pt x="494" y="257"/>
                  </a:lnTo>
                  <a:lnTo>
                    <a:pt x="494" y="263"/>
                  </a:lnTo>
                  <a:lnTo>
                    <a:pt x="493" y="269"/>
                  </a:lnTo>
                  <a:lnTo>
                    <a:pt x="492" y="275"/>
                  </a:lnTo>
                  <a:lnTo>
                    <a:pt x="489" y="282"/>
                  </a:lnTo>
                  <a:lnTo>
                    <a:pt x="485" y="290"/>
                  </a:lnTo>
                  <a:lnTo>
                    <a:pt x="481" y="297"/>
                  </a:lnTo>
                  <a:lnTo>
                    <a:pt x="476" y="303"/>
                  </a:lnTo>
                  <a:lnTo>
                    <a:pt x="470" y="309"/>
                  </a:lnTo>
                  <a:lnTo>
                    <a:pt x="464" y="314"/>
                  </a:lnTo>
                  <a:lnTo>
                    <a:pt x="457" y="318"/>
                  </a:lnTo>
                  <a:lnTo>
                    <a:pt x="450" y="322"/>
                  </a:lnTo>
                  <a:lnTo>
                    <a:pt x="443" y="325"/>
                  </a:lnTo>
                  <a:lnTo>
                    <a:pt x="435" y="327"/>
                  </a:lnTo>
                  <a:lnTo>
                    <a:pt x="427" y="329"/>
                  </a:lnTo>
                  <a:lnTo>
                    <a:pt x="419" y="330"/>
                  </a:lnTo>
                  <a:lnTo>
                    <a:pt x="410" y="331"/>
                  </a:lnTo>
                  <a:lnTo>
                    <a:pt x="402" y="330"/>
                  </a:lnTo>
                  <a:lnTo>
                    <a:pt x="393" y="329"/>
                  </a:lnTo>
                  <a:lnTo>
                    <a:pt x="385" y="328"/>
                  </a:lnTo>
                  <a:lnTo>
                    <a:pt x="376" y="326"/>
                  </a:lnTo>
                  <a:lnTo>
                    <a:pt x="364" y="321"/>
                  </a:lnTo>
                  <a:lnTo>
                    <a:pt x="358" y="319"/>
                  </a:lnTo>
                  <a:lnTo>
                    <a:pt x="352" y="316"/>
                  </a:lnTo>
                  <a:lnTo>
                    <a:pt x="341" y="310"/>
                  </a:lnTo>
                  <a:lnTo>
                    <a:pt x="337" y="306"/>
                  </a:lnTo>
                  <a:lnTo>
                    <a:pt x="332" y="302"/>
                  </a:lnTo>
                  <a:lnTo>
                    <a:pt x="328" y="298"/>
                  </a:lnTo>
                  <a:lnTo>
                    <a:pt x="323" y="294"/>
                  </a:lnTo>
                  <a:lnTo>
                    <a:pt x="320" y="289"/>
                  </a:lnTo>
                  <a:lnTo>
                    <a:pt x="317" y="284"/>
                  </a:lnTo>
                  <a:lnTo>
                    <a:pt x="314" y="278"/>
                  </a:lnTo>
                  <a:lnTo>
                    <a:pt x="312" y="273"/>
                  </a:lnTo>
                  <a:lnTo>
                    <a:pt x="311" y="269"/>
                  </a:lnTo>
                  <a:lnTo>
                    <a:pt x="311" y="266"/>
                  </a:lnTo>
                  <a:lnTo>
                    <a:pt x="310" y="260"/>
                  </a:lnTo>
                  <a:lnTo>
                    <a:pt x="309" y="253"/>
                  </a:lnTo>
                  <a:lnTo>
                    <a:pt x="310" y="250"/>
                  </a:lnTo>
                  <a:lnTo>
                    <a:pt x="311" y="247"/>
                  </a:lnTo>
                  <a:lnTo>
                    <a:pt x="312" y="244"/>
                  </a:lnTo>
                  <a:lnTo>
                    <a:pt x="313" y="242"/>
                  </a:lnTo>
                  <a:lnTo>
                    <a:pt x="316" y="237"/>
                  </a:lnTo>
                  <a:lnTo>
                    <a:pt x="320" y="232"/>
                  </a:lnTo>
                  <a:lnTo>
                    <a:pt x="326" y="227"/>
                  </a:lnTo>
                  <a:lnTo>
                    <a:pt x="336" y="219"/>
                  </a:lnTo>
                  <a:lnTo>
                    <a:pt x="346" y="211"/>
                  </a:lnTo>
                  <a:lnTo>
                    <a:pt x="351" y="206"/>
                  </a:lnTo>
                  <a:lnTo>
                    <a:pt x="355" y="201"/>
                  </a:lnTo>
                  <a:lnTo>
                    <a:pt x="358" y="196"/>
                  </a:lnTo>
                  <a:lnTo>
                    <a:pt x="359" y="194"/>
                  </a:lnTo>
                  <a:lnTo>
                    <a:pt x="360" y="191"/>
                  </a:lnTo>
                  <a:lnTo>
                    <a:pt x="361" y="188"/>
                  </a:lnTo>
                  <a:lnTo>
                    <a:pt x="361" y="185"/>
                  </a:lnTo>
                  <a:lnTo>
                    <a:pt x="361" y="182"/>
                  </a:lnTo>
                  <a:lnTo>
                    <a:pt x="361" y="178"/>
                  </a:lnTo>
                  <a:lnTo>
                    <a:pt x="359" y="171"/>
                  </a:lnTo>
                  <a:lnTo>
                    <a:pt x="358" y="165"/>
                  </a:lnTo>
                  <a:lnTo>
                    <a:pt x="355" y="159"/>
                  </a:lnTo>
                  <a:lnTo>
                    <a:pt x="353" y="154"/>
                  </a:lnTo>
                  <a:lnTo>
                    <a:pt x="349" y="149"/>
                  </a:lnTo>
                  <a:lnTo>
                    <a:pt x="345" y="144"/>
                  </a:lnTo>
                  <a:lnTo>
                    <a:pt x="341" y="139"/>
                  </a:lnTo>
                  <a:lnTo>
                    <a:pt x="336" y="134"/>
                  </a:lnTo>
                  <a:lnTo>
                    <a:pt x="321" y="128"/>
                  </a:lnTo>
                  <a:lnTo>
                    <a:pt x="308" y="122"/>
                  </a:lnTo>
                  <a:lnTo>
                    <a:pt x="295" y="116"/>
                  </a:lnTo>
                  <a:lnTo>
                    <a:pt x="282" y="112"/>
                  </a:lnTo>
                  <a:lnTo>
                    <a:pt x="269" y="109"/>
                  </a:lnTo>
                  <a:lnTo>
                    <a:pt x="256" y="106"/>
                  </a:lnTo>
                  <a:lnTo>
                    <a:pt x="243" y="104"/>
                  </a:lnTo>
                  <a:lnTo>
                    <a:pt x="230" y="104"/>
                  </a:lnTo>
                  <a:lnTo>
                    <a:pt x="218" y="104"/>
                  </a:lnTo>
                  <a:lnTo>
                    <a:pt x="205" y="105"/>
                  </a:lnTo>
                  <a:lnTo>
                    <a:pt x="192" y="106"/>
                  </a:lnTo>
                  <a:lnTo>
                    <a:pt x="185" y="108"/>
                  </a:lnTo>
                  <a:lnTo>
                    <a:pt x="179" y="109"/>
                  </a:lnTo>
                  <a:lnTo>
                    <a:pt x="165" y="113"/>
                  </a:lnTo>
                  <a:lnTo>
                    <a:pt x="152" y="117"/>
                  </a:lnTo>
                  <a:lnTo>
                    <a:pt x="138" y="122"/>
                  </a:lnTo>
                  <a:lnTo>
                    <a:pt x="125" y="128"/>
                  </a:lnTo>
                  <a:lnTo>
                    <a:pt x="106" y="137"/>
                  </a:lnTo>
                  <a:lnTo>
                    <a:pt x="89" y="147"/>
                  </a:lnTo>
                  <a:lnTo>
                    <a:pt x="74" y="157"/>
                  </a:lnTo>
                  <a:lnTo>
                    <a:pt x="67" y="162"/>
                  </a:lnTo>
                  <a:lnTo>
                    <a:pt x="61" y="168"/>
                  </a:lnTo>
                  <a:lnTo>
                    <a:pt x="55" y="174"/>
                  </a:lnTo>
                  <a:lnTo>
                    <a:pt x="49" y="180"/>
                  </a:lnTo>
                  <a:lnTo>
                    <a:pt x="43" y="187"/>
                  </a:lnTo>
                  <a:lnTo>
                    <a:pt x="37" y="194"/>
                  </a:lnTo>
                  <a:lnTo>
                    <a:pt x="32" y="202"/>
                  </a:lnTo>
                  <a:lnTo>
                    <a:pt x="27" y="210"/>
                  </a:lnTo>
                  <a:lnTo>
                    <a:pt x="23" y="219"/>
                  </a:lnTo>
                  <a:lnTo>
                    <a:pt x="18" y="228"/>
                  </a:lnTo>
                  <a:lnTo>
                    <a:pt x="14" y="236"/>
                  </a:lnTo>
                  <a:lnTo>
                    <a:pt x="10" y="242"/>
                  </a:lnTo>
                  <a:lnTo>
                    <a:pt x="7" y="249"/>
                  </a:lnTo>
                  <a:lnTo>
                    <a:pt x="3" y="255"/>
                  </a:lnTo>
                  <a:lnTo>
                    <a:pt x="1" y="262"/>
                  </a:lnTo>
                  <a:lnTo>
                    <a:pt x="0" y="265"/>
                  </a:lnTo>
                  <a:lnTo>
                    <a:pt x="0" y="268"/>
                  </a:lnTo>
                  <a:lnTo>
                    <a:pt x="0" y="271"/>
                  </a:lnTo>
                  <a:lnTo>
                    <a:pt x="0" y="275"/>
                  </a:lnTo>
                  <a:lnTo>
                    <a:pt x="1" y="278"/>
                  </a:lnTo>
                  <a:lnTo>
                    <a:pt x="2" y="282"/>
                  </a:lnTo>
                  <a:lnTo>
                    <a:pt x="4" y="285"/>
                  </a:lnTo>
                  <a:lnTo>
                    <a:pt x="6" y="287"/>
                  </a:lnTo>
                  <a:lnTo>
                    <a:pt x="9" y="289"/>
                  </a:lnTo>
                  <a:lnTo>
                    <a:pt x="12" y="290"/>
                  </a:lnTo>
                  <a:lnTo>
                    <a:pt x="18" y="292"/>
                  </a:lnTo>
                  <a:lnTo>
                    <a:pt x="25" y="293"/>
                  </a:lnTo>
                  <a:lnTo>
                    <a:pt x="32" y="294"/>
                  </a:lnTo>
                  <a:lnTo>
                    <a:pt x="39" y="296"/>
                  </a:lnTo>
                  <a:lnTo>
                    <a:pt x="45" y="299"/>
                  </a:lnTo>
                  <a:lnTo>
                    <a:pt x="47" y="301"/>
                  </a:lnTo>
                  <a:lnTo>
                    <a:pt x="49" y="304"/>
                  </a:lnTo>
                  <a:lnTo>
                    <a:pt x="52" y="308"/>
                  </a:lnTo>
                  <a:lnTo>
                    <a:pt x="54" y="312"/>
                  </a:lnTo>
                  <a:lnTo>
                    <a:pt x="56" y="321"/>
                  </a:lnTo>
                  <a:lnTo>
                    <a:pt x="56" y="326"/>
                  </a:lnTo>
                  <a:lnTo>
                    <a:pt x="56" y="331"/>
                  </a:lnTo>
                  <a:lnTo>
                    <a:pt x="55" y="341"/>
                  </a:lnTo>
                  <a:lnTo>
                    <a:pt x="52" y="350"/>
                  </a:lnTo>
                  <a:lnTo>
                    <a:pt x="50" y="354"/>
                  </a:lnTo>
                  <a:lnTo>
                    <a:pt x="47" y="358"/>
                  </a:lnTo>
                  <a:lnTo>
                    <a:pt x="44" y="362"/>
                  </a:lnTo>
                  <a:lnTo>
                    <a:pt x="41" y="366"/>
                  </a:lnTo>
                  <a:lnTo>
                    <a:pt x="38" y="369"/>
                  </a:lnTo>
                  <a:lnTo>
                    <a:pt x="34" y="372"/>
                  </a:lnTo>
                  <a:close/>
                </a:path>
              </a:pathLst>
            </a:custGeom>
            <a:solidFill>
              <a:srgbClr val="384478"/>
            </a:solidFill>
            <a:ln w="19050" cap="flat" cmpd="sng">
              <a:solidFill>
                <a:srgbClr val="384478"/>
              </a:solidFill>
              <a:prstDash val="solid"/>
              <a:round/>
              <a:headEnd type="none" w="med" len="med"/>
              <a:tailEnd type="none" w="med" len="med"/>
            </a:ln>
            <a:effectLst>
              <a:outerShdw dist="35921" dir="2700000" algn="ctr" rotWithShape="0">
                <a:schemeClr val="tx1"/>
              </a:outerShdw>
            </a:effectLst>
          </p:spPr>
          <p:txBody>
            <a:bodyPr/>
            <a:lstStyle/>
            <a:p>
              <a:pPr eaLnBrk="0" hangingPunct="0">
                <a:defRPr/>
              </a:pPr>
              <a:endParaRPr lang="zh-CN" altLang="en-US">
                <a:latin typeface="Times" charset="0"/>
                <a:ea typeface="宋体" panose="02010600030101010101" pitchFamily="2" charset="-122"/>
              </a:endParaRPr>
            </a:p>
          </p:txBody>
        </p:sp>
        <p:sp>
          <p:nvSpPr>
            <p:cNvPr id="13" name="Freeform 4"/>
            <p:cNvSpPr/>
            <p:nvPr/>
          </p:nvSpPr>
          <p:spPr bwMode="auto">
            <a:xfrm>
              <a:off x="2716" y="3247"/>
              <a:ext cx="807" cy="496"/>
            </a:xfrm>
            <a:custGeom>
              <a:avLst/>
              <a:gdLst/>
              <a:ahLst/>
              <a:cxnLst>
                <a:cxn ang="0">
                  <a:pos x="188" y="22"/>
                </a:cxn>
                <a:cxn ang="0">
                  <a:pos x="232" y="40"/>
                </a:cxn>
                <a:cxn ang="0">
                  <a:pos x="275" y="81"/>
                </a:cxn>
                <a:cxn ang="0">
                  <a:pos x="341" y="90"/>
                </a:cxn>
                <a:cxn ang="0">
                  <a:pos x="387" y="58"/>
                </a:cxn>
                <a:cxn ang="0">
                  <a:pos x="433" y="22"/>
                </a:cxn>
                <a:cxn ang="0">
                  <a:pos x="500" y="21"/>
                </a:cxn>
                <a:cxn ang="0">
                  <a:pos x="560" y="49"/>
                </a:cxn>
                <a:cxn ang="0">
                  <a:pos x="575" y="104"/>
                </a:cxn>
                <a:cxn ang="0">
                  <a:pos x="552" y="144"/>
                </a:cxn>
                <a:cxn ang="0">
                  <a:pos x="510" y="166"/>
                </a:cxn>
                <a:cxn ang="0">
                  <a:pos x="496" y="202"/>
                </a:cxn>
                <a:cxn ang="0">
                  <a:pos x="506" y="241"/>
                </a:cxn>
                <a:cxn ang="0">
                  <a:pos x="556" y="286"/>
                </a:cxn>
                <a:cxn ang="0">
                  <a:pos x="618" y="297"/>
                </a:cxn>
                <a:cxn ang="0">
                  <a:pos x="671" y="280"/>
                </a:cxn>
                <a:cxn ang="0">
                  <a:pos x="700" y="247"/>
                </a:cxn>
                <a:cxn ang="0">
                  <a:pos x="702" y="209"/>
                </a:cxn>
                <a:cxn ang="0">
                  <a:pos x="669" y="177"/>
                </a:cxn>
                <a:cxn ang="0">
                  <a:pos x="646" y="137"/>
                </a:cxn>
                <a:cxn ang="0">
                  <a:pos x="654" y="81"/>
                </a:cxn>
                <a:cxn ang="0">
                  <a:pos x="686" y="37"/>
                </a:cxn>
                <a:cxn ang="0">
                  <a:pos x="778" y="146"/>
                </a:cxn>
                <a:cxn ang="0">
                  <a:pos x="802" y="229"/>
                </a:cxn>
                <a:cxn ang="0">
                  <a:pos x="827" y="239"/>
                </a:cxn>
                <a:cxn ang="0">
                  <a:pos x="844" y="215"/>
                </a:cxn>
                <a:cxn ang="0">
                  <a:pos x="866" y="167"/>
                </a:cxn>
                <a:cxn ang="0">
                  <a:pos x="892" y="158"/>
                </a:cxn>
                <a:cxn ang="0">
                  <a:pos x="924" y="174"/>
                </a:cxn>
                <a:cxn ang="0">
                  <a:pos x="949" y="250"/>
                </a:cxn>
                <a:cxn ang="0">
                  <a:pos x="940" y="341"/>
                </a:cxn>
                <a:cxn ang="0">
                  <a:pos x="917" y="379"/>
                </a:cxn>
                <a:cxn ang="0">
                  <a:pos x="885" y="387"/>
                </a:cxn>
                <a:cxn ang="0">
                  <a:pos x="849" y="347"/>
                </a:cxn>
                <a:cxn ang="0">
                  <a:pos x="824" y="325"/>
                </a:cxn>
                <a:cxn ang="0">
                  <a:pos x="798" y="339"/>
                </a:cxn>
                <a:cxn ang="0">
                  <a:pos x="794" y="390"/>
                </a:cxn>
                <a:cxn ang="0">
                  <a:pos x="809" y="481"/>
                </a:cxn>
                <a:cxn ang="0">
                  <a:pos x="798" y="581"/>
                </a:cxn>
                <a:cxn ang="0">
                  <a:pos x="116" y="499"/>
                </a:cxn>
                <a:cxn ang="0">
                  <a:pos x="72" y="509"/>
                </a:cxn>
                <a:cxn ang="0">
                  <a:pos x="31" y="511"/>
                </a:cxn>
                <a:cxn ang="0">
                  <a:pos x="2" y="473"/>
                </a:cxn>
                <a:cxn ang="0">
                  <a:pos x="7" y="412"/>
                </a:cxn>
                <a:cxn ang="0">
                  <a:pos x="41" y="348"/>
                </a:cxn>
                <a:cxn ang="0">
                  <a:pos x="86" y="331"/>
                </a:cxn>
                <a:cxn ang="0">
                  <a:pos x="108" y="347"/>
                </a:cxn>
                <a:cxn ang="0">
                  <a:pos x="116" y="396"/>
                </a:cxn>
                <a:cxn ang="0">
                  <a:pos x="134" y="414"/>
                </a:cxn>
                <a:cxn ang="0">
                  <a:pos x="162" y="410"/>
                </a:cxn>
                <a:cxn ang="0">
                  <a:pos x="193" y="378"/>
                </a:cxn>
                <a:cxn ang="0">
                  <a:pos x="210" y="317"/>
                </a:cxn>
                <a:cxn ang="0">
                  <a:pos x="188" y="259"/>
                </a:cxn>
                <a:cxn ang="0">
                  <a:pos x="158" y="239"/>
                </a:cxn>
                <a:cxn ang="0">
                  <a:pos x="99" y="231"/>
                </a:cxn>
                <a:cxn ang="0">
                  <a:pos x="86" y="212"/>
                </a:cxn>
                <a:cxn ang="0">
                  <a:pos x="91" y="167"/>
                </a:cxn>
                <a:cxn ang="0">
                  <a:pos x="133" y="125"/>
                </a:cxn>
                <a:cxn ang="0">
                  <a:pos x="168" y="92"/>
                </a:cxn>
                <a:cxn ang="0">
                  <a:pos x="167" y="51"/>
                </a:cxn>
                <a:cxn ang="0">
                  <a:pos x="137" y="19"/>
                </a:cxn>
              </a:cxnLst>
              <a:rect l="0" t="0" r="r" b="b"/>
              <a:pathLst>
                <a:path w="949" h="599">
                  <a:moveTo>
                    <a:pt x="137" y="19"/>
                  </a:moveTo>
                  <a:lnTo>
                    <a:pt x="147" y="18"/>
                  </a:lnTo>
                  <a:lnTo>
                    <a:pt x="156" y="18"/>
                  </a:lnTo>
                  <a:lnTo>
                    <a:pt x="164" y="18"/>
                  </a:lnTo>
                  <a:lnTo>
                    <a:pt x="174" y="19"/>
                  </a:lnTo>
                  <a:lnTo>
                    <a:pt x="181" y="20"/>
                  </a:lnTo>
                  <a:lnTo>
                    <a:pt x="188" y="22"/>
                  </a:lnTo>
                  <a:lnTo>
                    <a:pt x="195" y="24"/>
                  </a:lnTo>
                  <a:lnTo>
                    <a:pt x="203" y="26"/>
                  </a:lnTo>
                  <a:lnTo>
                    <a:pt x="209" y="28"/>
                  </a:lnTo>
                  <a:lnTo>
                    <a:pt x="215" y="31"/>
                  </a:lnTo>
                  <a:lnTo>
                    <a:pt x="221" y="33"/>
                  </a:lnTo>
                  <a:lnTo>
                    <a:pt x="227" y="37"/>
                  </a:lnTo>
                  <a:lnTo>
                    <a:pt x="232" y="40"/>
                  </a:lnTo>
                  <a:lnTo>
                    <a:pt x="237" y="44"/>
                  </a:lnTo>
                  <a:lnTo>
                    <a:pt x="242" y="48"/>
                  </a:lnTo>
                  <a:lnTo>
                    <a:pt x="247" y="53"/>
                  </a:lnTo>
                  <a:lnTo>
                    <a:pt x="252" y="58"/>
                  </a:lnTo>
                  <a:lnTo>
                    <a:pt x="256" y="64"/>
                  </a:lnTo>
                  <a:lnTo>
                    <a:pt x="265" y="76"/>
                  </a:lnTo>
                  <a:lnTo>
                    <a:pt x="275" y="81"/>
                  </a:lnTo>
                  <a:lnTo>
                    <a:pt x="284" y="85"/>
                  </a:lnTo>
                  <a:lnTo>
                    <a:pt x="293" y="88"/>
                  </a:lnTo>
                  <a:lnTo>
                    <a:pt x="302" y="90"/>
                  </a:lnTo>
                  <a:lnTo>
                    <a:pt x="311" y="91"/>
                  </a:lnTo>
                  <a:lnTo>
                    <a:pt x="320" y="91"/>
                  </a:lnTo>
                  <a:lnTo>
                    <a:pt x="330" y="91"/>
                  </a:lnTo>
                  <a:lnTo>
                    <a:pt x="341" y="90"/>
                  </a:lnTo>
                  <a:lnTo>
                    <a:pt x="348" y="88"/>
                  </a:lnTo>
                  <a:lnTo>
                    <a:pt x="356" y="86"/>
                  </a:lnTo>
                  <a:lnTo>
                    <a:pt x="362" y="82"/>
                  </a:lnTo>
                  <a:lnTo>
                    <a:pt x="368" y="78"/>
                  </a:lnTo>
                  <a:lnTo>
                    <a:pt x="373" y="74"/>
                  </a:lnTo>
                  <a:lnTo>
                    <a:pt x="378" y="69"/>
                  </a:lnTo>
                  <a:lnTo>
                    <a:pt x="387" y="58"/>
                  </a:lnTo>
                  <a:lnTo>
                    <a:pt x="396" y="47"/>
                  </a:lnTo>
                  <a:lnTo>
                    <a:pt x="401" y="42"/>
                  </a:lnTo>
                  <a:lnTo>
                    <a:pt x="407" y="37"/>
                  </a:lnTo>
                  <a:lnTo>
                    <a:pt x="412" y="32"/>
                  </a:lnTo>
                  <a:lnTo>
                    <a:pt x="419" y="28"/>
                  </a:lnTo>
                  <a:lnTo>
                    <a:pt x="425" y="25"/>
                  </a:lnTo>
                  <a:lnTo>
                    <a:pt x="433" y="22"/>
                  </a:lnTo>
                  <a:lnTo>
                    <a:pt x="444" y="20"/>
                  </a:lnTo>
                  <a:lnTo>
                    <a:pt x="453" y="19"/>
                  </a:lnTo>
                  <a:lnTo>
                    <a:pt x="463" y="18"/>
                  </a:lnTo>
                  <a:lnTo>
                    <a:pt x="472" y="17"/>
                  </a:lnTo>
                  <a:lnTo>
                    <a:pt x="481" y="18"/>
                  </a:lnTo>
                  <a:lnTo>
                    <a:pt x="490" y="19"/>
                  </a:lnTo>
                  <a:lnTo>
                    <a:pt x="500" y="21"/>
                  </a:lnTo>
                  <a:lnTo>
                    <a:pt x="510" y="24"/>
                  </a:lnTo>
                  <a:lnTo>
                    <a:pt x="520" y="27"/>
                  </a:lnTo>
                  <a:lnTo>
                    <a:pt x="529" y="31"/>
                  </a:lnTo>
                  <a:lnTo>
                    <a:pt x="537" y="34"/>
                  </a:lnTo>
                  <a:lnTo>
                    <a:pt x="545" y="39"/>
                  </a:lnTo>
                  <a:lnTo>
                    <a:pt x="552" y="44"/>
                  </a:lnTo>
                  <a:lnTo>
                    <a:pt x="560" y="49"/>
                  </a:lnTo>
                  <a:lnTo>
                    <a:pt x="567" y="56"/>
                  </a:lnTo>
                  <a:lnTo>
                    <a:pt x="574" y="63"/>
                  </a:lnTo>
                  <a:lnTo>
                    <a:pt x="576" y="72"/>
                  </a:lnTo>
                  <a:lnTo>
                    <a:pt x="577" y="80"/>
                  </a:lnTo>
                  <a:lnTo>
                    <a:pt x="577" y="88"/>
                  </a:lnTo>
                  <a:lnTo>
                    <a:pt x="576" y="96"/>
                  </a:lnTo>
                  <a:lnTo>
                    <a:pt x="575" y="104"/>
                  </a:lnTo>
                  <a:lnTo>
                    <a:pt x="573" y="111"/>
                  </a:lnTo>
                  <a:lnTo>
                    <a:pt x="570" y="119"/>
                  </a:lnTo>
                  <a:lnTo>
                    <a:pt x="566" y="127"/>
                  </a:lnTo>
                  <a:lnTo>
                    <a:pt x="563" y="132"/>
                  </a:lnTo>
                  <a:lnTo>
                    <a:pt x="560" y="137"/>
                  </a:lnTo>
                  <a:lnTo>
                    <a:pt x="556" y="140"/>
                  </a:lnTo>
                  <a:lnTo>
                    <a:pt x="552" y="144"/>
                  </a:lnTo>
                  <a:lnTo>
                    <a:pt x="547" y="146"/>
                  </a:lnTo>
                  <a:lnTo>
                    <a:pt x="542" y="149"/>
                  </a:lnTo>
                  <a:lnTo>
                    <a:pt x="533" y="153"/>
                  </a:lnTo>
                  <a:lnTo>
                    <a:pt x="523" y="157"/>
                  </a:lnTo>
                  <a:lnTo>
                    <a:pt x="518" y="160"/>
                  </a:lnTo>
                  <a:lnTo>
                    <a:pt x="514" y="162"/>
                  </a:lnTo>
                  <a:lnTo>
                    <a:pt x="510" y="166"/>
                  </a:lnTo>
                  <a:lnTo>
                    <a:pt x="506" y="169"/>
                  </a:lnTo>
                  <a:lnTo>
                    <a:pt x="505" y="172"/>
                  </a:lnTo>
                  <a:lnTo>
                    <a:pt x="503" y="174"/>
                  </a:lnTo>
                  <a:lnTo>
                    <a:pt x="500" y="179"/>
                  </a:lnTo>
                  <a:lnTo>
                    <a:pt x="498" y="188"/>
                  </a:lnTo>
                  <a:lnTo>
                    <a:pt x="496" y="198"/>
                  </a:lnTo>
                  <a:lnTo>
                    <a:pt x="496" y="202"/>
                  </a:lnTo>
                  <a:lnTo>
                    <a:pt x="496" y="207"/>
                  </a:lnTo>
                  <a:lnTo>
                    <a:pt x="496" y="211"/>
                  </a:lnTo>
                  <a:lnTo>
                    <a:pt x="497" y="216"/>
                  </a:lnTo>
                  <a:lnTo>
                    <a:pt x="499" y="224"/>
                  </a:lnTo>
                  <a:lnTo>
                    <a:pt x="500" y="229"/>
                  </a:lnTo>
                  <a:lnTo>
                    <a:pt x="502" y="233"/>
                  </a:lnTo>
                  <a:lnTo>
                    <a:pt x="506" y="241"/>
                  </a:lnTo>
                  <a:lnTo>
                    <a:pt x="511" y="249"/>
                  </a:lnTo>
                  <a:lnTo>
                    <a:pt x="517" y="257"/>
                  </a:lnTo>
                  <a:lnTo>
                    <a:pt x="523" y="264"/>
                  </a:lnTo>
                  <a:lnTo>
                    <a:pt x="531" y="270"/>
                  </a:lnTo>
                  <a:lnTo>
                    <a:pt x="538" y="276"/>
                  </a:lnTo>
                  <a:lnTo>
                    <a:pt x="547" y="282"/>
                  </a:lnTo>
                  <a:lnTo>
                    <a:pt x="556" y="286"/>
                  </a:lnTo>
                  <a:lnTo>
                    <a:pt x="565" y="290"/>
                  </a:lnTo>
                  <a:lnTo>
                    <a:pt x="574" y="294"/>
                  </a:lnTo>
                  <a:lnTo>
                    <a:pt x="585" y="296"/>
                  </a:lnTo>
                  <a:lnTo>
                    <a:pt x="590" y="297"/>
                  </a:lnTo>
                  <a:lnTo>
                    <a:pt x="596" y="298"/>
                  </a:lnTo>
                  <a:lnTo>
                    <a:pt x="607" y="298"/>
                  </a:lnTo>
                  <a:lnTo>
                    <a:pt x="618" y="297"/>
                  </a:lnTo>
                  <a:lnTo>
                    <a:pt x="630" y="296"/>
                  </a:lnTo>
                  <a:lnTo>
                    <a:pt x="641" y="293"/>
                  </a:lnTo>
                  <a:lnTo>
                    <a:pt x="651" y="290"/>
                  </a:lnTo>
                  <a:lnTo>
                    <a:pt x="656" y="288"/>
                  </a:lnTo>
                  <a:lnTo>
                    <a:pt x="661" y="285"/>
                  </a:lnTo>
                  <a:lnTo>
                    <a:pt x="666" y="283"/>
                  </a:lnTo>
                  <a:lnTo>
                    <a:pt x="671" y="280"/>
                  </a:lnTo>
                  <a:lnTo>
                    <a:pt x="679" y="274"/>
                  </a:lnTo>
                  <a:lnTo>
                    <a:pt x="683" y="271"/>
                  </a:lnTo>
                  <a:lnTo>
                    <a:pt x="687" y="267"/>
                  </a:lnTo>
                  <a:lnTo>
                    <a:pt x="693" y="259"/>
                  </a:lnTo>
                  <a:lnTo>
                    <a:pt x="696" y="255"/>
                  </a:lnTo>
                  <a:lnTo>
                    <a:pt x="698" y="251"/>
                  </a:lnTo>
                  <a:lnTo>
                    <a:pt x="700" y="247"/>
                  </a:lnTo>
                  <a:lnTo>
                    <a:pt x="702" y="242"/>
                  </a:lnTo>
                  <a:lnTo>
                    <a:pt x="703" y="237"/>
                  </a:lnTo>
                  <a:lnTo>
                    <a:pt x="704" y="232"/>
                  </a:lnTo>
                  <a:lnTo>
                    <a:pt x="704" y="227"/>
                  </a:lnTo>
                  <a:lnTo>
                    <a:pt x="704" y="221"/>
                  </a:lnTo>
                  <a:lnTo>
                    <a:pt x="703" y="215"/>
                  </a:lnTo>
                  <a:lnTo>
                    <a:pt x="702" y="209"/>
                  </a:lnTo>
                  <a:lnTo>
                    <a:pt x="699" y="204"/>
                  </a:lnTo>
                  <a:lnTo>
                    <a:pt x="697" y="202"/>
                  </a:lnTo>
                  <a:lnTo>
                    <a:pt x="696" y="200"/>
                  </a:lnTo>
                  <a:lnTo>
                    <a:pt x="692" y="195"/>
                  </a:lnTo>
                  <a:lnTo>
                    <a:pt x="688" y="192"/>
                  </a:lnTo>
                  <a:lnTo>
                    <a:pt x="678" y="184"/>
                  </a:lnTo>
                  <a:lnTo>
                    <a:pt x="669" y="177"/>
                  </a:lnTo>
                  <a:lnTo>
                    <a:pt x="664" y="173"/>
                  </a:lnTo>
                  <a:lnTo>
                    <a:pt x="660" y="169"/>
                  </a:lnTo>
                  <a:lnTo>
                    <a:pt x="656" y="165"/>
                  </a:lnTo>
                  <a:lnTo>
                    <a:pt x="652" y="160"/>
                  </a:lnTo>
                  <a:lnTo>
                    <a:pt x="650" y="154"/>
                  </a:lnTo>
                  <a:lnTo>
                    <a:pt x="648" y="148"/>
                  </a:lnTo>
                  <a:lnTo>
                    <a:pt x="646" y="137"/>
                  </a:lnTo>
                  <a:lnTo>
                    <a:pt x="645" y="132"/>
                  </a:lnTo>
                  <a:lnTo>
                    <a:pt x="645" y="127"/>
                  </a:lnTo>
                  <a:lnTo>
                    <a:pt x="645" y="118"/>
                  </a:lnTo>
                  <a:lnTo>
                    <a:pt x="645" y="108"/>
                  </a:lnTo>
                  <a:lnTo>
                    <a:pt x="647" y="99"/>
                  </a:lnTo>
                  <a:lnTo>
                    <a:pt x="650" y="90"/>
                  </a:lnTo>
                  <a:lnTo>
                    <a:pt x="654" y="81"/>
                  </a:lnTo>
                  <a:lnTo>
                    <a:pt x="656" y="76"/>
                  </a:lnTo>
                  <a:lnTo>
                    <a:pt x="659" y="71"/>
                  </a:lnTo>
                  <a:lnTo>
                    <a:pt x="667" y="58"/>
                  </a:lnTo>
                  <a:lnTo>
                    <a:pt x="671" y="52"/>
                  </a:lnTo>
                  <a:lnTo>
                    <a:pt x="676" y="47"/>
                  </a:lnTo>
                  <a:lnTo>
                    <a:pt x="681" y="42"/>
                  </a:lnTo>
                  <a:lnTo>
                    <a:pt x="686" y="37"/>
                  </a:lnTo>
                  <a:lnTo>
                    <a:pt x="693" y="33"/>
                  </a:lnTo>
                  <a:lnTo>
                    <a:pt x="700" y="29"/>
                  </a:lnTo>
                  <a:lnTo>
                    <a:pt x="764" y="0"/>
                  </a:lnTo>
                  <a:lnTo>
                    <a:pt x="766" y="42"/>
                  </a:lnTo>
                  <a:lnTo>
                    <a:pt x="770" y="84"/>
                  </a:lnTo>
                  <a:lnTo>
                    <a:pt x="774" y="117"/>
                  </a:lnTo>
                  <a:lnTo>
                    <a:pt x="778" y="146"/>
                  </a:lnTo>
                  <a:lnTo>
                    <a:pt x="783" y="175"/>
                  </a:lnTo>
                  <a:lnTo>
                    <a:pt x="789" y="207"/>
                  </a:lnTo>
                  <a:lnTo>
                    <a:pt x="791" y="213"/>
                  </a:lnTo>
                  <a:lnTo>
                    <a:pt x="793" y="217"/>
                  </a:lnTo>
                  <a:lnTo>
                    <a:pt x="796" y="221"/>
                  </a:lnTo>
                  <a:lnTo>
                    <a:pt x="799" y="225"/>
                  </a:lnTo>
                  <a:lnTo>
                    <a:pt x="802" y="229"/>
                  </a:lnTo>
                  <a:lnTo>
                    <a:pt x="806" y="232"/>
                  </a:lnTo>
                  <a:lnTo>
                    <a:pt x="811" y="234"/>
                  </a:lnTo>
                  <a:lnTo>
                    <a:pt x="815" y="237"/>
                  </a:lnTo>
                  <a:lnTo>
                    <a:pt x="819" y="238"/>
                  </a:lnTo>
                  <a:lnTo>
                    <a:pt x="822" y="239"/>
                  </a:lnTo>
                  <a:lnTo>
                    <a:pt x="824" y="239"/>
                  </a:lnTo>
                  <a:lnTo>
                    <a:pt x="827" y="239"/>
                  </a:lnTo>
                  <a:lnTo>
                    <a:pt x="829" y="238"/>
                  </a:lnTo>
                  <a:lnTo>
                    <a:pt x="832" y="237"/>
                  </a:lnTo>
                  <a:lnTo>
                    <a:pt x="834" y="235"/>
                  </a:lnTo>
                  <a:lnTo>
                    <a:pt x="835" y="233"/>
                  </a:lnTo>
                  <a:lnTo>
                    <a:pt x="839" y="228"/>
                  </a:lnTo>
                  <a:lnTo>
                    <a:pt x="842" y="222"/>
                  </a:lnTo>
                  <a:lnTo>
                    <a:pt x="844" y="215"/>
                  </a:lnTo>
                  <a:lnTo>
                    <a:pt x="847" y="207"/>
                  </a:lnTo>
                  <a:lnTo>
                    <a:pt x="853" y="191"/>
                  </a:lnTo>
                  <a:lnTo>
                    <a:pt x="856" y="184"/>
                  </a:lnTo>
                  <a:lnTo>
                    <a:pt x="858" y="180"/>
                  </a:lnTo>
                  <a:lnTo>
                    <a:pt x="859" y="176"/>
                  </a:lnTo>
                  <a:lnTo>
                    <a:pt x="864" y="170"/>
                  </a:lnTo>
                  <a:lnTo>
                    <a:pt x="866" y="167"/>
                  </a:lnTo>
                  <a:lnTo>
                    <a:pt x="869" y="165"/>
                  </a:lnTo>
                  <a:lnTo>
                    <a:pt x="871" y="163"/>
                  </a:lnTo>
                  <a:lnTo>
                    <a:pt x="874" y="161"/>
                  </a:lnTo>
                  <a:lnTo>
                    <a:pt x="878" y="160"/>
                  </a:lnTo>
                  <a:lnTo>
                    <a:pt x="881" y="159"/>
                  </a:lnTo>
                  <a:lnTo>
                    <a:pt x="887" y="158"/>
                  </a:lnTo>
                  <a:lnTo>
                    <a:pt x="892" y="158"/>
                  </a:lnTo>
                  <a:lnTo>
                    <a:pt x="897" y="158"/>
                  </a:lnTo>
                  <a:lnTo>
                    <a:pt x="901" y="159"/>
                  </a:lnTo>
                  <a:lnTo>
                    <a:pt x="906" y="161"/>
                  </a:lnTo>
                  <a:lnTo>
                    <a:pt x="910" y="163"/>
                  </a:lnTo>
                  <a:lnTo>
                    <a:pt x="918" y="168"/>
                  </a:lnTo>
                  <a:lnTo>
                    <a:pt x="921" y="171"/>
                  </a:lnTo>
                  <a:lnTo>
                    <a:pt x="924" y="174"/>
                  </a:lnTo>
                  <a:lnTo>
                    <a:pt x="930" y="183"/>
                  </a:lnTo>
                  <a:lnTo>
                    <a:pt x="935" y="192"/>
                  </a:lnTo>
                  <a:lnTo>
                    <a:pt x="939" y="202"/>
                  </a:lnTo>
                  <a:lnTo>
                    <a:pt x="943" y="213"/>
                  </a:lnTo>
                  <a:lnTo>
                    <a:pt x="945" y="225"/>
                  </a:lnTo>
                  <a:lnTo>
                    <a:pt x="947" y="237"/>
                  </a:lnTo>
                  <a:lnTo>
                    <a:pt x="949" y="250"/>
                  </a:lnTo>
                  <a:lnTo>
                    <a:pt x="949" y="262"/>
                  </a:lnTo>
                  <a:lnTo>
                    <a:pt x="949" y="275"/>
                  </a:lnTo>
                  <a:lnTo>
                    <a:pt x="948" y="287"/>
                  </a:lnTo>
                  <a:lnTo>
                    <a:pt x="947" y="298"/>
                  </a:lnTo>
                  <a:lnTo>
                    <a:pt x="945" y="313"/>
                  </a:lnTo>
                  <a:lnTo>
                    <a:pt x="943" y="327"/>
                  </a:lnTo>
                  <a:lnTo>
                    <a:pt x="940" y="341"/>
                  </a:lnTo>
                  <a:lnTo>
                    <a:pt x="935" y="354"/>
                  </a:lnTo>
                  <a:lnTo>
                    <a:pt x="933" y="360"/>
                  </a:lnTo>
                  <a:lnTo>
                    <a:pt x="929" y="365"/>
                  </a:lnTo>
                  <a:lnTo>
                    <a:pt x="928" y="368"/>
                  </a:lnTo>
                  <a:lnTo>
                    <a:pt x="926" y="370"/>
                  </a:lnTo>
                  <a:lnTo>
                    <a:pt x="922" y="375"/>
                  </a:lnTo>
                  <a:lnTo>
                    <a:pt x="917" y="379"/>
                  </a:lnTo>
                  <a:lnTo>
                    <a:pt x="911" y="383"/>
                  </a:lnTo>
                  <a:lnTo>
                    <a:pt x="905" y="385"/>
                  </a:lnTo>
                  <a:lnTo>
                    <a:pt x="899" y="388"/>
                  </a:lnTo>
                  <a:lnTo>
                    <a:pt x="895" y="388"/>
                  </a:lnTo>
                  <a:lnTo>
                    <a:pt x="891" y="388"/>
                  </a:lnTo>
                  <a:lnTo>
                    <a:pt x="888" y="388"/>
                  </a:lnTo>
                  <a:lnTo>
                    <a:pt x="885" y="387"/>
                  </a:lnTo>
                  <a:lnTo>
                    <a:pt x="879" y="384"/>
                  </a:lnTo>
                  <a:lnTo>
                    <a:pt x="876" y="382"/>
                  </a:lnTo>
                  <a:lnTo>
                    <a:pt x="873" y="380"/>
                  </a:lnTo>
                  <a:lnTo>
                    <a:pt x="868" y="374"/>
                  </a:lnTo>
                  <a:lnTo>
                    <a:pt x="863" y="368"/>
                  </a:lnTo>
                  <a:lnTo>
                    <a:pt x="854" y="354"/>
                  </a:lnTo>
                  <a:lnTo>
                    <a:pt x="849" y="347"/>
                  </a:lnTo>
                  <a:lnTo>
                    <a:pt x="845" y="340"/>
                  </a:lnTo>
                  <a:lnTo>
                    <a:pt x="840" y="335"/>
                  </a:lnTo>
                  <a:lnTo>
                    <a:pt x="835" y="330"/>
                  </a:lnTo>
                  <a:lnTo>
                    <a:pt x="832" y="328"/>
                  </a:lnTo>
                  <a:lnTo>
                    <a:pt x="830" y="327"/>
                  </a:lnTo>
                  <a:lnTo>
                    <a:pt x="827" y="326"/>
                  </a:lnTo>
                  <a:lnTo>
                    <a:pt x="824" y="325"/>
                  </a:lnTo>
                  <a:lnTo>
                    <a:pt x="822" y="325"/>
                  </a:lnTo>
                  <a:lnTo>
                    <a:pt x="819" y="325"/>
                  </a:lnTo>
                  <a:lnTo>
                    <a:pt x="816" y="326"/>
                  </a:lnTo>
                  <a:lnTo>
                    <a:pt x="812" y="328"/>
                  </a:lnTo>
                  <a:lnTo>
                    <a:pt x="807" y="332"/>
                  </a:lnTo>
                  <a:lnTo>
                    <a:pt x="802" y="335"/>
                  </a:lnTo>
                  <a:lnTo>
                    <a:pt x="798" y="339"/>
                  </a:lnTo>
                  <a:lnTo>
                    <a:pt x="795" y="344"/>
                  </a:lnTo>
                  <a:lnTo>
                    <a:pt x="792" y="348"/>
                  </a:lnTo>
                  <a:lnTo>
                    <a:pt x="789" y="354"/>
                  </a:lnTo>
                  <a:lnTo>
                    <a:pt x="787" y="359"/>
                  </a:lnTo>
                  <a:lnTo>
                    <a:pt x="786" y="366"/>
                  </a:lnTo>
                  <a:lnTo>
                    <a:pt x="790" y="378"/>
                  </a:lnTo>
                  <a:lnTo>
                    <a:pt x="794" y="390"/>
                  </a:lnTo>
                  <a:lnTo>
                    <a:pt x="798" y="402"/>
                  </a:lnTo>
                  <a:lnTo>
                    <a:pt x="801" y="413"/>
                  </a:lnTo>
                  <a:lnTo>
                    <a:pt x="803" y="424"/>
                  </a:lnTo>
                  <a:lnTo>
                    <a:pt x="805" y="435"/>
                  </a:lnTo>
                  <a:lnTo>
                    <a:pt x="806" y="448"/>
                  </a:lnTo>
                  <a:lnTo>
                    <a:pt x="808" y="461"/>
                  </a:lnTo>
                  <a:lnTo>
                    <a:pt x="809" y="481"/>
                  </a:lnTo>
                  <a:lnTo>
                    <a:pt x="809" y="498"/>
                  </a:lnTo>
                  <a:lnTo>
                    <a:pt x="809" y="507"/>
                  </a:lnTo>
                  <a:lnTo>
                    <a:pt x="809" y="515"/>
                  </a:lnTo>
                  <a:lnTo>
                    <a:pt x="808" y="531"/>
                  </a:lnTo>
                  <a:lnTo>
                    <a:pt x="805" y="547"/>
                  </a:lnTo>
                  <a:lnTo>
                    <a:pt x="802" y="563"/>
                  </a:lnTo>
                  <a:lnTo>
                    <a:pt x="798" y="581"/>
                  </a:lnTo>
                  <a:lnTo>
                    <a:pt x="792" y="599"/>
                  </a:lnTo>
                  <a:lnTo>
                    <a:pt x="131" y="599"/>
                  </a:lnTo>
                  <a:lnTo>
                    <a:pt x="156" y="511"/>
                  </a:lnTo>
                  <a:lnTo>
                    <a:pt x="146" y="507"/>
                  </a:lnTo>
                  <a:lnTo>
                    <a:pt x="136" y="503"/>
                  </a:lnTo>
                  <a:lnTo>
                    <a:pt x="127" y="501"/>
                  </a:lnTo>
                  <a:lnTo>
                    <a:pt x="116" y="499"/>
                  </a:lnTo>
                  <a:lnTo>
                    <a:pt x="109" y="498"/>
                  </a:lnTo>
                  <a:lnTo>
                    <a:pt x="104" y="499"/>
                  </a:lnTo>
                  <a:lnTo>
                    <a:pt x="98" y="499"/>
                  </a:lnTo>
                  <a:lnTo>
                    <a:pt x="93" y="501"/>
                  </a:lnTo>
                  <a:lnTo>
                    <a:pt x="87" y="503"/>
                  </a:lnTo>
                  <a:lnTo>
                    <a:pt x="82" y="505"/>
                  </a:lnTo>
                  <a:lnTo>
                    <a:pt x="72" y="509"/>
                  </a:lnTo>
                  <a:lnTo>
                    <a:pt x="62" y="513"/>
                  </a:lnTo>
                  <a:lnTo>
                    <a:pt x="57" y="515"/>
                  </a:lnTo>
                  <a:lnTo>
                    <a:pt x="52" y="515"/>
                  </a:lnTo>
                  <a:lnTo>
                    <a:pt x="47" y="516"/>
                  </a:lnTo>
                  <a:lnTo>
                    <a:pt x="42" y="515"/>
                  </a:lnTo>
                  <a:lnTo>
                    <a:pt x="36" y="514"/>
                  </a:lnTo>
                  <a:lnTo>
                    <a:pt x="31" y="511"/>
                  </a:lnTo>
                  <a:lnTo>
                    <a:pt x="24" y="507"/>
                  </a:lnTo>
                  <a:lnTo>
                    <a:pt x="19" y="503"/>
                  </a:lnTo>
                  <a:lnTo>
                    <a:pt x="14" y="497"/>
                  </a:lnTo>
                  <a:lnTo>
                    <a:pt x="10" y="492"/>
                  </a:lnTo>
                  <a:lnTo>
                    <a:pt x="7" y="486"/>
                  </a:lnTo>
                  <a:lnTo>
                    <a:pt x="4" y="479"/>
                  </a:lnTo>
                  <a:lnTo>
                    <a:pt x="2" y="473"/>
                  </a:lnTo>
                  <a:lnTo>
                    <a:pt x="1" y="466"/>
                  </a:lnTo>
                  <a:lnTo>
                    <a:pt x="0" y="458"/>
                  </a:lnTo>
                  <a:lnTo>
                    <a:pt x="0" y="451"/>
                  </a:lnTo>
                  <a:lnTo>
                    <a:pt x="1" y="443"/>
                  </a:lnTo>
                  <a:lnTo>
                    <a:pt x="1" y="436"/>
                  </a:lnTo>
                  <a:lnTo>
                    <a:pt x="5" y="420"/>
                  </a:lnTo>
                  <a:lnTo>
                    <a:pt x="7" y="412"/>
                  </a:lnTo>
                  <a:lnTo>
                    <a:pt x="9" y="405"/>
                  </a:lnTo>
                  <a:lnTo>
                    <a:pt x="15" y="389"/>
                  </a:lnTo>
                  <a:lnTo>
                    <a:pt x="22" y="374"/>
                  </a:lnTo>
                  <a:lnTo>
                    <a:pt x="26" y="367"/>
                  </a:lnTo>
                  <a:lnTo>
                    <a:pt x="31" y="360"/>
                  </a:lnTo>
                  <a:lnTo>
                    <a:pt x="36" y="354"/>
                  </a:lnTo>
                  <a:lnTo>
                    <a:pt x="41" y="348"/>
                  </a:lnTo>
                  <a:lnTo>
                    <a:pt x="47" y="343"/>
                  </a:lnTo>
                  <a:lnTo>
                    <a:pt x="52" y="339"/>
                  </a:lnTo>
                  <a:lnTo>
                    <a:pt x="59" y="335"/>
                  </a:lnTo>
                  <a:lnTo>
                    <a:pt x="65" y="332"/>
                  </a:lnTo>
                  <a:lnTo>
                    <a:pt x="72" y="331"/>
                  </a:lnTo>
                  <a:lnTo>
                    <a:pt x="79" y="330"/>
                  </a:lnTo>
                  <a:lnTo>
                    <a:pt x="86" y="331"/>
                  </a:lnTo>
                  <a:lnTo>
                    <a:pt x="90" y="332"/>
                  </a:lnTo>
                  <a:lnTo>
                    <a:pt x="94" y="333"/>
                  </a:lnTo>
                  <a:lnTo>
                    <a:pt x="99" y="335"/>
                  </a:lnTo>
                  <a:lnTo>
                    <a:pt x="102" y="337"/>
                  </a:lnTo>
                  <a:lnTo>
                    <a:pt x="104" y="339"/>
                  </a:lnTo>
                  <a:lnTo>
                    <a:pt x="107" y="344"/>
                  </a:lnTo>
                  <a:lnTo>
                    <a:pt x="108" y="347"/>
                  </a:lnTo>
                  <a:lnTo>
                    <a:pt x="109" y="350"/>
                  </a:lnTo>
                  <a:lnTo>
                    <a:pt x="111" y="356"/>
                  </a:lnTo>
                  <a:lnTo>
                    <a:pt x="112" y="363"/>
                  </a:lnTo>
                  <a:lnTo>
                    <a:pt x="113" y="376"/>
                  </a:lnTo>
                  <a:lnTo>
                    <a:pt x="114" y="383"/>
                  </a:lnTo>
                  <a:lnTo>
                    <a:pt x="115" y="390"/>
                  </a:lnTo>
                  <a:lnTo>
                    <a:pt x="116" y="396"/>
                  </a:lnTo>
                  <a:lnTo>
                    <a:pt x="118" y="402"/>
                  </a:lnTo>
                  <a:lnTo>
                    <a:pt x="120" y="406"/>
                  </a:lnTo>
                  <a:lnTo>
                    <a:pt x="122" y="408"/>
                  </a:lnTo>
                  <a:lnTo>
                    <a:pt x="124" y="410"/>
                  </a:lnTo>
                  <a:lnTo>
                    <a:pt x="128" y="413"/>
                  </a:lnTo>
                  <a:lnTo>
                    <a:pt x="131" y="414"/>
                  </a:lnTo>
                  <a:lnTo>
                    <a:pt x="134" y="414"/>
                  </a:lnTo>
                  <a:lnTo>
                    <a:pt x="139" y="415"/>
                  </a:lnTo>
                  <a:lnTo>
                    <a:pt x="143" y="415"/>
                  </a:lnTo>
                  <a:lnTo>
                    <a:pt x="151" y="414"/>
                  </a:lnTo>
                  <a:lnTo>
                    <a:pt x="155" y="413"/>
                  </a:lnTo>
                  <a:lnTo>
                    <a:pt x="159" y="412"/>
                  </a:lnTo>
                  <a:lnTo>
                    <a:pt x="160" y="411"/>
                  </a:lnTo>
                  <a:lnTo>
                    <a:pt x="162" y="410"/>
                  </a:lnTo>
                  <a:lnTo>
                    <a:pt x="166" y="409"/>
                  </a:lnTo>
                  <a:lnTo>
                    <a:pt x="172" y="405"/>
                  </a:lnTo>
                  <a:lnTo>
                    <a:pt x="175" y="402"/>
                  </a:lnTo>
                  <a:lnTo>
                    <a:pt x="178" y="399"/>
                  </a:lnTo>
                  <a:lnTo>
                    <a:pt x="183" y="393"/>
                  </a:lnTo>
                  <a:lnTo>
                    <a:pt x="188" y="386"/>
                  </a:lnTo>
                  <a:lnTo>
                    <a:pt x="193" y="378"/>
                  </a:lnTo>
                  <a:lnTo>
                    <a:pt x="198" y="370"/>
                  </a:lnTo>
                  <a:lnTo>
                    <a:pt x="203" y="361"/>
                  </a:lnTo>
                  <a:lnTo>
                    <a:pt x="206" y="353"/>
                  </a:lnTo>
                  <a:lnTo>
                    <a:pt x="208" y="344"/>
                  </a:lnTo>
                  <a:lnTo>
                    <a:pt x="210" y="335"/>
                  </a:lnTo>
                  <a:lnTo>
                    <a:pt x="210" y="326"/>
                  </a:lnTo>
                  <a:lnTo>
                    <a:pt x="210" y="317"/>
                  </a:lnTo>
                  <a:lnTo>
                    <a:pt x="210" y="309"/>
                  </a:lnTo>
                  <a:lnTo>
                    <a:pt x="208" y="300"/>
                  </a:lnTo>
                  <a:lnTo>
                    <a:pt x="206" y="291"/>
                  </a:lnTo>
                  <a:lnTo>
                    <a:pt x="203" y="283"/>
                  </a:lnTo>
                  <a:lnTo>
                    <a:pt x="198" y="275"/>
                  </a:lnTo>
                  <a:lnTo>
                    <a:pt x="193" y="267"/>
                  </a:lnTo>
                  <a:lnTo>
                    <a:pt x="188" y="259"/>
                  </a:lnTo>
                  <a:lnTo>
                    <a:pt x="181" y="251"/>
                  </a:lnTo>
                  <a:lnTo>
                    <a:pt x="179" y="249"/>
                  </a:lnTo>
                  <a:lnTo>
                    <a:pt x="176" y="246"/>
                  </a:lnTo>
                  <a:lnTo>
                    <a:pt x="173" y="245"/>
                  </a:lnTo>
                  <a:lnTo>
                    <a:pt x="170" y="243"/>
                  </a:lnTo>
                  <a:lnTo>
                    <a:pt x="164" y="240"/>
                  </a:lnTo>
                  <a:lnTo>
                    <a:pt x="158" y="239"/>
                  </a:lnTo>
                  <a:lnTo>
                    <a:pt x="144" y="237"/>
                  </a:lnTo>
                  <a:lnTo>
                    <a:pt x="130" y="237"/>
                  </a:lnTo>
                  <a:lnTo>
                    <a:pt x="123" y="237"/>
                  </a:lnTo>
                  <a:lnTo>
                    <a:pt x="116" y="236"/>
                  </a:lnTo>
                  <a:lnTo>
                    <a:pt x="110" y="235"/>
                  </a:lnTo>
                  <a:lnTo>
                    <a:pt x="104" y="234"/>
                  </a:lnTo>
                  <a:lnTo>
                    <a:pt x="99" y="231"/>
                  </a:lnTo>
                  <a:lnTo>
                    <a:pt x="96" y="229"/>
                  </a:lnTo>
                  <a:lnTo>
                    <a:pt x="94" y="228"/>
                  </a:lnTo>
                  <a:lnTo>
                    <a:pt x="92" y="225"/>
                  </a:lnTo>
                  <a:lnTo>
                    <a:pt x="90" y="223"/>
                  </a:lnTo>
                  <a:lnTo>
                    <a:pt x="89" y="220"/>
                  </a:lnTo>
                  <a:lnTo>
                    <a:pt x="87" y="217"/>
                  </a:lnTo>
                  <a:lnTo>
                    <a:pt x="86" y="212"/>
                  </a:lnTo>
                  <a:lnTo>
                    <a:pt x="85" y="208"/>
                  </a:lnTo>
                  <a:lnTo>
                    <a:pt x="84" y="204"/>
                  </a:lnTo>
                  <a:lnTo>
                    <a:pt x="84" y="199"/>
                  </a:lnTo>
                  <a:lnTo>
                    <a:pt x="84" y="191"/>
                  </a:lnTo>
                  <a:lnTo>
                    <a:pt x="86" y="183"/>
                  </a:lnTo>
                  <a:lnTo>
                    <a:pt x="88" y="175"/>
                  </a:lnTo>
                  <a:lnTo>
                    <a:pt x="91" y="167"/>
                  </a:lnTo>
                  <a:lnTo>
                    <a:pt x="100" y="151"/>
                  </a:lnTo>
                  <a:lnTo>
                    <a:pt x="103" y="146"/>
                  </a:lnTo>
                  <a:lnTo>
                    <a:pt x="107" y="142"/>
                  </a:lnTo>
                  <a:lnTo>
                    <a:pt x="111" y="138"/>
                  </a:lnTo>
                  <a:lnTo>
                    <a:pt x="115" y="135"/>
                  </a:lnTo>
                  <a:lnTo>
                    <a:pt x="124" y="129"/>
                  </a:lnTo>
                  <a:lnTo>
                    <a:pt x="133" y="125"/>
                  </a:lnTo>
                  <a:lnTo>
                    <a:pt x="143" y="120"/>
                  </a:lnTo>
                  <a:lnTo>
                    <a:pt x="152" y="114"/>
                  </a:lnTo>
                  <a:lnTo>
                    <a:pt x="156" y="111"/>
                  </a:lnTo>
                  <a:lnTo>
                    <a:pt x="159" y="107"/>
                  </a:lnTo>
                  <a:lnTo>
                    <a:pt x="163" y="103"/>
                  </a:lnTo>
                  <a:lnTo>
                    <a:pt x="166" y="98"/>
                  </a:lnTo>
                  <a:lnTo>
                    <a:pt x="168" y="92"/>
                  </a:lnTo>
                  <a:lnTo>
                    <a:pt x="170" y="87"/>
                  </a:lnTo>
                  <a:lnTo>
                    <a:pt x="171" y="82"/>
                  </a:lnTo>
                  <a:lnTo>
                    <a:pt x="172" y="76"/>
                  </a:lnTo>
                  <a:lnTo>
                    <a:pt x="172" y="71"/>
                  </a:lnTo>
                  <a:lnTo>
                    <a:pt x="171" y="66"/>
                  </a:lnTo>
                  <a:lnTo>
                    <a:pt x="169" y="56"/>
                  </a:lnTo>
                  <a:lnTo>
                    <a:pt x="167" y="51"/>
                  </a:lnTo>
                  <a:lnTo>
                    <a:pt x="165" y="47"/>
                  </a:lnTo>
                  <a:lnTo>
                    <a:pt x="163" y="42"/>
                  </a:lnTo>
                  <a:lnTo>
                    <a:pt x="160" y="37"/>
                  </a:lnTo>
                  <a:lnTo>
                    <a:pt x="156" y="33"/>
                  </a:lnTo>
                  <a:lnTo>
                    <a:pt x="153" y="29"/>
                  </a:lnTo>
                  <a:lnTo>
                    <a:pt x="144" y="21"/>
                  </a:lnTo>
                  <a:lnTo>
                    <a:pt x="137" y="19"/>
                  </a:lnTo>
                  <a:close/>
                </a:path>
              </a:pathLst>
            </a:custGeom>
            <a:solidFill>
              <a:srgbClr val="787352"/>
            </a:solidFill>
            <a:ln w="3175" cap="flat" cmpd="sng">
              <a:solidFill>
                <a:srgbClr val="787352"/>
              </a:solidFill>
              <a:prstDash val="solid"/>
              <a:round/>
              <a:headEnd type="none" w="med" len="med"/>
              <a:tailEnd type="none" w="med" len="med"/>
            </a:ln>
            <a:effectLst>
              <a:outerShdw dist="63500" dir="2212194" algn="ctr" rotWithShape="0">
                <a:schemeClr val="tx1"/>
              </a:outerShdw>
            </a:effectLst>
          </p:spPr>
          <p:txBody>
            <a:bodyPr/>
            <a:lstStyle/>
            <a:p>
              <a:pPr eaLnBrk="0" hangingPunct="0">
                <a:defRPr/>
              </a:pPr>
              <a:endParaRPr lang="zh-CN" altLang="en-US">
                <a:latin typeface="Times" charset="0"/>
                <a:ea typeface="宋体" panose="02010600030101010101" pitchFamily="2" charset="-122"/>
              </a:endParaRPr>
            </a:p>
          </p:txBody>
        </p:sp>
        <p:sp>
          <p:nvSpPr>
            <p:cNvPr id="14" name="Freeform 5"/>
            <p:cNvSpPr/>
            <p:nvPr/>
          </p:nvSpPr>
          <p:spPr bwMode="auto">
            <a:xfrm>
              <a:off x="1724" y="3179"/>
              <a:ext cx="1172" cy="566"/>
            </a:xfrm>
            <a:custGeom>
              <a:avLst/>
              <a:gdLst/>
              <a:ahLst/>
              <a:cxnLst>
                <a:cxn ang="0">
                  <a:pos x="1337" y="492"/>
                </a:cxn>
                <a:cxn ang="0">
                  <a:pos x="1297" y="495"/>
                </a:cxn>
                <a:cxn ang="0">
                  <a:pos x="1283" y="446"/>
                </a:cxn>
                <a:cxn ang="0">
                  <a:pos x="1257" y="414"/>
                </a:cxn>
                <a:cxn ang="0">
                  <a:pos x="1218" y="426"/>
                </a:cxn>
                <a:cxn ang="0">
                  <a:pos x="1186" y="472"/>
                </a:cxn>
                <a:cxn ang="0">
                  <a:pos x="1172" y="549"/>
                </a:cxn>
                <a:cxn ang="0">
                  <a:pos x="1202" y="594"/>
                </a:cxn>
                <a:cxn ang="0">
                  <a:pos x="1264" y="584"/>
                </a:cxn>
                <a:cxn ang="0">
                  <a:pos x="1317" y="590"/>
                </a:cxn>
                <a:cxn ang="0">
                  <a:pos x="202" y="392"/>
                </a:cxn>
                <a:cxn ang="0">
                  <a:pos x="179" y="365"/>
                </a:cxn>
                <a:cxn ang="0">
                  <a:pos x="153" y="384"/>
                </a:cxn>
                <a:cxn ang="0">
                  <a:pos x="104" y="436"/>
                </a:cxn>
                <a:cxn ang="0">
                  <a:pos x="57" y="429"/>
                </a:cxn>
                <a:cxn ang="0">
                  <a:pos x="20" y="391"/>
                </a:cxn>
                <a:cxn ang="0">
                  <a:pos x="0" y="303"/>
                </a:cxn>
                <a:cxn ang="0">
                  <a:pos x="21" y="225"/>
                </a:cxn>
                <a:cxn ang="0">
                  <a:pos x="56" y="179"/>
                </a:cxn>
                <a:cxn ang="0">
                  <a:pos x="104" y="169"/>
                </a:cxn>
                <a:cxn ang="0">
                  <a:pos x="130" y="200"/>
                </a:cxn>
                <a:cxn ang="0">
                  <a:pos x="155" y="260"/>
                </a:cxn>
                <a:cxn ang="0">
                  <a:pos x="194" y="272"/>
                </a:cxn>
                <a:cxn ang="0">
                  <a:pos x="245" y="202"/>
                </a:cxn>
                <a:cxn ang="0">
                  <a:pos x="253" y="106"/>
                </a:cxn>
                <a:cxn ang="0">
                  <a:pos x="236" y="51"/>
                </a:cxn>
                <a:cxn ang="0">
                  <a:pos x="225" y="5"/>
                </a:cxn>
                <a:cxn ang="0">
                  <a:pos x="306" y="8"/>
                </a:cxn>
                <a:cxn ang="0">
                  <a:pos x="364" y="64"/>
                </a:cxn>
                <a:cxn ang="0">
                  <a:pos x="439" y="129"/>
                </a:cxn>
                <a:cxn ang="0">
                  <a:pos x="516" y="162"/>
                </a:cxn>
                <a:cxn ang="0">
                  <a:pos x="596" y="165"/>
                </a:cxn>
                <a:cxn ang="0">
                  <a:pos x="675" y="118"/>
                </a:cxn>
                <a:cxn ang="0">
                  <a:pos x="771" y="63"/>
                </a:cxn>
                <a:cxn ang="0">
                  <a:pos x="874" y="69"/>
                </a:cxn>
                <a:cxn ang="0">
                  <a:pos x="973" y="115"/>
                </a:cxn>
                <a:cxn ang="0">
                  <a:pos x="976" y="174"/>
                </a:cxn>
                <a:cxn ang="0">
                  <a:pos x="938" y="216"/>
                </a:cxn>
                <a:cxn ang="0">
                  <a:pos x="904" y="259"/>
                </a:cxn>
                <a:cxn ang="0">
                  <a:pos x="916" y="311"/>
                </a:cxn>
                <a:cxn ang="0">
                  <a:pos x="971" y="356"/>
                </a:cxn>
                <a:cxn ang="0">
                  <a:pos x="1049" y="366"/>
                </a:cxn>
                <a:cxn ang="0">
                  <a:pos x="1108" y="338"/>
                </a:cxn>
                <a:cxn ang="0">
                  <a:pos x="1124" y="296"/>
                </a:cxn>
                <a:cxn ang="0">
                  <a:pos x="1102" y="259"/>
                </a:cxn>
                <a:cxn ang="0">
                  <a:pos x="1067" y="190"/>
                </a:cxn>
                <a:cxn ang="0">
                  <a:pos x="1089" y="114"/>
                </a:cxn>
                <a:cxn ang="0">
                  <a:pos x="1147" y="70"/>
                </a:cxn>
                <a:cxn ang="0">
                  <a:pos x="1215" y="62"/>
                </a:cxn>
                <a:cxn ang="0">
                  <a:pos x="1302" y="93"/>
                </a:cxn>
                <a:cxn ang="0">
                  <a:pos x="1340" y="138"/>
                </a:cxn>
                <a:cxn ang="0">
                  <a:pos x="1334" y="186"/>
                </a:cxn>
                <a:cxn ang="0">
                  <a:pos x="1286" y="218"/>
                </a:cxn>
                <a:cxn ang="0">
                  <a:pos x="1255" y="274"/>
                </a:cxn>
                <a:cxn ang="0">
                  <a:pos x="1261" y="306"/>
                </a:cxn>
                <a:cxn ang="0">
                  <a:pos x="1301" y="320"/>
                </a:cxn>
                <a:cxn ang="0">
                  <a:pos x="1359" y="342"/>
                </a:cxn>
                <a:cxn ang="0">
                  <a:pos x="1381" y="409"/>
                </a:cxn>
              </a:cxnLst>
              <a:rect l="0" t="0" r="r" b="b"/>
              <a:pathLst>
                <a:path w="1381" h="682">
                  <a:moveTo>
                    <a:pt x="1359" y="469"/>
                  </a:moveTo>
                  <a:lnTo>
                    <a:pt x="1354" y="476"/>
                  </a:lnTo>
                  <a:lnTo>
                    <a:pt x="1352" y="480"/>
                  </a:lnTo>
                  <a:lnTo>
                    <a:pt x="1349" y="482"/>
                  </a:lnTo>
                  <a:lnTo>
                    <a:pt x="1346" y="485"/>
                  </a:lnTo>
                  <a:lnTo>
                    <a:pt x="1343" y="488"/>
                  </a:lnTo>
                  <a:lnTo>
                    <a:pt x="1340" y="490"/>
                  </a:lnTo>
                  <a:lnTo>
                    <a:pt x="1337" y="492"/>
                  </a:lnTo>
                  <a:lnTo>
                    <a:pt x="1333" y="493"/>
                  </a:lnTo>
                  <a:lnTo>
                    <a:pt x="1330" y="495"/>
                  </a:lnTo>
                  <a:lnTo>
                    <a:pt x="1322" y="497"/>
                  </a:lnTo>
                  <a:lnTo>
                    <a:pt x="1314" y="498"/>
                  </a:lnTo>
                  <a:lnTo>
                    <a:pt x="1305" y="497"/>
                  </a:lnTo>
                  <a:lnTo>
                    <a:pt x="1302" y="497"/>
                  </a:lnTo>
                  <a:lnTo>
                    <a:pt x="1299" y="496"/>
                  </a:lnTo>
                  <a:lnTo>
                    <a:pt x="1297" y="495"/>
                  </a:lnTo>
                  <a:lnTo>
                    <a:pt x="1295" y="493"/>
                  </a:lnTo>
                  <a:lnTo>
                    <a:pt x="1291" y="489"/>
                  </a:lnTo>
                  <a:lnTo>
                    <a:pt x="1289" y="485"/>
                  </a:lnTo>
                  <a:lnTo>
                    <a:pt x="1287" y="479"/>
                  </a:lnTo>
                  <a:lnTo>
                    <a:pt x="1286" y="473"/>
                  </a:lnTo>
                  <a:lnTo>
                    <a:pt x="1285" y="466"/>
                  </a:lnTo>
                  <a:lnTo>
                    <a:pt x="1284" y="459"/>
                  </a:lnTo>
                  <a:lnTo>
                    <a:pt x="1283" y="446"/>
                  </a:lnTo>
                  <a:lnTo>
                    <a:pt x="1282" y="439"/>
                  </a:lnTo>
                  <a:lnTo>
                    <a:pt x="1280" y="433"/>
                  </a:lnTo>
                  <a:lnTo>
                    <a:pt x="1278" y="427"/>
                  </a:lnTo>
                  <a:lnTo>
                    <a:pt x="1275" y="422"/>
                  </a:lnTo>
                  <a:lnTo>
                    <a:pt x="1273" y="420"/>
                  </a:lnTo>
                  <a:lnTo>
                    <a:pt x="1270" y="418"/>
                  </a:lnTo>
                  <a:lnTo>
                    <a:pt x="1265" y="416"/>
                  </a:lnTo>
                  <a:lnTo>
                    <a:pt x="1257" y="414"/>
                  </a:lnTo>
                  <a:lnTo>
                    <a:pt x="1250" y="413"/>
                  </a:lnTo>
                  <a:lnTo>
                    <a:pt x="1243" y="414"/>
                  </a:lnTo>
                  <a:lnTo>
                    <a:pt x="1239" y="414"/>
                  </a:lnTo>
                  <a:lnTo>
                    <a:pt x="1236" y="415"/>
                  </a:lnTo>
                  <a:lnTo>
                    <a:pt x="1230" y="418"/>
                  </a:lnTo>
                  <a:lnTo>
                    <a:pt x="1223" y="422"/>
                  </a:lnTo>
                  <a:lnTo>
                    <a:pt x="1220" y="424"/>
                  </a:lnTo>
                  <a:lnTo>
                    <a:pt x="1218" y="426"/>
                  </a:lnTo>
                  <a:lnTo>
                    <a:pt x="1215" y="428"/>
                  </a:lnTo>
                  <a:lnTo>
                    <a:pt x="1212" y="431"/>
                  </a:lnTo>
                  <a:lnTo>
                    <a:pt x="1207" y="437"/>
                  </a:lnTo>
                  <a:lnTo>
                    <a:pt x="1202" y="443"/>
                  </a:lnTo>
                  <a:lnTo>
                    <a:pt x="1197" y="450"/>
                  </a:lnTo>
                  <a:lnTo>
                    <a:pt x="1193" y="457"/>
                  </a:lnTo>
                  <a:lnTo>
                    <a:pt x="1189" y="465"/>
                  </a:lnTo>
                  <a:lnTo>
                    <a:pt x="1186" y="472"/>
                  </a:lnTo>
                  <a:lnTo>
                    <a:pt x="1180" y="488"/>
                  </a:lnTo>
                  <a:lnTo>
                    <a:pt x="1176" y="503"/>
                  </a:lnTo>
                  <a:lnTo>
                    <a:pt x="1172" y="519"/>
                  </a:lnTo>
                  <a:lnTo>
                    <a:pt x="1172" y="526"/>
                  </a:lnTo>
                  <a:lnTo>
                    <a:pt x="1171" y="534"/>
                  </a:lnTo>
                  <a:lnTo>
                    <a:pt x="1171" y="541"/>
                  </a:lnTo>
                  <a:lnTo>
                    <a:pt x="1172" y="545"/>
                  </a:lnTo>
                  <a:lnTo>
                    <a:pt x="1172" y="549"/>
                  </a:lnTo>
                  <a:lnTo>
                    <a:pt x="1173" y="556"/>
                  </a:lnTo>
                  <a:lnTo>
                    <a:pt x="1175" y="562"/>
                  </a:lnTo>
                  <a:lnTo>
                    <a:pt x="1178" y="569"/>
                  </a:lnTo>
                  <a:lnTo>
                    <a:pt x="1181" y="575"/>
                  </a:lnTo>
                  <a:lnTo>
                    <a:pt x="1185" y="580"/>
                  </a:lnTo>
                  <a:lnTo>
                    <a:pt x="1190" y="586"/>
                  </a:lnTo>
                  <a:lnTo>
                    <a:pt x="1195" y="590"/>
                  </a:lnTo>
                  <a:lnTo>
                    <a:pt x="1202" y="594"/>
                  </a:lnTo>
                  <a:lnTo>
                    <a:pt x="1207" y="597"/>
                  </a:lnTo>
                  <a:lnTo>
                    <a:pt x="1213" y="598"/>
                  </a:lnTo>
                  <a:lnTo>
                    <a:pt x="1218" y="599"/>
                  </a:lnTo>
                  <a:lnTo>
                    <a:pt x="1223" y="598"/>
                  </a:lnTo>
                  <a:lnTo>
                    <a:pt x="1233" y="596"/>
                  </a:lnTo>
                  <a:lnTo>
                    <a:pt x="1243" y="592"/>
                  </a:lnTo>
                  <a:lnTo>
                    <a:pt x="1253" y="588"/>
                  </a:lnTo>
                  <a:lnTo>
                    <a:pt x="1264" y="584"/>
                  </a:lnTo>
                  <a:lnTo>
                    <a:pt x="1269" y="582"/>
                  </a:lnTo>
                  <a:lnTo>
                    <a:pt x="1275" y="582"/>
                  </a:lnTo>
                  <a:lnTo>
                    <a:pt x="1280" y="581"/>
                  </a:lnTo>
                  <a:lnTo>
                    <a:pt x="1287" y="582"/>
                  </a:lnTo>
                  <a:lnTo>
                    <a:pt x="1298" y="584"/>
                  </a:lnTo>
                  <a:lnTo>
                    <a:pt x="1307" y="586"/>
                  </a:lnTo>
                  <a:lnTo>
                    <a:pt x="1312" y="588"/>
                  </a:lnTo>
                  <a:lnTo>
                    <a:pt x="1317" y="590"/>
                  </a:lnTo>
                  <a:lnTo>
                    <a:pt x="1327" y="594"/>
                  </a:lnTo>
                  <a:lnTo>
                    <a:pt x="1302" y="682"/>
                  </a:lnTo>
                  <a:lnTo>
                    <a:pt x="753" y="682"/>
                  </a:lnTo>
                  <a:lnTo>
                    <a:pt x="205" y="682"/>
                  </a:lnTo>
                  <a:lnTo>
                    <a:pt x="205" y="406"/>
                  </a:lnTo>
                  <a:lnTo>
                    <a:pt x="205" y="401"/>
                  </a:lnTo>
                  <a:lnTo>
                    <a:pt x="204" y="396"/>
                  </a:lnTo>
                  <a:lnTo>
                    <a:pt x="202" y="392"/>
                  </a:lnTo>
                  <a:lnTo>
                    <a:pt x="201" y="388"/>
                  </a:lnTo>
                  <a:lnTo>
                    <a:pt x="196" y="380"/>
                  </a:lnTo>
                  <a:lnTo>
                    <a:pt x="193" y="376"/>
                  </a:lnTo>
                  <a:lnTo>
                    <a:pt x="190" y="372"/>
                  </a:lnTo>
                  <a:lnTo>
                    <a:pt x="187" y="369"/>
                  </a:lnTo>
                  <a:lnTo>
                    <a:pt x="184" y="367"/>
                  </a:lnTo>
                  <a:lnTo>
                    <a:pt x="181" y="366"/>
                  </a:lnTo>
                  <a:lnTo>
                    <a:pt x="179" y="365"/>
                  </a:lnTo>
                  <a:lnTo>
                    <a:pt x="176" y="365"/>
                  </a:lnTo>
                  <a:lnTo>
                    <a:pt x="173" y="366"/>
                  </a:lnTo>
                  <a:lnTo>
                    <a:pt x="171" y="367"/>
                  </a:lnTo>
                  <a:lnTo>
                    <a:pt x="168" y="368"/>
                  </a:lnTo>
                  <a:lnTo>
                    <a:pt x="166" y="370"/>
                  </a:lnTo>
                  <a:lnTo>
                    <a:pt x="163" y="372"/>
                  </a:lnTo>
                  <a:lnTo>
                    <a:pt x="158" y="378"/>
                  </a:lnTo>
                  <a:lnTo>
                    <a:pt x="153" y="384"/>
                  </a:lnTo>
                  <a:lnTo>
                    <a:pt x="148" y="392"/>
                  </a:lnTo>
                  <a:lnTo>
                    <a:pt x="137" y="407"/>
                  </a:lnTo>
                  <a:lnTo>
                    <a:pt x="131" y="415"/>
                  </a:lnTo>
                  <a:lnTo>
                    <a:pt x="125" y="422"/>
                  </a:lnTo>
                  <a:lnTo>
                    <a:pt x="118" y="428"/>
                  </a:lnTo>
                  <a:lnTo>
                    <a:pt x="111" y="433"/>
                  </a:lnTo>
                  <a:lnTo>
                    <a:pt x="107" y="435"/>
                  </a:lnTo>
                  <a:lnTo>
                    <a:pt x="104" y="436"/>
                  </a:lnTo>
                  <a:lnTo>
                    <a:pt x="100" y="437"/>
                  </a:lnTo>
                  <a:lnTo>
                    <a:pt x="96" y="438"/>
                  </a:lnTo>
                  <a:lnTo>
                    <a:pt x="88" y="438"/>
                  </a:lnTo>
                  <a:lnTo>
                    <a:pt x="82" y="437"/>
                  </a:lnTo>
                  <a:lnTo>
                    <a:pt x="75" y="436"/>
                  </a:lnTo>
                  <a:lnTo>
                    <a:pt x="69" y="434"/>
                  </a:lnTo>
                  <a:lnTo>
                    <a:pt x="62" y="432"/>
                  </a:lnTo>
                  <a:lnTo>
                    <a:pt x="57" y="429"/>
                  </a:lnTo>
                  <a:lnTo>
                    <a:pt x="51" y="426"/>
                  </a:lnTo>
                  <a:lnTo>
                    <a:pt x="46" y="422"/>
                  </a:lnTo>
                  <a:lnTo>
                    <a:pt x="41" y="418"/>
                  </a:lnTo>
                  <a:lnTo>
                    <a:pt x="36" y="413"/>
                  </a:lnTo>
                  <a:lnTo>
                    <a:pt x="32" y="408"/>
                  </a:lnTo>
                  <a:lnTo>
                    <a:pt x="27" y="402"/>
                  </a:lnTo>
                  <a:lnTo>
                    <a:pt x="24" y="397"/>
                  </a:lnTo>
                  <a:lnTo>
                    <a:pt x="20" y="391"/>
                  </a:lnTo>
                  <a:lnTo>
                    <a:pt x="17" y="384"/>
                  </a:lnTo>
                  <a:lnTo>
                    <a:pt x="14" y="378"/>
                  </a:lnTo>
                  <a:lnTo>
                    <a:pt x="11" y="371"/>
                  </a:lnTo>
                  <a:lnTo>
                    <a:pt x="9" y="364"/>
                  </a:lnTo>
                  <a:lnTo>
                    <a:pt x="5" y="349"/>
                  </a:lnTo>
                  <a:lnTo>
                    <a:pt x="2" y="334"/>
                  </a:lnTo>
                  <a:lnTo>
                    <a:pt x="1" y="319"/>
                  </a:lnTo>
                  <a:lnTo>
                    <a:pt x="0" y="303"/>
                  </a:lnTo>
                  <a:lnTo>
                    <a:pt x="1" y="296"/>
                  </a:lnTo>
                  <a:lnTo>
                    <a:pt x="2" y="288"/>
                  </a:lnTo>
                  <a:lnTo>
                    <a:pt x="3" y="281"/>
                  </a:lnTo>
                  <a:lnTo>
                    <a:pt x="3" y="277"/>
                  </a:lnTo>
                  <a:lnTo>
                    <a:pt x="4" y="273"/>
                  </a:lnTo>
                  <a:lnTo>
                    <a:pt x="8" y="259"/>
                  </a:lnTo>
                  <a:lnTo>
                    <a:pt x="14" y="242"/>
                  </a:lnTo>
                  <a:lnTo>
                    <a:pt x="21" y="225"/>
                  </a:lnTo>
                  <a:lnTo>
                    <a:pt x="25" y="217"/>
                  </a:lnTo>
                  <a:lnTo>
                    <a:pt x="29" y="209"/>
                  </a:lnTo>
                  <a:lnTo>
                    <a:pt x="34" y="202"/>
                  </a:lnTo>
                  <a:lnTo>
                    <a:pt x="39" y="195"/>
                  </a:lnTo>
                  <a:lnTo>
                    <a:pt x="42" y="192"/>
                  </a:lnTo>
                  <a:lnTo>
                    <a:pt x="44" y="189"/>
                  </a:lnTo>
                  <a:lnTo>
                    <a:pt x="50" y="184"/>
                  </a:lnTo>
                  <a:lnTo>
                    <a:pt x="56" y="179"/>
                  </a:lnTo>
                  <a:lnTo>
                    <a:pt x="63" y="175"/>
                  </a:lnTo>
                  <a:lnTo>
                    <a:pt x="70" y="172"/>
                  </a:lnTo>
                  <a:lnTo>
                    <a:pt x="74" y="171"/>
                  </a:lnTo>
                  <a:lnTo>
                    <a:pt x="78" y="170"/>
                  </a:lnTo>
                  <a:lnTo>
                    <a:pt x="87" y="168"/>
                  </a:lnTo>
                  <a:lnTo>
                    <a:pt x="96" y="168"/>
                  </a:lnTo>
                  <a:lnTo>
                    <a:pt x="100" y="169"/>
                  </a:lnTo>
                  <a:lnTo>
                    <a:pt x="104" y="169"/>
                  </a:lnTo>
                  <a:lnTo>
                    <a:pt x="108" y="171"/>
                  </a:lnTo>
                  <a:lnTo>
                    <a:pt x="112" y="173"/>
                  </a:lnTo>
                  <a:lnTo>
                    <a:pt x="115" y="175"/>
                  </a:lnTo>
                  <a:lnTo>
                    <a:pt x="118" y="178"/>
                  </a:lnTo>
                  <a:lnTo>
                    <a:pt x="120" y="181"/>
                  </a:lnTo>
                  <a:lnTo>
                    <a:pt x="123" y="184"/>
                  </a:lnTo>
                  <a:lnTo>
                    <a:pt x="127" y="192"/>
                  </a:lnTo>
                  <a:lnTo>
                    <a:pt x="130" y="200"/>
                  </a:lnTo>
                  <a:lnTo>
                    <a:pt x="134" y="209"/>
                  </a:lnTo>
                  <a:lnTo>
                    <a:pt x="136" y="218"/>
                  </a:lnTo>
                  <a:lnTo>
                    <a:pt x="139" y="228"/>
                  </a:lnTo>
                  <a:lnTo>
                    <a:pt x="142" y="237"/>
                  </a:lnTo>
                  <a:lnTo>
                    <a:pt x="146" y="246"/>
                  </a:lnTo>
                  <a:lnTo>
                    <a:pt x="150" y="253"/>
                  </a:lnTo>
                  <a:lnTo>
                    <a:pt x="152" y="257"/>
                  </a:lnTo>
                  <a:lnTo>
                    <a:pt x="155" y="260"/>
                  </a:lnTo>
                  <a:lnTo>
                    <a:pt x="158" y="263"/>
                  </a:lnTo>
                  <a:lnTo>
                    <a:pt x="161" y="266"/>
                  </a:lnTo>
                  <a:lnTo>
                    <a:pt x="164" y="268"/>
                  </a:lnTo>
                  <a:lnTo>
                    <a:pt x="168" y="270"/>
                  </a:lnTo>
                  <a:lnTo>
                    <a:pt x="172" y="271"/>
                  </a:lnTo>
                  <a:lnTo>
                    <a:pt x="177" y="272"/>
                  </a:lnTo>
                  <a:lnTo>
                    <a:pt x="186" y="272"/>
                  </a:lnTo>
                  <a:lnTo>
                    <a:pt x="194" y="272"/>
                  </a:lnTo>
                  <a:lnTo>
                    <a:pt x="203" y="271"/>
                  </a:lnTo>
                  <a:lnTo>
                    <a:pt x="212" y="268"/>
                  </a:lnTo>
                  <a:lnTo>
                    <a:pt x="221" y="254"/>
                  </a:lnTo>
                  <a:lnTo>
                    <a:pt x="229" y="241"/>
                  </a:lnTo>
                  <a:lnTo>
                    <a:pt x="232" y="235"/>
                  </a:lnTo>
                  <a:lnTo>
                    <a:pt x="235" y="228"/>
                  </a:lnTo>
                  <a:lnTo>
                    <a:pt x="240" y="215"/>
                  </a:lnTo>
                  <a:lnTo>
                    <a:pt x="245" y="202"/>
                  </a:lnTo>
                  <a:lnTo>
                    <a:pt x="248" y="187"/>
                  </a:lnTo>
                  <a:lnTo>
                    <a:pt x="250" y="172"/>
                  </a:lnTo>
                  <a:lnTo>
                    <a:pt x="252" y="156"/>
                  </a:lnTo>
                  <a:lnTo>
                    <a:pt x="253" y="142"/>
                  </a:lnTo>
                  <a:lnTo>
                    <a:pt x="254" y="129"/>
                  </a:lnTo>
                  <a:lnTo>
                    <a:pt x="254" y="117"/>
                  </a:lnTo>
                  <a:lnTo>
                    <a:pt x="254" y="111"/>
                  </a:lnTo>
                  <a:lnTo>
                    <a:pt x="253" y="106"/>
                  </a:lnTo>
                  <a:lnTo>
                    <a:pt x="252" y="94"/>
                  </a:lnTo>
                  <a:lnTo>
                    <a:pt x="251" y="89"/>
                  </a:lnTo>
                  <a:lnTo>
                    <a:pt x="249" y="83"/>
                  </a:lnTo>
                  <a:lnTo>
                    <a:pt x="247" y="77"/>
                  </a:lnTo>
                  <a:lnTo>
                    <a:pt x="245" y="71"/>
                  </a:lnTo>
                  <a:lnTo>
                    <a:pt x="243" y="65"/>
                  </a:lnTo>
                  <a:lnTo>
                    <a:pt x="240" y="58"/>
                  </a:lnTo>
                  <a:lnTo>
                    <a:pt x="236" y="51"/>
                  </a:lnTo>
                  <a:lnTo>
                    <a:pt x="233" y="45"/>
                  </a:lnTo>
                  <a:lnTo>
                    <a:pt x="229" y="39"/>
                  </a:lnTo>
                  <a:lnTo>
                    <a:pt x="225" y="33"/>
                  </a:lnTo>
                  <a:lnTo>
                    <a:pt x="216" y="22"/>
                  </a:lnTo>
                  <a:lnTo>
                    <a:pt x="211" y="17"/>
                  </a:lnTo>
                  <a:lnTo>
                    <a:pt x="205" y="11"/>
                  </a:lnTo>
                  <a:lnTo>
                    <a:pt x="218" y="7"/>
                  </a:lnTo>
                  <a:lnTo>
                    <a:pt x="225" y="5"/>
                  </a:lnTo>
                  <a:lnTo>
                    <a:pt x="231" y="3"/>
                  </a:lnTo>
                  <a:lnTo>
                    <a:pt x="243" y="1"/>
                  </a:lnTo>
                  <a:lnTo>
                    <a:pt x="255" y="0"/>
                  </a:lnTo>
                  <a:lnTo>
                    <a:pt x="267" y="0"/>
                  </a:lnTo>
                  <a:lnTo>
                    <a:pt x="279" y="2"/>
                  </a:lnTo>
                  <a:lnTo>
                    <a:pt x="286" y="3"/>
                  </a:lnTo>
                  <a:lnTo>
                    <a:pt x="292" y="4"/>
                  </a:lnTo>
                  <a:lnTo>
                    <a:pt x="306" y="8"/>
                  </a:lnTo>
                  <a:lnTo>
                    <a:pt x="314" y="12"/>
                  </a:lnTo>
                  <a:lnTo>
                    <a:pt x="322" y="16"/>
                  </a:lnTo>
                  <a:lnTo>
                    <a:pt x="329" y="20"/>
                  </a:lnTo>
                  <a:lnTo>
                    <a:pt x="335" y="26"/>
                  </a:lnTo>
                  <a:lnTo>
                    <a:pt x="341" y="31"/>
                  </a:lnTo>
                  <a:lnTo>
                    <a:pt x="346" y="37"/>
                  </a:lnTo>
                  <a:lnTo>
                    <a:pt x="355" y="50"/>
                  </a:lnTo>
                  <a:lnTo>
                    <a:pt x="364" y="64"/>
                  </a:lnTo>
                  <a:lnTo>
                    <a:pt x="374" y="77"/>
                  </a:lnTo>
                  <a:lnTo>
                    <a:pt x="379" y="84"/>
                  </a:lnTo>
                  <a:lnTo>
                    <a:pt x="385" y="90"/>
                  </a:lnTo>
                  <a:lnTo>
                    <a:pt x="392" y="97"/>
                  </a:lnTo>
                  <a:lnTo>
                    <a:pt x="396" y="99"/>
                  </a:lnTo>
                  <a:lnTo>
                    <a:pt x="400" y="102"/>
                  </a:lnTo>
                  <a:lnTo>
                    <a:pt x="420" y="116"/>
                  </a:lnTo>
                  <a:lnTo>
                    <a:pt x="439" y="129"/>
                  </a:lnTo>
                  <a:lnTo>
                    <a:pt x="448" y="134"/>
                  </a:lnTo>
                  <a:lnTo>
                    <a:pt x="458" y="140"/>
                  </a:lnTo>
                  <a:lnTo>
                    <a:pt x="467" y="144"/>
                  </a:lnTo>
                  <a:lnTo>
                    <a:pt x="476" y="149"/>
                  </a:lnTo>
                  <a:lnTo>
                    <a:pt x="486" y="153"/>
                  </a:lnTo>
                  <a:lnTo>
                    <a:pt x="496" y="156"/>
                  </a:lnTo>
                  <a:lnTo>
                    <a:pt x="506" y="159"/>
                  </a:lnTo>
                  <a:lnTo>
                    <a:pt x="516" y="162"/>
                  </a:lnTo>
                  <a:lnTo>
                    <a:pt x="527" y="164"/>
                  </a:lnTo>
                  <a:lnTo>
                    <a:pt x="538" y="166"/>
                  </a:lnTo>
                  <a:lnTo>
                    <a:pt x="550" y="167"/>
                  </a:lnTo>
                  <a:lnTo>
                    <a:pt x="563" y="168"/>
                  </a:lnTo>
                  <a:lnTo>
                    <a:pt x="571" y="168"/>
                  </a:lnTo>
                  <a:lnTo>
                    <a:pt x="580" y="168"/>
                  </a:lnTo>
                  <a:lnTo>
                    <a:pt x="588" y="167"/>
                  </a:lnTo>
                  <a:lnTo>
                    <a:pt x="596" y="165"/>
                  </a:lnTo>
                  <a:lnTo>
                    <a:pt x="604" y="163"/>
                  </a:lnTo>
                  <a:lnTo>
                    <a:pt x="611" y="160"/>
                  </a:lnTo>
                  <a:lnTo>
                    <a:pt x="618" y="157"/>
                  </a:lnTo>
                  <a:lnTo>
                    <a:pt x="625" y="154"/>
                  </a:lnTo>
                  <a:lnTo>
                    <a:pt x="638" y="146"/>
                  </a:lnTo>
                  <a:lnTo>
                    <a:pt x="651" y="137"/>
                  </a:lnTo>
                  <a:lnTo>
                    <a:pt x="663" y="128"/>
                  </a:lnTo>
                  <a:lnTo>
                    <a:pt x="675" y="118"/>
                  </a:lnTo>
                  <a:lnTo>
                    <a:pt x="700" y="98"/>
                  </a:lnTo>
                  <a:lnTo>
                    <a:pt x="712" y="89"/>
                  </a:lnTo>
                  <a:lnTo>
                    <a:pt x="726" y="80"/>
                  </a:lnTo>
                  <a:lnTo>
                    <a:pt x="740" y="73"/>
                  </a:lnTo>
                  <a:lnTo>
                    <a:pt x="747" y="70"/>
                  </a:lnTo>
                  <a:lnTo>
                    <a:pt x="755" y="67"/>
                  </a:lnTo>
                  <a:lnTo>
                    <a:pt x="763" y="65"/>
                  </a:lnTo>
                  <a:lnTo>
                    <a:pt x="771" y="63"/>
                  </a:lnTo>
                  <a:lnTo>
                    <a:pt x="779" y="62"/>
                  </a:lnTo>
                  <a:lnTo>
                    <a:pt x="788" y="62"/>
                  </a:lnTo>
                  <a:lnTo>
                    <a:pt x="815" y="61"/>
                  </a:lnTo>
                  <a:lnTo>
                    <a:pt x="828" y="62"/>
                  </a:lnTo>
                  <a:lnTo>
                    <a:pt x="840" y="63"/>
                  </a:lnTo>
                  <a:lnTo>
                    <a:pt x="852" y="64"/>
                  </a:lnTo>
                  <a:lnTo>
                    <a:pt x="863" y="66"/>
                  </a:lnTo>
                  <a:lnTo>
                    <a:pt x="874" y="69"/>
                  </a:lnTo>
                  <a:lnTo>
                    <a:pt x="885" y="72"/>
                  </a:lnTo>
                  <a:lnTo>
                    <a:pt x="896" y="75"/>
                  </a:lnTo>
                  <a:lnTo>
                    <a:pt x="907" y="79"/>
                  </a:lnTo>
                  <a:lnTo>
                    <a:pt x="918" y="83"/>
                  </a:lnTo>
                  <a:lnTo>
                    <a:pt x="929" y="88"/>
                  </a:lnTo>
                  <a:lnTo>
                    <a:pt x="939" y="94"/>
                  </a:lnTo>
                  <a:lnTo>
                    <a:pt x="950" y="100"/>
                  </a:lnTo>
                  <a:lnTo>
                    <a:pt x="973" y="115"/>
                  </a:lnTo>
                  <a:lnTo>
                    <a:pt x="976" y="123"/>
                  </a:lnTo>
                  <a:lnTo>
                    <a:pt x="977" y="130"/>
                  </a:lnTo>
                  <a:lnTo>
                    <a:pt x="979" y="137"/>
                  </a:lnTo>
                  <a:lnTo>
                    <a:pt x="979" y="144"/>
                  </a:lnTo>
                  <a:lnTo>
                    <a:pt x="979" y="151"/>
                  </a:lnTo>
                  <a:lnTo>
                    <a:pt x="979" y="159"/>
                  </a:lnTo>
                  <a:lnTo>
                    <a:pt x="978" y="166"/>
                  </a:lnTo>
                  <a:lnTo>
                    <a:pt x="976" y="174"/>
                  </a:lnTo>
                  <a:lnTo>
                    <a:pt x="975" y="178"/>
                  </a:lnTo>
                  <a:lnTo>
                    <a:pt x="974" y="182"/>
                  </a:lnTo>
                  <a:lnTo>
                    <a:pt x="971" y="188"/>
                  </a:lnTo>
                  <a:lnTo>
                    <a:pt x="967" y="194"/>
                  </a:lnTo>
                  <a:lnTo>
                    <a:pt x="962" y="199"/>
                  </a:lnTo>
                  <a:lnTo>
                    <a:pt x="956" y="204"/>
                  </a:lnTo>
                  <a:lnTo>
                    <a:pt x="951" y="208"/>
                  </a:lnTo>
                  <a:lnTo>
                    <a:pt x="938" y="216"/>
                  </a:lnTo>
                  <a:lnTo>
                    <a:pt x="926" y="224"/>
                  </a:lnTo>
                  <a:lnTo>
                    <a:pt x="921" y="229"/>
                  </a:lnTo>
                  <a:lnTo>
                    <a:pt x="916" y="234"/>
                  </a:lnTo>
                  <a:lnTo>
                    <a:pt x="911" y="239"/>
                  </a:lnTo>
                  <a:lnTo>
                    <a:pt x="908" y="245"/>
                  </a:lnTo>
                  <a:lnTo>
                    <a:pt x="906" y="251"/>
                  </a:lnTo>
                  <a:lnTo>
                    <a:pt x="905" y="255"/>
                  </a:lnTo>
                  <a:lnTo>
                    <a:pt x="904" y="259"/>
                  </a:lnTo>
                  <a:lnTo>
                    <a:pt x="904" y="264"/>
                  </a:lnTo>
                  <a:lnTo>
                    <a:pt x="904" y="269"/>
                  </a:lnTo>
                  <a:lnTo>
                    <a:pt x="904" y="273"/>
                  </a:lnTo>
                  <a:lnTo>
                    <a:pt x="904" y="278"/>
                  </a:lnTo>
                  <a:lnTo>
                    <a:pt x="906" y="287"/>
                  </a:lnTo>
                  <a:lnTo>
                    <a:pt x="908" y="295"/>
                  </a:lnTo>
                  <a:lnTo>
                    <a:pt x="912" y="303"/>
                  </a:lnTo>
                  <a:lnTo>
                    <a:pt x="916" y="311"/>
                  </a:lnTo>
                  <a:lnTo>
                    <a:pt x="921" y="318"/>
                  </a:lnTo>
                  <a:lnTo>
                    <a:pt x="926" y="325"/>
                  </a:lnTo>
                  <a:lnTo>
                    <a:pt x="932" y="331"/>
                  </a:lnTo>
                  <a:lnTo>
                    <a:pt x="939" y="337"/>
                  </a:lnTo>
                  <a:lnTo>
                    <a:pt x="946" y="343"/>
                  </a:lnTo>
                  <a:lnTo>
                    <a:pt x="954" y="348"/>
                  </a:lnTo>
                  <a:lnTo>
                    <a:pt x="962" y="352"/>
                  </a:lnTo>
                  <a:lnTo>
                    <a:pt x="971" y="356"/>
                  </a:lnTo>
                  <a:lnTo>
                    <a:pt x="980" y="360"/>
                  </a:lnTo>
                  <a:lnTo>
                    <a:pt x="989" y="362"/>
                  </a:lnTo>
                  <a:lnTo>
                    <a:pt x="999" y="365"/>
                  </a:lnTo>
                  <a:lnTo>
                    <a:pt x="1010" y="367"/>
                  </a:lnTo>
                  <a:lnTo>
                    <a:pt x="1021" y="368"/>
                  </a:lnTo>
                  <a:lnTo>
                    <a:pt x="1032" y="368"/>
                  </a:lnTo>
                  <a:lnTo>
                    <a:pt x="1043" y="367"/>
                  </a:lnTo>
                  <a:lnTo>
                    <a:pt x="1049" y="366"/>
                  </a:lnTo>
                  <a:lnTo>
                    <a:pt x="1054" y="365"/>
                  </a:lnTo>
                  <a:lnTo>
                    <a:pt x="1065" y="363"/>
                  </a:lnTo>
                  <a:lnTo>
                    <a:pt x="1075" y="360"/>
                  </a:lnTo>
                  <a:lnTo>
                    <a:pt x="1084" y="356"/>
                  </a:lnTo>
                  <a:lnTo>
                    <a:pt x="1093" y="351"/>
                  </a:lnTo>
                  <a:lnTo>
                    <a:pt x="1101" y="345"/>
                  </a:lnTo>
                  <a:lnTo>
                    <a:pt x="1104" y="342"/>
                  </a:lnTo>
                  <a:lnTo>
                    <a:pt x="1108" y="338"/>
                  </a:lnTo>
                  <a:lnTo>
                    <a:pt x="1111" y="335"/>
                  </a:lnTo>
                  <a:lnTo>
                    <a:pt x="1114" y="331"/>
                  </a:lnTo>
                  <a:lnTo>
                    <a:pt x="1118" y="322"/>
                  </a:lnTo>
                  <a:lnTo>
                    <a:pt x="1120" y="318"/>
                  </a:lnTo>
                  <a:lnTo>
                    <a:pt x="1122" y="313"/>
                  </a:lnTo>
                  <a:lnTo>
                    <a:pt x="1123" y="308"/>
                  </a:lnTo>
                  <a:lnTo>
                    <a:pt x="1124" y="303"/>
                  </a:lnTo>
                  <a:lnTo>
                    <a:pt x="1124" y="296"/>
                  </a:lnTo>
                  <a:lnTo>
                    <a:pt x="1123" y="289"/>
                  </a:lnTo>
                  <a:lnTo>
                    <a:pt x="1122" y="286"/>
                  </a:lnTo>
                  <a:lnTo>
                    <a:pt x="1121" y="283"/>
                  </a:lnTo>
                  <a:lnTo>
                    <a:pt x="1118" y="278"/>
                  </a:lnTo>
                  <a:lnTo>
                    <a:pt x="1115" y="273"/>
                  </a:lnTo>
                  <a:lnTo>
                    <a:pt x="1111" y="268"/>
                  </a:lnTo>
                  <a:lnTo>
                    <a:pt x="1106" y="263"/>
                  </a:lnTo>
                  <a:lnTo>
                    <a:pt x="1102" y="259"/>
                  </a:lnTo>
                  <a:lnTo>
                    <a:pt x="1092" y="250"/>
                  </a:lnTo>
                  <a:lnTo>
                    <a:pt x="1083" y="240"/>
                  </a:lnTo>
                  <a:lnTo>
                    <a:pt x="1079" y="234"/>
                  </a:lnTo>
                  <a:lnTo>
                    <a:pt x="1075" y="229"/>
                  </a:lnTo>
                  <a:lnTo>
                    <a:pt x="1072" y="222"/>
                  </a:lnTo>
                  <a:lnTo>
                    <a:pt x="1070" y="215"/>
                  </a:lnTo>
                  <a:lnTo>
                    <a:pt x="1067" y="198"/>
                  </a:lnTo>
                  <a:lnTo>
                    <a:pt x="1067" y="190"/>
                  </a:lnTo>
                  <a:lnTo>
                    <a:pt x="1066" y="182"/>
                  </a:lnTo>
                  <a:lnTo>
                    <a:pt x="1067" y="175"/>
                  </a:lnTo>
                  <a:lnTo>
                    <a:pt x="1067" y="167"/>
                  </a:lnTo>
                  <a:lnTo>
                    <a:pt x="1070" y="149"/>
                  </a:lnTo>
                  <a:lnTo>
                    <a:pt x="1074" y="140"/>
                  </a:lnTo>
                  <a:lnTo>
                    <a:pt x="1079" y="131"/>
                  </a:lnTo>
                  <a:lnTo>
                    <a:pt x="1084" y="122"/>
                  </a:lnTo>
                  <a:lnTo>
                    <a:pt x="1089" y="114"/>
                  </a:lnTo>
                  <a:lnTo>
                    <a:pt x="1095" y="107"/>
                  </a:lnTo>
                  <a:lnTo>
                    <a:pt x="1101" y="100"/>
                  </a:lnTo>
                  <a:lnTo>
                    <a:pt x="1108" y="93"/>
                  </a:lnTo>
                  <a:lnTo>
                    <a:pt x="1115" y="88"/>
                  </a:lnTo>
                  <a:lnTo>
                    <a:pt x="1122" y="82"/>
                  </a:lnTo>
                  <a:lnTo>
                    <a:pt x="1130" y="78"/>
                  </a:lnTo>
                  <a:lnTo>
                    <a:pt x="1138" y="74"/>
                  </a:lnTo>
                  <a:lnTo>
                    <a:pt x="1147" y="70"/>
                  </a:lnTo>
                  <a:lnTo>
                    <a:pt x="1156" y="67"/>
                  </a:lnTo>
                  <a:lnTo>
                    <a:pt x="1166" y="65"/>
                  </a:lnTo>
                  <a:lnTo>
                    <a:pt x="1176" y="63"/>
                  </a:lnTo>
                  <a:lnTo>
                    <a:pt x="1186" y="62"/>
                  </a:lnTo>
                  <a:lnTo>
                    <a:pt x="1193" y="61"/>
                  </a:lnTo>
                  <a:lnTo>
                    <a:pt x="1201" y="61"/>
                  </a:lnTo>
                  <a:lnTo>
                    <a:pt x="1208" y="61"/>
                  </a:lnTo>
                  <a:lnTo>
                    <a:pt x="1215" y="62"/>
                  </a:lnTo>
                  <a:lnTo>
                    <a:pt x="1231" y="64"/>
                  </a:lnTo>
                  <a:lnTo>
                    <a:pt x="1246" y="68"/>
                  </a:lnTo>
                  <a:lnTo>
                    <a:pt x="1261" y="72"/>
                  </a:lnTo>
                  <a:lnTo>
                    <a:pt x="1268" y="75"/>
                  </a:lnTo>
                  <a:lnTo>
                    <a:pt x="1275" y="78"/>
                  </a:lnTo>
                  <a:lnTo>
                    <a:pt x="1289" y="85"/>
                  </a:lnTo>
                  <a:lnTo>
                    <a:pt x="1295" y="89"/>
                  </a:lnTo>
                  <a:lnTo>
                    <a:pt x="1302" y="93"/>
                  </a:lnTo>
                  <a:lnTo>
                    <a:pt x="1313" y="102"/>
                  </a:lnTo>
                  <a:lnTo>
                    <a:pt x="1318" y="107"/>
                  </a:lnTo>
                  <a:lnTo>
                    <a:pt x="1323" y="111"/>
                  </a:lnTo>
                  <a:lnTo>
                    <a:pt x="1327" y="116"/>
                  </a:lnTo>
                  <a:lnTo>
                    <a:pt x="1331" y="122"/>
                  </a:lnTo>
                  <a:lnTo>
                    <a:pt x="1334" y="127"/>
                  </a:lnTo>
                  <a:lnTo>
                    <a:pt x="1337" y="133"/>
                  </a:lnTo>
                  <a:lnTo>
                    <a:pt x="1340" y="138"/>
                  </a:lnTo>
                  <a:lnTo>
                    <a:pt x="1341" y="144"/>
                  </a:lnTo>
                  <a:lnTo>
                    <a:pt x="1342" y="150"/>
                  </a:lnTo>
                  <a:lnTo>
                    <a:pt x="1343" y="156"/>
                  </a:lnTo>
                  <a:lnTo>
                    <a:pt x="1342" y="162"/>
                  </a:lnTo>
                  <a:lnTo>
                    <a:pt x="1341" y="168"/>
                  </a:lnTo>
                  <a:lnTo>
                    <a:pt x="1339" y="174"/>
                  </a:lnTo>
                  <a:lnTo>
                    <a:pt x="1337" y="181"/>
                  </a:lnTo>
                  <a:lnTo>
                    <a:pt x="1334" y="186"/>
                  </a:lnTo>
                  <a:lnTo>
                    <a:pt x="1330" y="190"/>
                  </a:lnTo>
                  <a:lnTo>
                    <a:pt x="1327" y="194"/>
                  </a:lnTo>
                  <a:lnTo>
                    <a:pt x="1323" y="197"/>
                  </a:lnTo>
                  <a:lnTo>
                    <a:pt x="1314" y="203"/>
                  </a:lnTo>
                  <a:lnTo>
                    <a:pt x="1304" y="208"/>
                  </a:lnTo>
                  <a:lnTo>
                    <a:pt x="1295" y="212"/>
                  </a:lnTo>
                  <a:lnTo>
                    <a:pt x="1290" y="215"/>
                  </a:lnTo>
                  <a:lnTo>
                    <a:pt x="1286" y="218"/>
                  </a:lnTo>
                  <a:lnTo>
                    <a:pt x="1282" y="221"/>
                  </a:lnTo>
                  <a:lnTo>
                    <a:pt x="1278" y="225"/>
                  </a:lnTo>
                  <a:lnTo>
                    <a:pt x="1274" y="229"/>
                  </a:lnTo>
                  <a:lnTo>
                    <a:pt x="1271" y="234"/>
                  </a:lnTo>
                  <a:lnTo>
                    <a:pt x="1262" y="250"/>
                  </a:lnTo>
                  <a:lnTo>
                    <a:pt x="1259" y="258"/>
                  </a:lnTo>
                  <a:lnTo>
                    <a:pt x="1257" y="266"/>
                  </a:lnTo>
                  <a:lnTo>
                    <a:pt x="1255" y="274"/>
                  </a:lnTo>
                  <a:lnTo>
                    <a:pt x="1255" y="278"/>
                  </a:lnTo>
                  <a:lnTo>
                    <a:pt x="1255" y="282"/>
                  </a:lnTo>
                  <a:lnTo>
                    <a:pt x="1255" y="287"/>
                  </a:lnTo>
                  <a:lnTo>
                    <a:pt x="1256" y="291"/>
                  </a:lnTo>
                  <a:lnTo>
                    <a:pt x="1257" y="295"/>
                  </a:lnTo>
                  <a:lnTo>
                    <a:pt x="1258" y="300"/>
                  </a:lnTo>
                  <a:lnTo>
                    <a:pt x="1260" y="303"/>
                  </a:lnTo>
                  <a:lnTo>
                    <a:pt x="1261" y="306"/>
                  </a:lnTo>
                  <a:lnTo>
                    <a:pt x="1265" y="311"/>
                  </a:lnTo>
                  <a:lnTo>
                    <a:pt x="1270" y="314"/>
                  </a:lnTo>
                  <a:lnTo>
                    <a:pt x="1275" y="317"/>
                  </a:lnTo>
                  <a:lnTo>
                    <a:pt x="1278" y="317"/>
                  </a:lnTo>
                  <a:lnTo>
                    <a:pt x="1281" y="318"/>
                  </a:lnTo>
                  <a:lnTo>
                    <a:pt x="1287" y="319"/>
                  </a:lnTo>
                  <a:lnTo>
                    <a:pt x="1294" y="320"/>
                  </a:lnTo>
                  <a:lnTo>
                    <a:pt x="1301" y="320"/>
                  </a:lnTo>
                  <a:lnTo>
                    <a:pt x="1315" y="320"/>
                  </a:lnTo>
                  <a:lnTo>
                    <a:pt x="1322" y="321"/>
                  </a:lnTo>
                  <a:lnTo>
                    <a:pt x="1329" y="322"/>
                  </a:lnTo>
                  <a:lnTo>
                    <a:pt x="1335" y="323"/>
                  </a:lnTo>
                  <a:lnTo>
                    <a:pt x="1341" y="326"/>
                  </a:lnTo>
                  <a:lnTo>
                    <a:pt x="1347" y="329"/>
                  </a:lnTo>
                  <a:lnTo>
                    <a:pt x="1352" y="334"/>
                  </a:lnTo>
                  <a:lnTo>
                    <a:pt x="1359" y="342"/>
                  </a:lnTo>
                  <a:lnTo>
                    <a:pt x="1364" y="350"/>
                  </a:lnTo>
                  <a:lnTo>
                    <a:pt x="1369" y="358"/>
                  </a:lnTo>
                  <a:lnTo>
                    <a:pt x="1374" y="366"/>
                  </a:lnTo>
                  <a:lnTo>
                    <a:pt x="1377" y="374"/>
                  </a:lnTo>
                  <a:lnTo>
                    <a:pt x="1379" y="383"/>
                  </a:lnTo>
                  <a:lnTo>
                    <a:pt x="1381" y="392"/>
                  </a:lnTo>
                  <a:lnTo>
                    <a:pt x="1381" y="400"/>
                  </a:lnTo>
                  <a:lnTo>
                    <a:pt x="1381" y="409"/>
                  </a:lnTo>
                  <a:lnTo>
                    <a:pt x="1381" y="418"/>
                  </a:lnTo>
                  <a:lnTo>
                    <a:pt x="1379" y="427"/>
                  </a:lnTo>
                  <a:lnTo>
                    <a:pt x="1377" y="436"/>
                  </a:lnTo>
                  <a:lnTo>
                    <a:pt x="1374" y="444"/>
                  </a:lnTo>
                  <a:lnTo>
                    <a:pt x="1369" y="453"/>
                  </a:lnTo>
                  <a:lnTo>
                    <a:pt x="1364" y="461"/>
                  </a:lnTo>
                  <a:lnTo>
                    <a:pt x="1359" y="469"/>
                  </a:lnTo>
                  <a:close/>
                </a:path>
              </a:pathLst>
            </a:custGeom>
            <a:solidFill>
              <a:srgbClr val="BEA9A0"/>
            </a:solidFill>
            <a:ln w="19050" cap="flat" cmpd="sng">
              <a:solidFill>
                <a:srgbClr val="BEA9A0"/>
              </a:solidFill>
              <a:prstDash val="solid"/>
              <a:round/>
              <a:headEnd type="none" w="med" len="med"/>
              <a:tailEnd type="none" w="med" len="med"/>
            </a:ln>
            <a:effectLst>
              <a:outerShdw dist="35921" dir="2700000" algn="ctr" rotWithShape="0">
                <a:schemeClr val="tx1"/>
              </a:outerShdw>
            </a:effectLst>
          </p:spPr>
          <p:txBody>
            <a:bodyPr/>
            <a:lstStyle/>
            <a:p>
              <a:pPr eaLnBrk="0" hangingPunct="0">
                <a:defRPr/>
              </a:pPr>
              <a:endParaRPr lang="zh-CN" altLang="en-US">
                <a:latin typeface="Times" charset="0"/>
                <a:ea typeface="宋体" panose="02010600030101010101" pitchFamily="2" charset="-122"/>
              </a:endParaRPr>
            </a:p>
          </p:txBody>
        </p:sp>
        <p:sp>
          <p:nvSpPr>
            <p:cNvPr id="15" name="Freeform 6"/>
            <p:cNvSpPr/>
            <p:nvPr/>
          </p:nvSpPr>
          <p:spPr bwMode="auto">
            <a:xfrm rot="678413">
              <a:off x="760" y="2848"/>
              <a:ext cx="956" cy="847"/>
            </a:xfrm>
            <a:custGeom>
              <a:avLst/>
              <a:gdLst/>
              <a:ahLst/>
              <a:cxnLst>
                <a:cxn ang="0">
                  <a:pos x="1114" y="399"/>
                </a:cxn>
                <a:cxn ang="0">
                  <a:pos x="1128" y="470"/>
                </a:cxn>
                <a:cxn ang="0">
                  <a:pos x="1112" y="563"/>
                </a:cxn>
                <a:cxn ang="0">
                  <a:pos x="1060" y="613"/>
                </a:cxn>
                <a:cxn ang="0">
                  <a:pos x="1029" y="601"/>
                </a:cxn>
                <a:cxn ang="0">
                  <a:pos x="1008" y="550"/>
                </a:cxn>
                <a:cxn ang="0">
                  <a:pos x="982" y="512"/>
                </a:cxn>
                <a:cxn ang="0">
                  <a:pos x="944" y="513"/>
                </a:cxn>
                <a:cxn ang="0">
                  <a:pos x="908" y="543"/>
                </a:cxn>
                <a:cxn ang="0">
                  <a:pos x="882" y="600"/>
                </a:cxn>
                <a:cxn ang="0">
                  <a:pos x="875" y="667"/>
                </a:cxn>
                <a:cxn ang="0">
                  <a:pos x="894" y="732"/>
                </a:cxn>
                <a:cxn ang="0">
                  <a:pos x="925" y="767"/>
                </a:cxn>
                <a:cxn ang="0">
                  <a:pos x="970" y="779"/>
                </a:cxn>
                <a:cxn ang="0">
                  <a:pos x="999" y="763"/>
                </a:cxn>
                <a:cxn ang="0">
                  <a:pos x="1042" y="709"/>
                </a:cxn>
                <a:cxn ang="0">
                  <a:pos x="1064" y="713"/>
                </a:cxn>
                <a:cxn ang="0">
                  <a:pos x="1079" y="747"/>
                </a:cxn>
                <a:cxn ang="0">
                  <a:pos x="13" y="91"/>
                </a:cxn>
                <a:cxn ang="0">
                  <a:pos x="47" y="117"/>
                </a:cxn>
                <a:cxn ang="0">
                  <a:pos x="90" y="127"/>
                </a:cxn>
                <a:cxn ang="0">
                  <a:pos x="140" y="88"/>
                </a:cxn>
                <a:cxn ang="0">
                  <a:pos x="185" y="49"/>
                </a:cxn>
                <a:cxn ang="0">
                  <a:pos x="232" y="53"/>
                </a:cxn>
                <a:cxn ang="0">
                  <a:pos x="270" y="105"/>
                </a:cxn>
                <a:cxn ang="0">
                  <a:pos x="253" y="144"/>
                </a:cxn>
                <a:cxn ang="0">
                  <a:pos x="257" y="179"/>
                </a:cxn>
                <a:cxn ang="0">
                  <a:pos x="295" y="198"/>
                </a:cxn>
                <a:cxn ang="0">
                  <a:pos x="335" y="193"/>
                </a:cxn>
                <a:cxn ang="0">
                  <a:pos x="373" y="169"/>
                </a:cxn>
                <a:cxn ang="0">
                  <a:pos x="390" y="132"/>
                </a:cxn>
                <a:cxn ang="0">
                  <a:pos x="378" y="103"/>
                </a:cxn>
                <a:cxn ang="0">
                  <a:pos x="343" y="82"/>
                </a:cxn>
                <a:cxn ang="0">
                  <a:pos x="342" y="51"/>
                </a:cxn>
                <a:cxn ang="0">
                  <a:pos x="372" y="17"/>
                </a:cxn>
                <a:cxn ang="0">
                  <a:pos x="434" y="0"/>
                </a:cxn>
                <a:cxn ang="0">
                  <a:pos x="487" y="16"/>
                </a:cxn>
                <a:cxn ang="0">
                  <a:pos x="498" y="38"/>
                </a:cxn>
                <a:cxn ang="0">
                  <a:pos x="500" y="87"/>
                </a:cxn>
                <a:cxn ang="0">
                  <a:pos x="561" y="117"/>
                </a:cxn>
                <a:cxn ang="0">
                  <a:pos x="636" y="204"/>
                </a:cxn>
                <a:cxn ang="0">
                  <a:pos x="728" y="281"/>
                </a:cxn>
                <a:cxn ang="0">
                  <a:pos x="732" y="309"/>
                </a:cxn>
                <a:cxn ang="0">
                  <a:pos x="705" y="330"/>
                </a:cxn>
                <a:cxn ang="0">
                  <a:pos x="652" y="337"/>
                </a:cxn>
                <a:cxn ang="0">
                  <a:pos x="609" y="340"/>
                </a:cxn>
                <a:cxn ang="0">
                  <a:pos x="587" y="364"/>
                </a:cxn>
                <a:cxn ang="0">
                  <a:pos x="582" y="398"/>
                </a:cxn>
                <a:cxn ang="0">
                  <a:pos x="613" y="478"/>
                </a:cxn>
                <a:cxn ang="0">
                  <a:pos x="665" y="520"/>
                </a:cxn>
                <a:cxn ang="0">
                  <a:pos x="736" y="528"/>
                </a:cxn>
                <a:cxn ang="0">
                  <a:pos x="788" y="501"/>
                </a:cxn>
                <a:cxn ang="0">
                  <a:pos x="804" y="455"/>
                </a:cxn>
                <a:cxn ang="0">
                  <a:pos x="796" y="405"/>
                </a:cxn>
                <a:cxn ang="0">
                  <a:pos x="824" y="368"/>
                </a:cxn>
                <a:cxn ang="0">
                  <a:pos x="882" y="350"/>
                </a:cxn>
                <a:cxn ang="0">
                  <a:pos x="969" y="334"/>
                </a:cxn>
                <a:cxn ang="0">
                  <a:pos x="1058" y="347"/>
                </a:cxn>
              </a:cxnLst>
              <a:rect l="0" t="0" r="r" b="b"/>
              <a:pathLst>
                <a:path w="1128" h="1023">
                  <a:moveTo>
                    <a:pt x="1079" y="352"/>
                  </a:moveTo>
                  <a:lnTo>
                    <a:pt x="1090" y="363"/>
                  </a:lnTo>
                  <a:lnTo>
                    <a:pt x="1095" y="369"/>
                  </a:lnTo>
                  <a:lnTo>
                    <a:pt x="1099" y="374"/>
                  </a:lnTo>
                  <a:lnTo>
                    <a:pt x="1103" y="380"/>
                  </a:lnTo>
                  <a:lnTo>
                    <a:pt x="1107" y="386"/>
                  </a:lnTo>
                  <a:lnTo>
                    <a:pt x="1114" y="399"/>
                  </a:lnTo>
                  <a:lnTo>
                    <a:pt x="1119" y="412"/>
                  </a:lnTo>
                  <a:lnTo>
                    <a:pt x="1123" y="424"/>
                  </a:lnTo>
                  <a:lnTo>
                    <a:pt x="1126" y="435"/>
                  </a:lnTo>
                  <a:lnTo>
                    <a:pt x="1127" y="441"/>
                  </a:lnTo>
                  <a:lnTo>
                    <a:pt x="1127" y="447"/>
                  </a:lnTo>
                  <a:lnTo>
                    <a:pt x="1128" y="458"/>
                  </a:lnTo>
                  <a:lnTo>
                    <a:pt x="1128" y="470"/>
                  </a:lnTo>
                  <a:lnTo>
                    <a:pt x="1127" y="483"/>
                  </a:lnTo>
                  <a:lnTo>
                    <a:pt x="1126" y="497"/>
                  </a:lnTo>
                  <a:lnTo>
                    <a:pt x="1124" y="513"/>
                  </a:lnTo>
                  <a:lnTo>
                    <a:pt x="1122" y="528"/>
                  </a:lnTo>
                  <a:lnTo>
                    <a:pt x="1119" y="543"/>
                  </a:lnTo>
                  <a:lnTo>
                    <a:pt x="1114" y="556"/>
                  </a:lnTo>
                  <a:lnTo>
                    <a:pt x="1112" y="563"/>
                  </a:lnTo>
                  <a:lnTo>
                    <a:pt x="1109" y="569"/>
                  </a:lnTo>
                  <a:lnTo>
                    <a:pt x="1103" y="582"/>
                  </a:lnTo>
                  <a:lnTo>
                    <a:pt x="1095" y="595"/>
                  </a:lnTo>
                  <a:lnTo>
                    <a:pt x="1086" y="609"/>
                  </a:lnTo>
                  <a:lnTo>
                    <a:pt x="1077" y="612"/>
                  </a:lnTo>
                  <a:lnTo>
                    <a:pt x="1068" y="613"/>
                  </a:lnTo>
                  <a:lnTo>
                    <a:pt x="1060" y="613"/>
                  </a:lnTo>
                  <a:lnTo>
                    <a:pt x="1051" y="613"/>
                  </a:lnTo>
                  <a:lnTo>
                    <a:pt x="1046" y="612"/>
                  </a:lnTo>
                  <a:lnTo>
                    <a:pt x="1042" y="611"/>
                  </a:lnTo>
                  <a:lnTo>
                    <a:pt x="1038" y="609"/>
                  </a:lnTo>
                  <a:lnTo>
                    <a:pt x="1035" y="607"/>
                  </a:lnTo>
                  <a:lnTo>
                    <a:pt x="1032" y="604"/>
                  </a:lnTo>
                  <a:lnTo>
                    <a:pt x="1029" y="601"/>
                  </a:lnTo>
                  <a:lnTo>
                    <a:pt x="1026" y="598"/>
                  </a:lnTo>
                  <a:lnTo>
                    <a:pt x="1024" y="594"/>
                  </a:lnTo>
                  <a:lnTo>
                    <a:pt x="1020" y="587"/>
                  </a:lnTo>
                  <a:lnTo>
                    <a:pt x="1016" y="578"/>
                  </a:lnTo>
                  <a:lnTo>
                    <a:pt x="1013" y="569"/>
                  </a:lnTo>
                  <a:lnTo>
                    <a:pt x="1010" y="559"/>
                  </a:lnTo>
                  <a:lnTo>
                    <a:pt x="1008" y="550"/>
                  </a:lnTo>
                  <a:lnTo>
                    <a:pt x="1004" y="541"/>
                  </a:lnTo>
                  <a:lnTo>
                    <a:pt x="1001" y="533"/>
                  </a:lnTo>
                  <a:lnTo>
                    <a:pt x="997" y="525"/>
                  </a:lnTo>
                  <a:lnTo>
                    <a:pt x="992" y="519"/>
                  </a:lnTo>
                  <a:lnTo>
                    <a:pt x="989" y="516"/>
                  </a:lnTo>
                  <a:lnTo>
                    <a:pt x="986" y="514"/>
                  </a:lnTo>
                  <a:lnTo>
                    <a:pt x="982" y="512"/>
                  </a:lnTo>
                  <a:lnTo>
                    <a:pt x="978" y="510"/>
                  </a:lnTo>
                  <a:lnTo>
                    <a:pt x="974" y="510"/>
                  </a:lnTo>
                  <a:lnTo>
                    <a:pt x="970" y="509"/>
                  </a:lnTo>
                  <a:lnTo>
                    <a:pt x="961" y="509"/>
                  </a:lnTo>
                  <a:lnTo>
                    <a:pt x="952" y="511"/>
                  </a:lnTo>
                  <a:lnTo>
                    <a:pt x="948" y="512"/>
                  </a:lnTo>
                  <a:lnTo>
                    <a:pt x="944" y="513"/>
                  </a:lnTo>
                  <a:lnTo>
                    <a:pt x="937" y="516"/>
                  </a:lnTo>
                  <a:lnTo>
                    <a:pt x="930" y="520"/>
                  </a:lnTo>
                  <a:lnTo>
                    <a:pt x="924" y="525"/>
                  </a:lnTo>
                  <a:lnTo>
                    <a:pt x="918" y="530"/>
                  </a:lnTo>
                  <a:lnTo>
                    <a:pt x="913" y="536"/>
                  </a:lnTo>
                  <a:lnTo>
                    <a:pt x="910" y="540"/>
                  </a:lnTo>
                  <a:lnTo>
                    <a:pt x="908" y="543"/>
                  </a:lnTo>
                  <a:lnTo>
                    <a:pt x="903" y="550"/>
                  </a:lnTo>
                  <a:lnTo>
                    <a:pt x="899" y="558"/>
                  </a:lnTo>
                  <a:lnTo>
                    <a:pt x="895" y="566"/>
                  </a:lnTo>
                  <a:lnTo>
                    <a:pt x="891" y="574"/>
                  </a:lnTo>
                  <a:lnTo>
                    <a:pt x="888" y="583"/>
                  </a:lnTo>
                  <a:lnTo>
                    <a:pt x="885" y="591"/>
                  </a:lnTo>
                  <a:lnTo>
                    <a:pt x="882" y="600"/>
                  </a:lnTo>
                  <a:lnTo>
                    <a:pt x="880" y="607"/>
                  </a:lnTo>
                  <a:lnTo>
                    <a:pt x="878" y="614"/>
                  </a:lnTo>
                  <a:lnTo>
                    <a:pt x="876" y="629"/>
                  </a:lnTo>
                  <a:lnTo>
                    <a:pt x="874" y="644"/>
                  </a:lnTo>
                  <a:lnTo>
                    <a:pt x="874" y="652"/>
                  </a:lnTo>
                  <a:lnTo>
                    <a:pt x="875" y="660"/>
                  </a:lnTo>
                  <a:lnTo>
                    <a:pt x="875" y="667"/>
                  </a:lnTo>
                  <a:lnTo>
                    <a:pt x="876" y="675"/>
                  </a:lnTo>
                  <a:lnTo>
                    <a:pt x="877" y="683"/>
                  </a:lnTo>
                  <a:lnTo>
                    <a:pt x="879" y="690"/>
                  </a:lnTo>
                  <a:lnTo>
                    <a:pt x="881" y="697"/>
                  </a:lnTo>
                  <a:lnTo>
                    <a:pt x="883" y="705"/>
                  </a:lnTo>
                  <a:lnTo>
                    <a:pt x="888" y="719"/>
                  </a:lnTo>
                  <a:lnTo>
                    <a:pt x="894" y="732"/>
                  </a:lnTo>
                  <a:lnTo>
                    <a:pt x="898" y="738"/>
                  </a:lnTo>
                  <a:lnTo>
                    <a:pt x="901" y="743"/>
                  </a:lnTo>
                  <a:lnTo>
                    <a:pt x="906" y="749"/>
                  </a:lnTo>
                  <a:lnTo>
                    <a:pt x="910" y="754"/>
                  </a:lnTo>
                  <a:lnTo>
                    <a:pt x="915" y="759"/>
                  </a:lnTo>
                  <a:lnTo>
                    <a:pt x="920" y="763"/>
                  </a:lnTo>
                  <a:lnTo>
                    <a:pt x="925" y="767"/>
                  </a:lnTo>
                  <a:lnTo>
                    <a:pt x="931" y="770"/>
                  </a:lnTo>
                  <a:lnTo>
                    <a:pt x="936" y="773"/>
                  </a:lnTo>
                  <a:lnTo>
                    <a:pt x="943" y="775"/>
                  </a:lnTo>
                  <a:lnTo>
                    <a:pt x="949" y="777"/>
                  </a:lnTo>
                  <a:lnTo>
                    <a:pt x="956" y="778"/>
                  </a:lnTo>
                  <a:lnTo>
                    <a:pt x="962" y="779"/>
                  </a:lnTo>
                  <a:lnTo>
                    <a:pt x="970" y="779"/>
                  </a:lnTo>
                  <a:lnTo>
                    <a:pt x="974" y="778"/>
                  </a:lnTo>
                  <a:lnTo>
                    <a:pt x="978" y="777"/>
                  </a:lnTo>
                  <a:lnTo>
                    <a:pt x="981" y="776"/>
                  </a:lnTo>
                  <a:lnTo>
                    <a:pt x="985" y="774"/>
                  </a:lnTo>
                  <a:lnTo>
                    <a:pt x="989" y="772"/>
                  </a:lnTo>
                  <a:lnTo>
                    <a:pt x="992" y="769"/>
                  </a:lnTo>
                  <a:lnTo>
                    <a:pt x="999" y="763"/>
                  </a:lnTo>
                  <a:lnTo>
                    <a:pt x="1005" y="756"/>
                  </a:lnTo>
                  <a:lnTo>
                    <a:pt x="1011" y="748"/>
                  </a:lnTo>
                  <a:lnTo>
                    <a:pt x="1022" y="733"/>
                  </a:lnTo>
                  <a:lnTo>
                    <a:pt x="1032" y="719"/>
                  </a:lnTo>
                  <a:lnTo>
                    <a:pt x="1035" y="716"/>
                  </a:lnTo>
                  <a:lnTo>
                    <a:pt x="1037" y="713"/>
                  </a:lnTo>
                  <a:lnTo>
                    <a:pt x="1042" y="709"/>
                  </a:lnTo>
                  <a:lnTo>
                    <a:pt x="1047" y="707"/>
                  </a:lnTo>
                  <a:lnTo>
                    <a:pt x="1050" y="706"/>
                  </a:lnTo>
                  <a:lnTo>
                    <a:pt x="1053" y="706"/>
                  </a:lnTo>
                  <a:lnTo>
                    <a:pt x="1055" y="707"/>
                  </a:lnTo>
                  <a:lnTo>
                    <a:pt x="1058" y="708"/>
                  </a:lnTo>
                  <a:lnTo>
                    <a:pt x="1061" y="710"/>
                  </a:lnTo>
                  <a:lnTo>
                    <a:pt x="1064" y="713"/>
                  </a:lnTo>
                  <a:lnTo>
                    <a:pt x="1070" y="721"/>
                  </a:lnTo>
                  <a:lnTo>
                    <a:pt x="1073" y="725"/>
                  </a:lnTo>
                  <a:lnTo>
                    <a:pt x="1075" y="729"/>
                  </a:lnTo>
                  <a:lnTo>
                    <a:pt x="1076" y="733"/>
                  </a:lnTo>
                  <a:lnTo>
                    <a:pt x="1078" y="737"/>
                  </a:lnTo>
                  <a:lnTo>
                    <a:pt x="1079" y="742"/>
                  </a:lnTo>
                  <a:lnTo>
                    <a:pt x="1079" y="747"/>
                  </a:lnTo>
                  <a:lnTo>
                    <a:pt x="1079" y="1023"/>
                  </a:lnTo>
                  <a:lnTo>
                    <a:pt x="539" y="1023"/>
                  </a:lnTo>
                  <a:lnTo>
                    <a:pt x="0" y="1023"/>
                  </a:lnTo>
                  <a:lnTo>
                    <a:pt x="0" y="547"/>
                  </a:lnTo>
                  <a:lnTo>
                    <a:pt x="0" y="71"/>
                  </a:lnTo>
                  <a:lnTo>
                    <a:pt x="7" y="81"/>
                  </a:lnTo>
                  <a:lnTo>
                    <a:pt x="13" y="91"/>
                  </a:lnTo>
                  <a:lnTo>
                    <a:pt x="17" y="95"/>
                  </a:lnTo>
                  <a:lnTo>
                    <a:pt x="21" y="99"/>
                  </a:lnTo>
                  <a:lnTo>
                    <a:pt x="25" y="102"/>
                  </a:lnTo>
                  <a:lnTo>
                    <a:pt x="29" y="106"/>
                  </a:lnTo>
                  <a:lnTo>
                    <a:pt x="37" y="112"/>
                  </a:lnTo>
                  <a:lnTo>
                    <a:pt x="42" y="115"/>
                  </a:lnTo>
                  <a:lnTo>
                    <a:pt x="47" y="117"/>
                  </a:lnTo>
                  <a:lnTo>
                    <a:pt x="52" y="120"/>
                  </a:lnTo>
                  <a:lnTo>
                    <a:pt x="57" y="122"/>
                  </a:lnTo>
                  <a:lnTo>
                    <a:pt x="69" y="126"/>
                  </a:lnTo>
                  <a:lnTo>
                    <a:pt x="75" y="127"/>
                  </a:lnTo>
                  <a:lnTo>
                    <a:pt x="80" y="128"/>
                  </a:lnTo>
                  <a:lnTo>
                    <a:pt x="85" y="128"/>
                  </a:lnTo>
                  <a:lnTo>
                    <a:pt x="90" y="127"/>
                  </a:lnTo>
                  <a:lnTo>
                    <a:pt x="100" y="124"/>
                  </a:lnTo>
                  <a:lnTo>
                    <a:pt x="104" y="122"/>
                  </a:lnTo>
                  <a:lnTo>
                    <a:pt x="108" y="119"/>
                  </a:lnTo>
                  <a:lnTo>
                    <a:pt x="117" y="113"/>
                  </a:lnTo>
                  <a:lnTo>
                    <a:pt x="125" y="105"/>
                  </a:lnTo>
                  <a:lnTo>
                    <a:pt x="132" y="97"/>
                  </a:lnTo>
                  <a:lnTo>
                    <a:pt x="140" y="88"/>
                  </a:lnTo>
                  <a:lnTo>
                    <a:pt x="155" y="71"/>
                  </a:lnTo>
                  <a:lnTo>
                    <a:pt x="163" y="63"/>
                  </a:lnTo>
                  <a:lnTo>
                    <a:pt x="168" y="60"/>
                  </a:lnTo>
                  <a:lnTo>
                    <a:pt x="172" y="57"/>
                  </a:lnTo>
                  <a:lnTo>
                    <a:pt x="176" y="54"/>
                  </a:lnTo>
                  <a:lnTo>
                    <a:pt x="181" y="51"/>
                  </a:lnTo>
                  <a:lnTo>
                    <a:pt x="185" y="49"/>
                  </a:lnTo>
                  <a:lnTo>
                    <a:pt x="190" y="48"/>
                  </a:lnTo>
                  <a:lnTo>
                    <a:pt x="195" y="47"/>
                  </a:lnTo>
                  <a:lnTo>
                    <a:pt x="201" y="46"/>
                  </a:lnTo>
                  <a:lnTo>
                    <a:pt x="206" y="47"/>
                  </a:lnTo>
                  <a:lnTo>
                    <a:pt x="212" y="47"/>
                  </a:lnTo>
                  <a:lnTo>
                    <a:pt x="226" y="51"/>
                  </a:lnTo>
                  <a:lnTo>
                    <a:pt x="232" y="53"/>
                  </a:lnTo>
                  <a:lnTo>
                    <a:pt x="237" y="55"/>
                  </a:lnTo>
                  <a:lnTo>
                    <a:pt x="248" y="61"/>
                  </a:lnTo>
                  <a:lnTo>
                    <a:pt x="260" y="69"/>
                  </a:lnTo>
                  <a:lnTo>
                    <a:pt x="264" y="78"/>
                  </a:lnTo>
                  <a:lnTo>
                    <a:pt x="267" y="87"/>
                  </a:lnTo>
                  <a:lnTo>
                    <a:pt x="269" y="95"/>
                  </a:lnTo>
                  <a:lnTo>
                    <a:pt x="270" y="105"/>
                  </a:lnTo>
                  <a:lnTo>
                    <a:pt x="270" y="110"/>
                  </a:lnTo>
                  <a:lnTo>
                    <a:pt x="269" y="114"/>
                  </a:lnTo>
                  <a:lnTo>
                    <a:pt x="268" y="119"/>
                  </a:lnTo>
                  <a:lnTo>
                    <a:pt x="266" y="123"/>
                  </a:lnTo>
                  <a:lnTo>
                    <a:pt x="262" y="130"/>
                  </a:lnTo>
                  <a:lnTo>
                    <a:pt x="258" y="137"/>
                  </a:lnTo>
                  <a:lnTo>
                    <a:pt x="253" y="144"/>
                  </a:lnTo>
                  <a:lnTo>
                    <a:pt x="250" y="152"/>
                  </a:lnTo>
                  <a:lnTo>
                    <a:pt x="250" y="156"/>
                  </a:lnTo>
                  <a:lnTo>
                    <a:pt x="249" y="159"/>
                  </a:lnTo>
                  <a:lnTo>
                    <a:pt x="250" y="164"/>
                  </a:lnTo>
                  <a:lnTo>
                    <a:pt x="251" y="168"/>
                  </a:lnTo>
                  <a:lnTo>
                    <a:pt x="253" y="174"/>
                  </a:lnTo>
                  <a:lnTo>
                    <a:pt x="257" y="179"/>
                  </a:lnTo>
                  <a:lnTo>
                    <a:pt x="261" y="184"/>
                  </a:lnTo>
                  <a:lnTo>
                    <a:pt x="265" y="188"/>
                  </a:lnTo>
                  <a:lnTo>
                    <a:pt x="271" y="191"/>
                  </a:lnTo>
                  <a:lnTo>
                    <a:pt x="276" y="194"/>
                  </a:lnTo>
                  <a:lnTo>
                    <a:pt x="282" y="196"/>
                  </a:lnTo>
                  <a:lnTo>
                    <a:pt x="288" y="197"/>
                  </a:lnTo>
                  <a:lnTo>
                    <a:pt x="295" y="198"/>
                  </a:lnTo>
                  <a:lnTo>
                    <a:pt x="302" y="199"/>
                  </a:lnTo>
                  <a:lnTo>
                    <a:pt x="308" y="198"/>
                  </a:lnTo>
                  <a:lnTo>
                    <a:pt x="315" y="198"/>
                  </a:lnTo>
                  <a:lnTo>
                    <a:pt x="322" y="196"/>
                  </a:lnTo>
                  <a:lnTo>
                    <a:pt x="329" y="195"/>
                  </a:lnTo>
                  <a:lnTo>
                    <a:pt x="332" y="194"/>
                  </a:lnTo>
                  <a:lnTo>
                    <a:pt x="335" y="193"/>
                  </a:lnTo>
                  <a:lnTo>
                    <a:pt x="342" y="190"/>
                  </a:lnTo>
                  <a:lnTo>
                    <a:pt x="348" y="187"/>
                  </a:lnTo>
                  <a:lnTo>
                    <a:pt x="353" y="184"/>
                  </a:lnTo>
                  <a:lnTo>
                    <a:pt x="359" y="181"/>
                  </a:lnTo>
                  <a:lnTo>
                    <a:pt x="364" y="177"/>
                  </a:lnTo>
                  <a:lnTo>
                    <a:pt x="369" y="173"/>
                  </a:lnTo>
                  <a:lnTo>
                    <a:pt x="373" y="169"/>
                  </a:lnTo>
                  <a:lnTo>
                    <a:pt x="377" y="164"/>
                  </a:lnTo>
                  <a:lnTo>
                    <a:pt x="381" y="159"/>
                  </a:lnTo>
                  <a:lnTo>
                    <a:pt x="384" y="154"/>
                  </a:lnTo>
                  <a:lnTo>
                    <a:pt x="386" y="149"/>
                  </a:lnTo>
                  <a:lnTo>
                    <a:pt x="388" y="144"/>
                  </a:lnTo>
                  <a:lnTo>
                    <a:pt x="390" y="138"/>
                  </a:lnTo>
                  <a:lnTo>
                    <a:pt x="390" y="132"/>
                  </a:lnTo>
                  <a:lnTo>
                    <a:pt x="390" y="127"/>
                  </a:lnTo>
                  <a:lnTo>
                    <a:pt x="389" y="121"/>
                  </a:lnTo>
                  <a:lnTo>
                    <a:pt x="387" y="115"/>
                  </a:lnTo>
                  <a:lnTo>
                    <a:pt x="385" y="111"/>
                  </a:lnTo>
                  <a:lnTo>
                    <a:pt x="383" y="108"/>
                  </a:lnTo>
                  <a:lnTo>
                    <a:pt x="381" y="105"/>
                  </a:lnTo>
                  <a:lnTo>
                    <a:pt x="378" y="103"/>
                  </a:lnTo>
                  <a:lnTo>
                    <a:pt x="371" y="100"/>
                  </a:lnTo>
                  <a:lnTo>
                    <a:pt x="364" y="97"/>
                  </a:lnTo>
                  <a:lnTo>
                    <a:pt x="357" y="94"/>
                  </a:lnTo>
                  <a:lnTo>
                    <a:pt x="351" y="90"/>
                  </a:lnTo>
                  <a:lnTo>
                    <a:pt x="348" y="88"/>
                  </a:lnTo>
                  <a:lnTo>
                    <a:pt x="345" y="86"/>
                  </a:lnTo>
                  <a:lnTo>
                    <a:pt x="343" y="82"/>
                  </a:lnTo>
                  <a:lnTo>
                    <a:pt x="342" y="81"/>
                  </a:lnTo>
                  <a:lnTo>
                    <a:pt x="342" y="79"/>
                  </a:lnTo>
                  <a:lnTo>
                    <a:pt x="340" y="73"/>
                  </a:lnTo>
                  <a:lnTo>
                    <a:pt x="339" y="67"/>
                  </a:lnTo>
                  <a:lnTo>
                    <a:pt x="340" y="62"/>
                  </a:lnTo>
                  <a:lnTo>
                    <a:pt x="340" y="56"/>
                  </a:lnTo>
                  <a:lnTo>
                    <a:pt x="342" y="51"/>
                  </a:lnTo>
                  <a:lnTo>
                    <a:pt x="344" y="46"/>
                  </a:lnTo>
                  <a:lnTo>
                    <a:pt x="347" y="42"/>
                  </a:lnTo>
                  <a:lnTo>
                    <a:pt x="350" y="37"/>
                  </a:lnTo>
                  <a:lnTo>
                    <a:pt x="354" y="33"/>
                  </a:lnTo>
                  <a:lnTo>
                    <a:pt x="358" y="28"/>
                  </a:lnTo>
                  <a:lnTo>
                    <a:pt x="367" y="21"/>
                  </a:lnTo>
                  <a:lnTo>
                    <a:pt x="372" y="17"/>
                  </a:lnTo>
                  <a:lnTo>
                    <a:pt x="378" y="14"/>
                  </a:lnTo>
                  <a:lnTo>
                    <a:pt x="389" y="8"/>
                  </a:lnTo>
                  <a:lnTo>
                    <a:pt x="397" y="5"/>
                  </a:lnTo>
                  <a:lnTo>
                    <a:pt x="405" y="3"/>
                  </a:lnTo>
                  <a:lnTo>
                    <a:pt x="415" y="1"/>
                  </a:lnTo>
                  <a:lnTo>
                    <a:pt x="424" y="0"/>
                  </a:lnTo>
                  <a:lnTo>
                    <a:pt x="434" y="0"/>
                  </a:lnTo>
                  <a:lnTo>
                    <a:pt x="443" y="0"/>
                  </a:lnTo>
                  <a:lnTo>
                    <a:pt x="453" y="2"/>
                  </a:lnTo>
                  <a:lnTo>
                    <a:pt x="462" y="4"/>
                  </a:lnTo>
                  <a:lnTo>
                    <a:pt x="470" y="6"/>
                  </a:lnTo>
                  <a:lnTo>
                    <a:pt x="478" y="10"/>
                  </a:lnTo>
                  <a:lnTo>
                    <a:pt x="484" y="14"/>
                  </a:lnTo>
                  <a:lnTo>
                    <a:pt x="487" y="16"/>
                  </a:lnTo>
                  <a:lnTo>
                    <a:pt x="490" y="19"/>
                  </a:lnTo>
                  <a:lnTo>
                    <a:pt x="492" y="22"/>
                  </a:lnTo>
                  <a:lnTo>
                    <a:pt x="494" y="25"/>
                  </a:lnTo>
                  <a:lnTo>
                    <a:pt x="496" y="28"/>
                  </a:lnTo>
                  <a:lnTo>
                    <a:pt x="497" y="31"/>
                  </a:lnTo>
                  <a:lnTo>
                    <a:pt x="497" y="34"/>
                  </a:lnTo>
                  <a:lnTo>
                    <a:pt x="498" y="38"/>
                  </a:lnTo>
                  <a:lnTo>
                    <a:pt x="497" y="46"/>
                  </a:lnTo>
                  <a:lnTo>
                    <a:pt x="496" y="50"/>
                  </a:lnTo>
                  <a:lnTo>
                    <a:pt x="495" y="54"/>
                  </a:lnTo>
                  <a:lnTo>
                    <a:pt x="492" y="60"/>
                  </a:lnTo>
                  <a:lnTo>
                    <a:pt x="488" y="66"/>
                  </a:lnTo>
                  <a:lnTo>
                    <a:pt x="483" y="72"/>
                  </a:lnTo>
                  <a:lnTo>
                    <a:pt x="500" y="87"/>
                  </a:lnTo>
                  <a:lnTo>
                    <a:pt x="511" y="87"/>
                  </a:lnTo>
                  <a:lnTo>
                    <a:pt x="520" y="86"/>
                  </a:lnTo>
                  <a:lnTo>
                    <a:pt x="529" y="85"/>
                  </a:lnTo>
                  <a:lnTo>
                    <a:pt x="533" y="83"/>
                  </a:lnTo>
                  <a:lnTo>
                    <a:pt x="538" y="82"/>
                  </a:lnTo>
                  <a:lnTo>
                    <a:pt x="549" y="100"/>
                  </a:lnTo>
                  <a:lnTo>
                    <a:pt x="561" y="117"/>
                  </a:lnTo>
                  <a:lnTo>
                    <a:pt x="572" y="132"/>
                  </a:lnTo>
                  <a:lnTo>
                    <a:pt x="577" y="139"/>
                  </a:lnTo>
                  <a:lnTo>
                    <a:pt x="583" y="146"/>
                  </a:lnTo>
                  <a:lnTo>
                    <a:pt x="594" y="160"/>
                  </a:lnTo>
                  <a:lnTo>
                    <a:pt x="607" y="174"/>
                  </a:lnTo>
                  <a:lnTo>
                    <a:pt x="621" y="189"/>
                  </a:lnTo>
                  <a:lnTo>
                    <a:pt x="636" y="204"/>
                  </a:lnTo>
                  <a:lnTo>
                    <a:pt x="658" y="225"/>
                  </a:lnTo>
                  <a:lnTo>
                    <a:pt x="668" y="234"/>
                  </a:lnTo>
                  <a:lnTo>
                    <a:pt x="678" y="242"/>
                  </a:lnTo>
                  <a:lnTo>
                    <a:pt x="699" y="259"/>
                  </a:lnTo>
                  <a:lnTo>
                    <a:pt x="724" y="276"/>
                  </a:lnTo>
                  <a:lnTo>
                    <a:pt x="726" y="279"/>
                  </a:lnTo>
                  <a:lnTo>
                    <a:pt x="728" y="281"/>
                  </a:lnTo>
                  <a:lnTo>
                    <a:pt x="731" y="286"/>
                  </a:lnTo>
                  <a:lnTo>
                    <a:pt x="733" y="292"/>
                  </a:lnTo>
                  <a:lnTo>
                    <a:pt x="733" y="295"/>
                  </a:lnTo>
                  <a:lnTo>
                    <a:pt x="734" y="298"/>
                  </a:lnTo>
                  <a:lnTo>
                    <a:pt x="734" y="302"/>
                  </a:lnTo>
                  <a:lnTo>
                    <a:pt x="733" y="306"/>
                  </a:lnTo>
                  <a:lnTo>
                    <a:pt x="732" y="309"/>
                  </a:lnTo>
                  <a:lnTo>
                    <a:pt x="730" y="313"/>
                  </a:lnTo>
                  <a:lnTo>
                    <a:pt x="728" y="316"/>
                  </a:lnTo>
                  <a:lnTo>
                    <a:pt x="726" y="319"/>
                  </a:lnTo>
                  <a:lnTo>
                    <a:pt x="720" y="323"/>
                  </a:lnTo>
                  <a:lnTo>
                    <a:pt x="717" y="325"/>
                  </a:lnTo>
                  <a:lnTo>
                    <a:pt x="713" y="327"/>
                  </a:lnTo>
                  <a:lnTo>
                    <a:pt x="705" y="330"/>
                  </a:lnTo>
                  <a:lnTo>
                    <a:pt x="690" y="337"/>
                  </a:lnTo>
                  <a:lnTo>
                    <a:pt x="685" y="339"/>
                  </a:lnTo>
                  <a:lnTo>
                    <a:pt x="680" y="340"/>
                  </a:lnTo>
                  <a:lnTo>
                    <a:pt x="675" y="340"/>
                  </a:lnTo>
                  <a:lnTo>
                    <a:pt x="670" y="340"/>
                  </a:lnTo>
                  <a:lnTo>
                    <a:pt x="661" y="339"/>
                  </a:lnTo>
                  <a:lnTo>
                    <a:pt x="652" y="337"/>
                  </a:lnTo>
                  <a:lnTo>
                    <a:pt x="643" y="335"/>
                  </a:lnTo>
                  <a:lnTo>
                    <a:pt x="634" y="333"/>
                  </a:lnTo>
                  <a:lnTo>
                    <a:pt x="629" y="333"/>
                  </a:lnTo>
                  <a:lnTo>
                    <a:pt x="624" y="334"/>
                  </a:lnTo>
                  <a:lnTo>
                    <a:pt x="619" y="335"/>
                  </a:lnTo>
                  <a:lnTo>
                    <a:pt x="614" y="337"/>
                  </a:lnTo>
                  <a:lnTo>
                    <a:pt x="609" y="340"/>
                  </a:lnTo>
                  <a:lnTo>
                    <a:pt x="603" y="343"/>
                  </a:lnTo>
                  <a:lnTo>
                    <a:pt x="601" y="345"/>
                  </a:lnTo>
                  <a:lnTo>
                    <a:pt x="599" y="347"/>
                  </a:lnTo>
                  <a:lnTo>
                    <a:pt x="595" y="351"/>
                  </a:lnTo>
                  <a:lnTo>
                    <a:pt x="591" y="356"/>
                  </a:lnTo>
                  <a:lnTo>
                    <a:pt x="588" y="361"/>
                  </a:lnTo>
                  <a:lnTo>
                    <a:pt x="587" y="364"/>
                  </a:lnTo>
                  <a:lnTo>
                    <a:pt x="586" y="367"/>
                  </a:lnTo>
                  <a:lnTo>
                    <a:pt x="584" y="372"/>
                  </a:lnTo>
                  <a:lnTo>
                    <a:pt x="583" y="378"/>
                  </a:lnTo>
                  <a:lnTo>
                    <a:pt x="582" y="381"/>
                  </a:lnTo>
                  <a:lnTo>
                    <a:pt x="582" y="385"/>
                  </a:lnTo>
                  <a:lnTo>
                    <a:pt x="582" y="391"/>
                  </a:lnTo>
                  <a:lnTo>
                    <a:pt x="582" y="398"/>
                  </a:lnTo>
                  <a:lnTo>
                    <a:pt x="583" y="411"/>
                  </a:lnTo>
                  <a:lnTo>
                    <a:pt x="586" y="425"/>
                  </a:lnTo>
                  <a:lnTo>
                    <a:pt x="591" y="439"/>
                  </a:lnTo>
                  <a:lnTo>
                    <a:pt x="597" y="453"/>
                  </a:lnTo>
                  <a:lnTo>
                    <a:pt x="604" y="466"/>
                  </a:lnTo>
                  <a:lnTo>
                    <a:pt x="608" y="472"/>
                  </a:lnTo>
                  <a:lnTo>
                    <a:pt x="613" y="478"/>
                  </a:lnTo>
                  <a:lnTo>
                    <a:pt x="622" y="490"/>
                  </a:lnTo>
                  <a:lnTo>
                    <a:pt x="632" y="500"/>
                  </a:lnTo>
                  <a:lnTo>
                    <a:pt x="638" y="504"/>
                  </a:lnTo>
                  <a:lnTo>
                    <a:pt x="643" y="508"/>
                  </a:lnTo>
                  <a:lnTo>
                    <a:pt x="649" y="512"/>
                  </a:lnTo>
                  <a:lnTo>
                    <a:pt x="655" y="515"/>
                  </a:lnTo>
                  <a:lnTo>
                    <a:pt x="665" y="520"/>
                  </a:lnTo>
                  <a:lnTo>
                    <a:pt x="675" y="523"/>
                  </a:lnTo>
                  <a:lnTo>
                    <a:pt x="685" y="526"/>
                  </a:lnTo>
                  <a:lnTo>
                    <a:pt x="696" y="528"/>
                  </a:lnTo>
                  <a:lnTo>
                    <a:pt x="706" y="530"/>
                  </a:lnTo>
                  <a:lnTo>
                    <a:pt x="716" y="530"/>
                  </a:lnTo>
                  <a:lnTo>
                    <a:pt x="726" y="530"/>
                  </a:lnTo>
                  <a:lnTo>
                    <a:pt x="736" y="528"/>
                  </a:lnTo>
                  <a:lnTo>
                    <a:pt x="746" y="526"/>
                  </a:lnTo>
                  <a:lnTo>
                    <a:pt x="756" y="523"/>
                  </a:lnTo>
                  <a:lnTo>
                    <a:pt x="765" y="519"/>
                  </a:lnTo>
                  <a:lnTo>
                    <a:pt x="774" y="514"/>
                  </a:lnTo>
                  <a:lnTo>
                    <a:pt x="778" y="511"/>
                  </a:lnTo>
                  <a:lnTo>
                    <a:pt x="781" y="508"/>
                  </a:lnTo>
                  <a:lnTo>
                    <a:pt x="788" y="501"/>
                  </a:lnTo>
                  <a:lnTo>
                    <a:pt x="795" y="493"/>
                  </a:lnTo>
                  <a:lnTo>
                    <a:pt x="800" y="484"/>
                  </a:lnTo>
                  <a:lnTo>
                    <a:pt x="803" y="478"/>
                  </a:lnTo>
                  <a:lnTo>
                    <a:pt x="804" y="472"/>
                  </a:lnTo>
                  <a:lnTo>
                    <a:pt x="805" y="467"/>
                  </a:lnTo>
                  <a:lnTo>
                    <a:pt x="805" y="461"/>
                  </a:lnTo>
                  <a:lnTo>
                    <a:pt x="804" y="455"/>
                  </a:lnTo>
                  <a:lnTo>
                    <a:pt x="803" y="450"/>
                  </a:lnTo>
                  <a:lnTo>
                    <a:pt x="800" y="438"/>
                  </a:lnTo>
                  <a:lnTo>
                    <a:pt x="797" y="427"/>
                  </a:lnTo>
                  <a:lnTo>
                    <a:pt x="796" y="422"/>
                  </a:lnTo>
                  <a:lnTo>
                    <a:pt x="795" y="416"/>
                  </a:lnTo>
                  <a:lnTo>
                    <a:pt x="795" y="410"/>
                  </a:lnTo>
                  <a:lnTo>
                    <a:pt x="796" y="405"/>
                  </a:lnTo>
                  <a:lnTo>
                    <a:pt x="798" y="399"/>
                  </a:lnTo>
                  <a:lnTo>
                    <a:pt x="800" y="393"/>
                  </a:lnTo>
                  <a:lnTo>
                    <a:pt x="804" y="387"/>
                  </a:lnTo>
                  <a:lnTo>
                    <a:pt x="809" y="381"/>
                  </a:lnTo>
                  <a:lnTo>
                    <a:pt x="813" y="376"/>
                  </a:lnTo>
                  <a:lnTo>
                    <a:pt x="818" y="372"/>
                  </a:lnTo>
                  <a:lnTo>
                    <a:pt x="824" y="368"/>
                  </a:lnTo>
                  <a:lnTo>
                    <a:pt x="829" y="365"/>
                  </a:lnTo>
                  <a:lnTo>
                    <a:pt x="835" y="362"/>
                  </a:lnTo>
                  <a:lnTo>
                    <a:pt x="841" y="360"/>
                  </a:lnTo>
                  <a:lnTo>
                    <a:pt x="848" y="358"/>
                  </a:lnTo>
                  <a:lnTo>
                    <a:pt x="854" y="356"/>
                  </a:lnTo>
                  <a:lnTo>
                    <a:pt x="868" y="353"/>
                  </a:lnTo>
                  <a:lnTo>
                    <a:pt x="882" y="350"/>
                  </a:lnTo>
                  <a:lnTo>
                    <a:pt x="897" y="346"/>
                  </a:lnTo>
                  <a:lnTo>
                    <a:pt x="910" y="343"/>
                  </a:lnTo>
                  <a:lnTo>
                    <a:pt x="923" y="340"/>
                  </a:lnTo>
                  <a:lnTo>
                    <a:pt x="935" y="338"/>
                  </a:lnTo>
                  <a:lnTo>
                    <a:pt x="946" y="336"/>
                  </a:lnTo>
                  <a:lnTo>
                    <a:pt x="958" y="335"/>
                  </a:lnTo>
                  <a:lnTo>
                    <a:pt x="969" y="334"/>
                  </a:lnTo>
                  <a:lnTo>
                    <a:pt x="991" y="334"/>
                  </a:lnTo>
                  <a:lnTo>
                    <a:pt x="1002" y="335"/>
                  </a:lnTo>
                  <a:lnTo>
                    <a:pt x="1013" y="336"/>
                  </a:lnTo>
                  <a:lnTo>
                    <a:pt x="1024" y="338"/>
                  </a:lnTo>
                  <a:lnTo>
                    <a:pt x="1035" y="340"/>
                  </a:lnTo>
                  <a:lnTo>
                    <a:pt x="1046" y="343"/>
                  </a:lnTo>
                  <a:lnTo>
                    <a:pt x="1058" y="347"/>
                  </a:lnTo>
                  <a:lnTo>
                    <a:pt x="1070" y="351"/>
                  </a:lnTo>
                  <a:lnTo>
                    <a:pt x="1082" y="356"/>
                  </a:lnTo>
                  <a:lnTo>
                    <a:pt x="1079" y="352"/>
                  </a:lnTo>
                  <a:close/>
                </a:path>
              </a:pathLst>
            </a:custGeom>
            <a:solidFill>
              <a:srgbClr val="384478"/>
            </a:solidFill>
            <a:ln w="19050" cap="flat" cmpd="sng">
              <a:solidFill>
                <a:srgbClr val="384478"/>
              </a:solidFill>
              <a:prstDash val="solid"/>
              <a:round/>
              <a:headEnd type="none" w="med" len="med"/>
              <a:tailEnd type="none" w="med" len="med"/>
            </a:ln>
            <a:effectLst>
              <a:outerShdw dist="35921" dir="2700000" algn="ctr" rotWithShape="0">
                <a:schemeClr val="tx1"/>
              </a:outerShdw>
            </a:effectLst>
          </p:spPr>
          <p:txBody>
            <a:bodyPr/>
            <a:lstStyle/>
            <a:p>
              <a:pPr eaLnBrk="0" hangingPunct="0">
                <a:defRPr/>
              </a:pPr>
              <a:endParaRPr lang="zh-CN" altLang="en-US">
                <a:latin typeface="Times" charset="0"/>
                <a:ea typeface="宋体" panose="02010600030101010101" pitchFamily="2" charset="-122"/>
              </a:endParaRPr>
            </a:p>
          </p:txBody>
        </p:sp>
        <p:sp>
          <p:nvSpPr>
            <p:cNvPr id="16" name="Freeform 7"/>
            <p:cNvSpPr/>
            <p:nvPr/>
          </p:nvSpPr>
          <p:spPr bwMode="auto">
            <a:xfrm>
              <a:off x="745" y="1676"/>
              <a:ext cx="665" cy="1104"/>
            </a:xfrm>
            <a:custGeom>
              <a:avLst/>
              <a:gdLst/>
              <a:ahLst/>
              <a:cxnLst>
                <a:cxn ang="0">
                  <a:pos x="456" y="122"/>
                </a:cxn>
                <a:cxn ang="0">
                  <a:pos x="487" y="157"/>
                </a:cxn>
                <a:cxn ang="0">
                  <a:pos x="586" y="204"/>
                </a:cxn>
                <a:cxn ang="0">
                  <a:pos x="704" y="343"/>
                </a:cxn>
                <a:cxn ang="0">
                  <a:pos x="731" y="465"/>
                </a:cxn>
                <a:cxn ang="0">
                  <a:pos x="705" y="595"/>
                </a:cxn>
                <a:cxn ang="0">
                  <a:pos x="646" y="718"/>
                </a:cxn>
                <a:cxn ang="0">
                  <a:pos x="643" y="769"/>
                </a:cxn>
                <a:cxn ang="0">
                  <a:pos x="676" y="808"/>
                </a:cxn>
                <a:cxn ang="0">
                  <a:pos x="722" y="802"/>
                </a:cxn>
                <a:cxn ang="0">
                  <a:pos x="758" y="802"/>
                </a:cxn>
                <a:cxn ang="0">
                  <a:pos x="782" y="837"/>
                </a:cxn>
                <a:cxn ang="0">
                  <a:pos x="770" y="905"/>
                </a:cxn>
                <a:cxn ang="0">
                  <a:pos x="732" y="938"/>
                </a:cxn>
                <a:cxn ang="0">
                  <a:pos x="700" y="922"/>
                </a:cxn>
                <a:cxn ang="0">
                  <a:pos x="680" y="885"/>
                </a:cxn>
                <a:cxn ang="0">
                  <a:pos x="644" y="893"/>
                </a:cxn>
                <a:cxn ang="0">
                  <a:pos x="608" y="1012"/>
                </a:cxn>
                <a:cxn ang="0">
                  <a:pos x="585" y="1142"/>
                </a:cxn>
                <a:cxn ang="0">
                  <a:pos x="566" y="1199"/>
                </a:cxn>
                <a:cxn ang="0">
                  <a:pos x="514" y="1221"/>
                </a:cxn>
                <a:cxn ang="0">
                  <a:pos x="498" y="1172"/>
                </a:cxn>
                <a:cxn ang="0">
                  <a:pos x="478" y="1144"/>
                </a:cxn>
                <a:cxn ang="0">
                  <a:pos x="405" y="1137"/>
                </a:cxn>
                <a:cxn ang="0">
                  <a:pos x="350" y="1171"/>
                </a:cxn>
                <a:cxn ang="0">
                  <a:pos x="342" y="1213"/>
                </a:cxn>
                <a:cxn ang="0">
                  <a:pos x="378" y="1237"/>
                </a:cxn>
                <a:cxn ang="0">
                  <a:pos x="390" y="1272"/>
                </a:cxn>
                <a:cxn ang="0">
                  <a:pos x="364" y="1311"/>
                </a:cxn>
                <a:cxn ang="0">
                  <a:pos x="302" y="1333"/>
                </a:cxn>
                <a:cxn ang="0">
                  <a:pos x="261" y="1318"/>
                </a:cxn>
                <a:cxn ang="0">
                  <a:pos x="252" y="1282"/>
                </a:cxn>
                <a:cxn ang="0">
                  <a:pos x="270" y="1239"/>
                </a:cxn>
                <a:cxn ang="0">
                  <a:pos x="226" y="1185"/>
                </a:cxn>
                <a:cxn ang="0">
                  <a:pos x="172" y="1190"/>
                </a:cxn>
                <a:cxn ang="0">
                  <a:pos x="117" y="1247"/>
                </a:cxn>
                <a:cxn ang="0">
                  <a:pos x="75" y="1261"/>
                </a:cxn>
                <a:cxn ang="0">
                  <a:pos x="17" y="1230"/>
                </a:cxn>
                <a:cxn ang="0">
                  <a:pos x="8" y="135"/>
                </a:cxn>
                <a:cxn ang="0">
                  <a:pos x="83" y="94"/>
                </a:cxn>
                <a:cxn ang="0">
                  <a:pos x="160" y="93"/>
                </a:cxn>
                <a:cxn ang="0">
                  <a:pos x="212" y="135"/>
                </a:cxn>
                <a:cxn ang="0">
                  <a:pos x="208" y="181"/>
                </a:cxn>
                <a:cxn ang="0">
                  <a:pos x="182" y="242"/>
                </a:cxn>
                <a:cxn ang="0">
                  <a:pos x="213" y="282"/>
                </a:cxn>
                <a:cxn ang="0">
                  <a:pos x="262" y="294"/>
                </a:cxn>
                <a:cxn ang="0">
                  <a:pos x="323" y="274"/>
                </a:cxn>
                <a:cxn ang="0">
                  <a:pos x="361" y="227"/>
                </a:cxn>
                <a:cxn ang="0">
                  <a:pos x="364" y="176"/>
                </a:cxn>
                <a:cxn ang="0">
                  <a:pos x="314" y="134"/>
                </a:cxn>
                <a:cxn ang="0">
                  <a:pos x="285" y="97"/>
                </a:cxn>
                <a:cxn ang="0">
                  <a:pos x="288" y="35"/>
                </a:cxn>
                <a:cxn ang="0">
                  <a:pos x="322" y="5"/>
                </a:cxn>
                <a:cxn ang="0">
                  <a:pos x="377" y="9"/>
                </a:cxn>
                <a:cxn ang="0">
                  <a:pos x="392" y="47"/>
                </a:cxn>
                <a:cxn ang="0">
                  <a:pos x="415" y="73"/>
                </a:cxn>
              </a:cxnLst>
              <a:rect l="0" t="0" r="r" b="b"/>
              <a:pathLst>
                <a:path w="784" h="1333">
                  <a:moveTo>
                    <a:pt x="458" y="64"/>
                  </a:moveTo>
                  <a:lnTo>
                    <a:pt x="456" y="72"/>
                  </a:lnTo>
                  <a:lnTo>
                    <a:pt x="456" y="78"/>
                  </a:lnTo>
                  <a:lnTo>
                    <a:pt x="455" y="92"/>
                  </a:lnTo>
                  <a:lnTo>
                    <a:pt x="454" y="102"/>
                  </a:lnTo>
                  <a:lnTo>
                    <a:pt x="455" y="111"/>
                  </a:lnTo>
                  <a:lnTo>
                    <a:pt x="455" y="117"/>
                  </a:lnTo>
                  <a:lnTo>
                    <a:pt x="456" y="122"/>
                  </a:lnTo>
                  <a:lnTo>
                    <a:pt x="458" y="127"/>
                  </a:lnTo>
                  <a:lnTo>
                    <a:pt x="460" y="131"/>
                  </a:lnTo>
                  <a:lnTo>
                    <a:pt x="462" y="135"/>
                  </a:lnTo>
                  <a:lnTo>
                    <a:pt x="465" y="139"/>
                  </a:lnTo>
                  <a:lnTo>
                    <a:pt x="468" y="143"/>
                  </a:lnTo>
                  <a:lnTo>
                    <a:pt x="471" y="146"/>
                  </a:lnTo>
                  <a:lnTo>
                    <a:pt x="478" y="152"/>
                  </a:lnTo>
                  <a:lnTo>
                    <a:pt x="487" y="157"/>
                  </a:lnTo>
                  <a:lnTo>
                    <a:pt x="496" y="161"/>
                  </a:lnTo>
                  <a:lnTo>
                    <a:pt x="505" y="165"/>
                  </a:lnTo>
                  <a:lnTo>
                    <a:pt x="526" y="172"/>
                  </a:lnTo>
                  <a:lnTo>
                    <a:pt x="547" y="180"/>
                  </a:lnTo>
                  <a:lnTo>
                    <a:pt x="557" y="184"/>
                  </a:lnTo>
                  <a:lnTo>
                    <a:pt x="568" y="190"/>
                  </a:lnTo>
                  <a:lnTo>
                    <a:pt x="577" y="196"/>
                  </a:lnTo>
                  <a:lnTo>
                    <a:pt x="586" y="204"/>
                  </a:lnTo>
                  <a:lnTo>
                    <a:pt x="631" y="246"/>
                  </a:lnTo>
                  <a:lnTo>
                    <a:pt x="651" y="266"/>
                  </a:lnTo>
                  <a:lnTo>
                    <a:pt x="668" y="286"/>
                  </a:lnTo>
                  <a:lnTo>
                    <a:pt x="676" y="296"/>
                  </a:lnTo>
                  <a:lnTo>
                    <a:pt x="684" y="307"/>
                  </a:lnTo>
                  <a:lnTo>
                    <a:pt x="691" y="319"/>
                  </a:lnTo>
                  <a:lnTo>
                    <a:pt x="698" y="331"/>
                  </a:lnTo>
                  <a:lnTo>
                    <a:pt x="704" y="343"/>
                  </a:lnTo>
                  <a:lnTo>
                    <a:pt x="710" y="357"/>
                  </a:lnTo>
                  <a:lnTo>
                    <a:pt x="715" y="371"/>
                  </a:lnTo>
                  <a:lnTo>
                    <a:pt x="719" y="387"/>
                  </a:lnTo>
                  <a:lnTo>
                    <a:pt x="724" y="404"/>
                  </a:lnTo>
                  <a:lnTo>
                    <a:pt x="727" y="420"/>
                  </a:lnTo>
                  <a:lnTo>
                    <a:pt x="729" y="435"/>
                  </a:lnTo>
                  <a:lnTo>
                    <a:pt x="731" y="450"/>
                  </a:lnTo>
                  <a:lnTo>
                    <a:pt x="731" y="465"/>
                  </a:lnTo>
                  <a:lnTo>
                    <a:pt x="731" y="479"/>
                  </a:lnTo>
                  <a:lnTo>
                    <a:pt x="730" y="494"/>
                  </a:lnTo>
                  <a:lnTo>
                    <a:pt x="728" y="508"/>
                  </a:lnTo>
                  <a:lnTo>
                    <a:pt x="726" y="522"/>
                  </a:lnTo>
                  <a:lnTo>
                    <a:pt x="723" y="536"/>
                  </a:lnTo>
                  <a:lnTo>
                    <a:pt x="719" y="550"/>
                  </a:lnTo>
                  <a:lnTo>
                    <a:pt x="715" y="565"/>
                  </a:lnTo>
                  <a:lnTo>
                    <a:pt x="705" y="595"/>
                  </a:lnTo>
                  <a:lnTo>
                    <a:pt x="693" y="627"/>
                  </a:lnTo>
                  <a:lnTo>
                    <a:pt x="682" y="652"/>
                  </a:lnTo>
                  <a:lnTo>
                    <a:pt x="677" y="663"/>
                  </a:lnTo>
                  <a:lnTo>
                    <a:pt x="672" y="674"/>
                  </a:lnTo>
                  <a:lnTo>
                    <a:pt x="667" y="684"/>
                  </a:lnTo>
                  <a:lnTo>
                    <a:pt x="660" y="695"/>
                  </a:lnTo>
                  <a:lnTo>
                    <a:pt x="654" y="706"/>
                  </a:lnTo>
                  <a:lnTo>
                    <a:pt x="646" y="718"/>
                  </a:lnTo>
                  <a:lnTo>
                    <a:pt x="643" y="724"/>
                  </a:lnTo>
                  <a:lnTo>
                    <a:pt x="641" y="730"/>
                  </a:lnTo>
                  <a:lnTo>
                    <a:pt x="640" y="737"/>
                  </a:lnTo>
                  <a:lnTo>
                    <a:pt x="640" y="744"/>
                  </a:lnTo>
                  <a:lnTo>
                    <a:pt x="640" y="750"/>
                  </a:lnTo>
                  <a:lnTo>
                    <a:pt x="640" y="756"/>
                  </a:lnTo>
                  <a:lnTo>
                    <a:pt x="641" y="763"/>
                  </a:lnTo>
                  <a:lnTo>
                    <a:pt x="643" y="769"/>
                  </a:lnTo>
                  <a:lnTo>
                    <a:pt x="645" y="775"/>
                  </a:lnTo>
                  <a:lnTo>
                    <a:pt x="648" y="780"/>
                  </a:lnTo>
                  <a:lnTo>
                    <a:pt x="651" y="786"/>
                  </a:lnTo>
                  <a:lnTo>
                    <a:pt x="655" y="791"/>
                  </a:lnTo>
                  <a:lnTo>
                    <a:pt x="660" y="796"/>
                  </a:lnTo>
                  <a:lnTo>
                    <a:pt x="664" y="801"/>
                  </a:lnTo>
                  <a:lnTo>
                    <a:pt x="670" y="805"/>
                  </a:lnTo>
                  <a:lnTo>
                    <a:pt x="676" y="808"/>
                  </a:lnTo>
                  <a:lnTo>
                    <a:pt x="681" y="811"/>
                  </a:lnTo>
                  <a:lnTo>
                    <a:pt x="686" y="812"/>
                  </a:lnTo>
                  <a:lnTo>
                    <a:pt x="691" y="812"/>
                  </a:lnTo>
                  <a:lnTo>
                    <a:pt x="696" y="812"/>
                  </a:lnTo>
                  <a:lnTo>
                    <a:pt x="701" y="810"/>
                  </a:lnTo>
                  <a:lnTo>
                    <a:pt x="707" y="809"/>
                  </a:lnTo>
                  <a:lnTo>
                    <a:pt x="717" y="804"/>
                  </a:lnTo>
                  <a:lnTo>
                    <a:pt x="722" y="802"/>
                  </a:lnTo>
                  <a:lnTo>
                    <a:pt x="727" y="800"/>
                  </a:lnTo>
                  <a:lnTo>
                    <a:pt x="732" y="799"/>
                  </a:lnTo>
                  <a:lnTo>
                    <a:pt x="737" y="798"/>
                  </a:lnTo>
                  <a:lnTo>
                    <a:pt x="740" y="797"/>
                  </a:lnTo>
                  <a:lnTo>
                    <a:pt x="742" y="797"/>
                  </a:lnTo>
                  <a:lnTo>
                    <a:pt x="747" y="798"/>
                  </a:lnTo>
                  <a:lnTo>
                    <a:pt x="753" y="799"/>
                  </a:lnTo>
                  <a:lnTo>
                    <a:pt x="758" y="802"/>
                  </a:lnTo>
                  <a:lnTo>
                    <a:pt x="763" y="806"/>
                  </a:lnTo>
                  <a:lnTo>
                    <a:pt x="767" y="810"/>
                  </a:lnTo>
                  <a:lnTo>
                    <a:pt x="771" y="814"/>
                  </a:lnTo>
                  <a:lnTo>
                    <a:pt x="774" y="818"/>
                  </a:lnTo>
                  <a:lnTo>
                    <a:pt x="777" y="823"/>
                  </a:lnTo>
                  <a:lnTo>
                    <a:pt x="779" y="827"/>
                  </a:lnTo>
                  <a:lnTo>
                    <a:pt x="781" y="832"/>
                  </a:lnTo>
                  <a:lnTo>
                    <a:pt x="782" y="837"/>
                  </a:lnTo>
                  <a:lnTo>
                    <a:pt x="783" y="843"/>
                  </a:lnTo>
                  <a:lnTo>
                    <a:pt x="784" y="848"/>
                  </a:lnTo>
                  <a:lnTo>
                    <a:pt x="784" y="859"/>
                  </a:lnTo>
                  <a:lnTo>
                    <a:pt x="783" y="871"/>
                  </a:lnTo>
                  <a:lnTo>
                    <a:pt x="780" y="882"/>
                  </a:lnTo>
                  <a:lnTo>
                    <a:pt x="778" y="888"/>
                  </a:lnTo>
                  <a:lnTo>
                    <a:pt x="776" y="894"/>
                  </a:lnTo>
                  <a:lnTo>
                    <a:pt x="770" y="905"/>
                  </a:lnTo>
                  <a:lnTo>
                    <a:pt x="764" y="915"/>
                  </a:lnTo>
                  <a:lnTo>
                    <a:pt x="760" y="920"/>
                  </a:lnTo>
                  <a:lnTo>
                    <a:pt x="756" y="924"/>
                  </a:lnTo>
                  <a:lnTo>
                    <a:pt x="752" y="928"/>
                  </a:lnTo>
                  <a:lnTo>
                    <a:pt x="747" y="931"/>
                  </a:lnTo>
                  <a:lnTo>
                    <a:pt x="742" y="934"/>
                  </a:lnTo>
                  <a:lnTo>
                    <a:pt x="737" y="936"/>
                  </a:lnTo>
                  <a:lnTo>
                    <a:pt x="732" y="938"/>
                  </a:lnTo>
                  <a:lnTo>
                    <a:pt x="726" y="938"/>
                  </a:lnTo>
                  <a:lnTo>
                    <a:pt x="721" y="938"/>
                  </a:lnTo>
                  <a:lnTo>
                    <a:pt x="715" y="937"/>
                  </a:lnTo>
                  <a:lnTo>
                    <a:pt x="710" y="935"/>
                  </a:lnTo>
                  <a:lnTo>
                    <a:pt x="707" y="933"/>
                  </a:lnTo>
                  <a:lnTo>
                    <a:pt x="704" y="930"/>
                  </a:lnTo>
                  <a:lnTo>
                    <a:pt x="702" y="926"/>
                  </a:lnTo>
                  <a:lnTo>
                    <a:pt x="700" y="922"/>
                  </a:lnTo>
                  <a:lnTo>
                    <a:pt x="698" y="918"/>
                  </a:lnTo>
                  <a:lnTo>
                    <a:pt x="695" y="909"/>
                  </a:lnTo>
                  <a:lnTo>
                    <a:pt x="693" y="900"/>
                  </a:lnTo>
                  <a:lnTo>
                    <a:pt x="691" y="896"/>
                  </a:lnTo>
                  <a:lnTo>
                    <a:pt x="689" y="892"/>
                  </a:lnTo>
                  <a:lnTo>
                    <a:pt x="687" y="889"/>
                  </a:lnTo>
                  <a:lnTo>
                    <a:pt x="684" y="886"/>
                  </a:lnTo>
                  <a:lnTo>
                    <a:pt x="680" y="885"/>
                  </a:lnTo>
                  <a:lnTo>
                    <a:pt x="678" y="884"/>
                  </a:lnTo>
                  <a:lnTo>
                    <a:pt x="676" y="884"/>
                  </a:lnTo>
                  <a:lnTo>
                    <a:pt x="668" y="884"/>
                  </a:lnTo>
                  <a:lnTo>
                    <a:pt x="660" y="885"/>
                  </a:lnTo>
                  <a:lnTo>
                    <a:pt x="657" y="886"/>
                  </a:lnTo>
                  <a:lnTo>
                    <a:pt x="653" y="887"/>
                  </a:lnTo>
                  <a:lnTo>
                    <a:pt x="647" y="891"/>
                  </a:lnTo>
                  <a:lnTo>
                    <a:pt x="644" y="893"/>
                  </a:lnTo>
                  <a:lnTo>
                    <a:pt x="641" y="896"/>
                  </a:lnTo>
                  <a:lnTo>
                    <a:pt x="637" y="901"/>
                  </a:lnTo>
                  <a:lnTo>
                    <a:pt x="635" y="904"/>
                  </a:lnTo>
                  <a:lnTo>
                    <a:pt x="633" y="908"/>
                  </a:lnTo>
                  <a:lnTo>
                    <a:pt x="630" y="915"/>
                  </a:lnTo>
                  <a:lnTo>
                    <a:pt x="621" y="957"/>
                  </a:lnTo>
                  <a:lnTo>
                    <a:pt x="613" y="994"/>
                  </a:lnTo>
                  <a:lnTo>
                    <a:pt x="608" y="1012"/>
                  </a:lnTo>
                  <a:lnTo>
                    <a:pt x="604" y="1030"/>
                  </a:lnTo>
                  <a:lnTo>
                    <a:pt x="592" y="1072"/>
                  </a:lnTo>
                  <a:lnTo>
                    <a:pt x="590" y="1082"/>
                  </a:lnTo>
                  <a:lnTo>
                    <a:pt x="588" y="1092"/>
                  </a:lnTo>
                  <a:lnTo>
                    <a:pt x="587" y="1102"/>
                  </a:lnTo>
                  <a:lnTo>
                    <a:pt x="587" y="1113"/>
                  </a:lnTo>
                  <a:lnTo>
                    <a:pt x="586" y="1132"/>
                  </a:lnTo>
                  <a:lnTo>
                    <a:pt x="585" y="1142"/>
                  </a:lnTo>
                  <a:lnTo>
                    <a:pt x="585" y="1151"/>
                  </a:lnTo>
                  <a:lnTo>
                    <a:pt x="583" y="1160"/>
                  </a:lnTo>
                  <a:lnTo>
                    <a:pt x="582" y="1169"/>
                  </a:lnTo>
                  <a:lnTo>
                    <a:pt x="579" y="1177"/>
                  </a:lnTo>
                  <a:lnTo>
                    <a:pt x="576" y="1185"/>
                  </a:lnTo>
                  <a:lnTo>
                    <a:pt x="571" y="1192"/>
                  </a:lnTo>
                  <a:lnTo>
                    <a:pt x="569" y="1195"/>
                  </a:lnTo>
                  <a:lnTo>
                    <a:pt x="566" y="1199"/>
                  </a:lnTo>
                  <a:lnTo>
                    <a:pt x="559" y="1204"/>
                  </a:lnTo>
                  <a:lnTo>
                    <a:pt x="550" y="1210"/>
                  </a:lnTo>
                  <a:lnTo>
                    <a:pt x="544" y="1213"/>
                  </a:lnTo>
                  <a:lnTo>
                    <a:pt x="538" y="1215"/>
                  </a:lnTo>
                  <a:lnTo>
                    <a:pt x="532" y="1217"/>
                  </a:lnTo>
                  <a:lnTo>
                    <a:pt x="526" y="1219"/>
                  </a:lnTo>
                  <a:lnTo>
                    <a:pt x="520" y="1220"/>
                  </a:lnTo>
                  <a:lnTo>
                    <a:pt x="514" y="1221"/>
                  </a:lnTo>
                  <a:lnTo>
                    <a:pt x="500" y="1221"/>
                  </a:lnTo>
                  <a:lnTo>
                    <a:pt x="483" y="1206"/>
                  </a:lnTo>
                  <a:lnTo>
                    <a:pt x="488" y="1200"/>
                  </a:lnTo>
                  <a:lnTo>
                    <a:pt x="492" y="1194"/>
                  </a:lnTo>
                  <a:lnTo>
                    <a:pt x="495" y="1188"/>
                  </a:lnTo>
                  <a:lnTo>
                    <a:pt x="497" y="1180"/>
                  </a:lnTo>
                  <a:lnTo>
                    <a:pt x="498" y="1176"/>
                  </a:lnTo>
                  <a:lnTo>
                    <a:pt x="498" y="1172"/>
                  </a:lnTo>
                  <a:lnTo>
                    <a:pt x="497" y="1168"/>
                  </a:lnTo>
                  <a:lnTo>
                    <a:pt x="497" y="1165"/>
                  </a:lnTo>
                  <a:lnTo>
                    <a:pt x="496" y="1162"/>
                  </a:lnTo>
                  <a:lnTo>
                    <a:pt x="494" y="1159"/>
                  </a:lnTo>
                  <a:lnTo>
                    <a:pt x="492" y="1156"/>
                  </a:lnTo>
                  <a:lnTo>
                    <a:pt x="490" y="1153"/>
                  </a:lnTo>
                  <a:lnTo>
                    <a:pt x="484" y="1148"/>
                  </a:lnTo>
                  <a:lnTo>
                    <a:pt x="478" y="1144"/>
                  </a:lnTo>
                  <a:lnTo>
                    <a:pt x="470" y="1140"/>
                  </a:lnTo>
                  <a:lnTo>
                    <a:pt x="462" y="1138"/>
                  </a:lnTo>
                  <a:lnTo>
                    <a:pt x="453" y="1136"/>
                  </a:lnTo>
                  <a:lnTo>
                    <a:pt x="443" y="1134"/>
                  </a:lnTo>
                  <a:lnTo>
                    <a:pt x="434" y="1134"/>
                  </a:lnTo>
                  <a:lnTo>
                    <a:pt x="424" y="1134"/>
                  </a:lnTo>
                  <a:lnTo>
                    <a:pt x="415" y="1135"/>
                  </a:lnTo>
                  <a:lnTo>
                    <a:pt x="405" y="1137"/>
                  </a:lnTo>
                  <a:lnTo>
                    <a:pt x="397" y="1139"/>
                  </a:lnTo>
                  <a:lnTo>
                    <a:pt x="389" y="1142"/>
                  </a:lnTo>
                  <a:lnTo>
                    <a:pt x="378" y="1148"/>
                  </a:lnTo>
                  <a:lnTo>
                    <a:pt x="367" y="1155"/>
                  </a:lnTo>
                  <a:lnTo>
                    <a:pt x="362" y="1158"/>
                  </a:lnTo>
                  <a:lnTo>
                    <a:pt x="358" y="1162"/>
                  </a:lnTo>
                  <a:lnTo>
                    <a:pt x="354" y="1167"/>
                  </a:lnTo>
                  <a:lnTo>
                    <a:pt x="350" y="1171"/>
                  </a:lnTo>
                  <a:lnTo>
                    <a:pt x="347" y="1176"/>
                  </a:lnTo>
                  <a:lnTo>
                    <a:pt x="344" y="1180"/>
                  </a:lnTo>
                  <a:lnTo>
                    <a:pt x="342" y="1185"/>
                  </a:lnTo>
                  <a:lnTo>
                    <a:pt x="340" y="1190"/>
                  </a:lnTo>
                  <a:lnTo>
                    <a:pt x="340" y="1196"/>
                  </a:lnTo>
                  <a:lnTo>
                    <a:pt x="339" y="1201"/>
                  </a:lnTo>
                  <a:lnTo>
                    <a:pt x="340" y="1207"/>
                  </a:lnTo>
                  <a:lnTo>
                    <a:pt x="342" y="1213"/>
                  </a:lnTo>
                  <a:lnTo>
                    <a:pt x="343" y="1216"/>
                  </a:lnTo>
                  <a:lnTo>
                    <a:pt x="345" y="1220"/>
                  </a:lnTo>
                  <a:lnTo>
                    <a:pt x="348" y="1222"/>
                  </a:lnTo>
                  <a:lnTo>
                    <a:pt x="351" y="1224"/>
                  </a:lnTo>
                  <a:lnTo>
                    <a:pt x="357" y="1228"/>
                  </a:lnTo>
                  <a:lnTo>
                    <a:pt x="364" y="1231"/>
                  </a:lnTo>
                  <a:lnTo>
                    <a:pt x="371" y="1234"/>
                  </a:lnTo>
                  <a:lnTo>
                    <a:pt x="378" y="1237"/>
                  </a:lnTo>
                  <a:lnTo>
                    <a:pt x="381" y="1239"/>
                  </a:lnTo>
                  <a:lnTo>
                    <a:pt x="383" y="1242"/>
                  </a:lnTo>
                  <a:lnTo>
                    <a:pt x="385" y="1245"/>
                  </a:lnTo>
                  <a:lnTo>
                    <a:pt x="387" y="1249"/>
                  </a:lnTo>
                  <a:lnTo>
                    <a:pt x="389" y="1255"/>
                  </a:lnTo>
                  <a:lnTo>
                    <a:pt x="390" y="1261"/>
                  </a:lnTo>
                  <a:lnTo>
                    <a:pt x="390" y="1266"/>
                  </a:lnTo>
                  <a:lnTo>
                    <a:pt x="390" y="1272"/>
                  </a:lnTo>
                  <a:lnTo>
                    <a:pt x="388" y="1278"/>
                  </a:lnTo>
                  <a:lnTo>
                    <a:pt x="386" y="1283"/>
                  </a:lnTo>
                  <a:lnTo>
                    <a:pt x="384" y="1288"/>
                  </a:lnTo>
                  <a:lnTo>
                    <a:pt x="381" y="1293"/>
                  </a:lnTo>
                  <a:lnTo>
                    <a:pt x="377" y="1298"/>
                  </a:lnTo>
                  <a:lnTo>
                    <a:pt x="373" y="1303"/>
                  </a:lnTo>
                  <a:lnTo>
                    <a:pt x="369" y="1307"/>
                  </a:lnTo>
                  <a:lnTo>
                    <a:pt x="364" y="1311"/>
                  </a:lnTo>
                  <a:lnTo>
                    <a:pt x="353" y="1318"/>
                  </a:lnTo>
                  <a:lnTo>
                    <a:pt x="348" y="1321"/>
                  </a:lnTo>
                  <a:lnTo>
                    <a:pt x="342" y="1324"/>
                  </a:lnTo>
                  <a:lnTo>
                    <a:pt x="335" y="1327"/>
                  </a:lnTo>
                  <a:lnTo>
                    <a:pt x="329" y="1329"/>
                  </a:lnTo>
                  <a:lnTo>
                    <a:pt x="315" y="1332"/>
                  </a:lnTo>
                  <a:lnTo>
                    <a:pt x="308" y="1332"/>
                  </a:lnTo>
                  <a:lnTo>
                    <a:pt x="302" y="1333"/>
                  </a:lnTo>
                  <a:lnTo>
                    <a:pt x="295" y="1332"/>
                  </a:lnTo>
                  <a:lnTo>
                    <a:pt x="288" y="1331"/>
                  </a:lnTo>
                  <a:lnTo>
                    <a:pt x="282" y="1330"/>
                  </a:lnTo>
                  <a:lnTo>
                    <a:pt x="276" y="1328"/>
                  </a:lnTo>
                  <a:lnTo>
                    <a:pt x="271" y="1325"/>
                  </a:lnTo>
                  <a:lnTo>
                    <a:pt x="265" y="1322"/>
                  </a:lnTo>
                  <a:lnTo>
                    <a:pt x="263" y="1320"/>
                  </a:lnTo>
                  <a:lnTo>
                    <a:pt x="261" y="1318"/>
                  </a:lnTo>
                  <a:lnTo>
                    <a:pt x="257" y="1313"/>
                  </a:lnTo>
                  <a:lnTo>
                    <a:pt x="253" y="1308"/>
                  </a:lnTo>
                  <a:lnTo>
                    <a:pt x="251" y="1302"/>
                  </a:lnTo>
                  <a:lnTo>
                    <a:pt x="250" y="1298"/>
                  </a:lnTo>
                  <a:lnTo>
                    <a:pt x="249" y="1293"/>
                  </a:lnTo>
                  <a:lnTo>
                    <a:pt x="250" y="1290"/>
                  </a:lnTo>
                  <a:lnTo>
                    <a:pt x="250" y="1286"/>
                  </a:lnTo>
                  <a:lnTo>
                    <a:pt x="252" y="1282"/>
                  </a:lnTo>
                  <a:lnTo>
                    <a:pt x="253" y="1278"/>
                  </a:lnTo>
                  <a:lnTo>
                    <a:pt x="258" y="1271"/>
                  </a:lnTo>
                  <a:lnTo>
                    <a:pt x="262" y="1264"/>
                  </a:lnTo>
                  <a:lnTo>
                    <a:pt x="266" y="1257"/>
                  </a:lnTo>
                  <a:lnTo>
                    <a:pt x="268" y="1253"/>
                  </a:lnTo>
                  <a:lnTo>
                    <a:pt x="269" y="1248"/>
                  </a:lnTo>
                  <a:lnTo>
                    <a:pt x="270" y="1244"/>
                  </a:lnTo>
                  <a:lnTo>
                    <a:pt x="270" y="1239"/>
                  </a:lnTo>
                  <a:lnTo>
                    <a:pt x="269" y="1229"/>
                  </a:lnTo>
                  <a:lnTo>
                    <a:pt x="267" y="1221"/>
                  </a:lnTo>
                  <a:lnTo>
                    <a:pt x="264" y="1212"/>
                  </a:lnTo>
                  <a:lnTo>
                    <a:pt x="260" y="1203"/>
                  </a:lnTo>
                  <a:lnTo>
                    <a:pt x="248" y="1195"/>
                  </a:lnTo>
                  <a:lnTo>
                    <a:pt x="237" y="1189"/>
                  </a:lnTo>
                  <a:lnTo>
                    <a:pt x="232" y="1187"/>
                  </a:lnTo>
                  <a:lnTo>
                    <a:pt x="226" y="1185"/>
                  </a:lnTo>
                  <a:lnTo>
                    <a:pt x="212" y="1181"/>
                  </a:lnTo>
                  <a:lnTo>
                    <a:pt x="206" y="1181"/>
                  </a:lnTo>
                  <a:lnTo>
                    <a:pt x="201" y="1180"/>
                  </a:lnTo>
                  <a:lnTo>
                    <a:pt x="195" y="1181"/>
                  </a:lnTo>
                  <a:lnTo>
                    <a:pt x="190" y="1182"/>
                  </a:lnTo>
                  <a:lnTo>
                    <a:pt x="185" y="1183"/>
                  </a:lnTo>
                  <a:lnTo>
                    <a:pt x="181" y="1185"/>
                  </a:lnTo>
                  <a:lnTo>
                    <a:pt x="172" y="1190"/>
                  </a:lnTo>
                  <a:lnTo>
                    <a:pt x="168" y="1194"/>
                  </a:lnTo>
                  <a:lnTo>
                    <a:pt x="163" y="1197"/>
                  </a:lnTo>
                  <a:lnTo>
                    <a:pt x="155" y="1205"/>
                  </a:lnTo>
                  <a:lnTo>
                    <a:pt x="140" y="1222"/>
                  </a:lnTo>
                  <a:lnTo>
                    <a:pt x="132" y="1231"/>
                  </a:lnTo>
                  <a:lnTo>
                    <a:pt x="125" y="1239"/>
                  </a:lnTo>
                  <a:lnTo>
                    <a:pt x="121" y="1243"/>
                  </a:lnTo>
                  <a:lnTo>
                    <a:pt x="117" y="1247"/>
                  </a:lnTo>
                  <a:lnTo>
                    <a:pt x="108" y="1253"/>
                  </a:lnTo>
                  <a:lnTo>
                    <a:pt x="104" y="1256"/>
                  </a:lnTo>
                  <a:lnTo>
                    <a:pt x="100" y="1258"/>
                  </a:lnTo>
                  <a:lnTo>
                    <a:pt x="95" y="1260"/>
                  </a:lnTo>
                  <a:lnTo>
                    <a:pt x="90" y="1261"/>
                  </a:lnTo>
                  <a:lnTo>
                    <a:pt x="85" y="1261"/>
                  </a:lnTo>
                  <a:lnTo>
                    <a:pt x="80" y="1262"/>
                  </a:lnTo>
                  <a:lnTo>
                    <a:pt x="75" y="1261"/>
                  </a:lnTo>
                  <a:lnTo>
                    <a:pt x="69" y="1260"/>
                  </a:lnTo>
                  <a:lnTo>
                    <a:pt x="57" y="1256"/>
                  </a:lnTo>
                  <a:lnTo>
                    <a:pt x="47" y="1252"/>
                  </a:lnTo>
                  <a:lnTo>
                    <a:pt x="37" y="1247"/>
                  </a:lnTo>
                  <a:lnTo>
                    <a:pt x="33" y="1244"/>
                  </a:lnTo>
                  <a:lnTo>
                    <a:pt x="29" y="1241"/>
                  </a:lnTo>
                  <a:lnTo>
                    <a:pt x="21" y="1234"/>
                  </a:lnTo>
                  <a:lnTo>
                    <a:pt x="17" y="1230"/>
                  </a:lnTo>
                  <a:lnTo>
                    <a:pt x="14" y="1226"/>
                  </a:lnTo>
                  <a:lnTo>
                    <a:pt x="10" y="1221"/>
                  </a:lnTo>
                  <a:lnTo>
                    <a:pt x="7" y="1217"/>
                  </a:lnTo>
                  <a:lnTo>
                    <a:pt x="0" y="1206"/>
                  </a:lnTo>
                  <a:lnTo>
                    <a:pt x="0" y="672"/>
                  </a:lnTo>
                  <a:lnTo>
                    <a:pt x="0" y="138"/>
                  </a:lnTo>
                  <a:lnTo>
                    <a:pt x="0" y="144"/>
                  </a:lnTo>
                  <a:lnTo>
                    <a:pt x="8" y="135"/>
                  </a:lnTo>
                  <a:lnTo>
                    <a:pt x="16" y="128"/>
                  </a:lnTo>
                  <a:lnTo>
                    <a:pt x="24" y="121"/>
                  </a:lnTo>
                  <a:lnTo>
                    <a:pt x="33" y="115"/>
                  </a:lnTo>
                  <a:lnTo>
                    <a:pt x="41" y="110"/>
                  </a:lnTo>
                  <a:lnTo>
                    <a:pt x="51" y="105"/>
                  </a:lnTo>
                  <a:lnTo>
                    <a:pt x="61" y="101"/>
                  </a:lnTo>
                  <a:lnTo>
                    <a:pt x="72" y="97"/>
                  </a:lnTo>
                  <a:lnTo>
                    <a:pt x="83" y="94"/>
                  </a:lnTo>
                  <a:lnTo>
                    <a:pt x="92" y="91"/>
                  </a:lnTo>
                  <a:lnTo>
                    <a:pt x="102" y="90"/>
                  </a:lnTo>
                  <a:lnTo>
                    <a:pt x="111" y="88"/>
                  </a:lnTo>
                  <a:lnTo>
                    <a:pt x="120" y="88"/>
                  </a:lnTo>
                  <a:lnTo>
                    <a:pt x="130" y="88"/>
                  </a:lnTo>
                  <a:lnTo>
                    <a:pt x="140" y="89"/>
                  </a:lnTo>
                  <a:lnTo>
                    <a:pt x="151" y="91"/>
                  </a:lnTo>
                  <a:lnTo>
                    <a:pt x="160" y="93"/>
                  </a:lnTo>
                  <a:lnTo>
                    <a:pt x="169" y="96"/>
                  </a:lnTo>
                  <a:lnTo>
                    <a:pt x="177" y="100"/>
                  </a:lnTo>
                  <a:lnTo>
                    <a:pt x="185" y="105"/>
                  </a:lnTo>
                  <a:lnTo>
                    <a:pt x="192" y="110"/>
                  </a:lnTo>
                  <a:lnTo>
                    <a:pt x="198" y="116"/>
                  </a:lnTo>
                  <a:lnTo>
                    <a:pt x="204" y="123"/>
                  </a:lnTo>
                  <a:lnTo>
                    <a:pt x="210" y="131"/>
                  </a:lnTo>
                  <a:lnTo>
                    <a:pt x="212" y="135"/>
                  </a:lnTo>
                  <a:lnTo>
                    <a:pt x="214" y="139"/>
                  </a:lnTo>
                  <a:lnTo>
                    <a:pt x="215" y="144"/>
                  </a:lnTo>
                  <a:lnTo>
                    <a:pt x="216" y="148"/>
                  </a:lnTo>
                  <a:lnTo>
                    <a:pt x="216" y="156"/>
                  </a:lnTo>
                  <a:lnTo>
                    <a:pt x="215" y="160"/>
                  </a:lnTo>
                  <a:lnTo>
                    <a:pt x="214" y="164"/>
                  </a:lnTo>
                  <a:lnTo>
                    <a:pt x="212" y="172"/>
                  </a:lnTo>
                  <a:lnTo>
                    <a:pt x="208" y="181"/>
                  </a:lnTo>
                  <a:lnTo>
                    <a:pt x="203" y="189"/>
                  </a:lnTo>
                  <a:lnTo>
                    <a:pt x="199" y="197"/>
                  </a:lnTo>
                  <a:lnTo>
                    <a:pt x="190" y="214"/>
                  </a:lnTo>
                  <a:lnTo>
                    <a:pt x="186" y="222"/>
                  </a:lnTo>
                  <a:lnTo>
                    <a:pt x="183" y="230"/>
                  </a:lnTo>
                  <a:lnTo>
                    <a:pt x="182" y="234"/>
                  </a:lnTo>
                  <a:lnTo>
                    <a:pt x="182" y="238"/>
                  </a:lnTo>
                  <a:lnTo>
                    <a:pt x="182" y="242"/>
                  </a:lnTo>
                  <a:lnTo>
                    <a:pt x="182" y="246"/>
                  </a:lnTo>
                  <a:lnTo>
                    <a:pt x="185" y="253"/>
                  </a:lnTo>
                  <a:lnTo>
                    <a:pt x="187" y="257"/>
                  </a:lnTo>
                  <a:lnTo>
                    <a:pt x="189" y="261"/>
                  </a:lnTo>
                  <a:lnTo>
                    <a:pt x="195" y="267"/>
                  </a:lnTo>
                  <a:lnTo>
                    <a:pt x="200" y="273"/>
                  </a:lnTo>
                  <a:lnTo>
                    <a:pt x="206" y="278"/>
                  </a:lnTo>
                  <a:lnTo>
                    <a:pt x="213" y="282"/>
                  </a:lnTo>
                  <a:lnTo>
                    <a:pt x="219" y="285"/>
                  </a:lnTo>
                  <a:lnTo>
                    <a:pt x="226" y="288"/>
                  </a:lnTo>
                  <a:lnTo>
                    <a:pt x="229" y="289"/>
                  </a:lnTo>
                  <a:lnTo>
                    <a:pt x="233" y="291"/>
                  </a:lnTo>
                  <a:lnTo>
                    <a:pt x="240" y="292"/>
                  </a:lnTo>
                  <a:lnTo>
                    <a:pt x="247" y="293"/>
                  </a:lnTo>
                  <a:lnTo>
                    <a:pt x="255" y="294"/>
                  </a:lnTo>
                  <a:lnTo>
                    <a:pt x="262" y="294"/>
                  </a:lnTo>
                  <a:lnTo>
                    <a:pt x="270" y="293"/>
                  </a:lnTo>
                  <a:lnTo>
                    <a:pt x="278" y="292"/>
                  </a:lnTo>
                  <a:lnTo>
                    <a:pt x="285" y="290"/>
                  </a:lnTo>
                  <a:lnTo>
                    <a:pt x="293" y="288"/>
                  </a:lnTo>
                  <a:lnTo>
                    <a:pt x="301" y="285"/>
                  </a:lnTo>
                  <a:lnTo>
                    <a:pt x="309" y="282"/>
                  </a:lnTo>
                  <a:lnTo>
                    <a:pt x="316" y="278"/>
                  </a:lnTo>
                  <a:lnTo>
                    <a:pt x="323" y="274"/>
                  </a:lnTo>
                  <a:lnTo>
                    <a:pt x="330" y="269"/>
                  </a:lnTo>
                  <a:lnTo>
                    <a:pt x="336" y="264"/>
                  </a:lnTo>
                  <a:lnTo>
                    <a:pt x="341" y="259"/>
                  </a:lnTo>
                  <a:lnTo>
                    <a:pt x="346" y="253"/>
                  </a:lnTo>
                  <a:lnTo>
                    <a:pt x="351" y="247"/>
                  </a:lnTo>
                  <a:lnTo>
                    <a:pt x="355" y="241"/>
                  </a:lnTo>
                  <a:lnTo>
                    <a:pt x="358" y="234"/>
                  </a:lnTo>
                  <a:lnTo>
                    <a:pt x="361" y="227"/>
                  </a:lnTo>
                  <a:lnTo>
                    <a:pt x="364" y="220"/>
                  </a:lnTo>
                  <a:lnTo>
                    <a:pt x="365" y="212"/>
                  </a:lnTo>
                  <a:lnTo>
                    <a:pt x="366" y="204"/>
                  </a:lnTo>
                  <a:lnTo>
                    <a:pt x="367" y="196"/>
                  </a:lnTo>
                  <a:lnTo>
                    <a:pt x="367" y="188"/>
                  </a:lnTo>
                  <a:lnTo>
                    <a:pt x="366" y="184"/>
                  </a:lnTo>
                  <a:lnTo>
                    <a:pt x="366" y="180"/>
                  </a:lnTo>
                  <a:lnTo>
                    <a:pt x="364" y="176"/>
                  </a:lnTo>
                  <a:lnTo>
                    <a:pt x="363" y="172"/>
                  </a:lnTo>
                  <a:lnTo>
                    <a:pt x="361" y="169"/>
                  </a:lnTo>
                  <a:lnTo>
                    <a:pt x="359" y="166"/>
                  </a:lnTo>
                  <a:lnTo>
                    <a:pt x="354" y="160"/>
                  </a:lnTo>
                  <a:lnTo>
                    <a:pt x="348" y="155"/>
                  </a:lnTo>
                  <a:lnTo>
                    <a:pt x="342" y="151"/>
                  </a:lnTo>
                  <a:lnTo>
                    <a:pt x="328" y="142"/>
                  </a:lnTo>
                  <a:lnTo>
                    <a:pt x="314" y="134"/>
                  </a:lnTo>
                  <a:lnTo>
                    <a:pt x="307" y="129"/>
                  </a:lnTo>
                  <a:lnTo>
                    <a:pt x="301" y="124"/>
                  </a:lnTo>
                  <a:lnTo>
                    <a:pt x="296" y="119"/>
                  </a:lnTo>
                  <a:lnTo>
                    <a:pt x="293" y="116"/>
                  </a:lnTo>
                  <a:lnTo>
                    <a:pt x="291" y="112"/>
                  </a:lnTo>
                  <a:lnTo>
                    <a:pt x="287" y="105"/>
                  </a:lnTo>
                  <a:lnTo>
                    <a:pt x="286" y="101"/>
                  </a:lnTo>
                  <a:lnTo>
                    <a:pt x="285" y="97"/>
                  </a:lnTo>
                  <a:lnTo>
                    <a:pt x="284" y="86"/>
                  </a:lnTo>
                  <a:lnTo>
                    <a:pt x="282" y="75"/>
                  </a:lnTo>
                  <a:lnTo>
                    <a:pt x="282" y="64"/>
                  </a:lnTo>
                  <a:lnTo>
                    <a:pt x="282" y="54"/>
                  </a:lnTo>
                  <a:lnTo>
                    <a:pt x="283" y="49"/>
                  </a:lnTo>
                  <a:lnTo>
                    <a:pt x="284" y="44"/>
                  </a:lnTo>
                  <a:lnTo>
                    <a:pt x="286" y="40"/>
                  </a:lnTo>
                  <a:lnTo>
                    <a:pt x="288" y="35"/>
                  </a:lnTo>
                  <a:lnTo>
                    <a:pt x="290" y="31"/>
                  </a:lnTo>
                  <a:lnTo>
                    <a:pt x="293" y="27"/>
                  </a:lnTo>
                  <a:lnTo>
                    <a:pt x="297" y="22"/>
                  </a:lnTo>
                  <a:lnTo>
                    <a:pt x="301" y="18"/>
                  </a:lnTo>
                  <a:lnTo>
                    <a:pt x="306" y="14"/>
                  </a:lnTo>
                  <a:lnTo>
                    <a:pt x="311" y="10"/>
                  </a:lnTo>
                  <a:lnTo>
                    <a:pt x="316" y="7"/>
                  </a:lnTo>
                  <a:lnTo>
                    <a:pt x="322" y="5"/>
                  </a:lnTo>
                  <a:lnTo>
                    <a:pt x="327" y="3"/>
                  </a:lnTo>
                  <a:lnTo>
                    <a:pt x="333" y="2"/>
                  </a:lnTo>
                  <a:lnTo>
                    <a:pt x="345" y="0"/>
                  </a:lnTo>
                  <a:lnTo>
                    <a:pt x="356" y="1"/>
                  </a:lnTo>
                  <a:lnTo>
                    <a:pt x="362" y="2"/>
                  </a:lnTo>
                  <a:lnTo>
                    <a:pt x="367" y="4"/>
                  </a:lnTo>
                  <a:lnTo>
                    <a:pt x="372" y="6"/>
                  </a:lnTo>
                  <a:lnTo>
                    <a:pt x="377" y="9"/>
                  </a:lnTo>
                  <a:lnTo>
                    <a:pt x="381" y="13"/>
                  </a:lnTo>
                  <a:lnTo>
                    <a:pt x="386" y="18"/>
                  </a:lnTo>
                  <a:lnTo>
                    <a:pt x="388" y="20"/>
                  </a:lnTo>
                  <a:lnTo>
                    <a:pt x="389" y="23"/>
                  </a:lnTo>
                  <a:lnTo>
                    <a:pt x="391" y="29"/>
                  </a:lnTo>
                  <a:lnTo>
                    <a:pt x="391" y="35"/>
                  </a:lnTo>
                  <a:lnTo>
                    <a:pt x="391" y="41"/>
                  </a:lnTo>
                  <a:lnTo>
                    <a:pt x="392" y="47"/>
                  </a:lnTo>
                  <a:lnTo>
                    <a:pt x="392" y="52"/>
                  </a:lnTo>
                  <a:lnTo>
                    <a:pt x="393" y="55"/>
                  </a:lnTo>
                  <a:lnTo>
                    <a:pt x="394" y="58"/>
                  </a:lnTo>
                  <a:lnTo>
                    <a:pt x="396" y="60"/>
                  </a:lnTo>
                  <a:lnTo>
                    <a:pt x="398" y="62"/>
                  </a:lnTo>
                  <a:lnTo>
                    <a:pt x="403" y="67"/>
                  </a:lnTo>
                  <a:lnTo>
                    <a:pt x="409" y="70"/>
                  </a:lnTo>
                  <a:lnTo>
                    <a:pt x="415" y="73"/>
                  </a:lnTo>
                  <a:lnTo>
                    <a:pt x="421" y="74"/>
                  </a:lnTo>
                  <a:lnTo>
                    <a:pt x="427" y="75"/>
                  </a:lnTo>
                  <a:lnTo>
                    <a:pt x="433" y="75"/>
                  </a:lnTo>
                  <a:lnTo>
                    <a:pt x="440" y="74"/>
                  </a:lnTo>
                  <a:lnTo>
                    <a:pt x="446" y="72"/>
                  </a:lnTo>
                  <a:lnTo>
                    <a:pt x="450" y="69"/>
                  </a:lnTo>
                  <a:lnTo>
                    <a:pt x="458" y="64"/>
                  </a:lnTo>
                  <a:close/>
                </a:path>
              </a:pathLst>
            </a:custGeom>
            <a:solidFill>
              <a:srgbClr val="7A0029"/>
            </a:solidFill>
            <a:ln w="19050" cap="flat" cmpd="sng">
              <a:solidFill>
                <a:srgbClr val="800000"/>
              </a:solidFill>
              <a:prstDash val="solid"/>
              <a:round/>
              <a:headEnd type="none" w="med" len="med"/>
              <a:tailEnd type="none" w="med" len="med"/>
            </a:ln>
            <a:effectLst>
              <a:outerShdw dist="35921" dir="2700000" algn="ctr" rotWithShape="0">
                <a:schemeClr val="tx1"/>
              </a:outerShdw>
            </a:effectLst>
          </p:spPr>
          <p:txBody>
            <a:bodyPr/>
            <a:lstStyle/>
            <a:p>
              <a:pPr eaLnBrk="0" hangingPunct="0">
                <a:defRPr/>
              </a:pPr>
              <a:endParaRPr lang="zh-CN" altLang="en-US">
                <a:latin typeface="Times" charset="0"/>
                <a:ea typeface="宋体" panose="02010600030101010101" pitchFamily="2" charset="-122"/>
              </a:endParaRPr>
            </a:p>
          </p:txBody>
        </p:sp>
        <p:sp>
          <p:nvSpPr>
            <p:cNvPr id="17" name="Freeform 8"/>
            <p:cNvSpPr/>
            <p:nvPr/>
          </p:nvSpPr>
          <p:spPr bwMode="auto">
            <a:xfrm>
              <a:off x="4267" y="2757"/>
              <a:ext cx="762" cy="762"/>
            </a:xfrm>
            <a:custGeom>
              <a:avLst/>
              <a:gdLst/>
              <a:ahLst/>
              <a:cxnLst>
                <a:cxn ang="0">
                  <a:pos x="334" y="37"/>
                </a:cxn>
                <a:cxn ang="0">
                  <a:pos x="369" y="4"/>
                </a:cxn>
                <a:cxn ang="0">
                  <a:pos x="421" y="12"/>
                </a:cxn>
                <a:cxn ang="0">
                  <a:pos x="451" y="48"/>
                </a:cxn>
                <a:cxn ang="0">
                  <a:pos x="446" y="90"/>
                </a:cxn>
                <a:cxn ang="0">
                  <a:pos x="409" y="143"/>
                </a:cxn>
                <a:cxn ang="0">
                  <a:pos x="407" y="178"/>
                </a:cxn>
                <a:cxn ang="0">
                  <a:pos x="432" y="201"/>
                </a:cxn>
                <a:cxn ang="0">
                  <a:pos x="491" y="213"/>
                </a:cxn>
                <a:cxn ang="0">
                  <a:pos x="556" y="183"/>
                </a:cxn>
                <a:cxn ang="0">
                  <a:pos x="574" y="149"/>
                </a:cxn>
                <a:cxn ang="0">
                  <a:pos x="551" y="101"/>
                </a:cxn>
                <a:cxn ang="0">
                  <a:pos x="513" y="62"/>
                </a:cxn>
                <a:cxn ang="0">
                  <a:pos x="512" y="26"/>
                </a:cxn>
                <a:cxn ang="0">
                  <a:pos x="541" y="5"/>
                </a:cxn>
                <a:cxn ang="0">
                  <a:pos x="685" y="3"/>
                </a:cxn>
                <a:cxn ang="0">
                  <a:pos x="733" y="33"/>
                </a:cxn>
                <a:cxn ang="0">
                  <a:pos x="731" y="91"/>
                </a:cxn>
                <a:cxn ang="0">
                  <a:pos x="694" y="142"/>
                </a:cxn>
                <a:cxn ang="0">
                  <a:pos x="665" y="184"/>
                </a:cxn>
                <a:cxn ang="0">
                  <a:pos x="681" y="229"/>
                </a:cxn>
                <a:cxn ang="0">
                  <a:pos x="765" y="256"/>
                </a:cxn>
                <a:cxn ang="0">
                  <a:pos x="827" y="225"/>
                </a:cxn>
                <a:cxn ang="0">
                  <a:pos x="849" y="179"/>
                </a:cxn>
                <a:cxn ang="0">
                  <a:pos x="837" y="136"/>
                </a:cxn>
                <a:cxn ang="0">
                  <a:pos x="806" y="102"/>
                </a:cxn>
                <a:cxn ang="0">
                  <a:pos x="837" y="65"/>
                </a:cxn>
                <a:cxn ang="0">
                  <a:pos x="885" y="70"/>
                </a:cxn>
                <a:cxn ang="0">
                  <a:pos x="19" y="856"/>
                </a:cxn>
                <a:cxn ang="0">
                  <a:pos x="43" y="815"/>
                </a:cxn>
                <a:cxn ang="0">
                  <a:pos x="85" y="805"/>
                </a:cxn>
                <a:cxn ang="0">
                  <a:pos x="118" y="827"/>
                </a:cxn>
                <a:cxn ang="0">
                  <a:pos x="153" y="834"/>
                </a:cxn>
                <a:cxn ang="0">
                  <a:pos x="184" y="792"/>
                </a:cxn>
                <a:cxn ang="0">
                  <a:pos x="185" y="739"/>
                </a:cxn>
                <a:cxn ang="0">
                  <a:pos x="155" y="701"/>
                </a:cxn>
                <a:cxn ang="0">
                  <a:pos x="118" y="707"/>
                </a:cxn>
                <a:cxn ang="0">
                  <a:pos x="45" y="747"/>
                </a:cxn>
                <a:cxn ang="0">
                  <a:pos x="5" y="706"/>
                </a:cxn>
                <a:cxn ang="0">
                  <a:pos x="3" y="657"/>
                </a:cxn>
                <a:cxn ang="0">
                  <a:pos x="28" y="616"/>
                </a:cxn>
                <a:cxn ang="0">
                  <a:pos x="68" y="611"/>
                </a:cxn>
                <a:cxn ang="0">
                  <a:pos x="89" y="648"/>
                </a:cxn>
                <a:cxn ang="0">
                  <a:pos x="104" y="655"/>
                </a:cxn>
                <a:cxn ang="0">
                  <a:pos x="142" y="624"/>
                </a:cxn>
                <a:cxn ang="0">
                  <a:pos x="159" y="587"/>
                </a:cxn>
                <a:cxn ang="0">
                  <a:pos x="142" y="544"/>
                </a:cxn>
                <a:cxn ang="0">
                  <a:pos x="153" y="506"/>
                </a:cxn>
                <a:cxn ang="0">
                  <a:pos x="192" y="470"/>
                </a:cxn>
                <a:cxn ang="0">
                  <a:pos x="229" y="449"/>
                </a:cxn>
                <a:cxn ang="0">
                  <a:pos x="210" y="430"/>
                </a:cxn>
                <a:cxn ang="0">
                  <a:pos x="171" y="407"/>
                </a:cxn>
                <a:cxn ang="0">
                  <a:pos x="176" y="361"/>
                </a:cxn>
                <a:cxn ang="0">
                  <a:pos x="220" y="324"/>
                </a:cxn>
                <a:cxn ang="0">
                  <a:pos x="273" y="325"/>
                </a:cxn>
                <a:cxn ang="0">
                  <a:pos x="304" y="362"/>
                </a:cxn>
                <a:cxn ang="0">
                  <a:pos x="287" y="398"/>
                </a:cxn>
                <a:cxn ang="0">
                  <a:pos x="297" y="421"/>
                </a:cxn>
                <a:cxn ang="0">
                  <a:pos x="351" y="434"/>
                </a:cxn>
                <a:cxn ang="0">
                  <a:pos x="398" y="418"/>
                </a:cxn>
                <a:cxn ang="0">
                  <a:pos x="417" y="370"/>
                </a:cxn>
                <a:cxn ang="0">
                  <a:pos x="396" y="257"/>
                </a:cxn>
                <a:cxn ang="0">
                  <a:pos x="347" y="183"/>
                </a:cxn>
              </a:cxnLst>
              <a:rect l="0" t="0" r="r" b="b"/>
              <a:pathLst>
                <a:path w="895" h="918">
                  <a:moveTo>
                    <a:pt x="268" y="130"/>
                  </a:moveTo>
                  <a:lnTo>
                    <a:pt x="280" y="109"/>
                  </a:lnTo>
                  <a:lnTo>
                    <a:pt x="286" y="100"/>
                  </a:lnTo>
                  <a:lnTo>
                    <a:pt x="291" y="91"/>
                  </a:lnTo>
                  <a:lnTo>
                    <a:pt x="304" y="74"/>
                  </a:lnTo>
                  <a:lnTo>
                    <a:pt x="320" y="55"/>
                  </a:lnTo>
                  <a:lnTo>
                    <a:pt x="327" y="46"/>
                  </a:lnTo>
                  <a:lnTo>
                    <a:pt x="334" y="37"/>
                  </a:lnTo>
                  <a:lnTo>
                    <a:pt x="340" y="29"/>
                  </a:lnTo>
                  <a:lnTo>
                    <a:pt x="346" y="21"/>
                  </a:lnTo>
                  <a:lnTo>
                    <a:pt x="349" y="17"/>
                  </a:lnTo>
                  <a:lnTo>
                    <a:pt x="353" y="14"/>
                  </a:lnTo>
                  <a:lnTo>
                    <a:pt x="356" y="11"/>
                  </a:lnTo>
                  <a:lnTo>
                    <a:pt x="360" y="8"/>
                  </a:lnTo>
                  <a:lnTo>
                    <a:pt x="364" y="6"/>
                  </a:lnTo>
                  <a:lnTo>
                    <a:pt x="369" y="4"/>
                  </a:lnTo>
                  <a:lnTo>
                    <a:pt x="374" y="3"/>
                  </a:lnTo>
                  <a:lnTo>
                    <a:pt x="380" y="2"/>
                  </a:lnTo>
                  <a:lnTo>
                    <a:pt x="389" y="2"/>
                  </a:lnTo>
                  <a:lnTo>
                    <a:pt x="398" y="3"/>
                  </a:lnTo>
                  <a:lnTo>
                    <a:pt x="406" y="5"/>
                  </a:lnTo>
                  <a:lnTo>
                    <a:pt x="410" y="6"/>
                  </a:lnTo>
                  <a:lnTo>
                    <a:pt x="414" y="8"/>
                  </a:lnTo>
                  <a:lnTo>
                    <a:pt x="421" y="12"/>
                  </a:lnTo>
                  <a:lnTo>
                    <a:pt x="424" y="15"/>
                  </a:lnTo>
                  <a:lnTo>
                    <a:pt x="427" y="18"/>
                  </a:lnTo>
                  <a:lnTo>
                    <a:pt x="434" y="24"/>
                  </a:lnTo>
                  <a:lnTo>
                    <a:pt x="436" y="28"/>
                  </a:lnTo>
                  <a:lnTo>
                    <a:pt x="439" y="32"/>
                  </a:lnTo>
                  <a:lnTo>
                    <a:pt x="444" y="37"/>
                  </a:lnTo>
                  <a:lnTo>
                    <a:pt x="448" y="43"/>
                  </a:lnTo>
                  <a:lnTo>
                    <a:pt x="451" y="48"/>
                  </a:lnTo>
                  <a:lnTo>
                    <a:pt x="453" y="55"/>
                  </a:lnTo>
                  <a:lnTo>
                    <a:pt x="455" y="61"/>
                  </a:lnTo>
                  <a:lnTo>
                    <a:pt x="455" y="66"/>
                  </a:lnTo>
                  <a:lnTo>
                    <a:pt x="455" y="72"/>
                  </a:lnTo>
                  <a:lnTo>
                    <a:pt x="453" y="76"/>
                  </a:lnTo>
                  <a:lnTo>
                    <a:pt x="451" y="81"/>
                  </a:lnTo>
                  <a:lnTo>
                    <a:pt x="449" y="85"/>
                  </a:lnTo>
                  <a:lnTo>
                    <a:pt x="446" y="90"/>
                  </a:lnTo>
                  <a:lnTo>
                    <a:pt x="443" y="94"/>
                  </a:lnTo>
                  <a:lnTo>
                    <a:pt x="435" y="103"/>
                  </a:lnTo>
                  <a:lnTo>
                    <a:pt x="427" y="112"/>
                  </a:lnTo>
                  <a:lnTo>
                    <a:pt x="424" y="116"/>
                  </a:lnTo>
                  <a:lnTo>
                    <a:pt x="420" y="121"/>
                  </a:lnTo>
                  <a:lnTo>
                    <a:pt x="417" y="126"/>
                  </a:lnTo>
                  <a:lnTo>
                    <a:pt x="414" y="132"/>
                  </a:lnTo>
                  <a:lnTo>
                    <a:pt x="409" y="143"/>
                  </a:lnTo>
                  <a:lnTo>
                    <a:pt x="406" y="148"/>
                  </a:lnTo>
                  <a:lnTo>
                    <a:pt x="405" y="154"/>
                  </a:lnTo>
                  <a:lnTo>
                    <a:pt x="404" y="158"/>
                  </a:lnTo>
                  <a:lnTo>
                    <a:pt x="404" y="163"/>
                  </a:lnTo>
                  <a:lnTo>
                    <a:pt x="404" y="167"/>
                  </a:lnTo>
                  <a:lnTo>
                    <a:pt x="405" y="171"/>
                  </a:lnTo>
                  <a:lnTo>
                    <a:pt x="406" y="174"/>
                  </a:lnTo>
                  <a:lnTo>
                    <a:pt x="407" y="178"/>
                  </a:lnTo>
                  <a:lnTo>
                    <a:pt x="409" y="181"/>
                  </a:lnTo>
                  <a:lnTo>
                    <a:pt x="412" y="185"/>
                  </a:lnTo>
                  <a:lnTo>
                    <a:pt x="414" y="188"/>
                  </a:lnTo>
                  <a:lnTo>
                    <a:pt x="417" y="191"/>
                  </a:lnTo>
                  <a:lnTo>
                    <a:pt x="421" y="193"/>
                  </a:lnTo>
                  <a:lnTo>
                    <a:pt x="424" y="196"/>
                  </a:lnTo>
                  <a:lnTo>
                    <a:pt x="428" y="198"/>
                  </a:lnTo>
                  <a:lnTo>
                    <a:pt x="432" y="201"/>
                  </a:lnTo>
                  <a:lnTo>
                    <a:pt x="436" y="203"/>
                  </a:lnTo>
                  <a:lnTo>
                    <a:pt x="441" y="204"/>
                  </a:lnTo>
                  <a:lnTo>
                    <a:pt x="445" y="206"/>
                  </a:lnTo>
                  <a:lnTo>
                    <a:pt x="450" y="208"/>
                  </a:lnTo>
                  <a:lnTo>
                    <a:pt x="460" y="211"/>
                  </a:lnTo>
                  <a:lnTo>
                    <a:pt x="470" y="212"/>
                  </a:lnTo>
                  <a:lnTo>
                    <a:pt x="480" y="213"/>
                  </a:lnTo>
                  <a:lnTo>
                    <a:pt x="491" y="213"/>
                  </a:lnTo>
                  <a:lnTo>
                    <a:pt x="501" y="212"/>
                  </a:lnTo>
                  <a:lnTo>
                    <a:pt x="510" y="210"/>
                  </a:lnTo>
                  <a:lnTo>
                    <a:pt x="519" y="206"/>
                  </a:lnTo>
                  <a:lnTo>
                    <a:pt x="525" y="203"/>
                  </a:lnTo>
                  <a:lnTo>
                    <a:pt x="531" y="201"/>
                  </a:lnTo>
                  <a:lnTo>
                    <a:pt x="542" y="194"/>
                  </a:lnTo>
                  <a:lnTo>
                    <a:pt x="552" y="187"/>
                  </a:lnTo>
                  <a:lnTo>
                    <a:pt x="556" y="183"/>
                  </a:lnTo>
                  <a:lnTo>
                    <a:pt x="560" y="179"/>
                  </a:lnTo>
                  <a:lnTo>
                    <a:pt x="564" y="175"/>
                  </a:lnTo>
                  <a:lnTo>
                    <a:pt x="567" y="170"/>
                  </a:lnTo>
                  <a:lnTo>
                    <a:pt x="570" y="165"/>
                  </a:lnTo>
                  <a:lnTo>
                    <a:pt x="572" y="160"/>
                  </a:lnTo>
                  <a:lnTo>
                    <a:pt x="573" y="155"/>
                  </a:lnTo>
                  <a:lnTo>
                    <a:pt x="574" y="152"/>
                  </a:lnTo>
                  <a:lnTo>
                    <a:pt x="574" y="149"/>
                  </a:lnTo>
                  <a:lnTo>
                    <a:pt x="574" y="143"/>
                  </a:lnTo>
                  <a:lnTo>
                    <a:pt x="574" y="137"/>
                  </a:lnTo>
                  <a:lnTo>
                    <a:pt x="572" y="127"/>
                  </a:lnTo>
                  <a:lnTo>
                    <a:pt x="568" y="118"/>
                  </a:lnTo>
                  <a:lnTo>
                    <a:pt x="566" y="114"/>
                  </a:lnTo>
                  <a:lnTo>
                    <a:pt x="564" y="110"/>
                  </a:lnTo>
                  <a:lnTo>
                    <a:pt x="557" y="102"/>
                  </a:lnTo>
                  <a:lnTo>
                    <a:pt x="551" y="101"/>
                  </a:lnTo>
                  <a:lnTo>
                    <a:pt x="546" y="99"/>
                  </a:lnTo>
                  <a:lnTo>
                    <a:pt x="537" y="94"/>
                  </a:lnTo>
                  <a:lnTo>
                    <a:pt x="529" y="87"/>
                  </a:lnTo>
                  <a:lnTo>
                    <a:pt x="526" y="84"/>
                  </a:lnTo>
                  <a:lnTo>
                    <a:pt x="522" y="80"/>
                  </a:lnTo>
                  <a:lnTo>
                    <a:pt x="517" y="72"/>
                  </a:lnTo>
                  <a:lnTo>
                    <a:pt x="515" y="67"/>
                  </a:lnTo>
                  <a:lnTo>
                    <a:pt x="513" y="62"/>
                  </a:lnTo>
                  <a:lnTo>
                    <a:pt x="512" y="57"/>
                  </a:lnTo>
                  <a:lnTo>
                    <a:pt x="511" y="52"/>
                  </a:lnTo>
                  <a:lnTo>
                    <a:pt x="510" y="47"/>
                  </a:lnTo>
                  <a:lnTo>
                    <a:pt x="510" y="41"/>
                  </a:lnTo>
                  <a:lnTo>
                    <a:pt x="510" y="37"/>
                  </a:lnTo>
                  <a:lnTo>
                    <a:pt x="510" y="33"/>
                  </a:lnTo>
                  <a:lnTo>
                    <a:pt x="511" y="29"/>
                  </a:lnTo>
                  <a:lnTo>
                    <a:pt x="512" y="26"/>
                  </a:lnTo>
                  <a:lnTo>
                    <a:pt x="514" y="23"/>
                  </a:lnTo>
                  <a:lnTo>
                    <a:pt x="516" y="20"/>
                  </a:lnTo>
                  <a:lnTo>
                    <a:pt x="518" y="17"/>
                  </a:lnTo>
                  <a:lnTo>
                    <a:pt x="521" y="15"/>
                  </a:lnTo>
                  <a:lnTo>
                    <a:pt x="523" y="13"/>
                  </a:lnTo>
                  <a:lnTo>
                    <a:pt x="526" y="11"/>
                  </a:lnTo>
                  <a:lnTo>
                    <a:pt x="533" y="7"/>
                  </a:lnTo>
                  <a:lnTo>
                    <a:pt x="541" y="5"/>
                  </a:lnTo>
                  <a:lnTo>
                    <a:pt x="549" y="3"/>
                  </a:lnTo>
                  <a:lnTo>
                    <a:pt x="558" y="1"/>
                  </a:lnTo>
                  <a:lnTo>
                    <a:pt x="567" y="1"/>
                  </a:lnTo>
                  <a:lnTo>
                    <a:pt x="586" y="0"/>
                  </a:lnTo>
                  <a:lnTo>
                    <a:pt x="624" y="0"/>
                  </a:lnTo>
                  <a:lnTo>
                    <a:pt x="659" y="1"/>
                  </a:lnTo>
                  <a:lnTo>
                    <a:pt x="676" y="2"/>
                  </a:lnTo>
                  <a:lnTo>
                    <a:pt x="685" y="3"/>
                  </a:lnTo>
                  <a:lnTo>
                    <a:pt x="692" y="4"/>
                  </a:lnTo>
                  <a:lnTo>
                    <a:pt x="700" y="6"/>
                  </a:lnTo>
                  <a:lnTo>
                    <a:pt x="707" y="9"/>
                  </a:lnTo>
                  <a:lnTo>
                    <a:pt x="713" y="12"/>
                  </a:lnTo>
                  <a:lnTo>
                    <a:pt x="719" y="16"/>
                  </a:lnTo>
                  <a:lnTo>
                    <a:pt x="725" y="21"/>
                  </a:lnTo>
                  <a:lnTo>
                    <a:pt x="729" y="27"/>
                  </a:lnTo>
                  <a:lnTo>
                    <a:pt x="733" y="33"/>
                  </a:lnTo>
                  <a:lnTo>
                    <a:pt x="735" y="41"/>
                  </a:lnTo>
                  <a:lnTo>
                    <a:pt x="737" y="48"/>
                  </a:lnTo>
                  <a:lnTo>
                    <a:pt x="738" y="54"/>
                  </a:lnTo>
                  <a:lnTo>
                    <a:pt x="738" y="60"/>
                  </a:lnTo>
                  <a:lnTo>
                    <a:pt x="737" y="66"/>
                  </a:lnTo>
                  <a:lnTo>
                    <a:pt x="736" y="72"/>
                  </a:lnTo>
                  <a:lnTo>
                    <a:pt x="735" y="78"/>
                  </a:lnTo>
                  <a:lnTo>
                    <a:pt x="731" y="91"/>
                  </a:lnTo>
                  <a:lnTo>
                    <a:pt x="728" y="97"/>
                  </a:lnTo>
                  <a:lnTo>
                    <a:pt x="726" y="102"/>
                  </a:lnTo>
                  <a:lnTo>
                    <a:pt x="720" y="110"/>
                  </a:lnTo>
                  <a:lnTo>
                    <a:pt x="714" y="118"/>
                  </a:lnTo>
                  <a:lnTo>
                    <a:pt x="707" y="127"/>
                  </a:lnTo>
                  <a:lnTo>
                    <a:pt x="701" y="135"/>
                  </a:lnTo>
                  <a:lnTo>
                    <a:pt x="698" y="139"/>
                  </a:lnTo>
                  <a:lnTo>
                    <a:pt x="694" y="142"/>
                  </a:lnTo>
                  <a:lnTo>
                    <a:pt x="682" y="154"/>
                  </a:lnTo>
                  <a:lnTo>
                    <a:pt x="676" y="160"/>
                  </a:lnTo>
                  <a:lnTo>
                    <a:pt x="673" y="163"/>
                  </a:lnTo>
                  <a:lnTo>
                    <a:pt x="671" y="167"/>
                  </a:lnTo>
                  <a:lnTo>
                    <a:pt x="669" y="170"/>
                  </a:lnTo>
                  <a:lnTo>
                    <a:pt x="667" y="174"/>
                  </a:lnTo>
                  <a:lnTo>
                    <a:pt x="666" y="179"/>
                  </a:lnTo>
                  <a:lnTo>
                    <a:pt x="665" y="184"/>
                  </a:lnTo>
                  <a:lnTo>
                    <a:pt x="664" y="189"/>
                  </a:lnTo>
                  <a:lnTo>
                    <a:pt x="664" y="194"/>
                  </a:lnTo>
                  <a:lnTo>
                    <a:pt x="665" y="199"/>
                  </a:lnTo>
                  <a:lnTo>
                    <a:pt x="666" y="204"/>
                  </a:lnTo>
                  <a:lnTo>
                    <a:pt x="667" y="209"/>
                  </a:lnTo>
                  <a:lnTo>
                    <a:pt x="669" y="214"/>
                  </a:lnTo>
                  <a:lnTo>
                    <a:pt x="674" y="222"/>
                  </a:lnTo>
                  <a:lnTo>
                    <a:pt x="681" y="229"/>
                  </a:lnTo>
                  <a:lnTo>
                    <a:pt x="689" y="236"/>
                  </a:lnTo>
                  <a:lnTo>
                    <a:pt x="698" y="242"/>
                  </a:lnTo>
                  <a:lnTo>
                    <a:pt x="708" y="247"/>
                  </a:lnTo>
                  <a:lnTo>
                    <a:pt x="719" y="251"/>
                  </a:lnTo>
                  <a:lnTo>
                    <a:pt x="730" y="254"/>
                  </a:lnTo>
                  <a:lnTo>
                    <a:pt x="741" y="255"/>
                  </a:lnTo>
                  <a:lnTo>
                    <a:pt x="753" y="256"/>
                  </a:lnTo>
                  <a:lnTo>
                    <a:pt x="765" y="256"/>
                  </a:lnTo>
                  <a:lnTo>
                    <a:pt x="776" y="254"/>
                  </a:lnTo>
                  <a:lnTo>
                    <a:pt x="786" y="252"/>
                  </a:lnTo>
                  <a:lnTo>
                    <a:pt x="796" y="247"/>
                  </a:lnTo>
                  <a:lnTo>
                    <a:pt x="803" y="244"/>
                  </a:lnTo>
                  <a:lnTo>
                    <a:pt x="810" y="239"/>
                  </a:lnTo>
                  <a:lnTo>
                    <a:pt x="816" y="235"/>
                  </a:lnTo>
                  <a:lnTo>
                    <a:pt x="822" y="230"/>
                  </a:lnTo>
                  <a:lnTo>
                    <a:pt x="827" y="225"/>
                  </a:lnTo>
                  <a:lnTo>
                    <a:pt x="832" y="219"/>
                  </a:lnTo>
                  <a:lnTo>
                    <a:pt x="837" y="213"/>
                  </a:lnTo>
                  <a:lnTo>
                    <a:pt x="839" y="210"/>
                  </a:lnTo>
                  <a:lnTo>
                    <a:pt x="841" y="206"/>
                  </a:lnTo>
                  <a:lnTo>
                    <a:pt x="844" y="200"/>
                  </a:lnTo>
                  <a:lnTo>
                    <a:pt x="846" y="193"/>
                  </a:lnTo>
                  <a:lnTo>
                    <a:pt x="848" y="186"/>
                  </a:lnTo>
                  <a:lnTo>
                    <a:pt x="849" y="179"/>
                  </a:lnTo>
                  <a:lnTo>
                    <a:pt x="850" y="172"/>
                  </a:lnTo>
                  <a:lnTo>
                    <a:pt x="850" y="164"/>
                  </a:lnTo>
                  <a:lnTo>
                    <a:pt x="848" y="157"/>
                  </a:lnTo>
                  <a:lnTo>
                    <a:pt x="847" y="149"/>
                  </a:lnTo>
                  <a:lnTo>
                    <a:pt x="845" y="145"/>
                  </a:lnTo>
                  <a:lnTo>
                    <a:pt x="843" y="142"/>
                  </a:lnTo>
                  <a:lnTo>
                    <a:pt x="840" y="138"/>
                  </a:lnTo>
                  <a:lnTo>
                    <a:pt x="837" y="136"/>
                  </a:lnTo>
                  <a:lnTo>
                    <a:pt x="831" y="131"/>
                  </a:lnTo>
                  <a:lnTo>
                    <a:pt x="824" y="126"/>
                  </a:lnTo>
                  <a:lnTo>
                    <a:pt x="818" y="122"/>
                  </a:lnTo>
                  <a:lnTo>
                    <a:pt x="812" y="117"/>
                  </a:lnTo>
                  <a:lnTo>
                    <a:pt x="810" y="114"/>
                  </a:lnTo>
                  <a:lnTo>
                    <a:pt x="808" y="110"/>
                  </a:lnTo>
                  <a:lnTo>
                    <a:pt x="806" y="106"/>
                  </a:lnTo>
                  <a:lnTo>
                    <a:pt x="806" y="102"/>
                  </a:lnTo>
                  <a:lnTo>
                    <a:pt x="806" y="95"/>
                  </a:lnTo>
                  <a:lnTo>
                    <a:pt x="806" y="89"/>
                  </a:lnTo>
                  <a:lnTo>
                    <a:pt x="808" y="82"/>
                  </a:lnTo>
                  <a:lnTo>
                    <a:pt x="810" y="76"/>
                  </a:lnTo>
                  <a:lnTo>
                    <a:pt x="821" y="70"/>
                  </a:lnTo>
                  <a:lnTo>
                    <a:pt x="826" y="67"/>
                  </a:lnTo>
                  <a:lnTo>
                    <a:pt x="831" y="66"/>
                  </a:lnTo>
                  <a:lnTo>
                    <a:pt x="837" y="65"/>
                  </a:lnTo>
                  <a:lnTo>
                    <a:pt x="842" y="64"/>
                  </a:lnTo>
                  <a:lnTo>
                    <a:pt x="848" y="63"/>
                  </a:lnTo>
                  <a:lnTo>
                    <a:pt x="854" y="63"/>
                  </a:lnTo>
                  <a:lnTo>
                    <a:pt x="860" y="63"/>
                  </a:lnTo>
                  <a:lnTo>
                    <a:pt x="866" y="64"/>
                  </a:lnTo>
                  <a:lnTo>
                    <a:pt x="871" y="65"/>
                  </a:lnTo>
                  <a:lnTo>
                    <a:pt x="875" y="66"/>
                  </a:lnTo>
                  <a:lnTo>
                    <a:pt x="885" y="70"/>
                  </a:lnTo>
                  <a:lnTo>
                    <a:pt x="895" y="74"/>
                  </a:lnTo>
                  <a:lnTo>
                    <a:pt x="895" y="496"/>
                  </a:lnTo>
                  <a:lnTo>
                    <a:pt x="895" y="918"/>
                  </a:lnTo>
                  <a:lnTo>
                    <a:pt x="458" y="918"/>
                  </a:lnTo>
                  <a:lnTo>
                    <a:pt x="20" y="918"/>
                  </a:lnTo>
                  <a:lnTo>
                    <a:pt x="20" y="871"/>
                  </a:lnTo>
                  <a:lnTo>
                    <a:pt x="19" y="863"/>
                  </a:lnTo>
                  <a:lnTo>
                    <a:pt x="19" y="856"/>
                  </a:lnTo>
                  <a:lnTo>
                    <a:pt x="19" y="849"/>
                  </a:lnTo>
                  <a:lnTo>
                    <a:pt x="21" y="842"/>
                  </a:lnTo>
                  <a:lnTo>
                    <a:pt x="24" y="835"/>
                  </a:lnTo>
                  <a:lnTo>
                    <a:pt x="26" y="832"/>
                  </a:lnTo>
                  <a:lnTo>
                    <a:pt x="28" y="829"/>
                  </a:lnTo>
                  <a:lnTo>
                    <a:pt x="33" y="823"/>
                  </a:lnTo>
                  <a:lnTo>
                    <a:pt x="38" y="818"/>
                  </a:lnTo>
                  <a:lnTo>
                    <a:pt x="43" y="815"/>
                  </a:lnTo>
                  <a:lnTo>
                    <a:pt x="47" y="812"/>
                  </a:lnTo>
                  <a:lnTo>
                    <a:pt x="56" y="807"/>
                  </a:lnTo>
                  <a:lnTo>
                    <a:pt x="61" y="806"/>
                  </a:lnTo>
                  <a:lnTo>
                    <a:pt x="66" y="805"/>
                  </a:lnTo>
                  <a:lnTo>
                    <a:pt x="70" y="804"/>
                  </a:lnTo>
                  <a:lnTo>
                    <a:pt x="75" y="804"/>
                  </a:lnTo>
                  <a:lnTo>
                    <a:pt x="80" y="804"/>
                  </a:lnTo>
                  <a:lnTo>
                    <a:pt x="85" y="805"/>
                  </a:lnTo>
                  <a:lnTo>
                    <a:pt x="90" y="806"/>
                  </a:lnTo>
                  <a:lnTo>
                    <a:pt x="94" y="807"/>
                  </a:lnTo>
                  <a:lnTo>
                    <a:pt x="99" y="809"/>
                  </a:lnTo>
                  <a:lnTo>
                    <a:pt x="104" y="812"/>
                  </a:lnTo>
                  <a:lnTo>
                    <a:pt x="108" y="815"/>
                  </a:lnTo>
                  <a:lnTo>
                    <a:pt x="112" y="818"/>
                  </a:lnTo>
                  <a:lnTo>
                    <a:pt x="115" y="823"/>
                  </a:lnTo>
                  <a:lnTo>
                    <a:pt x="118" y="827"/>
                  </a:lnTo>
                  <a:lnTo>
                    <a:pt x="122" y="830"/>
                  </a:lnTo>
                  <a:lnTo>
                    <a:pt x="126" y="834"/>
                  </a:lnTo>
                  <a:lnTo>
                    <a:pt x="129" y="835"/>
                  </a:lnTo>
                  <a:lnTo>
                    <a:pt x="131" y="836"/>
                  </a:lnTo>
                  <a:lnTo>
                    <a:pt x="137" y="838"/>
                  </a:lnTo>
                  <a:lnTo>
                    <a:pt x="142" y="838"/>
                  </a:lnTo>
                  <a:lnTo>
                    <a:pt x="147" y="837"/>
                  </a:lnTo>
                  <a:lnTo>
                    <a:pt x="153" y="834"/>
                  </a:lnTo>
                  <a:lnTo>
                    <a:pt x="158" y="831"/>
                  </a:lnTo>
                  <a:lnTo>
                    <a:pt x="163" y="827"/>
                  </a:lnTo>
                  <a:lnTo>
                    <a:pt x="167" y="823"/>
                  </a:lnTo>
                  <a:lnTo>
                    <a:pt x="171" y="817"/>
                  </a:lnTo>
                  <a:lnTo>
                    <a:pt x="175" y="811"/>
                  </a:lnTo>
                  <a:lnTo>
                    <a:pt x="178" y="805"/>
                  </a:lnTo>
                  <a:lnTo>
                    <a:pt x="181" y="799"/>
                  </a:lnTo>
                  <a:lnTo>
                    <a:pt x="184" y="792"/>
                  </a:lnTo>
                  <a:lnTo>
                    <a:pt x="186" y="785"/>
                  </a:lnTo>
                  <a:lnTo>
                    <a:pt x="187" y="779"/>
                  </a:lnTo>
                  <a:lnTo>
                    <a:pt x="188" y="772"/>
                  </a:lnTo>
                  <a:lnTo>
                    <a:pt x="189" y="766"/>
                  </a:lnTo>
                  <a:lnTo>
                    <a:pt x="189" y="759"/>
                  </a:lnTo>
                  <a:lnTo>
                    <a:pt x="188" y="752"/>
                  </a:lnTo>
                  <a:lnTo>
                    <a:pt x="187" y="746"/>
                  </a:lnTo>
                  <a:lnTo>
                    <a:pt x="185" y="739"/>
                  </a:lnTo>
                  <a:lnTo>
                    <a:pt x="183" y="733"/>
                  </a:lnTo>
                  <a:lnTo>
                    <a:pt x="180" y="727"/>
                  </a:lnTo>
                  <a:lnTo>
                    <a:pt x="177" y="721"/>
                  </a:lnTo>
                  <a:lnTo>
                    <a:pt x="173" y="716"/>
                  </a:lnTo>
                  <a:lnTo>
                    <a:pt x="169" y="711"/>
                  </a:lnTo>
                  <a:lnTo>
                    <a:pt x="165" y="707"/>
                  </a:lnTo>
                  <a:lnTo>
                    <a:pt x="160" y="703"/>
                  </a:lnTo>
                  <a:lnTo>
                    <a:pt x="155" y="701"/>
                  </a:lnTo>
                  <a:lnTo>
                    <a:pt x="148" y="699"/>
                  </a:lnTo>
                  <a:lnTo>
                    <a:pt x="142" y="698"/>
                  </a:lnTo>
                  <a:lnTo>
                    <a:pt x="136" y="699"/>
                  </a:lnTo>
                  <a:lnTo>
                    <a:pt x="132" y="699"/>
                  </a:lnTo>
                  <a:lnTo>
                    <a:pt x="129" y="700"/>
                  </a:lnTo>
                  <a:lnTo>
                    <a:pt x="126" y="702"/>
                  </a:lnTo>
                  <a:lnTo>
                    <a:pt x="123" y="703"/>
                  </a:lnTo>
                  <a:lnTo>
                    <a:pt x="118" y="707"/>
                  </a:lnTo>
                  <a:lnTo>
                    <a:pt x="114" y="711"/>
                  </a:lnTo>
                  <a:lnTo>
                    <a:pt x="105" y="720"/>
                  </a:lnTo>
                  <a:lnTo>
                    <a:pt x="100" y="725"/>
                  </a:lnTo>
                  <a:lnTo>
                    <a:pt x="95" y="730"/>
                  </a:lnTo>
                  <a:lnTo>
                    <a:pt x="67" y="752"/>
                  </a:lnTo>
                  <a:lnTo>
                    <a:pt x="59" y="751"/>
                  </a:lnTo>
                  <a:lnTo>
                    <a:pt x="52" y="749"/>
                  </a:lnTo>
                  <a:lnTo>
                    <a:pt x="45" y="747"/>
                  </a:lnTo>
                  <a:lnTo>
                    <a:pt x="38" y="743"/>
                  </a:lnTo>
                  <a:lnTo>
                    <a:pt x="32" y="739"/>
                  </a:lnTo>
                  <a:lnTo>
                    <a:pt x="26" y="735"/>
                  </a:lnTo>
                  <a:lnTo>
                    <a:pt x="21" y="730"/>
                  </a:lnTo>
                  <a:lnTo>
                    <a:pt x="16" y="725"/>
                  </a:lnTo>
                  <a:lnTo>
                    <a:pt x="12" y="719"/>
                  </a:lnTo>
                  <a:lnTo>
                    <a:pt x="8" y="712"/>
                  </a:lnTo>
                  <a:lnTo>
                    <a:pt x="5" y="706"/>
                  </a:lnTo>
                  <a:lnTo>
                    <a:pt x="4" y="702"/>
                  </a:lnTo>
                  <a:lnTo>
                    <a:pt x="3" y="699"/>
                  </a:lnTo>
                  <a:lnTo>
                    <a:pt x="1" y="692"/>
                  </a:lnTo>
                  <a:lnTo>
                    <a:pt x="0" y="684"/>
                  </a:lnTo>
                  <a:lnTo>
                    <a:pt x="0" y="677"/>
                  </a:lnTo>
                  <a:lnTo>
                    <a:pt x="1" y="669"/>
                  </a:lnTo>
                  <a:lnTo>
                    <a:pt x="2" y="663"/>
                  </a:lnTo>
                  <a:lnTo>
                    <a:pt x="3" y="657"/>
                  </a:lnTo>
                  <a:lnTo>
                    <a:pt x="5" y="651"/>
                  </a:lnTo>
                  <a:lnTo>
                    <a:pt x="8" y="645"/>
                  </a:lnTo>
                  <a:lnTo>
                    <a:pt x="10" y="639"/>
                  </a:lnTo>
                  <a:lnTo>
                    <a:pt x="13" y="634"/>
                  </a:lnTo>
                  <a:lnTo>
                    <a:pt x="16" y="629"/>
                  </a:lnTo>
                  <a:lnTo>
                    <a:pt x="20" y="624"/>
                  </a:lnTo>
                  <a:lnTo>
                    <a:pt x="24" y="620"/>
                  </a:lnTo>
                  <a:lnTo>
                    <a:pt x="28" y="616"/>
                  </a:lnTo>
                  <a:lnTo>
                    <a:pt x="33" y="613"/>
                  </a:lnTo>
                  <a:lnTo>
                    <a:pt x="38" y="611"/>
                  </a:lnTo>
                  <a:lnTo>
                    <a:pt x="43" y="609"/>
                  </a:lnTo>
                  <a:lnTo>
                    <a:pt x="49" y="608"/>
                  </a:lnTo>
                  <a:lnTo>
                    <a:pt x="54" y="607"/>
                  </a:lnTo>
                  <a:lnTo>
                    <a:pt x="60" y="608"/>
                  </a:lnTo>
                  <a:lnTo>
                    <a:pt x="65" y="609"/>
                  </a:lnTo>
                  <a:lnTo>
                    <a:pt x="68" y="611"/>
                  </a:lnTo>
                  <a:lnTo>
                    <a:pt x="72" y="614"/>
                  </a:lnTo>
                  <a:lnTo>
                    <a:pt x="73" y="616"/>
                  </a:lnTo>
                  <a:lnTo>
                    <a:pt x="74" y="618"/>
                  </a:lnTo>
                  <a:lnTo>
                    <a:pt x="77" y="622"/>
                  </a:lnTo>
                  <a:lnTo>
                    <a:pt x="79" y="627"/>
                  </a:lnTo>
                  <a:lnTo>
                    <a:pt x="83" y="636"/>
                  </a:lnTo>
                  <a:lnTo>
                    <a:pt x="87" y="645"/>
                  </a:lnTo>
                  <a:lnTo>
                    <a:pt x="89" y="648"/>
                  </a:lnTo>
                  <a:lnTo>
                    <a:pt x="91" y="652"/>
                  </a:lnTo>
                  <a:lnTo>
                    <a:pt x="92" y="653"/>
                  </a:lnTo>
                  <a:lnTo>
                    <a:pt x="94" y="654"/>
                  </a:lnTo>
                  <a:lnTo>
                    <a:pt x="97" y="655"/>
                  </a:lnTo>
                  <a:lnTo>
                    <a:pt x="98" y="656"/>
                  </a:lnTo>
                  <a:lnTo>
                    <a:pt x="100" y="656"/>
                  </a:lnTo>
                  <a:lnTo>
                    <a:pt x="102" y="655"/>
                  </a:lnTo>
                  <a:lnTo>
                    <a:pt x="104" y="655"/>
                  </a:lnTo>
                  <a:lnTo>
                    <a:pt x="111" y="652"/>
                  </a:lnTo>
                  <a:lnTo>
                    <a:pt x="117" y="648"/>
                  </a:lnTo>
                  <a:lnTo>
                    <a:pt x="119" y="645"/>
                  </a:lnTo>
                  <a:lnTo>
                    <a:pt x="121" y="643"/>
                  </a:lnTo>
                  <a:lnTo>
                    <a:pt x="125" y="636"/>
                  </a:lnTo>
                  <a:lnTo>
                    <a:pt x="131" y="632"/>
                  </a:lnTo>
                  <a:lnTo>
                    <a:pt x="137" y="629"/>
                  </a:lnTo>
                  <a:lnTo>
                    <a:pt x="142" y="624"/>
                  </a:lnTo>
                  <a:lnTo>
                    <a:pt x="146" y="620"/>
                  </a:lnTo>
                  <a:lnTo>
                    <a:pt x="151" y="614"/>
                  </a:lnTo>
                  <a:lnTo>
                    <a:pt x="152" y="612"/>
                  </a:lnTo>
                  <a:lnTo>
                    <a:pt x="154" y="609"/>
                  </a:lnTo>
                  <a:lnTo>
                    <a:pt x="156" y="602"/>
                  </a:lnTo>
                  <a:lnTo>
                    <a:pt x="159" y="595"/>
                  </a:lnTo>
                  <a:lnTo>
                    <a:pt x="159" y="591"/>
                  </a:lnTo>
                  <a:lnTo>
                    <a:pt x="159" y="587"/>
                  </a:lnTo>
                  <a:lnTo>
                    <a:pt x="159" y="583"/>
                  </a:lnTo>
                  <a:lnTo>
                    <a:pt x="158" y="580"/>
                  </a:lnTo>
                  <a:lnTo>
                    <a:pt x="155" y="573"/>
                  </a:lnTo>
                  <a:lnTo>
                    <a:pt x="152" y="566"/>
                  </a:lnTo>
                  <a:lnTo>
                    <a:pt x="147" y="559"/>
                  </a:lnTo>
                  <a:lnTo>
                    <a:pt x="144" y="552"/>
                  </a:lnTo>
                  <a:lnTo>
                    <a:pt x="143" y="548"/>
                  </a:lnTo>
                  <a:lnTo>
                    <a:pt x="142" y="544"/>
                  </a:lnTo>
                  <a:lnTo>
                    <a:pt x="142" y="540"/>
                  </a:lnTo>
                  <a:lnTo>
                    <a:pt x="142" y="536"/>
                  </a:lnTo>
                  <a:lnTo>
                    <a:pt x="143" y="532"/>
                  </a:lnTo>
                  <a:lnTo>
                    <a:pt x="143" y="528"/>
                  </a:lnTo>
                  <a:lnTo>
                    <a:pt x="144" y="524"/>
                  </a:lnTo>
                  <a:lnTo>
                    <a:pt x="145" y="520"/>
                  </a:lnTo>
                  <a:lnTo>
                    <a:pt x="148" y="513"/>
                  </a:lnTo>
                  <a:lnTo>
                    <a:pt x="153" y="506"/>
                  </a:lnTo>
                  <a:lnTo>
                    <a:pt x="157" y="499"/>
                  </a:lnTo>
                  <a:lnTo>
                    <a:pt x="159" y="496"/>
                  </a:lnTo>
                  <a:lnTo>
                    <a:pt x="161" y="493"/>
                  </a:lnTo>
                  <a:lnTo>
                    <a:pt x="167" y="487"/>
                  </a:lnTo>
                  <a:lnTo>
                    <a:pt x="172" y="482"/>
                  </a:lnTo>
                  <a:lnTo>
                    <a:pt x="178" y="477"/>
                  </a:lnTo>
                  <a:lnTo>
                    <a:pt x="185" y="474"/>
                  </a:lnTo>
                  <a:lnTo>
                    <a:pt x="192" y="470"/>
                  </a:lnTo>
                  <a:lnTo>
                    <a:pt x="199" y="467"/>
                  </a:lnTo>
                  <a:lnTo>
                    <a:pt x="207" y="465"/>
                  </a:lnTo>
                  <a:lnTo>
                    <a:pt x="214" y="464"/>
                  </a:lnTo>
                  <a:lnTo>
                    <a:pt x="222" y="463"/>
                  </a:lnTo>
                  <a:lnTo>
                    <a:pt x="231" y="464"/>
                  </a:lnTo>
                  <a:lnTo>
                    <a:pt x="231" y="458"/>
                  </a:lnTo>
                  <a:lnTo>
                    <a:pt x="230" y="453"/>
                  </a:lnTo>
                  <a:lnTo>
                    <a:pt x="229" y="449"/>
                  </a:lnTo>
                  <a:lnTo>
                    <a:pt x="228" y="443"/>
                  </a:lnTo>
                  <a:lnTo>
                    <a:pt x="226" y="440"/>
                  </a:lnTo>
                  <a:lnTo>
                    <a:pt x="225" y="438"/>
                  </a:lnTo>
                  <a:lnTo>
                    <a:pt x="223" y="436"/>
                  </a:lnTo>
                  <a:lnTo>
                    <a:pt x="220" y="434"/>
                  </a:lnTo>
                  <a:lnTo>
                    <a:pt x="217" y="432"/>
                  </a:lnTo>
                  <a:lnTo>
                    <a:pt x="214" y="431"/>
                  </a:lnTo>
                  <a:lnTo>
                    <a:pt x="210" y="430"/>
                  </a:lnTo>
                  <a:lnTo>
                    <a:pt x="202" y="428"/>
                  </a:lnTo>
                  <a:lnTo>
                    <a:pt x="194" y="426"/>
                  </a:lnTo>
                  <a:lnTo>
                    <a:pt x="186" y="424"/>
                  </a:lnTo>
                  <a:lnTo>
                    <a:pt x="183" y="422"/>
                  </a:lnTo>
                  <a:lnTo>
                    <a:pt x="180" y="420"/>
                  </a:lnTo>
                  <a:lnTo>
                    <a:pt x="177" y="417"/>
                  </a:lnTo>
                  <a:lnTo>
                    <a:pt x="174" y="414"/>
                  </a:lnTo>
                  <a:lnTo>
                    <a:pt x="171" y="407"/>
                  </a:lnTo>
                  <a:lnTo>
                    <a:pt x="169" y="400"/>
                  </a:lnTo>
                  <a:lnTo>
                    <a:pt x="168" y="397"/>
                  </a:lnTo>
                  <a:lnTo>
                    <a:pt x="168" y="394"/>
                  </a:lnTo>
                  <a:lnTo>
                    <a:pt x="168" y="387"/>
                  </a:lnTo>
                  <a:lnTo>
                    <a:pt x="169" y="380"/>
                  </a:lnTo>
                  <a:lnTo>
                    <a:pt x="170" y="373"/>
                  </a:lnTo>
                  <a:lnTo>
                    <a:pt x="173" y="367"/>
                  </a:lnTo>
                  <a:lnTo>
                    <a:pt x="176" y="361"/>
                  </a:lnTo>
                  <a:lnTo>
                    <a:pt x="179" y="354"/>
                  </a:lnTo>
                  <a:lnTo>
                    <a:pt x="184" y="349"/>
                  </a:lnTo>
                  <a:lnTo>
                    <a:pt x="189" y="343"/>
                  </a:lnTo>
                  <a:lnTo>
                    <a:pt x="194" y="338"/>
                  </a:lnTo>
                  <a:lnTo>
                    <a:pt x="200" y="334"/>
                  </a:lnTo>
                  <a:lnTo>
                    <a:pt x="206" y="330"/>
                  </a:lnTo>
                  <a:lnTo>
                    <a:pt x="213" y="327"/>
                  </a:lnTo>
                  <a:lnTo>
                    <a:pt x="220" y="324"/>
                  </a:lnTo>
                  <a:lnTo>
                    <a:pt x="226" y="322"/>
                  </a:lnTo>
                  <a:lnTo>
                    <a:pt x="233" y="321"/>
                  </a:lnTo>
                  <a:lnTo>
                    <a:pt x="240" y="321"/>
                  </a:lnTo>
                  <a:lnTo>
                    <a:pt x="247" y="320"/>
                  </a:lnTo>
                  <a:lnTo>
                    <a:pt x="254" y="321"/>
                  </a:lnTo>
                  <a:lnTo>
                    <a:pt x="261" y="322"/>
                  </a:lnTo>
                  <a:lnTo>
                    <a:pt x="267" y="323"/>
                  </a:lnTo>
                  <a:lnTo>
                    <a:pt x="273" y="325"/>
                  </a:lnTo>
                  <a:lnTo>
                    <a:pt x="279" y="328"/>
                  </a:lnTo>
                  <a:lnTo>
                    <a:pt x="285" y="331"/>
                  </a:lnTo>
                  <a:lnTo>
                    <a:pt x="290" y="335"/>
                  </a:lnTo>
                  <a:lnTo>
                    <a:pt x="294" y="339"/>
                  </a:lnTo>
                  <a:lnTo>
                    <a:pt x="298" y="344"/>
                  </a:lnTo>
                  <a:lnTo>
                    <a:pt x="301" y="349"/>
                  </a:lnTo>
                  <a:lnTo>
                    <a:pt x="303" y="355"/>
                  </a:lnTo>
                  <a:lnTo>
                    <a:pt x="304" y="362"/>
                  </a:lnTo>
                  <a:lnTo>
                    <a:pt x="304" y="365"/>
                  </a:lnTo>
                  <a:lnTo>
                    <a:pt x="304" y="368"/>
                  </a:lnTo>
                  <a:lnTo>
                    <a:pt x="302" y="374"/>
                  </a:lnTo>
                  <a:lnTo>
                    <a:pt x="298" y="380"/>
                  </a:lnTo>
                  <a:lnTo>
                    <a:pt x="294" y="385"/>
                  </a:lnTo>
                  <a:lnTo>
                    <a:pt x="291" y="390"/>
                  </a:lnTo>
                  <a:lnTo>
                    <a:pt x="288" y="395"/>
                  </a:lnTo>
                  <a:lnTo>
                    <a:pt x="287" y="398"/>
                  </a:lnTo>
                  <a:lnTo>
                    <a:pt x="286" y="401"/>
                  </a:lnTo>
                  <a:lnTo>
                    <a:pt x="286" y="404"/>
                  </a:lnTo>
                  <a:lnTo>
                    <a:pt x="287" y="407"/>
                  </a:lnTo>
                  <a:lnTo>
                    <a:pt x="288" y="411"/>
                  </a:lnTo>
                  <a:lnTo>
                    <a:pt x="290" y="414"/>
                  </a:lnTo>
                  <a:lnTo>
                    <a:pt x="292" y="417"/>
                  </a:lnTo>
                  <a:lnTo>
                    <a:pt x="294" y="419"/>
                  </a:lnTo>
                  <a:lnTo>
                    <a:pt x="297" y="421"/>
                  </a:lnTo>
                  <a:lnTo>
                    <a:pt x="300" y="423"/>
                  </a:lnTo>
                  <a:lnTo>
                    <a:pt x="306" y="426"/>
                  </a:lnTo>
                  <a:lnTo>
                    <a:pt x="313" y="428"/>
                  </a:lnTo>
                  <a:lnTo>
                    <a:pt x="320" y="430"/>
                  </a:lnTo>
                  <a:lnTo>
                    <a:pt x="328" y="431"/>
                  </a:lnTo>
                  <a:lnTo>
                    <a:pt x="336" y="432"/>
                  </a:lnTo>
                  <a:lnTo>
                    <a:pt x="346" y="433"/>
                  </a:lnTo>
                  <a:lnTo>
                    <a:pt x="351" y="434"/>
                  </a:lnTo>
                  <a:lnTo>
                    <a:pt x="356" y="434"/>
                  </a:lnTo>
                  <a:lnTo>
                    <a:pt x="365" y="433"/>
                  </a:lnTo>
                  <a:lnTo>
                    <a:pt x="374" y="431"/>
                  </a:lnTo>
                  <a:lnTo>
                    <a:pt x="379" y="430"/>
                  </a:lnTo>
                  <a:lnTo>
                    <a:pt x="383" y="428"/>
                  </a:lnTo>
                  <a:lnTo>
                    <a:pt x="391" y="424"/>
                  </a:lnTo>
                  <a:lnTo>
                    <a:pt x="395" y="421"/>
                  </a:lnTo>
                  <a:lnTo>
                    <a:pt x="398" y="418"/>
                  </a:lnTo>
                  <a:lnTo>
                    <a:pt x="401" y="414"/>
                  </a:lnTo>
                  <a:lnTo>
                    <a:pt x="405" y="410"/>
                  </a:lnTo>
                  <a:lnTo>
                    <a:pt x="409" y="403"/>
                  </a:lnTo>
                  <a:lnTo>
                    <a:pt x="411" y="400"/>
                  </a:lnTo>
                  <a:lnTo>
                    <a:pt x="412" y="396"/>
                  </a:lnTo>
                  <a:lnTo>
                    <a:pt x="414" y="389"/>
                  </a:lnTo>
                  <a:lnTo>
                    <a:pt x="416" y="381"/>
                  </a:lnTo>
                  <a:lnTo>
                    <a:pt x="417" y="370"/>
                  </a:lnTo>
                  <a:lnTo>
                    <a:pt x="417" y="361"/>
                  </a:lnTo>
                  <a:lnTo>
                    <a:pt x="416" y="341"/>
                  </a:lnTo>
                  <a:lnTo>
                    <a:pt x="414" y="323"/>
                  </a:lnTo>
                  <a:lnTo>
                    <a:pt x="412" y="314"/>
                  </a:lnTo>
                  <a:lnTo>
                    <a:pt x="411" y="305"/>
                  </a:lnTo>
                  <a:lnTo>
                    <a:pt x="407" y="288"/>
                  </a:lnTo>
                  <a:lnTo>
                    <a:pt x="402" y="272"/>
                  </a:lnTo>
                  <a:lnTo>
                    <a:pt x="396" y="257"/>
                  </a:lnTo>
                  <a:lnTo>
                    <a:pt x="389" y="242"/>
                  </a:lnTo>
                  <a:lnTo>
                    <a:pt x="382" y="228"/>
                  </a:lnTo>
                  <a:lnTo>
                    <a:pt x="373" y="214"/>
                  </a:lnTo>
                  <a:lnTo>
                    <a:pt x="368" y="208"/>
                  </a:lnTo>
                  <a:lnTo>
                    <a:pt x="363" y="200"/>
                  </a:lnTo>
                  <a:lnTo>
                    <a:pt x="358" y="194"/>
                  </a:lnTo>
                  <a:lnTo>
                    <a:pt x="352" y="188"/>
                  </a:lnTo>
                  <a:lnTo>
                    <a:pt x="347" y="183"/>
                  </a:lnTo>
                  <a:lnTo>
                    <a:pt x="341" y="177"/>
                  </a:lnTo>
                  <a:lnTo>
                    <a:pt x="328" y="166"/>
                  </a:lnTo>
                  <a:lnTo>
                    <a:pt x="322" y="161"/>
                  </a:lnTo>
                  <a:lnTo>
                    <a:pt x="315" y="156"/>
                  </a:lnTo>
                  <a:lnTo>
                    <a:pt x="300" y="147"/>
                  </a:lnTo>
                  <a:lnTo>
                    <a:pt x="285" y="138"/>
                  </a:lnTo>
                  <a:lnTo>
                    <a:pt x="268" y="130"/>
                  </a:lnTo>
                  <a:close/>
                </a:path>
              </a:pathLst>
            </a:custGeom>
            <a:solidFill>
              <a:srgbClr val="BEA9A0"/>
            </a:solidFill>
            <a:ln w="19050" cap="flat" cmpd="sng">
              <a:solidFill>
                <a:srgbClr val="BEA9A0"/>
              </a:solidFill>
              <a:prstDash val="solid"/>
              <a:round/>
              <a:headEnd type="none" w="med" len="med"/>
              <a:tailEnd type="none" w="med" len="med"/>
            </a:ln>
            <a:effectLst>
              <a:outerShdw dist="35921" dir="2700000" algn="ctr" rotWithShape="0">
                <a:schemeClr val="tx1"/>
              </a:outerShdw>
            </a:effectLst>
          </p:spPr>
          <p:txBody>
            <a:bodyPr/>
            <a:lstStyle/>
            <a:p>
              <a:pPr eaLnBrk="0" hangingPunct="0">
                <a:defRPr/>
              </a:pPr>
              <a:endParaRPr lang="zh-CN" altLang="en-US">
                <a:latin typeface="Times" charset="0"/>
                <a:ea typeface="宋体" panose="02010600030101010101" pitchFamily="2" charset="-122"/>
              </a:endParaRPr>
            </a:p>
          </p:txBody>
        </p:sp>
        <p:sp>
          <p:nvSpPr>
            <p:cNvPr id="18" name="Freeform 9"/>
            <p:cNvSpPr/>
            <p:nvPr/>
          </p:nvSpPr>
          <p:spPr bwMode="auto">
            <a:xfrm>
              <a:off x="4361" y="2256"/>
              <a:ext cx="668" cy="711"/>
            </a:xfrm>
            <a:custGeom>
              <a:avLst/>
              <a:gdLst/>
              <a:ahLst/>
              <a:cxnLst>
                <a:cxn ang="0">
                  <a:pos x="727" y="671"/>
                </a:cxn>
                <a:cxn ang="0">
                  <a:pos x="696" y="708"/>
                </a:cxn>
                <a:cxn ang="0">
                  <a:pos x="714" y="732"/>
                </a:cxn>
                <a:cxn ang="0">
                  <a:pos x="739" y="767"/>
                </a:cxn>
                <a:cxn ang="0">
                  <a:pos x="727" y="819"/>
                </a:cxn>
                <a:cxn ang="0">
                  <a:pos x="681" y="856"/>
                </a:cxn>
                <a:cxn ang="0">
                  <a:pos x="626" y="861"/>
                </a:cxn>
                <a:cxn ang="0">
                  <a:pos x="571" y="835"/>
                </a:cxn>
                <a:cxn ang="0">
                  <a:pos x="554" y="800"/>
                </a:cxn>
                <a:cxn ang="0">
                  <a:pos x="566" y="766"/>
                </a:cxn>
                <a:cxn ang="0">
                  <a:pos x="616" y="708"/>
                </a:cxn>
                <a:cxn ang="0">
                  <a:pos x="628" y="660"/>
                </a:cxn>
                <a:cxn ang="0">
                  <a:pos x="609" y="622"/>
                </a:cxn>
                <a:cxn ang="0">
                  <a:pos x="514" y="606"/>
                </a:cxn>
                <a:cxn ang="0">
                  <a:pos x="411" y="621"/>
                </a:cxn>
                <a:cxn ang="0">
                  <a:pos x="401" y="658"/>
                </a:cxn>
                <a:cxn ang="0">
                  <a:pos x="419" y="693"/>
                </a:cxn>
                <a:cxn ang="0">
                  <a:pos x="458" y="724"/>
                </a:cxn>
                <a:cxn ang="0">
                  <a:pos x="462" y="766"/>
                </a:cxn>
                <a:cxn ang="0">
                  <a:pos x="432" y="800"/>
                </a:cxn>
                <a:cxn ang="0">
                  <a:pos x="370" y="819"/>
                </a:cxn>
                <a:cxn ang="0">
                  <a:pos x="302" y="791"/>
                </a:cxn>
                <a:cxn ang="0">
                  <a:pos x="295" y="760"/>
                </a:cxn>
                <a:cxn ang="0">
                  <a:pos x="317" y="718"/>
                </a:cxn>
                <a:cxn ang="0">
                  <a:pos x="343" y="661"/>
                </a:cxn>
                <a:cxn ang="0">
                  <a:pos x="317" y="624"/>
                </a:cxn>
                <a:cxn ang="0">
                  <a:pos x="264" y="609"/>
                </a:cxn>
                <a:cxn ang="0">
                  <a:pos x="224" y="643"/>
                </a:cxn>
                <a:cxn ang="0">
                  <a:pos x="158" y="736"/>
                </a:cxn>
                <a:cxn ang="0">
                  <a:pos x="117" y="662"/>
                </a:cxn>
                <a:cxn ang="0">
                  <a:pos x="113" y="586"/>
                </a:cxn>
                <a:cxn ang="0">
                  <a:pos x="164" y="478"/>
                </a:cxn>
                <a:cxn ang="0">
                  <a:pos x="197" y="417"/>
                </a:cxn>
                <a:cxn ang="0">
                  <a:pos x="182" y="346"/>
                </a:cxn>
                <a:cxn ang="0">
                  <a:pos x="160" y="308"/>
                </a:cxn>
                <a:cxn ang="0">
                  <a:pos x="135" y="315"/>
                </a:cxn>
                <a:cxn ang="0">
                  <a:pos x="96" y="352"/>
                </a:cxn>
                <a:cxn ang="0">
                  <a:pos x="59" y="349"/>
                </a:cxn>
                <a:cxn ang="0">
                  <a:pos x="19" y="321"/>
                </a:cxn>
                <a:cxn ang="0">
                  <a:pos x="1" y="273"/>
                </a:cxn>
                <a:cxn ang="0">
                  <a:pos x="14" y="211"/>
                </a:cxn>
                <a:cxn ang="0">
                  <a:pos x="56" y="180"/>
                </a:cxn>
                <a:cxn ang="0">
                  <a:pos x="93" y="189"/>
                </a:cxn>
                <a:cxn ang="0">
                  <a:pos x="132" y="213"/>
                </a:cxn>
                <a:cxn ang="0">
                  <a:pos x="197" y="192"/>
                </a:cxn>
                <a:cxn ang="0">
                  <a:pos x="252" y="138"/>
                </a:cxn>
                <a:cxn ang="0">
                  <a:pos x="284" y="39"/>
                </a:cxn>
                <a:cxn ang="0">
                  <a:pos x="379" y="12"/>
                </a:cxn>
                <a:cxn ang="0">
                  <a:pos x="398" y="59"/>
                </a:cxn>
                <a:cxn ang="0">
                  <a:pos x="389" y="102"/>
                </a:cxn>
                <a:cxn ang="0">
                  <a:pos x="327" y="158"/>
                </a:cxn>
                <a:cxn ang="0">
                  <a:pos x="322" y="203"/>
                </a:cxn>
                <a:cxn ang="0">
                  <a:pos x="358" y="264"/>
                </a:cxn>
                <a:cxn ang="0">
                  <a:pos x="426" y="291"/>
                </a:cxn>
                <a:cxn ang="0">
                  <a:pos x="494" y="277"/>
                </a:cxn>
                <a:cxn ang="0">
                  <a:pos x="543" y="226"/>
                </a:cxn>
                <a:cxn ang="0">
                  <a:pos x="546" y="173"/>
                </a:cxn>
                <a:cxn ang="0">
                  <a:pos x="501" y="134"/>
                </a:cxn>
                <a:cxn ang="0">
                  <a:pos x="481" y="101"/>
                </a:cxn>
                <a:cxn ang="0">
                  <a:pos x="498" y="50"/>
                </a:cxn>
                <a:cxn ang="0">
                  <a:pos x="532" y="15"/>
                </a:cxn>
                <a:cxn ang="0">
                  <a:pos x="609" y="4"/>
                </a:cxn>
                <a:cxn ang="0">
                  <a:pos x="726" y="21"/>
                </a:cxn>
              </a:cxnLst>
              <a:rect l="0" t="0" r="r" b="b"/>
              <a:pathLst>
                <a:path w="785" h="862">
                  <a:moveTo>
                    <a:pt x="785" y="677"/>
                  </a:moveTo>
                  <a:lnTo>
                    <a:pt x="775" y="673"/>
                  </a:lnTo>
                  <a:lnTo>
                    <a:pt x="770" y="671"/>
                  </a:lnTo>
                  <a:lnTo>
                    <a:pt x="765" y="670"/>
                  </a:lnTo>
                  <a:lnTo>
                    <a:pt x="755" y="669"/>
                  </a:lnTo>
                  <a:lnTo>
                    <a:pt x="744" y="669"/>
                  </a:lnTo>
                  <a:lnTo>
                    <a:pt x="732" y="670"/>
                  </a:lnTo>
                  <a:lnTo>
                    <a:pt x="727" y="671"/>
                  </a:lnTo>
                  <a:lnTo>
                    <a:pt x="722" y="672"/>
                  </a:lnTo>
                  <a:lnTo>
                    <a:pt x="711" y="676"/>
                  </a:lnTo>
                  <a:lnTo>
                    <a:pt x="706" y="679"/>
                  </a:lnTo>
                  <a:lnTo>
                    <a:pt x="700" y="682"/>
                  </a:lnTo>
                  <a:lnTo>
                    <a:pt x="698" y="688"/>
                  </a:lnTo>
                  <a:lnTo>
                    <a:pt x="696" y="695"/>
                  </a:lnTo>
                  <a:lnTo>
                    <a:pt x="696" y="701"/>
                  </a:lnTo>
                  <a:lnTo>
                    <a:pt x="696" y="708"/>
                  </a:lnTo>
                  <a:lnTo>
                    <a:pt x="696" y="710"/>
                  </a:lnTo>
                  <a:lnTo>
                    <a:pt x="696" y="712"/>
                  </a:lnTo>
                  <a:lnTo>
                    <a:pt x="698" y="716"/>
                  </a:lnTo>
                  <a:lnTo>
                    <a:pt x="700" y="720"/>
                  </a:lnTo>
                  <a:lnTo>
                    <a:pt x="702" y="723"/>
                  </a:lnTo>
                  <a:lnTo>
                    <a:pt x="705" y="725"/>
                  </a:lnTo>
                  <a:lnTo>
                    <a:pt x="708" y="728"/>
                  </a:lnTo>
                  <a:lnTo>
                    <a:pt x="714" y="732"/>
                  </a:lnTo>
                  <a:lnTo>
                    <a:pt x="721" y="737"/>
                  </a:lnTo>
                  <a:lnTo>
                    <a:pt x="727" y="742"/>
                  </a:lnTo>
                  <a:lnTo>
                    <a:pt x="730" y="744"/>
                  </a:lnTo>
                  <a:lnTo>
                    <a:pt x="733" y="748"/>
                  </a:lnTo>
                  <a:lnTo>
                    <a:pt x="735" y="751"/>
                  </a:lnTo>
                  <a:lnTo>
                    <a:pt x="737" y="755"/>
                  </a:lnTo>
                  <a:lnTo>
                    <a:pt x="738" y="763"/>
                  </a:lnTo>
                  <a:lnTo>
                    <a:pt x="739" y="767"/>
                  </a:lnTo>
                  <a:lnTo>
                    <a:pt x="740" y="770"/>
                  </a:lnTo>
                  <a:lnTo>
                    <a:pt x="740" y="778"/>
                  </a:lnTo>
                  <a:lnTo>
                    <a:pt x="739" y="785"/>
                  </a:lnTo>
                  <a:lnTo>
                    <a:pt x="738" y="792"/>
                  </a:lnTo>
                  <a:lnTo>
                    <a:pt x="736" y="799"/>
                  </a:lnTo>
                  <a:lnTo>
                    <a:pt x="734" y="806"/>
                  </a:lnTo>
                  <a:lnTo>
                    <a:pt x="731" y="812"/>
                  </a:lnTo>
                  <a:lnTo>
                    <a:pt x="727" y="819"/>
                  </a:lnTo>
                  <a:lnTo>
                    <a:pt x="722" y="825"/>
                  </a:lnTo>
                  <a:lnTo>
                    <a:pt x="717" y="831"/>
                  </a:lnTo>
                  <a:lnTo>
                    <a:pt x="712" y="836"/>
                  </a:lnTo>
                  <a:lnTo>
                    <a:pt x="706" y="841"/>
                  </a:lnTo>
                  <a:lnTo>
                    <a:pt x="700" y="845"/>
                  </a:lnTo>
                  <a:lnTo>
                    <a:pt x="693" y="850"/>
                  </a:lnTo>
                  <a:lnTo>
                    <a:pt x="686" y="853"/>
                  </a:lnTo>
                  <a:lnTo>
                    <a:pt x="681" y="856"/>
                  </a:lnTo>
                  <a:lnTo>
                    <a:pt x="676" y="858"/>
                  </a:lnTo>
                  <a:lnTo>
                    <a:pt x="671" y="859"/>
                  </a:lnTo>
                  <a:lnTo>
                    <a:pt x="666" y="860"/>
                  </a:lnTo>
                  <a:lnTo>
                    <a:pt x="655" y="862"/>
                  </a:lnTo>
                  <a:lnTo>
                    <a:pt x="649" y="862"/>
                  </a:lnTo>
                  <a:lnTo>
                    <a:pt x="643" y="862"/>
                  </a:lnTo>
                  <a:lnTo>
                    <a:pt x="631" y="861"/>
                  </a:lnTo>
                  <a:lnTo>
                    <a:pt x="626" y="861"/>
                  </a:lnTo>
                  <a:lnTo>
                    <a:pt x="620" y="860"/>
                  </a:lnTo>
                  <a:lnTo>
                    <a:pt x="609" y="857"/>
                  </a:lnTo>
                  <a:lnTo>
                    <a:pt x="598" y="853"/>
                  </a:lnTo>
                  <a:lnTo>
                    <a:pt x="593" y="850"/>
                  </a:lnTo>
                  <a:lnTo>
                    <a:pt x="588" y="848"/>
                  </a:lnTo>
                  <a:lnTo>
                    <a:pt x="579" y="842"/>
                  </a:lnTo>
                  <a:lnTo>
                    <a:pt x="575" y="839"/>
                  </a:lnTo>
                  <a:lnTo>
                    <a:pt x="571" y="835"/>
                  </a:lnTo>
                  <a:lnTo>
                    <a:pt x="567" y="832"/>
                  </a:lnTo>
                  <a:lnTo>
                    <a:pt x="564" y="828"/>
                  </a:lnTo>
                  <a:lnTo>
                    <a:pt x="562" y="824"/>
                  </a:lnTo>
                  <a:lnTo>
                    <a:pt x="559" y="820"/>
                  </a:lnTo>
                  <a:lnTo>
                    <a:pt x="557" y="815"/>
                  </a:lnTo>
                  <a:lnTo>
                    <a:pt x="556" y="810"/>
                  </a:lnTo>
                  <a:lnTo>
                    <a:pt x="555" y="805"/>
                  </a:lnTo>
                  <a:lnTo>
                    <a:pt x="554" y="800"/>
                  </a:lnTo>
                  <a:lnTo>
                    <a:pt x="554" y="795"/>
                  </a:lnTo>
                  <a:lnTo>
                    <a:pt x="555" y="790"/>
                  </a:lnTo>
                  <a:lnTo>
                    <a:pt x="556" y="785"/>
                  </a:lnTo>
                  <a:lnTo>
                    <a:pt x="557" y="780"/>
                  </a:lnTo>
                  <a:lnTo>
                    <a:pt x="559" y="776"/>
                  </a:lnTo>
                  <a:lnTo>
                    <a:pt x="561" y="773"/>
                  </a:lnTo>
                  <a:lnTo>
                    <a:pt x="563" y="769"/>
                  </a:lnTo>
                  <a:lnTo>
                    <a:pt x="566" y="766"/>
                  </a:lnTo>
                  <a:lnTo>
                    <a:pt x="572" y="760"/>
                  </a:lnTo>
                  <a:lnTo>
                    <a:pt x="584" y="748"/>
                  </a:lnTo>
                  <a:lnTo>
                    <a:pt x="591" y="741"/>
                  </a:lnTo>
                  <a:lnTo>
                    <a:pt x="594" y="737"/>
                  </a:lnTo>
                  <a:lnTo>
                    <a:pt x="597" y="733"/>
                  </a:lnTo>
                  <a:lnTo>
                    <a:pt x="604" y="724"/>
                  </a:lnTo>
                  <a:lnTo>
                    <a:pt x="610" y="716"/>
                  </a:lnTo>
                  <a:lnTo>
                    <a:pt x="616" y="708"/>
                  </a:lnTo>
                  <a:lnTo>
                    <a:pt x="618" y="703"/>
                  </a:lnTo>
                  <a:lnTo>
                    <a:pt x="621" y="697"/>
                  </a:lnTo>
                  <a:lnTo>
                    <a:pt x="623" y="691"/>
                  </a:lnTo>
                  <a:lnTo>
                    <a:pt x="625" y="684"/>
                  </a:lnTo>
                  <a:lnTo>
                    <a:pt x="626" y="678"/>
                  </a:lnTo>
                  <a:lnTo>
                    <a:pt x="627" y="672"/>
                  </a:lnTo>
                  <a:lnTo>
                    <a:pt x="628" y="666"/>
                  </a:lnTo>
                  <a:lnTo>
                    <a:pt x="628" y="660"/>
                  </a:lnTo>
                  <a:lnTo>
                    <a:pt x="627" y="654"/>
                  </a:lnTo>
                  <a:lnTo>
                    <a:pt x="625" y="647"/>
                  </a:lnTo>
                  <a:lnTo>
                    <a:pt x="623" y="639"/>
                  </a:lnTo>
                  <a:lnTo>
                    <a:pt x="619" y="633"/>
                  </a:lnTo>
                  <a:lnTo>
                    <a:pt x="617" y="630"/>
                  </a:lnTo>
                  <a:lnTo>
                    <a:pt x="615" y="627"/>
                  </a:lnTo>
                  <a:lnTo>
                    <a:pt x="612" y="624"/>
                  </a:lnTo>
                  <a:lnTo>
                    <a:pt x="609" y="622"/>
                  </a:lnTo>
                  <a:lnTo>
                    <a:pt x="603" y="618"/>
                  </a:lnTo>
                  <a:lnTo>
                    <a:pt x="597" y="615"/>
                  </a:lnTo>
                  <a:lnTo>
                    <a:pt x="590" y="612"/>
                  </a:lnTo>
                  <a:lnTo>
                    <a:pt x="582" y="610"/>
                  </a:lnTo>
                  <a:lnTo>
                    <a:pt x="575" y="609"/>
                  </a:lnTo>
                  <a:lnTo>
                    <a:pt x="566" y="608"/>
                  </a:lnTo>
                  <a:lnTo>
                    <a:pt x="549" y="607"/>
                  </a:lnTo>
                  <a:lnTo>
                    <a:pt x="514" y="606"/>
                  </a:lnTo>
                  <a:lnTo>
                    <a:pt x="476" y="606"/>
                  </a:lnTo>
                  <a:lnTo>
                    <a:pt x="457" y="607"/>
                  </a:lnTo>
                  <a:lnTo>
                    <a:pt x="448" y="607"/>
                  </a:lnTo>
                  <a:lnTo>
                    <a:pt x="439" y="609"/>
                  </a:lnTo>
                  <a:lnTo>
                    <a:pt x="431" y="611"/>
                  </a:lnTo>
                  <a:lnTo>
                    <a:pt x="423" y="613"/>
                  </a:lnTo>
                  <a:lnTo>
                    <a:pt x="416" y="617"/>
                  </a:lnTo>
                  <a:lnTo>
                    <a:pt x="411" y="621"/>
                  </a:lnTo>
                  <a:lnTo>
                    <a:pt x="406" y="626"/>
                  </a:lnTo>
                  <a:lnTo>
                    <a:pt x="402" y="632"/>
                  </a:lnTo>
                  <a:lnTo>
                    <a:pt x="401" y="635"/>
                  </a:lnTo>
                  <a:lnTo>
                    <a:pt x="400" y="639"/>
                  </a:lnTo>
                  <a:lnTo>
                    <a:pt x="400" y="643"/>
                  </a:lnTo>
                  <a:lnTo>
                    <a:pt x="400" y="647"/>
                  </a:lnTo>
                  <a:lnTo>
                    <a:pt x="400" y="653"/>
                  </a:lnTo>
                  <a:lnTo>
                    <a:pt x="401" y="658"/>
                  </a:lnTo>
                  <a:lnTo>
                    <a:pt x="402" y="663"/>
                  </a:lnTo>
                  <a:lnTo>
                    <a:pt x="403" y="668"/>
                  </a:lnTo>
                  <a:lnTo>
                    <a:pt x="405" y="673"/>
                  </a:lnTo>
                  <a:lnTo>
                    <a:pt x="407" y="678"/>
                  </a:lnTo>
                  <a:lnTo>
                    <a:pt x="410" y="682"/>
                  </a:lnTo>
                  <a:lnTo>
                    <a:pt x="412" y="686"/>
                  </a:lnTo>
                  <a:lnTo>
                    <a:pt x="416" y="690"/>
                  </a:lnTo>
                  <a:lnTo>
                    <a:pt x="419" y="693"/>
                  </a:lnTo>
                  <a:lnTo>
                    <a:pt x="427" y="700"/>
                  </a:lnTo>
                  <a:lnTo>
                    <a:pt x="432" y="702"/>
                  </a:lnTo>
                  <a:lnTo>
                    <a:pt x="436" y="705"/>
                  </a:lnTo>
                  <a:lnTo>
                    <a:pt x="441" y="707"/>
                  </a:lnTo>
                  <a:lnTo>
                    <a:pt x="447" y="708"/>
                  </a:lnTo>
                  <a:lnTo>
                    <a:pt x="454" y="716"/>
                  </a:lnTo>
                  <a:lnTo>
                    <a:pt x="456" y="720"/>
                  </a:lnTo>
                  <a:lnTo>
                    <a:pt x="458" y="724"/>
                  </a:lnTo>
                  <a:lnTo>
                    <a:pt x="460" y="728"/>
                  </a:lnTo>
                  <a:lnTo>
                    <a:pt x="462" y="733"/>
                  </a:lnTo>
                  <a:lnTo>
                    <a:pt x="463" y="737"/>
                  </a:lnTo>
                  <a:lnTo>
                    <a:pt x="464" y="743"/>
                  </a:lnTo>
                  <a:lnTo>
                    <a:pt x="464" y="749"/>
                  </a:lnTo>
                  <a:lnTo>
                    <a:pt x="464" y="755"/>
                  </a:lnTo>
                  <a:lnTo>
                    <a:pt x="463" y="761"/>
                  </a:lnTo>
                  <a:lnTo>
                    <a:pt x="462" y="766"/>
                  </a:lnTo>
                  <a:lnTo>
                    <a:pt x="460" y="771"/>
                  </a:lnTo>
                  <a:lnTo>
                    <a:pt x="457" y="776"/>
                  </a:lnTo>
                  <a:lnTo>
                    <a:pt x="454" y="781"/>
                  </a:lnTo>
                  <a:lnTo>
                    <a:pt x="450" y="785"/>
                  </a:lnTo>
                  <a:lnTo>
                    <a:pt x="446" y="789"/>
                  </a:lnTo>
                  <a:lnTo>
                    <a:pt x="442" y="793"/>
                  </a:lnTo>
                  <a:lnTo>
                    <a:pt x="437" y="797"/>
                  </a:lnTo>
                  <a:lnTo>
                    <a:pt x="432" y="800"/>
                  </a:lnTo>
                  <a:lnTo>
                    <a:pt x="426" y="804"/>
                  </a:lnTo>
                  <a:lnTo>
                    <a:pt x="421" y="807"/>
                  </a:lnTo>
                  <a:lnTo>
                    <a:pt x="415" y="809"/>
                  </a:lnTo>
                  <a:lnTo>
                    <a:pt x="409" y="812"/>
                  </a:lnTo>
                  <a:lnTo>
                    <a:pt x="400" y="816"/>
                  </a:lnTo>
                  <a:lnTo>
                    <a:pt x="391" y="818"/>
                  </a:lnTo>
                  <a:lnTo>
                    <a:pt x="381" y="819"/>
                  </a:lnTo>
                  <a:lnTo>
                    <a:pt x="370" y="819"/>
                  </a:lnTo>
                  <a:lnTo>
                    <a:pt x="360" y="818"/>
                  </a:lnTo>
                  <a:lnTo>
                    <a:pt x="350" y="817"/>
                  </a:lnTo>
                  <a:lnTo>
                    <a:pt x="340" y="814"/>
                  </a:lnTo>
                  <a:lnTo>
                    <a:pt x="331" y="810"/>
                  </a:lnTo>
                  <a:lnTo>
                    <a:pt x="322" y="807"/>
                  </a:lnTo>
                  <a:lnTo>
                    <a:pt x="314" y="802"/>
                  </a:lnTo>
                  <a:lnTo>
                    <a:pt x="307" y="797"/>
                  </a:lnTo>
                  <a:lnTo>
                    <a:pt x="302" y="791"/>
                  </a:lnTo>
                  <a:lnTo>
                    <a:pt x="299" y="787"/>
                  </a:lnTo>
                  <a:lnTo>
                    <a:pt x="297" y="784"/>
                  </a:lnTo>
                  <a:lnTo>
                    <a:pt x="296" y="780"/>
                  </a:lnTo>
                  <a:lnTo>
                    <a:pt x="295" y="777"/>
                  </a:lnTo>
                  <a:lnTo>
                    <a:pt x="294" y="773"/>
                  </a:lnTo>
                  <a:lnTo>
                    <a:pt x="294" y="769"/>
                  </a:lnTo>
                  <a:lnTo>
                    <a:pt x="294" y="764"/>
                  </a:lnTo>
                  <a:lnTo>
                    <a:pt x="295" y="760"/>
                  </a:lnTo>
                  <a:lnTo>
                    <a:pt x="296" y="754"/>
                  </a:lnTo>
                  <a:lnTo>
                    <a:pt x="299" y="749"/>
                  </a:lnTo>
                  <a:lnTo>
                    <a:pt x="301" y="744"/>
                  </a:lnTo>
                  <a:lnTo>
                    <a:pt x="304" y="738"/>
                  </a:lnTo>
                  <a:lnTo>
                    <a:pt x="307" y="732"/>
                  </a:lnTo>
                  <a:lnTo>
                    <a:pt x="310" y="727"/>
                  </a:lnTo>
                  <a:lnTo>
                    <a:pt x="314" y="722"/>
                  </a:lnTo>
                  <a:lnTo>
                    <a:pt x="317" y="718"/>
                  </a:lnTo>
                  <a:lnTo>
                    <a:pt x="325" y="709"/>
                  </a:lnTo>
                  <a:lnTo>
                    <a:pt x="333" y="700"/>
                  </a:lnTo>
                  <a:lnTo>
                    <a:pt x="339" y="691"/>
                  </a:lnTo>
                  <a:lnTo>
                    <a:pt x="343" y="682"/>
                  </a:lnTo>
                  <a:lnTo>
                    <a:pt x="345" y="678"/>
                  </a:lnTo>
                  <a:lnTo>
                    <a:pt x="345" y="672"/>
                  </a:lnTo>
                  <a:lnTo>
                    <a:pt x="345" y="667"/>
                  </a:lnTo>
                  <a:lnTo>
                    <a:pt x="343" y="661"/>
                  </a:lnTo>
                  <a:lnTo>
                    <a:pt x="341" y="654"/>
                  </a:lnTo>
                  <a:lnTo>
                    <a:pt x="339" y="651"/>
                  </a:lnTo>
                  <a:lnTo>
                    <a:pt x="338" y="649"/>
                  </a:lnTo>
                  <a:lnTo>
                    <a:pt x="334" y="643"/>
                  </a:lnTo>
                  <a:lnTo>
                    <a:pt x="329" y="638"/>
                  </a:lnTo>
                  <a:lnTo>
                    <a:pt x="326" y="634"/>
                  </a:lnTo>
                  <a:lnTo>
                    <a:pt x="324" y="630"/>
                  </a:lnTo>
                  <a:lnTo>
                    <a:pt x="317" y="624"/>
                  </a:lnTo>
                  <a:lnTo>
                    <a:pt x="311" y="618"/>
                  </a:lnTo>
                  <a:lnTo>
                    <a:pt x="304" y="614"/>
                  </a:lnTo>
                  <a:lnTo>
                    <a:pt x="296" y="611"/>
                  </a:lnTo>
                  <a:lnTo>
                    <a:pt x="288" y="609"/>
                  </a:lnTo>
                  <a:lnTo>
                    <a:pt x="279" y="608"/>
                  </a:lnTo>
                  <a:lnTo>
                    <a:pt x="274" y="608"/>
                  </a:lnTo>
                  <a:lnTo>
                    <a:pt x="270" y="608"/>
                  </a:lnTo>
                  <a:lnTo>
                    <a:pt x="264" y="609"/>
                  </a:lnTo>
                  <a:lnTo>
                    <a:pt x="259" y="610"/>
                  </a:lnTo>
                  <a:lnTo>
                    <a:pt x="254" y="612"/>
                  </a:lnTo>
                  <a:lnTo>
                    <a:pt x="250" y="614"/>
                  </a:lnTo>
                  <a:lnTo>
                    <a:pt x="246" y="617"/>
                  </a:lnTo>
                  <a:lnTo>
                    <a:pt x="243" y="620"/>
                  </a:lnTo>
                  <a:lnTo>
                    <a:pt x="236" y="627"/>
                  </a:lnTo>
                  <a:lnTo>
                    <a:pt x="230" y="635"/>
                  </a:lnTo>
                  <a:lnTo>
                    <a:pt x="224" y="643"/>
                  </a:lnTo>
                  <a:lnTo>
                    <a:pt x="217" y="652"/>
                  </a:lnTo>
                  <a:lnTo>
                    <a:pt x="210" y="661"/>
                  </a:lnTo>
                  <a:lnTo>
                    <a:pt x="194" y="680"/>
                  </a:lnTo>
                  <a:lnTo>
                    <a:pt x="187" y="688"/>
                  </a:lnTo>
                  <a:lnTo>
                    <a:pt x="181" y="697"/>
                  </a:lnTo>
                  <a:lnTo>
                    <a:pt x="176" y="706"/>
                  </a:lnTo>
                  <a:lnTo>
                    <a:pt x="170" y="715"/>
                  </a:lnTo>
                  <a:lnTo>
                    <a:pt x="158" y="736"/>
                  </a:lnTo>
                  <a:lnTo>
                    <a:pt x="147" y="723"/>
                  </a:lnTo>
                  <a:lnTo>
                    <a:pt x="137" y="710"/>
                  </a:lnTo>
                  <a:lnTo>
                    <a:pt x="133" y="703"/>
                  </a:lnTo>
                  <a:lnTo>
                    <a:pt x="130" y="697"/>
                  </a:lnTo>
                  <a:lnTo>
                    <a:pt x="126" y="690"/>
                  </a:lnTo>
                  <a:lnTo>
                    <a:pt x="123" y="683"/>
                  </a:lnTo>
                  <a:lnTo>
                    <a:pt x="118" y="669"/>
                  </a:lnTo>
                  <a:lnTo>
                    <a:pt x="117" y="662"/>
                  </a:lnTo>
                  <a:lnTo>
                    <a:pt x="115" y="654"/>
                  </a:lnTo>
                  <a:lnTo>
                    <a:pt x="114" y="646"/>
                  </a:lnTo>
                  <a:lnTo>
                    <a:pt x="113" y="638"/>
                  </a:lnTo>
                  <a:lnTo>
                    <a:pt x="111" y="620"/>
                  </a:lnTo>
                  <a:lnTo>
                    <a:pt x="111" y="611"/>
                  </a:lnTo>
                  <a:lnTo>
                    <a:pt x="111" y="602"/>
                  </a:lnTo>
                  <a:lnTo>
                    <a:pt x="112" y="594"/>
                  </a:lnTo>
                  <a:lnTo>
                    <a:pt x="113" y="586"/>
                  </a:lnTo>
                  <a:lnTo>
                    <a:pt x="115" y="578"/>
                  </a:lnTo>
                  <a:lnTo>
                    <a:pt x="117" y="571"/>
                  </a:lnTo>
                  <a:lnTo>
                    <a:pt x="122" y="557"/>
                  </a:lnTo>
                  <a:lnTo>
                    <a:pt x="128" y="542"/>
                  </a:lnTo>
                  <a:lnTo>
                    <a:pt x="136" y="528"/>
                  </a:lnTo>
                  <a:lnTo>
                    <a:pt x="152" y="497"/>
                  </a:lnTo>
                  <a:lnTo>
                    <a:pt x="158" y="487"/>
                  </a:lnTo>
                  <a:lnTo>
                    <a:pt x="164" y="478"/>
                  </a:lnTo>
                  <a:lnTo>
                    <a:pt x="177" y="463"/>
                  </a:lnTo>
                  <a:lnTo>
                    <a:pt x="183" y="456"/>
                  </a:lnTo>
                  <a:lnTo>
                    <a:pt x="186" y="452"/>
                  </a:lnTo>
                  <a:lnTo>
                    <a:pt x="189" y="448"/>
                  </a:lnTo>
                  <a:lnTo>
                    <a:pt x="193" y="439"/>
                  </a:lnTo>
                  <a:lnTo>
                    <a:pt x="195" y="433"/>
                  </a:lnTo>
                  <a:lnTo>
                    <a:pt x="196" y="428"/>
                  </a:lnTo>
                  <a:lnTo>
                    <a:pt x="197" y="417"/>
                  </a:lnTo>
                  <a:lnTo>
                    <a:pt x="198" y="407"/>
                  </a:lnTo>
                  <a:lnTo>
                    <a:pt x="198" y="398"/>
                  </a:lnTo>
                  <a:lnTo>
                    <a:pt x="197" y="389"/>
                  </a:lnTo>
                  <a:lnTo>
                    <a:pt x="194" y="380"/>
                  </a:lnTo>
                  <a:lnTo>
                    <a:pt x="191" y="371"/>
                  </a:lnTo>
                  <a:lnTo>
                    <a:pt x="187" y="362"/>
                  </a:lnTo>
                  <a:lnTo>
                    <a:pt x="182" y="353"/>
                  </a:lnTo>
                  <a:lnTo>
                    <a:pt x="182" y="346"/>
                  </a:lnTo>
                  <a:lnTo>
                    <a:pt x="181" y="340"/>
                  </a:lnTo>
                  <a:lnTo>
                    <a:pt x="180" y="334"/>
                  </a:lnTo>
                  <a:lnTo>
                    <a:pt x="178" y="329"/>
                  </a:lnTo>
                  <a:lnTo>
                    <a:pt x="175" y="324"/>
                  </a:lnTo>
                  <a:lnTo>
                    <a:pt x="172" y="319"/>
                  </a:lnTo>
                  <a:lnTo>
                    <a:pt x="168" y="314"/>
                  </a:lnTo>
                  <a:lnTo>
                    <a:pt x="163" y="310"/>
                  </a:lnTo>
                  <a:lnTo>
                    <a:pt x="160" y="308"/>
                  </a:lnTo>
                  <a:lnTo>
                    <a:pt x="158" y="307"/>
                  </a:lnTo>
                  <a:lnTo>
                    <a:pt x="155" y="306"/>
                  </a:lnTo>
                  <a:lnTo>
                    <a:pt x="153" y="306"/>
                  </a:lnTo>
                  <a:lnTo>
                    <a:pt x="151" y="306"/>
                  </a:lnTo>
                  <a:lnTo>
                    <a:pt x="148" y="306"/>
                  </a:lnTo>
                  <a:lnTo>
                    <a:pt x="144" y="308"/>
                  </a:lnTo>
                  <a:lnTo>
                    <a:pt x="139" y="311"/>
                  </a:lnTo>
                  <a:lnTo>
                    <a:pt x="135" y="315"/>
                  </a:lnTo>
                  <a:lnTo>
                    <a:pt x="130" y="320"/>
                  </a:lnTo>
                  <a:lnTo>
                    <a:pt x="126" y="325"/>
                  </a:lnTo>
                  <a:lnTo>
                    <a:pt x="117" y="335"/>
                  </a:lnTo>
                  <a:lnTo>
                    <a:pt x="112" y="340"/>
                  </a:lnTo>
                  <a:lnTo>
                    <a:pt x="107" y="345"/>
                  </a:lnTo>
                  <a:lnTo>
                    <a:pt x="101" y="349"/>
                  </a:lnTo>
                  <a:lnTo>
                    <a:pt x="98" y="350"/>
                  </a:lnTo>
                  <a:lnTo>
                    <a:pt x="96" y="352"/>
                  </a:lnTo>
                  <a:lnTo>
                    <a:pt x="93" y="353"/>
                  </a:lnTo>
                  <a:lnTo>
                    <a:pt x="89" y="354"/>
                  </a:lnTo>
                  <a:lnTo>
                    <a:pt x="86" y="354"/>
                  </a:lnTo>
                  <a:lnTo>
                    <a:pt x="83" y="354"/>
                  </a:lnTo>
                  <a:lnTo>
                    <a:pt x="75" y="353"/>
                  </a:lnTo>
                  <a:lnTo>
                    <a:pt x="67" y="352"/>
                  </a:lnTo>
                  <a:lnTo>
                    <a:pt x="63" y="351"/>
                  </a:lnTo>
                  <a:lnTo>
                    <a:pt x="59" y="349"/>
                  </a:lnTo>
                  <a:lnTo>
                    <a:pt x="56" y="348"/>
                  </a:lnTo>
                  <a:lnTo>
                    <a:pt x="52" y="347"/>
                  </a:lnTo>
                  <a:lnTo>
                    <a:pt x="45" y="343"/>
                  </a:lnTo>
                  <a:lnTo>
                    <a:pt x="38" y="339"/>
                  </a:lnTo>
                  <a:lnTo>
                    <a:pt x="32" y="334"/>
                  </a:lnTo>
                  <a:lnTo>
                    <a:pt x="26" y="329"/>
                  </a:lnTo>
                  <a:lnTo>
                    <a:pt x="21" y="324"/>
                  </a:lnTo>
                  <a:lnTo>
                    <a:pt x="19" y="321"/>
                  </a:lnTo>
                  <a:lnTo>
                    <a:pt x="16" y="317"/>
                  </a:lnTo>
                  <a:lnTo>
                    <a:pt x="12" y="311"/>
                  </a:lnTo>
                  <a:lnTo>
                    <a:pt x="9" y="304"/>
                  </a:lnTo>
                  <a:lnTo>
                    <a:pt x="6" y="297"/>
                  </a:lnTo>
                  <a:lnTo>
                    <a:pt x="4" y="293"/>
                  </a:lnTo>
                  <a:lnTo>
                    <a:pt x="3" y="289"/>
                  </a:lnTo>
                  <a:lnTo>
                    <a:pt x="2" y="281"/>
                  </a:lnTo>
                  <a:lnTo>
                    <a:pt x="1" y="273"/>
                  </a:lnTo>
                  <a:lnTo>
                    <a:pt x="0" y="264"/>
                  </a:lnTo>
                  <a:lnTo>
                    <a:pt x="0" y="256"/>
                  </a:lnTo>
                  <a:lnTo>
                    <a:pt x="1" y="248"/>
                  </a:lnTo>
                  <a:lnTo>
                    <a:pt x="3" y="240"/>
                  </a:lnTo>
                  <a:lnTo>
                    <a:pt x="5" y="233"/>
                  </a:lnTo>
                  <a:lnTo>
                    <a:pt x="7" y="225"/>
                  </a:lnTo>
                  <a:lnTo>
                    <a:pt x="10" y="218"/>
                  </a:lnTo>
                  <a:lnTo>
                    <a:pt x="14" y="211"/>
                  </a:lnTo>
                  <a:lnTo>
                    <a:pt x="18" y="205"/>
                  </a:lnTo>
                  <a:lnTo>
                    <a:pt x="23" y="199"/>
                  </a:lnTo>
                  <a:lnTo>
                    <a:pt x="29" y="194"/>
                  </a:lnTo>
                  <a:lnTo>
                    <a:pt x="31" y="192"/>
                  </a:lnTo>
                  <a:lnTo>
                    <a:pt x="34" y="190"/>
                  </a:lnTo>
                  <a:lnTo>
                    <a:pt x="42" y="186"/>
                  </a:lnTo>
                  <a:lnTo>
                    <a:pt x="49" y="182"/>
                  </a:lnTo>
                  <a:lnTo>
                    <a:pt x="56" y="180"/>
                  </a:lnTo>
                  <a:lnTo>
                    <a:pt x="60" y="179"/>
                  </a:lnTo>
                  <a:lnTo>
                    <a:pt x="64" y="179"/>
                  </a:lnTo>
                  <a:lnTo>
                    <a:pt x="70" y="178"/>
                  </a:lnTo>
                  <a:lnTo>
                    <a:pt x="75" y="179"/>
                  </a:lnTo>
                  <a:lnTo>
                    <a:pt x="78" y="180"/>
                  </a:lnTo>
                  <a:lnTo>
                    <a:pt x="80" y="180"/>
                  </a:lnTo>
                  <a:lnTo>
                    <a:pt x="85" y="183"/>
                  </a:lnTo>
                  <a:lnTo>
                    <a:pt x="93" y="189"/>
                  </a:lnTo>
                  <a:lnTo>
                    <a:pt x="101" y="195"/>
                  </a:lnTo>
                  <a:lnTo>
                    <a:pt x="109" y="202"/>
                  </a:lnTo>
                  <a:lnTo>
                    <a:pt x="113" y="206"/>
                  </a:lnTo>
                  <a:lnTo>
                    <a:pt x="118" y="208"/>
                  </a:lnTo>
                  <a:lnTo>
                    <a:pt x="122" y="211"/>
                  </a:lnTo>
                  <a:lnTo>
                    <a:pt x="124" y="212"/>
                  </a:lnTo>
                  <a:lnTo>
                    <a:pt x="127" y="212"/>
                  </a:lnTo>
                  <a:lnTo>
                    <a:pt x="132" y="213"/>
                  </a:lnTo>
                  <a:lnTo>
                    <a:pt x="138" y="213"/>
                  </a:lnTo>
                  <a:lnTo>
                    <a:pt x="146" y="212"/>
                  </a:lnTo>
                  <a:lnTo>
                    <a:pt x="153" y="210"/>
                  </a:lnTo>
                  <a:lnTo>
                    <a:pt x="160" y="207"/>
                  </a:lnTo>
                  <a:lnTo>
                    <a:pt x="168" y="204"/>
                  </a:lnTo>
                  <a:lnTo>
                    <a:pt x="178" y="200"/>
                  </a:lnTo>
                  <a:lnTo>
                    <a:pt x="188" y="196"/>
                  </a:lnTo>
                  <a:lnTo>
                    <a:pt x="197" y="192"/>
                  </a:lnTo>
                  <a:lnTo>
                    <a:pt x="205" y="187"/>
                  </a:lnTo>
                  <a:lnTo>
                    <a:pt x="212" y="181"/>
                  </a:lnTo>
                  <a:lnTo>
                    <a:pt x="220" y="175"/>
                  </a:lnTo>
                  <a:lnTo>
                    <a:pt x="227" y="168"/>
                  </a:lnTo>
                  <a:lnTo>
                    <a:pt x="235" y="160"/>
                  </a:lnTo>
                  <a:lnTo>
                    <a:pt x="241" y="152"/>
                  </a:lnTo>
                  <a:lnTo>
                    <a:pt x="247" y="145"/>
                  </a:lnTo>
                  <a:lnTo>
                    <a:pt x="252" y="138"/>
                  </a:lnTo>
                  <a:lnTo>
                    <a:pt x="256" y="131"/>
                  </a:lnTo>
                  <a:lnTo>
                    <a:pt x="263" y="116"/>
                  </a:lnTo>
                  <a:lnTo>
                    <a:pt x="270" y="99"/>
                  </a:lnTo>
                  <a:lnTo>
                    <a:pt x="274" y="86"/>
                  </a:lnTo>
                  <a:lnTo>
                    <a:pt x="278" y="73"/>
                  </a:lnTo>
                  <a:lnTo>
                    <a:pt x="281" y="62"/>
                  </a:lnTo>
                  <a:lnTo>
                    <a:pt x="283" y="50"/>
                  </a:lnTo>
                  <a:lnTo>
                    <a:pt x="284" y="39"/>
                  </a:lnTo>
                  <a:lnTo>
                    <a:pt x="285" y="27"/>
                  </a:lnTo>
                  <a:lnTo>
                    <a:pt x="284" y="14"/>
                  </a:lnTo>
                  <a:lnTo>
                    <a:pt x="284" y="0"/>
                  </a:lnTo>
                  <a:lnTo>
                    <a:pt x="353" y="0"/>
                  </a:lnTo>
                  <a:lnTo>
                    <a:pt x="360" y="2"/>
                  </a:lnTo>
                  <a:lnTo>
                    <a:pt x="367" y="4"/>
                  </a:lnTo>
                  <a:lnTo>
                    <a:pt x="373" y="7"/>
                  </a:lnTo>
                  <a:lnTo>
                    <a:pt x="379" y="12"/>
                  </a:lnTo>
                  <a:lnTo>
                    <a:pt x="382" y="15"/>
                  </a:lnTo>
                  <a:lnTo>
                    <a:pt x="385" y="18"/>
                  </a:lnTo>
                  <a:lnTo>
                    <a:pt x="389" y="24"/>
                  </a:lnTo>
                  <a:lnTo>
                    <a:pt x="393" y="31"/>
                  </a:lnTo>
                  <a:lnTo>
                    <a:pt x="394" y="35"/>
                  </a:lnTo>
                  <a:lnTo>
                    <a:pt x="395" y="39"/>
                  </a:lnTo>
                  <a:lnTo>
                    <a:pt x="397" y="49"/>
                  </a:lnTo>
                  <a:lnTo>
                    <a:pt x="398" y="59"/>
                  </a:lnTo>
                  <a:lnTo>
                    <a:pt x="399" y="68"/>
                  </a:lnTo>
                  <a:lnTo>
                    <a:pt x="398" y="78"/>
                  </a:lnTo>
                  <a:lnTo>
                    <a:pt x="397" y="83"/>
                  </a:lnTo>
                  <a:lnTo>
                    <a:pt x="396" y="87"/>
                  </a:lnTo>
                  <a:lnTo>
                    <a:pt x="395" y="91"/>
                  </a:lnTo>
                  <a:lnTo>
                    <a:pt x="393" y="95"/>
                  </a:lnTo>
                  <a:lnTo>
                    <a:pt x="392" y="99"/>
                  </a:lnTo>
                  <a:lnTo>
                    <a:pt x="389" y="102"/>
                  </a:lnTo>
                  <a:lnTo>
                    <a:pt x="384" y="109"/>
                  </a:lnTo>
                  <a:lnTo>
                    <a:pt x="378" y="114"/>
                  </a:lnTo>
                  <a:lnTo>
                    <a:pt x="372" y="120"/>
                  </a:lnTo>
                  <a:lnTo>
                    <a:pt x="357" y="130"/>
                  </a:lnTo>
                  <a:lnTo>
                    <a:pt x="344" y="140"/>
                  </a:lnTo>
                  <a:lnTo>
                    <a:pt x="337" y="145"/>
                  </a:lnTo>
                  <a:lnTo>
                    <a:pt x="332" y="151"/>
                  </a:lnTo>
                  <a:lnTo>
                    <a:pt x="327" y="158"/>
                  </a:lnTo>
                  <a:lnTo>
                    <a:pt x="325" y="161"/>
                  </a:lnTo>
                  <a:lnTo>
                    <a:pt x="323" y="165"/>
                  </a:lnTo>
                  <a:lnTo>
                    <a:pt x="321" y="173"/>
                  </a:lnTo>
                  <a:lnTo>
                    <a:pt x="320" y="177"/>
                  </a:lnTo>
                  <a:lnTo>
                    <a:pt x="320" y="182"/>
                  </a:lnTo>
                  <a:lnTo>
                    <a:pt x="320" y="187"/>
                  </a:lnTo>
                  <a:lnTo>
                    <a:pt x="320" y="193"/>
                  </a:lnTo>
                  <a:lnTo>
                    <a:pt x="322" y="203"/>
                  </a:lnTo>
                  <a:lnTo>
                    <a:pt x="324" y="214"/>
                  </a:lnTo>
                  <a:lnTo>
                    <a:pt x="328" y="223"/>
                  </a:lnTo>
                  <a:lnTo>
                    <a:pt x="330" y="228"/>
                  </a:lnTo>
                  <a:lnTo>
                    <a:pt x="332" y="233"/>
                  </a:lnTo>
                  <a:lnTo>
                    <a:pt x="337" y="241"/>
                  </a:lnTo>
                  <a:lnTo>
                    <a:pt x="344" y="250"/>
                  </a:lnTo>
                  <a:lnTo>
                    <a:pt x="350" y="257"/>
                  </a:lnTo>
                  <a:lnTo>
                    <a:pt x="358" y="264"/>
                  </a:lnTo>
                  <a:lnTo>
                    <a:pt x="366" y="270"/>
                  </a:lnTo>
                  <a:lnTo>
                    <a:pt x="375" y="276"/>
                  </a:lnTo>
                  <a:lnTo>
                    <a:pt x="384" y="281"/>
                  </a:lnTo>
                  <a:lnTo>
                    <a:pt x="394" y="285"/>
                  </a:lnTo>
                  <a:lnTo>
                    <a:pt x="405" y="288"/>
                  </a:lnTo>
                  <a:lnTo>
                    <a:pt x="410" y="289"/>
                  </a:lnTo>
                  <a:lnTo>
                    <a:pt x="415" y="290"/>
                  </a:lnTo>
                  <a:lnTo>
                    <a:pt x="426" y="291"/>
                  </a:lnTo>
                  <a:lnTo>
                    <a:pt x="432" y="292"/>
                  </a:lnTo>
                  <a:lnTo>
                    <a:pt x="438" y="292"/>
                  </a:lnTo>
                  <a:lnTo>
                    <a:pt x="450" y="291"/>
                  </a:lnTo>
                  <a:lnTo>
                    <a:pt x="455" y="290"/>
                  </a:lnTo>
                  <a:lnTo>
                    <a:pt x="461" y="289"/>
                  </a:lnTo>
                  <a:lnTo>
                    <a:pt x="472" y="286"/>
                  </a:lnTo>
                  <a:lnTo>
                    <a:pt x="483" y="282"/>
                  </a:lnTo>
                  <a:lnTo>
                    <a:pt x="494" y="277"/>
                  </a:lnTo>
                  <a:lnTo>
                    <a:pt x="504" y="272"/>
                  </a:lnTo>
                  <a:lnTo>
                    <a:pt x="513" y="265"/>
                  </a:lnTo>
                  <a:lnTo>
                    <a:pt x="521" y="258"/>
                  </a:lnTo>
                  <a:lnTo>
                    <a:pt x="525" y="254"/>
                  </a:lnTo>
                  <a:lnTo>
                    <a:pt x="529" y="250"/>
                  </a:lnTo>
                  <a:lnTo>
                    <a:pt x="535" y="241"/>
                  </a:lnTo>
                  <a:lnTo>
                    <a:pt x="541" y="231"/>
                  </a:lnTo>
                  <a:lnTo>
                    <a:pt x="543" y="226"/>
                  </a:lnTo>
                  <a:lnTo>
                    <a:pt x="545" y="221"/>
                  </a:lnTo>
                  <a:lnTo>
                    <a:pt x="548" y="211"/>
                  </a:lnTo>
                  <a:lnTo>
                    <a:pt x="550" y="200"/>
                  </a:lnTo>
                  <a:lnTo>
                    <a:pt x="550" y="194"/>
                  </a:lnTo>
                  <a:lnTo>
                    <a:pt x="550" y="188"/>
                  </a:lnTo>
                  <a:lnTo>
                    <a:pt x="550" y="184"/>
                  </a:lnTo>
                  <a:lnTo>
                    <a:pt x="549" y="180"/>
                  </a:lnTo>
                  <a:lnTo>
                    <a:pt x="546" y="173"/>
                  </a:lnTo>
                  <a:lnTo>
                    <a:pt x="545" y="170"/>
                  </a:lnTo>
                  <a:lnTo>
                    <a:pt x="543" y="167"/>
                  </a:lnTo>
                  <a:lnTo>
                    <a:pt x="538" y="161"/>
                  </a:lnTo>
                  <a:lnTo>
                    <a:pt x="533" y="156"/>
                  </a:lnTo>
                  <a:lnTo>
                    <a:pt x="527" y="151"/>
                  </a:lnTo>
                  <a:lnTo>
                    <a:pt x="514" y="143"/>
                  </a:lnTo>
                  <a:lnTo>
                    <a:pt x="507" y="138"/>
                  </a:lnTo>
                  <a:lnTo>
                    <a:pt x="501" y="134"/>
                  </a:lnTo>
                  <a:lnTo>
                    <a:pt x="496" y="129"/>
                  </a:lnTo>
                  <a:lnTo>
                    <a:pt x="490" y="124"/>
                  </a:lnTo>
                  <a:lnTo>
                    <a:pt x="486" y="118"/>
                  </a:lnTo>
                  <a:lnTo>
                    <a:pt x="485" y="115"/>
                  </a:lnTo>
                  <a:lnTo>
                    <a:pt x="483" y="112"/>
                  </a:lnTo>
                  <a:lnTo>
                    <a:pt x="482" y="109"/>
                  </a:lnTo>
                  <a:lnTo>
                    <a:pt x="481" y="105"/>
                  </a:lnTo>
                  <a:lnTo>
                    <a:pt x="481" y="101"/>
                  </a:lnTo>
                  <a:lnTo>
                    <a:pt x="481" y="97"/>
                  </a:lnTo>
                  <a:lnTo>
                    <a:pt x="482" y="89"/>
                  </a:lnTo>
                  <a:lnTo>
                    <a:pt x="483" y="82"/>
                  </a:lnTo>
                  <a:lnTo>
                    <a:pt x="485" y="75"/>
                  </a:lnTo>
                  <a:lnTo>
                    <a:pt x="487" y="68"/>
                  </a:lnTo>
                  <a:lnTo>
                    <a:pt x="490" y="62"/>
                  </a:lnTo>
                  <a:lnTo>
                    <a:pt x="493" y="56"/>
                  </a:lnTo>
                  <a:lnTo>
                    <a:pt x="498" y="50"/>
                  </a:lnTo>
                  <a:lnTo>
                    <a:pt x="503" y="44"/>
                  </a:lnTo>
                  <a:lnTo>
                    <a:pt x="506" y="38"/>
                  </a:lnTo>
                  <a:lnTo>
                    <a:pt x="509" y="34"/>
                  </a:lnTo>
                  <a:lnTo>
                    <a:pt x="513" y="29"/>
                  </a:lnTo>
                  <a:lnTo>
                    <a:pt x="517" y="25"/>
                  </a:lnTo>
                  <a:lnTo>
                    <a:pt x="522" y="21"/>
                  </a:lnTo>
                  <a:lnTo>
                    <a:pt x="527" y="18"/>
                  </a:lnTo>
                  <a:lnTo>
                    <a:pt x="532" y="15"/>
                  </a:lnTo>
                  <a:lnTo>
                    <a:pt x="537" y="13"/>
                  </a:lnTo>
                  <a:lnTo>
                    <a:pt x="543" y="11"/>
                  </a:lnTo>
                  <a:lnTo>
                    <a:pt x="549" y="11"/>
                  </a:lnTo>
                  <a:lnTo>
                    <a:pt x="555" y="10"/>
                  </a:lnTo>
                  <a:lnTo>
                    <a:pt x="561" y="11"/>
                  </a:lnTo>
                  <a:lnTo>
                    <a:pt x="578" y="8"/>
                  </a:lnTo>
                  <a:lnTo>
                    <a:pt x="594" y="5"/>
                  </a:lnTo>
                  <a:lnTo>
                    <a:pt x="609" y="4"/>
                  </a:lnTo>
                  <a:lnTo>
                    <a:pt x="624" y="3"/>
                  </a:lnTo>
                  <a:lnTo>
                    <a:pt x="638" y="4"/>
                  </a:lnTo>
                  <a:lnTo>
                    <a:pt x="653" y="5"/>
                  </a:lnTo>
                  <a:lnTo>
                    <a:pt x="669" y="8"/>
                  </a:lnTo>
                  <a:lnTo>
                    <a:pt x="686" y="11"/>
                  </a:lnTo>
                  <a:lnTo>
                    <a:pt x="701" y="14"/>
                  </a:lnTo>
                  <a:lnTo>
                    <a:pt x="714" y="18"/>
                  </a:lnTo>
                  <a:lnTo>
                    <a:pt x="726" y="21"/>
                  </a:lnTo>
                  <a:lnTo>
                    <a:pt x="738" y="25"/>
                  </a:lnTo>
                  <a:lnTo>
                    <a:pt x="749" y="30"/>
                  </a:lnTo>
                  <a:lnTo>
                    <a:pt x="760" y="36"/>
                  </a:lnTo>
                  <a:lnTo>
                    <a:pt x="772" y="42"/>
                  </a:lnTo>
                  <a:lnTo>
                    <a:pt x="785" y="50"/>
                  </a:lnTo>
                  <a:lnTo>
                    <a:pt x="785" y="677"/>
                  </a:lnTo>
                  <a:close/>
                </a:path>
              </a:pathLst>
            </a:custGeom>
            <a:solidFill>
              <a:srgbClr val="384478"/>
            </a:solidFill>
            <a:ln w="3175" cap="flat" cmpd="sng">
              <a:solidFill>
                <a:srgbClr val="384478"/>
              </a:solidFill>
              <a:prstDash val="solid"/>
              <a:round/>
              <a:headEnd type="none" w="med" len="med"/>
              <a:tailEnd type="none" w="med" len="med"/>
            </a:ln>
            <a:effectLst>
              <a:outerShdw dist="63500" dir="2212194" algn="ctr" rotWithShape="0">
                <a:schemeClr val="tx1"/>
              </a:outerShdw>
            </a:effectLst>
          </p:spPr>
          <p:txBody>
            <a:bodyPr/>
            <a:lstStyle/>
            <a:p>
              <a:pPr eaLnBrk="0" hangingPunct="0">
                <a:defRPr/>
              </a:pPr>
              <a:endParaRPr lang="zh-CN" altLang="en-US">
                <a:latin typeface="Times" charset="0"/>
                <a:ea typeface="宋体" panose="02010600030101010101" pitchFamily="2" charset="-122"/>
              </a:endParaRPr>
            </a:p>
          </p:txBody>
        </p:sp>
        <p:sp>
          <p:nvSpPr>
            <p:cNvPr id="19" name="Freeform 10"/>
            <p:cNvSpPr/>
            <p:nvPr/>
          </p:nvSpPr>
          <p:spPr bwMode="auto">
            <a:xfrm rot="900000">
              <a:off x="4273" y="750"/>
              <a:ext cx="702" cy="1330"/>
            </a:xfrm>
            <a:custGeom>
              <a:avLst/>
              <a:gdLst/>
              <a:ahLst/>
              <a:cxnLst>
                <a:cxn ang="0">
                  <a:pos x="774" y="1332"/>
                </a:cxn>
                <a:cxn ang="0">
                  <a:pos x="657" y="1315"/>
                </a:cxn>
                <a:cxn ang="0">
                  <a:pos x="580" y="1326"/>
                </a:cxn>
                <a:cxn ang="0">
                  <a:pos x="546" y="1361"/>
                </a:cxn>
                <a:cxn ang="0">
                  <a:pos x="529" y="1412"/>
                </a:cxn>
                <a:cxn ang="0">
                  <a:pos x="544" y="1440"/>
                </a:cxn>
                <a:cxn ang="0">
                  <a:pos x="593" y="1481"/>
                </a:cxn>
                <a:cxn ang="0">
                  <a:pos x="597" y="1516"/>
                </a:cxn>
                <a:cxn ang="0">
                  <a:pos x="569" y="1569"/>
                </a:cxn>
                <a:cxn ang="0">
                  <a:pos x="498" y="1602"/>
                </a:cxn>
                <a:cxn ang="0">
                  <a:pos x="414" y="1581"/>
                </a:cxn>
                <a:cxn ang="0">
                  <a:pos x="380" y="1544"/>
                </a:cxn>
                <a:cxn ang="0">
                  <a:pos x="368" y="1486"/>
                </a:cxn>
                <a:cxn ang="0">
                  <a:pos x="392" y="1451"/>
                </a:cxn>
                <a:cxn ang="0">
                  <a:pos x="443" y="1402"/>
                </a:cxn>
                <a:cxn ang="0">
                  <a:pos x="441" y="1342"/>
                </a:cxn>
                <a:cxn ang="0">
                  <a:pos x="405" y="1312"/>
                </a:cxn>
                <a:cxn ang="0">
                  <a:pos x="369" y="1115"/>
                </a:cxn>
                <a:cxn ang="0">
                  <a:pos x="344" y="1067"/>
                </a:cxn>
                <a:cxn ang="0">
                  <a:pos x="318" y="1064"/>
                </a:cxn>
                <a:cxn ang="0">
                  <a:pos x="281" y="1104"/>
                </a:cxn>
                <a:cxn ang="0">
                  <a:pos x="246" y="1112"/>
                </a:cxn>
                <a:cxn ang="0">
                  <a:pos x="202" y="1079"/>
                </a:cxn>
                <a:cxn ang="0">
                  <a:pos x="184" y="1007"/>
                </a:cxn>
                <a:cxn ang="0">
                  <a:pos x="207" y="935"/>
                </a:cxn>
                <a:cxn ang="0">
                  <a:pos x="244" y="908"/>
                </a:cxn>
                <a:cxn ang="0">
                  <a:pos x="278" y="912"/>
                </a:cxn>
                <a:cxn ang="0">
                  <a:pos x="304" y="965"/>
                </a:cxn>
                <a:cxn ang="0">
                  <a:pos x="325" y="986"/>
                </a:cxn>
                <a:cxn ang="0">
                  <a:pos x="361" y="969"/>
                </a:cxn>
                <a:cxn ang="0">
                  <a:pos x="386" y="884"/>
                </a:cxn>
                <a:cxn ang="0">
                  <a:pos x="371" y="792"/>
                </a:cxn>
                <a:cxn ang="0">
                  <a:pos x="307" y="706"/>
                </a:cxn>
                <a:cxn ang="0">
                  <a:pos x="234" y="660"/>
                </a:cxn>
                <a:cxn ang="0">
                  <a:pos x="125" y="638"/>
                </a:cxn>
                <a:cxn ang="0">
                  <a:pos x="141" y="592"/>
                </a:cxn>
                <a:cxn ang="0">
                  <a:pos x="170" y="492"/>
                </a:cxn>
                <a:cxn ang="0">
                  <a:pos x="153" y="407"/>
                </a:cxn>
                <a:cxn ang="0">
                  <a:pos x="120" y="383"/>
                </a:cxn>
                <a:cxn ang="0">
                  <a:pos x="85" y="400"/>
                </a:cxn>
                <a:cxn ang="0">
                  <a:pos x="47" y="419"/>
                </a:cxn>
                <a:cxn ang="0">
                  <a:pos x="9" y="386"/>
                </a:cxn>
                <a:cxn ang="0">
                  <a:pos x="0" y="328"/>
                </a:cxn>
                <a:cxn ang="0">
                  <a:pos x="21" y="269"/>
                </a:cxn>
                <a:cxn ang="0">
                  <a:pos x="51" y="249"/>
                </a:cxn>
                <a:cxn ang="0">
                  <a:pos x="85" y="259"/>
                </a:cxn>
                <a:cxn ang="0">
                  <a:pos x="125" y="298"/>
                </a:cxn>
                <a:cxn ang="0">
                  <a:pos x="166" y="278"/>
                </a:cxn>
                <a:cxn ang="0">
                  <a:pos x="191" y="216"/>
                </a:cxn>
                <a:cxn ang="0">
                  <a:pos x="181" y="152"/>
                </a:cxn>
                <a:cxn ang="0">
                  <a:pos x="144" y="130"/>
                </a:cxn>
                <a:cxn ang="0">
                  <a:pos x="105" y="156"/>
                </a:cxn>
                <a:cxn ang="0">
                  <a:pos x="77" y="167"/>
                </a:cxn>
                <a:cxn ang="0">
                  <a:pos x="37" y="141"/>
                </a:cxn>
                <a:cxn ang="0">
                  <a:pos x="16" y="84"/>
                </a:cxn>
                <a:cxn ang="0">
                  <a:pos x="36" y="20"/>
                </a:cxn>
              </a:cxnLst>
              <a:rect l="0" t="0" r="r" b="b"/>
              <a:pathLst>
                <a:path w="833" h="1603">
                  <a:moveTo>
                    <a:pt x="833" y="0"/>
                  </a:moveTo>
                  <a:lnTo>
                    <a:pt x="833" y="680"/>
                  </a:lnTo>
                  <a:lnTo>
                    <a:pt x="833" y="1361"/>
                  </a:lnTo>
                  <a:lnTo>
                    <a:pt x="820" y="1353"/>
                  </a:lnTo>
                  <a:lnTo>
                    <a:pt x="808" y="1347"/>
                  </a:lnTo>
                  <a:lnTo>
                    <a:pt x="797" y="1341"/>
                  </a:lnTo>
                  <a:lnTo>
                    <a:pt x="786" y="1336"/>
                  </a:lnTo>
                  <a:lnTo>
                    <a:pt x="774" y="1332"/>
                  </a:lnTo>
                  <a:lnTo>
                    <a:pt x="762" y="1329"/>
                  </a:lnTo>
                  <a:lnTo>
                    <a:pt x="749" y="1325"/>
                  </a:lnTo>
                  <a:lnTo>
                    <a:pt x="734" y="1322"/>
                  </a:lnTo>
                  <a:lnTo>
                    <a:pt x="717" y="1319"/>
                  </a:lnTo>
                  <a:lnTo>
                    <a:pt x="701" y="1316"/>
                  </a:lnTo>
                  <a:lnTo>
                    <a:pt x="686" y="1315"/>
                  </a:lnTo>
                  <a:lnTo>
                    <a:pt x="672" y="1314"/>
                  </a:lnTo>
                  <a:lnTo>
                    <a:pt x="657" y="1315"/>
                  </a:lnTo>
                  <a:lnTo>
                    <a:pt x="642" y="1316"/>
                  </a:lnTo>
                  <a:lnTo>
                    <a:pt x="626" y="1319"/>
                  </a:lnTo>
                  <a:lnTo>
                    <a:pt x="609" y="1322"/>
                  </a:lnTo>
                  <a:lnTo>
                    <a:pt x="603" y="1321"/>
                  </a:lnTo>
                  <a:lnTo>
                    <a:pt x="597" y="1322"/>
                  </a:lnTo>
                  <a:lnTo>
                    <a:pt x="591" y="1322"/>
                  </a:lnTo>
                  <a:lnTo>
                    <a:pt x="585" y="1324"/>
                  </a:lnTo>
                  <a:lnTo>
                    <a:pt x="580" y="1326"/>
                  </a:lnTo>
                  <a:lnTo>
                    <a:pt x="575" y="1329"/>
                  </a:lnTo>
                  <a:lnTo>
                    <a:pt x="570" y="1332"/>
                  </a:lnTo>
                  <a:lnTo>
                    <a:pt x="565" y="1336"/>
                  </a:lnTo>
                  <a:lnTo>
                    <a:pt x="561" y="1340"/>
                  </a:lnTo>
                  <a:lnTo>
                    <a:pt x="557" y="1345"/>
                  </a:lnTo>
                  <a:lnTo>
                    <a:pt x="554" y="1349"/>
                  </a:lnTo>
                  <a:lnTo>
                    <a:pt x="551" y="1355"/>
                  </a:lnTo>
                  <a:lnTo>
                    <a:pt x="546" y="1361"/>
                  </a:lnTo>
                  <a:lnTo>
                    <a:pt x="541" y="1367"/>
                  </a:lnTo>
                  <a:lnTo>
                    <a:pt x="538" y="1373"/>
                  </a:lnTo>
                  <a:lnTo>
                    <a:pt x="535" y="1379"/>
                  </a:lnTo>
                  <a:lnTo>
                    <a:pt x="533" y="1386"/>
                  </a:lnTo>
                  <a:lnTo>
                    <a:pt x="531" y="1393"/>
                  </a:lnTo>
                  <a:lnTo>
                    <a:pt x="530" y="1400"/>
                  </a:lnTo>
                  <a:lnTo>
                    <a:pt x="529" y="1408"/>
                  </a:lnTo>
                  <a:lnTo>
                    <a:pt x="529" y="1412"/>
                  </a:lnTo>
                  <a:lnTo>
                    <a:pt x="529" y="1416"/>
                  </a:lnTo>
                  <a:lnTo>
                    <a:pt x="530" y="1420"/>
                  </a:lnTo>
                  <a:lnTo>
                    <a:pt x="531" y="1423"/>
                  </a:lnTo>
                  <a:lnTo>
                    <a:pt x="533" y="1426"/>
                  </a:lnTo>
                  <a:lnTo>
                    <a:pt x="534" y="1429"/>
                  </a:lnTo>
                  <a:lnTo>
                    <a:pt x="536" y="1432"/>
                  </a:lnTo>
                  <a:lnTo>
                    <a:pt x="538" y="1435"/>
                  </a:lnTo>
                  <a:lnTo>
                    <a:pt x="544" y="1440"/>
                  </a:lnTo>
                  <a:lnTo>
                    <a:pt x="549" y="1445"/>
                  </a:lnTo>
                  <a:lnTo>
                    <a:pt x="562" y="1454"/>
                  </a:lnTo>
                  <a:lnTo>
                    <a:pt x="568" y="1458"/>
                  </a:lnTo>
                  <a:lnTo>
                    <a:pt x="575" y="1462"/>
                  </a:lnTo>
                  <a:lnTo>
                    <a:pt x="581" y="1467"/>
                  </a:lnTo>
                  <a:lnTo>
                    <a:pt x="586" y="1472"/>
                  </a:lnTo>
                  <a:lnTo>
                    <a:pt x="591" y="1478"/>
                  </a:lnTo>
                  <a:lnTo>
                    <a:pt x="593" y="1481"/>
                  </a:lnTo>
                  <a:lnTo>
                    <a:pt x="594" y="1484"/>
                  </a:lnTo>
                  <a:lnTo>
                    <a:pt x="596" y="1488"/>
                  </a:lnTo>
                  <a:lnTo>
                    <a:pt x="597" y="1491"/>
                  </a:lnTo>
                  <a:lnTo>
                    <a:pt x="598" y="1495"/>
                  </a:lnTo>
                  <a:lnTo>
                    <a:pt x="598" y="1499"/>
                  </a:lnTo>
                  <a:lnTo>
                    <a:pt x="598" y="1505"/>
                  </a:lnTo>
                  <a:lnTo>
                    <a:pt x="598" y="1511"/>
                  </a:lnTo>
                  <a:lnTo>
                    <a:pt x="597" y="1516"/>
                  </a:lnTo>
                  <a:lnTo>
                    <a:pt x="596" y="1522"/>
                  </a:lnTo>
                  <a:lnTo>
                    <a:pt x="595" y="1527"/>
                  </a:lnTo>
                  <a:lnTo>
                    <a:pt x="593" y="1532"/>
                  </a:lnTo>
                  <a:lnTo>
                    <a:pt x="589" y="1542"/>
                  </a:lnTo>
                  <a:lnTo>
                    <a:pt x="583" y="1552"/>
                  </a:lnTo>
                  <a:lnTo>
                    <a:pt x="577" y="1561"/>
                  </a:lnTo>
                  <a:lnTo>
                    <a:pt x="573" y="1565"/>
                  </a:lnTo>
                  <a:lnTo>
                    <a:pt x="569" y="1569"/>
                  </a:lnTo>
                  <a:lnTo>
                    <a:pt x="561" y="1576"/>
                  </a:lnTo>
                  <a:lnTo>
                    <a:pt x="552" y="1583"/>
                  </a:lnTo>
                  <a:lnTo>
                    <a:pt x="542" y="1588"/>
                  </a:lnTo>
                  <a:lnTo>
                    <a:pt x="537" y="1591"/>
                  </a:lnTo>
                  <a:lnTo>
                    <a:pt x="531" y="1593"/>
                  </a:lnTo>
                  <a:lnTo>
                    <a:pt x="520" y="1597"/>
                  </a:lnTo>
                  <a:lnTo>
                    <a:pt x="509" y="1600"/>
                  </a:lnTo>
                  <a:lnTo>
                    <a:pt x="498" y="1602"/>
                  </a:lnTo>
                  <a:lnTo>
                    <a:pt x="486" y="1603"/>
                  </a:lnTo>
                  <a:lnTo>
                    <a:pt x="474" y="1602"/>
                  </a:lnTo>
                  <a:lnTo>
                    <a:pt x="463" y="1601"/>
                  </a:lnTo>
                  <a:lnTo>
                    <a:pt x="453" y="1599"/>
                  </a:lnTo>
                  <a:lnTo>
                    <a:pt x="442" y="1596"/>
                  </a:lnTo>
                  <a:lnTo>
                    <a:pt x="432" y="1592"/>
                  </a:lnTo>
                  <a:lnTo>
                    <a:pt x="423" y="1587"/>
                  </a:lnTo>
                  <a:lnTo>
                    <a:pt x="414" y="1581"/>
                  </a:lnTo>
                  <a:lnTo>
                    <a:pt x="406" y="1575"/>
                  </a:lnTo>
                  <a:lnTo>
                    <a:pt x="402" y="1572"/>
                  </a:lnTo>
                  <a:lnTo>
                    <a:pt x="398" y="1568"/>
                  </a:lnTo>
                  <a:lnTo>
                    <a:pt x="392" y="1561"/>
                  </a:lnTo>
                  <a:lnTo>
                    <a:pt x="388" y="1557"/>
                  </a:lnTo>
                  <a:lnTo>
                    <a:pt x="385" y="1552"/>
                  </a:lnTo>
                  <a:lnTo>
                    <a:pt x="383" y="1548"/>
                  </a:lnTo>
                  <a:lnTo>
                    <a:pt x="380" y="1544"/>
                  </a:lnTo>
                  <a:lnTo>
                    <a:pt x="376" y="1534"/>
                  </a:lnTo>
                  <a:lnTo>
                    <a:pt x="372" y="1525"/>
                  </a:lnTo>
                  <a:lnTo>
                    <a:pt x="370" y="1514"/>
                  </a:lnTo>
                  <a:lnTo>
                    <a:pt x="369" y="1509"/>
                  </a:lnTo>
                  <a:lnTo>
                    <a:pt x="368" y="1504"/>
                  </a:lnTo>
                  <a:lnTo>
                    <a:pt x="368" y="1493"/>
                  </a:lnTo>
                  <a:lnTo>
                    <a:pt x="368" y="1488"/>
                  </a:lnTo>
                  <a:lnTo>
                    <a:pt x="368" y="1486"/>
                  </a:lnTo>
                  <a:lnTo>
                    <a:pt x="369" y="1484"/>
                  </a:lnTo>
                  <a:lnTo>
                    <a:pt x="370" y="1480"/>
                  </a:lnTo>
                  <a:lnTo>
                    <a:pt x="371" y="1476"/>
                  </a:lnTo>
                  <a:lnTo>
                    <a:pt x="373" y="1472"/>
                  </a:lnTo>
                  <a:lnTo>
                    <a:pt x="375" y="1469"/>
                  </a:lnTo>
                  <a:lnTo>
                    <a:pt x="380" y="1462"/>
                  </a:lnTo>
                  <a:lnTo>
                    <a:pt x="385" y="1456"/>
                  </a:lnTo>
                  <a:lnTo>
                    <a:pt x="392" y="1451"/>
                  </a:lnTo>
                  <a:lnTo>
                    <a:pt x="405" y="1441"/>
                  </a:lnTo>
                  <a:lnTo>
                    <a:pt x="420" y="1431"/>
                  </a:lnTo>
                  <a:lnTo>
                    <a:pt x="426" y="1425"/>
                  </a:lnTo>
                  <a:lnTo>
                    <a:pt x="432" y="1420"/>
                  </a:lnTo>
                  <a:lnTo>
                    <a:pt x="435" y="1416"/>
                  </a:lnTo>
                  <a:lnTo>
                    <a:pt x="437" y="1413"/>
                  </a:lnTo>
                  <a:lnTo>
                    <a:pt x="441" y="1406"/>
                  </a:lnTo>
                  <a:lnTo>
                    <a:pt x="443" y="1402"/>
                  </a:lnTo>
                  <a:lnTo>
                    <a:pt x="444" y="1398"/>
                  </a:lnTo>
                  <a:lnTo>
                    <a:pt x="445" y="1394"/>
                  </a:lnTo>
                  <a:lnTo>
                    <a:pt x="446" y="1389"/>
                  </a:lnTo>
                  <a:lnTo>
                    <a:pt x="447" y="1379"/>
                  </a:lnTo>
                  <a:lnTo>
                    <a:pt x="446" y="1370"/>
                  </a:lnTo>
                  <a:lnTo>
                    <a:pt x="445" y="1360"/>
                  </a:lnTo>
                  <a:lnTo>
                    <a:pt x="443" y="1350"/>
                  </a:lnTo>
                  <a:lnTo>
                    <a:pt x="441" y="1342"/>
                  </a:lnTo>
                  <a:lnTo>
                    <a:pt x="437" y="1335"/>
                  </a:lnTo>
                  <a:lnTo>
                    <a:pt x="433" y="1329"/>
                  </a:lnTo>
                  <a:lnTo>
                    <a:pt x="427" y="1323"/>
                  </a:lnTo>
                  <a:lnTo>
                    <a:pt x="421" y="1318"/>
                  </a:lnTo>
                  <a:lnTo>
                    <a:pt x="418" y="1317"/>
                  </a:lnTo>
                  <a:lnTo>
                    <a:pt x="415" y="1315"/>
                  </a:lnTo>
                  <a:lnTo>
                    <a:pt x="408" y="1313"/>
                  </a:lnTo>
                  <a:lnTo>
                    <a:pt x="405" y="1312"/>
                  </a:lnTo>
                  <a:lnTo>
                    <a:pt x="401" y="1311"/>
                  </a:lnTo>
                  <a:lnTo>
                    <a:pt x="330" y="1312"/>
                  </a:lnTo>
                  <a:lnTo>
                    <a:pt x="366" y="1192"/>
                  </a:lnTo>
                  <a:lnTo>
                    <a:pt x="368" y="1168"/>
                  </a:lnTo>
                  <a:lnTo>
                    <a:pt x="369" y="1157"/>
                  </a:lnTo>
                  <a:lnTo>
                    <a:pt x="369" y="1145"/>
                  </a:lnTo>
                  <a:lnTo>
                    <a:pt x="369" y="1129"/>
                  </a:lnTo>
                  <a:lnTo>
                    <a:pt x="369" y="1115"/>
                  </a:lnTo>
                  <a:lnTo>
                    <a:pt x="368" y="1101"/>
                  </a:lnTo>
                  <a:lnTo>
                    <a:pt x="366" y="1085"/>
                  </a:lnTo>
                  <a:lnTo>
                    <a:pt x="363" y="1081"/>
                  </a:lnTo>
                  <a:lnTo>
                    <a:pt x="360" y="1077"/>
                  </a:lnTo>
                  <a:lnTo>
                    <a:pt x="356" y="1074"/>
                  </a:lnTo>
                  <a:lnTo>
                    <a:pt x="353" y="1071"/>
                  </a:lnTo>
                  <a:lnTo>
                    <a:pt x="349" y="1069"/>
                  </a:lnTo>
                  <a:lnTo>
                    <a:pt x="344" y="1067"/>
                  </a:lnTo>
                  <a:lnTo>
                    <a:pt x="340" y="1065"/>
                  </a:lnTo>
                  <a:lnTo>
                    <a:pt x="335" y="1063"/>
                  </a:lnTo>
                  <a:lnTo>
                    <a:pt x="332" y="1063"/>
                  </a:lnTo>
                  <a:lnTo>
                    <a:pt x="329" y="1062"/>
                  </a:lnTo>
                  <a:lnTo>
                    <a:pt x="326" y="1062"/>
                  </a:lnTo>
                  <a:lnTo>
                    <a:pt x="323" y="1063"/>
                  </a:lnTo>
                  <a:lnTo>
                    <a:pt x="321" y="1063"/>
                  </a:lnTo>
                  <a:lnTo>
                    <a:pt x="318" y="1064"/>
                  </a:lnTo>
                  <a:lnTo>
                    <a:pt x="314" y="1067"/>
                  </a:lnTo>
                  <a:lnTo>
                    <a:pt x="309" y="1071"/>
                  </a:lnTo>
                  <a:lnTo>
                    <a:pt x="305" y="1075"/>
                  </a:lnTo>
                  <a:lnTo>
                    <a:pt x="301" y="1080"/>
                  </a:lnTo>
                  <a:lnTo>
                    <a:pt x="298" y="1085"/>
                  </a:lnTo>
                  <a:lnTo>
                    <a:pt x="290" y="1095"/>
                  </a:lnTo>
                  <a:lnTo>
                    <a:pt x="286" y="1100"/>
                  </a:lnTo>
                  <a:lnTo>
                    <a:pt x="281" y="1104"/>
                  </a:lnTo>
                  <a:lnTo>
                    <a:pt x="277" y="1108"/>
                  </a:lnTo>
                  <a:lnTo>
                    <a:pt x="272" y="1111"/>
                  </a:lnTo>
                  <a:lnTo>
                    <a:pt x="269" y="1112"/>
                  </a:lnTo>
                  <a:lnTo>
                    <a:pt x="266" y="1113"/>
                  </a:lnTo>
                  <a:lnTo>
                    <a:pt x="263" y="1113"/>
                  </a:lnTo>
                  <a:lnTo>
                    <a:pt x="260" y="1113"/>
                  </a:lnTo>
                  <a:lnTo>
                    <a:pt x="250" y="1113"/>
                  </a:lnTo>
                  <a:lnTo>
                    <a:pt x="246" y="1112"/>
                  </a:lnTo>
                  <a:lnTo>
                    <a:pt x="242" y="1111"/>
                  </a:lnTo>
                  <a:lnTo>
                    <a:pt x="238" y="1109"/>
                  </a:lnTo>
                  <a:lnTo>
                    <a:pt x="234" y="1108"/>
                  </a:lnTo>
                  <a:lnTo>
                    <a:pt x="226" y="1104"/>
                  </a:lnTo>
                  <a:lnTo>
                    <a:pt x="219" y="1099"/>
                  </a:lnTo>
                  <a:lnTo>
                    <a:pt x="213" y="1093"/>
                  </a:lnTo>
                  <a:lnTo>
                    <a:pt x="207" y="1086"/>
                  </a:lnTo>
                  <a:lnTo>
                    <a:pt x="202" y="1079"/>
                  </a:lnTo>
                  <a:lnTo>
                    <a:pt x="198" y="1071"/>
                  </a:lnTo>
                  <a:lnTo>
                    <a:pt x="194" y="1063"/>
                  </a:lnTo>
                  <a:lnTo>
                    <a:pt x="191" y="1054"/>
                  </a:lnTo>
                  <a:lnTo>
                    <a:pt x="188" y="1045"/>
                  </a:lnTo>
                  <a:lnTo>
                    <a:pt x="186" y="1036"/>
                  </a:lnTo>
                  <a:lnTo>
                    <a:pt x="185" y="1026"/>
                  </a:lnTo>
                  <a:lnTo>
                    <a:pt x="184" y="1016"/>
                  </a:lnTo>
                  <a:lnTo>
                    <a:pt x="184" y="1007"/>
                  </a:lnTo>
                  <a:lnTo>
                    <a:pt x="185" y="997"/>
                  </a:lnTo>
                  <a:lnTo>
                    <a:pt x="186" y="988"/>
                  </a:lnTo>
                  <a:lnTo>
                    <a:pt x="188" y="978"/>
                  </a:lnTo>
                  <a:lnTo>
                    <a:pt x="191" y="969"/>
                  </a:lnTo>
                  <a:lnTo>
                    <a:pt x="194" y="960"/>
                  </a:lnTo>
                  <a:lnTo>
                    <a:pt x="198" y="951"/>
                  </a:lnTo>
                  <a:lnTo>
                    <a:pt x="202" y="943"/>
                  </a:lnTo>
                  <a:lnTo>
                    <a:pt x="207" y="935"/>
                  </a:lnTo>
                  <a:lnTo>
                    <a:pt x="213" y="928"/>
                  </a:lnTo>
                  <a:lnTo>
                    <a:pt x="219" y="922"/>
                  </a:lnTo>
                  <a:lnTo>
                    <a:pt x="222" y="919"/>
                  </a:lnTo>
                  <a:lnTo>
                    <a:pt x="225" y="917"/>
                  </a:lnTo>
                  <a:lnTo>
                    <a:pt x="232" y="912"/>
                  </a:lnTo>
                  <a:lnTo>
                    <a:pt x="236" y="911"/>
                  </a:lnTo>
                  <a:lnTo>
                    <a:pt x="240" y="909"/>
                  </a:lnTo>
                  <a:lnTo>
                    <a:pt x="244" y="908"/>
                  </a:lnTo>
                  <a:lnTo>
                    <a:pt x="248" y="907"/>
                  </a:lnTo>
                  <a:lnTo>
                    <a:pt x="257" y="906"/>
                  </a:lnTo>
                  <a:lnTo>
                    <a:pt x="261" y="906"/>
                  </a:lnTo>
                  <a:lnTo>
                    <a:pt x="266" y="907"/>
                  </a:lnTo>
                  <a:lnTo>
                    <a:pt x="269" y="907"/>
                  </a:lnTo>
                  <a:lnTo>
                    <a:pt x="273" y="908"/>
                  </a:lnTo>
                  <a:lnTo>
                    <a:pt x="276" y="910"/>
                  </a:lnTo>
                  <a:lnTo>
                    <a:pt x="278" y="912"/>
                  </a:lnTo>
                  <a:lnTo>
                    <a:pt x="281" y="914"/>
                  </a:lnTo>
                  <a:lnTo>
                    <a:pt x="283" y="917"/>
                  </a:lnTo>
                  <a:lnTo>
                    <a:pt x="287" y="922"/>
                  </a:lnTo>
                  <a:lnTo>
                    <a:pt x="291" y="929"/>
                  </a:lnTo>
                  <a:lnTo>
                    <a:pt x="294" y="936"/>
                  </a:lnTo>
                  <a:lnTo>
                    <a:pt x="299" y="951"/>
                  </a:lnTo>
                  <a:lnTo>
                    <a:pt x="301" y="958"/>
                  </a:lnTo>
                  <a:lnTo>
                    <a:pt x="304" y="965"/>
                  </a:lnTo>
                  <a:lnTo>
                    <a:pt x="307" y="972"/>
                  </a:lnTo>
                  <a:lnTo>
                    <a:pt x="310" y="977"/>
                  </a:lnTo>
                  <a:lnTo>
                    <a:pt x="312" y="979"/>
                  </a:lnTo>
                  <a:lnTo>
                    <a:pt x="314" y="981"/>
                  </a:lnTo>
                  <a:lnTo>
                    <a:pt x="317" y="983"/>
                  </a:lnTo>
                  <a:lnTo>
                    <a:pt x="319" y="984"/>
                  </a:lnTo>
                  <a:lnTo>
                    <a:pt x="322" y="985"/>
                  </a:lnTo>
                  <a:lnTo>
                    <a:pt x="325" y="986"/>
                  </a:lnTo>
                  <a:lnTo>
                    <a:pt x="328" y="986"/>
                  </a:lnTo>
                  <a:lnTo>
                    <a:pt x="332" y="985"/>
                  </a:lnTo>
                  <a:lnTo>
                    <a:pt x="339" y="983"/>
                  </a:lnTo>
                  <a:lnTo>
                    <a:pt x="345" y="980"/>
                  </a:lnTo>
                  <a:lnTo>
                    <a:pt x="351" y="977"/>
                  </a:lnTo>
                  <a:lnTo>
                    <a:pt x="354" y="975"/>
                  </a:lnTo>
                  <a:lnTo>
                    <a:pt x="357" y="973"/>
                  </a:lnTo>
                  <a:lnTo>
                    <a:pt x="361" y="969"/>
                  </a:lnTo>
                  <a:lnTo>
                    <a:pt x="366" y="963"/>
                  </a:lnTo>
                  <a:lnTo>
                    <a:pt x="369" y="957"/>
                  </a:lnTo>
                  <a:lnTo>
                    <a:pt x="372" y="950"/>
                  </a:lnTo>
                  <a:lnTo>
                    <a:pt x="377" y="937"/>
                  </a:lnTo>
                  <a:lnTo>
                    <a:pt x="381" y="924"/>
                  </a:lnTo>
                  <a:lnTo>
                    <a:pt x="383" y="912"/>
                  </a:lnTo>
                  <a:lnTo>
                    <a:pt x="385" y="897"/>
                  </a:lnTo>
                  <a:lnTo>
                    <a:pt x="386" y="884"/>
                  </a:lnTo>
                  <a:lnTo>
                    <a:pt x="386" y="871"/>
                  </a:lnTo>
                  <a:lnTo>
                    <a:pt x="386" y="859"/>
                  </a:lnTo>
                  <a:lnTo>
                    <a:pt x="385" y="847"/>
                  </a:lnTo>
                  <a:lnTo>
                    <a:pt x="384" y="835"/>
                  </a:lnTo>
                  <a:lnTo>
                    <a:pt x="381" y="824"/>
                  </a:lnTo>
                  <a:lnTo>
                    <a:pt x="378" y="813"/>
                  </a:lnTo>
                  <a:lnTo>
                    <a:pt x="375" y="802"/>
                  </a:lnTo>
                  <a:lnTo>
                    <a:pt x="371" y="792"/>
                  </a:lnTo>
                  <a:lnTo>
                    <a:pt x="366" y="782"/>
                  </a:lnTo>
                  <a:lnTo>
                    <a:pt x="360" y="772"/>
                  </a:lnTo>
                  <a:lnTo>
                    <a:pt x="354" y="762"/>
                  </a:lnTo>
                  <a:lnTo>
                    <a:pt x="347" y="752"/>
                  </a:lnTo>
                  <a:lnTo>
                    <a:pt x="339" y="742"/>
                  </a:lnTo>
                  <a:lnTo>
                    <a:pt x="331" y="732"/>
                  </a:lnTo>
                  <a:lnTo>
                    <a:pt x="322" y="722"/>
                  </a:lnTo>
                  <a:lnTo>
                    <a:pt x="307" y="706"/>
                  </a:lnTo>
                  <a:lnTo>
                    <a:pt x="299" y="698"/>
                  </a:lnTo>
                  <a:lnTo>
                    <a:pt x="292" y="692"/>
                  </a:lnTo>
                  <a:lnTo>
                    <a:pt x="284" y="686"/>
                  </a:lnTo>
                  <a:lnTo>
                    <a:pt x="276" y="681"/>
                  </a:lnTo>
                  <a:lnTo>
                    <a:pt x="268" y="676"/>
                  </a:lnTo>
                  <a:lnTo>
                    <a:pt x="260" y="671"/>
                  </a:lnTo>
                  <a:lnTo>
                    <a:pt x="243" y="663"/>
                  </a:lnTo>
                  <a:lnTo>
                    <a:pt x="234" y="660"/>
                  </a:lnTo>
                  <a:lnTo>
                    <a:pt x="225" y="657"/>
                  </a:lnTo>
                  <a:lnTo>
                    <a:pt x="206" y="651"/>
                  </a:lnTo>
                  <a:lnTo>
                    <a:pt x="184" y="645"/>
                  </a:lnTo>
                  <a:lnTo>
                    <a:pt x="173" y="643"/>
                  </a:lnTo>
                  <a:lnTo>
                    <a:pt x="163" y="641"/>
                  </a:lnTo>
                  <a:lnTo>
                    <a:pt x="144" y="639"/>
                  </a:lnTo>
                  <a:lnTo>
                    <a:pt x="134" y="638"/>
                  </a:lnTo>
                  <a:lnTo>
                    <a:pt x="125" y="638"/>
                  </a:lnTo>
                  <a:lnTo>
                    <a:pt x="114" y="639"/>
                  </a:lnTo>
                  <a:lnTo>
                    <a:pt x="103" y="639"/>
                  </a:lnTo>
                  <a:lnTo>
                    <a:pt x="106" y="635"/>
                  </a:lnTo>
                  <a:lnTo>
                    <a:pt x="116" y="626"/>
                  </a:lnTo>
                  <a:lnTo>
                    <a:pt x="125" y="615"/>
                  </a:lnTo>
                  <a:lnTo>
                    <a:pt x="129" y="610"/>
                  </a:lnTo>
                  <a:lnTo>
                    <a:pt x="133" y="604"/>
                  </a:lnTo>
                  <a:lnTo>
                    <a:pt x="141" y="592"/>
                  </a:lnTo>
                  <a:lnTo>
                    <a:pt x="147" y="580"/>
                  </a:lnTo>
                  <a:lnTo>
                    <a:pt x="153" y="566"/>
                  </a:lnTo>
                  <a:lnTo>
                    <a:pt x="158" y="551"/>
                  </a:lnTo>
                  <a:lnTo>
                    <a:pt x="162" y="536"/>
                  </a:lnTo>
                  <a:lnTo>
                    <a:pt x="164" y="528"/>
                  </a:lnTo>
                  <a:lnTo>
                    <a:pt x="166" y="520"/>
                  </a:lnTo>
                  <a:lnTo>
                    <a:pt x="168" y="506"/>
                  </a:lnTo>
                  <a:lnTo>
                    <a:pt x="170" y="492"/>
                  </a:lnTo>
                  <a:lnTo>
                    <a:pt x="170" y="479"/>
                  </a:lnTo>
                  <a:lnTo>
                    <a:pt x="169" y="466"/>
                  </a:lnTo>
                  <a:lnTo>
                    <a:pt x="167" y="452"/>
                  </a:lnTo>
                  <a:lnTo>
                    <a:pt x="164" y="438"/>
                  </a:lnTo>
                  <a:lnTo>
                    <a:pt x="159" y="423"/>
                  </a:lnTo>
                  <a:lnTo>
                    <a:pt x="157" y="415"/>
                  </a:lnTo>
                  <a:lnTo>
                    <a:pt x="155" y="411"/>
                  </a:lnTo>
                  <a:lnTo>
                    <a:pt x="153" y="407"/>
                  </a:lnTo>
                  <a:lnTo>
                    <a:pt x="149" y="401"/>
                  </a:lnTo>
                  <a:lnTo>
                    <a:pt x="147" y="398"/>
                  </a:lnTo>
                  <a:lnTo>
                    <a:pt x="144" y="395"/>
                  </a:lnTo>
                  <a:lnTo>
                    <a:pt x="141" y="393"/>
                  </a:lnTo>
                  <a:lnTo>
                    <a:pt x="138" y="391"/>
                  </a:lnTo>
                  <a:lnTo>
                    <a:pt x="131" y="387"/>
                  </a:lnTo>
                  <a:lnTo>
                    <a:pt x="124" y="384"/>
                  </a:lnTo>
                  <a:lnTo>
                    <a:pt x="120" y="383"/>
                  </a:lnTo>
                  <a:lnTo>
                    <a:pt x="115" y="382"/>
                  </a:lnTo>
                  <a:lnTo>
                    <a:pt x="111" y="382"/>
                  </a:lnTo>
                  <a:lnTo>
                    <a:pt x="106" y="383"/>
                  </a:lnTo>
                  <a:lnTo>
                    <a:pt x="104" y="383"/>
                  </a:lnTo>
                  <a:lnTo>
                    <a:pt x="102" y="384"/>
                  </a:lnTo>
                  <a:lnTo>
                    <a:pt x="98" y="386"/>
                  </a:lnTo>
                  <a:lnTo>
                    <a:pt x="92" y="392"/>
                  </a:lnTo>
                  <a:lnTo>
                    <a:pt x="85" y="400"/>
                  </a:lnTo>
                  <a:lnTo>
                    <a:pt x="79" y="407"/>
                  </a:lnTo>
                  <a:lnTo>
                    <a:pt x="75" y="410"/>
                  </a:lnTo>
                  <a:lnTo>
                    <a:pt x="72" y="413"/>
                  </a:lnTo>
                  <a:lnTo>
                    <a:pt x="68" y="416"/>
                  </a:lnTo>
                  <a:lnTo>
                    <a:pt x="64" y="418"/>
                  </a:lnTo>
                  <a:lnTo>
                    <a:pt x="60" y="419"/>
                  </a:lnTo>
                  <a:lnTo>
                    <a:pt x="55" y="420"/>
                  </a:lnTo>
                  <a:lnTo>
                    <a:pt x="47" y="419"/>
                  </a:lnTo>
                  <a:lnTo>
                    <a:pt x="43" y="418"/>
                  </a:lnTo>
                  <a:lnTo>
                    <a:pt x="40" y="417"/>
                  </a:lnTo>
                  <a:lnTo>
                    <a:pt x="33" y="414"/>
                  </a:lnTo>
                  <a:lnTo>
                    <a:pt x="27" y="410"/>
                  </a:lnTo>
                  <a:lnTo>
                    <a:pt x="21" y="405"/>
                  </a:lnTo>
                  <a:lnTo>
                    <a:pt x="17" y="399"/>
                  </a:lnTo>
                  <a:lnTo>
                    <a:pt x="12" y="393"/>
                  </a:lnTo>
                  <a:lnTo>
                    <a:pt x="9" y="386"/>
                  </a:lnTo>
                  <a:lnTo>
                    <a:pt x="6" y="378"/>
                  </a:lnTo>
                  <a:lnTo>
                    <a:pt x="4" y="374"/>
                  </a:lnTo>
                  <a:lnTo>
                    <a:pt x="3" y="370"/>
                  </a:lnTo>
                  <a:lnTo>
                    <a:pt x="2" y="362"/>
                  </a:lnTo>
                  <a:lnTo>
                    <a:pt x="0" y="354"/>
                  </a:lnTo>
                  <a:lnTo>
                    <a:pt x="0" y="345"/>
                  </a:lnTo>
                  <a:lnTo>
                    <a:pt x="0" y="336"/>
                  </a:lnTo>
                  <a:lnTo>
                    <a:pt x="0" y="328"/>
                  </a:lnTo>
                  <a:lnTo>
                    <a:pt x="2" y="320"/>
                  </a:lnTo>
                  <a:lnTo>
                    <a:pt x="5" y="306"/>
                  </a:lnTo>
                  <a:lnTo>
                    <a:pt x="7" y="299"/>
                  </a:lnTo>
                  <a:lnTo>
                    <a:pt x="9" y="293"/>
                  </a:lnTo>
                  <a:lnTo>
                    <a:pt x="11" y="286"/>
                  </a:lnTo>
                  <a:lnTo>
                    <a:pt x="14" y="280"/>
                  </a:lnTo>
                  <a:lnTo>
                    <a:pt x="18" y="275"/>
                  </a:lnTo>
                  <a:lnTo>
                    <a:pt x="21" y="269"/>
                  </a:lnTo>
                  <a:lnTo>
                    <a:pt x="25" y="265"/>
                  </a:lnTo>
                  <a:lnTo>
                    <a:pt x="27" y="262"/>
                  </a:lnTo>
                  <a:lnTo>
                    <a:pt x="30" y="260"/>
                  </a:lnTo>
                  <a:lnTo>
                    <a:pt x="32" y="258"/>
                  </a:lnTo>
                  <a:lnTo>
                    <a:pt x="34" y="256"/>
                  </a:lnTo>
                  <a:lnTo>
                    <a:pt x="40" y="253"/>
                  </a:lnTo>
                  <a:lnTo>
                    <a:pt x="45" y="251"/>
                  </a:lnTo>
                  <a:lnTo>
                    <a:pt x="51" y="249"/>
                  </a:lnTo>
                  <a:lnTo>
                    <a:pt x="57" y="248"/>
                  </a:lnTo>
                  <a:lnTo>
                    <a:pt x="64" y="247"/>
                  </a:lnTo>
                  <a:lnTo>
                    <a:pt x="67" y="248"/>
                  </a:lnTo>
                  <a:lnTo>
                    <a:pt x="70" y="248"/>
                  </a:lnTo>
                  <a:lnTo>
                    <a:pt x="74" y="250"/>
                  </a:lnTo>
                  <a:lnTo>
                    <a:pt x="78" y="252"/>
                  </a:lnTo>
                  <a:lnTo>
                    <a:pt x="82" y="255"/>
                  </a:lnTo>
                  <a:lnTo>
                    <a:pt x="85" y="259"/>
                  </a:lnTo>
                  <a:lnTo>
                    <a:pt x="89" y="263"/>
                  </a:lnTo>
                  <a:lnTo>
                    <a:pt x="95" y="273"/>
                  </a:lnTo>
                  <a:lnTo>
                    <a:pt x="101" y="282"/>
                  </a:lnTo>
                  <a:lnTo>
                    <a:pt x="107" y="290"/>
                  </a:lnTo>
                  <a:lnTo>
                    <a:pt x="111" y="293"/>
                  </a:lnTo>
                  <a:lnTo>
                    <a:pt x="115" y="295"/>
                  </a:lnTo>
                  <a:lnTo>
                    <a:pt x="119" y="297"/>
                  </a:lnTo>
                  <a:lnTo>
                    <a:pt x="125" y="298"/>
                  </a:lnTo>
                  <a:lnTo>
                    <a:pt x="131" y="297"/>
                  </a:lnTo>
                  <a:lnTo>
                    <a:pt x="137" y="296"/>
                  </a:lnTo>
                  <a:lnTo>
                    <a:pt x="143" y="295"/>
                  </a:lnTo>
                  <a:lnTo>
                    <a:pt x="148" y="292"/>
                  </a:lnTo>
                  <a:lnTo>
                    <a:pt x="153" y="289"/>
                  </a:lnTo>
                  <a:lnTo>
                    <a:pt x="158" y="286"/>
                  </a:lnTo>
                  <a:lnTo>
                    <a:pt x="162" y="282"/>
                  </a:lnTo>
                  <a:lnTo>
                    <a:pt x="166" y="278"/>
                  </a:lnTo>
                  <a:lnTo>
                    <a:pt x="170" y="273"/>
                  </a:lnTo>
                  <a:lnTo>
                    <a:pt x="173" y="268"/>
                  </a:lnTo>
                  <a:lnTo>
                    <a:pt x="176" y="262"/>
                  </a:lnTo>
                  <a:lnTo>
                    <a:pt x="179" y="257"/>
                  </a:lnTo>
                  <a:lnTo>
                    <a:pt x="184" y="244"/>
                  </a:lnTo>
                  <a:lnTo>
                    <a:pt x="187" y="232"/>
                  </a:lnTo>
                  <a:lnTo>
                    <a:pt x="189" y="224"/>
                  </a:lnTo>
                  <a:lnTo>
                    <a:pt x="191" y="216"/>
                  </a:lnTo>
                  <a:lnTo>
                    <a:pt x="192" y="201"/>
                  </a:lnTo>
                  <a:lnTo>
                    <a:pt x="192" y="193"/>
                  </a:lnTo>
                  <a:lnTo>
                    <a:pt x="192" y="186"/>
                  </a:lnTo>
                  <a:lnTo>
                    <a:pt x="191" y="178"/>
                  </a:lnTo>
                  <a:lnTo>
                    <a:pt x="189" y="171"/>
                  </a:lnTo>
                  <a:lnTo>
                    <a:pt x="187" y="164"/>
                  </a:lnTo>
                  <a:lnTo>
                    <a:pt x="184" y="158"/>
                  </a:lnTo>
                  <a:lnTo>
                    <a:pt x="181" y="152"/>
                  </a:lnTo>
                  <a:lnTo>
                    <a:pt x="177" y="147"/>
                  </a:lnTo>
                  <a:lnTo>
                    <a:pt x="172" y="142"/>
                  </a:lnTo>
                  <a:lnTo>
                    <a:pt x="166" y="138"/>
                  </a:lnTo>
                  <a:lnTo>
                    <a:pt x="160" y="134"/>
                  </a:lnTo>
                  <a:lnTo>
                    <a:pt x="153" y="131"/>
                  </a:lnTo>
                  <a:lnTo>
                    <a:pt x="150" y="131"/>
                  </a:lnTo>
                  <a:lnTo>
                    <a:pt x="147" y="130"/>
                  </a:lnTo>
                  <a:lnTo>
                    <a:pt x="144" y="130"/>
                  </a:lnTo>
                  <a:lnTo>
                    <a:pt x="142" y="131"/>
                  </a:lnTo>
                  <a:lnTo>
                    <a:pt x="137" y="132"/>
                  </a:lnTo>
                  <a:lnTo>
                    <a:pt x="134" y="133"/>
                  </a:lnTo>
                  <a:lnTo>
                    <a:pt x="132" y="134"/>
                  </a:lnTo>
                  <a:lnTo>
                    <a:pt x="127" y="137"/>
                  </a:lnTo>
                  <a:lnTo>
                    <a:pt x="123" y="140"/>
                  </a:lnTo>
                  <a:lnTo>
                    <a:pt x="114" y="148"/>
                  </a:lnTo>
                  <a:lnTo>
                    <a:pt x="105" y="156"/>
                  </a:lnTo>
                  <a:lnTo>
                    <a:pt x="101" y="160"/>
                  </a:lnTo>
                  <a:lnTo>
                    <a:pt x="96" y="163"/>
                  </a:lnTo>
                  <a:lnTo>
                    <a:pt x="94" y="164"/>
                  </a:lnTo>
                  <a:lnTo>
                    <a:pt x="91" y="165"/>
                  </a:lnTo>
                  <a:lnTo>
                    <a:pt x="85" y="167"/>
                  </a:lnTo>
                  <a:lnTo>
                    <a:pt x="82" y="167"/>
                  </a:lnTo>
                  <a:lnTo>
                    <a:pt x="79" y="167"/>
                  </a:lnTo>
                  <a:lnTo>
                    <a:pt x="77" y="167"/>
                  </a:lnTo>
                  <a:lnTo>
                    <a:pt x="74" y="166"/>
                  </a:lnTo>
                  <a:lnTo>
                    <a:pt x="64" y="163"/>
                  </a:lnTo>
                  <a:lnTo>
                    <a:pt x="56" y="159"/>
                  </a:lnTo>
                  <a:lnTo>
                    <a:pt x="49" y="154"/>
                  </a:lnTo>
                  <a:lnTo>
                    <a:pt x="46" y="151"/>
                  </a:lnTo>
                  <a:lnTo>
                    <a:pt x="43" y="148"/>
                  </a:lnTo>
                  <a:lnTo>
                    <a:pt x="40" y="145"/>
                  </a:lnTo>
                  <a:lnTo>
                    <a:pt x="37" y="141"/>
                  </a:lnTo>
                  <a:lnTo>
                    <a:pt x="33" y="134"/>
                  </a:lnTo>
                  <a:lnTo>
                    <a:pt x="29" y="125"/>
                  </a:lnTo>
                  <a:lnTo>
                    <a:pt x="28" y="121"/>
                  </a:lnTo>
                  <a:lnTo>
                    <a:pt x="27" y="116"/>
                  </a:lnTo>
                  <a:lnTo>
                    <a:pt x="22" y="107"/>
                  </a:lnTo>
                  <a:lnTo>
                    <a:pt x="19" y="99"/>
                  </a:lnTo>
                  <a:lnTo>
                    <a:pt x="17" y="91"/>
                  </a:lnTo>
                  <a:lnTo>
                    <a:pt x="16" y="84"/>
                  </a:lnTo>
                  <a:lnTo>
                    <a:pt x="16" y="76"/>
                  </a:lnTo>
                  <a:lnTo>
                    <a:pt x="16" y="67"/>
                  </a:lnTo>
                  <a:lnTo>
                    <a:pt x="18" y="59"/>
                  </a:lnTo>
                  <a:lnTo>
                    <a:pt x="20" y="50"/>
                  </a:lnTo>
                  <a:lnTo>
                    <a:pt x="24" y="41"/>
                  </a:lnTo>
                  <a:lnTo>
                    <a:pt x="27" y="33"/>
                  </a:lnTo>
                  <a:lnTo>
                    <a:pt x="32" y="26"/>
                  </a:lnTo>
                  <a:lnTo>
                    <a:pt x="36" y="20"/>
                  </a:lnTo>
                  <a:lnTo>
                    <a:pt x="42" y="14"/>
                  </a:lnTo>
                  <a:lnTo>
                    <a:pt x="49" y="9"/>
                  </a:lnTo>
                  <a:lnTo>
                    <a:pt x="56" y="4"/>
                  </a:lnTo>
                  <a:lnTo>
                    <a:pt x="64" y="0"/>
                  </a:lnTo>
                  <a:lnTo>
                    <a:pt x="833" y="0"/>
                  </a:lnTo>
                  <a:close/>
                </a:path>
              </a:pathLst>
            </a:custGeom>
            <a:solidFill>
              <a:srgbClr val="7A0029"/>
            </a:solidFill>
            <a:ln w="19050" cap="flat" cmpd="sng">
              <a:solidFill>
                <a:srgbClr val="7A0029"/>
              </a:solidFill>
              <a:prstDash val="solid"/>
              <a:round/>
              <a:headEnd type="none" w="med" len="med"/>
              <a:tailEnd type="none" w="med" len="med"/>
            </a:ln>
            <a:effectLst>
              <a:outerShdw dist="35921" dir="2700000" algn="ctr" rotWithShape="0">
                <a:schemeClr val="tx1"/>
              </a:outerShdw>
            </a:effectLst>
          </p:spPr>
          <p:txBody>
            <a:bodyPr/>
            <a:lstStyle/>
            <a:p>
              <a:pPr eaLnBrk="0" hangingPunct="0">
                <a:defRPr/>
              </a:pPr>
              <a:endParaRPr lang="zh-CN" altLang="en-US">
                <a:latin typeface="Times" charset="0"/>
                <a:ea typeface="宋体" panose="02010600030101010101" pitchFamily="2" charset="-122"/>
              </a:endParaRPr>
            </a:p>
          </p:txBody>
        </p:sp>
        <p:sp>
          <p:nvSpPr>
            <p:cNvPr id="20" name="Text Box 11"/>
            <p:cNvSpPr txBox="1">
              <a:spLocks noChangeArrowheads="1"/>
            </p:cNvSpPr>
            <p:nvPr/>
          </p:nvSpPr>
          <p:spPr bwMode="auto">
            <a:xfrm>
              <a:off x="4392" y="1083"/>
              <a:ext cx="745" cy="220"/>
            </a:xfrm>
            <a:prstGeom prst="rect">
              <a:avLst/>
            </a:prstGeom>
            <a:noFill/>
            <a:ln w="12700">
              <a:noFill/>
              <a:miter lim="800000"/>
              <a:headEnd type="none" w="sm" len="sm"/>
              <a:tailEnd type="none" w="sm" len="sm"/>
            </a:ln>
            <a:effectLst>
              <a:outerShdw dist="35921" dir="2700000" algn="ctr" rotWithShape="0">
                <a:schemeClr val="tx1"/>
              </a:outerShdw>
            </a:effectLst>
          </p:spPr>
          <p:txBody>
            <a:bodyPr>
              <a:spAutoFit/>
            </a:bodyPr>
            <a:lstStyle/>
            <a:p>
              <a:pPr algn="ctr" eaLnBrk="0" hangingPunct="0">
                <a:lnSpc>
                  <a:spcPct val="90000"/>
                </a:lnSpc>
                <a:defRPr/>
              </a:pPr>
              <a:r>
                <a:rPr lang="zh-CN" altLang="en-US" sz="1400">
                  <a:solidFill>
                    <a:srgbClr val="FFFFFF"/>
                  </a:solidFill>
                  <a:latin typeface="Arial Narrow" pitchFamily="34" charset="0"/>
                  <a:ea typeface="宋体" panose="02010600030101010101" pitchFamily="2" charset="-122"/>
                </a:rPr>
                <a:t>目标和指标</a:t>
              </a:r>
              <a:endParaRPr lang="en-US" altLang="zh-CN" sz="1400">
                <a:solidFill>
                  <a:srgbClr val="FFFFFF"/>
                </a:solidFill>
                <a:latin typeface="Arial Narrow" pitchFamily="34" charset="0"/>
                <a:ea typeface="宋体" panose="02010600030101010101" pitchFamily="2" charset="-122"/>
              </a:endParaRPr>
            </a:p>
          </p:txBody>
        </p:sp>
        <p:sp>
          <p:nvSpPr>
            <p:cNvPr id="21" name="Text Box 12"/>
            <p:cNvSpPr txBox="1">
              <a:spLocks noChangeArrowheads="1"/>
            </p:cNvSpPr>
            <p:nvPr/>
          </p:nvSpPr>
          <p:spPr bwMode="auto">
            <a:xfrm>
              <a:off x="4483" y="2517"/>
              <a:ext cx="585" cy="220"/>
            </a:xfrm>
            <a:prstGeom prst="rect">
              <a:avLst/>
            </a:prstGeom>
            <a:noFill/>
            <a:ln w="12700">
              <a:noFill/>
              <a:miter lim="800000"/>
              <a:headEnd type="none" w="sm" len="sm"/>
              <a:tailEnd type="none" w="sm" len="sm"/>
            </a:ln>
            <a:effectLst>
              <a:outerShdw dist="35921" dir="2700000" algn="ctr" rotWithShape="0">
                <a:schemeClr val="tx1"/>
              </a:outerShdw>
            </a:effectLst>
          </p:spPr>
          <p:txBody>
            <a:bodyPr>
              <a:spAutoFit/>
            </a:bodyPr>
            <a:lstStyle/>
            <a:p>
              <a:pPr algn="ctr" eaLnBrk="0" hangingPunct="0">
                <a:lnSpc>
                  <a:spcPct val="90000"/>
                </a:lnSpc>
                <a:defRPr/>
              </a:pPr>
              <a:r>
                <a:rPr lang="zh-CN" altLang="en-US" sz="1400" dirty="0">
                  <a:solidFill>
                    <a:srgbClr val="FFFFFF"/>
                  </a:solidFill>
                  <a:latin typeface="Arial Narrow" pitchFamily="34" charset="0"/>
                  <a:ea typeface="宋体" panose="02010600030101010101" pitchFamily="2" charset="-122"/>
                </a:rPr>
                <a:t>标准</a:t>
              </a:r>
              <a:endParaRPr lang="zh-CN" altLang="en-US" sz="1400" dirty="0">
                <a:solidFill>
                  <a:srgbClr val="FFFFFF"/>
                </a:solidFill>
                <a:latin typeface="Arial Narrow" pitchFamily="34" charset="0"/>
                <a:ea typeface="宋体" panose="02010600030101010101" pitchFamily="2" charset="-122"/>
              </a:endParaRPr>
            </a:p>
          </p:txBody>
        </p:sp>
        <p:sp>
          <p:nvSpPr>
            <p:cNvPr id="22" name="Text Box 13"/>
            <p:cNvSpPr txBox="1">
              <a:spLocks noChangeArrowheads="1"/>
            </p:cNvSpPr>
            <p:nvPr/>
          </p:nvSpPr>
          <p:spPr bwMode="auto">
            <a:xfrm>
              <a:off x="4404" y="3171"/>
              <a:ext cx="606" cy="220"/>
            </a:xfrm>
            <a:prstGeom prst="rect">
              <a:avLst/>
            </a:prstGeom>
            <a:noFill/>
            <a:ln w="12700">
              <a:noFill/>
              <a:miter lim="800000"/>
              <a:headEnd type="none" w="sm" len="sm"/>
              <a:tailEnd type="none" w="sm" len="sm"/>
            </a:ln>
            <a:effectLst>
              <a:outerShdw dist="35921" dir="2700000" algn="ctr" rotWithShape="0">
                <a:schemeClr val="tx1"/>
              </a:outerShdw>
            </a:effectLst>
          </p:spPr>
          <p:txBody>
            <a:bodyPr>
              <a:spAutoFit/>
            </a:bodyPr>
            <a:lstStyle/>
            <a:p>
              <a:pPr algn="ctr" eaLnBrk="0" hangingPunct="0">
                <a:lnSpc>
                  <a:spcPct val="90000"/>
                </a:lnSpc>
                <a:defRPr/>
              </a:pPr>
              <a:r>
                <a:rPr lang="zh-CN" altLang="en-US" sz="1400">
                  <a:solidFill>
                    <a:srgbClr val="FFFFFF"/>
                  </a:solidFill>
                  <a:latin typeface="Arial Narrow" pitchFamily="34" charset="0"/>
                  <a:ea typeface="宋体" panose="02010600030101010101" pitchFamily="2" charset="-122"/>
                </a:rPr>
                <a:t>激励机制</a:t>
              </a:r>
              <a:endParaRPr lang="zh-CN" altLang="en-US" sz="1400">
                <a:solidFill>
                  <a:srgbClr val="FFFFFF"/>
                </a:solidFill>
                <a:latin typeface="Arial Narrow" pitchFamily="34" charset="0"/>
                <a:ea typeface="宋体" panose="02010600030101010101" pitchFamily="2" charset="-122"/>
              </a:endParaRPr>
            </a:p>
          </p:txBody>
        </p:sp>
        <p:sp>
          <p:nvSpPr>
            <p:cNvPr id="23" name="Text Box 14"/>
            <p:cNvSpPr txBox="1">
              <a:spLocks noChangeArrowheads="1"/>
            </p:cNvSpPr>
            <p:nvPr/>
          </p:nvSpPr>
          <p:spPr bwMode="auto">
            <a:xfrm>
              <a:off x="2830" y="3526"/>
              <a:ext cx="539" cy="220"/>
            </a:xfrm>
            <a:prstGeom prst="rect">
              <a:avLst/>
            </a:prstGeom>
            <a:noFill/>
            <a:ln w="12700">
              <a:noFill/>
              <a:miter lim="800000"/>
              <a:headEnd type="none" w="sm" len="sm"/>
              <a:tailEnd type="none" w="sm" len="sm"/>
            </a:ln>
            <a:effectLst>
              <a:outerShdw dist="35921" dir="2700000" algn="ctr" rotWithShape="0">
                <a:schemeClr val="tx1"/>
              </a:outerShdw>
            </a:effectLst>
          </p:spPr>
          <p:txBody>
            <a:bodyPr>
              <a:spAutoFit/>
            </a:bodyPr>
            <a:lstStyle/>
            <a:p>
              <a:pPr algn="ctr" eaLnBrk="0" hangingPunct="0">
                <a:lnSpc>
                  <a:spcPct val="90000"/>
                </a:lnSpc>
                <a:defRPr/>
              </a:pPr>
              <a:r>
                <a:rPr lang="zh-CN" altLang="en-US" sz="1400">
                  <a:solidFill>
                    <a:srgbClr val="FFFFFF"/>
                  </a:solidFill>
                  <a:latin typeface="Arial Narrow" pitchFamily="34" charset="0"/>
                  <a:ea typeface="宋体" panose="02010600030101010101" pitchFamily="2" charset="-122"/>
                </a:rPr>
                <a:t>培训</a:t>
              </a:r>
              <a:endParaRPr lang="zh-CN" altLang="en-US" sz="1400">
                <a:solidFill>
                  <a:srgbClr val="FFFFFF"/>
                </a:solidFill>
                <a:latin typeface="Arial Narrow" pitchFamily="34" charset="0"/>
                <a:ea typeface="宋体" panose="02010600030101010101" pitchFamily="2" charset="-122"/>
              </a:endParaRPr>
            </a:p>
          </p:txBody>
        </p:sp>
        <p:sp>
          <p:nvSpPr>
            <p:cNvPr id="24" name="Text Box 15"/>
            <p:cNvSpPr txBox="1">
              <a:spLocks noChangeArrowheads="1"/>
            </p:cNvSpPr>
            <p:nvPr/>
          </p:nvSpPr>
          <p:spPr bwMode="auto">
            <a:xfrm>
              <a:off x="1951" y="3445"/>
              <a:ext cx="703" cy="220"/>
            </a:xfrm>
            <a:prstGeom prst="rect">
              <a:avLst/>
            </a:prstGeom>
            <a:noFill/>
            <a:ln w="12700">
              <a:noFill/>
              <a:miter lim="800000"/>
              <a:headEnd type="none" w="sm" len="sm"/>
              <a:tailEnd type="none" w="sm" len="sm"/>
            </a:ln>
            <a:effectLst>
              <a:outerShdw dist="35921" dir="2700000" algn="ctr" rotWithShape="0">
                <a:schemeClr val="tx1"/>
              </a:outerShdw>
            </a:effectLst>
          </p:spPr>
          <p:txBody>
            <a:bodyPr>
              <a:spAutoFit/>
            </a:bodyPr>
            <a:lstStyle/>
            <a:p>
              <a:pPr algn="ctr" eaLnBrk="0" hangingPunct="0">
                <a:lnSpc>
                  <a:spcPct val="90000"/>
                </a:lnSpc>
                <a:defRPr/>
              </a:pPr>
              <a:r>
                <a:rPr lang="zh-CN" altLang="en-US" sz="1400" dirty="0">
                  <a:solidFill>
                    <a:srgbClr val="FFFFFF"/>
                  </a:solidFill>
                  <a:latin typeface="Arial Narrow" pitchFamily="34" charset="0"/>
                  <a:ea typeface="宋体" panose="02010600030101010101" pitchFamily="2" charset="-122"/>
                </a:rPr>
                <a:t>审核/观察</a:t>
              </a:r>
              <a:endParaRPr lang="zh-CN" altLang="en-US" sz="1400" dirty="0">
                <a:solidFill>
                  <a:srgbClr val="FFFFFF"/>
                </a:solidFill>
                <a:latin typeface="Arial Narrow" pitchFamily="34" charset="0"/>
                <a:ea typeface="宋体" panose="02010600030101010101" pitchFamily="2" charset="-122"/>
              </a:endParaRPr>
            </a:p>
          </p:txBody>
        </p:sp>
        <p:sp>
          <p:nvSpPr>
            <p:cNvPr id="25" name="Text Box 16"/>
            <p:cNvSpPr txBox="1">
              <a:spLocks noChangeArrowheads="1"/>
            </p:cNvSpPr>
            <p:nvPr/>
          </p:nvSpPr>
          <p:spPr bwMode="auto">
            <a:xfrm>
              <a:off x="745" y="3207"/>
              <a:ext cx="643" cy="518"/>
            </a:xfrm>
            <a:prstGeom prst="rect">
              <a:avLst/>
            </a:prstGeom>
            <a:noFill/>
            <a:ln w="12700">
              <a:noFill/>
              <a:miter lim="800000"/>
              <a:headEnd type="none" w="sm" len="sm"/>
              <a:tailEnd type="none" w="sm" len="sm"/>
            </a:ln>
            <a:effectLst>
              <a:outerShdw dist="35921" dir="2700000" algn="ctr" rotWithShape="0">
                <a:schemeClr val="tx1"/>
              </a:outerShdw>
            </a:effectLst>
          </p:spPr>
          <p:txBody>
            <a:bodyPr>
              <a:spAutoFit/>
            </a:bodyPr>
            <a:lstStyle/>
            <a:p>
              <a:pPr algn="ctr" eaLnBrk="0" hangingPunct="0">
                <a:lnSpc>
                  <a:spcPct val="90000"/>
                </a:lnSpc>
                <a:defRPr/>
              </a:pPr>
              <a:r>
                <a:rPr lang="zh-CN" altLang="en-US" sz="1400">
                  <a:solidFill>
                    <a:srgbClr val="FFFFFF"/>
                  </a:solidFill>
                  <a:latin typeface="Arial Narrow" pitchFamily="34" charset="0"/>
                  <a:ea typeface="宋体" panose="02010600030101010101" pitchFamily="2" charset="-122"/>
                </a:rPr>
                <a:t>支持性的安全专业人员</a:t>
              </a:r>
              <a:endParaRPr lang="zh-CN" altLang="en-US" sz="1400">
                <a:solidFill>
                  <a:srgbClr val="FFFFFF"/>
                </a:solidFill>
                <a:latin typeface="Arial Narrow" pitchFamily="34" charset="0"/>
                <a:ea typeface="宋体" panose="02010600030101010101" pitchFamily="2" charset="-122"/>
              </a:endParaRPr>
            </a:p>
          </p:txBody>
        </p:sp>
        <p:sp>
          <p:nvSpPr>
            <p:cNvPr id="29716" name="Text Box 17"/>
            <p:cNvSpPr txBox="1">
              <a:spLocks noChangeArrowheads="1"/>
            </p:cNvSpPr>
            <p:nvPr/>
          </p:nvSpPr>
          <p:spPr bwMode="auto">
            <a:xfrm>
              <a:off x="1794" y="2042"/>
              <a:ext cx="2229" cy="369"/>
            </a:xfrm>
            <a:prstGeom prst="rect">
              <a:avLst/>
            </a:prstGeom>
            <a:noFill/>
            <a:ln w="12700">
              <a:noFill/>
              <a:miter lim="800000"/>
              <a:headEnd type="none" w="sm" len="sm"/>
              <a:tailEnd type="none" w="sm" len="sm"/>
            </a:ln>
          </p:spPr>
          <p:txBody>
            <a:bodyPr>
              <a:spAutoFit/>
            </a:bodyPr>
            <a:lstStyle/>
            <a:p>
              <a:pPr algn="ctr" eaLnBrk="0" hangingPunct="0">
                <a:lnSpc>
                  <a:spcPct val="90000"/>
                </a:lnSpc>
              </a:pPr>
              <a:r>
                <a:rPr lang="zh-CN" altLang="en-US" sz="2800" dirty="0">
                  <a:solidFill>
                    <a:schemeClr val="bg1"/>
                  </a:solidFill>
                  <a:ea typeface="宋体" panose="02010600030101010101" pitchFamily="2" charset="-122"/>
                </a:rPr>
                <a:t>看得见的管理层承诺</a:t>
              </a:r>
              <a:endParaRPr lang="zh-CN" altLang="en-US" sz="2800" dirty="0">
                <a:solidFill>
                  <a:schemeClr val="bg1"/>
                </a:solidFill>
                <a:ea typeface="宋体" panose="02010600030101010101" pitchFamily="2" charset="-122"/>
              </a:endParaRPr>
            </a:p>
          </p:txBody>
        </p:sp>
        <p:sp>
          <p:nvSpPr>
            <p:cNvPr id="27" name="Freeform 18"/>
            <p:cNvSpPr/>
            <p:nvPr/>
          </p:nvSpPr>
          <p:spPr bwMode="auto">
            <a:xfrm>
              <a:off x="712" y="796"/>
              <a:ext cx="1300" cy="805"/>
            </a:xfrm>
            <a:custGeom>
              <a:avLst/>
              <a:gdLst/>
              <a:ahLst/>
              <a:cxnLst>
                <a:cxn ang="0">
                  <a:pos x="1367" y="255"/>
                </a:cxn>
                <a:cxn ang="0">
                  <a:pos x="1399" y="277"/>
                </a:cxn>
                <a:cxn ang="0">
                  <a:pos x="1450" y="246"/>
                </a:cxn>
                <a:cxn ang="0">
                  <a:pos x="1505" y="264"/>
                </a:cxn>
                <a:cxn ang="0">
                  <a:pos x="1532" y="324"/>
                </a:cxn>
                <a:cxn ang="0">
                  <a:pos x="1521" y="378"/>
                </a:cxn>
                <a:cxn ang="0">
                  <a:pos x="1483" y="415"/>
                </a:cxn>
                <a:cxn ang="0">
                  <a:pos x="1442" y="422"/>
                </a:cxn>
                <a:cxn ang="0">
                  <a:pos x="1388" y="379"/>
                </a:cxn>
                <a:cxn ang="0">
                  <a:pos x="1359" y="382"/>
                </a:cxn>
                <a:cxn ang="0">
                  <a:pos x="1331" y="419"/>
                </a:cxn>
                <a:cxn ang="0">
                  <a:pos x="1325" y="594"/>
                </a:cxn>
                <a:cxn ang="0">
                  <a:pos x="1321" y="627"/>
                </a:cxn>
                <a:cxn ang="0">
                  <a:pos x="1009" y="612"/>
                </a:cxn>
                <a:cxn ang="0">
                  <a:pos x="1005" y="550"/>
                </a:cxn>
                <a:cxn ang="0">
                  <a:pos x="1036" y="512"/>
                </a:cxn>
                <a:cxn ang="0">
                  <a:pos x="1039" y="475"/>
                </a:cxn>
                <a:cxn ang="0">
                  <a:pos x="1003" y="440"/>
                </a:cxn>
                <a:cxn ang="0">
                  <a:pos x="932" y="430"/>
                </a:cxn>
                <a:cxn ang="0">
                  <a:pos x="883" y="449"/>
                </a:cxn>
                <a:cxn ang="0">
                  <a:pos x="863" y="489"/>
                </a:cxn>
                <a:cxn ang="0">
                  <a:pos x="891" y="555"/>
                </a:cxn>
                <a:cxn ang="0">
                  <a:pos x="918" y="633"/>
                </a:cxn>
                <a:cxn ang="0">
                  <a:pos x="888" y="684"/>
                </a:cxn>
                <a:cxn ang="0">
                  <a:pos x="826" y="700"/>
                </a:cxn>
                <a:cxn ang="0">
                  <a:pos x="761" y="676"/>
                </a:cxn>
                <a:cxn ang="0">
                  <a:pos x="735" y="639"/>
                </a:cxn>
                <a:cxn ang="0">
                  <a:pos x="740" y="607"/>
                </a:cxn>
                <a:cxn ang="0">
                  <a:pos x="783" y="564"/>
                </a:cxn>
                <a:cxn ang="0">
                  <a:pos x="779" y="529"/>
                </a:cxn>
                <a:cxn ang="0">
                  <a:pos x="719" y="486"/>
                </a:cxn>
                <a:cxn ang="0">
                  <a:pos x="616" y="476"/>
                </a:cxn>
                <a:cxn ang="0">
                  <a:pos x="513" y="517"/>
                </a:cxn>
                <a:cxn ang="0">
                  <a:pos x="456" y="572"/>
                </a:cxn>
                <a:cxn ang="0">
                  <a:pos x="425" y="632"/>
                </a:cxn>
                <a:cxn ang="0">
                  <a:pos x="430" y="657"/>
                </a:cxn>
                <a:cxn ang="0">
                  <a:pos x="471" y="671"/>
                </a:cxn>
                <a:cxn ang="0">
                  <a:pos x="479" y="713"/>
                </a:cxn>
                <a:cxn ang="0">
                  <a:pos x="451" y="748"/>
                </a:cxn>
                <a:cxn ang="0">
                  <a:pos x="409" y="748"/>
                </a:cxn>
                <a:cxn ang="0">
                  <a:pos x="391" y="713"/>
                </a:cxn>
                <a:cxn ang="0">
                  <a:pos x="372" y="684"/>
                </a:cxn>
                <a:cxn ang="0">
                  <a:pos x="327" y="681"/>
                </a:cxn>
                <a:cxn ang="0">
                  <a:pos x="290" y="709"/>
                </a:cxn>
                <a:cxn ang="0">
                  <a:pos x="282" y="753"/>
                </a:cxn>
                <a:cxn ang="0">
                  <a:pos x="296" y="797"/>
                </a:cxn>
                <a:cxn ang="0">
                  <a:pos x="354" y="838"/>
                </a:cxn>
                <a:cxn ang="0">
                  <a:pos x="365" y="890"/>
                </a:cxn>
                <a:cxn ang="0">
                  <a:pos x="336" y="942"/>
                </a:cxn>
                <a:cxn ang="0">
                  <a:pos x="270" y="971"/>
                </a:cxn>
                <a:cxn ang="0">
                  <a:pos x="213" y="960"/>
                </a:cxn>
                <a:cxn ang="0">
                  <a:pos x="182" y="924"/>
                </a:cxn>
                <a:cxn ang="0">
                  <a:pos x="208" y="859"/>
                </a:cxn>
                <a:cxn ang="0">
                  <a:pos x="210" y="809"/>
                </a:cxn>
                <a:cxn ang="0">
                  <a:pos x="160" y="771"/>
                </a:cxn>
                <a:cxn ang="0">
                  <a:pos x="83" y="772"/>
                </a:cxn>
                <a:cxn ang="0">
                  <a:pos x="8" y="813"/>
                </a:cxn>
              </a:cxnLst>
              <a:rect l="0" t="0" r="r" b="b"/>
              <a:pathLst>
                <a:path w="1533" h="972">
                  <a:moveTo>
                    <a:pt x="1355" y="0"/>
                  </a:moveTo>
                  <a:lnTo>
                    <a:pt x="1361" y="216"/>
                  </a:lnTo>
                  <a:lnTo>
                    <a:pt x="1360" y="225"/>
                  </a:lnTo>
                  <a:lnTo>
                    <a:pt x="1360" y="233"/>
                  </a:lnTo>
                  <a:lnTo>
                    <a:pt x="1361" y="240"/>
                  </a:lnTo>
                  <a:lnTo>
                    <a:pt x="1362" y="244"/>
                  </a:lnTo>
                  <a:lnTo>
                    <a:pt x="1363" y="248"/>
                  </a:lnTo>
                  <a:lnTo>
                    <a:pt x="1367" y="255"/>
                  </a:lnTo>
                  <a:lnTo>
                    <a:pt x="1371" y="261"/>
                  </a:lnTo>
                  <a:lnTo>
                    <a:pt x="1377" y="267"/>
                  </a:lnTo>
                  <a:lnTo>
                    <a:pt x="1380" y="270"/>
                  </a:lnTo>
                  <a:lnTo>
                    <a:pt x="1383" y="272"/>
                  </a:lnTo>
                  <a:lnTo>
                    <a:pt x="1389" y="275"/>
                  </a:lnTo>
                  <a:lnTo>
                    <a:pt x="1391" y="276"/>
                  </a:lnTo>
                  <a:lnTo>
                    <a:pt x="1394" y="277"/>
                  </a:lnTo>
                  <a:lnTo>
                    <a:pt x="1399" y="277"/>
                  </a:lnTo>
                  <a:lnTo>
                    <a:pt x="1404" y="275"/>
                  </a:lnTo>
                  <a:lnTo>
                    <a:pt x="1409" y="273"/>
                  </a:lnTo>
                  <a:lnTo>
                    <a:pt x="1414" y="270"/>
                  </a:lnTo>
                  <a:lnTo>
                    <a:pt x="1424" y="263"/>
                  </a:lnTo>
                  <a:lnTo>
                    <a:pt x="1434" y="255"/>
                  </a:lnTo>
                  <a:lnTo>
                    <a:pt x="1439" y="251"/>
                  </a:lnTo>
                  <a:lnTo>
                    <a:pt x="1444" y="248"/>
                  </a:lnTo>
                  <a:lnTo>
                    <a:pt x="1450" y="246"/>
                  </a:lnTo>
                  <a:lnTo>
                    <a:pt x="1456" y="244"/>
                  </a:lnTo>
                  <a:lnTo>
                    <a:pt x="1462" y="244"/>
                  </a:lnTo>
                  <a:lnTo>
                    <a:pt x="1468" y="244"/>
                  </a:lnTo>
                  <a:lnTo>
                    <a:pt x="1476" y="247"/>
                  </a:lnTo>
                  <a:lnTo>
                    <a:pt x="1484" y="250"/>
                  </a:lnTo>
                  <a:lnTo>
                    <a:pt x="1492" y="254"/>
                  </a:lnTo>
                  <a:lnTo>
                    <a:pt x="1499" y="259"/>
                  </a:lnTo>
                  <a:lnTo>
                    <a:pt x="1505" y="264"/>
                  </a:lnTo>
                  <a:lnTo>
                    <a:pt x="1511" y="270"/>
                  </a:lnTo>
                  <a:lnTo>
                    <a:pt x="1516" y="277"/>
                  </a:lnTo>
                  <a:lnTo>
                    <a:pt x="1521" y="284"/>
                  </a:lnTo>
                  <a:lnTo>
                    <a:pt x="1524" y="291"/>
                  </a:lnTo>
                  <a:lnTo>
                    <a:pt x="1527" y="299"/>
                  </a:lnTo>
                  <a:lnTo>
                    <a:pt x="1530" y="307"/>
                  </a:lnTo>
                  <a:lnTo>
                    <a:pt x="1532" y="316"/>
                  </a:lnTo>
                  <a:lnTo>
                    <a:pt x="1532" y="324"/>
                  </a:lnTo>
                  <a:lnTo>
                    <a:pt x="1533" y="333"/>
                  </a:lnTo>
                  <a:lnTo>
                    <a:pt x="1532" y="342"/>
                  </a:lnTo>
                  <a:lnTo>
                    <a:pt x="1531" y="346"/>
                  </a:lnTo>
                  <a:lnTo>
                    <a:pt x="1531" y="351"/>
                  </a:lnTo>
                  <a:lnTo>
                    <a:pt x="1529" y="358"/>
                  </a:lnTo>
                  <a:lnTo>
                    <a:pt x="1527" y="365"/>
                  </a:lnTo>
                  <a:lnTo>
                    <a:pt x="1524" y="372"/>
                  </a:lnTo>
                  <a:lnTo>
                    <a:pt x="1521" y="378"/>
                  </a:lnTo>
                  <a:lnTo>
                    <a:pt x="1518" y="384"/>
                  </a:lnTo>
                  <a:lnTo>
                    <a:pt x="1514" y="390"/>
                  </a:lnTo>
                  <a:lnTo>
                    <a:pt x="1510" y="395"/>
                  </a:lnTo>
                  <a:lnTo>
                    <a:pt x="1505" y="400"/>
                  </a:lnTo>
                  <a:lnTo>
                    <a:pt x="1500" y="404"/>
                  </a:lnTo>
                  <a:lnTo>
                    <a:pt x="1495" y="408"/>
                  </a:lnTo>
                  <a:lnTo>
                    <a:pt x="1489" y="412"/>
                  </a:lnTo>
                  <a:lnTo>
                    <a:pt x="1483" y="415"/>
                  </a:lnTo>
                  <a:lnTo>
                    <a:pt x="1477" y="417"/>
                  </a:lnTo>
                  <a:lnTo>
                    <a:pt x="1470" y="420"/>
                  </a:lnTo>
                  <a:lnTo>
                    <a:pt x="1463" y="422"/>
                  </a:lnTo>
                  <a:lnTo>
                    <a:pt x="1455" y="423"/>
                  </a:lnTo>
                  <a:lnTo>
                    <a:pt x="1452" y="423"/>
                  </a:lnTo>
                  <a:lnTo>
                    <a:pt x="1448" y="423"/>
                  </a:lnTo>
                  <a:lnTo>
                    <a:pt x="1445" y="423"/>
                  </a:lnTo>
                  <a:lnTo>
                    <a:pt x="1442" y="422"/>
                  </a:lnTo>
                  <a:lnTo>
                    <a:pt x="1436" y="420"/>
                  </a:lnTo>
                  <a:lnTo>
                    <a:pt x="1430" y="416"/>
                  </a:lnTo>
                  <a:lnTo>
                    <a:pt x="1424" y="412"/>
                  </a:lnTo>
                  <a:lnTo>
                    <a:pt x="1419" y="407"/>
                  </a:lnTo>
                  <a:lnTo>
                    <a:pt x="1409" y="397"/>
                  </a:lnTo>
                  <a:lnTo>
                    <a:pt x="1399" y="387"/>
                  </a:lnTo>
                  <a:lnTo>
                    <a:pt x="1393" y="383"/>
                  </a:lnTo>
                  <a:lnTo>
                    <a:pt x="1388" y="379"/>
                  </a:lnTo>
                  <a:lnTo>
                    <a:pt x="1385" y="378"/>
                  </a:lnTo>
                  <a:lnTo>
                    <a:pt x="1383" y="377"/>
                  </a:lnTo>
                  <a:lnTo>
                    <a:pt x="1380" y="377"/>
                  </a:lnTo>
                  <a:lnTo>
                    <a:pt x="1377" y="376"/>
                  </a:lnTo>
                  <a:lnTo>
                    <a:pt x="1374" y="376"/>
                  </a:lnTo>
                  <a:lnTo>
                    <a:pt x="1371" y="377"/>
                  </a:lnTo>
                  <a:lnTo>
                    <a:pt x="1364" y="379"/>
                  </a:lnTo>
                  <a:lnTo>
                    <a:pt x="1359" y="382"/>
                  </a:lnTo>
                  <a:lnTo>
                    <a:pt x="1354" y="386"/>
                  </a:lnTo>
                  <a:lnTo>
                    <a:pt x="1349" y="389"/>
                  </a:lnTo>
                  <a:lnTo>
                    <a:pt x="1345" y="394"/>
                  </a:lnTo>
                  <a:lnTo>
                    <a:pt x="1341" y="398"/>
                  </a:lnTo>
                  <a:lnTo>
                    <a:pt x="1338" y="403"/>
                  </a:lnTo>
                  <a:lnTo>
                    <a:pt x="1335" y="408"/>
                  </a:lnTo>
                  <a:lnTo>
                    <a:pt x="1333" y="414"/>
                  </a:lnTo>
                  <a:lnTo>
                    <a:pt x="1331" y="419"/>
                  </a:lnTo>
                  <a:lnTo>
                    <a:pt x="1329" y="425"/>
                  </a:lnTo>
                  <a:lnTo>
                    <a:pt x="1329" y="431"/>
                  </a:lnTo>
                  <a:lnTo>
                    <a:pt x="1328" y="437"/>
                  </a:lnTo>
                  <a:lnTo>
                    <a:pt x="1329" y="443"/>
                  </a:lnTo>
                  <a:lnTo>
                    <a:pt x="1330" y="449"/>
                  </a:lnTo>
                  <a:lnTo>
                    <a:pt x="1331" y="455"/>
                  </a:lnTo>
                  <a:lnTo>
                    <a:pt x="1333" y="461"/>
                  </a:lnTo>
                  <a:lnTo>
                    <a:pt x="1325" y="594"/>
                  </a:lnTo>
                  <a:lnTo>
                    <a:pt x="1326" y="598"/>
                  </a:lnTo>
                  <a:lnTo>
                    <a:pt x="1327" y="603"/>
                  </a:lnTo>
                  <a:lnTo>
                    <a:pt x="1327" y="607"/>
                  </a:lnTo>
                  <a:lnTo>
                    <a:pt x="1327" y="611"/>
                  </a:lnTo>
                  <a:lnTo>
                    <a:pt x="1326" y="615"/>
                  </a:lnTo>
                  <a:lnTo>
                    <a:pt x="1325" y="619"/>
                  </a:lnTo>
                  <a:lnTo>
                    <a:pt x="1323" y="623"/>
                  </a:lnTo>
                  <a:lnTo>
                    <a:pt x="1321" y="627"/>
                  </a:lnTo>
                  <a:lnTo>
                    <a:pt x="1316" y="634"/>
                  </a:lnTo>
                  <a:lnTo>
                    <a:pt x="1313" y="636"/>
                  </a:lnTo>
                  <a:lnTo>
                    <a:pt x="1310" y="639"/>
                  </a:lnTo>
                  <a:lnTo>
                    <a:pt x="1307" y="641"/>
                  </a:lnTo>
                  <a:lnTo>
                    <a:pt x="1304" y="643"/>
                  </a:lnTo>
                  <a:lnTo>
                    <a:pt x="1296" y="645"/>
                  </a:lnTo>
                  <a:lnTo>
                    <a:pt x="1013" y="620"/>
                  </a:lnTo>
                  <a:lnTo>
                    <a:pt x="1009" y="612"/>
                  </a:lnTo>
                  <a:lnTo>
                    <a:pt x="1006" y="604"/>
                  </a:lnTo>
                  <a:lnTo>
                    <a:pt x="1004" y="596"/>
                  </a:lnTo>
                  <a:lnTo>
                    <a:pt x="1002" y="588"/>
                  </a:lnTo>
                  <a:lnTo>
                    <a:pt x="1002" y="581"/>
                  </a:lnTo>
                  <a:lnTo>
                    <a:pt x="1002" y="572"/>
                  </a:lnTo>
                  <a:lnTo>
                    <a:pt x="1002" y="564"/>
                  </a:lnTo>
                  <a:lnTo>
                    <a:pt x="1004" y="555"/>
                  </a:lnTo>
                  <a:lnTo>
                    <a:pt x="1005" y="550"/>
                  </a:lnTo>
                  <a:lnTo>
                    <a:pt x="1007" y="545"/>
                  </a:lnTo>
                  <a:lnTo>
                    <a:pt x="1009" y="541"/>
                  </a:lnTo>
                  <a:lnTo>
                    <a:pt x="1012" y="538"/>
                  </a:lnTo>
                  <a:lnTo>
                    <a:pt x="1018" y="531"/>
                  </a:lnTo>
                  <a:lnTo>
                    <a:pt x="1025" y="525"/>
                  </a:lnTo>
                  <a:lnTo>
                    <a:pt x="1031" y="519"/>
                  </a:lnTo>
                  <a:lnTo>
                    <a:pt x="1034" y="516"/>
                  </a:lnTo>
                  <a:lnTo>
                    <a:pt x="1036" y="512"/>
                  </a:lnTo>
                  <a:lnTo>
                    <a:pt x="1038" y="508"/>
                  </a:lnTo>
                  <a:lnTo>
                    <a:pt x="1040" y="504"/>
                  </a:lnTo>
                  <a:lnTo>
                    <a:pt x="1041" y="500"/>
                  </a:lnTo>
                  <a:lnTo>
                    <a:pt x="1042" y="495"/>
                  </a:lnTo>
                  <a:lnTo>
                    <a:pt x="1041" y="487"/>
                  </a:lnTo>
                  <a:lnTo>
                    <a:pt x="1041" y="483"/>
                  </a:lnTo>
                  <a:lnTo>
                    <a:pt x="1040" y="479"/>
                  </a:lnTo>
                  <a:lnTo>
                    <a:pt x="1039" y="475"/>
                  </a:lnTo>
                  <a:lnTo>
                    <a:pt x="1037" y="472"/>
                  </a:lnTo>
                  <a:lnTo>
                    <a:pt x="1035" y="468"/>
                  </a:lnTo>
                  <a:lnTo>
                    <a:pt x="1034" y="465"/>
                  </a:lnTo>
                  <a:lnTo>
                    <a:pt x="1029" y="459"/>
                  </a:lnTo>
                  <a:lnTo>
                    <a:pt x="1024" y="454"/>
                  </a:lnTo>
                  <a:lnTo>
                    <a:pt x="1018" y="449"/>
                  </a:lnTo>
                  <a:lnTo>
                    <a:pt x="1011" y="444"/>
                  </a:lnTo>
                  <a:lnTo>
                    <a:pt x="1003" y="440"/>
                  </a:lnTo>
                  <a:lnTo>
                    <a:pt x="996" y="437"/>
                  </a:lnTo>
                  <a:lnTo>
                    <a:pt x="988" y="434"/>
                  </a:lnTo>
                  <a:lnTo>
                    <a:pt x="979" y="432"/>
                  </a:lnTo>
                  <a:lnTo>
                    <a:pt x="971" y="431"/>
                  </a:lnTo>
                  <a:lnTo>
                    <a:pt x="962" y="430"/>
                  </a:lnTo>
                  <a:lnTo>
                    <a:pt x="953" y="429"/>
                  </a:lnTo>
                  <a:lnTo>
                    <a:pt x="945" y="429"/>
                  </a:lnTo>
                  <a:lnTo>
                    <a:pt x="932" y="430"/>
                  </a:lnTo>
                  <a:lnTo>
                    <a:pt x="925" y="431"/>
                  </a:lnTo>
                  <a:lnTo>
                    <a:pt x="919" y="432"/>
                  </a:lnTo>
                  <a:lnTo>
                    <a:pt x="913" y="433"/>
                  </a:lnTo>
                  <a:lnTo>
                    <a:pt x="908" y="435"/>
                  </a:lnTo>
                  <a:lnTo>
                    <a:pt x="897" y="439"/>
                  </a:lnTo>
                  <a:lnTo>
                    <a:pt x="892" y="442"/>
                  </a:lnTo>
                  <a:lnTo>
                    <a:pt x="887" y="445"/>
                  </a:lnTo>
                  <a:lnTo>
                    <a:pt x="883" y="449"/>
                  </a:lnTo>
                  <a:lnTo>
                    <a:pt x="879" y="453"/>
                  </a:lnTo>
                  <a:lnTo>
                    <a:pt x="875" y="457"/>
                  </a:lnTo>
                  <a:lnTo>
                    <a:pt x="872" y="462"/>
                  </a:lnTo>
                  <a:lnTo>
                    <a:pt x="869" y="467"/>
                  </a:lnTo>
                  <a:lnTo>
                    <a:pt x="866" y="473"/>
                  </a:lnTo>
                  <a:lnTo>
                    <a:pt x="864" y="479"/>
                  </a:lnTo>
                  <a:lnTo>
                    <a:pt x="864" y="484"/>
                  </a:lnTo>
                  <a:lnTo>
                    <a:pt x="863" y="489"/>
                  </a:lnTo>
                  <a:lnTo>
                    <a:pt x="864" y="494"/>
                  </a:lnTo>
                  <a:lnTo>
                    <a:pt x="865" y="499"/>
                  </a:lnTo>
                  <a:lnTo>
                    <a:pt x="867" y="504"/>
                  </a:lnTo>
                  <a:lnTo>
                    <a:pt x="871" y="513"/>
                  </a:lnTo>
                  <a:lnTo>
                    <a:pt x="882" y="533"/>
                  </a:lnTo>
                  <a:lnTo>
                    <a:pt x="887" y="543"/>
                  </a:lnTo>
                  <a:lnTo>
                    <a:pt x="889" y="549"/>
                  </a:lnTo>
                  <a:lnTo>
                    <a:pt x="891" y="555"/>
                  </a:lnTo>
                  <a:lnTo>
                    <a:pt x="893" y="561"/>
                  </a:lnTo>
                  <a:lnTo>
                    <a:pt x="896" y="568"/>
                  </a:lnTo>
                  <a:lnTo>
                    <a:pt x="901" y="581"/>
                  </a:lnTo>
                  <a:lnTo>
                    <a:pt x="912" y="604"/>
                  </a:lnTo>
                  <a:lnTo>
                    <a:pt x="916" y="615"/>
                  </a:lnTo>
                  <a:lnTo>
                    <a:pt x="917" y="621"/>
                  </a:lnTo>
                  <a:lnTo>
                    <a:pt x="918" y="627"/>
                  </a:lnTo>
                  <a:lnTo>
                    <a:pt x="918" y="633"/>
                  </a:lnTo>
                  <a:lnTo>
                    <a:pt x="917" y="639"/>
                  </a:lnTo>
                  <a:lnTo>
                    <a:pt x="916" y="645"/>
                  </a:lnTo>
                  <a:lnTo>
                    <a:pt x="913" y="652"/>
                  </a:lnTo>
                  <a:lnTo>
                    <a:pt x="909" y="660"/>
                  </a:lnTo>
                  <a:lnTo>
                    <a:pt x="905" y="667"/>
                  </a:lnTo>
                  <a:lnTo>
                    <a:pt x="900" y="673"/>
                  </a:lnTo>
                  <a:lnTo>
                    <a:pt x="894" y="679"/>
                  </a:lnTo>
                  <a:lnTo>
                    <a:pt x="888" y="684"/>
                  </a:lnTo>
                  <a:lnTo>
                    <a:pt x="881" y="688"/>
                  </a:lnTo>
                  <a:lnTo>
                    <a:pt x="874" y="692"/>
                  </a:lnTo>
                  <a:lnTo>
                    <a:pt x="867" y="695"/>
                  </a:lnTo>
                  <a:lnTo>
                    <a:pt x="859" y="697"/>
                  </a:lnTo>
                  <a:lnTo>
                    <a:pt x="851" y="699"/>
                  </a:lnTo>
                  <a:lnTo>
                    <a:pt x="843" y="700"/>
                  </a:lnTo>
                  <a:lnTo>
                    <a:pt x="834" y="701"/>
                  </a:lnTo>
                  <a:lnTo>
                    <a:pt x="826" y="700"/>
                  </a:lnTo>
                  <a:lnTo>
                    <a:pt x="817" y="699"/>
                  </a:lnTo>
                  <a:lnTo>
                    <a:pt x="809" y="698"/>
                  </a:lnTo>
                  <a:lnTo>
                    <a:pt x="800" y="696"/>
                  </a:lnTo>
                  <a:lnTo>
                    <a:pt x="788" y="691"/>
                  </a:lnTo>
                  <a:lnTo>
                    <a:pt x="782" y="689"/>
                  </a:lnTo>
                  <a:lnTo>
                    <a:pt x="776" y="686"/>
                  </a:lnTo>
                  <a:lnTo>
                    <a:pt x="765" y="680"/>
                  </a:lnTo>
                  <a:lnTo>
                    <a:pt x="761" y="676"/>
                  </a:lnTo>
                  <a:lnTo>
                    <a:pt x="756" y="672"/>
                  </a:lnTo>
                  <a:lnTo>
                    <a:pt x="752" y="668"/>
                  </a:lnTo>
                  <a:lnTo>
                    <a:pt x="747" y="664"/>
                  </a:lnTo>
                  <a:lnTo>
                    <a:pt x="744" y="659"/>
                  </a:lnTo>
                  <a:lnTo>
                    <a:pt x="741" y="654"/>
                  </a:lnTo>
                  <a:lnTo>
                    <a:pt x="738" y="648"/>
                  </a:lnTo>
                  <a:lnTo>
                    <a:pt x="736" y="643"/>
                  </a:lnTo>
                  <a:lnTo>
                    <a:pt x="735" y="639"/>
                  </a:lnTo>
                  <a:lnTo>
                    <a:pt x="735" y="636"/>
                  </a:lnTo>
                  <a:lnTo>
                    <a:pt x="734" y="630"/>
                  </a:lnTo>
                  <a:lnTo>
                    <a:pt x="733" y="623"/>
                  </a:lnTo>
                  <a:lnTo>
                    <a:pt x="734" y="620"/>
                  </a:lnTo>
                  <a:lnTo>
                    <a:pt x="735" y="617"/>
                  </a:lnTo>
                  <a:lnTo>
                    <a:pt x="736" y="614"/>
                  </a:lnTo>
                  <a:lnTo>
                    <a:pt x="737" y="612"/>
                  </a:lnTo>
                  <a:lnTo>
                    <a:pt x="740" y="607"/>
                  </a:lnTo>
                  <a:lnTo>
                    <a:pt x="744" y="602"/>
                  </a:lnTo>
                  <a:lnTo>
                    <a:pt x="750" y="597"/>
                  </a:lnTo>
                  <a:lnTo>
                    <a:pt x="760" y="589"/>
                  </a:lnTo>
                  <a:lnTo>
                    <a:pt x="770" y="581"/>
                  </a:lnTo>
                  <a:lnTo>
                    <a:pt x="775" y="576"/>
                  </a:lnTo>
                  <a:lnTo>
                    <a:pt x="779" y="571"/>
                  </a:lnTo>
                  <a:lnTo>
                    <a:pt x="782" y="566"/>
                  </a:lnTo>
                  <a:lnTo>
                    <a:pt x="783" y="564"/>
                  </a:lnTo>
                  <a:lnTo>
                    <a:pt x="784" y="561"/>
                  </a:lnTo>
                  <a:lnTo>
                    <a:pt x="785" y="558"/>
                  </a:lnTo>
                  <a:lnTo>
                    <a:pt x="785" y="555"/>
                  </a:lnTo>
                  <a:lnTo>
                    <a:pt x="785" y="552"/>
                  </a:lnTo>
                  <a:lnTo>
                    <a:pt x="785" y="548"/>
                  </a:lnTo>
                  <a:lnTo>
                    <a:pt x="783" y="541"/>
                  </a:lnTo>
                  <a:lnTo>
                    <a:pt x="782" y="535"/>
                  </a:lnTo>
                  <a:lnTo>
                    <a:pt x="779" y="529"/>
                  </a:lnTo>
                  <a:lnTo>
                    <a:pt x="777" y="524"/>
                  </a:lnTo>
                  <a:lnTo>
                    <a:pt x="773" y="519"/>
                  </a:lnTo>
                  <a:lnTo>
                    <a:pt x="769" y="514"/>
                  </a:lnTo>
                  <a:lnTo>
                    <a:pt x="765" y="509"/>
                  </a:lnTo>
                  <a:lnTo>
                    <a:pt x="760" y="504"/>
                  </a:lnTo>
                  <a:lnTo>
                    <a:pt x="745" y="498"/>
                  </a:lnTo>
                  <a:lnTo>
                    <a:pt x="732" y="492"/>
                  </a:lnTo>
                  <a:lnTo>
                    <a:pt x="719" y="486"/>
                  </a:lnTo>
                  <a:lnTo>
                    <a:pt x="706" y="482"/>
                  </a:lnTo>
                  <a:lnTo>
                    <a:pt x="693" y="479"/>
                  </a:lnTo>
                  <a:lnTo>
                    <a:pt x="680" y="476"/>
                  </a:lnTo>
                  <a:lnTo>
                    <a:pt x="667" y="474"/>
                  </a:lnTo>
                  <a:lnTo>
                    <a:pt x="654" y="474"/>
                  </a:lnTo>
                  <a:lnTo>
                    <a:pt x="642" y="474"/>
                  </a:lnTo>
                  <a:lnTo>
                    <a:pt x="629" y="475"/>
                  </a:lnTo>
                  <a:lnTo>
                    <a:pt x="616" y="476"/>
                  </a:lnTo>
                  <a:lnTo>
                    <a:pt x="609" y="478"/>
                  </a:lnTo>
                  <a:lnTo>
                    <a:pt x="603" y="479"/>
                  </a:lnTo>
                  <a:lnTo>
                    <a:pt x="589" y="483"/>
                  </a:lnTo>
                  <a:lnTo>
                    <a:pt x="576" y="487"/>
                  </a:lnTo>
                  <a:lnTo>
                    <a:pt x="562" y="492"/>
                  </a:lnTo>
                  <a:lnTo>
                    <a:pt x="549" y="498"/>
                  </a:lnTo>
                  <a:lnTo>
                    <a:pt x="530" y="507"/>
                  </a:lnTo>
                  <a:lnTo>
                    <a:pt x="513" y="517"/>
                  </a:lnTo>
                  <a:lnTo>
                    <a:pt x="498" y="527"/>
                  </a:lnTo>
                  <a:lnTo>
                    <a:pt x="491" y="532"/>
                  </a:lnTo>
                  <a:lnTo>
                    <a:pt x="485" y="538"/>
                  </a:lnTo>
                  <a:lnTo>
                    <a:pt x="479" y="544"/>
                  </a:lnTo>
                  <a:lnTo>
                    <a:pt x="473" y="550"/>
                  </a:lnTo>
                  <a:lnTo>
                    <a:pt x="467" y="557"/>
                  </a:lnTo>
                  <a:lnTo>
                    <a:pt x="461" y="564"/>
                  </a:lnTo>
                  <a:lnTo>
                    <a:pt x="456" y="572"/>
                  </a:lnTo>
                  <a:lnTo>
                    <a:pt x="451" y="580"/>
                  </a:lnTo>
                  <a:lnTo>
                    <a:pt x="447" y="589"/>
                  </a:lnTo>
                  <a:lnTo>
                    <a:pt x="442" y="598"/>
                  </a:lnTo>
                  <a:lnTo>
                    <a:pt x="438" y="606"/>
                  </a:lnTo>
                  <a:lnTo>
                    <a:pt x="434" y="612"/>
                  </a:lnTo>
                  <a:lnTo>
                    <a:pt x="431" y="619"/>
                  </a:lnTo>
                  <a:lnTo>
                    <a:pt x="427" y="625"/>
                  </a:lnTo>
                  <a:lnTo>
                    <a:pt x="425" y="632"/>
                  </a:lnTo>
                  <a:lnTo>
                    <a:pt x="424" y="635"/>
                  </a:lnTo>
                  <a:lnTo>
                    <a:pt x="424" y="638"/>
                  </a:lnTo>
                  <a:lnTo>
                    <a:pt x="424" y="641"/>
                  </a:lnTo>
                  <a:lnTo>
                    <a:pt x="424" y="645"/>
                  </a:lnTo>
                  <a:lnTo>
                    <a:pt x="425" y="648"/>
                  </a:lnTo>
                  <a:lnTo>
                    <a:pt x="426" y="652"/>
                  </a:lnTo>
                  <a:lnTo>
                    <a:pt x="428" y="655"/>
                  </a:lnTo>
                  <a:lnTo>
                    <a:pt x="430" y="657"/>
                  </a:lnTo>
                  <a:lnTo>
                    <a:pt x="433" y="659"/>
                  </a:lnTo>
                  <a:lnTo>
                    <a:pt x="436" y="660"/>
                  </a:lnTo>
                  <a:lnTo>
                    <a:pt x="442" y="662"/>
                  </a:lnTo>
                  <a:lnTo>
                    <a:pt x="449" y="663"/>
                  </a:lnTo>
                  <a:lnTo>
                    <a:pt x="456" y="664"/>
                  </a:lnTo>
                  <a:lnTo>
                    <a:pt x="463" y="666"/>
                  </a:lnTo>
                  <a:lnTo>
                    <a:pt x="469" y="669"/>
                  </a:lnTo>
                  <a:lnTo>
                    <a:pt x="471" y="671"/>
                  </a:lnTo>
                  <a:lnTo>
                    <a:pt x="473" y="674"/>
                  </a:lnTo>
                  <a:lnTo>
                    <a:pt x="476" y="679"/>
                  </a:lnTo>
                  <a:lnTo>
                    <a:pt x="478" y="684"/>
                  </a:lnTo>
                  <a:lnTo>
                    <a:pt x="480" y="690"/>
                  </a:lnTo>
                  <a:lnTo>
                    <a:pt x="480" y="695"/>
                  </a:lnTo>
                  <a:lnTo>
                    <a:pt x="481" y="701"/>
                  </a:lnTo>
                  <a:lnTo>
                    <a:pt x="480" y="708"/>
                  </a:lnTo>
                  <a:lnTo>
                    <a:pt x="479" y="713"/>
                  </a:lnTo>
                  <a:lnTo>
                    <a:pt x="477" y="719"/>
                  </a:lnTo>
                  <a:lnTo>
                    <a:pt x="475" y="724"/>
                  </a:lnTo>
                  <a:lnTo>
                    <a:pt x="472" y="729"/>
                  </a:lnTo>
                  <a:lnTo>
                    <a:pt x="468" y="734"/>
                  </a:lnTo>
                  <a:lnTo>
                    <a:pt x="465" y="738"/>
                  </a:lnTo>
                  <a:lnTo>
                    <a:pt x="460" y="742"/>
                  </a:lnTo>
                  <a:lnTo>
                    <a:pt x="456" y="745"/>
                  </a:lnTo>
                  <a:lnTo>
                    <a:pt x="451" y="748"/>
                  </a:lnTo>
                  <a:lnTo>
                    <a:pt x="445" y="750"/>
                  </a:lnTo>
                  <a:lnTo>
                    <a:pt x="439" y="752"/>
                  </a:lnTo>
                  <a:lnTo>
                    <a:pt x="432" y="753"/>
                  </a:lnTo>
                  <a:lnTo>
                    <a:pt x="426" y="753"/>
                  </a:lnTo>
                  <a:lnTo>
                    <a:pt x="420" y="752"/>
                  </a:lnTo>
                  <a:lnTo>
                    <a:pt x="417" y="751"/>
                  </a:lnTo>
                  <a:lnTo>
                    <a:pt x="414" y="751"/>
                  </a:lnTo>
                  <a:lnTo>
                    <a:pt x="409" y="748"/>
                  </a:lnTo>
                  <a:lnTo>
                    <a:pt x="403" y="745"/>
                  </a:lnTo>
                  <a:lnTo>
                    <a:pt x="398" y="740"/>
                  </a:lnTo>
                  <a:lnTo>
                    <a:pt x="394" y="736"/>
                  </a:lnTo>
                  <a:lnTo>
                    <a:pt x="393" y="733"/>
                  </a:lnTo>
                  <a:lnTo>
                    <a:pt x="392" y="730"/>
                  </a:lnTo>
                  <a:lnTo>
                    <a:pt x="392" y="725"/>
                  </a:lnTo>
                  <a:lnTo>
                    <a:pt x="391" y="719"/>
                  </a:lnTo>
                  <a:lnTo>
                    <a:pt x="391" y="713"/>
                  </a:lnTo>
                  <a:lnTo>
                    <a:pt x="391" y="707"/>
                  </a:lnTo>
                  <a:lnTo>
                    <a:pt x="390" y="705"/>
                  </a:lnTo>
                  <a:lnTo>
                    <a:pt x="389" y="701"/>
                  </a:lnTo>
                  <a:lnTo>
                    <a:pt x="388" y="698"/>
                  </a:lnTo>
                  <a:lnTo>
                    <a:pt x="386" y="696"/>
                  </a:lnTo>
                  <a:lnTo>
                    <a:pt x="381" y="691"/>
                  </a:lnTo>
                  <a:lnTo>
                    <a:pt x="377" y="687"/>
                  </a:lnTo>
                  <a:lnTo>
                    <a:pt x="372" y="684"/>
                  </a:lnTo>
                  <a:lnTo>
                    <a:pt x="367" y="682"/>
                  </a:lnTo>
                  <a:lnTo>
                    <a:pt x="362" y="680"/>
                  </a:lnTo>
                  <a:lnTo>
                    <a:pt x="356" y="679"/>
                  </a:lnTo>
                  <a:lnTo>
                    <a:pt x="350" y="678"/>
                  </a:lnTo>
                  <a:lnTo>
                    <a:pt x="345" y="678"/>
                  </a:lnTo>
                  <a:lnTo>
                    <a:pt x="339" y="679"/>
                  </a:lnTo>
                  <a:lnTo>
                    <a:pt x="333" y="680"/>
                  </a:lnTo>
                  <a:lnTo>
                    <a:pt x="327" y="681"/>
                  </a:lnTo>
                  <a:lnTo>
                    <a:pt x="322" y="683"/>
                  </a:lnTo>
                  <a:lnTo>
                    <a:pt x="316" y="685"/>
                  </a:lnTo>
                  <a:lnTo>
                    <a:pt x="311" y="688"/>
                  </a:lnTo>
                  <a:lnTo>
                    <a:pt x="306" y="692"/>
                  </a:lnTo>
                  <a:lnTo>
                    <a:pt x="301" y="696"/>
                  </a:lnTo>
                  <a:lnTo>
                    <a:pt x="297" y="700"/>
                  </a:lnTo>
                  <a:lnTo>
                    <a:pt x="293" y="705"/>
                  </a:lnTo>
                  <a:lnTo>
                    <a:pt x="290" y="709"/>
                  </a:lnTo>
                  <a:lnTo>
                    <a:pt x="288" y="713"/>
                  </a:lnTo>
                  <a:lnTo>
                    <a:pt x="286" y="718"/>
                  </a:lnTo>
                  <a:lnTo>
                    <a:pt x="284" y="722"/>
                  </a:lnTo>
                  <a:lnTo>
                    <a:pt x="283" y="727"/>
                  </a:lnTo>
                  <a:lnTo>
                    <a:pt x="282" y="732"/>
                  </a:lnTo>
                  <a:lnTo>
                    <a:pt x="282" y="737"/>
                  </a:lnTo>
                  <a:lnTo>
                    <a:pt x="282" y="742"/>
                  </a:lnTo>
                  <a:lnTo>
                    <a:pt x="282" y="753"/>
                  </a:lnTo>
                  <a:lnTo>
                    <a:pt x="284" y="764"/>
                  </a:lnTo>
                  <a:lnTo>
                    <a:pt x="285" y="775"/>
                  </a:lnTo>
                  <a:lnTo>
                    <a:pt x="286" y="779"/>
                  </a:lnTo>
                  <a:lnTo>
                    <a:pt x="287" y="783"/>
                  </a:lnTo>
                  <a:lnTo>
                    <a:pt x="289" y="787"/>
                  </a:lnTo>
                  <a:lnTo>
                    <a:pt x="291" y="790"/>
                  </a:lnTo>
                  <a:lnTo>
                    <a:pt x="293" y="794"/>
                  </a:lnTo>
                  <a:lnTo>
                    <a:pt x="296" y="797"/>
                  </a:lnTo>
                  <a:lnTo>
                    <a:pt x="301" y="802"/>
                  </a:lnTo>
                  <a:lnTo>
                    <a:pt x="307" y="807"/>
                  </a:lnTo>
                  <a:lnTo>
                    <a:pt x="314" y="812"/>
                  </a:lnTo>
                  <a:lnTo>
                    <a:pt x="321" y="816"/>
                  </a:lnTo>
                  <a:lnTo>
                    <a:pt x="328" y="820"/>
                  </a:lnTo>
                  <a:lnTo>
                    <a:pt x="342" y="829"/>
                  </a:lnTo>
                  <a:lnTo>
                    <a:pt x="348" y="833"/>
                  </a:lnTo>
                  <a:lnTo>
                    <a:pt x="354" y="838"/>
                  </a:lnTo>
                  <a:lnTo>
                    <a:pt x="359" y="844"/>
                  </a:lnTo>
                  <a:lnTo>
                    <a:pt x="363" y="850"/>
                  </a:lnTo>
                  <a:lnTo>
                    <a:pt x="366" y="858"/>
                  </a:lnTo>
                  <a:lnTo>
                    <a:pt x="366" y="862"/>
                  </a:lnTo>
                  <a:lnTo>
                    <a:pt x="367" y="866"/>
                  </a:lnTo>
                  <a:lnTo>
                    <a:pt x="367" y="874"/>
                  </a:lnTo>
                  <a:lnTo>
                    <a:pt x="366" y="882"/>
                  </a:lnTo>
                  <a:lnTo>
                    <a:pt x="365" y="890"/>
                  </a:lnTo>
                  <a:lnTo>
                    <a:pt x="364" y="898"/>
                  </a:lnTo>
                  <a:lnTo>
                    <a:pt x="361" y="905"/>
                  </a:lnTo>
                  <a:lnTo>
                    <a:pt x="358" y="912"/>
                  </a:lnTo>
                  <a:lnTo>
                    <a:pt x="355" y="919"/>
                  </a:lnTo>
                  <a:lnTo>
                    <a:pt x="351" y="925"/>
                  </a:lnTo>
                  <a:lnTo>
                    <a:pt x="346" y="931"/>
                  </a:lnTo>
                  <a:lnTo>
                    <a:pt x="341" y="937"/>
                  </a:lnTo>
                  <a:lnTo>
                    <a:pt x="336" y="942"/>
                  </a:lnTo>
                  <a:lnTo>
                    <a:pt x="330" y="947"/>
                  </a:lnTo>
                  <a:lnTo>
                    <a:pt x="323" y="952"/>
                  </a:lnTo>
                  <a:lnTo>
                    <a:pt x="316" y="956"/>
                  </a:lnTo>
                  <a:lnTo>
                    <a:pt x="309" y="960"/>
                  </a:lnTo>
                  <a:lnTo>
                    <a:pt x="301" y="963"/>
                  </a:lnTo>
                  <a:lnTo>
                    <a:pt x="293" y="966"/>
                  </a:lnTo>
                  <a:lnTo>
                    <a:pt x="285" y="968"/>
                  </a:lnTo>
                  <a:lnTo>
                    <a:pt x="270" y="971"/>
                  </a:lnTo>
                  <a:lnTo>
                    <a:pt x="262" y="972"/>
                  </a:lnTo>
                  <a:lnTo>
                    <a:pt x="255" y="972"/>
                  </a:lnTo>
                  <a:lnTo>
                    <a:pt x="247" y="971"/>
                  </a:lnTo>
                  <a:lnTo>
                    <a:pt x="240" y="970"/>
                  </a:lnTo>
                  <a:lnTo>
                    <a:pt x="233" y="969"/>
                  </a:lnTo>
                  <a:lnTo>
                    <a:pt x="226" y="966"/>
                  </a:lnTo>
                  <a:lnTo>
                    <a:pt x="219" y="963"/>
                  </a:lnTo>
                  <a:lnTo>
                    <a:pt x="213" y="960"/>
                  </a:lnTo>
                  <a:lnTo>
                    <a:pt x="206" y="956"/>
                  </a:lnTo>
                  <a:lnTo>
                    <a:pt x="200" y="951"/>
                  </a:lnTo>
                  <a:lnTo>
                    <a:pt x="195" y="945"/>
                  </a:lnTo>
                  <a:lnTo>
                    <a:pt x="189" y="939"/>
                  </a:lnTo>
                  <a:lnTo>
                    <a:pt x="187" y="935"/>
                  </a:lnTo>
                  <a:lnTo>
                    <a:pt x="185" y="931"/>
                  </a:lnTo>
                  <a:lnTo>
                    <a:pt x="183" y="928"/>
                  </a:lnTo>
                  <a:lnTo>
                    <a:pt x="182" y="924"/>
                  </a:lnTo>
                  <a:lnTo>
                    <a:pt x="182" y="920"/>
                  </a:lnTo>
                  <a:lnTo>
                    <a:pt x="182" y="916"/>
                  </a:lnTo>
                  <a:lnTo>
                    <a:pt x="182" y="912"/>
                  </a:lnTo>
                  <a:lnTo>
                    <a:pt x="183" y="908"/>
                  </a:lnTo>
                  <a:lnTo>
                    <a:pt x="186" y="900"/>
                  </a:lnTo>
                  <a:lnTo>
                    <a:pt x="190" y="892"/>
                  </a:lnTo>
                  <a:lnTo>
                    <a:pt x="199" y="875"/>
                  </a:lnTo>
                  <a:lnTo>
                    <a:pt x="208" y="859"/>
                  </a:lnTo>
                  <a:lnTo>
                    <a:pt x="212" y="850"/>
                  </a:lnTo>
                  <a:lnTo>
                    <a:pt x="214" y="842"/>
                  </a:lnTo>
                  <a:lnTo>
                    <a:pt x="216" y="834"/>
                  </a:lnTo>
                  <a:lnTo>
                    <a:pt x="216" y="826"/>
                  </a:lnTo>
                  <a:lnTo>
                    <a:pt x="215" y="822"/>
                  </a:lnTo>
                  <a:lnTo>
                    <a:pt x="214" y="817"/>
                  </a:lnTo>
                  <a:lnTo>
                    <a:pt x="212" y="813"/>
                  </a:lnTo>
                  <a:lnTo>
                    <a:pt x="210" y="809"/>
                  </a:lnTo>
                  <a:lnTo>
                    <a:pt x="204" y="801"/>
                  </a:lnTo>
                  <a:lnTo>
                    <a:pt x="198" y="794"/>
                  </a:lnTo>
                  <a:lnTo>
                    <a:pt x="192" y="788"/>
                  </a:lnTo>
                  <a:lnTo>
                    <a:pt x="185" y="783"/>
                  </a:lnTo>
                  <a:lnTo>
                    <a:pt x="177" y="778"/>
                  </a:lnTo>
                  <a:lnTo>
                    <a:pt x="169" y="774"/>
                  </a:lnTo>
                  <a:lnTo>
                    <a:pt x="165" y="773"/>
                  </a:lnTo>
                  <a:lnTo>
                    <a:pt x="160" y="771"/>
                  </a:lnTo>
                  <a:lnTo>
                    <a:pt x="151" y="769"/>
                  </a:lnTo>
                  <a:lnTo>
                    <a:pt x="140" y="767"/>
                  </a:lnTo>
                  <a:lnTo>
                    <a:pt x="130" y="766"/>
                  </a:lnTo>
                  <a:lnTo>
                    <a:pt x="120" y="766"/>
                  </a:lnTo>
                  <a:lnTo>
                    <a:pt x="111" y="766"/>
                  </a:lnTo>
                  <a:lnTo>
                    <a:pt x="102" y="768"/>
                  </a:lnTo>
                  <a:lnTo>
                    <a:pt x="92" y="769"/>
                  </a:lnTo>
                  <a:lnTo>
                    <a:pt x="83" y="772"/>
                  </a:lnTo>
                  <a:lnTo>
                    <a:pt x="72" y="775"/>
                  </a:lnTo>
                  <a:lnTo>
                    <a:pt x="61" y="779"/>
                  </a:lnTo>
                  <a:lnTo>
                    <a:pt x="51" y="783"/>
                  </a:lnTo>
                  <a:lnTo>
                    <a:pt x="41" y="788"/>
                  </a:lnTo>
                  <a:lnTo>
                    <a:pt x="33" y="793"/>
                  </a:lnTo>
                  <a:lnTo>
                    <a:pt x="24" y="799"/>
                  </a:lnTo>
                  <a:lnTo>
                    <a:pt x="16" y="806"/>
                  </a:lnTo>
                  <a:lnTo>
                    <a:pt x="8" y="813"/>
                  </a:lnTo>
                  <a:lnTo>
                    <a:pt x="0" y="822"/>
                  </a:lnTo>
                  <a:lnTo>
                    <a:pt x="0" y="410"/>
                  </a:lnTo>
                  <a:lnTo>
                    <a:pt x="0" y="0"/>
                  </a:lnTo>
                  <a:lnTo>
                    <a:pt x="677" y="0"/>
                  </a:lnTo>
                  <a:lnTo>
                    <a:pt x="1355" y="0"/>
                  </a:lnTo>
                  <a:close/>
                </a:path>
              </a:pathLst>
            </a:custGeom>
            <a:solidFill>
              <a:srgbClr val="BEA9A0"/>
            </a:solidFill>
            <a:ln w="3175" cap="flat" cmpd="sng">
              <a:solidFill>
                <a:srgbClr val="BEA9A0"/>
              </a:solidFill>
              <a:prstDash val="solid"/>
              <a:round/>
              <a:headEnd type="none" w="med" len="med"/>
              <a:tailEnd type="none" w="med" len="med"/>
            </a:ln>
            <a:effectLst>
              <a:outerShdw dist="53882" dir="2700000" algn="ctr" rotWithShape="0">
                <a:schemeClr val="tx1"/>
              </a:outerShdw>
            </a:effectLst>
          </p:spPr>
          <p:txBody>
            <a:bodyPr/>
            <a:lstStyle/>
            <a:p>
              <a:pPr eaLnBrk="0" hangingPunct="0">
                <a:defRPr/>
              </a:pPr>
              <a:endParaRPr lang="zh-CN" altLang="en-US">
                <a:latin typeface="Times" charset="0"/>
                <a:ea typeface="宋体" panose="02010600030101010101" pitchFamily="2" charset="-122"/>
              </a:endParaRPr>
            </a:p>
          </p:txBody>
        </p:sp>
        <p:sp>
          <p:nvSpPr>
            <p:cNvPr id="28" name="Freeform 19"/>
            <p:cNvSpPr/>
            <p:nvPr/>
          </p:nvSpPr>
          <p:spPr bwMode="auto">
            <a:xfrm>
              <a:off x="1811" y="804"/>
              <a:ext cx="1186" cy="550"/>
            </a:xfrm>
            <a:custGeom>
              <a:avLst/>
              <a:gdLst/>
              <a:ahLst/>
              <a:cxnLst>
                <a:cxn ang="0">
                  <a:pos x="75" y="261"/>
                </a:cxn>
                <a:cxn ang="0">
                  <a:pos x="113" y="273"/>
                </a:cxn>
                <a:cxn ang="0">
                  <a:pos x="172" y="244"/>
                </a:cxn>
                <a:cxn ang="0">
                  <a:pos x="228" y="291"/>
                </a:cxn>
                <a:cxn ang="0">
                  <a:pos x="233" y="358"/>
                </a:cxn>
                <a:cxn ang="0">
                  <a:pos x="199" y="408"/>
                </a:cxn>
                <a:cxn ang="0">
                  <a:pos x="149" y="423"/>
                </a:cxn>
                <a:cxn ang="0">
                  <a:pos x="92" y="379"/>
                </a:cxn>
                <a:cxn ang="0">
                  <a:pos x="58" y="386"/>
                </a:cxn>
                <a:cxn ang="0">
                  <a:pos x="33" y="431"/>
                </a:cxn>
                <a:cxn ang="0">
                  <a:pos x="31" y="607"/>
                </a:cxn>
                <a:cxn ang="0">
                  <a:pos x="11" y="641"/>
                </a:cxn>
                <a:cxn ang="0">
                  <a:pos x="117" y="627"/>
                </a:cxn>
                <a:cxn ang="0">
                  <a:pos x="198" y="577"/>
                </a:cxn>
                <a:cxn ang="0">
                  <a:pos x="249" y="498"/>
                </a:cxn>
                <a:cxn ang="0">
                  <a:pos x="297" y="470"/>
                </a:cxn>
                <a:cxn ang="0">
                  <a:pos x="379" y="488"/>
                </a:cxn>
                <a:cxn ang="0">
                  <a:pos x="400" y="549"/>
                </a:cxn>
                <a:cxn ang="0">
                  <a:pos x="379" y="611"/>
                </a:cxn>
                <a:cxn ang="0">
                  <a:pos x="420" y="655"/>
                </a:cxn>
                <a:cxn ang="0">
                  <a:pos x="475" y="663"/>
                </a:cxn>
                <a:cxn ang="0">
                  <a:pos x="554" y="635"/>
                </a:cxn>
                <a:cxn ang="0">
                  <a:pos x="587" y="581"/>
                </a:cxn>
                <a:cxn ang="0">
                  <a:pos x="556" y="536"/>
                </a:cxn>
                <a:cxn ang="0">
                  <a:pos x="523" y="492"/>
                </a:cxn>
                <a:cxn ang="0">
                  <a:pos x="561" y="418"/>
                </a:cxn>
                <a:cxn ang="0">
                  <a:pos x="667" y="371"/>
                </a:cxn>
                <a:cxn ang="0">
                  <a:pos x="806" y="392"/>
                </a:cxn>
                <a:cxn ang="0">
                  <a:pos x="894" y="452"/>
                </a:cxn>
                <a:cxn ang="0">
                  <a:pos x="878" y="504"/>
                </a:cxn>
                <a:cxn ang="0">
                  <a:pos x="839" y="545"/>
                </a:cxn>
                <a:cxn ang="0">
                  <a:pos x="861" y="603"/>
                </a:cxn>
                <a:cxn ang="0">
                  <a:pos x="915" y="633"/>
                </a:cxn>
                <a:cxn ang="0">
                  <a:pos x="999" y="625"/>
                </a:cxn>
                <a:cxn ang="0">
                  <a:pos x="1031" y="592"/>
                </a:cxn>
                <a:cxn ang="0">
                  <a:pos x="1028" y="553"/>
                </a:cxn>
                <a:cxn ang="0">
                  <a:pos x="1007" y="506"/>
                </a:cxn>
                <a:cxn ang="0">
                  <a:pos x="1038" y="466"/>
                </a:cxn>
                <a:cxn ang="0">
                  <a:pos x="1083" y="446"/>
                </a:cxn>
                <a:cxn ang="0">
                  <a:pos x="1105" y="387"/>
                </a:cxn>
                <a:cxn ang="0">
                  <a:pos x="1088" y="323"/>
                </a:cxn>
                <a:cxn ang="0">
                  <a:pos x="1037" y="322"/>
                </a:cxn>
                <a:cxn ang="0">
                  <a:pos x="997" y="304"/>
                </a:cxn>
                <a:cxn ang="0">
                  <a:pos x="994" y="252"/>
                </a:cxn>
                <a:cxn ang="0">
                  <a:pos x="1038" y="205"/>
                </a:cxn>
                <a:cxn ang="0">
                  <a:pos x="1095" y="210"/>
                </a:cxn>
                <a:cxn ang="0">
                  <a:pos x="1111" y="249"/>
                </a:cxn>
                <a:cxn ang="0">
                  <a:pos x="1123" y="276"/>
                </a:cxn>
                <a:cxn ang="0">
                  <a:pos x="1162" y="265"/>
                </a:cxn>
                <a:cxn ang="0">
                  <a:pos x="1196" y="232"/>
                </a:cxn>
                <a:cxn ang="0">
                  <a:pos x="1253" y="231"/>
                </a:cxn>
                <a:cxn ang="0">
                  <a:pos x="1281" y="276"/>
                </a:cxn>
                <a:cxn ang="0">
                  <a:pos x="1328" y="284"/>
                </a:cxn>
                <a:cxn ang="0">
                  <a:pos x="1380" y="229"/>
                </a:cxn>
                <a:cxn ang="0">
                  <a:pos x="1387" y="140"/>
                </a:cxn>
                <a:cxn ang="0">
                  <a:pos x="1364" y="101"/>
                </a:cxn>
                <a:cxn ang="0">
                  <a:pos x="1323" y="93"/>
                </a:cxn>
                <a:cxn ang="0">
                  <a:pos x="1280" y="126"/>
                </a:cxn>
                <a:cxn ang="0">
                  <a:pos x="1223" y="119"/>
                </a:cxn>
                <a:cxn ang="0">
                  <a:pos x="1211" y="57"/>
                </a:cxn>
                <a:cxn ang="0">
                  <a:pos x="1247" y="4"/>
                </a:cxn>
              </a:cxnLst>
              <a:rect l="0" t="0" r="r" b="b"/>
              <a:pathLst>
                <a:path w="1391" h="664">
                  <a:moveTo>
                    <a:pt x="59" y="0"/>
                  </a:moveTo>
                  <a:lnTo>
                    <a:pt x="65" y="216"/>
                  </a:lnTo>
                  <a:lnTo>
                    <a:pt x="64" y="225"/>
                  </a:lnTo>
                  <a:lnTo>
                    <a:pt x="64" y="233"/>
                  </a:lnTo>
                  <a:lnTo>
                    <a:pt x="65" y="240"/>
                  </a:lnTo>
                  <a:lnTo>
                    <a:pt x="66" y="244"/>
                  </a:lnTo>
                  <a:lnTo>
                    <a:pt x="67" y="248"/>
                  </a:lnTo>
                  <a:lnTo>
                    <a:pt x="71" y="255"/>
                  </a:lnTo>
                  <a:lnTo>
                    <a:pt x="75" y="261"/>
                  </a:lnTo>
                  <a:lnTo>
                    <a:pt x="81" y="267"/>
                  </a:lnTo>
                  <a:lnTo>
                    <a:pt x="84" y="270"/>
                  </a:lnTo>
                  <a:lnTo>
                    <a:pt x="87" y="272"/>
                  </a:lnTo>
                  <a:lnTo>
                    <a:pt x="93" y="275"/>
                  </a:lnTo>
                  <a:lnTo>
                    <a:pt x="95" y="276"/>
                  </a:lnTo>
                  <a:lnTo>
                    <a:pt x="98" y="277"/>
                  </a:lnTo>
                  <a:lnTo>
                    <a:pt x="103" y="277"/>
                  </a:lnTo>
                  <a:lnTo>
                    <a:pt x="108" y="275"/>
                  </a:lnTo>
                  <a:lnTo>
                    <a:pt x="113" y="273"/>
                  </a:lnTo>
                  <a:lnTo>
                    <a:pt x="118" y="270"/>
                  </a:lnTo>
                  <a:lnTo>
                    <a:pt x="128" y="263"/>
                  </a:lnTo>
                  <a:lnTo>
                    <a:pt x="138" y="255"/>
                  </a:lnTo>
                  <a:lnTo>
                    <a:pt x="143" y="251"/>
                  </a:lnTo>
                  <a:lnTo>
                    <a:pt x="148" y="248"/>
                  </a:lnTo>
                  <a:lnTo>
                    <a:pt x="154" y="246"/>
                  </a:lnTo>
                  <a:lnTo>
                    <a:pt x="160" y="244"/>
                  </a:lnTo>
                  <a:lnTo>
                    <a:pt x="166" y="244"/>
                  </a:lnTo>
                  <a:lnTo>
                    <a:pt x="172" y="244"/>
                  </a:lnTo>
                  <a:lnTo>
                    <a:pt x="180" y="247"/>
                  </a:lnTo>
                  <a:lnTo>
                    <a:pt x="188" y="250"/>
                  </a:lnTo>
                  <a:lnTo>
                    <a:pt x="196" y="254"/>
                  </a:lnTo>
                  <a:lnTo>
                    <a:pt x="203" y="259"/>
                  </a:lnTo>
                  <a:lnTo>
                    <a:pt x="209" y="264"/>
                  </a:lnTo>
                  <a:lnTo>
                    <a:pt x="215" y="270"/>
                  </a:lnTo>
                  <a:lnTo>
                    <a:pt x="220" y="277"/>
                  </a:lnTo>
                  <a:lnTo>
                    <a:pt x="225" y="284"/>
                  </a:lnTo>
                  <a:lnTo>
                    <a:pt x="228" y="291"/>
                  </a:lnTo>
                  <a:lnTo>
                    <a:pt x="231" y="299"/>
                  </a:lnTo>
                  <a:lnTo>
                    <a:pt x="234" y="307"/>
                  </a:lnTo>
                  <a:lnTo>
                    <a:pt x="236" y="316"/>
                  </a:lnTo>
                  <a:lnTo>
                    <a:pt x="236" y="324"/>
                  </a:lnTo>
                  <a:lnTo>
                    <a:pt x="237" y="333"/>
                  </a:lnTo>
                  <a:lnTo>
                    <a:pt x="236" y="342"/>
                  </a:lnTo>
                  <a:lnTo>
                    <a:pt x="235" y="346"/>
                  </a:lnTo>
                  <a:lnTo>
                    <a:pt x="235" y="351"/>
                  </a:lnTo>
                  <a:lnTo>
                    <a:pt x="233" y="358"/>
                  </a:lnTo>
                  <a:lnTo>
                    <a:pt x="231" y="365"/>
                  </a:lnTo>
                  <a:lnTo>
                    <a:pt x="228" y="372"/>
                  </a:lnTo>
                  <a:lnTo>
                    <a:pt x="225" y="378"/>
                  </a:lnTo>
                  <a:lnTo>
                    <a:pt x="222" y="384"/>
                  </a:lnTo>
                  <a:lnTo>
                    <a:pt x="218" y="390"/>
                  </a:lnTo>
                  <a:lnTo>
                    <a:pt x="214" y="395"/>
                  </a:lnTo>
                  <a:lnTo>
                    <a:pt x="209" y="400"/>
                  </a:lnTo>
                  <a:lnTo>
                    <a:pt x="204" y="404"/>
                  </a:lnTo>
                  <a:lnTo>
                    <a:pt x="199" y="408"/>
                  </a:lnTo>
                  <a:lnTo>
                    <a:pt x="193" y="412"/>
                  </a:lnTo>
                  <a:lnTo>
                    <a:pt x="187" y="415"/>
                  </a:lnTo>
                  <a:lnTo>
                    <a:pt x="181" y="417"/>
                  </a:lnTo>
                  <a:lnTo>
                    <a:pt x="174" y="420"/>
                  </a:lnTo>
                  <a:lnTo>
                    <a:pt x="167" y="422"/>
                  </a:lnTo>
                  <a:lnTo>
                    <a:pt x="159" y="423"/>
                  </a:lnTo>
                  <a:lnTo>
                    <a:pt x="156" y="423"/>
                  </a:lnTo>
                  <a:lnTo>
                    <a:pt x="152" y="423"/>
                  </a:lnTo>
                  <a:lnTo>
                    <a:pt x="149" y="423"/>
                  </a:lnTo>
                  <a:lnTo>
                    <a:pt x="146" y="422"/>
                  </a:lnTo>
                  <a:lnTo>
                    <a:pt x="140" y="420"/>
                  </a:lnTo>
                  <a:lnTo>
                    <a:pt x="134" y="416"/>
                  </a:lnTo>
                  <a:lnTo>
                    <a:pt x="128" y="412"/>
                  </a:lnTo>
                  <a:lnTo>
                    <a:pt x="123" y="407"/>
                  </a:lnTo>
                  <a:lnTo>
                    <a:pt x="113" y="397"/>
                  </a:lnTo>
                  <a:lnTo>
                    <a:pt x="103" y="387"/>
                  </a:lnTo>
                  <a:lnTo>
                    <a:pt x="97" y="383"/>
                  </a:lnTo>
                  <a:lnTo>
                    <a:pt x="92" y="379"/>
                  </a:lnTo>
                  <a:lnTo>
                    <a:pt x="89" y="378"/>
                  </a:lnTo>
                  <a:lnTo>
                    <a:pt x="87" y="377"/>
                  </a:lnTo>
                  <a:lnTo>
                    <a:pt x="84" y="377"/>
                  </a:lnTo>
                  <a:lnTo>
                    <a:pt x="81" y="376"/>
                  </a:lnTo>
                  <a:lnTo>
                    <a:pt x="78" y="376"/>
                  </a:lnTo>
                  <a:lnTo>
                    <a:pt x="75" y="377"/>
                  </a:lnTo>
                  <a:lnTo>
                    <a:pt x="68" y="379"/>
                  </a:lnTo>
                  <a:lnTo>
                    <a:pt x="63" y="382"/>
                  </a:lnTo>
                  <a:lnTo>
                    <a:pt x="58" y="386"/>
                  </a:lnTo>
                  <a:lnTo>
                    <a:pt x="53" y="389"/>
                  </a:lnTo>
                  <a:lnTo>
                    <a:pt x="49" y="394"/>
                  </a:lnTo>
                  <a:lnTo>
                    <a:pt x="45" y="398"/>
                  </a:lnTo>
                  <a:lnTo>
                    <a:pt x="42" y="403"/>
                  </a:lnTo>
                  <a:lnTo>
                    <a:pt x="39" y="408"/>
                  </a:lnTo>
                  <a:lnTo>
                    <a:pt x="37" y="414"/>
                  </a:lnTo>
                  <a:lnTo>
                    <a:pt x="35" y="419"/>
                  </a:lnTo>
                  <a:lnTo>
                    <a:pt x="33" y="425"/>
                  </a:lnTo>
                  <a:lnTo>
                    <a:pt x="33" y="431"/>
                  </a:lnTo>
                  <a:lnTo>
                    <a:pt x="32" y="437"/>
                  </a:lnTo>
                  <a:lnTo>
                    <a:pt x="33" y="443"/>
                  </a:lnTo>
                  <a:lnTo>
                    <a:pt x="34" y="449"/>
                  </a:lnTo>
                  <a:lnTo>
                    <a:pt x="35" y="455"/>
                  </a:lnTo>
                  <a:lnTo>
                    <a:pt x="37" y="461"/>
                  </a:lnTo>
                  <a:lnTo>
                    <a:pt x="29" y="594"/>
                  </a:lnTo>
                  <a:lnTo>
                    <a:pt x="30" y="598"/>
                  </a:lnTo>
                  <a:lnTo>
                    <a:pt x="31" y="603"/>
                  </a:lnTo>
                  <a:lnTo>
                    <a:pt x="31" y="607"/>
                  </a:lnTo>
                  <a:lnTo>
                    <a:pt x="31" y="611"/>
                  </a:lnTo>
                  <a:lnTo>
                    <a:pt x="30" y="615"/>
                  </a:lnTo>
                  <a:lnTo>
                    <a:pt x="29" y="619"/>
                  </a:lnTo>
                  <a:lnTo>
                    <a:pt x="27" y="623"/>
                  </a:lnTo>
                  <a:lnTo>
                    <a:pt x="25" y="627"/>
                  </a:lnTo>
                  <a:lnTo>
                    <a:pt x="20" y="634"/>
                  </a:lnTo>
                  <a:lnTo>
                    <a:pt x="17" y="636"/>
                  </a:lnTo>
                  <a:lnTo>
                    <a:pt x="14" y="639"/>
                  </a:lnTo>
                  <a:lnTo>
                    <a:pt x="11" y="641"/>
                  </a:lnTo>
                  <a:lnTo>
                    <a:pt x="8" y="643"/>
                  </a:lnTo>
                  <a:lnTo>
                    <a:pt x="0" y="645"/>
                  </a:lnTo>
                  <a:lnTo>
                    <a:pt x="24" y="645"/>
                  </a:lnTo>
                  <a:lnTo>
                    <a:pt x="35" y="645"/>
                  </a:lnTo>
                  <a:lnTo>
                    <a:pt x="46" y="644"/>
                  </a:lnTo>
                  <a:lnTo>
                    <a:pt x="67" y="641"/>
                  </a:lnTo>
                  <a:lnTo>
                    <a:pt x="88" y="636"/>
                  </a:lnTo>
                  <a:lnTo>
                    <a:pt x="107" y="631"/>
                  </a:lnTo>
                  <a:lnTo>
                    <a:pt x="117" y="627"/>
                  </a:lnTo>
                  <a:lnTo>
                    <a:pt x="127" y="623"/>
                  </a:lnTo>
                  <a:lnTo>
                    <a:pt x="137" y="618"/>
                  </a:lnTo>
                  <a:lnTo>
                    <a:pt x="147" y="613"/>
                  </a:lnTo>
                  <a:lnTo>
                    <a:pt x="169" y="602"/>
                  </a:lnTo>
                  <a:lnTo>
                    <a:pt x="174" y="598"/>
                  </a:lnTo>
                  <a:lnTo>
                    <a:pt x="180" y="594"/>
                  </a:lnTo>
                  <a:lnTo>
                    <a:pt x="185" y="590"/>
                  </a:lnTo>
                  <a:lnTo>
                    <a:pt x="189" y="586"/>
                  </a:lnTo>
                  <a:lnTo>
                    <a:pt x="198" y="577"/>
                  </a:lnTo>
                  <a:lnTo>
                    <a:pt x="202" y="572"/>
                  </a:lnTo>
                  <a:lnTo>
                    <a:pt x="205" y="567"/>
                  </a:lnTo>
                  <a:lnTo>
                    <a:pt x="212" y="557"/>
                  </a:lnTo>
                  <a:lnTo>
                    <a:pt x="218" y="547"/>
                  </a:lnTo>
                  <a:lnTo>
                    <a:pt x="230" y="526"/>
                  </a:lnTo>
                  <a:lnTo>
                    <a:pt x="236" y="516"/>
                  </a:lnTo>
                  <a:lnTo>
                    <a:pt x="242" y="507"/>
                  </a:lnTo>
                  <a:lnTo>
                    <a:pt x="245" y="502"/>
                  </a:lnTo>
                  <a:lnTo>
                    <a:pt x="249" y="498"/>
                  </a:lnTo>
                  <a:lnTo>
                    <a:pt x="252" y="494"/>
                  </a:lnTo>
                  <a:lnTo>
                    <a:pt x="256" y="490"/>
                  </a:lnTo>
                  <a:lnTo>
                    <a:pt x="264" y="483"/>
                  </a:lnTo>
                  <a:lnTo>
                    <a:pt x="269" y="480"/>
                  </a:lnTo>
                  <a:lnTo>
                    <a:pt x="274" y="477"/>
                  </a:lnTo>
                  <a:lnTo>
                    <a:pt x="279" y="475"/>
                  </a:lnTo>
                  <a:lnTo>
                    <a:pt x="285" y="473"/>
                  </a:lnTo>
                  <a:lnTo>
                    <a:pt x="291" y="471"/>
                  </a:lnTo>
                  <a:lnTo>
                    <a:pt x="297" y="470"/>
                  </a:lnTo>
                  <a:lnTo>
                    <a:pt x="306" y="469"/>
                  </a:lnTo>
                  <a:lnTo>
                    <a:pt x="313" y="468"/>
                  </a:lnTo>
                  <a:lnTo>
                    <a:pt x="327" y="468"/>
                  </a:lnTo>
                  <a:lnTo>
                    <a:pt x="341" y="470"/>
                  </a:lnTo>
                  <a:lnTo>
                    <a:pt x="349" y="471"/>
                  </a:lnTo>
                  <a:lnTo>
                    <a:pt x="357" y="473"/>
                  </a:lnTo>
                  <a:lnTo>
                    <a:pt x="365" y="478"/>
                  </a:lnTo>
                  <a:lnTo>
                    <a:pt x="373" y="483"/>
                  </a:lnTo>
                  <a:lnTo>
                    <a:pt x="379" y="488"/>
                  </a:lnTo>
                  <a:lnTo>
                    <a:pt x="385" y="495"/>
                  </a:lnTo>
                  <a:lnTo>
                    <a:pt x="390" y="501"/>
                  </a:lnTo>
                  <a:lnTo>
                    <a:pt x="394" y="509"/>
                  </a:lnTo>
                  <a:lnTo>
                    <a:pt x="398" y="517"/>
                  </a:lnTo>
                  <a:lnTo>
                    <a:pt x="401" y="526"/>
                  </a:lnTo>
                  <a:lnTo>
                    <a:pt x="402" y="532"/>
                  </a:lnTo>
                  <a:lnTo>
                    <a:pt x="402" y="538"/>
                  </a:lnTo>
                  <a:lnTo>
                    <a:pt x="401" y="544"/>
                  </a:lnTo>
                  <a:lnTo>
                    <a:pt x="400" y="549"/>
                  </a:lnTo>
                  <a:lnTo>
                    <a:pt x="398" y="554"/>
                  </a:lnTo>
                  <a:lnTo>
                    <a:pt x="395" y="559"/>
                  </a:lnTo>
                  <a:lnTo>
                    <a:pt x="390" y="569"/>
                  </a:lnTo>
                  <a:lnTo>
                    <a:pt x="384" y="579"/>
                  </a:lnTo>
                  <a:lnTo>
                    <a:pt x="379" y="589"/>
                  </a:lnTo>
                  <a:lnTo>
                    <a:pt x="378" y="594"/>
                  </a:lnTo>
                  <a:lnTo>
                    <a:pt x="377" y="599"/>
                  </a:lnTo>
                  <a:lnTo>
                    <a:pt x="377" y="605"/>
                  </a:lnTo>
                  <a:lnTo>
                    <a:pt x="379" y="611"/>
                  </a:lnTo>
                  <a:lnTo>
                    <a:pt x="382" y="620"/>
                  </a:lnTo>
                  <a:lnTo>
                    <a:pt x="386" y="628"/>
                  </a:lnTo>
                  <a:lnTo>
                    <a:pt x="389" y="632"/>
                  </a:lnTo>
                  <a:lnTo>
                    <a:pt x="392" y="635"/>
                  </a:lnTo>
                  <a:lnTo>
                    <a:pt x="395" y="638"/>
                  </a:lnTo>
                  <a:lnTo>
                    <a:pt x="398" y="641"/>
                  </a:lnTo>
                  <a:lnTo>
                    <a:pt x="404" y="647"/>
                  </a:lnTo>
                  <a:lnTo>
                    <a:pt x="412" y="652"/>
                  </a:lnTo>
                  <a:lnTo>
                    <a:pt x="420" y="655"/>
                  </a:lnTo>
                  <a:lnTo>
                    <a:pt x="424" y="657"/>
                  </a:lnTo>
                  <a:lnTo>
                    <a:pt x="428" y="659"/>
                  </a:lnTo>
                  <a:lnTo>
                    <a:pt x="433" y="660"/>
                  </a:lnTo>
                  <a:lnTo>
                    <a:pt x="437" y="661"/>
                  </a:lnTo>
                  <a:lnTo>
                    <a:pt x="442" y="662"/>
                  </a:lnTo>
                  <a:lnTo>
                    <a:pt x="446" y="663"/>
                  </a:lnTo>
                  <a:lnTo>
                    <a:pt x="456" y="663"/>
                  </a:lnTo>
                  <a:lnTo>
                    <a:pt x="465" y="664"/>
                  </a:lnTo>
                  <a:lnTo>
                    <a:pt x="475" y="663"/>
                  </a:lnTo>
                  <a:lnTo>
                    <a:pt x="485" y="662"/>
                  </a:lnTo>
                  <a:lnTo>
                    <a:pt x="495" y="660"/>
                  </a:lnTo>
                  <a:lnTo>
                    <a:pt x="504" y="658"/>
                  </a:lnTo>
                  <a:lnTo>
                    <a:pt x="513" y="655"/>
                  </a:lnTo>
                  <a:lnTo>
                    <a:pt x="522" y="652"/>
                  </a:lnTo>
                  <a:lnTo>
                    <a:pt x="530" y="648"/>
                  </a:lnTo>
                  <a:lnTo>
                    <a:pt x="538" y="644"/>
                  </a:lnTo>
                  <a:lnTo>
                    <a:pt x="546" y="640"/>
                  </a:lnTo>
                  <a:lnTo>
                    <a:pt x="554" y="635"/>
                  </a:lnTo>
                  <a:lnTo>
                    <a:pt x="560" y="630"/>
                  </a:lnTo>
                  <a:lnTo>
                    <a:pt x="567" y="624"/>
                  </a:lnTo>
                  <a:lnTo>
                    <a:pt x="572" y="618"/>
                  </a:lnTo>
                  <a:lnTo>
                    <a:pt x="575" y="614"/>
                  </a:lnTo>
                  <a:lnTo>
                    <a:pt x="577" y="611"/>
                  </a:lnTo>
                  <a:lnTo>
                    <a:pt x="581" y="604"/>
                  </a:lnTo>
                  <a:lnTo>
                    <a:pt x="584" y="597"/>
                  </a:lnTo>
                  <a:lnTo>
                    <a:pt x="586" y="589"/>
                  </a:lnTo>
                  <a:lnTo>
                    <a:pt x="587" y="581"/>
                  </a:lnTo>
                  <a:lnTo>
                    <a:pt x="587" y="573"/>
                  </a:lnTo>
                  <a:lnTo>
                    <a:pt x="586" y="564"/>
                  </a:lnTo>
                  <a:lnTo>
                    <a:pt x="584" y="559"/>
                  </a:lnTo>
                  <a:lnTo>
                    <a:pt x="581" y="554"/>
                  </a:lnTo>
                  <a:lnTo>
                    <a:pt x="578" y="550"/>
                  </a:lnTo>
                  <a:lnTo>
                    <a:pt x="574" y="546"/>
                  </a:lnTo>
                  <a:lnTo>
                    <a:pt x="570" y="543"/>
                  </a:lnTo>
                  <a:lnTo>
                    <a:pt x="566" y="541"/>
                  </a:lnTo>
                  <a:lnTo>
                    <a:pt x="556" y="536"/>
                  </a:lnTo>
                  <a:lnTo>
                    <a:pt x="547" y="531"/>
                  </a:lnTo>
                  <a:lnTo>
                    <a:pt x="542" y="528"/>
                  </a:lnTo>
                  <a:lnTo>
                    <a:pt x="538" y="525"/>
                  </a:lnTo>
                  <a:lnTo>
                    <a:pt x="534" y="522"/>
                  </a:lnTo>
                  <a:lnTo>
                    <a:pt x="531" y="518"/>
                  </a:lnTo>
                  <a:lnTo>
                    <a:pt x="528" y="513"/>
                  </a:lnTo>
                  <a:lnTo>
                    <a:pt x="526" y="508"/>
                  </a:lnTo>
                  <a:lnTo>
                    <a:pt x="524" y="499"/>
                  </a:lnTo>
                  <a:lnTo>
                    <a:pt x="523" y="492"/>
                  </a:lnTo>
                  <a:lnTo>
                    <a:pt x="522" y="484"/>
                  </a:lnTo>
                  <a:lnTo>
                    <a:pt x="523" y="477"/>
                  </a:lnTo>
                  <a:lnTo>
                    <a:pt x="524" y="470"/>
                  </a:lnTo>
                  <a:lnTo>
                    <a:pt x="526" y="463"/>
                  </a:lnTo>
                  <a:lnTo>
                    <a:pt x="529" y="456"/>
                  </a:lnTo>
                  <a:lnTo>
                    <a:pt x="532" y="448"/>
                  </a:lnTo>
                  <a:lnTo>
                    <a:pt x="547" y="431"/>
                  </a:lnTo>
                  <a:lnTo>
                    <a:pt x="554" y="424"/>
                  </a:lnTo>
                  <a:lnTo>
                    <a:pt x="561" y="418"/>
                  </a:lnTo>
                  <a:lnTo>
                    <a:pt x="568" y="412"/>
                  </a:lnTo>
                  <a:lnTo>
                    <a:pt x="576" y="406"/>
                  </a:lnTo>
                  <a:lnTo>
                    <a:pt x="595" y="395"/>
                  </a:lnTo>
                  <a:lnTo>
                    <a:pt x="607" y="388"/>
                  </a:lnTo>
                  <a:lnTo>
                    <a:pt x="620" y="383"/>
                  </a:lnTo>
                  <a:lnTo>
                    <a:pt x="632" y="378"/>
                  </a:lnTo>
                  <a:lnTo>
                    <a:pt x="644" y="375"/>
                  </a:lnTo>
                  <a:lnTo>
                    <a:pt x="656" y="372"/>
                  </a:lnTo>
                  <a:lnTo>
                    <a:pt x="667" y="371"/>
                  </a:lnTo>
                  <a:lnTo>
                    <a:pt x="679" y="370"/>
                  </a:lnTo>
                  <a:lnTo>
                    <a:pt x="691" y="370"/>
                  </a:lnTo>
                  <a:lnTo>
                    <a:pt x="703" y="370"/>
                  </a:lnTo>
                  <a:lnTo>
                    <a:pt x="715" y="371"/>
                  </a:lnTo>
                  <a:lnTo>
                    <a:pt x="727" y="373"/>
                  </a:lnTo>
                  <a:lnTo>
                    <a:pt x="740" y="375"/>
                  </a:lnTo>
                  <a:lnTo>
                    <a:pt x="765" y="381"/>
                  </a:lnTo>
                  <a:lnTo>
                    <a:pt x="792" y="388"/>
                  </a:lnTo>
                  <a:lnTo>
                    <a:pt x="806" y="392"/>
                  </a:lnTo>
                  <a:lnTo>
                    <a:pt x="818" y="396"/>
                  </a:lnTo>
                  <a:lnTo>
                    <a:pt x="840" y="405"/>
                  </a:lnTo>
                  <a:lnTo>
                    <a:pt x="850" y="410"/>
                  </a:lnTo>
                  <a:lnTo>
                    <a:pt x="861" y="415"/>
                  </a:lnTo>
                  <a:lnTo>
                    <a:pt x="872" y="422"/>
                  </a:lnTo>
                  <a:lnTo>
                    <a:pt x="883" y="429"/>
                  </a:lnTo>
                  <a:lnTo>
                    <a:pt x="890" y="441"/>
                  </a:lnTo>
                  <a:lnTo>
                    <a:pt x="892" y="446"/>
                  </a:lnTo>
                  <a:lnTo>
                    <a:pt x="894" y="452"/>
                  </a:lnTo>
                  <a:lnTo>
                    <a:pt x="895" y="457"/>
                  </a:lnTo>
                  <a:lnTo>
                    <a:pt x="896" y="463"/>
                  </a:lnTo>
                  <a:lnTo>
                    <a:pt x="896" y="476"/>
                  </a:lnTo>
                  <a:lnTo>
                    <a:pt x="895" y="482"/>
                  </a:lnTo>
                  <a:lnTo>
                    <a:pt x="893" y="488"/>
                  </a:lnTo>
                  <a:lnTo>
                    <a:pt x="890" y="492"/>
                  </a:lnTo>
                  <a:lnTo>
                    <a:pt x="887" y="497"/>
                  </a:lnTo>
                  <a:lnTo>
                    <a:pt x="882" y="501"/>
                  </a:lnTo>
                  <a:lnTo>
                    <a:pt x="878" y="504"/>
                  </a:lnTo>
                  <a:lnTo>
                    <a:pt x="868" y="511"/>
                  </a:lnTo>
                  <a:lnTo>
                    <a:pt x="858" y="517"/>
                  </a:lnTo>
                  <a:lnTo>
                    <a:pt x="853" y="521"/>
                  </a:lnTo>
                  <a:lnTo>
                    <a:pt x="849" y="525"/>
                  </a:lnTo>
                  <a:lnTo>
                    <a:pt x="846" y="529"/>
                  </a:lnTo>
                  <a:lnTo>
                    <a:pt x="843" y="534"/>
                  </a:lnTo>
                  <a:lnTo>
                    <a:pt x="841" y="539"/>
                  </a:lnTo>
                  <a:lnTo>
                    <a:pt x="840" y="542"/>
                  </a:lnTo>
                  <a:lnTo>
                    <a:pt x="839" y="545"/>
                  </a:lnTo>
                  <a:lnTo>
                    <a:pt x="839" y="553"/>
                  </a:lnTo>
                  <a:lnTo>
                    <a:pt x="840" y="560"/>
                  </a:lnTo>
                  <a:lnTo>
                    <a:pt x="841" y="567"/>
                  </a:lnTo>
                  <a:lnTo>
                    <a:pt x="843" y="574"/>
                  </a:lnTo>
                  <a:lnTo>
                    <a:pt x="845" y="580"/>
                  </a:lnTo>
                  <a:lnTo>
                    <a:pt x="848" y="586"/>
                  </a:lnTo>
                  <a:lnTo>
                    <a:pt x="852" y="592"/>
                  </a:lnTo>
                  <a:lnTo>
                    <a:pt x="856" y="598"/>
                  </a:lnTo>
                  <a:lnTo>
                    <a:pt x="861" y="603"/>
                  </a:lnTo>
                  <a:lnTo>
                    <a:pt x="866" y="608"/>
                  </a:lnTo>
                  <a:lnTo>
                    <a:pt x="872" y="612"/>
                  </a:lnTo>
                  <a:lnTo>
                    <a:pt x="878" y="616"/>
                  </a:lnTo>
                  <a:lnTo>
                    <a:pt x="884" y="620"/>
                  </a:lnTo>
                  <a:lnTo>
                    <a:pt x="891" y="624"/>
                  </a:lnTo>
                  <a:lnTo>
                    <a:pt x="898" y="627"/>
                  </a:lnTo>
                  <a:lnTo>
                    <a:pt x="905" y="630"/>
                  </a:lnTo>
                  <a:lnTo>
                    <a:pt x="910" y="631"/>
                  </a:lnTo>
                  <a:lnTo>
                    <a:pt x="915" y="633"/>
                  </a:lnTo>
                  <a:lnTo>
                    <a:pt x="926" y="635"/>
                  </a:lnTo>
                  <a:lnTo>
                    <a:pt x="936" y="636"/>
                  </a:lnTo>
                  <a:lnTo>
                    <a:pt x="942" y="637"/>
                  </a:lnTo>
                  <a:lnTo>
                    <a:pt x="947" y="637"/>
                  </a:lnTo>
                  <a:lnTo>
                    <a:pt x="959" y="636"/>
                  </a:lnTo>
                  <a:lnTo>
                    <a:pt x="970" y="635"/>
                  </a:lnTo>
                  <a:lnTo>
                    <a:pt x="980" y="632"/>
                  </a:lnTo>
                  <a:lnTo>
                    <a:pt x="990" y="629"/>
                  </a:lnTo>
                  <a:lnTo>
                    <a:pt x="999" y="625"/>
                  </a:lnTo>
                  <a:lnTo>
                    <a:pt x="1003" y="623"/>
                  </a:lnTo>
                  <a:lnTo>
                    <a:pt x="1008" y="620"/>
                  </a:lnTo>
                  <a:lnTo>
                    <a:pt x="1015" y="615"/>
                  </a:lnTo>
                  <a:lnTo>
                    <a:pt x="1019" y="611"/>
                  </a:lnTo>
                  <a:lnTo>
                    <a:pt x="1022" y="608"/>
                  </a:lnTo>
                  <a:lnTo>
                    <a:pt x="1025" y="604"/>
                  </a:lnTo>
                  <a:lnTo>
                    <a:pt x="1027" y="601"/>
                  </a:lnTo>
                  <a:lnTo>
                    <a:pt x="1030" y="597"/>
                  </a:lnTo>
                  <a:lnTo>
                    <a:pt x="1031" y="592"/>
                  </a:lnTo>
                  <a:lnTo>
                    <a:pt x="1033" y="588"/>
                  </a:lnTo>
                  <a:lnTo>
                    <a:pt x="1034" y="583"/>
                  </a:lnTo>
                  <a:lnTo>
                    <a:pt x="1035" y="578"/>
                  </a:lnTo>
                  <a:lnTo>
                    <a:pt x="1035" y="573"/>
                  </a:lnTo>
                  <a:lnTo>
                    <a:pt x="1034" y="569"/>
                  </a:lnTo>
                  <a:lnTo>
                    <a:pt x="1034" y="564"/>
                  </a:lnTo>
                  <a:lnTo>
                    <a:pt x="1032" y="561"/>
                  </a:lnTo>
                  <a:lnTo>
                    <a:pt x="1030" y="557"/>
                  </a:lnTo>
                  <a:lnTo>
                    <a:pt x="1028" y="553"/>
                  </a:lnTo>
                  <a:lnTo>
                    <a:pt x="1025" y="550"/>
                  </a:lnTo>
                  <a:lnTo>
                    <a:pt x="1020" y="544"/>
                  </a:lnTo>
                  <a:lnTo>
                    <a:pt x="1015" y="537"/>
                  </a:lnTo>
                  <a:lnTo>
                    <a:pt x="1010" y="530"/>
                  </a:lnTo>
                  <a:lnTo>
                    <a:pt x="1008" y="527"/>
                  </a:lnTo>
                  <a:lnTo>
                    <a:pt x="1007" y="523"/>
                  </a:lnTo>
                  <a:lnTo>
                    <a:pt x="1007" y="518"/>
                  </a:lnTo>
                  <a:lnTo>
                    <a:pt x="1007" y="514"/>
                  </a:lnTo>
                  <a:lnTo>
                    <a:pt x="1007" y="506"/>
                  </a:lnTo>
                  <a:lnTo>
                    <a:pt x="1008" y="503"/>
                  </a:lnTo>
                  <a:lnTo>
                    <a:pt x="1009" y="500"/>
                  </a:lnTo>
                  <a:lnTo>
                    <a:pt x="1011" y="493"/>
                  </a:lnTo>
                  <a:lnTo>
                    <a:pt x="1014" y="487"/>
                  </a:lnTo>
                  <a:lnTo>
                    <a:pt x="1017" y="482"/>
                  </a:lnTo>
                  <a:lnTo>
                    <a:pt x="1021" y="477"/>
                  </a:lnTo>
                  <a:lnTo>
                    <a:pt x="1026" y="472"/>
                  </a:lnTo>
                  <a:lnTo>
                    <a:pt x="1032" y="467"/>
                  </a:lnTo>
                  <a:lnTo>
                    <a:pt x="1038" y="466"/>
                  </a:lnTo>
                  <a:lnTo>
                    <a:pt x="1044" y="466"/>
                  </a:lnTo>
                  <a:lnTo>
                    <a:pt x="1049" y="464"/>
                  </a:lnTo>
                  <a:lnTo>
                    <a:pt x="1055" y="463"/>
                  </a:lnTo>
                  <a:lnTo>
                    <a:pt x="1060" y="461"/>
                  </a:lnTo>
                  <a:lnTo>
                    <a:pt x="1065" y="459"/>
                  </a:lnTo>
                  <a:lnTo>
                    <a:pt x="1070" y="456"/>
                  </a:lnTo>
                  <a:lnTo>
                    <a:pt x="1074" y="453"/>
                  </a:lnTo>
                  <a:lnTo>
                    <a:pt x="1079" y="450"/>
                  </a:lnTo>
                  <a:lnTo>
                    <a:pt x="1083" y="446"/>
                  </a:lnTo>
                  <a:lnTo>
                    <a:pt x="1086" y="442"/>
                  </a:lnTo>
                  <a:lnTo>
                    <a:pt x="1090" y="438"/>
                  </a:lnTo>
                  <a:lnTo>
                    <a:pt x="1093" y="433"/>
                  </a:lnTo>
                  <a:lnTo>
                    <a:pt x="1096" y="428"/>
                  </a:lnTo>
                  <a:lnTo>
                    <a:pt x="1098" y="422"/>
                  </a:lnTo>
                  <a:lnTo>
                    <a:pt x="1101" y="417"/>
                  </a:lnTo>
                  <a:lnTo>
                    <a:pt x="1104" y="406"/>
                  </a:lnTo>
                  <a:lnTo>
                    <a:pt x="1105" y="397"/>
                  </a:lnTo>
                  <a:lnTo>
                    <a:pt x="1105" y="387"/>
                  </a:lnTo>
                  <a:lnTo>
                    <a:pt x="1104" y="376"/>
                  </a:lnTo>
                  <a:lnTo>
                    <a:pt x="1105" y="368"/>
                  </a:lnTo>
                  <a:lnTo>
                    <a:pt x="1105" y="361"/>
                  </a:lnTo>
                  <a:lnTo>
                    <a:pt x="1104" y="354"/>
                  </a:lnTo>
                  <a:lnTo>
                    <a:pt x="1103" y="347"/>
                  </a:lnTo>
                  <a:lnTo>
                    <a:pt x="1101" y="341"/>
                  </a:lnTo>
                  <a:lnTo>
                    <a:pt x="1097" y="335"/>
                  </a:lnTo>
                  <a:lnTo>
                    <a:pt x="1093" y="329"/>
                  </a:lnTo>
                  <a:lnTo>
                    <a:pt x="1088" y="323"/>
                  </a:lnTo>
                  <a:lnTo>
                    <a:pt x="1086" y="321"/>
                  </a:lnTo>
                  <a:lnTo>
                    <a:pt x="1084" y="319"/>
                  </a:lnTo>
                  <a:lnTo>
                    <a:pt x="1079" y="317"/>
                  </a:lnTo>
                  <a:lnTo>
                    <a:pt x="1074" y="315"/>
                  </a:lnTo>
                  <a:lnTo>
                    <a:pt x="1069" y="315"/>
                  </a:lnTo>
                  <a:lnTo>
                    <a:pt x="1064" y="315"/>
                  </a:lnTo>
                  <a:lnTo>
                    <a:pt x="1059" y="316"/>
                  </a:lnTo>
                  <a:lnTo>
                    <a:pt x="1048" y="319"/>
                  </a:lnTo>
                  <a:lnTo>
                    <a:pt x="1037" y="322"/>
                  </a:lnTo>
                  <a:lnTo>
                    <a:pt x="1026" y="323"/>
                  </a:lnTo>
                  <a:lnTo>
                    <a:pt x="1021" y="323"/>
                  </a:lnTo>
                  <a:lnTo>
                    <a:pt x="1018" y="323"/>
                  </a:lnTo>
                  <a:lnTo>
                    <a:pt x="1016" y="322"/>
                  </a:lnTo>
                  <a:lnTo>
                    <a:pt x="1011" y="320"/>
                  </a:lnTo>
                  <a:lnTo>
                    <a:pt x="1007" y="316"/>
                  </a:lnTo>
                  <a:lnTo>
                    <a:pt x="1004" y="314"/>
                  </a:lnTo>
                  <a:lnTo>
                    <a:pt x="1001" y="311"/>
                  </a:lnTo>
                  <a:lnTo>
                    <a:pt x="997" y="304"/>
                  </a:lnTo>
                  <a:lnTo>
                    <a:pt x="994" y="297"/>
                  </a:lnTo>
                  <a:lnTo>
                    <a:pt x="993" y="294"/>
                  </a:lnTo>
                  <a:lnTo>
                    <a:pt x="992" y="290"/>
                  </a:lnTo>
                  <a:lnTo>
                    <a:pt x="991" y="283"/>
                  </a:lnTo>
                  <a:lnTo>
                    <a:pt x="990" y="279"/>
                  </a:lnTo>
                  <a:lnTo>
                    <a:pt x="990" y="275"/>
                  </a:lnTo>
                  <a:lnTo>
                    <a:pt x="991" y="267"/>
                  </a:lnTo>
                  <a:lnTo>
                    <a:pt x="992" y="259"/>
                  </a:lnTo>
                  <a:lnTo>
                    <a:pt x="994" y="252"/>
                  </a:lnTo>
                  <a:lnTo>
                    <a:pt x="997" y="244"/>
                  </a:lnTo>
                  <a:lnTo>
                    <a:pt x="1001" y="237"/>
                  </a:lnTo>
                  <a:lnTo>
                    <a:pt x="1005" y="231"/>
                  </a:lnTo>
                  <a:lnTo>
                    <a:pt x="1010" y="224"/>
                  </a:lnTo>
                  <a:lnTo>
                    <a:pt x="1016" y="219"/>
                  </a:lnTo>
                  <a:lnTo>
                    <a:pt x="1022" y="214"/>
                  </a:lnTo>
                  <a:lnTo>
                    <a:pt x="1025" y="212"/>
                  </a:lnTo>
                  <a:lnTo>
                    <a:pt x="1029" y="210"/>
                  </a:lnTo>
                  <a:lnTo>
                    <a:pt x="1038" y="205"/>
                  </a:lnTo>
                  <a:lnTo>
                    <a:pt x="1048" y="202"/>
                  </a:lnTo>
                  <a:lnTo>
                    <a:pt x="1058" y="201"/>
                  </a:lnTo>
                  <a:lnTo>
                    <a:pt x="1068" y="200"/>
                  </a:lnTo>
                  <a:lnTo>
                    <a:pt x="1073" y="201"/>
                  </a:lnTo>
                  <a:lnTo>
                    <a:pt x="1077" y="202"/>
                  </a:lnTo>
                  <a:lnTo>
                    <a:pt x="1082" y="203"/>
                  </a:lnTo>
                  <a:lnTo>
                    <a:pt x="1086" y="205"/>
                  </a:lnTo>
                  <a:lnTo>
                    <a:pt x="1091" y="207"/>
                  </a:lnTo>
                  <a:lnTo>
                    <a:pt x="1095" y="210"/>
                  </a:lnTo>
                  <a:lnTo>
                    <a:pt x="1100" y="213"/>
                  </a:lnTo>
                  <a:lnTo>
                    <a:pt x="1104" y="216"/>
                  </a:lnTo>
                  <a:lnTo>
                    <a:pt x="1107" y="219"/>
                  </a:lnTo>
                  <a:lnTo>
                    <a:pt x="1109" y="223"/>
                  </a:lnTo>
                  <a:lnTo>
                    <a:pt x="1110" y="227"/>
                  </a:lnTo>
                  <a:lnTo>
                    <a:pt x="1111" y="231"/>
                  </a:lnTo>
                  <a:lnTo>
                    <a:pt x="1111" y="236"/>
                  </a:lnTo>
                  <a:lnTo>
                    <a:pt x="1112" y="240"/>
                  </a:lnTo>
                  <a:lnTo>
                    <a:pt x="1111" y="249"/>
                  </a:lnTo>
                  <a:lnTo>
                    <a:pt x="1111" y="258"/>
                  </a:lnTo>
                  <a:lnTo>
                    <a:pt x="1112" y="262"/>
                  </a:lnTo>
                  <a:lnTo>
                    <a:pt x="1112" y="265"/>
                  </a:lnTo>
                  <a:lnTo>
                    <a:pt x="1113" y="267"/>
                  </a:lnTo>
                  <a:lnTo>
                    <a:pt x="1114" y="269"/>
                  </a:lnTo>
                  <a:lnTo>
                    <a:pt x="1116" y="272"/>
                  </a:lnTo>
                  <a:lnTo>
                    <a:pt x="1117" y="273"/>
                  </a:lnTo>
                  <a:lnTo>
                    <a:pt x="1119" y="274"/>
                  </a:lnTo>
                  <a:lnTo>
                    <a:pt x="1123" y="276"/>
                  </a:lnTo>
                  <a:lnTo>
                    <a:pt x="1129" y="277"/>
                  </a:lnTo>
                  <a:lnTo>
                    <a:pt x="1135" y="278"/>
                  </a:lnTo>
                  <a:lnTo>
                    <a:pt x="1141" y="277"/>
                  </a:lnTo>
                  <a:lnTo>
                    <a:pt x="1144" y="276"/>
                  </a:lnTo>
                  <a:lnTo>
                    <a:pt x="1147" y="276"/>
                  </a:lnTo>
                  <a:lnTo>
                    <a:pt x="1153" y="273"/>
                  </a:lnTo>
                  <a:lnTo>
                    <a:pt x="1158" y="270"/>
                  </a:lnTo>
                  <a:lnTo>
                    <a:pt x="1160" y="268"/>
                  </a:lnTo>
                  <a:lnTo>
                    <a:pt x="1162" y="265"/>
                  </a:lnTo>
                  <a:lnTo>
                    <a:pt x="1165" y="263"/>
                  </a:lnTo>
                  <a:lnTo>
                    <a:pt x="1166" y="260"/>
                  </a:lnTo>
                  <a:lnTo>
                    <a:pt x="1170" y="255"/>
                  </a:lnTo>
                  <a:lnTo>
                    <a:pt x="1173" y="250"/>
                  </a:lnTo>
                  <a:lnTo>
                    <a:pt x="1177" y="245"/>
                  </a:lnTo>
                  <a:lnTo>
                    <a:pt x="1182" y="241"/>
                  </a:lnTo>
                  <a:lnTo>
                    <a:pt x="1186" y="237"/>
                  </a:lnTo>
                  <a:lnTo>
                    <a:pt x="1191" y="234"/>
                  </a:lnTo>
                  <a:lnTo>
                    <a:pt x="1196" y="232"/>
                  </a:lnTo>
                  <a:lnTo>
                    <a:pt x="1201" y="229"/>
                  </a:lnTo>
                  <a:lnTo>
                    <a:pt x="1207" y="227"/>
                  </a:lnTo>
                  <a:lnTo>
                    <a:pt x="1212" y="226"/>
                  </a:lnTo>
                  <a:lnTo>
                    <a:pt x="1218" y="225"/>
                  </a:lnTo>
                  <a:lnTo>
                    <a:pt x="1224" y="225"/>
                  </a:lnTo>
                  <a:lnTo>
                    <a:pt x="1236" y="226"/>
                  </a:lnTo>
                  <a:lnTo>
                    <a:pt x="1242" y="227"/>
                  </a:lnTo>
                  <a:lnTo>
                    <a:pt x="1248" y="229"/>
                  </a:lnTo>
                  <a:lnTo>
                    <a:pt x="1253" y="231"/>
                  </a:lnTo>
                  <a:lnTo>
                    <a:pt x="1257" y="233"/>
                  </a:lnTo>
                  <a:lnTo>
                    <a:pt x="1260" y="236"/>
                  </a:lnTo>
                  <a:lnTo>
                    <a:pt x="1263" y="240"/>
                  </a:lnTo>
                  <a:lnTo>
                    <a:pt x="1268" y="248"/>
                  </a:lnTo>
                  <a:lnTo>
                    <a:pt x="1271" y="257"/>
                  </a:lnTo>
                  <a:lnTo>
                    <a:pt x="1275" y="266"/>
                  </a:lnTo>
                  <a:lnTo>
                    <a:pt x="1277" y="270"/>
                  </a:lnTo>
                  <a:lnTo>
                    <a:pt x="1280" y="274"/>
                  </a:lnTo>
                  <a:lnTo>
                    <a:pt x="1281" y="276"/>
                  </a:lnTo>
                  <a:lnTo>
                    <a:pt x="1283" y="278"/>
                  </a:lnTo>
                  <a:lnTo>
                    <a:pt x="1286" y="281"/>
                  </a:lnTo>
                  <a:lnTo>
                    <a:pt x="1290" y="283"/>
                  </a:lnTo>
                  <a:lnTo>
                    <a:pt x="1295" y="285"/>
                  </a:lnTo>
                  <a:lnTo>
                    <a:pt x="1302" y="287"/>
                  </a:lnTo>
                  <a:lnTo>
                    <a:pt x="1309" y="287"/>
                  </a:lnTo>
                  <a:lnTo>
                    <a:pt x="1315" y="287"/>
                  </a:lnTo>
                  <a:lnTo>
                    <a:pt x="1322" y="286"/>
                  </a:lnTo>
                  <a:lnTo>
                    <a:pt x="1328" y="284"/>
                  </a:lnTo>
                  <a:lnTo>
                    <a:pt x="1334" y="281"/>
                  </a:lnTo>
                  <a:lnTo>
                    <a:pt x="1339" y="278"/>
                  </a:lnTo>
                  <a:lnTo>
                    <a:pt x="1345" y="274"/>
                  </a:lnTo>
                  <a:lnTo>
                    <a:pt x="1350" y="270"/>
                  </a:lnTo>
                  <a:lnTo>
                    <a:pt x="1355" y="265"/>
                  </a:lnTo>
                  <a:lnTo>
                    <a:pt x="1364" y="254"/>
                  </a:lnTo>
                  <a:lnTo>
                    <a:pt x="1368" y="248"/>
                  </a:lnTo>
                  <a:lnTo>
                    <a:pt x="1372" y="242"/>
                  </a:lnTo>
                  <a:lnTo>
                    <a:pt x="1380" y="229"/>
                  </a:lnTo>
                  <a:lnTo>
                    <a:pt x="1384" y="219"/>
                  </a:lnTo>
                  <a:lnTo>
                    <a:pt x="1387" y="208"/>
                  </a:lnTo>
                  <a:lnTo>
                    <a:pt x="1390" y="197"/>
                  </a:lnTo>
                  <a:lnTo>
                    <a:pt x="1391" y="185"/>
                  </a:lnTo>
                  <a:lnTo>
                    <a:pt x="1391" y="174"/>
                  </a:lnTo>
                  <a:lnTo>
                    <a:pt x="1391" y="162"/>
                  </a:lnTo>
                  <a:lnTo>
                    <a:pt x="1390" y="156"/>
                  </a:lnTo>
                  <a:lnTo>
                    <a:pt x="1389" y="151"/>
                  </a:lnTo>
                  <a:lnTo>
                    <a:pt x="1387" y="140"/>
                  </a:lnTo>
                  <a:lnTo>
                    <a:pt x="1385" y="135"/>
                  </a:lnTo>
                  <a:lnTo>
                    <a:pt x="1383" y="129"/>
                  </a:lnTo>
                  <a:lnTo>
                    <a:pt x="1381" y="125"/>
                  </a:lnTo>
                  <a:lnTo>
                    <a:pt x="1379" y="120"/>
                  </a:lnTo>
                  <a:lnTo>
                    <a:pt x="1377" y="116"/>
                  </a:lnTo>
                  <a:lnTo>
                    <a:pt x="1374" y="111"/>
                  </a:lnTo>
                  <a:lnTo>
                    <a:pt x="1371" y="108"/>
                  </a:lnTo>
                  <a:lnTo>
                    <a:pt x="1367" y="104"/>
                  </a:lnTo>
                  <a:lnTo>
                    <a:pt x="1364" y="101"/>
                  </a:lnTo>
                  <a:lnTo>
                    <a:pt x="1360" y="98"/>
                  </a:lnTo>
                  <a:lnTo>
                    <a:pt x="1356" y="96"/>
                  </a:lnTo>
                  <a:lnTo>
                    <a:pt x="1352" y="94"/>
                  </a:lnTo>
                  <a:lnTo>
                    <a:pt x="1347" y="92"/>
                  </a:lnTo>
                  <a:lnTo>
                    <a:pt x="1343" y="91"/>
                  </a:lnTo>
                  <a:lnTo>
                    <a:pt x="1338" y="91"/>
                  </a:lnTo>
                  <a:lnTo>
                    <a:pt x="1333" y="91"/>
                  </a:lnTo>
                  <a:lnTo>
                    <a:pt x="1327" y="91"/>
                  </a:lnTo>
                  <a:lnTo>
                    <a:pt x="1323" y="93"/>
                  </a:lnTo>
                  <a:lnTo>
                    <a:pt x="1319" y="94"/>
                  </a:lnTo>
                  <a:lnTo>
                    <a:pt x="1315" y="97"/>
                  </a:lnTo>
                  <a:lnTo>
                    <a:pt x="1308" y="102"/>
                  </a:lnTo>
                  <a:lnTo>
                    <a:pt x="1301" y="109"/>
                  </a:lnTo>
                  <a:lnTo>
                    <a:pt x="1295" y="116"/>
                  </a:lnTo>
                  <a:lnTo>
                    <a:pt x="1291" y="119"/>
                  </a:lnTo>
                  <a:lnTo>
                    <a:pt x="1288" y="122"/>
                  </a:lnTo>
                  <a:lnTo>
                    <a:pt x="1284" y="124"/>
                  </a:lnTo>
                  <a:lnTo>
                    <a:pt x="1280" y="126"/>
                  </a:lnTo>
                  <a:lnTo>
                    <a:pt x="1275" y="127"/>
                  </a:lnTo>
                  <a:lnTo>
                    <a:pt x="1270" y="128"/>
                  </a:lnTo>
                  <a:lnTo>
                    <a:pt x="1263" y="129"/>
                  </a:lnTo>
                  <a:lnTo>
                    <a:pt x="1257" y="129"/>
                  </a:lnTo>
                  <a:lnTo>
                    <a:pt x="1251" y="128"/>
                  </a:lnTo>
                  <a:lnTo>
                    <a:pt x="1246" y="128"/>
                  </a:lnTo>
                  <a:lnTo>
                    <a:pt x="1240" y="126"/>
                  </a:lnTo>
                  <a:lnTo>
                    <a:pt x="1235" y="124"/>
                  </a:lnTo>
                  <a:lnTo>
                    <a:pt x="1223" y="119"/>
                  </a:lnTo>
                  <a:lnTo>
                    <a:pt x="1218" y="110"/>
                  </a:lnTo>
                  <a:lnTo>
                    <a:pt x="1215" y="106"/>
                  </a:lnTo>
                  <a:lnTo>
                    <a:pt x="1213" y="101"/>
                  </a:lnTo>
                  <a:lnTo>
                    <a:pt x="1211" y="93"/>
                  </a:lnTo>
                  <a:lnTo>
                    <a:pt x="1209" y="84"/>
                  </a:lnTo>
                  <a:lnTo>
                    <a:pt x="1208" y="80"/>
                  </a:lnTo>
                  <a:lnTo>
                    <a:pt x="1208" y="75"/>
                  </a:lnTo>
                  <a:lnTo>
                    <a:pt x="1209" y="66"/>
                  </a:lnTo>
                  <a:lnTo>
                    <a:pt x="1211" y="57"/>
                  </a:lnTo>
                  <a:lnTo>
                    <a:pt x="1213" y="47"/>
                  </a:lnTo>
                  <a:lnTo>
                    <a:pt x="1217" y="39"/>
                  </a:lnTo>
                  <a:lnTo>
                    <a:pt x="1220" y="31"/>
                  </a:lnTo>
                  <a:lnTo>
                    <a:pt x="1224" y="25"/>
                  </a:lnTo>
                  <a:lnTo>
                    <a:pt x="1229" y="19"/>
                  </a:lnTo>
                  <a:lnTo>
                    <a:pt x="1231" y="16"/>
                  </a:lnTo>
                  <a:lnTo>
                    <a:pt x="1234" y="13"/>
                  </a:lnTo>
                  <a:lnTo>
                    <a:pt x="1240" y="9"/>
                  </a:lnTo>
                  <a:lnTo>
                    <a:pt x="1247" y="4"/>
                  </a:lnTo>
                  <a:lnTo>
                    <a:pt x="1254" y="0"/>
                  </a:lnTo>
                  <a:lnTo>
                    <a:pt x="656" y="0"/>
                  </a:lnTo>
                  <a:lnTo>
                    <a:pt x="59" y="0"/>
                  </a:lnTo>
                  <a:close/>
                </a:path>
              </a:pathLst>
            </a:custGeom>
            <a:solidFill>
              <a:srgbClr val="384478"/>
            </a:solidFill>
            <a:ln w="3175" cap="flat" cmpd="sng">
              <a:solidFill>
                <a:srgbClr val="384478"/>
              </a:solidFill>
              <a:prstDash val="solid"/>
              <a:round/>
              <a:headEnd type="none" w="med" len="med"/>
              <a:tailEnd type="none" w="med" len="med"/>
            </a:ln>
            <a:effectLst>
              <a:outerShdw dist="35921" dir="2700000" algn="ctr" rotWithShape="0">
                <a:schemeClr val="tx1"/>
              </a:outerShdw>
            </a:effectLst>
          </p:spPr>
          <p:txBody>
            <a:bodyPr/>
            <a:lstStyle/>
            <a:p>
              <a:pPr eaLnBrk="0" hangingPunct="0">
                <a:defRPr/>
              </a:pPr>
              <a:endParaRPr lang="zh-CN" altLang="en-US">
                <a:latin typeface="Times" charset="0"/>
                <a:ea typeface="宋体" panose="02010600030101010101" pitchFamily="2" charset="-122"/>
              </a:endParaRPr>
            </a:p>
          </p:txBody>
        </p:sp>
        <p:sp>
          <p:nvSpPr>
            <p:cNvPr id="29" name="Freeform 20"/>
            <p:cNvSpPr/>
            <p:nvPr/>
          </p:nvSpPr>
          <p:spPr bwMode="auto">
            <a:xfrm rot="-735385">
              <a:off x="2940" y="824"/>
              <a:ext cx="1325" cy="709"/>
            </a:xfrm>
            <a:custGeom>
              <a:avLst/>
              <a:gdLst/>
              <a:ahLst/>
              <a:cxnLst>
                <a:cxn ang="0">
                  <a:pos x="225" y="43"/>
                </a:cxn>
                <a:cxn ang="0">
                  <a:pos x="228" y="110"/>
                </a:cxn>
                <a:cxn ang="0">
                  <a:pos x="290" y="126"/>
                </a:cxn>
                <a:cxn ang="0">
                  <a:pos x="337" y="91"/>
                </a:cxn>
                <a:cxn ang="0">
                  <a:pos x="384" y="111"/>
                </a:cxn>
                <a:cxn ang="0">
                  <a:pos x="397" y="208"/>
                </a:cxn>
                <a:cxn ang="0">
                  <a:pos x="360" y="270"/>
                </a:cxn>
                <a:cxn ang="0">
                  <a:pos x="312" y="287"/>
                </a:cxn>
                <a:cxn ang="0">
                  <a:pos x="273" y="240"/>
                </a:cxn>
                <a:cxn ang="0">
                  <a:pos x="217" y="227"/>
                </a:cxn>
                <a:cxn ang="0">
                  <a:pos x="175" y="263"/>
                </a:cxn>
                <a:cxn ang="0">
                  <a:pos x="126" y="272"/>
                </a:cxn>
                <a:cxn ang="0">
                  <a:pos x="119" y="223"/>
                </a:cxn>
                <a:cxn ang="0">
                  <a:pos x="78" y="200"/>
                </a:cxn>
                <a:cxn ang="0">
                  <a:pos x="15" y="231"/>
                </a:cxn>
                <a:cxn ang="0">
                  <a:pos x="7" y="304"/>
                </a:cxn>
                <a:cxn ang="0">
                  <a:pos x="47" y="322"/>
                </a:cxn>
                <a:cxn ang="0">
                  <a:pos x="103" y="329"/>
                </a:cxn>
                <a:cxn ang="0">
                  <a:pos x="114" y="391"/>
                </a:cxn>
                <a:cxn ang="0">
                  <a:pos x="492" y="432"/>
                </a:cxn>
                <a:cxn ang="0">
                  <a:pos x="586" y="512"/>
                </a:cxn>
                <a:cxn ang="0">
                  <a:pos x="618" y="583"/>
                </a:cxn>
                <a:cxn ang="0">
                  <a:pos x="604" y="642"/>
                </a:cxn>
                <a:cxn ang="0">
                  <a:pos x="530" y="670"/>
                </a:cxn>
                <a:cxn ang="0">
                  <a:pos x="506" y="757"/>
                </a:cxn>
                <a:cxn ang="0">
                  <a:pos x="546" y="822"/>
                </a:cxn>
                <a:cxn ang="0">
                  <a:pos x="635" y="854"/>
                </a:cxn>
                <a:cxn ang="0">
                  <a:pos x="691" y="838"/>
                </a:cxn>
                <a:cxn ang="0">
                  <a:pos x="719" y="798"/>
                </a:cxn>
                <a:cxn ang="0">
                  <a:pos x="710" y="729"/>
                </a:cxn>
                <a:cxn ang="0">
                  <a:pos x="758" y="691"/>
                </a:cxn>
                <a:cxn ang="0">
                  <a:pos x="909" y="693"/>
                </a:cxn>
                <a:cxn ang="0">
                  <a:pos x="1012" y="663"/>
                </a:cxn>
                <a:cxn ang="0">
                  <a:pos x="1098" y="583"/>
                </a:cxn>
                <a:cxn ang="0">
                  <a:pos x="1139" y="523"/>
                </a:cxn>
                <a:cxn ang="0">
                  <a:pos x="1118" y="465"/>
                </a:cxn>
                <a:cxn ang="0">
                  <a:pos x="1125" y="410"/>
                </a:cxn>
                <a:cxn ang="0">
                  <a:pos x="1195" y="381"/>
                </a:cxn>
                <a:cxn ang="0">
                  <a:pos x="1279" y="413"/>
                </a:cxn>
                <a:cxn ang="0">
                  <a:pos x="1302" y="476"/>
                </a:cxn>
                <a:cxn ang="0">
                  <a:pos x="1274" y="503"/>
                </a:cxn>
                <a:cxn ang="0">
                  <a:pos x="1218" y="535"/>
                </a:cxn>
                <a:cxn ang="0">
                  <a:pos x="1234" y="631"/>
                </a:cxn>
                <a:cxn ang="0">
                  <a:pos x="1314" y="686"/>
                </a:cxn>
                <a:cxn ang="0">
                  <a:pos x="1427" y="664"/>
                </a:cxn>
                <a:cxn ang="0">
                  <a:pos x="1507" y="597"/>
                </a:cxn>
                <a:cxn ang="0">
                  <a:pos x="1538" y="506"/>
                </a:cxn>
                <a:cxn ang="0">
                  <a:pos x="1524" y="411"/>
                </a:cxn>
                <a:cxn ang="0">
                  <a:pos x="1484" y="382"/>
                </a:cxn>
                <a:cxn ang="0">
                  <a:pos x="1441" y="413"/>
                </a:cxn>
                <a:cxn ang="0">
                  <a:pos x="1390" y="405"/>
                </a:cxn>
                <a:cxn ang="0">
                  <a:pos x="1369" y="336"/>
                </a:cxn>
                <a:cxn ang="0">
                  <a:pos x="1394" y="265"/>
                </a:cxn>
                <a:cxn ang="0">
                  <a:pos x="1436" y="248"/>
                </a:cxn>
                <a:cxn ang="0">
                  <a:pos x="1480" y="293"/>
                </a:cxn>
                <a:cxn ang="0">
                  <a:pos x="1531" y="282"/>
                </a:cxn>
                <a:cxn ang="0">
                  <a:pos x="1561" y="201"/>
                </a:cxn>
                <a:cxn ang="0">
                  <a:pos x="1535" y="138"/>
                </a:cxn>
                <a:cxn ang="0">
                  <a:pos x="1496" y="137"/>
                </a:cxn>
                <a:cxn ang="0">
                  <a:pos x="1448" y="167"/>
                </a:cxn>
                <a:cxn ang="0">
                  <a:pos x="1402" y="134"/>
                </a:cxn>
                <a:cxn ang="0">
                  <a:pos x="1387" y="59"/>
                </a:cxn>
                <a:cxn ang="0">
                  <a:pos x="844" y="0"/>
                </a:cxn>
              </a:cxnLst>
              <a:rect l="0" t="0" r="r" b="b"/>
              <a:pathLst>
                <a:path w="1561" h="854">
                  <a:moveTo>
                    <a:pt x="264" y="0"/>
                  </a:moveTo>
                  <a:lnTo>
                    <a:pt x="257" y="4"/>
                  </a:lnTo>
                  <a:lnTo>
                    <a:pt x="250" y="9"/>
                  </a:lnTo>
                  <a:lnTo>
                    <a:pt x="244" y="13"/>
                  </a:lnTo>
                  <a:lnTo>
                    <a:pt x="239" y="19"/>
                  </a:lnTo>
                  <a:lnTo>
                    <a:pt x="236" y="22"/>
                  </a:lnTo>
                  <a:lnTo>
                    <a:pt x="234" y="25"/>
                  </a:lnTo>
                  <a:lnTo>
                    <a:pt x="230" y="31"/>
                  </a:lnTo>
                  <a:lnTo>
                    <a:pt x="227" y="39"/>
                  </a:lnTo>
                  <a:lnTo>
                    <a:pt x="225" y="43"/>
                  </a:lnTo>
                  <a:lnTo>
                    <a:pt x="223" y="47"/>
                  </a:lnTo>
                  <a:lnTo>
                    <a:pt x="222" y="52"/>
                  </a:lnTo>
                  <a:lnTo>
                    <a:pt x="221" y="57"/>
                  </a:lnTo>
                  <a:lnTo>
                    <a:pt x="219" y="66"/>
                  </a:lnTo>
                  <a:lnTo>
                    <a:pt x="218" y="71"/>
                  </a:lnTo>
                  <a:lnTo>
                    <a:pt x="218" y="75"/>
                  </a:lnTo>
                  <a:lnTo>
                    <a:pt x="219" y="84"/>
                  </a:lnTo>
                  <a:lnTo>
                    <a:pt x="221" y="93"/>
                  </a:lnTo>
                  <a:lnTo>
                    <a:pt x="223" y="101"/>
                  </a:lnTo>
                  <a:lnTo>
                    <a:pt x="228" y="110"/>
                  </a:lnTo>
                  <a:lnTo>
                    <a:pt x="233" y="119"/>
                  </a:lnTo>
                  <a:lnTo>
                    <a:pt x="245" y="124"/>
                  </a:lnTo>
                  <a:lnTo>
                    <a:pt x="250" y="126"/>
                  </a:lnTo>
                  <a:lnTo>
                    <a:pt x="256" y="128"/>
                  </a:lnTo>
                  <a:lnTo>
                    <a:pt x="261" y="128"/>
                  </a:lnTo>
                  <a:lnTo>
                    <a:pt x="267" y="129"/>
                  </a:lnTo>
                  <a:lnTo>
                    <a:pt x="273" y="129"/>
                  </a:lnTo>
                  <a:lnTo>
                    <a:pt x="280" y="128"/>
                  </a:lnTo>
                  <a:lnTo>
                    <a:pt x="285" y="127"/>
                  </a:lnTo>
                  <a:lnTo>
                    <a:pt x="290" y="126"/>
                  </a:lnTo>
                  <a:lnTo>
                    <a:pt x="294" y="124"/>
                  </a:lnTo>
                  <a:lnTo>
                    <a:pt x="298" y="122"/>
                  </a:lnTo>
                  <a:lnTo>
                    <a:pt x="301" y="119"/>
                  </a:lnTo>
                  <a:lnTo>
                    <a:pt x="305" y="116"/>
                  </a:lnTo>
                  <a:lnTo>
                    <a:pt x="311" y="109"/>
                  </a:lnTo>
                  <a:lnTo>
                    <a:pt x="318" y="102"/>
                  </a:lnTo>
                  <a:lnTo>
                    <a:pt x="325" y="97"/>
                  </a:lnTo>
                  <a:lnTo>
                    <a:pt x="329" y="94"/>
                  </a:lnTo>
                  <a:lnTo>
                    <a:pt x="333" y="93"/>
                  </a:lnTo>
                  <a:lnTo>
                    <a:pt x="337" y="91"/>
                  </a:lnTo>
                  <a:lnTo>
                    <a:pt x="343" y="91"/>
                  </a:lnTo>
                  <a:lnTo>
                    <a:pt x="348" y="91"/>
                  </a:lnTo>
                  <a:lnTo>
                    <a:pt x="353" y="91"/>
                  </a:lnTo>
                  <a:lnTo>
                    <a:pt x="357" y="92"/>
                  </a:lnTo>
                  <a:lnTo>
                    <a:pt x="362" y="94"/>
                  </a:lnTo>
                  <a:lnTo>
                    <a:pt x="366" y="96"/>
                  </a:lnTo>
                  <a:lnTo>
                    <a:pt x="370" y="98"/>
                  </a:lnTo>
                  <a:lnTo>
                    <a:pt x="374" y="101"/>
                  </a:lnTo>
                  <a:lnTo>
                    <a:pt x="377" y="104"/>
                  </a:lnTo>
                  <a:lnTo>
                    <a:pt x="384" y="111"/>
                  </a:lnTo>
                  <a:lnTo>
                    <a:pt x="387" y="116"/>
                  </a:lnTo>
                  <a:lnTo>
                    <a:pt x="389" y="120"/>
                  </a:lnTo>
                  <a:lnTo>
                    <a:pt x="393" y="129"/>
                  </a:lnTo>
                  <a:lnTo>
                    <a:pt x="397" y="140"/>
                  </a:lnTo>
                  <a:lnTo>
                    <a:pt x="399" y="151"/>
                  </a:lnTo>
                  <a:lnTo>
                    <a:pt x="401" y="162"/>
                  </a:lnTo>
                  <a:lnTo>
                    <a:pt x="401" y="174"/>
                  </a:lnTo>
                  <a:lnTo>
                    <a:pt x="401" y="185"/>
                  </a:lnTo>
                  <a:lnTo>
                    <a:pt x="400" y="197"/>
                  </a:lnTo>
                  <a:lnTo>
                    <a:pt x="397" y="208"/>
                  </a:lnTo>
                  <a:lnTo>
                    <a:pt x="394" y="219"/>
                  </a:lnTo>
                  <a:lnTo>
                    <a:pt x="390" y="229"/>
                  </a:lnTo>
                  <a:lnTo>
                    <a:pt x="386" y="235"/>
                  </a:lnTo>
                  <a:lnTo>
                    <a:pt x="382" y="242"/>
                  </a:lnTo>
                  <a:lnTo>
                    <a:pt x="378" y="248"/>
                  </a:lnTo>
                  <a:lnTo>
                    <a:pt x="374" y="254"/>
                  </a:lnTo>
                  <a:lnTo>
                    <a:pt x="370" y="260"/>
                  </a:lnTo>
                  <a:lnTo>
                    <a:pt x="367" y="262"/>
                  </a:lnTo>
                  <a:lnTo>
                    <a:pt x="365" y="265"/>
                  </a:lnTo>
                  <a:lnTo>
                    <a:pt x="360" y="270"/>
                  </a:lnTo>
                  <a:lnTo>
                    <a:pt x="355" y="274"/>
                  </a:lnTo>
                  <a:lnTo>
                    <a:pt x="352" y="276"/>
                  </a:lnTo>
                  <a:lnTo>
                    <a:pt x="349" y="278"/>
                  </a:lnTo>
                  <a:lnTo>
                    <a:pt x="344" y="281"/>
                  </a:lnTo>
                  <a:lnTo>
                    <a:pt x="338" y="284"/>
                  </a:lnTo>
                  <a:lnTo>
                    <a:pt x="335" y="285"/>
                  </a:lnTo>
                  <a:lnTo>
                    <a:pt x="332" y="286"/>
                  </a:lnTo>
                  <a:lnTo>
                    <a:pt x="325" y="287"/>
                  </a:lnTo>
                  <a:lnTo>
                    <a:pt x="319" y="287"/>
                  </a:lnTo>
                  <a:lnTo>
                    <a:pt x="312" y="287"/>
                  </a:lnTo>
                  <a:lnTo>
                    <a:pt x="305" y="285"/>
                  </a:lnTo>
                  <a:lnTo>
                    <a:pt x="300" y="283"/>
                  </a:lnTo>
                  <a:lnTo>
                    <a:pt x="296" y="281"/>
                  </a:lnTo>
                  <a:lnTo>
                    <a:pt x="293" y="278"/>
                  </a:lnTo>
                  <a:lnTo>
                    <a:pt x="290" y="274"/>
                  </a:lnTo>
                  <a:lnTo>
                    <a:pt x="285" y="266"/>
                  </a:lnTo>
                  <a:lnTo>
                    <a:pt x="281" y="257"/>
                  </a:lnTo>
                  <a:lnTo>
                    <a:pt x="278" y="248"/>
                  </a:lnTo>
                  <a:lnTo>
                    <a:pt x="275" y="244"/>
                  </a:lnTo>
                  <a:lnTo>
                    <a:pt x="273" y="240"/>
                  </a:lnTo>
                  <a:lnTo>
                    <a:pt x="270" y="236"/>
                  </a:lnTo>
                  <a:lnTo>
                    <a:pt x="267" y="233"/>
                  </a:lnTo>
                  <a:lnTo>
                    <a:pt x="263" y="231"/>
                  </a:lnTo>
                  <a:lnTo>
                    <a:pt x="258" y="229"/>
                  </a:lnTo>
                  <a:lnTo>
                    <a:pt x="246" y="226"/>
                  </a:lnTo>
                  <a:lnTo>
                    <a:pt x="240" y="225"/>
                  </a:lnTo>
                  <a:lnTo>
                    <a:pt x="234" y="225"/>
                  </a:lnTo>
                  <a:lnTo>
                    <a:pt x="228" y="225"/>
                  </a:lnTo>
                  <a:lnTo>
                    <a:pt x="222" y="226"/>
                  </a:lnTo>
                  <a:lnTo>
                    <a:pt x="217" y="227"/>
                  </a:lnTo>
                  <a:lnTo>
                    <a:pt x="211" y="229"/>
                  </a:lnTo>
                  <a:lnTo>
                    <a:pt x="206" y="232"/>
                  </a:lnTo>
                  <a:lnTo>
                    <a:pt x="201" y="234"/>
                  </a:lnTo>
                  <a:lnTo>
                    <a:pt x="196" y="237"/>
                  </a:lnTo>
                  <a:lnTo>
                    <a:pt x="192" y="241"/>
                  </a:lnTo>
                  <a:lnTo>
                    <a:pt x="187" y="245"/>
                  </a:lnTo>
                  <a:lnTo>
                    <a:pt x="183" y="250"/>
                  </a:lnTo>
                  <a:lnTo>
                    <a:pt x="180" y="255"/>
                  </a:lnTo>
                  <a:lnTo>
                    <a:pt x="176" y="260"/>
                  </a:lnTo>
                  <a:lnTo>
                    <a:pt x="175" y="263"/>
                  </a:lnTo>
                  <a:lnTo>
                    <a:pt x="172" y="265"/>
                  </a:lnTo>
                  <a:lnTo>
                    <a:pt x="168" y="270"/>
                  </a:lnTo>
                  <a:lnTo>
                    <a:pt x="163" y="273"/>
                  </a:lnTo>
                  <a:lnTo>
                    <a:pt x="157" y="276"/>
                  </a:lnTo>
                  <a:lnTo>
                    <a:pt x="151" y="277"/>
                  </a:lnTo>
                  <a:lnTo>
                    <a:pt x="145" y="278"/>
                  </a:lnTo>
                  <a:lnTo>
                    <a:pt x="139" y="277"/>
                  </a:lnTo>
                  <a:lnTo>
                    <a:pt x="133" y="276"/>
                  </a:lnTo>
                  <a:lnTo>
                    <a:pt x="129" y="274"/>
                  </a:lnTo>
                  <a:lnTo>
                    <a:pt x="126" y="272"/>
                  </a:lnTo>
                  <a:lnTo>
                    <a:pt x="124" y="269"/>
                  </a:lnTo>
                  <a:lnTo>
                    <a:pt x="122" y="265"/>
                  </a:lnTo>
                  <a:lnTo>
                    <a:pt x="122" y="262"/>
                  </a:lnTo>
                  <a:lnTo>
                    <a:pt x="121" y="258"/>
                  </a:lnTo>
                  <a:lnTo>
                    <a:pt x="121" y="249"/>
                  </a:lnTo>
                  <a:lnTo>
                    <a:pt x="122" y="240"/>
                  </a:lnTo>
                  <a:lnTo>
                    <a:pt x="121" y="236"/>
                  </a:lnTo>
                  <a:lnTo>
                    <a:pt x="121" y="231"/>
                  </a:lnTo>
                  <a:lnTo>
                    <a:pt x="120" y="227"/>
                  </a:lnTo>
                  <a:lnTo>
                    <a:pt x="119" y="223"/>
                  </a:lnTo>
                  <a:lnTo>
                    <a:pt x="117" y="219"/>
                  </a:lnTo>
                  <a:lnTo>
                    <a:pt x="115" y="218"/>
                  </a:lnTo>
                  <a:lnTo>
                    <a:pt x="114" y="216"/>
                  </a:lnTo>
                  <a:lnTo>
                    <a:pt x="110" y="213"/>
                  </a:lnTo>
                  <a:lnTo>
                    <a:pt x="105" y="210"/>
                  </a:lnTo>
                  <a:lnTo>
                    <a:pt x="101" y="207"/>
                  </a:lnTo>
                  <a:lnTo>
                    <a:pt x="96" y="205"/>
                  </a:lnTo>
                  <a:lnTo>
                    <a:pt x="92" y="203"/>
                  </a:lnTo>
                  <a:lnTo>
                    <a:pt x="87" y="202"/>
                  </a:lnTo>
                  <a:lnTo>
                    <a:pt x="78" y="200"/>
                  </a:lnTo>
                  <a:lnTo>
                    <a:pt x="73" y="200"/>
                  </a:lnTo>
                  <a:lnTo>
                    <a:pt x="68" y="201"/>
                  </a:lnTo>
                  <a:lnTo>
                    <a:pt x="63" y="201"/>
                  </a:lnTo>
                  <a:lnTo>
                    <a:pt x="58" y="202"/>
                  </a:lnTo>
                  <a:lnTo>
                    <a:pt x="48" y="205"/>
                  </a:lnTo>
                  <a:lnTo>
                    <a:pt x="39" y="210"/>
                  </a:lnTo>
                  <a:lnTo>
                    <a:pt x="32" y="214"/>
                  </a:lnTo>
                  <a:lnTo>
                    <a:pt x="26" y="219"/>
                  </a:lnTo>
                  <a:lnTo>
                    <a:pt x="20" y="224"/>
                  </a:lnTo>
                  <a:lnTo>
                    <a:pt x="15" y="231"/>
                  </a:lnTo>
                  <a:lnTo>
                    <a:pt x="11" y="237"/>
                  </a:lnTo>
                  <a:lnTo>
                    <a:pt x="7" y="244"/>
                  </a:lnTo>
                  <a:lnTo>
                    <a:pt x="4" y="252"/>
                  </a:lnTo>
                  <a:lnTo>
                    <a:pt x="2" y="259"/>
                  </a:lnTo>
                  <a:lnTo>
                    <a:pt x="1" y="267"/>
                  </a:lnTo>
                  <a:lnTo>
                    <a:pt x="0" y="275"/>
                  </a:lnTo>
                  <a:lnTo>
                    <a:pt x="1" y="283"/>
                  </a:lnTo>
                  <a:lnTo>
                    <a:pt x="2" y="290"/>
                  </a:lnTo>
                  <a:lnTo>
                    <a:pt x="4" y="297"/>
                  </a:lnTo>
                  <a:lnTo>
                    <a:pt x="7" y="304"/>
                  </a:lnTo>
                  <a:lnTo>
                    <a:pt x="11" y="311"/>
                  </a:lnTo>
                  <a:lnTo>
                    <a:pt x="14" y="314"/>
                  </a:lnTo>
                  <a:lnTo>
                    <a:pt x="17" y="316"/>
                  </a:lnTo>
                  <a:lnTo>
                    <a:pt x="21" y="320"/>
                  </a:lnTo>
                  <a:lnTo>
                    <a:pt x="23" y="321"/>
                  </a:lnTo>
                  <a:lnTo>
                    <a:pt x="26" y="322"/>
                  </a:lnTo>
                  <a:lnTo>
                    <a:pt x="31" y="323"/>
                  </a:lnTo>
                  <a:lnTo>
                    <a:pt x="36" y="323"/>
                  </a:lnTo>
                  <a:lnTo>
                    <a:pt x="41" y="323"/>
                  </a:lnTo>
                  <a:lnTo>
                    <a:pt x="47" y="322"/>
                  </a:lnTo>
                  <a:lnTo>
                    <a:pt x="58" y="319"/>
                  </a:lnTo>
                  <a:lnTo>
                    <a:pt x="69" y="316"/>
                  </a:lnTo>
                  <a:lnTo>
                    <a:pt x="74" y="315"/>
                  </a:lnTo>
                  <a:lnTo>
                    <a:pt x="79" y="315"/>
                  </a:lnTo>
                  <a:lnTo>
                    <a:pt x="84" y="315"/>
                  </a:lnTo>
                  <a:lnTo>
                    <a:pt x="89" y="317"/>
                  </a:lnTo>
                  <a:lnTo>
                    <a:pt x="94" y="319"/>
                  </a:lnTo>
                  <a:lnTo>
                    <a:pt x="96" y="321"/>
                  </a:lnTo>
                  <a:lnTo>
                    <a:pt x="98" y="323"/>
                  </a:lnTo>
                  <a:lnTo>
                    <a:pt x="103" y="329"/>
                  </a:lnTo>
                  <a:lnTo>
                    <a:pt x="107" y="335"/>
                  </a:lnTo>
                  <a:lnTo>
                    <a:pt x="111" y="341"/>
                  </a:lnTo>
                  <a:lnTo>
                    <a:pt x="112" y="344"/>
                  </a:lnTo>
                  <a:lnTo>
                    <a:pt x="113" y="347"/>
                  </a:lnTo>
                  <a:lnTo>
                    <a:pt x="114" y="354"/>
                  </a:lnTo>
                  <a:lnTo>
                    <a:pt x="115" y="361"/>
                  </a:lnTo>
                  <a:lnTo>
                    <a:pt x="115" y="368"/>
                  </a:lnTo>
                  <a:lnTo>
                    <a:pt x="114" y="376"/>
                  </a:lnTo>
                  <a:lnTo>
                    <a:pt x="114" y="380"/>
                  </a:lnTo>
                  <a:lnTo>
                    <a:pt x="114" y="391"/>
                  </a:lnTo>
                  <a:lnTo>
                    <a:pt x="114" y="404"/>
                  </a:lnTo>
                  <a:lnTo>
                    <a:pt x="113" y="411"/>
                  </a:lnTo>
                  <a:lnTo>
                    <a:pt x="111" y="417"/>
                  </a:lnTo>
                  <a:lnTo>
                    <a:pt x="107" y="420"/>
                  </a:lnTo>
                  <a:lnTo>
                    <a:pt x="433" y="420"/>
                  </a:lnTo>
                  <a:lnTo>
                    <a:pt x="450" y="421"/>
                  </a:lnTo>
                  <a:lnTo>
                    <a:pt x="465" y="424"/>
                  </a:lnTo>
                  <a:lnTo>
                    <a:pt x="479" y="427"/>
                  </a:lnTo>
                  <a:lnTo>
                    <a:pt x="486" y="430"/>
                  </a:lnTo>
                  <a:lnTo>
                    <a:pt x="492" y="432"/>
                  </a:lnTo>
                  <a:lnTo>
                    <a:pt x="505" y="438"/>
                  </a:lnTo>
                  <a:lnTo>
                    <a:pt x="517" y="445"/>
                  </a:lnTo>
                  <a:lnTo>
                    <a:pt x="530" y="454"/>
                  </a:lnTo>
                  <a:lnTo>
                    <a:pt x="543" y="464"/>
                  </a:lnTo>
                  <a:lnTo>
                    <a:pt x="554" y="473"/>
                  </a:lnTo>
                  <a:lnTo>
                    <a:pt x="559" y="478"/>
                  </a:lnTo>
                  <a:lnTo>
                    <a:pt x="564" y="482"/>
                  </a:lnTo>
                  <a:lnTo>
                    <a:pt x="572" y="492"/>
                  </a:lnTo>
                  <a:lnTo>
                    <a:pt x="579" y="501"/>
                  </a:lnTo>
                  <a:lnTo>
                    <a:pt x="586" y="512"/>
                  </a:lnTo>
                  <a:lnTo>
                    <a:pt x="592" y="523"/>
                  </a:lnTo>
                  <a:lnTo>
                    <a:pt x="595" y="529"/>
                  </a:lnTo>
                  <a:lnTo>
                    <a:pt x="597" y="535"/>
                  </a:lnTo>
                  <a:lnTo>
                    <a:pt x="603" y="548"/>
                  </a:lnTo>
                  <a:lnTo>
                    <a:pt x="606" y="553"/>
                  </a:lnTo>
                  <a:lnTo>
                    <a:pt x="609" y="558"/>
                  </a:lnTo>
                  <a:lnTo>
                    <a:pt x="613" y="568"/>
                  </a:lnTo>
                  <a:lnTo>
                    <a:pt x="615" y="573"/>
                  </a:lnTo>
                  <a:lnTo>
                    <a:pt x="617" y="578"/>
                  </a:lnTo>
                  <a:lnTo>
                    <a:pt x="618" y="583"/>
                  </a:lnTo>
                  <a:lnTo>
                    <a:pt x="618" y="588"/>
                  </a:lnTo>
                  <a:lnTo>
                    <a:pt x="619" y="593"/>
                  </a:lnTo>
                  <a:lnTo>
                    <a:pt x="619" y="598"/>
                  </a:lnTo>
                  <a:lnTo>
                    <a:pt x="619" y="603"/>
                  </a:lnTo>
                  <a:lnTo>
                    <a:pt x="618" y="608"/>
                  </a:lnTo>
                  <a:lnTo>
                    <a:pt x="616" y="619"/>
                  </a:lnTo>
                  <a:lnTo>
                    <a:pt x="612" y="630"/>
                  </a:lnTo>
                  <a:lnTo>
                    <a:pt x="610" y="633"/>
                  </a:lnTo>
                  <a:lnTo>
                    <a:pt x="609" y="637"/>
                  </a:lnTo>
                  <a:lnTo>
                    <a:pt x="604" y="642"/>
                  </a:lnTo>
                  <a:lnTo>
                    <a:pt x="602" y="645"/>
                  </a:lnTo>
                  <a:lnTo>
                    <a:pt x="599" y="647"/>
                  </a:lnTo>
                  <a:lnTo>
                    <a:pt x="593" y="650"/>
                  </a:lnTo>
                  <a:lnTo>
                    <a:pt x="587" y="653"/>
                  </a:lnTo>
                  <a:lnTo>
                    <a:pt x="580" y="655"/>
                  </a:lnTo>
                  <a:lnTo>
                    <a:pt x="565" y="659"/>
                  </a:lnTo>
                  <a:lnTo>
                    <a:pt x="551" y="662"/>
                  </a:lnTo>
                  <a:lnTo>
                    <a:pt x="543" y="664"/>
                  </a:lnTo>
                  <a:lnTo>
                    <a:pt x="537" y="667"/>
                  </a:lnTo>
                  <a:lnTo>
                    <a:pt x="530" y="670"/>
                  </a:lnTo>
                  <a:lnTo>
                    <a:pt x="524" y="674"/>
                  </a:lnTo>
                  <a:lnTo>
                    <a:pt x="519" y="680"/>
                  </a:lnTo>
                  <a:lnTo>
                    <a:pt x="515" y="686"/>
                  </a:lnTo>
                  <a:lnTo>
                    <a:pt x="510" y="696"/>
                  </a:lnTo>
                  <a:lnTo>
                    <a:pt x="507" y="707"/>
                  </a:lnTo>
                  <a:lnTo>
                    <a:pt x="505" y="717"/>
                  </a:lnTo>
                  <a:lnTo>
                    <a:pt x="503" y="727"/>
                  </a:lnTo>
                  <a:lnTo>
                    <a:pt x="503" y="737"/>
                  </a:lnTo>
                  <a:lnTo>
                    <a:pt x="504" y="747"/>
                  </a:lnTo>
                  <a:lnTo>
                    <a:pt x="506" y="757"/>
                  </a:lnTo>
                  <a:lnTo>
                    <a:pt x="507" y="762"/>
                  </a:lnTo>
                  <a:lnTo>
                    <a:pt x="508" y="767"/>
                  </a:lnTo>
                  <a:lnTo>
                    <a:pt x="512" y="776"/>
                  </a:lnTo>
                  <a:lnTo>
                    <a:pt x="516" y="785"/>
                  </a:lnTo>
                  <a:lnTo>
                    <a:pt x="519" y="790"/>
                  </a:lnTo>
                  <a:lnTo>
                    <a:pt x="521" y="794"/>
                  </a:lnTo>
                  <a:lnTo>
                    <a:pt x="527" y="802"/>
                  </a:lnTo>
                  <a:lnTo>
                    <a:pt x="534" y="810"/>
                  </a:lnTo>
                  <a:lnTo>
                    <a:pt x="542" y="818"/>
                  </a:lnTo>
                  <a:lnTo>
                    <a:pt x="546" y="822"/>
                  </a:lnTo>
                  <a:lnTo>
                    <a:pt x="550" y="825"/>
                  </a:lnTo>
                  <a:lnTo>
                    <a:pt x="559" y="831"/>
                  </a:lnTo>
                  <a:lnTo>
                    <a:pt x="564" y="834"/>
                  </a:lnTo>
                  <a:lnTo>
                    <a:pt x="569" y="837"/>
                  </a:lnTo>
                  <a:lnTo>
                    <a:pt x="579" y="843"/>
                  </a:lnTo>
                  <a:lnTo>
                    <a:pt x="590" y="847"/>
                  </a:lnTo>
                  <a:lnTo>
                    <a:pt x="601" y="850"/>
                  </a:lnTo>
                  <a:lnTo>
                    <a:pt x="612" y="852"/>
                  </a:lnTo>
                  <a:lnTo>
                    <a:pt x="623" y="854"/>
                  </a:lnTo>
                  <a:lnTo>
                    <a:pt x="635" y="854"/>
                  </a:lnTo>
                  <a:lnTo>
                    <a:pt x="646" y="854"/>
                  </a:lnTo>
                  <a:lnTo>
                    <a:pt x="651" y="853"/>
                  </a:lnTo>
                  <a:lnTo>
                    <a:pt x="656" y="852"/>
                  </a:lnTo>
                  <a:lnTo>
                    <a:pt x="662" y="851"/>
                  </a:lnTo>
                  <a:lnTo>
                    <a:pt x="667" y="849"/>
                  </a:lnTo>
                  <a:lnTo>
                    <a:pt x="672" y="848"/>
                  </a:lnTo>
                  <a:lnTo>
                    <a:pt x="677" y="846"/>
                  </a:lnTo>
                  <a:lnTo>
                    <a:pt x="682" y="843"/>
                  </a:lnTo>
                  <a:lnTo>
                    <a:pt x="686" y="841"/>
                  </a:lnTo>
                  <a:lnTo>
                    <a:pt x="691" y="838"/>
                  </a:lnTo>
                  <a:lnTo>
                    <a:pt x="695" y="835"/>
                  </a:lnTo>
                  <a:lnTo>
                    <a:pt x="699" y="831"/>
                  </a:lnTo>
                  <a:lnTo>
                    <a:pt x="703" y="827"/>
                  </a:lnTo>
                  <a:lnTo>
                    <a:pt x="706" y="823"/>
                  </a:lnTo>
                  <a:lnTo>
                    <a:pt x="710" y="819"/>
                  </a:lnTo>
                  <a:lnTo>
                    <a:pt x="713" y="814"/>
                  </a:lnTo>
                  <a:lnTo>
                    <a:pt x="716" y="809"/>
                  </a:lnTo>
                  <a:lnTo>
                    <a:pt x="718" y="804"/>
                  </a:lnTo>
                  <a:lnTo>
                    <a:pt x="719" y="801"/>
                  </a:lnTo>
                  <a:lnTo>
                    <a:pt x="719" y="798"/>
                  </a:lnTo>
                  <a:lnTo>
                    <a:pt x="720" y="792"/>
                  </a:lnTo>
                  <a:lnTo>
                    <a:pt x="719" y="786"/>
                  </a:lnTo>
                  <a:lnTo>
                    <a:pt x="718" y="780"/>
                  </a:lnTo>
                  <a:lnTo>
                    <a:pt x="717" y="774"/>
                  </a:lnTo>
                  <a:lnTo>
                    <a:pt x="714" y="763"/>
                  </a:lnTo>
                  <a:lnTo>
                    <a:pt x="710" y="751"/>
                  </a:lnTo>
                  <a:lnTo>
                    <a:pt x="709" y="746"/>
                  </a:lnTo>
                  <a:lnTo>
                    <a:pt x="709" y="740"/>
                  </a:lnTo>
                  <a:lnTo>
                    <a:pt x="709" y="735"/>
                  </a:lnTo>
                  <a:lnTo>
                    <a:pt x="710" y="729"/>
                  </a:lnTo>
                  <a:lnTo>
                    <a:pt x="712" y="724"/>
                  </a:lnTo>
                  <a:lnTo>
                    <a:pt x="716" y="719"/>
                  </a:lnTo>
                  <a:lnTo>
                    <a:pt x="721" y="712"/>
                  </a:lnTo>
                  <a:lnTo>
                    <a:pt x="726" y="707"/>
                  </a:lnTo>
                  <a:lnTo>
                    <a:pt x="732" y="702"/>
                  </a:lnTo>
                  <a:lnTo>
                    <a:pt x="737" y="698"/>
                  </a:lnTo>
                  <a:lnTo>
                    <a:pt x="740" y="696"/>
                  </a:lnTo>
                  <a:lnTo>
                    <a:pt x="744" y="695"/>
                  </a:lnTo>
                  <a:lnTo>
                    <a:pt x="750" y="692"/>
                  </a:lnTo>
                  <a:lnTo>
                    <a:pt x="758" y="691"/>
                  </a:lnTo>
                  <a:lnTo>
                    <a:pt x="766" y="689"/>
                  </a:lnTo>
                  <a:lnTo>
                    <a:pt x="782" y="693"/>
                  </a:lnTo>
                  <a:lnTo>
                    <a:pt x="797" y="695"/>
                  </a:lnTo>
                  <a:lnTo>
                    <a:pt x="811" y="697"/>
                  </a:lnTo>
                  <a:lnTo>
                    <a:pt x="825" y="698"/>
                  </a:lnTo>
                  <a:lnTo>
                    <a:pt x="839" y="698"/>
                  </a:lnTo>
                  <a:lnTo>
                    <a:pt x="853" y="698"/>
                  </a:lnTo>
                  <a:lnTo>
                    <a:pt x="868" y="697"/>
                  </a:lnTo>
                  <a:lnTo>
                    <a:pt x="885" y="696"/>
                  </a:lnTo>
                  <a:lnTo>
                    <a:pt x="909" y="693"/>
                  </a:lnTo>
                  <a:lnTo>
                    <a:pt x="932" y="689"/>
                  </a:lnTo>
                  <a:lnTo>
                    <a:pt x="943" y="688"/>
                  </a:lnTo>
                  <a:lnTo>
                    <a:pt x="954" y="685"/>
                  </a:lnTo>
                  <a:lnTo>
                    <a:pt x="964" y="683"/>
                  </a:lnTo>
                  <a:lnTo>
                    <a:pt x="974" y="680"/>
                  </a:lnTo>
                  <a:lnTo>
                    <a:pt x="984" y="676"/>
                  </a:lnTo>
                  <a:lnTo>
                    <a:pt x="993" y="673"/>
                  </a:lnTo>
                  <a:lnTo>
                    <a:pt x="998" y="670"/>
                  </a:lnTo>
                  <a:lnTo>
                    <a:pt x="1003" y="668"/>
                  </a:lnTo>
                  <a:lnTo>
                    <a:pt x="1012" y="663"/>
                  </a:lnTo>
                  <a:lnTo>
                    <a:pt x="1022" y="657"/>
                  </a:lnTo>
                  <a:lnTo>
                    <a:pt x="1031" y="651"/>
                  </a:lnTo>
                  <a:lnTo>
                    <a:pt x="1041" y="644"/>
                  </a:lnTo>
                  <a:lnTo>
                    <a:pt x="1051" y="636"/>
                  </a:lnTo>
                  <a:lnTo>
                    <a:pt x="1058" y="630"/>
                  </a:lnTo>
                  <a:lnTo>
                    <a:pt x="1065" y="623"/>
                  </a:lnTo>
                  <a:lnTo>
                    <a:pt x="1071" y="617"/>
                  </a:lnTo>
                  <a:lnTo>
                    <a:pt x="1077" y="611"/>
                  </a:lnTo>
                  <a:lnTo>
                    <a:pt x="1087" y="598"/>
                  </a:lnTo>
                  <a:lnTo>
                    <a:pt x="1098" y="583"/>
                  </a:lnTo>
                  <a:lnTo>
                    <a:pt x="1106" y="577"/>
                  </a:lnTo>
                  <a:lnTo>
                    <a:pt x="1113" y="571"/>
                  </a:lnTo>
                  <a:lnTo>
                    <a:pt x="1116" y="567"/>
                  </a:lnTo>
                  <a:lnTo>
                    <a:pt x="1119" y="564"/>
                  </a:lnTo>
                  <a:lnTo>
                    <a:pt x="1124" y="557"/>
                  </a:lnTo>
                  <a:lnTo>
                    <a:pt x="1129" y="550"/>
                  </a:lnTo>
                  <a:lnTo>
                    <a:pt x="1131" y="546"/>
                  </a:lnTo>
                  <a:lnTo>
                    <a:pt x="1133" y="542"/>
                  </a:lnTo>
                  <a:lnTo>
                    <a:pt x="1136" y="533"/>
                  </a:lnTo>
                  <a:lnTo>
                    <a:pt x="1139" y="523"/>
                  </a:lnTo>
                  <a:lnTo>
                    <a:pt x="1139" y="520"/>
                  </a:lnTo>
                  <a:lnTo>
                    <a:pt x="1140" y="516"/>
                  </a:lnTo>
                  <a:lnTo>
                    <a:pt x="1140" y="513"/>
                  </a:lnTo>
                  <a:lnTo>
                    <a:pt x="1140" y="510"/>
                  </a:lnTo>
                  <a:lnTo>
                    <a:pt x="1138" y="504"/>
                  </a:lnTo>
                  <a:lnTo>
                    <a:pt x="1136" y="498"/>
                  </a:lnTo>
                  <a:lnTo>
                    <a:pt x="1134" y="492"/>
                  </a:lnTo>
                  <a:lnTo>
                    <a:pt x="1131" y="487"/>
                  </a:lnTo>
                  <a:lnTo>
                    <a:pt x="1124" y="476"/>
                  </a:lnTo>
                  <a:lnTo>
                    <a:pt x="1118" y="465"/>
                  </a:lnTo>
                  <a:lnTo>
                    <a:pt x="1115" y="459"/>
                  </a:lnTo>
                  <a:lnTo>
                    <a:pt x="1113" y="454"/>
                  </a:lnTo>
                  <a:lnTo>
                    <a:pt x="1111" y="448"/>
                  </a:lnTo>
                  <a:lnTo>
                    <a:pt x="1111" y="442"/>
                  </a:lnTo>
                  <a:lnTo>
                    <a:pt x="1112" y="436"/>
                  </a:lnTo>
                  <a:lnTo>
                    <a:pt x="1112" y="432"/>
                  </a:lnTo>
                  <a:lnTo>
                    <a:pt x="1114" y="429"/>
                  </a:lnTo>
                  <a:lnTo>
                    <a:pt x="1117" y="422"/>
                  </a:lnTo>
                  <a:lnTo>
                    <a:pt x="1121" y="416"/>
                  </a:lnTo>
                  <a:lnTo>
                    <a:pt x="1125" y="410"/>
                  </a:lnTo>
                  <a:lnTo>
                    <a:pt x="1130" y="405"/>
                  </a:lnTo>
                  <a:lnTo>
                    <a:pt x="1135" y="400"/>
                  </a:lnTo>
                  <a:lnTo>
                    <a:pt x="1140" y="396"/>
                  </a:lnTo>
                  <a:lnTo>
                    <a:pt x="1146" y="392"/>
                  </a:lnTo>
                  <a:lnTo>
                    <a:pt x="1152" y="389"/>
                  </a:lnTo>
                  <a:lnTo>
                    <a:pt x="1159" y="387"/>
                  </a:lnTo>
                  <a:lnTo>
                    <a:pt x="1166" y="385"/>
                  </a:lnTo>
                  <a:lnTo>
                    <a:pt x="1173" y="383"/>
                  </a:lnTo>
                  <a:lnTo>
                    <a:pt x="1180" y="382"/>
                  </a:lnTo>
                  <a:lnTo>
                    <a:pt x="1195" y="381"/>
                  </a:lnTo>
                  <a:lnTo>
                    <a:pt x="1211" y="382"/>
                  </a:lnTo>
                  <a:lnTo>
                    <a:pt x="1220" y="384"/>
                  </a:lnTo>
                  <a:lnTo>
                    <a:pt x="1230" y="386"/>
                  </a:lnTo>
                  <a:lnTo>
                    <a:pt x="1239" y="389"/>
                  </a:lnTo>
                  <a:lnTo>
                    <a:pt x="1248" y="392"/>
                  </a:lnTo>
                  <a:lnTo>
                    <a:pt x="1256" y="396"/>
                  </a:lnTo>
                  <a:lnTo>
                    <a:pt x="1264" y="401"/>
                  </a:lnTo>
                  <a:lnTo>
                    <a:pt x="1268" y="404"/>
                  </a:lnTo>
                  <a:lnTo>
                    <a:pt x="1272" y="407"/>
                  </a:lnTo>
                  <a:lnTo>
                    <a:pt x="1279" y="413"/>
                  </a:lnTo>
                  <a:lnTo>
                    <a:pt x="1285" y="419"/>
                  </a:lnTo>
                  <a:lnTo>
                    <a:pt x="1291" y="426"/>
                  </a:lnTo>
                  <a:lnTo>
                    <a:pt x="1295" y="433"/>
                  </a:lnTo>
                  <a:lnTo>
                    <a:pt x="1299" y="441"/>
                  </a:lnTo>
                  <a:lnTo>
                    <a:pt x="1301" y="449"/>
                  </a:lnTo>
                  <a:lnTo>
                    <a:pt x="1302" y="454"/>
                  </a:lnTo>
                  <a:lnTo>
                    <a:pt x="1303" y="458"/>
                  </a:lnTo>
                  <a:lnTo>
                    <a:pt x="1303" y="467"/>
                  </a:lnTo>
                  <a:lnTo>
                    <a:pt x="1302" y="472"/>
                  </a:lnTo>
                  <a:lnTo>
                    <a:pt x="1302" y="476"/>
                  </a:lnTo>
                  <a:lnTo>
                    <a:pt x="1301" y="480"/>
                  </a:lnTo>
                  <a:lnTo>
                    <a:pt x="1299" y="483"/>
                  </a:lnTo>
                  <a:lnTo>
                    <a:pt x="1298" y="486"/>
                  </a:lnTo>
                  <a:lnTo>
                    <a:pt x="1296" y="489"/>
                  </a:lnTo>
                  <a:lnTo>
                    <a:pt x="1294" y="491"/>
                  </a:lnTo>
                  <a:lnTo>
                    <a:pt x="1292" y="494"/>
                  </a:lnTo>
                  <a:lnTo>
                    <a:pt x="1289" y="496"/>
                  </a:lnTo>
                  <a:lnTo>
                    <a:pt x="1286" y="497"/>
                  </a:lnTo>
                  <a:lnTo>
                    <a:pt x="1280" y="501"/>
                  </a:lnTo>
                  <a:lnTo>
                    <a:pt x="1274" y="503"/>
                  </a:lnTo>
                  <a:lnTo>
                    <a:pt x="1260" y="508"/>
                  </a:lnTo>
                  <a:lnTo>
                    <a:pt x="1253" y="510"/>
                  </a:lnTo>
                  <a:lnTo>
                    <a:pt x="1246" y="512"/>
                  </a:lnTo>
                  <a:lnTo>
                    <a:pt x="1240" y="515"/>
                  </a:lnTo>
                  <a:lnTo>
                    <a:pt x="1234" y="518"/>
                  </a:lnTo>
                  <a:lnTo>
                    <a:pt x="1228" y="522"/>
                  </a:lnTo>
                  <a:lnTo>
                    <a:pt x="1223" y="526"/>
                  </a:lnTo>
                  <a:lnTo>
                    <a:pt x="1221" y="529"/>
                  </a:lnTo>
                  <a:lnTo>
                    <a:pt x="1220" y="532"/>
                  </a:lnTo>
                  <a:lnTo>
                    <a:pt x="1218" y="535"/>
                  </a:lnTo>
                  <a:lnTo>
                    <a:pt x="1217" y="539"/>
                  </a:lnTo>
                  <a:lnTo>
                    <a:pt x="1214" y="550"/>
                  </a:lnTo>
                  <a:lnTo>
                    <a:pt x="1214" y="561"/>
                  </a:lnTo>
                  <a:lnTo>
                    <a:pt x="1214" y="571"/>
                  </a:lnTo>
                  <a:lnTo>
                    <a:pt x="1217" y="583"/>
                  </a:lnTo>
                  <a:lnTo>
                    <a:pt x="1219" y="594"/>
                  </a:lnTo>
                  <a:lnTo>
                    <a:pt x="1222" y="604"/>
                  </a:lnTo>
                  <a:lnTo>
                    <a:pt x="1225" y="613"/>
                  </a:lnTo>
                  <a:lnTo>
                    <a:pt x="1229" y="622"/>
                  </a:lnTo>
                  <a:lnTo>
                    <a:pt x="1234" y="631"/>
                  </a:lnTo>
                  <a:lnTo>
                    <a:pt x="1240" y="639"/>
                  </a:lnTo>
                  <a:lnTo>
                    <a:pt x="1247" y="647"/>
                  </a:lnTo>
                  <a:lnTo>
                    <a:pt x="1255" y="655"/>
                  </a:lnTo>
                  <a:lnTo>
                    <a:pt x="1259" y="659"/>
                  </a:lnTo>
                  <a:lnTo>
                    <a:pt x="1264" y="663"/>
                  </a:lnTo>
                  <a:lnTo>
                    <a:pt x="1273" y="670"/>
                  </a:lnTo>
                  <a:lnTo>
                    <a:pt x="1283" y="676"/>
                  </a:lnTo>
                  <a:lnTo>
                    <a:pt x="1293" y="680"/>
                  </a:lnTo>
                  <a:lnTo>
                    <a:pt x="1304" y="684"/>
                  </a:lnTo>
                  <a:lnTo>
                    <a:pt x="1314" y="686"/>
                  </a:lnTo>
                  <a:lnTo>
                    <a:pt x="1325" y="687"/>
                  </a:lnTo>
                  <a:lnTo>
                    <a:pt x="1336" y="688"/>
                  </a:lnTo>
                  <a:lnTo>
                    <a:pt x="1347" y="687"/>
                  </a:lnTo>
                  <a:lnTo>
                    <a:pt x="1358" y="686"/>
                  </a:lnTo>
                  <a:lnTo>
                    <a:pt x="1370" y="684"/>
                  </a:lnTo>
                  <a:lnTo>
                    <a:pt x="1381" y="681"/>
                  </a:lnTo>
                  <a:lnTo>
                    <a:pt x="1392" y="678"/>
                  </a:lnTo>
                  <a:lnTo>
                    <a:pt x="1404" y="674"/>
                  </a:lnTo>
                  <a:lnTo>
                    <a:pt x="1415" y="669"/>
                  </a:lnTo>
                  <a:lnTo>
                    <a:pt x="1427" y="664"/>
                  </a:lnTo>
                  <a:lnTo>
                    <a:pt x="1438" y="659"/>
                  </a:lnTo>
                  <a:lnTo>
                    <a:pt x="1448" y="654"/>
                  </a:lnTo>
                  <a:lnTo>
                    <a:pt x="1458" y="648"/>
                  </a:lnTo>
                  <a:lnTo>
                    <a:pt x="1466" y="642"/>
                  </a:lnTo>
                  <a:lnTo>
                    <a:pt x="1475" y="635"/>
                  </a:lnTo>
                  <a:lnTo>
                    <a:pt x="1482" y="628"/>
                  </a:lnTo>
                  <a:lnTo>
                    <a:pt x="1489" y="621"/>
                  </a:lnTo>
                  <a:lnTo>
                    <a:pt x="1495" y="613"/>
                  </a:lnTo>
                  <a:lnTo>
                    <a:pt x="1501" y="605"/>
                  </a:lnTo>
                  <a:lnTo>
                    <a:pt x="1507" y="597"/>
                  </a:lnTo>
                  <a:lnTo>
                    <a:pt x="1512" y="588"/>
                  </a:lnTo>
                  <a:lnTo>
                    <a:pt x="1517" y="578"/>
                  </a:lnTo>
                  <a:lnTo>
                    <a:pt x="1521" y="568"/>
                  </a:lnTo>
                  <a:lnTo>
                    <a:pt x="1523" y="563"/>
                  </a:lnTo>
                  <a:lnTo>
                    <a:pt x="1525" y="558"/>
                  </a:lnTo>
                  <a:lnTo>
                    <a:pt x="1528" y="547"/>
                  </a:lnTo>
                  <a:lnTo>
                    <a:pt x="1531" y="536"/>
                  </a:lnTo>
                  <a:lnTo>
                    <a:pt x="1533" y="528"/>
                  </a:lnTo>
                  <a:lnTo>
                    <a:pt x="1535" y="520"/>
                  </a:lnTo>
                  <a:lnTo>
                    <a:pt x="1538" y="506"/>
                  </a:lnTo>
                  <a:lnTo>
                    <a:pt x="1538" y="499"/>
                  </a:lnTo>
                  <a:lnTo>
                    <a:pt x="1539" y="492"/>
                  </a:lnTo>
                  <a:lnTo>
                    <a:pt x="1539" y="479"/>
                  </a:lnTo>
                  <a:lnTo>
                    <a:pt x="1539" y="472"/>
                  </a:lnTo>
                  <a:lnTo>
                    <a:pt x="1538" y="466"/>
                  </a:lnTo>
                  <a:lnTo>
                    <a:pt x="1536" y="452"/>
                  </a:lnTo>
                  <a:lnTo>
                    <a:pt x="1533" y="438"/>
                  </a:lnTo>
                  <a:lnTo>
                    <a:pt x="1528" y="423"/>
                  </a:lnTo>
                  <a:lnTo>
                    <a:pt x="1526" y="415"/>
                  </a:lnTo>
                  <a:lnTo>
                    <a:pt x="1524" y="411"/>
                  </a:lnTo>
                  <a:lnTo>
                    <a:pt x="1522" y="407"/>
                  </a:lnTo>
                  <a:lnTo>
                    <a:pt x="1518" y="401"/>
                  </a:lnTo>
                  <a:lnTo>
                    <a:pt x="1516" y="398"/>
                  </a:lnTo>
                  <a:lnTo>
                    <a:pt x="1513" y="395"/>
                  </a:lnTo>
                  <a:lnTo>
                    <a:pt x="1510" y="393"/>
                  </a:lnTo>
                  <a:lnTo>
                    <a:pt x="1507" y="391"/>
                  </a:lnTo>
                  <a:lnTo>
                    <a:pt x="1500" y="387"/>
                  </a:lnTo>
                  <a:lnTo>
                    <a:pt x="1493" y="384"/>
                  </a:lnTo>
                  <a:lnTo>
                    <a:pt x="1489" y="383"/>
                  </a:lnTo>
                  <a:lnTo>
                    <a:pt x="1484" y="382"/>
                  </a:lnTo>
                  <a:lnTo>
                    <a:pt x="1480" y="382"/>
                  </a:lnTo>
                  <a:lnTo>
                    <a:pt x="1475" y="383"/>
                  </a:lnTo>
                  <a:lnTo>
                    <a:pt x="1473" y="383"/>
                  </a:lnTo>
                  <a:lnTo>
                    <a:pt x="1471" y="384"/>
                  </a:lnTo>
                  <a:lnTo>
                    <a:pt x="1467" y="386"/>
                  </a:lnTo>
                  <a:lnTo>
                    <a:pt x="1461" y="392"/>
                  </a:lnTo>
                  <a:lnTo>
                    <a:pt x="1454" y="400"/>
                  </a:lnTo>
                  <a:lnTo>
                    <a:pt x="1448" y="407"/>
                  </a:lnTo>
                  <a:lnTo>
                    <a:pt x="1444" y="410"/>
                  </a:lnTo>
                  <a:lnTo>
                    <a:pt x="1441" y="413"/>
                  </a:lnTo>
                  <a:lnTo>
                    <a:pt x="1437" y="416"/>
                  </a:lnTo>
                  <a:lnTo>
                    <a:pt x="1433" y="418"/>
                  </a:lnTo>
                  <a:lnTo>
                    <a:pt x="1429" y="419"/>
                  </a:lnTo>
                  <a:lnTo>
                    <a:pt x="1424" y="420"/>
                  </a:lnTo>
                  <a:lnTo>
                    <a:pt x="1416" y="419"/>
                  </a:lnTo>
                  <a:lnTo>
                    <a:pt x="1412" y="418"/>
                  </a:lnTo>
                  <a:lnTo>
                    <a:pt x="1409" y="417"/>
                  </a:lnTo>
                  <a:lnTo>
                    <a:pt x="1402" y="414"/>
                  </a:lnTo>
                  <a:lnTo>
                    <a:pt x="1396" y="410"/>
                  </a:lnTo>
                  <a:lnTo>
                    <a:pt x="1390" y="405"/>
                  </a:lnTo>
                  <a:lnTo>
                    <a:pt x="1386" y="399"/>
                  </a:lnTo>
                  <a:lnTo>
                    <a:pt x="1381" y="393"/>
                  </a:lnTo>
                  <a:lnTo>
                    <a:pt x="1378" y="386"/>
                  </a:lnTo>
                  <a:lnTo>
                    <a:pt x="1375" y="378"/>
                  </a:lnTo>
                  <a:lnTo>
                    <a:pt x="1373" y="374"/>
                  </a:lnTo>
                  <a:lnTo>
                    <a:pt x="1372" y="370"/>
                  </a:lnTo>
                  <a:lnTo>
                    <a:pt x="1371" y="362"/>
                  </a:lnTo>
                  <a:lnTo>
                    <a:pt x="1369" y="354"/>
                  </a:lnTo>
                  <a:lnTo>
                    <a:pt x="1369" y="345"/>
                  </a:lnTo>
                  <a:lnTo>
                    <a:pt x="1369" y="336"/>
                  </a:lnTo>
                  <a:lnTo>
                    <a:pt x="1369" y="328"/>
                  </a:lnTo>
                  <a:lnTo>
                    <a:pt x="1371" y="320"/>
                  </a:lnTo>
                  <a:lnTo>
                    <a:pt x="1374" y="306"/>
                  </a:lnTo>
                  <a:lnTo>
                    <a:pt x="1376" y="299"/>
                  </a:lnTo>
                  <a:lnTo>
                    <a:pt x="1378" y="293"/>
                  </a:lnTo>
                  <a:lnTo>
                    <a:pt x="1380" y="286"/>
                  </a:lnTo>
                  <a:lnTo>
                    <a:pt x="1383" y="280"/>
                  </a:lnTo>
                  <a:lnTo>
                    <a:pt x="1387" y="275"/>
                  </a:lnTo>
                  <a:lnTo>
                    <a:pt x="1390" y="269"/>
                  </a:lnTo>
                  <a:lnTo>
                    <a:pt x="1394" y="265"/>
                  </a:lnTo>
                  <a:lnTo>
                    <a:pt x="1396" y="262"/>
                  </a:lnTo>
                  <a:lnTo>
                    <a:pt x="1399" y="260"/>
                  </a:lnTo>
                  <a:lnTo>
                    <a:pt x="1401" y="258"/>
                  </a:lnTo>
                  <a:lnTo>
                    <a:pt x="1403" y="256"/>
                  </a:lnTo>
                  <a:lnTo>
                    <a:pt x="1409" y="253"/>
                  </a:lnTo>
                  <a:lnTo>
                    <a:pt x="1414" y="251"/>
                  </a:lnTo>
                  <a:lnTo>
                    <a:pt x="1420" y="249"/>
                  </a:lnTo>
                  <a:lnTo>
                    <a:pt x="1426" y="248"/>
                  </a:lnTo>
                  <a:lnTo>
                    <a:pt x="1433" y="247"/>
                  </a:lnTo>
                  <a:lnTo>
                    <a:pt x="1436" y="248"/>
                  </a:lnTo>
                  <a:lnTo>
                    <a:pt x="1439" y="248"/>
                  </a:lnTo>
                  <a:lnTo>
                    <a:pt x="1443" y="250"/>
                  </a:lnTo>
                  <a:lnTo>
                    <a:pt x="1447" y="252"/>
                  </a:lnTo>
                  <a:lnTo>
                    <a:pt x="1451" y="255"/>
                  </a:lnTo>
                  <a:lnTo>
                    <a:pt x="1454" y="259"/>
                  </a:lnTo>
                  <a:lnTo>
                    <a:pt x="1458" y="263"/>
                  </a:lnTo>
                  <a:lnTo>
                    <a:pt x="1464" y="273"/>
                  </a:lnTo>
                  <a:lnTo>
                    <a:pt x="1470" y="282"/>
                  </a:lnTo>
                  <a:lnTo>
                    <a:pt x="1476" y="290"/>
                  </a:lnTo>
                  <a:lnTo>
                    <a:pt x="1480" y="293"/>
                  </a:lnTo>
                  <a:lnTo>
                    <a:pt x="1484" y="295"/>
                  </a:lnTo>
                  <a:lnTo>
                    <a:pt x="1488" y="297"/>
                  </a:lnTo>
                  <a:lnTo>
                    <a:pt x="1494" y="298"/>
                  </a:lnTo>
                  <a:lnTo>
                    <a:pt x="1500" y="297"/>
                  </a:lnTo>
                  <a:lnTo>
                    <a:pt x="1506" y="296"/>
                  </a:lnTo>
                  <a:lnTo>
                    <a:pt x="1512" y="295"/>
                  </a:lnTo>
                  <a:lnTo>
                    <a:pt x="1517" y="292"/>
                  </a:lnTo>
                  <a:lnTo>
                    <a:pt x="1522" y="289"/>
                  </a:lnTo>
                  <a:lnTo>
                    <a:pt x="1527" y="286"/>
                  </a:lnTo>
                  <a:lnTo>
                    <a:pt x="1531" y="282"/>
                  </a:lnTo>
                  <a:lnTo>
                    <a:pt x="1535" y="278"/>
                  </a:lnTo>
                  <a:lnTo>
                    <a:pt x="1539" y="273"/>
                  </a:lnTo>
                  <a:lnTo>
                    <a:pt x="1542" y="268"/>
                  </a:lnTo>
                  <a:lnTo>
                    <a:pt x="1545" y="262"/>
                  </a:lnTo>
                  <a:lnTo>
                    <a:pt x="1548" y="257"/>
                  </a:lnTo>
                  <a:lnTo>
                    <a:pt x="1553" y="244"/>
                  </a:lnTo>
                  <a:lnTo>
                    <a:pt x="1556" y="232"/>
                  </a:lnTo>
                  <a:lnTo>
                    <a:pt x="1558" y="224"/>
                  </a:lnTo>
                  <a:lnTo>
                    <a:pt x="1560" y="216"/>
                  </a:lnTo>
                  <a:lnTo>
                    <a:pt x="1561" y="201"/>
                  </a:lnTo>
                  <a:lnTo>
                    <a:pt x="1561" y="193"/>
                  </a:lnTo>
                  <a:lnTo>
                    <a:pt x="1561" y="186"/>
                  </a:lnTo>
                  <a:lnTo>
                    <a:pt x="1560" y="178"/>
                  </a:lnTo>
                  <a:lnTo>
                    <a:pt x="1558" y="171"/>
                  </a:lnTo>
                  <a:lnTo>
                    <a:pt x="1556" y="164"/>
                  </a:lnTo>
                  <a:lnTo>
                    <a:pt x="1553" y="158"/>
                  </a:lnTo>
                  <a:lnTo>
                    <a:pt x="1550" y="152"/>
                  </a:lnTo>
                  <a:lnTo>
                    <a:pt x="1546" y="147"/>
                  </a:lnTo>
                  <a:lnTo>
                    <a:pt x="1541" y="142"/>
                  </a:lnTo>
                  <a:lnTo>
                    <a:pt x="1535" y="138"/>
                  </a:lnTo>
                  <a:lnTo>
                    <a:pt x="1529" y="134"/>
                  </a:lnTo>
                  <a:lnTo>
                    <a:pt x="1522" y="131"/>
                  </a:lnTo>
                  <a:lnTo>
                    <a:pt x="1519" y="131"/>
                  </a:lnTo>
                  <a:lnTo>
                    <a:pt x="1516" y="130"/>
                  </a:lnTo>
                  <a:lnTo>
                    <a:pt x="1513" y="130"/>
                  </a:lnTo>
                  <a:lnTo>
                    <a:pt x="1511" y="131"/>
                  </a:lnTo>
                  <a:lnTo>
                    <a:pt x="1506" y="132"/>
                  </a:lnTo>
                  <a:lnTo>
                    <a:pt x="1503" y="133"/>
                  </a:lnTo>
                  <a:lnTo>
                    <a:pt x="1501" y="134"/>
                  </a:lnTo>
                  <a:lnTo>
                    <a:pt x="1496" y="137"/>
                  </a:lnTo>
                  <a:lnTo>
                    <a:pt x="1492" y="140"/>
                  </a:lnTo>
                  <a:lnTo>
                    <a:pt x="1483" y="148"/>
                  </a:lnTo>
                  <a:lnTo>
                    <a:pt x="1474" y="156"/>
                  </a:lnTo>
                  <a:lnTo>
                    <a:pt x="1470" y="160"/>
                  </a:lnTo>
                  <a:lnTo>
                    <a:pt x="1465" y="163"/>
                  </a:lnTo>
                  <a:lnTo>
                    <a:pt x="1463" y="164"/>
                  </a:lnTo>
                  <a:lnTo>
                    <a:pt x="1460" y="165"/>
                  </a:lnTo>
                  <a:lnTo>
                    <a:pt x="1454" y="167"/>
                  </a:lnTo>
                  <a:lnTo>
                    <a:pt x="1451" y="167"/>
                  </a:lnTo>
                  <a:lnTo>
                    <a:pt x="1448" y="167"/>
                  </a:lnTo>
                  <a:lnTo>
                    <a:pt x="1446" y="167"/>
                  </a:lnTo>
                  <a:lnTo>
                    <a:pt x="1443" y="166"/>
                  </a:lnTo>
                  <a:lnTo>
                    <a:pt x="1433" y="163"/>
                  </a:lnTo>
                  <a:lnTo>
                    <a:pt x="1425" y="159"/>
                  </a:lnTo>
                  <a:lnTo>
                    <a:pt x="1418" y="154"/>
                  </a:lnTo>
                  <a:lnTo>
                    <a:pt x="1415" y="151"/>
                  </a:lnTo>
                  <a:lnTo>
                    <a:pt x="1412" y="148"/>
                  </a:lnTo>
                  <a:lnTo>
                    <a:pt x="1409" y="145"/>
                  </a:lnTo>
                  <a:lnTo>
                    <a:pt x="1406" y="141"/>
                  </a:lnTo>
                  <a:lnTo>
                    <a:pt x="1402" y="134"/>
                  </a:lnTo>
                  <a:lnTo>
                    <a:pt x="1398" y="125"/>
                  </a:lnTo>
                  <a:lnTo>
                    <a:pt x="1397" y="121"/>
                  </a:lnTo>
                  <a:lnTo>
                    <a:pt x="1396" y="116"/>
                  </a:lnTo>
                  <a:lnTo>
                    <a:pt x="1391" y="107"/>
                  </a:lnTo>
                  <a:lnTo>
                    <a:pt x="1388" y="99"/>
                  </a:lnTo>
                  <a:lnTo>
                    <a:pt x="1386" y="91"/>
                  </a:lnTo>
                  <a:lnTo>
                    <a:pt x="1385" y="84"/>
                  </a:lnTo>
                  <a:lnTo>
                    <a:pt x="1385" y="76"/>
                  </a:lnTo>
                  <a:lnTo>
                    <a:pt x="1385" y="67"/>
                  </a:lnTo>
                  <a:lnTo>
                    <a:pt x="1387" y="59"/>
                  </a:lnTo>
                  <a:lnTo>
                    <a:pt x="1389" y="50"/>
                  </a:lnTo>
                  <a:lnTo>
                    <a:pt x="1393" y="41"/>
                  </a:lnTo>
                  <a:lnTo>
                    <a:pt x="1396" y="33"/>
                  </a:lnTo>
                  <a:lnTo>
                    <a:pt x="1401" y="26"/>
                  </a:lnTo>
                  <a:lnTo>
                    <a:pt x="1405" y="20"/>
                  </a:lnTo>
                  <a:lnTo>
                    <a:pt x="1411" y="14"/>
                  </a:lnTo>
                  <a:lnTo>
                    <a:pt x="1418" y="9"/>
                  </a:lnTo>
                  <a:lnTo>
                    <a:pt x="1425" y="4"/>
                  </a:lnTo>
                  <a:lnTo>
                    <a:pt x="1433" y="0"/>
                  </a:lnTo>
                  <a:lnTo>
                    <a:pt x="844" y="0"/>
                  </a:lnTo>
                  <a:lnTo>
                    <a:pt x="255" y="0"/>
                  </a:lnTo>
                  <a:lnTo>
                    <a:pt x="264" y="0"/>
                  </a:lnTo>
                  <a:close/>
                </a:path>
              </a:pathLst>
            </a:custGeom>
            <a:solidFill>
              <a:srgbClr val="787352"/>
            </a:solidFill>
            <a:ln w="19050" cap="flat" cmpd="sng">
              <a:noFill/>
              <a:prstDash val="solid"/>
              <a:round/>
              <a:headEnd type="none" w="med" len="med"/>
              <a:tailEnd type="none" w="med" len="med"/>
            </a:ln>
            <a:effectLst>
              <a:outerShdw dist="12700" algn="ctr" rotWithShape="0">
                <a:schemeClr val="tx1"/>
              </a:outerShdw>
            </a:effectLst>
          </p:spPr>
          <p:txBody>
            <a:bodyPr/>
            <a:lstStyle/>
            <a:p>
              <a:pPr eaLnBrk="0" hangingPunct="0">
                <a:defRPr/>
              </a:pPr>
              <a:endParaRPr lang="zh-CN" altLang="en-US">
                <a:latin typeface="Times" charset="0"/>
                <a:ea typeface="宋体" panose="02010600030101010101" pitchFamily="2" charset="-122"/>
              </a:endParaRPr>
            </a:p>
          </p:txBody>
        </p:sp>
        <p:sp>
          <p:nvSpPr>
            <p:cNvPr id="30" name="Freeform 21"/>
            <p:cNvSpPr/>
            <p:nvPr/>
          </p:nvSpPr>
          <p:spPr bwMode="auto">
            <a:xfrm rot="1205985">
              <a:off x="3567" y="3221"/>
              <a:ext cx="849" cy="709"/>
            </a:xfrm>
            <a:custGeom>
              <a:avLst/>
              <a:gdLst/>
              <a:ahLst/>
              <a:cxnLst>
                <a:cxn ang="0">
                  <a:pos x="839" y="766"/>
                </a:cxn>
                <a:cxn ang="0">
                  <a:pos x="886" y="741"/>
                </a:cxn>
                <a:cxn ang="0">
                  <a:pos x="926" y="760"/>
                </a:cxn>
                <a:cxn ang="0">
                  <a:pos x="964" y="771"/>
                </a:cxn>
                <a:cxn ang="0">
                  <a:pos x="997" y="722"/>
                </a:cxn>
                <a:cxn ang="0">
                  <a:pos x="991" y="664"/>
                </a:cxn>
                <a:cxn ang="0">
                  <a:pos x="947" y="636"/>
                </a:cxn>
                <a:cxn ang="0">
                  <a:pos x="906" y="667"/>
                </a:cxn>
                <a:cxn ang="0">
                  <a:pos x="827" y="662"/>
                </a:cxn>
                <a:cxn ang="0">
                  <a:pos x="812" y="606"/>
                </a:cxn>
                <a:cxn ang="0">
                  <a:pos x="835" y="557"/>
                </a:cxn>
                <a:cxn ang="0">
                  <a:pos x="879" y="548"/>
                </a:cxn>
                <a:cxn ang="0">
                  <a:pos x="902" y="589"/>
                </a:cxn>
                <a:cxn ang="0">
                  <a:pos x="928" y="585"/>
                </a:cxn>
                <a:cxn ang="0">
                  <a:pos x="963" y="549"/>
                </a:cxn>
                <a:cxn ang="0">
                  <a:pos x="964" y="505"/>
                </a:cxn>
                <a:cxn ang="0">
                  <a:pos x="913" y="437"/>
                </a:cxn>
                <a:cxn ang="0">
                  <a:pos x="846" y="410"/>
                </a:cxn>
                <a:cxn ang="0">
                  <a:pos x="820" y="365"/>
                </a:cxn>
                <a:cxn ang="0">
                  <a:pos x="811" y="291"/>
                </a:cxn>
                <a:cxn ang="0">
                  <a:pos x="745" y="262"/>
                </a:cxn>
                <a:cxn ang="0">
                  <a:pos x="676" y="285"/>
                </a:cxn>
                <a:cxn ang="0">
                  <a:pos x="635" y="321"/>
                </a:cxn>
                <a:cxn ang="0">
                  <a:pos x="586" y="307"/>
                </a:cxn>
                <a:cxn ang="0">
                  <a:pos x="570" y="267"/>
                </a:cxn>
                <a:cxn ang="0">
                  <a:pos x="600" y="224"/>
                </a:cxn>
                <a:cxn ang="0">
                  <a:pos x="601" y="175"/>
                </a:cxn>
                <a:cxn ang="0">
                  <a:pos x="533" y="136"/>
                </a:cxn>
                <a:cxn ang="0">
                  <a:pos x="453" y="151"/>
                </a:cxn>
                <a:cxn ang="0">
                  <a:pos x="411" y="194"/>
                </a:cxn>
                <a:cxn ang="0">
                  <a:pos x="427" y="243"/>
                </a:cxn>
                <a:cxn ang="0">
                  <a:pos x="480" y="275"/>
                </a:cxn>
                <a:cxn ang="0">
                  <a:pos x="471" y="336"/>
                </a:cxn>
                <a:cxn ang="0">
                  <a:pos x="408" y="362"/>
                </a:cxn>
                <a:cxn ang="0">
                  <a:pos x="314" y="324"/>
                </a:cxn>
                <a:cxn ang="0">
                  <a:pos x="267" y="259"/>
                </a:cxn>
                <a:cxn ang="0">
                  <a:pos x="242" y="116"/>
                </a:cxn>
                <a:cxn ang="0">
                  <a:pos x="192" y="36"/>
                </a:cxn>
                <a:cxn ang="0">
                  <a:pos x="118" y="3"/>
                </a:cxn>
                <a:cxn ang="0">
                  <a:pos x="42" y="17"/>
                </a:cxn>
                <a:cxn ang="0">
                  <a:pos x="2" y="70"/>
                </a:cxn>
                <a:cxn ang="0">
                  <a:pos x="18" y="123"/>
                </a:cxn>
                <a:cxn ang="0">
                  <a:pos x="101" y="152"/>
                </a:cxn>
                <a:cxn ang="0">
                  <a:pos x="146" y="136"/>
                </a:cxn>
                <a:cxn ang="0">
                  <a:pos x="180" y="170"/>
                </a:cxn>
                <a:cxn ang="0">
                  <a:pos x="146" y="239"/>
                </a:cxn>
                <a:cxn ang="0">
                  <a:pos x="107" y="245"/>
                </a:cxn>
                <a:cxn ang="0">
                  <a:pos x="87" y="194"/>
                </a:cxn>
                <a:cxn ang="0">
                  <a:pos x="54" y="195"/>
                </a:cxn>
                <a:cxn ang="0">
                  <a:pos x="24" y="238"/>
                </a:cxn>
                <a:cxn ang="0">
                  <a:pos x="46" y="431"/>
                </a:cxn>
                <a:cxn ang="0">
                  <a:pos x="78" y="493"/>
                </a:cxn>
                <a:cxn ang="0">
                  <a:pos x="102" y="484"/>
                </a:cxn>
                <a:cxn ang="0">
                  <a:pos x="129" y="423"/>
                </a:cxn>
                <a:cxn ang="0">
                  <a:pos x="164" y="415"/>
                </a:cxn>
                <a:cxn ang="0">
                  <a:pos x="206" y="469"/>
                </a:cxn>
                <a:cxn ang="0">
                  <a:pos x="206" y="583"/>
                </a:cxn>
                <a:cxn ang="0">
                  <a:pos x="174" y="639"/>
                </a:cxn>
                <a:cxn ang="0">
                  <a:pos x="136" y="636"/>
                </a:cxn>
                <a:cxn ang="0">
                  <a:pos x="93" y="583"/>
                </a:cxn>
                <a:cxn ang="0">
                  <a:pos x="61" y="595"/>
                </a:cxn>
                <a:cxn ang="0">
                  <a:pos x="64" y="669"/>
                </a:cxn>
                <a:cxn ang="0">
                  <a:pos x="71" y="787"/>
                </a:cxn>
              </a:cxnLst>
              <a:rect l="0" t="0" r="r" b="b"/>
              <a:pathLst>
                <a:path w="1000" h="855">
                  <a:moveTo>
                    <a:pt x="831" y="855"/>
                  </a:moveTo>
                  <a:lnTo>
                    <a:pt x="831" y="808"/>
                  </a:lnTo>
                  <a:lnTo>
                    <a:pt x="830" y="800"/>
                  </a:lnTo>
                  <a:lnTo>
                    <a:pt x="830" y="793"/>
                  </a:lnTo>
                  <a:lnTo>
                    <a:pt x="830" y="786"/>
                  </a:lnTo>
                  <a:lnTo>
                    <a:pt x="832" y="779"/>
                  </a:lnTo>
                  <a:lnTo>
                    <a:pt x="835" y="772"/>
                  </a:lnTo>
                  <a:lnTo>
                    <a:pt x="837" y="769"/>
                  </a:lnTo>
                  <a:lnTo>
                    <a:pt x="839" y="766"/>
                  </a:lnTo>
                  <a:lnTo>
                    <a:pt x="844" y="760"/>
                  </a:lnTo>
                  <a:lnTo>
                    <a:pt x="849" y="755"/>
                  </a:lnTo>
                  <a:lnTo>
                    <a:pt x="854" y="752"/>
                  </a:lnTo>
                  <a:lnTo>
                    <a:pt x="858" y="749"/>
                  </a:lnTo>
                  <a:lnTo>
                    <a:pt x="867" y="744"/>
                  </a:lnTo>
                  <a:lnTo>
                    <a:pt x="872" y="743"/>
                  </a:lnTo>
                  <a:lnTo>
                    <a:pt x="877" y="742"/>
                  </a:lnTo>
                  <a:lnTo>
                    <a:pt x="881" y="741"/>
                  </a:lnTo>
                  <a:lnTo>
                    <a:pt x="886" y="741"/>
                  </a:lnTo>
                  <a:lnTo>
                    <a:pt x="891" y="741"/>
                  </a:lnTo>
                  <a:lnTo>
                    <a:pt x="896" y="742"/>
                  </a:lnTo>
                  <a:lnTo>
                    <a:pt x="901" y="743"/>
                  </a:lnTo>
                  <a:lnTo>
                    <a:pt x="905" y="744"/>
                  </a:lnTo>
                  <a:lnTo>
                    <a:pt x="910" y="746"/>
                  </a:lnTo>
                  <a:lnTo>
                    <a:pt x="915" y="749"/>
                  </a:lnTo>
                  <a:lnTo>
                    <a:pt x="919" y="752"/>
                  </a:lnTo>
                  <a:lnTo>
                    <a:pt x="923" y="755"/>
                  </a:lnTo>
                  <a:lnTo>
                    <a:pt x="926" y="760"/>
                  </a:lnTo>
                  <a:lnTo>
                    <a:pt x="929" y="764"/>
                  </a:lnTo>
                  <a:lnTo>
                    <a:pt x="933" y="767"/>
                  </a:lnTo>
                  <a:lnTo>
                    <a:pt x="937" y="771"/>
                  </a:lnTo>
                  <a:lnTo>
                    <a:pt x="940" y="772"/>
                  </a:lnTo>
                  <a:lnTo>
                    <a:pt x="942" y="773"/>
                  </a:lnTo>
                  <a:lnTo>
                    <a:pt x="948" y="775"/>
                  </a:lnTo>
                  <a:lnTo>
                    <a:pt x="953" y="775"/>
                  </a:lnTo>
                  <a:lnTo>
                    <a:pt x="958" y="774"/>
                  </a:lnTo>
                  <a:lnTo>
                    <a:pt x="964" y="771"/>
                  </a:lnTo>
                  <a:lnTo>
                    <a:pt x="969" y="768"/>
                  </a:lnTo>
                  <a:lnTo>
                    <a:pt x="974" y="764"/>
                  </a:lnTo>
                  <a:lnTo>
                    <a:pt x="978" y="760"/>
                  </a:lnTo>
                  <a:lnTo>
                    <a:pt x="982" y="754"/>
                  </a:lnTo>
                  <a:lnTo>
                    <a:pt x="986" y="748"/>
                  </a:lnTo>
                  <a:lnTo>
                    <a:pt x="989" y="742"/>
                  </a:lnTo>
                  <a:lnTo>
                    <a:pt x="992" y="736"/>
                  </a:lnTo>
                  <a:lnTo>
                    <a:pt x="995" y="729"/>
                  </a:lnTo>
                  <a:lnTo>
                    <a:pt x="997" y="722"/>
                  </a:lnTo>
                  <a:lnTo>
                    <a:pt x="998" y="716"/>
                  </a:lnTo>
                  <a:lnTo>
                    <a:pt x="999" y="709"/>
                  </a:lnTo>
                  <a:lnTo>
                    <a:pt x="1000" y="703"/>
                  </a:lnTo>
                  <a:lnTo>
                    <a:pt x="1000" y="696"/>
                  </a:lnTo>
                  <a:lnTo>
                    <a:pt x="999" y="689"/>
                  </a:lnTo>
                  <a:lnTo>
                    <a:pt x="998" y="683"/>
                  </a:lnTo>
                  <a:lnTo>
                    <a:pt x="996" y="676"/>
                  </a:lnTo>
                  <a:lnTo>
                    <a:pt x="994" y="670"/>
                  </a:lnTo>
                  <a:lnTo>
                    <a:pt x="991" y="664"/>
                  </a:lnTo>
                  <a:lnTo>
                    <a:pt x="988" y="658"/>
                  </a:lnTo>
                  <a:lnTo>
                    <a:pt x="984" y="653"/>
                  </a:lnTo>
                  <a:lnTo>
                    <a:pt x="980" y="648"/>
                  </a:lnTo>
                  <a:lnTo>
                    <a:pt x="976" y="644"/>
                  </a:lnTo>
                  <a:lnTo>
                    <a:pt x="971" y="640"/>
                  </a:lnTo>
                  <a:lnTo>
                    <a:pt x="966" y="638"/>
                  </a:lnTo>
                  <a:lnTo>
                    <a:pt x="959" y="636"/>
                  </a:lnTo>
                  <a:lnTo>
                    <a:pt x="953" y="635"/>
                  </a:lnTo>
                  <a:lnTo>
                    <a:pt x="947" y="636"/>
                  </a:lnTo>
                  <a:lnTo>
                    <a:pt x="943" y="636"/>
                  </a:lnTo>
                  <a:lnTo>
                    <a:pt x="940" y="637"/>
                  </a:lnTo>
                  <a:lnTo>
                    <a:pt x="937" y="639"/>
                  </a:lnTo>
                  <a:lnTo>
                    <a:pt x="934" y="640"/>
                  </a:lnTo>
                  <a:lnTo>
                    <a:pt x="929" y="644"/>
                  </a:lnTo>
                  <a:lnTo>
                    <a:pt x="925" y="648"/>
                  </a:lnTo>
                  <a:lnTo>
                    <a:pt x="916" y="657"/>
                  </a:lnTo>
                  <a:lnTo>
                    <a:pt x="911" y="662"/>
                  </a:lnTo>
                  <a:lnTo>
                    <a:pt x="906" y="667"/>
                  </a:lnTo>
                  <a:lnTo>
                    <a:pt x="878" y="689"/>
                  </a:lnTo>
                  <a:lnTo>
                    <a:pt x="870" y="688"/>
                  </a:lnTo>
                  <a:lnTo>
                    <a:pt x="863" y="686"/>
                  </a:lnTo>
                  <a:lnTo>
                    <a:pt x="856" y="684"/>
                  </a:lnTo>
                  <a:lnTo>
                    <a:pt x="849" y="680"/>
                  </a:lnTo>
                  <a:lnTo>
                    <a:pt x="843" y="676"/>
                  </a:lnTo>
                  <a:lnTo>
                    <a:pt x="837" y="672"/>
                  </a:lnTo>
                  <a:lnTo>
                    <a:pt x="832" y="667"/>
                  </a:lnTo>
                  <a:lnTo>
                    <a:pt x="827" y="662"/>
                  </a:lnTo>
                  <a:lnTo>
                    <a:pt x="823" y="656"/>
                  </a:lnTo>
                  <a:lnTo>
                    <a:pt x="819" y="649"/>
                  </a:lnTo>
                  <a:lnTo>
                    <a:pt x="816" y="643"/>
                  </a:lnTo>
                  <a:lnTo>
                    <a:pt x="815" y="639"/>
                  </a:lnTo>
                  <a:lnTo>
                    <a:pt x="814" y="636"/>
                  </a:lnTo>
                  <a:lnTo>
                    <a:pt x="812" y="629"/>
                  </a:lnTo>
                  <a:lnTo>
                    <a:pt x="811" y="621"/>
                  </a:lnTo>
                  <a:lnTo>
                    <a:pt x="811" y="614"/>
                  </a:lnTo>
                  <a:lnTo>
                    <a:pt x="812" y="606"/>
                  </a:lnTo>
                  <a:lnTo>
                    <a:pt x="813" y="600"/>
                  </a:lnTo>
                  <a:lnTo>
                    <a:pt x="814" y="594"/>
                  </a:lnTo>
                  <a:lnTo>
                    <a:pt x="816" y="588"/>
                  </a:lnTo>
                  <a:lnTo>
                    <a:pt x="819" y="582"/>
                  </a:lnTo>
                  <a:lnTo>
                    <a:pt x="821" y="576"/>
                  </a:lnTo>
                  <a:lnTo>
                    <a:pt x="824" y="571"/>
                  </a:lnTo>
                  <a:lnTo>
                    <a:pt x="827" y="566"/>
                  </a:lnTo>
                  <a:lnTo>
                    <a:pt x="831" y="561"/>
                  </a:lnTo>
                  <a:lnTo>
                    <a:pt x="835" y="557"/>
                  </a:lnTo>
                  <a:lnTo>
                    <a:pt x="839" y="553"/>
                  </a:lnTo>
                  <a:lnTo>
                    <a:pt x="844" y="550"/>
                  </a:lnTo>
                  <a:lnTo>
                    <a:pt x="849" y="548"/>
                  </a:lnTo>
                  <a:lnTo>
                    <a:pt x="854" y="546"/>
                  </a:lnTo>
                  <a:lnTo>
                    <a:pt x="860" y="545"/>
                  </a:lnTo>
                  <a:lnTo>
                    <a:pt x="865" y="544"/>
                  </a:lnTo>
                  <a:lnTo>
                    <a:pt x="871" y="545"/>
                  </a:lnTo>
                  <a:lnTo>
                    <a:pt x="876" y="546"/>
                  </a:lnTo>
                  <a:lnTo>
                    <a:pt x="879" y="548"/>
                  </a:lnTo>
                  <a:lnTo>
                    <a:pt x="883" y="551"/>
                  </a:lnTo>
                  <a:lnTo>
                    <a:pt x="884" y="553"/>
                  </a:lnTo>
                  <a:lnTo>
                    <a:pt x="885" y="555"/>
                  </a:lnTo>
                  <a:lnTo>
                    <a:pt x="888" y="559"/>
                  </a:lnTo>
                  <a:lnTo>
                    <a:pt x="890" y="564"/>
                  </a:lnTo>
                  <a:lnTo>
                    <a:pt x="894" y="573"/>
                  </a:lnTo>
                  <a:lnTo>
                    <a:pt x="898" y="582"/>
                  </a:lnTo>
                  <a:lnTo>
                    <a:pt x="900" y="585"/>
                  </a:lnTo>
                  <a:lnTo>
                    <a:pt x="902" y="589"/>
                  </a:lnTo>
                  <a:lnTo>
                    <a:pt x="903" y="590"/>
                  </a:lnTo>
                  <a:lnTo>
                    <a:pt x="905" y="591"/>
                  </a:lnTo>
                  <a:lnTo>
                    <a:pt x="908" y="592"/>
                  </a:lnTo>
                  <a:lnTo>
                    <a:pt x="909" y="593"/>
                  </a:lnTo>
                  <a:lnTo>
                    <a:pt x="911" y="593"/>
                  </a:lnTo>
                  <a:lnTo>
                    <a:pt x="913" y="592"/>
                  </a:lnTo>
                  <a:lnTo>
                    <a:pt x="915" y="592"/>
                  </a:lnTo>
                  <a:lnTo>
                    <a:pt x="922" y="589"/>
                  </a:lnTo>
                  <a:lnTo>
                    <a:pt x="928" y="585"/>
                  </a:lnTo>
                  <a:lnTo>
                    <a:pt x="930" y="582"/>
                  </a:lnTo>
                  <a:lnTo>
                    <a:pt x="932" y="580"/>
                  </a:lnTo>
                  <a:lnTo>
                    <a:pt x="936" y="573"/>
                  </a:lnTo>
                  <a:lnTo>
                    <a:pt x="942" y="569"/>
                  </a:lnTo>
                  <a:lnTo>
                    <a:pt x="948" y="566"/>
                  </a:lnTo>
                  <a:lnTo>
                    <a:pt x="953" y="561"/>
                  </a:lnTo>
                  <a:lnTo>
                    <a:pt x="957" y="557"/>
                  </a:lnTo>
                  <a:lnTo>
                    <a:pt x="962" y="551"/>
                  </a:lnTo>
                  <a:lnTo>
                    <a:pt x="963" y="549"/>
                  </a:lnTo>
                  <a:lnTo>
                    <a:pt x="965" y="546"/>
                  </a:lnTo>
                  <a:lnTo>
                    <a:pt x="967" y="539"/>
                  </a:lnTo>
                  <a:lnTo>
                    <a:pt x="970" y="532"/>
                  </a:lnTo>
                  <a:lnTo>
                    <a:pt x="970" y="528"/>
                  </a:lnTo>
                  <a:lnTo>
                    <a:pt x="971" y="525"/>
                  </a:lnTo>
                  <a:lnTo>
                    <a:pt x="970" y="521"/>
                  </a:lnTo>
                  <a:lnTo>
                    <a:pt x="970" y="518"/>
                  </a:lnTo>
                  <a:lnTo>
                    <a:pt x="967" y="511"/>
                  </a:lnTo>
                  <a:lnTo>
                    <a:pt x="964" y="505"/>
                  </a:lnTo>
                  <a:lnTo>
                    <a:pt x="961" y="498"/>
                  </a:lnTo>
                  <a:lnTo>
                    <a:pt x="958" y="492"/>
                  </a:lnTo>
                  <a:lnTo>
                    <a:pt x="957" y="488"/>
                  </a:lnTo>
                  <a:lnTo>
                    <a:pt x="956" y="484"/>
                  </a:lnTo>
                  <a:lnTo>
                    <a:pt x="956" y="476"/>
                  </a:lnTo>
                  <a:lnTo>
                    <a:pt x="943" y="464"/>
                  </a:lnTo>
                  <a:lnTo>
                    <a:pt x="932" y="453"/>
                  </a:lnTo>
                  <a:lnTo>
                    <a:pt x="920" y="442"/>
                  </a:lnTo>
                  <a:lnTo>
                    <a:pt x="913" y="437"/>
                  </a:lnTo>
                  <a:lnTo>
                    <a:pt x="906" y="432"/>
                  </a:lnTo>
                  <a:lnTo>
                    <a:pt x="896" y="427"/>
                  </a:lnTo>
                  <a:lnTo>
                    <a:pt x="887" y="423"/>
                  </a:lnTo>
                  <a:lnTo>
                    <a:pt x="878" y="420"/>
                  </a:lnTo>
                  <a:lnTo>
                    <a:pt x="868" y="418"/>
                  </a:lnTo>
                  <a:lnTo>
                    <a:pt x="860" y="416"/>
                  </a:lnTo>
                  <a:lnTo>
                    <a:pt x="851" y="412"/>
                  </a:lnTo>
                  <a:lnTo>
                    <a:pt x="849" y="411"/>
                  </a:lnTo>
                  <a:lnTo>
                    <a:pt x="846" y="410"/>
                  </a:lnTo>
                  <a:lnTo>
                    <a:pt x="842" y="407"/>
                  </a:lnTo>
                  <a:lnTo>
                    <a:pt x="838" y="404"/>
                  </a:lnTo>
                  <a:lnTo>
                    <a:pt x="834" y="401"/>
                  </a:lnTo>
                  <a:lnTo>
                    <a:pt x="828" y="394"/>
                  </a:lnTo>
                  <a:lnTo>
                    <a:pt x="824" y="388"/>
                  </a:lnTo>
                  <a:lnTo>
                    <a:pt x="823" y="384"/>
                  </a:lnTo>
                  <a:lnTo>
                    <a:pt x="822" y="381"/>
                  </a:lnTo>
                  <a:lnTo>
                    <a:pt x="820" y="373"/>
                  </a:lnTo>
                  <a:lnTo>
                    <a:pt x="820" y="365"/>
                  </a:lnTo>
                  <a:lnTo>
                    <a:pt x="820" y="358"/>
                  </a:lnTo>
                  <a:lnTo>
                    <a:pt x="821" y="342"/>
                  </a:lnTo>
                  <a:lnTo>
                    <a:pt x="821" y="326"/>
                  </a:lnTo>
                  <a:lnTo>
                    <a:pt x="821" y="318"/>
                  </a:lnTo>
                  <a:lnTo>
                    <a:pt x="820" y="311"/>
                  </a:lnTo>
                  <a:lnTo>
                    <a:pt x="819" y="304"/>
                  </a:lnTo>
                  <a:lnTo>
                    <a:pt x="816" y="297"/>
                  </a:lnTo>
                  <a:lnTo>
                    <a:pt x="814" y="294"/>
                  </a:lnTo>
                  <a:lnTo>
                    <a:pt x="811" y="291"/>
                  </a:lnTo>
                  <a:lnTo>
                    <a:pt x="809" y="288"/>
                  </a:lnTo>
                  <a:lnTo>
                    <a:pt x="806" y="285"/>
                  </a:lnTo>
                  <a:lnTo>
                    <a:pt x="797" y="278"/>
                  </a:lnTo>
                  <a:lnTo>
                    <a:pt x="788" y="273"/>
                  </a:lnTo>
                  <a:lnTo>
                    <a:pt x="779" y="269"/>
                  </a:lnTo>
                  <a:lnTo>
                    <a:pt x="770" y="266"/>
                  </a:lnTo>
                  <a:lnTo>
                    <a:pt x="760" y="263"/>
                  </a:lnTo>
                  <a:lnTo>
                    <a:pt x="750" y="262"/>
                  </a:lnTo>
                  <a:lnTo>
                    <a:pt x="745" y="262"/>
                  </a:lnTo>
                  <a:lnTo>
                    <a:pt x="740" y="262"/>
                  </a:lnTo>
                  <a:lnTo>
                    <a:pt x="730" y="262"/>
                  </a:lnTo>
                  <a:lnTo>
                    <a:pt x="720" y="264"/>
                  </a:lnTo>
                  <a:lnTo>
                    <a:pt x="711" y="266"/>
                  </a:lnTo>
                  <a:lnTo>
                    <a:pt x="701" y="270"/>
                  </a:lnTo>
                  <a:lnTo>
                    <a:pt x="692" y="274"/>
                  </a:lnTo>
                  <a:lnTo>
                    <a:pt x="688" y="276"/>
                  </a:lnTo>
                  <a:lnTo>
                    <a:pt x="684" y="279"/>
                  </a:lnTo>
                  <a:lnTo>
                    <a:pt x="676" y="285"/>
                  </a:lnTo>
                  <a:lnTo>
                    <a:pt x="668" y="292"/>
                  </a:lnTo>
                  <a:lnTo>
                    <a:pt x="665" y="296"/>
                  </a:lnTo>
                  <a:lnTo>
                    <a:pt x="661" y="300"/>
                  </a:lnTo>
                  <a:lnTo>
                    <a:pt x="655" y="309"/>
                  </a:lnTo>
                  <a:lnTo>
                    <a:pt x="652" y="312"/>
                  </a:lnTo>
                  <a:lnTo>
                    <a:pt x="648" y="315"/>
                  </a:lnTo>
                  <a:lnTo>
                    <a:pt x="644" y="318"/>
                  </a:lnTo>
                  <a:lnTo>
                    <a:pt x="640" y="320"/>
                  </a:lnTo>
                  <a:lnTo>
                    <a:pt x="635" y="321"/>
                  </a:lnTo>
                  <a:lnTo>
                    <a:pt x="630" y="322"/>
                  </a:lnTo>
                  <a:lnTo>
                    <a:pt x="624" y="323"/>
                  </a:lnTo>
                  <a:lnTo>
                    <a:pt x="617" y="323"/>
                  </a:lnTo>
                  <a:lnTo>
                    <a:pt x="611" y="322"/>
                  </a:lnTo>
                  <a:lnTo>
                    <a:pt x="606" y="321"/>
                  </a:lnTo>
                  <a:lnTo>
                    <a:pt x="601" y="319"/>
                  </a:lnTo>
                  <a:lnTo>
                    <a:pt x="595" y="315"/>
                  </a:lnTo>
                  <a:lnTo>
                    <a:pt x="591" y="311"/>
                  </a:lnTo>
                  <a:lnTo>
                    <a:pt x="586" y="307"/>
                  </a:lnTo>
                  <a:lnTo>
                    <a:pt x="583" y="303"/>
                  </a:lnTo>
                  <a:lnTo>
                    <a:pt x="580" y="299"/>
                  </a:lnTo>
                  <a:lnTo>
                    <a:pt x="578" y="295"/>
                  </a:lnTo>
                  <a:lnTo>
                    <a:pt x="576" y="291"/>
                  </a:lnTo>
                  <a:lnTo>
                    <a:pt x="574" y="287"/>
                  </a:lnTo>
                  <a:lnTo>
                    <a:pt x="573" y="282"/>
                  </a:lnTo>
                  <a:lnTo>
                    <a:pt x="571" y="272"/>
                  </a:lnTo>
                  <a:lnTo>
                    <a:pt x="570" y="269"/>
                  </a:lnTo>
                  <a:lnTo>
                    <a:pt x="570" y="267"/>
                  </a:lnTo>
                  <a:lnTo>
                    <a:pt x="571" y="261"/>
                  </a:lnTo>
                  <a:lnTo>
                    <a:pt x="572" y="257"/>
                  </a:lnTo>
                  <a:lnTo>
                    <a:pt x="575" y="252"/>
                  </a:lnTo>
                  <a:lnTo>
                    <a:pt x="578" y="248"/>
                  </a:lnTo>
                  <a:lnTo>
                    <a:pt x="581" y="244"/>
                  </a:lnTo>
                  <a:lnTo>
                    <a:pt x="588" y="236"/>
                  </a:lnTo>
                  <a:lnTo>
                    <a:pt x="592" y="232"/>
                  </a:lnTo>
                  <a:lnTo>
                    <a:pt x="596" y="229"/>
                  </a:lnTo>
                  <a:lnTo>
                    <a:pt x="600" y="224"/>
                  </a:lnTo>
                  <a:lnTo>
                    <a:pt x="603" y="220"/>
                  </a:lnTo>
                  <a:lnTo>
                    <a:pt x="605" y="216"/>
                  </a:lnTo>
                  <a:lnTo>
                    <a:pt x="607" y="211"/>
                  </a:lnTo>
                  <a:lnTo>
                    <a:pt x="608" y="206"/>
                  </a:lnTo>
                  <a:lnTo>
                    <a:pt x="608" y="200"/>
                  </a:lnTo>
                  <a:lnTo>
                    <a:pt x="607" y="191"/>
                  </a:lnTo>
                  <a:lnTo>
                    <a:pt x="604" y="183"/>
                  </a:lnTo>
                  <a:lnTo>
                    <a:pt x="603" y="179"/>
                  </a:lnTo>
                  <a:lnTo>
                    <a:pt x="601" y="175"/>
                  </a:lnTo>
                  <a:lnTo>
                    <a:pt x="596" y="168"/>
                  </a:lnTo>
                  <a:lnTo>
                    <a:pt x="590" y="162"/>
                  </a:lnTo>
                  <a:lnTo>
                    <a:pt x="584" y="156"/>
                  </a:lnTo>
                  <a:lnTo>
                    <a:pt x="577" y="151"/>
                  </a:lnTo>
                  <a:lnTo>
                    <a:pt x="569" y="147"/>
                  </a:lnTo>
                  <a:lnTo>
                    <a:pt x="561" y="142"/>
                  </a:lnTo>
                  <a:lnTo>
                    <a:pt x="552" y="139"/>
                  </a:lnTo>
                  <a:lnTo>
                    <a:pt x="543" y="137"/>
                  </a:lnTo>
                  <a:lnTo>
                    <a:pt x="533" y="136"/>
                  </a:lnTo>
                  <a:lnTo>
                    <a:pt x="524" y="135"/>
                  </a:lnTo>
                  <a:lnTo>
                    <a:pt x="514" y="135"/>
                  </a:lnTo>
                  <a:lnTo>
                    <a:pt x="505" y="135"/>
                  </a:lnTo>
                  <a:lnTo>
                    <a:pt x="495" y="136"/>
                  </a:lnTo>
                  <a:lnTo>
                    <a:pt x="487" y="138"/>
                  </a:lnTo>
                  <a:lnTo>
                    <a:pt x="478" y="140"/>
                  </a:lnTo>
                  <a:lnTo>
                    <a:pt x="469" y="143"/>
                  </a:lnTo>
                  <a:lnTo>
                    <a:pt x="461" y="148"/>
                  </a:lnTo>
                  <a:lnTo>
                    <a:pt x="453" y="151"/>
                  </a:lnTo>
                  <a:lnTo>
                    <a:pt x="445" y="156"/>
                  </a:lnTo>
                  <a:lnTo>
                    <a:pt x="438" y="160"/>
                  </a:lnTo>
                  <a:lnTo>
                    <a:pt x="432" y="166"/>
                  </a:lnTo>
                  <a:lnTo>
                    <a:pt x="426" y="171"/>
                  </a:lnTo>
                  <a:lnTo>
                    <a:pt x="420" y="177"/>
                  </a:lnTo>
                  <a:lnTo>
                    <a:pt x="416" y="184"/>
                  </a:lnTo>
                  <a:lnTo>
                    <a:pt x="414" y="187"/>
                  </a:lnTo>
                  <a:lnTo>
                    <a:pt x="413" y="191"/>
                  </a:lnTo>
                  <a:lnTo>
                    <a:pt x="411" y="194"/>
                  </a:lnTo>
                  <a:lnTo>
                    <a:pt x="410" y="198"/>
                  </a:lnTo>
                  <a:lnTo>
                    <a:pt x="409" y="206"/>
                  </a:lnTo>
                  <a:lnTo>
                    <a:pt x="409" y="214"/>
                  </a:lnTo>
                  <a:lnTo>
                    <a:pt x="411" y="222"/>
                  </a:lnTo>
                  <a:lnTo>
                    <a:pt x="413" y="228"/>
                  </a:lnTo>
                  <a:lnTo>
                    <a:pt x="415" y="233"/>
                  </a:lnTo>
                  <a:lnTo>
                    <a:pt x="419" y="237"/>
                  </a:lnTo>
                  <a:lnTo>
                    <a:pt x="422" y="240"/>
                  </a:lnTo>
                  <a:lnTo>
                    <a:pt x="427" y="243"/>
                  </a:lnTo>
                  <a:lnTo>
                    <a:pt x="431" y="246"/>
                  </a:lnTo>
                  <a:lnTo>
                    <a:pt x="442" y="250"/>
                  </a:lnTo>
                  <a:lnTo>
                    <a:pt x="452" y="254"/>
                  </a:lnTo>
                  <a:lnTo>
                    <a:pt x="457" y="257"/>
                  </a:lnTo>
                  <a:lnTo>
                    <a:pt x="463" y="259"/>
                  </a:lnTo>
                  <a:lnTo>
                    <a:pt x="467" y="262"/>
                  </a:lnTo>
                  <a:lnTo>
                    <a:pt x="472" y="266"/>
                  </a:lnTo>
                  <a:lnTo>
                    <a:pt x="476" y="270"/>
                  </a:lnTo>
                  <a:lnTo>
                    <a:pt x="480" y="275"/>
                  </a:lnTo>
                  <a:lnTo>
                    <a:pt x="484" y="282"/>
                  </a:lnTo>
                  <a:lnTo>
                    <a:pt x="487" y="289"/>
                  </a:lnTo>
                  <a:lnTo>
                    <a:pt x="490" y="296"/>
                  </a:lnTo>
                  <a:lnTo>
                    <a:pt x="492" y="304"/>
                  </a:lnTo>
                  <a:lnTo>
                    <a:pt x="489" y="311"/>
                  </a:lnTo>
                  <a:lnTo>
                    <a:pt x="485" y="319"/>
                  </a:lnTo>
                  <a:lnTo>
                    <a:pt x="481" y="325"/>
                  </a:lnTo>
                  <a:lnTo>
                    <a:pt x="476" y="331"/>
                  </a:lnTo>
                  <a:lnTo>
                    <a:pt x="471" y="336"/>
                  </a:lnTo>
                  <a:lnTo>
                    <a:pt x="465" y="341"/>
                  </a:lnTo>
                  <a:lnTo>
                    <a:pt x="459" y="346"/>
                  </a:lnTo>
                  <a:lnTo>
                    <a:pt x="451" y="351"/>
                  </a:lnTo>
                  <a:lnTo>
                    <a:pt x="444" y="354"/>
                  </a:lnTo>
                  <a:lnTo>
                    <a:pt x="437" y="357"/>
                  </a:lnTo>
                  <a:lnTo>
                    <a:pt x="430" y="360"/>
                  </a:lnTo>
                  <a:lnTo>
                    <a:pt x="422" y="361"/>
                  </a:lnTo>
                  <a:lnTo>
                    <a:pt x="415" y="362"/>
                  </a:lnTo>
                  <a:lnTo>
                    <a:pt x="408" y="362"/>
                  </a:lnTo>
                  <a:lnTo>
                    <a:pt x="401" y="362"/>
                  </a:lnTo>
                  <a:lnTo>
                    <a:pt x="394" y="361"/>
                  </a:lnTo>
                  <a:lnTo>
                    <a:pt x="387" y="359"/>
                  </a:lnTo>
                  <a:lnTo>
                    <a:pt x="380" y="357"/>
                  </a:lnTo>
                  <a:lnTo>
                    <a:pt x="365" y="352"/>
                  </a:lnTo>
                  <a:lnTo>
                    <a:pt x="350" y="345"/>
                  </a:lnTo>
                  <a:lnTo>
                    <a:pt x="335" y="338"/>
                  </a:lnTo>
                  <a:lnTo>
                    <a:pt x="324" y="331"/>
                  </a:lnTo>
                  <a:lnTo>
                    <a:pt x="314" y="324"/>
                  </a:lnTo>
                  <a:lnTo>
                    <a:pt x="309" y="320"/>
                  </a:lnTo>
                  <a:lnTo>
                    <a:pt x="304" y="316"/>
                  </a:lnTo>
                  <a:lnTo>
                    <a:pt x="296" y="308"/>
                  </a:lnTo>
                  <a:lnTo>
                    <a:pt x="292" y="304"/>
                  </a:lnTo>
                  <a:lnTo>
                    <a:pt x="288" y="299"/>
                  </a:lnTo>
                  <a:lnTo>
                    <a:pt x="282" y="290"/>
                  </a:lnTo>
                  <a:lnTo>
                    <a:pt x="276" y="280"/>
                  </a:lnTo>
                  <a:lnTo>
                    <a:pt x="271" y="270"/>
                  </a:lnTo>
                  <a:lnTo>
                    <a:pt x="267" y="259"/>
                  </a:lnTo>
                  <a:lnTo>
                    <a:pt x="263" y="247"/>
                  </a:lnTo>
                  <a:lnTo>
                    <a:pt x="262" y="242"/>
                  </a:lnTo>
                  <a:lnTo>
                    <a:pt x="260" y="236"/>
                  </a:lnTo>
                  <a:lnTo>
                    <a:pt x="257" y="224"/>
                  </a:lnTo>
                  <a:lnTo>
                    <a:pt x="253" y="198"/>
                  </a:lnTo>
                  <a:lnTo>
                    <a:pt x="251" y="172"/>
                  </a:lnTo>
                  <a:lnTo>
                    <a:pt x="248" y="150"/>
                  </a:lnTo>
                  <a:lnTo>
                    <a:pt x="245" y="127"/>
                  </a:lnTo>
                  <a:lnTo>
                    <a:pt x="242" y="116"/>
                  </a:lnTo>
                  <a:lnTo>
                    <a:pt x="239" y="106"/>
                  </a:lnTo>
                  <a:lnTo>
                    <a:pt x="236" y="96"/>
                  </a:lnTo>
                  <a:lnTo>
                    <a:pt x="232" y="86"/>
                  </a:lnTo>
                  <a:lnTo>
                    <a:pt x="227" y="77"/>
                  </a:lnTo>
                  <a:lnTo>
                    <a:pt x="221" y="68"/>
                  </a:lnTo>
                  <a:lnTo>
                    <a:pt x="215" y="59"/>
                  </a:lnTo>
                  <a:lnTo>
                    <a:pt x="208" y="51"/>
                  </a:lnTo>
                  <a:lnTo>
                    <a:pt x="201" y="43"/>
                  </a:lnTo>
                  <a:lnTo>
                    <a:pt x="192" y="36"/>
                  </a:lnTo>
                  <a:lnTo>
                    <a:pt x="188" y="33"/>
                  </a:lnTo>
                  <a:lnTo>
                    <a:pt x="183" y="30"/>
                  </a:lnTo>
                  <a:lnTo>
                    <a:pt x="172" y="24"/>
                  </a:lnTo>
                  <a:lnTo>
                    <a:pt x="164" y="19"/>
                  </a:lnTo>
                  <a:lnTo>
                    <a:pt x="155" y="15"/>
                  </a:lnTo>
                  <a:lnTo>
                    <a:pt x="145" y="11"/>
                  </a:lnTo>
                  <a:lnTo>
                    <a:pt x="136" y="8"/>
                  </a:lnTo>
                  <a:lnTo>
                    <a:pt x="127" y="5"/>
                  </a:lnTo>
                  <a:lnTo>
                    <a:pt x="118" y="3"/>
                  </a:lnTo>
                  <a:lnTo>
                    <a:pt x="109" y="1"/>
                  </a:lnTo>
                  <a:lnTo>
                    <a:pt x="100" y="0"/>
                  </a:lnTo>
                  <a:lnTo>
                    <a:pt x="92" y="0"/>
                  </a:lnTo>
                  <a:lnTo>
                    <a:pt x="83" y="1"/>
                  </a:lnTo>
                  <a:lnTo>
                    <a:pt x="74" y="2"/>
                  </a:lnTo>
                  <a:lnTo>
                    <a:pt x="66" y="4"/>
                  </a:lnTo>
                  <a:lnTo>
                    <a:pt x="58" y="8"/>
                  </a:lnTo>
                  <a:lnTo>
                    <a:pt x="50" y="12"/>
                  </a:lnTo>
                  <a:lnTo>
                    <a:pt x="42" y="17"/>
                  </a:lnTo>
                  <a:lnTo>
                    <a:pt x="35" y="24"/>
                  </a:lnTo>
                  <a:lnTo>
                    <a:pt x="26" y="32"/>
                  </a:lnTo>
                  <a:lnTo>
                    <a:pt x="18" y="41"/>
                  </a:lnTo>
                  <a:lnTo>
                    <a:pt x="14" y="46"/>
                  </a:lnTo>
                  <a:lnTo>
                    <a:pt x="11" y="50"/>
                  </a:lnTo>
                  <a:lnTo>
                    <a:pt x="8" y="55"/>
                  </a:lnTo>
                  <a:lnTo>
                    <a:pt x="6" y="60"/>
                  </a:lnTo>
                  <a:lnTo>
                    <a:pt x="4" y="65"/>
                  </a:lnTo>
                  <a:lnTo>
                    <a:pt x="2" y="70"/>
                  </a:lnTo>
                  <a:lnTo>
                    <a:pt x="1" y="75"/>
                  </a:lnTo>
                  <a:lnTo>
                    <a:pt x="0" y="80"/>
                  </a:lnTo>
                  <a:lnTo>
                    <a:pt x="0" y="85"/>
                  </a:lnTo>
                  <a:lnTo>
                    <a:pt x="0" y="91"/>
                  </a:lnTo>
                  <a:lnTo>
                    <a:pt x="1" y="96"/>
                  </a:lnTo>
                  <a:lnTo>
                    <a:pt x="3" y="102"/>
                  </a:lnTo>
                  <a:lnTo>
                    <a:pt x="7" y="110"/>
                  </a:lnTo>
                  <a:lnTo>
                    <a:pt x="12" y="117"/>
                  </a:lnTo>
                  <a:lnTo>
                    <a:pt x="18" y="123"/>
                  </a:lnTo>
                  <a:lnTo>
                    <a:pt x="24" y="128"/>
                  </a:lnTo>
                  <a:lnTo>
                    <a:pt x="31" y="132"/>
                  </a:lnTo>
                  <a:lnTo>
                    <a:pt x="39" y="136"/>
                  </a:lnTo>
                  <a:lnTo>
                    <a:pt x="57" y="143"/>
                  </a:lnTo>
                  <a:lnTo>
                    <a:pt x="70" y="148"/>
                  </a:lnTo>
                  <a:lnTo>
                    <a:pt x="82" y="151"/>
                  </a:lnTo>
                  <a:lnTo>
                    <a:pt x="88" y="152"/>
                  </a:lnTo>
                  <a:lnTo>
                    <a:pt x="94" y="152"/>
                  </a:lnTo>
                  <a:lnTo>
                    <a:pt x="101" y="152"/>
                  </a:lnTo>
                  <a:lnTo>
                    <a:pt x="108" y="152"/>
                  </a:lnTo>
                  <a:lnTo>
                    <a:pt x="114" y="146"/>
                  </a:lnTo>
                  <a:lnTo>
                    <a:pt x="121" y="141"/>
                  </a:lnTo>
                  <a:lnTo>
                    <a:pt x="124" y="139"/>
                  </a:lnTo>
                  <a:lnTo>
                    <a:pt x="128" y="138"/>
                  </a:lnTo>
                  <a:lnTo>
                    <a:pt x="135" y="136"/>
                  </a:lnTo>
                  <a:lnTo>
                    <a:pt x="139" y="136"/>
                  </a:lnTo>
                  <a:lnTo>
                    <a:pt x="142" y="136"/>
                  </a:lnTo>
                  <a:lnTo>
                    <a:pt x="146" y="136"/>
                  </a:lnTo>
                  <a:lnTo>
                    <a:pt x="150" y="137"/>
                  </a:lnTo>
                  <a:lnTo>
                    <a:pt x="157" y="139"/>
                  </a:lnTo>
                  <a:lnTo>
                    <a:pt x="165" y="143"/>
                  </a:lnTo>
                  <a:lnTo>
                    <a:pt x="169" y="147"/>
                  </a:lnTo>
                  <a:lnTo>
                    <a:pt x="173" y="151"/>
                  </a:lnTo>
                  <a:lnTo>
                    <a:pt x="176" y="155"/>
                  </a:lnTo>
                  <a:lnTo>
                    <a:pt x="178" y="160"/>
                  </a:lnTo>
                  <a:lnTo>
                    <a:pt x="179" y="165"/>
                  </a:lnTo>
                  <a:lnTo>
                    <a:pt x="180" y="170"/>
                  </a:lnTo>
                  <a:lnTo>
                    <a:pt x="180" y="176"/>
                  </a:lnTo>
                  <a:lnTo>
                    <a:pt x="179" y="181"/>
                  </a:lnTo>
                  <a:lnTo>
                    <a:pt x="178" y="187"/>
                  </a:lnTo>
                  <a:lnTo>
                    <a:pt x="176" y="193"/>
                  </a:lnTo>
                  <a:lnTo>
                    <a:pt x="172" y="204"/>
                  </a:lnTo>
                  <a:lnTo>
                    <a:pt x="166" y="215"/>
                  </a:lnTo>
                  <a:lnTo>
                    <a:pt x="158" y="225"/>
                  </a:lnTo>
                  <a:lnTo>
                    <a:pt x="150" y="235"/>
                  </a:lnTo>
                  <a:lnTo>
                    <a:pt x="146" y="239"/>
                  </a:lnTo>
                  <a:lnTo>
                    <a:pt x="141" y="243"/>
                  </a:lnTo>
                  <a:lnTo>
                    <a:pt x="139" y="245"/>
                  </a:lnTo>
                  <a:lnTo>
                    <a:pt x="137" y="246"/>
                  </a:lnTo>
                  <a:lnTo>
                    <a:pt x="131" y="248"/>
                  </a:lnTo>
                  <a:lnTo>
                    <a:pt x="126" y="250"/>
                  </a:lnTo>
                  <a:lnTo>
                    <a:pt x="119" y="250"/>
                  </a:lnTo>
                  <a:lnTo>
                    <a:pt x="114" y="250"/>
                  </a:lnTo>
                  <a:lnTo>
                    <a:pt x="111" y="248"/>
                  </a:lnTo>
                  <a:lnTo>
                    <a:pt x="107" y="245"/>
                  </a:lnTo>
                  <a:lnTo>
                    <a:pt x="105" y="241"/>
                  </a:lnTo>
                  <a:lnTo>
                    <a:pt x="103" y="237"/>
                  </a:lnTo>
                  <a:lnTo>
                    <a:pt x="101" y="232"/>
                  </a:lnTo>
                  <a:lnTo>
                    <a:pt x="99" y="221"/>
                  </a:lnTo>
                  <a:lnTo>
                    <a:pt x="96" y="211"/>
                  </a:lnTo>
                  <a:lnTo>
                    <a:pt x="95" y="206"/>
                  </a:lnTo>
                  <a:lnTo>
                    <a:pt x="93" y="201"/>
                  </a:lnTo>
                  <a:lnTo>
                    <a:pt x="90" y="197"/>
                  </a:lnTo>
                  <a:lnTo>
                    <a:pt x="87" y="194"/>
                  </a:lnTo>
                  <a:lnTo>
                    <a:pt x="85" y="193"/>
                  </a:lnTo>
                  <a:lnTo>
                    <a:pt x="83" y="192"/>
                  </a:lnTo>
                  <a:lnTo>
                    <a:pt x="81" y="191"/>
                  </a:lnTo>
                  <a:lnTo>
                    <a:pt x="78" y="191"/>
                  </a:lnTo>
                  <a:lnTo>
                    <a:pt x="73" y="190"/>
                  </a:lnTo>
                  <a:lnTo>
                    <a:pt x="68" y="191"/>
                  </a:lnTo>
                  <a:lnTo>
                    <a:pt x="63" y="192"/>
                  </a:lnTo>
                  <a:lnTo>
                    <a:pt x="58" y="193"/>
                  </a:lnTo>
                  <a:lnTo>
                    <a:pt x="54" y="195"/>
                  </a:lnTo>
                  <a:lnTo>
                    <a:pt x="49" y="198"/>
                  </a:lnTo>
                  <a:lnTo>
                    <a:pt x="41" y="205"/>
                  </a:lnTo>
                  <a:lnTo>
                    <a:pt x="38" y="208"/>
                  </a:lnTo>
                  <a:lnTo>
                    <a:pt x="35" y="211"/>
                  </a:lnTo>
                  <a:lnTo>
                    <a:pt x="33" y="214"/>
                  </a:lnTo>
                  <a:lnTo>
                    <a:pt x="31" y="217"/>
                  </a:lnTo>
                  <a:lnTo>
                    <a:pt x="28" y="224"/>
                  </a:lnTo>
                  <a:lnTo>
                    <a:pt x="26" y="231"/>
                  </a:lnTo>
                  <a:lnTo>
                    <a:pt x="24" y="238"/>
                  </a:lnTo>
                  <a:lnTo>
                    <a:pt x="24" y="245"/>
                  </a:lnTo>
                  <a:lnTo>
                    <a:pt x="24" y="252"/>
                  </a:lnTo>
                  <a:lnTo>
                    <a:pt x="25" y="260"/>
                  </a:lnTo>
                  <a:lnTo>
                    <a:pt x="27" y="281"/>
                  </a:lnTo>
                  <a:lnTo>
                    <a:pt x="28" y="300"/>
                  </a:lnTo>
                  <a:lnTo>
                    <a:pt x="33" y="340"/>
                  </a:lnTo>
                  <a:lnTo>
                    <a:pt x="37" y="373"/>
                  </a:lnTo>
                  <a:lnTo>
                    <a:pt x="41" y="402"/>
                  </a:lnTo>
                  <a:lnTo>
                    <a:pt x="46" y="431"/>
                  </a:lnTo>
                  <a:lnTo>
                    <a:pt x="52" y="463"/>
                  </a:lnTo>
                  <a:lnTo>
                    <a:pt x="54" y="469"/>
                  </a:lnTo>
                  <a:lnTo>
                    <a:pt x="56" y="473"/>
                  </a:lnTo>
                  <a:lnTo>
                    <a:pt x="59" y="477"/>
                  </a:lnTo>
                  <a:lnTo>
                    <a:pt x="62" y="481"/>
                  </a:lnTo>
                  <a:lnTo>
                    <a:pt x="65" y="485"/>
                  </a:lnTo>
                  <a:lnTo>
                    <a:pt x="69" y="488"/>
                  </a:lnTo>
                  <a:lnTo>
                    <a:pt x="74" y="490"/>
                  </a:lnTo>
                  <a:lnTo>
                    <a:pt x="78" y="493"/>
                  </a:lnTo>
                  <a:lnTo>
                    <a:pt x="82" y="494"/>
                  </a:lnTo>
                  <a:lnTo>
                    <a:pt x="85" y="495"/>
                  </a:lnTo>
                  <a:lnTo>
                    <a:pt x="87" y="495"/>
                  </a:lnTo>
                  <a:lnTo>
                    <a:pt x="90" y="495"/>
                  </a:lnTo>
                  <a:lnTo>
                    <a:pt x="92" y="494"/>
                  </a:lnTo>
                  <a:lnTo>
                    <a:pt x="95" y="493"/>
                  </a:lnTo>
                  <a:lnTo>
                    <a:pt x="97" y="491"/>
                  </a:lnTo>
                  <a:lnTo>
                    <a:pt x="98" y="489"/>
                  </a:lnTo>
                  <a:lnTo>
                    <a:pt x="102" y="484"/>
                  </a:lnTo>
                  <a:lnTo>
                    <a:pt x="105" y="478"/>
                  </a:lnTo>
                  <a:lnTo>
                    <a:pt x="107" y="471"/>
                  </a:lnTo>
                  <a:lnTo>
                    <a:pt x="110" y="463"/>
                  </a:lnTo>
                  <a:lnTo>
                    <a:pt x="116" y="447"/>
                  </a:lnTo>
                  <a:lnTo>
                    <a:pt x="119" y="440"/>
                  </a:lnTo>
                  <a:lnTo>
                    <a:pt x="121" y="436"/>
                  </a:lnTo>
                  <a:lnTo>
                    <a:pt x="122" y="432"/>
                  </a:lnTo>
                  <a:lnTo>
                    <a:pt x="127" y="426"/>
                  </a:lnTo>
                  <a:lnTo>
                    <a:pt x="129" y="423"/>
                  </a:lnTo>
                  <a:lnTo>
                    <a:pt x="132" y="421"/>
                  </a:lnTo>
                  <a:lnTo>
                    <a:pt x="134" y="419"/>
                  </a:lnTo>
                  <a:lnTo>
                    <a:pt x="137" y="417"/>
                  </a:lnTo>
                  <a:lnTo>
                    <a:pt x="141" y="416"/>
                  </a:lnTo>
                  <a:lnTo>
                    <a:pt x="144" y="415"/>
                  </a:lnTo>
                  <a:lnTo>
                    <a:pt x="150" y="414"/>
                  </a:lnTo>
                  <a:lnTo>
                    <a:pt x="155" y="414"/>
                  </a:lnTo>
                  <a:lnTo>
                    <a:pt x="160" y="414"/>
                  </a:lnTo>
                  <a:lnTo>
                    <a:pt x="164" y="415"/>
                  </a:lnTo>
                  <a:lnTo>
                    <a:pt x="169" y="417"/>
                  </a:lnTo>
                  <a:lnTo>
                    <a:pt x="173" y="419"/>
                  </a:lnTo>
                  <a:lnTo>
                    <a:pt x="181" y="424"/>
                  </a:lnTo>
                  <a:lnTo>
                    <a:pt x="184" y="427"/>
                  </a:lnTo>
                  <a:lnTo>
                    <a:pt x="187" y="430"/>
                  </a:lnTo>
                  <a:lnTo>
                    <a:pt x="193" y="439"/>
                  </a:lnTo>
                  <a:lnTo>
                    <a:pt x="198" y="448"/>
                  </a:lnTo>
                  <a:lnTo>
                    <a:pt x="202" y="458"/>
                  </a:lnTo>
                  <a:lnTo>
                    <a:pt x="206" y="469"/>
                  </a:lnTo>
                  <a:lnTo>
                    <a:pt x="208" y="481"/>
                  </a:lnTo>
                  <a:lnTo>
                    <a:pt x="210" y="493"/>
                  </a:lnTo>
                  <a:lnTo>
                    <a:pt x="212" y="506"/>
                  </a:lnTo>
                  <a:lnTo>
                    <a:pt x="212" y="518"/>
                  </a:lnTo>
                  <a:lnTo>
                    <a:pt x="212" y="531"/>
                  </a:lnTo>
                  <a:lnTo>
                    <a:pt x="211" y="543"/>
                  </a:lnTo>
                  <a:lnTo>
                    <a:pt x="210" y="554"/>
                  </a:lnTo>
                  <a:lnTo>
                    <a:pt x="208" y="569"/>
                  </a:lnTo>
                  <a:lnTo>
                    <a:pt x="206" y="583"/>
                  </a:lnTo>
                  <a:lnTo>
                    <a:pt x="203" y="597"/>
                  </a:lnTo>
                  <a:lnTo>
                    <a:pt x="198" y="610"/>
                  </a:lnTo>
                  <a:lnTo>
                    <a:pt x="196" y="616"/>
                  </a:lnTo>
                  <a:lnTo>
                    <a:pt x="192" y="621"/>
                  </a:lnTo>
                  <a:lnTo>
                    <a:pt x="191" y="624"/>
                  </a:lnTo>
                  <a:lnTo>
                    <a:pt x="189" y="626"/>
                  </a:lnTo>
                  <a:lnTo>
                    <a:pt x="185" y="631"/>
                  </a:lnTo>
                  <a:lnTo>
                    <a:pt x="180" y="635"/>
                  </a:lnTo>
                  <a:lnTo>
                    <a:pt x="174" y="639"/>
                  </a:lnTo>
                  <a:lnTo>
                    <a:pt x="168" y="641"/>
                  </a:lnTo>
                  <a:lnTo>
                    <a:pt x="162" y="644"/>
                  </a:lnTo>
                  <a:lnTo>
                    <a:pt x="158" y="644"/>
                  </a:lnTo>
                  <a:lnTo>
                    <a:pt x="154" y="644"/>
                  </a:lnTo>
                  <a:lnTo>
                    <a:pt x="151" y="644"/>
                  </a:lnTo>
                  <a:lnTo>
                    <a:pt x="148" y="643"/>
                  </a:lnTo>
                  <a:lnTo>
                    <a:pt x="142" y="640"/>
                  </a:lnTo>
                  <a:lnTo>
                    <a:pt x="139" y="638"/>
                  </a:lnTo>
                  <a:lnTo>
                    <a:pt x="136" y="636"/>
                  </a:lnTo>
                  <a:lnTo>
                    <a:pt x="131" y="630"/>
                  </a:lnTo>
                  <a:lnTo>
                    <a:pt x="126" y="624"/>
                  </a:lnTo>
                  <a:lnTo>
                    <a:pt x="117" y="610"/>
                  </a:lnTo>
                  <a:lnTo>
                    <a:pt x="112" y="603"/>
                  </a:lnTo>
                  <a:lnTo>
                    <a:pt x="108" y="596"/>
                  </a:lnTo>
                  <a:lnTo>
                    <a:pt x="103" y="591"/>
                  </a:lnTo>
                  <a:lnTo>
                    <a:pt x="98" y="586"/>
                  </a:lnTo>
                  <a:lnTo>
                    <a:pt x="95" y="584"/>
                  </a:lnTo>
                  <a:lnTo>
                    <a:pt x="93" y="583"/>
                  </a:lnTo>
                  <a:lnTo>
                    <a:pt x="90" y="582"/>
                  </a:lnTo>
                  <a:lnTo>
                    <a:pt x="87" y="581"/>
                  </a:lnTo>
                  <a:lnTo>
                    <a:pt x="85" y="581"/>
                  </a:lnTo>
                  <a:lnTo>
                    <a:pt x="82" y="581"/>
                  </a:lnTo>
                  <a:lnTo>
                    <a:pt x="79" y="582"/>
                  </a:lnTo>
                  <a:lnTo>
                    <a:pt x="75" y="584"/>
                  </a:lnTo>
                  <a:lnTo>
                    <a:pt x="70" y="588"/>
                  </a:lnTo>
                  <a:lnTo>
                    <a:pt x="65" y="591"/>
                  </a:lnTo>
                  <a:lnTo>
                    <a:pt x="61" y="595"/>
                  </a:lnTo>
                  <a:lnTo>
                    <a:pt x="58" y="600"/>
                  </a:lnTo>
                  <a:lnTo>
                    <a:pt x="55" y="604"/>
                  </a:lnTo>
                  <a:lnTo>
                    <a:pt x="52" y="610"/>
                  </a:lnTo>
                  <a:lnTo>
                    <a:pt x="50" y="615"/>
                  </a:lnTo>
                  <a:lnTo>
                    <a:pt x="49" y="622"/>
                  </a:lnTo>
                  <a:lnTo>
                    <a:pt x="53" y="634"/>
                  </a:lnTo>
                  <a:lnTo>
                    <a:pt x="57" y="646"/>
                  </a:lnTo>
                  <a:lnTo>
                    <a:pt x="61" y="658"/>
                  </a:lnTo>
                  <a:lnTo>
                    <a:pt x="64" y="669"/>
                  </a:lnTo>
                  <a:lnTo>
                    <a:pt x="66" y="680"/>
                  </a:lnTo>
                  <a:lnTo>
                    <a:pt x="68" y="691"/>
                  </a:lnTo>
                  <a:lnTo>
                    <a:pt x="69" y="704"/>
                  </a:lnTo>
                  <a:lnTo>
                    <a:pt x="71" y="717"/>
                  </a:lnTo>
                  <a:lnTo>
                    <a:pt x="72" y="737"/>
                  </a:lnTo>
                  <a:lnTo>
                    <a:pt x="72" y="754"/>
                  </a:lnTo>
                  <a:lnTo>
                    <a:pt x="72" y="763"/>
                  </a:lnTo>
                  <a:lnTo>
                    <a:pt x="72" y="771"/>
                  </a:lnTo>
                  <a:lnTo>
                    <a:pt x="71" y="787"/>
                  </a:lnTo>
                  <a:lnTo>
                    <a:pt x="68" y="803"/>
                  </a:lnTo>
                  <a:lnTo>
                    <a:pt x="65" y="819"/>
                  </a:lnTo>
                  <a:lnTo>
                    <a:pt x="61" y="837"/>
                  </a:lnTo>
                  <a:lnTo>
                    <a:pt x="55" y="855"/>
                  </a:lnTo>
                  <a:lnTo>
                    <a:pt x="831" y="855"/>
                  </a:lnTo>
                  <a:close/>
                </a:path>
              </a:pathLst>
            </a:custGeom>
            <a:solidFill>
              <a:srgbClr val="7A0029"/>
            </a:solidFill>
            <a:ln w="19050" cap="flat" cmpd="sng">
              <a:solidFill>
                <a:srgbClr val="7A0029"/>
              </a:solidFill>
              <a:prstDash val="solid"/>
              <a:round/>
              <a:headEnd type="none" w="med" len="med"/>
              <a:tailEnd type="none" w="med" len="med"/>
            </a:ln>
            <a:effectLst>
              <a:outerShdw dist="35921" dir="2700000" algn="ctr" rotWithShape="0">
                <a:schemeClr val="tx1"/>
              </a:outerShdw>
            </a:effectLst>
          </p:spPr>
          <p:txBody>
            <a:bodyPr/>
            <a:lstStyle/>
            <a:p>
              <a:pPr eaLnBrk="0" hangingPunct="0">
                <a:defRPr/>
              </a:pPr>
              <a:endParaRPr lang="zh-CN" altLang="en-US">
                <a:latin typeface="Times" charset="0"/>
                <a:ea typeface="宋体" panose="02010600030101010101" pitchFamily="2" charset="-122"/>
              </a:endParaRPr>
            </a:p>
          </p:txBody>
        </p:sp>
        <p:sp>
          <p:nvSpPr>
            <p:cNvPr id="31" name="Text Box 22"/>
            <p:cNvSpPr txBox="1">
              <a:spLocks noChangeArrowheads="1"/>
            </p:cNvSpPr>
            <p:nvPr/>
          </p:nvSpPr>
          <p:spPr bwMode="auto">
            <a:xfrm>
              <a:off x="844" y="970"/>
              <a:ext cx="728" cy="220"/>
            </a:xfrm>
            <a:prstGeom prst="rect">
              <a:avLst/>
            </a:prstGeom>
            <a:noFill/>
            <a:ln w="12700">
              <a:noFill/>
              <a:miter lim="800000"/>
              <a:headEnd type="none" w="sm" len="sm"/>
              <a:tailEnd type="none" w="sm" len="sm"/>
            </a:ln>
            <a:effectLst>
              <a:outerShdw dist="35921" dir="2700000" algn="ctr" rotWithShape="0">
                <a:schemeClr val="tx1"/>
              </a:outerShdw>
            </a:effectLst>
          </p:spPr>
          <p:txBody>
            <a:bodyPr>
              <a:spAutoFit/>
            </a:bodyPr>
            <a:lstStyle/>
            <a:p>
              <a:pPr algn="ctr" eaLnBrk="0" hangingPunct="0">
                <a:lnSpc>
                  <a:spcPct val="90000"/>
                </a:lnSpc>
                <a:defRPr/>
              </a:pPr>
              <a:r>
                <a:rPr lang="zh-CN" altLang="en-US" sz="1400">
                  <a:solidFill>
                    <a:srgbClr val="FFFFFF"/>
                  </a:solidFill>
                  <a:latin typeface="Arial Narrow" pitchFamily="34" charset="0"/>
                  <a:ea typeface="宋体" panose="02010600030101010101" pitchFamily="2" charset="-122"/>
                </a:rPr>
                <a:t>组织</a:t>
              </a:r>
              <a:endParaRPr lang="zh-CN" altLang="en-US" sz="1400">
                <a:solidFill>
                  <a:srgbClr val="FFFFFF"/>
                </a:solidFill>
                <a:latin typeface="Arial Narrow" pitchFamily="34" charset="0"/>
                <a:ea typeface="宋体" panose="02010600030101010101" pitchFamily="2" charset="-122"/>
              </a:endParaRPr>
            </a:p>
          </p:txBody>
        </p:sp>
        <p:sp>
          <p:nvSpPr>
            <p:cNvPr id="32" name="Text Box 23"/>
            <p:cNvSpPr txBox="1">
              <a:spLocks noChangeArrowheads="1"/>
            </p:cNvSpPr>
            <p:nvPr/>
          </p:nvSpPr>
          <p:spPr bwMode="auto">
            <a:xfrm>
              <a:off x="2058" y="881"/>
              <a:ext cx="478" cy="369"/>
            </a:xfrm>
            <a:prstGeom prst="rect">
              <a:avLst/>
            </a:prstGeom>
            <a:noFill/>
            <a:ln w="12700">
              <a:noFill/>
              <a:miter lim="800000"/>
              <a:headEnd type="none" w="sm" len="sm"/>
              <a:tailEnd type="none" w="sm" len="sm"/>
            </a:ln>
            <a:effectLst>
              <a:outerShdw dist="35921" dir="2700000" algn="ctr" rotWithShape="0">
                <a:schemeClr val="tx1"/>
              </a:outerShdw>
            </a:effectLst>
          </p:spPr>
          <p:txBody>
            <a:bodyPr>
              <a:spAutoFit/>
            </a:bodyPr>
            <a:lstStyle/>
            <a:p>
              <a:pPr algn="ctr" eaLnBrk="0" hangingPunct="0">
                <a:lnSpc>
                  <a:spcPct val="90000"/>
                </a:lnSpc>
                <a:defRPr/>
              </a:pPr>
              <a:r>
                <a:rPr lang="zh-CN" altLang="en-US" sz="1400">
                  <a:solidFill>
                    <a:srgbClr val="FFFFFF"/>
                  </a:solidFill>
                  <a:latin typeface="Arial Narrow" pitchFamily="34" charset="0"/>
                  <a:ea typeface="宋体" panose="02010600030101010101" pitchFamily="2" charset="-122"/>
                </a:rPr>
                <a:t>方针政策</a:t>
              </a:r>
              <a:endParaRPr lang="zh-CN" altLang="en-US" sz="1400">
                <a:solidFill>
                  <a:srgbClr val="FFFFFF"/>
                </a:solidFill>
                <a:latin typeface="Arial Narrow" pitchFamily="34" charset="0"/>
                <a:ea typeface="宋体" panose="02010600030101010101" pitchFamily="2" charset="-122"/>
              </a:endParaRPr>
            </a:p>
          </p:txBody>
        </p:sp>
        <p:sp>
          <p:nvSpPr>
            <p:cNvPr id="33" name="Text Box 24"/>
            <p:cNvSpPr txBox="1">
              <a:spLocks noChangeArrowheads="1"/>
            </p:cNvSpPr>
            <p:nvPr/>
          </p:nvSpPr>
          <p:spPr bwMode="auto">
            <a:xfrm>
              <a:off x="3151" y="983"/>
              <a:ext cx="865" cy="220"/>
            </a:xfrm>
            <a:prstGeom prst="rect">
              <a:avLst/>
            </a:prstGeom>
            <a:noFill/>
            <a:ln w="12700">
              <a:noFill/>
              <a:miter lim="800000"/>
              <a:headEnd type="none" w="sm" len="sm"/>
              <a:tailEnd type="none" w="sm" len="sm"/>
            </a:ln>
            <a:effectLst>
              <a:outerShdw dist="35921" dir="2700000" algn="ctr" rotWithShape="0">
                <a:schemeClr val="tx1"/>
              </a:outerShdw>
            </a:effectLst>
          </p:spPr>
          <p:txBody>
            <a:bodyPr>
              <a:spAutoFit/>
            </a:bodyPr>
            <a:lstStyle/>
            <a:p>
              <a:pPr algn="ctr" eaLnBrk="0" hangingPunct="0">
                <a:lnSpc>
                  <a:spcPct val="90000"/>
                </a:lnSpc>
                <a:defRPr/>
              </a:pPr>
              <a:r>
                <a:rPr lang="zh-CN" altLang="en-US" sz="1400">
                  <a:solidFill>
                    <a:srgbClr val="FFFFFF"/>
                  </a:solidFill>
                  <a:latin typeface="Arial Narrow" pitchFamily="34" charset="0"/>
                  <a:ea typeface="宋体" panose="02010600030101010101" pitchFamily="2" charset="-122"/>
                </a:rPr>
                <a:t>责任和职责</a:t>
              </a:r>
              <a:endParaRPr lang="en-US" altLang="zh-CN" sz="1400">
                <a:solidFill>
                  <a:srgbClr val="FFFFFF"/>
                </a:solidFill>
                <a:latin typeface="Arial Narrow" pitchFamily="34" charset="0"/>
                <a:ea typeface="宋体" panose="02010600030101010101" pitchFamily="2" charset="-122"/>
              </a:endParaRPr>
            </a:p>
          </p:txBody>
        </p:sp>
        <p:sp>
          <p:nvSpPr>
            <p:cNvPr id="34" name="Text Box 25"/>
            <p:cNvSpPr txBox="1">
              <a:spLocks noChangeArrowheads="1"/>
            </p:cNvSpPr>
            <p:nvPr/>
          </p:nvSpPr>
          <p:spPr bwMode="auto">
            <a:xfrm>
              <a:off x="3494" y="3649"/>
              <a:ext cx="862" cy="220"/>
            </a:xfrm>
            <a:prstGeom prst="rect">
              <a:avLst/>
            </a:prstGeom>
            <a:noFill/>
            <a:ln w="12700">
              <a:noFill/>
              <a:miter lim="800000"/>
              <a:headEnd type="none" w="sm" len="sm"/>
              <a:tailEnd type="none" w="sm" len="sm"/>
            </a:ln>
            <a:effectLst>
              <a:outerShdw dist="35921" dir="2700000" algn="ctr" rotWithShape="0">
                <a:schemeClr val="tx1"/>
              </a:outerShdw>
            </a:effectLst>
          </p:spPr>
          <p:txBody>
            <a:bodyPr>
              <a:spAutoFit/>
            </a:bodyPr>
            <a:lstStyle/>
            <a:p>
              <a:pPr algn="ctr" eaLnBrk="0" hangingPunct="0">
                <a:lnSpc>
                  <a:spcPct val="90000"/>
                </a:lnSpc>
                <a:defRPr/>
              </a:pPr>
              <a:r>
                <a:rPr lang="zh-CN" altLang="en-US" sz="1400" dirty="0">
                  <a:solidFill>
                    <a:srgbClr val="FFFFFF"/>
                  </a:solidFill>
                  <a:latin typeface="Arial Narrow" pitchFamily="34" charset="0"/>
                  <a:ea typeface="宋体" panose="02010600030101010101" pitchFamily="2" charset="-122"/>
                </a:rPr>
                <a:t>沟通</a:t>
              </a:r>
              <a:endParaRPr lang="zh-CN" altLang="en-US" sz="1400" dirty="0">
                <a:solidFill>
                  <a:srgbClr val="FFFFFF"/>
                </a:solidFill>
                <a:latin typeface="Arial Narrow" pitchFamily="34" charset="0"/>
                <a:ea typeface="宋体" panose="02010600030101010101" pitchFamily="2" charset="-122"/>
              </a:endParaRPr>
            </a:p>
          </p:txBody>
        </p:sp>
        <p:sp>
          <p:nvSpPr>
            <p:cNvPr id="35" name="Text Box 26"/>
            <p:cNvSpPr txBox="1">
              <a:spLocks noChangeArrowheads="1"/>
            </p:cNvSpPr>
            <p:nvPr/>
          </p:nvSpPr>
          <p:spPr bwMode="auto">
            <a:xfrm>
              <a:off x="672" y="1993"/>
              <a:ext cx="752" cy="220"/>
            </a:xfrm>
            <a:prstGeom prst="rect">
              <a:avLst/>
            </a:prstGeom>
            <a:noFill/>
            <a:ln w="12700">
              <a:noFill/>
              <a:miter lim="800000"/>
              <a:headEnd type="none" w="sm" len="sm"/>
              <a:tailEnd type="none" w="sm" len="sm"/>
            </a:ln>
            <a:effectLst>
              <a:outerShdw dist="35921" dir="2700000" algn="ctr" rotWithShape="0">
                <a:schemeClr val="tx1"/>
              </a:outerShdw>
            </a:effectLst>
          </p:spPr>
          <p:txBody>
            <a:bodyPr>
              <a:spAutoFit/>
            </a:bodyPr>
            <a:lstStyle/>
            <a:p>
              <a:pPr algn="ctr" eaLnBrk="0" hangingPunct="0">
                <a:lnSpc>
                  <a:spcPct val="90000"/>
                </a:lnSpc>
                <a:defRPr/>
              </a:pPr>
              <a:r>
                <a:rPr lang="zh-CN" altLang="en-US" sz="1400">
                  <a:solidFill>
                    <a:srgbClr val="FFFFFF"/>
                  </a:solidFill>
                  <a:latin typeface="Arial Narrow" pitchFamily="34" charset="0"/>
                  <a:ea typeface="宋体" panose="02010600030101010101" pitchFamily="2" charset="-122"/>
                </a:rPr>
                <a:t>事故调查</a:t>
              </a:r>
              <a:endParaRPr lang="zh-CN" altLang="en-US" sz="1400">
                <a:solidFill>
                  <a:srgbClr val="FFFFFF"/>
                </a:solidFill>
                <a:latin typeface="Arial Narrow" pitchFamily="34" charset="0"/>
                <a:ea typeface="宋体" panose="02010600030101010101" pitchFamily="2" charset="-122"/>
              </a:endParaRPr>
            </a:p>
          </p:txBody>
        </p:sp>
      </p:grpSp>
      <p:sp>
        <p:nvSpPr>
          <p:cNvPr id="36" name="Rectangle 27"/>
          <p:cNvSpPr>
            <a:spLocks noChangeArrowheads="1"/>
          </p:cNvSpPr>
          <p:nvPr/>
        </p:nvSpPr>
        <p:spPr bwMode="auto">
          <a:xfrm>
            <a:off x="2166938" y="1268761"/>
            <a:ext cx="7143750" cy="461963"/>
          </a:xfrm>
          <a:prstGeom prst="rect">
            <a:avLst/>
          </a:prstGeom>
          <a:noFill/>
          <a:ln w="9525" algn="ctr">
            <a:noFill/>
            <a:miter lim="800000"/>
          </a:ln>
          <a:effectLst/>
        </p:spPr>
        <p:txBody>
          <a:bodyPr lIns="91429" tIns="45714" rIns="91429" bIns="45714">
            <a:spAutoFit/>
          </a:bodyPr>
          <a:lstStyle/>
          <a:p>
            <a:pPr algn="ctr" eaLnBrk="0" hangingPunct="0">
              <a:defRPr/>
            </a:pPr>
            <a:r>
              <a:rPr lang="zh-CN" altLang="en-US" sz="2400" dirty="0">
                <a:effectLst>
                  <a:outerShdw blurRad="38100" dist="38100" dir="2700000" algn="tl">
                    <a:srgbClr val="C0C0C0"/>
                  </a:outerShdw>
                </a:effectLst>
                <a:ea typeface="宋体" panose="02010600030101010101" pitchFamily="2" charset="-122"/>
              </a:rPr>
              <a:t>安全工作环境的基础来自于看得见的管理层承诺</a:t>
            </a:r>
            <a:endParaRPr lang="zh-TW" altLang="en-US" sz="2400" dirty="0">
              <a:effectLst>
                <a:outerShdw blurRad="38100" dist="38100" dir="2700000" algn="tl">
                  <a:srgbClr val="C0C0C0"/>
                </a:outerShdw>
              </a:effectLst>
            </a:endParaRPr>
          </a:p>
        </p:txBody>
      </p:sp>
      <p:sp>
        <p:nvSpPr>
          <p:cNvPr id="38" name="Rectangle 2"/>
          <p:cNvSpPr>
            <a:spLocks noChangeArrowheads="1"/>
          </p:cNvSpPr>
          <p:nvPr/>
        </p:nvSpPr>
        <p:spPr bwMode="auto">
          <a:xfrm>
            <a:off x="4154116" y="323475"/>
            <a:ext cx="6270848" cy="723900"/>
          </a:xfrm>
          <a:prstGeom prst="rect">
            <a:avLst/>
          </a:prstGeom>
          <a:solidFill>
            <a:schemeClr val="accent1"/>
          </a:solidFill>
          <a:ln w="9525">
            <a:noFill/>
            <a:miter lim="800000"/>
          </a:ln>
        </p:spPr>
        <p:txBody>
          <a:bodyPr anchor="ctr"/>
          <a:lstStyle/>
          <a:p>
            <a:pPr algn="ctr">
              <a:defRPr/>
            </a:pPr>
            <a:r>
              <a:rPr lang="zh-CN" altLang="en-US" sz="3800" i="1" dirty="0">
                <a:solidFill>
                  <a:srgbClr val="0033CC"/>
                </a:solidFill>
                <a:effectLst>
                  <a:outerShdw blurRad="38100" dist="38100" dir="2700000" algn="tl">
                    <a:srgbClr val="C0C0C0"/>
                  </a:outerShdw>
                </a:effectLst>
              </a:rPr>
              <a:t>管理层的领导力和承诺</a:t>
            </a:r>
            <a:endParaRPr lang="en-US" altLang="zh-CN" sz="3800" i="1" dirty="0">
              <a:solidFill>
                <a:srgbClr val="0033CC"/>
              </a:solidFill>
              <a:effectLst>
                <a:outerShdw blurRad="38100" dist="38100" dir="2700000" algn="tl">
                  <a:srgbClr val="C0C0C0"/>
                </a:outerShdw>
              </a:effectLst>
            </a:endParaRPr>
          </a:p>
        </p:txBody>
      </p:sp>
      <p:sp>
        <p:nvSpPr>
          <p:cNvPr id="37" name="矩形 36"/>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511824" y="332656"/>
            <a:ext cx="5046712" cy="723900"/>
          </a:xfrm>
          <a:prstGeom prst="rect">
            <a:avLst/>
          </a:prstGeom>
          <a:solidFill>
            <a:schemeClr val="accent1"/>
          </a:solidFill>
          <a:ln w="9525">
            <a:noFill/>
            <a:miter lim="800000"/>
          </a:ln>
        </p:spPr>
        <p:txBody>
          <a:bodyPr anchor="ctr"/>
          <a:lstStyle/>
          <a:p>
            <a:pPr algn="ctr">
              <a:defRPr/>
            </a:pPr>
            <a:r>
              <a:rPr lang="zh-CN" altLang="en-US" sz="3800" i="1" dirty="0">
                <a:solidFill>
                  <a:srgbClr val="0033CC"/>
                </a:solidFill>
                <a:effectLst>
                  <a:outerShdw blurRad="38100" dist="38100" dir="2700000" algn="tl">
                    <a:srgbClr val="C0C0C0"/>
                  </a:outerShdw>
                </a:effectLst>
              </a:rPr>
              <a:t>承诺的关键是行动</a:t>
            </a:r>
            <a:endParaRPr lang="en-US" altLang="zh-CN" sz="3800" i="1" dirty="0">
              <a:solidFill>
                <a:srgbClr val="0033CC"/>
              </a:solidFill>
              <a:effectLst>
                <a:outerShdw blurRad="38100" dist="38100" dir="2700000" algn="tl">
                  <a:srgbClr val="C0C0C0"/>
                </a:outerShdw>
              </a:effectLst>
            </a:endParaRPr>
          </a:p>
        </p:txBody>
      </p:sp>
      <p:sp>
        <p:nvSpPr>
          <p:cNvPr id="4" name="矩形 3"/>
          <p:cNvSpPr/>
          <p:nvPr/>
        </p:nvSpPr>
        <p:spPr>
          <a:xfrm>
            <a:off x="2362200" y="1404838"/>
            <a:ext cx="7620000" cy="4616450"/>
          </a:xfrm>
          <a:prstGeom prst="rect">
            <a:avLst/>
          </a:prstGeom>
        </p:spPr>
        <p:txBody>
          <a:bodyPr>
            <a:spAutoFit/>
          </a:bodyPr>
          <a:lstStyle/>
          <a:p>
            <a:pPr marL="514350" indent="-514350">
              <a:spcBef>
                <a:spcPts val="0"/>
              </a:spcBef>
              <a:spcAft>
                <a:spcPts val="400"/>
              </a:spcAft>
              <a:buFont typeface="Wingdings" panose="05000000000000000000" pitchFamily="2" charset="2"/>
              <a:buChar char="l"/>
              <a:defRPr/>
            </a:pPr>
            <a:r>
              <a:rPr lang="zh-CN" altLang="en-US" sz="2400" kern="0" dirty="0">
                <a:latin typeface="Arial Narrow" pitchFamily="34" charset="0"/>
                <a:ea typeface="楷体" panose="02010609060101010101" pitchFamily="49" charset="-122"/>
                <a:sym typeface="+mn-ea"/>
              </a:rPr>
              <a:t>以身作则，说到做到：使员工可以“看到”、“听到”、“体验到”领导者对安全工作的承诺</a:t>
            </a:r>
            <a:endParaRPr lang="en-US" altLang="zh-CN" sz="2400" kern="0" dirty="0">
              <a:latin typeface="Arial Narrow" pitchFamily="34" charset="0"/>
              <a:ea typeface="楷体" panose="02010609060101010101" pitchFamily="49" charset="-122"/>
              <a:sym typeface="+mn-ea"/>
            </a:endParaRPr>
          </a:p>
          <a:p>
            <a:pPr marL="514350" indent="-514350">
              <a:spcBef>
                <a:spcPts val="0"/>
              </a:spcBef>
              <a:spcAft>
                <a:spcPts val="400"/>
              </a:spcAft>
              <a:buFont typeface="Wingdings" panose="05000000000000000000" pitchFamily="2" charset="2"/>
              <a:buChar char="l"/>
              <a:defRPr/>
            </a:pPr>
            <a:r>
              <a:rPr lang="zh-CN" altLang="en-US" sz="2400" kern="0" dirty="0">
                <a:latin typeface="Arial Narrow" pitchFamily="34" charset="0"/>
                <a:ea typeface="楷体" panose="02010609060101010101" pitchFamily="49" charset="-122"/>
                <a:sym typeface="+mn-ea"/>
              </a:rPr>
              <a:t>率先垂范，用行动去履行自己的管理承诺</a:t>
            </a:r>
            <a:endParaRPr lang="en-US" altLang="zh-CN" sz="2400" kern="0" dirty="0">
              <a:latin typeface="Arial Narrow" pitchFamily="34" charset="0"/>
              <a:ea typeface="楷体" panose="02010609060101010101" pitchFamily="49" charset="-122"/>
              <a:sym typeface="+mn-ea"/>
            </a:endParaRPr>
          </a:p>
          <a:p>
            <a:pPr marL="514350" indent="-514350">
              <a:spcBef>
                <a:spcPts val="0"/>
              </a:spcBef>
              <a:spcAft>
                <a:spcPts val="400"/>
              </a:spcAft>
              <a:buFont typeface="Wingdings" panose="05000000000000000000" pitchFamily="2" charset="2"/>
              <a:buChar char="l"/>
              <a:defRPr/>
            </a:pPr>
            <a:r>
              <a:rPr lang="zh-CN" altLang="en-US" sz="2400" kern="0" dirty="0">
                <a:latin typeface="Arial Narrow" pitchFamily="34" charset="0"/>
                <a:ea typeface="楷体" panose="02010609060101010101" pitchFamily="49" charset="-122"/>
                <a:sym typeface="+mn-ea"/>
              </a:rPr>
              <a:t>个人行动计划</a:t>
            </a:r>
            <a:endParaRPr lang="en-US" altLang="zh-CN" sz="2400" kern="0" dirty="0">
              <a:latin typeface="Arial Narrow" pitchFamily="34" charset="0"/>
              <a:ea typeface="楷体" panose="02010609060101010101" pitchFamily="49" charset="-122"/>
              <a:sym typeface="+mn-ea"/>
            </a:endParaRPr>
          </a:p>
          <a:p>
            <a:pPr marL="514350" indent="-514350">
              <a:spcBef>
                <a:spcPts val="0"/>
              </a:spcBef>
              <a:spcAft>
                <a:spcPts val="400"/>
              </a:spcAft>
              <a:buFont typeface="Wingdings" panose="05000000000000000000" pitchFamily="2" charset="2"/>
              <a:buChar char="l"/>
              <a:defRPr/>
            </a:pPr>
            <a:r>
              <a:rPr lang="zh-CN" altLang="en-US" sz="2400" kern="0" dirty="0">
                <a:latin typeface="Arial Narrow" pitchFamily="34" charset="0"/>
                <a:ea typeface="楷体" panose="02010609060101010101" pitchFamily="49" charset="-122"/>
                <a:sym typeface="+mn-ea"/>
              </a:rPr>
              <a:t>带头遵守安全规定</a:t>
            </a:r>
            <a:endParaRPr lang="en-US" altLang="zh-CN" sz="2400" kern="0" dirty="0">
              <a:latin typeface="Arial Narrow" pitchFamily="34" charset="0"/>
              <a:ea typeface="楷体" panose="02010609060101010101" pitchFamily="49" charset="-122"/>
              <a:sym typeface="+mn-ea"/>
            </a:endParaRPr>
          </a:p>
          <a:p>
            <a:pPr marL="514350" indent="-514350">
              <a:spcBef>
                <a:spcPts val="0"/>
              </a:spcBef>
              <a:spcAft>
                <a:spcPts val="400"/>
              </a:spcAft>
              <a:buFont typeface="Wingdings" panose="05000000000000000000" pitchFamily="2" charset="2"/>
              <a:buChar char="l"/>
              <a:defRPr/>
            </a:pPr>
            <a:r>
              <a:rPr lang="zh-CN" altLang="en-US" sz="2400" kern="0" dirty="0">
                <a:latin typeface="Arial Narrow" pitchFamily="34" charset="0"/>
                <a:ea typeface="楷体" panose="02010609060101010101" pitchFamily="49" charset="-122"/>
                <a:sym typeface="+mn-ea"/>
              </a:rPr>
              <a:t>带头进行安全检查</a:t>
            </a:r>
            <a:endParaRPr lang="en-US" altLang="zh-CN" sz="2400" kern="0" dirty="0">
              <a:latin typeface="Arial Narrow" pitchFamily="34" charset="0"/>
              <a:ea typeface="楷体" panose="02010609060101010101" pitchFamily="49" charset="-122"/>
              <a:sym typeface="+mn-ea"/>
            </a:endParaRPr>
          </a:p>
          <a:p>
            <a:pPr marL="514350" indent="-514350">
              <a:spcBef>
                <a:spcPts val="0"/>
              </a:spcBef>
              <a:spcAft>
                <a:spcPts val="400"/>
              </a:spcAft>
              <a:buFont typeface="Wingdings" panose="05000000000000000000" pitchFamily="2" charset="2"/>
              <a:buChar char="l"/>
              <a:defRPr/>
            </a:pPr>
            <a:r>
              <a:rPr lang="zh-CN" altLang="en-US" sz="2400" kern="0" dirty="0">
                <a:latin typeface="Arial Narrow" pitchFamily="34" charset="0"/>
                <a:ea typeface="楷体" panose="02010609060101010101" pitchFamily="49" charset="-122"/>
                <a:sym typeface="+mn-ea"/>
              </a:rPr>
              <a:t>参加班组会议</a:t>
            </a:r>
            <a:endParaRPr lang="en-US" altLang="zh-CN" sz="2400" kern="0" dirty="0">
              <a:latin typeface="Arial Narrow" pitchFamily="34" charset="0"/>
              <a:ea typeface="楷体" panose="02010609060101010101" pitchFamily="49" charset="-122"/>
              <a:sym typeface="+mn-ea"/>
            </a:endParaRPr>
          </a:p>
          <a:p>
            <a:pPr marL="514350" indent="-514350">
              <a:spcBef>
                <a:spcPts val="0"/>
              </a:spcBef>
              <a:spcAft>
                <a:spcPts val="400"/>
              </a:spcAft>
              <a:buFont typeface="Wingdings" panose="05000000000000000000" pitchFamily="2" charset="2"/>
              <a:buChar char="l"/>
              <a:defRPr/>
            </a:pPr>
            <a:r>
              <a:rPr lang="zh-CN" altLang="en-US" sz="2400" kern="0" dirty="0">
                <a:latin typeface="Arial Narrow" pitchFamily="34" charset="0"/>
                <a:ea typeface="楷体" panose="02010609060101010101" pitchFamily="49" charset="-122"/>
                <a:sym typeface="+mn-ea"/>
              </a:rPr>
              <a:t>安全经验分享</a:t>
            </a:r>
            <a:endParaRPr lang="en-US" altLang="zh-CN" sz="2400" kern="0" dirty="0">
              <a:latin typeface="Arial Narrow" pitchFamily="34" charset="0"/>
              <a:ea typeface="楷体" panose="02010609060101010101" pitchFamily="49" charset="-122"/>
              <a:sym typeface="+mn-ea"/>
            </a:endParaRPr>
          </a:p>
          <a:p>
            <a:pPr marL="514350" indent="-514350">
              <a:spcBef>
                <a:spcPts val="0"/>
              </a:spcBef>
              <a:spcAft>
                <a:spcPts val="400"/>
              </a:spcAft>
              <a:buFont typeface="Wingdings" panose="05000000000000000000" pitchFamily="2" charset="2"/>
              <a:buChar char="l"/>
              <a:defRPr/>
            </a:pPr>
            <a:r>
              <a:rPr lang="zh-CN" altLang="en-US" sz="2400" kern="0" dirty="0">
                <a:latin typeface="Arial Narrow" pitchFamily="34" charset="0"/>
                <a:ea typeface="楷体" panose="02010609060101010101" pitchFamily="49" charset="-122"/>
                <a:sym typeface="+mn-ea"/>
              </a:rPr>
              <a:t>引导相关方执行安全标准、接受安全标准</a:t>
            </a:r>
            <a:endParaRPr lang="en-US" altLang="zh-CN" sz="2400" kern="0" dirty="0">
              <a:latin typeface="Arial Narrow" pitchFamily="34" charset="0"/>
              <a:ea typeface="楷体" panose="02010609060101010101" pitchFamily="49" charset="-122"/>
              <a:sym typeface="+mn-ea"/>
            </a:endParaRPr>
          </a:p>
          <a:p>
            <a:pPr marL="514350" indent="-514350">
              <a:spcBef>
                <a:spcPts val="0"/>
              </a:spcBef>
              <a:spcAft>
                <a:spcPts val="400"/>
              </a:spcAft>
              <a:buFont typeface="Wingdings" panose="05000000000000000000" pitchFamily="2" charset="2"/>
              <a:buChar char="l"/>
              <a:defRPr/>
            </a:pPr>
            <a:r>
              <a:rPr lang="zh-CN" altLang="en-US" sz="2400" kern="0" dirty="0">
                <a:latin typeface="Arial Narrow" pitchFamily="34" charset="0"/>
                <a:ea typeface="楷体" panose="02010609060101010101" pitchFamily="49" charset="-122"/>
                <a:sym typeface="+mn-ea"/>
              </a:rPr>
              <a:t>对管理体系定期审核</a:t>
            </a:r>
            <a:endParaRPr lang="en-US" altLang="zh-CN" sz="2400" kern="0" dirty="0">
              <a:latin typeface="Arial Narrow" pitchFamily="34" charset="0"/>
              <a:ea typeface="楷体" panose="02010609060101010101" pitchFamily="49" charset="-122"/>
              <a:sym typeface="+mn-ea"/>
            </a:endParaRPr>
          </a:p>
          <a:p>
            <a:pPr marL="514350" indent="-514350">
              <a:spcBef>
                <a:spcPts val="0"/>
              </a:spcBef>
              <a:spcAft>
                <a:spcPts val="400"/>
              </a:spcAft>
              <a:buFont typeface="Wingdings" panose="05000000000000000000" pitchFamily="2" charset="2"/>
              <a:buChar char="l"/>
              <a:defRPr/>
            </a:pPr>
            <a:r>
              <a:rPr lang="en-US" altLang="zh-CN" sz="2400" kern="0" dirty="0">
                <a:latin typeface="Arial Narrow" pitchFamily="34" charset="0"/>
                <a:ea typeface="楷体" panose="02010609060101010101" pitchFamily="49" charset="-122"/>
                <a:sym typeface="+mn-ea"/>
              </a:rPr>
              <a:t>…  …</a:t>
            </a:r>
            <a:endParaRPr lang="en-US" altLang="zh-CN" sz="2400" kern="0" dirty="0">
              <a:latin typeface="Arial Narrow" pitchFamily="34" charset="0"/>
              <a:ea typeface="楷体" panose="02010609060101010101" pitchFamily="49" charset="-122"/>
              <a:sym typeface="+mn-ea"/>
            </a:endParaRPr>
          </a:p>
        </p:txBody>
      </p:sp>
      <p:sp>
        <p:nvSpPr>
          <p:cNvPr id="6" name="矩形 5"/>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583832" y="355476"/>
            <a:ext cx="5987008" cy="723900"/>
          </a:xfrm>
          <a:prstGeom prst="rect">
            <a:avLst/>
          </a:prstGeom>
          <a:solidFill>
            <a:schemeClr val="accent1"/>
          </a:solidFill>
          <a:ln w="9525">
            <a:noFill/>
            <a:miter lim="800000"/>
          </a:ln>
        </p:spPr>
        <p:txBody>
          <a:bodyPr anchor="ctr"/>
          <a:lstStyle/>
          <a:p>
            <a:pPr algn="ctr">
              <a:defRPr/>
            </a:pPr>
            <a:r>
              <a:rPr lang="zh-CN" altLang="en-US" sz="3800" i="1" dirty="0">
                <a:solidFill>
                  <a:srgbClr val="0033CC"/>
                </a:solidFill>
                <a:effectLst>
                  <a:outerShdw blurRad="38100" dist="38100" dir="2700000" algn="tl">
                    <a:srgbClr val="C0C0C0"/>
                  </a:outerShdw>
                </a:effectLst>
              </a:rPr>
              <a:t>领导“身先士卒” 的实践</a:t>
            </a:r>
            <a:endParaRPr lang="en-US" altLang="zh-CN" sz="3800" i="1" dirty="0">
              <a:solidFill>
                <a:srgbClr val="0033CC"/>
              </a:solidFill>
              <a:effectLst>
                <a:outerShdw blurRad="38100" dist="38100" dir="2700000" algn="tl">
                  <a:srgbClr val="C0C0C0"/>
                </a:outerShdw>
              </a:effectLst>
            </a:endParaRPr>
          </a:p>
        </p:txBody>
      </p:sp>
      <p:sp>
        <p:nvSpPr>
          <p:cNvPr id="4" name="矩形 3"/>
          <p:cNvSpPr/>
          <p:nvPr/>
        </p:nvSpPr>
        <p:spPr>
          <a:xfrm>
            <a:off x="2362200" y="1295400"/>
            <a:ext cx="5317976" cy="4616450"/>
          </a:xfrm>
          <a:prstGeom prst="rect">
            <a:avLst/>
          </a:prstGeom>
        </p:spPr>
        <p:txBody>
          <a:bodyPr wrap="square">
            <a:spAutoFit/>
          </a:bodyPr>
          <a:lstStyle/>
          <a:p>
            <a:pPr marL="514350" indent="-514350">
              <a:spcBef>
                <a:spcPts val="600"/>
              </a:spcBef>
              <a:spcAft>
                <a:spcPts val="600"/>
              </a:spcAft>
              <a:buFont typeface="+mj-lt"/>
              <a:buAutoNum type="arabicPeriod"/>
              <a:defRPr/>
            </a:pPr>
            <a:r>
              <a:rPr lang="zh-CN" altLang="en-US" sz="2800" kern="0" dirty="0">
                <a:latin typeface="Arial Narrow" pitchFamily="34" charset="0"/>
                <a:ea typeface="楷体" panose="02010609060101010101" pitchFamily="49" charset="-122"/>
                <a:sym typeface="+mn-ea"/>
              </a:rPr>
              <a:t>带头宣贯安全理念</a:t>
            </a:r>
            <a:endParaRPr lang="en-US" altLang="zh-CN" sz="2800" kern="0" dirty="0">
              <a:latin typeface="Arial Narrow" pitchFamily="34" charset="0"/>
              <a:ea typeface="楷体" panose="02010609060101010101" pitchFamily="49" charset="-122"/>
              <a:sym typeface="+mn-ea"/>
            </a:endParaRPr>
          </a:p>
          <a:p>
            <a:pPr marL="514350" indent="-514350">
              <a:spcBef>
                <a:spcPts val="600"/>
              </a:spcBef>
              <a:spcAft>
                <a:spcPts val="600"/>
              </a:spcAft>
              <a:buFont typeface="+mj-lt"/>
              <a:buAutoNum type="arabicPeriod"/>
              <a:defRPr/>
            </a:pPr>
            <a:r>
              <a:rPr lang="zh-CN" altLang="en-US" sz="2800" kern="0" dirty="0">
                <a:latin typeface="Arial Narrow" pitchFamily="34" charset="0"/>
                <a:ea typeface="楷体" panose="02010609060101010101" pitchFamily="49" charset="-122"/>
                <a:sym typeface="+mn-ea"/>
              </a:rPr>
              <a:t>带头遵守安全管理体系</a:t>
            </a:r>
            <a:endParaRPr lang="en-US" altLang="zh-CN" sz="2800" kern="0" dirty="0">
              <a:latin typeface="Arial Narrow" pitchFamily="34" charset="0"/>
              <a:ea typeface="楷体" panose="02010609060101010101" pitchFamily="49" charset="-122"/>
              <a:sym typeface="+mn-ea"/>
            </a:endParaRPr>
          </a:p>
          <a:p>
            <a:pPr marL="514350" indent="-514350">
              <a:spcBef>
                <a:spcPts val="600"/>
              </a:spcBef>
              <a:spcAft>
                <a:spcPts val="600"/>
              </a:spcAft>
              <a:buFont typeface="+mj-lt"/>
              <a:buAutoNum type="arabicPeriod"/>
              <a:defRPr/>
            </a:pPr>
            <a:r>
              <a:rPr lang="zh-CN" altLang="en-US" sz="2800" kern="0" dirty="0">
                <a:latin typeface="Arial Narrow" pitchFamily="34" charset="0"/>
                <a:ea typeface="楷体" panose="02010609060101010101" pitchFamily="49" charset="-122"/>
                <a:sym typeface="+mn-ea"/>
              </a:rPr>
              <a:t>带头实施个人安全行动</a:t>
            </a:r>
            <a:endParaRPr lang="en-US" altLang="zh-CN" sz="2800" kern="0" dirty="0">
              <a:latin typeface="Arial Narrow" pitchFamily="34" charset="0"/>
              <a:ea typeface="楷体" panose="02010609060101010101" pitchFamily="49" charset="-122"/>
              <a:sym typeface="+mn-ea"/>
            </a:endParaRPr>
          </a:p>
          <a:p>
            <a:pPr marL="514350" indent="-514350">
              <a:spcBef>
                <a:spcPts val="600"/>
              </a:spcBef>
              <a:spcAft>
                <a:spcPts val="600"/>
              </a:spcAft>
              <a:buFont typeface="+mj-lt"/>
              <a:buAutoNum type="arabicPeriod"/>
              <a:defRPr/>
            </a:pPr>
            <a:r>
              <a:rPr lang="zh-CN" altLang="en-US" sz="2800" kern="0" dirty="0">
                <a:latin typeface="Arial Narrow" pitchFamily="34" charset="0"/>
                <a:ea typeface="楷体" panose="02010609060101010101" pitchFamily="49" charset="-122"/>
                <a:sym typeface="+mn-ea"/>
              </a:rPr>
              <a:t>带头讲授安全课程</a:t>
            </a:r>
            <a:endParaRPr lang="en-US" altLang="zh-CN" sz="2800" kern="0" dirty="0">
              <a:latin typeface="Arial Narrow" pitchFamily="34" charset="0"/>
              <a:ea typeface="楷体" panose="02010609060101010101" pitchFamily="49" charset="-122"/>
              <a:sym typeface="+mn-ea"/>
            </a:endParaRPr>
          </a:p>
          <a:p>
            <a:pPr marL="514350" indent="-514350">
              <a:spcBef>
                <a:spcPts val="600"/>
              </a:spcBef>
              <a:spcAft>
                <a:spcPts val="600"/>
              </a:spcAft>
              <a:buFont typeface="+mj-lt"/>
              <a:buAutoNum type="arabicPeriod"/>
              <a:defRPr/>
            </a:pPr>
            <a:r>
              <a:rPr lang="zh-CN" altLang="en-US" sz="2800" kern="0" dirty="0">
                <a:latin typeface="Arial Narrow" pitchFamily="34" charset="0"/>
                <a:ea typeface="楷体" panose="02010609060101010101" pitchFamily="49" charset="-122"/>
                <a:sym typeface="+mn-ea"/>
              </a:rPr>
              <a:t>带头实施安全辅导</a:t>
            </a:r>
            <a:endParaRPr lang="en-US" altLang="zh-CN" sz="2800" kern="0" dirty="0">
              <a:latin typeface="Arial Narrow" pitchFamily="34" charset="0"/>
              <a:ea typeface="楷体" panose="02010609060101010101" pitchFamily="49" charset="-122"/>
              <a:sym typeface="+mn-ea"/>
            </a:endParaRPr>
          </a:p>
          <a:p>
            <a:pPr marL="514350" indent="-514350">
              <a:spcBef>
                <a:spcPts val="600"/>
              </a:spcBef>
              <a:spcAft>
                <a:spcPts val="600"/>
              </a:spcAft>
              <a:buFont typeface="+mj-lt"/>
              <a:buAutoNum type="arabicPeriod"/>
              <a:defRPr/>
            </a:pPr>
            <a:r>
              <a:rPr lang="zh-CN" altLang="en-US" sz="2800" kern="0" dirty="0">
                <a:latin typeface="Arial Narrow" pitchFamily="34" charset="0"/>
                <a:ea typeface="楷体" panose="02010609060101010101" pitchFamily="49" charset="-122"/>
                <a:sym typeface="+mn-ea"/>
              </a:rPr>
              <a:t>带头开展安全风险识别</a:t>
            </a:r>
            <a:endParaRPr lang="en-US" altLang="zh-CN" sz="2800" kern="0" dirty="0">
              <a:latin typeface="Arial Narrow" pitchFamily="34" charset="0"/>
              <a:ea typeface="楷体" panose="02010609060101010101" pitchFamily="49" charset="-122"/>
              <a:sym typeface="+mn-ea"/>
            </a:endParaRPr>
          </a:p>
          <a:p>
            <a:pPr marL="514350" indent="-514350">
              <a:spcBef>
                <a:spcPts val="600"/>
              </a:spcBef>
              <a:spcAft>
                <a:spcPts val="600"/>
              </a:spcAft>
              <a:buFont typeface="+mj-lt"/>
              <a:buAutoNum type="arabicPeriod"/>
              <a:defRPr/>
            </a:pPr>
            <a:r>
              <a:rPr lang="zh-CN" altLang="en-US" sz="2800" kern="0" dirty="0">
                <a:latin typeface="Arial Narrow" pitchFamily="34" charset="0"/>
                <a:ea typeface="楷体" panose="02010609060101010101" pitchFamily="49" charset="-122"/>
                <a:sym typeface="+mn-ea"/>
              </a:rPr>
              <a:t>带头参与事件调查</a:t>
            </a:r>
            <a:endParaRPr lang="en-US" altLang="zh-CN" sz="2800" kern="0" dirty="0">
              <a:latin typeface="Arial Narrow" pitchFamily="34" charset="0"/>
              <a:ea typeface="楷体" panose="02010609060101010101" pitchFamily="49" charset="-122"/>
              <a:sym typeface="+mn-ea"/>
            </a:endParaRPr>
          </a:p>
          <a:p>
            <a:pPr marL="514350" indent="-514350">
              <a:spcBef>
                <a:spcPts val="600"/>
              </a:spcBef>
              <a:spcAft>
                <a:spcPts val="600"/>
              </a:spcAft>
              <a:buFont typeface="+mj-lt"/>
              <a:buAutoNum type="arabicPeriod"/>
              <a:defRPr/>
            </a:pPr>
            <a:r>
              <a:rPr lang="zh-CN" altLang="en-US" sz="2800" kern="0" dirty="0">
                <a:latin typeface="Arial Narrow" pitchFamily="34" charset="0"/>
                <a:ea typeface="楷体" panose="02010609060101010101" pitchFamily="49" charset="-122"/>
                <a:sym typeface="+mn-ea"/>
              </a:rPr>
              <a:t>带头开展安全经验分享活动</a:t>
            </a:r>
            <a:endParaRPr lang="en-US" altLang="zh-CN" sz="2800" kern="0" dirty="0">
              <a:latin typeface="Arial Narrow" pitchFamily="34" charset="0"/>
              <a:ea typeface="楷体" panose="02010609060101010101" pitchFamily="49" charset="-122"/>
              <a:sym typeface="+mn-ea"/>
            </a:endParaRPr>
          </a:p>
        </p:txBody>
      </p:sp>
      <p:grpSp>
        <p:nvGrpSpPr>
          <p:cNvPr id="9" name="组合 8"/>
          <p:cNvGrpSpPr/>
          <p:nvPr/>
        </p:nvGrpSpPr>
        <p:grpSpPr>
          <a:xfrm>
            <a:off x="8040216" y="2196153"/>
            <a:ext cx="2016224" cy="3185774"/>
            <a:chOff x="6516216" y="2196153"/>
            <a:chExt cx="2016224" cy="3185774"/>
          </a:xfrm>
        </p:grpSpPr>
        <p:sp>
          <p:nvSpPr>
            <p:cNvPr id="6" name="TextBox 5"/>
            <p:cNvSpPr txBox="1"/>
            <p:nvPr/>
          </p:nvSpPr>
          <p:spPr>
            <a:xfrm>
              <a:off x="6516216" y="2196153"/>
              <a:ext cx="2016224" cy="584775"/>
            </a:xfrm>
            <a:prstGeom prst="rect">
              <a:avLst/>
            </a:prstGeom>
            <a:noFill/>
          </p:spPr>
          <p:txBody>
            <a:bodyPr wrap="square" rtlCol="0">
              <a:spAutoFit/>
            </a:bodyPr>
            <a:lstStyle/>
            <a:p>
              <a:pPr algn="ctr"/>
              <a:r>
                <a:rPr lang="zh-CN" altLang="en-US" sz="3200" dirty="0">
                  <a:latin typeface="黑体" panose="02010609060101010101" pitchFamily="49" charset="-122"/>
                  <a:ea typeface="黑体" panose="02010609060101010101" pitchFamily="49" charset="-122"/>
                </a:rPr>
                <a:t>身先士卒</a:t>
              </a:r>
              <a:endParaRPr lang="en-US" altLang="zh-CN" sz="3200" dirty="0">
                <a:latin typeface="黑体" panose="02010609060101010101" pitchFamily="49" charset="-122"/>
                <a:ea typeface="黑体" panose="02010609060101010101" pitchFamily="49" charset="-122"/>
              </a:endParaRPr>
            </a:p>
          </p:txBody>
        </p:sp>
        <p:sp>
          <p:nvSpPr>
            <p:cNvPr id="7" name="上下箭头 6"/>
            <p:cNvSpPr/>
            <p:nvPr/>
          </p:nvSpPr>
          <p:spPr bwMode="auto">
            <a:xfrm>
              <a:off x="7452320" y="3140968"/>
              <a:ext cx="288032" cy="1224136"/>
            </a:xfrm>
            <a:prstGeom prst="up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eaLnBrk="0" hangingPunct="0"/>
              <a:endParaRPr lang="zh-CN" altLang="en-US">
                <a:latin typeface="Arial" panose="020B0604020202020204" pitchFamily="34" charset="0"/>
                <a:ea typeface="宋体" panose="02010600030101010101" pitchFamily="2" charset="-122"/>
              </a:endParaRPr>
            </a:p>
          </p:txBody>
        </p:sp>
        <p:sp>
          <p:nvSpPr>
            <p:cNvPr id="8" name="矩形 7"/>
            <p:cNvSpPr/>
            <p:nvPr/>
          </p:nvSpPr>
          <p:spPr>
            <a:xfrm>
              <a:off x="6661199" y="4797152"/>
              <a:ext cx="1832554" cy="584775"/>
            </a:xfrm>
            <a:prstGeom prst="rect">
              <a:avLst/>
            </a:prstGeom>
          </p:spPr>
          <p:txBody>
            <a:bodyPr wrap="none">
              <a:spAutoFit/>
            </a:bodyPr>
            <a:lstStyle/>
            <a:p>
              <a:pPr algn="ctr"/>
              <a:r>
                <a:rPr lang="zh-CN" altLang="en-US" sz="3200" dirty="0">
                  <a:latin typeface="黑体" panose="02010609060101010101" pitchFamily="49" charset="-122"/>
                  <a:ea typeface="黑体" panose="02010609060101010101" pitchFamily="49" charset="-122"/>
                </a:rPr>
                <a:t>有感领导</a:t>
              </a:r>
              <a:endParaRPr lang="zh-CN" altLang="en-US" sz="3200" dirty="0">
                <a:latin typeface="黑体" panose="02010609060101010101" pitchFamily="49" charset="-122"/>
                <a:ea typeface="黑体" panose="02010609060101010101" pitchFamily="49" charset="-122"/>
              </a:endParaRPr>
            </a:p>
          </p:txBody>
        </p:sp>
      </p:grpSp>
      <p:sp>
        <p:nvSpPr>
          <p:cNvPr id="10" name="矩形 9"/>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5095876" y="291195"/>
            <a:ext cx="5328592" cy="751111"/>
          </a:xfrm>
          <a:solidFill>
            <a:schemeClr val="accent1"/>
          </a:solidFill>
        </p:spPr>
        <p:txBody>
          <a:bodyPr/>
          <a:lstStyle/>
          <a:p>
            <a:pPr eaLnBrk="1" hangingPunct="1"/>
            <a:r>
              <a:rPr lang="zh-CN" altLang="en-US" sz="3600" b="1" dirty="0">
                <a:ea typeface="宋体" panose="02010600030101010101" pitchFamily="2" charset="-122"/>
              </a:rPr>
              <a:t>展示有感领导的途径</a:t>
            </a:r>
            <a:endParaRPr lang="zh-TW" altLang="en-US" sz="3600" b="1" dirty="0">
              <a:ea typeface="宋体" panose="02010600030101010101" pitchFamily="2" charset="-122"/>
            </a:endParaRPr>
          </a:p>
        </p:txBody>
      </p:sp>
      <p:sp>
        <p:nvSpPr>
          <p:cNvPr id="37891" name="矩形 4"/>
          <p:cNvSpPr>
            <a:spLocks noChangeArrowheads="1"/>
          </p:cNvSpPr>
          <p:nvPr/>
        </p:nvSpPr>
        <p:spPr bwMode="auto">
          <a:xfrm>
            <a:off x="2381251" y="2000251"/>
            <a:ext cx="5572125" cy="523875"/>
          </a:xfrm>
          <a:prstGeom prst="rect">
            <a:avLst/>
          </a:prstGeom>
          <a:noFill/>
          <a:ln w="9525">
            <a:noFill/>
            <a:miter lim="800000"/>
          </a:ln>
        </p:spPr>
        <p:txBody>
          <a:bodyPr>
            <a:spAutoFit/>
          </a:bodyPr>
          <a:lstStyle/>
          <a:p>
            <a:r>
              <a:rPr lang="zh-CN" altLang="en-US" sz="2800"/>
              <a:t>制定个人安全行动计划</a:t>
            </a:r>
            <a:endParaRPr lang="zh-CN" altLang="en-US" sz="2800"/>
          </a:p>
        </p:txBody>
      </p:sp>
      <p:sp>
        <p:nvSpPr>
          <p:cNvPr id="37892" name="矩形 4"/>
          <p:cNvSpPr>
            <a:spLocks noChangeArrowheads="1"/>
          </p:cNvSpPr>
          <p:nvPr/>
        </p:nvSpPr>
        <p:spPr bwMode="auto">
          <a:xfrm>
            <a:off x="2309814" y="3857626"/>
            <a:ext cx="5572125" cy="461963"/>
          </a:xfrm>
          <a:prstGeom prst="rect">
            <a:avLst/>
          </a:prstGeom>
          <a:noFill/>
          <a:ln w="9525">
            <a:noFill/>
            <a:miter lim="800000"/>
          </a:ln>
        </p:spPr>
        <p:txBody>
          <a:bodyPr>
            <a:spAutoFit/>
          </a:bodyPr>
          <a:lstStyle/>
          <a:p>
            <a:r>
              <a:rPr lang="zh-CN" altLang="en-US" sz="2400" dirty="0"/>
              <a:t>行动计划制定原则</a:t>
            </a:r>
            <a:endParaRPr lang="zh-CN" altLang="en-US" sz="2400" dirty="0"/>
          </a:p>
        </p:txBody>
      </p:sp>
      <p:sp>
        <p:nvSpPr>
          <p:cNvPr id="37893" name="矩形 4"/>
          <p:cNvSpPr>
            <a:spLocks noChangeArrowheads="1"/>
          </p:cNvSpPr>
          <p:nvPr/>
        </p:nvSpPr>
        <p:spPr bwMode="auto">
          <a:xfrm>
            <a:off x="6310314" y="3143251"/>
            <a:ext cx="3170063" cy="2308225"/>
          </a:xfrm>
          <a:prstGeom prst="rect">
            <a:avLst/>
          </a:prstGeom>
          <a:noFill/>
          <a:ln w="9525">
            <a:noFill/>
            <a:miter lim="800000"/>
          </a:ln>
        </p:spPr>
        <p:txBody>
          <a:bodyPr wrap="square">
            <a:spAutoFit/>
          </a:bodyPr>
          <a:lstStyle/>
          <a:p>
            <a:pPr>
              <a:buClr>
                <a:schemeClr val="tx2"/>
              </a:buClr>
              <a:buFont typeface="Wingdings" panose="05000000000000000000" pitchFamily="2" charset="2"/>
              <a:buChar char="l"/>
            </a:pPr>
            <a:r>
              <a:rPr lang="zh-CN" altLang="en-US" sz="2400" dirty="0"/>
              <a:t>可量化原则</a:t>
            </a:r>
            <a:endParaRPr lang="en-US" altLang="zh-CN" sz="2400" dirty="0"/>
          </a:p>
          <a:p>
            <a:pPr>
              <a:buClr>
                <a:schemeClr val="tx2"/>
              </a:buClr>
              <a:buFont typeface="Wingdings" panose="05000000000000000000" pitchFamily="2" charset="2"/>
              <a:buChar char="l"/>
            </a:pPr>
            <a:r>
              <a:rPr lang="zh-CN" altLang="en-US" sz="2400" dirty="0"/>
              <a:t>可执行原则</a:t>
            </a:r>
            <a:endParaRPr lang="en-US" altLang="zh-CN" sz="2400" dirty="0"/>
          </a:p>
          <a:p>
            <a:pPr>
              <a:buClr>
                <a:schemeClr val="tx2"/>
              </a:buClr>
              <a:buFont typeface="Wingdings" panose="05000000000000000000" pitchFamily="2" charset="2"/>
              <a:buChar char="l"/>
            </a:pPr>
            <a:r>
              <a:rPr lang="zh-CN" altLang="en-US" sz="2400" dirty="0"/>
              <a:t>可坚持原则</a:t>
            </a:r>
            <a:endParaRPr lang="en-US" altLang="zh-CN" sz="2400" dirty="0"/>
          </a:p>
          <a:p>
            <a:pPr>
              <a:buClr>
                <a:schemeClr val="tx2"/>
              </a:buClr>
              <a:buFont typeface="Wingdings" panose="05000000000000000000" pitchFamily="2" charset="2"/>
              <a:buChar char="l"/>
            </a:pPr>
            <a:r>
              <a:rPr lang="zh-CN" altLang="en-US" sz="2400" dirty="0"/>
              <a:t>可更新原则</a:t>
            </a:r>
            <a:endParaRPr lang="en-US" altLang="zh-CN" sz="2400" dirty="0"/>
          </a:p>
          <a:p>
            <a:pPr>
              <a:buClr>
                <a:schemeClr val="tx2"/>
              </a:buClr>
              <a:buFont typeface="Wingdings" panose="05000000000000000000" pitchFamily="2" charset="2"/>
              <a:buChar char="l"/>
            </a:pPr>
            <a:r>
              <a:rPr lang="zh-CN" altLang="en-US" sz="2400" dirty="0"/>
              <a:t>可视、可感受原则</a:t>
            </a:r>
            <a:endParaRPr lang="en-US" altLang="zh-CN" sz="2400" dirty="0"/>
          </a:p>
          <a:p>
            <a:pPr>
              <a:buClr>
                <a:schemeClr val="tx2"/>
              </a:buClr>
            </a:pPr>
            <a:endParaRPr lang="zh-CN" altLang="en-US" sz="2400" dirty="0"/>
          </a:p>
        </p:txBody>
      </p:sp>
      <p:sp>
        <p:nvSpPr>
          <p:cNvPr id="6" name="矩形 5"/>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矩形 4"/>
          <p:cNvSpPr>
            <a:spLocks noChangeArrowheads="1"/>
          </p:cNvSpPr>
          <p:nvPr/>
        </p:nvSpPr>
        <p:spPr bwMode="auto">
          <a:xfrm>
            <a:off x="2783632" y="1530103"/>
            <a:ext cx="5572125" cy="523875"/>
          </a:xfrm>
          <a:prstGeom prst="rect">
            <a:avLst/>
          </a:prstGeom>
          <a:noFill/>
          <a:ln w="9525">
            <a:noFill/>
            <a:miter lim="800000"/>
          </a:ln>
        </p:spPr>
        <p:txBody>
          <a:bodyPr>
            <a:spAutoFit/>
          </a:bodyPr>
          <a:lstStyle/>
          <a:p>
            <a:r>
              <a:rPr lang="zh-CN" altLang="en-US" sz="2800" dirty="0"/>
              <a:t>个人行动计划实施步骤</a:t>
            </a:r>
            <a:endParaRPr lang="zh-CN" altLang="en-US" sz="2800" dirty="0"/>
          </a:p>
        </p:txBody>
      </p:sp>
      <p:sp>
        <p:nvSpPr>
          <p:cNvPr id="38916" name="矩形 6"/>
          <p:cNvSpPr>
            <a:spLocks noChangeArrowheads="1"/>
          </p:cNvSpPr>
          <p:nvPr/>
        </p:nvSpPr>
        <p:spPr bwMode="auto">
          <a:xfrm>
            <a:off x="2667001" y="2500313"/>
            <a:ext cx="6429375" cy="3416300"/>
          </a:xfrm>
          <a:prstGeom prst="rect">
            <a:avLst/>
          </a:prstGeom>
          <a:noFill/>
          <a:ln w="9525">
            <a:noFill/>
            <a:miter lim="800000"/>
          </a:ln>
        </p:spPr>
        <p:txBody>
          <a:bodyPr>
            <a:spAutoFit/>
          </a:bodyPr>
          <a:lstStyle/>
          <a:p>
            <a:pPr>
              <a:buClr>
                <a:schemeClr val="tx2"/>
              </a:buClr>
              <a:buFont typeface="Wingdings" panose="05000000000000000000" pitchFamily="2" charset="2"/>
              <a:buChar char="l"/>
            </a:pPr>
            <a:r>
              <a:rPr lang="zh-CN" altLang="en-US" sz="2400" dirty="0"/>
              <a:t>根据自己分管业务和承诺制定计划</a:t>
            </a:r>
            <a:endParaRPr lang="en-US" altLang="zh-CN" sz="2400" dirty="0"/>
          </a:p>
          <a:p>
            <a:pPr>
              <a:buClr>
                <a:schemeClr val="tx2"/>
              </a:buClr>
              <a:buFont typeface="Wingdings" panose="05000000000000000000" pitchFamily="2" charset="2"/>
              <a:buChar char="l"/>
            </a:pPr>
            <a:r>
              <a:rPr lang="zh-CN" altLang="en-US" sz="2400" dirty="0"/>
              <a:t>计划制定完毕必须与直线上级领导沟通</a:t>
            </a:r>
            <a:endParaRPr lang="en-US" altLang="zh-CN" sz="2400" dirty="0"/>
          </a:p>
          <a:p>
            <a:pPr>
              <a:buClr>
                <a:schemeClr val="tx2"/>
              </a:buClr>
              <a:buFont typeface="Wingdings" panose="05000000000000000000" pitchFamily="2" charset="2"/>
              <a:buChar char="l"/>
            </a:pPr>
            <a:r>
              <a:rPr lang="zh-CN" altLang="en-US" sz="2400" dirty="0"/>
              <a:t>计划备案、公示</a:t>
            </a:r>
            <a:endParaRPr lang="en-US" altLang="zh-CN" sz="2400" dirty="0"/>
          </a:p>
          <a:p>
            <a:pPr>
              <a:buClr>
                <a:schemeClr val="tx2"/>
              </a:buClr>
              <a:buFont typeface="Wingdings" panose="05000000000000000000" pitchFamily="2" charset="2"/>
              <a:buChar char="l"/>
            </a:pPr>
            <a:r>
              <a:rPr lang="zh-CN" altLang="en-US" sz="2400" dirty="0"/>
              <a:t>实施计划</a:t>
            </a:r>
            <a:endParaRPr lang="en-US" altLang="zh-CN" sz="2400" dirty="0"/>
          </a:p>
          <a:p>
            <a:pPr>
              <a:buClr>
                <a:schemeClr val="tx2"/>
              </a:buClr>
              <a:buFont typeface="Wingdings" panose="05000000000000000000" pitchFamily="2" charset="2"/>
              <a:buChar char="l"/>
            </a:pPr>
            <a:r>
              <a:rPr lang="zh-CN" altLang="en-US" sz="2400" dirty="0"/>
              <a:t>每半年要与直线上级领导汇报计划执行情况</a:t>
            </a:r>
            <a:endParaRPr lang="en-US" altLang="zh-CN" sz="2400" dirty="0"/>
          </a:p>
          <a:p>
            <a:pPr>
              <a:buClr>
                <a:schemeClr val="tx2"/>
              </a:buClr>
              <a:buFont typeface="Wingdings" panose="05000000000000000000" pitchFamily="2" charset="2"/>
              <a:buChar char="l"/>
            </a:pPr>
            <a:r>
              <a:rPr lang="zh-CN" altLang="en-US" sz="2400" dirty="0"/>
              <a:t>每年向直线上级领导提交计划完成情况</a:t>
            </a:r>
            <a:endParaRPr lang="en-US" altLang="zh-CN" sz="2400" dirty="0"/>
          </a:p>
          <a:p>
            <a:pPr>
              <a:buClr>
                <a:schemeClr val="tx2"/>
              </a:buClr>
              <a:buFont typeface="Wingdings" panose="05000000000000000000" pitchFamily="2" charset="2"/>
              <a:buChar char="l"/>
            </a:pPr>
            <a:r>
              <a:rPr lang="zh-CN" altLang="en-US" sz="2400" dirty="0"/>
              <a:t>审核（计划实施证据、访谈员工感受）</a:t>
            </a:r>
            <a:endParaRPr lang="en-US" altLang="zh-CN" sz="2400" dirty="0"/>
          </a:p>
          <a:p>
            <a:pPr>
              <a:buClr>
                <a:schemeClr val="tx2"/>
              </a:buClr>
              <a:buFont typeface="Wingdings" panose="05000000000000000000" pitchFamily="2" charset="2"/>
              <a:buChar char="l"/>
            </a:pPr>
            <a:r>
              <a:rPr lang="zh-CN" altLang="en-US" sz="2400" dirty="0"/>
              <a:t>业绩考核</a:t>
            </a:r>
            <a:endParaRPr lang="en-US" altLang="zh-CN" sz="2400" dirty="0"/>
          </a:p>
          <a:p>
            <a:pPr>
              <a:buClr>
                <a:schemeClr val="tx2"/>
              </a:buClr>
              <a:buFont typeface="Wingdings" panose="05000000000000000000" pitchFamily="2" charset="2"/>
              <a:buChar char="l"/>
            </a:pPr>
            <a:endParaRPr lang="zh-CN" altLang="en-US" sz="2400" dirty="0"/>
          </a:p>
        </p:txBody>
      </p:sp>
      <p:sp>
        <p:nvSpPr>
          <p:cNvPr id="6" name="Rectangle 2"/>
          <p:cNvSpPr>
            <a:spLocks noGrp="1" noChangeArrowheads="1"/>
          </p:cNvSpPr>
          <p:nvPr>
            <p:ph type="title"/>
          </p:nvPr>
        </p:nvSpPr>
        <p:spPr>
          <a:xfrm>
            <a:off x="4439816" y="227089"/>
            <a:ext cx="5328592" cy="751111"/>
          </a:xfrm>
          <a:solidFill>
            <a:schemeClr val="accent1"/>
          </a:solidFill>
        </p:spPr>
        <p:txBody>
          <a:bodyPr/>
          <a:lstStyle/>
          <a:p>
            <a:pPr eaLnBrk="1" hangingPunct="1"/>
            <a:r>
              <a:rPr lang="zh-CN" altLang="en-US" sz="3600" b="1" dirty="0">
                <a:ea typeface="宋体" panose="02010600030101010101" pitchFamily="2" charset="-122"/>
              </a:rPr>
              <a:t>展示有感领导的途径</a:t>
            </a:r>
            <a:endParaRPr lang="zh-TW" altLang="en-US" sz="3600" b="1" dirty="0">
              <a:ea typeface="宋体" panose="02010600030101010101" pitchFamily="2" charset="-122"/>
            </a:endParaRPr>
          </a:p>
        </p:txBody>
      </p:sp>
      <p:sp>
        <p:nvSpPr>
          <p:cNvPr id="5" name="矩形 4"/>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内容占位符 6"/>
          <p:cNvGraphicFramePr>
            <a:graphicFrameLocks noGrp="1"/>
          </p:cNvGraphicFramePr>
          <p:nvPr>
            <p:ph idx="1"/>
          </p:nvPr>
        </p:nvGraphicFramePr>
        <p:xfrm>
          <a:off x="2452688" y="2714625"/>
          <a:ext cx="7858176" cy="3517456"/>
        </p:xfrm>
        <a:graphic>
          <a:graphicData uri="http://schemas.openxmlformats.org/drawingml/2006/table">
            <a:tbl>
              <a:tblPr firstRow="1" bandRow="1">
                <a:tableStyleId>{E8B1032C-EA38-4F05-BA0D-38AFFFC7BED3}</a:tableStyleId>
              </a:tblPr>
              <a:tblGrid>
                <a:gridCol w="785816"/>
                <a:gridCol w="1833576"/>
                <a:gridCol w="2309828"/>
                <a:gridCol w="1071570"/>
                <a:gridCol w="1071570"/>
                <a:gridCol w="785816"/>
              </a:tblGrid>
              <a:tr h="370840">
                <a:tc>
                  <a:txBody>
                    <a:bodyPr/>
                    <a:lstStyle/>
                    <a:p>
                      <a:pPr algn="ctr">
                        <a:spcAft>
                          <a:spcPts val="0"/>
                        </a:spcAft>
                      </a:pPr>
                      <a:r>
                        <a:rPr lang="zh-CN" sz="1200" kern="0" dirty="0"/>
                        <a:t>序号</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spcAft>
                          <a:spcPts val="0"/>
                        </a:spcAft>
                      </a:pPr>
                      <a:r>
                        <a:rPr lang="zh-CN" sz="1200" kern="0" dirty="0"/>
                        <a:t>个人安全行动工作项目</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spcAft>
                          <a:spcPts val="0"/>
                        </a:spcAft>
                      </a:pPr>
                      <a:r>
                        <a:rPr lang="zh-CN" sz="1200" kern="0" dirty="0"/>
                        <a:t>具体工作内容</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lnSpc>
                          <a:spcPts val="1800"/>
                        </a:lnSpc>
                        <a:spcAft>
                          <a:spcPts val="0"/>
                        </a:spcAft>
                      </a:pPr>
                      <a:r>
                        <a:rPr lang="zh-CN" sz="1200" kern="0" dirty="0"/>
                        <a:t>活动频次</a:t>
                      </a:r>
                      <a:r>
                        <a:rPr lang="en-US" altLang="zh-CN" sz="1200" kern="0" baseline="0" dirty="0"/>
                        <a:t>    </a:t>
                      </a:r>
                      <a:r>
                        <a:rPr lang="zh-CN" sz="1200" kern="0" dirty="0"/>
                        <a:t>计划完成时间</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lnSpc>
                          <a:spcPts val="1800"/>
                        </a:lnSpc>
                        <a:spcAft>
                          <a:spcPts val="0"/>
                        </a:spcAft>
                      </a:pPr>
                      <a:r>
                        <a:rPr lang="zh-CN" sz="1200" kern="0" dirty="0"/>
                        <a:t>实施记录</a:t>
                      </a:r>
                      <a:r>
                        <a:rPr lang="en-US" altLang="zh-CN" sz="1200" kern="0" dirty="0"/>
                        <a:t>     </a:t>
                      </a:r>
                      <a:r>
                        <a:rPr lang="en-US" sz="1200" kern="0" dirty="0"/>
                        <a:t>(</a:t>
                      </a:r>
                      <a:r>
                        <a:rPr lang="zh-CN" sz="1200" kern="0" dirty="0"/>
                        <a:t>是否完成</a:t>
                      </a:r>
                      <a:r>
                        <a:rPr lang="en-US" sz="1200" kern="0" dirty="0"/>
                        <a:t>)</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spcAft>
                          <a:spcPts val="0"/>
                        </a:spcAft>
                      </a:pPr>
                      <a:r>
                        <a:rPr lang="zh-CN" sz="1200" kern="0" dirty="0"/>
                        <a:t>备注</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r>
              <a:tr h="370840">
                <a:tc>
                  <a:txBody>
                    <a:bodyPr/>
                    <a:lstStyle/>
                    <a:p>
                      <a:pPr algn="ctr">
                        <a:spcAft>
                          <a:spcPts val="0"/>
                        </a:spcAft>
                      </a:pPr>
                      <a:r>
                        <a:rPr lang="zh-CN" sz="1200" kern="0"/>
                        <a:t>一、</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just">
                        <a:spcAft>
                          <a:spcPts val="0"/>
                        </a:spcAft>
                      </a:pPr>
                      <a:r>
                        <a:rPr lang="zh-CN" sz="1200" kern="100" dirty="0"/>
                        <a:t>组织开展隐患管理与监控</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just">
                        <a:spcAft>
                          <a:spcPts val="0"/>
                        </a:spcAft>
                      </a:pPr>
                      <a:r>
                        <a:rPr lang="zh-CN" sz="1200" kern="0" dirty="0"/>
                        <a:t>对部门重大隐患治理、受控情况进行跟踪检查。</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ctr">
                        <a:spcAft>
                          <a:spcPts val="0"/>
                        </a:spcAft>
                      </a:pPr>
                      <a:r>
                        <a:rPr lang="zh-CN" sz="1200" kern="0" dirty="0"/>
                        <a:t>每月</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ctr">
                        <a:spcAft>
                          <a:spcPts val="0"/>
                        </a:spcAft>
                      </a:pPr>
                      <a:endParaRPr lang="en-US" sz="1200" kern="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oFill/>
                  </a:tcPr>
                </a:tc>
                <a:tc>
                  <a:txBody>
                    <a:bodyPr/>
                    <a:lstStyle/>
                    <a:p>
                      <a:pPr algn="just">
                        <a:spcAft>
                          <a:spcPts val="0"/>
                        </a:spcAft>
                      </a:pPr>
                      <a:endParaRPr lang="en-US" sz="1200" kern="100" dirty="0">
                        <a:latin typeface="Times New Roman" panose="02020603050405020304"/>
                        <a:ea typeface="宋体" panose="02010600030101010101" pitchFamily="2" charset="-122"/>
                        <a:cs typeface="Times New Roman" panose="02020603050405020304"/>
                      </a:endParaRPr>
                    </a:p>
                  </a:txBody>
                  <a:tcPr marL="68580" marR="68580" marT="0" marB="0">
                    <a:noFill/>
                  </a:tcPr>
                </a:tc>
              </a:tr>
              <a:tr h="370840">
                <a:tc>
                  <a:txBody>
                    <a:bodyPr/>
                    <a:lstStyle/>
                    <a:p>
                      <a:pPr algn="ctr">
                        <a:spcAft>
                          <a:spcPts val="0"/>
                        </a:spcAft>
                      </a:pPr>
                      <a:r>
                        <a:rPr lang="zh-CN" sz="1200" kern="0"/>
                        <a:t>二、</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just">
                        <a:spcAft>
                          <a:spcPts val="0"/>
                        </a:spcAft>
                      </a:pPr>
                      <a:r>
                        <a:rPr lang="zh-CN" sz="1200" kern="0"/>
                        <a:t>安全观察与沟通</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just">
                        <a:spcAft>
                          <a:spcPts val="0"/>
                        </a:spcAft>
                      </a:pPr>
                      <a:r>
                        <a:rPr lang="zh-CN" sz="1200" kern="100"/>
                        <a:t>坚持现场开展安全审核。</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spcAft>
                          <a:spcPts val="0"/>
                        </a:spcAft>
                      </a:pPr>
                      <a:r>
                        <a:rPr lang="zh-CN" sz="1200" kern="0" dirty="0"/>
                        <a:t>每周</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spcAft>
                          <a:spcPts val="0"/>
                        </a:spcAft>
                      </a:pPr>
                      <a:endParaRPr lang="en-US" sz="1200" kern="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tc>
                <a:tc>
                  <a:txBody>
                    <a:bodyPr/>
                    <a:lstStyle/>
                    <a:p>
                      <a:pPr algn="just">
                        <a:spcAft>
                          <a:spcPts val="0"/>
                        </a:spcAft>
                      </a:pPr>
                      <a:endParaRPr lang="en-US" sz="1200" kern="100" dirty="0">
                        <a:latin typeface="Times New Roman" panose="02020603050405020304"/>
                        <a:ea typeface="宋体" panose="02010600030101010101" pitchFamily="2" charset="-122"/>
                        <a:cs typeface="Times New Roman" panose="02020603050405020304"/>
                      </a:endParaRPr>
                    </a:p>
                  </a:txBody>
                  <a:tcPr marL="68580" marR="68580" marT="0" marB="0"/>
                </a:tc>
              </a:tr>
              <a:tr h="370840">
                <a:tc>
                  <a:txBody>
                    <a:bodyPr/>
                    <a:lstStyle/>
                    <a:p>
                      <a:pPr algn="ctr">
                        <a:spcAft>
                          <a:spcPts val="0"/>
                        </a:spcAft>
                      </a:pPr>
                      <a:r>
                        <a:rPr lang="zh-CN" sz="1200" kern="0"/>
                        <a:t>三、</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just">
                        <a:spcAft>
                          <a:spcPts val="0"/>
                        </a:spcAft>
                      </a:pPr>
                      <a:r>
                        <a:rPr lang="zh-CN" sz="1200" kern="0" dirty="0"/>
                        <a:t>事故跟踪</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just">
                        <a:spcAft>
                          <a:spcPts val="0"/>
                        </a:spcAft>
                      </a:pPr>
                      <a:r>
                        <a:rPr lang="zh-CN" sz="1200" kern="0" dirty="0"/>
                        <a:t>对本部门事故事件防范措施的落实情况进行跟踪。</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ctr">
                        <a:spcAft>
                          <a:spcPts val="0"/>
                        </a:spcAft>
                      </a:pPr>
                      <a:r>
                        <a:rPr lang="zh-CN" sz="1200" kern="0"/>
                        <a:t>随机</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ctr">
                        <a:spcAft>
                          <a:spcPts val="0"/>
                        </a:spcAft>
                      </a:pPr>
                      <a:endParaRPr lang="en-US" sz="1200" kern="0" dirty="0">
                        <a:latin typeface="方正仿宋简体"/>
                        <a:ea typeface="宋体" panose="02010600030101010101" pitchFamily="2" charset="-122"/>
                        <a:cs typeface="宋体" panose="02010600030101010101" pitchFamily="2" charset="-122"/>
                      </a:endParaRPr>
                    </a:p>
                  </a:txBody>
                  <a:tcPr marL="68580" marR="68580" marT="0" marB="0" anchor="ctr">
                    <a:noFill/>
                  </a:tcPr>
                </a:tc>
                <a:tc>
                  <a:txBody>
                    <a:bodyPr/>
                    <a:lstStyle/>
                    <a:p>
                      <a:pPr algn="ctr">
                        <a:spcAft>
                          <a:spcPts val="0"/>
                        </a:spcAft>
                      </a:pPr>
                      <a:endParaRPr lang="en-US" sz="1200" kern="0" dirty="0">
                        <a:latin typeface="方正仿宋简体"/>
                        <a:ea typeface="宋体" panose="02010600030101010101" pitchFamily="2" charset="-122"/>
                        <a:cs typeface="宋体" panose="02010600030101010101" pitchFamily="2" charset="-122"/>
                      </a:endParaRPr>
                    </a:p>
                  </a:txBody>
                  <a:tcPr marL="68580" marR="68580" marT="0" marB="0" anchor="ctr">
                    <a:noFill/>
                  </a:tcPr>
                </a:tc>
              </a:tr>
              <a:tr h="370840">
                <a:tc>
                  <a:txBody>
                    <a:bodyPr/>
                    <a:lstStyle/>
                    <a:p>
                      <a:pPr algn="ctr">
                        <a:spcAft>
                          <a:spcPts val="0"/>
                        </a:spcAft>
                      </a:pPr>
                      <a:r>
                        <a:rPr lang="zh-CN" sz="1200" kern="0"/>
                        <a:t>四、</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just">
                        <a:spcAft>
                          <a:spcPts val="0"/>
                        </a:spcAft>
                      </a:pPr>
                      <a:r>
                        <a:rPr lang="zh-CN" sz="1200" kern="0"/>
                        <a:t>组织部门月度安全会议</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just">
                        <a:spcAft>
                          <a:spcPts val="0"/>
                        </a:spcAft>
                      </a:pPr>
                      <a:r>
                        <a:rPr lang="zh-CN" sz="1200" kern="0"/>
                        <a:t>分析本部门安全工作现状，提出改进建议。</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spcAft>
                          <a:spcPts val="0"/>
                        </a:spcAft>
                      </a:pPr>
                      <a:r>
                        <a:rPr lang="zh-CN" sz="1200" kern="100"/>
                        <a:t>每月</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spcAft>
                          <a:spcPts val="0"/>
                        </a:spcAft>
                      </a:pPr>
                      <a:endParaRPr lang="en-US" sz="1200" kern="0">
                        <a:latin typeface="方正仿宋简体"/>
                        <a:ea typeface="宋体" panose="02010600030101010101" pitchFamily="2" charset="-122"/>
                        <a:cs typeface="宋体" panose="02010600030101010101" pitchFamily="2" charset="-122"/>
                      </a:endParaRPr>
                    </a:p>
                  </a:txBody>
                  <a:tcPr marL="68580" marR="68580" marT="0" marB="0" anchor="ctr"/>
                </a:tc>
                <a:tc>
                  <a:txBody>
                    <a:bodyPr/>
                    <a:lstStyle/>
                    <a:p>
                      <a:pPr algn="ctr">
                        <a:spcAft>
                          <a:spcPts val="0"/>
                        </a:spcAft>
                      </a:pPr>
                      <a:endParaRPr lang="en-US" sz="1200" kern="0" dirty="0">
                        <a:latin typeface="方正仿宋简体"/>
                        <a:ea typeface="宋体" panose="02010600030101010101" pitchFamily="2" charset="-122"/>
                        <a:cs typeface="宋体" panose="02010600030101010101" pitchFamily="2" charset="-122"/>
                      </a:endParaRPr>
                    </a:p>
                  </a:txBody>
                  <a:tcPr marL="68580" marR="68580" marT="0" marB="0" anchor="ctr"/>
                </a:tc>
              </a:tr>
              <a:tr h="370840">
                <a:tc gridSpan="6">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zh-CN" altLang="en-US" sz="1400" kern="1200" dirty="0"/>
                        <a:t>直线领导对计划的审核意见：</a:t>
                      </a:r>
                      <a:endParaRPr lang="zh-CN" altLang="en-US" sz="1400" kern="1200" dirty="0"/>
                    </a:p>
                    <a:p>
                      <a:pPr algn="just">
                        <a:spcAft>
                          <a:spcPts val="0"/>
                        </a:spcAft>
                      </a:pPr>
                      <a:endParaRPr lang="en-US" altLang="zh-CN" sz="1400" kern="100" dirty="0"/>
                    </a:p>
                    <a:p>
                      <a:pPr algn="just">
                        <a:spcAft>
                          <a:spcPts val="0"/>
                        </a:spcAft>
                      </a:pPr>
                      <a:r>
                        <a:rPr lang="zh-CN" altLang="en-US" sz="1400" kern="1200" dirty="0"/>
                        <a:t>                                同意                                       签字：</a:t>
                      </a:r>
                      <a:r>
                        <a:rPr lang="en-US" altLang="zh-CN" sz="1400" b="1" dirty="0"/>
                        <a:t>× × ×</a:t>
                      </a:r>
                      <a:r>
                        <a:rPr lang="zh-CN" altLang="en-US" sz="1400" b="1" dirty="0"/>
                        <a:t> </a:t>
                      </a:r>
                      <a:r>
                        <a:rPr lang="en-US" sz="1400" kern="1200" dirty="0"/>
                        <a:t>             </a:t>
                      </a:r>
                      <a:r>
                        <a:rPr lang="zh-CN" altLang="en-US" sz="1400" kern="1200" dirty="0"/>
                        <a:t>年</a:t>
                      </a:r>
                      <a:r>
                        <a:rPr lang="en-US" sz="1400" kern="1200" dirty="0"/>
                        <a:t>    </a:t>
                      </a:r>
                      <a:r>
                        <a:rPr lang="zh-CN" altLang="en-US" sz="1400" kern="1200" dirty="0"/>
                        <a:t>月</a:t>
                      </a:r>
                      <a:r>
                        <a:rPr lang="en-US" sz="1400" kern="1200" dirty="0"/>
                        <a:t>    </a:t>
                      </a:r>
                      <a:r>
                        <a:rPr lang="zh-CN" altLang="en-US" sz="1400" kern="1200" dirty="0"/>
                        <a:t>日</a:t>
                      </a:r>
                      <a:endParaRPr lang="en-US" altLang="zh-CN" sz="1400" kern="100" dirty="0"/>
                    </a:p>
                    <a:p>
                      <a:pPr algn="just">
                        <a:spcAft>
                          <a:spcPts val="0"/>
                        </a:spcAft>
                      </a:pPr>
                      <a:endParaRPr lang="zh-CN" sz="1050" kern="100" dirty="0">
                        <a:latin typeface="Times New Roman" panose="02020603050405020304"/>
                        <a:ea typeface="宋体" panose="02010600030101010101" pitchFamily="2" charset="-122"/>
                        <a:cs typeface="Times New Roman" panose="02020603050405020304"/>
                      </a:endParaRPr>
                    </a:p>
                  </a:txBody>
                  <a:tcPr marL="68580" marR="68580" marT="0" marB="0" anchor="ctr">
                    <a:noFill/>
                  </a:tcPr>
                </a:tc>
                <a:tc hMerge="1">
                  <a:tcPr marL="68580" marR="68580" marT="0" marB="0" anchor="ctr"/>
                </a:tc>
                <a:tc hMerge="1">
                  <a:tcPr marL="68580" marR="68580" marT="0" marB="0" anchor="ctr"/>
                </a:tc>
                <a:tc hMerge="1">
                  <a:tcPr marL="68580" marR="68580" marT="0" marB="0" anchor="ctr"/>
                </a:tc>
                <a:tc hMerge="1">
                  <a:tcPr marL="68580" marR="68580" marT="0" marB="0" anchor="ctr"/>
                </a:tc>
                <a:tc hMerge="1">
                  <a:tcPr marL="68580" marR="68580" marT="0" marB="0" anchor="ctr"/>
                </a:tc>
              </a:tr>
              <a:tr h="370840">
                <a:tc gridSpan="6">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zh-CN" altLang="en-US" sz="1400" kern="1200" dirty="0"/>
                        <a:t>直线领导对计划完成情况的考核意见：</a:t>
                      </a:r>
                      <a:endParaRPr lang="en-US" altLang="zh-CN" sz="1400" kern="1200" dirty="0"/>
                    </a:p>
                    <a:p>
                      <a:pPr marL="0" marR="0" indent="0" algn="just" defTabSz="914400" rtl="0" eaLnBrk="1" fontAlgn="auto" latinLnBrk="0" hangingPunct="1">
                        <a:lnSpc>
                          <a:spcPct val="100000"/>
                        </a:lnSpc>
                        <a:spcBef>
                          <a:spcPts val="0"/>
                        </a:spcBef>
                        <a:spcAft>
                          <a:spcPts val="0"/>
                        </a:spcAft>
                        <a:buClrTx/>
                        <a:buSzTx/>
                        <a:buFontTx/>
                        <a:buNone/>
                        <a:defRPr/>
                      </a:pPr>
                      <a:endParaRPr lang="en-US" altLang="zh-CN" sz="1400" kern="1200" dirty="0"/>
                    </a:p>
                    <a:p>
                      <a:pPr marL="0" marR="0" indent="0" algn="just" defTabSz="914400" rtl="0" eaLnBrk="1" fontAlgn="auto" latinLnBrk="0" hangingPunct="1">
                        <a:lnSpc>
                          <a:spcPct val="100000"/>
                        </a:lnSpc>
                        <a:spcBef>
                          <a:spcPts val="0"/>
                        </a:spcBef>
                        <a:spcAft>
                          <a:spcPts val="0"/>
                        </a:spcAft>
                        <a:buClrTx/>
                        <a:buSzTx/>
                        <a:buFontTx/>
                        <a:buNone/>
                        <a:defRPr/>
                      </a:pPr>
                      <a:r>
                        <a:rPr lang="zh-CN" altLang="en-US" sz="1400" kern="1200" dirty="0"/>
                        <a:t>                                                                             签字：</a:t>
                      </a:r>
                      <a:r>
                        <a:rPr lang="en-US" sz="1400" kern="1200" dirty="0"/>
                        <a:t> </a:t>
                      </a:r>
                      <a:r>
                        <a:rPr lang="en-US" altLang="zh-CN" sz="1400" b="1" dirty="0"/>
                        <a:t>× × ×</a:t>
                      </a:r>
                      <a:r>
                        <a:rPr lang="zh-CN" altLang="en-US" sz="1400" b="1" dirty="0"/>
                        <a:t> </a:t>
                      </a:r>
                      <a:r>
                        <a:rPr lang="en-US" sz="1400" kern="1200" dirty="0"/>
                        <a:t>            </a:t>
                      </a:r>
                      <a:r>
                        <a:rPr lang="zh-CN" altLang="en-US" sz="1400" kern="1200" dirty="0"/>
                        <a:t>年</a:t>
                      </a:r>
                      <a:r>
                        <a:rPr lang="en-US" sz="1400" kern="1200" dirty="0"/>
                        <a:t>    </a:t>
                      </a:r>
                      <a:r>
                        <a:rPr lang="zh-CN" altLang="en-US" sz="1400" kern="1200" dirty="0"/>
                        <a:t>月</a:t>
                      </a:r>
                      <a:r>
                        <a:rPr lang="en-US" sz="1400" kern="1200" dirty="0"/>
                        <a:t>    </a:t>
                      </a:r>
                      <a:r>
                        <a:rPr lang="zh-CN" altLang="en-US" sz="1400" kern="1200" dirty="0"/>
                        <a:t>日</a:t>
                      </a:r>
                      <a:endParaRPr lang="zh-CN" altLang="en-US" sz="1400" kern="1200" dirty="0"/>
                    </a:p>
                    <a:p>
                      <a:pPr algn="just">
                        <a:spcAft>
                          <a:spcPts val="0"/>
                        </a:spcAft>
                      </a:pPr>
                      <a:endParaRPr lang="zh-CN" sz="1050" kern="100" dirty="0">
                        <a:latin typeface="Times New Roman" panose="02020603050405020304"/>
                        <a:ea typeface="宋体" panose="02010600030101010101" pitchFamily="2" charset="-122"/>
                        <a:cs typeface="Times New Roman" panose="02020603050405020304"/>
                      </a:endParaRPr>
                    </a:p>
                  </a:txBody>
                  <a:tcPr marL="68580" marR="68580" marT="0" marB="0" anchor="ctr"/>
                </a:tc>
                <a:tc hMerge="1">
                  <a:tcPr marL="68580" marR="68580" marT="0" marB="0" anchor="ctr"/>
                </a:tc>
                <a:tc hMerge="1">
                  <a:tcPr marL="68580" marR="68580" marT="0" marB="0" anchor="ctr"/>
                </a:tc>
                <a:tc hMerge="1">
                  <a:tcPr marL="68580" marR="68580" marT="0" marB="0" anchor="ctr"/>
                </a:tc>
                <a:tc hMerge="1">
                  <a:tcPr marL="68580" marR="68580" marT="0" marB="0" anchor="ctr"/>
                </a:tc>
                <a:tc hMerge="1">
                  <a:tcPr marL="68580" marR="68580" marT="0" marB="0" anchor="ctr"/>
                </a:tc>
              </a:tr>
            </a:tbl>
          </a:graphicData>
        </a:graphic>
      </p:graphicFrame>
      <p:sp>
        <p:nvSpPr>
          <p:cNvPr id="39987" name="矩形 5"/>
          <p:cNvSpPr>
            <a:spLocks noChangeArrowheads="1"/>
          </p:cNvSpPr>
          <p:nvPr/>
        </p:nvSpPr>
        <p:spPr bwMode="auto">
          <a:xfrm>
            <a:off x="2667001" y="1571626"/>
            <a:ext cx="6715125" cy="523875"/>
          </a:xfrm>
          <a:prstGeom prst="rect">
            <a:avLst/>
          </a:prstGeom>
          <a:noFill/>
          <a:ln w="9525">
            <a:noFill/>
            <a:miter lim="800000"/>
          </a:ln>
        </p:spPr>
        <p:txBody>
          <a:bodyPr>
            <a:spAutoFit/>
          </a:bodyPr>
          <a:lstStyle/>
          <a:p>
            <a:r>
              <a:rPr lang="zh-CN" altLang="en-US" sz="2800" dirty="0"/>
              <a:t>个人行动计划表</a:t>
            </a:r>
            <a:r>
              <a:rPr lang="en-US" altLang="zh-CN" sz="2800" dirty="0"/>
              <a:t>---</a:t>
            </a:r>
            <a:r>
              <a:rPr lang="zh-CN" altLang="en-US" sz="2800" dirty="0"/>
              <a:t>计划制定与备案</a:t>
            </a:r>
            <a:endParaRPr lang="zh-CN" altLang="en-US" sz="2800" dirty="0"/>
          </a:p>
        </p:txBody>
      </p:sp>
      <p:sp>
        <p:nvSpPr>
          <p:cNvPr id="39988" name="矩形 7"/>
          <p:cNvSpPr>
            <a:spLocks noChangeArrowheads="1"/>
          </p:cNvSpPr>
          <p:nvPr/>
        </p:nvSpPr>
        <p:spPr bwMode="auto">
          <a:xfrm>
            <a:off x="2595564" y="2286001"/>
            <a:ext cx="7572375" cy="307975"/>
          </a:xfrm>
          <a:prstGeom prst="rect">
            <a:avLst/>
          </a:prstGeom>
          <a:noFill/>
          <a:ln w="9525">
            <a:noFill/>
            <a:miter lim="800000"/>
          </a:ln>
        </p:spPr>
        <p:txBody>
          <a:bodyPr>
            <a:spAutoFit/>
          </a:bodyPr>
          <a:lstStyle/>
          <a:p>
            <a:r>
              <a:rPr lang="zh-CN" altLang="en-US" sz="1400"/>
              <a:t>姓名：</a:t>
            </a:r>
            <a:r>
              <a:rPr lang="en-US" altLang="zh-CN" sz="1400"/>
              <a:t> × × ×</a:t>
            </a:r>
            <a:r>
              <a:rPr lang="zh-CN" altLang="en-US" sz="1400"/>
              <a:t>              单位 ： </a:t>
            </a:r>
            <a:r>
              <a:rPr lang="en-US" altLang="zh-CN" sz="1400"/>
              <a:t>× × ×</a:t>
            </a:r>
            <a:r>
              <a:rPr lang="zh-CN" altLang="en-US" sz="1400"/>
              <a:t>                                                职务： </a:t>
            </a:r>
            <a:r>
              <a:rPr lang="en-US" altLang="zh-CN" sz="1400"/>
              <a:t>× × ×</a:t>
            </a:r>
            <a:r>
              <a:rPr lang="zh-CN" altLang="en-US" sz="1400"/>
              <a:t>                                </a:t>
            </a:r>
            <a:endParaRPr lang="zh-CN" altLang="en-US" sz="1400"/>
          </a:p>
        </p:txBody>
      </p:sp>
      <p:sp>
        <p:nvSpPr>
          <p:cNvPr id="39989" name="矩形 9"/>
          <p:cNvSpPr>
            <a:spLocks noChangeArrowheads="1"/>
          </p:cNvSpPr>
          <p:nvPr/>
        </p:nvSpPr>
        <p:spPr bwMode="auto">
          <a:xfrm>
            <a:off x="5945189" y="3244850"/>
            <a:ext cx="1010213" cy="369332"/>
          </a:xfrm>
          <a:prstGeom prst="rect">
            <a:avLst/>
          </a:prstGeom>
          <a:noFill/>
          <a:ln w="9525">
            <a:noFill/>
            <a:miter lim="800000"/>
          </a:ln>
        </p:spPr>
        <p:txBody>
          <a:bodyPr wrap="none">
            <a:spAutoFit/>
          </a:bodyPr>
          <a:lstStyle/>
          <a:p>
            <a:r>
              <a:rPr lang="en-US" altLang="zh-CN"/>
              <a:t>× × ×</a:t>
            </a:r>
            <a:endParaRPr lang="zh-CN" altLang="en-US"/>
          </a:p>
        </p:txBody>
      </p:sp>
      <p:sp>
        <p:nvSpPr>
          <p:cNvPr id="9" name="Rectangle 2"/>
          <p:cNvSpPr>
            <a:spLocks noGrp="1" noChangeArrowheads="1"/>
          </p:cNvSpPr>
          <p:nvPr>
            <p:ph type="title"/>
          </p:nvPr>
        </p:nvSpPr>
        <p:spPr>
          <a:xfrm>
            <a:off x="4727848" y="349710"/>
            <a:ext cx="5328592" cy="751111"/>
          </a:xfrm>
          <a:solidFill>
            <a:schemeClr val="accent1"/>
          </a:solidFill>
        </p:spPr>
        <p:txBody>
          <a:bodyPr/>
          <a:lstStyle/>
          <a:p>
            <a:pPr eaLnBrk="1" hangingPunct="1"/>
            <a:r>
              <a:rPr lang="zh-CN" altLang="en-US" sz="3600" b="1" dirty="0">
                <a:ea typeface="宋体" panose="02010600030101010101" pitchFamily="2" charset="-122"/>
              </a:rPr>
              <a:t>展示有感领导的途径</a:t>
            </a:r>
            <a:endParaRPr lang="zh-TW" altLang="en-US" sz="3600" b="1" dirty="0">
              <a:ea typeface="宋体" panose="02010600030101010101" pitchFamily="2" charset="-122"/>
            </a:endParaRPr>
          </a:p>
        </p:txBody>
      </p:sp>
      <p:sp>
        <p:nvSpPr>
          <p:cNvPr id="8" name="矩形 7"/>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内容占位符 6"/>
          <p:cNvGraphicFramePr>
            <a:graphicFrameLocks noGrp="1"/>
          </p:cNvGraphicFramePr>
          <p:nvPr>
            <p:ph idx="1"/>
          </p:nvPr>
        </p:nvGraphicFramePr>
        <p:xfrm>
          <a:off x="2452688" y="2714625"/>
          <a:ext cx="7858176" cy="3517456"/>
        </p:xfrm>
        <a:graphic>
          <a:graphicData uri="http://schemas.openxmlformats.org/drawingml/2006/table">
            <a:tbl>
              <a:tblPr firstRow="1" bandRow="1">
                <a:tableStyleId>{E8B1032C-EA38-4F05-BA0D-38AFFFC7BED3}</a:tableStyleId>
              </a:tblPr>
              <a:tblGrid>
                <a:gridCol w="785816"/>
                <a:gridCol w="1833576"/>
                <a:gridCol w="2309828"/>
                <a:gridCol w="1071570"/>
                <a:gridCol w="1071570"/>
                <a:gridCol w="785816"/>
              </a:tblGrid>
              <a:tr h="370840">
                <a:tc>
                  <a:txBody>
                    <a:bodyPr/>
                    <a:lstStyle/>
                    <a:p>
                      <a:pPr algn="ctr">
                        <a:spcAft>
                          <a:spcPts val="0"/>
                        </a:spcAft>
                      </a:pPr>
                      <a:r>
                        <a:rPr lang="zh-CN" sz="1200" kern="0" dirty="0"/>
                        <a:t>序号</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spcAft>
                          <a:spcPts val="0"/>
                        </a:spcAft>
                      </a:pPr>
                      <a:r>
                        <a:rPr lang="zh-CN" sz="1200" kern="0" dirty="0"/>
                        <a:t>个人安全行动工作项目</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spcAft>
                          <a:spcPts val="0"/>
                        </a:spcAft>
                      </a:pPr>
                      <a:r>
                        <a:rPr lang="zh-CN" sz="1200" kern="0" dirty="0"/>
                        <a:t>具体工作内容</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lnSpc>
                          <a:spcPts val="1800"/>
                        </a:lnSpc>
                        <a:spcAft>
                          <a:spcPts val="0"/>
                        </a:spcAft>
                      </a:pPr>
                      <a:r>
                        <a:rPr lang="zh-CN" sz="1200" kern="0" dirty="0"/>
                        <a:t>活动频次</a:t>
                      </a:r>
                      <a:r>
                        <a:rPr lang="en-US" altLang="zh-CN" sz="1200" kern="0" baseline="0" dirty="0"/>
                        <a:t>    </a:t>
                      </a:r>
                      <a:r>
                        <a:rPr lang="zh-CN" sz="1200" kern="0" dirty="0"/>
                        <a:t>计划完成时间</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lnSpc>
                          <a:spcPts val="1800"/>
                        </a:lnSpc>
                        <a:spcAft>
                          <a:spcPts val="0"/>
                        </a:spcAft>
                      </a:pPr>
                      <a:r>
                        <a:rPr lang="zh-CN" sz="1200" kern="0" dirty="0"/>
                        <a:t>实施记录</a:t>
                      </a:r>
                      <a:r>
                        <a:rPr lang="en-US" altLang="zh-CN" sz="1200" kern="0" dirty="0"/>
                        <a:t>     </a:t>
                      </a:r>
                      <a:r>
                        <a:rPr lang="en-US" sz="1200" kern="0" dirty="0"/>
                        <a:t>(</a:t>
                      </a:r>
                      <a:r>
                        <a:rPr lang="zh-CN" sz="1200" kern="0" dirty="0"/>
                        <a:t>是否完成</a:t>
                      </a:r>
                      <a:r>
                        <a:rPr lang="en-US" sz="1200" kern="0" dirty="0"/>
                        <a:t>)</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spcAft>
                          <a:spcPts val="0"/>
                        </a:spcAft>
                      </a:pPr>
                      <a:r>
                        <a:rPr lang="zh-CN" sz="1200" kern="0" dirty="0"/>
                        <a:t>备注</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r>
              <a:tr h="370840">
                <a:tc>
                  <a:txBody>
                    <a:bodyPr/>
                    <a:lstStyle/>
                    <a:p>
                      <a:pPr algn="ctr">
                        <a:spcAft>
                          <a:spcPts val="0"/>
                        </a:spcAft>
                      </a:pPr>
                      <a:r>
                        <a:rPr lang="zh-CN" sz="1200" kern="0"/>
                        <a:t>一、</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just">
                        <a:spcAft>
                          <a:spcPts val="0"/>
                        </a:spcAft>
                      </a:pPr>
                      <a:r>
                        <a:rPr lang="zh-CN" sz="1200" kern="100" dirty="0"/>
                        <a:t>组织开展隐患管理与监控</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just">
                        <a:spcAft>
                          <a:spcPts val="0"/>
                        </a:spcAft>
                      </a:pPr>
                      <a:r>
                        <a:rPr lang="zh-CN" sz="1200" kern="0" dirty="0"/>
                        <a:t>对部门重大隐患治理、受控情况进行跟踪检查。</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ctr">
                        <a:spcAft>
                          <a:spcPts val="0"/>
                        </a:spcAft>
                      </a:pPr>
                      <a:r>
                        <a:rPr lang="zh-CN" sz="1200" kern="0" dirty="0"/>
                        <a:t>每月</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ctr">
                        <a:spcAft>
                          <a:spcPts val="0"/>
                        </a:spcAft>
                      </a:pPr>
                      <a:r>
                        <a:rPr lang="zh-CN" altLang="en-US" sz="1200" kern="0" dirty="0">
                          <a:latin typeface="宋体" panose="02010600030101010101" pitchFamily="2" charset="-122"/>
                          <a:ea typeface="宋体" panose="02010600030101010101" pitchFamily="2" charset="-122"/>
                          <a:cs typeface="宋体" panose="02010600030101010101" pitchFamily="2" charset="-122"/>
                        </a:rPr>
                        <a:t>完成</a:t>
                      </a:r>
                      <a:endParaRPr lang="en-US" sz="1200" kern="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oFill/>
                  </a:tcPr>
                </a:tc>
                <a:tc>
                  <a:txBody>
                    <a:bodyPr/>
                    <a:lstStyle/>
                    <a:p>
                      <a:pPr algn="just">
                        <a:spcAft>
                          <a:spcPts val="0"/>
                        </a:spcAft>
                      </a:pPr>
                      <a:endParaRPr lang="en-US" sz="1200" kern="100" dirty="0">
                        <a:latin typeface="Times New Roman" panose="02020603050405020304"/>
                        <a:ea typeface="宋体" panose="02010600030101010101" pitchFamily="2" charset="-122"/>
                        <a:cs typeface="Times New Roman" panose="02020603050405020304"/>
                      </a:endParaRPr>
                    </a:p>
                  </a:txBody>
                  <a:tcPr marL="68580" marR="68580" marT="0" marB="0">
                    <a:noFill/>
                  </a:tcPr>
                </a:tc>
              </a:tr>
              <a:tr h="370840">
                <a:tc>
                  <a:txBody>
                    <a:bodyPr/>
                    <a:lstStyle/>
                    <a:p>
                      <a:pPr algn="ctr">
                        <a:spcAft>
                          <a:spcPts val="0"/>
                        </a:spcAft>
                      </a:pPr>
                      <a:r>
                        <a:rPr lang="zh-CN" sz="1200" kern="0"/>
                        <a:t>二、</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just">
                        <a:spcAft>
                          <a:spcPts val="0"/>
                        </a:spcAft>
                      </a:pPr>
                      <a:r>
                        <a:rPr lang="zh-CN" sz="1200" kern="0" dirty="0"/>
                        <a:t>安全观察与沟通</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just">
                        <a:spcAft>
                          <a:spcPts val="0"/>
                        </a:spcAft>
                      </a:pPr>
                      <a:r>
                        <a:rPr lang="zh-CN" sz="1200" kern="100"/>
                        <a:t>坚持现场开展安全审核。</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spcAft>
                          <a:spcPts val="0"/>
                        </a:spcAft>
                      </a:pPr>
                      <a:r>
                        <a:rPr lang="zh-CN" sz="1200" kern="0" dirty="0"/>
                        <a:t>每周</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spcAft>
                          <a:spcPts val="0"/>
                        </a:spcAft>
                      </a:pPr>
                      <a:r>
                        <a:rPr lang="zh-CN" altLang="en-US" sz="1200" kern="0">
                          <a:latin typeface="宋体" panose="02010600030101010101" pitchFamily="2" charset="-122"/>
                          <a:ea typeface="宋体" panose="02010600030101010101" pitchFamily="2" charset="-122"/>
                          <a:cs typeface="宋体" panose="02010600030101010101" pitchFamily="2" charset="-122"/>
                        </a:rPr>
                        <a:t>完成</a:t>
                      </a:r>
                      <a:endParaRPr lang="en-US" sz="1200" kern="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tc>
                <a:tc>
                  <a:txBody>
                    <a:bodyPr/>
                    <a:lstStyle/>
                    <a:p>
                      <a:pPr algn="just">
                        <a:spcAft>
                          <a:spcPts val="0"/>
                        </a:spcAft>
                      </a:pPr>
                      <a:endParaRPr lang="en-US" sz="1200" kern="100" dirty="0">
                        <a:latin typeface="Times New Roman" panose="02020603050405020304"/>
                        <a:ea typeface="宋体" panose="02010600030101010101" pitchFamily="2" charset="-122"/>
                        <a:cs typeface="Times New Roman" panose="02020603050405020304"/>
                      </a:endParaRPr>
                    </a:p>
                  </a:txBody>
                  <a:tcPr marL="68580" marR="68580" marT="0" marB="0"/>
                </a:tc>
              </a:tr>
              <a:tr h="370840">
                <a:tc>
                  <a:txBody>
                    <a:bodyPr/>
                    <a:lstStyle/>
                    <a:p>
                      <a:pPr algn="ctr">
                        <a:spcAft>
                          <a:spcPts val="0"/>
                        </a:spcAft>
                      </a:pPr>
                      <a:r>
                        <a:rPr lang="zh-CN" sz="1200" kern="0"/>
                        <a:t>三、</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just">
                        <a:spcAft>
                          <a:spcPts val="0"/>
                        </a:spcAft>
                      </a:pPr>
                      <a:r>
                        <a:rPr lang="zh-CN" sz="1200" kern="0" dirty="0"/>
                        <a:t>事故跟踪</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just">
                        <a:spcAft>
                          <a:spcPts val="0"/>
                        </a:spcAft>
                      </a:pPr>
                      <a:r>
                        <a:rPr lang="zh-CN" sz="1200" kern="0" dirty="0"/>
                        <a:t>对本部门事故事件防范措施的落实情况进行跟踪。</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ctr">
                        <a:spcAft>
                          <a:spcPts val="0"/>
                        </a:spcAft>
                      </a:pPr>
                      <a:r>
                        <a:rPr lang="zh-CN" sz="1200" kern="0" dirty="0"/>
                        <a:t>随机</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noFill/>
                  </a:tcPr>
                </a:tc>
                <a:tc>
                  <a:txBody>
                    <a:bodyPr/>
                    <a:lstStyle/>
                    <a:p>
                      <a:pPr algn="ctr">
                        <a:spcAft>
                          <a:spcPts val="0"/>
                        </a:spcAft>
                      </a:pPr>
                      <a:r>
                        <a:rPr lang="zh-CN" altLang="en-US" sz="1200" kern="0">
                          <a:latin typeface="宋体" panose="02010600030101010101" pitchFamily="2" charset="-122"/>
                          <a:ea typeface="宋体" panose="02010600030101010101" pitchFamily="2" charset="-122"/>
                          <a:cs typeface="宋体" panose="02010600030101010101" pitchFamily="2" charset="-122"/>
                        </a:rPr>
                        <a:t>完成</a:t>
                      </a:r>
                      <a:endParaRPr lang="en-US" sz="1200" kern="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noFill/>
                  </a:tcPr>
                </a:tc>
                <a:tc>
                  <a:txBody>
                    <a:bodyPr/>
                    <a:lstStyle/>
                    <a:p>
                      <a:pPr algn="ctr">
                        <a:spcAft>
                          <a:spcPts val="0"/>
                        </a:spcAft>
                      </a:pPr>
                      <a:endParaRPr lang="en-US" sz="1200" kern="0" dirty="0">
                        <a:latin typeface="方正仿宋简体"/>
                        <a:ea typeface="宋体" panose="02010600030101010101" pitchFamily="2" charset="-122"/>
                        <a:cs typeface="宋体" panose="02010600030101010101" pitchFamily="2" charset="-122"/>
                      </a:endParaRPr>
                    </a:p>
                  </a:txBody>
                  <a:tcPr marL="68580" marR="68580" marT="0" marB="0" anchor="ctr">
                    <a:noFill/>
                  </a:tcPr>
                </a:tc>
              </a:tr>
              <a:tr h="370840">
                <a:tc>
                  <a:txBody>
                    <a:bodyPr/>
                    <a:lstStyle/>
                    <a:p>
                      <a:pPr algn="ctr">
                        <a:spcAft>
                          <a:spcPts val="0"/>
                        </a:spcAft>
                      </a:pPr>
                      <a:r>
                        <a:rPr lang="zh-CN" sz="1200" kern="0"/>
                        <a:t>四、</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just">
                        <a:spcAft>
                          <a:spcPts val="0"/>
                        </a:spcAft>
                      </a:pPr>
                      <a:r>
                        <a:rPr lang="zh-CN" sz="1200" kern="0" dirty="0"/>
                        <a:t>组织部门月度安全会议</a:t>
                      </a:r>
                      <a:endParaRPr lang="zh-CN" sz="1200" kern="100" dirty="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just">
                        <a:spcAft>
                          <a:spcPts val="0"/>
                        </a:spcAft>
                      </a:pPr>
                      <a:r>
                        <a:rPr lang="zh-CN" sz="1200" kern="0"/>
                        <a:t>分析本部门安全工作现状，提出改进建议。</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spcAft>
                          <a:spcPts val="0"/>
                        </a:spcAft>
                      </a:pPr>
                      <a:r>
                        <a:rPr lang="zh-CN" sz="1200" kern="100"/>
                        <a:t>每月</a:t>
                      </a:r>
                      <a:endParaRPr lang="zh-CN" sz="1200" kern="100">
                        <a:latin typeface="Times New Roman" panose="02020603050405020304"/>
                        <a:ea typeface="宋体" panose="02010600030101010101" pitchFamily="2" charset="-122"/>
                        <a:cs typeface="Times New Roman" panose="02020603050405020304"/>
                      </a:endParaRPr>
                    </a:p>
                  </a:txBody>
                  <a:tcPr marL="68580" marR="68580" marT="0" marB="0" anchor="ctr"/>
                </a:tc>
                <a:tc>
                  <a:txBody>
                    <a:bodyPr/>
                    <a:lstStyle/>
                    <a:p>
                      <a:pPr algn="ctr">
                        <a:spcAft>
                          <a:spcPts val="0"/>
                        </a:spcAft>
                      </a:pPr>
                      <a:r>
                        <a:rPr lang="zh-CN" altLang="en-US" sz="1200" kern="0" dirty="0">
                          <a:latin typeface="宋体" panose="02010600030101010101" pitchFamily="2" charset="-122"/>
                          <a:ea typeface="宋体" panose="02010600030101010101" pitchFamily="2" charset="-122"/>
                          <a:cs typeface="宋体" panose="02010600030101010101" pitchFamily="2" charset="-122"/>
                        </a:rPr>
                        <a:t>完成</a:t>
                      </a:r>
                      <a:endParaRPr lang="en-US" sz="1200" kern="0"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tc>
                <a:tc>
                  <a:txBody>
                    <a:bodyPr/>
                    <a:lstStyle/>
                    <a:p>
                      <a:pPr algn="ctr">
                        <a:spcAft>
                          <a:spcPts val="0"/>
                        </a:spcAft>
                      </a:pPr>
                      <a:endParaRPr lang="en-US" sz="1200" kern="0" dirty="0">
                        <a:latin typeface="方正仿宋简体"/>
                        <a:ea typeface="宋体" panose="02010600030101010101" pitchFamily="2" charset="-122"/>
                        <a:cs typeface="宋体" panose="02010600030101010101" pitchFamily="2" charset="-122"/>
                      </a:endParaRPr>
                    </a:p>
                  </a:txBody>
                  <a:tcPr marL="68580" marR="68580" marT="0" marB="0" anchor="ctr"/>
                </a:tc>
              </a:tr>
              <a:tr h="370840">
                <a:tc gridSpan="6">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zh-CN" altLang="en-US" sz="1400" kern="1200" dirty="0"/>
                        <a:t>直线领导对计划的审核意见：</a:t>
                      </a:r>
                      <a:endParaRPr lang="zh-CN" altLang="en-US" sz="1400" kern="1200" dirty="0"/>
                    </a:p>
                    <a:p>
                      <a:pPr algn="just">
                        <a:spcAft>
                          <a:spcPts val="0"/>
                        </a:spcAft>
                      </a:pPr>
                      <a:endParaRPr lang="en-US" altLang="zh-CN" sz="1400" kern="100" dirty="0"/>
                    </a:p>
                    <a:p>
                      <a:pPr algn="just">
                        <a:spcAft>
                          <a:spcPts val="0"/>
                        </a:spcAft>
                      </a:pPr>
                      <a:r>
                        <a:rPr lang="zh-CN" altLang="en-US" sz="1400" kern="1200" dirty="0"/>
                        <a:t>                                同意                                  签字：</a:t>
                      </a:r>
                      <a:r>
                        <a:rPr lang="en-US" sz="1400" kern="1200" dirty="0"/>
                        <a:t> </a:t>
                      </a:r>
                      <a:r>
                        <a:rPr lang="en-US" altLang="zh-CN" sz="1400" b="1" dirty="0"/>
                        <a:t>× × ×</a:t>
                      </a:r>
                      <a:r>
                        <a:rPr lang="zh-CN" altLang="en-US" sz="1400" b="1" dirty="0"/>
                        <a:t> </a:t>
                      </a:r>
                      <a:r>
                        <a:rPr lang="en-US" sz="1400" kern="1200" dirty="0"/>
                        <a:t>            </a:t>
                      </a:r>
                      <a:r>
                        <a:rPr lang="zh-CN" altLang="en-US" sz="1400" kern="1200" dirty="0"/>
                        <a:t>年</a:t>
                      </a:r>
                      <a:r>
                        <a:rPr lang="en-US" sz="1400" kern="1200" dirty="0"/>
                        <a:t>    </a:t>
                      </a:r>
                      <a:r>
                        <a:rPr lang="zh-CN" altLang="en-US" sz="1400" kern="1200" dirty="0"/>
                        <a:t>月</a:t>
                      </a:r>
                      <a:r>
                        <a:rPr lang="en-US" sz="1400" kern="1200" dirty="0"/>
                        <a:t>    </a:t>
                      </a:r>
                      <a:r>
                        <a:rPr lang="zh-CN" altLang="en-US" sz="1400" kern="1200" dirty="0"/>
                        <a:t>日</a:t>
                      </a:r>
                      <a:endParaRPr lang="en-US" altLang="zh-CN" sz="1400" kern="100" dirty="0"/>
                    </a:p>
                    <a:p>
                      <a:pPr algn="just">
                        <a:spcAft>
                          <a:spcPts val="0"/>
                        </a:spcAft>
                      </a:pPr>
                      <a:endParaRPr lang="zh-CN" sz="1050" kern="100" dirty="0">
                        <a:latin typeface="Times New Roman" panose="02020603050405020304"/>
                        <a:ea typeface="宋体" panose="02010600030101010101" pitchFamily="2" charset="-122"/>
                        <a:cs typeface="Times New Roman" panose="02020603050405020304"/>
                      </a:endParaRPr>
                    </a:p>
                  </a:txBody>
                  <a:tcPr marL="68580" marR="68580" marT="0" marB="0" anchor="ctr">
                    <a:noFill/>
                  </a:tcPr>
                </a:tc>
                <a:tc hMerge="1">
                  <a:tcPr marL="68580" marR="68580" marT="0" marB="0" anchor="ctr"/>
                </a:tc>
                <a:tc hMerge="1">
                  <a:tcPr marL="68580" marR="68580" marT="0" marB="0" anchor="ctr"/>
                </a:tc>
                <a:tc hMerge="1">
                  <a:tcPr marL="68580" marR="68580" marT="0" marB="0" anchor="ctr"/>
                </a:tc>
                <a:tc hMerge="1">
                  <a:tcPr marL="68580" marR="68580" marT="0" marB="0" anchor="ctr"/>
                </a:tc>
                <a:tc hMerge="1">
                  <a:tcPr marL="68580" marR="68580" marT="0" marB="0" anchor="ctr"/>
                </a:tc>
              </a:tr>
              <a:tr h="370840">
                <a:tc gridSpan="6">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zh-CN" altLang="en-US" sz="1400" kern="1200" dirty="0"/>
                        <a:t>直线领导对计划完成情况的考核意见：</a:t>
                      </a:r>
                      <a:endParaRPr lang="en-US" altLang="zh-CN" sz="1400" kern="1200" dirty="0"/>
                    </a:p>
                    <a:p>
                      <a:pPr marL="0" marR="0" indent="0" algn="just" defTabSz="914400" rtl="0" eaLnBrk="1" fontAlgn="auto" latinLnBrk="0" hangingPunct="1">
                        <a:lnSpc>
                          <a:spcPct val="100000"/>
                        </a:lnSpc>
                        <a:spcBef>
                          <a:spcPts val="0"/>
                        </a:spcBef>
                        <a:spcAft>
                          <a:spcPts val="0"/>
                        </a:spcAft>
                        <a:buClrTx/>
                        <a:buSzTx/>
                        <a:buFontTx/>
                        <a:buNone/>
                        <a:defRPr/>
                      </a:pPr>
                      <a:endParaRPr lang="en-US" altLang="zh-CN" sz="1400" kern="1200" dirty="0"/>
                    </a:p>
                    <a:p>
                      <a:pPr marL="0" marR="0" indent="0" algn="just" defTabSz="914400" rtl="0" eaLnBrk="1" fontAlgn="auto" latinLnBrk="0" hangingPunct="1">
                        <a:lnSpc>
                          <a:spcPct val="100000"/>
                        </a:lnSpc>
                        <a:spcBef>
                          <a:spcPts val="0"/>
                        </a:spcBef>
                        <a:spcAft>
                          <a:spcPts val="0"/>
                        </a:spcAft>
                        <a:buClrTx/>
                        <a:buSzTx/>
                        <a:buFontTx/>
                        <a:buNone/>
                        <a:defRPr/>
                      </a:pPr>
                      <a:r>
                        <a:rPr lang="zh-CN" altLang="en-US" sz="1400" kern="1200" dirty="0"/>
                        <a:t>                            经审查完成计划                        签字：</a:t>
                      </a:r>
                      <a:r>
                        <a:rPr lang="en-US" sz="1400" kern="1200" dirty="0"/>
                        <a:t> </a:t>
                      </a:r>
                      <a:r>
                        <a:rPr lang="en-US" altLang="zh-CN" sz="1400" b="1" dirty="0"/>
                        <a:t>× × ×</a:t>
                      </a:r>
                      <a:r>
                        <a:rPr lang="zh-CN" altLang="en-US" sz="1400" b="1" dirty="0"/>
                        <a:t> </a:t>
                      </a:r>
                      <a:r>
                        <a:rPr lang="en-US" sz="1400" kern="1200" dirty="0"/>
                        <a:t>            </a:t>
                      </a:r>
                      <a:r>
                        <a:rPr lang="zh-CN" altLang="en-US" sz="1400" kern="1200" dirty="0"/>
                        <a:t>年</a:t>
                      </a:r>
                      <a:r>
                        <a:rPr lang="en-US" sz="1400" kern="1200" dirty="0"/>
                        <a:t>    </a:t>
                      </a:r>
                      <a:r>
                        <a:rPr lang="zh-CN" altLang="en-US" sz="1400" kern="1200" dirty="0"/>
                        <a:t>月</a:t>
                      </a:r>
                      <a:r>
                        <a:rPr lang="en-US" sz="1400" kern="1200" dirty="0"/>
                        <a:t>    </a:t>
                      </a:r>
                      <a:r>
                        <a:rPr lang="zh-CN" altLang="en-US" sz="1400" kern="1200" dirty="0"/>
                        <a:t>日</a:t>
                      </a:r>
                      <a:endParaRPr lang="zh-CN" altLang="en-US" sz="1400" kern="1200" dirty="0"/>
                    </a:p>
                    <a:p>
                      <a:pPr algn="just">
                        <a:spcAft>
                          <a:spcPts val="0"/>
                        </a:spcAft>
                      </a:pPr>
                      <a:endParaRPr lang="zh-CN" sz="1050" kern="100" dirty="0">
                        <a:latin typeface="Times New Roman" panose="02020603050405020304"/>
                        <a:ea typeface="宋体" panose="02010600030101010101" pitchFamily="2" charset="-122"/>
                        <a:cs typeface="Times New Roman" panose="02020603050405020304"/>
                      </a:endParaRPr>
                    </a:p>
                  </a:txBody>
                  <a:tcPr marL="68580" marR="68580" marT="0" marB="0" anchor="ctr"/>
                </a:tc>
                <a:tc hMerge="1">
                  <a:tcPr marL="68580" marR="68580" marT="0" marB="0" anchor="ctr"/>
                </a:tc>
                <a:tc hMerge="1">
                  <a:tcPr marL="68580" marR="68580" marT="0" marB="0" anchor="ctr"/>
                </a:tc>
                <a:tc hMerge="1">
                  <a:tcPr marL="68580" marR="68580" marT="0" marB="0" anchor="ctr"/>
                </a:tc>
                <a:tc hMerge="1">
                  <a:tcPr marL="68580" marR="68580" marT="0" marB="0" anchor="ctr"/>
                </a:tc>
                <a:tc hMerge="1">
                  <a:tcPr marL="68580" marR="68580" marT="0" marB="0" anchor="ctr"/>
                </a:tc>
              </a:tr>
            </a:tbl>
          </a:graphicData>
        </a:graphic>
      </p:graphicFrame>
      <p:sp>
        <p:nvSpPr>
          <p:cNvPr id="41011" name="矩形 5"/>
          <p:cNvSpPr>
            <a:spLocks noChangeArrowheads="1"/>
          </p:cNvSpPr>
          <p:nvPr/>
        </p:nvSpPr>
        <p:spPr bwMode="auto">
          <a:xfrm>
            <a:off x="2667000" y="1571626"/>
            <a:ext cx="6572250" cy="523875"/>
          </a:xfrm>
          <a:prstGeom prst="rect">
            <a:avLst/>
          </a:prstGeom>
          <a:noFill/>
          <a:ln w="9525">
            <a:noFill/>
            <a:miter lim="800000"/>
          </a:ln>
        </p:spPr>
        <p:txBody>
          <a:bodyPr>
            <a:spAutoFit/>
          </a:bodyPr>
          <a:lstStyle/>
          <a:p>
            <a:r>
              <a:rPr lang="zh-CN" altLang="en-US" sz="2800"/>
              <a:t>个人行动计划表</a:t>
            </a:r>
            <a:r>
              <a:rPr lang="en-US" altLang="zh-CN" sz="2800"/>
              <a:t>---</a:t>
            </a:r>
            <a:r>
              <a:rPr lang="zh-CN" altLang="en-US" sz="2800"/>
              <a:t>计划完成与备案</a:t>
            </a:r>
            <a:endParaRPr lang="zh-CN" altLang="en-US" sz="2800"/>
          </a:p>
        </p:txBody>
      </p:sp>
      <p:sp>
        <p:nvSpPr>
          <p:cNvPr id="41012" name="矩形 7"/>
          <p:cNvSpPr>
            <a:spLocks noChangeArrowheads="1"/>
          </p:cNvSpPr>
          <p:nvPr/>
        </p:nvSpPr>
        <p:spPr bwMode="auto">
          <a:xfrm>
            <a:off x="2595564" y="2286001"/>
            <a:ext cx="7572375" cy="307975"/>
          </a:xfrm>
          <a:prstGeom prst="rect">
            <a:avLst/>
          </a:prstGeom>
          <a:noFill/>
          <a:ln w="9525">
            <a:noFill/>
            <a:miter lim="800000"/>
          </a:ln>
        </p:spPr>
        <p:txBody>
          <a:bodyPr>
            <a:spAutoFit/>
          </a:bodyPr>
          <a:lstStyle/>
          <a:p>
            <a:r>
              <a:rPr lang="zh-CN" altLang="en-US" sz="1400" dirty="0"/>
              <a:t>姓名： </a:t>
            </a:r>
            <a:r>
              <a:rPr lang="en-US" altLang="zh-CN" sz="1400" dirty="0"/>
              <a:t>× × ×</a:t>
            </a:r>
            <a:r>
              <a:rPr lang="zh-CN" altLang="en-US" sz="1400" dirty="0"/>
              <a:t>             单位 ： </a:t>
            </a:r>
            <a:r>
              <a:rPr lang="en-US" altLang="zh-CN" sz="1400" dirty="0"/>
              <a:t>× × ×</a:t>
            </a:r>
            <a:r>
              <a:rPr lang="zh-CN" altLang="en-US" sz="1400" dirty="0"/>
              <a:t>                                                  职务：</a:t>
            </a:r>
            <a:r>
              <a:rPr lang="en-US" altLang="zh-CN" sz="1400" dirty="0"/>
              <a:t> × × ×</a:t>
            </a:r>
            <a:r>
              <a:rPr lang="zh-CN" altLang="en-US" sz="1400" dirty="0"/>
              <a:t> </a:t>
            </a:r>
            <a:endParaRPr lang="zh-CN" altLang="en-US" sz="1400" dirty="0"/>
          </a:p>
        </p:txBody>
      </p:sp>
      <p:sp>
        <p:nvSpPr>
          <p:cNvPr id="8" name="Rectangle 2"/>
          <p:cNvSpPr>
            <a:spLocks noGrp="1" noChangeArrowheads="1"/>
          </p:cNvSpPr>
          <p:nvPr>
            <p:ph type="title"/>
          </p:nvPr>
        </p:nvSpPr>
        <p:spPr>
          <a:xfrm>
            <a:off x="4655840" y="422028"/>
            <a:ext cx="5328592" cy="751111"/>
          </a:xfrm>
          <a:solidFill>
            <a:schemeClr val="accent1"/>
          </a:solidFill>
        </p:spPr>
        <p:txBody>
          <a:bodyPr/>
          <a:lstStyle/>
          <a:p>
            <a:pPr eaLnBrk="1" hangingPunct="1"/>
            <a:r>
              <a:rPr lang="zh-CN" altLang="en-US" sz="3600" b="1" dirty="0">
                <a:ea typeface="宋体" panose="02010600030101010101" pitchFamily="2" charset="-122"/>
              </a:rPr>
              <a:t>展示有感领导的途径</a:t>
            </a:r>
            <a:endParaRPr lang="zh-TW" altLang="en-US" sz="3600" b="1" dirty="0">
              <a:ea typeface="宋体" panose="02010600030101010101" pitchFamily="2" charset="-122"/>
            </a:endParaRPr>
          </a:p>
        </p:txBody>
      </p:sp>
      <p:sp>
        <p:nvSpPr>
          <p:cNvPr id="6" name="矩形 5"/>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矩形 5"/>
          <p:cNvSpPr>
            <a:spLocks noChangeArrowheads="1"/>
          </p:cNvSpPr>
          <p:nvPr/>
        </p:nvSpPr>
        <p:spPr bwMode="auto">
          <a:xfrm>
            <a:off x="2667001" y="1571626"/>
            <a:ext cx="5572125" cy="523875"/>
          </a:xfrm>
          <a:prstGeom prst="rect">
            <a:avLst/>
          </a:prstGeom>
          <a:noFill/>
          <a:ln w="9525">
            <a:noFill/>
            <a:miter lim="800000"/>
          </a:ln>
        </p:spPr>
        <p:txBody>
          <a:bodyPr>
            <a:spAutoFit/>
          </a:bodyPr>
          <a:lstStyle/>
          <a:p>
            <a:r>
              <a:rPr lang="zh-CN" altLang="en-US" sz="2800"/>
              <a:t>行动计划公示  接受员工监督</a:t>
            </a:r>
            <a:endParaRPr lang="zh-CN" altLang="en-US" sz="2800"/>
          </a:p>
        </p:txBody>
      </p:sp>
      <p:pic>
        <p:nvPicPr>
          <p:cNvPr id="1026" name="Picture 2" descr="C:\Users\Administrator\Pictures\图片1.png"/>
          <p:cNvPicPr>
            <a:picLocks noChangeAspect="1" noChangeArrowheads="1"/>
          </p:cNvPicPr>
          <p:nvPr/>
        </p:nvPicPr>
        <p:blipFill>
          <a:blip r:embed="rId1" cstate="print"/>
          <a:srcRect/>
          <a:stretch>
            <a:fillRect/>
          </a:stretch>
        </p:blipFill>
        <p:spPr bwMode="auto">
          <a:xfrm>
            <a:off x="2238349" y="2786059"/>
            <a:ext cx="8004175" cy="3687763"/>
          </a:xfrm>
          <a:prstGeom prst="rect">
            <a:avLst/>
          </a:prstGeom>
          <a:noFill/>
        </p:spPr>
      </p:pic>
      <p:sp>
        <p:nvSpPr>
          <p:cNvPr id="9" name="矩形 7"/>
          <p:cNvSpPr>
            <a:spLocks noChangeArrowheads="1"/>
          </p:cNvSpPr>
          <p:nvPr/>
        </p:nvSpPr>
        <p:spPr bwMode="auto">
          <a:xfrm>
            <a:off x="2309786" y="2428869"/>
            <a:ext cx="7858180" cy="307777"/>
          </a:xfrm>
          <a:prstGeom prst="rect">
            <a:avLst/>
          </a:prstGeom>
          <a:noFill/>
          <a:ln w="9525">
            <a:noFill/>
            <a:miter lim="800000"/>
          </a:ln>
        </p:spPr>
        <p:txBody>
          <a:bodyPr wrap="square">
            <a:spAutoFit/>
          </a:bodyPr>
          <a:lstStyle/>
          <a:p>
            <a:r>
              <a:rPr lang="zh-CN" altLang="en-US" sz="1400" dirty="0"/>
              <a:t>   姓名： </a:t>
            </a:r>
            <a:r>
              <a:rPr lang="en-US" altLang="zh-CN" sz="1400" dirty="0"/>
              <a:t>× × ×</a:t>
            </a:r>
            <a:r>
              <a:rPr lang="zh-CN" altLang="en-US" sz="1400" dirty="0"/>
              <a:t>             单位 ： </a:t>
            </a:r>
            <a:r>
              <a:rPr lang="en-US" altLang="zh-CN" sz="1400" dirty="0"/>
              <a:t>× × ×</a:t>
            </a:r>
            <a:r>
              <a:rPr lang="zh-CN" altLang="en-US" sz="1400" dirty="0"/>
              <a:t>                                                  职务：</a:t>
            </a:r>
            <a:r>
              <a:rPr lang="en-US" altLang="zh-CN" sz="1400" dirty="0"/>
              <a:t> × × ×</a:t>
            </a:r>
            <a:r>
              <a:rPr lang="zh-CN" altLang="en-US" sz="1400" dirty="0"/>
              <a:t> </a:t>
            </a:r>
            <a:endParaRPr lang="zh-CN" altLang="en-US" sz="1400" dirty="0"/>
          </a:p>
        </p:txBody>
      </p:sp>
      <p:sp>
        <p:nvSpPr>
          <p:cNvPr id="7" name="Rectangle 2"/>
          <p:cNvSpPr>
            <a:spLocks noGrp="1" noChangeArrowheads="1"/>
          </p:cNvSpPr>
          <p:nvPr>
            <p:ph type="title"/>
          </p:nvPr>
        </p:nvSpPr>
        <p:spPr>
          <a:xfrm>
            <a:off x="4912694" y="297470"/>
            <a:ext cx="5328592" cy="751111"/>
          </a:xfrm>
          <a:solidFill>
            <a:schemeClr val="accent1"/>
          </a:solidFill>
        </p:spPr>
        <p:txBody>
          <a:bodyPr/>
          <a:lstStyle/>
          <a:p>
            <a:pPr eaLnBrk="1" hangingPunct="1"/>
            <a:r>
              <a:rPr lang="zh-CN" altLang="en-US" sz="3600" b="1" dirty="0">
                <a:ea typeface="宋体" panose="02010600030101010101" pitchFamily="2" charset="-122"/>
              </a:rPr>
              <a:t>展示有感领导的途径</a:t>
            </a:r>
            <a:endParaRPr lang="zh-TW" altLang="en-US" sz="3600" b="1" dirty="0">
              <a:ea typeface="宋体" panose="02010600030101010101" pitchFamily="2" charset="-122"/>
            </a:endParaRPr>
          </a:p>
        </p:txBody>
      </p:sp>
      <p:sp>
        <p:nvSpPr>
          <p:cNvPr id="6" name="矩形 5"/>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a:spcBef>
                <a:spcPct val="0"/>
              </a:spcBef>
              <a:buClrTx/>
              <a:buSzTx/>
              <a:buFontTx/>
              <a:buNone/>
            </a:pPr>
            <a:fld id="{FCF1BA95-54B8-46C9-8C17-6C88BBF164F0}" type="slidenum">
              <a:rPr lang="en-US" altLang="zh-CN" sz="1200">
                <a:solidFill>
                  <a:srgbClr val="898989"/>
                </a:solidFill>
                <a:latin typeface="Times New Roman" panose="02020603050405020304" pitchFamily="18" charset="0"/>
                <a:ea typeface="宋体" panose="02010600030101010101" pitchFamily="2" charset="-122"/>
              </a:rPr>
            </a:fld>
            <a:endParaRPr lang="en-US" altLang="zh-CN" sz="1200">
              <a:solidFill>
                <a:srgbClr val="898989"/>
              </a:solidFill>
              <a:latin typeface="Times New Roman" panose="02020603050405020304" pitchFamily="18" charset="0"/>
              <a:ea typeface="宋体" panose="02010600030101010101" pitchFamily="2" charset="-122"/>
            </a:endParaRPr>
          </a:p>
        </p:txBody>
      </p:sp>
      <p:sp>
        <p:nvSpPr>
          <p:cNvPr id="52228" name="矩形 1"/>
          <p:cNvSpPr>
            <a:spLocks noChangeArrowheads="1"/>
          </p:cNvSpPr>
          <p:nvPr/>
        </p:nvSpPr>
        <p:spPr bwMode="auto">
          <a:xfrm>
            <a:off x="479376" y="1394187"/>
            <a:ext cx="11161240" cy="4555093"/>
          </a:xfrm>
          <a:prstGeom prst="rect">
            <a:avLst/>
          </a:prstGeom>
          <a:noFill/>
          <a:ln w="9525">
            <a:solidFill>
              <a:srgbClr val="C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a:lnSpc>
                <a:spcPts val="3000"/>
              </a:lnSpc>
              <a:spcBef>
                <a:spcPct val="0"/>
              </a:spcBef>
              <a:spcAft>
                <a:spcPts val="600"/>
              </a:spcAft>
              <a:buClrTx/>
              <a:buSzTx/>
              <a:buNone/>
            </a:pPr>
            <a:r>
              <a:rPr lang="en-US" altLang="zh-CN" sz="2000" dirty="0">
                <a:latin typeface="Arial" panose="020B0604020202020204" pitchFamily="34" charset="0"/>
                <a:ea typeface="宋体" panose="02010600030101010101" pitchFamily="2" charset="-122"/>
              </a:rPr>
              <a:t>        4.</a:t>
            </a:r>
            <a:r>
              <a:rPr lang="zh-CN" altLang="en-US" sz="2000" dirty="0">
                <a:latin typeface="等线" panose="02010600030101010101" pitchFamily="2" charset="-122"/>
                <a:ea typeface="等线" panose="02010600030101010101" pitchFamily="2" charset="-122"/>
              </a:rPr>
              <a:t>围绕化工过程管理的内容扩充了以下内容：</a:t>
            </a:r>
            <a:endParaRPr lang="en-US" altLang="zh-CN" sz="2000" dirty="0">
              <a:latin typeface="等线" panose="02010600030101010101" pitchFamily="2" charset="-122"/>
              <a:ea typeface="等线" panose="02010600030101010101" pitchFamily="2" charset="-122"/>
            </a:endParaRPr>
          </a:p>
          <a:p>
            <a:pPr>
              <a:lnSpc>
                <a:spcPts val="3000"/>
              </a:lnSpc>
              <a:spcBef>
                <a:spcPct val="0"/>
              </a:spcBef>
              <a:spcAft>
                <a:spcPts val="600"/>
              </a:spcAft>
              <a:buClrTx/>
              <a:buSzTx/>
              <a:buNone/>
            </a:pPr>
            <a:r>
              <a:rPr lang="en-US" altLang="zh-CN" sz="2000" dirty="0">
                <a:latin typeface="Arial" panose="020B0604020202020204" pitchFamily="34" charset="0"/>
                <a:ea typeface="宋体" panose="02010600030101010101" pitchFamily="2" charset="-122"/>
              </a:rPr>
              <a:t>       </a:t>
            </a:r>
            <a:r>
              <a:rPr lang="en-US" altLang="zh-CN" sz="2000" dirty="0">
                <a:latin typeface="宋体" panose="02010600030101010101" pitchFamily="2" charset="-122"/>
                <a:ea typeface="宋体" panose="02010600030101010101" pitchFamily="2" charset="-122"/>
              </a:rPr>
              <a:t>◆</a:t>
            </a:r>
            <a:r>
              <a:rPr lang="zh-CN" altLang="en-US" sz="2000" dirty="0">
                <a:latin typeface="Arial" panose="020B0604020202020204" pitchFamily="34" charset="0"/>
                <a:ea typeface="宋体" panose="02010600030101010101" pitchFamily="2" charset="-122"/>
              </a:rPr>
              <a:t>强化了安全领导能力的重要性，增加了安全领导能力的排查内容。</a:t>
            </a:r>
            <a:endParaRPr lang="en-US" altLang="zh-CN" sz="2000" dirty="0">
              <a:latin typeface="Arial" panose="020B0604020202020204" pitchFamily="34" charset="0"/>
              <a:ea typeface="宋体" panose="02010600030101010101" pitchFamily="2" charset="-122"/>
            </a:endParaRPr>
          </a:p>
          <a:p>
            <a:pPr>
              <a:lnSpc>
                <a:spcPts val="3000"/>
              </a:lnSpc>
              <a:spcBef>
                <a:spcPct val="0"/>
              </a:spcBef>
              <a:spcAft>
                <a:spcPts val="600"/>
              </a:spcAft>
              <a:buClrTx/>
              <a:buSzTx/>
              <a:buNone/>
            </a:pPr>
            <a:r>
              <a:rPr lang="en-US" altLang="zh-CN" sz="2000" dirty="0">
                <a:latin typeface="宋体" panose="02010600030101010101" pitchFamily="2" charset="-122"/>
                <a:ea typeface="宋体" panose="02010600030101010101" pitchFamily="2" charset="-122"/>
              </a:rPr>
              <a:t>    ◆</a:t>
            </a:r>
            <a:r>
              <a:rPr lang="zh-CN" altLang="en-US" sz="2000" dirty="0">
                <a:latin typeface="Arial" panose="020B0604020202020204" pitchFamily="34" charset="0"/>
                <a:ea typeface="宋体" panose="02010600030101010101" pitchFamily="2" charset="-122"/>
              </a:rPr>
              <a:t>基于安全生产信息的重要性，增加了安全生产信息管理排查的内容。</a:t>
            </a:r>
            <a:endParaRPr lang="en-US" altLang="zh-CN" sz="2000" dirty="0">
              <a:latin typeface="Arial" panose="020B0604020202020204" pitchFamily="34" charset="0"/>
              <a:ea typeface="宋体" panose="02010600030101010101" pitchFamily="2" charset="-122"/>
            </a:endParaRPr>
          </a:p>
          <a:p>
            <a:pPr>
              <a:lnSpc>
                <a:spcPts val="3000"/>
              </a:lnSpc>
              <a:spcBef>
                <a:spcPct val="0"/>
              </a:spcBef>
              <a:spcAft>
                <a:spcPts val="600"/>
              </a:spcAft>
              <a:buClrTx/>
              <a:buSzTx/>
              <a:buNone/>
            </a:pPr>
            <a:r>
              <a:rPr lang="en-US" altLang="zh-CN" sz="2000" dirty="0">
                <a:latin typeface="Arial" panose="020B0604020202020204" pitchFamily="34" charset="0"/>
                <a:ea typeface="宋体" panose="02010600030101010101" pitchFamily="2" charset="-122"/>
              </a:rPr>
              <a:t>       </a:t>
            </a:r>
            <a:r>
              <a:rPr lang="en-US" altLang="zh-CN" sz="2000" dirty="0">
                <a:latin typeface="宋体" panose="02010600030101010101" pitchFamily="2" charset="-122"/>
                <a:ea typeface="宋体" panose="02010600030101010101" pitchFamily="2" charset="-122"/>
              </a:rPr>
              <a:t>◆</a:t>
            </a:r>
            <a:r>
              <a:rPr lang="zh-CN" altLang="en-US" sz="2000" dirty="0">
                <a:latin typeface="Arial" panose="020B0604020202020204" pitchFamily="34" charset="0"/>
                <a:ea typeface="宋体" panose="02010600030101010101" pitchFamily="2" charset="-122"/>
              </a:rPr>
              <a:t>强调了设计的重要性，将“区域位置及总图布置隐患排查表”扩充为“设计与总图安全风险隐患排查表”。</a:t>
            </a:r>
            <a:endParaRPr lang="en-US" altLang="zh-CN" sz="2000" dirty="0">
              <a:latin typeface="Arial" panose="020B0604020202020204" pitchFamily="34" charset="0"/>
              <a:ea typeface="宋体" panose="02010600030101010101" pitchFamily="2" charset="-122"/>
            </a:endParaRPr>
          </a:p>
          <a:p>
            <a:pPr>
              <a:lnSpc>
                <a:spcPts val="3000"/>
              </a:lnSpc>
              <a:spcBef>
                <a:spcPct val="0"/>
              </a:spcBef>
              <a:spcAft>
                <a:spcPts val="600"/>
              </a:spcAft>
              <a:buClrTx/>
              <a:buSzTx/>
              <a:buNone/>
            </a:pPr>
            <a:r>
              <a:rPr lang="en-US" altLang="zh-CN" sz="2000" dirty="0">
                <a:latin typeface="Arial" panose="020B0604020202020204" pitchFamily="34" charset="0"/>
                <a:ea typeface="宋体" panose="02010600030101010101" pitchFamily="2" charset="-122"/>
              </a:rPr>
              <a:t>       </a:t>
            </a:r>
            <a:r>
              <a:rPr lang="en-US" altLang="zh-CN" sz="2000" dirty="0">
                <a:latin typeface="宋体" panose="02010600030101010101" pitchFamily="2" charset="-122"/>
                <a:ea typeface="宋体" panose="02010600030101010101" pitchFamily="2" charset="-122"/>
              </a:rPr>
              <a:t>◆</a:t>
            </a:r>
            <a:r>
              <a:rPr lang="zh-CN" altLang="en-US" sz="2000" dirty="0">
                <a:latin typeface="Arial" panose="020B0604020202020204" pitchFamily="34" charset="0"/>
                <a:ea typeface="宋体" panose="02010600030101010101" pitchFamily="2" charset="-122"/>
              </a:rPr>
              <a:t>强调了试生产环节的风险管控，增加了“试生产管理安全风险隐患排查表”</a:t>
            </a:r>
            <a:endParaRPr lang="en-US" altLang="zh-CN" sz="2000" dirty="0">
              <a:latin typeface="Arial" panose="020B0604020202020204" pitchFamily="34" charset="0"/>
              <a:ea typeface="宋体" panose="02010600030101010101" pitchFamily="2" charset="-122"/>
            </a:endParaRPr>
          </a:p>
          <a:p>
            <a:pPr>
              <a:lnSpc>
                <a:spcPts val="3000"/>
              </a:lnSpc>
              <a:spcBef>
                <a:spcPct val="0"/>
              </a:spcBef>
              <a:spcAft>
                <a:spcPts val="600"/>
              </a:spcAft>
              <a:buClrTx/>
              <a:buSzTx/>
              <a:buNone/>
            </a:pPr>
            <a:r>
              <a:rPr lang="en-US" altLang="zh-CN" sz="2000" dirty="0">
                <a:latin typeface="Arial" panose="020B0604020202020204" pitchFamily="34" charset="0"/>
                <a:ea typeface="宋体" panose="02010600030101010101" pitchFamily="2" charset="-122"/>
              </a:rPr>
              <a:t>       </a:t>
            </a:r>
            <a:r>
              <a:rPr lang="en-US" altLang="zh-CN" sz="2000" dirty="0">
                <a:latin typeface="宋体" panose="02010600030101010101" pitchFamily="2" charset="-122"/>
                <a:ea typeface="宋体" panose="02010600030101010101" pitchFamily="2" charset="-122"/>
              </a:rPr>
              <a:t>◆</a:t>
            </a:r>
            <a:r>
              <a:rPr lang="zh-CN" altLang="en-US" sz="2000" dirty="0">
                <a:latin typeface="Arial" panose="020B0604020202020204" pitchFamily="34" charset="0"/>
                <a:ea typeface="宋体" panose="02010600030101010101" pitchFamily="2" charset="-122"/>
              </a:rPr>
              <a:t>强化了装置运行安全管理，将“工艺隐患排查表”改为“装置运行安全风险隐患排查表”。</a:t>
            </a:r>
            <a:endParaRPr lang="en-US" altLang="zh-CN" sz="2000" dirty="0">
              <a:latin typeface="Arial" panose="020B0604020202020204" pitchFamily="34" charset="0"/>
              <a:ea typeface="宋体" panose="02010600030101010101" pitchFamily="2" charset="-122"/>
            </a:endParaRPr>
          </a:p>
          <a:p>
            <a:pPr>
              <a:lnSpc>
                <a:spcPts val="3000"/>
              </a:lnSpc>
              <a:spcBef>
                <a:spcPct val="0"/>
              </a:spcBef>
              <a:spcAft>
                <a:spcPts val="600"/>
              </a:spcAft>
              <a:buClrTx/>
              <a:buSzTx/>
              <a:buNone/>
            </a:pPr>
            <a:r>
              <a:rPr lang="en-US" altLang="zh-CN" sz="2000" dirty="0">
                <a:latin typeface="Arial" panose="020B0604020202020204" pitchFamily="34" charset="0"/>
                <a:ea typeface="宋体" panose="02010600030101010101" pitchFamily="2" charset="-122"/>
              </a:rPr>
              <a:t>       </a:t>
            </a:r>
            <a:r>
              <a:rPr lang="en-US" altLang="zh-CN" sz="2000" dirty="0">
                <a:latin typeface="宋体" panose="02010600030101010101" pitchFamily="2" charset="-122"/>
                <a:ea typeface="宋体" panose="02010600030101010101" pitchFamily="2" charset="-122"/>
              </a:rPr>
              <a:t>◆</a:t>
            </a:r>
            <a:r>
              <a:rPr lang="zh-CN" altLang="en-US" sz="2000" dirty="0">
                <a:latin typeface="Arial" panose="020B0604020202020204" pitchFamily="34" charset="0"/>
                <a:ea typeface="宋体" panose="02010600030101010101" pitchFamily="2" charset="-122"/>
              </a:rPr>
              <a:t>突出管控开停车环节的风险，增加了开停车管理的排查内容。</a:t>
            </a:r>
            <a:endParaRPr lang="en-US" altLang="zh-CN" sz="2000" dirty="0">
              <a:latin typeface="Arial" panose="020B0604020202020204" pitchFamily="34" charset="0"/>
              <a:ea typeface="宋体" panose="02010600030101010101" pitchFamily="2" charset="-122"/>
            </a:endParaRPr>
          </a:p>
          <a:p>
            <a:pPr>
              <a:lnSpc>
                <a:spcPts val="3000"/>
              </a:lnSpc>
              <a:spcBef>
                <a:spcPct val="0"/>
              </a:spcBef>
              <a:spcAft>
                <a:spcPts val="600"/>
              </a:spcAft>
              <a:buClrTx/>
              <a:buSzTx/>
              <a:buNone/>
            </a:pPr>
            <a:r>
              <a:rPr lang="en-US" altLang="zh-CN" sz="2000" dirty="0">
                <a:latin typeface="Arial" panose="020B0604020202020204" pitchFamily="34" charset="0"/>
                <a:ea typeface="宋体" panose="02010600030101010101" pitchFamily="2" charset="-122"/>
              </a:rPr>
              <a:t>       </a:t>
            </a:r>
            <a:r>
              <a:rPr lang="en-US" altLang="zh-CN" sz="2000" dirty="0">
                <a:latin typeface="宋体" panose="02010600030101010101" pitchFamily="2" charset="-122"/>
                <a:ea typeface="宋体" panose="02010600030101010101" pitchFamily="2" charset="-122"/>
              </a:rPr>
              <a:t>◆</a:t>
            </a:r>
            <a:r>
              <a:rPr lang="zh-CN" altLang="en-US" sz="2000" dirty="0">
                <a:latin typeface="Arial" panose="020B0604020202020204" pitchFamily="34" charset="0"/>
                <a:ea typeface="宋体" panose="02010600030101010101" pitchFamily="2" charset="-122"/>
              </a:rPr>
              <a:t>强化设备完好性管理，增加了设备的预防性维修和检测的排查内容。</a:t>
            </a:r>
            <a:endParaRPr lang="en-US" altLang="zh-CN" sz="2000" dirty="0">
              <a:latin typeface="Arial" panose="020B0604020202020204" pitchFamily="34" charset="0"/>
              <a:ea typeface="宋体" panose="02010600030101010101" pitchFamily="2" charset="-122"/>
            </a:endParaRPr>
          </a:p>
          <a:p>
            <a:pPr>
              <a:lnSpc>
                <a:spcPts val="3000"/>
              </a:lnSpc>
              <a:spcBef>
                <a:spcPct val="0"/>
              </a:spcBef>
              <a:spcAft>
                <a:spcPts val="600"/>
              </a:spcAft>
              <a:buClrTx/>
              <a:buSzTx/>
              <a:buNone/>
            </a:pPr>
            <a:r>
              <a:rPr lang="en-US" altLang="zh-CN" sz="2000" dirty="0">
                <a:latin typeface="Arial" panose="020B0604020202020204" pitchFamily="34" charset="0"/>
                <a:ea typeface="宋体" panose="02010600030101010101" pitchFamily="2" charset="-122"/>
              </a:rPr>
              <a:t>       </a:t>
            </a:r>
            <a:r>
              <a:rPr lang="en-US" altLang="zh-CN" sz="2000" dirty="0">
                <a:latin typeface="宋体" panose="02010600030101010101" pitchFamily="2" charset="-122"/>
                <a:ea typeface="宋体" panose="02010600030101010101" pitchFamily="2" charset="-122"/>
              </a:rPr>
              <a:t>◆</a:t>
            </a:r>
            <a:r>
              <a:rPr lang="zh-CN" altLang="en-US" sz="2000" dirty="0">
                <a:latin typeface="Arial" panose="020B0604020202020204" pitchFamily="34" charset="0"/>
                <a:ea typeface="宋体" panose="02010600030101010101" pitchFamily="2" charset="-122"/>
              </a:rPr>
              <a:t>突出应急的重要性，扩充了应急与消防安全风险隐患排查的内容。</a:t>
            </a:r>
            <a:endParaRPr lang="en-US" altLang="zh-CN" sz="2000" dirty="0">
              <a:latin typeface="Arial" panose="020B0604020202020204" pitchFamily="34" charset="0"/>
              <a:ea typeface="宋体" panose="02010600030101010101" pitchFamily="2" charset="-122"/>
            </a:endParaRPr>
          </a:p>
        </p:txBody>
      </p:sp>
      <p:sp>
        <p:nvSpPr>
          <p:cNvPr id="5"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3071664" y="404664"/>
            <a:ext cx="6529352" cy="553998"/>
          </a:xfrm>
          <a:prstGeom prst="rect">
            <a:avLst/>
          </a:prstGeom>
          <a:solidFill>
            <a:schemeClr val="accent5"/>
          </a:solidFill>
        </p:spPr>
        <p:txBody>
          <a:bodyPr wrap="none">
            <a:spAutoFit/>
          </a:bodyPr>
          <a:lstStyle/>
          <a:p>
            <a:pPr algn="just">
              <a:lnSpc>
                <a:spcPts val="3600"/>
              </a:lnSpc>
              <a:spcBef>
                <a:spcPts val="0"/>
              </a:spcBef>
              <a:spcAft>
                <a:spcPts val="0"/>
              </a:spcAft>
              <a:defRPr/>
            </a:pPr>
            <a:r>
              <a:rPr lang="zh-CN" altLang="en-US" sz="2400" dirty="0">
                <a:latin typeface="仿宋_GB2312" pitchFamily="49" charset="-122"/>
                <a:ea typeface="仿宋_GB2312" pitchFamily="49" charset="-122"/>
              </a:rPr>
              <a:t>与原</a:t>
            </a:r>
            <a:r>
              <a:rPr lang="en-US" altLang="zh-CN" sz="2400" dirty="0">
                <a:latin typeface="仿宋_GB2312" pitchFamily="49" charset="-122"/>
                <a:ea typeface="仿宋_GB2312" pitchFamily="49" charset="-122"/>
              </a:rPr>
              <a:t>103</a:t>
            </a:r>
            <a:r>
              <a:rPr lang="zh-CN" altLang="en-US" sz="2400" dirty="0">
                <a:latin typeface="仿宋_GB2312" pitchFamily="49" charset="-122"/>
                <a:ea typeface="仿宋_GB2312" pitchFamily="49" charset="-122"/>
              </a:rPr>
              <a:t>号文相比，在检查表增加了以下内容：</a:t>
            </a:r>
            <a:endParaRPr lang="en-US" altLang="zh-CN" sz="2400" dirty="0">
              <a:latin typeface="仿宋_GB2312" pitchFamily="49" charset="-122"/>
              <a:ea typeface="仿宋_GB2312" pitchFamily="49" charset="-122"/>
            </a:endParaRP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5" name="Object 3"/>
          <p:cNvPicPr>
            <a:picLocks noChangeAspect="1" noChangeArrowheads="1"/>
          </p:cNvPicPr>
          <p:nvPr/>
        </p:nvPicPr>
        <p:blipFill>
          <a:blip r:embed="rId1" cstate="print"/>
          <a:srcRect/>
          <a:stretch>
            <a:fillRect/>
          </a:stretch>
        </p:blipFill>
        <p:spPr bwMode="auto">
          <a:xfrm>
            <a:off x="6381753" y="2428869"/>
            <a:ext cx="998507" cy="1042255"/>
          </a:xfrm>
          <a:prstGeom prst="rect">
            <a:avLst/>
          </a:prstGeom>
          <a:noFill/>
          <a:ln w="9525">
            <a:noFill/>
            <a:miter lim="800000"/>
            <a:headEnd/>
            <a:tailEnd/>
          </a:ln>
        </p:spPr>
      </p:pic>
      <p:sp>
        <p:nvSpPr>
          <p:cNvPr id="46086" name="Text Box 4"/>
          <p:cNvSpPr txBox="1">
            <a:spLocks noChangeArrowheads="1"/>
          </p:cNvSpPr>
          <p:nvPr/>
        </p:nvSpPr>
        <p:spPr bwMode="auto">
          <a:xfrm>
            <a:off x="7482599" y="2557682"/>
            <a:ext cx="1472050" cy="382944"/>
          </a:xfrm>
          <a:prstGeom prst="rect">
            <a:avLst/>
          </a:prstGeom>
          <a:solidFill>
            <a:schemeClr val="folHlink"/>
          </a:solidFill>
          <a:ln w="9525">
            <a:solidFill>
              <a:schemeClr val="tx1"/>
            </a:solidFill>
            <a:miter lim="800000"/>
          </a:ln>
        </p:spPr>
        <p:txBody>
          <a:bodyPr lIns="104919" tIns="52460" rIns="104919" bIns="52460">
            <a:spAutoFit/>
          </a:bodyPr>
          <a:lstStyle/>
          <a:p>
            <a:pPr defTabSz="1049655" eaLnBrk="0" hangingPunct="0">
              <a:spcBef>
                <a:spcPct val="50000"/>
              </a:spcBef>
            </a:pPr>
            <a:r>
              <a:rPr lang="en-US" altLang="zh-CN" dirty="0">
                <a:solidFill>
                  <a:srgbClr val="FFFF00"/>
                </a:solidFill>
                <a:latin typeface="黑体" panose="02010609060101010101" pitchFamily="49" charset="-122"/>
              </a:rPr>
              <a:t>1</a:t>
            </a:r>
            <a:r>
              <a:rPr lang="zh-CN" altLang="en-US" dirty="0">
                <a:solidFill>
                  <a:srgbClr val="FFFF00"/>
                </a:solidFill>
                <a:latin typeface="黑体" panose="02010609060101010101" pitchFamily="49" charset="-122"/>
              </a:rPr>
              <a:t>、观察</a:t>
            </a:r>
            <a:endParaRPr lang="zh-CN" altLang="en-US" dirty="0">
              <a:solidFill>
                <a:srgbClr val="FFFF00"/>
              </a:solidFill>
              <a:latin typeface="黑体" panose="02010609060101010101" pitchFamily="49" charset="-122"/>
            </a:endParaRPr>
          </a:p>
        </p:txBody>
      </p:sp>
      <p:sp>
        <p:nvSpPr>
          <p:cNvPr id="46087" name="Text Box 5"/>
          <p:cNvSpPr txBox="1">
            <a:spLocks noChangeArrowheads="1"/>
          </p:cNvSpPr>
          <p:nvPr/>
        </p:nvSpPr>
        <p:spPr bwMode="auto">
          <a:xfrm>
            <a:off x="7964513" y="3946954"/>
            <a:ext cx="1627506" cy="382944"/>
          </a:xfrm>
          <a:prstGeom prst="rect">
            <a:avLst/>
          </a:prstGeom>
          <a:solidFill>
            <a:schemeClr val="folHlink"/>
          </a:solidFill>
          <a:ln w="9525">
            <a:solidFill>
              <a:schemeClr val="tx1"/>
            </a:solidFill>
            <a:miter lim="800000"/>
          </a:ln>
        </p:spPr>
        <p:txBody>
          <a:bodyPr lIns="104919" tIns="52460" rIns="104919" bIns="52460">
            <a:spAutoFit/>
          </a:bodyPr>
          <a:lstStyle/>
          <a:p>
            <a:pPr defTabSz="1049655" eaLnBrk="0" hangingPunct="0">
              <a:spcBef>
                <a:spcPct val="50000"/>
              </a:spcBef>
            </a:pPr>
            <a:r>
              <a:rPr lang="en-US" altLang="zh-CN">
                <a:solidFill>
                  <a:srgbClr val="FFFF00"/>
                </a:solidFill>
                <a:latin typeface="黑体" panose="02010609060101010101" pitchFamily="49" charset="-122"/>
              </a:rPr>
              <a:t>2.</a:t>
            </a:r>
            <a:r>
              <a:rPr lang="en-US" altLang="zh-CN">
                <a:latin typeface="黑体" panose="02010609060101010101" pitchFamily="49" charset="-122"/>
              </a:rPr>
              <a:t> </a:t>
            </a:r>
            <a:r>
              <a:rPr lang="zh-CN" altLang="en-US">
                <a:solidFill>
                  <a:srgbClr val="FFFF00"/>
                </a:solidFill>
                <a:latin typeface="黑体" panose="02010609060101010101" pitchFamily="49" charset="-122"/>
              </a:rPr>
              <a:t>表扬</a:t>
            </a:r>
            <a:endParaRPr lang="zh-CN" altLang="en-US">
              <a:solidFill>
                <a:srgbClr val="FFFF00"/>
              </a:solidFill>
              <a:latin typeface="黑体" panose="02010609060101010101" pitchFamily="49" charset="-122"/>
            </a:endParaRPr>
          </a:p>
        </p:txBody>
      </p:sp>
      <p:sp>
        <p:nvSpPr>
          <p:cNvPr id="46088" name="Text Box 6"/>
          <p:cNvSpPr txBox="1">
            <a:spLocks noChangeArrowheads="1"/>
          </p:cNvSpPr>
          <p:nvPr/>
        </p:nvSpPr>
        <p:spPr bwMode="auto">
          <a:xfrm>
            <a:off x="8235963" y="5604923"/>
            <a:ext cx="1627506" cy="382944"/>
          </a:xfrm>
          <a:prstGeom prst="rect">
            <a:avLst/>
          </a:prstGeom>
          <a:solidFill>
            <a:schemeClr val="folHlink"/>
          </a:solidFill>
          <a:ln w="9525">
            <a:solidFill>
              <a:schemeClr val="tx1"/>
            </a:solidFill>
            <a:miter lim="800000"/>
          </a:ln>
        </p:spPr>
        <p:txBody>
          <a:bodyPr lIns="104919" tIns="52460" rIns="104919" bIns="52460">
            <a:spAutoFit/>
          </a:bodyPr>
          <a:lstStyle/>
          <a:p>
            <a:pPr defTabSz="1049655" eaLnBrk="0" hangingPunct="0">
              <a:spcBef>
                <a:spcPct val="50000"/>
              </a:spcBef>
            </a:pPr>
            <a:r>
              <a:rPr lang="en-US" altLang="zh-CN">
                <a:solidFill>
                  <a:srgbClr val="FFFF00"/>
                </a:solidFill>
                <a:latin typeface="黑体" panose="02010609060101010101" pitchFamily="49" charset="-122"/>
              </a:rPr>
              <a:t>3.</a:t>
            </a:r>
            <a:r>
              <a:rPr lang="en-US" altLang="zh-CN">
                <a:latin typeface="黑体" panose="02010609060101010101" pitchFamily="49" charset="-122"/>
              </a:rPr>
              <a:t> </a:t>
            </a:r>
            <a:r>
              <a:rPr lang="zh-CN" altLang="en-US">
                <a:solidFill>
                  <a:srgbClr val="FFFF00"/>
                </a:solidFill>
                <a:latin typeface="黑体" panose="02010609060101010101" pitchFamily="49" charset="-122"/>
              </a:rPr>
              <a:t>讨论</a:t>
            </a:r>
            <a:endParaRPr lang="zh-CN" altLang="en-US">
              <a:solidFill>
                <a:srgbClr val="FFFF00"/>
              </a:solidFill>
              <a:latin typeface="黑体" panose="02010609060101010101" pitchFamily="49" charset="-122"/>
            </a:endParaRPr>
          </a:p>
        </p:txBody>
      </p:sp>
      <p:sp>
        <p:nvSpPr>
          <p:cNvPr id="46089" name="Text Box 7"/>
          <p:cNvSpPr txBox="1">
            <a:spLocks noChangeArrowheads="1"/>
          </p:cNvSpPr>
          <p:nvPr/>
        </p:nvSpPr>
        <p:spPr bwMode="auto">
          <a:xfrm>
            <a:off x="2549857" y="5477202"/>
            <a:ext cx="1346489" cy="382944"/>
          </a:xfrm>
          <a:prstGeom prst="rect">
            <a:avLst/>
          </a:prstGeom>
          <a:solidFill>
            <a:schemeClr val="folHlink"/>
          </a:solidFill>
          <a:ln w="9525">
            <a:solidFill>
              <a:schemeClr val="tx1"/>
            </a:solidFill>
            <a:miter lim="800000"/>
          </a:ln>
        </p:spPr>
        <p:txBody>
          <a:bodyPr lIns="104919" tIns="52460" rIns="104919" bIns="52460">
            <a:spAutoFit/>
          </a:bodyPr>
          <a:lstStyle/>
          <a:p>
            <a:pPr defTabSz="1049655" eaLnBrk="0" hangingPunct="0">
              <a:spcBef>
                <a:spcPct val="50000"/>
              </a:spcBef>
            </a:pPr>
            <a:r>
              <a:rPr lang="en-US" altLang="zh-CN">
                <a:solidFill>
                  <a:srgbClr val="FFFF00"/>
                </a:solidFill>
                <a:latin typeface="黑体" panose="02010609060101010101" pitchFamily="49" charset="-122"/>
              </a:rPr>
              <a:t>4. </a:t>
            </a:r>
            <a:r>
              <a:rPr lang="zh-CN" altLang="en-US">
                <a:solidFill>
                  <a:srgbClr val="FFFF00"/>
                </a:solidFill>
                <a:latin typeface="黑体" panose="02010609060101010101" pitchFamily="49" charset="-122"/>
              </a:rPr>
              <a:t>沟通</a:t>
            </a:r>
            <a:endParaRPr lang="zh-CN" altLang="en-US">
              <a:solidFill>
                <a:srgbClr val="FFFF00"/>
              </a:solidFill>
              <a:latin typeface="黑体" panose="02010609060101010101" pitchFamily="49" charset="-122"/>
            </a:endParaRPr>
          </a:p>
        </p:txBody>
      </p:sp>
      <p:sp>
        <p:nvSpPr>
          <p:cNvPr id="46090" name="Text Box 8"/>
          <p:cNvSpPr txBox="1">
            <a:spLocks noChangeArrowheads="1"/>
          </p:cNvSpPr>
          <p:nvPr/>
        </p:nvSpPr>
        <p:spPr bwMode="auto">
          <a:xfrm>
            <a:off x="2549856" y="4004790"/>
            <a:ext cx="1211362" cy="382944"/>
          </a:xfrm>
          <a:prstGeom prst="rect">
            <a:avLst/>
          </a:prstGeom>
          <a:solidFill>
            <a:schemeClr val="folHlink"/>
          </a:solidFill>
          <a:ln w="9525">
            <a:solidFill>
              <a:schemeClr val="tx1"/>
            </a:solidFill>
            <a:miter lim="800000"/>
          </a:ln>
        </p:spPr>
        <p:txBody>
          <a:bodyPr lIns="104919" tIns="52460" rIns="104919" bIns="52460">
            <a:spAutoFit/>
          </a:bodyPr>
          <a:lstStyle/>
          <a:p>
            <a:pPr defTabSz="1049655" eaLnBrk="0" hangingPunct="0">
              <a:spcBef>
                <a:spcPct val="50000"/>
              </a:spcBef>
            </a:pPr>
            <a:r>
              <a:rPr lang="en-US" altLang="zh-CN">
                <a:solidFill>
                  <a:srgbClr val="FFFF00"/>
                </a:solidFill>
                <a:latin typeface="黑体" panose="02010609060101010101" pitchFamily="49" charset="-122"/>
              </a:rPr>
              <a:t>5. </a:t>
            </a:r>
            <a:r>
              <a:rPr lang="zh-CN" altLang="en-US">
                <a:solidFill>
                  <a:srgbClr val="FFFF00"/>
                </a:solidFill>
                <a:latin typeface="黑体" panose="02010609060101010101" pitchFamily="49" charset="-122"/>
              </a:rPr>
              <a:t>启发</a:t>
            </a:r>
            <a:endParaRPr lang="zh-CN" altLang="en-US">
              <a:solidFill>
                <a:srgbClr val="FFFF00"/>
              </a:solidFill>
              <a:latin typeface="黑体" panose="02010609060101010101" pitchFamily="49" charset="-122"/>
            </a:endParaRPr>
          </a:p>
        </p:txBody>
      </p:sp>
      <p:pic>
        <p:nvPicPr>
          <p:cNvPr id="46091" name="Object 9"/>
          <p:cNvPicPr>
            <a:picLocks noChangeAspect="1" noChangeArrowheads="1"/>
          </p:cNvPicPr>
          <p:nvPr/>
        </p:nvPicPr>
        <p:blipFill>
          <a:blip r:embed="rId2" cstate="print"/>
          <a:srcRect/>
          <a:stretch>
            <a:fillRect/>
          </a:stretch>
        </p:blipFill>
        <p:spPr bwMode="auto">
          <a:xfrm flipH="1">
            <a:off x="6970790" y="3749347"/>
            <a:ext cx="584754" cy="1219378"/>
          </a:xfrm>
          <a:prstGeom prst="rect">
            <a:avLst/>
          </a:prstGeom>
          <a:noFill/>
          <a:ln w="9525">
            <a:noFill/>
            <a:miter lim="800000"/>
            <a:headEnd/>
            <a:tailEnd/>
          </a:ln>
        </p:spPr>
      </p:pic>
      <p:pic>
        <p:nvPicPr>
          <p:cNvPr id="46092" name="Object 10"/>
          <p:cNvPicPr>
            <a:picLocks noChangeAspect="1" noChangeArrowheads="1"/>
          </p:cNvPicPr>
          <p:nvPr/>
        </p:nvPicPr>
        <p:blipFill>
          <a:blip r:embed="rId3" cstate="print"/>
          <a:srcRect/>
          <a:stretch>
            <a:fillRect/>
          </a:stretch>
        </p:blipFill>
        <p:spPr bwMode="auto">
          <a:xfrm>
            <a:off x="4302924" y="5343456"/>
            <a:ext cx="1449329" cy="925378"/>
          </a:xfrm>
          <a:prstGeom prst="rect">
            <a:avLst/>
          </a:prstGeom>
          <a:noFill/>
          <a:ln w="9525">
            <a:noFill/>
            <a:miter lim="800000"/>
            <a:headEnd/>
            <a:tailEnd/>
          </a:ln>
        </p:spPr>
      </p:pic>
      <p:sp>
        <p:nvSpPr>
          <p:cNvPr id="46093" name="Text Box 11"/>
          <p:cNvSpPr txBox="1">
            <a:spLocks noChangeArrowheads="1"/>
          </p:cNvSpPr>
          <p:nvPr/>
        </p:nvSpPr>
        <p:spPr bwMode="auto">
          <a:xfrm>
            <a:off x="2549856" y="2497436"/>
            <a:ext cx="1210166" cy="382944"/>
          </a:xfrm>
          <a:prstGeom prst="rect">
            <a:avLst/>
          </a:prstGeom>
          <a:solidFill>
            <a:schemeClr val="folHlink"/>
          </a:solidFill>
          <a:ln w="9525">
            <a:solidFill>
              <a:schemeClr val="tx1"/>
            </a:solidFill>
            <a:miter lim="800000"/>
          </a:ln>
        </p:spPr>
        <p:txBody>
          <a:bodyPr lIns="104919" tIns="52460" rIns="104919" bIns="52460">
            <a:spAutoFit/>
          </a:bodyPr>
          <a:lstStyle/>
          <a:p>
            <a:pPr defTabSz="1049655" eaLnBrk="0" hangingPunct="0">
              <a:spcBef>
                <a:spcPct val="50000"/>
              </a:spcBef>
            </a:pPr>
            <a:r>
              <a:rPr lang="en-US" altLang="zh-CN">
                <a:solidFill>
                  <a:srgbClr val="FFFF00"/>
                </a:solidFill>
                <a:latin typeface="黑体" panose="02010609060101010101" pitchFamily="49" charset="-122"/>
              </a:rPr>
              <a:t>6</a:t>
            </a:r>
            <a:r>
              <a:rPr lang="zh-CN" altLang="en-US">
                <a:solidFill>
                  <a:srgbClr val="FFFF00"/>
                </a:solidFill>
                <a:latin typeface="黑体" panose="02010609060101010101" pitchFamily="49" charset="-122"/>
              </a:rPr>
              <a:t>、感谢</a:t>
            </a:r>
            <a:endParaRPr lang="zh-CN" altLang="en-US">
              <a:solidFill>
                <a:srgbClr val="FFFF00"/>
              </a:solidFill>
              <a:latin typeface="黑体" panose="02010609060101010101" pitchFamily="49" charset="-122"/>
            </a:endParaRPr>
          </a:p>
        </p:txBody>
      </p:sp>
      <p:pic>
        <p:nvPicPr>
          <p:cNvPr id="46094" name="Object 12"/>
          <p:cNvPicPr>
            <a:picLocks noChangeAspect="1" noChangeArrowheads="1"/>
          </p:cNvPicPr>
          <p:nvPr/>
        </p:nvPicPr>
        <p:blipFill>
          <a:blip r:embed="rId4" cstate="print"/>
          <a:srcRect/>
          <a:stretch>
            <a:fillRect/>
          </a:stretch>
        </p:blipFill>
        <p:spPr bwMode="auto">
          <a:xfrm>
            <a:off x="7050909" y="5510939"/>
            <a:ext cx="492676" cy="1042256"/>
          </a:xfrm>
          <a:prstGeom prst="rect">
            <a:avLst/>
          </a:prstGeom>
          <a:noFill/>
          <a:ln w="9525">
            <a:noFill/>
            <a:miter lim="800000"/>
            <a:headEnd/>
            <a:tailEnd/>
          </a:ln>
        </p:spPr>
      </p:pic>
      <p:pic>
        <p:nvPicPr>
          <p:cNvPr id="46095" name="Object 13"/>
          <p:cNvPicPr>
            <a:picLocks noChangeAspect="1" noChangeArrowheads="1"/>
          </p:cNvPicPr>
          <p:nvPr/>
        </p:nvPicPr>
        <p:blipFill>
          <a:blip r:embed="rId2" cstate="print"/>
          <a:srcRect/>
          <a:stretch>
            <a:fillRect/>
          </a:stretch>
        </p:blipFill>
        <p:spPr bwMode="auto">
          <a:xfrm flipH="1">
            <a:off x="7578264" y="5447080"/>
            <a:ext cx="402990" cy="1084427"/>
          </a:xfrm>
          <a:prstGeom prst="rect">
            <a:avLst/>
          </a:prstGeom>
          <a:noFill/>
          <a:ln w="9525">
            <a:noFill/>
            <a:miter lim="800000"/>
            <a:headEnd/>
            <a:tailEnd/>
          </a:ln>
        </p:spPr>
      </p:pic>
      <p:pic>
        <p:nvPicPr>
          <p:cNvPr id="46096" name="Picture 14" descr="CMENO149"/>
          <p:cNvPicPr>
            <a:picLocks noChangeAspect="1" noChangeArrowheads="1"/>
          </p:cNvPicPr>
          <p:nvPr/>
        </p:nvPicPr>
        <p:blipFill>
          <a:blip r:embed="rId5" cstate="print"/>
          <a:srcRect/>
          <a:stretch>
            <a:fillRect/>
          </a:stretch>
        </p:blipFill>
        <p:spPr bwMode="auto">
          <a:xfrm>
            <a:off x="3952860" y="2285993"/>
            <a:ext cx="976438" cy="687733"/>
          </a:xfrm>
          <a:prstGeom prst="rect">
            <a:avLst/>
          </a:prstGeom>
          <a:noFill/>
          <a:ln w="9525">
            <a:noFill/>
            <a:miter lim="800000"/>
            <a:headEnd/>
            <a:tailEnd/>
          </a:ln>
        </p:spPr>
      </p:pic>
      <p:sp>
        <p:nvSpPr>
          <p:cNvPr id="37" name="AutoShape 15"/>
          <p:cNvSpPr>
            <a:spLocks noChangeArrowheads="1"/>
          </p:cNvSpPr>
          <p:nvPr/>
        </p:nvSpPr>
        <p:spPr bwMode="auto">
          <a:xfrm rot="5366863">
            <a:off x="8227550" y="3321838"/>
            <a:ext cx="527050" cy="4778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ln>
          <a:effectLst/>
        </p:spPr>
        <p:txBody>
          <a:bodyPr wrap="none" anchor="ctr"/>
          <a:lstStyle/>
          <a:p>
            <a:pPr>
              <a:defRPr/>
            </a:pPr>
            <a:endParaRPr lang="zh-CN" altLang="en-US">
              <a:effectLst>
                <a:outerShdw blurRad="38100" dist="38100" dir="2700000" algn="tl">
                  <a:srgbClr val="000000">
                    <a:alpha val="43137"/>
                  </a:srgbClr>
                </a:outerShdw>
              </a:effectLst>
              <a:ea typeface="黑体" panose="02010609060101010101" pitchFamily="49" charset="-122"/>
            </a:endParaRPr>
          </a:p>
        </p:txBody>
      </p:sp>
      <p:sp>
        <p:nvSpPr>
          <p:cNvPr id="38" name="AutoShape 16"/>
          <p:cNvSpPr>
            <a:spLocks noChangeArrowheads="1"/>
          </p:cNvSpPr>
          <p:nvPr/>
        </p:nvSpPr>
        <p:spPr bwMode="auto">
          <a:xfrm rot="5366863">
            <a:off x="8612519" y="4872032"/>
            <a:ext cx="525462" cy="4778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ln>
          <a:effectLst/>
        </p:spPr>
        <p:txBody>
          <a:bodyPr wrap="none" anchor="ctr"/>
          <a:lstStyle/>
          <a:p>
            <a:pPr>
              <a:defRPr/>
            </a:pPr>
            <a:endParaRPr lang="zh-CN" altLang="en-US">
              <a:effectLst>
                <a:outerShdw blurRad="38100" dist="38100" dir="2700000" algn="tl">
                  <a:srgbClr val="000000">
                    <a:alpha val="43137"/>
                  </a:srgbClr>
                </a:outerShdw>
              </a:effectLst>
              <a:ea typeface="黑体" panose="02010609060101010101" pitchFamily="49" charset="-122"/>
            </a:endParaRPr>
          </a:p>
        </p:txBody>
      </p:sp>
      <p:sp>
        <p:nvSpPr>
          <p:cNvPr id="39" name="AutoShape 17"/>
          <p:cNvSpPr>
            <a:spLocks noChangeArrowheads="1"/>
          </p:cNvSpPr>
          <p:nvPr/>
        </p:nvSpPr>
        <p:spPr bwMode="auto">
          <a:xfrm rot="10603284">
            <a:off x="6161419" y="5730871"/>
            <a:ext cx="558800" cy="4476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ln>
          <a:effectLst/>
        </p:spPr>
        <p:txBody>
          <a:bodyPr wrap="none" anchor="ctr"/>
          <a:lstStyle/>
          <a:p>
            <a:pPr>
              <a:defRPr/>
            </a:pPr>
            <a:endParaRPr lang="zh-CN" altLang="en-US">
              <a:effectLst>
                <a:outerShdw blurRad="38100" dist="38100" dir="2700000" algn="tl">
                  <a:srgbClr val="000000">
                    <a:alpha val="43137"/>
                  </a:srgbClr>
                </a:outerShdw>
              </a:effectLst>
              <a:ea typeface="黑体" panose="02010609060101010101" pitchFamily="49" charset="-122"/>
            </a:endParaRPr>
          </a:p>
        </p:txBody>
      </p:sp>
      <p:sp>
        <p:nvSpPr>
          <p:cNvPr id="40" name="AutoShape 18"/>
          <p:cNvSpPr>
            <a:spLocks noChangeArrowheads="1"/>
          </p:cNvSpPr>
          <p:nvPr/>
        </p:nvSpPr>
        <p:spPr bwMode="auto">
          <a:xfrm rot="16200000">
            <a:off x="3014994" y="4833932"/>
            <a:ext cx="525462" cy="4778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ln>
          <a:effectLst/>
        </p:spPr>
        <p:txBody>
          <a:bodyPr wrap="none" anchor="ctr"/>
          <a:lstStyle/>
          <a:p>
            <a:pPr>
              <a:defRPr/>
            </a:pPr>
            <a:endParaRPr lang="zh-CN" altLang="en-US">
              <a:effectLst>
                <a:outerShdw blurRad="38100" dist="38100" dir="2700000" algn="tl">
                  <a:srgbClr val="000000">
                    <a:alpha val="43137"/>
                  </a:srgbClr>
                </a:outerShdw>
              </a:effectLst>
              <a:ea typeface="黑体" panose="02010609060101010101" pitchFamily="49" charset="-122"/>
            </a:endParaRPr>
          </a:p>
        </p:txBody>
      </p:sp>
      <p:sp>
        <p:nvSpPr>
          <p:cNvPr id="41" name="AutoShape 19"/>
          <p:cNvSpPr>
            <a:spLocks noChangeArrowheads="1"/>
          </p:cNvSpPr>
          <p:nvPr/>
        </p:nvSpPr>
        <p:spPr bwMode="auto">
          <a:xfrm rot="16200000">
            <a:off x="2973719" y="3305170"/>
            <a:ext cx="525463" cy="4778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ln>
          <a:effectLst/>
        </p:spPr>
        <p:txBody>
          <a:bodyPr wrap="none" anchor="ctr"/>
          <a:lstStyle/>
          <a:p>
            <a:pPr>
              <a:defRPr/>
            </a:pPr>
            <a:endParaRPr lang="zh-CN" altLang="en-US">
              <a:effectLst>
                <a:outerShdw blurRad="38100" dist="38100" dir="2700000" algn="tl">
                  <a:srgbClr val="000000">
                    <a:alpha val="43137"/>
                  </a:srgbClr>
                </a:outerShdw>
              </a:effectLst>
              <a:ea typeface="黑体" panose="02010609060101010101" pitchFamily="49" charset="-122"/>
            </a:endParaRPr>
          </a:p>
        </p:txBody>
      </p:sp>
      <p:sp>
        <p:nvSpPr>
          <p:cNvPr id="46084" name="矩形 43"/>
          <p:cNvSpPr>
            <a:spLocks noChangeArrowheads="1"/>
          </p:cNvSpPr>
          <p:nvPr/>
        </p:nvSpPr>
        <p:spPr bwMode="auto">
          <a:xfrm>
            <a:off x="2809875" y="1714500"/>
            <a:ext cx="3429000" cy="579438"/>
          </a:xfrm>
          <a:prstGeom prst="rect">
            <a:avLst/>
          </a:prstGeom>
          <a:noFill/>
          <a:ln w="9525">
            <a:noFill/>
            <a:miter lim="800000"/>
          </a:ln>
        </p:spPr>
        <p:txBody>
          <a:bodyPr>
            <a:spAutoFit/>
          </a:bodyPr>
          <a:lstStyle/>
          <a:p>
            <a:pPr marL="342900" indent="-342900"/>
            <a:r>
              <a:rPr lang="zh-CN" altLang="en-US" sz="3200" dirty="0">
                <a:latin typeface="Arial" panose="020B0604020202020204" pitchFamily="34" charset="0"/>
                <a:ea typeface="宋体" panose="02010600030101010101" pitchFamily="2" charset="-122"/>
                <a:cs typeface="Times New Roman" panose="02020603050405020304" pitchFamily="18" charset="0"/>
              </a:rPr>
              <a:t>安全观察与沟通 </a:t>
            </a:r>
            <a:endParaRPr lang="zh-CN" altLang="en-US" sz="3200" dirty="0">
              <a:latin typeface="Arial" panose="020B0604020202020204" pitchFamily="34" charset="0"/>
              <a:ea typeface="宋体" panose="02010600030101010101" pitchFamily="2" charset="-122"/>
              <a:cs typeface="Times New Roman" panose="02020603050405020304" pitchFamily="18" charset="0"/>
            </a:endParaRPr>
          </a:p>
        </p:txBody>
      </p:sp>
      <p:sp>
        <p:nvSpPr>
          <p:cNvPr id="24" name="矩形 43"/>
          <p:cNvSpPr>
            <a:spLocks noChangeArrowheads="1"/>
          </p:cNvSpPr>
          <p:nvPr/>
        </p:nvSpPr>
        <p:spPr bwMode="auto">
          <a:xfrm>
            <a:off x="4310050" y="3214686"/>
            <a:ext cx="2214578" cy="1938992"/>
          </a:xfrm>
          <a:prstGeom prst="rect">
            <a:avLst/>
          </a:prstGeom>
          <a:noFill/>
          <a:ln w="9525">
            <a:noFill/>
            <a:miter lim="800000"/>
          </a:ln>
        </p:spPr>
        <p:txBody>
          <a:bodyPr wrap="square">
            <a:spAutoFit/>
          </a:bodyPr>
          <a:lstStyle/>
          <a:p>
            <a:pPr marL="342900" indent="-342900"/>
            <a:r>
              <a:rPr lang="zh-CN" altLang="en-US" sz="2400" dirty="0">
                <a:latin typeface="Arial" panose="020B0604020202020204" pitchFamily="34" charset="0"/>
                <a:ea typeface="宋体" panose="02010600030101010101" pitchFamily="2" charset="-122"/>
                <a:cs typeface="Times New Roman" panose="02020603050405020304" pitchFamily="18" charset="0"/>
              </a:rPr>
              <a:t>人员的反应</a:t>
            </a:r>
            <a:endParaRPr lang="en-US" altLang="zh-CN" sz="2400" dirty="0">
              <a:latin typeface="Arial" panose="020B0604020202020204" pitchFamily="34" charset="0"/>
              <a:ea typeface="宋体" panose="02010600030101010101" pitchFamily="2" charset="-122"/>
              <a:cs typeface="Times New Roman" panose="02020603050405020304" pitchFamily="18" charset="0"/>
            </a:endParaRPr>
          </a:p>
          <a:p>
            <a:pPr marL="342900" indent="-342900"/>
            <a:r>
              <a:rPr lang="zh-CN" altLang="en-US" sz="2400" dirty="0">
                <a:latin typeface="Arial" panose="020B0604020202020204" pitchFamily="34" charset="0"/>
                <a:ea typeface="宋体" panose="02010600030101010101" pitchFamily="2" charset="-122"/>
                <a:cs typeface="Times New Roman" panose="02020603050405020304" pitchFamily="18" charset="0"/>
              </a:rPr>
              <a:t>人员的位置</a:t>
            </a:r>
            <a:endParaRPr lang="en-US" altLang="zh-CN" sz="2400" dirty="0">
              <a:latin typeface="Arial" panose="020B0604020202020204" pitchFamily="34" charset="0"/>
              <a:ea typeface="宋体" panose="02010600030101010101" pitchFamily="2" charset="-122"/>
              <a:cs typeface="Times New Roman" panose="02020603050405020304" pitchFamily="18" charset="0"/>
            </a:endParaRPr>
          </a:p>
          <a:p>
            <a:pPr marL="342900" indent="-342900"/>
            <a:r>
              <a:rPr lang="zh-CN" altLang="en-US" sz="2400" dirty="0">
                <a:latin typeface="Arial" panose="020B0604020202020204" pitchFamily="34" charset="0"/>
                <a:ea typeface="宋体" panose="02010600030101010101" pitchFamily="2" charset="-122"/>
                <a:cs typeface="Times New Roman" panose="02020603050405020304" pitchFamily="18" charset="0"/>
              </a:rPr>
              <a:t>个人安全装备</a:t>
            </a:r>
            <a:endParaRPr lang="en-US" altLang="zh-CN" sz="2400" dirty="0">
              <a:latin typeface="Arial" panose="020B0604020202020204" pitchFamily="34" charset="0"/>
              <a:ea typeface="宋体" panose="02010600030101010101" pitchFamily="2" charset="-122"/>
              <a:cs typeface="Times New Roman" panose="02020603050405020304" pitchFamily="18" charset="0"/>
            </a:endParaRPr>
          </a:p>
          <a:p>
            <a:pPr marL="342900" indent="-342900"/>
            <a:r>
              <a:rPr lang="zh-CN" altLang="en-US" sz="2400" dirty="0">
                <a:latin typeface="Arial" panose="020B0604020202020204" pitchFamily="34" charset="0"/>
                <a:ea typeface="宋体" panose="02010600030101010101" pitchFamily="2" charset="-122"/>
                <a:cs typeface="Times New Roman" panose="02020603050405020304" pitchFamily="18" charset="0"/>
              </a:rPr>
              <a:t>工具与设备</a:t>
            </a:r>
            <a:endParaRPr lang="en-US" altLang="zh-CN" sz="2400" dirty="0">
              <a:latin typeface="Arial" panose="020B0604020202020204" pitchFamily="34" charset="0"/>
              <a:ea typeface="宋体" panose="02010600030101010101" pitchFamily="2" charset="-122"/>
              <a:cs typeface="Times New Roman" panose="02020603050405020304" pitchFamily="18" charset="0"/>
            </a:endParaRPr>
          </a:p>
          <a:p>
            <a:pPr marL="342900" indent="-342900"/>
            <a:r>
              <a:rPr lang="zh-CN" altLang="en-US" sz="2400" dirty="0">
                <a:latin typeface="Arial" panose="020B0604020202020204" pitchFamily="34" charset="0"/>
                <a:ea typeface="宋体" panose="02010600030101010101" pitchFamily="2" charset="-122"/>
                <a:cs typeface="Times New Roman" panose="02020603050405020304" pitchFamily="18" charset="0"/>
              </a:rPr>
              <a:t>程序与环境</a:t>
            </a:r>
            <a:endParaRPr lang="en-US" altLang="zh-CN" sz="2400" dirty="0">
              <a:latin typeface="Arial" panose="020B0604020202020204" pitchFamily="34" charset="0"/>
              <a:ea typeface="宋体" panose="02010600030101010101" pitchFamily="2" charset="-122"/>
              <a:cs typeface="Times New Roman" panose="02020603050405020304" pitchFamily="18" charset="0"/>
            </a:endParaRPr>
          </a:p>
        </p:txBody>
      </p:sp>
      <p:sp>
        <p:nvSpPr>
          <p:cNvPr id="23" name="Rectangle 2"/>
          <p:cNvSpPr>
            <a:spLocks noGrp="1" noChangeArrowheads="1"/>
          </p:cNvSpPr>
          <p:nvPr>
            <p:ph type="title"/>
          </p:nvPr>
        </p:nvSpPr>
        <p:spPr>
          <a:xfrm>
            <a:off x="4715964" y="332616"/>
            <a:ext cx="5328592" cy="751111"/>
          </a:xfrm>
          <a:solidFill>
            <a:schemeClr val="accent1"/>
          </a:solidFill>
        </p:spPr>
        <p:txBody>
          <a:bodyPr/>
          <a:lstStyle/>
          <a:p>
            <a:pPr eaLnBrk="1" hangingPunct="1"/>
            <a:r>
              <a:rPr lang="zh-CN" altLang="en-US" sz="3600" b="1" dirty="0">
                <a:ea typeface="宋体" panose="02010600030101010101" pitchFamily="2" charset="-122"/>
              </a:rPr>
              <a:t>展示有感领导的途径</a:t>
            </a:r>
            <a:endParaRPr lang="zh-TW" altLang="en-US" sz="3600" b="1" dirty="0">
              <a:ea typeface="宋体" panose="02010600030101010101" pitchFamily="2" charset="-122"/>
            </a:endParaRPr>
          </a:p>
        </p:txBody>
      </p:sp>
      <p:sp>
        <p:nvSpPr>
          <p:cNvPr id="22" name="矩形 21"/>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3929858" y="332656"/>
            <a:ext cx="6342856" cy="723900"/>
          </a:xfrm>
          <a:prstGeom prst="rect">
            <a:avLst/>
          </a:prstGeom>
          <a:solidFill>
            <a:schemeClr val="accent1"/>
          </a:solidFill>
          <a:ln w="9525">
            <a:noFill/>
            <a:miter lim="800000"/>
          </a:ln>
        </p:spPr>
        <p:txBody>
          <a:bodyPr anchor="ctr"/>
          <a:lstStyle/>
          <a:p>
            <a:pPr algn="ctr">
              <a:defRPr/>
            </a:pPr>
            <a:r>
              <a:rPr lang="zh-CN" altLang="en-US" sz="3800" i="1" dirty="0">
                <a:solidFill>
                  <a:srgbClr val="0033CC"/>
                </a:solidFill>
                <a:effectLst>
                  <a:outerShdw blurRad="38100" dist="38100" dir="2700000" algn="tl">
                    <a:srgbClr val="C0C0C0"/>
                  </a:outerShdw>
                </a:effectLst>
              </a:rPr>
              <a:t>“安全观察与沟通” 实践</a:t>
            </a:r>
            <a:endParaRPr lang="en-US" altLang="zh-CN" sz="3800" i="1" dirty="0">
              <a:solidFill>
                <a:srgbClr val="0033CC"/>
              </a:solidFill>
              <a:effectLst>
                <a:outerShdw blurRad="38100" dist="38100" dir="2700000" algn="tl">
                  <a:srgbClr val="C0C0C0"/>
                </a:outerShdw>
              </a:effectLst>
            </a:endParaRPr>
          </a:p>
        </p:txBody>
      </p:sp>
      <p:graphicFrame>
        <p:nvGraphicFramePr>
          <p:cNvPr id="25" name="Group 3"/>
          <p:cNvGraphicFramePr>
            <a:graphicFrameLocks noGrp="1"/>
          </p:cNvGraphicFramePr>
          <p:nvPr>
            <p:ph sz="half" idx="1"/>
          </p:nvPr>
        </p:nvGraphicFramePr>
        <p:xfrm>
          <a:off x="2095501" y="1676400"/>
          <a:ext cx="8177213" cy="4099166"/>
        </p:xfrm>
        <a:graphic>
          <a:graphicData uri="http://schemas.openxmlformats.org/drawingml/2006/table">
            <a:tbl>
              <a:tblPr/>
              <a:tblGrid>
                <a:gridCol w="2688162"/>
                <a:gridCol w="2160550"/>
                <a:gridCol w="3328501"/>
              </a:tblGrid>
              <a:tr h="457149">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检查人员</a:t>
                      </a:r>
                      <a:endParaRPr kumimoji="0" lang="zh-CN" altLang="en-US" sz="24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254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254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最低检查频率</a:t>
                      </a:r>
                      <a:endParaRPr kumimoji="0" lang="zh-CN" altLang="en-US" sz="2400" b="1" i="0" u="none" strike="noStrike" cap="none" normalizeH="0" baseline="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254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审核范围</a:t>
                      </a:r>
                      <a:endParaRPr kumimoji="0" lang="zh-CN" altLang="en-US" sz="24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12700" cap="flat" cmpd="sng" algn="ctr">
                      <a:solidFill>
                        <a:srgbClr val="003366"/>
                      </a:solidFill>
                      <a:prstDash val="solid"/>
                      <a:round/>
                      <a:headEnd type="none" w="med" len="med"/>
                      <a:tailEnd type="none" w="med" len="med"/>
                    </a:lnL>
                    <a:lnR w="25400" cap="flat" cmpd="sng" algn="ctr">
                      <a:solidFill>
                        <a:srgbClr val="003366"/>
                      </a:solidFill>
                      <a:prstDash val="solid"/>
                      <a:round/>
                      <a:headEnd type="none" w="med" len="med"/>
                      <a:tailEnd type="none" w="med" len="med"/>
                    </a:lnR>
                    <a:lnT w="254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noFill/>
                  </a:tcPr>
                </a:tc>
              </a:tr>
              <a:tr h="452738">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公司总经理</a:t>
                      </a:r>
                      <a:endPar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254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a:t>
                      </a: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次</a:t>
                      </a:r>
                      <a:r>
                        <a:rPr kumimoji="0" lang="en-US" altLang="zh-CN"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两月</a:t>
                      </a:r>
                      <a:endPar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选择公司的任意区域</a:t>
                      </a:r>
                      <a:endPar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12700" cap="flat" cmpd="sng" algn="ctr">
                      <a:solidFill>
                        <a:srgbClr val="003366"/>
                      </a:solidFill>
                      <a:prstDash val="solid"/>
                      <a:round/>
                      <a:headEnd type="none" w="med" len="med"/>
                      <a:tailEnd type="none" w="med" len="med"/>
                    </a:lnL>
                    <a:lnR w="254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noFill/>
                  </a:tcPr>
                </a:tc>
              </a:tr>
              <a:tr h="1310515">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公司副总经理</a:t>
                      </a:r>
                      <a:r>
                        <a:rPr kumimoji="0" lang="en-US" altLang="zh-CN"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endParaRPr kumimoji="0" lang="en-US" altLang="zh-CN"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安全总监</a:t>
                      </a:r>
                      <a:r>
                        <a:rPr kumimoji="0" lang="en-US" altLang="zh-CN"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endParaRPr kumimoji="0" lang="en-US" altLang="zh-CN"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总经理助理</a:t>
                      </a:r>
                      <a:r>
                        <a:rPr kumimoji="0" lang="en-US" altLang="zh-CN"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endParaRPr kumimoji="0" lang="en-US" altLang="zh-CN"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副总师</a:t>
                      </a:r>
                      <a:endPar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254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a:t>
                      </a: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次</a:t>
                      </a:r>
                      <a:r>
                        <a:rPr kumimoji="0" lang="en-US" altLang="zh-CN"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月</a:t>
                      </a:r>
                      <a:endPar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选择公司的任意区域</a:t>
                      </a:r>
                      <a:endPar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12700" cap="flat" cmpd="sng" algn="ctr">
                      <a:solidFill>
                        <a:srgbClr val="003366"/>
                      </a:solidFill>
                      <a:prstDash val="solid"/>
                      <a:round/>
                      <a:headEnd type="none" w="med" len="med"/>
                      <a:tailEnd type="none" w="med" len="med"/>
                    </a:lnL>
                    <a:lnR w="254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noFill/>
                  </a:tcPr>
                </a:tc>
              </a:tr>
              <a:tr h="700968">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生产处室领导</a:t>
                      </a:r>
                      <a:endParaRPr kumimoji="0" lang="zh-CN" altLang="en-US" sz="20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254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2</a:t>
                      </a: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次</a:t>
                      </a:r>
                      <a:r>
                        <a:rPr kumimoji="0" lang="en-US" altLang="zh-CN"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月</a:t>
                      </a:r>
                      <a:endPar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endParaRPr>
                    </a:p>
                  </a:txBody>
                  <a:tcPr marT="45710" marB="45710" anchor="ctr" horzOverflow="overflow">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选择所属基层单位的任意区域</a:t>
                      </a:r>
                      <a:endPar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12700" cap="flat" cmpd="sng" algn="ctr">
                      <a:solidFill>
                        <a:srgbClr val="003366"/>
                      </a:solidFill>
                      <a:prstDash val="solid"/>
                      <a:round/>
                      <a:headEnd type="none" w="med" len="med"/>
                      <a:tailEnd type="none" w="med" len="med"/>
                    </a:lnL>
                    <a:lnR w="254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noFill/>
                  </a:tcPr>
                </a:tc>
              </a:tr>
              <a:tr h="700968">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生产</a:t>
                      </a:r>
                      <a:r>
                        <a:rPr kumimoji="0" lang="en-US" altLang="zh-CN" sz="20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zh-CN" altLang="en-US" sz="20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检修单位领导</a:t>
                      </a:r>
                      <a:endParaRPr kumimoji="0" lang="zh-CN" altLang="en-US" sz="20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254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a:t>
                      </a:r>
                      <a:r>
                        <a:rPr kumimoji="0" lang="zh-CN" altLang="en-US" sz="20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次</a:t>
                      </a:r>
                      <a:r>
                        <a:rPr kumimoji="0" lang="en-US" altLang="zh-CN" sz="20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zh-CN" altLang="en-US" sz="2000" b="0" i="0" u="none" strike="noStrike" cap="none" normalizeH="0" baseline="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周</a:t>
                      </a:r>
                      <a:endParaRPr kumimoji="0" lang="zh-CN" altLang="en-US" sz="20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本单位管辖的生产</a:t>
                      </a:r>
                      <a:r>
                        <a:rPr kumimoji="0" lang="en-US" altLang="zh-CN"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检修</a:t>
                      </a:r>
                      <a:r>
                        <a:rPr kumimoji="0" lang="en-US" altLang="zh-CN"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办公区域</a:t>
                      </a:r>
                      <a:endPar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12700" cap="flat" cmpd="sng" algn="ctr">
                      <a:solidFill>
                        <a:srgbClr val="003366"/>
                      </a:solidFill>
                      <a:prstDash val="solid"/>
                      <a:round/>
                      <a:headEnd type="none" w="med" len="med"/>
                      <a:tailEnd type="none" w="med" len="med"/>
                    </a:lnL>
                    <a:lnR w="254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12700" cap="flat" cmpd="sng" algn="ctr">
                      <a:solidFill>
                        <a:srgbClr val="003366"/>
                      </a:solidFill>
                      <a:prstDash val="solid"/>
                      <a:round/>
                      <a:headEnd type="none" w="med" len="med"/>
                      <a:tailEnd type="none" w="med" len="med"/>
                    </a:lnB>
                    <a:lnTlToBr>
                      <a:noFill/>
                    </a:lnTlToBr>
                    <a:lnBlToTr>
                      <a:noFill/>
                    </a:lnBlToTr>
                    <a:noFill/>
                  </a:tcPr>
                </a:tc>
              </a:tr>
              <a:tr h="476588">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        班组长</a:t>
                      </a:r>
                      <a:endPar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254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25400" cap="flat" cmpd="sng" algn="ctr">
                      <a:solidFill>
                        <a:srgbClr val="003366"/>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a:t>
                      </a: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次</a:t>
                      </a:r>
                      <a:r>
                        <a:rPr kumimoji="0" lang="en-US" altLang="zh-CN"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zh-CN" altLang="en-US" sz="2000" b="0"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周</a:t>
                      </a:r>
                      <a:endPar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12700" cap="flat" cmpd="sng" algn="ctr">
                      <a:solidFill>
                        <a:srgbClr val="003366"/>
                      </a:solidFill>
                      <a:prstDash val="solid"/>
                      <a:round/>
                      <a:headEnd type="none" w="med" len="med"/>
                      <a:tailEnd type="none" w="med" len="med"/>
                    </a:lnL>
                    <a:lnR w="127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25400" cap="flat" cmpd="sng" algn="ctr">
                      <a:solidFill>
                        <a:srgbClr val="003366"/>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pPr>
                      <a:r>
                        <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rPr>
                        <a:t>          本班区域</a:t>
                      </a:r>
                      <a:endParaRPr kumimoji="0" lang="zh-CN" altLang="en-US" sz="20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Times New Roman" panose="02020603050405020304" pitchFamily="18" charset="0"/>
                      </a:endParaRPr>
                    </a:p>
                  </a:txBody>
                  <a:tcPr marT="45710" marB="45710" anchor="ctr" horzOverflow="overflow">
                    <a:lnL w="12700" cap="flat" cmpd="sng" algn="ctr">
                      <a:solidFill>
                        <a:srgbClr val="003366"/>
                      </a:solidFill>
                      <a:prstDash val="solid"/>
                      <a:round/>
                      <a:headEnd type="none" w="med" len="med"/>
                      <a:tailEnd type="none" w="med" len="med"/>
                    </a:lnL>
                    <a:lnR w="25400" cap="flat" cmpd="sng" algn="ctr">
                      <a:solidFill>
                        <a:srgbClr val="003366"/>
                      </a:solidFill>
                      <a:prstDash val="solid"/>
                      <a:round/>
                      <a:headEnd type="none" w="med" len="med"/>
                      <a:tailEnd type="none" w="med" len="med"/>
                    </a:lnR>
                    <a:lnT w="12700" cap="flat" cmpd="sng" algn="ctr">
                      <a:solidFill>
                        <a:srgbClr val="003366"/>
                      </a:solidFill>
                      <a:prstDash val="solid"/>
                      <a:round/>
                      <a:headEnd type="none" w="med" len="med"/>
                      <a:tailEnd type="none" w="med" len="med"/>
                    </a:lnT>
                    <a:lnB w="25400" cap="flat" cmpd="sng" algn="ctr">
                      <a:solidFill>
                        <a:srgbClr val="003366"/>
                      </a:solidFill>
                      <a:prstDash val="solid"/>
                      <a:round/>
                      <a:headEnd type="none" w="med" len="med"/>
                      <a:tailEnd type="none" w="med" len="med"/>
                    </a:lnB>
                    <a:lnTlToBr>
                      <a:noFill/>
                    </a:lnTlToBr>
                    <a:lnBlToTr>
                      <a:noFill/>
                    </a:lnBlToTr>
                    <a:noFill/>
                  </a:tcPr>
                </a:tc>
              </a:tr>
            </a:tbl>
          </a:graphicData>
        </a:graphic>
      </p:graphicFrame>
      <p:sp>
        <p:nvSpPr>
          <p:cNvPr id="2" name="圆角矩形 1"/>
          <p:cNvSpPr/>
          <p:nvPr/>
        </p:nvSpPr>
        <p:spPr bwMode="auto">
          <a:xfrm>
            <a:off x="6600056" y="6093296"/>
            <a:ext cx="1152128" cy="43204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lang="zh-CN" altLang="en-US" sz="2400" dirty="0">
                <a:latin typeface="黑体" panose="02010609060101010101" pitchFamily="49" charset="-122"/>
                <a:ea typeface="黑体" panose="02010609060101010101" pitchFamily="49" charset="-122"/>
                <a:hlinkClick r:id="rId1" action="ppaction://hlinksldjump"/>
              </a:rPr>
              <a:t>返回</a:t>
            </a:r>
            <a:endParaRPr kumimoji="0" lang="zh-CN" altLang="en-US" sz="24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p:txBody>
      </p:sp>
      <p:sp>
        <p:nvSpPr>
          <p:cNvPr id="6" name="矩形 5"/>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4"/>
          <p:cNvSpPr>
            <a:spLocks noChangeArrowheads="1"/>
          </p:cNvSpPr>
          <p:nvPr/>
        </p:nvSpPr>
        <p:spPr bwMode="auto">
          <a:xfrm>
            <a:off x="7032104" y="314113"/>
            <a:ext cx="3240360" cy="738623"/>
          </a:xfrm>
          <a:prstGeom prst="rect">
            <a:avLst/>
          </a:prstGeom>
          <a:solidFill>
            <a:schemeClr val="accent5">
              <a:lumMod val="90000"/>
            </a:schemeClr>
          </a:solidFill>
          <a:ln w="9525">
            <a:noFill/>
            <a:miter lim="800000"/>
          </a:ln>
          <a:effectLst/>
        </p:spPr>
        <p:txBody>
          <a:bodyPr wrap="square" lIns="91402" tIns="45700" rIns="91402" bIns="45700">
            <a:spAutoFit/>
          </a:bodyPr>
          <a:lstStyle/>
          <a:p>
            <a:pP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安全生产信息管理</a:t>
            </a:r>
            <a:endPar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sp>
        <p:nvSpPr>
          <p:cNvPr id="2" name="矩形 1"/>
          <p:cNvSpPr/>
          <p:nvPr/>
        </p:nvSpPr>
        <p:spPr>
          <a:xfrm>
            <a:off x="540080" y="1700808"/>
            <a:ext cx="10729192" cy="1437188"/>
          </a:xfrm>
          <a:prstGeom prst="rect">
            <a:avLst/>
          </a:prstGeom>
          <a:ln>
            <a:solidFill>
              <a:schemeClr val="tx1"/>
            </a:solidFill>
          </a:ln>
        </p:spPr>
        <p:txBody>
          <a:bodyPr wrap="square">
            <a:spAutoFit/>
          </a:bodyPr>
          <a:lstStyle/>
          <a:p>
            <a:pPr indent="304800" algn="just">
              <a:lnSpc>
                <a:spcPts val="3600"/>
              </a:lnSpc>
              <a:spcAft>
                <a:spcPts val="0"/>
              </a:spcAft>
            </a:pPr>
            <a:r>
              <a:rPr lang="zh-CN" altLang="zh-CN" sz="2400" kern="100" dirty="0">
                <a:latin typeface="Calibri" panose="020F0502020204030204" pitchFamily="34" charset="0"/>
                <a:ea typeface="宋体" panose="02010600030101010101" pitchFamily="2" charset="-122"/>
                <a:cs typeface="Times New Roman" panose="02020603050405020304" pitchFamily="18" charset="0"/>
              </a:rPr>
              <a:t>在《化工企业工艺安全管理实施导则》（</a:t>
            </a:r>
            <a:r>
              <a:rPr lang="en-US" altLang="zh-CN" sz="2400" kern="100" dirty="0">
                <a:latin typeface="Calibri" panose="020F0502020204030204" pitchFamily="34" charset="0"/>
                <a:ea typeface="宋体" panose="02010600030101010101" pitchFamily="2" charset="-122"/>
                <a:cs typeface="Times New Roman" panose="02020603050405020304" pitchFamily="18" charset="0"/>
              </a:rPr>
              <a:t>AQ/T3034-2010</a:t>
            </a:r>
            <a:r>
              <a:rPr lang="zh-CN" altLang="zh-CN" sz="2400" kern="100" dirty="0">
                <a:latin typeface="Calibri" panose="020F0502020204030204" pitchFamily="34" charset="0"/>
                <a:ea typeface="宋体" panose="02010600030101010101" pitchFamily="2" charset="-122"/>
                <a:cs typeface="Times New Roman" panose="02020603050405020304" pitchFamily="18" charset="0"/>
              </a:rPr>
              <a:t>）中，安全生产信息管理是过程安全管理中的第一个要素，是实施过程安全管理的基础，贯穿于化工生产的研发、设计、施工、开车、运行等整个生命周期中。</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3" name="矩形 2"/>
          <p:cNvSpPr/>
          <p:nvPr/>
        </p:nvSpPr>
        <p:spPr>
          <a:xfrm>
            <a:off x="540079" y="3356992"/>
            <a:ext cx="10724951" cy="2393027"/>
          </a:xfrm>
          <a:prstGeom prst="rect">
            <a:avLst/>
          </a:prstGeom>
          <a:ln>
            <a:solidFill>
              <a:schemeClr val="tx1"/>
            </a:solidFill>
          </a:ln>
        </p:spPr>
        <p:txBody>
          <a:bodyPr wrap="square">
            <a:spAutoFit/>
          </a:bodyPr>
          <a:lstStyle/>
          <a:p>
            <a:pPr indent="304800" algn="just">
              <a:lnSpc>
                <a:spcPts val="2600"/>
              </a:lnSpc>
              <a:spcAft>
                <a:spcPts val="0"/>
              </a:spcAft>
            </a:pPr>
            <a:r>
              <a:rPr lang="en-US" altLang="zh-CN" kern="100" dirty="0">
                <a:latin typeface="Calibri" panose="020F0502020204030204" pitchFamily="34" charset="0"/>
                <a:ea typeface="宋体" panose="02010600030101010101" pitchFamily="2" charset="-122"/>
                <a:cs typeface="Times New Roman" panose="02020603050405020304" pitchFamily="18" charset="0"/>
              </a:rPr>
              <a:t>    </a:t>
            </a:r>
            <a:r>
              <a:rPr lang="zh-CN" altLang="zh-CN" kern="100" dirty="0">
                <a:latin typeface="Calibri" panose="020F0502020204030204" pitchFamily="34" charset="0"/>
                <a:ea typeface="宋体" panose="02010600030101010101" pitchFamily="2" charset="-122"/>
                <a:cs typeface="Times New Roman" panose="02020603050405020304" pitchFamily="18" charset="0"/>
              </a:rPr>
              <a:t>对风险的理解依赖于过程知识，因此安全生产信息管理是整个基于风险的过程安全管理概念的支柱，如制度、规程、培训、设备完好性、变更管理、事件管理、工艺管理等，每一个要素的形成与完善都离不开安全生产信息。</a:t>
            </a:r>
            <a:endParaRPr lang="zh-CN" altLang="zh-CN" sz="1400" kern="100" dirty="0">
              <a:latin typeface="Calibri" panose="020F0502020204030204" pitchFamily="34" charset="0"/>
              <a:ea typeface="宋体" panose="02010600030101010101" pitchFamily="2" charset="-122"/>
              <a:cs typeface="Times New Roman" panose="02020603050405020304" pitchFamily="18" charset="0"/>
            </a:endParaRPr>
          </a:p>
          <a:p>
            <a:pPr>
              <a:lnSpc>
                <a:spcPts val="2600"/>
              </a:lnSpc>
            </a:pPr>
            <a:r>
              <a:rPr lang="en-US" altLang="zh-CN" dirty="0">
                <a:latin typeface="Calibri" panose="020F0502020204030204" pitchFamily="34" charset="0"/>
                <a:ea typeface="宋体" panose="02010600030101010101" pitchFamily="2" charset="-122"/>
                <a:cs typeface="Times New Roman" panose="02020603050405020304" pitchFamily="18" charset="0"/>
              </a:rPr>
              <a:t>         </a:t>
            </a:r>
            <a:r>
              <a:rPr lang="zh-CN" altLang="zh-CN" dirty="0">
                <a:latin typeface="Calibri" panose="020F0502020204030204" pitchFamily="34" charset="0"/>
                <a:ea typeface="宋体" panose="02010600030101010101" pitchFamily="2" charset="-122"/>
                <a:cs typeface="Times New Roman" panose="02020603050405020304" pitchFamily="18" charset="0"/>
              </a:rPr>
              <a:t>但目前来说，大部分企业对安全生产信息管理不重视，尤其是一些精细化工企业，涉及到数量较多的危险化学品，复杂的工艺反应过程，但很少企业能较好地收集与管理所涉及到的化学品的危害信息、工艺技术信息和工艺设备信息，近些年因企业对安全生产信息不解所成的事故频发，如</a:t>
            </a:r>
            <a:r>
              <a:rPr lang="en-US" altLang="zh-CN" dirty="0">
                <a:latin typeface="Calibri" panose="020F0502020204030204" pitchFamily="34" charset="0"/>
                <a:ea typeface="宋体" panose="02010600030101010101" pitchFamily="2" charset="-122"/>
                <a:cs typeface="Times New Roman" panose="02020603050405020304" pitchFamily="18" charset="0"/>
              </a:rPr>
              <a:t>2017</a:t>
            </a:r>
            <a:r>
              <a:rPr lang="zh-CN" altLang="zh-CN" dirty="0">
                <a:latin typeface="Calibri" panose="020F0502020204030204" pitchFamily="34" charset="0"/>
                <a:ea typeface="宋体" panose="02010600030101010101" pitchFamily="2" charset="-122"/>
                <a:cs typeface="Times New Roman" panose="02020603050405020304" pitchFamily="18" charset="0"/>
              </a:rPr>
              <a:t>年就发生了以下几起因安全生产信息缺失所造成的较大事故。</a:t>
            </a:r>
            <a:endParaRPr lang="zh-CN" altLang="en-US" dirty="0"/>
          </a:p>
        </p:txBody>
      </p:sp>
      <p:sp>
        <p:nvSpPr>
          <p:cNvPr id="7" name="矩形 6"/>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spd="med">
    <p:random/>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55440" y="1598404"/>
            <a:ext cx="4896544" cy="3990836"/>
          </a:xfrm>
          <a:prstGeom prst="rect">
            <a:avLst/>
          </a:prstGeom>
          <a:ln>
            <a:solidFill>
              <a:schemeClr val="accent1"/>
            </a:solidFill>
          </a:ln>
        </p:spPr>
        <p:txBody>
          <a:bodyPr wrap="square">
            <a:spAutoFit/>
          </a:bodyPr>
          <a:lstStyle/>
          <a:p>
            <a:pPr>
              <a:lnSpc>
                <a:spcPts val="3800"/>
              </a:lnSpc>
            </a:pPr>
            <a:r>
              <a:rPr lang="en-US" altLang="zh-CN" sz="2400" dirty="0"/>
              <a:t>2018</a:t>
            </a:r>
            <a:r>
              <a:rPr lang="zh-CN" altLang="zh-CN" sz="2400" dirty="0"/>
              <a:t>年</a:t>
            </a:r>
            <a:r>
              <a:rPr lang="en-US" altLang="zh-CN" sz="2400" dirty="0"/>
              <a:t>7</a:t>
            </a:r>
            <a:r>
              <a:rPr lang="zh-CN" altLang="zh-CN" sz="2400" dirty="0"/>
              <a:t>月</a:t>
            </a:r>
            <a:r>
              <a:rPr lang="en-US" altLang="zh-CN" sz="2400" dirty="0"/>
              <a:t>12</a:t>
            </a:r>
            <a:r>
              <a:rPr lang="zh-CN" altLang="zh-CN" sz="2400" dirty="0"/>
              <a:t>日晚</a:t>
            </a:r>
            <a:r>
              <a:rPr lang="en-US" altLang="zh-CN" sz="2400" dirty="0"/>
              <a:t>18</a:t>
            </a:r>
            <a:r>
              <a:rPr lang="zh-CN" altLang="zh-CN" sz="2400" dirty="0"/>
              <a:t>时</a:t>
            </a:r>
            <a:r>
              <a:rPr lang="en-US" altLang="zh-CN" sz="2400" dirty="0"/>
              <a:t>42</a:t>
            </a:r>
            <a:r>
              <a:rPr lang="zh-CN" altLang="zh-CN" sz="2400" dirty="0"/>
              <a:t>分</a:t>
            </a:r>
            <a:r>
              <a:rPr lang="en-US" altLang="zh-CN" sz="2400" dirty="0"/>
              <a:t>33</a:t>
            </a:r>
            <a:r>
              <a:rPr lang="zh-CN" altLang="zh-CN" sz="2400" dirty="0"/>
              <a:t>秒，位于四川省江安县工业园区的宜宾恒达科技有限公司发生爆炸着火事故，共造成</a:t>
            </a:r>
            <a:r>
              <a:rPr lang="en-US" altLang="zh-CN" sz="2400" dirty="0"/>
              <a:t>19</a:t>
            </a:r>
            <a:r>
              <a:rPr lang="zh-CN" altLang="zh-CN" sz="2400" dirty="0"/>
              <a:t>人死亡、</a:t>
            </a:r>
            <a:r>
              <a:rPr lang="en-US" altLang="zh-CN" sz="2400" dirty="0"/>
              <a:t>12</a:t>
            </a:r>
            <a:r>
              <a:rPr lang="zh-CN" altLang="zh-CN" sz="2400" dirty="0"/>
              <a:t>人受伤，爆炸还造成二、三车间起火燃烧，过火面积</a:t>
            </a:r>
            <a:r>
              <a:rPr lang="en-US" altLang="zh-CN" sz="2400" dirty="0"/>
              <a:t>1800m</a:t>
            </a:r>
            <a:r>
              <a:rPr lang="en-US" altLang="zh-CN" sz="2400" baseline="30000" dirty="0"/>
              <a:t>2</a:t>
            </a:r>
            <a:r>
              <a:rPr lang="zh-CN" altLang="zh-CN" sz="2400" dirty="0"/>
              <a:t>，一车间、库房、烘干房、分析室、办公楼等建筑受到不同程度破坏。</a:t>
            </a:r>
            <a:endParaRPr lang="zh-CN" altLang="en-US" sz="2400" dirty="0"/>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28048" y="1800200"/>
            <a:ext cx="4572000" cy="3429000"/>
          </a:xfrm>
          <a:prstGeom prst="rect">
            <a:avLst/>
          </a:prstGeom>
        </p:spPr>
      </p:pic>
      <p:sp>
        <p:nvSpPr>
          <p:cNvPr id="5" name="标题 1"/>
          <p:cNvSpPr txBox="1"/>
          <p:nvPr/>
        </p:nvSpPr>
        <p:spPr>
          <a:xfrm>
            <a:off x="407368" y="396574"/>
            <a:ext cx="8568952" cy="584154"/>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zh-CN" altLang="en-US" sz="2800" dirty="0"/>
              <a:t>宜宾恒达科技有限公司“ </a:t>
            </a:r>
            <a:r>
              <a:rPr lang="en-US" altLang="zh-CN" sz="2800" dirty="0"/>
              <a:t>7·12 ”</a:t>
            </a:r>
            <a:r>
              <a:rPr lang="zh-CN" altLang="en-US" sz="2800" dirty="0"/>
              <a:t>重大爆炸事故</a:t>
            </a:r>
            <a:endParaRPr lang="zh-CN" altLang="en-US" sz="2800" dirty="0"/>
          </a:p>
        </p:txBody>
      </p:sp>
      <p:sp>
        <p:nvSpPr>
          <p:cNvPr id="3" name="文本框 2"/>
          <p:cNvSpPr txBox="1"/>
          <p:nvPr/>
        </p:nvSpPr>
        <p:spPr>
          <a:xfrm>
            <a:off x="7032104" y="5817839"/>
            <a:ext cx="2304256" cy="461665"/>
          </a:xfrm>
          <a:prstGeom prst="rect">
            <a:avLst/>
          </a:prstGeom>
          <a:noFill/>
        </p:spPr>
        <p:txBody>
          <a:bodyPr wrap="square" rtlCol="0">
            <a:spAutoFit/>
          </a:bodyPr>
          <a:lstStyle/>
          <a:p>
            <a:r>
              <a:rPr lang="zh-CN" altLang="en-US" sz="2400" dirty="0">
                <a:solidFill>
                  <a:srgbClr val="FF0000"/>
                </a:solidFill>
                <a:hlinkClick r:id="rId2" action="ppaction://hlinkfile"/>
              </a:rPr>
              <a:t>视频</a:t>
            </a:r>
            <a:endParaRPr lang="zh-CN" altLang="en-US" sz="2400" dirty="0">
              <a:solidFill>
                <a:srgbClr val="FF0000"/>
              </a:soli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63552" y="1124745"/>
            <a:ext cx="7992888" cy="2528897"/>
          </a:xfrm>
          <a:prstGeom prst="rect">
            <a:avLst/>
          </a:prstGeom>
          <a:ln>
            <a:solidFill>
              <a:schemeClr val="accent1"/>
            </a:solidFill>
          </a:ln>
        </p:spPr>
        <p:txBody>
          <a:bodyPr wrap="square">
            <a:spAutoFit/>
          </a:bodyPr>
          <a:lstStyle/>
          <a:p>
            <a:pPr>
              <a:lnSpc>
                <a:spcPts val="3800"/>
              </a:lnSpc>
            </a:pPr>
            <a:r>
              <a:rPr lang="en-US" altLang="zh-CN" sz="2400" dirty="0"/>
              <a:t>2018</a:t>
            </a:r>
            <a:r>
              <a:rPr lang="zh-CN" altLang="zh-CN" sz="2400" dirty="0"/>
              <a:t>年</a:t>
            </a:r>
            <a:r>
              <a:rPr lang="en-US" altLang="zh-CN" sz="2400" dirty="0"/>
              <a:t>7</a:t>
            </a:r>
            <a:r>
              <a:rPr lang="zh-CN" altLang="zh-CN" sz="2400" dirty="0"/>
              <a:t>月</a:t>
            </a:r>
            <a:r>
              <a:rPr lang="en-US" altLang="zh-CN" sz="2400" dirty="0"/>
              <a:t>12</a:t>
            </a:r>
            <a:r>
              <a:rPr lang="zh-CN" altLang="zh-CN" sz="2400" dirty="0"/>
              <a:t>日晚</a:t>
            </a:r>
            <a:r>
              <a:rPr lang="en-US" altLang="zh-CN" sz="2400" dirty="0"/>
              <a:t>18</a:t>
            </a:r>
            <a:r>
              <a:rPr lang="zh-CN" altLang="zh-CN" sz="2400" dirty="0"/>
              <a:t>时</a:t>
            </a:r>
            <a:r>
              <a:rPr lang="en-US" altLang="zh-CN" sz="2400" dirty="0"/>
              <a:t>42</a:t>
            </a:r>
            <a:r>
              <a:rPr lang="zh-CN" altLang="zh-CN" sz="2400" dirty="0"/>
              <a:t>分</a:t>
            </a:r>
            <a:r>
              <a:rPr lang="en-US" altLang="zh-CN" sz="2400" dirty="0"/>
              <a:t>33</a:t>
            </a:r>
            <a:r>
              <a:rPr lang="zh-CN" altLang="zh-CN" sz="2400" dirty="0"/>
              <a:t>秒，位于四川省江安县工业园区的宜宾恒达科技有限公司发生爆炸着火事故，共造成</a:t>
            </a:r>
            <a:r>
              <a:rPr lang="en-US" altLang="zh-CN" sz="2400" dirty="0"/>
              <a:t>19</a:t>
            </a:r>
            <a:r>
              <a:rPr lang="zh-CN" altLang="zh-CN" sz="2400" dirty="0"/>
              <a:t>人死亡、</a:t>
            </a:r>
            <a:r>
              <a:rPr lang="en-US" altLang="zh-CN" sz="2400" dirty="0"/>
              <a:t>12</a:t>
            </a:r>
            <a:r>
              <a:rPr lang="zh-CN" altLang="zh-CN" sz="2400" dirty="0"/>
              <a:t>人受伤，爆炸还造成二、三车间起火燃烧，过火面积</a:t>
            </a:r>
            <a:r>
              <a:rPr lang="en-US" altLang="zh-CN" sz="2400" dirty="0"/>
              <a:t>1800m</a:t>
            </a:r>
            <a:r>
              <a:rPr lang="en-US" altLang="zh-CN" sz="2400" baseline="30000" dirty="0"/>
              <a:t>2</a:t>
            </a:r>
            <a:r>
              <a:rPr lang="zh-CN" altLang="zh-CN" sz="2400" dirty="0"/>
              <a:t>，一车间、库房、烘干房、分析室、办公楼等建筑受到不同程度破坏。</a:t>
            </a:r>
            <a:endParaRPr lang="zh-CN" altLang="en-US" sz="2400" dirty="0"/>
          </a:p>
        </p:txBody>
      </p:sp>
      <p:pic>
        <p:nvPicPr>
          <p:cNvPr id="5" name="图片 4"/>
          <p:cNvPicPr>
            <a:picLocks noChangeAspect="1"/>
          </p:cNvPicPr>
          <p:nvPr/>
        </p:nvPicPr>
        <p:blipFill>
          <a:blip r:embed="rId1" cstate="print"/>
          <a:stretch>
            <a:fillRect/>
          </a:stretch>
        </p:blipFill>
        <p:spPr>
          <a:xfrm>
            <a:off x="1527643" y="1101949"/>
            <a:ext cx="9144000" cy="5143500"/>
          </a:xfrm>
          <a:prstGeom prst="rect">
            <a:avLst/>
          </a:prstGeom>
        </p:spPr>
      </p:pic>
      <p:sp>
        <p:nvSpPr>
          <p:cNvPr id="6" name="标题 1"/>
          <p:cNvSpPr txBox="1"/>
          <p:nvPr/>
        </p:nvSpPr>
        <p:spPr>
          <a:xfrm>
            <a:off x="407368" y="396574"/>
            <a:ext cx="8568952" cy="584154"/>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zh-CN" altLang="en-US" sz="2800" dirty="0"/>
              <a:t>宜宾恒达科技有限公司“ </a:t>
            </a:r>
            <a:r>
              <a:rPr lang="en-US" altLang="zh-CN" sz="2800" dirty="0"/>
              <a:t>7·12 ”</a:t>
            </a:r>
            <a:r>
              <a:rPr lang="zh-CN" altLang="en-US" sz="2800" dirty="0"/>
              <a:t>重大爆炸事故</a:t>
            </a:r>
            <a:endParaRPr lang="zh-CN" altLang="en-US" sz="2800" dirty="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03989" y="1340768"/>
            <a:ext cx="10873208" cy="4965462"/>
          </a:xfrm>
          <a:prstGeom prst="rect">
            <a:avLst/>
          </a:prstGeom>
          <a:ln>
            <a:solidFill>
              <a:schemeClr val="accent1"/>
            </a:solidFill>
          </a:ln>
        </p:spPr>
        <p:txBody>
          <a:bodyPr wrap="square">
            <a:spAutoFit/>
          </a:bodyPr>
          <a:lstStyle/>
          <a:p>
            <a:pPr>
              <a:lnSpc>
                <a:spcPts val="3800"/>
              </a:lnSpc>
            </a:pPr>
            <a:r>
              <a:rPr lang="zh-CN" altLang="en-US" sz="2400" b="0" dirty="0"/>
              <a:t>       宜宾恒达公司在生产</a:t>
            </a:r>
            <a:r>
              <a:rPr lang="zh-CN" altLang="en-US" sz="2400" dirty="0"/>
              <a:t>咪草烟</a:t>
            </a:r>
            <a:r>
              <a:rPr lang="zh-CN" altLang="en-US" sz="2400" b="0" dirty="0"/>
              <a:t>的过程中，操作人员将</a:t>
            </a:r>
            <a:r>
              <a:rPr lang="zh-CN" altLang="en-US" sz="2400" dirty="0">
                <a:solidFill>
                  <a:srgbClr val="FF0000"/>
                </a:solidFill>
              </a:rPr>
              <a:t>无包装标识</a:t>
            </a:r>
            <a:r>
              <a:rPr lang="zh-CN" altLang="en-US" sz="2400" b="0" dirty="0"/>
              <a:t>的氯酸钠当作</a:t>
            </a:r>
            <a:r>
              <a:rPr lang="en-US" altLang="zh-CN" sz="2400" dirty="0"/>
              <a:t>2-</a:t>
            </a:r>
            <a:r>
              <a:rPr lang="zh-CN" altLang="en-US" sz="2400" b="0" dirty="0"/>
              <a:t>氨基</a:t>
            </a:r>
            <a:r>
              <a:rPr lang="en-US" altLang="zh-CN" sz="2400" dirty="0"/>
              <a:t>-2,3-</a:t>
            </a:r>
            <a:r>
              <a:rPr lang="zh-CN" altLang="en-US" sz="2400" b="0" dirty="0"/>
              <a:t>二甲基丁酰胺（以下简称丁酰胺），补充投入到</a:t>
            </a:r>
            <a:r>
              <a:rPr lang="en-US" altLang="zh-CN" sz="2400" dirty="0"/>
              <a:t>2R301</a:t>
            </a:r>
            <a:r>
              <a:rPr lang="zh-CN" altLang="en-US" sz="2400" b="0" dirty="0"/>
              <a:t>釜中进行脱水操作。在搅拌状态下，丁酰胺</a:t>
            </a:r>
            <a:r>
              <a:rPr lang="en-US" altLang="zh-CN" sz="2400" dirty="0"/>
              <a:t>-</a:t>
            </a:r>
            <a:r>
              <a:rPr lang="zh-CN" altLang="en-US" sz="2400" b="0" dirty="0"/>
              <a:t>氯酸钠混合物形成具有迅速爆燃能力的爆炸体系，开启蒸汽加热后，丁酰胺</a:t>
            </a:r>
            <a:r>
              <a:rPr lang="en-US" altLang="zh-CN" sz="2400" dirty="0"/>
              <a:t>-</a:t>
            </a:r>
            <a:r>
              <a:rPr lang="zh-CN" altLang="en-US" sz="2400" b="0" dirty="0"/>
              <a:t>氯酸钠混合物的摩擦及撞击感度随着釜内温度升高而升高，在物料之间、物料与釜内附件和内壁相互撞击、摩擦下，引起釜内的</a:t>
            </a:r>
            <a:r>
              <a:rPr lang="zh-CN" altLang="en-US" sz="2400" dirty="0"/>
              <a:t>丁酰胺</a:t>
            </a:r>
            <a:r>
              <a:rPr lang="en-US" altLang="zh-CN" sz="2400" dirty="0"/>
              <a:t>-</a:t>
            </a:r>
            <a:r>
              <a:rPr lang="zh-CN" altLang="en-US" sz="2400" dirty="0"/>
              <a:t>氯酸钠混合物发生化学爆炸</a:t>
            </a:r>
            <a:r>
              <a:rPr lang="zh-CN" altLang="en-US" sz="2400" b="0" dirty="0"/>
              <a:t>，爆炸导致釜体解体。</a:t>
            </a:r>
            <a:endParaRPr lang="en-US" altLang="zh-CN" sz="2400" b="0" dirty="0"/>
          </a:p>
          <a:p>
            <a:pPr>
              <a:lnSpc>
                <a:spcPts val="3800"/>
              </a:lnSpc>
            </a:pPr>
            <a:r>
              <a:rPr lang="en-US" altLang="zh-CN" sz="2400" b="0" dirty="0"/>
              <a:t>        </a:t>
            </a:r>
            <a:r>
              <a:rPr lang="zh-CN" altLang="en-US" sz="2400" b="0" dirty="0"/>
              <a:t>随釜体解体过程冲出的高温甲苯蒸气，迅速与外部空气形成爆炸性混合物并产生二次爆炸，同时引起车间现场存放的氯酸钠、甲苯与甲醇等物料殉爆殉燃和二车间、三车间着火燃烧，进一步扩大了事故后果，造成重大人员伤亡和财产损失。</a:t>
            </a:r>
            <a:endParaRPr lang="zh-CN" altLang="en-US" sz="2400" dirty="0"/>
          </a:p>
        </p:txBody>
      </p:sp>
      <p:sp>
        <p:nvSpPr>
          <p:cNvPr id="6" name="标题 1"/>
          <p:cNvSpPr txBox="1"/>
          <p:nvPr/>
        </p:nvSpPr>
        <p:spPr>
          <a:xfrm>
            <a:off x="407368" y="396574"/>
            <a:ext cx="8568952" cy="584154"/>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zh-CN" altLang="en-US" sz="2800" dirty="0"/>
              <a:t>宜宾恒达科技有限公司“ </a:t>
            </a:r>
            <a:r>
              <a:rPr lang="en-US" altLang="zh-CN" sz="2800" dirty="0"/>
              <a:t>7·12 ”</a:t>
            </a:r>
            <a:r>
              <a:rPr lang="zh-CN" altLang="en-US" sz="2800" dirty="0"/>
              <a:t>重大爆炸事故</a:t>
            </a:r>
            <a:endParaRPr lang="zh-CN" altLang="en-US" sz="2800"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991544" y="2643297"/>
            <a:ext cx="8208912" cy="1908215"/>
          </a:xfrm>
          <a:prstGeom prst="rect">
            <a:avLst/>
          </a:prstGeom>
          <a:ln>
            <a:solidFill>
              <a:schemeClr val="accent1"/>
            </a:solidFill>
          </a:ln>
        </p:spPr>
        <p:txBody>
          <a:bodyPr wrap="square" anchor="ctr">
            <a:spAutoFit/>
          </a:bodyPr>
          <a:lstStyle/>
          <a:p>
            <a:pPr>
              <a:spcBef>
                <a:spcPts val="600"/>
              </a:spcBef>
              <a:spcAft>
                <a:spcPts val="600"/>
              </a:spcAft>
            </a:pPr>
            <a:r>
              <a:rPr lang="zh-CN" altLang="zh-CN" sz="2200" dirty="0"/>
              <a:t>（</a:t>
            </a:r>
            <a:r>
              <a:rPr lang="en-US" altLang="zh-CN" sz="2200" dirty="0">
                <a:solidFill>
                  <a:srgbClr val="FF0000"/>
                </a:solidFill>
              </a:rPr>
              <a:t>1</a:t>
            </a:r>
            <a:r>
              <a:rPr lang="zh-CN" altLang="zh-CN" sz="2200" dirty="0">
                <a:solidFill>
                  <a:srgbClr val="FF0000"/>
                </a:solidFill>
              </a:rPr>
              <a:t>）生产工艺未经正规设计。</a:t>
            </a:r>
            <a:endParaRPr lang="en-US" altLang="zh-CN" sz="2200" dirty="0">
              <a:solidFill>
                <a:srgbClr val="FF0000"/>
              </a:solidFill>
            </a:endParaRPr>
          </a:p>
          <a:p>
            <a:pPr>
              <a:spcBef>
                <a:spcPts val="600"/>
              </a:spcBef>
              <a:spcAft>
                <a:spcPts val="600"/>
              </a:spcAft>
            </a:pPr>
            <a:r>
              <a:rPr lang="zh-CN" altLang="zh-CN" sz="2200" dirty="0">
                <a:solidFill>
                  <a:srgbClr val="FF0000"/>
                </a:solidFill>
              </a:rPr>
              <a:t>（</a:t>
            </a:r>
            <a:r>
              <a:rPr lang="en-US" altLang="zh-CN" sz="2200" dirty="0">
                <a:solidFill>
                  <a:srgbClr val="FF0000"/>
                </a:solidFill>
              </a:rPr>
              <a:t>2</a:t>
            </a:r>
            <a:r>
              <a:rPr lang="zh-CN" altLang="zh-CN" sz="2200" dirty="0">
                <a:solidFill>
                  <a:srgbClr val="FF0000"/>
                </a:solidFill>
              </a:rPr>
              <a:t>）基本未安装安全设施。</a:t>
            </a:r>
            <a:endParaRPr lang="en-US" altLang="zh-CN" sz="2200" dirty="0">
              <a:solidFill>
                <a:srgbClr val="FF0000"/>
              </a:solidFill>
            </a:endParaRPr>
          </a:p>
          <a:p>
            <a:pPr>
              <a:spcBef>
                <a:spcPts val="600"/>
              </a:spcBef>
              <a:spcAft>
                <a:spcPts val="600"/>
              </a:spcAft>
            </a:pPr>
            <a:r>
              <a:rPr lang="zh-CN" altLang="zh-CN" sz="2200" dirty="0">
                <a:solidFill>
                  <a:srgbClr val="FF0000"/>
                </a:solidFill>
              </a:rPr>
              <a:t>（</a:t>
            </a:r>
            <a:r>
              <a:rPr lang="en-US" altLang="zh-CN" sz="2200" dirty="0">
                <a:solidFill>
                  <a:srgbClr val="FF0000"/>
                </a:solidFill>
              </a:rPr>
              <a:t>3</a:t>
            </a:r>
            <a:r>
              <a:rPr lang="zh-CN" altLang="zh-CN" sz="2200" dirty="0">
                <a:solidFill>
                  <a:srgbClr val="FF0000"/>
                </a:solidFill>
              </a:rPr>
              <a:t>）安全管理极其混乱。</a:t>
            </a:r>
            <a:endParaRPr lang="en-US" altLang="zh-CN" sz="2200" dirty="0">
              <a:solidFill>
                <a:srgbClr val="FF0000"/>
              </a:solidFill>
            </a:endParaRPr>
          </a:p>
          <a:p>
            <a:pPr>
              <a:spcBef>
                <a:spcPts val="600"/>
              </a:spcBef>
              <a:spcAft>
                <a:spcPts val="600"/>
              </a:spcAft>
            </a:pPr>
            <a:r>
              <a:rPr lang="zh-CN" altLang="zh-CN" sz="2200" dirty="0">
                <a:solidFill>
                  <a:srgbClr val="FF0000"/>
                </a:solidFill>
              </a:rPr>
              <a:t>（</a:t>
            </a:r>
            <a:r>
              <a:rPr lang="en-US" altLang="zh-CN" sz="2200" dirty="0">
                <a:solidFill>
                  <a:srgbClr val="FF0000"/>
                </a:solidFill>
              </a:rPr>
              <a:t>4</a:t>
            </a:r>
            <a:r>
              <a:rPr lang="zh-CN" altLang="zh-CN" sz="2200" dirty="0">
                <a:solidFill>
                  <a:srgbClr val="FF0000"/>
                </a:solidFill>
              </a:rPr>
              <a:t>）安全管理人员、操作人员素质能力无法满足安全要求。</a:t>
            </a:r>
            <a:endParaRPr lang="zh-CN" altLang="zh-CN" sz="2000" dirty="0"/>
          </a:p>
        </p:txBody>
      </p:sp>
      <p:sp>
        <p:nvSpPr>
          <p:cNvPr id="2" name="矩形 1"/>
          <p:cNvSpPr/>
          <p:nvPr/>
        </p:nvSpPr>
        <p:spPr>
          <a:xfrm>
            <a:off x="2019352" y="1484785"/>
            <a:ext cx="4515980" cy="461665"/>
          </a:xfrm>
          <a:prstGeom prst="rect">
            <a:avLst/>
          </a:prstGeom>
          <a:solidFill>
            <a:schemeClr val="accent2">
              <a:lumMod val="20000"/>
              <a:lumOff val="80000"/>
            </a:schemeClr>
          </a:solidFill>
        </p:spPr>
        <p:txBody>
          <a:bodyPr wrap="none">
            <a:spAutoFit/>
          </a:bodyPr>
          <a:lstStyle/>
          <a:p>
            <a:pPr>
              <a:spcBef>
                <a:spcPts val="600"/>
              </a:spcBef>
              <a:spcAft>
                <a:spcPts val="600"/>
              </a:spcAft>
            </a:pPr>
            <a:r>
              <a:rPr lang="zh-CN" altLang="zh-CN" sz="2400" dirty="0"/>
              <a:t>根本不具备安全生产条件及能力</a:t>
            </a:r>
            <a:endParaRPr lang="zh-CN" altLang="zh-CN" sz="2400" dirty="0"/>
          </a:p>
        </p:txBody>
      </p:sp>
      <p:sp>
        <p:nvSpPr>
          <p:cNvPr id="5" name="标题 1"/>
          <p:cNvSpPr txBox="1"/>
          <p:nvPr/>
        </p:nvSpPr>
        <p:spPr>
          <a:xfrm>
            <a:off x="407368" y="396574"/>
            <a:ext cx="8568952" cy="584154"/>
          </a:xfrm>
          <a:prstGeom prst="rect">
            <a:avLst/>
          </a:prstGeom>
          <a:solidFill>
            <a:schemeClr val="accent2">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zh-CN" altLang="en-US" sz="2800" dirty="0"/>
              <a:t>宜宾恒达科技有限公司“ </a:t>
            </a:r>
            <a:r>
              <a:rPr lang="en-US" altLang="zh-CN" sz="2800" dirty="0"/>
              <a:t>7·12 ”</a:t>
            </a:r>
            <a:r>
              <a:rPr lang="zh-CN" altLang="en-US" sz="2800" dirty="0"/>
              <a:t>重大爆炸事故</a:t>
            </a:r>
            <a:endParaRPr lang="zh-CN" altLang="en-US" sz="2800"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示 2"/>
          <p:cNvGraphicFramePr/>
          <p:nvPr/>
        </p:nvGraphicFramePr>
        <p:xfrm>
          <a:off x="3431704" y="1700808"/>
          <a:ext cx="7488832" cy="433854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 name="Rectangle 24"/>
          <p:cNvSpPr>
            <a:spLocks noChangeArrowheads="1"/>
          </p:cNvSpPr>
          <p:nvPr/>
        </p:nvSpPr>
        <p:spPr bwMode="auto">
          <a:xfrm>
            <a:off x="7032104" y="314113"/>
            <a:ext cx="3240360" cy="738623"/>
          </a:xfrm>
          <a:prstGeom prst="rect">
            <a:avLst/>
          </a:prstGeom>
          <a:solidFill>
            <a:schemeClr val="accent5">
              <a:lumMod val="90000"/>
            </a:schemeClr>
          </a:solidFill>
          <a:ln w="9525">
            <a:noFill/>
            <a:miter lim="800000"/>
          </a:ln>
          <a:effectLst/>
        </p:spPr>
        <p:txBody>
          <a:bodyPr wrap="square" lIns="91402" tIns="45700" rIns="91402" bIns="45700">
            <a:spAutoFit/>
          </a:bodyPr>
          <a:lstStyle/>
          <a:p>
            <a:pP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安全生产信息管理</a:t>
            </a:r>
            <a:endPar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sp>
        <p:nvSpPr>
          <p:cNvPr id="2" name="虚尾箭头 1"/>
          <p:cNvSpPr/>
          <p:nvPr/>
        </p:nvSpPr>
        <p:spPr bwMode="auto">
          <a:xfrm>
            <a:off x="1271464" y="2924944"/>
            <a:ext cx="3456384" cy="1440160"/>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eaLnBrk="0" hangingPunct="0"/>
            <a:r>
              <a:rPr lang="zh-CN" altLang="en-US" sz="2400" dirty="0">
                <a:solidFill>
                  <a:srgbClr val="FF0000"/>
                </a:solidFill>
                <a:effectLst>
                  <a:outerShdw blurRad="38100" dist="38100" dir="2700000" algn="tl">
                    <a:srgbClr val="C0C0C0"/>
                  </a:outerShdw>
                </a:effectLst>
                <a:latin typeface="仿宋" panose="02010609060101010101" charset="-122"/>
                <a:ea typeface="仿宋" panose="02010609060101010101" charset="-122"/>
              </a:rPr>
              <a:t>安全生产信息管理</a:t>
            </a:r>
            <a:endParaRPr kumimoji="0" lang="zh-CN" altLang="en-US" sz="24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sp>
        <p:nvSpPr>
          <p:cNvPr id="7" name="矩形 6"/>
          <p:cNvSpPr/>
          <p:nvPr/>
        </p:nvSpPr>
        <p:spPr>
          <a:xfrm>
            <a:off x="475376" y="471185"/>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spd="med">
    <p:random/>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4479" y="908720"/>
            <a:ext cx="11305256" cy="5632311"/>
          </a:xfrm>
          <a:prstGeom prst="rect">
            <a:avLst/>
          </a:prstGeom>
          <a:ln>
            <a:solidFill>
              <a:schemeClr val="tx1"/>
            </a:solidFill>
          </a:ln>
        </p:spPr>
        <p:txBody>
          <a:bodyPr wrap="square">
            <a:spAutoFit/>
          </a:bodyPr>
          <a:lstStyle/>
          <a:p>
            <a:pPr algn="just">
              <a:lnSpc>
                <a:spcPts val="3600"/>
              </a:lnSpc>
              <a:spcAft>
                <a:spcPts val="0"/>
              </a:spcAft>
              <a:tabLst>
                <a:tab pos="228600" algn="l"/>
                <a:tab pos="266700" algn="l"/>
              </a:tabLst>
            </a:pPr>
            <a:r>
              <a:rPr lang="en-US" altLang="zh-CN" sz="2200" dirty="0">
                <a:latin typeface="+mn-ea"/>
                <a:ea typeface="+mn-ea"/>
                <a:cs typeface="Times New Roman" panose="02020603050405020304" pitchFamily="18" charset="0"/>
              </a:rPr>
              <a:t>   1.</a:t>
            </a:r>
            <a:r>
              <a:rPr lang="zh-CN" altLang="zh-CN" sz="2400" dirty="0"/>
              <a:t>化学品危险性信息</a:t>
            </a:r>
            <a:r>
              <a:rPr lang="zh-CN" altLang="zh-CN" sz="2200" dirty="0">
                <a:latin typeface="+mn-ea"/>
                <a:ea typeface="+mn-ea"/>
                <a:cs typeface="Times New Roman" panose="02020603050405020304" pitchFamily="18" charset="0"/>
              </a:rPr>
              <a:t>至少应包括：</a:t>
            </a:r>
            <a:endParaRPr lang="zh-CN" altLang="zh-CN" sz="2200" dirty="0">
              <a:latin typeface="+mn-ea"/>
              <a:ea typeface="+mn-ea"/>
              <a:cs typeface="Times New Roman" panose="02020603050405020304" pitchFamily="18" charset="0"/>
            </a:endParaRPr>
          </a:p>
          <a:p>
            <a:pPr indent="266700">
              <a:lnSpc>
                <a:spcPts val="3600"/>
              </a:lnSpc>
              <a:spcAft>
                <a:spcPts val="0"/>
              </a:spcAft>
              <a:tabLst>
                <a:tab pos="457200" algn="l"/>
                <a:tab pos="571500" algn="l"/>
              </a:tabLst>
            </a:pPr>
            <a:r>
              <a:rPr lang="en-US" altLang="zh-CN" sz="2200" kern="100" dirty="0">
                <a:latin typeface="+mn-ea"/>
                <a:ea typeface="+mn-ea"/>
                <a:cs typeface="Times New Roman" panose="02020603050405020304" pitchFamily="18" charset="0"/>
              </a:rPr>
              <a:t>1</a:t>
            </a:r>
            <a:r>
              <a:rPr lang="zh-CN" altLang="en-US" sz="2200" kern="100" dirty="0">
                <a:latin typeface="+mn-ea"/>
                <a:ea typeface="+mn-ea"/>
                <a:cs typeface="Times New Roman" panose="02020603050405020304" pitchFamily="18" charset="0"/>
              </a:rPr>
              <a:t>）物理化学危险性</a:t>
            </a:r>
            <a:endParaRPr lang="zh-CN" altLang="en-US" sz="2200" kern="100" dirty="0">
              <a:latin typeface="+mn-ea"/>
              <a:ea typeface="+mn-ea"/>
              <a:cs typeface="Times New Roman" panose="02020603050405020304" pitchFamily="18" charset="0"/>
            </a:endParaRPr>
          </a:p>
          <a:p>
            <a:pPr indent="266700">
              <a:lnSpc>
                <a:spcPts val="3600"/>
              </a:lnSpc>
              <a:spcAft>
                <a:spcPts val="0"/>
              </a:spcAft>
              <a:tabLst>
                <a:tab pos="457200" algn="l"/>
                <a:tab pos="571500" algn="l"/>
              </a:tabLst>
            </a:pPr>
            <a:r>
              <a:rPr lang="en-US" altLang="zh-CN" sz="2200" kern="100" dirty="0">
                <a:latin typeface="+mn-ea"/>
                <a:ea typeface="+mn-ea"/>
                <a:cs typeface="Times New Roman" panose="02020603050405020304" pitchFamily="18" charset="0"/>
              </a:rPr>
              <a:t>a.</a:t>
            </a:r>
            <a:r>
              <a:rPr lang="zh-CN" altLang="en-US" sz="2200" kern="100" dirty="0">
                <a:latin typeface="+mn-ea"/>
                <a:ea typeface="+mn-ea"/>
                <a:cs typeface="Times New Roman" panose="02020603050405020304" pitchFamily="18" charset="0"/>
              </a:rPr>
              <a:t>物化性质，如物态、形状、颜色、气味、沸点、密度、溶解度、闪点、爆炸极限、自燃点、引燃温度、</a:t>
            </a:r>
            <a:r>
              <a:rPr lang="en-US" altLang="zh-CN" sz="2200" kern="100" dirty="0">
                <a:latin typeface="+mn-ea"/>
                <a:ea typeface="+mn-ea"/>
                <a:cs typeface="Times New Roman" panose="02020603050405020304" pitchFamily="18" charset="0"/>
              </a:rPr>
              <a:t>PH</a:t>
            </a:r>
            <a:r>
              <a:rPr lang="zh-CN" altLang="en-US" sz="2200" kern="100" dirty="0">
                <a:latin typeface="+mn-ea"/>
                <a:ea typeface="+mn-ea"/>
                <a:cs typeface="Times New Roman" panose="02020603050405020304" pitchFamily="18" charset="0"/>
              </a:rPr>
              <a:t>值、饱和蒸气压、熔点、燃烧热等。</a:t>
            </a:r>
            <a:endParaRPr lang="zh-CN" altLang="en-US" sz="2200" kern="100" dirty="0">
              <a:latin typeface="+mn-ea"/>
              <a:ea typeface="+mn-ea"/>
              <a:cs typeface="Times New Roman" panose="02020603050405020304" pitchFamily="18" charset="0"/>
            </a:endParaRPr>
          </a:p>
          <a:p>
            <a:pPr indent="266700">
              <a:lnSpc>
                <a:spcPts val="3600"/>
              </a:lnSpc>
              <a:spcAft>
                <a:spcPts val="0"/>
              </a:spcAft>
              <a:tabLst>
                <a:tab pos="457200" algn="l"/>
                <a:tab pos="571500" algn="l"/>
              </a:tabLst>
            </a:pPr>
            <a:r>
              <a:rPr lang="en-US" altLang="zh-CN" sz="2200" kern="100" dirty="0">
                <a:latin typeface="+mn-ea"/>
                <a:ea typeface="+mn-ea"/>
                <a:cs typeface="Times New Roman" panose="02020603050405020304" pitchFamily="18" charset="0"/>
              </a:rPr>
              <a:t>b.</a:t>
            </a:r>
            <a:r>
              <a:rPr lang="zh-CN" altLang="en-US" sz="2200" kern="100" dirty="0">
                <a:latin typeface="+mn-ea"/>
                <a:ea typeface="+mn-ea"/>
                <a:cs typeface="Times New Roman" panose="02020603050405020304" pitchFamily="18" charset="0"/>
              </a:rPr>
              <a:t>腐蚀性数据，如腐蚀性以及对材质的不相容性等。</a:t>
            </a:r>
            <a:endParaRPr lang="zh-CN" altLang="en-US" sz="2200" kern="100" dirty="0">
              <a:latin typeface="+mn-ea"/>
              <a:ea typeface="+mn-ea"/>
              <a:cs typeface="Times New Roman" panose="02020603050405020304" pitchFamily="18" charset="0"/>
            </a:endParaRPr>
          </a:p>
          <a:p>
            <a:pPr indent="266700">
              <a:lnSpc>
                <a:spcPts val="3600"/>
              </a:lnSpc>
              <a:spcAft>
                <a:spcPts val="0"/>
              </a:spcAft>
              <a:tabLst>
                <a:tab pos="457200" algn="l"/>
                <a:tab pos="571500" algn="l"/>
              </a:tabLst>
            </a:pPr>
            <a:r>
              <a:rPr lang="en-US" altLang="zh-CN" sz="2200" kern="100" dirty="0">
                <a:latin typeface="+mn-ea"/>
                <a:ea typeface="+mn-ea"/>
                <a:cs typeface="Times New Roman" panose="02020603050405020304" pitchFamily="18" charset="0"/>
              </a:rPr>
              <a:t>c.</a:t>
            </a:r>
            <a:r>
              <a:rPr lang="zh-CN" altLang="en-US" sz="2200" kern="100" dirty="0">
                <a:latin typeface="+mn-ea"/>
                <a:ea typeface="+mn-ea"/>
                <a:cs typeface="Times New Roman" panose="02020603050405020304" pitchFamily="18" charset="0"/>
              </a:rPr>
              <a:t>物质稳定性，如受热是否分解或聚合，起始放热温度（应说明测试条件），放热量；暴露于空气时是否稳定，被撞击、摩擦时是否稳定等；是否属于重点监管的危险化学品等。</a:t>
            </a:r>
            <a:endParaRPr lang="zh-CN" altLang="en-US" sz="2200" kern="100" dirty="0">
              <a:latin typeface="+mn-ea"/>
              <a:ea typeface="+mn-ea"/>
              <a:cs typeface="Times New Roman" panose="02020603050405020304" pitchFamily="18" charset="0"/>
            </a:endParaRPr>
          </a:p>
          <a:p>
            <a:pPr indent="266700">
              <a:lnSpc>
                <a:spcPts val="3600"/>
              </a:lnSpc>
              <a:spcAft>
                <a:spcPts val="0"/>
              </a:spcAft>
              <a:tabLst>
                <a:tab pos="457200" algn="l"/>
                <a:tab pos="571500" algn="l"/>
              </a:tabLst>
            </a:pPr>
            <a:r>
              <a:rPr lang="en-US" altLang="zh-CN" sz="2200" kern="100" dirty="0">
                <a:latin typeface="+mn-ea"/>
                <a:ea typeface="+mn-ea"/>
                <a:cs typeface="Times New Roman" panose="02020603050405020304" pitchFamily="18" charset="0"/>
              </a:rPr>
              <a:t>d.</a:t>
            </a:r>
            <a:r>
              <a:rPr lang="zh-CN" altLang="en-US" sz="2200" kern="100" dirty="0">
                <a:latin typeface="+mn-ea"/>
                <a:ea typeface="+mn-ea"/>
                <a:cs typeface="Times New Roman" panose="02020603050405020304" pitchFamily="18" charset="0"/>
              </a:rPr>
              <a:t>混存的危险性，如与其它物质混合时的不良后果，混合后是否发生反应，混存避免接触的要求等。 </a:t>
            </a:r>
            <a:endParaRPr lang="zh-CN" altLang="en-US" sz="2200" kern="100" dirty="0">
              <a:latin typeface="+mn-ea"/>
              <a:ea typeface="+mn-ea"/>
              <a:cs typeface="Times New Roman" panose="02020603050405020304" pitchFamily="18" charset="0"/>
            </a:endParaRPr>
          </a:p>
          <a:p>
            <a:pPr indent="266700">
              <a:lnSpc>
                <a:spcPts val="3600"/>
              </a:lnSpc>
              <a:spcAft>
                <a:spcPts val="0"/>
              </a:spcAft>
              <a:tabLst>
                <a:tab pos="457200" algn="l"/>
                <a:tab pos="571500" algn="l"/>
              </a:tabLst>
            </a:pPr>
            <a:r>
              <a:rPr lang="en-US" altLang="zh-CN" sz="2200" kern="100" dirty="0">
                <a:latin typeface="+mn-ea"/>
                <a:ea typeface="+mn-ea"/>
                <a:cs typeface="Times New Roman" panose="02020603050405020304" pitchFamily="18" charset="0"/>
              </a:rPr>
              <a:t>e.</a:t>
            </a:r>
            <a:r>
              <a:rPr lang="zh-CN" altLang="en-US" sz="2200" kern="100" dirty="0">
                <a:latin typeface="+mn-ea"/>
                <a:ea typeface="+mn-ea"/>
                <a:cs typeface="Times New Roman" panose="02020603050405020304" pitchFamily="18" charset="0"/>
              </a:rPr>
              <a:t>化学品泄漏处置方法。</a:t>
            </a:r>
            <a:endParaRPr lang="zh-CN" altLang="en-US" sz="2200" kern="100" dirty="0">
              <a:latin typeface="+mn-ea"/>
              <a:ea typeface="+mn-ea"/>
              <a:cs typeface="Times New Roman" panose="02020603050405020304" pitchFamily="18" charset="0"/>
            </a:endParaRPr>
          </a:p>
          <a:p>
            <a:pPr indent="266700">
              <a:lnSpc>
                <a:spcPts val="3600"/>
              </a:lnSpc>
              <a:spcAft>
                <a:spcPts val="0"/>
              </a:spcAft>
              <a:tabLst>
                <a:tab pos="457200" algn="l"/>
                <a:tab pos="571500" algn="l"/>
              </a:tabLst>
            </a:pPr>
            <a:r>
              <a:rPr lang="en-US" altLang="zh-CN" sz="2200" kern="100" dirty="0">
                <a:latin typeface="+mn-ea"/>
                <a:ea typeface="+mn-ea"/>
                <a:cs typeface="Times New Roman" panose="02020603050405020304" pitchFamily="18" charset="0"/>
              </a:rPr>
              <a:t>2</a:t>
            </a:r>
            <a:r>
              <a:rPr lang="zh-CN" altLang="en-US" sz="2200" kern="100" dirty="0">
                <a:latin typeface="+mn-ea"/>
                <a:ea typeface="+mn-ea"/>
                <a:cs typeface="Times New Roman" panose="02020603050405020304" pitchFamily="18" charset="0"/>
              </a:rPr>
              <a:t>）健康危害，包括急性毒性、皮肤腐蚀、吸入危害等。</a:t>
            </a:r>
            <a:endParaRPr lang="zh-CN" altLang="en-US" sz="2200" kern="100" dirty="0">
              <a:latin typeface="+mn-ea"/>
              <a:ea typeface="+mn-ea"/>
              <a:cs typeface="Times New Roman" panose="02020603050405020304" pitchFamily="18" charset="0"/>
            </a:endParaRPr>
          </a:p>
          <a:p>
            <a:pPr indent="266700">
              <a:lnSpc>
                <a:spcPts val="3600"/>
              </a:lnSpc>
              <a:spcAft>
                <a:spcPts val="0"/>
              </a:spcAft>
              <a:tabLst>
                <a:tab pos="457200" algn="l"/>
                <a:tab pos="571500" algn="l"/>
              </a:tabLst>
            </a:pPr>
            <a:r>
              <a:rPr lang="en-US" altLang="zh-CN" sz="2200" kern="100" dirty="0">
                <a:latin typeface="+mn-ea"/>
                <a:ea typeface="+mn-ea"/>
                <a:cs typeface="Times New Roman" panose="02020603050405020304" pitchFamily="18" charset="0"/>
              </a:rPr>
              <a:t>3</a:t>
            </a:r>
            <a:r>
              <a:rPr lang="zh-CN" altLang="en-US" sz="2200" kern="100" dirty="0">
                <a:latin typeface="+mn-ea"/>
                <a:ea typeface="+mn-ea"/>
                <a:cs typeface="Times New Roman" panose="02020603050405020304" pitchFamily="18" charset="0"/>
              </a:rPr>
              <a:t>）环境危害，包括对水体、大气、土壤影响等。</a:t>
            </a:r>
            <a:endParaRPr lang="zh-CN" altLang="en-US" sz="2200" kern="100" dirty="0">
              <a:latin typeface="+mn-ea"/>
              <a:ea typeface="+mn-ea"/>
              <a:cs typeface="Times New Roman" panose="02020603050405020304" pitchFamily="18" charset="0"/>
            </a:endParaRPr>
          </a:p>
        </p:txBody>
      </p:sp>
      <p:sp>
        <p:nvSpPr>
          <p:cNvPr id="7" name="Rectangle 24"/>
          <p:cNvSpPr>
            <a:spLocks noChangeArrowheads="1"/>
          </p:cNvSpPr>
          <p:nvPr/>
        </p:nvSpPr>
        <p:spPr bwMode="auto">
          <a:xfrm>
            <a:off x="7032104" y="423933"/>
            <a:ext cx="3240360" cy="479899"/>
          </a:xfrm>
          <a:prstGeom prst="rect">
            <a:avLst/>
          </a:prstGeom>
          <a:solidFill>
            <a:schemeClr val="accent5">
              <a:lumMod val="90000"/>
            </a:schemeClr>
          </a:solidFill>
          <a:ln w="9525">
            <a:noFill/>
            <a:miter lim="800000"/>
          </a:ln>
          <a:effectLst/>
        </p:spPr>
        <p:txBody>
          <a:bodyPr wrap="square" lIns="91402" tIns="45700" rIns="91402" bIns="45700">
            <a:spAutoFit/>
          </a:bodyPr>
          <a:lstStyle/>
          <a:p>
            <a:pPr defTabSz="1075055">
              <a:lnSpc>
                <a:spcPts val="336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安全生产信息管理</a:t>
            </a:r>
            <a:endPar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sp>
        <p:nvSpPr>
          <p:cNvPr id="4" name="矩形 3"/>
          <p:cNvSpPr/>
          <p:nvPr/>
        </p:nvSpPr>
        <p:spPr>
          <a:xfrm>
            <a:off x="623392" y="332656"/>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spd="med">
    <p:random/>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55440" y="1412776"/>
            <a:ext cx="10571385" cy="4247317"/>
          </a:xfrm>
          <a:prstGeom prst="rect">
            <a:avLst/>
          </a:prstGeom>
          <a:ln>
            <a:solidFill>
              <a:schemeClr val="tx1"/>
            </a:solidFill>
          </a:ln>
        </p:spPr>
        <p:txBody>
          <a:bodyPr wrap="square">
            <a:spAutoFit/>
          </a:bodyPr>
          <a:lstStyle/>
          <a:p>
            <a:pPr algn="just">
              <a:lnSpc>
                <a:spcPts val="3600"/>
              </a:lnSpc>
              <a:spcAft>
                <a:spcPts val="0"/>
              </a:spcAft>
              <a:tabLst>
                <a:tab pos="228600" algn="l"/>
                <a:tab pos="266700" algn="l"/>
              </a:tabLst>
            </a:pPr>
            <a:r>
              <a:rPr lang="en-US" altLang="zh-CN" sz="2200" dirty="0">
                <a:latin typeface="+mn-ea"/>
                <a:ea typeface="+mn-ea"/>
                <a:cs typeface="Times New Roman" panose="02020603050405020304" pitchFamily="18" charset="0"/>
              </a:rPr>
              <a:t>2.</a:t>
            </a:r>
            <a:r>
              <a:rPr lang="zh-CN" altLang="en-US" sz="2200" dirty="0">
                <a:latin typeface="+mn-ea"/>
                <a:ea typeface="+mn-ea"/>
                <a:cs typeface="Times New Roman" panose="02020603050405020304" pitchFamily="18" charset="0"/>
              </a:rPr>
              <a:t>工艺技术信息至少应包括：</a:t>
            </a:r>
            <a:endParaRPr lang="zh-CN" altLang="en-US" sz="2200" dirty="0">
              <a:latin typeface="+mn-ea"/>
              <a:ea typeface="+mn-ea"/>
              <a:cs typeface="Times New Roman" panose="02020603050405020304" pitchFamily="18" charset="0"/>
            </a:endParaRPr>
          </a:p>
          <a:p>
            <a:pPr algn="just">
              <a:lnSpc>
                <a:spcPts val="3600"/>
              </a:lnSpc>
              <a:spcAft>
                <a:spcPts val="0"/>
              </a:spcAft>
              <a:tabLst>
                <a:tab pos="228600" algn="l"/>
                <a:tab pos="266700" algn="l"/>
              </a:tabLst>
            </a:pPr>
            <a:r>
              <a:rPr lang="en-US" altLang="zh-CN" sz="2200" dirty="0">
                <a:latin typeface="+mn-ea"/>
                <a:ea typeface="+mn-ea"/>
                <a:cs typeface="Times New Roman" panose="02020603050405020304" pitchFamily="18" charset="0"/>
              </a:rPr>
              <a:t>1</a:t>
            </a:r>
            <a:r>
              <a:rPr lang="zh-CN" altLang="en-US" sz="2200" dirty="0">
                <a:latin typeface="+mn-ea"/>
                <a:ea typeface="+mn-ea"/>
                <a:cs typeface="Times New Roman" panose="02020603050405020304" pitchFamily="18" charset="0"/>
              </a:rPr>
              <a:t>）工艺原理资料。</a:t>
            </a:r>
            <a:endParaRPr lang="zh-CN" altLang="en-US" sz="2200" dirty="0">
              <a:latin typeface="+mn-ea"/>
              <a:ea typeface="+mn-ea"/>
              <a:cs typeface="Times New Roman" panose="02020603050405020304" pitchFamily="18" charset="0"/>
            </a:endParaRPr>
          </a:p>
          <a:p>
            <a:pPr algn="just">
              <a:lnSpc>
                <a:spcPts val="3600"/>
              </a:lnSpc>
              <a:spcAft>
                <a:spcPts val="0"/>
              </a:spcAft>
              <a:tabLst>
                <a:tab pos="228600" algn="l"/>
                <a:tab pos="266700" algn="l"/>
              </a:tabLst>
            </a:pPr>
            <a:r>
              <a:rPr lang="en-US" altLang="zh-CN" sz="2200" dirty="0">
                <a:latin typeface="+mn-ea"/>
                <a:ea typeface="+mn-ea"/>
                <a:cs typeface="Times New Roman" panose="02020603050405020304" pitchFamily="18" charset="0"/>
              </a:rPr>
              <a:t>2</a:t>
            </a:r>
            <a:r>
              <a:rPr lang="zh-CN" altLang="en-US" sz="2200" dirty="0">
                <a:latin typeface="+mn-ea"/>
                <a:ea typeface="+mn-ea"/>
                <a:cs typeface="Times New Roman" panose="02020603050405020304" pitchFamily="18" charset="0"/>
              </a:rPr>
              <a:t>）物料平衡表。</a:t>
            </a:r>
            <a:endParaRPr lang="zh-CN" altLang="en-US" sz="2200" dirty="0">
              <a:latin typeface="+mn-ea"/>
              <a:ea typeface="+mn-ea"/>
              <a:cs typeface="Times New Roman" panose="02020603050405020304" pitchFamily="18" charset="0"/>
            </a:endParaRPr>
          </a:p>
          <a:p>
            <a:pPr algn="just">
              <a:lnSpc>
                <a:spcPts val="3600"/>
              </a:lnSpc>
              <a:spcAft>
                <a:spcPts val="0"/>
              </a:spcAft>
              <a:tabLst>
                <a:tab pos="228600" algn="l"/>
                <a:tab pos="266700" algn="l"/>
              </a:tabLst>
            </a:pPr>
            <a:r>
              <a:rPr lang="en-US" altLang="zh-CN" sz="2200" dirty="0">
                <a:latin typeface="+mn-ea"/>
                <a:ea typeface="+mn-ea"/>
                <a:cs typeface="Times New Roman" panose="02020603050405020304" pitchFamily="18" charset="0"/>
              </a:rPr>
              <a:t>3</a:t>
            </a:r>
            <a:r>
              <a:rPr lang="zh-CN" altLang="en-US" sz="2200" dirty="0">
                <a:latin typeface="+mn-ea"/>
                <a:ea typeface="+mn-ea"/>
                <a:cs typeface="Times New Roman" panose="02020603050405020304" pitchFamily="18" charset="0"/>
              </a:rPr>
              <a:t>）带控制点的管道仪表流程图</a:t>
            </a:r>
            <a:r>
              <a:rPr lang="en-US" altLang="zh-CN" sz="2200" dirty="0">
                <a:latin typeface="+mn-ea"/>
                <a:ea typeface="+mn-ea"/>
                <a:cs typeface="Times New Roman" panose="02020603050405020304" pitchFamily="18" charset="0"/>
              </a:rPr>
              <a:t>(P&amp;ID)</a:t>
            </a:r>
            <a:r>
              <a:rPr lang="zh-CN" altLang="en-US" sz="2200" dirty="0">
                <a:latin typeface="+mn-ea"/>
                <a:ea typeface="+mn-ea"/>
                <a:cs typeface="Times New Roman" panose="02020603050405020304" pitchFamily="18" charset="0"/>
              </a:rPr>
              <a:t>；工艺物料平衡图（</a:t>
            </a:r>
            <a:r>
              <a:rPr lang="en-US" altLang="zh-CN" sz="2200" dirty="0">
                <a:latin typeface="+mn-ea"/>
                <a:ea typeface="+mn-ea"/>
                <a:cs typeface="Times New Roman" panose="02020603050405020304" pitchFamily="18" charset="0"/>
              </a:rPr>
              <a:t>PFD</a:t>
            </a:r>
            <a:r>
              <a:rPr lang="zh-CN" altLang="en-US" sz="2200" dirty="0">
                <a:latin typeface="+mn-ea"/>
                <a:ea typeface="+mn-ea"/>
                <a:cs typeface="Times New Roman" panose="02020603050405020304" pitchFamily="18" charset="0"/>
              </a:rPr>
              <a:t>）。</a:t>
            </a:r>
            <a:endParaRPr lang="zh-CN" altLang="en-US" sz="2200" dirty="0">
              <a:latin typeface="+mn-ea"/>
              <a:ea typeface="+mn-ea"/>
              <a:cs typeface="Times New Roman" panose="02020603050405020304" pitchFamily="18" charset="0"/>
            </a:endParaRPr>
          </a:p>
          <a:p>
            <a:pPr algn="just">
              <a:lnSpc>
                <a:spcPts val="3600"/>
              </a:lnSpc>
              <a:spcAft>
                <a:spcPts val="0"/>
              </a:spcAft>
              <a:tabLst>
                <a:tab pos="228600" algn="l"/>
                <a:tab pos="266700" algn="l"/>
              </a:tabLst>
            </a:pPr>
            <a:r>
              <a:rPr lang="en-US" altLang="zh-CN" sz="2200" dirty="0">
                <a:latin typeface="+mn-ea"/>
                <a:ea typeface="+mn-ea"/>
                <a:cs typeface="Times New Roman" panose="02020603050405020304" pitchFamily="18" charset="0"/>
              </a:rPr>
              <a:t>4</a:t>
            </a:r>
            <a:r>
              <a:rPr lang="zh-CN" altLang="en-US" sz="2200" dirty="0">
                <a:latin typeface="+mn-ea"/>
                <a:ea typeface="+mn-ea"/>
                <a:cs typeface="Times New Roman" panose="02020603050405020304" pitchFamily="18" charset="0"/>
              </a:rPr>
              <a:t>）工艺参数（如温度、压力、流量、液位等）的安全操作范围或正常操作范围。</a:t>
            </a:r>
            <a:endParaRPr lang="zh-CN" altLang="en-US" sz="2200" dirty="0">
              <a:latin typeface="+mn-ea"/>
              <a:ea typeface="+mn-ea"/>
              <a:cs typeface="Times New Roman" panose="02020603050405020304" pitchFamily="18" charset="0"/>
            </a:endParaRPr>
          </a:p>
          <a:p>
            <a:pPr algn="just">
              <a:lnSpc>
                <a:spcPts val="3600"/>
              </a:lnSpc>
              <a:spcAft>
                <a:spcPts val="0"/>
              </a:spcAft>
              <a:tabLst>
                <a:tab pos="228600" algn="l"/>
                <a:tab pos="266700" algn="l"/>
              </a:tabLst>
            </a:pPr>
            <a:r>
              <a:rPr lang="en-US" altLang="zh-CN" sz="2200" dirty="0">
                <a:latin typeface="+mn-ea"/>
                <a:ea typeface="+mn-ea"/>
                <a:cs typeface="Times New Roman" panose="02020603050405020304" pitchFamily="18" charset="0"/>
              </a:rPr>
              <a:t>5</a:t>
            </a:r>
            <a:r>
              <a:rPr lang="zh-CN" altLang="en-US" sz="2200" dirty="0">
                <a:latin typeface="+mn-ea"/>
                <a:ea typeface="+mn-ea"/>
                <a:cs typeface="Times New Roman" panose="02020603050405020304" pitchFamily="18" charset="0"/>
              </a:rPr>
              <a:t>）工艺描述，包括潜在的副反应和失控反应；注明是否属于重点监管的危险化工工艺及国内首次使用的工艺。</a:t>
            </a:r>
            <a:endParaRPr lang="zh-CN" altLang="en-US" sz="2200" dirty="0">
              <a:latin typeface="+mn-ea"/>
              <a:ea typeface="+mn-ea"/>
              <a:cs typeface="Times New Roman" panose="02020603050405020304" pitchFamily="18" charset="0"/>
            </a:endParaRPr>
          </a:p>
          <a:p>
            <a:pPr algn="just">
              <a:lnSpc>
                <a:spcPts val="3600"/>
              </a:lnSpc>
              <a:spcAft>
                <a:spcPts val="0"/>
              </a:spcAft>
              <a:tabLst>
                <a:tab pos="228600" algn="l"/>
                <a:tab pos="266700" algn="l"/>
              </a:tabLst>
            </a:pPr>
            <a:r>
              <a:rPr lang="en-US" altLang="zh-CN" sz="2200" dirty="0">
                <a:latin typeface="+mn-ea"/>
                <a:ea typeface="+mn-ea"/>
                <a:cs typeface="Times New Roman" panose="02020603050405020304" pitchFamily="18" charset="0"/>
              </a:rPr>
              <a:t>6</a:t>
            </a:r>
            <a:r>
              <a:rPr lang="zh-CN" altLang="en-US" sz="2200" dirty="0">
                <a:latin typeface="+mn-ea"/>
                <a:ea typeface="+mn-ea"/>
                <a:cs typeface="Times New Roman" panose="02020603050405020304" pitchFamily="18" charset="0"/>
              </a:rPr>
              <a:t>）设计的物料最大存储量。</a:t>
            </a:r>
            <a:endParaRPr lang="zh-CN" altLang="en-US" sz="2200" dirty="0">
              <a:latin typeface="+mn-ea"/>
              <a:ea typeface="+mn-ea"/>
              <a:cs typeface="Times New Roman" panose="02020603050405020304" pitchFamily="18" charset="0"/>
            </a:endParaRPr>
          </a:p>
          <a:p>
            <a:pPr algn="just">
              <a:lnSpc>
                <a:spcPts val="3600"/>
              </a:lnSpc>
              <a:spcAft>
                <a:spcPts val="0"/>
              </a:spcAft>
              <a:tabLst>
                <a:tab pos="228600" algn="l"/>
                <a:tab pos="266700" algn="l"/>
              </a:tabLst>
            </a:pPr>
            <a:r>
              <a:rPr lang="en-US" altLang="zh-CN" sz="2200" dirty="0">
                <a:latin typeface="+mn-ea"/>
                <a:ea typeface="+mn-ea"/>
                <a:cs typeface="Times New Roman" panose="02020603050405020304" pitchFamily="18" charset="0"/>
              </a:rPr>
              <a:t>7</a:t>
            </a:r>
            <a:r>
              <a:rPr lang="zh-CN" altLang="en-US" sz="2200" dirty="0">
                <a:latin typeface="+mn-ea"/>
                <a:ea typeface="+mn-ea"/>
                <a:cs typeface="Times New Roman" panose="02020603050405020304" pitchFamily="18" charset="0"/>
              </a:rPr>
              <a:t>）超出操作范围的后果描述。</a:t>
            </a:r>
            <a:endParaRPr lang="zh-CN" altLang="en-US" sz="2200" dirty="0">
              <a:latin typeface="+mn-ea"/>
              <a:ea typeface="+mn-ea"/>
              <a:cs typeface="Times New Roman" panose="02020603050405020304" pitchFamily="18" charset="0"/>
            </a:endParaRPr>
          </a:p>
        </p:txBody>
      </p:sp>
      <p:sp>
        <p:nvSpPr>
          <p:cNvPr id="8" name="Rectangle 24"/>
          <p:cNvSpPr>
            <a:spLocks noChangeArrowheads="1"/>
          </p:cNvSpPr>
          <p:nvPr/>
        </p:nvSpPr>
        <p:spPr bwMode="auto">
          <a:xfrm>
            <a:off x="7032104" y="242105"/>
            <a:ext cx="3240360" cy="738623"/>
          </a:xfrm>
          <a:prstGeom prst="rect">
            <a:avLst/>
          </a:prstGeom>
          <a:solidFill>
            <a:schemeClr val="accent5">
              <a:lumMod val="90000"/>
            </a:schemeClr>
          </a:solidFill>
          <a:ln w="9525">
            <a:noFill/>
            <a:miter lim="800000"/>
          </a:ln>
          <a:effectLst/>
        </p:spPr>
        <p:txBody>
          <a:bodyPr wrap="square" lIns="91402" tIns="45700" rIns="91402" bIns="45700">
            <a:spAutoFit/>
          </a:bodyPr>
          <a:lstStyle/>
          <a:p>
            <a:pP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安全生产信息管理</a:t>
            </a:r>
            <a:endPar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sp>
        <p:nvSpPr>
          <p:cNvPr id="5" name="矩形 4"/>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spd="med">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9DA34C13-B015-484B-8D1A-6B4E8DF697B5}"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6083" name="TextBox 2"/>
          <p:cNvSpPr txBox="1">
            <a:spLocks noChangeArrowheads="1"/>
          </p:cNvSpPr>
          <p:nvPr/>
        </p:nvSpPr>
        <p:spPr bwMode="auto">
          <a:xfrm>
            <a:off x="479376" y="1341438"/>
            <a:ext cx="11377264" cy="3323987"/>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600"/>
              </a:lnSpc>
            </a:pPr>
            <a:r>
              <a:rPr lang="en-US" altLang="zh-CN" sz="2400" dirty="0">
                <a:solidFill>
                  <a:schemeClr val="tx1"/>
                </a:solidFill>
                <a:latin typeface="等线" panose="02010600030101010101" pitchFamily="2" charset="-122"/>
                <a:ea typeface="等线" panose="02010600030101010101" pitchFamily="2" charset="-122"/>
              </a:rPr>
              <a:t>       </a:t>
            </a:r>
            <a:r>
              <a:rPr lang="zh-CN" altLang="en-US" sz="2400" dirty="0">
                <a:solidFill>
                  <a:schemeClr val="tx1"/>
                </a:solidFill>
                <a:latin typeface="黑体" panose="02010609060101010101" pitchFamily="49" charset="-122"/>
                <a:ea typeface="黑体" panose="02010609060101010101" pitchFamily="49" charset="-122"/>
              </a:rPr>
              <a:t>（五）安全风险隐患闭环管理。</a:t>
            </a:r>
            <a:r>
              <a:rPr lang="zh-CN" altLang="en-US" sz="2400" dirty="0">
                <a:solidFill>
                  <a:schemeClr val="tx1"/>
                </a:solidFill>
                <a:latin typeface="仿宋_GB2312" pitchFamily="49" charset="-122"/>
                <a:ea typeface="仿宋_GB2312" pitchFamily="49" charset="-122"/>
              </a:rPr>
              <a:t>共</a:t>
            </a:r>
            <a:r>
              <a:rPr lang="en-US" altLang="zh-CN" sz="2400" dirty="0">
                <a:solidFill>
                  <a:schemeClr val="tx1"/>
                </a:solidFill>
                <a:latin typeface="仿宋_GB2312" pitchFamily="49" charset="-122"/>
                <a:ea typeface="仿宋_GB2312" pitchFamily="49" charset="-122"/>
              </a:rPr>
              <a:t>2</a:t>
            </a:r>
            <a:r>
              <a:rPr lang="zh-CN" altLang="en-US" sz="2400" dirty="0">
                <a:solidFill>
                  <a:schemeClr val="tx1"/>
                </a:solidFill>
                <a:latin typeface="仿宋_GB2312" pitchFamily="49" charset="-122"/>
                <a:ea typeface="仿宋_GB2312" pitchFamily="49" charset="-122"/>
              </a:rPr>
              <a:t>方面内容。</a:t>
            </a:r>
            <a:endParaRPr lang="en-US" altLang="zh-CN" sz="2400" dirty="0">
              <a:solidFill>
                <a:schemeClr val="tx1"/>
              </a:solidFill>
              <a:latin typeface="仿宋_GB2312" pitchFamily="49" charset="-122"/>
              <a:ea typeface="仿宋_GB2312" pitchFamily="49" charset="-122"/>
            </a:endParaRPr>
          </a:p>
          <a:p>
            <a:pPr algn="just">
              <a:lnSpc>
                <a:spcPts val="3600"/>
              </a:lnSpc>
            </a:pPr>
            <a:r>
              <a:rPr lang="en-US" altLang="zh-CN" sz="2400" dirty="0">
                <a:solidFill>
                  <a:schemeClr val="tx1"/>
                </a:solidFill>
                <a:latin typeface="仿宋_GB2312" pitchFamily="49" charset="-122"/>
                <a:ea typeface="仿宋_GB2312" pitchFamily="49" charset="-122"/>
              </a:rPr>
              <a:t>    </a:t>
            </a:r>
            <a:r>
              <a:rPr lang="zh-CN" altLang="en-US" sz="2400" dirty="0">
                <a:solidFill>
                  <a:schemeClr val="tx1"/>
                </a:solidFill>
                <a:latin typeface="仿宋_GB2312" pitchFamily="49" charset="-122"/>
                <a:ea typeface="仿宋_GB2312" pitchFamily="49" charset="-122"/>
              </a:rPr>
              <a:t>对安全风险隐患管控与治理、安全风险隐患上报等提出了要求。</a:t>
            </a:r>
            <a:endParaRPr lang="en-US" altLang="zh-CN" sz="2400" dirty="0">
              <a:solidFill>
                <a:schemeClr val="tx1"/>
              </a:solidFill>
              <a:latin typeface="仿宋_GB2312" pitchFamily="49" charset="-122"/>
              <a:ea typeface="仿宋_GB2312" pitchFamily="49" charset="-122"/>
            </a:endParaRPr>
          </a:p>
          <a:p>
            <a:pPr algn="just">
              <a:lnSpc>
                <a:spcPts val="3600"/>
              </a:lnSpc>
            </a:pPr>
            <a:r>
              <a:rPr lang="en-US" altLang="zh-CN" sz="2400" dirty="0">
                <a:solidFill>
                  <a:schemeClr val="tx1"/>
                </a:solidFill>
                <a:latin typeface="宋体" panose="02010600030101010101" pitchFamily="2" charset="-122"/>
                <a:ea typeface="仿宋_GB2312" pitchFamily="49" charset="-122"/>
              </a:rPr>
              <a:t>    </a:t>
            </a:r>
            <a:r>
              <a:rPr lang="en-US" altLang="zh-CN" sz="2400" dirty="0">
                <a:solidFill>
                  <a:schemeClr val="tx1"/>
                </a:solidFill>
                <a:latin typeface="宋体" panose="02010600030101010101" pitchFamily="2" charset="-122"/>
              </a:rPr>
              <a:t>●</a:t>
            </a:r>
            <a:r>
              <a:rPr lang="zh-CN" altLang="en-US" sz="2400" dirty="0">
                <a:solidFill>
                  <a:schemeClr val="tx1"/>
                </a:solidFill>
                <a:latin typeface="仿宋_GB2312" pitchFamily="49" charset="-122"/>
                <a:ea typeface="仿宋_GB2312" pitchFamily="49" charset="-122"/>
              </a:rPr>
              <a:t>强调“</a:t>
            </a:r>
            <a:r>
              <a:rPr lang="zh-CN" altLang="en-US" sz="2400" dirty="0">
                <a:solidFill>
                  <a:srgbClr val="FF0000"/>
                </a:solidFill>
                <a:latin typeface="仿宋_GB2312" pitchFamily="49" charset="-122"/>
                <a:ea typeface="仿宋_GB2312" pitchFamily="49" charset="-122"/>
              </a:rPr>
              <a:t>对于不能立即完成整改的隐患，应进行安全风险分析，并应从工程控制、安全管理、个体防护、应急处置及培训教育等方面</a:t>
            </a:r>
            <a:r>
              <a:rPr lang="zh-CN" altLang="en-US" sz="2800" dirty="0">
                <a:solidFill>
                  <a:srgbClr val="FF0000"/>
                </a:solidFill>
                <a:latin typeface="仿宋_GB2312" pitchFamily="49" charset="-122"/>
                <a:ea typeface="仿宋_GB2312" pitchFamily="49" charset="-122"/>
              </a:rPr>
              <a:t>采取有效的管控措施，</a:t>
            </a:r>
            <a:r>
              <a:rPr lang="zh-CN" altLang="en-US" sz="2400" dirty="0">
                <a:solidFill>
                  <a:srgbClr val="FF0000"/>
                </a:solidFill>
                <a:latin typeface="仿宋_GB2312" pitchFamily="49" charset="-122"/>
                <a:ea typeface="仿宋_GB2312" pitchFamily="49" charset="-122"/>
              </a:rPr>
              <a:t>防止安全事故的发生。</a:t>
            </a:r>
            <a:r>
              <a:rPr lang="zh-CN" altLang="en-US" sz="2400" dirty="0">
                <a:solidFill>
                  <a:schemeClr val="tx1"/>
                </a:solidFill>
                <a:latin typeface="仿宋_GB2312" pitchFamily="49" charset="-122"/>
                <a:ea typeface="仿宋_GB2312" pitchFamily="49" charset="-122"/>
              </a:rPr>
              <a:t>”</a:t>
            </a:r>
            <a:endParaRPr lang="en-US" altLang="zh-CN" sz="2400" dirty="0">
              <a:solidFill>
                <a:schemeClr val="tx1"/>
              </a:solidFill>
              <a:latin typeface="仿宋_GB2312" pitchFamily="49" charset="-122"/>
              <a:ea typeface="仿宋_GB2312" pitchFamily="49" charset="-122"/>
            </a:endParaRPr>
          </a:p>
          <a:p>
            <a:pPr algn="just">
              <a:lnSpc>
                <a:spcPts val="3600"/>
              </a:lnSpc>
            </a:pPr>
            <a:r>
              <a:rPr lang="en-US" altLang="zh-CN" sz="2400" dirty="0">
                <a:solidFill>
                  <a:schemeClr val="tx1"/>
                </a:solidFill>
                <a:latin typeface="仿宋_GB2312" pitchFamily="49" charset="-122"/>
                <a:ea typeface="仿宋_GB2312" pitchFamily="49" charset="-122"/>
              </a:rPr>
              <a:t>    </a:t>
            </a:r>
            <a:r>
              <a:rPr lang="en-US" altLang="zh-CN" sz="2400" dirty="0">
                <a:solidFill>
                  <a:schemeClr val="tx1"/>
                </a:solidFill>
                <a:latin typeface="宋体" panose="02010600030101010101" pitchFamily="2" charset="-122"/>
              </a:rPr>
              <a:t>●</a:t>
            </a:r>
            <a:r>
              <a:rPr lang="zh-CN" altLang="en-US" sz="2400" dirty="0">
                <a:solidFill>
                  <a:schemeClr val="tx1"/>
                </a:solidFill>
                <a:latin typeface="仿宋_GB2312" pitchFamily="49" charset="-122"/>
                <a:ea typeface="仿宋_GB2312" pitchFamily="49" charset="-122"/>
              </a:rPr>
              <a:t>明确了对</a:t>
            </a:r>
            <a:r>
              <a:rPr lang="zh-CN" altLang="en-US" sz="2400" dirty="0">
                <a:solidFill>
                  <a:srgbClr val="FF0000"/>
                </a:solidFill>
                <a:latin typeface="仿宋_GB2312" pitchFamily="49" charset="-122"/>
                <a:ea typeface="仿宋_GB2312" pitchFamily="49" charset="-122"/>
              </a:rPr>
              <a:t>安全风险隐患管控与整改情况的上报，强调了企业必须建立</a:t>
            </a:r>
            <a:r>
              <a:rPr lang="zh-CN" altLang="en-US" sz="2800" dirty="0">
                <a:solidFill>
                  <a:srgbClr val="FF0000"/>
                </a:solidFill>
                <a:latin typeface="仿宋_GB2312" pitchFamily="49" charset="-122"/>
                <a:ea typeface="仿宋_GB2312" pitchFamily="49" charset="-122"/>
              </a:rPr>
              <a:t>事故隐患排查治理长效机制。</a:t>
            </a:r>
            <a:endParaRPr lang="zh-CN" altLang="en-US" sz="2800" dirty="0">
              <a:solidFill>
                <a:schemeClr val="tx1"/>
              </a:solidFill>
              <a:latin typeface="仿宋_GB2312" pitchFamily="49" charset="-122"/>
              <a:ea typeface="仿宋_GB2312" pitchFamily="49" charset="-122"/>
            </a:endParaRP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79376" y="5021600"/>
            <a:ext cx="11377264" cy="461665"/>
          </a:xfrm>
          <a:prstGeom prst="rect">
            <a:avLst/>
          </a:prstGeom>
          <a:solidFill>
            <a:schemeClr val="accent5"/>
          </a:solidFill>
          <a:ln>
            <a:solidFill>
              <a:srgbClr val="FF0000"/>
            </a:solidFill>
          </a:ln>
        </p:spPr>
        <p:txBody>
          <a:bodyPr wrap="square">
            <a:spAutoFit/>
          </a:bodyPr>
          <a:lstStyle/>
          <a:p>
            <a:r>
              <a:rPr lang="zh-CN" altLang="en-US" sz="2400" dirty="0">
                <a:latin typeface="仿宋_GB2312" pitchFamily="49" charset="-122"/>
                <a:ea typeface="仿宋_GB2312" pitchFamily="49" charset="-122"/>
              </a:rPr>
              <a:t>与原</a:t>
            </a:r>
            <a:r>
              <a:rPr lang="en-US" altLang="zh-CN" sz="2400" dirty="0">
                <a:latin typeface="仿宋_GB2312" pitchFamily="49" charset="-122"/>
                <a:ea typeface="仿宋_GB2312" pitchFamily="49" charset="-122"/>
              </a:rPr>
              <a:t>103</a:t>
            </a:r>
            <a:r>
              <a:rPr lang="zh-CN" altLang="en-US" sz="2400" dirty="0">
                <a:latin typeface="仿宋_GB2312" pitchFamily="49" charset="-122"/>
                <a:ea typeface="仿宋_GB2312" pitchFamily="49" charset="-122"/>
              </a:rPr>
              <a:t>号文中</a:t>
            </a:r>
            <a:r>
              <a:rPr lang="zh-CN" altLang="en-US" sz="2400" dirty="0"/>
              <a:t>相比，</a:t>
            </a:r>
            <a:r>
              <a:rPr lang="zh-CN" altLang="en-US" sz="2400" dirty="0">
                <a:latin typeface="仿宋_GB2312" pitchFamily="49" charset="-122"/>
                <a:ea typeface="仿宋_GB2312" pitchFamily="49" charset="-122"/>
              </a:rPr>
              <a:t>提高了隐患治理的要求，</a:t>
            </a:r>
            <a:r>
              <a:rPr lang="en-US" altLang="zh-CN" sz="2400" dirty="0">
                <a:latin typeface="宋体" panose="02010600030101010101" pitchFamily="2" charset="-122"/>
              </a:rPr>
              <a:t> </a:t>
            </a:r>
            <a:endParaRPr lang="zh-CN" altLang="en-US" sz="2400" dirty="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3054" y="980728"/>
            <a:ext cx="11310018" cy="5170646"/>
          </a:xfrm>
          <a:prstGeom prst="rect">
            <a:avLst/>
          </a:prstGeom>
          <a:ln>
            <a:solidFill>
              <a:schemeClr val="tx1"/>
            </a:solidFill>
          </a:ln>
        </p:spPr>
        <p:txBody>
          <a:bodyPr wrap="square">
            <a:spAutoFit/>
          </a:bodyPr>
          <a:lstStyle/>
          <a:p>
            <a:pPr algn="just">
              <a:lnSpc>
                <a:spcPts val="3600"/>
              </a:lnSpc>
              <a:spcAft>
                <a:spcPts val="0"/>
              </a:spcAft>
              <a:tabLst>
                <a:tab pos="228600" algn="l"/>
                <a:tab pos="266700" algn="l"/>
              </a:tabLst>
            </a:pPr>
            <a:r>
              <a:rPr lang="en-US" altLang="zh-CN" sz="2000" dirty="0">
                <a:latin typeface="+mn-ea"/>
                <a:ea typeface="+mn-ea"/>
                <a:cs typeface="Times New Roman" panose="02020603050405020304" pitchFamily="18" charset="0"/>
              </a:rPr>
              <a:t>3.</a:t>
            </a:r>
            <a:r>
              <a:rPr lang="zh-CN" altLang="en-US" sz="2000" dirty="0">
                <a:latin typeface="+mn-ea"/>
                <a:ea typeface="+mn-ea"/>
                <a:cs typeface="Times New Roman" panose="02020603050405020304" pitchFamily="18" charset="0"/>
              </a:rPr>
              <a:t>工艺设备信息至少应包括：</a:t>
            </a:r>
            <a:endParaRPr lang="zh-CN" altLang="en-US" sz="2000" dirty="0">
              <a:latin typeface="+mn-ea"/>
              <a:ea typeface="+mn-ea"/>
              <a:cs typeface="Times New Roman" panose="02020603050405020304" pitchFamily="18" charset="0"/>
            </a:endParaRPr>
          </a:p>
          <a:p>
            <a:r>
              <a:rPr lang="en-US" altLang="zh-CN" sz="2000" dirty="0"/>
              <a:t>1</a:t>
            </a:r>
            <a:r>
              <a:rPr lang="zh-CN" altLang="zh-CN" sz="2000" dirty="0"/>
              <a:t>）材质、设备选型。</a:t>
            </a:r>
            <a:endParaRPr lang="zh-CN" altLang="zh-CN" sz="2000" dirty="0"/>
          </a:p>
          <a:p>
            <a:r>
              <a:rPr lang="en-US" altLang="zh-CN" sz="2000" dirty="0"/>
              <a:t>2</a:t>
            </a:r>
            <a:r>
              <a:rPr lang="zh-CN" altLang="zh-CN" sz="2000" dirty="0"/>
              <a:t>）设备数据表。</a:t>
            </a:r>
            <a:endParaRPr lang="zh-CN" altLang="zh-CN" sz="2000" dirty="0"/>
          </a:p>
          <a:p>
            <a:r>
              <a:rPr lang="en-US" altLang="zh-CN" sz="2000" dirty="0"/>
              <a:t>3</a:t>
            </a:r>
            <a:r>
              <a:rPr lang="zh-CN" altLang="zh-CN" sz="2000" dirty="0"/>
              <a:t>）管道数据表。</a:t>
            </a:r>
            <a:endParaRPr lang="zh-CN" altLang="zh-CN" sz="2000" dirty="0"/>
          </a:p>
          <a:p>
            <a:r>
              <a:rPr lang="en-US" altLang="zh-CN" sz="2000" dirty="0"/>
              <a:t>4</a:t>
            </a:r>
            <a:r>
              <a:rPr lang="zh-CN" altLang="zh-CN" sz="2000" dirty="0"/>
              <a:t>）危险场所（爆炸性气体环境或可燃性粉尘环境）划分图。</a:t>
            </a:r>
            <a:endParaRPr lang="zh-CN" altLang="zh-CN" sz="2000" dirty="0"/>
          </a:p>
          <a:p>
            <a:r>
              <a:rPr lang="en-US" altLang="zh-CN" sz="2000" dirty="0"/>
              <a:t>5</a:t>
            </a:r>
            <a:r>
              <a:rPr lang="zh-CN" altLang="zh-CN" sz="2000" dirty="0"/>
              <a:t>）电气防爆防护等级。</a:t>
            </a:r>
            <a:endParaRPr lang="zh-CN" altLang="zh-CN" sz="2000" dirty="0"/>
          </a:p>
          <a:p>
            <a:r>
              <a:rPr lang="en-US" altLang="zh-CN" sz="2000" dirty="0"/>
              <a:t>6</a:t>
            </a:r>
            <a:r>
              <a:rPr lang="zh-CN" altLang="zh-CN" sz="2000" dirty="0"/>
              <a:t>）泄压系统设计及其设计基础。</a:t>
            </a:r>
            <a:endParaRPr lang="zh-CN" altLang="zh-CN" sz="2000" dirty="0"/>
          </a:p>
          <a:p>
            <a:r>
              <a:rPr lang="en-US" altLang="zh-CN" sz="2000" dirty="0"/>
              <a:t>7</a:t>
            </a:r>
            <a:r>
              <a:rPr lang="zh-CN" altLang="zh-CN" sz="2000" dirty="0"/>
              <a:t>）通风系统的设计图及计算书。</a:t>
            </a:r>
            <a:endParaRPr lang="zh-CN" altLang="zh-CN" sz="2000" dirty="0"/>
          </a:p>
          <a:p>
            <a:r>
              <a:rPr lang="en-US" altLang="zh-CN" sz="2000" dirty="0"/>
              <a:t>8</a:t>
            </a:r>
            <a:r>
              <a:rPr lang="zh-CN" altLang="zh-CN" sz="2000" dirty="0"/>
              <a:t>）适用的设计标准或规范。</a:t>
            </a:r>
            <a:endParaRPr lang="zh-CN" altLang="zh-CN" sz="2000" dirty="0"/>
          </a:p>
          <a:p>
            <a:r>
              <a:rPr lang="en-US" altLang="zh-CN" sz="2000" dirty="0"/>
              <a:t>9</a:t>
            </a:r>
            <a:r>
              <a:rPr lang="zh-CN" altLang="zh-CN" sz="2000" dirty="0"/>
              <a:t>）仪表控制系统。如基本过程控制系统（</a:t>
            </a:r>
            <a:r>
              <a:rPr lang="en-US" altLang="zh-CN" sz="2000" dirty="0"/>
              <a:t>BPCS</a:t>
            </a:r>
            <a:r>
              <a:rPr lang="zh-CN" altLang="zh-CN" sz="2000" dirty="0"/>
              <a:t>）、安全仪表系统（</a:t>
            </a:r>
            <a:r>
              <a:rPr lang="en-US" altLang="zh-CN" sz="2000" dirty="0"/>
              <a:t>SIS</a:t>
            </a:r>
            <a:r>
              <a:rPr lang="zh-CN" altLang="zh-CN" sz="2000" dirty="0"/>
              <a:t>）、气体泄漏检测报警系统（</a:t>
            </a:r>
            <a:r>
              <a:rPr lang="en-US" altLang="zh-CN" sz="2000" dirty="0"/>
              <a:t>GDS</a:t>
            </a:r>
            <a:r>
              <a:rPr lang="zh-CN" altLang="zh-CN" sz="2000" dirty="0"/>
              <a:t>）等。</a:t>
            </a:r>
            <a:endParaRPr lang="zh-CN" altLang="zh-CN" sz="2000" dirty="0"/>
          </a:p>
          <a:p>
            <a:r>
              <a:rPr lang="en-US" altLang="zh-CN" sz="2000" dirty="0"/>
              <a:t>10</a:t>
            </a:r>
            <a:r>
              <a:rPr lang="zh-CN" altLang="zh-CN" sz="2000" dirty="0"/>
              <a:t>）电气系统图，如单线图、接地连接线图等。</a:t>
            </a:r>
            <a:endParaRPr lang="zh-CN" altLang="zh-CN" sz="2000" dirty="0"/>
          </a:p>
          <a:p>
            <a:r>
              <a:rPr lang="en-US" altLang="zh-CN" sz="2000" dirty="0"/>
              <a:t>11</a:t>
            </a:r>
            <a:r>
              <a:rPr lang="zh-CN" altLang="zh-CN" sz="2000" dirty="0"/>
              <a:t>）安全系统，如联锁、监测或紧急停车系统等。</a:t>
            </a:r>
            <a:endParaRPr lang="zh-CN" altLang="zh-CN" sz="2000" dirty="0"/>
          </a:p>
          <a:p>
            <a:r>
              <a:rPr lang="en-US" altLang="zh-CN" sz="2000" dirty="0"/>
              <a:t>12</a:t>
            </a:r>
            <a:r>
              <a:rPr lang="zh-CN" altLang="zh-CN" sz="2000" dirty="0"/>
              <a:t>）厂区平面布置图、设备平面布置图、地下管网布置图。</a:t>
            </a:r>
            <a:endParaRPr lang="zh-CN" altLang="zh-CN" sz="2000" dirty="0"/>
          </a:p>
          <a:p>
            <a:r>
              <a:rPr lang="en-US" altLang="zh-CN" sz="2000" dirty="0"/>
              <a:t>13</a:t>
            </a:r>
            <a:r>
              <a:rPr lang="zh-CN" altLang="zh-CN" sz="2000" dirty="0"/>
              <a:t>）消防系统的设计及其设计基础。</a:t>
            </a:r>
            <a:endParaRPr lang="zh-CN" altLang="zh-CN" sz="2000" dirty="0"/>
          </a:p>
          <a:p>
            <a:r>
              <a:rPr lang="en-US" altLang="zh-CN" sz="2000" dirty="0"/>
              <a:t>14</a:t>
            </a:r>
            <a:r>
              <a:rPr lang="zh-CN" altLang="zh-CN" sz="2000" dirty="0"/>
              <a:t>）应急系统，如紧急报警和通讯系统，备用电力系统（如柴油发电机或</a:t>
            </a:r>
            <a:r>
              <a:rPr lang="en-US" altLang="zh-CN" sz="2000" dirty="0"/>
              <a:t>UPS</a:t>
            </a:r>
            <a:r>
              <a:rPr lang="zh-CN" altLang="zh-CN" sz="2000" dirty="0"/>
              <a:t>）等。</a:t>
            </a:r>
            <a:endParaRPr lang="zh-CN" altLang="en-US" sz="2000" dirty="0">
              <a:latin typeface="+mn-ea"/>
              <a:ea typeface="+mn-ea"/>
              <a:cs typeface="Times New Roman" panose="02020603050405020304" pitchFamily="18" charset="0"/>
            </a:endParaRPr>
          </a:p>
        </p:txBody>
      </p:sp>
      <p:sp>
        <p:nvSpPr>
          <p:cNvPr id="8" name="Rectangle 24"/>
          <p:cNvSpPr>
            <a:spLocks noChangeArrowheads="1"/>
          </p:cNvSpPr>
          <p:nvPr/>
        </p:nvSpPr>
        <p:spPr bwMode="auto">
          <a:xfrm>
            <a:off x="7032104" y="242105"/>
            <a:ext cx="3240360" cy="738623"/>
          </a:xfrm>
          <a:prstGeom prst="rect">
            <a:avLst/>
          </a:prstGeom>
          <a:solidFill>
            <a:schemeClr val="accent5">
              <a:lumMod val="90000"/>
            </a:schemeClr>
          </a:solidFill>
          <a:ln w="9525">
            <a:noFill/>
            <a:miter lim="800000"/>
          </a:ln>
          <a:effectLst/>
        </p:spPr>
        <p:txBody>
          <a:bodyPr wrap="square" lIns="91402" tIns="45700" rIns="91402" bIns="45700">
            <a:spAutoFit/>
          </a:bodyPr>
          <a:lstStyle/>
          <a:p>
            <a:pP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安全生产信息管理</a:t>
            </a:r>
            <a:endPar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sp>
        <p:nvSpPr>
          <p:cNvPr id="5" name="矩形 4"/>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spd="med">
    <p:random/>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p:cNvSpPr txBox="1">
            <a:spLocks noChangeArrowheads="1"/>
          </p:cNvSpPr>
          <p:nvPr/>
        </p:nvSpPr>
        <p:spPr bwMode="auto">
          <a:xfrm>
            <a:off x="1919289" y="3789363"/>
            <a:ext cx="8353425" cy="519112"/>
          </a:xfrm>
          <a:prstGeom prst="rect">
            <a:avLst/>
          </a:prstGeom>
          <a:noFill/>
          <a:ln w="9525">
            <a:noFill/>
            <a:miter lim="800000"/>
          </a:ln>
        </p:spPr>
        <p:txBody>
          <a:bodyPr>
            <a:spAutoFit/>
          </a:bodyPr>
          <a:lstStyle/>
          <a:p>
            <a:pPr eaLnBrk="0" hangingPunct="0">
              <a:buFont typeface="Arial" panose="020B0604020202020204" pitchFamily="34" charset="0"/>
              <a:buNone/>
            </a:pPr>
            <a:r>
              <a:rPr lang="zh-CN" altLang="en-US" sz="2800">
                <a:latin typeface="黑体" panose="02010609060101010101" pitchFamily="49" charset="-122"/>
                <a:ea typeface="黑体" panose="02010609060101010101" pitchFamily="49" charset="-122"/>
              </a:rPr>
              <a:t>    </a:t>
            </a:r>
            <a:endParaRPr lang="zh-CN" altLang="en-US" b="0">
              <a:latin typeface="仿宋_GB2312" pitchFamily="49" charset="-122"/>
              <a:ea typeface="仿宋_GB2312" pitchFamily="49" charset="-122"/>
            </a:endParaRPr>
          </a:p>
        </p:txBody>
      </p:sp>
      <p:sp>
        <p:nvSpPr>
          <p:cNvPr id="6" name="TextBox 5"/>
          <p:cNvSpPr txBox="1"/>
          <p:nvPr/>
        </p:nvSpPr>
        <p:spPr>
          <a:xfrm>
            <a:off x="529916" y="1484784"/>
            <a:ext cx="11305256" cy="3806170"/>
          </a:xfrm>
          <a:prstGeom prst="rect">
            <a:avLst/>
          </a:prstGeom>
          <a:noFill/>
          <a:ln>
            <a:solidFill>
              <a:schemeClr val="tx1"/>
            </a:solidFill>
          </a:ln>
        </p:spPr>
        <p:txBody>
          <a:bodyPr wrap="square" rtlCol="0">
            <a:spAutoFit/>
          </a:bodyPr>
          <a:lstStyle/>
          <a:p>
            <a:pPr>
              <a:lnSpc>
                <a:spcPts val="3000"/>
              </a:lnSpc>
            </a:pPr>
            <a:r>
              <a:rPr lang="zh-CN" altLang="en-US" sz="2200" dirty="0">
                <a:latin typeface="仿宋_GB2312" pitchFamily="49" charset="-122"/>
                <a:ea typeface="仿宋_GB2312" pitchFamily="49" charset="-122"/>
              </a:rPr>
              <a:t>安全生产信息管理要求</a:t>
            </a:r>
            <a:endParaRPr lang="zh-CN" altLang="en-US" sz="2200" dirty="0">
              <a:latin typeface="仿宋_GB2312" pitchFamily="49" charset="-122"/>
              <a:ea typeface="仿宋_GB2312" pitchFamily="49" charset="-122"/>
            </a:endParaRPr>
          </a:p>
          <a:p>
            <a:pPr>
              <a:lnSpc>
                <a:spcPts val="3000"/>
              </a:lnSpc>
            </a:pPr>
            <a:r>
              <a:rPr lang="zh-CN" altLang="en-US" sz="2200" b="0" dirty="0">
                <a:latin typeface="仿宋_GB2312" pitchFamily="49" charset="-122"/>
                <a:ea typeface="仿宋_GB2312" pitchFamily="49" charset="-122"/>
              </a:rPr>
              <a:t>   （</a:t>
            </a:r>
            <a:r>
              <a:rPr lang="en-US" altLang="zh-CN" sz="2200" b="0" dirty="0">
                <a:latin typeface="仿宋_GB2312" pitchFamily="49" charset="-122"/>
                <a:ea typeface="仿宋_GB2312" pitchFamily="49" charset="-122"/>
              </a:rPr>
              <a:t>1</a:t>
            </a:r>
            <a:r>
              <a:rPr lang="zh-CN" altLang="en-US" sz="2200" b="0" dirty="0">
                <a:latin typeface="仿宋_GB2312" pitchFamily="49" charset="-122"/>
                <a:ea typeface="仿宋_GB2312" pitchFamily="49" charset="-122"/>
              </a:rPr>
              <a:t>）全面收集安全生产信息。 </a:t>
            </a:r>
            <a:endParaRPr lang="en-US" altLang="zh-CN" sz="2200" b="0" dirty="0">
              <a:latin typeface="仿宋_GB2312" pitchFamily="49" charset="-122"/>
              <a:ea typeface="仿宋_GB2312" pitchFamily="49" charset="-122"/>
            </a:endParaRPr>
          </a:p>
          <a:p>
            <a:pPr>
              <a:lnSpc>
                <a:spcPts val="3000"/>
              </a:lnSpc>
            </a:pPr>
            <a:r>
              <a:rPr lang="en-US" altLang="zh-CN" sz="2200" b="0" dirty="0">
                <a:latin typeface="仿宋_GB2312" pitchFamily="49" charset="-122"/>
                <a:ea typeface="仿宋_GB2312" pitchFamily="49" charset="-122"/>
              </a:rPr>
              <a:t>   </a:t>
            </a:r>
            <a:r>
              <a:rPr lang="zh-CN" altLang="en-US" sz="2200" b="0" dirty="0">
                <a:latin typeface="仿宋_GB2312" pitchFamily="49" charset="-122"/>
                <a:ea typeface="仿宋_GB2312" pitchFamily="49" charset="-122"/>
              </a:rPr>
              <a:t>（</a:t>
            </a:r>
            <a:r>
              <a:rPr lang="en-US" altLang="zh-CN" sz="2200" b="0" dirty="0">
                <a:latin typeface="仿宋_GB2312" pitchFamily="49" charset="-122"/>
                <a:ea typeface="仿宋_GB2312" pitchFamily="49" charset="-122"/>
              </a:rPr>
              <a:t>2</a:t>
            </a:r>
            <a:r>
              <a:rPr lang="zh-CN" altLang="en-US" sz="2200" b="0" dirty="0">
                <a:latin typeface="仿宋_GB2312" pitchFamily="49" charset="-122"/>
                <a:ea typeface="仿宋_GB2312" pitchFamily="49" charset="-122"/>
              </a:rPr>
              <a:t>）充分利用安全生产信息。 </a:t>
            </a:r>
            <a:endParaRPr lang="en-US" altLang="zh-CN" sz="2200" b="0" dirty="0">
              <a:latin typeface="仿宋_GB2312" pitchFamily="49" charset="-122"/>
              <a:ea typeface="仿宋_GB2312" pitchFamily="49" charset="-122"/>
            </a:endParaRPr>
          </a:p>
          <a:p>
            <a:pPr>
              <a:lnSpc>
                <a:spcPts val="3000"/>
              </a:lnSpc>
            </a:pPr>
            <a:r>
              <a:rPr lang="en-US" altLang="zh-CN" sz="2200" b="0" dirty="0">
                <a:latin typeface="仿宋_GB2312" pitchFamily="49" charset="-122"/>
                <a:ea typeface="仿宋_GB2312" pitchFamily="49" charset="-122"/>
              </a:rPr>
              <a:t>   </a:t>
            </a:r>
            <a:r>
              <a:rPr lang="zh-CN" altLang="en-US" sz="2200" b="0" dirty="0">
                <a:latin typeface="仿宋_GB2312" pitchFamily="49" charset="-122"/>
                <a:ea typeface="仿宋_GB2312" pitchFamily="49" charset="-122"/>
              </a:rPr>
              <a:t>（</a:t>
            </a:r>
            <a:r>
              <a:rPr lang="en-US" altLang="zh-CN" sz="2200" b="0" dirty="0">
                <a:latin typeface="仿宋_GB2312" pitchFamily="49" charset="-122"/>
                <a:ea typeface="仿宋_GB2312" pitchFamily="49" charset="-122"/>
              </a:rPr>
              <a:t>3</a:t>
            </a:r>
            <a:r>
              <a:rPr lang="zh-CN" altLang="en-US" sz="2200" b="0" dirty="0">
                <a:latin typeface="仿宋_GB2312" pitchFamily="49" charset="-122"/>
                <a:ea typeface="仿宋_GB2312" pitchFamily="49" charset="-122"/>
              </a:rPr>
              <a:t>）建立安全生产信息管理制度。</a:t>
            </a:r>
            <a:endParaRPr lang="en-US" altLang="zh-CN" sz="2200" b="0" dirty="0">
              <a:latin typeface="仿宋_GB2312" pitchFamily="49" charset="-122"/>
              <a:ea typeface="仿宋_GB2312" pitchFamily="49" charset="-122"/>
            </a:endParaRPr>
          </a:p>
          <a:p>
            <a:pPr>
              <a:lnSpc>
                <a:spcPts val="2600"/>
              </a:lnSpc>
            </a:pPr>
            <a:endParaRPr lang="en-US" altLang="zh-CN" sz="2200" b="0" dirty="0">
              <a:latin typeface="仿宋_GB2312" pitchFamily="49" charset="-122"/>
              <a:ea typeface="仿宋_GB2312" pitchFamily="49" charset="-122"/>
            </a:endParaRPr>
          </a:p>
          <a:p>
            <a:pPr>
              <a:lnSpc>
                <a:spcPts val="2600"/>
              </a:lnSpc>
            </a:pPr>
            <a:r>
              <a:rPr lang="zh-CN" altLang="en-US" sz="2200" dirty="0">
                <a:latin typeface="宋体" panose="02010600030101010101" pitchFamily="2" charset="-122"/>
                <a:ea typeface="宋体" panose="02010600030101010101" pitchFamily="2" charset="-122"/>
              </a:rPr>
              <a:t>★</a:t>
            </a:r>
            <a:r>
              <a:rPr lang="zh-CN" altLang="en-US" sz="2200" dirty="0">
                <a:latin typeface="仿宋_GB2312" pitchFamily="49" charset="-122"/>
                <a:ea typeface="仿宋_GB2312" pitchFamily="49" charset="-122"/>
              </a:rPr>
              <a:t>建立管理制度：</a:t>
            </a:r>
            <a:r>
              <a:rPr lang="zh-CN" altLang="en-US" sz="2200" b="0" dirty="0">
                <a:latin typeface="仿宋_GB2312" pitchFamily="49" charset="-122"/>
                <a:ea typeface="仿宋_GB2312" pitchFamily="49" charset="-122"/>
              </a:rPr>
              <a:t>时间间隔、途径、识别、应用。</a:t>
            </a:r>
            <a:endParaRPr lang="en-US" altLang="zh-CN" sz="2200" b="0" dirty="0">
              <a:latin typeface="仿宋_GB2312" pitchFamily="49" charset="-122"/>
              <a:ea typeface="仿宋_GB2312" pitchFamily="49" charset="-122"/>
            </a:endParaRPr>
          </a:p>
          <a:p>
            <a:pPr>
              <a:lnSpc>
                <a:spcPts val="2600"/>
              </a:lnSpc>
              <a:spcBef>
                <a:spcPct val="50000"/>
              </a:spcBef>
              <a:buClr>
                <a:srgbClr val="3A66BE"/>
              </a:buClr>
            </a:pPr>
            <a:r>
              <a:rPr lang="zh-CN" altLang="en-US" sz="2200" dirty="0">
                <a:latin typeface="宋体" panose="02010600030101010101" pitchFamily="2" charset="-122"/>
                <a:ea typeface="宋体" panose="02010600030101010101" pitchFamily="2" charset="-122"/>
              </a:rPr>
              <a:t>★</a:t>
            </a:r>
            <a:r>
              <a:rPr lang="zh-CN" altLang="en-US" sz="2200" dirty="0">
                <a:latin typeface="仿宋_GB2312" pitchFamily="49" charset="-122"/>
                <a:ea typeface="仿宋_GB2312" pitchFamily="49" charset="-122"/>
              </a:rPr>
              <a:t>明确管理部门</a:t>
            </a:r>
            <a:r>
              <a:rPr lang="zh-CN" altLang="en-US" sz="2200" b="0" dirty="0">
                <a:latin typeface="仿宋_GB2312" pitchFamily="49" charset="-122"/>
                <a:ea typeface="仿宋_GB2312" pitchFamily="49" charset="-122"/>
              </a:rPr>
              <a:t>：企业管理部？法律事务部？安全环保部？</a:t>
            </a:r>
            <a:endParaRPr lang="en-US" altLang="zh-CN" sz="2200" b="0" dirty="0">
              <a:latin typeface="仿宋_GB2312" pitchFamily="49" charset="-122"/>
              <a:ea typeface="仿宋_GB2312" pitchFamily="49" charset="-122"/>
            </a:endParaRPr>
          </a:p>
          <a:p>
            <a:pPr>
              <a:lnSpc>
                <a:spcPts val="2600"/>
              </a:lnSpc>
              <a:spcBef>
                <a:spcPct val="50000"/>
              </a:spcBef>
              <a:buClr>
                <a:srgbClr val="3A66BE"/>
              </a:buClr>
            </a:pPr>
            <a:r>
              <a:rPr lang="zh-CN" altLang="en-US" sz="2200" dirty="0">
                <a:latin typeface="宋体" panose="02010600030101010101" pitchFamily="2" charset="-122"/>
                <a:ea typeface="宋体" panose="02010600030101010101" pitchFamily="2" charset="-122"/>
              </a:rPr>
              <a:t>★明确责任部门：</a:t>
            </a:r>
            <a:r>
              <a:rPr lang="zh-CN" altLang="en-US" sz="2200" b="0" dirty="0">
                <a:latin typeface="仿宋_GB2312" pitchFamily="49" charset="-122"/>
                <a:ea typeface="仿宋_GB2312" pitchFamily="49" charset="-122"/>
              </a:rPr>
              <a:t>按职责分工，各部门收集本专业所涉及的安全生产信息。</a:t>
            </a:r>
            <a:endParaRPr lang="en-US" altLang="zh-CN" sz="2200" b="0" dirty="0">
              <a:latin typeface="仿宋_GB2312" pitchFamily="49" charset="-122"/>
              <a:ea typeface="仿宋_GB2312" pitchFamily="49" charset="-122"/>
            </a:endParaRPr>
          </a:p>
          <a:p>
            <a:pPr>
              <a:lnSpc>
                <a:spcPts val="2600"/>
              </a:lnSpc>
              <a:spcBef>
                <a:spcPct val="50000"/>
              </a:spcBef>
              <a:buClr>
                <a:srgbClr val="3A66BE"/>
              </a:buClr>
            </a:pPr>
            <a:r>
              <a:rPr lang="zh-CN" altLang="en-US" sz="2200" dirty="0">
                <a:latin typeface="宋体" panose="02010600030101010101" pitchFamily="2" charset="-122"/>
                <a:ea typeface="宋体" panose="02010600030101010101" pitchFamily="2" charset="-122"/>
              </a:rPr>
              <a:t>★转化并利用：</a:t>
            </a:r>
            <a:r>
              <a:rPr lang="zh-CN" altLang="en-US" sz="2200" b="0" dirty="0">
                <a:latin typeface="仿宋_GB2312" pitchFamily="49" charset="-122"/>
                <a:ea typeface="仿宋_GB2312" pitchFamily="49" charset="-122"/>
              </a:rPr>
              <a:t>转化为企业制度并及时更新。</a:t>
            </a:r>
            <a:endParaRPr lang="en-US" altLang="zh-CN" sz="2200" b="0" dirty="0">
              <a:latin typeface="仿宋_GB2312" pitchFamily="49" charset="-122"/>
              <a:ea typeface="仿宋_GB2312" pitchFamily="49" charset="-122"/>
            </a:endParaRPr>
          </a:p>
        </p:txBody>
      </p:sp>
      <p:sp>
        <p:nvSpPr>
          <p:cNvPr id="10" name="Rectangle 24"/>
          <p:cNvSpPr>
            <a:spLocks noChangeArrowheads="1"/>
          </p:cNvSpPr>
          <p:nvPr/>
        </p:nvSpPr>
        <p:spPr bwMode="auto">
          <a:xfrm>
            <a:off x="7032104" y="242105"/>
            <a:ext cx="3240360" cy="738623"/>
          </a:xfrm>
          <a:prstGeom prst="rect">
            <a:avLst/>
          </a:prstGeom>
          <a:solidFill>
            <a:schemeClr val="accent5">
              <a:lumMod val="90000"/>
            </a:schemeClr>
          </a:solidFill>
          <a:ln w="9525">
            <a:noFill/>
            <a:miter lim="800000"/>
          </a:ln>
          <a:effectLst/>
        </p:spPr>
        <p:txBody>
          <a:bodyPr wrap="square" lIns="91402" tIns="45700" rIns="91402" bIns="45700">
            <a:spAutoFit/>
          </a:bodyPr>
          <a:lstStyle/>
          <a:p>
            <a:pP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安全生产信息管理</a:t>
            </a:r>
            <a:endPar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sp>
        <p:nvSpPr>
          <p:cNvPr id="7" name="矩形 6"/>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p:cNvSpPr txBox="1">
            <a:spLocks noChangeArrowheads="1"/>
          </p:cNvSpPr>
          <p:nvPr/>
        </p:nvSpPr>
        <p:spPr bwMode="auto">
          <a:xfrm>
            <a:off x="1919289" y="3789363"/>
            <a:ext cx="8353425" cy="519112"/>
          </a:xfrm>
          <a:prstGeom prst="rect">
            <a:avLst/>
          </a:prstGeom>
          <a:noFill/>
          <a:ln w="9525">
            <a:noFill/>
            <a:miter lim="800000"/>
          </a:ln>
        </p:spPr>
        <p:txBody>
          <a:bodyPr>
            <a:spAutoFit/>
          </a:bodyPr>
          <a:lstStyle/>
          <a:p>
            <a:pPr eaLnBrk="0" hangingPunct="0">
              <a:buFont typeface="Arial" panose="020B0604020202020204" pitchFamily="34" charset="0"/>
              <a:buNone/>
            </a:pPr>
            <a:r>
              <a:rPr lang="zh-CN" altLang="en-US" sz="2800">
                <a:latin typeface="黑体" panose="02010609060101010101" pitchFamily="49" charset="-122"/>
                <a:ea typeface="黑体" panose="02010609060101010101" pitchFamily="49" charset="-122"/>
              </a:rPr>
              <a:t>    </a:t>
            </a:r>
            <a:endParaRPr lang="zh-CN" altLang="en-US" b="0">
              <a:latin typeface="仿宋_GB2312" pitchFamily="49" charset="-122"/>
              <a:ea typeface="仿宋_GB2312" pitchFamily="49" charset="-122"/>
            </a:endParaRPr>
          </a:p>
        </p:txBody>
      </p:sp>
      <p:sp>
        <p:nvSpPr>
          <p:cNvPr id="10" name="Rectangle 24"/>
          <p:cNvSpPr>
            <a:spLocks noChangeArrowheads="1"/>
          </p:cNvSpPr>
          <p:nvPr/>
        </p:nvSpPr>
        <p:spPr bwMode="auto">
          <a:xfrm>
            <a:off x="7032104" y="242105"/>
            <a:ext cx="3240360" cy="738623"/>
          </a:xfrm>
          <a:prstGeom prst="rect">
            <a:avLst/>
          </a:prstGeom>
          <a:solidFill>
            <a:schemeClr val="accent5">
              <a:lumMod val="90000"/>
            </a:schemeClr>
          </a:solidFill>
          <a:ln w="9525">
            <a:noFill/>
            <a:miter lim="800000"/>
          </a:ln>
          <a:effectLst/>
        </p:spPr>
        <p:txBody>
          <a:bodyPr wrap="square" lIns="91402" tIns="45700" rIns="91402" bIns="45700">
            <a:spAutoFit/>
          </a:bodyPr>
          <a:lstStyle/>
          <a:p>
            <a:pP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安全生产信息管理</a:t>
            </a:r>
            <a:endPar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sp>
        <p:nvSpPr>
          <p:cNvPr id="2" name="圆角矩形 1">
            <a:hlinkClick r:id="rId1" action="ppaction://hlinksldjump"/>
          </p:cNvPr>
          <p:cNvSpPr/>
          <p:nvPr/>
        </p:nvSpPr>
        <p:spPr bwMode="auto">
          <a:xfrm>
            <a:off x="8832304" y="5735379"/>
            <a:ext cx="1440160" cy="43204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0" fontAlgn="base" latinLnBrk="0" hangingPunct="0">
              <a:lnSpc>
                <a:spcPct val="100000"/>
              </a:lnSpc>
              <a:spcBef>
                <a:spcPct val="0"/>
              </a:spcBef>
              <a:spcAft>
                <a:spcPct val="0"/>
              </a:spcAft>
              <a:buClrTx/>
              <a:buSzTx/>
              <a:buFontTx/>
              <a:buNone/>
            </a:pPr>
            <a:r>
              <a:rPr kumimoji="0" lang="zh-CN" altLang="en-US" sz="24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返回</a:t>
            </a:r>
            <a:endParaRPr kumimoji="0" lang="zh-CN" altLang="en-US" sz="24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sp>
        <p:nvSpPr>
          <p:cNvPr id="4" name="矩形 3"/>
          <p:cNvSpPr/>
          <p:nvPr/>
        </p:nvSpPr>
        <p:spPr>
          <a:xfrm>
            <a:off x="911424" y="1290336"/>
            <a:ext cx="10657184" cy="4668457"/>
          </a:xfrm>
          <a:prstGeom prst="rect">
            <a:avLst/>
          </a:prstGeom>
          <a:ln>
            <a:solidFill>
              <a:schemeClr val="accent1"/>
            </a:solidFill>
          </a:ln>
        </p:spPr>
        <p:txBody>
          <a:bodyPr wrap="square">
            <a:spAutoFit/>
          </a:bodyPr>
          <a:lstStyle/>
          <a:p>
            <a:pPr>
              <a:lnSpc>
                <a:spcPts val="3000"/>
              </a:lnSpc>
            </a:pPr>
            <a:r>
              <a:rPr lang="zh-CN" altLang="zh-CN" sz="2200" dirty="0"/>
              <a:t>安全</a:t>
            </a:r>
            <a:r>
              <a:rPr lang="zh-CN" altLang="en-US" sz="2200" dirty="0"/>
              <a:t>生产</a:t>
            </a:r>
            <a:r>
              <a:rPr lang="zh-CN" altLang="zh-CN" sz="2200" dirty="0"/>
              <a:t>信息的</a:t>
            </a:r>
            <a:r>
              <a:rPr lang="zh-CN" altLang="en-US" sz="2200" dirty="0"/>
              <a:t>主要</a:t>
            </a:r>
            <a:r>
              <a:rPr lang="zh-CN" altLang="zh-CN" sz="2200" dirty="0"/>
              <a:t>来源</a:t>
            </a:r>
            <a:endParaRPr lang="en-US" altLang="zh-CN" sz="2200" dirty="0"/>
          </a:p>
          <a:p>
            <a:pPr>
              <a:lnSpc>
                <a:spcPts val="3000"/>
              </a:lnSpc>
            </a:pPr>
            <a:r>
              <a:rPr lang="zh-CN" altLang="en-US" sz="2200" dirty="0"/>
              <a:t>（</a:t>
            </a:r>
            <a:r>
              <a:rPr lang="en-US" altLang="zh-CN" sz="2200" dirty="0"/>
              <a:t>1</a:t>
            </a:r>
            <a:r>
              <a:rPr lang="zh-CN" altLang="en-US" sz="2200" dirty="0"/>
              <a:t>）制造商或供应商的化学品安全技术说明书。</a:t>
            </a:r>
            <a:endParaRPr lang="zh-CN" altLang="en-US" sz="2200" dirty="0"/>
          </a:p>
          <a:p>
            <a:pPr>
              <a:lnSpc>
                <a:spcPts val="3000"/>
              </a:lnSpc>
            </a:pPr>
            <a:r>
              <a:rPr lang="zh-CN" altLang="en-US" sz="2200" dirty="0"/>
              <a:t>（</a:t>
            </a:r>
            <a:r>
              <a:rPr lang="en-US" altLang="zh-CN" sz="2200" dirty="0"/>
              <a:t>2</a:t>
            </a:r>
            <a:r>
              <a:rPr lang="zh-CN" altLang="en-US" sz="2200" dirty="0"/>
              <a:t>）项目工艺技术包的供应商或工程项目总承包商的基础工艺技术信息。</a:t>
            </a:r>
            <a:endParaRPr lang="zh-CN" altLang="en-US" sz="2200" dirty="0"/>
          </a:p>
          <a:p>
            <a:pPr>
              <a:lnSpc>
                <a:spcPts val="3000"/>
              </a:lnSpc>
            </a:pPr>
            <a:r>
              <a:rPr lang="zh-CN" altLang="en-US" sz="2200" dirty="0"/>
              <a:t>（</a:t>
            </a:r>
            <a:r>
              <a:rPr lang="en-US" altLang="zh-CN" sz="2200" dirty="0"/>
              <a:t>3</a:t>
            </a:r>
            <a:r>
              <a:rPr lang="zh-CN" altLang="en-US" sz="2200" dirty="0"/>
              <a:t>）设计单位的详细工艺系统信息，包括详细设计图纸、文件和计算书等。</a:t>
            </a:r>
            <a:endParaRPr lang="zh-CN" altLang="en-US" sz="2200" dirty="0"/>
          </a:p>
          <a:p>
            <a:pPr>
              <a:lnSpc>
                <a:spcPts val="3000"/>
              </a:lnSpc>
            </a:pPr>
            <a:r>
              <a:rPr lang="zh-CN" altLang="en-US" sz="2200" dirty="0"/>
              <a:t>（</a:t>
            </a:r>
            <a:r>
              <a:rPr lang="en-US" altLang="zh-CN" sz="2200" dirty="0"/>
              <a:t>4</a:t>
            </a:r>
            <a:r>
              <a:rPr lang="zh-CN" altLang="en-US" sz="2200" dirty="0"/>
              <a:t>）设备供应商的设备资料，包括设备手册和图纸、维修和操作指南、故障处理等。</a:t>
            </a:r>
            <a:endParaRPr lang="zh-CN" altLang="en-US" sz="2200" dirty="0"/>
          </a:p>
          <a:p>
            <a:pPr>
              <a:lnSpc>
                <a:spcPts val="3000"/>
              </a:lnSpc>
            </a:pPr>
            <a:r>
              <a:rPr lang="zh-CN" altLang="en-US" sz="2200" dirty="0"/>
              <a:t>（</a:t>
            </a:r>
            <a:r>
              <a:rPr lang="en-US" altLang="zh-CN" sz="2200" dirty="0"/>
              <a:t>5</a:t>
            </a:r>
            <a:r>
              <a:rPr lang="zh-CN" altLang="en-US" sz="2200" dirty="0"/>
              <a:t>）设备和管道完工试验报告、单机和系统调试报告、监理报告、特种设备检验报告、消防验收报告、职业卫生验收报告、设备检验检测报告等资料。</a:t>
            </a:r>
            <a:endParaRPr lang="zh-CN" altLang="en-US" sz="2200" dirty="0"/>
          </a:p>
          <a:p>
            <a:pPr>
              <a:lnSpc>
                <a:spcPts val="3000"/>
              </a:lnSpc>
            </a:pPr>
            <a:r>
              <a:rPr lang="zh-CN" altLang="en-US" sz="2200" dirty="0"/>
              <a:t>（</a:t>
            </a:r>
            <a:r>
              <a:rPr lang="en-US" altLang="zh-CN" sz="2200" dirty="0"/>
              <a:t>6</a:t>
            </a:r>
            <a:r>
              <a:rPr lang="zh-CN" altLang="en-US" sz="2200" dirty="0"/>
              <a:t>）企业各阶段完成的安全评价报告、危害识别与风险分析报告、安全检查和安全审核报告等资料；</a:t>
            </a:r>
            <a:endParaRPr lang="zh-CN" altLang="en-US" sz="2200" dirty="0"/>
          </a:p>
          <a:p>
            <a:pPr>
              <a:lnSpc>
                <a:spcPts val="3000"/>
              </a:lnSpc>
            </a:pPr>
            <a:r>
              <a:rPr lang="zh-CN" altLang="en-US" sz="2200" dirty="0"/>
              <a:t>（</a:t>
            </a:r>
            <a:r>
              <a:rPr lang="en-US" altLang="zh-CN" sz="2200" dirty="0"/>
              <a:t>7</a:t>
            </a:r>
            <a:r>
              <a:rPr lang="zh-CN" altLang="en-US" sz="2200" dirty="0"/>
              <a:t>）法律法规、标准、政府规范性文件和要求。</a:t>
            </a:r>
            <a:endParaRPr lang="zh-CN" altLang="en-US" sz="2200" dirty="0"/>
          </a:p>
          <a:p>
            <a:pPr>
              <a:lnSpc>
                <a:spcPts val="3000"/>
              </a:lnSpc>
            </a:pPr>
            <a:r>
              <a:rPr lang="zh-CN" altLang="en-US" sz="2200" dirty="0"/>
              <a:t>（</a:t>
            </a:r>
            <a:r>
              <a:rPr lang="en-US" altLang="zh-CN" sz="2200" dirty="0"/>
              <a:t>8</a:t>
            </a:r>
            <a:r>
              <a:rPr lang="zh-CN" altLang="en-US" sz="2200" dirty="0"/>
              <a:t>）企业内部的事故调查与分析报告和同类企业的经验及事故教训。</a:t>
            </a:r>
            <a:endParaRPr lang="zh-CN" altLang="en-US" sz="2200" dirty="0"/>
          </a:p>
          <a:p>
            <a:pPr>
              <a:lnSpc>
                <a:spcPts val="3000"/>
              </a:lnSpc>
            </a:pPr>
            <a:r>
              <a:rPr lang="zh-CN" altLang="en-US" sz="2200" dirty="0"/>
              <a:t>（</a:t>
            </a:r>
            <a:r>
              <a:rPr lang="en-US" altLang="zh-CN" sz="2200" dirty="0"/>
              <a:t>9</a:t>
            </a:r>
            <a:r>
              <a:rPr lang="zh-CN" altLang="en-US" sz="2200" dirty="0"/>
              <a:t>）上级单位和政府的应急预案。</a:t>
            </a:r>
            <a:endParaRPr lang="zh-CN" altLang="en-US" sz="2200" dirty="0"/>
          </a:p>
        </p:txBody>
      </p:sp>
      <p:sp>
        <p:nvSpPr>
          <p:cNvPr id="7" name="矩形 6"/>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263352" y="1484784"/>
            <a:ext cx="5544616" cy="4645502"/>
          </a:xfrm>
          <a:prstGeom prst="rect">
            <a:avLst/>
          </a:prstGeom>
          <a:noFill/>
          <a:ln w="9525">
            <a:solidFill>
              <a:srgbClr val="FF0000"/>
            </a:solidFill>
            <a:miter lim="800000"/>
          </a:ln>
        </p:spPr>
        <p:txBody>
          <a:bodyPr wrap="square">
            <a:spAutoFit/>
          </a:bodyPr>
          <a:lstStyle/>
          <a:p>
            <a:pPr indent="719455" algn="just" latinLnBrk="1">
              <a:lnSpc>
                <a:spcPts val="3600"/>
              </a:lnSpc>
            </a:pPr>
            <a:r>
              <a:rPr lang="en-US" altLang="zh-CN" sz="2400" dirty="0">
                <a:latin typeface="仿宋_GB2312" pitchFamily="49" charset="-122"/>
                <a:ea typeface="仿宋_GB2312" pitchFamily="49" charset="-122"/>
              </a:rPr>
              <a:t>2015</a:t>
            </a:r>
            <a:r>
              <a:rPr lang="zh-CN" altLang="en-US" sz="2400" dirty="0">
                <a:latin typeface="仿宋_GB2312" pitchFamily="49" charset="-122"/>
                <a:ea typeface="仿宋_GB2312" pitchFamily="49" charset="-122"/>
              </a:rPr>
              <a:t>年</a:t>
            </a:r>
            <a:r>
              <a:rPr lang="en-US" altLang="zh-CN" sz="2400" dirty="0">
                <a:latin typeface="仿宋_GB2312" pitchFamily="49" charset="-122"/>
                <a:ea typeface="仿宋_GB2312" pitchFamily="49" charset="-122"/>
              </a:rPr>
              <a:t>4</a:t>
            </a:r>
            <a:r>
              <a:rPr lang="zh-CN" altLang="en-US" sz="2400" dirty="0">
                <a:latin typeface="仿宋_GB2312" pitchFamily="49" charset="-122"/>
                <a:ea typeface="仿宋_GB2312" pitchFamily="49" charset="-122"/>
              </a:rPr>
              <a:t>月</a:t>
            </a:r>
            <a:r>
              <a:rPr lang="en-US" altLang="zh-CN" sz="2400" dirty="0">
                <a:latin typeface="仿宋_GB2312" pitchFamily="49" charset="-122"/>
                <a:ea typeface="仿宋_GB2312" pitchFamily="49" charset="-122"/>
              </a:rPr>
              <a:t>6</a:t>
            </a:r>
            <a:r>
              <a:rPr lang="zh-CN" altLang="en-US" sz="2400" dirty="0">
                <a:latin typeface="仿宋_GB2312" pitchFamily="49" charset="-122"/>
                <a:ea typeface="仿宋_GB2312" pitchFamily="49" charset="-122"/>
              </a:rPr>
              <a:t>日</a:t>
            </a:r>
            <a:r>
              <a:rPr lang="en-US" altLang="zh-CN" sz="2400" dirty="0">
                <a:latin typeface="仿宋_GB2312" pitchFamily="49" charset="-122"/>
                <a:ea typeface="仿宋_GB2312" pitchFamily="49" charset="-122"/>
              </a:rPr>
              <a:t>18</a:t>
            </a:r>
            <a:r>
              <a:rPr lang="zh-CN" altLang="en-US" sz="2400" dirty="0">
                <a:latin typeface="仿宋_GB2312" pitchFamily="49" charset="-122"/>
                <a:ea typeface="仿宋_GB2312" pitchFamily="49" charset="-122"/>
              </a:rPr>
              <a:t>时</a:t>
            </a:r>
            <a:r>
              <a:rPr lang="en-US" altLang="zh-CN" sz="2400" dirty="0">
                <a:latin typeface="仿宋_GB2312" pitchFamily="49" charset="-122"/>
                <a:ea typeface="仿宋_GB2312" pitchFamily="49" charset="-122"/>
              </a:rPr>
              <a:t>56</a:t>
            </a:r>
            <a:r>
              <a:rPr lang="zh-CN" altLang="en-US" sz="2400" dirty="0">
                <a:latin typeface="仿宋_GB2312" pitchFamily="49" charset="-122"/>
                <a:ea typeface="仿宋_GB2312" pitchFamily="49" charset="-122"/>
              </a:rPr>
              <a:t>分，漳州古雷腾龙芳烃</a:t>
            </a:r>
            <a:r>
              <a:rPr lang="en-US" altLang="zh-CN" sz="2400" dirty="0">
                <a:latin typeface="仿宋_GB2312" pitchFamily="49" charset="-122"/>
                <a:ea typeface="仿宋_GB2312" pitchFamily="49" charset="-122"/>
              </a:rPr>
              <a:t>(</a:t>
            </a:r>
            <a:r>
              <a:rPr lang="zh-CN" altLang="en-US" sz="2400" dirty="0">
                <a:latin typeface="仿宋_GB2312" pitchFamily="49" charset="-122"/>
                <a:ea typeface="仿宋_GB2312" pitchFamily="49" charset="-122"/>
              </a:rPr>
              <a:t>漳州</a:t>
            </a:r>
            <a:r>
              <a:rPr lang="en-US" altLang="zh-CN" sz="2400" dirty="0">
                <a:latin typeface="仿宋_GB2312" pitchFamily="49" charset="-122"/>
                <a:ea typeface="仿宋_GB2312" pitchFamily="49" charset="-122"/>
              </a:rPr>
              <a:t>)</a:t>
            </a:r>
            <a:r>
              <a:rPr lang="zh-CN" altLang="en-US" sz="2400" dirty="0">
                <a:latin typeface="仿宋_GB2312" pitchFamily="49" charset="-122"/>
                <a:ea typeface="仿宋_GB2312" pitchFamily="49" charset="-122"/>
              </a:rPr>
              <a:t>有限公司二甲苯装置在停产检修后</a:t>
            </a:r>
            <a:r>
              <a:rPr lang="zh-CN" altLang="en-US" sz="2400" dirty="0">
                <a:solidFill>
                  <a:srgbClr val="FF0000"/>
                </a:solidFill>
                <a:latin typeface="仿宋_GB2312" pitchFamily="49" charset="-122"/>
                <a:ea typeface="仿宋_GB2312" pitchFamily="49" charset="-122"/>
              </a:rPr>
              <a:t>开工</a:t>
            </a:r>
            <a:r>
              <a:rPr lang="zh-CN" altLang="en-US" sz="2400" dirty="0">
                <a:latin typeface="仿宋_GB2312" pitchFamily="49" charset="-122"/>
                <a:ea typeface="仿宋_GB2312" pitchFamily="49" charset="-122"/>
              </a:rPr>
              <a:t>引料操作过程中出现压力和流量波动，</a:t>
            </a:r>
            <a:r>
              <a:rPr lang="zh-CN" altLang="en-US" sz="2400" dirty="0">
                <a:solidFill>
                  <a:srgbClr val="FF0000"/>
                </a:solidFill>
                <a:latin typeface="仿宋_GB2312" pitchFamily="49" charset="-122"/>
                <a:ea typeface="仿宋_GB2312" pitchFamily="49" charset="-122"/>
              </a:rPr>
              <a:t>引发液击</a:t>
            </a:r>
            <a:r>
              <a:rPr lang="zh-CN" altLang="en-US" sz="2400" dirty="0">
                <a:latin typeface="仿宋_GB2312" pitchFamily="49" charset="-122"/>
                <a:ea typeface="仿宋_GB2312" pitchFamily="49" charset="-122"/>
              </a:rPr>
              <a:t>，存在</a:t>
            </a:r>
            <a:r>
              <a:rPr lang="zh-CN" altLang="en-US" sz="2400" dirty="0">
                <a:solidFill>
                  <a:srgbClr val="FF0000"/>
                </a:solidFill>
                <a:latin typeface="仿宋_GB2312" pitchFamily="49" charset="-122"/>
                <a:ea typeface="仿宋_GB2312" pitchFamily="49" charset="-122"/>
              </a:rPr>
              <a:t>焊接质量</a:t>
            </a:r>
            <a:r>
              <a:rPr lang="zh-CN" altLang="en-US" sz="2400" dirty="0">
                <a:latin typeface="仿宋_GB2312" pitchFamily="49" charset="-122"/>
                <a:ea typeface="仿宋_GB2312" pitchFamily="49" charset="-122"/>
              </a:rPr>
              <a:t>问题的管道焊口作为最薄弱处断裂。管线开裂泄漏出的物料扩散后被鼓风机吸入风道，经空气预热器后进入加热炉炉膛，被炉膛内高温引爆，爆炸力量撞裂储罐先后着火。造成</a:t>
            </a:r>
            <a:r>
              <a:rPr lang="en-US" altLang="zh-CN" sz="2400" dirty="0">
                <a:latin typeface="仿宋_GB2312" pitchFamily="49" charset="-122"/>
                <a:ea typeface="仿宋_GB2312" pitchFamily="49" charset="-122"/>
              </a:rPr>
              <a:t>6</a:t>
            </a:r>
            <a:r>
              <a:rPr lang="zh-CN" altLang="en-US" sz="2400" dirty="0">
                <a:latin typeface="仿宋_GB2312" pitchFamily="49" charset="-122"/>
                <a:ea typeface="仿宋_GB2312" pitchFamily="49" charset="-122"/>
              </a:rPr>
              <a:t>人受伤</a:t>
            </a:r>
            <a:r>
              <a:rPr lang="en-US" altLang="zh-CN" sz="2400" dirty="0">
                <a:latin typeface="仿宋_GB2312" pitchFamily="49" charset="-122"/>
                <a:ea typeface="仿宋_GB2312" pitchFamily="49" charset="-122"/>
              </a:rPr>
              <a:t>(</a:t>
            </a:r>
            <a:r>
              <a:rPr lang="zh-CN" altLang="en-US" sz="2400" dirty="0">
                <a:solidFill>
                  <a:srgbClr val="FF0000"/>
                </a:solidFill>
                <a:latin typeface="仿宋_GB2312" pitchFamily="49" charset="-122"/>
                <a:ea typeface="仿宋_GB2312" pitchFamily="49" charset="-122"/>
              </a:rPr>
              <a:t>其中</a:t>
            </a:r>
            <a:r>
              <a:rPr lang="en-US" altLang="zh-CN" sz="2400" dirty="0">
                <a:solidFill>
                  <a:srgbClr val="FF0000"/>
                </a:solidFill>
                <a:latin typeface="仿宋_GB2312" pitchFamily="49" charset="-122"/>
                <a:ea typeface="仿宋_GB2312" pitchFamily="49" charset="-122"/>
              </a:rPr>
              <a:t>5</a:t>
            </a:r>
            <a:r>
              <a:rPr lang="zh-CN" altLang="en-US" sz="2400" dirty="0">
                <a:solidFill>
                  <a:srgbClr val="FF0000"/>
                </a:solidFill>
                <a:latin typeface="仿宋_GB2312" pitchFamily="49" charset="-122"/>
                <a:ea typeface="仿宋_GB2312" pitchFamily="49" charset="-122"/>
              </a:rPr>
              <a:t>人被冲击波震碎的玻璃刮伤</a:t>
            </a:r>
            <a:r>
              <a:rPr lang="en-US" altLang="zh-CN" sz="2400" dirty="0">
                <a:latin typeface="仿宋_GB2312" pitchFamily="49" charset="-122"/>
                <a:ea typeface="仿宋_GB2312" pitchFamily="49" charset="-122"/>
              </a:rPr>
              <a:t>)</a:t>
            </a:r>
            <a:r>
              <a:rPr lang="zh-CN" altLang="en-US" sz="2400" dirty="0">
                <a:latin typeface="仿宋_GB2312" pitchFamily="49" charset="-122"/>
                <a:ea typeface="仿宋_GB2312" pitchFamily="49" charset="-122"/>
              </a:rPr>
              <a:t> 。</a:t>
            </a:r>
            <a:endParaRPr lang="zh-CN" altLang="en-US" sz="2400" dirty="0">
              <a:latin typeface="仿宋_GB2312" pitchFamily="49" charset="-122"/>
              <a:ea typeface="仿宋_GB2312" pitchFamily="49" charset="-122"/>
            </a:endParaRPr>
          </a:p>
        </p:txBody>
      </p:sp>
      <p:sp>
        <p:nvSpPr>
          <p:cNvPr id="5" name="标题 1"/>
          <p:cNvSpPr txBox="1"/>
          <p:nvPr/>
        </p:nvSpPr>
        <p:spPr>
          <a:xfrm>
            <a:off x="695400" y="476672"/>
            <a:ext cx="5832648" cy="432048"/>
          </a:xfrm>
          <a:prstGeom prst="rect">
            <a:avLst/>
          </a:prstGeom>
          <a:solidFill>
            <a:schemeClr val="accent1"/>
          </a:solidFill>
        </p:spPr>
        <p:txBody>
          <a:bodyPr vert="horz" lIns="68580" tIns="34290" rIns="68580" bIns="3429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eaLnBrk="0" hangingPunct="0">
              <a:spcBef>
                <a:spcPct val="50000"/>
              </a:spcBef>
            </a:pPr>
            <a:r>
              <a:rPr lang="zh-CN" altLang="en-US" sz="2400" dirty="0">
                <a:ea typeface="黑体" panose="02010609060101010101" pitchFamily="49" charset="-122"/>
              </a:rPr>
              <a:t>腾龙芳烃公司“</a:t>
            </a:r>
            <a:r>
              <a:rPr lang="en-US" altLang="zh-CN" sz="2400" dirty="0">
                <a:ea typeface="黑体" panose="02010609060101010101" pitchFamily="49" charset="-122"/>
              </a:rPr>
              <a:t>4·6</a:t>
            </a:r>
            <a:r>
              <a:rPr lang="zh-CN" altLang="en-US" sz="2400" dirty="0">
                <a:ea typeface="黑体" panose="02010609060101010101" pitchFamily="49" charset="-122"/>
              </a:rPr>
              <a:t>”爆炸着火事故</a:t>
            </a:r>
            <a:endParaRPr lang="zh-CN" altLang="en-US" sz="2400" dirty="0">
              <a:latin typeface="黑体" panose="02010609060101010101" pitchFamily="49" charset="-122"/>
              <a:ea typeface="黑体" panose="02010609060101010101" pitchFamily="49" charset="-122"/>
            </a:endParaRPr>
          </a:p>
        </p:txBody>
      </p:sp>
      <p:pic>
        <p:nvPicPr>
          <p:cNvPr id="6" name="Picture 2" descr="http://img3.imgtn.bdimg.com/it/u=161625272,1016612605&amp;fm=11&amp;gp=0.jpg"/>
          <p:cNvPicPr>
            <a:picLocks noChangeAspect="1" noChangeArrowheads="1"/>
          </p:cNvPicPr>
          <p:nvPr/>
        </p:nvPicPr>
        <p:blipFill>
          <a:blip r:embed="rId1" cstate="print"/>
          <a:srcRect/>
          <a:stretch>
            <a:fillRect/>
          </a:stretch>
        </p:blipFill>
        <p:spPr bwMode="auto">
          <a:xfrm>
            <a:off x="6096000" y="1844824"/>
            <a:ext cx="5775630" cy="3816424"/>
          </a:xfrm>
          <a:prstGeom prst="rect">
            <a:avLst/>
          </a:prstGeom>
          <a:noFill/>
          <a:ln w="9525">
            <a:noFill/>
            <a:miter lim="800000"/>
            <a:headEnd/>
            <a:tailEnd/>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D:\范景春\工作\2015年\事故\福建4.6事故\事故视频\孙司长\现场照片\_T0A1209.JPG"/>
          <p:cNvPicPr>
            <a:picLocks noChangeAspect="1" noChangeArrowheads="1"/>
          </p:cNvPicPr>
          <p:nvPr/>
        </p:nvPicPr>
        <p:blipFill>
          <a:blip r:embed="rId1" cstate="print"/>
          <a:srcRect/>
          <a:stretch>
            <a:fillRect/>
          </a:stretch>
        </p:blipFill>
        <p:spPr bwMode="auto">
          <a:xfrm>
            <a:off x="191344" y="1894551"/>
            <a:ext cx="5400600" cy="3600400"/>
          </a:xfrm>
          <a:prstGeom prst="rect">
            <a:avLst/>
          </a:prstGeom>
          <a:noFill/>
          <a:ln w="9525">
            <a:solidFill>
              <a:srgbClr val="FF0000"/>
            </a:solidFill>
            <a:miter lim="800000"/>
            <a:headEnd/>
            <a:tailEnd/>
          </a:ln>
        </p:spPr>
      </p:pic>
      <p:sp>
        <p:nvSpPr>
          <p:cNvPr id="5" name="标题 1"/>
          <p:cNvSpPr txBox="1"/>
          <p:nvPr/>
        </p:nvSpPr>
        <p:spPr>
          <a:xfrm>
            <a:off x="695400" y="476672"/>
            <a:ext cx="5832648" cy="432048"/>
          </a:xfrm>
          <a:prstGeom prst="rect">
            <a:avLst/>
          </a:prstGeom>
          <a:solidFill>
            <a:schemeClr val="accent1"/>
          </a:solidFill>
        </p:spPr>
        <p:txBody>
          <a:bodyPr vert="horz" lIns="68580" tIns="34290" rIns="68580" bIns="3429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eaLnBrk="0" hangingPunct="0">
              <a:spcBef>
                <a:spcPct val="50000"/>
              </a:spcBef>
            </a:pPr>
            <a:r>
              <a:rPr lang="zh-CN" altLang="en-US" sz="2400" dirty="0">
                <a:ea typeface="黑体" panose="02010609060101010101" pitchFamily="49" charset="-122"/>
              </a:rPr>
              <a:t>腾龙芳烃公司“</a:t>
            </a:r>
            <a:r>
              <a:rPr lang="en-US" altLang="zh-CN" sz="2400" dirty="0">
                <a:ea typeface="黑体" panose="02010609060101010101" pitchFamily="49" charset="-122"/>
              </a:rPr>
              <a:t>4·6</a:t>
            </a:r>
            <a:r>
              <a:rPr lang="zh-CN" altLang="en-US" sz="2400" dirty="0">
                <a:ea typeface="黑体" panose="02010609060101010101" pitchFamily="49" charset="-122"/>
              </a:rPr>
              <a:t>”爆炸着火事故</a:t>
            </a:r>
            <a:endParaRPr lang="zh-CN" altLang="en-US" sz="2400" dirty="0">
              <a:latin typeface="黑体" panose="02010609060101010101" pitchFamily="49" charset="-122"/>
              <a:ea typeface="黑体" panose="02010609060101010101" pitchFamily="49" charset="-122"/>
            </a:endParaRPr>
          </a:p>
        </p:txBody>
      </p:sp>
      <p:pic>
        <p:nvPicPr>
          <p:cNvPr id="6" name="Picture 2" descr="D:\范景春\工作\2015年\事故\福建4.6事故\事故视频\_T0A1478.JPG"/>
          <p:cNvPicPr>
            <a:picLocks noChangeAspect="1" noChangeArrowheads="1"/>
          </p:cNvPicPr>
          <p:nvPr/>
        </p:nvPicPr>
        <p:blipFill>
          <a:blip r:embed="rId2" cstate="print"/>
          <a:srcRect/>
          <a:stretch>
            <a:fillRect/>
          </a:stretch>
        </p:blipFill>
        <p:spPr bwMode="auto">
          <a:xfrm>
            <a:off x="6023992" y="1856406"/>
            <a:ext cx="5613031" cy="3660826"/>
          </a:xfrm>
          <a:prstGeom prst="rect">
            <a:avLst/>
          </a:prstGeom>
          <a:noFill/>
          <a:ln w="9525">
            <a:solidFill>
              <a:srgbClr val="FF0000"/>
            </a:solidFill>
            <a:miter lim="800000"/>
            <a:headEnd/>
            <a:tailEnd/>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6816080" y="400596"/>
            <a:ext cx="3334743" cy="584200"/>
          </a:xfrm>
          <a:prstGeom prst="rect">
            <a:avLst/>
          </a:prstGeom>
          <a:solidFill>
            <a:schemeClr val="accent1"/>
          </a:solidFill>
          <a:ln w="9525">
            <a:noFill/>
            <a:miter lim="800000"/>
          </a:ln>
        </p:spPr>
        <p:txBody>
          <a:bodyPr wrap="square">
            <a:spAutoFit/>
          </a:bodyPr>
          <a:lstStyle/>
          <a:p>
            <a:pPr algn="ctr">
              <a:spcBef>
                <a:spcPct val="50000"/>
              </a:spcBef>
            </a:pPr>
            <a:r>
              <a:rPr lang="zh-CN" altLang="en-US" sz="3200" dirty="0">
                <a:solidFill>
                  <a:srgbClr val="FF0000"/>
                </a:solidFill>
                <a:ea typeface="黑体" panose="02010609060101010101" pitchFamily="49" charset="-122"/>
              </a:rPr>
              <a:t>事故间接原因</a:t>
            </a:r>
            <a:endParaRPr lang="zh-CN" altLang="en-US" sz="3200" dirty="0">
              <a:solidFill>
                <a:srgbClr val="FF0000"/>
              </a:solidFill>
              <a:ea typeface="黑体" panose="02010609060101010101" pitchFamily="49" charset="-122"/>
            </a:endParaRPr>
          </a:p>
        </p:txBody>
      </p:sp>
      <p:sp>
        <p:nvSpPr>
          <p:cNvPr id="50179" name="Rectangle 5"/>
          <p:cNvSpPr>
            <a:spLocks noChangeArrowheads="1"/>
          </p:cNvSpPr>
          <p:nvPr/>
        </p:nvSpPr>
        <p:spPr bwMode="auto">
          <a:xfrm>
            <a:off x="756660" y="1772816"/>
            <a:ext cx="10955964" cy="3400931"/>
          </a:xfrm>
          <a:prstGeom prst="rect">
            <a:avLst/>
          </a:prstGeom>
          <a:noFill/>
          <a:ln w="9525">
            <a:solidFill>
              <a:schemeClr val="tx1"/>
            </a:solidFill>
            <a:miter lim="800000"/>
          </a:ln>
        </p:spPr>
        <p:txBody>
          <a:bodyPr wrap="square" anchor="ctr">
            <a:spAutoFit/>
          </a:bodyPr>
          <a:lstStyle/>
          <a:p>
            <a:pPr>
              <a:lnSpc>
                <a:spcPts val="3000"/>
              </a:lnSpc>
              <a:spcBef>
                <a:spcPts val="600"/>
              </a:spcBef>
              <a:spcAft>
                <a:spcPts val="600"/>
              </a:spcAft>
            </a:pPr>
            <a:r>
              <a:rPr lang="zh-CN" altLang="en-US" sz="2400" dirty="0"/>
              <a:t>之一：</a:t>
            </a:r>
            <a:r>
              <a:rPr lang="zh-CN" altLang="zh-CN" sz="2400" dirty="0"/>
              <a:t>工艺安全管理不到位。</a:t>
            </a:r>
            <a:endParaRPr lang="en-US" altLang="zh-CN" sz="2400" dirty="0"/>
          </a:p>
          <a:p>
            <a:pPr>
              <a:lnSpc>
                <a:spcPts val="3000"/>
              </a:lnSpc>
              <a:spcBef>
                <a:spcPts val="600"/>
              </a:spcBef>
              <a:spcAft>
                <a:spcPts val="600"/>
              </a:spcAft>
            </a:pPr>
            <a:r>
              <a:rPr lang="en-US" altLang="zh-CN" sz="2400" dirty="0"/>
              <a:t>1.</a:t>
            </a:r>
            <a:r>
              <a:rPr lang="zh-CN" altLang="zh-CN" sz="2400" dirty="0"/>
              <a:t>二甲苯单元</a:t>
            </a:r>
            <a:r>
              <a:rPr lang="zh-CN" altLang="zh-CN" sz="2400" dirty="0">
                <a:solidFill>
                  <a:srgbClr val="FF0000"/>
                </a:solidFill>
              </a:rPr>
              <a:t>工艺操作规程不完善</a:t>
            </a:r>
            <a:r>
              <a:rPr lang="zh-CN" altLang="zh-CN" sz="2400" dirty="0"/>
              <a:t>，未根据实际情况及时修订，操作人员工艺操作不当产生液击。</a:t>
            </a:r>
            <a:endParaRPr lang="en-US" altLang="zh-CN" sz="2400" dirty="0"/>
          </a:p>
          <a:p>
            <a:pPr>
              <a:lnSpc>
                <a:spcPts val="3000"/>
              </a:lnSpc>
              <a:spcBef>
                <a:spcPts val="600"/>
              </a:spcBef>
              <a:spcAft>
                <a:spcPts val="600"/>
              </a:spcAft>
            </a:pPr>
            <a:r>
              <a:rPr lang="en-US" altLang="zh-CN" sz="2400" dirty="0"/>
              <a:t>2.</a:t>
            </a:r>
            <a:r>
              <a:rPr lang="zh-CN" altLang="zh-CN" sz="2400" dirty="0"/>
              <a:t>工艺联锁、报警管理制度不落实，</a:t>
            </a:r>
            <a:r>
              <a:rPr lang="zh-CN" altLang="zh-CN" sz="2400" dirty="0">
                <a:solidFill>
                  <a:srgbClr val="FF0000"/>
                </a:solidFill>
              </a:rPr>
              <a:t>解除工艺联锁</a:t>
            </a:r>
            <a:r>
              <a:rPr lang="zh-CN" altLang="zh-CN" sz="2400" dirty="0"/>
              <a:t>未办理报批手续。</a:t>
            </a:r>
            <a:endParaRPr lang="en-US" altLang="zh-CN" sz="2400" dirty="0"/>
          </a:p>
          <a:p>
            <a:pPr>
              <a:lnSpc>
                <a:spcPts val="3000"/>
              </a:lnSpc>
              <a:spcBef>
                <a:spcPts val="600"/>
              </a:spcBef>
              <a:spcAft>
                <a:spcPts val="600"/>
              </a:spcAft>
            </a:pPr>
            <a:r>
              <a:rPr lang="en-US" altLang="zh-CN" sz="2400" dirty="0"/>
              <a:t>3.</a:t>
            </a:r>
            <a:r>
              <a:rPr lang="zh-CN" altLang="zh-CN" sz="2400" dirty="0"/>
              <a:t>试生产期间，事故装置</a:t>
            </a:r>
            <a:r>
              <a:rPr lang="zh-CN" altLang="zh-CN" sz="2400" dirty="0">
                <a:solidFill>
                  <a:srgbClr val="FF0000"/>
                </a:solidFill>
              </a:rPr>
              <a:t>长时间处于高负荷甚至超负荷</a:t>
            </a:r>
            <a:r>
              <a:rPr lang="zh-CN" altLang="zh-CN" sz="2400" dirty="0"/>
              <a:t>状态运行。</a:t>
            </a:r>
            <a:endParaRPr lang="en-US" altLang="zh-CN" sz="2400" dirty="0"/>
          </a:p>
          <a:p>
            <a:pPr>
              <a:lnSpc>
                <a:spcPts val="3000"/>
              </a:lnSpc>
              <a:spcBef>
                <a:spcPts val="600"/>
              </a:spcBef>
              <a:spcAft>
                <a:spcPts val="600"/>
              </a:spcAft>
            </a:pPr>
            <a:r>
              <a:rPr lang="zh-CN" altLang="en-US" sz="2400" dirty="0">
                <a:latin typeface="仿宋_GB2312" pitchFamily="49" charset="-122"/>
                <a:ea typeface="仿宋_GB2312" pitchFamily="49" charset="-122"/>
              </a:rPr>
              <a:t>之二：</a:t>
            </a:r>
            <a:r>
              <a:rPr lang="zh-CN" altLang="en-US" sz="2400" dirty="0">
                <a:solidFill>
                  <a:srgbClr val="FF0000"/>
                </a:solidFill>
                <a:latin typeface="仿宋_GB2312" pitchFamily="49" charset="-122"/>
                <a:ea typeface="仿宋_GB2312" pitchFamily="49" charset="-122"/>
              </a:rPr>
              <a:t>对未遂事故未分析原因</a:t>
            </a:r>
            <a:r>
              <a:rPr lang="zh-CN" altLang="en-US" sz="2400" dirty="0">
                <a:latin typeface="仿宋_GB2312" pitchFamily="49" charset="-122"/>
                <a:ea typeface="仿宋_GB2312" pitchFamily="49" charset="-122"/>
              </a:rPr>
              <a:t>，未采取相应措施，而是</a:t>
            </a:r>
            <a:r>
              <a:rPr lang="zh-CN" altLang="zh-CN" sz="2400" dirty="0"/>
              <a:t>拒不执行省安监局下发的停产指令，违规试生产；超批准范围建设与试生产。</a:t>
            </a:r>
            <a:endParaRPr lang="zh-CN" altLang="en-US" sz="2400" dirty="0">
              <a:latin typeface="仿宋_GB2312" pitchFamily="49" charset="-122"/>
              <a:ea typeface="仿宋_GB2312" pitchFamily="49" charset="-122"/>
            </a:endParaRPr>
          </a:p>
        </p:txBody>
      </p:sp>
      <p:sp>
        <p:nvSpPr>
          <p:cNvPr id="5" name="标题 1"/>
          <p:cNvSpPr txBox="1"/>
          <p:nvPr/>
        </p:nvSpPr>
        <p:spPr>
          <a:xfrm>
            <a:off x="695400" y="476672"/>
            <a:ext cx="5832648" cy="432048"/>
          </a:xfrm>
          <a:prstGeom prst="rect">
            <a:avLst/>
          </a:prstGeom>
          <a:solidFill>
            <a:schemeClr val="accent1"/>
          </a:solidFill>
        </p:spPr>
        <p:txBody>
          <a:bodyPr vert="horz" lIns="68580" tIns="34290" rIns="68580" bIns="3429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eaLnBrk="0" hangingPunct="0">
              <a:spcBef>
                <a:spcPct val="50000"/>
              </a:spcBef>
            </a:pPr>
            <a:r>
              <a:rPr lang="zh-CN" altLang="en-US" sz="2400" dirty="0">
                <a:ea typeface="黑体" panose="02010609060101010101" pitchFamily="49" charset="-122"/>
              </a:rPr>
              <a:t>腾龙芳烃公司“</a:t>
            </a:r>
            <a:r>
              <a:rPr lang="en-US" altLang="zh-CN" sz="2400" dirty="0">
                <a:ea typeface="黑体" panose="02010609060101010101" pitchFamily="49" charset="-122"/>
              </a:rPr>
              <a:t>4·6</a:t>
            </a:r>
            <a:r>
              <a:rPr lang="zh-CN" altLang="en-US" sz="2400" dirty="0">
                <a:ea typeface="黑体" panose="02010609060101010101" pitchFamily="49" charset="-122"/>
              </a:rPr>
              <a:t>”爆炸着火事故</a:t>
            </a:r>
            <a:endParaRPr lang="zh-CN" altLang="en-US" sz="2400" dirty="0">
              <a:latin typeface="黑体" panose="02010609060101010101" pitchFamily="49" charset="-122"/>
              <a:ea typeface="黑体" panose="02010609060101010101" pitchFamily="49" charset="-122"/>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ChangeArrowheads="1"/>
          </p:cNvSpPr>
          <p:nvPr/>
        </p:nvSpPr>
        <p:spPr bwMode="auto">
          <a:xfrm>
            <a:off x="767408" y="1412776"/>
            <a:ext cx="10513168" cy="4641335"/>
          </a:xfrm>
          <a:prstGeom prst="rect">
            <a:avLst/>
          </a:prstGeom>
          <a:noFill/>
          <a:ln w="9525">
            <a:noFill/>
            <a:miter lim="800000"/>
          </a:ln>
        </p:spPr>
        <p:txBody>
          <a:bodyPr wrap="square">
            <a:spAutoFit/>
          </a:bodyPr>
          <a:lstStyle/>
          <a:p>
            <a:pPr algn="just">
              <a:lnSpc>
                <a:spcPts val="4000"/>
              </a:lnSpc>
              <a:spcBef>
                <a:spcPts val="600"/>
              </a:spcBef>
              <a:spcAft>
                <a:spcPts val="600"/>
              </a:spcAft>
            </a:pPr>
            <a:r>
              <a:rPr lang="zh-CN" altLang="en-US" sz="2800" dirty="0">
                <a:latin typeface="仿宋_GB2312" pitchFamily="49" charset="-122"/>
                <a:ea typeface="仿宋_GB2312" pitchFamily="49" charset="-122"/>
              </a:rPr>
              <a:t>    工程建设期间，工程建设、设备设施采用最低价中标方式招标，工程建设质量较差。施工单位中石化四建设有限公司未经业主同意，</a:t>
            </a:r>
            <a:r>
              <a:rPr lang="zh-CN" altLang="en-US" sz="2800" dirty="0">
                <a:solidFill>
                  <a:srgbClr val="FF0000"/>
                </a:solidFill>
                <a:latin typeface="仿宋_GB2312" pitchFamily="49" charset="-122"/>
                <a:ea typeface="仿宋_GB2312" pitchFamily="49" charset="-122"/>
              </a:rPr>
              <a:t>私自将项目分包</a:t>
            </a:r>
            <a:r>
              <a:rPr lang="zh-CN" altLang="en-US" sz="2800" dirty="0">
                <a:latin typeface="仿宋_GB2312" pitchFamily="49" charset="-122"/>
                <a:ea typeface="仿宋_GB2312" pitchFamily="49" charset="-122"/>
              </a:rPr>
              <a:t>给扬子工业设备安装有限公司。扬子工业设备安装有限公司不认真施工，</a:t>
            </a:r>
            <a:r>
              <a:rPr lang="zh-CN" altLang="en-US" sz="2800" dirty="0">
                <a:solidFill>
                  <a:srgbClr val="FF0000"/>
                </a:solidFill>
                <a:latin typeface="仿宋_GB2312" pitchFamily="49" charset="-122"/>
                <a:ea typeface="仿宋_GB2312" pitchFamily="49" charset="-122"/>
              </a:rPr>
              <a:t>施工现场专业工程师无证上岗</a:t>
            </a:r>
            <a:r>
              <a:rPr lang="zh-CN" altLang="en-US" sz="2800" dirty="0">
                <a:latin typeface="仿宋_GB2312" pitchFamily="49" charset="-122"/>
                <a:ea typeface="仿宋_GB2312" pitchFamily="49" charset="-122"/>
              </a:rPr>
              <a:t>；焊工班长对焊工管理不严；焊工未严格按要求施焊，焊接质量差，埋下事故隐患。岳阳巨源检测有限公司未认真履行检测机构的职责，管理混乱，招收</a:t>
            </a:r>
            <a:r>
              <a:rPr lang="en-US" altLang="zh-CN" sz="2800" dirty="0">
                <a:latin typeface="仿宋_GB2312" pitchFamily="49" charset="-122"/>
                <a:ea typeface="仿宋_GB2312" pitchFamily="49" charset="-122"/>
              </a:rPr>
              <a:t>12</a:t>
            </a:r>
            <a:r>
              <a:rPr lang="zh-CN" altLang="en-US" sz="2800" dirty="0">
                <a:latin typeface="仿宋_GB2312" pitchFamily="49" charset="-122"/>
                <a:ea typeface="仿宋_GB2312" pitchFamily="49" charset="-122"/>
              </a:rPr>
              <a:t>名无证检测人员从事芳烃装置检测工作，事故</a:t>
            </a:r>
            <a:r>
              <a:rPr lang="zh-CN" altLang="en-US" sz="2800" dirty="0">
                <a:solidFill>
                  <a:srgbClr val="FF0000"/>
                </a:solidFill>
                <a:latin typeface="仿宋_GB2312" pitchFamily="49" charset="-122"/>
                <a:ea typeface="仿宋_GB2312" pitchFamily="49" charset="-122"/>
              </a:rPr>
              <a:t>管道检测人员无证上岗</a:t>
            </a:r>
            <a:r>
              <a:rPr lang="zh-CN" altLang="en-US" sz="2800" dirty="0">
                <a:latin typeface="仿宋_GB2312" pitchFamily="49" charset="-122"/>
                <a:ea typeface="仿宋_GB2312" pitchFamily="49" charset="-122"/>
              </a:rPr>
              <a:t>，检测结果与此次事故调查中复测数据不符，涉嫌造假。</a:t>
            </a:r>
            <a:endParaRPr lang="en-US" altLang="zh-CN" sz="2800" dirty="0">
              <a:latin typeface="仿宋_GB2312" pitchFamily="49" charset="-122"/>
              <a:ea typeface="仿宋_GB2312" pitchFamily="49" charset="-122"/>
            </a:endParaRPr>
          </a:p>
        </p:txBody>
      </p:sp>
      <p:sp>
        <p:nvSpPr>
          <p:cNvPr id="5" name="标题 1"/>
          <p:cNvSpPr txBox="1"/>
          <p:nvPr/>
        </p:nvSpPr>
        <p:spPr>
          <a:xfrm>
            <a:off x="695400" y="476672"/>
            <a:ext cx="5832648" cy="432048"/>
          </a:xfrm>
          <a:prstGeom prst="rect">
            <a:avLst/>
          </a:prstGeom>
          <a:solidFill>
            <a:schemeClr val="accent1"/>
          </a:solidFill>
        </p:spPr>
        <p:txBody>
          <a:bodyPr vert="horz" lIns="68580" tIns="34290" rIns="68580" bIns="3429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eaLnBrk="0" hangingPunct="0">
              <a:spcBef>
                <a:spcPct val="50000"/>
              </a:spcBef>
            </a:pPr>
            <a:r>
              <a:rPr lang="zh-CN" altLang="en-US" sz="2400" dirty="0">
                <a:ea typeface="黑体" panose="02010609060101010101" pitchFamily="49" charset="-122"/>
              </a:rPr>
              <a:t>腾龙芳烃公司“</a:t>
            </a:r>
            <a:r>
              <a:rPr lang="en-US" altLang="zh-CN" sz="2400" dirty="0">
                <a:ea typeface="黑体" panose="02010609060101010101" pitchFamily="49" charset="-122"/>
              </a:rPr>
              <a:t>4·6</a:t>
            </a:r>
            <a:r>
              <a:rPr lang="zh-CN" altLang="en-US" sz="2400" dirty="0">
                <a:ea typeface="黑体" panose="02010609060101010101" pitchFamily="49" charset="-122"/>
              </a:rPr>
              <a:t>”爆炸着火事故</a:t>
            </a:r>
            <a:endParaRPr lang="zh-CN" altLang="en-US" sz="24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D:\范景春\工作\2015年\事故\福建4.6事故\现场证据\现场证据\_T0A1613.JPG"/>
          <p:cNvPicPr>
            <a:picLocks noChangeAspect="1" noChangeArrowheads="1"/>
          </p:cNvPicPr>
          <p:nvPr/>
        </p:nvPicPr>
        <p:blipFill>
          <a:blip r:embed="rId1" cstate="print"/>
          <a:srcRect/>
          <a:stretch>
            <a:fillRect/>
          </a:stretch>
        </p:blipFill>
        <p:spPr bwMode="auto">
          <a:xfrm>
            <a:off x="1738314" y="1214439"/>
            <a:ext cx="4429125" cy="3857625"/>
          </a:xfrm>
          <a:prstGeom prst="rect">
            <a:avLst/>
          </a:prstGeom>
          <a:noFill/>
          <a:ln w="9525">
            <a:noFill/>
            <a:miter lim="800000"/>
            <a:headEnd/>
            <a:tailEnd/>
          </a:ln>
        </p:spPr>
      </p:pic>
      <p:sp>
        <p:nvSpPr>
          <p:cNvPr id="62467" name="矩形 35">
            <a:hlinkClick r:id="" action="ppaction://hlinkshowjump?jump=nextslide"/>
          </p:cNvPr>
          <p:cNvSpPr>
            <a:spLocks noChangeArrowheads="1"/>
          </p:cNvSpPr>
          <p:nvPr/>
        </p:nvSpPr>
        <p:spPr bwMode="auto">
          <a:xfrm>
            <a:off x="1738314" y="5083163"/>
            <a:ext cx="8715375" cy="711200"/>
          </a:xfrm>
          <a:prstGeom prst="rect">
            <a:avLst/>
          </a:prstGeom>
          <a:solidFill>
            <a:schemeClr val="accent1"/>
          </a:solidFill>
          <a:ln w="25400">
            <a:solidFill>
              <a:srgbClr val="89A4A7"/>
            </a:solidFill>
            <a:miter lim="800000"/>
          </a:ln>
        </p:spPr>
        <p:txBody>
          <a:bodyPr anchor="ctr"/>
          <a:lstStyle/>
          <a:p>
            <a:pPr algn="ctr">
              <a:lnSpc>
                <a:spcPct val="120000"/>
              </a:lnSpc>
            </a:pPr>
            <a:r>
              <a:rPr lang="zh-CN" altLang="en-US" sz="2800">
                <a:ea typeface="仿宋_GB2312" pitchFamily="49" charset="-122"/>
              </a:rPr>
              <a:t>断开的管线</a:t>
            </a:r>
            <a:endParaRPr lang="zh-CN" altLang="en-US" sz="2800">
              <a:ea typeface="仿宋_GB2312" pitchFamily="49" charset="-122"/>
            </a:endParaRPr>
          </a:p>
        </p:txBody>
      </p:sp>
      <p:cxnSp>
        <p:nvCxnSpPr>
          <p:cNvPr id="62468" name="直接箭头连接符 24"/>
          <p:cNvCxnSpPr>
            <a:cxnSpLocks noChangeShapeType="1"/>
            <a:stCxn id="18" idx="0"/>
          </p:cNvCxnSpPr>
          <p:nvPr/>
        </p:nvCxnSpPr>
        <p:spPr bwMode="auto">
          <a:xfrm rot="16200000" flipV="1">
            <a:off x="4060031" y="3178969"/>
            <a:ext cx="2071688" cy="2000250"/>
          </a:xfrm>
          <a:prstGeom prst="straightConnector1">
            <a:avLst/>
          </a:prstGeom>
          <a:noFill/>
          <a:ln w="25400">
            <a:solidFill>
              <a:srgbClr val="FF0000"/>
            </a:solidFill>
            <a:round/>
            <a:tailEnd type="arrow" w="med" len="med"/>
          </a:ln>
        </p:spPr>
      </p:cxnSp>
      <p:pic>
        <p:nvPicPr>
          <p:cNvPr id="62469" name="Picture 5" descr="C:\Users\user\Desktop\mmexport1428806210669.jpg"/>
          <p:cNvPicPr>
            <a:picLocks noChangeAspect="1" noChangeArrowheads="1"/>
          </p:cNvPicPr>
          <p:nvPr/>
        </p:nvPicPr>
        <p:blipFill>
          <a:blip r:embed="rId2" cstate="print"/>
          <a:srcRect/>
          <a:stretch>
            <a:fillRect/>
          </a:stretch>
        </p:blipFill>
        <p:spPr bwMode="auto">
          <a:xfrm>
            <a:off x="6167438" y="1214439"/>
            <a:ext cx="4286250" cy="3857625"/>
          </a:xfrm>
          <a:prstGeom prst="rect">
            <a:avLst/>
          </a:prstGeom>
          <a:noFill/>
          <a:ln w="9525">
            <a:noFill/>
            <a:miter lim="800000"/>
            <a:headEnd/>
            <a:tailEnd/>
          </a:ln>
        </p:spPr>
      </p:pic>
      <p:cxnSp>
        <p:nvCxnSpPr>
          <p:cNvPr id="62470" name="直接箭头连接符 24"/>
          <p:cNvCxnSpPr>
            <a:cxnSpLocks noChangeShapeType="1"/>
          </p:cNvCxnSpPr>
          <p:nvPr/>
        </p:nvCxnSpPr>
        <p:spPr bwMode="auto">
          <a:xfrm flipV="1">
            <a:off x="6096001" y="4143375"/>
            <a:ext cx="1357313" cy="1092200"/>
          </a:xfrm>
          <a:prstGeom prst="straightConnector1">
            <a:avLst/>
          </a:prstGeom>
          <a:noFill/>
          <a:ln w="25400">
            <a:solidFill>
              <a:srgbClr val="FF0000"/>
            </a:solidFill>
            <a:round/>
            <a:tailEnd type="arrow" w="med" len="med"/>
          </a:ln>
        </p:spPr>
      </p:cxnSp>
      <p:sp>
        <p:nvSpPr>
          <p:cNvPr id="18" name="内容占位符 2"/>
          <p:cNvSpPr txBox="1"/>
          <p:nvPr/>
        </p:nvSpPr>
        <p:spPr>
          <a:xfrm>
            <a:off x="1738314" y="5214938"/>
            <a:ext cx="8715375" cy="1428750"/>
          </a:xfrm>
          <a:prstGeom prst="rect">
            <a:avLst/>
          </a:prstGeom>
        </p:spPr>
        <p:txBody>
          <a:bodyPr/>
          <a:lstStyle/>
          <a:p>
            <a:pPr marL="342900" indent="-342900" algn="just" eaLnBrk="0" hangingPunct="0">
              <a:spcBef>
                <a:spcPct val="20000"/>
              </a:spcBef>
              <a:buClr>
                <a:schemeClr val="accent1"/>
              </a:buClr>
              <a:buSzPct val="50000"/>
              <a:defRPr/>
            </a:pPr>
            <a:endParaRPr lang="en-US" altLang="zh-CN" sz="3600" b="0" kern="0" dirty="0">
              <a:solidFill>
                <a:schemeClr val="accent1"/>
              </a:solidFill>
              <a:latin typeface="黑体" panose="02010609060101010101" pitchFamily="49" charset="-122"/>
              <a:ea typeface="黑体" panose="02010609060101010101" pitchFamily="49" charset="-122"/>
            </a:endParaRPr>
          </a:p>
          <a:p>
            <a:pPr marL="342900" indent="-342900" algn="just" eaLnBrk="0" hangingPunct="0">
              <a:spcBef>
                <a:spcPct val="20000"/>
              </a:spcBef>
              <a:buClr>
                <a:schemeClr val="accent1"/>
              </a:buClr>
              <a:buSzPct val="50000"/>
              <a:defRPr/>
            </a:pPr>
            <a:r>
              <a:rPr lang="zh-CN" altLang="en-US" sz="2800" b="0" dirty="0">
                <a:latin typeface="Arial" panose="020B0604020202020204" pitchFamily="34" charset="0"/>
                <a:ea typeface="仿宋_GB2312" pitchFamily="49" charset="-122"/>
              </a:rPr>
              <a:t>     </a:t>
            </a:r>
            <a:r>
              <a:rPr lang="zh-CN" altLang="en-US" sz="2800" dirty="0">
                <a:solidFill>
                  <a:srgbClr val="FF0000"/>
                </a:solidFill>
                <a:latin typeface="Arial" panose="020B0604020202020204" pitchFamily="34" charset="0"/>
                <a:ea typeface="仿宋_GB2312" pitchFamily="49" charset="-122"/>
              </a:rPr>
              <a:t>事故教训：降低成本要以不影响安全生产为前提</a:t>
            </a:r>
            <a:endParaRPr lang="zh-CN" altLang="en-US" sz="2800" dirty="0">
              <a:solidFill>
                <a:srgbClr val="FF0000"/>
              </a:solidFill>
              <a:latin typeface="Arial" panose="020B0604020202020204" pitchFamily="34" charset="0"/>
              <a:ea typeface="仿宋_GB2312" pitchFamily="49" charset="-122"/>
            </a:endParaRPr>
          </a:p>
        </p:txBody>
      </p:sp>
      <p:sp>
        <p:nvSpPr>
          <p:cNvPr id="9" name="标题 1"/>
          <p:cNvSpPr txBox="1"/>
          <p:nvPr/>
        </p:nvSpPr>
        <p:spPr>
          <a:xfrm>
            <a:off x="695400" y="476672"/>
            <a:ext cx="5832648" cy="432048"/>
          </a:xfrm>
          <a:prstGeom prst="rect">
            <a:avLst/>
          </a:prstGeom>
          <a:solidFill>
            <a:schemeClr val="accent1"/>
          </a:solidFill>
        </p:spPr>
        <p:txBody>
          <a:bodyPr vert="horz" lIns="68580" tIns="34290" rIns="68580" bIns="3429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eaLnBrk="0" hangingPunct="0">
              <a:spcBef>
                <a:spcPct val="50000"/>
              </a:spcBef>
            </a:pPr>
            <a:r>
              <a:rPr lang="zh-CN" altLang="en-US" sz="2400" dirty="0">
                <a:ea typeface="黑体" panose="02010609060101010101" pitchFamily="49" charset="-122"/>
              </a:rPr>
              <a:t>腾龙芳烃公司“</a:t>
            </a:r>
            <a:r>
              <a:rPr lang="en-US" altLang="zh-CN" sz="2400" dirty="0">
                <a:ea typeface="黑体" panose="02010609060101010101" pitchFamily="49" charset="-122"/>
              </a:rPr>
              <a:t>4·6</a:t>
            </a:r>
            <a:r>
              <a:rPr lang="zh-CN" altLang="en-US" sz="2400" dirty="0">
                <a:ea typeface="黑体" panose="02010609060101010101" pitchFamily="49" charset="-122"/>
              </a:rPr>
              <a:t>”爆炸着火事故</a:t>
            </a:r>
            <a:endParaRPr lang="zh-CN" altLang="en-US" sz="2400" dirty="0">
              <a:latin typeface="黑体" panose="02010609060101010101" pitchFamily="49" charset="-122"/>
              <a:ea typeface="黑体" panose="02010609060101010101" pitchFamily="49" charset="-122"/>
            </a:endParaRPr>
          </a:p>
        </p:txBody>
      </p:sp>
      <p:sp>
        <p:nvSpPr>
          <p:cNvPr id="10" name="虚尾箭头 9">
            <a:hlinkClick r:id="rId3" action="ppaction://hlinksldjump"/>
          </p:cNvPr>
          <p:cNvSpPr/>
          <p:nvPr/>
        </p:nvSpPr>
        <p:spPr bwMode="auto">
          <a:xfrm>
            <a:off x="10632504" y="5794363"/>
            <a:ext cx="1152128" cy="648072"/>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r>
              <a:rPr kumimoji="0" lang="zh-CN" altLang="en-US"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返回</a:t>
            </a:r>
            <a:endParaRPr kumimoji="0" lang="zh-CN" altLang="en-US"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p:cNvSpPr txBox="1">
            <a:spLocks noChangeArrowheads="1"/>
          </p:cNvSpPr>
          <p:nvPr/>
        </p:nvSpPr>
        <p:spPr bwMode="auto">
          <a:xfrm>
            <a:off x="1919289" y="3789363"/>
            <a:ext cx="8353425" cy="519112"/>
          </a:xfrm>
          <a:prstGeom prst="rect">
            <a:avLst/>
          </a:prstGeom>
          <a:noFill/>
          <a:ln w="9525">
            <a:noFill/>
            <a:miter lim="800000"/>
          </a:ln>
        </p:spPr>
        <p:txBody>
          <a:bodyPr>
            <a:spAutoFit/>
          </a:bodyPr>
          <a:lstStyle/>
          <a:p>
            <a:pPr eaLnBrk="0" hangingPunct="0">
              <a:buFont typeface="Arial" panose="020B0604020202020204" pitchFamily="34" charset="0"/>
              <a:buNone/>
            </a:pPr>
            <a:r>
              <a:rPr lang="zh-CN" altLang="en-US" sz="2800">
                <a:latin typeface="黑体" panose="02010609060101010101" pitchFamily="49" charset="-122"/>
                <a:ea typeface="黑体" panose="02010609060101010101" pitchFamily="49" charset="-122"/>
              </a:rPr>
              <a:t>    </a:t>
            </a:r>
            <a:endParaRPr lang="zh-CN" altLang="en-US" b="0">
              <a:latin typeface="仿宋_GB2312" pitchFamily="49" charset="-122"/>
              <a:ea typeface="仿宋_GB2312" pitchFamily="49" charset="-122"/>
            </a:endParaRPr>
          </a:p>
        </p:txBody>
      </p:sp>
      <p:sp>
        <p:nvSpPr>
          <p:cNvPr id="20484" name="Text Box 5"/>
          <p:cNvSpPr txBox="1">
            <a:spLocks noChangeArrowheads="1"/>
          </p:cNvSpPr>
          <p:nvPr/>
        </p:nvSpPr>
        <p:spPr bwMode="auto">
          <a:xfrm>
            <a:off x="1881158" y="1214422"/>
            <a:ext cx="8501122" cy="1077218"/>
          </a:xfrm>
          <a:prstGeom prst="rect">
            <a:avLst/>
          </a:prstGeom>
          <a:noFill/>
          <a:ln w="9525">
            <a:noFill/>
            <a:miter lim="800000"/>
          </a:ln>
        </p:spPr>
        <p:txBody>
          <a:bodyPr wrap="square">
            <a:spAutoFit/>
          </a:bodyPr>
          <a:lstStyle/>
          <a:p>
            <a:r>
              <a:rPr lang="en-US" altLang="zh-CN" sz="3200" dirty="0">
                <a:solidFill>
                  <a:schemeClr val="bg2">
                    <a:lumMod val="50000"/>
                  </a:schemeClr>
                </a:solidFill>
                <a:latin typeface="仿宋_GB2312" pitchFamily="49" charset="-122"/>
                <a:ea typeface="仿宋_GB2312" pitchFamily="49" charset="-122"/>
              </a:rPr>
              <a:t>    </a:t>
            </a:r>
            <a:endParaRPr lang="en-US" altLang="zh-CN" sz="3200" dirty="0">
              <a:solidFill>
                <a:schemeClr val="bg2">
                  <a:lumMod val="50000"/>
                </a:schemeClr>
              </a:solidFill>
              <a:latin typeface="仿宋_GB2312" pitchFamily="49" charset="-122"/>
              <a:ea typeface="仿宋_GB2312" pitchFamily="49" charset="-122"/>
            </a:endParaRPr>
          </a:p>
          <a:p>
            <a:r>
              <a:rPr lang="en-US" altLang="zh-CN" sz="3200" dirty="0">
                <a:solidFill>
                  <a:schemeClr val="bg2">
                    <a:lumMod val="50000"/>
                  </a:schemeClr>
                </a:solidFill>
                <a:latin typeface="仿宋_GB2312" pitchFamily="49" charset="-122"/>
                <a:ea typeface="仿宋_GB2312" pitchFamily="49" charset="-122"/>
              </a:rPr>
              <a:t>    </a:t>
            </a:r>
            <a:endParaRPr lang="zh-CN" altLang="en-US" sz="3200" dirty="0">
              <a:solidFill>
                <a:schemeClr val="bg2">
                  <a:lumMod val="50000"/>
                </a:schemeClr>
              </a:solidFill>
              <a:latin typeface="仿宋_GB2312" pitchFamily="49" charset="-122"/>
              <a:ea typeface="仿宋_GB2312" pitchFamily="49" charset="-122"/>
            </a:endParaRPr>
          </a:p>
        </p:txBody>
      </p:sp>
      <p:sp>
        <p:nvSpPr>
          <p:cNvPr id="6" name="TextBox 5"/>
          <p:cNvSpPr txBox="1"/>
          <p:nvPr/>
        </p:nvSpPr>
        <p:spPr>
          <a:xfrm>
            <a:off x="1072826" y="1124744"/>
            <a:ext cx="10046349" cy="5109091"/>
          </a:xfrm>
          <a:prstGeom prst="rect">
            <a:avLst/>
          </a:prstGeom>
          <a:noFill/>
        </p:spPr>
        <p:txBody>
          <a:bodyPr wrap="square" rtlCol="0">
            <a:spAutoFit/>
          </a:bodyPr>
          <a:lstStyle/>
          <a:p>
            <a:r>
              <a:rPr lang="zh-CN" altLang="en-US" sz="2600" dirty="0">
                <a:solidFill>
                  <a:srgbClr val="FF0000"/>
                </a:solidFill>
                <a:latin typeface="仿宋_GB2312" pitchFamily="49" charset="-122"/>
                <a:ea typeface="仿宋_GB2312" pitchFamily="49" charset="-122"/>
              </a:rPr>
              <a:t>（</a:t>
            </a:r>
            <a:r>
              <a:rPr lang="en-US" altLang="zh-CN" sz="2600" dirty="0">
                <a:solidFill>
                  <a:srgbClr val="FF0000"/>
                </a:solidFill>
                <a:latin typeface="仿宋_GB2312" pitchFamily="49" charset="-122"/>
                <a:ea typeface="仿宋_GB2312" pitchFamily="49" charset="-122"/>
              </a:rPr>
              <a:t>1</a:t>
            </a:r>
            <a:r>
              <a:rPr lang="zh-CN" altLang="en-US" sz="2600" dirty="0">
                <a:solidFill>
                  <a:srgbClr val="FF0000"/>
                </a:solidFill>
                <a:latin typeface="仿宋_GB2312" pitchFamily="49" charset="-122"/>
                <a:ea typeface="仿宋_GB2312" pitchFamily="49" charset="-122"/>
              </a:rPr>
              <a:t>）建立并不断完善设备管理制度。</a:t>
            </a:r>
            <a:endParaRPr lang="zh-CN" altLang="en-US" sz="2600" dirty="0">
              <a:solidFill>
                <a:srgbClr val="FF0000"/>
              </a:solidFill>
              <a:latin typeface="仿宋_GB2312" pitchFamily="49" charset="-122"/>
              <a:ea typeface="仿宋_GB2312" pitchFamily="49" charset="-122"/>
            </a:endParaRPr>
          </a:p>
          <a:p>
            <a:pPr>
              <a:lnSpc>
                <a:spcPts val="4000"/>
              </a:lnSpc>
            </a:pPr>
            <a:r>
              <a:rPr lang="zh-CN" altLang="en-US" sz="2600" b="0" dirty="0">
                <a:latin typeface="仿宋_GB2312" pitchFamily="49" charset="-122"/>
                <a:ea typeface="仿宋_GB2312" pitchFamily="49" charset="-122"/>
              </a:rPr>
              <a:t>     建立设备台账管理制度。</a:t>
            </a:r>
            <a:endParaRPr lang="zh-CN" altLang="en-US" sz="2600" b="0" dirty="0">
              <a:latin typeface="仿宋_GB2312" pitchFamily="49" charset="-122"/>
              <a:ea typeface="仿宋_GB2312" pitchFamily="49" charset="-122"/>
            </a:endParaRPr>
          </a:p>
          <a:p>
            <a:pPr>
              <a:lnSpc>
                <a:spcPts val="4000"/>
              </a:lnSpc>
            </a:pPr>
            <a:r>
              <a:rPr lang="zh-CN" altLang="en-US" sz="2600" b="0" dirty="0">
                <a:latin typeface="仿宋_GB2312" pitchFamily="49" charset="-122"/>
                <a:ea typeface="仿宋_GB2312" pitchFamily="49" charset="-122"/>
              </a:rPr>
              <a:t>     建立装置泄漏监（检）测管理制度：</a:t>
            </a:r>
            <a:r>
              <a:rPr lang="zh-CN" altLang="en-US" sz="2600" b="0" dirty="0">
                <a:latin typeface="+mn-ea"/>
                <a:ea typeface="+mn-ea"/>
              </a:rPr>
              <a:t>总局</a:t>
            </a:r>
            <a:r>
              <a:rPr lang="en-US" altLang="zh-CN" sz="2600" b="0" dirty="0">
                <a:latin typeface="+mn-ea"/>
                <a:ea typeface="+mn-ea"/>
              </a:rPr>
              <a:t>2014</a:t>
            </a:r>
            <a:r>
              <a:rPr lang="zh-CN" altLang="en-US" sz="2600" b="0" dirty="0">
                <a:latin typeface="+mn-ea"/>
                <a:ea typeface="+mn-ea"/>
              </a:rPr>
              <a:t>年</a:t>
            </a:r>
            <a:r>
              <a:rPr lang="en-US" altLang="zh-CN" sz="2600" b="0" dirty="0">
                <a:latin typeface="+mn-ea"/>
                <a:ea typeface="+mn-ea"/>
              </a:rPr>
              <a:t>8</a:t>
            </a:r>
            <a:r>
              <a:rPr lang="zh-CN" altLang="en-US" sz="2600" b="0" dirty="0">
                <a:latin typeface="+mn-ea"/>
                <a:ea typeface="+mn-ea"/>
              </a:rPr>
              <a:t>月</a:t>
            </a:r>
            <a:r>
              <a:rPr lang="en-US" altLang="zh-CN" sz="2600" b="0" dirty="0">
                <a:latin typeface="+mn-ea"/>
                <a:ea typeface="+mn-ea"/>
              </a:rPr>
              <a:t>29</a:t>
            </a:r>
            <a:r>
              <a:rPr lang="zh-CN" altLang="en-US" sz="2600" b="0" dirty="0">
                <a:latin typeface="+mn-ea"/>
                <a:ea typeface="+mn-ea"/>
              </a:rPr>
              <a:t>日印发</a:t>
            </a:r>
            <a:r>
              <a:rPr lang="en-US" altLang="zh-CN" sz="2600" b="0" dirty="0">
                <a:latin typeface="+mn-ea"/>
                <a:ea typeface="+mn-ea"/>
              </a:rPr>
              <a:t>《</a:t>
            </a:r>
            <a:r>
              <a:rPr lang="zh-CN" altLang="en-US" sz="2600" dirty="0">
                <a:latin typeface="+mn-ea"/>
                <a:ea typeface="+mn-ea"/>
              </a:rPr>
              <a:t>关于加强化工企业泄漏管理的</a:t>
            </a:r>
            <a:r>
              <a:rPr lang="zh-CN" altLang="en-US" sz="2600" dirty="0">
                <a:latin typeface="+mn-ea"/>
                <a:ea typeface="+mn-ea"/>
                <a:hlinkClick r:id="rId1" action="ppaction://hlinkfile"/>
              </a:rPr>
              <a:t>指导意见</a:t>
            </a:r>
            <a:r>
              <a:rPr lang="en-US" altLang="zh-CN" sz="2600" b="0" dirty="0">
                <a:latin typeface="+mn-ea"/>
                <a:ea typeface="+mn-ea"/>
              </a:rPr>
              <a:t>》</a:t>
            </a:r>
            <a:r>
              <a:rPr lang="zh-CN" altLang="en-US" sz="2000" b="0" dirty="0">
                <a:latin typeface="+mn-ea"/>
                <a:ea typeface="+mn-ea"/>
              </a:rPr>
              <a:t>（安监总管三</a:t>
            </a:r>
            <a:r>
              <a:rPr lang="en-US" altLang="zh-CN" sz="2000" b="0" dirty="0">
                <a:latin typeface="+mn-ea"/>
                <a:ea typeface="+mn-ea"/>
              </a:rPr>
              <a:t>〔2014〕94</a:t>
            </a:r>
            <a:r>
              <a:rPr lang="zh-CN" altLang="en-US" sz="2000" b="0" dirty="0">
                <a:latin typeface="+mn-ea"/>
                <a:ea typeface="+mn-ea"/>
              </a:rPr>
              <a:t>号）</a:t>
            </a:r>
            <a:r>
              <a:rPr lang="zh-CN" altLang="en-US" sz="2600" b="0" dirty="0">
                <a:latin typeface="仿宋_GB2312" pitchFamily="49" charset="-122"/>
                <a:ea typeface="仿宋_GB2312" pitchFamily="49" charset="-122"/>
              </a:rPr>
              <a:t>。</a:t>
            </a:r>
            <a:endParaRPr lang="en-US" altLang="zh-CN" sz="2600" b="0" dirty="0">
              <a:latin typeface="仿宋_GB2312" pitchFamily="49" charset="-122"/>
              <a:ea typeface="仿宋_GB2312" pitchFamily="49" charset="-122"/>
            </a:endParaRPr>
          </a:p>
          <a:p>
            <a:pPr>
              <a:lnSpc>
                <a:spcPts val="4000"/>
              </a:lnSpc>
            </a:pPr>
            <a:endParaRPr lang="zh-CN" altLang="en-US" sz="2600" b="0" dirty="0">
              <a:latin typeface="仿宋_GB2312" pitchFamily="49" charset="-122"/>
              <a:ea typeface="仿宋_GB2312" pitchFamily="49" charset="-122"/>
            </a:endParaRPr>
          </a:p>
          <a:p>
            <a:pPr>
              <a:lnSpc>
                <a:spcPts val="4000"/>
              </a:lnSpc>
            </a:pPr>
            <a:r>
              <a:rPr lang="zh-CN" altLang="en-US" sz="2600" dirty="0">
                <a:solidFill>
                  <a:srgbClr val="FF0000"/>
                </a:solidFill>
                <a:latin typeface="仿宋_GB2312" pitchFamily="49" charset="-122"/>
                <a:ea typeface="仿宋_GB2312" pitchFamily="49" charset="-122"/>
              </a:rPr>
              <a:t>（</a:t>
            </a:r>
            <a:r>
              <a:rPr lang="en-US" altLang="zh-CN" sz="2600" dirty="0">
                <a:solidFill>
                  <a:srgbClr val="FF0000"/>
                </a:solidFill>
                <a:latin typeface="仿宋_GB2312" pitchFamily="49" charset="-122"/>
                <a:ea typeface="仿宋_GB2312" pitchFamily="49" charset="-122"/>
              </a:rPr>
              <a:t>2</a:t>
            </a:r>
            <a:r>
              <a:rPr lang="zh-CN" altLang="en-US" sz="2600" dirty="0">
                <a:solidFill>
                  <a:srgbClr val="FF0000"/>
                </a:solidFill>
                <a:latin typeface="仿宋_GB2312" pitchFamily="49" charset="-122"/>
                <a:ea typeface="仿宋_GB2312" pitchFamily="49" charset="-122"/>
              </a:rPr>
              <a:t>）设备安全运行管理。</a:t>
            </a:r>
            <a:endParaRPr lang="zh-CN" altLang="en-US" sz="2600" dirty="0">
              <a:solidFill>
                <a:srgbClr val="FF0000"/>
              </a:solidFill>
              <a:latin typeface="仿宋_GB2312" pitchFamily="49" charset="-122"/>
              <a:ea typeface="仿宋_GB2312" pitchFamily="49" charset="-122"/>
            </a:endParaRPr>
          </a:p>
          <a:p>
            <a:pPr>
              <a:lnSpc>
                <a:spcPts val="4000"/>
              </a:lnSpc>
            </a:pPr>
            <a:r>
              <a:rPr lang="zh-CN" altLang="en-US" sz="2600" b="0" dirty="0">
                <a:latin typeface="仿宋_GB2312" pitchFamily="49" charset="-122"/>
                <a:ea typeface="仿宋_GB2312" pitchFamily="49" charset="-122"/>
              </a:rPr>
              <a:t>     </a:t>
            </a:r>
            <a:r>
              <a:rPr lang="zh-CN" altLang="en-US" sz="2600" dirty="0">
                <a:solidFill>
                  <a:srgbClr val="002060"/>
                </a:solidFill>
                <a:latin typeface="仿宋_GB2312" pitchFamily="49" charset="-122"/>
                <a:ea typeface="仿宋_GB2312" pitchFamily="49" charset="-122"/>
              </a:rPr>
              <a:t>开展设备预防性维修</a:t>
            </a:r>
            <a:r>
              <a:rPr lang="zh-CN" altLang="en-US" sz="2600" b="0" dirty="0">
                <a:solidFill>
                  <a:srgbClr val="002060"/>
                </a:solidFill>
                <a:latin typeface="仿宋_GB2312" pitchFamily="49" charset="-122"/>
                <a:ea typeface="仿宋_GB2312" pitchFamily="49" charset="-122"/>
              </a:rPr>
              <a:t>。</a:t>
            </a:r>
            <a:endParaRPr lang="zh-CN" altLang="en-US" sz="2600" b="0" dirty="0">
              <a:solidFill>
                <a:srgbClr val="002060"/>
              </a:solidFill>
              <a:latin typeface="仿宋_GB2312" pitchFamily="49" charset="-122"/>
              <a:ea typeface="仿宋_GB2312" pitchFamily="49" charset="-122"/>
            </a:endParaRPr>
          </a:p>
          <a:p>
            <a:pPr>
              <a:lnSpc>
                <a:spcPts val="4000"/>
              </a:lnSpc>
            </a:pPr>
            <a:r>
              <a:rPr lang="zh-CN" altLang="en-US" sz="2600" b="0" dirty="0">
                <a:latin typeface="仿宋_GB2312" pitchFamily="49" charset="-122"/>
                <a:ea typeface="仿宋_GB2312" pitchFamily="49" charset="-122"/>
              </a:rPr>
              <a:t>     要定期监（检）测检查关键设备、连续监（检）测检查仪表，及时消除静设备密封件、动设备易损件的安全隐患。定期检查压力管道阀门、螺栓等附件的安全状态，及早发现和消除设备缺陷。</a:t>
            </a:r>
            <a:endParaRPr lang="zh-CN" altLang="en-US" sz="2600" b="0" dirty="0">
              <a:latin typeface="仿宋_GB2312" pitchFamily="49" charset="-122"/>
              <a:ea typeface="仿宋_GB2312" pitchFamily="49" charset="-122"/>
            </a:endParaRPr>
          </a:p>
        </p:txBody>
      </p:sp>
      <p:sp>
        <p:nvSpPr>
          <p:cNvPr id="8" name="Rectangle 24"/>
          <p:cNvSpPr>
            <a:spLocks noChangeArrowheads="1"/>
          </p:cNvSpPr>
          <p:nvPr/>
        </p:nvSpPr>
        <p:spPr bwMode="auto">
          <a:xfrm>
            <a:off x="7167868" y="343093"/>
            <a:ext cx="3379822" cy="637635"/>
          </a:xfrm>
          <a:prstGeom prst="rect">
            <a:avLst/>
          </a:prstGeom>
          <a:solidFill>
            <a:schemeClr val="accent5">
              <a:lumMod val="90000"/>
            </a:schemeClr>
          </a:solidFill>
          <a:ln w="9525">
            <a:noFill/>
            <a:miter lim="800000"/>
          </a:ln>
          <a:effectLst/>
        </p:spPr>
        <p:txBody>
          <a:bodyPr wrap="square" lIns="91402" tIns="45700" rIns="91402" bIns="45700" anchor="ctr">
            <a:spAutoFit/>
          </a:bodyPr>
          <a:lstStyle/>
          <a:p>
            <a:pPr algn="ct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设备完好性</a:t>
            </a:r>
            <a:endParaRPr lang="en-US" altLang="zh-CN"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sp>
        <p:nvSpPr>
          <p:cNvPr id="7" name="矩形 6"/>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p:cNvSpPr txBox="1">
            <a:spLocks noChangeArrowheads="1"/>
          </p:cNvSpPr>
          <p:nvPr/>
        </p:nvSpPr>
        <p:spPr bwMode="auto">
          <a:xfrm>
            <a:off x="1919289" y="3789363"/>
            <a:ext cx="8353425" cy="519112"/>
          </a:xfrm>
          <a:prstGeom prst="rect">
            <a:avLst/>
          </a:prstGeom>
          <a:noFill/>
          <a:ln w="9525">
            <a:noFill/>
            <a:miter lim="800000"/>
          </a:ln>
        </p:spPr>
        <p:txBody>
          <a:bodyPr>
            <a:spAutoFit/>
          </a:bodyPr>
          <a:lstStyle/>
          <a:p>
            <a:pPr eaLnBrk="0" hangingPunct="0">
              <a:buFont typeface="Arial" panose="020B0604020202020204" pitchFamily="34" charset="0"/>
              <a:buNone/>
            </a:pPr>
            <a:r>
              <a:rPr lang="zh-CN" altLang="en-US" sz="2800">
                <a:latin typeface="黑体" panose="02010609060101010101" pitchFamily="49" charset="-122"/>
                <a:ea typeface="黑体" panose="02010609060101010101" pitchFamily="49" charset="-122"/>
              </a:rPr>
              <a:t>    </a:t>
            </a:r>
            <a:endParaRPr lang="zh-CN" altLang="en-US" b="0">
              <a:latin typeface="仿宋_GB2312" pitchFamily="49" charset="-122"/>
              <a:ea typeface="仿宋_GB2312" pitchFamily="49" charset="-122"/>
            </a:endParaRPr>
          </a:p>
        </p:txBody>
      </p:sp>
      <p:sp>
        <p:nvSpPr>
          <p:cNvPr id="20482" name="Text Box 3"/>
          <p:cNvSpPr txBox="1">
            <a:spLocks noChangeArrowheads="1"/>
          </p:cNvSpPr>
          <p:nvPr/>
        </p:nvSpPr>
        <p:spPr bwMode="auto">
          <a:xfrm>
            <a:off x="1919288" y="4953001"/>
            <a:ext cx="8443912" cy="519113"/>
          </a:xfrm>
          <a:prstGeom prst="rect">
            <a:avLst/>
          </a:prstGeom>
          <a:noFill/>
          <a:ln w="9525">
            <a:noFill/>
            <a:miter lim="800000"/>
          </a:ln>
        </p:spPr>
        <p:txBody>
          <a:bodyPr>
            <a:spAutoFit/>
          </a:bodyPr>
          <a:lstStyle/>
          <a:p>
            <a:pPr latinLnBrk="1">
              <a:buFont typeface="Arial" panose="020B0604020202020204" pitchFamily="34" charset="0"/>
              <a:buNone/>
            </a:pPr>
            <a:r>
              <a:rPr lang="zh-CN" altLang="en-US" sz="2800" b="0">
                <a:solidFill>
                  <a:srgbClr val="000000"/>
                </a:solidFill>
                <a:latin typeface="黑体" panose="02010609060101010101" pitchFamily="49" charset="-122"/>
                <a:ea typeface="黑体" panose="02010609060101010101" pitchFamily="49" charset="-122"/>
              </a:rPr>
              <a:t>    </a:t>
            </a:r>
            <a:endParaRPr lang="zh-CN" altLang="en-US" sz="2800" b="0">
              <a:solidFill>
                <a:srgbClr val="000000"/>
              </a:solidFill>
              <a:latin typeface="仿宋_GB2312" pitchFamily="49" charset="-122"/>
              <a:ea typeface="仿宋_GB2312" pitchFamily="49" charset="-122"/>
            </a:endParaRPr>
          </a:p>
        </p:txBody>
      </p:sp>
      <p:sp>
        <p:nvSpPr>
          <p:cNvPr id="20484" name="Text Box 5"/>
          <p:cNvSpPr txBox="1">
            <a:spLocks noChangeArrowheads="1"/>
          </p:cNvSpPr>
          <p:nvPr/>
        </p:nvSpPr>
        <p:spPr bwMode="auto">
          <a:xfrm>
            <a:off x="1631504" y="1202137"/>
            <a:ext cx="8501122" cy="1077218"/>
          </a:xfrm>
          <a:prstGeom prst="rect">
            <a:avLst/>
          </a:prstGeom>
          <a:noFill/>
          <a:ln w="9525">
            <a:noFill/>
            <a:miter lim="800000"/>
          </a:ln>
        </p:spPr>
        <p:txBody>
          <a:bodyPr wrap="square">
            <a:spAutoFit/>
          </a:bodyPr>
          <a:lstStyle/>
          <a:p>
            <a:r>
              <a:rPr lang="en-US" altLang="zh-CN" sz="3200" dirty="0">
                <a:solidFill>
                  <a:schemeClr val="bg2">
                    <a:lumMod val="50000"/>
                  </a:schemeClr>
                </a:solidFill>
                <a:latin typeface="仿宋_GB2312" pitchFamily="49" charset="-122"/>
                <a:ea typeface="仿宋_GB2312" pitchFamily="49" charset="-122"/>
              </a:rPr>
              <a:t>    </a:t>
            </a:r>
            <a:endParaRPr lang="en-US" altLang="zh-CN" sz="3200" dirty="0">
              <a:solidFill>
                <a:schemeClr val="bg2">
                  <a:lumMod val="50000"/>
                </a:schemeClr>
              </a:solidFill>
              <a:latin typeface="仿宋_GB2312" pitchFamily="49" charset="-122"/>
              <a:ea typeface="仿宋_GB2312" pitchFamily="49" charset="-122"/>
            </a:endParaRPr>
          </a:p>
          <a:p>
            <a:r>
              <a:rPr lang="en-US" altLang="zh-CN" sz="3200" dirty="0">
                <a:solidFill>
                  <a:schemeClr val="bg2">
                    <a:lumMod val="50000"/>
                  </a:schemeClr>
                </a:solidFill>
                <a:latin typeface="仿宋_GB2312" pitchFamily="49" charset="-122"/>
                <a:ea typeface="仿宋_GB2312" pitchFamily="49" charset="-122"/>
              </a:rPr>
              <a:t>    </a:t>
            </a:r>
            <a:endParaRPr lang="zh-CN" altLang="en-US" sz="3200" dirty="0">
              <a:solidFill>
                <a:schemeClr val="bg2">
                  <a:lumMod val="50000"/>
                </a:schemeClr>
              </a:solidFill>
              <a:latin typeface="仿宋_GB2312" pitchFamily="49" charset="-122"/>
              <a:ea typeface="仿宋_GB2312" pitchFamily="49" charset="-122"/>
            </a:endParaRPr>
          </a:p>
        </p:txBody>
      </p:sp>
      <p:sp>
        <p:nvSpPr>
          <p:cNvPr id="6" name="TextBox 5"/>
          <p:cNvSpPr txBox="1"/>
          <p:nvPr/>
        </p:nvSpPr>
        <p:spPr>
          <a:xfrm>
            <a:off x="488616" y="1202137"/>
            <a:ext cx="11305256" cy="4855175"/>
          </a:xfrm>
          <a:prstGeom prst="rect">
            <a:avLst/>
          </a:prstGeom>
          <a:noFill/>
          <a:ln>
            <a:solidFill>
              <a:schemeClr val="tx1"/>
            </a:solidFill>
          </a:ln>
        </p:spPr>
        <p:txBody>
          <a:bodyPr wrap="square" rtlCol="0">
            <a:spAutoFit/>
          </a:bodyPr>
          <a:lstStyle/>
          <a:p>
            <a:pPr>
              <a:lnSpc>
                <a:spcPts val="4000"/>
              </a:lnSpc>
            </a:pPr>
            <a:r>
              <a:rPr lang="zh-CN" altLang="en-US" b="0" dirty="0">
                <a:latin typeface="仿宋_GB2312" pitchFamily="49" charset="-122"/>
                <a:ea typeface="仿宋_GB2312" pitchFamily="49" charset="-122"/>
              </a:rPr>
              <a:t>  </a:t>
            </a:r>
            <a:r>
              <a:rPr lang="zh-CN" altLang="en-US" sz="2800" dirty="0">
                <a:solidFill>
                  <a:srgbClr val="C00000"/>
                </a:solidFill>
                <a:latin typeface="仿宋_GB2312" pitchFamily="49" charset="-122"/>
                <a:ea typeface="仿宋_GB2312" pitchFamily="49" charset="-122"/>
              </a:rPr>
              <a:t> （</a:t>
            </a:r>
            <a:r>
              <a:rPr lang="en-US" altLang="zh-CN" sz="2800" dirty="0">
                <a:solidFill>
                  <a:srgbClr val="C00000"/>
                </a:solidFill>
                <a:latin typeface="仿宋_GB2312" pitchFamily="49" charset="-122"/>
                <a:ea typeface="仿宋_GB2312" pitchFamily="49" charset="-122"/>
              </a:rPr>
              <a:t>3</a:t>
            </a:r>
            <a:r>
              <a:rPr lang="zh-CN" altLang="en-US" sz="2800" dirty="0">
                <a:solidFill>
                  <a:srgbClr val="C00000"/>
                </a:solidFill>
                <a:latin typeface="仿宋_GB2312" pitchFamily="49" charset="-122"/>
                <a:ea typeface="仿宋_GB2312" pitchFamily="49" charset="-122"/>
              </a:rPr>
              <a:t>）加强安全仪表功能安全管理</a:t>
            </a:r>
            <a:r>
              <a:rPr lang="zh-CN" altLang="en-US" sz="2800" b="0" dirty="0">
                <a:latin typeface="仿宋_GB2312" pitchFamily="49" charset="-122"/>
                <a:ea typeface="仿宋_GB2312" pitchFamily="49" charset="-122"/>
              </a:rPr>
              <a:t>。</a:t>
            </a:r>
            <a:r>
              <a:rPr lang="zh-CN" altLang="en-US" sz="2200" b="0" dirty="0">
                <a:latin typeface="+mn-ea"/>
                <a:ea typeface="+mn-ea"/>
              </a:rPr>
              <a:t>要在风险分析的基础上，确定安全仪表功能（</a:t>
            </a:r>
            <a:r>
              <a:rPr lang="en-US" altLang="zh-CN" sz="2200" b="0" dirty="0">
                <a:latin typeface="+mn-ea"/>
                <a:ea typeface="+mn-ea"/>
              </a:rPr>
              <a:t>SIF</a:t>
            </a:r>
            <a:r>
              <a:rPr lang="zh-CN" altLang="en-US" sz="2200" b="0" dirty="0">
                <a:latin typeface="+mn-ea"/>
                <a:ea typeface="+mn-ea"/>
              </a:rPr>
              <a:t>）及其相应的功能安全要求或安全完整性等级（</a:t>
            </a:r>
            <a:r>
              <a:rPr lang="en-US" altLang="zh-CN" sz="2200" b="0" dirty="0">
                <a:latin typeface="+mn-ea"/>
                <a:ea typeface="+mn-ea"/>
              </a:rPr>
              <a:t>SIL</a:t>
            </a:r>
            <a:r>
              <a:rPr lang="zh-CN" altLang="en-US" sz="2200" b="0" dirty="0">
                <a:latin typeface="+mn-ea"/>
                <a:ea typeface="+mn-ea"/>
              </a:rPr>
              <a:t>）。要按照</a:t>
            </a:r>
            <a:r>
              <a:rPr lang="en-US" altLang="zh-CN" sz="2200" b="0" dirty="0">
                <a:latin typeface="+mn-ea"/>
                <a:ea typeface="+mn-ea"/>
              </a:rPr>
              <a:t>《</a:t>
            </a:r>
            <a:r>
              <a:rPr lang="zh-CN" altLang="en-US" sz="2200" b="0" dirty="0">
                <a:latin typeface="+mn-ea"/>
                <a:ea typeface="+mn-ea"/>
              </a:rPr>
              <a:t>过程工业领域安全仪表系统的功能安全</a:t>
            </a:r>
            <a:r>
              <a:rPr lang="en-US" altLang="zh-CN" sz="2200" b="0" dirty="0">
                <a:latin typeface="+mn-ea"/>
                <a:ea typeface="+mn-ea"/>
              </a:rPr>
              <a:t>》</a:t>
            </a:r>
            <a:r>
              <a:rPr lang="zh-CN" altLang="en-US" sz="2200" b="0" dirty="0">
                <a:latin typeface="+mn-ea"/>
                <a:ea typeface="+mn-ea"/>
              </a:rPr>
              <a:t>（</a:t>
            </a:r>
            <a:r>
              <a:rPr lang="en-US" altLang="zh-CN" sz="2200" b="0" dirty="0">
                <a:latin typeface="+mn-ea"/>
                <a:ea typeface="+mn-ea"/>
              </a:rPr>
              <a:t>GB/T21109</a:t>
            </a:r>
            <a:r>
              <a:rPr lang="zh-CN" altLang="en-US" sz="2200" b="0" dirty="0">
                <a:latin typeface="+mn-ea"/>
                <a:ea typeface="+mn-ea"/>
              </a:rPr>
              <a:t>）和</a:t>
            </a:r>
            <a:r>
              <a:rPr lang="en-US" altLang="zh-CN" sz="2200" b="0" dirty="0">
                <a:latin typeface="+mn-ea"/>
                <a:ea typeface="+mn-ea"/>
              </a:rPr>
              <a:t>《</a:t>
            </a:r>
            <a:r>
              <a:rPr lang="zh-CN" altLang="en-US" sz="2200" b="0" dirty="0">
                <a:latin typeface="+mn-ea"/>
                <a:ea typeface="+mn-ea"/>
              </a:rPr>
              <a:t>石油化工安全仪表系统设计规范</a:t>
            </a:r>
            <a:r>
              <a:rPr lang="en-US" altLang="zh-CN" sz="2200" b="0" dirty="0">
                <a:latin typeface="+mn-ea"/>
                <a:ea typeface="+mn-ea"/>
              </a:rPr>
              <a:t>》</a:t>
            </a:r>
            <a:r>
              <a:rPr lang="zh-CN" altLang="en-US" sz="2200" b="0" dirty="0">
                <a:latin typeface="+mn-ea"/>
                <a:ea typeface="+mn-ea"/>
              </a:rPr>
              <a:t>的要求，设计、安装、管理和维护安全仪表系统。</a:t>
            </a:r>
            <a:endParaRPr lang="en-US" altLang="zh-CN" sz="2200" b="0" dirty="0">
              <a:latin typeface="+mn-ea"/>
              <a:ea typeface="+mn-ea"/>
            </a:endParaRPr>
          </a:p>
          <a:p>
            <a:pPr>
              <a:lnSpc>
                <a:spcPts val="4000"/>
              </a:lnSpc>
            </a:pPr>
            <a:r>
              <a:rPr lang="zh-CN" altLang="en-US" sz="2800" b="0" dirty="0">
                <a:latin typeface="+mn-ea"/>
                <a:ea typeface="+mn-ea"/>
              </a:rPr>
              <a:t>   总局</a:t>
            </a:r>
            <a:r>
              <a:rPr lang="en-US" altLang="zh-CN" sz="2800" b="0" dirty="0">
                <a:latin typeface="+mn-ea"/>
                <a:ea typeface="+mn-ea"/>
              </a:rPr>
              <a:t>2014</a:t>
            </a:r>
            <a:r>
              <a:rPr lang="zh-CN" altLang="en-US" sz="2800" b="0" dirty="0">
                <a:latin typeface="+mn-ea"/>
                <a:ea typeface="+mn-ea"/>
              </a:rPr>
              <a:t>年</a:t>
            </a:r>
            <a:r>
              <a:rPr lang="en-US" altLang="zh-CN" sz="2800" b="0" dirty="0">
                <a:latin typeface="+mn-ea"/>
                <a:ea typeface="+mn-ea"/>
              </a:rPr>
              <a:t>11</a:t>
            </a:r>
            <a:r>
              <a:rPr lang="zh-CN" altLang="en-US" sz="2800" b="0" dirty="0">
                <a:latin typeface="+mn-ea"/>
                <a:ea typeface="+mn-ea"/>
              </a:rPr>
              <a:t>月</a:t>
            </a:r>
            <a:r>
              <a:rPr lang="en-US" altLang="zh-CN" sz="2800" b="0" dirty="0">
                <a:latin typeface="+mn-ea"/>
                <a:ea typeface="+mn-ea"/>
              </a:rPr>
              <a:t>13</a:t>
            </a:r>
            <a:r>
              <a:rPr lang="zh-CN" altLang="en-US" sz="2800" b="0" dirty="0">
                <a:latin typeface="+mn-ea"/>
                <a:ea typeface="+mn-ea"/>
              </a:rPr>
              <a:t>日印发</a:t>
            </a:r>
            <a:r>
              <a:rPr lang="en-US" altLang="zh-CN" sz="2800" b="0" dirty="0">
                <a:latin typeface="+mn-ea"/>
                <a:ea typeface="+mn-ea"/>
              </a:rPr>
              <a:t>《</a:t>
            </a:r>
            <a:r>
              <a:rPr lang="zh-CN" altLang="en-US" sz="2800" dirty="0">
                <a:latin typeface="+mn-ea"/>
                <a:ea typeface="+mn-ea"/>
              </a:rPr>
              <a:t>关于加强化工安全仪表系统管理的</a:t>
            </a:r>
            <a:r>
              <a:rPr lang="zh-CN" altLang="en-US" sz="2800" dirty="0">
                <a:latin typeface="+mn-ea"/>
                <a:ea typeface="+mn-ea"/>
                <a:hlinkClick r:id="rId1" action="ppaction://hlinkfile"/>
              </a:rPr>
              <a:t>指导意见</a:t>
            </a:r>
            <a:r>
              <a:rPr lang="en-US" altLang="zh-CN" sz="2800" b="0" dirty="0">
                <a:latin typeface="+mn-ea"/>
                <a:ea typeface="+mn-ea"/>
              </a:rPr>
              <a:t>》</a:t>
            </a:r>
            <a:r>
              <a:rPr lang="zh-CN" altLang="en-US" b="0" dirty="0">
                <a:latin typeface="+mn-ea"/>
                <a:ea typeface="+mn-ea"/>
              </a:rPr>
              <a:t>（安监总管三</a:t>
            </a:r>
            <a:r>
              <a:rPr lang="en-US" altLang="zh-CN" b="0" dirty="0">
                <a:latin typeface="+mn-ea"/>
                <a:ea typeface="+mn-ea"/>
              </a:rPr>
              <a:t>〔2014〕116</a:t>
            </a:r>
            <a:r>
              <a:rPr lang="zh-CN" altLang="en-US" b="0" dirty="0">
                <a:latin typeface="+mn-ea"/>
                <a:ea typeface="+mn-ea"/>
              </a:rPr>
              <a:t>号）</a:t>
            </a:r>
            <a:endParaRPr lang="en-US" altLang="zh-CN" b="0" dirty="0">
              <a:latin typeface="+mn-ea"/>
              <a:ea typeface="+mn-ea"/>
            </a:endParaRPr>
          </a:p>
          <a:p>
            <a:pPr lvl="1">
              <a:lnSpc>
                <a:spcPts val="2700"/>
              </a:lnSpc>
              <a:spcBef>
                <a:spcPct val="50000"/>
              </a:spcBef>
              <a:buClr>
                <a:srgbClr val="3A66BE"/>
              </a:buClr>
              <a:buFont typeface="Wingdings 2" panose="05020102010507070707" pitchFamily="18" charset="2"/>
              <a:buChar char="²"/>
            </a:pPr>
            <a:r>
              <a:rPr lang="zh-CN" altLang="en-US" sz="2800" b="0" dirty="0">
                <a:latin typeface="仿宋_GB2312" pitchFamily="49" charset="-122"/>
                <a:ea typeface="仿宋_GB2312" pitchFamily="49" charset="-122"/>
              </a:rPr>
              <a:t>自动化程度越高，装置规模越大，问题越突出。</a:t>
            </a:r>
            <a:endParaRPr lang="en-US" altLang="zh-CN" sz="2800" b="0" dirty="0">
              <a:latin typeface="仿宋_GB2312" pitchFamily="49" charset="-122"/>
              <a:ea typeface="仿宋_GB2312" pitchFamily="49" charset="-122"/>
            </a:endParaRPr>
          </a:p>
          <a:p>
            <a:pPr lvl="1">
              <a:lnSpc>
                <a:spcPts val="2700"/>
              </a:lnSpc>
              <a:spcBef>
                <a:spcPct val="50000"/>
              </a:spcBef>
              <a:buClr>
                <a:srgbClr val="3A66BE"/>
              </a:buClr>
              <a:buFont typeface="Wingdings 2" panose="05020102010507070707" pitchFamily="18" charset="2"/>
              <a:buChar char="²"/>
            </a:pPr>
            <a:r>
              <a:rPr lang="zh-CN" altLang="en-US" sz="2800" b="0" dirty="0">
                <a:latin typeface="仿宋_GB2312" pitchFamily="49" charset="-122"/>
                <a:ea typeface="仿宋_GB2312" pitchFamily="49" charset="-122"/>
              </a:rPr>
              <a:t>部分企业仍在观望未开展此项工作，时间十分紧迫。</a:t>
            </a:r>
            <a:endParaRPr lang="en-US" altLang="zh-CN" sz="2800" b="0" dirty="0">
              <a:latin typeface="仿宋_GB2312" pitchFamily="49" charset="-122"/>
              <a:ea typeface="仿宋_GB2312" pitchFamily="49" charset="-122"/>
            </a:endParaRPr>
          </a:p>
          <a:p>
            <a:pPr lvl="1">
              <a:lnSpc>
                <a:spcPts val="2700"/>
              </a:lnSpc>
              <a:spcBef>
                <a:spcPct val="50000"/>
              </a:spcBef>
              <a:buClr>
                <a:srgbClr val="3A66BE"/>
              </a:buClr>
              <a:buFont typeface="Wingdings 2" panose="05020102010507070707" pitchFamily="18" charset="2"/>
              <a:buChar char="²"/>
            </a:pPr>
            <a:r>
              <a:rPr lang="zh-CN" altLang="en-US" sz="2800" b="0" dirty="0">
                <a:latin typeface="仿宋_GB2312" pitchFamily="49" charset="-122"/>
                <a:ea typeface="仿宋_GB2312" pitchFamily="49" charset="-122"/>
              </a:rPr>
              <a:t>突出矛盾是</a:t>
            </a:r>
            <a:r>
              <a:rPr lang="zh-CN" altLang="en-US" sz="2800" dirty="0">
                <a:solidFill>
                  <a:srgbClr val="FF0000"/>
                </a:solidFill>
                <a:latin typeface="仿宋_GB2312" pitchFamily="49" charset="-122"/>
                <a:ea typeface="仿宋_GB2312" pitchFamily="49" charset="-122"/>
              </a:rPr>
              <a:t>缺乏安全仪表人才。</a:t>
            </a:r>
            <a:r>
              <a:rPr lang="zh-CN" altLang="en-US" sz="2800" b="0" dirty="0">
                <a:latin typeface="+mn-ea"/>
                <a:ea typeface="+mn-ea"/>
              </a:rPr>
              <a:t>   </a:t>
            </a:r>
            <a:endParaRPr lang="zh-CN" altLang="en-US" sz="2800" b="0" dirty="0">
              <a:latin typeface="+mn-ea"/>
              <a:ea typeface="+mn-ea"/>
            </a:endParaRPr>
          </a:p>
        </p:txBody>
      </p:sp>
      <p:sp>
        <p:nvSpPr>
          <p:cNvPr id="10" name="Rectangle 24"/>
          <p:cNvSpPr>
            <a:spLocks noChangeArrowheads="1"/>
          </p:cNvSpPr>
          <p:nvPr/>
        </p:nvSpPr>
        <p:spPr bwMode="auto">
          <a:xfrm>
            <a:off x="7167868" y="343093"/>
            <a:ext cx="3379822" cy="637635"/>
          </a:xfrm>
          <a:prstGeom prst="rect">
            <a:avLst/>
          </a:prstGeom>
          <a:solidFill>
            <a:schemeClr val="accent5">
              <a:lumMod val="90000"/>
            </a:schemeClr>
          </a:solidFill>
          <a:ln w="9525">
            <a:noFill/>
            <a:miter lim="800000"/>
          </a:ln>
          <a:effectLst/>
        </p:spPr>
        <p:txBody>
          <a:bodyPr wrap="square" lIns="91402" tIns="45700" rIns="91402" bIns="45700" anchor="ctr">
            <a:spAutoFit/>
          </a:bodyPr>
          <a:lstStyle/>
          <a:p>
            <a:pPr algn="ct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设备完好性</a:t>
            </a:r>
            <a:endParaRPr lang="en-US" altLang="zh-CN"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sp>
        <p:nvSpPr>
          <p:cNvPr id="9" name="矩形 8"/>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B8D24446-5556-4A7D-9F0E-59794746F55B}"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7107" name="TextBox 2"/>
          <p:cNvSpPr txBox="1">
            <a:spLocks noChangeArrowheads="1"/>
          </p:cNvSpPr>
          <p:nvPr/>
        </p:nvSpPr>
        <p:spPr bwMode="auto">
          <a:xfrm>
            <a:off x="551384" y="1268760"/>
            <a:ext cx="11089231" cy="440055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600"/>
              </a:lnSpc>
              <a:spcAft>
                <a:spcPts val="600"/>
              </a:spcAft>
            </a:pPr>
            <a:r>
              <a:rPr lang="zh-CN" altLang="en-US" sz="2400" dirty="0">
                <a:solidFill>
                  <a:schemeClr val="tx1"/>
                </a:solidFill>
                <a:latin typeface="宋体" panose="02010600030101010101" pitchFamily="2" charset="-122"/>
              </a:rPr>
              <a:t>    </a:t>
            </a:r>
            <a:r>
              <a:rPr lang="zh-CN" altLang="en-US" sz="2400" dirty="0">
                <a:solidFill>
                  <a:schemeClr val="tx1"/>
                </a:solidFill>
                <a:latin typeface="黑体" panose="02010609060101010101" pitchFamily="49" charset="-122"/>
                <a:ea typeface="黑体" panose="02010609060101010101" pitchFamily="49" charset="-122"/>
              </a:rPr>
              <a:t>（六）特殊条款。</a:t>
            </a:r>
            <a:r>
              <a:rPr lang="zh-CN" altLang="en-US" sz="2400" dirty="0">
                <a:solidFill>
                  <a:schemeClr val="tx1"/>
                </a:solidFill>
                <a:latin typeface="仿宋_GB2312" pitchFamily="49" charset="-122"/>
                <a:ea typeface="仿宋_GB2312" pitchFamily="49" charset="-122"/>
              </a:rPr>
              <a:t>共</a:t>
            </a:r>
            <a:r>
              <a:rPr lang="en-US" altLang="zh-CN" sz="2400" dirty="0">
                <a:solidFill>
                  <a:schemeClr val="tx1"/>
                </a:solidFill>
                <a:latin typeface="仿宋_GB2312" pitchFamily="49" charset="-122"/>
                <a:ea typeface="仿宋_GB2312" pitchFamily="49" charset="-122"/>
              </a:rPr>
              <a:t>2</a:t>
            </a:r>
            <a:r>
              <a:rPr lang="zh-CN" altLang="en-US" sz="2400" dirty="0">
                <a:solidFill>
                  <a:schemeClr val="tx1"/>
                </a:solidFill>
                <a:latin typeface="仿宋_GB2312" pitchFamily="49" charset="-122"/>
                <a:ea typeface="仿宋_GB2312" pitchFamily="49" charset="-122"/>
              </a:rPr>
              <a:t>方面内容。</a:t>
            </a:r>
            <a:endParaRPr lang="en-US" altLang="zh-CN" sz="2400" dirty="0">
              <a:solidFill>
                <a:schemeClr val="tx1"/>
              </a:solidFill>
              <a:latin typeface="仿宋_GB2312" pitchFamily="49" charset="-122"/>
              <a:ea typeface="仿宋_GB2312" pitchFamily="49" charset="-122"/>
            </a:endParaRPr>
          </a:p>
          <a:p>
            <a:pPr algn="just">
              <a:lnSpc>
                <a:spcPts val="3600"/>
              </a:lnSpc>
              <a:spcAft>
                <a:spcPts val="600"/>
              </a:spcAft>
            </a:pPr>
            <a:r>
              <a:rPr lang="en-US" altLang="zh-CN" sz="2400" dirty="0">
                <a:solidFill>
                  <a:schemeClr val="tx1"/>
                </a:solidFill>
                <a:latin typeface="等线" panose="02010600030101010101" pitchFamily="2" charset="-122"/>
                <a:ea typeface="等线" panose="02010600030101010101" pitchFamily="2" charset="-122"/>
              </a:rPr>
              <a:t>       6.1</a:t>
            </a:r>
            <a:r>
              <a:rPr lang="zh-CN" altLang="en-US" sz="2400" dirty="0">
                <a:solidFill>
                  <a:schemeClr val="tx1"/>
                </a:solidFill>
                <a:latin typeface="等线" panose="02010600030101010101" pitchFamily="2" charset="-122"/>
                <a:ea typeface="等线" panose="02010600030101010101" pitchFamily="2" charset="-122"/>
              </a:rPr>
              <a:t>依据</a:t>
            </a:r>
            <a:r>
              <a:rPr lang="en-US" altLang="zh-CN" sz="2400" dirty="0">
                <a:solidFill>
                  <a:srgbClr val="FF0000"/>
                </a:solidFill>
                <a:latin typeface="等线" panose="02010600030101010101" pitchFamily="2" charset="-122"/>
                <a:ea typeface="等线" panose="02010600030101010101" pitchFamily="2" charset="-122"/>
              </a:rPr>
              <a:t>《</a:t>
            </a:r>
            <a:r>
              <a:rPr lang="zh-CN" altLang="en-US" sz="2400" dirty="0">
                <a:solidFill>
                  <a:srgbClr val="FF0000"/>
                </a:solidFill>
                <a:latin typeface="等线" panose="02010600030101010101" pitchFamily="2" charset="-122"/>
                <a:ea typeface="等线" panose="02010600030101010101" pitchFamily="2" charset="-122"/>
              </a:rPr>
              <a:t>化工和危险化学品生产经营单位重大生产安全事故隐患判定标准（试行）</a:t>
            </a:r>
            <a:r>
              <a:rPr lang="en-US" altLang="zh-CN" sz="2400" dirty="0">
                <a:solidFill>
                  <a:srgbClr val="FF0000"/>
                </a:solidFill>
                <a:latin typeface="等线" panose="02010600030101010101" pitchFamily="2" charset="-122"/>
                <a:ea typeface="等线" panose="02010600030101010101" pitchFamily="2" charset="-122"/>
              </a:rPr>
              <a:t>》</a:t>
            </a:r>
            <a:r>
              <a:rPr lang="zh-CN" altLang="en-US" sz="2400" dirty="0">
                <a:solidFill>
                  <a:schemeClr val="tx1"/>
                </a:solidFill>
                <a:latin typeface="等线" panose="02010600030101010101" pitchFamily="2" charset="-122"/>
                <a:ea typeface="等线" panose="02010600030101010101" pitchFamily="2" charset="-122"/>
              </a:rPr>
              <a:t>，企业存在重大隐患的，必须立即排除，排除前或排除过程中无法保证安全的，属地应急管理部门应依法责令暂时停产停业或者停止使用相关设施、设备。</a:t>
            </a:r>
            <a:endParaRPr lang="en-US" altLang="zh-CN" sz="2400" dirty="0">
              <a:solidFill>
                <a:schemeClr val="tx1"/>
              </a:solidFill>
              <a:latin typeface="等线" panose="02010600030101010101" pitchFamily="2" charset="-122"/>
              <a:ea typeface="等线" panose="02010600030101010101" pitchFamily="2" charset="-122"/>
            </a:endParaRPr>
          </a:p>
          <a:p>
            <a:pPr algn="just">
              <a:lnSpc>
                <a:spcPts val="3600"/>
              </a:lnSpc>
            </a:pPr>
            <a:r>
              <a:rPr lang="en-US" altLang="zh-CN" sz="2400" dirty="0">
                <a:solidFill>
                  <a:schemeClr val="tx1"/>
                </a:solidFill>
              </a:rPr>
              <a:t>        </a:t>
            </a:r>
            <a:r>
              <a:rPr lang="en-US" altLang="zh-CN" sz="2400" dirty="0">
                <a:solidFill>
                  <a:schemeClr val="tx1"/>
                </a:solidFill>
                <a:latin typeface="等线" panose="02010600030101010101" pitchFamily="2" charset="-122"/>
                <a:ea typeface="等线" panose="02010600030101010101" pitchFamily="2" charset="-122"/>
              </a:rPr>
              <a:t>6.2</a:t>
            </a:r>
            <a:r>
              <a:rPr lang="zh-CN" altLang="en-US" sz="2400" dirty="0">
                <a:solidFill>
                  <a:schemeClr val="tx1"/>
                </a:solidFill>
                <a:latin typeface="等线" panose="02010600030101010101" pitchFamily="2" charset="-122"/>
                <a:ea typeface="等线" panose="02010600030101010101" pitchFamily="2" charset="-122"/>
              </a:rPr>
              <a:t>企业存在以下情况的，属地应急管理部门</a:t>
            </a:r>
            <a:r>
              <a:rPr lang="zh-CN" altLang="en-US" sz="2400" dirty="0">
                <a:solidFill>
                  <a:srgbClr val="FF0000"/>
                </a:solidFill>
                <a:latin typeface="等线" panose="02010600030101010101" pitchFamily="2" charset="-122"/>
                <a:ea typeface="等线" panose="02010600030101010101" pitchFamily="2" charset="-122"/>
              </a:rPr>
              <a:t>应依法暂扣或吊销安全生产许可证</a:t>
            </a:r>
            <a:r>
              <a:rPr lang="zh-CN" altLang="en-US" sz="2400" dirty="0">
                <a:solidFill>
                  <a:schemeClr val="tx1"/>
                </a:solidFill>
                <a:latin typeface="等线" panose="02010600030101010101" pitchFamily="2" charset="-122"/>
                <a:ea typeface="等线" panose="02010600030101010101" pitchFamily="2" charset="-122"/>
              </a:rPr>
              <a:t>：</a:t>
            </a:r>
            <a:endParaRPr lang="zh-CN" altLang="en-US" sz="2400" dirty="0">
              <a:solidFill>
                <a:schemeClr val="tx1"/>
              </a:solidFill>
              <a:latin typeface="等线" panose="02010600030101010101" pitchFamily="2" charset="-122"/>
              <a:ea typeface="等线" panose="02010600030101010101" pitchFamily="2" charset="-122"/>
            </a:endParaRPr>
          </a:p>
          <a:p>
            <a:pPr algn="just">
              <a:lnSpc>
                <a:spcPts val="3600"/>
              </a:lnSpc>
            </a:pPr>
            <a:r>
              <a:rPr lang="zh-CN" altLang="en-US" sz="2400" dirty="0">
                <a:solidFill>
                  <a:schemeClr val="tx1"/>
                </a:solidFill>
                <a:latin typeface="等线" panose="02010600030101010101" pitchFamily="2" charset="-122"/>
                <a:ea typeface="等线" panose="02010600030101010101" pitchFamily="2" charset="-122"/>
              </a:rPr>
              <a:t>    （</a:t>
            </a:r>
            <a:r>
              <a:rPr lang="en-US" altLang="zh-CN" sz="2400" dirty="0">
                <a:solidFill>
                  <a:schemeClr val="tx1"/>
                </a:solidFill>
                <a:latin typeface="等线" panose="02010600030101010101" pitchFamily="2" charset="-122"/>
                <a:ea typeface="等线" panose="02010600030101010101" pitchFamily="2" charset="-122"/>
              </a:rPr>
              <a:t>1</a:t>
            </a:r>
            <a:r>
              <a:rPr lang="zh-CN" altLang="en-US" sz="2400" dirty="0">
                <a:solidFill>
                  <a:schemeClr val="tx1"/>
                </a:solidFill>
                <a:latin typeface="等线" panose="02010600030101010101" pitchFamily="2" charset="-122"/>
                <a:ea typeface="等线" panose="02010600030101010101" pitchFamily="2" charset="-122"/>
              </a:rPr>
              <a:t>）主要负责人、分管安全负责人和安全生产管理人员未依法取得安全合格证书。</a:t>
            </a:r>
            <a:endParaRPr lang="zh-CN" altLang="en-US" sz="2400" dirty="0">
              <a:solidFill>
                <a:schemeClr val="tx1"/>
              </a:solidFill>
              <a:latin typeface="等线" panose="02010600030101010101" pitchFamily="2" charset="-122"/>
              <a:ea typeface="等线" panose="02010600030101010101" pitchFamily="2" charset="-122"/>
            </a:endParaRP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1919288" y="4953001"/>
            <a:ext cx="8443912" cy="519113"/>
          </a:xfrm>
          <a:prstGeom prst="rect">
            <a:avLst/>
          </a:prstGeom>
          <a:noFill/>
          <a:ln w="9525">
            <a:noFill/>
            <a:miter lim="800000"/>
          </a:ln>
        </p:spPr>
        <p:txBody>
          <a:bodyPr>
            <a:spAutoFit/>
          </a:bodyPr>
          <a:lstStyle/>
          <a:p>
            <a:pPr latinLnBrk="1">
              <a:buFont typeface="Arial" panose="020B0604020202020204" pitchFamily="34" charset="0"/>
              <a:buNone/>
            </a:pPr>
            <a:r>
              <a:rPr lang="zh-CN" altLang="en-US" sz="2800" b="0">
                <a:solidFill>
                  <a:srgbClr val="000000"/>
                </a:solidFill>
                <a:latin typeface="黑体" panose="02010609060101010101" pitchFamily="49" charset="-122"/>
                <a:ea typeface="黑体" panose="02010609060101010101" pitchFamily="49" charset="-122"/>
              </a:rPr>
              <a:t>    </a:t>
            </a:r>
            <a:endParaRPr lang="zh-CN" altLang="en-US" sz="2800" b="0">
              <a:solidFill>
                <a:srgbClr val="000000"/>
              </a:solidFill>
              <a:latin typeface="仿宋_GB2312" pitchFamily="49" charset="-122"/>
              <a:ea typeface="仿宋_GB2312" pitchFamily="49" charset="-122"/>
            </a:endParaRPr>
          </a:p>
        </p:txBody>
      </p:sp>
      <p:sp>
        <p:nvSpPr>
          <p:cNvPr id="20484" name="Text Box 5"/>
          <p:cNvSpPr txBox="1">
            <a:spLocks noChangeArrowheads="1"/>
          </p:cNvSpPr>
          <p:nvPr/>
        </p:nvSpPr>
        <p:spPr bwMode="auto">
          <a:xfrm>
            <a:off x="1631504" y="1202137"/>
            <a:ext cx="8501122" cy="1077218"/>
          </a:xfrm>
          <a:prstGeom prst="rect">
            <a:avLst/>
          </a:prstGeom>
          <a:noFill/>
          <a:ln w="9525">
            <a:noFill/>
            <a:miter lim="800000"/>
          </a:ln>
        </p:spPr>
        <p:txBody>
          <a:bodyPr wrap="square">
            <a:spAutoFit/>
          </a:bodyPr>
          <a:lstStyle/>
          <a:p>
            <a:r>
              <a:rPr lang="en-US" altLang="zh-CN" sz="3200" dirty="0">
                <a:solidFill>
                  <a:schemeClr val="bg2">
                    <a:lumMod val="50000"/>
                  </a:schemeClr>
                </a:solidFill>
                <a:latin typeface="仿宋_GB2312" pitchFamily="49" charset="-122"/>
                <a:ea typeface="仿宋_GB2312" pitchFamily="49" charset="-122"/>
              </a:rPr>
              <a:t>    </a:t>
            </a:r>
            <a:endParaRPr lang="en-US" altLang="zh-CN" sz="3200" dirty="0">
              <a:solidFill>
                <a:schemeClr val="bg2">
                  <a:lumMod val="50000"/>
                </a:schemeClr>
              </a:solidFill>
              <a:latin typeface="仿宋_GB2312" pitchFamily="49" charset="-122"/>
              <a:ea typeface="仿宋_GB2312" pitchFamily="49" charset="-122"/>
            </a:endParaRPr>
          </a:p>
          <a:p>
            <a:r>
              <a:rPr lang="en-US" altLang="zh-CN" sz="3200" dirty="0">
                <a:solidFill>
                  <a:schemeClr val="bg2">
                    <a:lumMod val="50000"/>
                  </a:schemeClr>
                </a:solidFill>
                <a:latin typeface="仿宋_GB2312" pitchFamily="49" charset="-122"/>
                <a:ea typeface="仿宋_GB2312" pitchFamily="49" charset="-122"/>
              </a:rPr>
              <a:t>    </a:t>
            </a:r>
            <a:endParaRPr lang="zh-CN" altLang="en-US" sz="3200" dirty="0">
              <a:solidFill>
                <a:schemeClr val="bg2">
                  <a:lumMod val="50000"/>
                </a:schemeClr>
              </a:solidFill>
              <a:latin typeface="仿宋_GB2312" pitchFamily="49" charset="-122"/>
              <a:ea typeface="仿宋_GB2312" pitchFamily="49" charset="-122"/>
            </a:endParaRPr>
          </a:p>
        </p:txBody>
      </p:sp>
      <p:sp>
        <p:nvSpPr>
          <p:cNvPr id="10" name="Rectangle 24"/>
          <p:cNvSpPr>
            <a:spLocks noChangeArrowheads="1"/>
          </p:cNvSpPr>
          <p:nvPr/>
        </p:nvSpPr>
        <p:spPr bwMode="auto">
          <a:xfrm>
            <a:off x="7167868" y="343093"/>
            <a:ext cx="3379822" cy="637635"/>
          </a:xfrm>
          <a:prstGeom prst="rect">
            <a:avLst/>
          </a:prstGeom>
          <a:solidFill>
            <a:schemeClr val="accent5">
              <a:lumMod val="90000"/>
            </a:schemeClr>
          </a:solidFill>
          <a:ln w="9525">
            <a:noFill/>
            <a:miter lim="800000"/>
          </a:ln>
          <a:effectLst/>
        </p:spPr>
        <p:txBody>
          <a:bodyPr wrap="square" lIns="91402" tIns="45700" rIns="91402" bIns="45700" anchor="ctr">
            <a:spAutoFit/>
          </a:bodyPr>
          <a:lstStyle/>
          <a:p>
            <a:pPr algn="ct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设备完好性</a:t>
            </a:r>
            <a:endParaRPr lang="en-US" altLang="zh-CN"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pic>
        <p:nvPicPr>
          <p:cNvPr id="3" name="图片 2"/>
          <p:cNvPicPr>
            <a:picLocks noChangeAspect="1"/>
          </p:cNvPicPr>
          <p:nvPr/>
        </p:nvPicPr>
        <p:blipFill>
          <a:blip r:embed="rId1" cstate="print"/>
          <a:stretch>
            <a:fillRect/>
          </a:stretch>
        </p:blipFill>
        <p:spPr>
          <a:xfrm>
            <a:off x="1040606" y="1412776"/>
            <a:ext cx="10201275" cy="4705350"/>
          </a:xfrm>
          <a:prstGeom prst="rect">
            <a:avLst/>
          </a:prstGeom>
          <a:ln>
            <a:solidFill>
              <a:srgbClr val="FF0000"/>
            </a:solidFill>
          </a:ln>
        </p:spPr>
      </p:pic>
      <p:sp>
        <p:nvSpPr>
          <p:cNvPr id="7" name="矩形 6"/>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1919288" y="4953001"/>
            <a:ext cx="8443912" cy="519113"/>
          </a:xfrm>
          <a:prstGeom prst="rect">
            <a:avLst/>
          </a:prstGeom>
          <a:noFill/>
          <a:ln w="9525">
            <a:noFill/>
            <a:miter lim="800000"/>
          </a:ln>
        </p:spPr>
        <p:txBody>
          <a:bodyPr>
            <a:spAutoFit/>
          </a:bodyPr>
          <a:lstStyle/>
          <a:p>
            <a:pPr latinLnBrk="1">
              <a:buFont typeface="Arial" panose="020B0604020202020204" pitchFamily="34" charset="0"/>
              <a:buNone/>
            </a:pPr>
            <a:r>
              <a:rPr lang="zh-CN" altLang="en-US" sz="2800" b="0">
                <a:solidFill>
                  <a:srgbClr val="000000"/>
                </a:solidFill>
                <a:latin typeface="黑体" panose="02010609060101010101" pitchFamily="49" charset="-122"/>
                <a:ea typeface="黑体" panose="02010609060101010101" pitchFamily="49" charset="-122"/>
              </a:rPr>
              <a:t>    </a:t>
            </a:r>
            <a:endParaRPr lang="zh-CN" altLang="en-US" sz="2800" b="0">
              <a:solidFill>
                <a:srgbClr val="000000"/>
              </a:solidFill>
              <a:latin typeface="仿宋_GB2312" pitchFamily="49" charset="-122"/>
              <a:ea typeface="仿宋_GB2312" pitchFamily="49" charset="-122"/>
            </a:endParaRPr>
          </a:p>
        </p:txBody>
      </p:sp>
      <p:sp>
        <p:nvSpPr>
          <p:cNvPr id="20484" name="Text Box 5"/>
          <p:cNvSpPr txBox="1">
            <a:spLocks noChangeArrowheads="1"/>
          </p:cNvSpPr>
          <p:nvPr/>
        </p:nvSpPr>
        <p:spPr bwMode="auto">
          <a:xfrm>
            <a:off x="1631504" y="1202137"/>
            <a:ext cx="8501122" cy="1077218"/>
          </a:xfrm>
          <a:prstGeom prst="rect">
            <a:avLst/>
          </a:prstGeom>
          <a:noFill/>
          <a:ln w="9525">
            <a:noFill/>
            <a:miter lim="800000"/>
          </a:ln>
        </p:spPr>
        <p:txBody>
          <a:bodyPr wrap="square">
            <a:spAutoFit/>
          </a:bodyPr>
          <a:lstStyle/>
          <a:p>
            <a:r>
              <a:rPr lang="en-US" altLang="zh-CN" sz="3200" dirty="0">
                <a:solidFill>
                  <a:schemeClr val="bg2">
                    <a:lumMod val="50000"/>
                  </a:schemeClr>
                </a:solidFill>
                <a:latin typeface="仿宋_GB2312" pitchFamily="49" charset="-122"/>
                <a:ea typeface="仿宋_GB2312" pitchFamily="49" charset="-122"/>
              </a:rPr>
              <a:t>    </a:t>
            </a:r>
            <a:endParaRPr lang="en-US" altLang="zh-CN" sz="3200" dirty="0">
              <a:solidFill>
                <a:schemeClr val="bg2">
                  <a:lumMod val="50000"/>
                </a:schemeClr>
              </a:solidFill>
              <a:latin typeface="仿宋_GB2312" pitchFamily="49" charset="-122"/>
              <a:ea typeface="仿宋_GB2312" pitchFamily="49" charset="-122"/>
            </a:endParaRPr>
          </a:p>
          <a:p>
            <a:r>
              <a:rPr lang="en-US" altLang="zh-CN" sz="3200" dirty="0">
                <a:solidFill>
                  <a:schemeClr val="bg2">
                    <a:lumMod val="50000"/>
                  </a:schemeClr>
                </a:solidFill>
                <a:latin typeface="仿宋_GB2312" pitchFamily="49" charset="-122"/>
                <a:ea typeface="仿宋_GB2312" pitchFamily="49" charset="-122"/>
              </a:rPr>
              <a:t>    </a:t>
            </a:r>
            <a:endParaRPr lang="zh-CN" altLang="en-US" sz="3200" dirty="0">
              <a:solidFill>
                <a:schemeClr val="bg2">
                  <a:lumMod val="50000"/>
                </a:schemeClr>
              </a:solidFill>
              <a:latin typeface="仿宋_GB2312" pitchFamily="49" charset="-122"/>
              <a:ea typeface="仿宋_GB2312" pitchFamily="49" charset="-122"/>
            </a:endParaRPr>
          </a:p>
        </p:txBody>
      </p:sp>
      <p:sp>
        <p:nvSpPr>
          <p:cNvPr id="10" name="Rectangle 24"/>
          <p:cNvSpPr>
            <a:spLocks noChangeArrowheads="1"/>
          </p:cNvSpPr>
          <p:nvPr/>
        </p:nvSpPr>
        <p:spPr bwMode="auto">
          <a:xfrm>
            <a:off x="7167868" y="343093"/>
            <a:ext cx="3379822" cy="637635"/>
          </a:xfrm>
          <a:prstGeom prst="rect">
            <a:avLst/>
          </a:prstGeom>
          <a:solidFill>
            <a:schemeClr val="accent5">
              <a:lumMod val="90000"/>
            </a:schemeClr>
          </a:solidFill>
          <a:ln w="9525">
            <a:noFill/>
            <a:miter lim="800000"/>
          </a:ln>
          <a:effectLst/>
        </p:spPr>
        <p:txBody>
          <a:bodyPr wrap="square" lIns="91402" tIns="45700" rIns="91402" bIns="45700" anchor="ctr">
            <a:spAutoFit/>
          </a:bodyPr>
          <a:lstStyle/>
          <a:p>
            <a:pPr algn="ct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设备完好性</a:t>
            </a:r>
            <a:endParaRPr lang="en-US" altLang="zh-CN"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pic>
        <p:nvPicPr>
          <p:cNvPr id="2" name="图片 1"/>
          <p:cNvPicPr>
            <a:picLocks noChangeAspect="1"/>
          </p:cNvPicPr>
          <p:nvPr/>
        </p:nvPicPr>
        <p:blipFill>
          <a:blip r:embed="rId1" cstate="print"/>
          <a:stretch>
            <a:fillRect/>
          </a:stretch>
        </p:blipFill>
        <p:spPr>
          <a:xfrm>
            <a:off x="564164" y="1124744"/>
            <a:ext cx="10915650" cy="5172075"/>
          </a:xfrm>
          <a:prstGeom prst="rect">
            <a:avLst/>
          </a:prstGeom>
          <a:ln>
            <a:solidFill>
              <a:srgbClr val="FF0000"/>
            </a:solidFill>
          </a:ln>
        </p:spPr>
      </p:pic>
      <p:sp>
        <p:nvSpPr>
          <p:cNvPr id="7" name="矩形 6"/>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4"/>
          <p:cNvSpPr>
            <a:spLocks noChangeArrowheads="1"/>
          </p:cNvSpPr>
          <p:nvPr/>
        </p:nvSpPr>
        <p:spPr bwMode="auto">
          <a:xfrm>
            <a:off x="7167868" y="343093"/>
            <a:ext cx="3379822" cy="637635"/>
          </a:xfrm>
          <a:prstGeom prst="rect">
            <a:avLst/>
          </a:prstGeom>
          <a:solidFill>
            <a:schemeClr val="accent5">
              <a:lumMod val="90000"/>
            </a:schemeClr>
          </a:solidFill>
          <a:ln w="9525">
            <a:noFill/>
            <a:miter lim="800000"/>
          </a:ln>
          <a:effectLst/>
        </p:spPr>
        <p:txBody>
          <a:bodyPr wrap="square" lIns="91402" tIns="45700" rIns="91402" bIns="45700" anchor="ctr">
            <a:spAutoFit/>
          </a:bodyPr>
          <a:lstStyle/>
          <a:p>
            <a:pPr algn="ct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设备完好性</a:t>
            </a:r>
            <a:endParaRPr lang="en-US" altLang="zh-CN"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sp>
        <p:nvSpPr>
          <p:cNvPr id="3" name="矩形 2"/>
          <p:cNvSpPr/>
          <p:nvPr/>
        </p:nvSpPr>
        <p:spPr>
          <a:xfrm>
            <a:off x="2277274" y="1700808"/>
            <a:ext cx="4896544" cy="2569934"/>
          </a:xfrm>
          <a:prstGeom prst="rect">
            <a:avLst/>
          </a:prstGeom>
        </p:spPr>
        <p:txBody>
          <a:bodyPr wrap="square">
            <a:spAutoFit/>
          </a:bodyPr>
          <a:lstStyle/>
          <a:p>
            <a:endParaRPr lang="zh-CN" altLang="en-US" sz="1100" b="0" dirty="0">
              <a:solidFill>
                <a:srgbClr val="000000"/>
              </a:solidFill>
              <a:latin typeface="微软雅黑" panose="020B0503020204020204" pitchFamily="34" charset="-122"/>
              <a:ea typeface="微软雅黑" panose="020B0503020204020204" pitchFamily="34" charset="-122"/>
            </a:endParaRPr>
          </a:p>
          <a:p>
            <a:pPr>
              <a:lnSpc>
                <a:spcPts val="3600"/>
              </a:lnSpc>
            </a:pPr>
            <a:r>
              <a:rPr lang="zh-CN" altLang="en-US" sz="2400" b="0" dirty="0">
                <a:solidFill>
                  <a:srgbClr val="000000"/>
                </a:solidFill>
                <a:latin typeface="微软雅黑" panose="020B0503020204020204" pitchFamily="34" charset="-122"/>
                <a:ea typeface="微软雅黑" panose="020B0503020204020204" pitchFamily="34" charset="-122"/>
              </a:rPr>
              <a:t>设备维修的策略</a:t>
            </a:r>
            <a:endParaRPr lang="zh-CN" altLang="en-US" sz="2400" b="0" dirty="0">
              <a:solidFill>
                <a:srgbClr val="000000"/>
              </a:solidFill>
              <a:latin typeface="微软雅黑" panose="020B0503020204020204" pitchFamily="34" charset="-122"/>
              <a:ea typeface="微软雅黑" panose="020B0503020204020204" pitchFamily="34" charset="-122"/>
            </a:endParaRPr>
          </a:p>
          <a:p>
            <a:pPr>
              <a:lnSpc>
                <a:spcPts val="3600"/>
              </a:lnSpc>
            </a:pPr>
            <a:endParaRPr lang="zh-CN" altLang="en-US" sz="2400" b="0" dirty="0">
              <a:solidFill>
                <a:srgbClr val="000000"/>
              </a:solidFill>
              <a:latin typeface="微软雅黑" panose="020B0503020204020204" pitchFamily="34" charset="-122"/>
              <a:ea typeface="微软雅黑" panose="020B0503020204020204" pitchFamily="34" charset="-122"/>
            </a:endParaRPr>
          </a:p>
          <a:p>
            <a:pPr>
              <a:lnSpc>
                <a:spcPts val="3600"/>
              </a:lnSpc>
            </a:pPr>
            <a:r>
              <a:rPr lang="en-US" altLang="zh-CN" sz="2400" b="0" dirty="0">
                <a:solidFill>
                  <a:srgbClr val="000000"/>
                </a:solidFill>
                <a:latin typeface="Arial" panose="020B0604020202020204" pitchFamily="34" charset="0"/>
                <a:ea typeface="微软雅黑" panose="020B0503020204020204" pitchFamily="34" charset="-122"/>
              </a:rPr>
              <a:t>•</a:t>
            </a:r>
            <a:r>
              <a:rPr lang="zh-CN" altLang="en-US" sz="2400" b="0" dirty="0">
                <a:solidFill>
                  <a:srgbClr val="000000"/>
                </a:solidFill>
                <a:latin typeface="微软雅黑" panose="020B0503020204020204" pitchFamily="34" charset="-122"/>
                <a:ea typeface="微软雅黑" panose="020B0503020204020204" pitchFamily="34" charset="-122"/>
              </a:rPr>
              <a:t>正确区分设备的维修方式</a:t>
            </a:r>
            <a:endParaRPr lang="zh-CN" altLang="en-US" sz="2400" b="0" dirty="0">
              <a:solidFill>
                <a:srgbClr val="000000"/>
              </a:solidFill>
              <a:latin typeface="微软雅黑" panose="020B0503020204020204" pitchFamily="34" charset="-122"/>
              <a:ea typeface="微软雅黑" panose="020B0503020204020204" pitchFamily="34" charset="-122"/>
            </a:endParaRPr>
          </a:p>
          <a:p>
            <a:pPr>
              <a:lnSpc>
                <a:spcPts val="3600"/>
              </a:lnSpc>
            </a:pPr>
            <a:r>
              <a:rPr lang="en-US" altLang="zh-CN" sz="2400" b="0" dirty="0">
                <a:solidFill>
                  <a:srgbClr val="000000"/>
                </a:solidFill>
                <a:latin typeface="Arial" panose="020B0604020202020204" pitchFamily="34" charset="0"/>
                <a:ea typeface="微软雅黑" panose="020B0503020204020204" pitchFamily="34" charset="-122"/>
              </a:rPr>
              <a:t>•</a:t>
            </a:r>
            <a:r>
              <a:rPr lang="zh-CN" altLang="en-US" sz="2400" b="0" dirty="0">
                <a:solidFill>
                  <a:srgbClr val="000000"/>
                </a:solidFill>
                <a:latin typeface="微软雅黑" panose="020B0503020204020204" pitchFamily="34" charset="-122"/>
                <a:ea typeface="微软雅黑" panose="020B0503020204020204" pitchFamily="34" charset="-122"/>
              </a:rPr>
              <a:t>制定设备维护保养计划、检查制度</a:t>
            </a:r>
            <a:endParaRPr lang="zh-CN" altLang="en-US" sz="2400" b="0" dirty="0">
              <a:solidFill>
                <a:srgbClr val="000000"/>
              </a:solidFill>
              <a:latin typeface="微软雅黑" panose="020B0503020204020204" pitchFamily="34" charset="-122"/>
              <a:ea typeface="微软雅黑" panose="020B0503020204020204" pitchFamily="34" charset="-122"/>
            </a:endParaRPr>
          </a:p>
          <a:p>
            <a:pPr>
              <a:lnSpc>
                <a:spcPts val="3600"/>
              </a:lnSpc>
            </a:pPr>
            <a:r>
              <a:rPr lang="en-US" altLang="zh-CN" sz="2400" b="0" dirty="0">
                <a:solidFill>
                  <a:srgbClr val="000000"/>
                </a:solidFill>
                <a:latin typeface="Arial" panose="020B0604020202020204" pitchFamily="34" charset="0"/>
                <a:ea typeface="微软雅黑" panose="020B0503020204020204" pitchFamily="34" charset="-122"/>
              </a:rPr>
              <a:t>•</a:t>
            </a:r>
            <a:r>
              <a:rPr lang="zh-CN" altLang="en-US" sz="2400" b="0" dirty="0">
                <a:solidFill>
                  <a:srgbClr val="000000"/>
                </a:solidFill>
                <a:latin typeface="微软雅黑" panose="020B0503020204020204" pitchFamily="34" charset="-122"/>
                <a:ea typeface="微软雅黑" panose="020B0503020204020204" pitchFamily="34" charset="-122"/>
              </a:rPr>
              <a:t>有效开展预防性与预测性维护维修</a:t>
            </a:r>
            <a:endParaRPr lang="zh-CN" altLang="en-US" sz="2400" b="0" dirty="0">
              <a:solidFill>
                <a:srgbClr val="000000"/>
              </a:solidFill>
              <a:latin typeface="微软雅黑" panose="020B0503020204020204" pitchFamily="34" charset="-122"/>
              <a:ea typeface="微软雅黑" panose="020B0503020204020204" pitchFamily="34" charset="-122"/>
            </a:endParaRPr>
          </a:p>
        </p:txBody>
      </p:sp>
      <p:sp>
        <p:nvSpPr>
          <p:cNvPr id="5" name="矩形 4"/>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4"/>
          <p:cNvSpPr>
            <a:spLocks noChangeArrowheads="1"/>
          </p:cNvSpPr>
          <p:nvPr/>
        </p:nvSpPr>
        <p:spPr bwMode="auto">
          <a:xfrm>
            <a:off x="7167868" y="343093"/>
            <a:ext cx="3379822" cy="637635"/>
          </a:xfrm>
          <a:prstGeom prst="rect">
            <a:avLst/>
          </a:prstGeom>
          <a:solidFill>
            <a:schemeClr val="accent5">
              <a:lumMod val="90000"/>
            </a:schemeClr>
          </a:solidFill>
          <a:ln w="9525">
            <a:noFill/>
            <a:miter lim="800000"/>
          </a:ln>
          <a:effectLst/>
        </p:spPr>
        <p:txBody>
          <a:bodyPr wrap="square" lIns="91402" tIns="45700" rIns="91402" bIns="45700" anchor="ctr">
            <a:spAutoFit/>
          </a:bodyPr>
          <a:lstStyle/>
          <a:p>
            <a:pPr algn="ct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设备完好性</a:t>
            </a:r>
            <a:endParaRPr lang="en-US" altLang="zh-CN"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sp>
        <p:nvSpPr>
          <p:cNvPr id="5" name="矩形 4"/>
          <p:cNvSpPr/>
          <p:nvPr/>
        </p:nvSpPr>
        <p:spPr>
          <a:xfrm>
            <a:off x="839416" y="1772816"/>
            <a:ext cx="10009112" cy="3323987"/>
          </a:xfrm>
          <a:prstGeom prst="rect">
            <a:avLst/>
          </a:prstGeom>
          <a:ln>
            <a:solidFill>
              <a:srgbClr val="FF0000"/>
            </a:solidFill>
          </a:ln>
        </p:spPr>
        <p:txBody>
          <a:bodyPr wrap="square">
            <a:spAutoFit/>
          </a:bodyPr>
          <a:lstStyle/>
          <a:p>
            <a:pPr>
              <a:lnSpc>
                <a:spcPts val="3600"/>
              </a:lnSpc>
            </a:pPr>
            <a:r>
              <a:rPr lang="zh-CN" altLang="en-US" sz="2400" dirty="0">
                <a:solidFill>
                  <a:srgbClr val="000000"/>
                </a:solidFill>
                <a:latin typeface="微软雅黑" panose="020B0503020204020204" pitchFamily="34" charset="-122"/>
                <a:ea typeface="微软雅黑" panose="020B0503020204020204" pitchFamily="34" charset="-122"/>
              </a:rPr>
              <a:t>四种维护模式：</a:t>
            </a:r>
            <a:endParaRPr lang="zh-CN" altLang="en-US" sz="2400" b="0" dirty="0">
              <a:solidFill>
                <a:srgbClr val="000000"/>
              </a:solidFill>
              <a:latin typeface="微软雅黑" panose="020B0503020204020204" pitchFamily="34" charset="-122"/>
              <a:ea typeface="微软雅黑" panose="020B0503020204020204" pitchFamily="34" charset="-122"/>
            </a:endParaRPr>
          </a:p>
          <a:p>
            <a:pPr>
              <a:lnSpc>
                <a:spcPts val="3600"/>
              </a:lnSpc>
            </a:pPr>
            <a:r>
              <a:rPr lang="en-US" altLang="zh-CN" sz="2400" b="0" dirty="0">
                <a:solidFill>
                  <a:srgbClr val="000000"/>
                </a:solidFill>
                <a:latin typeface="Arial" panose="020B0604020202020204" pitchFamily="34" charset="0"/>
                <a:ea typeface="微软雅黑" panose="020B0503020204020204" pitchFamily="34" charset="-122"/>
              </a:rPr>
              <a:t>•</a:t>
            </a:r>
            <a:r>
              <a:rPr lang="zh-CN" altLang="en-US" sz="2400" dirty="0">
                <a:solidFill>
                  <a:srgbClr val="000000"/>
                </a:solidFill>
                <a:latin typeface="微软雅黑" panose="020B0503020204020204" pitchFamily="34" charset="-122"/>
                <a:ea typeface="微软雅黑" panose="020B0503020204020204" pitchFamily="34" charset="-122"/>
              </a:rPr>
              <a:t>故障修正性维护：</a:t>
            </a:r>
            <a:r>
              <a:rPr lang="zh-CN" altLang="en-US" sz="2400" b="0" dirty="0">
                <a:solidFill>
                  <a:srgbClr val="000000"/>
                </a:solidFill>
                <a:latin typeface="微软雅黑" panose="020B0503020204020204" pitchFamily="34" charset="-122"/>
                <a:ea typeface="微软雅黑" panose="020B0503020204020204" pitchFamily="34" charset="-122"/>
              </a:rPr>
              <a:t>故障后维修。</a:t>
            </a:r>
            <a:endParaRPr lang="zh-CN" altLang="en-US" sz="2400" b="0" dirty="0">
              <a:solidFill>
                <a:srgbClr val="000000"/>
              </a:solidFill>
              <a:latin typeface="微软雅黑" panose="020B0503020204020204" pitchFamily="34" charset="-122"/>
              <a:ea typeface="微软雅黑" panose="020B0503020204020204" pitchFamily="34" charset="-122"/>
            </a:endParaRPr>
          </a:p>
          <a:p>
            <a:pPr>
              <a:lnSpc>
                <a:spcPts val="3600"/>
              </a:lnSpc>
            </a:pPr>
            <a:r>
              <a:rPr lang="en-US" altLang="zh-CN" sz="2400" b="0" dirty="0">
                <a:solidFill>
                  <a:srgbClr val="000000"/>
                </a:solidFill>
                <a:latin typeface="Arial" panose="020B0604020202020204" pitchFamily="34" charset="0"/>
                <a:ea typeface="微软雅黑" panose="020B0503020204020204" pitchFamily="34" charset="-122"/>
              </a:rPr>
              <a:t>•</a:t>
            </a:r>
            <a:r>
              <a:rPr lang="zh-CN" altLang="en-US" sz="2400" dirty="0">
                <a:solidFill>
                  <a:srgbClr val="000000"/>
                </a:solidFill>
                <a:latin typeface="微软雅黑" panose="020B0503020204020204" pitchFamily="34" charset="-122"/>
                <a:ea typeface="微软雅黑" panose="020B0503020204020204" pitchFamily="34" charset="-122"/>
              </a:rPr>
              <a:t>预防性维护：</a:t>
            </a:r>
            <a:r>
              <a:rPr lang="zh-CN" altLang="en-US" sz="2400" b="0" dirty="0">
                <a:solidFill>
                  <a:srgbClr val="000000"/>
                </a:solidFill>
                <a:latin typeface="微软雅黑" panose="020B0503020204020204" pitchFamily="34" charset="-122"/>
                <a:ea typeface="微软雅黑" panose="020B0503020204020204" pitchFamily="34" charset="-122"/>
              </a:rPr>
              <a:t>安全阀校验，管道、压力容器定期检验，设备</a:t>
            </a:r>
            <a:r>
              <a:rPr lang="en-US" altLang="zh-CN" sz="2400" b="0" dirty="0">
                <a:solidFill>
                  <a:srgbClr val="000000"/>
                </a:solidFill>
                <a:latin typeface="微软雅黑" panose="020B0503020204020204" pitchFamily="34" charset="-122"/>
                <a:ea typeface="微软雅黑" panose="020B0503020204020204" pitchFamily="34" charset="-122"/>
              </a:rPr>
              <a:t>PPM</a:t>
            </a:r>
            <a:r>
              <a:rPr lang="zh-CN" altLang="en-US" sz="2400" b="0" dirty="0">
                <a:solidFill>
                  <a:srgbClr val="000000"/>
                </a:solidFill>
                <a:latin typeface="微软雅黑" panose="020B0503020204020204" pitchFamily="34" charset="-122"/>
                <a:ea typeface="微软雅黑" panose="020B0503020204020204" pitchFamily="34" charset="-122"/>
              </a:rPr>
              <a:t>。</a:t>
            </a:r>
            <a:endParaRPr lang="zh-CN" altLang="en-US" sz="2400" b="0" dirty="0">
              <a:solidFill>
                <a:srgbClr val="000000"/>
              </a:solidFill>
              <a:latin typeface="微软雅黑" panose="020B0503020204020204" pitchFamily="34" charset="-122"/>
              <a:ea typeface="微软雅黑" panose="020B0503020204020204" pitchFamily="34" charset="-122"/>
            </a:endParaRPr>
          </a:p>
          <a:p>
            <a:pPr>
              <a:lnSpc>
                <a:spcPts val="3600"/>
              </a:lnSpc>
            </a:pPr>
            <a:r>
              <a:rPr lang="en-US" altLang="zh-CN" sz="2400" b="0" dirty="0">
                <a:solidFill>
                  <a:srgbClr val="000000"/>
                </a:solidFill>
                <a:latin typeface="Arial" panose="020B0604020202020204" pitchFamily="34" charset="0"/>
                <a:ea typeface="微软雅黑" panose="020B0503020204020204" pitchFamily="34" charset="-122"/>
              </a:rPr>
              <a:t>•</a:t>
            </a:r>
            <a:r>
              <a:rPr lang="zh-CN" altLang="en-US" sz="2400" dirty="0">
                <a:solidFill>
                  <a:srgbClr val="000000"/>
                </a:solidFill>
                <a:latin typeface="微软雅黑" panose="020B0503020204020204" pitchFamily="34" charset="-122"/>
                <a:ea typeface="微软雅黑" panose="020B0503020204020204" pitchFamily="34" charset="-122"/>
              </a:rPr>
              <a:t>预测性维护：</a:t>
            </a:r>
            <a:r>
              <a:rPr lang="zh-CN" altLang="en-US" sz="2400" b="0" dirty="0">
                <a:solidFill>
                  <a:srgbClr val="000000"/>
                </a:solidFill>
                <a:latin typeface="微软雅黑" panose="020B0503020204020204" pitchFamily="34" charset="-122"/>
                <a:ea typeface="微软雅黑" panose="020B0503020204020204" pitchFamily="34" charset="-122"/>
              </a:rPr>
              <a:t>基于监测系统，对于设备进行监测，根据振动等评价进行检修。</a:t>
            </a:r>
            <a:endParaRPr lang="zh-CN" altLang="en-US" sz="2400" b="0" dirty="0">
              <a:solidFill>
                <a:srgbClr val="000000"/>
              </a:solidFill>
              <a:latin typeface="微软雅黑" panose="020B0503020204020204" pitchFamily="34" charset="-122"/>
              <a:ea typeface="微软雅黑" panose="020B0503020204020204" pitchFamily="34" charset="-122"/>
            </a:endParaRPr>
          </a:p>
          <a:p>
            <a:pPr>
              <a:lnSpc>
                <a:spcPts val="3600"/>
              </a:lnSpc>
            </a:pPr>
            <a:r>
              <a:rPr lang="en-US" altLang="zh-CN" sz="2400" b="0" dirty="0">
                <a:solidFill>
                  <a:srgbClr val="000000"/>
                </a:solidFill>
                <a:latin typeface="Arial" panose="020B0604020202020204" pitchFamily="34" charset="0"/>
                <a:ea typeface="微软雅黑" panose="020B0503020204020204" pitchFamily="34" charset="-122"/>
              </a:rPr>
              <a:t>•</a:t>
            </a:r>
            <a:r>
              <a:rPr lang="zh-CN" altLang="en-US" sz="2400" dirty="0">
                <a:solidFill>
                  <a:srgbClr val="000000"/>
                </a:solidFill>
                <a:latin typeface="微软雅黑" panose="020B0503020204020204" pitchFamily="34" charset="-122"/>
                <a:ea typeface="微软雅黑" panose="020B0503020204020204" pitchFamily="34" charset="-122"/>
              </a:rPr>
              <a:t>智能预知性维护：</a:t>
            </a:r>
            <a:r>
              <a:rPr lang="zh-CN" altLang="en-US" sz="2400" b="0" dirty="0">
                <a:solidFill>
                  <a:srgbClr val="000000"/>
                </a:solidFill>
                <a:latin typeface="微软雅黑" panose="020B0503020204020204" pitchFamily="34" charset="-122"/>
                <a:ea typeface="微软雅黑" panose="020B0503020204020204" pitchFamily="34" charset="-122"/>
              </a:rPr>
              <a:t>小范围进行，进行大数据分析，提出报警提示，确认后决定是否修理。</a:t>
            </a:r>
            <a:endParaRPr lang="zh-CN" altLang="en-US" sz="2400" b="0" dirty="0">
              <a:solidFill>
                <a:srgbClr val="000000"/>
              </a:solidFill>
              <a:latin typeface="微软雅黑" panose="020B0503020204020204" pitchFamily="34" charset="-122"/>
              <a:ea typeface="微软雅黑" panose="020B0503020204020204" pitchFamily="34" charset="-122"/>
            </a:endParaRPr>
          </a:p>
        </p:txBody>
      </p:sp>
      <p:sp>
        <p:nvSpPr>
          <p:cNvPr id="6" name="矩形 5"/>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4"/>
          <p:cNvSpPr>
            <a:spLocks noChangeArrowheads="1"/>
          </p:cNvSpPr>
          <p:nvPr/>
        </p:nvSpPr>
        <p:spPr bwMode="auto">
          <a:xfrm>
            <a:off x="7167868" y="343093"/>
            <a:ext cx="3379822" cy="637635"/>
          </a:xfrm>
          <a:prstGeom prst="rect">
            <a:avLst/>
          </a:prstGeom>
          <a:solidFill>
            <a:schemeClr val="accent5">
              <a:lumMod val="90000"/>
            </a:schemeClr>
          </a:solidFill>
          <a:ln w="9525">
            <a:noFill/>
            <a:miter lim="800000"/>
          </a:ln>
          <a:effectLst/>
        </p:spPr>
        <p:txBody>
          <a:bodyPr wrap="square" lIns="91402" tIns="45700" rIns="91402" bIns="45700" anchor="ctr">
            <a:spAutoFit/>
          </a:bodyPr>
          <a:lstStyle/>
          <a:p>
            <a:pPr algn="ct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设备完好性</a:t>
            </a:r>
            <a:endParaRPr lang="en-US" altLang="zh-CN"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sp>
        <p:nvSpPr>
          <p:cNvPr id="2" name="矩形 1"/>
          <p:cNvSpPr/>
          <p:nvPr/>
        </p:nvSpPr>
        <p:spPr>
          <a:xfrm>
            <a:off x="911424" y="1340768"/>
            <a:ext cx="10441160" cy="4247317"/>
          </a:xfrm>
          <a:prstGeom prst="rect">
            <a:avLst/>
          </a:prstGeom>
          <a:ln>
            <a:solidFill>
              <a:srgbClr val="FF0000"/>
            </a:solidFill>
          </a:ln>
        </p:spPr>
        <p:txBody>
          <a:bodyPr wrap="square">
            <a:spAutoFit/>
          </a:bodyPr>
          <a:lstStyle/>
          <a:p>
            <a:pPr>
              <a:lnSpc>
                <a:spcPts val="3600"/>
              </a:lnSpc>
            </a:pPr>
            <a:r>
              <a:rPr lang="zh-CN" altLang="en-US" sz="2400" b="0" dirty="0">
                <a:solidFill>
                  <a:srgbClr val="FF0000"/>
                </a:solidFill>
                <a:latin typeface="微软雅黑" panose="020B0503020204020204" pitchFamily="34" charset="-122"/>
                <a:ea typeface="微软雅黑" panose="020B0503020204020204" pitchFamily="34" charset="-122"/>
              </a:rPr>
              <a:t>      事后维修</a:t>
            </a:r>
            <a:r>
              <a:rPr lang="zh-CN" altLang="en-US" sz="2400" b="0" dirty="0">
                <a:solidFill>
                  <a:srgbClr val="000000"/>
                </a:solidFill>
                <a:latin typeface="微软雅黑" panose="020B0503020204020204" pitchFamily="34" charset="-122"/>
                <a:ea typeface="微软雅黑" panose="020B0503020204020204" pitchFamily="34" charset="-122"/>
              </a:rPr>
              <a:t>也称故障性或纠正性维修，就是当设备发生故障后所进行的维修，设备发生故障或性能降低后，通过恢复性维修使设备能够暂时运行，并最终使设备恢复至正常状态所进行的一种维修工作。</a:t>
            </a:r>
            <a:endParaRPr lang="zh-CN" altLang="en-US" sz="2400" b="0" dirty="0">
              <a:solidFill>
                <a:srgbClr val="000000"/>
              </a:solidFill>
              <a:latin typeface="微软雅黑" panose="020B0503020204020204" pitchFamily="34" charset="-122"/>
              <a:ea typeface="微软雅黑" panose="020B0503020204020204" pitchFamily="34" charset="-122"/>
            </a:endParaRPr>
          </a:p>
          <a:p>
            <a:pPr>
              <a:lnSpc>
                <a:spcPts val="3600"/>
              </a:lnSpc>
            </a:pPr>
            <a:r>
              <a:rPr lang="zh-CN" altLang="en-US" sz="2400" dirty="0">
                <a:solidFill>
                  <a:srgbClr val="000000"/>
                </a:solidFill>
                <a:latin typeface="微软雅黑" panose="020B0503020204020204" pitchFamily="34" charset="-122"/>
                <a:ea typeface="微软雅黑" panose="020B0503020204020204" pitchFamily="34" charset="-122"/>
              </a:rPr>
              <a:t>      特点为：</a:t>
            </a:r>
            <a:endParaRPr lang="zh-CN" altLang="en-US" sz="2400" b="0" dirty="0">
              <a:solidFill>
                <a:srgbClr val="000000"/>
              </a:solidFill>
              <a:latin typeface="微软雅黑" panose="020B0503020204020204" pitchFamily="34" charset="-122"/>
              <a:ea typeface="微软雅黑" panose="020B0503020204020204" pitchFamily="34" charset="-122"/>
            </a:endParaRPr>
          </a:p>
          <a:p>
            <a:pPr>
              <a:lnSpc>
                <a:spcPts val="3600"/>
              </a:lnSpc>
            </a:pPr>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设备可靠性差</a:t>
            </a:r>
            <a:endParaRPr lang="zh-CN" altLang="en-US" sz="2400" b="0" dirty="0">
              <a:solidFill>
                <a:srgbClr val="000000"/>
              </a:solidFill>
              <a:latin typeface="微软雅黑" panose="020B0503020204020204" pitchFamily="34" charset="-122"/>
              <a:ea typeface="微软雅黑" panose="020B0503020204020204" pitchFamily="34" charset="-122"/>
            </a:endParaRPr>
          </a:p>
          <a:p>
            <a:pPr>
              <a:lnSpc>
                <a:spcPts val="3600"/>
              </a:lnSpc>
            </a:pPr>
            <a:r>
              <a:rPr lang="zh-CN" altLang="en-US" sz="2400" b="0" dirty="0">
                <a:solidFill>
                  <a:srgbClr val="000000"/>
                </a:solidFill>
                <a:latin typeface="Times New Roman" panose="02020603050405020304" pitchFamily="18" charset="0"/>
                <a:ea typeface="微软雅黑" panose="020B0503020204020204" pitchFamily="34" charset="-122"/>
              </a:rPr>
              <a:t>      * </a:t>
            </a:r>
            <a:r>
              <a:rPr lang="zh-CN" altLang="en-US" sz="2400" b="0" dirty="0">
                <a:solidFill>
                  <a:srgbClr val="000000"/>
                </a:solidFill>
                <a:latin typeface="微软雅黑" panose="020B0503020204020204" pitchFamily="34" charset="-122"/>
                <a:ea typeface="微软雅黑" panose="020B0503020204020204" pitchFamily="34" charset="-122"/>
              </a:rPr>
              <a:t>设备效率低</a:t>
            </a:r>
            <a:endParaRPr lang="zh-CN" altLang="en-US" sz="2400" b="0" dirty="0">
              <a:solidFill>
                <a:srgbClr val="000000"/>
              </a:solidFill>
              <a:latin typeface="微软雅黑" panose="020B0503020204020204" pitchFamily="34" charset="-122"/>
              <a:ea typeface="微软雅黑" panose="020B0503020204020204" pitchFamily="34" charset="-122"/>
            </a:endParaRPr>
          </a:p>
          <a:p>
            <a:pPr>
              <a:lnSpc>
                <a:spcPts val="3600"/>
              </a:lnSpc>
            </a:pPr>
            <a:r>
              <a:rPr lang="zh-CN" altLang="en-US" sz="2400" b="0" dirty="0">
                <a:solidFill>
                  <a:srgbClr val="000000"/>
                </a:solidFill>
                <a:latin typeface="Times New Roman" panose="02020603050405020304" pitchFamily="18" charset="0"/>
                <a:ea typeface="微软雅黑" panose="020B0503020204020204" pitchFamily="34" charset="-122"/>
              </a:rPr>
              <a:t>      * </a:t>
            </a:r>
            <a:r>
              <a:rPr lang="zh-CN" altLang="en-US" sz="2400" b="0" dirty="0">
                <a:solidFill>
                  <a:srgbClr val="000000"/>
                </a:solidFill>
                <a:latin typeface="微软雅黑" panose="020B0503020204020204" pitchFamily="34" charset="-122"/>
                <a:ea typeface="微软雅黑" panose="020B0503020204020204" pitchFamily="34" charset="-122"/>
              </a:rPr>
              <a:t>增加维修加班时间</a:t>
            </a:r>
            <a:endParaRPr lang="zh-CN" altLang="en-US" sz="2400" b="0" dirty="0">
              <a:solidFill>
                <a:srgbClr val="000000"/>
              </a:solidFill>
              <a:latin typeface="微软雅黑" panose="020B0503020204020204" pitchFamily="34" charset="-122"/>
              <a:ea typeface="微软雅黑" panose="020B0503020204020204" pitchFamily="34" charset="-122"/>
            </a:endParaRPr>
          </a:p>
          <a:p>
            <a:pPr>
              <a:lnSpc>
                <a:spcPts val="3600"/>
              </a:lnSpc>
            </a:pPr>
            <a:r>
              <a:rPr lang="zh-CN" altLang="en-US" sz="2400" b="0" dirty="0">
                <a:solidFill>
                  <a:srgbClr val="000000"/>
                </a:solidFill>
                <a:latin typeface="Times New Roman" panose="02020603050405020304" pitchFamily="18" charset="0"/>
                <a:ea typeface="微软雅黑" panose="020B0503020204020204" pitchFamily="34" charset="-122"/>
              </a:rPr>
              <a:t>      * </a:t>
            </a:r>
            <a:r>
              <a:rPr lang="zh-CN" altLang="en-US" sz="2400" b="0" dirty="0">
                <a:solidFill>
                  <a:srgbClr val="000000"/>
                </a:solidFill>
                <a:latin typeface="微软雅黑" panose="020B0503020204020204" pitchFamily="34" charset="-122"/>
                <a:ea typeface="微软雅黑" panose="020B0503020204020204" pitchFamily="34" charset="-122"/>
              </a:rPr>
              <a:t>需要的备件库存大</a:t>
            </a:r>
            <a:endParaRPr lang="zh-CN" altLang="en-US" sz="2400" b="0" dirty="0">
              <a:solidFill>
                <a:srgbClr val="000000"/>
              </a:solidFill>
              <a:latin typeface="微软雅黑" panose="020B0503020204020204" pitchFamily="34" charset="-122"/>
              <a:ea typeface="微软雅黑" panose="020B0503020204020204" pitchFamily="34" charset="-122"/>
            </a:endParaRPr>
          </a:p>
          <a:p>
            <a:pPr>
              <a:lnSpc>
                <a:spcPts val="3600"/>
              </a:lnSpc>
            </a:pPr>
            <a:r>
              <a:rPr lang="zh-CN" altLang="en-US" sz="2400" b="0" dirty="0">
                <a:solidFill>
                  <a:srgbClr val="000000"/>
                </a:solidFill>
                <a:latin typeface="Times New Roman" panose="02020603050405020304" pitchFamily="18" charset="0"/>
                <a:ea typeface="微软雅黑" panose="020B0503020204020204" pitchFamily="34" charset="-122"/>
              </a:rPr>
              <a:t>      * </a:t>
            </a:r>
            <a:r>
              <a:rPr lang="zh-CN" altLang="en-US" sz="2400" b="0" dirty="0">
                <a:solidFill>
                  <a:srgbClr val="000000"/>
                </a:solidFill>
                <a:latin typeface="微软雅黑" panose="020B0503020204020204" pitchFamily="34" charset="-122"/>
                <a:ea typeface="微软雅黑" panose="020B0503020204020204" pitchFamily="34" charset="-122"/>
              </a:rPr>
              <a:t>成本高</a:t>
            </a:r>
            <a:endParaRPr lang="zh-CN" altLang="en-US" sz="2400" dirty="0"/>
          </a:p>
        </p:txBody>
      </p:sp>
      <p:sp>
        <p:nvSpPr>
          <p:cNvPr id="5" name="矩形 4"/>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4"/>
          <p:cNvSpPr>
            <a:spLocks noChangeArrowheads="1"/>
          </p:cNvSpPr>
          <p:nvPr/>
        </p:nvSpPr>
        <p:spPr bwMode="auto">
          <a:xfrm>
            <a:off x="7167868" y="343093"/>
            <a:ext cx="3379822" cy="637635"/>
          </a:xfrm>
          <a:prstGeom prst="rect">
            <a:avLst/>
          </a:prstGeom>
          <a:solidFill>
            <a:schemeClr val="accent5">
              <a:lumMod val="90000"/>
            </a:schemeClr>
          </a:solidFill>
          <a:ln w="9525">
            <a:noFill/>
            <a:miter lim="800000"/>
          </a:ln>
          <a:effectLst/>
        </p:spPr>
        <p:txBody>
          <a:bodyPr wrap="square" lIns="91402" tIns="45700" rIns="91402" bIns="45700" anchor="ctr">
            <a:spAutoFit/>
          </a:bodyPr>
          <a:lstStyle/>
          <a:p>
            <a:pPr algn="ct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设备完好性</a:t>
            </a:r>
            <a:endParaRPr lang="en-US" altLang="zh-CN"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pic>
        <p:nvPicPr>
          <p:cNvPr id="3" name="图片 2"/>
          <p:cNvPicPr>
            <a:picLocks noChangeAspect="1"/>
          </p:cNvPicPr>
          <p:nvPr/>
        </p:nvPicPr>
        <p:blipFill>
          <a:blip r:embed="rId1" cstate="print"/>
          <a:stretch>
            <a:fillRect/>
          </a:stretch>
        </p:blipFill>
        <p:spPr>
          <a:xfrm>
            <a:off x="3431704" y="1357535"/>
            <a:ext cx="8333953" cy="4860243"/>
          </a:xfrm>
          <a:prstGeom prst="rect">
            <a:avLst/>
          </a:prstGeom>
          <a:ln>
            <a:solidFill>
              <a:srgbClr val="FF0000"/>
            </a:solidFill>
          </a:ln>
        </p:spPr>
      </p:pic>
      <p:sp>
        <p:nvSpPr>
          <p:cNvPr id="4" name="矩形 3"/>
          <p:cNvSpPr/>
          <p:nvPr/>
        </p:nvSpPr>
        <p:spPr>
          <a:xfrm>
            <a:off x="767408" y="3325991"/>
            <a:ext cx="2339102" cy="461665"/>
          </a:xfrm>
          <a:prstGeom prst="rect">
            <a:avLst/>
          </a:prstGeom>
          <a:solidFill>
            <a:schemeClr val="accent1"/>
          </a:solidFill>
        </p:spPr>
        <p:txBody>
          <a:bodyPr wrap="none">
            <a:spAutoFit/>
          </a:bodyPr>
          <a:lstStyle/>
          <a:p>
            <a:r>
              <a:rPr lang="zh-CN" altLang="en-US" sz="2400" b="0" dirty="0">
                <a:solidFill>
                  <a:srgbClr val="FF0000"/>
                </a:solidFill>
                <a:latin typeface="黑体" panose="02010609060101010101" pitchFamily="49" charset="-122"/>
                <a:ea typeface="黑体" panose="02010609060101010101" pitchFamily="49" charset="-122"/>
              </a:rPr>
              <a:t>事后维修及特点</a:t>
            </a:r>
            <a:endParaRPr lang="zh-CN" altLang="en-US" sz="2400" dirty="0">
              <a:latin typeface="黑体" panose="02010609060101010101" pitchFamily="49" charset="-122"/>
              <a:ea typeface="黑体" panose="02010609060101010101" pitchFamily="49" charset="-122"/>
            </a:endParaRPr>
          </a:p>
        </p:txBody>
      </p:sp>
      <p:sp>
        <p:nvSpPr>
          <p:cNvPr id="6" name="矩形 5"/>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4"/>
          <p:cNvSpPr>
            <a:spLocks noChangeArrowheads="1"/>
          </p:cNvSpPr>
          <p:nvPr/>
        </p:nvSpPr>
        <p:spPr bwMode="auto">
          <a:xfrm>
            <a:off x="7167868" y="343093"/>
            <a:ext cx="3379822" cy="637635"/>
          </a:xfrm>
          <a:prstGeom prst="rect">
            <a:avLst/>
          </a:prstGeom>
          <a:solidFill>
            <a:schemeClr val="accent5">
              <a:lumMod val="90000"/>
            </a:schemeClr>
          </a:solidFill>
          <a:ln w="9525">
            <a:noFill/>
            <a:miter lim="800000"/>
          </a:ln>
          <a:effectLst/>
        </p:spPr>
        <p:txBody>
          <a:bodyPr wrap="square" lIns="91402" tIns="45700" rIns="91402" bIns="45700" anchor="ctr">
            <a:spAutoFit/>
          </a:bodyPr>
          <a:lstStyle/>
          <a:p>
            <a:pPr algn="ct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设备完好性</a:t>
            </a:r>
            <a:endParaRPr lang="en-US" altLang="zh-CN"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sp>
        <p:nvSpPr>
          <p:cNvPr id="2" name="矩形 1"/>
          <p:cNvSpPr/>
          <p:nvPr/>
        </p:nvSpPr>
        <p:spPr>
          <a:xfrm>
            <a:off x="560782" y="1268760"/>
            <a:ext cx="11295857" cy="4755148"/>
          </a:xfrm>
          <a:prstGeom prst="rect">
            <a:avLst/>
          </a:prstGeom>
          <a:ln>
            <a:solidFill>
              <a:srgbClr val="FF0000"/>
            </a:solidFill>
          </a:ln>
        </p:spPr>
        <p:txBody>
          <a:bodyPr wrap="square">
            <a:spAutoFit/>
          </a:bodyPr>
          <a:lstStyle/>
          <a:p>
            <a:pPr>
              <a:spcBef>
                <a:spcPts val="600"/>
              </a:spcBef>
              <a:spcAft>
                <a:spcPts val="600"/>
              </a:spcAft>
            </a:pPr>
            <a:r>
              <a:rPr lang="zh-CN" altLang="en-US" sz="2400" dirty="0">
                <a:solidFill>
                  <a:srgbClr val="000000"/>
                </a:solidFill>
                <a:latin typeface="微软雅黑" panose="020B0503020204020204" pitchFamily="34" charset="-122"/>
                <a:ea typeface="微软雅黑" panose="020B0503020204020204" pitchFamily="34" charset="-122"/>
              </a:rPr>
              <a:t>预防性维修</a:t>
            </a:r>
            <a:r>
              <a:rPr lang="zh-CN" altLang="en-US" sz="2400" b="0" dirty="0">
                <a:solidFill>
                  <a:srgbClr val="000000"/>
                </a:solidFill>
                <a:latin typeface="+mn-ea"/>
                <a:ea typeface="+mn-ea"/>
              </a:rPr>
              <a:t>是一种系统性的、预先排定的检查、测验及监控程序，目的在于防止早期故障、增加可靠性，同时延长设备的经济寿命。</a:t>
            </a:r>
            <a:endParaRPr lang="zh-CN" altLang="en-US" sz="2400" b="0" dirty="0">
              <a:solidFill>
                <a:srgbClr val="000000"/>
              </a:solidFill>
              <a:latin typeface="+mn-ea"/>
              <a:ea typeface="+mn-ea"/>
            </a:endParaRPr>
          </a:p>
          <a:p>
            <a:pPr>
              <a:spcBef>
                <a:spcPts val="600"/>
              </a:spcBef>
              <a:spcAft>
                <a:spcPts val="600"/>
              </a:spcAft>
            </a:pPr>
            <a:r>
              <a:rPr lang="zh-CN" altLang="en-US" sz="2400" b="0" dirty="0">
                <a:solidFill>
                  <a:srgbClr val="000000"/>
                </a:solidFill>
                <a:latin typeface="+mn-ea"/>
                <a:ea typeface="+mn-ea"/>
              </a:rPr>
              <a:t>预防性维修有定时更换、修理的方式和定期检查并根据检查结果来安排近期的检修计划的方式，后者是我们常用的。</a:t>
            </a:r>
            <a:endParaRPr lang="en-US" altLang="zh-CN" sz="2400" b="0" dirty="0">
              <a:solidFill>
                <a:srgbClr val="000000"/>
              </a:solidFill>
              <a:latin typeface="+mn-ea"/>
              <a:ea typeface="+mn-ea"/>
            </a:endParaRPr>
          </a:p>
          <a:p>
            <a:endParaRPr lang="zh-CN" altLang="en-US" sz="2400" b="0" dirty="0">
              <a:solidFill>
                <a:srgbClr val="000000"/>
              </a:solidFill>
              <a:latin typeface="+mn-ea"/>
              <a:ea typeface="+mn-ea"/>
            </a:endParaRPr>
          </a:p>
          <a:p>
            <a:r>
              <a:rPr lang="zh-CN" altLang="en-US" sz="2400" dirty="0">
                <a:solidFill>
                  <a:srgbClr val="000000"/>
                </a:solidFill>
                <a:latin typeface="微软雅黑" panose="020B0503020204020204" pitchFamily="34" charset="-122"/>
                <a:ea typeface="微软雅黑" panose="020B0503020204020204" pitchFamily="34" charset="-122"/>
              </a:rPr>
              <a:t>特点：</a:t>
            </a:r>
            <a:endParaRPr lang="zh-CN" altLang="en-US" sz="2400" b="0" dirty="0">
              <a:solidFill>
                <a:srgbClr val="000000"/>
              </a:solidFill>
              <a:latin typeface="微软雅黑" panose="020B0503020204020204" pitchFamily="34" charset="-122"/>
              <a:ea typeface="微软雅黑" panose="020B0503020204020204" pitchFamily="34" charset="-122"/>
            </a:endParaRPr>
          </a:p>
          <a:p>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以时间为基础的、系统性的；</a:t>
            </a:r>
            <a:endParaRPr lang="zh-CN" altLang="en-US" sz="2400" b="0" dirty="0">
              <a:solidFill>
                <a:srgbClr val="000000"/>
              </a:solidFill>
              <a:latin typeface="微软雅黑" panose="020B0503020204020204" pitchFamily="34" charset="-122"/>
              <a:ea typeface="微软雅黑" panose="020B0503020204020204" pitchFamily="34" charset="-122"/>
            </a:endParaRPr>
          </a:p>
          <a:p>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计划、组织更好，减少了时间上的损失；</a:t>
            </a:r>
            <a:endParaRPr lang="zh-CN" altLang="en-US" sz="2400" b="0" dirty="0">
              <a:solidFill>
                <a:srgbClr val="000000"/>
              </a:solidFill>
              <a:latin typeface="微软雅黑" panose="020B0503020204020204" pitchFamily="34" charset="-122"/>
              <a:ea typeface="微软雅黑" panose="020B0503020204020204" pitchFamily="34" charset="-122"/>
            </a:endParaRPr>
          </a:p>
          <a:p>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绝大部分故障能在发生前进行处理：</a:t>
            </a:r>
            <a:endParaRPr lang="zh-CN" altLang="en-US" sz="2400" b="0" dirty="0">
              <a:solidFill>
                <a:srgbClr val="000000"/>
              </a:solidFill>
              <a:latin typeface="微软雅黑" panose="020B0503020204020204" pitchFamily="34" charset="-122"/>
              <a:ea typeface="微软雅黑" panose="020B0503020204020204" pitchFamily="34" charset="-122"/>
            </a:endParaRPr>
          </a:p>
          <a:p>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设备性能大大提高；</a:t>
            </a:r>
            <a:endParaRPr lang="zh-CN" altLang="en-US" sz="2400" b="0" dirty="0">
              <a:solidFill>
                <a:srgbClr val="000000"/>
              </a:solidFill>
              <a:latin typeface="微软雅黑" panose="020B0503020204020204" pitchFamily="34" charset="-122"/>
              <a:ea typeface="微软雅黑" panose="020B0503020204020204" pitchFamily="34" charset="-122"/>
            </a:endParaRPr>
          </a:p>
          <a:p>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预防性计划的编制有些要依赖于技术管理人员的直觉与经验，依赖于设备的平均无故障时间。</a:t>
            </a:r>
            <a:endParaRPr lang="zh-CN" altLang="en-US" sz="2400" dirty="0"/>
          </a:p>
        </p:txBody>
      </p:sp>
      <p:sp>
        <p:nvSpPr>
          <p:cNvPr id="5" name="矩形 4"/>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4"/>
          <p:cNvSpPr>
            <a:spLocks noChangeArrowheads="1"/>
          </p:cNvSpPr>
          <p:nvPr/>
        </p:nvSpPr>
        <p:spPr bwMode="auto">
          <a:xfrm>
            <a:off x="7167868" y="343093"/>
            <a:ext cx="3379822" cy="637635"/>
          </a:xfrm>
          <a:prstGeom prst="rect">
            <a:avLst/>
          </a:prstGeom>
          <a:solidFill>
            <a:schemeClr val="accent5">
              <a:lumMod val="90000"/>
            </a:schemeClr>
          </a:solidFill>
          <a:ln w="9525">
            <a:noFill/>
            <a:miter lim="800000"/>
          </a:ln>
          <a:effectLst/>
        </p:spPr>
        <p:txBody>
          <a:bodyPr wrap="square" lIns="91402" tIns="45700" rIns="91402" bIns="45700" anchor="ctr">
            <a:spAutoFit/>
          </a:bodyPr>
          <a:lstStyle/>
          <a:p>
            <a:pPr algn="ct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设备完好性</a:t>
            </a:r>
            <a:endParaRPr lang="en-US" altLang="zh-CN"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pic>
        <p:nvPicPr>
          <p:cNvPr id="3" name="图片 2"/>
          <p:cNvPicPr>
            <a:picLocks noChangeAspect="1"/>
          </p:cNvPicPr>
          <p:nvPr/>
        </p:nvPicPr>
        <p:blipFill>
          <a:blip r:embed="rId1" cstate="print"/>
          <a:stretch>
            <a:fillRect/>
          </a:stretch>
        </p:blipFill>
        <p:spPr>
          <a:xfrm>
            <a:off x="3935760" y="1412776"/>
            <a:ext cx="7548034" cy="5018973"/>
          </a:xfrm>
          <a:prstGeom prst="rect">
            <a:avLst/>
          </a:prstGeom>
          <a:ln>
            <a:solidFill>
              <a:srgbClr val="FF0000"/>
            </a:solidFill>
          </a:ln>
        </p:spPr>
      </p:pic>
      <p:sp>
        <p:nvSpPr>
          <p:cNvPr id="6" name="矩形 5"/>
          <p:cNvSpPr/>
          <p:nvPr/>
        </p:nvSpPr>
        <p:spPr>
          <a:xfrm>
            <a:off x="767408" y="3325991"/>
            <a:ext cx="2646878" cy="461665"/>
          </a:xfrm>
          <a:prstGeom prst="rect">
            <a:avLst/>
          </a:prstGeom>
          <a:solidFill>
            <a:schemeClr val="accent1"/>
          </a:solidFill>
        </p:spPr>
        <p:txBody>
          <a:bodyPr wrap="none">
            <a:spAutoFit/>
          </a:bodyPr>
          <a:lstStyle/>
          <a:p>
            <a:r>
              <a:rPr lang="zh-CN" altLang="en-US" sz="2400" b="0" dirty="0">
                <a:solidFill>
                  <a:srgbClr val="FF0000"/>
                </a:solidFill>
                <a:latin typeface="黑体" panose="02010609060101010101" pitchFamily="49" charset="-122"/>
                <a:ea typeface="黑体" panose="02010609060101010101" pitchFamily="49" charset="-122"/>
              </a:rPr>
              <a:t>预防性维修及特点</a:t>
            </a:r>
            <a:endParaRPr lang="zh-CN" altLang="en-US" sz="2400" dirty="0">
              <a:latin typeface="黑体" panose="02010609060101010101" pitchFamily="49" charset="-122"/>
              <a:ea typeface="黑体" panose="02010609060101010101" pitchFamily="49" charset="-122"/>
            </a:endParaRPr>
          </a:p>
        </p:txBody>
      </p:sp>
      <p:sp>
        <p:nvSpPr>
          <p:cNvPr id="7" name="矩形 6"/>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4"/>
          <p:cNvSpPr>
            <a:spLocks noChangeArrowheads="1"/>
          </p:cNvSpPr>
          <p:nvPr/>
        </p:nvSpPr>
        <p:spPr bwMode="auto">
          <a:xfrm>
            <a:off x="7167868" y="343093"/>
            <a:ext cx="3379822" cy="637635"/>
          </a:xfrm>
          <a:prstGeom prst="rect">
            <a:avLst/>
          </a:prstGeom>
          <a:solidFill>
            <a:schemeClr val="accent5">
              <a:lumMod val="90000"/>
            </a:schemeClr>
          </a:solidFill>
          <a:ln w="9525">
            <a:noFill/>
            <a:miter lim="800000"/>
          </a:ln>
          <a:effectLst/>
        </p:spPr>
        <p:txBody>
          <a:bodyPr wrap="square" lIns="91402" tIns="45700" rIns="91402" bIns="45700" anchor="ctr">
            <a:spAutoFit/>
          </a:bodyPr>
          <a:lstStyle/>
          <a:p>
            <a:pPr algn="ct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设备完好性</a:t>
            </a:r>
            <a:endParaRPr lang="en-US" altLang="zh-CN"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sp>
        <p:nvSpPr>
          <p:cNvPr id="2" name="矩形 1"/>
          <p:cNvSpPr/>
          <p:nvPr/>
        </p:nvSpPr>
        <p:spPr>
          <a:xfrm>
            <a:off x="560783" y="1505397"/>
            <a:ext cx="11295857" cy="4524315"/>
          </a:xfrm>
          <a:prstGeom prst="rect">
            <a:avLst/>
          </a:prstGeom>
          <a:ln>
            <a:solidFill>
              <a:srgbClr val="FF0000"/>
            </a:solidFill>
          </a:ln>
        </p:spPr>
        <p:txBody>
          <a:bodyPr wrap="square">
            <a:spAutoFit/>
          </a:bodyPr>
          <a:lstStyle/>
          <a:p>
            <a:r>
              <a:rPr lang="zh-CN" altLang="en-US" sz="2400" b="0" dirty="0">
                <a:solidFill>
                  <a:srgbClr val="FF0000"/>
                </a:solidFill>
                <a:latin typeface="黑体" panose="02010609060101010101" pitchFamily="49" charset="-122"/>
                <a:ea typeface="黑体" panose="02010609060101010101" pitchFamily="49" charset="-122"/>
              </a:rPr>
              <a:t>预知性维修</a:t>
            </a:r>
            <a:r>
              <a:rPr lang="zh-CN" altLang="en-US" sz="2400" b="0" dirty="0">
                <a:solidFill>
                  <a:srgbClr val="000000"/>
                </a:solidFill>
                <a:latin typeface="+mn-ea"/>
                <a:ea typeface="+mn-ea"/>
              </a:rPr>
              <a:t>是一种根据设备运转状况来进行的一种更高级的预防性维修。能对设备的实际状况进行周期性监控及处理，能够为设备维修计划的编制提供数据，根据实际收集的数据，使我们所有的维修活动都可以按照“需要”为基础进行安排。</a:t>
            </a:r>
            <a:endParaRPr lang="zh-CN" altLang="en-US" sz="2400" b="0" dirty="0">
              <a:solidFill>
                <a:srgbClr val="000000"/>
              </a:solidFill>
              <a:latin typeface="+mn-ea"/>
              <a:ea typeface="+mn-ea"/>
            </a:endParaRPr>
          </a:p>
          <a:p>
            <a:r>
              <a:rPr lang="zh-CN" altLang="en-US" sz="2400" dirty="0">
                <a:solidFill>
                  <a:srgbClr val="000000"/>
                </a:solidFill>
                <a:latin typeface="微软雅黑" panose="020B0503020204020204" pitchFamily="34" charset="-122"/>
                <a:ea typeface="微软雅黑" panose="020B0503020204020204" pitchFamily="34" charset="-122"/>
              </a:rPr>
              <a:t>    </a:t>
            </a:r>
            <a:endParaRPr lang="en-US" altLang="zh-CN" sz="2400" dirty="0">
              <a:solidFill>
                <a:srgbClr val="000000"/>
              </a:solidFill>
              <a:latin typeface="微软雅黑" panose="020B0503020204020204" pitchFamily="34" charset="-122"/>
              <a:ea typeface="微软雅黑" panose="020B0503020204020204" pitchFamily="34" charset="-122"/>
            </a:endParaRPr>
          </a:p>
          <a:p>
            <a:r>
              <a:rPr lang="zh-CN" altLang="en-US" sz="2400" dirty="0">
                <a:solidFill>
                  <a:srgbClr val="000000"/>
                </a:solidFill>
                <a:latin typeface="微软雅黑" panose="020B0503020204020204" pitchFamily="34" charset="-122"/>
                <a:ea typeface="微软雅黑" panose="020B0503020204020204" pitchFamily="34" charset="-122"/>
              </a:rPr>
              <a:t>特点：</a:t>
            </a:r>
            <a:endParaRPr lang="zh-CN" altLang="en-US" sz="2400" b="0" dirty="0">
              <a:solidFill>
                <a:srgbClr val="000000"/>
              </a:solidFill>
              <a:latin typeface="微软雅黑" panose="020B0503020204020204" pitchFamily="34" charset="-122"/>
              <a:ea typeface="微软雅黑" panose="020B0503020204020204" pitchFamily="34" charset="-122"/>
            </a:endParaRPr>
          </a:p>
          <a:p>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是一种预防性维修模式</a:t>
            </a:r>
            <a:endParaRPr lang="zh-CN" altLang="en-US" sz="2400" b="0" dirty="0">
              <a:solidFill>
                <a:srgbClr val="000000"/>
              </a:solidFill>
              <a:latin typeface="微软雅黑" panose="020B0503020204020204" pitchFamily="34" charset="-122"/>
              <a:ea typeface="微软雅黑" panose="020B0503020204020204" pitchFamily="34" charset="-122"/>
            </a:endParaRPr>
          </a:p>
          <a:p>
            <a:r>
              <a:rPr lang="zh-CN" altLang="en-US" sz="2400" b="0" dirty="0">
                <a:solidFill>
                  <a:srgbClr val="000000"/>
                </a:solidFill>
                <a:latin typeface="Times New Roman" panose="02020603050405020304" pitchFamily="18" charset="0"/>
                <a:ea typeface="微软雅黑" panose="020B0503020204020204" pitchFamily="34" charset="-122"/>
              </a:rPr>
              <a:t>*</a:t>
            </a:r>
            <a:r>
              <a:rPr lang="zh-CN" altLang="en-US" sz="2400" b="0" dirty="0">
                <a:solidFill>
                  <a:srgbClr val="000000"/>
                </a:solidFill>
                <a:latin typeface="微软雅黑" panose="020B0503020204020204" pitchFamily="34" charset="-122"/>
                <a:ea typeface="微软雅黑" panose="020B0503020204020204" pitchFamily="34" charset="-122"/>
              </a:rPr>
              <a:t>不依赖于设备的平均无故障时间；</a:t>
            </a:r>
            <a:endParaRPr lang="zh-CN" altLang="en-US" sz="2400" b="0" dirty="0">
              <a:solidFill>
                <a:srgbClr val="000000"/>
              </a:solidFill>
              <a:latin typeface="微软雅黑" panose="020B0503020204020204" pitchFamily="34" charset="-122"/>
              <a:ea typeface="微软雅黑" panose="020B0503020204020204" pitchFamily="34" charset="-122"/>
            </a:endParaRPr>
          </a:p>
          <a:p>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监控设备的运转的实际数据</a:t>
            </a:r>
            <a:endParaRPr lang="zh-CN" altLang="en-US" sz="2400" b="0" dirty="0">
              <a:solidFill>
                <a:srgbClr val="000000"/>
              </a:solidFill>
              <a:latin typeface="微软雅黑" panose="020B0503020204020204" pitchFamily="34" charset="-122"/>
              <a:ea typeface="微软雅黑" panose="020B0503020204020204" pitchFamily="34" charset="-122"/>
            </a:endParaRPr>
          </a:p>
          <a:p>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连续对参数（振动、温度记录、）进行监控和分析；</a:t>
            </a:r>
            <a:endParaRPr lang="zh-CN" altLang="en-US" sz="2400" b="0" dirty="0">
              <a:solidFill>
                <a:srgbClr val="000000"/>
              </a:solidFill>
              <a:latin typeface="微软雅黑" panose="020B0503020204020204" pitchFamily="34" charset="-122"/>
              <a:ea typeface="微软雅黑" panose="020B0503020204020204" pitchFamily="34" charset="-122"/>
            </a:endParaRPr>
          </a:p>
          <a:p>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促进较高的设备利用率和可靠性；</a:t>
            </a:r>
            <a:endParaRPr lang="zh-CN" altLang="en-US" sz="2400" b="0" dirty="0">
              <a:solidFill>
                <a:srgbClr val="000000"/>
              </a:solidFill>
              <a:latin typeface="微软雅黑" panose="020B0503020204020204" pitchFamily="34" charset="-122"/>
              <a:ea typeface="微软雅黑" panose="020B0503020204020204" pitchFamily="34" charset="-122"/>
            </a:endParaRPr>
          </a:p>
          <a:p>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延长设备的寿命；</a:t>
            </a:r>
            <a:endParaRPr lang="zh-CN" altLang="en-US" sz="2400" b="0" dirty="0">
              <a:solidFill>
                <a:srgbClr val="000000"/>
              </a:solidFill>
              <a:latin typeface="微软雅黑" panose="020B0503020204020204" pitchFamily="34" charset="-122"/>
              <a:ea typeface="微软雅黑" panose="020B0503020204020204" pitchFamily="34" charset="-122"/>
            </a:endParaRPr>
          </a:p>
          <a:p>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大大降低维修成本。</a:t>
            </a:r>
            <a:endParaRPr lang="zh-CN" altLang="en-US" sz="2400" dirty="0"/>
          </a:p>
        </p:txBody>
      </p:sp>
      <p:sp>
        <p:nvSpPr>
          <p:cNvPr id="5" name="矩形 4"/>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4"/>
          <p:cNvSpPr>
            <a:spLocks noChangeArrowheads="1"/>
          </p:cNvSpPr>
          <p:nvPr/>
        </p:nvSpPr>
        <p:spPr bwMode="auto">
          <a:xfrm>
            <a:off x="7167868" y="343093"/>
            <a:ext cx="3379822" cy="637635"/>
          </a:xfrm>
          <a:prstGeom prst="rect">
            <a:avLst/>
          </a:prstGeom>
          <a:solidFill>
            <a:schemeClr val="accent5">
              <a:lumMod val="90000"/>
            </a:schemeClr>
          </a:solidFill>
          <a:ln w="9525">
            <a:noFill/>
            <a:miter lim="800000"/>
          </a:ln>
          <a:effectLst/>
        </p:spPr>
        <p:txBody>
          <a:bodyPr wrap="square" lIns="91402" tIns="45700" rIns="91402" bIns="45700" anchor="ctr">
            <a:spAutoFit/>
          </a:bodyPr>
          <a:lstStyle/>
          <a:p>
            <a:pPr algn="ct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设备完好性</a:t>
            </a:r>
            <a:endParaRPr lang="en-US" altLang="zh-CN"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pic>
        <p:nvPicPr>
          <p:cNvPr id="3" name="图片 2"/>
          <p:cNvPicPr>
            <a:picLocks noChangeAspect="1"/>
          </p:cNvPicPr>
          <p:nvPr/>
        </p:nvPicPr>
        <p:blipFill>
          <a:blip r:embed="rId1" cstate="print"/>
          <a:stretch>
            <a:fillRect/>
          </a:stretch>
        </p:blipFill>
        <p:spPr>
          <a:xfrm>
            <a:off x="3647728" y="1340768"/>
            <a:ext cx="8340997" cy="5038866"/>
          </a:xfrm>
          <a:prstGeom prst="rect">
            <a:avLst/>
          </a:prstGeom>
          <a:ln>
            <a:solidFill>
              <a:srgbClr val="FF0000"/>
            </a:solidFill>
          </a:ln>
        </p:spPr>
      </p:pic>
      <p:sp>
        <p:nvSpPr>
          <p:cNvPr id="6" name="矩形 5"/>
          <p:cNvSpPr/>
          <p:nvPr/>
        </p:nvSpPr>
        <p:spPr>
          <a:xfrm>
            <a:off x="623392" y="3397963"/>
            <a:ext cx="2646878" cy="461665"/>
          </a:xfrm>
          <a:prstGeom prst="rect">
            <a:avLst/>
          </a:prstGeom>
          <a:solidFill>
            <a:schemeClr val="accent1"/>
          </a:solidFill>
        </p:spPr>
        <p:txBody>
          <a:bodyPr wrap="none">
            <a:spAutoFit/>
          </a:bodyPr>
          <a:lstStyle/>
          <a:p>
            <a:r>
              <a:rPr lang="zh-CN" altLang="en-US" sz="2400" b="0" dirty="0">
                <a:solidFill>
                  <a:srgbClr val="FF0000"/>
                </a:solidFill>
                <a:latin typeface="黑体" panose="02010609060101010101" pitchFamily="49" charset="-122"/>
                <a:ea typeface="黑体" panose="02010609060101010101" pitchFamily="49" charset="-122"/>
              </a:rPr>
              <a:t>预知性维修及特点</a:t>
            </a:r>
            <a:endParaRPr lang="zh-CN" altLang="en-US" sz="2400" dirty="0">
              <a:latin typeface="黑体" panose="02010609060101010101" pitchFamily="49" charset="-122"/>
              <a:ea typeface="黑体" panose="02010609060101010101" pitchFamily="49" charset="-122"/>
            </a:endParaRPr>
          </a:p>
        </p:txBody>
      </p:sp>
      <p:sp>
        <p:nvSpPr>
          <p:cNvPr id="7" name="矩形 6"/>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551384" y="1357314"/>
            <a:ext cx="11161239" cy="3785652"/>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600"/>
              </a:lnSpc>
            </a:pPr>
            <a:r>
              <a:rPr lang="zh-CN" altLang="en-US" sz="2400" dirty="0">
                <a:solidFill>
                  <a:srgbClr val="FF0000"/>
                </a:solidFill>
                <a:latin typeface="等线" panose="02010600030101010101" pitchFamily="2" charset="-122"/>
                <a:ea typeface="等线" panose="02010600030101010101" pitchFamily="2" charset="-122"/>
              </a:rPr>
              <a:t>        </a:t>
            </a:r>
            <a:r>
              <a:rPr lang="zh-CN" altLang="en-US" sz="2400" dirty="0">
                <a:solidFill>
                  <a:schemeClr val="tx1"/>
                </a:solidFill>
                <a:latin typeface="黑体" panose="02010609060101010101" pitchFamily="49" charset="-122"/>
                <a:ea typeface="黑体" panose="02010609060101010101" pitchFamily="49" charset="-122"/>
              </a:rPr>
              <a:t>（</a:t>
            </a:r>
            <a:r>
              <a:rPr lang="en-US" altLang="zh-CN" sz="2400" dirty="0">
                <a:solidFill>
                  <a:schemeClr val="tx1"/>
                </a:solidFill>
                <a:latin typeface="黑体" panose="02010609060101010101" pitchFamily="49" charset="-122"/>
                <a:ea typeface="黑体" panose="02010609060101010101" pitchFamily="49" charset="-122"/>
              </a:rPr>
              <a:t>2</a:t>
            </a:r>
            <a:r>
              <a:rPr lang="zh-CN" altLang="en-US" sz="2400" dirty="0">
                <a:solidFill>
                  <a:schemeClr val="tx1"/>
                </a:solidFill>
                <a:latin typeface="黑体" panose="02010609060101010101" pitchFamily="49" charset="-122"/>
                <a:ea typeface="黑体" panose="02010609060101010101" pitchFamily="49" charset="-122"/>
              </a:rPr>
              <a:t>）涉及危险化工工艺的特种作业人员未取得特种作业操作证、</a:t>
            </a:r>
            <a:r>
              <a:rPr lang="zh-CN" altLang="en-US" sz="2400" dirty="0">
                <a:solidFill>
                  <a:srgbClr val="FF0000"/>
                </a:solidFill>
                <a:latin typeface="黑体" panose="02010609060101010101" pitchFamily="49" charset="-122"/>
                <a:ea typeface="黑体" panose="02010609060101010101" pitchFamily="49" charset="-122"/>
              </a:rPr>
              <a:t>未取得高中或者相当于高中及以上学历。</a:t>
            </a:r>
            <a:endParaRPr lang="zh-CN" altLang="en-US" sz="2400" dirty="0">
              <a:solidFill>
                <a:srgbClr val="FF0000"/>
              </a:solidFill>
              <a:latin typeface="黑体" panose="02010609060101010101" pitchFamily="49" charset="-122"/>
              <a:ea typeface="黑体" panose="02010609060101010101" pitchFamily="49" charset="-122"/>
            </a:endParaRPr>
          </a:p>
          <a:p>
            <a:pPr algn="just">
              <a:lnSpc>
                <a:spcPts val="3600"/>
              </a:lnSpc>
            </a:pPr>
            <a:r>
              <a:rPr lang="zh-CN" altLang="en-US" sz="2400" dirty="0">
                <a:solidFill>
                  <a:schemeClr val="tx1"/>
                </a:solidFill>
                <a:latin typeface="黑体" panose="02010609060101010101" pitchFamily="49" charset="-122"/>
                <a:ea typeface="黑体" panose="02010609060101010101" pitchFamily="49" charset="-122"/>
              </a:rPr>
              <a:t>    （</a:t>
            </a:r>
            <a:r>
              <a:rPr lang="en-US" altLang="zh-CN" sz="2400" dirty="0">
                <a:solidFill>
                  <a:schemeClr val="tx1"/>
                </a:solidFill>
                <a:latin typeface="黑体" panose="02010609060101010101" pitchFamily="49" charset="-122"/>
                <a:ea typeface="黑体" panose="02010609060101010101" pitchFamily="49" charset="-122"/>
              </a:rPr>
              <a:t>3</a:t>
            </a:r>
            <a:r>
              <a:rPr lang="zh-CN" altLang="en-US" sz="2400" dirty="0">
                <a:solidFill>
                  <a:schemeClr val="tx1"/>
                </a:solidFill>
                <a:latin typeface="黑体" panose="02010609060101010101" pitchFamily="49" charset="-122"/>
                <a:ea typeface="黑体" panose="02010609060101010101" pitchFamily="49" charset="-122"/>
              </a:rPr>
              <a:t>）在役化工装置</a:t>
            </a:r>
            <a:r>
              <a:rPr lang="zh-CN" altLang="en-US" sz="2400" dirty="0">
                <a:solidFill>
                  <a:srgbClr val="FF0000"/>
                </a:solidFill>
                <a:latin typeface="黑体" panose="02010609060101010101" pitchFamily="49" charset="-122"/>
                <a:ea typeface="黑体" panose="02010609060101010101" pitchFamily="49" charset="-122"/>
              </a:rPr>
              <a:t>未经具有资质的单位设计</a:t>
            </a:r>
            <a:r>
              <a:rPr lang="zh-CN" altLang="en-US" sz="2400" dirty="0">
                <a:solidFill>
                  <a:schemeClr val="tx1"/>
                </a:solidFill>
                <a:latin typeface="黑体" panose="02010609060101010101" pitchFamily="49" charset="-122"/>
                <a:ea typeface="黑体" panose="02010609060101010101" pitchFamily="49" charset="-122"/>
              </a:rPr>
              <a:t>且未通过安全设计诊断。</a:t>
            </a:r>
            <a:endParaRPr lang="zh-CN" altLang="en-US" sz="2400" dirty="0">
              <a:solidFill>
                <a:schemeClr val="tx1"/>
              </a:solidFill>
              <a:latin typeface="黑体" panose="02010609060101010101" pitchFamily="49" charset="-122"/>
              <a:ea typeface="黑体" panose="02010609060101010101" pitchFamily="49" charset="-122"/>
            </a:endParaRPr>
          </a:p>
          <a:p>
            <a:pPr algn="just">
              <a:lnSpc>
                <a:spcPts val="3600"/>
              </a:lnSpc>
            </a:pPr>
            <a:r>
              <a:rPr lang="zh-CN" altLang="en-US" sz="2400" dirty="0">
                <a:solidFill>
                  <a:schemeClr val="tx1"/>
                </a:solidFill>
                <a:latin typeface="黑体" panose="02010609060101010101" pitchFamily="49" charset="-122"/>
                <a:ea typeface="黑体" panose="02010609060101010101" pitchFamily="49" charset="-122"/>
              </a:rPr>
              <a:t>    （</a:t>
            </a:r>
            <a:r>
              <a:rPr lang="en-US" altLang="zh-CN" sz="2400" dirty="0">
                <a:solidFill>
                  <a:schemeClr val="tx1"/>
                </a:solidFill>
                <a:latin typeface="黑体" panose="02010609060101010101" pitchFamily="49" charset="-122"/>
                <a:ea typeface="黑体" panose="02010609060101010101" pitchFamily="49" charset="-122"/>
              </a:rPr>
              <a:t>4</a:t>
            </a:r>
            <a:r>
              <a:rPr lang="zh-CN" altLang="en-US" sz="2400" dirty="0">
                <a:solidFill>
                  <a:schemeClr val="tx1"/>
                </a:solidFill>
                <a:latin typeface="黑体" panose="02010609060101010101" pitchFamily="49" charset="-122"/>
                <a:ea typeface="黑体" panose="02010609060101010101" pitchFamily="49" charset="-122"/>
              </a:rPr>
              <a:t>）外部安全防护距离不符合国家标准要求、存在重大外溢风险。</a:t>
            </a:r>
            <a:endParaRPr lang="zh-CN" altLang="en-US" sz="2400" dirty="0">
              <a:solidFill>
                <a:schemeClr val="tx1"/>
              </a:solidFill>
              <a:latin typeface="黑体" panose="02010609060101010101" pitchFamily="49" charset="-122"/>
              <a:ea typeface="黑体" panose="02010609060101010101" pitchFamily="49" charset="-122"/>
            </a:endParaRPr>
          </a:p>
          <a:p>
            <a:pPr algn="just">
              <a:lnSpc>
                <a:spcPts val="3600"/>
              </a:lnSpc>
            </a:pPr>
            <a:r>
              <a:rPr lang="zh-CN" altLang="en-US" sz="2400" dirty="0">
                <a:solidFill>
                  <a:schemeClr val="tx1"/>
                </a:solidFill>
                <a:latin typeface="黑体" panose="02010609060101010101" pitchFamily="49" charset="-122"/>
                <a:ea typeface="黑体" panose="02010609060101010101" pitchFamily="49" charset="-122"/>
              </a:rPr>
              <a:t>    （</a:t>
            </a:r>
            <a:r>
              <a:rPr lang="en-US" altLang="zh-CN" sz="2400" dirty="0">
                <a:solidFill>
                  <a:schemeClr val="tx1"/>
                </a:solidFill>
                <a:latin typeface="黑体" panose="02010609060101010101" pitchFamily="49" charset="-122"/>
                <a:ea typeface="黑体" panose="02010609060101010101" pitchFamily="49" charset="-122"/>
              </a:rPr>
              <a:t>5</a:t>
            </a:r>
            <a:r>
              <a:rPr lang="zh-CN" altLang="en-US" sz="2400" dirty="0">
                <a:solidFill>
                  <a:schemeClr val="tx1"/>
                </a:solidFill>
                <a:latin typeface="黑体" panose="02010609060101010101" pitchFamily="49" charset="-122"/>
                <a:ea typeface="黑体" panose="02010609060101010101" pitchFamily="49" charset="-122"/>
              </a:rPr>
              <a:t>）涉及</a:t>
            </a:r>
            <a:r>
              <a:rPr lang="en-US" altLang="zh-CN" sz="2400" dirty="0">
                <a:solidFill>
                  <a:schemeClr val="tx1"/>
                </a:solidFill>
                <a:latin typeface="黑体" panose="02010609060101010101" pitchFamily="49" charset="-122"/>
                <a:ea typeface="黑体" panose="02010609060101010101" pitchFamily="49" charset="-122"/>
              </a:rPr>
              <a:t>“</a:t>
            </a:r>
            <a:r>
              <a:rPr lang="zh-CN" altLang="en-US" sz="2400" dirty="0">
                <a:solidFill>
                  <a:schemeClr val="tx1"/>
                </a:solidFill>
                <a:latin typeface="黑体" panose="02010609060101010101" pitchFamily="49" charset="-122"/>
                <a:ea typeface="黑体" panose="02010609060101010101" pitchFamily="49" charset="-122"/>
              </a:rPr>
              <a:t>两重点一重大</a:t>
            </a:r>
            <a:r>
              <a:rPr lang="en-US" altLang="zh-CN" sz="2400" dirty="0">
                <a:solidFill>
                  <a:schemeClr val="tx1"/>
                </a:solidFill>
                <a:latin typeface="黑体" panose="02010609060101010101" pitchFamily="49" charset="-122"/>
                <a:ea typeface="黑体" panose="02010609060101010101" pitchFamily="49" charset="-122"/>
              </a:rPr>
              <a:t>”</a:t>
            </a:r>
            <a:r>
              <a:rPr lang="zh-CN" altLang="en-US" sz="2400" dirty="0">
                <a:solidFill>
                  <a:schemeClr val="tx1"/>
                </a:solidFill>
                <a:latin typeface="黑体" panose="02010609060101010101" pitchFamily="49" charset="-122"/>
                <a:ea typeface="黑体" panose="02010609060101010101" pitchFamily="49" charset="-122"/>
              </a:rPr>
              <a:t>装置或储存设施的</a:t>
            </a:r>
            <a:r>
              <a:rPr lang="zh-CN" altLang="en-US" sz="2400" dirty="0">
                <a:solidFill>
                  <a:srgbClr val="FF0000"/>
                </a:solidFill>
                <a:latin typeface="黑体" panose="02010609060101010101" pitchFamily="49" charset="-122"/>
                <a:ea typeface="黑体" panose="02010609060101010101" pitchFamily="49" charset="-122"/>
              </a:rPr>
              <a:t>自动化</a:t>
            </a:r>
            <a:r>
              <a:rPr lang="zh-CN" altLang="en-US" sz="2400" dirty="0">
                <a:solidFill>
                  <a:schemeClr val="tx1"/>
                </a:solidFill>
                <a:latin typeface="黑体" panose="02010609060101010101" pitchFamily="49" charset="-122"/>
                <a:ea typeface="黑体" panose="02010609060101010101" pitchFamily="49" charset="-122"/>
              </a:rPr>
              <a:t>控制设施不符合</a:t>
            </a:r>
            <a:r>
              <a:rPr lang="en-US" altLang="zh-CN" sz="2400" dirty="0">
                <a:solidFill>
                  <a:schemeClr val="tx1"/>
                </a:solidFill>
                <a:latin typeface="黑体" panose="02010609060101010101" pitchFamily="49" charset="-122"/>
                <a:ea typeface="黑体" panose="02010609060101010101" pitchFamily="49" charset="-122"/>
              </a:rPr>
              <a:t>《</a:t>
            </a:r>
            <a:r>
              <a:rPr lang="zh-CN" altLang="en-US" sz="2400" dirty="0">
                <a:solidFill>
                  <a:schemeClr val="tx1"/>
                </a:solidFill>
                <a:latin typeface="黑体" panose="02010609060101010101" pitchFamily="49" charset="-122"/>
                <a:ea typeface="黑体" panose="02010609060101010101" pitchFamily="49" charset="-122"/>
              </a:rPr>
              <a:t>危险化学品重大危险源监督管理暂行规定</a:t>
            </a:r>
            <a:r>
              <a:rPr lang="en-US" altLang="zh-CN" sz="2400" dirty="0">
                <a:solidFill>
                  <a:schemeClr val="tx1"/>
                </a:solidFill>
                <a:latin typeface="黑体" panose="02010609060101010101" pitchFamily="49" charset="-122"/>
                <a:ea typeface="黑体" panose="02010609060101010101" pitchFamily="49" charset="-122"/>
              </a:rPr>
              <a:t>》</a:t>
            </a:r>
            <a:r>
              <a:rPr lang="zh-CN" altLang="en-US" sz="2400" dirty="0">
                <a:solidFill>
                  <a:schemeClr val="tx1"/>
                </a:solidFill>
                <a:latin typeface="黑体" panose="02010609060101010101" pitchFamily="49" charset="-122"/>
                <a:ea typeface="黑体" panose="02010609060101010101" pitchFamily="49" charset="-122"/>
              </a:rPr>
              <a:t>（国家安全监管总局令第</a:t>
            </a:r>
            <a:r>
              <a:rPr lang="en-US" altLang="zh-CN" sz="2400" dirty="0">
                <a:solidFill>
                  <a:schemeClr val="tx1"/>
                </a:solidFill>
                <a:latin typeface="黑体" panose="02010609060101010101" pitchFamily="49" charset="-122"/>
                <a:ea typeface="黑体" panose="02010609060101010101" pitchFamily="49" charset="-122"/>
              </a:rPr>
              <a:t>40</a:t>
            </a:r>
            <a:r>
              <a:rPr lang="zh-CN" altLang="en-US" sz="2400" dirty="0">
                <a:solidFill>
                  <a:schemeClr val="tx1"/>
                </a:solidFill>
                <a:latin typeface="黑体" panose="02010609060101010101" pitchFamily="49" charset="-122"/>
                <a:ea typeface="黑体" panose="02010609060101010101" pitchFamily="49" charset="-122"/>
              </a:rPr>
              <a:t>号）等国家要求。</a:t>
            </a:r>
            <a:endParaRPr lang="zh-CN" altLang="en-US" sz="2400" dirty="0">
              <a:solidFill>
                <a:schemeClr val="tx1"/>
              </a:solidFill>
              <a:latin typeface="黑体" panose="02010609060101010101" pitchFamily="49" charset="-122"/>
              <a:ea typeface="黑体" panose="02010609060101010101" pitchFamily="49" charset="-122"/>
            </a:endParaRPr>
          </a:p>
          <a:p>
            <a:pPr algn="just">
              <a:lnSpc>
                <a:spcPts val="3600"/>
              </a:lnSpc>
            </a:pPr>
            <a:r>
              <a:rPr lang="zh-CN" altLang="en-US" sz="2400" dirty="0">
                <a:solidFill>
                  <a:schemeClr val="tx1"/>
                </a:solidFill>
                <a:latin typeface="黑体" panose="02010609060101010101" pitchFamily="49" charset="-122"/>
                <a:ea typeface="黑体" panose="02010609060101010101" pitchFamily="49" charset="-122"/>
              </a:rPr>
              <a:t>    （</a:t>
            </a:r>
            <a:r>
              <a:rPr lang="en-US" altLang="zh-CN" sz="2400" dirty="0">
                <a:solidFill>
                  <a:schemeClr val="tx1"/>
                </a:solidFill>
                <a:latin typeface="黑体" panose="02010609060101010101" pitchFamily="49" charset="-122"/>
                <a:ea typeface="黑体" panose="02010609060101010101" pitchFamily="49" charset="-122"/>
              </a:rPr>
              <a:t>6</a:t>
            </a:r>
            <a:r>
              <a:rPr lang="zh-CN" altLang="en-US" sz="2400" dirty="0">
                <a:solidFill>
                  <a:schemeClr val="tx1"/>
                </a:solidFill>
                <a:latin typeface="黑体" panose="02010609060101010101" pitchFamily="49" charset="-122"/>
                <a:ea typeface="黑体" panose="02010609060101010101" pitchFamily="49" charset="-122"/>
              </a:rPr>
              <a:t>）化工装置、危险化学品设施</a:t>
            </a:r>
            <a:r>
              <a:rPr lang="en-US" altLang="zh-CN" sz="2400" dirty="0">
                <a:solidFill>
                  <a:srgbClr val="FF0000"/>
                </a:solidFill>
                <a:latin typeface="黑体" panose="02010609060101010101" pitchFamily="49" charset="-122"/>
                <a:ea typeface="黑体" panose="02010609060101010101" pitchFamily="49" charset="-122"/>
              </a:rPr>
              <a:t>“</a:t>
            </a:r>
            <a:r>
              <a:rPr lang="zh-CN" altLang="en-US" sz="2400" dirty="0">
                <a:solidFill>
                  <a:srgbClr val="FF0000"/>
                </a:solidFill>
                <a:latin typeface="黑体" panose="02010609060101010101" pitchFamily="49" charset="-122"/>
                <a:ea typeface="黑体" panose="02010609060101010101" pitchFamily="49" charset="-122"/>
              </a:rPr>
              <a:t>带病</a:t>
            </a:r>
            <a:r>
              <a:rPr lang="en-US" altLang="zh-CN" sz="2400" dirty="0">
                <a:solidFill>
                  <a:srgbClr val="FF0000"/>
                </a:solidFill>
                <a:latin typeface="黑体" panose="02010609060101010101" pitchFamily="49" charset="-122"/>
                <a:ea typeface="黑体" panose="02010609060101010101" pitchFamily="49" charset="-122"/>
              </a:rPr>
              <a:t>”</a:t>
            </a:r>
            <a:r>
              <a:rPr lang="zh-CN" altLang="en-US" sz="2400" dirty="0">
                <a:solidFill>
                  <a:srgbClr val="FF0000"/>
                </a:solidFill>
                <a:latin typeface="黑体" panose="02010609060101010101" pitchFamily="49" charset="-122"/>
                <a:ea typeface="黑体" panose="02010609060101010101" pitchFamily="49" charset="-122"/>
              </a:rPr>
              <a:t>运行</a:t>
            </a:r>
            <a:r>
              <a:rPr lang="zh-CN" altLang="en-US" sz="2400" dirty="0">
                <a:solidFill>
                  <a:schemeClr val="tx1"/>
                </a:solidFill>
                <a:latin typeface="黑体" panose="02010609060101010101" pitchFamily="49" charset="-122"/>
                <a:ea typeface="黑体" panose="02010609060101010101" pitchFamily="49" charset="-122"/>
              </a:rPr>
              <a:t>。</a:t>
            </a:r>
            <a:endParaRPr lang="zh-CN" altLang="en-US" sz="2400" dirty="0">
              <a:solidFill>
                <a:schemeClr val="tx1"/>
              </a:solidFill>
              <a:latin typeface="黑体" panose="02010609060101010101" pitchFamily="49" charset="-122"/>
              <a:ea typeface="黑体" panose="02010609060101010101" pitchFamily="49" charset="-122"/>
            </a:endParaRP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4"/>
          <p:cNvSpPr>
            <a:spLocks noChangeArrowheads="1"/>
          </p:cNvSpPr>
          <p:nvPr/>
        </p:nvSpPr>
        <p:spPr bwMode="auto">
          <a:xfrm>
            <a:off x="7167868" y="343093"/>
            <a:ext cx="3379822" cy="637635"/>
          </a:xfrm>
          <a:prstGeom prst="rect">
            <a:avLst/>
          </a:prstGeom>
          <a:solidFill>
            <a:schemeClr val="accent5">
              <a:lumMod val="90000"/>
            </a:schemeClr>
          </a:solidFill>
          <a:ln w="9525">
            <a:noFill/>
            <a:miter lim="800000"/>
          </a:ln>
          <a:effectLst/>
        </p:spPr>
        <p:txBody>
          <a:bodyPr wrap="square" lIns="91402" tIns="45700" rIns="91402" bIns="45700" anchor="ctr">
            <a:spAutoFit/>
          </a:bodyPr>
          <a:lstStyle/>
          <a:p>
            <a:pPr algn="ctr" defTabSz="1075055">
              <a:lnSpc>
                <a:spcPct val="150000"/>
              </a:lnSpc>
              <a:defRPr/>
            </a:pPr>
            <a:r>
              <a:rPr lang="zh-CN" altLang="en-US" sz="2800" dirty="0">
                <a:solidFill>
                  <a:srgbClr val="FF0000"/>
                </a:solidFill>
                <a:effectLst>
                  <a:outerShdw blurRad="38100" dist="38100" dir="2700000" algn="tl">
                    <a:srgbClr val="C0C0C0"/>
                  </a:outerShdw>
                </a:effectLst>
                <a:latin typeface="仿宋" panose="02010609060101010101" charset="-122"/>
                <a:ea typeface="仿宋" panose="02010609060101010101" charset="-122"/>
              </a:rPr>
              <a:t>设备完好性</a:t>
            </a:r>
            <a:endParaRPr lang="en-US" altLang="zh-CN" sz="2800" dirty="0">
              <a:solidFill>
                <a:srgbClr val="FF0000"/>
              </a:solidFill>
              <a:effectLst>
                <a:outerShdw blurRad="38100" dist="38100" dir="2700000" algn="tl">
                  <a:srgbClr val="C0C0C0"/>
                </a:outerShdw>
              </a:effectLst>
              <a:latin typeface="仿宋" panose="02010609060101010101" charset="-122"/>
              <a:ea typeface="仿宋" panose="02010609060101010101" charset="-122"/>
            </a:endParaRPr>
          </a:p>
        </p:txBody>
      </p:sp>
      <p:sp>
        <p:nvSpPr>
          <p:cNvPr id="2" name="矩形 1"/>
          <p:cNvSpPr/>
          <p:nvPr/>
        </p:nvSpPr>
        <p:spPr>
          <a:xfrm>
            <a:off x="534008" y="1700808"/>
            <a:ext cx="10873208" cy="4247317"/>
          </a:xfrm>
          <a:prstGeom prst="rect">
            <a:avLst/>
          </a:prstGeom>
          <a:ln>
            <a:solidFill>
              <a:srgbClr val="FF0000"/>
            </a:solidFill>
          </a:ln>
        </p:spPr>
        <p:txBody>
          <a:bodyPr wrap="square">
            <a:spAutoFit/>
          </a:bodyPr>
          <a:lstStyle/>
          <a:p>
            <a:pPr>
              <a:lnSpc>
                <a:spcPts val="3600"/>
              </a:lnSpc>
            </a:pPr>
            <a:r>
              <a:rPr lang="zh-CN" altLang="en-US" sz="2400" dirty="0">
                <a:solidFill>
                  <a:srgbClr val="FF0000"/>
                </a:solidFill>
                <a:latin typeface="微软雅黑" panose="020B0503020204020204" pitchFamily="34" charset="-122"/>
                <a:ea typeface="微软雅黑" panose="020B0503020204020204" pitchFamily="34" charset="-122"/>
              </a:rPr>
              <a:t>智能预知性维护</a:t>
            </a:r>
            <a:r>
              <a:rPr lang="zh-CN" altLang="en-US" sz="2400" b="0" dirty="0">
                <a:solidFill>
                  <a:srgbClr val="000000"/>
                </a:solidFill>
                <a:latin typeface="微软雅黑" panose="020B0503020204020204" pitchFamily="34" charset="-122"/>
                <a:ea typeface="微软雅黑" panose="020B0503020204020204" pitchFamily="34" charset="-122"/>
              </a:rPr>
              <a:t>对设备故障的根源进行分析、监测、改正，通过对故障的风险分析，把风险分类，并制订相应的行动方案，尽最大可能消除故障的发生和减少不必要的修理工作。</a:t>
            </a:r>
            <a:endParaRPr lang="zh-CN" altLang="en-US" sz="2400" b="0" dirty="0">
              <a:solidFill>
                <a:srgbClr val="000000"/>
              </a:solidFill>
              <a:latin typeface="微软雅黑" panose="020B0503020204020204" pitchFamily="34" charset="-122"/>
              <a:ea typeface="微软雅黑" panose="020B0503020204020204" pitchFamily="34" charset="-122"/>
            </a:endParaRPr>
          </a:p>
          <a:p>
            <a:pPr>
              <a:lnSpc>
                <a:spcPts val="3600"/>
              </a:lnSpc>
            </a:pPr>
            <a:r>
              <a:rPr lang="zh-CN" altLang="en-US" sz="2400" dirty="0">
                <a:solidFill>
                  <a:srgbClr val="000000"/>
                </a:solidFill>
                <a:latin typeface="微软雅黑" panose="020B0503020204020204" pitchFamily="34" charset="-122"/>
                <a:ea typeface="微软雅黑" panose="020B0503020204020204" pitchFamily="34" charset="-122"/>
              </a:rPr>
              <a:t>特点：</a:t>
            </a:r>
            <a:endParaRPr lang="zh-CN" altLang="en-US" sz="2400" b="0" dirty="0">
              <a:solidFill>
                <a:srgbClr val="000000"/>
              </a:solidFill>
              <a:latin typeface="微软雅黑" panose="020B0503020204020204" pitchFamily="34" charset="-122"/>
              <a:ea typeface="微软雅黑" panose="020B0503020204020204" pitchFamily="34" charset="-122"/>
            </a:endParaRPr>
          </a:p>
          <a:p>
            <a:pPr>
              <a:lnSpc>
                <a:spcPts val="3600"/>
              </a:lnSpc>
            </a:pPr>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运用多种分析方法来改进工作方法；</a:t>
            </a:r>
            <a:endParaRPr lang="zh-CN" altLang="en-US" sz="2400" b="0" dirty="0">
              <a:solidFill>
                <a:srgbClr val="000000"/>
              </a:solidFill>
              <a:latin typeface="微软雅黑" panose="020B0503020204020204" pitchFamily="34" charset="-122"/>
              <a:ea typeface="微软雅黑" panose="020B0503020204020204" pitchFamily="34" charset="-122"/>
            </a:endParaRPr>
          </a:p>
          <a:p>
            <a:pPr>
              <a:lnSpc>
                <a:spcPts val="3600"/>
              </a:lnSpc>
            </a:pPr>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消除设备的故障根本原因</a:t>
            </a:r>
            <a:endParaRPr lang="zh-CN" altLang="en-US" sz="2400" b="0" dirty="0">
              <a:solidFill>
                <a:srgbClr val="000000"/>
              </a:solidFill>
              <a:latin typeface="微软雅黑" panose="020B0503020204020204" pitchFamily="34" charset="-122"/>
              <a:ea typeface="微软雅黑" panose="020B0503020204020204" pitchFamily="34" charset="-122"/>
            </a:endParaRPr>
          </a:p>
          <a:p>
            <a:pPr>
              <a:lnSpc>
                <a:spcPts val="3600"/>
              </a:lnSpc>
            </a:pPr>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对重大和反复性及慢性故障原因进行分析并彻底解决；</a:t>
            </a:r>
            <a:endParaRPr lang="zh-CN" altLang="en-US" sz="2400" b="0" dirty="0">
              <a:solidFill>
                <a:srgbClr val="000000"/>
              </a:solidFill>
              <a:latin typeface="微软雅黑" panose="020B0503020204020204" pitchFamily="34" charset="-122"/>
              <a:ea typeface="微软雅黑" panose="020B0503020204020204" pitchFamily="34" charset="-122"/>
            </a:endParaRPr>
          </a:p>
          <a:p>
            <a:pPr>
              <a:lnSpc>
                <a:spcPts val="3600"/>
              </a:lnSpc>
            </a:pPr>
            <a:r>
              <a:rPr lang="zh-CN" altLang="en-US" sz="2400" b="0" dirty="0">
                <a:solidFill>
                  <a:srgbClr val="000000"/>
                </a:solidFill>
                <a:latin typeface="Times New Roman" panose="02020603050405020304" pitchFamily="18" charset="0"/>
                <a:ea typeface="微软雅黑" panose="020B0503020204020204" pitchFamily="34" charset="-122"/>
              </a:rPr>
              <a:t>* </a:t>
            </a:r>
            <a:r>
              <a:rPr lang="zh-CN" altLang="en-US" sz="2400" b="0" dirty="0">
                <a:solidFill>
                  <a:srgbClr val="000000"/>
                </a:solidFill>
                <a:latin typeface="微软雅黑" panose="020B0503020204020204" pitchFamily="34" charset="-122"/>
                <a:ea typeface="微软雅黑" panose="020B0503020204020204" pitchFamily="34" charset="-122"/>
              </a:rPr>
              <a:t>智能预知性维护是在预测性维修之前的步骤。研究设备故障并建立方法以延长平均无故障时间。</a:t>
            </a:r>
            <a:endParaRPr lang="zh-CN" altLang="en-US" sz="2400" dirty="0"/>
          </a:p>
        </p:txBody>
      </p:sp>
      <p:sp>
        <p:nvSpPr>
          <p:cNvPr id="4" name="虚尾箭头 3">
            <a:hlinkClick r:id="rId1" action="ppaction://hlinksldjump"/>
          </p:cNvPr>
          <p:cNvSpPr/>
          <p:nvPr/>
        </p:nvSpPr>
        <p:spPr bwMode="auto">
          <a:xfrm>
            <a:off x="9192344" y="5601777"/>
            <a:ext cx="1152128" cy="692696"/>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r>
              <a:rPr kumimoji="0" lang="zh-CN" altLang="en-US"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返回</a:t>
            </a:r>
            <a:endParaRPr kumimoji="0" lang="zh-CN" altLang="en-US"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sp>
        <p:nvSpPr>
          <p:cNvPr id="6" name="矩形 5"/>
          <p:cNvSpPr/>
          <p:nvPr/>
        </p:nvSpPr>
        <p:spPr>
          <a:xfrm>
            <a:off x="623392" y="476672"/>
            <a:ext cx="1607948" cy="437877"/>
          </a:xfrm>
          <a:prstGeom prst="rect">
            <a:avLst/>
          </a:prstGeom>
          <a:solidFill>
            <a:srgbClr val="FFC000"/>
          </a:solidFill>
        </p:spPr>
        <p:txBody>
          <a:bodyPr wrap="square" anchor="ctr">
            <a:spAutoFit/>
          </a:bodyPr>
          <a:lstStyle/>
          <a:p>
            <a:pPr algn="ctr">
              <a:lnSpc>
                <a:spcPts val="3000"/>
              </a:lnSpc>
              <a:spcBef>
                <a:spcPts val="0"/>
              </a:spcBef>
              <a:spcAft>
                <a:spcPts val="0"/>
              </a:spcAft>
            </a:pPr>
            <a:r>
              <a:rPr lang="zh-CN" altLang="en-US" dirty="0">
                <a:latin typeface="等线" panose="02010600030101010101" pitchFamily="2" charset="-122"/>
                <a:ea typeface="等线" panose="02010600030101010101" pitchFamily="2" charset="-122"/>
              </a:rPr>
              <a:t>六、链接资料</a:t>
            </a:r>
            <a:endParaRPr lang="en-US" altLang="zh-CN"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1"/>
          <p:cNvSpPr>
            <a:spLocks noGrp="1"/>
          </p:cNvSpPr>
          <p:nvPr>
            <p:ph type="sldNum" sz="quarter" idx="4294967295"/>
          </p:nvPr>
        </p:nvSpPr>
        <p:spPr bwMode="auto">
          <a:xfrm>
            <a:off x="8242300" y="6142039"/>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4EBFAB3C-94A8-4A03-9BB5-9204D708E2E1}"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grpSp>
        <p:nvGrpSpPr>
          <p:cNvPr id="2" name="组合 1"/>
          <p:cNvGrpSpPr/>
          <p:nvPr/>
        </p:nvGrpSpPr>
        <p:grpSpPr>
          <a:xfrm>
            <a:off x="695400" y="1124744"/>
            <a:ext cx="10873208" cy="4945287"/>
            <a:chOff x="1666876" y="1857376"/>
            <a:chExt cx="9001124" cy="4643438"/>
          </a:xfrm>
        </p:grpSpPr>
        <p:pic>
          <p:nvPicPr>
            <p:cNvPr id="15363" name="Picture 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66876" y="1857376"/>
              <a:ext cx="3000375" cy="463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0500" y="1857376"/>
              <a:ext cx="2857500"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7250" y="1857376"/>
              <a:ext cx="3143250"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551384" y="1357314"/>
            <a:ext cx="11161239" cy="1938992"/>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600"/>
              </a:lnSpc>
            </a:pPr>
            <a:r>
              <a:rPr lang="zh-CN" altLang="en-US" sz="2400" dirty="0">
                <a:solidFill>
                  <a:srgbClr val="FF0000"/>
                </a:solidFill>
                <a:latin typeface="等线" panose="02010600030101010101" pitchFamily="2" charset="-122"/>
                <a:ea typeface="等线" panose="02010600030101010101" pitchFamily="2" charset="-122"/>
              </a:rPr>
              <a:t>        </a:t>
            </a:r>
            <a:r>
              <a:rPr lang="en-US" altLang="zh-CN" sz="2400" dirty="0">
                <a:solidFill>
                  <a:schemeClr val="tx1"/>
                </a:solidFill>
                <a:latin typeface="+mn-ea"/>
                <a:ea typeface="+mn-ea"/>
              </a:rPr>
              <a:t>《</a:t>
            </a:r>
            <a:r>
              <a:rPr lang="zh-CN" altLang="en-US" sz="2400" dirty="0">
                <a:solidFill>
                  <a:schemeClr val="tx1"/>
                </a:solidFill>
                <a:latin typeface="+mn-ea"/>
                <a:ea typeface="+mn-ea"/>
              </a:rPr>
              <a:t>危险化学品企业安全风险隐患排查治理导则</a:t>
            </a:r>
            <a:r>
              <a:rPr lang="en-US" altLang="zh-CN" sz="2400" dirty="0">
                <a:solidFill>
                  <a:schemeClr val="tx1"/>
                </a:solidFill>
                <a:latin typeface="+mn-ea"/>
                <a:ea typeface="+mn-ea"/>
              </a:rPr>
              <a:t>》</a:t>
            </a:r>
            <a:r>
              <a:rPr lang="zh-CN" altLang="en-US" sz="2400" dirty="0">
                <a:solidFill>
                  <a:schemeClr val="tx1"/>
                </a:solidFill>
                <a:latin typeface="+mn-ea"/>
                <a:ea typeface="+mn-ea"/>
              </a:rPr>
              <a:t>第</a:t>
            </a:r>
            <a:r>
              <a:rPr lang="en-US" altLang="zh-CN" sz="2400" dirty="0">
                <a:solidFill>
                  <a:schemeClr val="tx1"/>
                </a:solidFill>
                <a:latin typeface="+mn-ea"/>
                <a:ea typeface="+mn-ea"/>
              </a:rPr>
              <a:t>6</a:t>
            </a:r>
            <a:r>
              <a:rPr lang="zh-CN" altLang="en-US" sz="2400" dirty="0">
                <a:solidFill>
                  <a:schemeClr val="tx1"/>
                </a:solidFill>
                <a:latin typeface="+mn-ea"/>
                <a:ea typeface="+mn-ea"/>
              </a:rPr>
              <a:t>条是特殊条款。特殊条款的每一条都是从事故血的教训中总结而来，从某种意义上讲特殊条款就是“保命条款”，其作用是明确危化品安全生产的高压线，丝毫不能触碰，一旦违规就要受到严惩。</a:t>
            </a:r>
            <a:endParaRPr lang="zh-CN" altLang="en-US" sz="2400" dirty="0">
              <a:solidFill>
                <a:schemeClr val="tx1"/>
              </a:solidFill>
              <a:latin typeface="+mn-ea"/>
              <a:ea typeface="+mn-ea"/>
            </a:endParaRP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799856" y="522645"/>
            <a:ext cx="1422184" cy="461665"/>
          </a:xfrm>
          <a:prstGeom prst="rect">
            <a:avLst/>
          </a:prstGeom>
          <a:solidFill>
            <a:schemeClr val="accent5"/>
          </a:solidFill>
        </p:spPr>
        <p:txBody>
          <a:bodyPr wrap="none">
            <a:spAutoFit/>
          </a:bodyPr>
          <a:lstStyle/>
          <a:p>
            <a:r>
              <a:rPr lang="zh-CN" altLang="en-US" sz="2400" dirty="0">
                <a:latin typeface="黑体" panose="02010609060101010101" pitchFamily="49" charset="-122"/>
                <a:ea typeface="黑体" panose="02010609060101010101" pitchFamily="49" charset="-122"/>
              </a:rPr>
              <a:t>特殊条款</a:t>
            </a:r>
            <a:endParaRPr lang="zh-CN" altLang="en-US"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191345" y="1556792"/>
            <a:ext cx="11881320" cy="5093702"/>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000"/>
              </a:lnSpc>
            </a:pPr>
            <a:r>
              <a:rPr lang="zh-CN" altLang="en-US" sz="2000" dirty="0">
                <a:solidFill>
                  <a:srgbClr val="FF0000"/>
                </a:solidFill>
                <a:latin typeface="等线" panose="02010600030101010101" pitchFamily="2" charset="-122"/>
                <a:ea typeface="等线" panose="02010600030101010101" pitchFamily="2" charset="-122"/>
              </a:rPr>
              <a:t>        </a:t>
            </a:r>
            <a:r>
              <a:rPr lang="en-US" altLang="zh-CN" sz="2000" dirty="0">
                <a:solidFill>
                  <a:schemeClr val="tx1"/>
                </a:solidFill>
                <a:latin typeface="+mn-ea"/>
                <a:ea typeface="+mn-ea"/>
              </a:rPr>
              <a:t>《</a:t>
            </a:r>
            <a:r>
              <a:rPr lang="zh-CN" altLang="en-US" sz="2000" dirty="0">
                <a:solidFill>
                  <a:schemeClr val="tx1"/>
                </a:solidFill>
                <a:latin typeface="+mn-ea"/>
                <a:ea typeface="+mn-ea"/>
              </a:rPr>
              <a:t>安全生产法</a:t>
            </a:r>
            <a:r>
              <a:rPr lang="en-US" altLang="zh-CN" sz="2000" dirty="0">
                <a:solidFill>
                  <a:schemeClr val="tx1"/>
                </a:solidFill>
                <a:latin typeface="+mn-ea"/>
                <a:ea typeface="+mn-ea"/>
              </a:rPr>
              <a:t>》</a:t>
            </a:r>
            <a:r>
              <a:rPr lang="zh-CN" altLang="en-US" sz="2000" dirty="0">
                <a:solidFill>
                  <a:schemeClr val="tx1"/>
                </a:solidFill>
                <a:latin typeface="+mn-ea"/>
                <a:ea typeface="+mn-ea"/>
              </a:rPr>
              <a:t>第二十四条对此已有规定：“生产经营单位的主要负责人和安全生产管理人员必须具备与本单位所从事的生产经营活动相应的安全生产知识和管理能力。危险物品的生产、经营、储存单位的主要负责人和安全生产管理人员，应当由主管的负有安全生产监督管理职责的部门对其安全生产知识和管理能力考核合格。”</a:t>
            </a:r>
            <a:endParaRPr lang="zh-CN" altLang="en-US" sz="2000" dirty="0">
              <a:solidFill>
                <a:schemeClr val="tx1"/>
              </a:solidFill>
              <a:latin typeface="+mn-ea"/>
              <a:ea typeface="+mn-ea"/>
            </a:endParaRPr>
          </a:p>
          <a:p>
            <a:pPr algn="just">
              <a:lnSpc>
                <a:spcPts val="3000"/>
              </a:lnSpc>
            </a:pPr>
            <a:r>
              <a:rPr lang="en-US" altLang="zh-CN" sz="2000" dirty="0">
                <a:solidFill>
                  <a:schemeClr val="tx1"/>
                </a:solidFill>
                <a:latin typeface="+mn-ea"/>
                <a:ea typeface="+mn-ea"/>
              </a:rPr>
              <a:t>    《</a:t>
            </a:r>
            <a:r>
              <a:rPr lang="zh-CN" altLang="en-US" sz="2000" dirty="0">
                <a:solidFill>
                  <a:schemeClr val="tx1"/>
                </a:solidFill>
                <a:latin typeface="+mn-ea"/>
                <a:ea typeface="+mn-ea"/>
              </a:rPr>
              <a:t>危险化学品生产企业安全生产许可证实施办法</a:t>
            </a:r>
            <a:r>
              <a:rPr lang="en-US" altLang="zh-CN" sz="2000" dirty="0">
                <a:solidFill>
                  <a:schemeClr val="tx1"/>
                </a:solidFill>
                <a:latin typeface="+mn-ea"/>
                <a:ea typeface="+mn-ea"/>
              </a:rPr>
              <a:t>》(</a:t>
            </a:r>
            <a:r>
              <a:rPr lang="zh-CN" altLang="en-US" sz="2000" dirty="0">
                <a:solidFill>
                  <a:schemeClr val="tx1"/>
                </a:solidFill>
                <a:latin typeface="+mn-ea"/>
                <a:ea typeface="+mn-ea"/>
              </a:rPr>
              <a:t>国家安全监管总局令第</a:t>
            </a:r>
            <a:r>
              <a:rPr lang="en-US" altLang="zh-CN" sz="2000" dirty="0">
                <a:solidFill>
                  <a:schemeClr val="tx1"/>
                </a:solidFill>
                <a:latin typeface="+mn-ea"/>
                <a:ea typeface="+mn-ea"/>
              </a:rPr>
              <a:t>41</a:t>
            </a:r>
            <a:r>
              <a:rPr lang="zh-CN" altLang="en-US" sz="2000" dirty="0">
                <a:solidFill>
                  <a:schemeClr val="tx1"/>
                </a:solidFill>
                <a:latin typeface="+mn-ea"/>
                <a:ea typeface="+mn-ea"/>
              </a:rPr>
              <a:t>号）也指出：“企业取得安全生产许可证后发现其不具备本办法规定的安全生产条件的，</a:t>
            </a:r>
            <a:r>
              <a:rPr lang="zh-CN" altLang="en-US" sz="2000" dirty="0">
                <a:solidFill>
                  <a:srgbClr val="FF0000"/>
                </a:solidFill>
                <a:latin typeface="+mn-ea"/>
                <a:ea typeface="+mn-ea"/>
              </a:rPr>
              <a:t>依法暂扣其安全生产许可证</a:t>
            </a:r>
            <a:r>
              <a:rPr lang="en-US" altLang="zh-CN" sz="2000" dirty="0">
                <a:solidFill>
                  <a:srgbClr val="FF0000"/>
                </a:solidFill>
                <a:latin typeface="+mn-ea"/>
                <a:ea typeface="+mn-ea"/>
              </a:rPr>
              <a:t>1</a:t>
            </a:r>
            <a:r>
              <a:rPr lang="zh-CN" altLang="en-US" sz="2000" dirty="0">
                <a:solidFill>
                  <a:srgbClr val="FF0000"/>
                </a:solidFill>
                <a:latin typeface="+mn-ea"/>
                <a:ea typeface="+mn-ea"/>
              </a:rPr>
              <a:t>个月以上</a:t>
            </a:r>
            <a:r>
              <a:rPr lang="en-US" altLang="zh-CN" sz="2000" dirty="0">
                <a:solidFill>
                  <a:srgbClr val="FF0000"/>
                </a:solidFill>
                <a:latin typeface="+mn-ea"/>
                <a:ea typeface="+mn-ea"/>
              </a:rPr>
              <a:t>6</a:t>
            </a:r>
            <a:r>
              <a:rPr lang="zh-CN" altLang="en-US" sz="2000" dirty="0">
                <a:solidFill>
                  <a:srgbClr val="FF0000"/>
                </a:solidFill>
                <a:latin typeface="+mn-ea"/>
                <a:ea typeface="+mn-ea"/>
              </a:rPr>
              <a:t>个月以下</a:t>
            </a:r>
            <a:r>
              <a:rPr lang="zh-CN" altLang="en-US" sz="2000" dirty="0">
                <a:solidFill>
                  <a:schemeClr val="tx1"/>
                </a:solidFill>
                <a:latin typeface="+mn-ea"/>
                <a:ea typeface="+mn-ea"/>
              </a:rPr>
              <a:t>；暂扣期满仍不具备本办法规定的安全生产条件的，依法吊销其安全生产许可证。”而</a:t>
            </a:r>
            <a:r>
              <a:rPr lang="en-US" altLang="zh-CN" sz="2000" dirty="0">
                <a:solidFill>
                  <a:schemeClr val="tx1"/>
                </a:solidFill>
                <a:latin typeface="+mn-ea"/>
                <a:ea typeface="+mn-ea"/>
              </a:rPr>
              <a:t>41</a:t>
            </a:r>
            <a:r>
              <a:rPr lang="zh-CN" altLang="en-US" sz="2000" dirty="0">
                <a:solidFill>
                  <a:schemeClr val="tx1"/>
                </a:solidFill>
                <a:latin typeface="+mn-ea"/>
                <a:ea typeface="+mn-ea"/>
              </a:rPr>
              <a:t>号令规定的安全生产条件就包括：</a:t>
            </a:r>
            <a:r>
              <a:rPr lang="zh-CN" altLang="en-US" sz="2000" dirty="0">
                <a:solidFill>
                  <a:srgbClr val="FF0000"/>
                </a:solidFill>
                <a:latin typeface="+mn-ea"/>
                <a:ea typeface="+mn-ea"/>
              </a:rPr>
              <a:t>企业主要负责人、分管安全负责人和安全生产管理人员必须具备与其从事的生产经营活动相适应的安全生产知识和管理能力，依法参加安全生产培训，并经考核合格，取得安全资格证书。</a:t>
            </a:r>
            <a:endParaRPr lang="en-US" altLang="zh-CN" sz="2000" dirty="0">
              <a:solidFill>
                <a:srgbClr val="FF0000"/>
              </a:solidFill>
              <a:latin typeface="+mn-ea"/>
              <a:ea typeface="+mn-ea"/>
            </a:endParaRPr>
          </a:p>
          <a:p>
            <a:pPr algn="just">
              <a:lnSpc>
                <a:spcPts val="3000"/>
              </a:lnSpc>
            </a:pPr>
            <a:r>
              <a:rPr lang="en-US" altLang="zh-CN" sz="2000" dirty="0">
                <a:solidFill>
                  <a:schemeClr val="tx1"/>
                </a:solidFill>
                <a:latin typeface="+mn-ea"/>
                <a:ea typeface="+mn-ea"/>
              </a:rPr>
              <a:t>     《</a:t>
            </a:r>
            <a:r>
              <a:rPr lang="zh-CN" altLang="en-US" sz="2000" dirty="0">
                <a:solidFill>
                  <a:schemeClr val="tx1"/>
                </a:solidFill>
                <a:latin typeface="+mn-ea"/>
                <a:ea typeface="+mn-ea"/>
              </a:rPr>
              <a:t>国家安全监管总局办公厅关于印发化工（危险化学品）企业主要负责人安全生产管理知识重点考核内容等的通知</a:t>
            </a:r>
            <a:r>
              <a:rPr lang="en-US" altLang="zh-CN" sz="2000" dirty="0">
                <a:solidFill>
                  <a:schemeClr val="tx1"/>
                </a:solidFill>
                <a:latin typeface="+mn-ea"/>
                <a:ea typeface="+mn-ea"/>
              </a:rPr>
              <a:t>》</a:t>
            </a:r>
            <a:r>
              <a:rPr lang="zh-CN" altLang="en-US" sz="2000" dirty="0">
                <a:solidFill>
                  <a:schemeClr val="tx1"/>
                </a:solidFill>
                <a:latin typeface="+mn-ea"/>
                <a:ea typeface="+mn-ea"/>
              </a:rPr>
              <a:t>（安监总厅宣教</a:t>
            </a:r>
            <a:r>
              <a:rPr lang="en-US" altLang="zh-CN" sz="2000" dirty="0">
                <a:solidFill>
                  <a:schemeClr val="tx1"/>
                </a:solidFill>
                <a:latin typeface="+mn-ea"/>
                <a:ea typeface="+mn-ea"/>
              </a:rPr>
              <a:t>〔2017〕15</a:t>
            </a:r>
            <a:r>
              <a:rPr lang="zh-CN" altLang="en-US" sz="2000" dirty="0">
                <a:solidFill>
                  <a:schemeClr val="tx1"/>
                </a:solidFill>
                <a:latin typeface="+mn-ea"/>
                <a:ea typeface="+mn-ea"/>
              </a:rPr>
              <a:t>号）列出了主要负责人需要考核的</a:t>
            </a:r>
            <a:r>
              <a:rPr lang="en-US" altLang="zh-CN" sz="2000" dirty="0">
                <a:solidFill>
                  <a:schemeClr val="tx1"/>
                </a:solidFill>
                <a:latin typeface="+mn-ea"/>
                <a:ea typeface="+mn-ea"/>
              </a:rPr>
              <a:t>12</a:t>
            </a:r>
            <a:r>
              <a:rPr lang="zh-CN" altLang="en-US" sz="2000" dirty="0">
                <a:solidFill>
                  <a:schemeClr val="tx1"/>
                </a:solidFill>
                <a:latin typeface="+mn-ea"/>
                <a:ea typeface="+mn-ea"/>
              </a:rPr>
              <a:t>大类内容，以及安全生产管理人员需要考核的</a:t>
            </a:r>
            <a:r>
              <a:rPr lang="en-US" altLang="zh-CN" sz="2000" dirty="0">
                <a:solidFill>
                  <a:schemeClr val="tx1"/>
                </a:solidFill>
                <a:latin typeface="+mn-ea"/>
                <a:ea typeface="+mn-ea"/>
              </a:rPr>
              <a:t>20</a:t>
            </a:r>
            <a:r>
              <a:rPr lang="zh-CN" altLang="en-US" sz="2000" dirty="0">
                <a:solidFill>
                  <a:schemeClr val="tx1"/>
                </a:solidFill>
                <a:latin typeface="+mn-ea"/>
                <a:ea typeface="+mn-ea"/>
              </a:rPr>
              <a:t>大类内容。</a:t>
            </a:r>
            <a:endParaRPr lang="zh-CN" altLang="en-US" sz="2000" dirty="0">
              <a:solidFill>
                <a:schemeClr val="tx1"/>
              </a:solidFill>
              <a:latin typeface="+mn-ea"/>
              <a:ea typeface="+mn-ea"/>
            </a:endParaRP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799856" y="522645"/>
            <a:ext cx="1422184" cy="461665"/>
          </a:xfrm>
          <a:prstGeom prst="rect">
            <a:avLst/>
          </a:prstGeom>
          <a:solidFill>
            <a:schemeClr val="accent5"/>
          </a:solidFill>
        </p:spPr>
        <p:txBody>
          <a:bodyPr wrap="none">
            <a:spAutoFit/>
          </a:bodyPr>
          <a:lstStyle/>
          <a:p>
            <a:r>
              <a:rPr lang="zh-CN" altLang="en-US" sz="2400" dirty="0">
                <a:latin typeface="黑体" panose="02010609060101010101" pitchFamily="49" charset="-122"/>
                <a:ea typeface="黑体" panose="02010609060101010101" pitchFamily="49" charset="-122"/>
              </a:rPr>
              <a:t>特殊条款</a:t>
            </a:r>
            <a:endParaRPr lang="zh-CN" altLang="en-US" sz="2400" dirty="0"/>
          </a:p>
        </p:txBody>
      </p:sp>
      <p:sp>
        <p:nvSpPr>
          <p:cNvPr id="2" name="矩形 1"/>
          <p:cNvSpPr/>
          <p:nvPr/>
        </p:nvSpPr>
        <p:spPr>
          <a:xfrm>
            <a:off x="191345" y="1125905"/>
            <a:ext cx="11881320" cy="430887"/>
          </a:xfrm>
          <a:prstGeom prst="rect">
            <a:avLst/>
          </a:prstGeom>
        </p:spPr>
        <p:txBody>
          <a:bodyPr wrap="square">
            <a:spAutoFit/>
          </a:bodyPr>
          <a:lstStyle/>
          <a:p>
            <a:r>
              <a:rPr lang="zh-CN" altLang="en-US" sz="2200" dirty="0">
                <a:latin typeface="等线" panose="02010600030101010101" pitchFamily="2" charset="-122"/>
                <a:ea typeface="等线" panose="02010600030101010101" pitchFamily="2" charset="-122"/>
              </a:rPr>
              <a:t>（</a:t>
            </a:r>
            <a:r>
              <a:rPr lang="en-US" altLang="zh-CN" sz="2200" dirty="0">
                <a:latin typeface="等线" panose="02010600030101010101" pitchFamily="2" charset="-122"/>
                <a:ea typeface="等线" panose="02010600030101010101" pitchFamily="2" charset="-122"/>
              </a:rPr>
              <a:t>1</a:t>
            </a:r>
            <a:r>
              <a:rPr lang="zh-CN" altLang="en-US" sz="2200" dirty="0">
                <a:latin typeface="等线" panose="02010600030101010101" pitchFamily="2" charset="-122"/>
                <a:ea typeface="等线" panose="02010600030101010101" pitchFamily="2" charset="-122"/>
              </a:rPr>
              <a:t>）主要负责人、分管安全负责人和安全生产管理人员未依法取得安全合格证书。</a:t>
            </a:r>
            <a:endParaRPr lang="zh-CN" altLang="en-US" sz="22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506974" y="2186276"/>
            <a:ext cx="11161239" cy="3323987"/>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000"/>
              </a:lnSpc>
              <a:spcBef>
                <a:spcPts val="600"/>
              </a:spcBef>
              <a:spcAft>
                <a:spcPts val="600"/>
              </a:spcAft>
            </a:pPr>
            <a:r>
              <a:rPr lang="zh-CN" altLang="en-US" sz="2000" dirty="0">
                <a:solidFill>
                  <a:schemeClr val="tx1"/>
                </a:solidFill>
                <a:latin typeface="+mn-ea"/>
                <a:ea typeface="+mn-ea"/>
              </a:rPr>
              <a:t>    </a:t>
            </a:r>
            <a:r>
              <a:rPr lang="zh-CN" altLang="en-US" sz="2000" dirty="0">
                <a:solidFill>
                  <a:srgbClr val="FF0000"/>
                </a:solidFill>
                <a:latin typeface="+mn-ea"/>
                <a:ea typeface="+mn-ea"/>
              </a:rPr>
              <a:t>特种作业人员无证上岗属于重大生产安全事故隐患</a:t>
            </a:r>
            <a:r>
              <a:rPr lang="zh-CN" altLang="en-US" sz="2000" dirty="0">
                <a:solidFill>
                  <a:schemeClr val="tx1"/>
                </a:solidFill>
                <a:latin typeface="+mn-ea"/>
                <a:ea typeface="+mn-ea"/>
              </a:rPr>
              <a:t>，也是近年多起事故暴露出来的问题。如</a:t>
            </a:r>
            <a:r>
              <a:rPr lang="en-US" altLang="zh-CN" sz="2000" dirty="0">
                <a:solidFill>
                  <a:schemeClr val="tx1"/>
                </a:solidFill>
                <a:latin typeface="+mn-ea"/>
                <a:ea typeface="+mn-ea"/>
              </a:rPr>
              <a:t>2017</a:t>
            </a:r>
            <a:r>
              <a:rPr lang="zh-CN" altLang="en-US" sz="2000" dirty="0">
                <a:solidFill>
                  <a:schemeClr val="tx1"/>
                </a:solidFill>
                <a:latin typeface="+mn-ea"/>
                <a:ea typeface="+mn-ea"/>
              </a:rPr>
              <a:t>年江苏</a:t>
            </a:r>
            <a:r>
              <a:rPr lang="zh-CN" altLang="en-US" sz="2000" dirty="0">
                <a:solidFill>
                  <a:srgbClr val="FF0000"/>
                </a:solidFill>
                <a:latin typeface="+mn-ea"/>
                <a:ea typeface="+mn-ea"/>
              </a:rPr>
              <a:t>连云港聚鑫生物“</a:t>
            </a:r>
            <a:r>
              <a:rPr lang="en-US" altLang="zh-CN" sz="2000" dirty="0">
                <a:solidFill>
                  <a:srgbClr val="FF0000"/>
                </a:solidFill>
                <a:latin typeface="+mn-ea"/>
                <a:ea typeface="+mn-ea"/>
              </a:rPr>
              <a:t>12·9”</a:t>
            </a:r>
            <a:r>
              <a:rPr lang="zh-CN" altLang="en-US" sz="2000" dirty="0">
                <a:solidFill>
                  <a:srgbClr val="FF0000"/>
                </a:solidFill>
                <a:latin typeface="+mn-ea"/>
                <a:ea typeface="+mn-ea"/>
              </a:rPr>
              <a:t>重大爆炸事故</a:t>
            </a:r>
            <a:r>
              <a:rPr lang="zh-CN" altLang="en-US" sz="2000" dirty="0">
                <a:solidFill>
                  <a:schemeClr val="tx1"/>
                </a:solidFill>
                <a:latin typeface="+mn-ea"/>
                <a:ea typeface="+mn-ea"/>
              </a:rPr>
              <a:t>，事故车间的特种作业人员未持证上岗。</a:t>
            </a:r>
            <a:r>
              <a:rPr lang="en-US" altLang="zh-CN" sz="2000" dirty="0">
                <a:solidFill>
                  <a:schemeClr val="tx1"/>
                </a:solidFill>
                <a:latin typeface="+mn-ea"/>
                <a:ea typeface="+mn-ea"/>
              </a:rPr>
              <a:t>   《</a:t>
            </a:r>
            <a:r>
              <a:rPr lang="zh-CN" altLang="en-US" sz="2000" dirty="0">
                <a:solidFill>
                  <a:schemeClr val="tx1"/>
                </a:solidFill>
                <a:latin typeface="+mn-ea"/>
                <a:ea typeface="+mn-ea"/>
              </a:rPr>
              <a:t>安全生产法</a:t>
            </a:r>
            <a:r>
              <a:rPr lang="en-US" altLang="zh-CN" sz="2000" dirty="0">
                <a:solidFill>
                  <a:schemeClr val="tx1"/>
                </a:solidFill>
                <a:latin typeface="+mn-ea"/>
                <a:ea typeface="+mn-ea"/>
              </a:rPr>
              <a:t>》</a:t>
            </a:r>
            <a:r>
              <a:rPr lang="zh-CN" altLang="en-US" sz="2000" dirty="0">
                <a:solidFill>
                  <a:schemeClr val="tx1"/>
                </a:solidFill>
                <a:latin typeface="+mn-ea"/>
                <a:ea typeface="+mn-ea"/>
              </a:rPr>
              <a:t>第二十七条规定：“生产经营单位的特种作业人员必须按照国家有关规定经专门的安全作业培训，取得相应资格，方可上岗作业。”</a:t>
            </a:r>
            <a:endParaRPr lang="en-US" altLang="zh-CN" sz="2000" dirty="0">
              <a:solidFill>
                <a:schemeClr val="tx1"/>
              </a:solidFill>
              <a:latin typeface="+mn-ea"/>
              <a:ea typeface="+mn-ea"/>
            </a:endParaRPr>
          </a:p>
          <a:p>
            <a:pPr algn="just">
              <a:lnSpc>
                <a:spcPts val="3000"/>
              </a:lnSpc>
              <a:spcBef>
                <a:spcPts val="600"/>
              </a:spcBef>
              <a:spcAft>
                <a:spcPts val="600"/>
              </a:spcAft>
            </a:pPr>
            <a:r>
              <a:rPr lang="en-US" altLang="zh-CN" sz="2000" dirty="0">
                <a:solidFill>
                  <a:schemeClr val="tx1"/>
                </a:solidFill>
                <a:latin typeface="+mn-ea"/>
                <a:ea typeface="+mn-ea"/>
              </a:rPr>
              <a:t>   《</a:t>
            </a:r>
            <a:r>
              <a:rPr lang="zh-CN" altLang="en-US" sz="2000" dirty="0">
                <a:solidFill>
                  <a:schemeClr val="tx1"/>
                </a:solidFill>
                <a:latin typeface="+mn-ea"/>
                <a:ea typeface="+mn-ea"/>
              </a:rPr>
              <a:t>特种作业人员安全技术培训考核管理规定</a:t>
            </a:r>
            <a:r>
              <a:rPr lang="en-US" altLang="zh-CN" sz="2000" dirty="0">
                <a:solidFill>
                  <a:schemeClr val="tx1"/>
                </a:solidFill>
                <a:latin typeface="+mn-ea"/>
                <a:ea typeface="+mn-ea"/>
              </a:rPr>
              <a:t>》(</a:t>
            </a:r>
            <a:r>
              <a:rPr lang="zh-CN" altLang="en-US" sz="2000" dirty="0">
                <a:solidFill>
                  <a:schemeClr val="tx1"/>
                </a:solidFill>
                <a:latin typeface="+mn-ea"/>
                <a:ea typeface="+mn-ea"/>
              </a:rPr>
              <a:t>国家安全监管总局令第</a:t>
            </a:r>
            <a:r>
              <a:rPr lang="en-US" altLang="zh-CN" sz="2000" dirty="0">
                <a:solidFill>
                  <a:schemeClr val="tx1"/>
                </a:solidFill>
                <a:latin typeface="+mn-ea"/>
                <a:ea typeface="+mn-ea"/>
              </a:rPr>
              <a:t>30</a:t>
            </a:r>
            <a:r>
              <a:rPr lang="zh-CN" altLang="en-US" sz="2000" dirty="0">
                <a:solidFill>
                  <a:schemeClr val="tx1"/>
                </a:solidFill>
                <a:latin typeface="+mn-ea"/>
                <a:ea typeface="+mn-ea"/>
              </a:rPr>
              <a:t>号）还特别强调，危化品特种作业人员还应当具备高中或者相当于高中及以上文化程度。</a:t>
            </a:r>
            <a:r>
              <a:rPr lang="en-US" altLang="zh-CN" sz="2000" dirty="0">
                <a:solidFill>
                  <a:schemeClr val="tx1"/>
                </a:solidFill>
                <a:latin typeface="+mn-ea"/>
                <a:ea typeface="+mn-ea"/>
              </a:rPr>
              <a:t>2017</a:t>
            </a:r>
            <a:r>
              <a:rPr lang="zh-CN" altLang="en-US" sz="2000" dirty="0">
                <a:solidFill>
                  <a:schemeClr val="tx1"/>
                </a:solidFill>
                <a:latin typeface="+mn-ea"/>
                <a:ea typeface="+mn-ea"/>
              </a:rPr>
              <a:t>年</a:t>
            </a:r>
            <a:r>
              <a:rPr lang="zh-CN" altLang="en-US" sz="2000" dirty="0">
                <a:solidFill>
                  <a:srgbClr val="FF0000"/>
                </a:solidFill>
                <a:latin typeface="+mn-ea"/>
                <a:ea typeface="+mn-ea"/>
              </a:rPr>
              <a:t>江西九江之江化工“</a:t>
            </a:r>
            <a:r>
              <a:rPr lang="en-US" altLang="zh-CN" sz="2000" dirty="0">
                <a:solidFill>
                  <a:srgbClr val="FF0000"/>
                </a:solidFill>
                <a:latin typeface="+mn-ea"/>
                <a:ea typeface="+mn-ea"/>
              </a:rPr>
              <a:t>7•2”</a:t>
            </a:r>
            <a:r>
              <a:rPr lang="zh-CN" altLang="en-US" sz="2000" dirty="0">
                <a:solidFill>
                  <a:srgbClr val="FF0000"/>
                </a:solidFill>
                <a:latin typeface="+mn-ea"/>
                <a:ea typeface="+mn-ea"/>
              </a:rPr>
              <a:t>事故、</a:t>
            </a:r>
            <a:r>
              <a:rPr lang="en-US" altLang="zh-CN" sz="2000" dirty="0">
                <a:solidFill>
                  <a:srgbClr val="FF0000"/>
                </a:solidFill>
                <a:latin typeface="+mn-ea"/>
                <a:ea typeface="+mn-ea"/>
              </a:rPr>
              <a:t>2018</a:t>
            </a:r>
            <a:r>
              <a:rPr lang="zh-CN" altLang="en-US" sz="2000" dirty="0">
                <a:solidFill>
                  <a:srgbClr val="FF0000"/>
                </a:solidFill>
                <a:latin typeface="+mn-ea"/>
                <a:ea typeface="+mn-ea"/>
              </a:rPr>
              <a:t>年宜宾恒达科技有限公司“</a:t>
            </a:r>
            <a:r>
              <a:rPr lang="en-US" altLang="zh-CN" sz="2000" dirty="0">
                <a:solidFill>
                  <a:srgbClr val="FF0000"/>
                </a:solidFill>
                <a:latin typeface="+mn-ea"/>
                <a:ea typeface="+mn-ea"/>
              </a:rPr>
              <a:t>7•12”</a:t>
            </a:r>
            <a:r>
              <a:rPr lang="zh-CN" altLang="en-US" sz="2000" dirty="0">
                <a:solidFill>
                  <a:srgbClr val="FF0000"/>
                </a:solidFill>
                <a:latin typeface="+mn-ea"/>
                <a:ea typeface="+mn-ea"/>
              </a:rPr>
              <a:t>重大爆炸着火事故</a:t>
            </a:r>
            <a:r>
              <a:rPr lang="zh-CN" altLang="en-US" sz="2000" dirty="0">
                <a:solidFill>
                  <a:schemeClr val="tx1"/>
                </a:solidFill>
                <a:latin typeface="+mn-ea"/>
                <a:ea typeface="+mn-ea"/>
              </a:rPr>
              <a:t>，涉事企业的特种作业人员多数为初中学历，不符合有关法律法规明确规定的应具备高中及以上学历的要求。</a:t>
            </a:r>
            <a:endParaRPr lang="zh-CN" altLang="en-US" sz="2000" dirty="0">
              <a:solidFill>
                <a:schemeClr val="tx1"/>
              </a:solidFill>
              <a:latin typeface="+mn-ea"/>
              <a:ea typeface="+mn-ea"/>
            </a:endParaRP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799856" y="522645"/>
            <a:ext cx="1422184" cy="461665"/>
          </a:xfrm>
          <a:prstGeom prst="rect">
            <a:avLst/>
          </a:prstGeom>
          <a:solidFill>
            <a:schemeClr val="accent5"/>
          </a:solidFill>
        </p:spPr>
        <p:txBody>
          <a:bodyPr wrap="none">
            <a:spAutoFit/>
          </a:bodyPr>
          <a:lstStyle/>
          <a:p>
            <a:r>
              <a:rPr lang="zh-CN" altLang="en-US" sz="2400" dirty="0">
                <a:latin typeface="黑体" panose="02010609060101010101" pitchFamily="49" charset="-122"/>
                <a:ea typeface="黑体" panose="02010609060101010101" pitchFamily="49" charset="-122"/>
              </a:rPr>
              <a:t>特殊条款</a:t>
            </a:r>
            <a:endParaRPr lang="zh-CN" altLang="en-US" sz="2400" dirty="0"/>
          </a:p>
        </p:txBody>
      </p:sp>
      <p:sp>
        <p:nvSpPr>
          <p:cNvPr id="2" name="矩形 1"/>
          <p:cNvSpPr/>
          <p:nvPr/>
        </p:nvSpPr>
        <p:spPr>
          <a:xfrm>
            <a:off x="479375" y="1124744"/>
            <a:ext cx="11161239" cy="769441"/>
          </a:xfrm>
          <a:prstGeom prst="rect">
            <a:avLst/>
          </a:prstGeom>
        </p:spPr>
        <p:txBody>
          <a:bodyPr wrap="square">
            <a:spAutoFit/>
          </a:bodyPr>
          <a:lstStyle/>
          <a:p>
            <a:r>
              <a:rPr lang="zh-CN" altLang="en-US" sz="2200" dirty="0">
                <a:latin typeface="等线" panose="02010600030101010101" pitchFamily="2" charset="-122"/>
                <a:ea typeface="等线" panose="02010600030101010101" pitchFamily="2" charset="-122"/>
              </a:rPr>
              <a:t>（</a:t>
            </a:r>
            <a:r>
              <a:rPr lang="en-US" altLang="zh-CN" sz="2200" dirty="0">
                <a:latin typeface="等线" panose="02010600030101010101" pitchFamily="2" charset="-122"/>
                <a:ea typeface="等线" panose="02010600030101010101" pitchFamily="2" charset="-122"/>
              </a:rPr>
              <a:t>2</a:t>
            </a:r>
            <a:r>
              <a:rPr lang="zh-CN" altLang="en-US" sz="2200" dirty="0">
                <a:latin typeface="等线" panose="02010600030101010101" pitchFamily="2" charset="-122"/>
                <a:ea typeface="等线" panose="02010600030101010101" pitchFamily="2" charset="-122"/>
              </a:rPr>
              <a:t>）涉及危险化工工艺的特种作业人员未取得特种作业操作证、未取得高中或者相当于高中及以上学历。</a:t>
            </a:r>
            <a:endParaRPr lang="zh-CN" altLang="en-US" sz="22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506974" y="1916832"/>
            <a:ext cx="11161239" cy="4478149"/>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000"/>
              </a:lnSpc>
              <a:spcBef>
                <a:spcPts val="600"/>
              </a:spcBef>
              <a:spcAft>
                <a:spcPts val="600"/>
              </a:spcAft>
            </a:pPr>
            <a:r>
              <a:rPr lang="zh-CN" altLang="en-US" sz="2000" dirty="0">
                <a:solidFill>
                  <a:schemeClr val="tx1"/>
                </a:solidFill>
                <a:latin typeface="+mn-ea"/>
                <a:ea typeface="+mn-ea"/>
              </a:rPr>
              <a:t>    </a:t>
            </a:r>
            <a:r>
              <a:rPr lang="zh-CN" altLang="en-US" sz="2000" dirty="0">
                <a:solidFill>
                  <a:srgbClr val="FF0000"/>
                </a:solidFill>
                <a:latin typeface="+mn-ea"/>
                <a:ea typeface="+mn-ea"/>
              </a:rPr>
              <a:t>这条也属于重大生产安全事故隐患。</a:t>
            </a:r>
            <a:r>
              <a:rPr lang="zh-CN" altLang="en-US" sz="2000" dirty="0">
                <a:solidFill>
                  <a:schemeClr val="tx1"/>
                </a:solidFill>
                <a:latin typeface="+mn-ea"/>
                <a:ea typeface="+mn-ea"/>
              </a:rPr>
              <a:t>企业的化工装置如果未经正规设计或者未经具备相应资质的设计单位进行设计，导致规划、布局、工艺、设备、自动化控制等不能满足安全要求，将会产生大风险。同样是</a:t>
            </a:r>
            <a:r>
              <a:rPr lang="en-US" altLang="zh-CN" sz="2000" dirty="0">
                <a:solidFill>
                  <a:schemeClr val="tx1"/>
                </a:solidFill>
                <a:latin typeface="+mn-ea"/>
                <a:ea typeface="+mn-ea"/>
              </a:rPr>
              <a:t>2017</a:t>
            </a:r>
            <a:r>
              <a:rPr lang="zh-CN" altLang="en-US" sz="2000" dirty="0">
                <a:solidFill>
                  <a:schemeClr val="tx1"/>
                </a:solidFill>
                <a:latin typeface="+mn-ea"/>
                <a:ea typeface="+mn-ea"/>
              </a:rPr>
              <a:t>年江苏</a:t>
            </a:r>
            <a:r>
              <a:rPr lang="zh-CN" altLang="en-US" sz="2000" dirty="0">
                <a:solidFill>
                  <a:srgbClr val="FF0000"/>
                </a:solidFill>
                <a:latin typeface="+mn-ea"/>
                <a:ea typeface="+mn-ea"/>
              </a:rPr>
              <a:t>连云港聚鑫生物“</a:t>
            </a:r>
            <a:r>
              <a:rPr lang="en-US" altLang="zh-CN" sz="2000" dirty="0">
                <a:solidFill>
                  <a:srgbClr val="FF0000"/>
                </a:solidFill>
                <a:latin typeface="+mn-ea"/>
                <a:ea typeface="+mn-ea"/>
              </a:rPr>
              <a:t>12•9”</a:t>
            </a:r>
            <a:r>
              <a:rPr lang="zh-CN" altLang="en-US" sz="2000" dirty="0">
                <a:solidFill>
                  <a:srgbClr val="FF0000"/>
                </a:solidFill>
                <a:latin typeface="+mn-ea"/>
                <a:ea typeface="+mn-ea"/>
              </a:rPr>
              <a:t>重大爆炸事故</a:t>
            </a:r>
            <a:r>
              <a:rPr lang="zh-CN" altLang="en-US" sz="2000" dirty="0">
                <a:solidFill>
                  <a:schemeClr val="tx1"/>
                </a:solidFill>
                <a:latin typeface="+mn-ea"/>
                <a:ea typeface="+mn-ea"/>
              </a:rPr>
              <a:t>，事故的间接原因就是企业间二氯苯生产工艺没有正规技术来源，也没有委托专业机构进行工艺计算和施工图设计，总平面布置、设备选型和安装、管线走向等全凭企业人员经验决定。</a:t>
            </a:r>
            <a:r>
              <a:rPr lang="en-US" altLang="zh-CN" sz="2000" dirty="0">
                <a:solidFill>
                  <a:schemeClr val="tx1"/>
                </a:solidFill>
                <a:latin typeface="+mn-ea"/>
                <a:ea typeface="+mn-ea"/>
              </a:rPr>
              <a:t>2014</a:t>
            </a:r>
            <a:r>
              <a:rPr lang="zh-CN" altLang="en-US" sz="2000" dirty="0">
                <a:solidFill>
                  <a:schemeClr val="tx1"/>
                </a:solidFill>
                <a:latin typeface="+mn-ea"/>
                <a:ea typeface="+mn-ea"/>
              </a:rPr>
              <a:t>年江苏</a:t>
            </a:r>
            <a:r>
              <a:rPr lang="zh-CN" altLang="en-US" sz="2000" dirty="0">
                <a:solidFill>
                  <a:srgbClr val="FF0000"/>
                </a:solidFill>
                <a:latin typeface="+mn-ea"/>
                <a:ea typeface="+mn-ea"/>
              </a:rPr>
              <a:t>如皋双马化工“</a:t>
            </a:r>
            <a:r>
              <a:rPr lang="en-US" altLang="zh-CN" sz="2000" dirty="0">
                <a:solidFill>
                  <a:srgbClr val="FF0000"/>
                </a:solidFill>
                <a:latin typeface="+mn-ea"/>
                <a:ea typeface="+mn-ea"/>
              </a:rPr>
              <a:t>4·16”</a:t>
            </a:r>
            <a:r>
              <a:rPr lang="zh-CN" altLang="en-US" sz="2000" dirty="0">
                <a:solidFill>
                  <a:srgbClr val="FF0000"/>
                </a:solidFill>
                <a:latin typeface="+mn-ea"/>
                <a:ea typeface="+mn-ea"/>
              </a:rPr>
              <a:t>爆炸事故</a:t>
            </a:r>
            <a:r>
              <a:rPr lang="zh-CN" altLang="en-US" sz="2000" dirty="0">
                <a:solidFill>
                  <a:schemeClr val="tx1"/>
                </a:solidFill>
                <a:latin typeface="+mn-ea"/>
                <a:ea typeface="+mn-ea"/>
              </a:rPr>
              <a:t>，发生事故的造粒车间未执行基本建设程序，厂房为企业自行设计、安装，车间主要设备也是企业自行设计、制造、安装，未经正规设计、正规施工和安装。因此，</a:t>
            </a:r>
            <a:r>
              <a:rPr lang="zh-CN" altLang="en-US" sz="2000" dirty="0">
                <a:solidFill>
                  <a:srgbClr val="FF0000"/>
                </a:solidFill>
                <a:latin typeface="+mn-ea"/>
                <a:ea typeface="+mn-ea"/>
              </a:rPr>
              <a:t>这条要求关注于本质安全，从源头上把好安全入口关</a:t>
            </a:r>
            <a:r>
              <a:rPr lang="zh-CN" altLang="en-US" sz="2000" dirty="0">
                <a:solidFill>
                  <a:schemeClr val="tx1"/>
                </a:solidFill>
                <a:latin typeface="+mn-ea"/>
                <a:ea typeface="+mn-ea"/>
              </a:rPr>
              <a:t>，保障企业安全生产。</a:t>
            </a:r>
            <a:endParaRPr lang="en-US" altLang="zh-CN" sz="2000" dirty="0">
              <a:solidFill>
                <a:schemeClr val="tx1"/>
              </a:solidFill>
              <a:latin typeface="+mn-ea"/>
              <a:ea typeface="+mn-ea"/>
            </a:endParaRPr>
          </a:p>
          <a:p>
            <a:pPr algn="just">
              <a:lnSpc>
                <a:spcPts val="3000"/>
              </a:lnSpc>
              <a:spcBef>
                <a:spcPts val="600"/>
              </a:spcBef>
              <a:spcAft>
                <a:spcPts val="600"/>
              </a:spcAft>
            </a:pPr>
            <a:r>
              <a:rPr lang="en-US" altLang="zh-CN" sz="2000" dirty="0">
                <a:solidFill>
                  <a:schemeClr val="tx1"/>
                </a:solidFill>
                <a:latin typeface="+mn-ea"/>
              </a:rPr>
              <a:t>    41</a:t>
            </a:r>
            <a:r>
              <a:rPr lang="zh-CN" altLang="en-US" sz="2000" dirty="0">
                <a:solidFill>
                  <a:schemeClr val="tx1"/>
                </a:solidFill>
                <a:latin typeface="+mn-ea"/>
              </a:rPr>
              <a:t>号令中要求：新建、改建、扩建建设项目经具备国家规定资质的单位设计、制造和施工建设；涉及危险化工工艺、重点监管危险化学品的装置，由具有综合甲级资质或者化工石化专业甲级设计资质的化工石化设计单位设计。</a:t>
            </a:r>
            <a:endParaRPr lang="zh-CN" altLang="en-US" sz="2000" dirty="0">
              <a:solidFill>
                <a:schemeClr val="tx1"/>
              </a:solidFill>
              <a:latin typeface="+mn-ea"/>
              <a:ea typeface="+mn-ea"/>
            </a:endParaRP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799856" y="522645"/>
            <a:ext cx="1422184" cy="461665"/>
          </a:xfrm>
          <a:prstGeom prst="rect">
            <a:avLst/>
          </a:prstGeom>
          <a:solidFill>
            <a:schemeClr val="accent5"/>
          </a:solidFill>
        </p:spPr>
        <p:txBody>
          <a:bodyPr wrap="none">
            <a:spAutoFit/>
          </a:bodyPr>
          <a:lstStyle/>
          <a:p>
            <a:r>
              <a:rPr lang="zh-CN" altLang="en-US" sz="2400" dirty="0">
                <a:latin typeface="黑体" panose="02010609060101010101" pitchFamily="49" charset="-122"/>
                <a:ea typeface="黑体" panose="02010609060101010101" pitchFamily="49" charset="-122"/>
              </a:rPr>
              <a:t>特殊条款</a:t>
            </a:r>
            <a:endParaRPr lang="zh-CN" altLang="en-US" sz="2400" dirty="0"/>
          </a:p>
        </p:txBody>
      </p:sp>
      <p:sp>
        <p:nvSpPr>
          <p:cNvPr id="2" name="矩形 1"/>
          <p:cNvSpPr/>
          <p:nvPr/>
        </p:nvSpPr>
        <p:spPr>
          <a:xfrm>
            <a:off x="479375" y="1341929"/>
            <a:ext cx="11161239" cy="430887"/>
          </a:xfrm>
          <a:prstGeom prst="rect">
            <a:avLst/>
          </a:prstGeom>
        </p:spPr>
        <p:txBody>
          <a:bodyPr wrap="square">
            <a:spAutoFit/>
          </a:bodyPr>
          <a:lstStyle/>
          <a:p>
            <a:r>
              <a:rPr lang="zh-CN" altLang="en-US" sz="2200" dirty="0">
                <a:latin typeface="等线" panose="02010600030101010101" pitchFamily="2" charset="-122"/>
                <a:ea typeface="等线" panose="02010600030101010101" pitchFamily="2" charset="-122"/>
              </a:rPr>
              <a:t>（</a:t>
            </a:r>
            <a:r>
              <a:rPr lang="en-US" altLang="zh-CN" sz="2200" dirty="0">
                <a:latin typeface="等线" panose="02010600030101010101" pitchFamily="2" charset="-122"/>
                <a:ea typeface="等线" panose="02010600030101010101" pitchFamily="2" charset="-122"/>
              </a:rPr>
              <a:t>3</a:t>
            </a:r>
            <a:r>
              <a:rPr lang="zh-CN" altLang="en-US" sz="2200" dirty="0">
                <a:latin typeface="等线" panose="02010600030101010101" pitchFamily="2" charset="-122"/>
                <a:ea typeface="等线" panose="02010600030101010101" pitchFamily="2" charset="-122"/>
              </a:rPr>
              <a:t>）在役化工装置未经具有资质的单位设计且未通过安全设计诊断。</a:t>
            </a:r>
            <a:endParaRPr lang="zh-CN" altLang="en-US" sz="2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506974" y="2186276"/>
            <a:ext cx="11161239" cy="4093428"/>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000"/>
              </a:lnSpc>
              <a:spcBef>
                <a:spcPts val="600"/>
              </a:spcBef>
              <a:spcAft>
                <a:spcPts val="600"/>
              </a:spcAft>
            </a:pPr>
            <a:r>
              <a:rPr lang="en-US" altLang="zh-CN" sz="2000" dirty="0">
                <a:solidFill>
                  <a:schemeClr val="tx1"/>
                </a:solidFill>
                <a:latin typeface="+mn-ea"/>
                <a:ea typeface="+mn-ea"/>
              </a:rPr>
              <a:t>    《</a:t>
            </a:r>
            <a:r>
              <a:rPr lang="zh-CN" altLang="en-US" sz="2000" dirty="0">
                <a:solidFill>
                  <a:schemeClr val="tx1"/>
                </a:solidFill>
                <a:latin typeface="+mn-ea"/>
                <a:ea typeface="+mn-ea"/>
              </a:rPr>
              <a:t>关于开展提升危险化学品领域本质安全水平专项行动的通知</a:t>
            </a:r>
            <a:r>
              <a:rPr lang="en-US" altLang="zh-CN" sz="2000" dirty="0">
                <a:solidFill>
                  <a:schemeClr val="tx1"/>
                </a:solidFill>
                <a:latin typeface="+mn-ea"/>
                <a:ea typeface="+mn-ea"/>
              </a:rPr>
              <a:t>》</a:t>
            </a:r>
            <a:r>
              <a:rPr lang="zh-CN" altLang="en-US" sz="2000" dirty="0">
                <a:solidFill>
                  <a:schemeClr val="tx1"/>
                </a:solidFill>
                <a:latin typeface="+mn-ea"/>
                <a:ea typeface="+mn-ea"/>
              </a:rPr>
              <a:t>（安监总管三</a:t>
            </a:r>
            <a:r>
              <a:rPr lang="en-US" altLang="zh-CN" sz="2000" dirty="0">
                <a:solidFill>
                  <a:schemeClr val="tx1"/>
                </a:solidFill>
                <a:latin typeface="+mn-ea"/>
                <a:ea typeface="+mn-ea"/>
              </a:rPr>
              <a:t>〔2012〕87</a:t>
            </a:r>
            <a:r>
              <a:rPr lang="zh-CN" altLang="en-US" sz="2000" dirty="0">
                <a:solidFill>
                  <a:schemeClr val="tx1"/>
                </a:solidFill>
                <a:latin typeface="+mn-ea"/>
                <a:ea typeface="+mn-ea"/>
              </a:rPr>
              <a:t>号）要求，</a:t>
            </a:r>
            <a:r>
              <a:rPr lang="en-US" altLang="zh-CN" sz="2000" dirty="0">
                <a:solidFill>
                  <a:schemeClr val="tx1"/>
                </a:solidFill>
                <a:latin typeface="+mn-ea"/>
                <a:ea typeface="+mn-ea"/>
              </a:rPr>
              <a:t>2013</a:t>
            </a:r>
            <a:r>
              <a:rPr lang="zh-CN" altLang="en-US" sz="2000" dirty="0">
                <a:solidFill>
                  <a:schemeClr val="tx1"/>
                </a:solidFill>
                <a:latin typeface="+mn-ea"/>
                <a:ea typeface="+mn-ea"/>
              </a:rPr>
              <a:t>年底前完成所有未经正规设计的在役装置安全设计诊断工作。危化品企业要聘请有相应设计资质的设计单位，对未经过正规设计的在役装置进行安全设计诊断，对装置布局、工艺技术及流程、主要设备和管道、自动控制、公用工程等进行设计复核，全面查找并整改装置设计存在的问题，消除安全隐患；并要求危险化学品新建项目必须由具备相应资质和相关设计经验的设计单位负责设计。</a:t>
            </a:r>
            <a:endParaRPr lang="zh-CN" altLang="en-US" sz="2000" dirty="0">
              <a:solidFill>
                <a:schemeClr val="tx1"/>
              </a:solidFill>
              <a:latin typeface="+mn-ea"/>
              <a:ea typeface="+mn-ea"/>
            </a:endParaRPr>
          </a:p>
          <a:p>
            <a:pPr algn="just">
              <a:lnSpc>
                <a:spcPts val="3000"/>
              </a:lnSpc>
              <a:spcBef>
                <a:spcPts val="600"/>
              </a:spcBef>
              <a:spcAft>
                <a:spcPts val="600"/>
              </a:spcAft>
            </a:pPr>
            <a:r>
              <a:rPr lang="en-US" altLang="zh-CN" sz="2000" dirty="0">
                <a:solidFill>
                  <a:schemeClr val="tx1"/>
                </a:solidFill>
                <a:latin typeface="+mn-ea"/>
                <a:ea typeface="+mn-ea"/>
              </a:rPr>
              <a:t>    《</a:t>
            </a:r>
            <a:r>
              <a:rPr lang="zh-CN" altLang="en-US" sz="2000" dirty="0">
                <a:solidFill>
                  <a:schemeClr val="tx1"/>
                </a:solidFill>
                <a:latin typeface="+mn-ea"/>
                <a:ea typeface="+mn-ea"/>
              </a:rPr>
              <a:t>国家安全监管总局关于进一步加强危险化学品建设项目安全设计管理的通知</a:t>
            </a:r>
            <a:r>
              <a:rPr lang="en-US" altLang="zh-CN" sz="2000" dirty="0">
                <a:solidFill>
                  <a:schemeClr val="tx1"/>
                </a:solidFill>
                <a:latin typeface="+mn-ea"/>
                <a:ea typeface="+mn-ea"/>
              </a:rPr>
              <a:t>》</a:t>
            </a:r>
            <a:r>
              <a:rPr lang="zh-CN" altLang="en-US" sz="2000" dirty="0">
                <a:solidFill>
                  <a:schemeClr val="tx1"/>
                </a:solidFill>
                <a:latin typeface="+mn-ea"/>
                <a:ea typeface="+mn-ea"/>
              </a:rPr>
              <a:t>（安监总管三</a:t>
            </a:r>
            <a:r>
              <a:rPr lang="en-US" altLang="zh-CN" sz="2000" dirty="0">
                <a:solidFill>
                  <a:schemeClr val="tx1"/>
                </a:solidFill>
                <a:latin typeface="+mn-ea"/>
                <a:ea typeface="+mn-ea"/>
              </a:rPr>
              <a:t>〔2013〕76</a:t>
            </a:r>
            <a:r>
              <a:rPr lang="zh-CN" altLang="en-US" sz="2000" dirty="0">
                <a:solidFill>
                  <a:schemeClr val="tx1"/>
                </a:solidFill>
                <a:latin typeface="+mn-ea"/>
                <a:ea typeface="+mn-ea"/>
              </a:rPr>
              <a:t>号）则对设计单位的资质提出了要求，即涉及重点监管危险化工工艺、重点监管危险化学品和危险化学品重大危险源的大型建设项目</a:t>
            </a:r>
            <a:r>
              <a:rPr lang="en-US" altLang="zh-CN" sz="2000" dirty="0">
                <a:solidFill>
                  <a:schemeClr val="tx1"/>
                </a:solidFill>
                <a:latin typeface="+mn-ea"/>
                <a:ea typeface="+mn-ea"/>
              </a:rPr>
              <a:t>,</a:t>
            </a:r>
            <a:r>
              <a:rPr lang="zh-CN" altLang="en-US" sz="2000" dirty="0">
                <a:solidFill>
                  <a:schemeClr val="tx1"/>
                </a:solidFill>
                <a:latin typeface="+mn-ea"/>
                <a:ea typeface="+mn-ea"/>
              </a:rPr>
              <a:t>其设计单位资质应为工程设计综合资质或相应工程设计化工石化医药、石油天然气（海洋石油）行业、专业资质甲级。</a:t>
            </a:r>
            <a:endParaRPr lang="zh-CN" altLang="en-US" sz="2000" dirty="0">
              <a:solidFill>
                <a:schemeClr val="tx1"/>
              </a:solidFill>
              <a:latin typeface="+mn-ea"/>
              <a:ea typeface="+mn-ea"/>
            </a:endParaRP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799856" y="522645"/>
            <a:ext cx="1422184" cy="461665"/>
          </a:xfrm>
          <a:prstGeom prst="rect">
            <a:avLst/>
          </a:prstGeom>
          <a:solidFill>
            <a:schemeClr val="accent5"/>
          </a:solidFill>
        </p:spPr>
        <p:txBody>
          <a:bodyPr wrap="none">
            <a:spAutoFit/>
          </a:bodyPr>
          <a:lstStyle/>
          <a:p>
            <a:r>
              <a:rPr lang="zh-CN" altLang="en-US" sz="2400" dirty="0">
                <a:latin typeface="黑体" panose="02010609060101010101" pitchFamily="49" charset="-122"/>
                <a:ea typeface="黑体" panose="02010609060101010101" pitchFamily="49" charset="-122"/>
              </a:rPr>
              <a:t>特殊条款</a:t>
            </a:r>
            <a:endParaRPr lang="zh-CN" altLang="en-US" sz="2400" dirty="0"/>
          </a:p>
        </p:txBody>
      </p:sp>
      <p:sp>
        <p:nvSpPr>
          <p:cNvPr id="2" name="矩形 1"/>
          <p:cNvSpPr/>
          <p:nvPr/>
        </p:nvSpPr>
        <p:spPr>
          <a:xfrm>
            <a:off x="479375" y="1341929"/>
            <a:ext cx="11161239" cy="430887"/>
          </a:xfrm>
          <a:prstGeom prst="rect">
            <a:avLst/>
          </a:prstGeom>
        </p:spPr>
        <p:txBody>
          <a:bodyPr wrap="square">
            <a:spAutoFit/>
          </a:bodyPr>
          <a:lstStyle/>
          <a:p>
            <a:r>
              <a:rPr lang="zh-CN" altLang="en-US" sz="2200" dirty="0">
                <a:latin typeface="等线" panose="02010600030101010101" pitchFamily="2" charset="-122"/>
                <a:ea typeface="等线" panose="02010600030101010101" pitchFamily="2" charset="-122"/>
              </a:rPr>
              <a:t>（</a:t>
            </a:r>
            <a:r>
              <a:rPr lang="en-US" altLang="zh-CN" sz="2200" dirty="0">
                <a:latin typeface="等线" panose="02010600030101010101" pitchFamily="2" charset="-122"/>
                <a:ea typeface="等线" panose="02010600030101010101" pitchFamily="2" charset="-122"/>
              </a:rPr>
              <a:t>3</a:t>
            </a:r>
            <a:r>
              <a:rPr lang="zh-CN" altLang="en-US" sz="2200" dirty="0">
                <a:latin typeface="等线" panose="02010600030101010101" pitchFamily="2" charset="-122"/>
                <a:ea typeface="等线" panose="02010600030101010101" pitchFamily="2" charset="-122"/>
              </a:rPr>
              <a:t>）在役化工装置未经具有资质的单位设计且未通过安全设计诊断。</a:t>
            </a:r>
            <a:endParaRPr lang="zh-CN" altLang="en-US" sz="22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506974" y="2186276"/>
            <a:ext cx="11161239" cy="3323987"/>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000"/>
              </a:lnSpc>
              <a:spcBef>
                <a:spcPts val="600"/>
              </a:spcBef>
              <a:spcAft>
                <a:spcPts val="600"/>
              </a:spcAft>
            </a:pPr>
            <a:r>
              <a:rPr lang="zh-CN" altLang="en-US" sz="2000" dirty="0">
                <a:solidFill>
                  <a:schemeClr val="tx1"/>
                </a:solidFill>
                <a:latin typeface="+mn-ea"/>
                <a:ea typeface="+mn-ea"/>
              </a:rPr>
              <a:t>    外部安全防护距离既不是防火间距，也不是卫生防护距离，是作为缓冲距离，防止危化品生产装置、储存设施在发生火灾、爆炸、毒气泄漏事故时造成企业界区外部的重大人员伤亡和财产损失，应在危化品品种、数量、个人和社会可接受风险标准的基础上科学界定。如果企业的外部安全防护距离不符合要求，容易造成严重的社会风险。</a:t>
            </a:r>
            <a:endParaRPr lang="zh-CN" altLang="en-US" sz="2000" dirty="0">
              <a:solidFill>
                <a:schemeClr val="tx1"/>
              </a:solidFill>
              <a:latin typeface="+mn-ea"/>
              <a:ea typeface="+mn-ea"/>
            </a:endParaRPr>
          </a:p>
          <a:p>
            <a:pPr algn="just">
              <a:lnSpc>
                <a:spcPts val="3000"/>
              </a:lnSpc>
              <a:spcBef>
                <a:spcPts val="600"/>
              </a:spcBef>
              <a:spcAft>
                <a:spcPts val="600"/>
              </a:spcAft>
            </a:pPr>
            <a:r>
              <a:rPr lang="zh-CN" altLang="en-US" sz="2000" dirty="0">
                <a:solidFill>
                  <a:schemeClr val="tx1"/>
                </a:solidFill>
                <a:latin typeface="+mn-ea"/>
                <a:ea typeface="+mn-ea"/>
              </a:rPr>
              <a:t>    </a:t>
            </a:r>
            <a:r>
              <a:rPr lang="en-US" altLang="zh-CN" sz="2000" dirty="0">
                <a:solidFill>
                  <a:schemeClr val="tx1"/>
                </a:solidFill>
                <a:latin typeface="+mn-ea"/>
                <a:ea typeface="+mn-ea"/>
              </a:rPr>
              <a:t>2009</a:t>
            </a:r>
            <a:r>
              <a:rPr lang="zh-CN" altLang="en-US" sz="2000" dirty="0">
                <a:solidFill>
                  <a:schemeClr val="tx1"/>
                </a:solidFill>
                <a:latin typeface="+mn-ea"/>
                <a:ea typeface="+mn-ea"/>
              </a:rPr>
              <a:t>年发生的</a:t>
            </a:r>
            <a:r>
              <a:rPr lang="zh-CN" altLang="en-US" sz="2000" dirty="0">
                <a:solidFill>
                  <a:srgbClr val="FF0000"/>
                </a:solidFill>
                <a:latin typeface="+mn-ea"/>
                <a:ea typeface="+mn-ea"/>
              </a:rPr>
              <a:t>河南洛染“</a:t>
            </a:r>
            <a:r>
              <a:rPr lang="en-US" altLang="zh-CN" sz="2000" dirty="0">
                <a:solidFill>
                  <a:srgbClr val="FF0000"/>
                </a:solidFill>
                <a:latin typeface="+mn-ea"/>
                <a:ea typeface="+mn-ea"/>
              </a:rPr>
              <a:t>7•15”</a:t>
            </a:r>
            <a:r>
              <a:rPr lang="zh-CN" altLang="en-US" sz="2000" dirty="0">
                <a:solidFill>
                  <a:srgbClr val="FF0000"/>
                </a:solidFill>
                <a:latin typeface="+mn-ea"/>
                <a:ea typeface="+mn-ea"/>
              </a:rPr>
              <a:t>爆炸事故</a:t>
            </a:r>
            <a:r>
              <a:rPr lang="zh-CN" altLang="en-US" sz="2000" dirty="0">
                <a:solidFill>
                  <a:schemeClr val="tx1"/>
                </a:solidFill>
                <a:latin typeface="+mn-ea"/>
                <a:ea typeface="+mn-ea"/>
              </a:rPr>
              <a:t>，事故企业与周边居民区安全距离严重不足，事故造成</a:t>
            </a:r>
            <a:r>
              <a:rPr lang="en-US" altLang="zh-CN" sz="2000" dirty="0">
                <a:solidFill>
                  <a:schemeClr val="tx1"/>
                </a:solidFill>
                <a:latin typeface="+mn-ea"/>
                <a:ea typeface="+mn-ea"/>
              </a:rPr>
              <a:t>8</a:t>
            </a:r>
            <a:r>
              <a:rPr lang="zh-CN" altLang="en-US" sz="2000" dirty="0">
                <a:solidFill>
                  <a:schemeClr val="tx1"/>
                </a:solidFill>
                <a:latin typeface="+mn-ea"/>
                <a:ea typeface="+mn-ea"/>
              </a:rPr>
              <a:t>人死亡、</a:t>
            </a:r>
            <a:r>
              <a:rPr lang="en-US" altLang="zh-CN" sz="2000" dirty="0">
                <a:solidFill>
                  <a:schemeClr val="tx1"/>
                </a:solidFill>
                <a:latin typeface="+mn-ea"/>
                <a:ea typeface="+mn-ea"/>
              </a:rPr>
              <a:t>8</a:t>
            </a:r>
            <a:r>
              <a:rPr lang="zh-CN" altLang="en-US" sz="2000" dirty="0">
                <a:solidFill>
                  <a:schemeClr val="tx1"/>
                </a:solidFill>
                <a:latin typeface="+mn-ea"/>
                <a:ea typeface="+mn-ea"/>
              </a:rPr>
              <a:t>人重伤，周边</a:t>
            </a:r>
            <a:r>
              <a:rPr lang="en-US" altLang="zh-CN" sz="2000" dirty="0">
                <a:solidFill>
                  <a:schemeClr val="tx1"/>
                </a:solidFill>
                <a:latin typeface="+mn-ea"/>
                <a:ea typeface="+mn-ea"/>
              </a:rPr>
              <a:t>108</a:t>
            </a:r>
            <a:r>
              <a:rPr lang="zh-CN" altLang="en-US" sz="2000" dirty="0">
                <a:solidFill>
                  <a:schemeClr val="tx1"/>
                </a:solidFill>
                <a:latin typeface="+mn-ea"/>
                <a:ea typeface="+mn-ea"/>
              </a:rPr>
              <a:t>名居民被爆炸冲击波震碎的玻璃划伤。更为严重的是</a:t>
            </a:r>
            <a:r>
              <a:rPr lang="en-US" altLang="zh-CN" sz="2000" dirty="0">
                <a:solidFill>
                  <a:schemeClr val="tx1"/>
                </a:solidFill>
                <a:latin typeface="+mn-ea"/>
                <a:ea typeface="+mn-ea"/>
              </a:rPr>
              <a:t>2019</a:t>
            </a:r>
            <a:r>
              <a:rPr lang="zh-CN" altLang="en-US" sz="2000" dirty="0">
                <a:solidFill>
                  <a:schemeClr val="tx1"/>
                </a:solidFill>
                <a:latin typeface="+mn-ea"/>
                <a:ea typeface="+mn-ea"/>
              </a:rPr>
              <a:t>年的</a:t>
            </a:r>
            <a:r>
              <a:rPr lang="zh-CN" altLang="en-US" sz="2000" dirty="0">
                <a:solidFill>
                  <a:srgbClr val="FF0000"/>
                </a:solidFill>
                <a:latin typeface="+mn-ea"/>
                <a:ea typeface="+mn-ea"/>
              </a:rPr>
              <a:t>江苏响水天嘉宜化工“</a:t>
            </a:r>
            <a:r>
              <a:rPr lang="en-US" altLang="zh-CN" sz="2000" dirty="0">
                <a:solidFill>
                  <a:srgbClr val="FF0000"/>
                </a:solidFill>
                <a:latin typeface="+mn-ea"/>
                <a:ea typeface="+mn-ea"/>
              </a:rPr>
              <a:t>3•21”</a:t>
            </a:r>
            <a:r>
              <a:rPr lang="zh-CN" altLang="en-US" sz="2000" dirty="0">
                <a:solidFill>
                  <a:srgbClr val="FF0000"/>
                </a:solidFill>
                <a:latin typeface="+mn-ea"/>
                <a:ea typeface="+mn-ea"/>
              </a:rPr>
              <a:t>爆炸事故</a:t>
            </a:r>
            <a:r>
              <a:rPr lang="zh-CN" altLang="en-US" sz="2000" dirty="0">
                <a:solidFill>
                  <a:schemeClr val="tx1"/>
                </a:solidFill>
                <a:latin typeface="+mn-ea"/>
                <a:ea typeface="+mn-ea"/>
              </a:rPr>
              <a:t>、</a:t>
            </a:r>
            <a:r>
              <a:rPr lang="en-US" altLang="zh-CN" sz="2000" dirty="0">
                <a:solidFill>
                  <a:schemeClr val="tx1"/>
                </a:solidFill>
                <a:latin typeface="+mn-ea"/>
                <a:ea typeface="+mn-ea"/>
              </a:rPr>
              <a:t>2018</a:t>
            </a:r>
            <a:r>
              <a:rPr lang="zh-CN" altLang="en-US" sz="2000" dirty="0">
                <a:solidFill>
                  <a:schemeClr val="tx1"/>
                </a:solidFill>
                <a:latin typeface="+mn-ea"/>
                <a:ea typeface="+mn-ea"/>
              </a:rPr>
              <a:t>年</a:t>
            </a:r>
            <a:r>
              <a:rPr lang="zh-CN" altLang="en-US" sz="2000" dirty="0">
                <a:solidFill>
                  <a:srgbClr val="FF0000"/>
                </a:solidFill>
                <a:latin typeface="+mn-ea"/>
                <a:ea typeface="+mn-ea"/>
              </a:rPr>
              <a:t>河北盛华化工“</a:t>
            </a:r>
            <a:r>
              <a:rPr lang="en-US" altLang="zh-CN" sz="2000" dirty="0">
                <a:solidFill>
                  <a:srgbClr val="FF0000"/>
                </a:solidFill>
                <a:latin typeface="+mn-ea"/>
                <a:ea typeface="+mn-ea"/>
              </a:rPr>
              <a:t>11•28”</a:t>
            </a:r>
            <a:r>
              <a:rPr lang="zh-CN" altLang="en-US" sz="2000" dirty="0">
                <a:solidFill>
                  <a:srgbClr val="FF0000"/>
                </a:solidFill>
                <a:latin typeface="+mn-ea"/>
                <a:ea typeface="+mn-ea"/>
              </a:rPr>
              <a:t>重大爆燃事故</a:t>
            </a:r>
            <a:r>
              <a:rPr lang="zh-CN" altLang="en-US" sz="2000" dirty="0">
                <a:solidFill>
                  <a:schemeClr val="tx1"/>
                </a:solidFill>
                <a:latin typeface="+mn-ea"/>
                <a:ea typeface="+mn-ea"/>
              </a:rPr>
              <a:t>都存在外部防护距离不能满足要求的问题，造成严重的社会危害。</a:t>
            </a:r>
            <a:endParaRPr lang="zh-CN" altLang="en-US" sz="2000" dirty="0">
              <a:solidFill>
                <a:schemeClr val="tx1"/>
              </a:solidFill>
              <a:latin typeface="+mn-ea"/>
              <a:ea typeface="+mn-ea"/>
            </a:endParaRP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799856" y="522645"/>
            <a:ext cx="1422184" cy="461665"/>
          </a:xfrm>
          <a:prstGeom prst="rect">
            <a:avLst/>
          </a:prstGeom>
          <a:solidFill>
            <a:schemeClr val="accent5"/>
          </a:solidFill>
        </p:spPr>
        <p:txBody>
          <a:bodyPr wrap="none">
            <a:spAutoFit/>
          </a:bodyPr>
          <a:lstStyle/>
          <a:p>
            <a:r>
              <a:rPr lang="zh-CN" altLang="en-US" sz="2400" dirty="0">
                <a:latin typeface="黑体" panose="02010609060101010101" pitchFamily="49" charset="-122"/>
                <a:ea typeface="黑体" panose="02010609060101010101" pitchFamily="49" charset="-122"/>
              </a:rPr>
              <a:t>特殊条款</a:t>
            </a:r>
            <a:endParaRPr lang="zh-CN" altLang="en-US" sz="2400" dirty="0"/>
          </a:p>
        </p:txBody>
      </p:sp>
      <p:sp>
        <p:nvSpPr>
          <p:cNvPr id="2" name="矩形 1"/>
          <p:cNvSpPr/>
          <p:nvPr/>
        </p:nvSpPr>
        <p:spPr>
          <a:xfrm>
            <a:off x="479375" y="1341929"/>
            <a:ext cx="11161239" cy="430887"/>
          </a:xfrm>
          <a:prstGeom prst="rect">
            <a:avLst/>
          </a:prstGeom>
        </p:spPr>
        <p:txBody>
          <a:bodyPr wrap="square">
            <a:spAutoFit/>
          </a:bodyPr>
          <a:lstStyle/>
          <a:p>
            <a:r>
              <a:rPr lang="zh-CN" altLang="en-US" sz="2200" dirty="0">
                <a:latin typeface="等线" panose="02010600030101010101" pitchFamily="2" charset="-122"/>
                <a:ea typeface="等线" panose="02010600030101010101" pitchFamily="2" charset="-122"/>
              </a:rPr>
              <a:t>（</a:t>
            </a:r>
            <a:r>
              <a:rPr lang="en-US" altLang="zh-CN" sz="2200" dirty="0">
                <a:latin typeface="等线" panose="02010600030101010101" pitchFamily="2" charset="-122"/>
                <a:ea typeface="等线" panose="02010600030101010101" pitchFamily="2" charset="-122"/>
              </a:rPr>
              <a:t>4</a:t>
            </a:r>
            <a:r>
              <a:rPr lang="zh-CN" altLang="en-US" sz="2200" dirty="0">
                <a:latin typeface="等线" panose="02010600030101010101" pitchFamily="2" charset="-122"/>
                <a:ea typeface="等线" panose="02010600030101010101" pitchFamily="2" charset="-122"/>
              </a:rPr>
              <a:t>）外部安全防护距离不符合国家标准要求、存在重大外溢风险。</a:t>
            </a:r>
            <a:endParaRPr lang="zh-CN" altLang="en-US" sz="22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506974" y="2186276"/>
            <a:ext cx="11161239" cy="2347759"/>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000"/>
              </a:lnSpc>
              <a:spcBef>
                <a:spcPts val="600"/>
              </a:spcBef>
              <a:spcAft>
                <a:spcPts val="600"/>
              </a:spcAft>
            </a:pPr>
            <a:r>
              <a:rPr lang="zh-CN" altLang="en-US" sz="2000" dirty="0">
                <a:solidFill>
                  <a:schemeClr val="tx1"/>
                </a:solidFill>
                <a:latin typeface="+mn-ea"/>
                <a:ea typeface="+mn-ea"/>
              </a:rPr>
              <a:t>    在</a:t>
            </a:r>
            <a:r>
              <a:rPr lang="en-US" altLang="zh-CN" sz="2000" dirty="0">
                <a:solidFill>
                  <a:schemeClr val="tx1"/>
                </a:solidFill>
                <a:latin typeface="+mn-ea"/>
                <a:ea typeface="+mn-ea"/>
              </a:rPr>
              <a:t>41</a:t>
            </a:r>
            <a:r>
              <a:rPr lang="zh-CN" altLang="en-US" sz="2000" dirty="0">
                <a:solidFill>
                  <a:schemeClr val="tx1"/>
                </a:solidFill>
                <a:latin typeface="+mn-ea"/>
                <a:ea typeface="+mn-ea"/>
              </a:rPr>
              <a:t>号令中，企业申请安全生产许可证的首要条件，便是外部安全防护距离要符合有关法律、法规、规章和国家标准或者行业标准的规定。已取证企业如果不满足这一条件，将被暂扣或者吊销安全生产许可证。因此，危化品企业应该根据</a:t>
            </a:r>
            <a:r>
              <a:rPr lang="en-US" altLang="zh-CN" sz="2000" dirty="0">
                <a:solidFill>
                  <a:schemeClr val="tx1"/>
                </a:solidFill>
                <a:latin typeface="+mn-ea"/>
                <a:ea typeface="+mn-ea"/>
              </a:rPr>
              <a:t>《</a:t>
            </a:r>
            <a:r>
              <a:rPr lang="zh-CN" altLang="en-US" sz="2000" dirty="0">
                <a:solidFill>
                  <a:schemeClr val="tx1"/>
                </a:solidFill>
                <a:latin typeface="+mn-ea"/>
                <a:ea typeface="+mn-ea"/>
              </a:rPr>
              <a:t>危险化学品生产装置和储存设施风险基准</a:t>
            </a:r>
            <a:r>
              <a:rPr lang="en-US" altLang="zh-CN" sz="2000" dirty="0">
                <a:solidFill>
                  <a:schemeClr val="tx1"/>
                </a:solidFill>
                <a:latin typeface="+mn-ea"/>
                <a:ea typeface="+mn-ea"/>
              </a:rPr>
              <a:t>》</a:t>
            </a:r>
            <a:r>
              <a:rPr lang="zh-CN" altLang="en-US" sz="2000" dirty="0">
                <a:solidFill>
                  <a:schemeClr val="tx1"/>
                </a:solidFill>
                <a:latin typeface="+mn-ea"/>
                <a:ea typeface="+mn-ea"/>
              </a:rPr>
              <a:t>（</a:t>
            </a:r>
            <a:r>
              <a:rPr lang="en-US" altLang="zh-CN" sz="2000" dirty="0">
                <a:solidFill>
                  <a:schemeClr val="tx1"/>
                </a:solidFill>
                <a:latin typeface="+mn-ea"/>
                <a:ea typeface="+mn-ea"/>
              </a:rPr>
              <a:t>GB36894-2018</a:t>
            </a:r>
            <a:r>
              <a:rPr lang="zh-CN" altLang="en-US" sz="2000" dirty="0">
                <a:solidFill>
                  <a:schemeClr val="tx1"/>
                </a:solidFill>
                <a:latin typeface="+mn-ea"/>
                <a:ea typeface="+mn-ea"/>
              </a:rPr>
              <a:t>）、</a:t>
            </a:r>
            <a:r>
              <a:rPr lang="en-US" altLang="zh-CN" sz="2000" dirty="0">
                <a:solidFill>
                  <a:schemeClr val="tx1"/>
                </a:solidFill>
                <a:latin typeface="+mn-ea"/>
                <a:ea typeface="+mn-ea"/>
              </a:rPr>
              <a:t>《</a:t>
            </a:r>
            <a:r>
              <a:rPr lang="zh-CN" altLang="en-US" sz="2000" dirty="0">
                <a:solidFill>
                  <a:schemeClr val="tx1"/>
                </a:solidFill>
                <a:latin typeface="+mn-ea"/>
                <a:ea typeface="+mn-ea"/>
              </a:rPr>
              <a:t>危险化学品生产装置和储存设施外部安全防护距离确定方法</a:t>
            </a:r>
            <a:r>
              <a:rPr lang="en-US" altLang="zh-CN" sz="2000" dirty="0">
                <a:solidFill>
                  <a:schemeClr val="tx1"/>
                </a:solidFill>
                <a:latin typeface="+mn-ea"/>
                <a:ea typeface="+mn-ea"/>
              </a:rPr>
              <a:t>》</a:t>
            </a:r>
            <a:r>
              <a:rPr lang="zh-CN" altLang="en-US" sz="2000" dirty="0">
                <a:solidFill>
                  <a:schemeClr val="tx1"/>
                </a:solidFill>
                <a:latin typeface="+mn-ea"/>
                <a:ea typeface="+mn-ea"/>
              </a:rPr>
              <a:t>（</a:t>
            </a:r>
            <a:r>
              <a:rPr lang="en-US" altLang="zh-CN" sz="2000" dirty="0">
                <a:solidFill>
                  <a:schemeClr val="tx1"/>
                </a:solidFill>
                <a:latin typeface="+mn-ea"/>
                <a:ea typeface="+mn-ea"/>
              </a:rPr>
              <a:t>GB/T 37243-2019</a:t>
            </a:r>
            <a:r>
              <a:rPr lang="zh-CN" altLang="en-US" sz="2000" dirty="0">
                <a:solidFill>
                  <a:schemeClr val="tx1"/>
                </a:solidFill>
                <a:latin typeface="+mn-ea"/>
                <a:ea typeface="+mn-ea"/>
              </a:rPr>
              <a:t>）、</a:t>
            </a:r>
            <a:r>
              <a:rPr lang="en-US" altLang="zh-CN" sz="2000" dirty="0">
                <a:solidFill>
                  <a:schemeClr val="tx1"/>
                </a:solidFill>
                <a:latin typeface="+mn-ea"/>
                <a:ea typeface="+mn-ea"/>
              </a:rPr>
              <a:t>《</a:t>
            </a:r>
            <a:r>
              <a:rPr lang="zh-CN" altLang="en-US" sz="2000" dirty="0">
                <a:solidFill>
                  <a:schemeClr val="tx1"/>
                </a:solidFill>
                <a:latin typeface="+mn-ea"/>
                <a:ea typeface="+mn-ea"/>
              </a:rPr>
              <a:t>危险化学品经营企业安全技术基本要求</a:t>
            </a:r>
            <a:r>
              <a:rPr lang="en-US" altLang="zh-CN" sz="2000" dirty="0">
                <a:solidFill>
                  <a:schemeClr val="tx1"/>
                </a:solidFill>
                <a:latin typeface="+mn-ea"/>
                <a:ea typeface="+mn-ea"/>
              </a:rPr>
              <a:t>》</a:t>
            </a:r>
            <a:r>
              <a:rPr lang="zh-CN" altLang="en-US" sz="2000" dirty="0">
                <a:solidFill>
                  <a:schemeClr val="tx1"/>
                </a:solidFill>
                <a:latin typeface="+mn-ea"/>
                <a:ea typeface="+mn-ea"/>
              </a:rPr>
              <a:t>（</a:t>
            </a:r>
            <a:r>
              <a:rPr lang="en-US" altLang="zh-CN" sz="2000" dirty="0">
                <a:solidFill>
                  <a:schemeClr val="tx1"/>
                </a:solidFill>
                <a:latin typeface="+mn-ea"/>
                <a:ea typeface="+mn-ea"/>
              </a:rPr>
              <a:t>GB 18265-2019</a:t>
            </a:r>
            <a:r>
              <a:rPr lang="zh-CN" altLang="en-US" sz="2000" dirty="0">
                <a:solidFill>
                  <a:schemeClr val="tx1"/>
                </a:solidFill>
                <a:latin typeface="+mn-ea"/>
                <a:ea typeface="+mn-ea"/>
              </a:rPr>
              <a:t>）等相关标准来确定外部安全防护距离，判定风险是否可接受。</a:t>
            </a:r>
            <a:endParaRPr lang="zh-CN" altLang="en-US" sz="2000" dirty="0">
              <a:solidFill>
                <a:schemeClr val="tx1"/>
              </a:solidFill>
              <a:latin typeface="+mn-ea"/>
              <a:ea typeface="+mn-ea"/>
            </a:endParaRP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799856" y="522645"/>
            <a:ext cx="1422184" cy="461665"/>
          </a:xfrm>
          <a:prstGeom prst="rect">
            <a:avLst/>
          </a:prstGeom>
          <a:solidFill>
            <a:schemeClr val="accent5"/>
          </a:solidFill>
        </p:spPr>
        <p:txBody>
          <a:bodyPr wrap="none">
            <a:spAutoFit/>
          </a:bodyPr>
          <a:lstStyle/>
          <a:p>
            <a:r>
              <a:rPr lang="zh-CN" altLang="en-US" sz="2400" dirty="0">
                <a:latin typeface="黑体" panose="02010609060101010101" pitchFamily="49" charset="-122"/>
                <a:ea typeface="黑体" panose="02010609060101010101" pitchFamily="49" charset="-122"/>
              </a:rPr>
              <a:t>特殊条款</a:t>
            </a:r>
            <a:endParaRPr lang="zh-CN" altLang="en-US" sz="2400" dirty="0"/>
          </a:p>
        </p:txBody>
      </p:sp>
      <p:sp>
        <p:nvSpPr>
          <p:cNvPr id="2" name="矩形 1"/>
          <p:cNvSpPr/>
          <p:nvPr/>
        </p:nvSpPr>
        <p:spPr>
          <a:xfrm>
            <a:off x="479375" y="1341929"/>
            <a:ext cx="11161239" cy="430887"/>
          </a:xfrm>
          <a:prstGeom prst="rect">
            <a:avLst/>
          </a:prstGeom>
        </p:spPr>
        <p:txBody>
          <a:bodyPr wrap="square">
            <a:spAutoFit/>
          </a:bodyPr>
          <a:lstStyle/>
          <a:p>
            <a:r>
              <a:rPr lang="zh-CN" altLang="en-US" sz="2200" dirty="0">
                <a:latin typeface="等线" panose="02010600030101010101" pitchFamily="2" charset="-122"/>
                <a:ea typeface="等线" panose="02010600030101010101" pitchFamily="2" charset="-122"/>
              </a:rPr>
              <a:t>（</a:t>
            </a:r>
            <a:r>
              <a:rPr lang="en-US" altLang="zh-CN" sz="2200" dirty="0">
                <a:latin typeface="等线" panose="02010600030101010101" pitchFamily="2" charset="-122"/>
                <a:ea typeface="等线" panose="02010600030101010101" pitchFamily="2" charset="-122"/>
              </a:rPr>
              <a:t>4</a:t>
            </a:r>
            <a:r>
              <a:rPr lang="zh-CN" altLang="en-US" sz="2200" dirty="0">
                <a:latin typeface="等线" panose="02010600030101010101" pitchFamily="2" charset="-122"/>
                <a:ea typeface="等线" panose="02010600030101010101" pitchFamily="2" charset="-122"/>
              </a:rPr>
              <a:t>）外部安全防护距离不符合国家标准要求、存在重大外溢风险。</a:t>
            </a:r>
            <a:endParaRPr lang="zh-CN" altLang="en-US" sz="22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506974" y="2348880"/>
            <a:ext cx="11161239" cy="4016484"/>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000"/>
              </a:lnSpc>
              <a:spcBef>
                <a:spcPts val="600"/>
              </a:spcBef>
              <a:spcAft>
                <a:spcPts val="600"/>
              </a:spcAft>
            </a:pPr>
            <a:r>
              <a:rPr lang="zh-CN" altLang="en-US" sz="2000" dirty="0">
                <a:solidFill>
                  <a:schemeClr val="tx1"/>
                </a:solidFill>
                <a:latin typeface="+mn-ea"/>
                <a:ea typeface="+mn-ea"/>
              </a:rPr>
              <a:t>    </a:t>
            </a:r>
            <a:r>
              <a:rPr lang="en-US" altLang="zh-CN" sz="2000" dirty="0">
                <a:solidFill>
                  <a:schemeClr val="tx1"/>
                </a:solidFill>
                <a:latin typeface="+mn-ea"/>
                <a:ea typeface="+mn-ea"/>
              </a:rPr>
              <a:t>2018</a:t>
            </a:r>
            <a:r>
              <a:rPr lang="zh-CN" altLang="en-US" sz="2000" dirty="0">
                <a:solidFill>
                  <a:schemeClr val="tx1"/>
                </a:solidFill>
                <a:latin typeface="+mn-ea"/>
                <a:ea typeface="+mn-ea"/>
              </a:rPr>
              <a:t>年</a:t>
            </a:r>
            <a:r>
              <a:rPr lang="en-US" altLang="zh-CN" sz="2000" dirty="0">
                <a:solidFill>
                  <a:schemeClr val="tx1"/>
                </a:solidFill>
                <a:latin typeface="+mn-ea"/>
                <a:ea typeface="+mn-ea"/>
              </a:rPr>
              <a:t>7</a:t>
            </a:r>
            <a:r>
              <a:rPr lang="zh-CN" altLang="en-US" sz="2000" dirty="0">
                <a:solidFill>
                  <a:schemeClr val="tx1"/>
                </a:solidFill>
                <a:latin typeface="+mn-ea"/>
                <a:ea typeface="+mn-ea"/>
              </a:rPr>
              <a:t>月</a:t>
            </a:r>
            <a:r>
              <a:rPr lang="en-US" altLang="zh-CN" sz="2000" dirty="0">
                <a:solidFill>
                  <a:schemeClr val="tx1"/>
                </a:solidFill>
                <a:latin typeface="+mn-ea"/>
                <a:ea typeface="+mn-ea"/>
              </a:rPr>
              <a:t>12</a:t>
            </a:r>
            <a:r>
              <a:rPr lang="zh-CN" altLang="en-US" sz="2000" dirty="0">
                <a:solidFill>
                  <a:schemeClr val="tx1"/>
                </a:solidFill>
                <a:latin typeface="+mn-ea"/>
                <a:ea typeface="+mn-ea"/>
              </a:rPr>
              <a:t>日，</a:t>
            </a:r>
            <a:r>
              <a:rPr lang="zh-CN" altLang="en-US" sz="2000" dirty="0">
                <a:solidFill>
                  <a:srgbClr val="FF0000"/>
                </a:solidFill>
                <a:latin typeface="+mn-ea"/>
                <a:ea typeface="+mn-ea"/>
              </a:rPr>
              <a:t>四川宜宾恒达科技公司</a:t>
            </a:r>
            <a:r>
              <a:rPr lang="en-US" altLang="zh-CN" sz="2000" dirty="0">
                <a:solidFill>
                  <a:srgbClr val="FF0000"/>
                </a:solidFill>
                <a:latin typeface="+mn-ea"/>
                <a:ea typeface="+mn-ea"/>
              </a:rPr>
              <a:t>7</a:t>
            </a:r>
            <a:r>
              <a:rPr lang="en-US" altLang="zh-CN" sz="2000" dirty="0">
                <a:solidFill>
                  <a:srgbClr val="FF0000"/>
                </a:solidFill>
                <a:latin typeface="+mn-ea"/>
              </a:rPr>
              <a:t>•</a:t>
            </a:r>
            <a:r>
              <a:rPr lang="en-US" altLang="zh-CN" sz="2000" dirty="0">
                <a:solidFill>
                  <a:srgbClr val="FF0000"/>
                </a:solidFill>
                <a:latin typeface="+mn-ea"/>
                <a:ea typeface="+mn-ea"/>
              </a:rPr>
              <a:t>12</a:t>
            </a:r>
            <a:r>
              <a:rPr lang="zh-CN" altLang="en-US" sz="2000" dirty="0">
                <a:solidFill>
                  <a:srgbClr val="FF0000"/>
                </a:solidFill>
                <a:latin typeface="+mn-ea"/>
                <a:ea typeface="+mn-ea"/>
              </a:rPr>
              <a:t>爆炸事故，</a:t>
            </a:r>
            <a:r>
              <a:rPr lang="zh-CN" altLang="en-US" sz="2000" dirty="0">
                <a:solidFill>
                  <a:schemeClr val="tx1"/>
                </a:solidFill>
                <a:latin typeface="+mn-ea"/>
                <a:ea typeface="+mn-ea"/>
              </a:rPr>
              <a:t>事故装置无自动化控制系统、安全仪表系统、可燃和有毒气体泄漏报警系统等安全设施，生产设备、管道仅有现场压力表及双金属温度计，工艺控制参数主要依靠人工识别，生产操作仅靠人工操作，现场作业人员较多，是造成重大人员伤亡的重要原因。</a:t>
            </a:r>
            <a:endParaRPr lang="en-US" altLang="zh-CN" sz="2000" dirty="0">
              <a:solidFill>
                <a:schemeClr val="tx1"/>
              </a:solidFill>
              <a:latin typeface="+mn-ea"/>
              <a:ea typeface="+mn-ea"/>
            </a:endParaRPr>
          </a:p>
          <a:p>
            <a:pPr algn="just">
              <a:lnSpc>
                <a:spcPts val="3000"/>
              </a:lnSpc>
              <a:spcBef>
                <a:spcPts val="600"/>
              </a:spcBef>
              <a:spcAft>
                <a:spcPts val="600"/>
              </a:spcAft>
            </a:pPr>
            <a:r>
              <a:rPr lang="en-US" altLang="zh-CN" sz="2000" dirty="0">
                <a:solidFill>
                  <a:schemeClr val="tx1"/>
                </a:solidFill>
                <a:latin typeface="+mn-ea"/>
                <a:ea typeface="+mn-ea"/>
              </a:rPr>
              <a:t>    2017</a:t>
            </a:r>
            <a:r>
              <a:rPr lang="zh-CN" altLang="en-US" sz="2000" dirty="0">
                <a:solidFill>
                  <a:schemeClr val="tx1"/>
                </a:solidFill>
                <a:latin typeface="+mn-ea"/>
                <a:ea typeface="+mn-ea"/>
              </a:rPr>
              <a:t>年江苏</a:t>
            </a:r>
            <a:r>
              <a:rPr lang="zh-CN" altLang="en-US" sz="2000" dirty="0">
                <a:solidFill>
                  <a:srgbClr val="FF0000"/>
                </a:solidFill>
                <a:latin typeface="+mn-ea"/>
                <a:ea typeface="+mn-ea"/>
              </a:rPr>
              <a:t>连云港聚鑫生物“</a:t>
            </a:r>
            <a:r>
              <a:rPr lang="en-US" altLang="zh-CN" sz="2000" dirty="0">
                <a:solidFill>
                  <a:srgbClr val="FF0000"/>
                </a:solidFill>
                <a:latin typeface="+mn-ea"/>
                <a:ea typeface="+mn-ea"/>
              </a:rPr>
              <a:t>12•9”</a:t>
            </a:r>
            <a:r>
              <a:rPr lang="zh-CN" altLang="en-US" sz="2000" dirty="0">
                <a:solidFill>
                  <a:srgbClr val="FF0000"/>
                </a:solidFill>
                <a:latin typeface="+mn-ea"/>
                <a:ea typeface="+mn-ea"/>
              </a:rPr>
              <a:t>重大爆炸事故</a:t>
            </a:r>
            <a:r>
              <a:rPr lang="zh-CN" altLang="en-US" sz="2000" dirty="0">
                <a:solidFill>
                  <a:schemeClr val="tx1"/>
                </a:solidFill>
                <a:latin typeface="+mn-ea"/>
                <a:ea typeface="+mn-ea"/>
              </a:rPr>
              <a:t>的间接原因，也是因为该企业间二氯苯生产装置保温釜压料、反应釜进料、精制单元均没有实现自动控制，仍采用人工操作。</a:t>
            </a:r>
            <a:endParaRPr lang="en-US" altLang="zh-CN" sz="2000" dirty="0">
              <a:solidFill>
                <a:schemeClr val="tx1"/>
              </a:solidFill>
              <a:latin typeface="+mn-ea"/>
              <a:ea typeface="+mn-ea"/>
            </a:endParaRPr>
          </a:p>
          <a:p>
            <a:pPr algn="just">
              <a:lnSpc>
                <a:spcPts val="3000"/>
              </a:lnSpc>
              <a:spcBef>
                <a:spcPts val="600"/>
              </a:spcBef>
              <a:spcAft>
                <a:spcPts val="600"/>
              </a:spcAft>
            </a:pPr>
            <a:r>
              <a:rPr lang="en-US" altLang="zh-CN" sz="2000" dirty="0">
                <a:solidFill>
                  <a:schemeClr val="tx1"/>
                </a:solidFill>
                <a:latin typeface="+mn-ea"/>
                <a:ea typeface="+mn-ea"/>
              </a:rPr>
              <a:t>    2017</a:t>
            </a:r>
            <a:r>
              <a:rPr lang="zh-CN" altLang="en-US" sz="2000" dirty="0">
                <a:solidFill>
                  <a:schemeClr val="tx1"/>
                </a:solidFill>
                <a:latin typeface="+mn-ea"/>
                <a:ea typeface="+mn-ea"/>
              </a:rPr>
              <a:t>年浙江</a:t>
            </a:r>
            <a:r>
              <a:rPr lang="zh-CN" altLang="en-US" sz="2000" dirty="0">
                <a:solidFill>
                  <a:srgbClr val="FF0000"/>
                </a:solidFill>
                <a:latin typeface="+mn-ea"/>
                <a:ea typeface="+mn-ea"/>
              </a:rPr>
              <a:t>台州华邦医药 “</a:t>
            </a:r>
            <a:r>
              <a:rPr lang="en-US" altLang="zh-CN" sz="2000" dirty="0">
                <a:solidFill>
                  <a:srgbClr val="FF0000"/>
                </a:solidFill>
                <a:latin typeface="+mn-ea"/>
                <a:ea typeface="+mn-ea"/>
              </a:rPr>
              <a:t>1•3”</a:t>
            </a:r>
            <a:r>
              <a:rPr lang="zh-CN" altLang="en-US" sz="2000" dirty="0">
                <a:solidFill>
                  <a:srgbClr val="FF0000"/>
                </a:solidFill>
                <a:latin typeface="+mn-ea"/>
                <a:ea typeface="+mn-ea"/>
              </a:rPr>
              <a:t>较大事故</a:t>
            </a:r>
            <a:r>
              <a:rPr lang="zh-CN" altLang="en-US" sz="2000" dirty="0">
                <a:solidFill>
                  <a:schemeClr val="tx1"/>
                </a:solidFill>
                <a:latin typeface="+mn-ea"/>
                <a:ea typeface="+mn-ea"/>
              </a:rPr>
              <a:t>，虽设置了自动化控制系统却未投用，现场仍为人工操作。</a:t>
            </a:r>
            <a:endParaRPr lang="en-US" altLang="zh-CN" sz="2000" dirty="0">
              <a:solidFill>
                <a:schemeClr val="tx1"/>
              </a:solidFill>
              <a:latin typeface="+mn-ea"/>
              <a:ea typeface="+mn-ea"/>
            </a:endParaRPr>
          </a:p>
          <a:p>
            <a:pPr algn="just">
              <a:lnSpc>
                <a:spcPts val="3000"/>
              </a:lnSpc>
              <a:spcBef>
                <a:spcPts val="600"/>
              </a:spcBef>
              <a:spcAft>
                <a:spcPts val="600"/>
              </a:spcAft>
            </a:pPr>
            <a:r>
              <a:rPr lang="en-US" altLang="zh-CN" sz="2000" dirty="0">
                <a:solidFill>
                  <a:schemeClr val="tx1"/>
                </a:solidFill>
                <a:latin typeface="+mn-ea"/>
                <a:ea typeface="+mn-ea"/>
              </a:rPr>
              <a:t>    2017</a:t>
            </a:r>
            <a:r>
              <a:rPr lang="zh-CN" altLang="en-US" sz="2000" dirty="0">
                <a:solidFill>
                  <a:schemeClr val="tx1"/>
                </a:solidFill>
                <a:latin typeface="+mn-ea"/>
                <a:ea typeface="+mn-ea"/>
              </a:rPr>
              <a:t>年江西</a:t>
            </a:r>
            <a:r>
              <a:rPr lang="zh-CN" altLang="en-US" sz="2000" dirty="0">
                <a:solidFill>
                  <a:srgbClr val="FF0000"/>
                </a:solidFill>
                <a:latin typeface="+mn-ea"/>
                <a:ea typeface="+mn-ea"/>
              </a:rPr>
              <a:t>九江之江化工 “</a:t>
            </a:r>
            <a:r>
              <a:rPr lang="en-US" altLang="zh-CN" sz="2000" dirty="0">
                <a:solidFill>
                  <a:srgbClr val="FF0000"/>
                </a:solidFill>
                <a:latin typeface="+mn-ea"/>
                <a:ea typeface="+mn-ea"/>
              </a:rPr>
              <a:t>7•2”</a:t>
            </a:r>
            <a:r>
              <a:rPr lang="zh-CN" altLang="en-US" sz="2000" dirty="0">
                <a:solidFill>
                  <a:srgbClr val="FF0000"/>
                </a:solidFill>
                <a:latin typeface="+mn-ea"/>
                <a:ea typeface="+mn-ea"/>
              </a:rPr>
              <a:t>较大事故</a:t>
            </a:r>
            <a:r>
              <a:rPr lang="zh-CN" altLang="en-US" sz="2000" dirty="0">
                <a:solidFill>
                  <a:schemeClr val="tx1"/>
                </a:solidFill>
                <a:latin typeface="+mn-ea"/>
                <a:ea typeface="+mn-ea"/>
              </a:rPr>
              <a:t>，反应釜的安全联锁被违规摘除。</a:t>
            </a:r>
            <a:endParaRPr lang="zh-CN" altLang="en-US" sz="2000" dirty="0">
              <a:solidFill>
                <a:schemeClr val="tx1"/>
              </a:solidFill>
              <a:latin typeface="+mn-ea"/>
              <a:ea typeface="+mn-ea"/>
            </a:endParaRP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799856" y="522645"/>
            <a:ext cx="1422184" cy="461665"/>
          </a:xfrm>
          <a:prstGeom prst="rect">
            <a:avLst/>
          </a:prstGeom>
          <a:solidFill>
            <a:schemeClr val="accent5"/>
          </a:solidFill>
        </p:spPr>
        <p:txBody>
          <a:bodyPr wrap="none">
            <a:spAutoFit/>
          </a:bodyPr>
          <a:lstStyle/>
          <a:p>
            <a:r>
              <a:rPr lang="zh-CN" altLang="en-US" sz="2400" dirty="0">
                <a:latin typeface="黑体" panose="02010609060101010101" pitchFamily="49" charset="-122"/>
                <a:ea typeface="黑体" panose="02010609060101010101" pitchFamily="49" charset="-122"/>
              </a:rPr>
              <a:t>特殊条款</a:t>
            </a:r>
            <a:endParaRPr lang="zh-CN" altLang="en-US" sz="2400" dirty="0"/>
          </a:p>
        </p:txBody>
      </p:sp>
      <p:sp>
        <p:nvSpPr>
          <p:cNvPr id="2" name="矩形 1"/>
          <p:cNvSpPr/>
          <p:nvPr/>
        </p:nvSpPr>
        <p:spPr>
          <a:xfrm>
            <a:off x="479375" y="1341929"/>
            <a:ext cx="11161239" cy="769441"/>
          </a:xfrm>
          <a:prstGeom prst="rect">
            <a:avLst/>
          </a:prstGeom>
        </p:spPr>
        <p:txBody>
          <a:bodyPr wrap="square">
            <a:spAutoFit/>
          </a:bodyPr>
          <a:lstStyle/>
          <a:p>
            <a:r>
              <a:rPr lang="zh-CN" altLang="en-US" sz="2200" dirty="0">
                <a:latin typeface="等线" panose="02010600030101010101" pitchFamily="2" charset="-122"/>
                <a:ea typeface="等线" panose="02010600030101010101" pitchFamily="2" charset="-122"/>
              </a:rPr>
              <a:t>（</a:t>
            </a:r>
            <a:r>
              <a:rPr lang="en-US" altLang="zh-CN" sz="2200" dirty="0">
                <a:latin typeface="等线" panose="02010600030101010101" pitchFamily="2" charset="-122"/>
                <a:ea typeface="等线" panose="02010600030101010101" pitchFamily="2" charset="-122"/>
              </a:rPr>
              <a:t>5</a:t>
            </a:r>
            <a:r>
              <a:rPr lang="zh-CN" altLang="en-US" sz="2200" dirty="0">
                <a:latin typeface="等线" panose="02010600030101010101" pitchFamily="2" charset="-122"/>
                <a:ea typeface="等线" panose="02010600030101010101" pitchFamily="2" charset="-122"/>
              </a:rPr>
              <a:t>）涉及“两重点一重大”装置或储存设施的自动化控制设施不符合</a:t>
            </a:r>
            <a:r>
              <a:rPr lang="en-US" altLang="zh-CN" sz="2200" dirty="0">
                <a:latin typeface="等线" panose="02010600030101010101" pitchFamily="2" charset="-122"/>
                <a:ea typeface="等线" panose="02010600030101010101" pitchFamily="2" charset="-122"/>
              </a:rPr>
              <a:t>《</a:t>
            </a:r>
            <a:r>
              <a:rPr lang="zh-CN" altLang="en-US" sz="2200" dirty="0">
                <a:latin typeface="等线" panose="02010600030101010101" pitchFamily="2" charset="-122"/>
                <a:ea typeface="等线" panose="02010600030101010101" pitchFamily="2" charset="-122"/>
              </a:rPr>
              <a:t>危险化学品重大危险源监督管理暂行规定</a:t>
            </a:r>
            <a:r>
              <a:rPr lang="en-US" altLang="zh-CN" sz="2200" dirty="0">
                <a:latin typeface="等线" panose="02010600030101010101" pitchFamily="2" charset="-122"/>
                <a:ea typeface="等线" panose="02010600030101010101" pitchFamily="2" charset="-122"/>
              </a:rPr>
              <a:t>》</a:t>
            </a:r>
            <a:r>
              <a:rPr lang="zh-CN" altLang="en-US" sz="2200" dirty="0">
                <a:latin typeface="等线" panose="02010600030101010101" pitchFamily="2" charset="-122"/>
                <a:ea typeface="等线" panose="02010600030101010101" pitchFamily="2" charset="-122"/>
              </a:rPr>
              <a:t>（国家安全监管总局令第 </a:t>
            </a:r>
            <a:r>
              <a:rPr lang="en-US" altLang="zh-CN" sz="2200" dirty="0">
                <a:latin typeface="等线" panose="02010600030101010101" pitchFamily="2" charset="-122"/>
                <a:ea typeface="等线" panose="02010600030101010101" pitchFamily="2" charset="-122"/>
              </a:rPr>
              <a:t>40 </a:t>
            </a:r>
            <a:r>
              <a:rPr lang="zh-CN" altLang="en-US" sz="2200" dirty="0">
                <a:latin typeface="等线" panose="02010600030101010101" pitchFamily="2" charset="-122"/>
                <a:ea typeface="等线" panose="02010600030101010101" pitchFamily="2" charset="-122"/>
              </a:rPr>
              <a:t>号）等国家要求。</a:t>
            </a:r>
            <a:endParaRPr lang="zh-CN" altLang="en-US" sz="22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506974" y="2204864"/>
            <a:ext cx="11161239" cy="4324261"/>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000"/>
              </a:lnSpc>
              <a:spcBef>
                <a:spcPts val="0"/>
              </a:spcBef>
              <a:spcAft>
                <a:spcPts val="0"/>
              </a:spcAft>
            </a:pPr>
            <a:r>
              <a:rPr lang="zh-CN" altLang="en-US" sz="2000" dirty="0">
                <a:solidFill>
                  <a:schemeClr val="tx1"/>
                </a:solidFill>
                <a:latin typeface="+mn-ea"/>
                <a:ea typeface="+mn-ea"/>
              </a:rPr>
              <a:t>    国家对“两重点”装置或储存设施自动化控制的要求，在此前发布的相关规章制度中已有体现。</a:t>
            </a:r>
            <a:endParaRPr lang="en-US" altLang="zh-CN" sz="2000" dirty="0">
              <a:solidFill>
                <a:schemeClr val="tx1"/>
              </a:solidFill>
              <a:latin typeface="+mn-ea"/>
              <a:ea typeface="+mn-ea"/>
            </a:endParaRPr>
          </a:p>
          <a:p>
            <a:pPr algn="just">
              <a:lnSpc>
                <a:spcPts val="3000"/>
              </a:lnSpc>
              <a:spcBef>
                <a:spcPts val="0"/>
              </a:spcBef>
              <a:spcAft>
                <a:spcPts val="0"/>
              </a:spcAft>
            </a:pPr>
            <a:r>
              <a:rPr lang="en-US" altLang="zh-CN" sz="2000" dirty="0">
                <a:solidFill>
                  <a:schemeClr val="tx1"/>
                </a:solidFill>
                <a:latin typeface="+mn-ea"/>
                <a:ea typeface="+mn-ea"/>
              </a:rPr>
              <a:t>    </a:t>
            </a:r>
            <a:r>
              <a:rPr lang="zh-CN" altLang="en-US" sz="2000" dirty="0">
                <a:solidFill>
                  <a:schemeClr val="tx1"/>
                </a:solidFill>
                <a:latin typeface="+mn-ea"/>
                <a:ea typeface="+mn-ea"/>
              </a:rPr>
              <a:t>原国家安监总局在</a:t>
            </a:r>
            <a:r>
              <a:rPr lang="en-US" altLang="zh-CN" sz="2000" dirty="0">
                <a:solidFill>
                  <a:schemeClr val="tx1"/>
                </a:solidFill>
                <a:latin typeface="+mn-ea"/>
                <a:ea typeface="+mn-ea"/>
              </a:rPr>
              <a:t>2009</a:t>
            </a:r>
            <a:r>
              <a:rPr lang="zh-CN" altLang="en-US" sz="2000" dirty="0">
                <a:solidFill>
                  <a:schemeClr val="tx1"/>
                </a:solidFill>
                <a:latin typeface="+mn-ea"/>
                <a:ea typeface="+mn-ea"/>
              </a:rPr>
              <a:t>年和</a:t>
            </a:r>
            <a:r>
              <a:rPr lang="en-US" altLang="zh-CN" sz="2000" dirty="0">
                <a:solidFill>
                  <a:schemeClr val="tx1"/>
                </a:solidFill>
                <a:latin typeface="+mn-ea"/>
                <a:ea typeface="+mn-ea"/>
              </a:rPr>
              <a:t>2013</a:t>
            </a:r>
            <a:r>
              <a:rPr lang="zh-CN" altLang="en-US" sz="2000" dirty="0">
                <a:solidFill>
                  <a:schemeClr val="tx1"/>
                </a:solidFill>
                <a:latin typeface="+mn-ea"/>
                <a:ea typeface="+mn-ea"/>
              </a:rPr>
              <a:t>年两批公布重点监管的危险化工工艺目录的通知中就要求：化工企业要对照本企业采用的危险化工工艺及其特点，确定重点监控的工艺参数，装备和完善自动控制系统。原国家安监总局在公布重点监管的危险化学品名录时，也要求生产、储存、使用重点监管的危化品的企业应装备功能完善的自动化控制系统。</a:t>
            </a:r>
            <a:endParaRPr lang="en-US" altLang="zh-CN" sz="2000" dirty="0">
              <a:solidFill>
                <a:schemeClr val="tx1"/>
              </a:solidFill>
              <a:latin typeface="+mn-ea"/>
              <a:ea typeface="+mn-ea"/>
            </a:endParaRPr>
          </a:p>
          <a:p>
            <a:pPr algn="just">
              <a:lnSpc>
                <a:spcPts val="3000"/>
              </a:lnSpc>
              <a:spcBef>
                <a:spcPts val="0"/>
              </a:spcBef>
              <a:spcAft>
                <a:spcPts val="0"/>
              </a:spcAft>
            </a:pPr>
            <a:r>
              <a:rPr lang="en-US" altLang="zh-CN" sz="2000" dirty="0">
                <a:solidFill>
                  <a:schemeClr val="tx1"/>
                </a:solidFill>
                <a:latin typeface="+mn-ea"/>
                <a:ea typeface="+mn-ea"/>
              </a:rPr>
              <a:t>     41</a:t>
            </a:r>
            <a:r>
              <a:rPr lang="zh-CN" altLang="en-US" sz="2000" dirty="0">
                <a:solidFill>
                  <a:schemeClr val="tx1"/>
                </a:solidFill>
                <a:latin typeface="+mn-ea"/>
                <a:ea typeface="+mn-ea"/>
              </a:rPr>
              <a:t>号令中“涉及危险化工工艺、重点监管危险化学品的装置装设自动化控制系统”这一条，也涵盖了对“两重点”装置的自动化控制要求。</a:t>
            </a:r>
            <a:endParaRPr lang="en-US" altLang="zh-CN" sz="2000" dirty="0">
              <a:solidFill>
                <a:schemeClr val="tx1"/>
              </a:solidFill>
              <a:latin typeface="+mn-ea"/>
              <a:ea typeface="+mn-ea"/>
            </a:endParaRPr>
          </a:p>
          <a:p>
            <a:pPr algn="just">
              <a:lnSpc>
                <a:spcPts val="3000"/>
              </a:lnSpc>
              <a:spcBef>
                <a:spcPts val="0"/>
              </a:spcBef>
              <a:spcAft>
                <a:spcPts val="0"/>
              </a:spcAft>
            </a:pPr>
            <a:r>
              <a:rPr lang="en-US" altLang="zh-CN" sz="2000" dirty="0">
                <a:solidFill>
                  <a:schemeClr val="tx1"/>
                </a:solidFill>
                <a:latin typeface="+mn-ea"/>
                <a:ea typeface="+mn-ea"/>
              </a:rPr>
              <a:t>    《</a:t>
            </a:r>
            <a:r>
              <a:rPr lang="zh-CN" altLang="en-US" sz="2000" dirty="0">
                <a:solidFill>
                  <a:schemeClr val="tx1"/>
                </a:solidFill>
                <a:latin typeface="+mn-ea"/>
                <a:ea typeface="+mn-ea"/>
              </a:rPr>
              <a:t>关于开展提升危险化学品领域本质安全水平专项行动的通知</a:t>
            </a:r>
            <a:r>
              <a:rPr lang="en-US" altLang="zh-CN" sz="2000" dirty="0">
                <a:solidFill>
                  <a:schemeClr val="tx1"/>
                </a:solidFill>
                <a:latin typeface="+mn-ea"/>
                <a:ea typeface="+mn-ea"/>
              </a:rPr>
              <a:t>》</a:t>
            </a:r>
            <a:r>
              <a:rPr lang="zh-CN" altLang="en-US" sz="2000" dirty="0">
                <a:solidFill>
                  <a:schemeClr val="tx1"/>
                </a:solidFill>
                <a:latin typeface="+mn-ea"/>
                <a:ea typeface="+mn-ea"/>
              </a:rPr>
              <a:t>（安监总管三</a:t>
            </a:r>
            <a:r>
              <a:rPr lang="en-US" altLang="zh-CN" sz="2000" dirty="0">
                <a:solidFill>
                  <a:schemeClr val="tx1"/>
                </a:solidFill>
                <a:latin typeface="+mn-ea"/>
                <a:ea typeface="+mn-ea"/>
              </a:rPr>
              <a:t>〔2012〕87</a:t>
            </a:r>
            <a:r>
              <a:rPr lang="zh-CN" altLang="en-US" sz="2000" dirty="0">
                <a:solidFill>
                  <a:schemeClr val="tx1"/>
                </a:solidFill>
                <a:latin typeface="+mn-ea"/>
                <a:ea typeface="+mn-ea"/>
              </a:rPr>
              <a:t>号）明确要求，要全面完成涉及重点监管危险化工工艺的化工装置、涉及重点监管危险化学品的生产储存装置和危险化学品重大危险源的自动化控制系统改造，使本质安全水平得到明显提升。</a:t>
            </a:r>
            <a:endParaRPr lang="zh-CN" altLang="en-US" sz="2000" dirty="0">
              <a:solidFill>
                <a:schemeClr val="tx1"/>
              </a:solidFill>
              <a:latin typeface="+mn-ea"/>
              <a:ea typeface="+mn-ea"/>
            </a:endParaRP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799856" y="522645"/>
            <a:ext cx="1422184" cy="461665"/>
          </a:xfrm>
          <a:prstGeom prst="rect">
            <a:avLst/>
          </a:prstGeom>
          <a:solidFill>
            <a:schemeClr val="accent5"/>
          </a:solidFill>
        </p:spPr>
        <p:txBody>
          <a:bodyPr wrap="none">
            <a:spAutoFit/>
          </a:bodyPr>
          <a:lstStyle/>
          <a:p>
            <a:r>
              <a:rPr lang="zh-CN" altLang="en-US" sz="2400" dirty="0">
                <a:latin typeface="黑体" panose="02010609060101010101" pitchFamily="49" charset="-122"/>
                <a:ea typeface="黑体" panose="02010609060101010101" pitchFamily="49" charset="-122"/>
              </a:rPr>
              <a:t>特殊条款</a:t>
            </a:r>
            <a:endParaRPr lang="zh-CN" altLang="en-US" sz="2400" dirty="0"/>
          </a:p>
        </p:txBody>
      </p:sp>
      <p:sp>
        <p:nvSpPr>
          <p:cNvPr id="2" name="矩形 1"/>
          <p:cNvSpPr/>
          <p:nvPr/>
        </p:nvSpPr>
        <p:spPr>
          <a:xfrm>
            <a:off x="479375" y="1341929"/>
            <a:ext cx="11161239" cy="769441"/>
          </a:xfrm>
          <a:prstGeom prst="rect">
            <a:avLst/>
          </a:prstGeom>
        </p:spPr>
        <p:txBody>
          <a:bodyPr wrap="square">
            <a:spAutoFit/>
          </a:bodyPr>
          <a:lstStyle/>
          <a:p>
            <a:r>
              <a:rPr lang="zh-CN" altLang="en-US" sz="2200" dirty="0">
                <a:latin typeface="等线" panose="02010600030101010101" pitchFamily="2" charset="-122"/>
                <a:ea typeface="等线" panose="02010600030101010101" pitchFamily="2" charset="-122"/>
              </a:rPr>
              <a:t>（</a:t>
            </a:r>
            <a:r>
              <a:rPr lang="en-US" altLang="zh-CN" sz="2200" dirty="0">
                <a:latin typeface="等线" panose="02010600030101010101" pitchFamily="2" charset="-122"/>
                <a:ea typeface="等线" panose="02010600030101010101" pitchFamily="2" charset="-122"/>
              </a:rPr>
              <a:t>5</a:t>
            </a:r>
            <a:r>
              <a:rPr lang="zh-CN" altLang="en-US" sz="2200" dirty="0">
                <a:latin typeface="等线" panose="02010600030101010101" pitchFamily="2" charset="-122"/>
                <a:ea typeface="等线" panose="02010600030101010101" pitchFamily="2" charset="-122"/>
              </a:rPr>
              <a:t>）涉及“两重点一重大”装置或储存设施的自动化控制设施不符合</a:t>
            </a:r>
            <a:r>
              <a:rPr lang="en-US" altLang="zh-CN" sz="2200" dirty="0">
                <a:latin typeface="等线" panose="02010600030101010101" pitchFamily="2" charset="-122"/>
                <a:ea typeface="等线" panose="02010600030101010101" pitchFamily="2" charset="-122"/>
              </a:rPr>
              <a:t>《</a:t>
            </a:r>
            <a:r>
              <a:rPr lang="zh-CN" altLang="en-US" sz="2200" dirty="0">
                <a:latin typeface="等线" panose="02010600030101010101" pitchFamily="2" charset="-122"/>
                <a:ea typeface="等线" panose="02010600030101010101" pitchFamily="2" charset="-122"/>
              </a:rPr>
              <a:t>危险化学品重大危险源监督管理暂行规定</a:t>
            </a:r>
            <a:r>
              <a:rPr lang="en-US" altLang="zh-CN" sz="2200" dirty="0">
                <a:latin typeface="等线" panose="02010600030101010101" pitchFamily="2" charset="-122"/>
                <a:ea typeface="等线" panose="02010600030101010101" pitchFamily="2" charset="-122"/>
              </a:rPr>
              <a:t>》</a:t>
            </a:r>
            <a:r>
              <a:rPr lang="zh-CN" altLang="en-US" sz="2200" dirty="0">
                <a:latin typeface="等线" panose="02010600030101010101" pitchFamily="2" charset="-122"/>
                <a:ea typeface="等线" panose="02010600030101010101" pitchFamily="2" charset="-122"/>
              </a:rPr>
              <a:t>（国家安全监管总局令第 </a:t>
            </a:r>
            <a:r>
              <a:rPr lang="en-US" altLang="zh-CN" sz="2200" dirty="0">
                <a:latin typeface="等线" panose="02010600030101010101" pitchFamily="2" charset="-122"/>
                <a:ea typeface="等线" panose="02010600030101010101" pitchFamily="2" charset="-122"/>
              </a:rPr>
              <a:t>40 </a:t>
            </a:r>
            <a:r>
              <a:rPr lang="zh-CN" altLang="en-US" sz="2200" dirty="0">
                <a:latin typeface="等线" panose="02010600030101010101" pitchFamily="2" charset="-122"/>
                <a:ea typeface="等线" panose="02010600030101010101" pitchFamily="2" charset="-122"/>
              </a:rPr>
              <a:t>号）等国家要求。</a:t>
            </a:r>
            <a:endParaRPr lang="zh-CN" altLang="en-US" sz="22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506974" y="2618090"/>
            <a:ext cx="11161239" cy="1963038"/>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000"/>
              </a:lnSpc>
              <a:spcBef>
                <a:spcPts val="0"/>
              </a:spcBef>
              <a:spcAft>
                <a:spcPts val="0"/>
              </a:spcAft>
            </a:pPr>
            <a:r>
              <a:rPr lang="zh-CN" altLang="en-US" sz="2000" dirty="0">
                <a:solidFill>
                  <a:schemeClr val="tx1"/>
                </a:solidFill>
                <a:latin typeface="+mn-ea"/>
                <a:ea typeface="+mn-ea"/>
              </a:rPr>
              <a:t>    对于重大危险源的自动化控制要求，</a:t>
            </a:r>
            <a:r>
              <a:rPr lang="en-US" altLang="zh-CN" sz="2000" dirty="0">
                <a:solidFill>
                  <a:schemeClr val="tx1"/>
                </a:solidFill>
                <a:latin typeface="+mn-ea"/>
                <a:ea typeface="+mn-ea"/>
              </a:rPr>
              <a:t>41</a:t>
            </a:r>
            <a:r>
              <a:rPr lang="zh-CN" altLang="en-US" sz="2000" dirty="0">
                <a:solidFill>
                  <a:schemeClr val="tx1"/>
                </a:solidFill>
                <a:latin typeface="+mn-ea"/>
                <a:ea typeface="+mn-ea"/>
              </a:rPr>
              <a:t>号令指出：对已确定为重大危险源的生产和储存设施，应当执行</a:t>
            </a:r>
            <a:r>
              <a:rPr lang="en-US" altLang="zh-CN" sz="2000" dirty="0">
                <a:solidFill>
                  <a:schemeClr val="tx1"/>
                </a:solidFill>
                <a:latin typeface="+mn-ea"/>
                <a:ea typeface="+mn-ea"/>
              </a:rPr>
              <a:t>《</a:t>
            </a:r>
            <a:r>
              <a:rPr lang="zh-CN" altLang="en-US" sz="2000" dirty="0">
                <a:solidFill>
                  <a:schemeClr val="tx1"/>
                </a:solidFill>
                <a:latin typeface="+mn-ea"/>
                <a:ea typeface="+mn-ea"/>
              </a:rPr>
              <a:t>危险化学品重大危险源监督管理暂行规定</a:t>
            </a:r>
            <a:r>
              <a:rPr lang="en-US" altLang="zh-CN" sz="2000" dirty="0">
                <a:solidFill>
                  <a:schemeClr val="tx1"/>
                </a:solidFill>
                <a:latin typeface="+mn-ea"/>
                <a:ea typeface="+mn-ea"/>
              </a:rPr>
              <a:t>》</a:t>
            </a:r>
            <a:r>
              <a:rPr lang="zh-CN" altLang="en-US" sz="2000" dirty="0">
                <a:solidFill>
                  <a:schemeClr val="tx1"/>
                </a:solidFill>
                <a:latin typeface="+mn-ea"/>
                <a:ea typeface="+mn-ea"/>
              </a:rPr>
              <a:t>（国家安全监管总局令第 </a:t>
            </a:r>
            <a:r>
              <a:rPr lang="en-US" altLang="zh-CN" sz="2000" dirty="0">
                <a:solidFill>
                  <a:schemeClr val="tx1"/>
                </a:solidFill>
                <a:latin typeface="+mn-ea"/>
                <a:ea typeface="+mn-ea"/>
              </a:rPr>
              <a:t>40 </a:t>
            </a:r>
            <a:r>
              <a:rPr lang="zh-CN" altLang="en-US" sz="2000" dirty="0">
                <a:solidFill>
                  <a:schemeClr val="tx1"/>
                </a:solidFill>
                <a:latin typeface="+mn-ea"/>
                <a:ea typeface="+mn-ea"/>
              </a:rPr>
              <a:t>号）。而</a:t>
            </a:r>
            <a:r>
              <a:rPr lang="en-US" altLang="zh-CN" sz="2000" dirty="0">
                <a:solidFill>
                  <a:schemeClr val="tx1"/>
                </a:solidFill>
                <a:latin typeface="+mn-ea"/>
                <a:ea typeface="+mn-ea"/>
              </a:rPr>
              <a:t>40</a:t>
            </a:r>
            <a:r>
              <a:rPr lang="zh-CN" altLang="en-US" sz="2000" dirty="0">
                <a:solidFill>
                  <a:schemeClr val="tx1"/>
                </a:solidFill>
                <a:latin typeface="+mn-ea"/>
                <a:ea typeface="+mn-ea"/>
              </a:rPr>
              <a:t>号令则明确：“重大危险源的化工生产装置装备满足安全生产要求的自动化控制系统；一级或者二级重大危险源，装备紧急停车系统。”需要注意的是，</a:t>
            </a:r>
            <a:r>
              <a:rPr lang="en-US" altLang="zh-CN" sz="2000" dirty="0">
                <a:solidFill>
                  <a:srgbClr val="FF0000"/>
                </a:solidFill>
                <a:latin typeface="+mn-ea"/>
                <a:ea typeface="+mn-ea"/>
              </a:rPr>
              <a:t>《</a:t>
            </a:r>
            <a:r>
              <a:rPr lang="zh-CN" altLang="en-US" sz="2000" dirty="0">
                <a:solidFill>
                  <a:srgbClr val="FF0000"/>
                </a:solidFill>
                <a:latin typeface="+mn-ea"/>
                <a:ea typeface="+mn-ea"/>
              </a:rPr>
              <a:t>导则</a:t>
            </a:r>
            <a:r>
              <a:rPr lang="en-US" altLang="zh-CN" sz="2000" dirty="0">
                <a:solidFill>
                  <a:srgbClr val="FF0000"/>
                </a:solidFill>
                <a:latin typeface="+mn-ea"/>
                <a:ea typeface="+mn-ea"/>
              </a:rPr>
              <a:t>》</a:t>
            </a:r>
            <a:r>
              <a:rPr lang="zh-CN" altLang="en-US" sz="2000" dirty="0">
                <a:solidFill>
                  <a:srgbClr val="FF0000"/>
                </a:solidFill>
                <a:latin typeface="+mn-ea"/>
                <a:ea typeface="+mn-ea"/>
              </a:rPr>
              <a:t>强调了对重大危险源储存设施的自动化控制要求。</a:t>
            </a:r>
            <a:endParaRPr lang="zh-CN" altLang="en-US" sz="2000" dirty="0">
              <a:solidFill>
                <a:srgbClr val="FF0000"/>
              </a:solidFill>
              <a:latin typeface="+mn-ea"/>
              <a:ea typeface="+mn-ea"/>
            </a:endParaRP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799856" y="522645"/>
            <a:ext cx="1422184" cy="461665"/>
          </a:xfrm>
          <a:prstGeom prst="rect">
            <a:avLst/>
          </a:prstGeom>
          <a:solidFill>
            <a:schemeClr val="accent5"/>
          </a:solidFill>
        </p:spPr>
        <p:txBody>
          <a:bodyPr wrap="none">
            <a:spAutoFit/>
          </a:bodyPr>
          <a:lstStyle/>
          <a:p>
            <a:r>
              <a:rPr lang="zh-CN" altLang="en-US" sz="2400" dirty="0">
                <a:latin typeface="黑体" panose="02010609060101010101" pitchFamily="49" charset="-122"/>
                <a:ea typeface="黑体" panose="02010609060101010101" pitchFamily="49" charset="-122"/>
              </a:rPr>
              <a:t>特殊条款</a:t>
            </a:r>
            <a:endParaRPr lang="zh-CN" altLang="en-US" sz="2400" dirty="0"/>
          </a:p>
        </p:txBody>
      </p:sp>
      <p:sp>
        <p:nvSpPr>
          <p:cNvPr id="2" name="矩形 1"/>
          <p:cNvSpPr/>
          <p:nvPr/>
        </p:nvSpPr>
        <p:spPr>
          <a:xfrm>
            <a:off x="479375" y="1341929"/>
            <a:ext cx="11161239" cy="769441"/>
          </a:xfrm>
          <a:prstGeom prst="rect">
            <a:avLst/>
          </a:prstGeom>
        </p:spPr>
        <p:txBody>
          <a:bodyPr wrap="square">
            <a:spAutoFit/>
          </a:bodyPr>
          <a:lstStyle/>
          <a:p>
            <a:r>
              <a:rPr lang="zh-CN" altLang="en-US" sz="2200" dirty="0">
                <a:latin typeface="等线" panose="02010600030101010101" pitchFamily="2" charset="-122"/>
                <a:ea typeface="等线" panose="02010600030101010101" pitchFamily="2" charset="-122"/>
              </a:rPr>
              <a:t>（</a:t>
            </a:r>
            <a:r>
              <a:rPr lang="en-US" altLang="zh-CN" sz="2200" dirty="0">
                <a:latin typeface="等线" panose="02010600030101010101" pitchFamily="2" charset="-122"/>
                <a:ea typeface="等线" panose="02010600030101010101" pitchFamily="2" charset="-122"/>
              </a:rPr>
              <a:t>5</a:t>
            </a:r>
            <a:r>
              <a:rPr lang="zh-CN" altLang="en-US" sz="2200" dirty="0">
                <a:latin typeface="等线" panose="02010600030101010101" pitchFamily="2" charset="-122"/>
                <a:ea typeface="等线" panose="02010600030101010101" pitchFamily="2" charset="-122"/>
              </a:rPr>
              <a:t>）涉及“两重点一重大”装置或储存设施的自动化控制设施不符合</a:t>
            </a:r>
            <a:r>
              <a:rPr lang="en-US" altLang="zh-CN" sz="2200" dirty="0">
                <a:latin typeface="等线" panose="02010600030101010101" pitchFamily="2" charset="-122"/>
                <a:ea typeface="等线" panose="02010600030101010101" pitchFamily="2" charset="-122"/>
              </a:rPr>
              <a:t>《</a:t>
            </a:r>
            <a:r>
              <a:rPr lang="zh-CN" altLang="en-US" sz="2200" dirty="0">
                <a:latin typeface="等线" panose="02010600030101010101" pitchFamily="2" charset="-122"/>
                <a:ea typeface="等线" panose="02010600030101010101" pitchFamily="2" charset="-122"/>
              </a:rPr>
              <a:t>危险化学品重大危险源监督管理暂行规定</a:t>
            </a:r>
            <a:r>
              <a:rPr lang="en-US" altLang="zh-CN" sz="2200" dirty="0">
                <a:latin typeface="等线" panose="02010600030101010101" pitchFamily="2" charset="-122"/>
                <a:ea typeface="等线" panose="02010600030101010101" pitchFamily="2" charset="-122"/>
              </a:rPr>
              <a:t>》</a:t>
            </a:r>
            <a:r>
              <a:rPr lang="zh-CN" altLang="en-US" sz="2200" dirty="0">
                <a:latin typeface="等线" panose="02010600030101010101" pitchFamily="2" charset="-122"/>
                <a:ea typeface="等线" panose="02010600030101010101" pitchFamily="2" charset="-122"/>
              </a:rPr>
              <a:t>（国家安全监管总局令第 </a:t>
            </a:r>
            <a:r>
              <a:rPr lang="en-US" altLang="zh-CN" sz="2200" dirty="0">
                <a:latin typeface="等线" panose="02010600030101010101" pitchFamily="2" charset="-122"/>
                <a:ea typeface="等线" panose="02010600030101010101" pitchFamily="2" charset="-122"/>
              </a:rPr>
              <a:t>40 </a:t>
            </a:r>
            <a:r>
              <a:rPr lang="zh-CN" altLang="en-US" sz="2200" dirty="0">
                <a:latin typeface="等线" panose="02010600030101010101" pitchFamily="2" charset="-122"/>
                <a:ea typeface="等线" panose="02010600030101010101" pitchFamily="2" charset="-122"/>
              </a:rPr>
              <a:t>号）等国家要求。</a:t>
            </a:r>
            <a:endParaRPr lang="zh-CN" altLang="en-US" sz="22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A09BA4E7-15DB-47BD-B4C0-7B9866AF74E6}"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37891" name="TextBox 2"/>
          <p:cNvSpPr txBox="1">
            <a:spLocks noChangeArrowheads="1"/>
          </p:cNvSpPr>
          <p:nvPr/>
        </p:nvSpPr>
        <p:spPr bwMode="auto">
          <a:xfrm>
            <a:off x="3359696" y="1916832"/>
            <a:ext cx="5832648" cy="265713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pPr>
            <a:r>
              <a:rPr lang="zh-CN" altLang="en-US" sz="2400" dirty="0">
                <a:solidFill>
                  <a:schemeClr val="tx1"/>
                </a:solidFill>
                <a:latin typeface="等线" panose="02010600030101010101" pitchFamily="2" charset="-122"/>
                <a:ea typeface="等线" panose="02010600030101010101" pitchFamily="2" charset="-122"/>
              </a:rPr>
              <a:t>一、编制背景</a:t>
            </a:r>
            <a:endParaRPr lang="en-US" altLang="zh-CN" sz="2400" dirty="0">
              <a:solidFill>
                <a:schemeClr val="tx1"/>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tx1"/>
                </a:solidFill>
                <a:latin typeface="等线" panose="02010600030101010101" pitchFamily="2" charset="-122"/>
                <a:ea typeface="等线" panose="02010600030101010101" pitchFamily="2" charset="-122"/>
              </a:rPr>
              <a:t>二、编制思路和原则</a:t>
            </a:r>
            <a:endParaRPr lang="en-US" altLang="zh-CN" sz="2400" dirty="0">
              <a:solidFill>
                <a:schemeClr val="tx1"/>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sz="2400" dirty="0">
              <a:solidFill>
                <a:schemeClr val="tx1"/>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sz="2400" dirty="0">
              <a:solidFill>
                <a:schemeClr val="tx1"/>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tx1"/>
                </a:solidFill>
                <a:latin typeface="等线" panose="02010600030101010101" pitchFamily="2" charset="-122"/>
                <a:ea typeface="等线" panose="02010600030101010101" pitchFamily="2" charset="-122"/>
              </a:rPr>
              <a:t>五、相关工作的要求</a:t>
            </a:r>
            <a:endParaRPr lang="en-US" altLang="zh-CN" sz="2400" dirty="0">
              <a:solidFill>
                <a:schemeClr val="tx1"/>
              </a:solidFill>
              <a:latin typeface="等线" panose="02010600030101010101" pitchFamily="2" charset="-122"/>
              <a:ea typeface="等线" panose="02010600030101010101" pitchFamily="2"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592052" y="2275125"/>
            <a:ext cx="11161239" cy="3170099"/>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000"/>
              </a:lnSpc>
              <a:spcBef>
                <a:spcPts val="0"/>
              </a:spcBef>
              <a:spcAft>
                <a:spcPts val="0"/>
              </a:spcAft>
            </a:pPr>
            <a:r>
              <a:rPr lang="zh-CN" altLang="en-US" sz="2000" dirty="0">
                <a:solidFill>
                  <a:schemeClr val="tx1"/>
                </a:solidFill>
                <a:latin typeface="+mn-ea"/>
                <a:ea typeface="+mn-ea"/>
              </a:rPr>
              <a:t>    应急管理部办公厅</a:t>
            </a:r>
            <a:r>
              <a:rPr lang="en-US" altLang="zh-CN" sz="2000" dirty="0">
                <a:solidFill>
                  <a:schemeClr val="tx1"/>
                </a:solidFill>
                <a:latin typeface="+mn-ea"/>
                <a:ea typeface="+mn-ea"/>
              </a:rPr>
              <a:t>《</a:t>
            </a:r>
            <a:r>
              <a:rPr lang="zh-CN" altLang="en-US" sz="2000" dirty="0">
                <a:solidFill>
                  <a:schemeClr val="tx1"/>
                </a:solidFill>
                <a:latin typeface="+mn-ea"/>
                <a:ea typeface="+mn-ea"/>
              </a:rPr>
              <a:t>关于河南省三门峡市河南煤气集团义马气化厂“</a:t>
            </a:r>
            <a:r>
              <a:rPr lang="en-US" altLang="zh-CN" sz="2000" dirty="0">
                <a:solidFill>
                  <a:schemeClr val="tx1"/>
                </a:solidFill>
                <a:latin typeface="+mn-ea"/>
                <a:ea typeface="+mn-ea"/>
              </a:rPr>
              <a:t>7·19”</a:t>
            </a:r>
            <a:r>
              <a:rPr lang="zh-CN" altLang="en-US" sz="2000" dirty="0">
                <a:solidFill>
                  <a:schemeClr val="tx1"/>
                </a:solidFill>
                <a:latin typeface="+mn-ea"/>
                <a:ea typeface="+mn-ea"/>
              </a:rPr>
              <a:t>重大爆炸事故的通报</a:t>
            </a:r>
            <a:r>
              <a:rPr lang="en-US" altLang="zh-CN" sz="2000" dirty="0">
                <a:solidFill>
                  <a:schemeClr val="tx1"/>
                </a:solidFill>
                <a:latin typeface="+mn-ea"/>
                <a:ea typeface="+mn-ea"/>
              </a:rPr>
              <a:t>》</a:t>
            </a:r>
            <a:r>
              <a:rPr lang="zh-CN" altLang="en-US" sz="2000" dirty="0">
                <a:solidFill>
                  <a:schemeClr val="tx1"/>
                </a:solidFill>
                <a:latin typeface="+mn-ea"/>
                <a:ea typeface="+mn-ea"/>
              </a:rPr>
              <a:t>（应急厅函</a:t>
            </a:r>
            <a:r>
              <a:rPr lang="en-US" altLang="zh-CN" sz="2000" dirty="0">
                <a:solidFill>
                  <a:schemeClr val="tx1"/>
                </a:solidFill>
                <a:latin typeface="+mn-ea"/>
                <a:ea typeface="+mn-ea"/>
              </a:rPr>
              <a:t>〔2019〕447</a:t>
            </a:r>
            <a:r>
              <a:rPr lang="zh-CN" altLang="en-US" sz="2000" dirty="0">
                <a:solidFill>
                  <a:schemeClr val="tx1"/>
                </a:solidFill>
                <a:latin typeface="+mn-ea"/>
                <a:ea typeface="+mn-ea"/>
              </a:rPr>
              <a:t>号）要求，各有关企业要认真吸取事故教训，充分认识化工生产装置带病运行存在的巨大安全风险，正确处理效益与安全的关系，树立 “隐患就是事故”的观念，确保发现隐患第一时间消除，坚决杜绝装置设备带病运行。地方各级应急管理部门要严格执法检查，发现存在装置设备带病运行等重大隐患的要责令立即处置，依法进行处罚，该停产的停产。</a:t>
            </a:r>
            <a:endParaRPr lang="zh-CN" altLang="en-US" sz="2000" dirty="0">
              <a:solidFill>
                <a:schemeClr val="tx1"/>
              </a:solidFill>
              <a:latin typeface="+mn-ea"/>
              <a:ea typeface="+mn-ea"/>
            </a:endParaRPr>
          </a:p>
          <a:p>
            <a:pPr algn="just">
              <a:lnSpc>
                <a:spcPts val="3000"/>
              </a:lnSpc>
              <a:spcBef>
                <a:spcPts val="0"/>
              </a:spcBef>
              <a:spcAft>
                <a:spcPts val="0"/>
              </a:spcAft>
            </a:pPr>
            <a:r>
              <a:rPr lang="zh-CN" altLang="en-US" sz="2000" dirty="0">
                <a:solidFill>
                  <a:schemeClr val="tx1"/>
                </a:solidFill>
                <a:latin typeface="+mn-ea"/>
                <a:ea typeface="+mn-ea"/>
              </a:rPr>
              <a:t>    但企业在进行隐患排查时，可能会不太确定装置设施“病”到何种程度就需要治。根据</a:t>
            </a:r>
            <a:r>
              <a:rPr lang="en-US" altLang="zh-CN" sz="2000" dirty="0">
                <a:solidFill>
                  <a:schemeClr val="tx1"/>
                </a:solidFill>
                <a:latin typeface="+mn-ea"/>
                <a:ea typeface="+mn-ea"/>
              </a:rPr>
              <a:t>8</a:t>
            </a:r>
            <a:r>
              <a:rPr lang="zh-CN" altLang="en-US" sz="2000" dirty="0">
                <a:solidFill>
                  <a:schemeClr val="tx1"/>
                </a:solidFill>
                <a:latin typeface="+mn-ea"/>
                <a:ea typeface="+mn-ea"/>
              </a:rPr>
              <a:t>月</a:t>
            </a:r>
            <a:r>
              <a:rPr lang="en-US" altLang="zh-CN" sz="2000" dirty="0">
                <a:solidFill>
                  <a:schemeClr val="tx1"/>
                </a:solidFill>
                <a:latin typeface="+mn-ea"/>
                <a:ea typeface="+mn-ea"/>
              </a:rPr>
              <a:t>22</a:t>
            </a:r>
            <a:r>
              <a:rPr lang="zh-CN" altLang="en-US" sz="2000" dirty="0">
                <a:solidFill>
                  <a:schemeClr val="tx1"/>
                </a:solidFill>
                <a:latin typeface="+mn-ea"/>
                <a:ea typeface="+mn-ea"/>
              </a:rPr>
              <a:t>日应急管理部“两个导则”视频宣贯会上的解读，结合近几年的相关事故案例，建议重点关注以下四种情形。</a:t>
            </a:r>
            <a:endParaRPr lang="zh-CN" altLang="en-US" sz="2000" dirty="0">
              <a:solidFill>
                <a:schemeClr val="tx1"/>
              </a:solidFill>
              <a:latin typeface="+mn-ea"/>
              <a:ea typeface="+mn-ea"/>
            </a:endParaRP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799856" y="522645"/>
            <a:ext cx="1422184" cy="461665"/>
          </a:xfrm>
          <a:prstGeom prst="rect">
            <a:avLst/>
          </a:prstGeom>
          <a:solidFill>
            <a:schemeClr val="accent5"/>
          </a:solidFill>
        </p:spPr>
        <p:txBody>
          <a:bodyPr wrap="none">
            <a:spAutoFit/>
          </a:bodyPr>
          <a:lstStyle/>
          <a:p>
            <a:r>
              <a:rPr lang="zh-CN" altLang="en-US" sz="2400" dirty="0">
                <a:latin typeface="黑体" panose="02010609060101010101" pitchFamily="49" charset="-122"/>
                <a:ea typeface="黑体" panose="02010609060101010101" pitchFamily="49" charset="-122"/>
              </a:rPr>
              <a:t>特殊条款</a:t>
            </a:r>
            <a:endParaRPr lang="zh-CN" altLang="en-US" sz="2400" dirty="0"/>
          </a:p>
        </p:txBody>
      </p:sp>
      <p:sp>
        <p:nvSpPr>
          <p:cNvPr id="2" name="矩形 1"/>
          <p:cNvSpPr/>
          <p:nvPr/>
        </p:nvSpPr>
        <p:spPr>
          <a:xfrm>
            <a:off x="479375" y="1341929"/>
            <a:ext cx="11161239" cy="430887"/>
          </a:xfrm>
          <a:prstGeom prst="rect">
            <a:avLst/>
          </a:prstGeom>
        </p:spPr>
        <p:txBody>
          <a:bodyPr wrap="square">
            <a:spAutoFit/>
          </a:bodyPr>
          <a:lstStyle/>
          <a:p>
            <a:r>
              <a:rPr lang="zh-CN" altLang="en-US" sz="2200" dirty="0">
                <a:latin typeface="等线" panose="02010600030101010101" pitchFamily="2" charset="-122"/>
                <a:ea typeface="等线" panose="02010600030101010101" pitchFamily="2" charset="-122"/>
              </a:rPr>
              <a:t>（</a:t>
            </a:r>
            <a:r>
              <a:rPr lang="en-US" altLang="zh-CN" sz="2200" dirty="0">
                <a:latin typeface="等线" panose="02010600030101010101" pitchFamily="2" charset="-122"/>
                <a:ea typeface="等线" panose="02010600030101010101" pitchFamily="2" charset="-122"/>
              </a:rPr>
              <a:t>6</a:t>
            </a:r>
            <a:r>
              <a:rPr lang="zh-CN" altLang="en-US" sz="2200" dirty="0">
                <a:latin typeface="等线" panose="02010600030101010101" pitchFamily="2" charset="-122"/>
                <a:ea typeface="等线" panose="02010600030101010101" pitchFamily="2" charset="-122"/>
              </a:rPr>
              <a:t>）化工装置、危险化学品设施“带病”运行。</a:t>
            </a:r>
            <a:endParaRPr lang="zh-CN" altLang="en-US" sz="22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592052" y="2275125"/>
            <a:ext cx="11161239" cy="3170099"/>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000"/>
              </a:lnSpc>
              <a:spcBef>
                <a:spcPts val="0"/>
              </a:spcBef>
              <a:spcAft>
                <a:spcPts val="0"/>
              </a:spcAft>
            </a:pPr>
            <a:r>
              <a:rPr lang="zh-CN" altLang="en-US" sz="2000" dirty="0">
                <a:solidFill>
                  <a:schemeClr val="tx1"/>
                </a:solidFill>
                <a:latin typeface="+mn-ea"/>
                <a:ea typeface="+mn-ea"/>
              </a:rPr>
              <a:t>    </a:t>
            </a:r>
            <a:r>
              <a:rPr lang="zh-CN" altLang="en-US" sz="2000" dirty="0">
                <a:solidFill>
                  <a:srgbClr val="FF0000"/>
                </a:solidFill>
                <a:latin typeface="黑体" panose="02010609060101010101" pitchFamily="49" charset="-122"/>
                <a:ea typeface="黑体" panose="02010609060101010101" pitchFamily="49" charset="-122"/>
              </a:rPr>
              <a:t>一是易燃易爆、有毒有害、助燃物料出现了严重泄漏。</a:t>
            </a:r>
            <a:endParaRPr lang="en-US" altLang="zh-CN" sz="2000" dirty="0">
              <a:solidFill>
                <a:srgbClr val="FF0000"/>
              </a:solidFill>
              <a:latin typeface="黑体" panose="02010609060101010101" pitchFamily="49" charset="-122"/>
              <a:ea typeface="黑体" panose="02010609060101010101" pitchFamily="49" charset="-122"/>
            </a:endParaRPr>
          </a:p>
          <a:p>
            <a:pPr algn="just">
              <a:lnSpc>
                <a:spcPts val="3000"/>
              </a:lnSpc>
              <a:spcBef>
                <a:spcPts val="0"/>
              </a:spcBef>
              <a:spcAft>
                <a:spcPts val="0"/>
              </a:spcAft>
            </a:pPr>
            <a:r>
              <a:rPr lang="en-US" altLang="zh-CN" sz="2000" dirty="0">
                <a:solidFill>
                  <a:schemeClr val="tx1"/>
                </a:solidFill>
                <a:latin typeface="+mn-ea"/>
                <a:ea typeface="+mn-ea"/>
              </a:rPr>
              <a:t>    2013</a:t>
            </a:r>
            <a:r>
              <a:rPr lang="zh-CN" altLang="en-US" sz="2000" dirty="0">
                <a:solidFill>
                  <a:schemeClr val="tx1"/>
                </a:solidFill>
                <a:latin typeface="+mn-ea"/>
                <a:ea typeface="+mn-ea"/>
              </a:rPr>
              <a:t>年发生的</a:t>
            </a:r>
            <a:r>
              <a:rPr lang="zh-CN" altLang="en-US" sz="2000" dirty="0">
                <a:solidFill>
                  <a:srgbClr val="FF0000"/>
                </a:solidFill>
                <a:latin typeface="+mn-ea"/>
                <a:ea typeface="+mn-ea"/>
              </a:rPr>
              <a:t>山东滨州博兴县诚力供气有限公司“</a:t>
            </a:r>
            <a:r>
              <a:rPr lang="en-US" altLang="zh-CN" sz="2000" dirty="0">
                <a:solidFill>
                  <a:srgbClr val="FF0000"/>
                </a:solidFill>
                <a:latin typeface="+mn-ea"/>
                <a:ea typeface="+mn-ea"/>
              </a:rPr>
              <a:t>10•8”</a:t>
            </a:r>
            <a:r>
              <a:rPr lang="zh-CN" altLang="en-US" sz="2000" dirty="0">
                <a:solidFill>
                  <a:srgbClr val="FF0000"/>
                </a:solidFill>
                <a:latin typeface="+mn-ea"/>
                <a:ea typeface="+mn-ea"/>
              </a:rPr>
              <a:t>重大爆炸事故</a:t>
            </a:r>
            <a:r>
              <a:rPr lang="zh-CN" altLang="en-US" sz="2000" dirty="0">
                <a:solidFill>
                  <a:schemeClr val="tx1"/>
                </a:solidFill>
                <a:latin typeface="+mn-ea"/>
                <a:ea typeface="+mn-ea"/>
              </a:rPr>
              <a:t>就属于此种情况。在发现气柜密封油质量下降、油位下降、一氧化碳检测报警仪频繁报警等重大隐患以及接到职工多次报告时，企业负责人不重视、也没有采取有效的安全措施。特别是事发当天，在气柜密封油出现零液位、检测报警仪满量程报警、煤气大量泄漏的情况下，企业负责人仍未采取果断措施、紧急停车、排除隐患，一直安排将气柜低柜位运行、带“病”运转，直至事故发生。</a:t>
            </a:r>
            <a:endParaRPr lang="en-US" altLang="zh-CN" sz="2000" dirty="0">
              <a:solidFill>
                <a:schemeClr val="tx1"/>
              </a:solidFill>
              <a:latin typeface="+mn-ea"/>
              <a:ea typeface="+mn-ea"/>
            </a:endParaRPr>
          </a:p>
          <a:p>
            <a:pPr algn="just">
              <a:lnSpc>
                <a:spcPts val="3000"/>
              </a:lnSpc>
              <a:spcBef>
                <a:spcPts val="0"/>
              </a:spcBef>
              <a:spcAft>
                <a:spcPts val="0"/>
              </a:spcAft>
            </a:pPr>
            <a:r>
              <a:rPr lang="en-US" altLang="zh-CN" sz="2000" dirty="0">
                <a:solidFill>
                  <a:schemeClr val="tx1"/>
                </a:solidFill>
                <a:latin typeface="+mn-ea"/>
                <a:ea typeface="+mn-ea"/>
              </a:rPr>
              <a:t>    2019</a:t>
            </a:r>
            <a:r>
              <a:rPr lang="zh-CN" altLang="en-US" sz="2000" dirty="0">
                <a:solidFill>
                  <a:schemeClr val="tx1"/>
                </a:solidFill>
                <a:latin typeface="+mn-ea"/>
                <a:ea typeface="+mn-ea"/>
              </a:rPr>
              <a:t>年</a:t>
            </a:r>
            <a:r>
              <a:rPr lang="zh-CN" altLang="en-US" sz="2000" dirty="0">
                <a:solidFill>
                  <a:srgbClr val="FF0000"/>
                </a:solidFill>
                <a:latin typeface="+mn-ea"/>
                <a:ea typeface="+mn-ea"/>
              </a:rPr>
              <a:t>河南义马气化厂“</a:t>
            </a:r>
            <a:r>
              <a:rPr lang="en-US" altLang="zh-CN" sz="2000" dirty="0">
                <a:solidFill>
                  <a:srgbClr val="FF0000"/>
                </a:solidFill>
                <a:latin typeface="+mn-ea"/>
                <a:ea typeface="+mn-ea"/>
              </a:rPr>
              <a:t>7·19”</a:t>
            </a:r>
            <a:r>
              <a:rPr lang="zh-CN" altLang="en-US" sz="2000" dirty="0">
                <a:solidFill>
                  <a:srgbClr val="FF0000"/>
                </a:solidFill>
                <a:latin typeface="+mn-ea"/>
                <a:ea typeface="+mn-ea"/>
              </a:rPr>
              <a:t>重大爆炸事故</a:t>
            </a:r>
            <a:r>
              <a:rPr lang="zh-CN" altLang="en-US" sz="2000" dirty="0">
                <a:solidFill>
                  <a:schemeClr val="tx1"/>
                </a:solidFill>
                <a:latin typeface="+mn-ea"/>
                <a:ea typeface="+mn-ea"/>
              </a:rPr>
              <a:t>则是因为该厂空气分离装置发生氧泄漏后未及时消除隐患，持续带“病”运行造成的。</a:t>
            </a:r>
            <a:endParaRPr lang="zh-CN" altLang="en-US" sz="2000" dirty="0">
              <a:solidFill>
                <a:schemeClr val="tx1"/>
              </a:solidFill>
              <a:latin typeface="+mn-ea"/>
              <a:ea typeface="+mn-ea"/>
            </a:endParaRP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799856" y="522645"/>
            <a:ext cx="1422184" cy="461665"/>
          </a:xfrm>
          <a:prstGeom prst="rect">
            <a:avLst/>
          </a:prstGeom>
          <a:solidFill>
            <a:schemeClr val="accent5"/>
          </a:solidFill>
        </p:spPr>
        <p:txBody>
          <a:bodyPr wrap="none">
            <a:spAutoFit/>
          </a:bodyPr>
          <a:lstStyle/>
          <a:p>
            <a:r>
              <a:rPr lang="zh-CN" altLang="en-US" sz="2400" dirty="0">
                <a:latin typeface="黑体" panose="02010609060101010101" pitchFamily="49" charset="-122"/>
                <a:ea typeface="黑体" panose="02010609060101010101" pitchFamily="49" charset="-122"/>
              </a:rPr>
              <a:t>特殊条款</a:t>
            </a:r>
            <a:endParaRPr lang="zh-CN" altLang="en-US" sz="2400" dirty="0"/>
          </a:p>
        </p:txBody>
      </p:sp>
      <p:sp>
        <p:nvSpPr>
          <p:cNvPr id="2" name="矩形 1"/>
          <p:cNvSpPr/>
          <p:nvPr/>
        </p:nvSpPr>
        <p:spPr>
          <a:xfrm>
            <a:off x="479375" y="1341929"/>
            <a:ext cx="11161239" cy="430887"/>
          </a:xfrm>
          <a:prstGeom prst="rect">
            <a:avLst/>
          </a:prstGeom>
        </p:spPr>
        <p:txBody>
          <a:bodyPr wrap="square">
            <a:spAutoFit/>
          </a:bodyPr>
          <a:lstStyle/>
          <a:p>
            <a:r>
              <a:rPr lang="zh-CN" altLang="en-US" sz="2200" dirty="0">
                <a:latin typeface="等线" panose="02010600030101010101" pitchFamily="2" charset="-122"/>
                <a:ea typeface="等线" panose="02010600030101010101" pitchFamily="2" charset="-122"/>
              </a:rPr>
              <a:t>（</a:t>
            </a:r>
            <a:r>
              <a:rPr lang="en-US" altLang="zh-CN" sz="2200" dirty="0">
                <a:latin typeface="等线" panose="02010600030101010101" pitchFamily="2" charset="-122"/>
                <a:ea typeface="等线" panose="02010600030101010101" pitchFamily="2" charset="-122"/>
              </a:rPr>
              <a:t>6</a:t>
            </a:r>
            <a:r>
              <a:rPr lang="zh-CN" altLang="en-US" sz="2200" dirty="0">
                <a:latin typeface="等线" panose="02010600030101010101" pitchFamily="2" charset="-122"/>
                <a:ea typeface="等线" panose="02010600030101010101" pitchFamily="2" charset="-122"/>
              </a:rPr>
              <a:t>）化工装置、危险化学品设施“带病”运行。</a:t>
            </a:r>
            <a:endParaRPr lang="zh-CN" altLang="en-US" sz="22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479375" y="1772816"/>
            <a:ext cx="11161239" cy="4708981"/>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000"/>
              </a:lnSpc>
              <a:spcBef>
                <a:spcPts val="0"/>
              </a:spcBef>
              <a:spcAft>
                <a:spcPts val="0"/>
              </a:spcAft>
            </a:pPr>
            <a:r>
              <a:rPr lang="zh-CN" altLang="en-US" sz="2000" dirty="0">
                <a:solidFill>
                  <a:srgbClr val="FF0000"/>
                </a:solidFill>
                <a:latin typeface="黑体" panose="02010609060101010101" pitchFamily="49" charset="-122"/>
                <a:ea typeface="黑体" panose="02010609060101010101" pitchFamily="49" charset="-122"/>
              </a:rPr>
              <a:t>    二是设备存在缺陷，尤其是承压设备，长时间处于异常状态。</a:t>
            </a:r>
            <a:r>
              <a:rPr lang="en-US" altLang="zh-CN" sz="2000" dirty="0">
                <a:solidFill>
                  <a:srgbClr val="FF0000"/>
                </a:solidFill>
                <a:latin typeface="黑体" panose="02010609060101010101" pitchFamily="49" charset="-122"/>
                <a:ea typeface="黑体" panose="02010609060101010101" pitchFamily="49" charset="-122"/>
              </a:rPr>
              <a:t>    </a:t>
            </a:r>
            <a:endParaRPr lang="en-US" altLang="zh-CN" sz="2000" dirty="0">
              <a:solidFill>
                <a:srgbClr val="FF0000"/>
              </a:solidFill>
              <a:latin typeface="黑体" panose="02010609060101010101" pitchFamily="49" charset="-122"/>
              <a:ea typeface="黑体" panose="02010609060101010101" pitchFamily="49" charset="-122"/>
            </a:endParaRPr>
          </a:p>
          <a:p>
            <a:pPr algn="just">
              <a:lnSpc>
                <a:spcPts val="3000"/>
              </a:lnSpc>
              <a:spcBef>
                <a:spcPts val="0"/>
              </a:spcBef>
              <a:spcAft>
                <a:spcPts val="0"/>
              </a:spcAft>
            </a:pPr>
            <a:r>
              <a:rPr lang="en-US" altLang="zh-CN" sz="2000" dirty="0">
                <a:solidFill>
                  <a:schemeClr val="tx1"/>
                </a:solidFill>
                <a:latin typeface="+mn-ea"/>
                <a:ea typeface="+mn-ea"/>
              </a:rPr>
              <a:t>    2017</a:t>
            </a:r>
            <a:r>
              <a:rPr lang="zh-CN" altLang="en-US" sz="2000" dirty="0">
                <a:solidFill>
                  <a:schemeClr val="tx1"/>
                </a:solidFill>
                <a:latin typeface="+mn-ea"/>
                <a:ea typeface="+mn-ea"/>
              </a:rPr>
              <a:t>年发生的新疆宜化</a:t>
            </a:r>
            <a:r>
              <a:rPr lang="zh-CN" altLang="en-US" sz="2000" dirty="0">
                <a:solidFill>
                  <a:srgbClr val="FF0000"/>
                </a:solidFill>
                <a:latin typeface="+mn-ea"/>
                <a:ea typeface="+mn-ea"/>
              </a:rPr>
              <a:t>“</a:t>
            </a:r>
            <a:r>
              <a:rPr lang="en-US" altLang="zh-CN" sz="2000" dirty="0">
                <a:solidFill>
                  <a:srgbClr val="FF0000"/>
                </a:solidFill>
                <a:latin typeface="+mn-ea"/>
                <a:ea typeface="+mn-ea"/>
              </a:rPr>
              <a:t>2•12”</a:t>
            </a:r>
            <a:r>
              <a:rPr lang="zh-CN" altLang="en-US" sz="2000" dirty="0">
                <a:solidFill>
                  <a:srgbClr val="FF0000"/>
                </a:solidFill>
                <a:latin typeface="+mn-ea"/>
                <a:ea typeface="+mn-ea"/>
              </a:rPr>
              <a:t>较大电石炉喷料灼烫事故</a:t>
            </a:r>
            <a:r>
              <a:rPr lang="zh-CN" altLang="en-US" sz="2000" dirty="0">
                <a:solidFill>
                  <a:schemeClr val="tx1"/>
                </a:solidFill>
                <a:latin typeface="+mn-ea"/>
                <a:ea typeface="+mn-ea"/>
              </a:rPr>
              <a:t>便与此有关。该企业隐患治理未按要求落实，对长期存在的事故隐患视而不见，电石炉带“病”运行，炉内长期存在漏水的事故隐患，从未及时维修保养，成为引发事故的间接原因之一。</a:t>
            </a:r>
            <a:endParaRPr lang="en-US" altLang="zh-CN" sz="2000" dirty="0">
              <a:solidFill>
                <a:schemeClr val="tx1"/>
              </a:solidFill>
              <a:latin typeface="+mn-ea"/>
              <a:ea typeface="+mn-ea"/>
            </a:endParaRPr>
          </a:p>
          <a:p>
            <a:pPr algn="just">
              <a:lnSpc>
                <a:spcPts val="3000"/>
              </a:lnSpc>
              <a:spcBef>
                <a:spcPts val="0"/>
              </a:spcBef>
              <a:spcAft>
                <a:spcPts val="0"/>
              </a:spcAft>
            </a:pPr>
            <a:r>
              <a:rPr lang="en-US" altLang="zh-CN" sz="2000" dirty="0">
                <a:solidFill>
                  <a:schemeClr val="tx1"/>
                </a:solidFill>
                <a:latin typeface="+mn-ea"/>
                <a:ea typeface="+mn-ea"/>
              </a:rPr>
              <a:t>    2015</a:t>
            </a:r>
            <a:r>
              <a:rPr lang="zh-CN" altLang="en-US" sz="2000" dirty="0">
                <a:solidFill>
                  <a:schemeClr val="tx1"/>
                </a:solidFill>
                <a:latin typeface="+mn-ea"/>
                <a:ea typeface="+mn-ea"/>
              </a:rPr>
              <a:t>年发生的鄂尔多斯九鼎化工有限责任公司</a:t>
            </a:r>
            <a:r>
              <a:rPr lang="zh-CN" altLang="en-US" sz="2000" dirty="0">
                <a:solidFill>
                  <a:srgbClr val="FF0000"/>
                </a:solidFill>
                <a:latin typeface="+mn-ea"/>
                <a:ea typeface="+mn-ea"/>
              </a:rPr>
              <a:t>“</a:t>
            </a:r>
            <a:r>
              <a:rPr lang="en-US" altLang="zh-CN" sz="2000" dirty="0">
                <a:solidFill>
                  <a:srgbClr val="FF0000"/>
                </a:solidFill>
                <a:latin typeface="+mn-ea"/>
                <a:ea typeface="+mn-ea"/>
              </a:rPr>
              <a:t>6•28”</a:t>
            </a:r>
            <a:r>
              <a:rPr lang="zh-CN" altLang="en-US" sz="2000" dirty="0">
                <a:solidFill>
                  <a:srgbClr val="FF0000"/>
                </a:solidFill>
                <a:latin typeface="+mn-ea"/>
                <a:ea typeface="+mn-ea"/>
              </a:rPr>
              <a:t>压力容器爆炸</a:t>
            </a:r>
            <a:r>
              <a:rPr lang="zh-CN" altLang="en-US" sz="2000" dirty="0">
                <a:solidFill>
                  <a:schemeClr val="tx1"/>
                </a:solidFill>
                <a:latin typeface="+mn-ea"/>
                <a:ea typeface="+mn-ea"/>
              </a:rPr>
              <a:t>较大事故，直接原因就是因为企业的三气换热器从投入运行到爆炸前，脱硫气入口联箱两侧人字焊缝处四次出现裂纹泄漏，设备存在明显质量问题，进而引发低应力脆断导致脱硫气瞬间爆出，又因脱硫气中氢气含量较高，爆出瞬间引起氢气爆炸着火。</a:t>
            </a:r>
            <a:endParaRPr lang="en-US" altLang="zh-CN" sz="2000" dirty="0">
              <a:solidFill>
                <a:schemeClr val="tx1"/>
              </a:solidFill>
              <a:latin typeface="+mn-ea"/>
              <a:ea typeface="+mn-ea"/>
            </a:endParaRPr>
          </a:p>
          <a:p>
            <a:pPr algn="just">
              <a:lnSpc>
                <a:spcPts val="3000"/>
              </a:lnSpc>
              <a:spcBef>
                <a:spcPts val="0"/>
              </a:spcBef>
              <a:spcAft>
                <a:spcPts val="0"/>
              </a:spcAft>
            </a:pPr>
            <a:r>
              <a:rPr lang="en-US" altLang="zh-CN" sz="2000" dirty="0">
                <a:solidFill>
                  <a:schemeClr val="tx1"/>
                </a:solidFill>
                <a:latin typeface="+mn-ea"/>
                <a:ea typeface="+mn-ea"/>
              </a:rPr>
              <a:t>    2012</a:t>
            </a:r>
            <a:r>
              <a:rPr lang="zh-CN" altLang="en-US" sz="2000" dirty="0">
                <a:solidFill>
                  <a:schemeClr val="tx1"/>
                </a:solidFill>
                <a:latin typeface="+mn-ea"/>
                <a:ea typeface="+mn-ea"/>
              </a:rPr>
              <a:t>年发生的江西海晨鸿华化工有限公司“</a:t>
            </a:r>
            <a:r>
              <a:rPr lang="en-US" altLang="zh-CN" sz="2000" dirty="0">
                <a:solidFill>
                  <a:schemeClr val="tx1"/>
                </a:solidFill>
                <a:latin typeface="+mn-ea"/>
                <a:ea typeface="+mn-ea"/>
              </a:rPr>
              <a:t>5•16”</a:t>
            </a:r>
            <a:r>
              <a:rPr lang="zh-CN" altLang="en-US" sz="2000" dirty="0">
                <a:solidFill>
                  <a:schemeClr val="tx1"/>
                </a:solidFill>
                <a:latin typeface="+mn-ea"/>
                <a:ea typeface="+mn-ea"/>
              </a:rPr>
              <a:t>较大爆炸事故，企业的</a:t>
            </a:r>
            <a:r>
              <a:rPr lang="en-US" altLang="zh-CN" sz="2000" dirty="0">
                <a:solidFill>
                  <a:schemeClr val="tx1"/>
                </a:solidFill>
                <a:latin typeface="+mn-ea"/>
                <a:ea typeface="+mn-ea"/>
              </a:rPr>
              <a:t>3#</a:t>
            </a:r>
            <a:r>
              <a:rPr lang="zh-CN" altLang="en-US" sz="2000" dirty="0">
                <a:solidFill>
                  <a:schemeClr val="tx1"/>
                </a:solidFill>
                <a:latin typeface="+mn-ea"/>
                <a:ea typeface="+mn-ea"/>
              </a:rPr>
              <a:t>釜加注三氯化磷的玻璃管道损坏、</a:t>
            </a:r>
            <a:r>
              <a:rPr lang="en-US" altLang="zh-CN" sz="2000" dirty="0">
                <a:solidFill>
                  <a:schemeClr val="tx1"/>
                </a:solidFill>
                <a:latin typeface="+mn-ea"/>
                <a:ea typeface="+mn-ea"/>
              </a:rPr>
              <a:t>5</a:t>
            </a:r>
            <a:r>
              <a:rPr lang="zh-CN" altLang="en-US" sz="2000" dirty="0">
                <a:solidFill>
                  <a:schemeClr val="tx1"/>
                </a:solidFill>
                <a:latin typeface="+mn-ea"/>
                <a:ea typeface="+mn-ea"/>
              </a:rPr>
              <a:t>个釜共用的磁力泵损坏，均未及时更换，导致</a:t>
            </a:r>
            <a:r>
              <a:rPr lang="en-US" altLang="zh-CN" sz="2000" dirty="0">
                <a:solidFill>
                  <a:schemeClr val="tx1"/>
                </a:solidFill>
                <a:latin typeface="+mn-ea"/>
                <a:ea typeface="+mn-ea"/>
              </a:rPr>
              <a:t>3#</a:t>
            </a:r>
            <a:r>
              <a:rPr lang="zh-CN" altLang="en-US" sz="2000" dirty="0">
                <a:solidFill>
                  <a:schemeClr val="tx1"/>
                </a:solidFill>
                <a:latin typeface="+mn-ea"/>
                <a:ea typeface="+mn-ea"/>
              </a:rPr>
              <a:t>釜不能正常反应，在带料的情况下长时间搁置，直接导致异常工况的形成，而企业技术与管理人员均未到现场进行处理，操作人员盲目维持生产，导致事故发生。</a:t>
            </a:r>
            <a:endParaRPr lang="zh-CN" altLang="en-US" sz="2000" dirty="0">
              <a:solidFill>
                <a:schemeClr val="tx1"/>
              </a:solidFill>
              <a:latin typeface="+mn-ea"/>
              <a:ea typeface="+mn-ea"/>
            </a:endParaRP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799856" y="522645"/>
            <a:ext cx="1422184" cy="461665"/>
          </a:xfrm>
          <a:prstGeom prst="rect">
            <a:avLst/>
          </a:prstGeom>
          <a:solidFill>
            <a:schemeClr val="accent5"/>
          </a:solidFill>
        </p:spPr>
        <p:txBody>
          <a:bodyPr wrap="none">
            <a:spAutoFit/>
          </a:bodyPr>
          <a:lstStyle/>
          <a:p>
            <a:r>
              <a:rPr lang="zh-CN" altLang="en-US" sz="2400" dirty="0">
                <a:latin typeface="黑体" panose="02010609060101010101" pitchFamily="49" charset="-122"/>
                <a:ea typeface="黑体" panose="02010609060101010101" pitchFamily="49" charset="-122"/>
              </a:rPr>
              <a:t>特殊条款</a:t>
            </a:r>
            <a:endParaRPr lang="zh-CN" altLang="en-US" sz="2400" dirty="0"/>
          </a:p>
        </p:txBody>
      </p:sp>
      <p:sp>
        <p:nvSpPr>
          <p:cNvPr id="2" name="矩形 1"/>
          <p:cNvSpPr/>
          <p:nvPr/>
        </p:nvSpPr>
        <p:spPr>
          <a:xfrm>
            <a:off x="479375" y="1196752"/>
            <a:ext cx="11161239" cy="430887"/>
          </a:xfrm>
          <a:prstGeom prst="rect">
            <a:avLst/>
          </a:prstGeom>
        </p:spPr>
        <p:txBody>
          <a:bodyPr wrap="square">
            <a:spAutoFit/>
          </a:bodyPr>
          <a:lstStyle/>
          <a:p>
            <a:r>
              <a:rPr lang="zh-CN" altLang="en-US" sz="2200" dirty="0">
                <a:latin typeface="等线" panose="02010600030101010101" pitchFamily="2" charset="-122"/>
                <a:ea typeface="等线" panose="02010600030101010101" pitchFamily="2" charset="-122"/>
              </a:rPr>
              <a:t>（</a:t>
            </a:r>
            <a:r>
              <a:rPr lang="en-US" altLang="zh-CN" sz="2200" dirty="0">
                <a:latin typeface="等线" panose="02010600030101010101" pitchFamily="2" charset="-122"/>
                <a:ea typeface="等线" panose="02010600030101010101" pitchFamily="2" charset="-122"/>
              </a:rPr>
              <a:t>6</a:t>
            </a:r>
            <a:r>
              <a:rPr lang="zh-CN" altLang="en-US" sz="2200" dirty="0">
                <a:latin typeface="等线" panose="02010600030101010101" pitchFamily="2" charset="-122"/>
                <a:ea typeface="等线" panose="02010600030101010101" pitchFamily="2" charset="-122"/>
              </a:rPr>
              <a:t>）化工装置、危险化学品设施“带病”运行。</a:t>
            </a:r>
            <a:endParaRPr lang="zh-CN" altLang="en-US" sz="22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479375" y="1987093"/>
            <a:ext cx="11161239" cy="3170099"/>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000"/>
              </a:lnSpc>
              <a:spcBef>
                <a:spcPts val="0"/>
              </a:spcBef>
              <a:spcAft>
                <a:spcPts val="0"/>
              </a:spcAft>
            </a:pPr>
            <a:r>
              <a:rPr lang="zh-CN" altLang="en-US" sz="2000" dirty="0">
                <a:solidFill>
                  <a:srgbClr val="FF0000"/>
                </a:solidFill>
                <a:latin typeface="黑体" panose="02010609060101010101" pitchFamily="49" charset="-122"/>
                <a:ea typeface="黑体" panose="02010609060101010101" pitchFamily="49" charset="-122"/>
              </a:rPr>
              <a:t>    三是安全设施或自动化控制系统处于长期故障。</a:t>
            </a:r>
            <a:r>
              <a:rPr lang="en-US" altLang="zh-CN" sz="2000" dirty="0">
                <a:solidFill>
                  <a:srgbClr val="FF0000"/>
                </a:solidFill>
                <a:latin typeface="黑体" panose="02010609060101010101" pitchFamily="49" charset="-122"/>
                <a:ea typeface="黑体" panose="02010609060101010101" pitchFamily="49" charset="-122"/>
              </a:rPr>
              <a:t>    </a:t>
            </a:r>
            <a:endParaRPr lang="en-US" altLang="zh-CN" sz="2000" dirty="0">
              <a:solidFill>
                <a:srgbClr val="FF0000"/>
              </a:solidFill>
              <a:latin typeface="黑体" panose="02010609060101010101" pitchFamily="49" charset="-122"/>
              <a:ea typeface="黑体" panose="02010609060101010101" pitchFamily="49" charset="-122"/>
            </a:endParaRPr>
          </a:p>
          <a:p>
            <a:pPr algn="just">
              <a:lnSpc>
                <a:spcPts val="3000"/>
              </a:lnSpc>
              <a:spcBef>
                <a:spcPts val="0"/>
              </a:spcBef>
              <a:spcAft>
                <a:spcPts val="0"/>
              </a:spcAft>
            </a:pPr>
            <a:r>
              <a:rPr lang="en-US" altLang="zh-CN" sz="2000" dirty="0">
                <a:solidFill>
                  <a:schemeClr val="tx1"/>
                </a:solidFill>
                <a:latin typeface="+mn-ea"/>
                <a:ea typeface="+mn-ea"/>
              </a:rPr>
              <a:t>    2012</a:t>
            </a:r>
            <a:r>
              <a:rPr lang="zh-CN" altLang="en-US" sz="2000" dirty="0">
                <a:solidFill>
                  <a:schemeClr val="tx1"/>
                </a:solidFill>
                <a:latin typeface="+mn-ea"/>
                <a:ea typeface="+mn-ea"/>
              </a:rPr>
              <a:t>年河北克尔化工“</a:t>
            </a:r>
            <a:r>
              <a:rPr lang="en-US" altLang="zh-CN" sz="2000" dirty="0">
                <a:solidFill>
                  <a:schemeClr val="tx1"/>
                </a:solidFill>
                <a:latin typeface="+mn-ea"/>
                <a:ea typeface="+mn-ea"/>
              </a:rPr>
              <a:t>2•28”</a:t>
            </a:r>
            <a:r>
              <a:rPr lang="zh-CN" altLang="en-US" sz="2000" dirty="0">
                <a:solidFill>
                  <a:schemeClr val="tx1"/>
                </a:solidFill>
                <a:latin typeface="+mn-ea"/>
                <a:ea typeface="+mn-ea"/>
              </a:rPr>
              <a:t>重大爆炸事故，事故间接原因之一就有在反应釜温度计损坏无法正常使用时，不是研究制定相应的防范措施，而是擅自将其拆除，造成反应釜物料温度无法即时监控。</a:t>
            </a:r>
            <a:endParaRPr lang="en-US" altLang="zh-CN" sz="2000" dirty="0">
              <a:solidFill>
                <a:schemeClr val="tx1"/>
              </a:solidFill>
              <a:latin typeface="+mn-ea"/>
              <a:ea typeface="+mn-ea"/>
            </a:endParaRPr>
          </a:p>
          <a:p>
            <a:pPr algn="just">
              <a:lnSpc>
                <a:spcPts val="3000"/>
              </a:lnSpc>
              <a:spcBef>
                <a:spcPts val="0"/>
              </a:spcBef>
              <a:spcAft>
                <a:spcPts val="0"/>
              </a:spcAft>
            </a:pPr>
            <a:r>
              <a:rPr lang="en-US" altLang="zh-CN" sz="2000" dirty="0">
                <a:solidFill>
                  <a:schemeClr val="tx1"/>
                </a:solidFill>
                <a:latin typeface="+mn-ea"/>
                <a:ea typeface="+mn-ea"/>
              </a:rPr>
              <a:t>    2014</a:t>
            </a:r>
            <a:r>
              <a:rPr lang="zh-CN" altLang="en-US" sz="2000" dirty="0">
                <a:solidFill>
                  <a:schemeClr val="tx1"/>
                </a:solidFill>
                <a:latin typeface="+mn-ea"/>
                <a:ea typeface="+mn-ea"/>
              </a:rPr>
              <a:t>年发生的吉林通化化工“</a:t>
            </a:r>
            <a:r>
              <a:rPr lang="en-US" altLang="zh-CN" sz="2000" dirty="0">
                <a:solidFill>
                  <a:schemeClr val="tx1"/>
                </a:solidFill>
                <a:latin typeface="+mn-ea"/>
                <a:ea typeface="+mn-ea"/>
              </a:rPr>
              <a:t>1•18”</a:t>
            </a:r>
            <a:r>
              <a:rPr lang="zh-CN" altLang="en-US" sz="2000" dirty="0">
                <a:solidFill>
                  <a:schemeClr val="tx1"/>
                </a:solidFill>
                <a:latin typeface="+mn-ea"/>
                <a:ea typeface="+mn-ea"/>
              </a:rPr>
              <a:t>爆炸事故，企业对长期存在的安全隐患未进行彻底整改，</a:t>
            </a:r>
            <a:r>
              <a:rPr lang="en-US" altLang="zh-CN" sz="2000" dirty="0">
                <a:solidFill>
                  <a:schemeClr val="tx1"/>
                </a:solidFill>
                <a:latin typeface="+mn-ea"/>
                <a:ea typeface="+mn-ea"/>
              </a:rPr>
              <a:t>1995</a:t>
            </a:r>
            <a:r>
              <a:rPr lang="zh-CN" altLang="en-US" sz="2000" dirty="0">
                <a:solidFill>
                  <a:schemeClr val="tx1"/>
                </a:solidFill>
                <a:latin typeface="+mn-ea"/>
                <a:ea typeface="+mn-ea"/>
              </a:rPr>
              <a:t>年企业改造时将净醇塔液位计安装在塔底部出液管线上，造成去精醇阀门打开时，无法正确显示净醇塔液位，造成补液、排液时液位都不准确，且自动控制阀自设备运行使用后一直未投入使用，无法实现液位与阀门的联锁控制和液位报警。</a:t>
            </a:r>
            <a:endParaRPr lang="zh-CN" altLang="en-US" sz="2000" dirty="0">
              <a:solidFill>
                <a:schemeClr val="tx1"/>
              </a:solidFill>
              <a:latin typeface="+mn-ea"/>
              <a:ea typeface="+mn-ea"/>
            </a:endParaRP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799856" y="522645"/>
            <a:ext cx="1422184" cy="461665"/>
          </a:xfrm>
          <a:prstGeom prst="rect">
            <a:avLst/>
          </a:prstGeom>
          <a:solidFill>
            <a:schemeClr val="accent5"/>
          </a:solidFill>
        </p:spPr>
        <p:txBody>
          <a:bodyPr wrap="none">
            <a:spAutoFit/>
          </a:bodyPr>
          <a:lstStyle/>
          <a:p>
            <a:r>
              <a:rPr lang="zh-CN" altLang="en-US" sz="2400" dirty="0">
                <a:latin typeface="黑体" panose="02010609060101010101" pitchFamily="49" charset="-122"/>
                <a:ea typeface="黑体" panose="02010609060101010101" pitchFamily="49" charset="-122"/>
              </a:rPr>
              <a:t>特殊条款</a:t>
            </a:r>
            <a:endParaRPr lang="zh-CN" altLang="en-US" sz="2400" dirty="0"/>
          </a:p>
        </p:txBody>
      </p:sp>
      <p:sp>
        <p:nvSpPr>
          <p:cNvPr id="2" name="矩形 1"/>
          <p:cNvSpPr/>
          <p:nvPr/>
        </p:nvSpPr>
        <p:spPr>
          <a:xfrm>
            <a:off x="479375" y="1196752"/>
            <a:ext cx="11161239" cy="430887"/>
          </a:xfrm>
          <a:prstGeom prst="rect">
            <a:avLst/>
          </a:prstGeom>
        </p:spPr>
        <p:txBody>
          <a:bodyPr wrap="square">
            <a:spAutoFit/>
          </a:bodyPr>
          <a:lstStyle/>
          <a:p>
            <a:r>
              <a:rPr lang="zh-CN" altLang="en-US" sz="2200" dirty="0">
                <a:latin typeface="等线" panose="02010600030101010101" pitchFamily="2" charset="-122"/>
                <a:ea typeface="等线" panose="02010600030101010101" pitchFamily="2" charset="-122"/>
              </a:rPr>
              <a:t>（</a:t>
            </a:r>
            <a:r>
              <a:rPr lang="en-US" altLang="zh-CN" sz="2200" dirty="0">
                <a:latin typeface="等线" panose="02010600030101010101" pitchFamily="2" charset="-122"/>
                <a:ea typeface="等线" panose="02010600030101010101" pitchFamily="2" charset="-122"/>
              </a:rPr>
              <a:t>6</a:t>
            </a:r>
            <a:r>
              <a:rPr lang="zh-CN" altLang="en-US" sz="2200" dirty="0">
                <a:latin typeface="等线" panose="02010600030101010101" pitchFamily="2" charset="-122"/>
                <a:ea typeface="等线" panose="02010600030101010101" pitchFamily="2" charset="-122"/>
              </a:rPr>
              <a:t>）化工装置、危险化学品设施“带病”运行。</a:t>
            </a:r>
            <a:endParaRPr lang="zh-CN" altLang="en-US" sz="22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8131" name="TextBox 2"/>
          <p:cNvSpPr txBox="1">
            <a:spLocks noChangeArrowheads="1"/>
          </p:cNvSpPr>
          <p:nvPr/>
        </p:nvSpPr>
        <p:spPr bwMode="auto">
          <a:xfrm>
            <a:off x="479375" y="1987093"/>
            <a:ext cx="11161239" cy="2400657"/>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000"/>
              </a:lnSpc>
              <a:spcBef>
                <a:spcPts val="0"/>
              </a:spcBef>
              <a:spcAft>
                <a:spcPts val="0"/>
              </a:spcAft>
            </a:pPr>
            <a:r>
              <a:rPr lang="zh-CN" altLang="en-US" sz="2000" dirty="0">
                <a:solidFill>
                  <a:srgbClr val="FF0000"/>
                </a:solidFill>
                <a:latin typeface="黑体" panose="02010609060101010101" pitchFamily="49" charset="-122"/>
                <a:ea typeface="黑体" panose="02010609060101010101" pitchFamily="49" charset="-122"/>
              </a:rPr>
              <a:t>    四是工艺运行长期处于异常工况，工艺报警长期存在未进行处置。。</a:t>
            </a:r>
            <a:r>
              <a:rPr lang="en-US" altLang="zh-CN" sz="2000" dirty="0">
                <a:solidFill>
                  <a:srgbClr val="FF0000"/>
                </a:solidFill>
                <a:latin typeface="黑体" panose="02010609060101010101" pitchFamily="49" charset="-122"/>
                <a:ea typeface="黑体" panose="02010609060101010101" pitchFamily="49" charset="-122"/>
              </a:rPr>
              <a:t>    </a:t>
            </a:r>
            <a:endParaRPr lang="en-US" altLang="zh-CN" sz="2000" dirty="0">
              <a:solidFill>
                <a:srgbClr val="FF0000"/>
              </a:solidFill>
              <a:latin typeface="黑体" panose="02010609060101010101" pitchFamily="49" charset="-122"/>
              <a:ea typeface="黑体" panose="02010609060101010101" pitchFamily="49" charset="-122"/>
            </a:endParaRPr>
          </a:p>
          <a:p>
            <a:pPr algn="just">
              <a:lnSpc>
                <a:spcPts val="3000"/>
              </a:lnSpc>
              <a:spcBef>
                <a:spcPts val="0"/>
              </a:spcBef>
              <a:spcAft>
                <a:spcPts val="0"/>
              </a:spcAft>
            </a:pPr>
            <a:r>
              <a:rPr lang="en-US" altLang="zh-CN" sz="2000" dirty="0">
                <a:solidFill>
                  <a:schemeClr val="tx1"/>
                </a:solidFill>
                <a:latin typeface="+mn-ea"/>
                <a:ea typeface="+mn-ea"/>
              </a:rPr>
              <a:t>    2014</a:t>
            </a:r>
            <a:r>
              <a:rPr lang="zh-CN" altLang="en-US" sz="2000" dirty="0">
                <a:solidFill>
                  <a:schemeClr val="tx1"/>
                </a:solidFill>
                <a:latin typeface="+mn-ea"/>
                <a:ea typeface="+mn-ea"/>
              </a:rPr>
              <a:t>年山东滨化滨阳燃化有限公司发生的“</a:t>
            </a:r>
            <a:r>
              <a:rPr lang="en-US" altLang="zh-CN" sz="2000" dirty="0">
                <a:solidFill>
                  <a:schemeClr val="tx1"/>
                </a:solidFill>
                <a:latin typeface="+mn-ea"/>
                <a:ea typeface="+mn-ea"/>
              </a:rPr>
              <a:t>1•1”</a:t>
            </a:r>
            <a:r>
              <a:rPr lang="zh-CN" altLang="en-US" sz="2000" dirty="0">
                <a:solidFill>
                  <a:schemeClr val="tx1"/>
                </a:solidFill>
                <a:latin typeface="+mn-ea"/>
                <a:ea typeface="+mn-ea"/>
              </a:rPr>
              <a:t>中毒事故，由于加制氢车间稳定塔出现异常和停止使用后，进入</a:t>
            </a:r>
            <a:r>
              <a:rPr lang="en-US" altLang="zh-CN" sz="2000" dirty="0">
                <a:solidFill>
                  <a:schemeClr val="tx1"/>
                </a:solidFill>
                <a:latin typeface="+mn-ea"/>
                <a:ea typeface="+mn-ea"/>
              </a:rPr>
              <a:t>2#</a:t>
            </a:r>
            <a:r>
              <a:rPr lang="zh-CN" altLang="en-US" sz="2000" dirty="0">
                <a:solidFill>
                  <a:schemeClr val="tx1"/>
                </a:solidFill>
                <a:latin typeface="+mn-ea"/>
                <a:ea typeface="+mn-ea"/>
              </a:rPr>
              <a:t>、</a:t>
            </a:r>
            <a:r>
              <a:rPr lang="en-US" altLang="zh-CN" sz="2000" dirty="0">
                <a:solidFill>
                  <a:schemeClr val="tx1"/>
                </a:solidFill>
                <a:latin typeface="+mn-ea"/>
                <a:ea typeface="+mn-ea"/>
              </a:rPr>
              <a:t>5#</a:t>
            </a:r>
            <a:r>
              <a:rPr lang="zh-CN" altLang="en-US" sz="2000" dirty="0">
                <a:solidFill>
                  <a:schemeClr val="tx1"/>
                </a:solidFill>
                <a:latin typeface="+mn-ea"/>
                <a:ea typeface="+mn-ea"/>
              </a:rPr>
              <a:t>罐的石脑油硫含量出现异常偏高，公司负责人、生产管理部门、相关车间均未按规定提升管理防护等级，未采取任何防范措施，没有制定预案，没有书面通知相关岗位管理及操作人员，当在中间原料罐区切罐作业过程中发生石脑油泄漏时，造成</a:t>
            </a:r>
            <a:r>
              <a:rPr lang="en-US" altLang="zh-CN" sz="2000" dirty="0">
                <a:solidFill>
                  <a:schemeClr val="tx1"/>
                </a:solidFill>
                <a:latin typeface="+mn-ea"/>
                <a:ea typeface="+mn-ea"/>
              </a:rPr>
              <a:t>4</a:t>
            </a:r>
            <a:r>
              <a:rPr lang="zh-CN" altLang="en-US" sz="2000" dirty="0">
                <a:solidFill>
                  <a:schemeClr val="tx1"/>
                </a:solidFill>
                <a:latin typeface="+mn-ea"/>
                <a:ea typeface="+mn-ea"/>
              </a:rPr>
              <a:t>人死亡硫化氢中毒死亡。</a:t>
            </a:r>
            <a:endParaRPr lang="zh-CN" altLang="en-US" sz="2000" dirty="0">
              <a:solidFill>
                <a:schemeClr val="tx1"/>
              </a:solidFill>
              <a:latin typeface="+mn-ea"/>
              <a:ea typeface="+mn-ea"/>
            </a:endParaRPr>
          </a:p>
        </p:txBody>
      </p:sp>
      <p:sp>
        <p:nvSpPr>
          <p:cNvPr id="4" name="矩形 1"/>
          <p:cNvSpPr>
            <a:spLocks noChangeArrowheads="1"/>
          </p:cNvSpPr>
          <p:nvPr/>
        </p:nvSpPr>
        <p:spPr bwMode="auto">
          <a:xfrm>
            <a:off x="623392" y="379969"/>
            <a:ext cx="203132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三、主要内容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799856" y="522645"/>
            <a:ext cx="1422184" cy="461665"/>
          </a:xfrm>
          <a:prstGeom prst="rect">
            <a:avLst/>
          </a:prstGeom>
          <a:solidFill>
            <a:schemeClr val="accent5"/>
          </a:solidFill>
        </p:spPr>
        <p:txBody>
          <a:bodyPr wrap="none">
            <a:spAutoFit/>
          </a:bodyPr>
          <a:lstStyle/>
          <a:p>
            <a:r>
              <a:rPr lang="zh-CN" altLang="en-US" sz="2400" dirty="0">
                <a:latin typeface="黑体" panose="02010609060101010101" pitchFamily="49" charset="-122"/>
                <a:ea typeface="黑体" panose="02010609060101010101" pitchFamily="49" charset="-122"/>
              </a:rPr>
              <a:t>特殊条款</a:t>
            </a:r>
            <a:endParaRPr lang="zh-CN" altLang="en-US" sz="2400" dirty="0"/>
          </a:p>
        </p:txBody>
      </p:sp>
      <p:sp>
        <p:nvSpPr>
          <p:cNvPr id="2" name="矩形 1"/>
          <p:cNvSpPr/>
          <p:nvPr/>
        </p:nvSpPr>
        <p:spPr>
          <a:xfrm>
            <a:off x="479375" y="1196752"/>
            <a:ext cx="11161239" cy="430887"/>
          </a:xfrm>
          <a:prstGeom prst="rect">
            <a:avLst/>
          </a:prstGeom>
        </p:spPr>
        <p:txBody>
          <a:bodyPr wrap="square">
            <a:spAutoFit/>
          </a:bodyPr>
          <a:lstStyle/>
          <a:p>
            <a:r>
              <a:rPr lang="zh-CN" altLang="en-US" sz="2200" dirty="0">
                <a:latin typeface="等线" panose="02010600030101010101" pitchFamily="2" charset="-122"/>
                <a:ea typeface="等线" panose="02010600030101010101" pitchFamily="2" charset="-122"/>
              </a:rPr>
              <a:t>（</a:t>
            </a:r>
            <a:r>
              <a:rPr lang="en-US" altLang="zh-CN" sz="2200" dirty="0">
                <a:latin typeface="等线" panose="02010600030101010101" pitchFamily="2" charset="-122"/>
                <a:ea typeface="等线" panose="02010600030101010101" pitchFamily="2" charset="-122"/>
              </a:rPr>
              <a:t>6</a:t>
            </a:r>
            <a:r>
              <a:rPr lang="zh-CN" altLang="en-US" sz="2200" dirty="0">
                <a:latin typeface="等线" panose="02010600030101010101" pitchFamily="2" charset="-122"/>
                <a:ea typeface="等线" panose="02010600030101010101" pitchFamily="2" charset="-122"/>
              </a:rPr>
              <a:t>）化工装置、危险化学品设施“带病”运行。</a:t>
            </a:r>
            <a:endParaRPr lang="zh-CN" altLang="en-US" sz="22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A09BA4E7-15DB-47BD-B4C0-7B9866AF74E6}"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37891" name="TextBox 2"/>
          <p:cNvSpPr txBox="1">
            <a:spLocks noChangeArrowheads="1"/>
          </p:cNvSpPr>
          <p:nvPr/>
        </p:nvSpPr>
        <p:spPr bwMode="auto">
          <a:xfrm>
            <a:off x="3359696" y="1844824"/>
            <a:ext cx="5832648" cy="265713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defPPr>
              <a:defRPr lang="zh-CN"/>
            </a:defPPr>
            <a:lvl1pPr algn="just">
              <a:lnSpc>
                <a:spcPts val="4000"/>
              </a:lnSpc>
              <a:defRPr sz="2400">
                <a:solidFill>
                  <a:schemeClr val="bg1">
                    <a:lumMod val="85000"/>
                  </a:schemeClr>
                </a:solidFill>
                <a:latin typeface="等线" panose="02010600030101010101" pitchFamily="2" charset="-122"/>
                <a:ea typeface="等线" panose="02010600030101010101" pitchFamily="2" charset="-122"/>
              </a:defRPr>
            </a:lvl1pPr>
            <a:lvl2pPr marL="742950" indent="-285750">
              <a:defRPr>
                <a:solidFill>
                  <a:srgbClr val="FFFF00"/>
                </a:solidFill>
                <a:latin typeface="Arial" panose="020B0604020202020204" pitchFamily="34" charset="0"/>
                <a:ea typeface="宋体" panose="02010600030101010101" pitchFamily="2" charset="-122"/>
              </a:defRPr>
            </a:lvl2pPr>
            <a:lvl3pPr marL="1143000" indent="-228600">
              <a:defRPr>
                <a:solidFill>
                  <a:srgbClr val="FFFF00"/>
                </a:solidFill>
                <a:latin typeface="Arial" panose="020B0604020202020204" pitchFamily="34" charset="0"/>
                <a:ea typeface="宋体" panose="02010600030101010101" pitchFamily="2" charset="-122"/>
              </a:defRPr>
            </a:lvl3pPr>
            <a:lvl4pPr marL="1600200" indent="-228600">
              <a:defRPr>
                <a:solidFill>
                  <a:srgbClr val="FFFF00"/>
                </a:solidFill>
                <a:latin typeface="Arial" panose="020B0604020202020204" pitchFamily="34" charset="0"/>
                <a:ea typeface="宋体" panose="02010600030101010101" pitchFamily="2" charset="-122"/>
              </a:defRPr>
            </a:lvl4pPr>
            <a:lvl5pPr marL="2057400" indent="-228600">
              <a:defRPr>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FFFF00"/>
                </a:solidFill>
                <a:latin typeface="Arial" panose="020B0604020202020204" pitchFamily="34" charset="0"/>
                <a:ea typeface="宋体" panose="02010600030101010101" pitchFamily="2" charset="-122"/>
              </a:defRPr>
            </a:lvl9pPr>
          </a:lstStyle>
          <a:p>
            <a:r>
              <a:rPr lang="zh-CN" altLang="en-US" dirty="0"/>
              <a:t>一、编制背景</a:t>
            </a:r>
            <a:endParaRPr lang="en-US" altLang="zh-CN" dirty="0"/>
          </a:p>
          <a:p>
            <a:r>
              <a:rPr lang="zh-CN" altLang="en-US" dirty="0"/>
              <a:t>二、编制思路和原则</a:t>
            </a:r>
            <a:endParaRPr lang="en-US" altLang="zh-CN" dirty="0"/>
          </a:p>
          <a:p>
            <a:r>
              <a:rPr lang="zh-CN" altLang="en-US" dirty="0"/>
              <a:t>三、主要内容</a:t>
            </a:r>
            <a:endParaRPr lang="en-US" altLang="zh-CN" dirty="0"/>
          </a:p>
          <a:p>
            <a:r>
              <a:rPr lang="zh-CN" altLang="en-US" dirty="0">
                <a:solidFill>
                  <a:schemeClr val="tx1"/>
                </a:solidFill>
              </a:rPr>
              <a:t>四、排查表中重点检查项</a:t>
            </a:r>
            <a:endParaRPr lang="en-US" altLang="zh-CN" dirty="0">
              <a:solidFill>
                <a:schemeClr val="tx1"/>
              </a:solidFill>
            </a:endParaRPr>
          </a:p>
          <a:p>
            <a:r>
              <a:rPr lang="zh-CN" altLang="en-US" dirty="0"/>
              <a:t>五、相关工作的要求</a:t>
            </a:r>
            <a:endParaRPr lang="en-US" altLang="zh-CN"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439816" y="445701"/>
            <a:ext cx="5864106"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1 </a:t>
            </a:r>
            <a:r>
              <a:rPr lang="zh-CN" altLang="zh-CN" sz="2800" dirty="0">
                <a:latin typeface="Times New Roman" panose="02020603050405020304" pitchFamily="18" charset="0"/>
                <a:ea typeface="黑体" panose="02010609060101010101" pitchFamily="49" charset="-122"/>
                <a:cs typeface="Times New Roman" panose="02020603050405020304" pitchFamily="18" charset="0"/>
              </a:rPr>
              <a:t>安全基础管理安全风险隐患排查表</a:t>
            </a:r>
            <a:endParaRPr lang="zh-CN" altLang="en-US" sz="2800" dirty="0"/>
          </a:p>
        </p:txBody>
      </p:sp>
      <p:sp>
        <p:nvSpPr>
          <p:cNvPr id="6" name="矩形 5"/>
          <p:cNvSpPr/>
          <p:nvPr/>
        </p:nvSpPr>
        <p:spPr>
          <a:xfrm>
            <a:off x="2783632" y="1252621"/>
            <a:ext cx="4896544" cy="4991751"/>
          </a:xfrm>
          <a:prstGeom prst="rect">
            <a:avLst/>
          </a:prstGeom>
          <a:ln>
            <a:solidFill>
              <a:schemeClr val="accent1"/>
            </a:solidFill>
          </a:ln>
        </p:spPr>
        <p:txBody>
          <a:bodyPr wrap="square">
            <a:spAutoFit/>
          </a:bodyPr>
          <a:lstStyle/>
          <a:p>
            <a:pPr>
              <a:lnSpc>
                <a:spcPct val="150000"/>
              </a:lnSpc>
            </a:pPr>
            <a:r>
              <a:rPr lang="en-US" altLang="zh-CN" sz="2400" kern="0" dirty="0">
                <a:latin typeface="+mn-ea"/>
                <a:ea typeface="+mn-ea"/>
              </a:rPr>
              <a:t>(</a:t>
            </a:r>
            <a:r>
              <a:rPr lang="zh-CN" altLang="zh-CN" sz="2400" kern="0" dirty="0">
                <a:latin typeface="+mn-ea"/>
                <a:ea typeface="+mn-ea"/>
                <a:cs typeface="Times New Roman" panose="02020603050405020304" pitchFamily="18" charset="0"/>
              </a:rPr>
              <a:t>一</a:t>
            </a:r>
            <a:r>
              <a:rPr lang="en-US" altLang="zh-CN" sz="2400" kern="0" dirty="0">
                <a:latin typeface="+mn-ea"/>
                <a:ea typeface="+mn-ea"/>
              </a:rPr>
              <a:t>)</a:t>
            </a:r>
            <a:r>
              <a:rPr lang="zh-CN" altLang="zh-CN" sz="2400" kern="0" dirty="0">
                <a:latin typeface="+mn-ea"/>
                <a:ea typeface="+mn-ea"/>
                <a:cs typeface="Times New Roman" panose="02020603050405020304" pitchFamily="18" charset="0"/>
              </a:rPr>
              <a:t>安全领导能力</a:t>
            </a:r>
            <a:endParaRPr lang="en-US" altLang="zh-CN" sz="2400" kern="0" dirty="0">
              <a:latin typeface="+mn-ea"/>
              <a:ea typeface="+mn-ea"/>
              <a:cs typeface="Times New Roman" panose="02020603050405020304" pitchFamily="18" charset="0"/>
            </a:endParaRPr>
          </a:p>
          <a:p>
            <a:pPr>
              <a:lnSpc>
                <a:spcPct val="150000"/>
              </a:lnSpc>
            </a:pPr>
            <a:r>
              <a:rPr lang="en-US" altLang="zh-CN" sz="2400" dirty="0">
                <a:latin typeface="+mn-ea"/>
                <a:ea typeface="+mn-ea"/>
              </a:rPr>
              <a:t>(</a:t>
            </a:r>
            <a:r>
              <a:rPr lang="zh-CN" altLang="zh-CN" sz="2400" dirty="0">
                <a:latin typeface="+mn-ea"/>
                <a:ea typeface="+mn-ea"/>
              </a:rPr>
              <a:t>二</a:t>
            </a:r>
            <a:r>
              <a:rPr lang="en-US" altLang="zh-CN" sz="2400" dirty="0">
                <a:latin typeface="+mn-ea"/>
                <a:ea typeface="+mn-ea"/>
              </a:rPr>
              <a:t>)</a:t>
            </a:r>
            <a:r>
              <a:rPr lang="zh-CN" altLang="zh-CN" sz="2400" dirty="0">
                <a:latin typeface="+mn-ea"/>
                <a:ea typeface="+mn-ea"/>
              </a:rPr>
              <a:t>安全生产责任制</a:t>
            </a:r>
            <a:endParaRPr lang="en-US" altLang="zh-CN" sz="2400" dirty="0">
              <a:latin typeface="+mn-ea"/>
              <a:ea typeface="+mn-ea"/>
            </a:endParaRPr>
          </a:p>
          <a:p>
            <a:pPr>
              <a:lnSpc>
                <a:spcPct val="150000"/>
              </a:lnSpc>
            </a:pPr>
            <a:r>
              <a:rPr lang="en-US" altLang="zh-CN" sz="2400" dirty="0">
                <a:latin typeface="+mn-ea"/>
                <a:ea typeface="+mn-ea"/>
              </a:rPr>
              <a:t>(</a:t>
            </a:r>
            <a:r>
              <a:rPr lang="zh-CN" altLang="zh-CN" sz="2400" dirty="0">
                <a:latin typeface="+mn-ea"/>
                <a:ea typeface="+mn-ea"/>
              </a:rPr>
              <a:t>三</a:t>
            </a:r>
            <a:r>
              <a:rPr lang="en-US" altLang="zh-CN" sz="2400" dirty="0">
                <a:latin typeface="+mn-ea"/>
                <a:ea typeface="+mn-ea"/>
              </a:rPr>
              <a:t>)</a:t>
            </a:r>
            <a:r>
              <a:rPr lang="zh-CN" altLang="zh-CN" sz="2400" dirty="0">
                <a:latin typeface="+mn-ea"/>
                <a:ea typeface="+mn-ea"/>
              </a:rPr>
              <a:t>安全教育和岗位操作技能培训</a:t>
            </a:r>
            <a:endParaRPr lang="en-US" altLang="zh-CN" sz="2400" dirty="0">
              <a:latin typeface="+mn-ea"/>
              <a:ea typeface="+mn-ea"/>
            </a:endParaRPr>
          </a:p>
          <a:p>
            <a:pPr>
              <a:lnSpc>
                <a:spcPct val="150000"/>
              </a:lnSpc>
            </a:pPr>
            <a:r>
              <a:rPr lang="en-US" altLang="zh-CN" sz="2400" dirty="0">
                <a:latin typeface="+mn-ea"/>
                <a:ea typeface="+mn-ea"/>
              </a:rPr>
              <a:t>(</a:t>
            </a:r>
            <a:r>
              <a:rPr lang="zh-CN" altLang="zh-CN" sz="2400" dirty="0">
                <a:latin typeface="+mn-ea"/>
                <a:ea typeface="+mn-ea"/>
              </a:rPr>
              <a:t>四</a:t>
            </a:r>
            <a:r>
              <a:rPr lang="en-US" altLang="zh-CN" sz="2400" dirty="0">
                <a:latin typeface="+mn-ea"/>
                <a:ea typeface="+mn-ea"/>
              </a:rPr>
              <a:t>)</a:t>
            </a:r>
            <a:r>
              <a:rPr lang="zh-CN" altLang="zh-CN" sz="2400" dirty="0">
                <a:latin typeface="+mn-ea"/>
                <a:ea typeface="+mn-ea"/>
              </a:rPr>
              <a:t>安全生产信息管理</a:t>
            </a:r>
            <a:endParaRPr lang="en-US" altLang="zh-CN" sz="2400" dirty="0">
              <a:latin typeface="+mn-ea"/>
              <a:ea typeface="+mn-ea"/>
            </a:endParaRPr>
          </a:p>
          <a:p>
            <a:pPr>
              <a:lnSpc>
                <a:spcPct val="150000"/>
              </a:lnSpc>
            </a:pPr>
            <a:r>
              <a:rPr lang="en-US" altLang="zh-CN" sz="2400" dirty="0">
                <a:latin typeface="+mn-ea"/>
                <a:ea typeface="+mn-ea"/>
              </a:rPr>
              <a:t>(</a:t>
            </a:r>
            <a:r>
              <a:rPr lang="zh-CN" altLang="zh-CN" sz="2400" dirty="0">
                <a:latin typeface="+mn-ea"/>
                <a:ea typeface="+mn-ea"/>
              </a:rPr>
              <a:t>五</a:t>
            </a:r>
            <a:r>
              <a:rPr lang="en-US" altLang="zh-CN" sz="2400" dirty="0">
                <a:latin typeface="+mn-ea"/>
                <a:ea typeface="+mn-ea"/>
              </a:rPr>
              <a:t>)</a:t>
            </a:r>
            <a:r>
              <a:rPr lang="zh-CN" altLang="zh-CN" sz="2400" dirty="0">
                <a:latin typeface="+mn-ea"/>
                <a:ea typeface="+mn-ea"/>
              </a:rPr>
              <a:t>安全风险管理</a:t>
            </a:r>
            <a:endParaRPr lang="en-US" altLang="zh-CN" sz="2400" dirty="0">
              <a:latin typeface="+mn-ea"/>
              <a:ea typeface="+mn-ea"/>
            </a:endParaRPr>
          </a:p>
          <a:p>
            <a:pPr>
              <a:lnSpc>
                <a:spcPct val="150000"/>
              </a:lnSpc>
            </a:pPr>
            <a:r>
              <a:rPr lang="en-US" altLang="zh-CN" sz="2400" dirty="0">
                <a:latin typeface="+mn-ea"/>
                <a:ea typeface="+mn-ea"/>
              </a:rPr>
              <a:t>(</a:t>
            </a:r>
            <a:r>
              <a:rPr lang="zh-CN" altLang="zh-CN" sz="2400" dirty="0">
                <a:latin typeface="+mn-ea"/>
                <a:ea typeface="+mn-ea"/>
              </a:rPr>
              <a:t>六</a:t>
            </a:r>
            <a:r>
              <a:rPr lang="en-US" altLang="zh-CN" sz="2400" dirty="0">
                <a:latin typeface="+mn-ea"/>
                <a:ea typeface="+mn-ea"/>
              </a:rPr>
              <a:t>)</a:t>
            </a:r>
            <a:r>
              <a:rPr lang="zh-CN" altLang="zh-CN" sz="2400" dirty="0">
                <a:latin typeface="+mn-ea"/>
                <a:ea typeface="+mn-ea"/>
              </a:rPr>
              <a:t>变更管理</a:t>
            </a:r>
            <a:endParaRPr lang="en-US" altLang="zh-CN" sz="2400" dirty="0">
              <a:latin typeface="+mn-ea"/>
              <a:ea typeface="+mn-ea"/>
            </a:endParaRPr>
          </a:p>
          <a:p>
            <a:pPr>
              <a:lnSpc>
                <a:spcPct val="150000"/>
              </a:lnSpc>
            </a:pPr>
            <a:r>
              <a:rPr lang="en-US" altLang="zh-CN" sz="2400" dirty="0">
                <a:latin typeface="+mn-ea"/>
                <a:ea typeface="+mn-ea"/>
              </a:rPr>
              <a:t>(</a:t>
            </a:r>
            <a:r>
              <a:rPr lang="zh-CN" altLang="zh-CN" sz="2400" dirty="0">
                <a:latin typeface="+mn-ea"/>
                <a:ea typeface="+mn-ea"/>
              </a:rPr>
              <a:t>七</a:t>
            </a:r>
            <a:r>
              <a:rPr lang="en-US" altLang="zh-CN" sz="2400" dirty="0">
                <a:latin typeface="+mn-ea"/>
                <a:ea typeface="+mn-ea"/>
              </a:rPr>
              <a:t>)</a:t>
            </a:r>
            <a:r>
              <a:rPr lang="zh-CN" altLang="zh-CN" sz="2400" dirty="0">
                <a:latin typeface="+mn-ea"/>
                <a:ea typeface="+mn-ea"/>
              </a:rPr>
              <a:t>作业安全管理</a:t>
            </a:r>
            <a:endParaRPr lang="en-US" altLang="zh-CN" sz="2400" dirty="0">
              <a:latin typeface="+mn-ea"/>
              <a:ea typeface="+mn-ea"/>
            </a:endParaRPr>
          </a:p>
          <a:p>
            <a:pPr>
              <a:lnSpc>
                <a:spcPct val="150000"/>
              </a:lnSpc>
            </a:pPr>
            <a:r>
              <a:rPr lang="en-US" altLang="zh-CN" sz="2400" dirty="0">
                <a:latin typeface="+mn-ea"/>
                <a:ea typeface="+mn-ea"/>
              </a:rPr>
              <a:t>(</a:t>
            </a:r>
            <a:r>
              <a:rPr lang="zh-CN" altLang="zh-CN" sz="2400" dirty="0">
                <a:latin typeface="+mn-ea"/>
                <a:ea typeface="+mn-ea"/>
              </a:rPr>
              <a:t>八</a:t>
            </a:r>
            <a:r>
              <a:rPr lang="en-US" altLang="zh-CN" sz="2400" dirty="0">
                <a:latin typeface="+mn-ea"/>
                <a:ea typeface="+mn-ea"/>
              </a:rPr>
              <a:t>)</a:t>
            </a:r>
            <a:r>
              <a:rPr lang="zh-CN" altLang="zh-CN" sz="2400" dirty="0">
                <a:latin typeface="+mn-ea"/>
                <a:ea typeface="+mn-ea"/>
              </a:rPr>
              <a:t>承包商管理</a:t>
            </a:r>
            <a:endParaRPr lang="en-US" altLang="zh-CN" sz="2400" dirty="0">
              <a:latin typeface="+mn-ea"/>
              <a:ea typeface="+mn-ea"/>
            </a:endParaRPr>
          </a:p>
          <a:p>
            <a:pPr>
              <a:lnSpc>
                <a:spcPct val="150000"/>
              </a:lnSpc>
            </a:pPr>
            <a:r>
              <a:rPr lang="en-US" altLang="zh-CN" sz="2400" dirty="0">
                <a:latin typeface="+mn-ea"/>
                <a:ea typeface="+mn-ea"/>
              </a:rPr>
              <a:t>(</a:t>
            </a:r>
            <a:r>
              <a:rPr lang="zh-CN" altLang="zh-CN" sz="2400" dirty="0">
                <a:latin typeface="+mn-ea"/>
                <a:ea typeface="+mn-ea"/>
              </a:rPr>
              <a:t>九</a:t>
            </a:r>
            <a:r>
              <a:rPr lang="en-US" altLang="zh-CN" sz="2400" dirty="0">
                <a:latin typeface="+mn-ea"/>
                <a:ea typeface="+mn-ea"/>
              </a:rPr>
              <a:t>)</a:t>
            </a:r>
            <a:r>
              <a:rPr lang="zh-CN" altLang="zh-CN" sz="2400" dirty="0">
                <a:latin typeface="+mn-ea"/>
                <a:ea typeface="+mn-ea"/>
              </a:rPr>
              <a:t>安全事故事件管理</a:t>
            </a:r>
            <a:endParaRPr lang="zh-CN" altLang="en-US" sz="2400" dirty="0">
              <a:latin typeface="+mn-ea"/>
              <a:ea typeface="+mn-ea"/>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799856" y="522645"/>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1.1</a:t>
            </a:r>
            <a:r>
              <a:rPr lang="zh-CN" altLang="zh-CN" sz="2400" kern="0" dirty="0">
                <a:latin typeface="黑体" panose="02010609060101010101" pitchFamily="49" charset="-122"/>
                <a:ea typeface="黑体" panose="02010609060101010101" pitchFamily="49" charset="-122"/>
                <a:cs typeface="Times New Roman" panose="02020603050405020304" pitchFamily="18" charset="0"/>
              </a:rPr>
              <a:t>安全领导能力</a:t>
            </a:r>
            <a:endParaRPr lang="zh-CN" altLang="en-US" sz="2400" dirty="0">
              <a:latin typeface="黑体" panose="02010609060101010101" pitchFamily="49" charset="-122"/>
              <a:ea typeface="黑体" panose="02010609060101010101" pitchFamily="49" charset="-122"/>
            </a:endParaRPr>
          </a:p>
        </p:txBody>
      </p:sp>
      <p:sp>
        <p:nvSpPr>
          <p:cNvPr id="3" name="文本框 2"/>
          <p:cNvSpPr txBox="1"/>
          <p:nvPr/>
        </p:nvSpPr>
        <p:spPr>
          <a:xfrm>
            <a:off x="7824192" y="513268"/>
            <a:ext cx="2074607" cy="461665"/>
          </a:xfrm>
          <a:prstGeom prst="rect">
            <a:avLst/>
          </a:prstGeom>
          <a:solidFill>
            <a:schemeClr val="accent6">
              <a:lumMod val="20000"/>
              <a:lumOff val="80000"/>
            </a:schemeClr>
          </a:solidFill>
        </p:spPr>
        <p:txBody>
          <a:bodyPr wrap="none" rtlCol="0">
            <a:spAutoFit/>
          </a:bodyPr>
          <a:lstStyle/>
          <a:p>
            <a:r>
              <a:rPr lang="en-US" altLang="zh-CN" sz="2400" dirty="0"/>
              <a:t>19</a:t>
            </a:r>
            <a:r>
              <a:rPr lang="zh-CN" altLang="en-US" sz="2400" dirty="0"/>
              <a:t>项检查内容</a:t>
            </a:r>
            <a:endParaRPr lang="zh-CN" altLang="en-US" sz="2400" dirty="0"/>
          </a:p>
        </p:txBody>
      </p:sp>
      <p:graphicFrame>
        <p:nvGraphicFramePr>
          <p:cNvPr id="7" name="表格 6"/>
          <p:cNvGraphicFramePr>
            <a:graphicFrameLocks noGrp="1"/>
          </p:cNvGraphicFramePr>
          <p:nvPr/>
        </p:nvGraphicFramePr>
        <p:xfrm>
          <a:off x="263353" y="1169105"/>
          <a:ext cx="11809312" cy="5095488"/>
        </p:xfrm>
        <a:graphic>
          <a:graphicData uri="http://schemas.openxmlformats.org/drawingml/2006/table">
            <a:tbl>
              <a:tblPr/>
              <a:tblGrid>
                <a:gridCol w="504055"/>
                <a:gridCol w="6746932"/>
                <a:gridCol w="4558325"/>
              </a:tblGrid>
              <a:tr h="432048">
                <a:tc>
                  <a:txBody>
                    <a:bodyPr/>
                    <a:lstStyle/>
                    <a:p>
                      <a:pPr algn="ctr">
                        <a:spcAft>
                          <a:spcPts val="0"/>
                        </a:spcAft>
                      </a:pPr>
                      <a:r>
                        <a:rPr lang="zh-CN" sz="1800" kern="0" dirty="0">
                          <a:effectLst/>
                          <a:latin typeface="黑体" panose="02010609060101010101" pitchFamily="49" charset="-122"/>
                          <a:ea typeface="黑体" panose="02010609060101010101" pitchFamily="49" charset="-122"/>
                          <a:cs typeface="Times New Roman" panose="02020603050405020304" pitchFamily="18" charset="0"/>
                        </a:rPr>
                        <a:t>序号</a:t>
                      </a:r>
                      <a:endParaRPr lang="zh-CN" sz="18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zh-CN" sz="1800" kern="0" dirty="0">
                          <a:effectLst/>
                          <a:latin typeface="黑体" panose="02010609060101010101" pitchFamily="49" charset="-122"/>
                          <a:ea typeface="黑体" panose="02010609060101010101" pitchFamily="49" charset="-122"/>
                          <a:cs typeface="Times New Roman" panose="02020603050405020304" pitchFamily="18" charset="0"/>
                        </a:rPr>
                        <a:t>排查内容</a:t>
                      </a:r>
                      <a:endParaRPr lang="zh-CN" sz="18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zh-CN" sz="1800" kern="0" dirty="0">
                          <a:effectLst/>
                          <a:latin typeface="黑体" panose="02010609060101010101" pitchFamily="49" charset="-122"/>
                          <a:ea typeface="黑体" panose="02010609060101010101" pitchFamily="49" charset="-122"/>
                          <a:cs typeface="Times New Roman" panose="02020603050405020304" pitchFamily="18" charset="0"/>
                        </a:rPr>
                        <a:t>排查依据</a:t>
                      </a:r>
                      <a:endParaRPr lang="zh-CN" sz="18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73262">
                <a:tc>
                  <a:txBody>
                    <a:bodyPr/>
                    <a:lstStyle/>
                    <a:p>
                      <a:pPr algn="ctr">
                        <a:spcAft>
                          <a:spcPts val="0"/>
                        </a:spcAft>
                      </a:pPr>
                      <a:r>
                        <a:rPr lang="en-US" sz="1800" b="1" kern="0" dirty="0">
                          <a:effectLst/>
                          <a:latin typeface="Times New Roman" panose="02020603050405020304" pitchFamily="18" charset="0"/>
                          <a:ea typeface="仿宋_GB2312"/>
                          <a:cs typeface="Times New Roman" panose="02020603050405020304" pitchFamily="18" charset="0"/>
                        </a:rPr>
                        <a:t>1</a:t>
                      </a:r>
                      <a:endParaRPr 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en-US" sz="1800" b="1" kern="0" dirty="0">
                          <a:effectLst/>
                          <a:latin typeface="Times New Roman" panose="02020603050405020304" pitchFamily="18" charset="0"/>
                          <a:ea typeface="仿宋_GB2312"/>
                          <a:cs typeface="Times New Roman" panose="02020603050405020304" pitchFamily="18" charset="0"/>
                        </a:rPr>
                        <a:t>1.</a:t>
                      </a:r>
                      <a:r>
                        <a:rPr lang="zh-CN" sz="1800" b="1" kern="0" dirty="0">
                          <a:effectLst/>
                          <a:latin typeface="Times New Roman" panose="02020603050405020304" pitchFamily="18" charset="0"/>
                          <a:ea typeface="仿宋_GB2312"/>
                          <a:cs typeface="Times New Roman" panose="02020603050405020304" pitchFamily="18" charset="0"/>
                        </a:rPr>
                        <a:t>主要负责人应组织制定符合本企业实际的安全生产方针和年度安全生产目标；</a:t>
                      </a:r>
                      <a:br>
                        <a:rPr lang="en-US" sz="1800" b="1" kern="0" dirty="0">
                          <a:effectLst/>
                          <a:latin typeface="Times New Roman" panose="02020603050405020304" pitchFamily="18" charset="0"/>
                          <a:ea typeface="仿宋_GB2312"/>
                          <a:cs typeface="Times New Roman" panose="02020603050405020304" pitchFamily="18" charset="0"/>
                        </a:rPr>
                      </a:br>
                      <a:r>
                        <a:rPr lang="en-US" sz="1800" b="1" kern="0" dirty="0">
                          <a:effectLst/>
                          <a:latin typeface="Times New Roman" panose="02020603050405020304" pitchFamily="18" charset="0"/>
                          <a:ea typeface="仿宋_GB2312"/>
                          <a:cs typeface="Times New Roman" panose="02020603050405020304" pitchFamily="18" charset="0"/>
                        </a:rPr>
                        <a:t>2.</a:t>
                      </a:r>
                      <a:r>
                        <a:rPr lang="zh-CN" sz="1800" b="1" kern="0" dirty="0">
                          <a:effectLst/>
                          <a:latin typeface="Times New Roman" panose="02020603050405020304" pitchFamily="18" charset="0"/>
                          <a:ea typeface="仿宋_GB2312"/>
                          <a:cs typeface="Times New Roman" panose="02020603050405020304" pitchFamily="18" charset="0"/>
                        </a:rPr>
                        <a:t>安全生产目标应满足：</a:t>
                      </a:r>
                      <a:br>
                        <a:rPr lang="en-US" sz="1800" b="1" kern="0" dirty="0">
                          <a:effectLst/>
                          <a:latin typeface="Times New Roman" panose="02020603050405020304" pitchFamily="18" charset="0"/>
                          <a:ea typeface="仿宋_GB2312"/>
                          <a:cs typeface="Times New Roman" panose="02020603050405020304" pitchFamily="18" charset="0"/>
                        </a:rPr>
                      </a:br>
                      <a:r>
                        <a:rPr lang="zh-CN" sz="1800" b="1" kern="0" dirty="0">
                          <a:effectLst/>
                          <a:latin typeface="Times New Roman" panose="02020603050405020304" pitchFamily="18" charset="0"/>
                          <a:ea typeface="仿宋_GB2312"/>
                          <a:cs typeface="Times New Roman" panose="02020603050405020304" pitchFamily="18" charset="0"/>
                        </a:rPr>
                        <a:t>（</a:t>
                      </a:r>
                      <a:r>
                        <a:rPr lang="en-US" sz="1800" b="1" kern="0" dirty="0">
                          <a:effectLst/>
                          <a:latin typeface="Times New Roman" panose="02020603050405020304" pitchFamily="18" charset="0"/>
                          <a:ea typeface="仿宋_GB2312"/>
                          <a:cs typeface="Times New Roman" panose="02020603050405020304" pitchFamily="18" charset="0"/>
                        </a:rPr>
                        <a:t>1</a:t>
                      </a:r>
                      <a:r>
                        <a:rPr lang="zh-CN" sz="1800" b="1" kern="0" dirty="0">
                          <a:effectLst/>
                          <a:latin typeface="Times New Roman" panose="02020603050405020304" pitchFamily="18" charset="0"/>
                          <a:ea typeface="仿宋_GB2312"/>
                          <a:cs typeface="Times New Roman" panose="02020603050405020304" pitchFamily="18" charset="0"/>
                        </a:rPr>
                        <a:t>）形成文件，并得到所有从业人员的贯彻和实施；</a:t>
                      </a:r>
                      <a:br>
                        <a:rPr lang="en-US" sz="1800" b="1" kern="0" dirty="0">
                          <a:effectLst/>
                          <a:latin typeface="Times New Roman" panose="02020603050405020304" pitchFamily="18" charset="0"/>
                          <a:ea typeface="仿宋_GB2312"/>
                          <a:cs typeface="Times New Roman" panose="02020603050405020304" pitchFamily="18" charset="0"/>
                        </a:rPr>
                      </a:br>
                      <a:r>
                        <a:rPr lang="zh-CN" sz="1800" b="1" kern="0" dirty="0">
                          <a:effectLst/>
                          <a:latin typeface="Times New Roman" panose="02020603050405020304" pitchFamily="18" charset="0"/>
                          <a:ea typeface="仿宋_GB2312"/>
                          <a:cs typeface="Times New Roman" panose="02020603050405020304" pitchFamily="18" charset="0"/>
                        </a:rPr>
                        <a:t>（</a:t>
                      </a:r>
                      <a:r>
                        <a:rPr lang="en-US" sz="1800" b="1" kern="0" dirty="0">
                          <a:effectLst/>
                          <a:latin typeface="Times New Roman" panose="02020603050405020304" pitchFamily="18" charset="0"/>
                          <a:ea typeface="仿宋_GB2312"/>
                          <a:cs typeface="Times New Roman" panose="02020603050405020304" pitchFamily="18" charset="0"/>
                        </a:rPr>
                        <a:t>2</a:t>
                      </a:r>
                      <a:r>
                        <a:rPr lang="zh-CN" sz="1800" b="1" kern="0" dirty="0">
                          <a:effectLst/>
                          <a:latin typeface="Times New Roman" panose="02020603050405020304" pitchFamily="18" charset="0"/>
                          <a:ea typeface="仿宋_GB2312"/>
                          <a:cs typeface="Times New Roman" panose="02020603050405020304" pitchFamily="18" charset="0"/>
                        </a:rPr>
                        <a:t>）符合或严于相关法律法规的要求；</a:t>
                      </a:r>
                      <a:br>
                        <a:rPr lang="en-US" sz="1800" b="1" kern="0" dirty="0">
                          <a:effectLst/>
                          <a:latin typeface="Times New Roman" panose="02020603050405020304" pitchFamily="18" charset="0"/>
                          <a:ea typeface="仿宋_GB2312"/>
                          <a:cs typeface="Times New Roman" panose="02020603050405020304" pitchFamily="18" charset="0"/>
                        </a:rPr>
                      </a:br>
                      <a:r>
                        <a:rPr lang="zh-CN" sz="1800" b="1" kern="0" dirty="0">
                          <a:effectLst/>
                          <a:latin typeface="Times New Roman" panose="02020603050405020304" pitchFamily="18" charset="0"/>
                          <a:ea typeface="仿宋_GB2312"/>
                          <a:cs typeface="Times New Roman" panose="02020603050405020304" pitchFamily="18" charset="0"/>
                        </a:rPr>
                        <a:t>（</a:t>
                      </a:r>
                      <a:r>
                        <a:rPr lang="en-US" sz="1800" b="1" kern="0" dirty="0">
                          <a:effectLst/>
                          <a:latin typeface="Times New Roman" panose="02020603050405020304" pitchFamily="18" charset="0"/>
                          <a:ea typeface="仿宋_GB2312"/>
                          <a:cs typeface="Times New Roman" panose="02020603050405020304" pitchFamily="18" charset="0"/>
                        </a:rPr>
                        <a:t>3</a:t>
                      </a:r>
                      <a:r>
                        <a:rPr lang="zh-CN" sz="1800" b="1" kern="0" dirty="0">
                          <a:effectLst/>
                          <a:latin typeface="Times New Roman" panose="02020603050405020304" pitchFamily="18" charset="0"/>
                          <a:ea typeface="仿宋_GB2312"/>
                          <a:cs typeface="Times New Roman" panose="02020603050405020304" pitchFamily="18" charset="0"/>
                        </a:rPr>
                        <a:t>）根据安全生产目标制定量化的安全生产工作指标。</a:t>
                      </a:r>
                      <a:endParaRPr 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800" b="1" kern="0">
                          <a:effectLst/>
                          <a:latin typeface="Times New Roman" panose="02020603050405020304" pitchFamily="18" charset="0"/>
                          <a:ea typeface="仿宋_GB2312"/>
                          <a:cs typeface="Times New Roman" panose="02020603050405020304" pitchFamily="18" charset="0"/>
                        </a:rPr>
                        <a:t>《国家安全监管总局关于印发危险化学品从业单位安全生产标准化评审标准的通知》（安监总管三〔</a:t>
                      </a:r>
                      <a:r>
                        <a:rPr lang="en-US" sz="1800" b="1" kern="0">
                          <a:effectLst/>
                          <a:latin typeface="Times New Roman" panose="02020603050405020304" pitchFamily="18" charset="0"/>
                          <a:ea typeface="仿宋_GB2312"/>
                          <a:cs typeface="Times New Roman" panose="02020603050405020304" pitchFamily="18" charset="0"/>
                        </a:rPr>
                        <a:t>2011</a:t>
                      </a:r>
                      <a:r>
                        <a:rPr lang="zh-CN" sz="1800" b="1" kern="0">
                          <a:effectLst/>
                          <a:latin typeface="Times New Roman" panose="02020603050405020304" pitchFamily="18" charset="0"/>
                          <a:ea typeface="仿宋_GB2312"/>
                          <a:cs typeface="Times New Roman" panose="02020603050405020304" pitchFamily="18" charset="0"/>
                        </a:rPr>
                        <a:t>〕</a:t>
                      </a:r>
                      <a:r>
                        <a:rPr lang="en-US" sz="1800" b="1" kern="0">
                          <a:effectLst/>
                          <a:latin typeface="Times New Roman" panose="02020603050405020304" pitchFamily="18" charset="0"/>
                          <a:ea typeface="仿宋_GB2312"/>
                          <a:cs typeface="Times New Roman" panose="02020603050405020304" pitchFamily="18" charset="0"/>
                        </a:rPr>
                        <a:t>93</a:t>
                      </a:r>
                      <a:r>
                        <a:rPr lang="zh-CN" sz="1800" b="1" kern="0">
                          <a:effectLst/>
                          <a:latin typeface="Times New Roman" panose="02020603050405020304" pitchFamily="18" charset="0"/>
                          <a:ea typeface="仿宋_GB2312"/>
                          <a:cs typeface="Times New Roman" panose="02020603050405020304" pitchFamily="18" charset="0"/>
                        </a:rPr>
                        <a:t>号）中评审标准</a:t>
                      </a:r>
                      <a:r>
                        <a:rPr lang="en-US" sz="1800" b="1" kern="0">
                          <a:effectLst/>
                          <a:latin typeface="Times New Roman" panose="02020603050405020304" pitchFamily="18" charset="0"/>
                          <a:ea typeface="仿宋_GB2312"/>
                          <a:cs typeface="Times New Roman" panose="02020603050405020304" pitchFamily="18" charset="0"/>
                        </a:rPr>
                        <a:t>2.1</a:t>
                      </a:r>
                      <a:endParaRPr lang="zh-CN" sz="1800" b="1" kern="10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19939">
                <a:tc>
                  <a:txBody>
                    <a:bodyPr/>
                    <a:lstStyle/>
                    <a:p>
                      <a:pPr algn="ctr">
                        <a:spcAft>
                          <a:spcPts val="0"/>
                        </a:spcAft>
                      </a:pPr>
                      <a:r>
                        <a:rPr lang="en-US" sz="1800" b="1" kern="0" dirty="0">
                          <a:effectLst/>
                          <a:latin typeface="Times New Roman" panose="02020603050405020304" pitchFamily="18" charset="0"/>
                          <a:ea typeface="仿宋_GB2312"/>
                          <a:cs typeface="Times New Roman" panose="02020603050405020304" pitchFamily="18" charset="0"/>
                        </a:rPr>
                        <a:t>2</a:t>
                      </a:r>
                      <a:endParaRPr 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en-US" sz="1800" b="1" kern="0" dirty="0">
                          <a:effectLst/>
                          <a:latin typeface="Times New Roman" panose="02020603050405020304" pitchFamily="18" charset="0"/>
                          <a:ea typeface="仿宋_GB2312"/>
                          <a:cs typeface="Times New Roman" panose="02020603050405020304" pitchFamily="18" charset="0"/>
                        </a:rPr>
                        <a:t>1.</a:t>
                      </a:r>
                      <a:r>
                        <a:rPr lang="zh-CN" sz="1800" b="1" kern="0" dirty="0">
                          <a:effectLst/>
                          <a:latin typeface="Times New Roman" panose="02020603050405020304" pitchFamily="18" charset="0"/>
                          <a:ea typeface="仿宋_GB2312"/>
                          <a:cs typeface="Times New Roman" panose="02020603050405020304" pitchFamily="18" charset="0"/>
                        </a:rPr>
                        <a:t>应将年度安全生产目标分解到各级组织（包括各个管理部门、车间、班组），逐级签订安全生产目标责任书；</a:t>
                      </a:r>
                      <a:br>
                        <a:rPr lang="en-US" sz="1800" b="1" kern="0" dirty="0">
                          <a:effectLst/>
                          <a:latin typeface="Times New Roman" panose="02020603050405020304" pitchFamily="18" charset="0"/>
                          <a:ea typeface="仿宋_GB2312"/>
                          <a:cs typeface="Times New Roman" panose="02020603050405020304" pitchFamily="18" charset="0"/>
                        </a:rPr>
                      </a:br>
                      <a:r>
                        <a:rPr lang="en-US" sz="1800" b="1" kern="0" dirty="0">
                          <a:effectLst/>
                          <a:latin typeface="Times New Roman" panose="02020603050405020304" pitchFamily="18" charset="0"/>
                          <a:ea typeface="仿宋_GB2312"/>
                          <a:cs typeface="Times New Roman" panose="02020603050405020304" pitchFamily="18" charset="0"/>
                        </a:rPr>
                        <a:t>2.</a:t>
                      </a:r>
                      <a:r>
                        <a:rPr lang="zh-CN" sz="1800" b="1" kern="0" dirty="0">
                          <a:effectLst/>
                          <a:latin typeface="Times New Roman" panose="02020603050405020304" pitchFamily="18" charset="0"/>
                          <a:ea typeface="仿宋_GB2312"/>
                          <a:cs typeface="Times New Roman" panose="02020603050405020304" pitchFamily="18" charset="0"/>
                        </a:rPr>
                        <a:t>企业及各个管理部门、车间应制定切实可行的年度安全生产工作计划；</a:t>
                      </a:r>
                      <a:br>
                        <a:rPr lang="en-US" sz="1800" b="1" kern="0" dirty="0">
                          <a:effectLst/>
                          <a:latin typeface="Times New Roman" panose="02020603050405020304" pitchFamily="18" charset="0"/>
                          <a:ea typeface="仿宋_GB2312"/>
                          <a:cs typeface="Times New Roman" panose="02020603050405020304" pitchFamily="18" charset="0"/>
                        </a:rPr>
                      </a:br>
                      <a:r>
                        <a:rPr lang="en-US" sz="1800" b="1" kern="0" dirty="0">
                          <a:effectLst/>
                          <a:latin typeface="Times New Roman" panose="02020603050405020304" pitchFamily="18" charset="0"/>
                          <a:ea typeface="仿宋_GB2312"/>
                          <a:cs typeface="Times New Roman" panose="02020603050405020304" pitchFamily="18" charset="0"/>
                        </a:rPr>
                        <a:t>3.</a:t>
                      </a:r>
                      <a:r>
                        <a:rPr lang="zh-CN" sz="1800" b="1" kern="0" dirty="0">
                          <a:effectLst/>
                          <a:latin typeface="Times New Roman" panose="02020603050405020304" pitchFamily="18" charset="0"/>
                          <a:ea typeface="仿宋_GB2312"/>
                          <a:cs typeface="Times New Roman" panose="02020603050405020304" pitchFamily="18" charset="0"/>
                        </a:rPr>
                        <a:t>应定期考核安全生产目标完成情况。</a:t>
                      </a:r>
                      <a:endParaRPr 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800" b="1" kern="0">
                          <a:effectLst/>
                          <a:latin typeface="Times New Roman" panose="02020603050405020304" pitchFamily="18" charset="0"/>
                          <a:ea typeface="仿宋_GB2312"/>
                          <a:cs typeface="Times New Roman" panose="02020603050405020304" pitchFamily="18" charset="0"/>
                        </a:rPr>
                        <a:t>《国家安全监管总局关于印发危险化学品从业单位安全生产标准化评审标准的通知》（安监总管三〔</a:t>
                      </a:r>
                      <a:r>
                        <a:rPr lang="en-US" sz="1800" b="1" kern="0">
                          <a:effectLst/>
                          <a:latin typeface="Times New Roman" panose="02020603050405020304" pitchFamily="18" charset="0"/>
                          <a:ea typeface="仿宋_GB2312"/>
                          <a:cs typeface="Times New Roman" panose="02020603050405020304" pitchFamily="18" charset="0"/>
                        </a:rPr>
                        <a:t>2011</a:t>
                      </a:r>
                      <a:r>
                        <a:rPr lang="zh-CN" sz="1800" b="1" kern="0">
                          <a:effectLst/>
                          <a:latin typeface="Times New Roman" panose="02020603050405020304" pitchFamily="18" charset="0"/>
                          <a:ea typeface="仿宋_GB2312"/>
                          <a:cs typeface="Times New Roman" panose="02020603050405020304" pitchFamily="18" charset="0"/>
                        </a:rPr>
                        <a:t>〕</a:t>
                      </a:r>
                      <a:r>
                        <a:rPr lang="en-US" sz="1800" b="1" kern="0">
                          <a:effectLst/>
                          <a:latin typeface="Times New Roman" panose="02020603050405020304" pitchFamily="18" charset="0"/>
                          <a:ea typeface="仿宋_GB2312"/>
                          <a:cs typeface="Times New Roman" panose="02020603050405020304" pitchFamily="18" charset="0"/>
                        </a:rPr>
                        <a:t>93</a:t>
                      </a:r>
                      <a:r>
                        <a:rPr lang="zh-CN" sz="1800" b="1" kern="0">
                          <a:effectLst/>
                          <a:latin typeface="Times New Roman" panose="02020603050405020304" pitchFamily="18" charset="0"/>
                          <a:ea typeface="仿宋_GB2312"/>
                          <a:cs typeface="Times New Roman" panose="02020603050405020304" pitchFamily="18" charset="0"/>
                        </a:rPr>
                        <a:t>号）中评审标准</a:t>
                      </a:r>
                      <a:r>
                        <a:rPr lang="en-US" sz="1800" b="1" kern="0">
                          <a:effectLst/>
                          <a:latin typeface="Times New Roman" panose="02020603050405020304" pitchFamily="18" charset="0"/>
                          <a:ea typeface="仿宋_GB2312"/>
                          <a:cs typeface="Times New Roman" panose="02020603050405020304" pitchFamily="18" charset="0"/>
                        </a:rPr>
                        <a:t>2.1</a:t>
                      </a:r>
                      <a:endParaRPr lang="zh-CN" sz="1800" b="1" kern="10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59969">
                <a:tc>
                  <a:txBody>
                    <a:bodyPr/>
                    <a:lstStyle/>
                    <a:p>
                      <a:pPr algn="ctr">
                        <a:spcAft>
                          <a:spcPts val="0"/>
                        </a:spcAft>
                      </a:pPr>
                      <a:r>
                        <a:rPr lang="en-US" sz="1800" b="1" kern="0" dirty="0">
                          <a:effectLst/>
                          <a:latin typeface="Times New Roman" panose="02020603050405020304" pitchFamily="18" charset="0"/>
                          <a:ea typeface="仿宋_GB2312"/>
                          <a:cs typeface="Times New Roman" panose="02020603050405020304" pitchFamily="18" charset="0"/>
                        </a:rPr>
                        <a:t>3</a:t>
                      </a:r>
                      <a:endParaRPr 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800" b="1" kern="0" dirty="0">
                          <a:effectLst/>
                          <a:latin typeface="Times New Roman" panose="02020603050405020304" pitchFamily="18" charset="0"/>
                          <a:ea typeface="仿宋_GB2312"/>
                          <a:cs typeface="Times New Roman" panose="02020603050405020304" pitchFamily="18" charset="0"/>
                        </a:rPr>
                        <a:t>企业应建立安全风险研判与承诺公告制度，董事长或总经理等主要负责人应每天作出安全承诺并向社会公告。</a:t>
                      </a:r>
                      <a:endParaRPr 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800" b="1" kern="0" dirty="0">
                          <a:effectLst/>
                          <a:latin typeface="Times New Roman" panose="02020603050405020304" pitchFamily="18" charset="0"/>
                          <a:ea typeface="仿宋_GB2312"/>
                          <a:cs typeface="Times New Roman" panose="02020603050405020304" pitchFamily="18" charset="0"/>
                        </a:rPr>
                        <a:t>《应急管理部关于全面实施危险化学品企业安全风险研判与承诺公告制度的通知》（应急〔</a:t>
                      </a:r>
                      <a:r>
                        <a:rPr lang="en-US" sz="1800" b="1" kern="0" dirty="0">
                          <a:effectLst/>
                          <a:latin typeface="Times New Roman" panose="02020603050405020304" pitchFamily="18" charset="0"/>
                          <a:ea typeface="仿宋_GB2312"/>
                          <a:cs typeface="Times New Roman" panose="02020603050405020304" pitchFamily="18" charset="0"/>
                        </a:rPr>
                        <a:t>2018</a:t>
                      </a:r>
                      <a:r>
                        <a:rPr lang="zh-CN" sz="1800" b="1" kern="0" dirty="0">
                          <a:effectLst/>
                          <a:latin typeface="Times New Roman" panose="02020603050405020304" pitchFamily="18" charset="0"/>
                          <a:ea typeface="仿宋_GB2312"/>
                          <a:cs typeface="Times New Roman" panose="02020603050405020304" pitchFamily="18" charset="0"/>
                        </a:rPr>
                        <a:t>〕</a:t>
                      </a:r>
                      <a:r>
                        <a:rPr lang="en-US" sz="1800" b="1" kern="0" dirty="0">
                          <a:effectLst/>
                          <a:latin typeface="Times New Roman" panose="02020603050405020304" pitchFamily="18" charset="0"/>
                          <a:ea typeface="仿宋_GB2312"/>
                          <a:cs typeface="Times New Roman" panose="02020603050405020304" pitchFamily="18" charset="0"/>
                        </a:rPr>
                        <a:t>74</a:t>
                      </a:r>
                      <a:r>
                        <a:rPr lang="zh-CN" sz="1800" b="1" kern="0" dirty="0">
                          <a:effectLst/>
                          <a:latin typeface="Times New Roman" panose="02020603050405020304" pitchFamily="18" charset="0"/>
                          <a:ea typeface="仿宋_GB2312"/>
                          <a:cs typeface="Times New Roman" panose="02020603050405020304" pitchFamily="18" charset="0"/>
                        </a:rPr>
                        <a:t>号）</a:t>
                      </a:r>
                      <a:endParaRPr 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3293">
                <a:tc>
                  <a:txBody>
                    <a:bodyPr/>
                    <a:lstStyle/>
                    <a:p>
                      <a:pPr algn="ctr">
                        <a:spcAft>
                          <a:spcPts val="0"/>
                        </a:spcAft>
                      </a:pPr>
                      <a:r>
                        <a:rPr lang="en-US" sz="1800" b="1" kern="0" dirty="0">
                          <a:effectLst/>
                          <a:latin typeface="Times New Roman" panose="02020603050405020304" pitchFamily="18" charset="0"/>
                          <a:ea typeface="仿宋_GB2312"/>
                          <a:cs typeface="Times New Roman" panose="02020603050405020304" pitchFamily="18" charset="0"/>
                        </a:rPr>
                        <a:t>7</a:t>
                      </a:r>
                      <a:endParaRPr 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800" b="1" kern="0" dirty="0">
                          <a:effectLst/>
                          <a:latin typeface="Times New Roman" panose="02020603050405020304" pitchFamily="18" charset="0"/>
                          <a:ea typeface="仿宋_GB2312"/>
                          <a:cs typeface="Times New Roman" panose="02020603050405020304" pitchFamily="18" charset="0"/>
                        </a:rPr>
                        <a:t>企业厂级、车间级负责人应参与安全风险辨识评价工作。</a:t>
                      </a:r>
                      <a:endParaRPr 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800" b="1" kern="0" dirty="0">
                          <a:effectLst/>
                          <a:latin typeface="Times New Roman" panose="02020603050405020304" pitchFamily="18" charset="0"/>
                          <a:ea typeface="仿宋_GB2312"/>
                          <a:cs typeface="Times New Roman" panose="02020603050405020304" pitchFamily="18" charset="0"/>
                        </a:rPr>
                        <a:t>《国家安全监管总局关于印发危险化学品从业单位安全生产标准化评审标准的通知》（安监总管三〔</a:t>
                      </a:r>
                      <a:r>
                        <a:rPr lang="en-US" sz="1800" b="1" kern="0" dirty="0">
                          <a:effectLst/>
                          <a:latin typeface="Times New Roman" panose="02020603050405020304" pitchFamily="18" charset="0"/>
                          <a:ea typeface="仿宋_GB2312"/>
                          <a:cs typeface="Times New Roman" panose="02020603050405020304" pitchFamily="18" charset="0"/>
                        </a:rPr>
                        <a:t>2011</a:t>
                      </a:r>
                      <a:r>
                        <a:rPr lang="zh-CN" sz="1800" b="1" kern="0" dirty="0">
                          <a:effectLst/>
                          <a:latin typeface="Times New Roman" panose="02020603050405020304" pitchFamily="18" charset="0"/>
                          <a:ea typeface="仿宋_GB2312"/>
                          <a:cs typeface="Times New Roman" panose="02020603050405020304" pitchFamily="18" charset="0"/>
                        </a:rPr>
                        <a:t>〕</a:t>
                      </a:r>
                      <a:r>
                        <a:rPr lang="en-US" sz="1800" b="1" kern="0" dirty="0">
                          <a:effectLst/>
                          <a:latin typeface="Times New Roman" panose="02020603050405020304" pitchFamily="18" charset="0"/>
                          <a:ea typeface="仿宋_GB2312"/>
                          <a:cs typeface="Times New Roman" panose="02020603050405020304" pitchFamily="18" charset="0"/>
                        </a:rPr>
                        <a:t>93</a:t>
                      </a:r>
                      <a:r>
                        <a:rPr lang="zh-CN" sz="1800" b="1" kern="0" dirty="0">
                          <a:effectLst/>
                          <a:latin typeface="Times New Roman" panose="02020603050405020304" pitchFamily="18" charset="0"/>
                          <a:ea typeface="仿宋_GB2312"/>
                          <a:cs typeface="Times New Roman" panose="02020603050405020304" pitchFamily="18" charset="0"/>
                        </a:rPr>
                        <a:t>号）中评审标准</a:t>
                      </a:r>
                      <a:r>
                        <a:rPr lang="en-US" sz="1800" b="1" kern="0" dirty="0">
                          <a:effectLst/>
                          <a:latin typeface="Times New Roman" panose="02020603050405020304" pitchFamily="18" charset="0"/>
                          <a:ea typeface="仿宋_GB2312"/>
                          <a:cs typeface="Times New Roman" panose="02020603050405020304" pitchFamily="18" charset="0"/>
                        </a:rPr>
                        <a:t>3.2</a:t>
                      </a:r>
                      <a:endParaRPr 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799856" y="513267"/>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1.1</a:t>
            </a:r>
            <a:r>
              <a:rPr lang="zh-CN" altLang="zh-CN" sz="2400" kern="0" dirty="0">
                <a:latin typeface="黑体" panose="02010609060101010101" pitchFamily="49" charset="-122"/>
                <a:ea typeface="黑体" panose="02010609060101010101" pitchFamily="49" charset="-122"/>
                <a:cs typeface="Times New Roman" panose="02020603050405020304" pitchFamily="18" charset="0"/>
              </a:rPr>
              <a:t>安全领导能力</a:t>
            </a:r>
            <a:endParaRPr lang="zh-CN" altLang="en-US" sz="2400" dirty="0">
              <a:latin typeface="黑体" panose="02010609060101010101" pitchFamily="49" charset="-122"/>
              <a:ea typeface="黑体" panose="02010609060101010101" pitchFamily="49" charset="-122"/>
            </a:endParaRPr>
          </a:p>
        </p:txBody>
      </p:sp>
      <p:sp>
        <p:nvSpPr>
          <p:cNvPr id="3" name="文本框 2"/>
          <p:cNvSpPr txBox="1"/>
          <p:nvPr/>
        </p:nvSpPr>
        <p:spPr>
          <a:xfrm>
            <a:off x="7824192" y="513268"/>
            <a:ext cx="2074607" cy="461665"/>
          </a:xfrm>
          <a:prstGeom prst="rect">
            <a:avLst/>
          </a:prstGeom>
          <a:solidFill>
            <a:schemeClr val="accent6">
              <a:lumMod val="20000"/>
              <a:lumOff val="80000"/>
            </a:schemeClr>
          </a:solidFill>
        </p:spPr>
        <p:txBody>
          <a:bodyPr wrap="none" rtlCol="0">
            <a:spAutoFit/>
          </a:bodyPr>
          <a:lstStyle/>
          <a:p>
            <a:r>
              <a:rPr lang="en-US" altLang="zh-CN" sz="2400" dirty="0"/>
              <a:t>19</a:t>
            </a:r>
            <a:r>
              <a:rPr lang="zh-CN" altLang="en-US" sz="2400" dirty="0"/>
              <a:t>项检查内容</a:t>
            </a:r>
            <a:endParaRPr lang="zh-CN" altLang="en-US" sz="2400" dirty="0"/>
          </a:p>
        </p:txBody>
      </p:sp>
      <p:graphicFrame>
        <p:nvGraphicFramePr>
          <p:cNvPr id="7" name="表格 6"/>
          <p:cNvGraphicFramePr>
            <a:graphicFrameLocks noGrp="1"/>
          </p:cNvGraphicFramePr>
          <p:nvPr/>
        </p:nvGraphicFramePr>
        <p:xfrm>
          <a:off x="509568" y="1111969"/>
          <a:ext cx="11347072" cy="5603035"/>
        </p:xfrm>
        <a:graphic>
          <a:graphicData uri="http://schemas.openxmlformats.org/drawingml/2006/table">
            <a:tbl>
              <a:tblPr/>
              <a:tblGrid>
                <a:gridCol w="716276"/>
                <a:gridCol w="6382324"/>
                <a:gridCol w="4248472"/>
              </a:tblGrid>
              <a:tr h="371411">
                <a:tc>
                  <a:txBody>
                    <a:bodyPr/>
                    <a:lstStyle/>
                    <a:p>
                      <a:pPr algn="ctr">
                        <a:spcAft>
                          <a:spcPts val="0"/>
                        </a:spcAft>
                      </a:pPr>
                      <a:r>
                        <a:rPr lang="zh-CN" sz="1600" kern="0" dirty="0">
                          <a:effectLst/>
                          <a:latin typeface="黑体" panose="02010609060101010101" pitchFamily="49" charset="-122"/>
                          <a:ea typeface="黑体" panose="02010609060101010101" pitchFamily="49" charset="-122"/>
                          <a:cs typeface="Times New Roman" panose="02020603050405020304" pitchFamily="18" charset="0"/>
                        </a:rPr>
                        <a:t>序号</a:t>
                      </a:r>
                      <a:endParaRPr lang="zh-CN" sz="16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zh-CN" sz="1600" kern="0" dirty="0">
                          <a:effectLst/>
                          <a:latin typeface="黑体" panose="02010609060101010101" pitchFamily="49" charset="-122"/>
                          <a:ea typeface="黑体" panose="02010609060101010101" pitchFamily="49" charset="-122"/>
                          <a:cs typeface="Times New Roman" panose="02020603050405020304" pitchFamily="18" charset="0"/>
                        </a:rPr>
                        <a:t>排查内容</a:t>
                      </a:r>
                      <a:endParaRPr lang="zh-CN" sz="16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zh-CN" sz="1600" kern="0" dirty="0">
                          <a:effectLst/>
                          <a:latin typeface="黑体" panose="02010609060101010101" pitchFamily="49" charset="-122"/>
                          <a:ea typeface="黑体" panose="02010609060101010101" pitchFamily="49" charset="-122"/>
                          <a:cs typeface="Times New Roman" panose="02020603050405020304" pitchFamily="18" charset="0"/>
                        </a:rPr>
                        <a:t>排查依据</a:t>
                      </a:r>
                      <a:endParaRPr lang="zh-CN" sz="16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58111">
                <a:tc>
                  <a:txBody>
                    <a:bodyPr/>
                    <a:lstStyle/>
                    <a:p>
                      <a:pPr algn="ctr">
                        <a:spcAft>
                          <a:spcPts val="0"/>
                        </a:spcAft>
                      </a:pPr>
                      <a:r>
                        <a:rPr lang="en-US" sz="1600" b="1" kern="0" dirty="0">
                          <a:solidFill>
                            <a:srgbClr val="FF0000"/>
                          </a:solidFill>
                          <a:effectLst/>
                          <a:latin typeface="Times New Roman" panose="02020603050405020304" pitchFamily="18" charset="0"/>
                          <a:ea typeface="仿宋_GB2312"/>
                          <a:cs typeface="Times New Roman" panose="02020603050405020304" pitchFamily="18" charset="0"/>
                        </a:rPr>
                        <a:t>8</a:t>
                      </a:r>
                      <a:endParaRPr lang="zh-CN" sz="16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600" b="1" kern="0" dirty="0">
                          <a:solidFill>
                            <a:srgbClr val="FF0000"/>
                          </a:solidFill>
                          <a:effectLst/>
                          <a:latin typeface="Times New Roman" panose="02020603050405020304" pitchFamily="18" charset="0"/>
                          <a:ea typeface="仿宋_GB2312"/>
                          <a:cs typeface="Times New Roman" panose="02020603050405020304" pitchFamily="18" charset="0"/>
                        </a:rPr>
                        <a:t>企业主要负责人和各级管理人员应按安全生产责任制要求履行在岗在位的职责。</a:t>
                      </a:r>
                      <a:r>
                        <a:rPr lang="zh-CN" altLang="en-US" sz="1600" b="1" kern="0" dirty="0">
                          <a:solidFill>
                            <a:srgbClr val="FF0000"/>
                          </a:solidFill>
                          <a:effectLst/>
                          <a:latin typeface="Times New Roman" panose="02020603050405020304" pitchFamily="18" charset="0"/>
                          <a:ea typeface="仿宋_GB2312"/>
                          <a:cs typeface="Times New Roman" panose="02020603050405020304" pitchFamily="18" charset="0"/>
                        </a:rPr>
                        <a:t>（</a:t>
                      </a:r>
                      <a:r>
                        <a:rPr lang="zh-CN" altLang="en-US" sz="1600" b="1" kern="0" dirty="0">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张家口盛华化工</a:t>
                      </a:r>
                      <a:r>
                        <a:rPr lang="en-US" altLang="zh-CN" sz="1600" b="1" kern="0" dirty="0">
                          <a:solidFill>
                            <a:srgbClr val="FF0000"/>
                          </a:solidFill>
                          <a:effectLst/>
                          <a:latin typeface="Times New Roman" panose="02020603050405020304" pitchFamily="18" charset="0"/>
                          <a:ea typeface="仿宋_GB2312"/>
                          <a:cs typeface="Times New Roman" panose="02020603050405020304" pitchFamily="18" charset="0"/>
                        </a:rPr>
                        <a:t>11</a:t>
                      </a:r>
                      <a:r>
                        <a:rPr lang="en-US" altLang="zh-CN" sz="1600" b="1" kern="0" dirty="0">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•28</a:t>
                      </a:r>
                      <a:r>
                        <a:rPr lang="zh-CN" altLang="en-US" sz="1600" b="1" kern="0" dirty="0">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爆炸事故）</a:t>
                      </a:r>
                      <a:endParaRPr lang="zh-CN" sz="16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en-US" sz="1600" b="1" kern="0" dirty="0">
                          <a:solidFill>
                            <a:srgbClr val="FF0000"/>
                          </a:solidFill>
                          <a:effectLst/>
                          <a:latin typeface="Times New Roman" panose="02020603050405020304" pitchFamily="18" charset="0"/>
                          <a:ea typeface="仿宋_GB2312"/>
                          <a:cs typeface="Times New Roman" panose="02020603050405020304" pitchFamily="18" charset="0"/>
                        </a:rPr>
                        <a:t> </a:t>
                      </a:r>
                      <a:endParaRPr lang="zh-CN" sz="16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58111">
                <a:tc>
                  <a:txBody>
                    <a:bodyPr/>
                    <a:lstStyle/>
                    <a:p>
                      <a:pPr algn="ctr">
                        <a:spcAft>
                          <a:spcPts val="0"/>
                        </a:spcAft>
                      </a:pPr>
                      <a:r>
                        <a:rPr lang="en-US" sz="1600" b="1" kern="0" dirty="0">
                          <a:effectLst/>
                          <a:latin typeface="Times New Roman" panose="02020603050405020304" pitchFamily="18" charset="0"/>
                          <a:ea typeface="仿宋_GB2312"/>
                          <a:cs typeface="Times New Roman" panose="02020603050405020304" pitchFamily="18" charset="0"/>
                        </a:rPr>
                        <a:t>10</a:t>
                      </a:r>
                      <a:endParaRPr lang="zh-CN" sz="16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600" b="1" kern="0" dirty="0">
                          <a:effectLst/>
                          <a:latin typeface="Times New Roman" panose="02020603050405020304" pitchFamily="18" charset="0"/>
                          <a:ea typeface="仿宋_GB2312"/>
                          <a:cs typeface="Times New Roman" panose="02020603050405020304" pitchFamily="18" charset="0"/>
                        </a:rPr>
                        <a:t>企业应建立安全生产管理体系，并通过体系评审、持续改进等措施保证有效运行。</a:t>
                      </a:r>
                      <a:endParaRPr lang="zh-CN" sz="16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en-US" sz="1600" b="1" kern="0" dirty="0">
                          <a:effectLst/>
                          <a:latin typeface="Times New Roman" panose="02020603050405020304" pitchFamily="18" charset="0"/>
                          <a:ea typeface="仿宋_GB2312"/>
                          <a:cs typeface="Times New Roman" panose="02020603050405020304" pitchFamily="18" charset="0"/>
                        </a:rPr>
                        <a:t> </a:t>
                      </a:r>
                      <a:endParaRPr lang="zh-CN" sz="16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58111">
                <a:tc>
                  <a:txBody>
                    <a:bodyPr/>
                    <a:lstStyle/>
                    <a:p>
                      <a:pPr algn="ctr">
                        <a:spcAft>
                          <a:spcPts val="0"/>
                        </a:spcAft>
                      </a:pPr>
                      <a:r>
                        <a:rPr lang="en-US" sz="1600" b="1" kern="0" dirty="0">
                          <a:solidFill>
                            <a:srgbClr val="FF0000"/>
                          </a:solidFill>
                          <a:effectLst/>
                          <a:latin typeface="Times New Roman" panose="02020603050405020304" pitchFamily="18" charset="0"/>
                          <a:ea typeface="仿宋_GB2312"/>
                          <a:cs typeface="Times New Roman" panose="02020603050405020304" pitchFamily="18" charset="0"/>
                        </a:rPr>
                        <a:t>11</a:t>
                      </a:r>
                      <a:endParaRPr lang="zh-CN" sz="16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600" b="1" kern="0" dirty="0">
                          <a:solidFill>
                            <a:srgbClr val="FF0000"/>
                          </a:solidFill>
                          <a:effectLst/>
                          <a:latin typeface="Times New Roman" panose="02020603050405020304" pitchFamily="18" charset="0"/>
                          <a:ea typeface="仿宋_GB2312"/>
                          <a:cs typeface="Times New Roman" panose="02020603050405020304" pitchFamily="18" charset="0"/>
                        </a:rPr>
                        <a:t>企业主要负责人应制定月度个人安全行动计划，并对安全行动计划履行情况进行考核。</a:t>
                      </a:r>
                      <a:endParaRPr lang="zh-CN" sz="16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600" b="1" kern="0" dirty="0">
                          <a:solidFill>
                            <a:srgbClr val="FF0000"/>
                          </a:solidFill>
                          <a:effectLst/>
                          <a:latin typeface="Times New Roman" panose="02020603050405020304" pitchFamily="18" charset="0"/>
                          <a:ea typeface="仿宋_GB2312"/>
                          <a:cs typeface="Times New Roman" panose="02020603050405020304" pitchFamily="18" charset="0"/>
                        </a:rPr>
                        <a:t> </a:t>
                      </a:r>
                      <a:endParaRPr lang="zh-CN" sz="16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7167">
                <a:tc>
                  <a:txBody>
                    <a:bodyPr/>
                    <a:lstStyle/>
                    <a:p>
                      <a:pPr algn="ctr">
                        <a:spcAft>
                          <a:spcPts val="0"/>
                        </a:spcAft>
                      </a:pPr>
                      <a:r>
                        <a:rPr lang="en-US" sz="1600" b="1" kern="0" dirty="0">
                          <a:effectLst/>
                          <a:latin typeface="Times New Roman" panose="02020603050405020304" pitchFamily="18" charset="0"/>
                          <a:ea typeface="仿宋_GB2312"/>
                          <a:cs typeface="Times New Roman" panose="02020603050405020304" pitchFamily="18" charset="0"/>
                        </a:rPr>
                        <a:t>12</a:t>
                      </a:r>
                      <a:endParaRPr lang="zh-CN" sz="16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600" b="1" kern="0" dirty="0">
                          <a:effectLst/>
                          <a:latin typeface="Times New Roman" panose="02020603050405020304" pitchFamily="18" charset="0"/>
                          <a:ea typeface="仿宋_GB2312"/>
                          <a:cs typeface="Times New Roman" panose="02020603050405020304" pitchFamily="18" charset="0"/>
                        </a:rPr>
                        <a:t>企业主要负责人应学习、贯彻落实国家安全生产法律法规，听取安全生产工作情况汇报，了解安全生产状况，研究重大问题，并督促落实情况。</a:t>
                      </a:r>
                      <a:endParaRPr lang="zh-CN" sz="16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600" b="1" kern="0" dirty="0">
                          <a:effectLst/>
                          <a:latin typeface="Times New Roman" panose="02020603050405020304" pitchFamily="18" charset="0"/>
                          <a:ea typeface="仿宋_GB2312"/>
                          <a:cs typeface="Times New Roman" panose="02020603050405020304" pitchFamily="18" charset="0"/>
                        </a:rPr>
                        <a:t>《国家安全监管总局关于印发危险化学品从业单位安全生产标准化评审标准的通知》（安监总管三〔</a:t>
                      </a:r>
                      <a:r>
                        <a:rPr lang="en-US" sz="1600" b="1" kern="0" dirty="0">
                          <a:effectLst/>
                          <a:latin typeface="Times New Roman" panose="02020603050405020304" pitchFamily="18" charset="0"/>
                          <a:ea typeface="仿宋_GB2312"/>
                          <a:cs typeface="Times New Roman" panose="02020603050405020304" pitchFamily="18" charset="0"/>
                        </a:rPr>
                        <a:t>2011</a:t>
                      </a:r>
                      <a:r>
                        <a:rPr lang="zh-CN" sz="1600" b="1" kern="0" dirty="0">
                          <a:effectLst/>
                          <a:latin typeface="Times New Roman" panose="02020603050405020304" pitchFamily="18" charset="0"/>
                          <a:ea typeface="仿宋_GB2312"/>
                          <a:cs typeface="Times New Roman" panose="02020603050405020304" pitchFamily="18" charset="0"/>
                        </a:rPr>
                        <a:t>〕</a:t>
                      </a:r>
                      <a:r>
                        <a:rPr lang="en-US" sz="1600" b="1" kern="0" dirty="0">
                          <a:effectLst/>
                          <a:latin typeface="Times New Roman" panose="02020603050405020304" pitchFamily="18" charset="0"/>
                          <a:ea typeface="仿宋_GB2312"/>
                          <a:cs typeface="Times New Roman" panose="02020603050405020304" pitchFamily="18" charset="0"/>
                        </a:rPr>
                        <a:t>93</a:t>
                      </a:r>
                      <a:r>
                        <a:rPr lang="zh-CN" sz="1600" b="1" kern="0" dirty="0">
                          <a:effectLst/>
                          <a:latin typeface="Times New Roman" panose="02020603050405020304" pitchFamily="18" charset="0"/>
                          <a:ea typeface="仿宋_GB2312"/>
                          <a:cs typeface="Times New Roman" panose="02020603050405020304" pitchFamily="18" charset="0"/>
                        </a:rPr>
                        <a:t>号）中评审标准</a:t>
                      </a:r>
                      <a:r>
                        <a:rPr lang="en-US" sz="1600" b="1" kern="0" dirty="0">
                          <a:effectLst/>
                          <a:latin typeface="Times New Roman" panose="02020603050405020304" pitchFamily="18" charset="0"/>
                          <a:ea typeface="仿宋_GB2312"/>
                          <a:cs typeface="Times New Roman" panose="02020603050405020304" pitchFamily="18" charset="0"/>
                        </a:rPr>
                        <a:t>2.3</a:t>
                      </a:r>
                      <a:endParaRPr lang="zh-CN" sz="16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58111">
                <a:tc>
                  <a:txBody>
                    <a:bodyPr/>
                    <a:lstStyle/>
                    <a:p>
                      <a:pPr algn="ctr">
                        <a:spcAft>
                          <a:spcPts val="0"/>
                        </a:spcAft>
                      </a:pPr>
                      <a:r>
                        <a:rPr lang="en-US" sz="1600" b="1" kern="0" dirty="0">
                          <a:effectLst/>
                          <a:latin typeface="Times New Roman" panose="02020603050405020304" pitchFamily="18" charset="0"/>
                          <a:ea typeface="仿宋_GB2312"/>
                          <a:cs typeface="Times New Roman" panose="02020603050405020304" pitchFamily="18" charset="0"/>
                        </a:rPr>
                        <a:t>13</a:t>
                      </a:r>
                      <a:endParaRPr lang="zh-CN" sz="16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600" b="1" kern="0" dirty="0">
                          <a:effectLst/>
                          <a:latin typeface="Times New Roman" panose="02020603050405020304" pitchFamily="18" charset="0"/>
                          <a:ea typeface="仿宋_GB2312"/>
                          <a:cs typeface="Times New Roman" panose="02020603050405020304" pitchFamily="18" charset="0"/>
                        </a:rPr>
                        <a:t>企业分管安全负责人、分管生产负责人、分管技术负责人应当具有一定的化工专业知识或者相应的专业学历。</a:t>
                      </a:r>
                      <a:endParaRPr lang="zh-CN" sz="16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600" b="1" kern="0">
                          <a:effectLst/>
                          <a:latin typeface="Times New Roman" panose="02020603050405020304" pitchFamily="18" charset="0"/>
                          <a:ea typeface="仿宋_GB2312"/>
                          <a:cs typeface="Times New Roman" panose="02020603050405020304" pitchFamily="18" charset="0"/>
                        </a:rPr>
                        <a:t>《危险化学品生产企业安全生产许可证实施办法》（国家安全监管总局令第</a:t>
                      </a:r>
                      <a:r>
                        <a:rPr lang="en-US" sz="1600" b="1" kern="0">
                          <a:effectLst/>
                          <a:latin typeface="Times New Roman" panose="02020603050405020304" pitchFamily="18" charset="0"/>
                          <a:ea typeface="仿宋_GB2312"/>
                          <a:cs typeface="Times New Roman" panose="02020603050405020304" pitchFamily="18" charset="0"/>
                        </a:rPr>
                        <a:t>41</a:t>
                      </a:r>
                      <a:r>
                        <a:rPr lang="zh-CN" sz="1600" b="1" kern="0">
                          <a:effectLst/>
                          <a:latin typeface="Times New Roman" panose="02020603050405020304" pitchFamily="18" charset="0"/>
                          <a:ea typeface="仿宋_GB2312"/>
                          <a:cs typeface="Times New Roman" panose="02020603050405020304" pitchFamily="18" charset="0"/>
                        </a:rPr>
                        <a:t>号）第十六条</a:t>
                      </a:r>
                      <a:endParaRPr lang="zh-CN" sz="1600" b="1" kern="10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58111">
                <a:tc>
                  <a:txBody>
                    <a:bodyPr/>
                    <a:lstStyle/>
                    <a:p>
                      <a:pPr algn="ctr">
                        <a:spcAft>
                          <a:spcPts val="0"/>
                        </a:spcAft>
                      </a:pPr>
                      <a:r>
                        <a:rPr lang="en-US" sz="1600" b="1" kern="0" dirty="0">
                          <a:effectLst/>
                          <a:latin typeface="Times New Roman" panose="02020603050405020304" pitchFamily="18" charset="0"/>
                          <a:ea typeface="仿宋_GB2312"/>
                          <a:cs typeface="Times New Roman" panose="02020603050405020304" pitchFamily="18" charset="0"/>
                        </a:rPr>
                        <a:t>16</a:t>
                      </a:r>
                      <a:endParaRPr lang="zh-CN" sz="16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600" b="1" kern="0" dirty="0">
                          <a:effectLst/>
                          <a:latin typeface="Times New Roman" panose="02020603050405020304" pitchFamily="18" charset="0"/>
                          <a:ea typeface="仿宋_GB2312"/>
                          <a:cs typeface="Times New Roman" panose="02020603050405020304" pitchFamily="18" charset="0"/>
                        </a:rPr>
                        <a:t>企业应依法参加工伤保险和安全生产责任保险，为员工缴纳保险费。</a:t>
                      </a:r>
                      <a:endParaRPr lang="zh-CN" sz="16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600" b="1" kern="0" dirty="0">
                          <a:effectLst/>
                          <a:latin typeface="Times New Roman" panose="02020603050405020304" pitchFamily="18" charset="0"/>
                          <a:ea typeface="仿宋_GB2312"/>
                          <a:cs typeface="Times New Roman" panose="02020603050405020304" pitchFamily="18" charset="0"/>
                        </a:rPr>
                        <a:t>《中共中央</a:t>
                      </a:r>
                      <a:r>
                        <a:rPr lang="zh-CN" sz="1600" b="1" kern="0" dirty="0">
                          <a:effectLst/>
                          <a:latin typeface="Calibri" panose="020F0502020204030204" pitchFamily="34" charset="0"/>
                          <a:ea typeface="Times New Roman" panose="02020603050405020304" pitchFamily="18" charset="0"/>
                          <a:cs typeface="Times New Roman" panose="02020603050405020304" pitchFamily="18" charset="0"/>
                        </a:rPr>
                        <a:t> </a:t>
                      </a:r>
                      <a:r>
                        <a:rPr lang="zh-CN" sz="1600" b="1" kern="0" dirty="0">
                          <a:effectLst/>
                          <a:latin typeface="Times New Roman" panose="02020603050405020304" pitchFamily="18" charset="0"/>
                          <a:ea typeface="仿宋_GB2312"/>
                          <a:cs typeface="Times New Roman" panose="02020603050405020304" pitchFamily="18" charset="0"/>
                        </a:rPr>
                        <a:t>国务院关于推进安全生产领域改革发展的意见》</a:t>
                      </a:r>
                      <a:r>
                        <a:rPr lang="en-US" sz="1600" b="1" kern="0" dirty="0">
                          <a:effectLst/>
                          <a:latin typeface="Times New Roman" panose="02020603050405020304" pitchFamily="18" charset="0"/>
                          <a:ea typeface="仿宋_GB2312"/>
                          <a:cs typeface="Times New Roman" panose="02020603050405020304" pitchFamily="18" charset="0"/>
                        </a:rPr>
                        <a:t>(</a:t>
                      </a:r>
                      <a:r>
                        <a:rPr lang="zh-CN" sz="1600" b="1" kern="0" dirty="0">
                          <a:effectLst/>
                          <a:latin typeface="Times New Roman" panose="02020603050405020304" pitchFamily="18" charset="0"/>
                          <a:ea typeface="仿宋_GB2312"/>
                          <a:cs typeface="Times New Roman" panose="02020603050405020304" pitchFamily="18" charset="0"/>
                        </a:rPr>
                        <a:t>中发〔</a:t>
                      </a:r>
                      <a:r>
                        <a:rPr lang="en-US" sz="1600" b="1" kern="0" dirty="0">
                          <a:effectLst/>
                          <a:latin typeface="Times New Roman" panose="02020603050405020304" pitchFamily="18" charset="0"/>
                          <a:ea typeface="仿宋_GB2312"/>
                          <a:cs typeface="Times New Roman" panose="02020603050405020304" pitchFamily="18" charset="0"/>
                        </a:rPr>
                        <a:t>2016</a:t>
                      </a:r>
                      <a:r>
                        <a:rPr lang="zh-CN" sz="1600" b="1" kern="0" dirty="0">
                          <a:effectLst/>
                          <a:latin typeface="Times New Roman" panose="02020603050405020304" pitchFamily="18" charset="0"/>
                          <a:ea typeface="仿宋_GB2312"/>
                          <a:cs typeface="Times New Roman" panose="02020603050405020304" pitchFamily="18" charset="0"/>
                        </a:rPr>
                        <a:t>〕</a:t>
                      </a:r>
                      <a:r>
                        <a:rPr lang="en-US" sz="1600" b="1" kern="0" dirty="0">
                          <a:effectLst/>
                          <a:latin typeface="Times New Roman" panose="02020603050405020304" pitchFamily="18" charset="0"/>
                          <a:ea typeface="仿宋_GB2312"/>
                          <a:cs typeface="Times New Roman" panose="02020603050405020304" pitchFamily="18" charset="0"/>
                        </a:rPr>
                        <a:t>32</a:t>
                      </a:r>
                      <a:r>
                        <a:rPr lang="zh-CN" sz="1600" b="1" kern="0" dirty="0">
                          <a:effectLst/>
                          <a:latin typeface="Times New Roman" panose="02020603050405020304" pitchFamily="18" charset="0"/>
                          <a:ea typeface="仿宋_GB2312"/>
                          <a:cs typeface="Times New Roman" panose="02020603050405020304" pitchFamily="18" charset="0"/>
                        </a:rPr>
                        <a:t>号</a:t>
                      </a:r>
                      <a:r>
                        <a:rPr lang="en-US" sz="1600" b="1" kern="0" dirty="0">
                          <a:effectLst/>
                          <a:latin typeface="Times New Roman" panose="02020603050405020304" pitchFamily="18" charset="0"/>
                          <a:ea typeface="仿宋_GB2312"/>
                          <a:cs typeface="Times New Roman" panose="02020603050405020304" pitchFamily="18" charset="0"/>
                        </a:rPr>
                        <a:t>)</a:t>
                      </a:r>
                      <a:r>
                        <a:rPr lang="zh-CN" sz="1600" b="1" kern="0" dirty="0">
                          <a:effectLst/>
                          <a:latin typeface="Times New Roman" panose="02020603050405020304" pitchFamily="18" charset="0"/>
                          <a:ea typeface="仿宋_GB2312"/>
                          <a:cs typeface="Times New Roman" panose="02020603050405020304" pitchFamily="18" charset="0"/>
                        </a:rPr>
                        <a:t>第二十九条</a:t>
                      </a:r>
                      <a:endParaRPr lang="zh-CN" sz="16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58111">
                <a:tc>
                  <a:txBody>
                    <a:bodyPr/>
                    <a:lstStyle/>
                    <a:p>
                      <a:pPr algn="ctr">
                        <a:spcAft>
                          <a:spcPts val="0"/>
                        </a:spcAft>
                      </a:pPr>
                      <a:r>
                        <a:rPr lang="en-US" sz="1600" b="1" kern="0" dirty="0">
                          <a:solidFill>
                            <a:srgbClr val="FF0000"/>
                          </a:solidFill>
                          <a:effectLst/>
                          <a:latin typeface="Times New Roman" panose="02020603050405020304" pitchFamily="18" charset="0"/>
                          <a:ea typeface="仿宋_GB2312"/>
                          <a:cs typeface="Times New Roman" panose="02020603050405020304" pitchFamily="18" charset="0"/>
                        </a:rPr>
                        <a:t>17</a:t>
                      </a:r>
                      <a:endParaRPr lang="zh-CN" sz="16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600" b="1" kern="0" dirty="0">
                          <a:solidFill>
                            <a:srgbClr val="FF0000"/>
                          </a:solidFill>
                          <a:effectLst/>
                          <a:latin typeface="Times New Roman" panose="02020603050405020304" pitchFamily="18" charset="0"/>
                          <a:ea typeface="仿宋_GB2312"/>
                          <a:cs typeface="Times New Roman" panose="02020603050405020304" pitchFamily="18" charset="0"/>
                        </a:rPr>
                        <a:t>企业应建立反</a:t>
                      </a:r>
                      <a:r>
                        <a:rPr lang="en-US" sz="1600" b="1" kern="0" dirty="0">
                          <a:solidFill>
                            <a:srgbClr val="FF0000"/>
                          </a:solidFill>
                          <a:effectLst/>
                          <a:latin typeface="Times New Roman" panose="02020603050405020304" pitchFamily="18" charset="0"/>
                          <a:ea typeface="仿宋_GB2312"/>
                          <a:cs typeface="Times New Roman" panose="02020603050405020304" pitchFamily="18" charset="0"/>
                        </a:rPr>
                        <a:t>“</a:t>
                      </a:r>
                      <a:r>
                        <a:rPr lang="zh-CN" sz="1600" b="1" kern="0" dirty="0">
                          <a:solidFill>
                            <a:srgbClr val="FF0000"/>
                          </a:solidFill>
                          <a:effectLst/>
                          <a:latin typeface="Times New Roman" panose="02020603050405020304" pitchFamily="18" charset="0"/>
                          <a:ea typeface="仿宋_GB2312"/>
                          <a:cs typeface="Times New Roman" panose="02020603050405020304" pitchFamily="18" charset="0"/>
                        </a:rPr>
                        <a:t>三违</a:t>
                      </a:r>
                      <a:r>
                        <a:rPr lang="en-US" sz="1600" b="1" kern="0" dirty="0">
                          <a:solidFill>
                            <a:srgbClr val="FF0000"/>
                          </a:solidFill>
                          <a:effectLst/>
                          <a:latin typeface="Times New Roman" panose="02020603050405020304" pitchFamily="18" charset="0"/>
                          <a:ea typeface="仿宋_GB2312"/>
                          <a:cs typeface="Times New Roman" panose="02020603050405020304" pitchFamily="18" charset="0"/>
                        </a:rPr>
                        <a:t>”</a:t>
                      </a:r>
                      <a:r>
                        <a:rPr lang="zh-CN" sz="1600" b="1" kern="0" dirty="0">
                          <a:solidFill>
                            <a:srgbClr val="FF0000"/>
                          </a:solidFill>
                          <a:effectLst/>
                          <a:latin typeface="Times New Roman" panose="02020603050405020304" pitchFamily="18" charset="0"/>
                          <a:ea typeface="仿宋_GB2312"/>
                          <a:cs typeface="Times New Roman" panose="02020603050405020304" pitchFamily="18" charset="0"/>
                        </a:rPr>
                        <a:t>（违章指挥、违章作业、违反劳动纪律）机制，对</a:t>
                      </a:r>
                      <a:r>
                        <a:rPr lang="en-US" sz="1600" b="1" kern="0" dirty="0">
                          <a:solidFill>
                            <a:srgbClr val="FF0000"/>
                          </a:solidFill>
                          <a:effectLst/>
                          <a:latin typeface="Times New Roman" panose="02020603050405020304" pitchFamily="18" charset="0"/>
                          <a:ea typeface="仿宋_GB2312"/>
                          <a:cs typeface="Times New Roman" panose="02020603050405020304" pitchFamily="18" charset="0"/>
                        </a:rPr>
                        <a:t>“</a:t>
                      </a:r>
                      <a:r>
                        <a:rPr lang="zh-CN" sz="1600" b="1" kern="0" dirty="0">
                          <a:solidFill>
                            <a:srgbClr val="FF0000"/>
                          </a:solidFill>
                          <a:effectLst/>
                          <a:latin typeface="Times New Roman" panose="02020603050405020304" pitchFamily="18" charset="0"/>
                          <a:ea typeface="仿宋_GB2312"/>
                          <a:cs typeface="Times New Roman" panose="02020603050405020304" pitchFamily="18" charset="0"/>
                        </a:rPr>
                        <a:t>三违</a:t>
                      </a:r>
                      <a:r>
                        <a:rPr lang="en-US" sz="1600" b="1" kern="0" dirty="0">
                          <a:solidFill>
                            <a:srgbClr val="FF0000"/>
                          </a:solidFill>
                          <a:effectLst/>
                          <a:latin typeface="Times New Roman" panose="02020603050405020304" pitchFamily="18" charset="0"/>
                          <a:ea typeface="仿宋_GB2312"/>
                          <a:cs typeface="Times New Roman" panose="02020603050405020304" pitchFamily="18" charset="0"/>
                        </a:rPr>
                        <a:t>”</a:t>
                      </a:r>
                      <a:r>
                        <a:rPr lang="zh-CN" sz="1600" b="1" kern="0" dirty="0">
                          <a:solidFill>
                            <a:srgbClr val="FF0000"/>
                          </a:solidFill>
                          <a:effectLst/>
                          <a:latin typeface="Times New Roman" panose="02020603050405020304" pitchFamily="18" charset="0"/>
                          <a:ea typeface="仿宋_GB2312"/>
                          <a:cs typeface="Times New Roman" panose="02020603050405020304" pitchFamily="18" charset="0"/>
                        </a:rPr>
                        <a:t>行为进行检查处置。</a:t>
                      </a:r>
                      <a:r>
                        <a:rPr lang="zh-CN" altLang="en-US" sz="1600" b="1" kern="0" dirty="0">
                          <a:solidFill>
                            <a:srgbClr val="FF0000"/>
                          </a:solidFill>
                          <a:effectLst/>
                          <a:latin typeface="Times New Roman" panose="02020603050405020304" pitchFamily="18" charset="0"/>
                          <a:ea typeface="仿宋_GB2312"/>
                          <a:cs typeface="Times New Roman" panose="02020603050405020304" pitchFamily="18" charset="0"/>
                        </a:rPr>
                        <a:t>（神木恒源电石炉</a:t>
                      </a:r>
                      <a:r>
                        <a:rPr lang="en-US" altLang="zh-CN" sz="1600" b="1" kern="0" dirty="0">
                          <a:solidFill>
                            <a:srgbClr val="FF0000"/>
                          </a:solidFill>
                          <a:effectLst/>
                          <a:latin typeface="Times New Roman" panose="02020603050405020304" pitchFamily="18" charset="0"/>
                          <a:ea typeface="仿宋_GB2312"/>
                          <a:cs typeface="Times New Roman" panose="02020603050405020304" pitchFamily="18" charset="0"/>
                        </a:rPr>
                        <a:t>5</a:t>
                      </a:r>
                      <a:r>
                        <a:rPr lang="en-US" altLang="zh-CN" sz="1600" b="1" kern="0" dirty="0">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a:t>
                      </a:r>
                      <a:r>
                        <a:rPr lang="en-US" altLang="zh-CN" sz="1600" b="1" kern="0" dirty="0">
                          <a:solidFill>
                            <a:srgbClr val="FF0000"/>
                          </a:solidFill>
                          <a:effectLst/>
                          <a:latin typeface="Times New Roman" panose="02020603050405020304" pitchFamily="18" charset="0"/>
                          <a:ea typeface="仿宋_GB2312"/>
                          <a:cs typeface="Times New Roman" panose="02020603050405020304" pitchFamily="18" charset="0"/>
                        </a:rPr>
                        <a:t>2</a:t>
                      </a:r>
                      <a:r>
                        <a:rPr lang="zh-CN" altLang="en-US" sz="1600" b="1" kern="0" dirty="0">
                          <a:solidFill>
                            <a:srgbClr val="FF0000"/>
                          </a:solidFill>
                          <a:effectLst/>
                          <a:latin typeface="Times New Roman" panose="02020603050405020304" pitchFamily="18" charset="0"/>
                          <a:ea typeface="仿宋_GB2312"/>
                          <a:cs typeface="Times New Roman" panose="02020603050405020304" pitchFamily="18" charset="0"/>
                        </a:rPr>
                        <a:t>喷料事故）</a:t>
                      </a:r>
                      <a:endParaRPr lang="zh-CN" sz="16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en-US" sz="1600" b="1" kern="0" dirty="0">
                          <a:solidFill>
                            <a:srgbClr val="FF0000"/>
                          </a:solidFill>
                          <a:effectLst/>
                          <a:latin typeface="Times New Roman" panose="02020603050405020304" pitchFamily="18" charset="0"/>
                          <a:ea typeface="仿宋_GB2312"/>
                          <a:cs typeface="Times New Roman" panose="02020603050405020304" pitchFamily="18" charset="0"/>
                        </a:rPr>
                        <a:t> </a:t>
                      </a:r>
                      <a:endParaRPr lang="zh-CN" sz="16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79056">
                <a:tc>
                  <a:txBody>
                    <a:bodyPr/>
                    <a:lstStyle/>
                    <a:p>
                      <a:pPr algn="ctr">
                        <a:spcAft>
                          <a:spcPts val="0"/>
                        </a:spcAft>
                      </a:pPr>
                      <a:r>
                        <a:rPr lang="en-US" sz="1600" b="1" kern="0" dirty="0">
                          <a:solidFill>
                            <a:srgbClr val="FF0000"/>
                          </a:solidFill>
                          <a:effectLst/>
                          <a:latin typeface="Times New Roman" panose="02020603050405020304" pitchFamily="18" charset="0"/>
                          <a:ea typeface="仿宋_GB2312"/>
                          <a:cs typeface="Times New Roman" panose="02020603050405020304" pitchFamily="18" charset="0"/>
                        </a:rPr>
                        <a:t>18</a:t>
                      </a:r>
                      <a:endParaRPr lang="zh-CN" sz="16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600" b="1" kern="0" dirty="0">
                          <a:solidFill>
                            <a:srgbClr val="FF0000"/>
                          </a:solidFill>
                          <a:effectLst/>
                          <a:latin typeface="Times New Roman" panose="02020603050405020304" pitchFamily="18" charset="0"/>
                          <a:ea typeface="仿宋_GB2312"/>
                          <a:cs typeface="Times New Roman" panose="02020603050405020304" pitchFamily="18" charset="0"/>
                        </a:rPr>
                        <a:t>企业应建立异常工况下应急处理的授权决策机制。</a:t>
                      </a:r>
                      <a:r>
                        <a:rPr lang="zh-CN" altLang="en-US" sz="1600" b="1" kern="0" dirty="0">
                          <a:solidFill>
                            <a:srgbClr val="FF0000"/>
                          </a:solidFill>
                          <a:effectLst/>
                          <a:latin typeface="Times New Roman" panose="02020603050405020304" pitchFamily="18" charset="0"/>
                          <a:ea typeface="仿宋_GB2312"/>
                          <a:cs typeface="Times New Roman" panose="02020603050405020304" pitchFamily="18" charset="0"/>
                        </a:rPr>
                        <a:t>（义马气化厂</a:t>
                      </a:r>
                      <a:r>
                        <a:rPr lang="en-US" altLang="zh-CN" sz="1600" b="1" kern="0" dirty="0">
                          <a:solidFill>
                            <a:srgbClr val="FF0000"/>
                          </a:solidFill>
                          <a:effectLst/>
                          <a:latin typeface="Times New Roman" panose="02020603050405020304" pitchFamily="18" charset="0"/>
                          <a:ea typeface="仿宋_GB2312"/>
                          <a:cs typeface="Times New Roman" panose="02020603050405020304" pitchFamily="18" charset="0"/>
                        </a:rPr>
                        <a:t>7</a:t>
                      </a:r>
                      <a:r>
                        <a:rPr lang="en-US" altLang="zh-CN" sz="1600" b="1" kern="0" dirty="0">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a:t>
                      </a:r>
                      <a:r>
                        <a:rPr lang="en-US" altLang="zh-CN" sz="1600" b="1" kern="0" dirty="0">
                          <a:solidFill>
                            <a:srgbClr val="FF0000"/>
                          </a:solidFill>
                          <a:effectLst/>
                          <a:latin typeface="Times New Roman" panose="02020603050405020304" pitchFamily="18" charset="0"/>
                          <a:ea typeface="仿宋_GB2312"/>
                          <a:cs typeface="Times New Roman" panose="02020603050405020304" pitchFamily="18" charset="0"/>
                        </a:rPr>
                        <a:t>19</a:t>
                      </a:r>
                      <a:r>
                        <a:rPr lang="zh-CN" altLang="en-US" sz="1600" b="1" kern="0" dirty="0">
                          <a:solidFill>
                            <a:srgbClr val="FF0000"/>
                          </a:solidFill>
                          <a:effectLst/>
                          <a:latin typeface="Times New Roman" panose="02020603050405020304" pitchFamily="18" charset="0"/>
                          <a:ea typeface="仿宋_GB2312"/>
                          <a:cs typeface="Times New Roman" panose="02020603050405020304" pitchFamily="18" charset="0"/>
                        </a:rPr>
                        <a:t>爆炸事故）</a:t>
                      </a:r>
                      <a:endParaRPr lang="zh-CN" sz="16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en-US" sz="1600" b="1" kern="0" dirty="0">
                          <a:solidFill>
                            <a:srgbClr val="FF0000"/>
                          </a:solidFill>
                          <a:effectLst/>
                          <a:latin typeface="Times New Roman" panose="02020603050405020304" pitchFamily="18" charset="0"/>
                          <a:ea typeface="仿宋_GB2312"/>
                          <a:cs typeface="Times New Roman" panose="02020603050405020304" pitchFamily="18" charset="0"/>
                        </a:rPr>
                        <a:t> </a:t>
                      </a:r>
                      <a:endParaRPr lang="zh-CN" sz="16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58111">
                <a:tc>
                  <a:txBody>
                    <a:bodyPr/>
                    <a:lstStyle/>
                    <a:p>
                      <a:pPr algn="ctr">
                        <a:spcAft>
                          <a:spcPts val="0"/>
                        </a:spcAft>
                      </a:pPr>
                      <a:r>
                        <a:rPr lang="en-US" sz="1600" b="1" kern="0" dirty="0">
                          <a:solidFill>
                            <a:srgbClr val="FF0000"/>
                          </a:solidFill>
                          <a:effectLst/>
                          <a:latin typeface="Times New Roman" panose="02020603050405020304" pitchFamily="18" charset="0"/>
                          <a:ea typeface="仿宋_GB2312"/>
                          <a:cs typeface="Times New Roman" panose="02020603050405020304" pitchFamily="18" charset="0"/>
                        </a:rPr>
                        <a:t>19</a:t>
                      </a:r>
                      <a:endParaRPr lang="zh-CN" sz="16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600" b="1" kern="0" dirty="0">
                          <a:solidFill>
                            <a:srgbClr val="FF0000"/>
                          </a:solidFill>
                          <a:effectLst/>
                          <a:latin typeface="Times New Roman" panose="02020603050405020304" pitchFamily="18" charset="0"/>
                          <a:ea typeface="仿宋_GB2312"/>
                          <a:cs typeface="Times New Roman" panose="02020603050405020304" pitchFamily="18" charset="0"/>
                        </a:rPr>
                        <a:t>企业危险化学品特种作业人员应具备高中或者相当于高中及以上文化程度，能力应满足安全生产要求。</a:t>
                      </a:r>
                      <a:r>
                        <a:rPr lang="zh-CN" altLang="en-US" sz="1600" b="1" kern="0" dirty="0">
                          <a:solidFill>
                            <a:srgbClr val="FF0000"/>
                          </a:solidFill>
                          <a:effectLst/>
                          <a:latin typeface="Times New Roman" panose="02020603050405020304" pitchFamily="18" charset="0"/>
                          <a:ea typeface="仿宋_GB2312"/>
                          <a:cs typeface="Times New Roman" panose="02020603050405020304" pitchFamily="18" charset="0"/>
                        </a:rPr>
                        <a:t>（</a:t>
                      </a:r>
                      <a:r>
                        <a:rPr lang="zh-CN" altLang="en-US" sz="1600" b="1" kern="0" dirty="0">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宜宾恒达</a:t>
                      </a:r>
                      <a:r>
                        <a:rPr lang="en-US" altLang="zh-CN" sz="1600" b="1" kern="0" dirty="0">
                          <a:solidFill>
                            <a:srgbClr val="FF0000"/>
                          </a:solidFill>
                          <a:effectLst/>
                          <a:latin typeface="Times New Roman" panose="02020603050405020304" pitchFamily="18" charset="0"/>
                          <a:ea typeface="仿宋_GB2312"/>
                          <a:cs typeface="Times New Roman" panose="02020603050405020304" pitchFamily="18" charset="0"/>
                        </a:rPr>
                        <a:t>7</a:t>
                      </a:r>
                      <a:r>
                        <a:rPr lang="en-US" altLang="zh-CN" sz="1600" b="1" kern="0" dirty="0">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•12</a:t>
                      </a:r>
                      <a:r>
                        <a:rPr lang="zh-CN" altLang="en-US" sz="1600" b="1" kern="0" dirty="0">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爆炸事故）</a:t>
                      </a:r>
                      <a:endParaRPr lang="zh-CN" sz="16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spcAft>
                          <a:spcPts val="0"/>
                        </a:spcAft>
                      </a:pPr>
                      <a:r>
                        <a:rPr lang="zh-CN" sz="1600" b="1" kern="0" dirty="0">
                          <a:solidFill>
                            <a:srgbClr val="FF0000"/>
                          </a:solidFill>
                          <a:effectLst/>
                          <a:latin typeface="Times New Roman" panose="02020603050405020304" pitchFamily="18" charset="0"/>
                          <a:ea typeface="仿宋_GB2312"/>
                          <a:cs typeface="Times New Roman" panose="02020603050405020304" pitchFamily="18" charset="0"/>
                        </a:rPr>
                        <a:t>《特种作业人员安全技术培训考核管理规定》（国家安全监管总局令第</a:t>
                      </a:r>
                      <a:r>
                        <a:rPr lang="en-US" sz="1600" b="1" kern="0" dirty="0">
                          <a:solidFill>
                            <a:srgbClr val="FF0000"/>
                          </a:solidFill>
                          <a:effectLst/>
                          <a:latin typeface="Times New Roman" panose="02020603050405020304" pitchFamily="18" charset="0"/>
                          <a:ea typeface="仿宋_GB2312"/>
                          <a:cs typeface="Times New Roman" panose="02020603050405020304" pitchFamily="18" charset="0"/>
                        </a:rPr>
                        <a:t>30</a:t>
                      </a:r>
                      <a:r>
                        <a:rPr lang="zh-CN" sz="1600" b="1" kern="0" dirty="0">
                          <a:solidFill>
                            <a:srgbClr val="FF0000"/>
                          </a:solidFill>
                          <a:effectLst/>
                          <a:latin typeface="Times New Roman" panose="02020603050405020304" pitchFamily="18" charset="0"/>
                          <a:ea typeface="仿宋_GB2312"/>
                          <a:cs typeface="Times New Roman" panose="02020603050405020304" pitchFamily="18" charset="0"/>
                        </a:rPr>
                        <a:t>号）第四条</a:t>
                      </a:r>
                      <a:endParaRPr lang="zh-CN" sz="1600" b="1"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925" marR="59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799856" y="513267"/>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1.1</a:t>
            </a:r>
            <a:r>
              <a:rPr lang="zh-CN" altLang="zh-CN" sz="2400" kern="0" dirty="0">
                <a:latin typeface="黑体" panose="02010609060101010101" pitchFamily="49" charset="-122"/>
                <a:ea typeface="黑体" panose="02010609060101010101" pitchFamily="49" charset="-122"/>
                <a:cs typeface="Times New Roman" panose="02020603050405020304" pitchFamily="18" charset="0"/>
              </a:rPr>
              <a:t>安全领导能力</a:t>
            </a:r>
            <a:endParaRPr lang="zh-CN" altLang="en-US" sz="2400" dirty="0">
              <a:latin typeface="黑体" panose="02010609060101010101" pitchFamily="49" charset="-122"/>
              <a:ea typeface="黑体" panose="02010609060101010101" pitchFamily="49" charset="-122"/>
            </a:endParaRPr>
          </a:p>
        </p:txBody>
      </p:sp>
      <p:sp>
        <p:nvSpPr>
          <p:cNvPr id="3" name="文本框 2"/>
          <p:cNvSpPr txBox="1"/>
          <p:nvPr/>
        </p:nvSpPr>
        <p:spPr>
          <a:xfrm>
            <a:off x="7824192" y="513268"/>
            <a:ext cx="2074607" cy="461665"/>
          </a:xfrm>
          <a:prstGeom prst="rect">
            <a:avLst/>
          </a:prstGeom>
          <a:solidFill>
            <a:schemeClr val="accent6">
              <a:lumMod val="20000"/>
              <a:lumOff val="80000"/>
            </a:schemeClr>
          </a:solidFill>
        </p:spPr>
        <p:txBody>
          <a:bodyPr wrap="none" rtlCol="0">
            <a:spAutoFit/>
          </a:bodyPr>
          <a:lstStyle/>
          <a:p>
            <a:r>
              <a:rPr lang="en-US" altLang="zh-CN" sz="2400" dirty="0"/>
              <a:t>19</a:t>
            </a:r>
            <a:r>
              <a:rPr lang="zh-CN" altLang="en-US" sz="2400" dirty="0"/>
              <a:t>项检查内容</a:t>
            </a:r>
            <a:endParaRPr lang="zh-CN" altLang="en-US" sz="2400" dirty="0"/>
          </a:p>
        </p:txBody>
      </p:sp>
      <p:sp>
        <p:nvSpPr>
          <p:cNvPr id="5" name="圆角矩形 4"/>
          <p:cNvSpPr/>
          <p:nvPr/>
        </p:nvSpPr>
        <p:spPr bwMode="auto">
          <a:xfrm>
            <a:off x="10977589" y="6346552"/>
            <a:ext cx="1008112" cy="501649"/>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r>
              <a:rPr kumimoji="0" lang="zh-CN" altLang="en-US" sz="24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hlinkClick r:id="rId1" action="ppaction://hlinksldjump"/>
              </a:rPr>
              <a:t>链接</a:t>
            </a:r>
            <a:endParaRPr kumimoji="0" lang="zh-CN" altLang="en-US" sz="24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p:txBody>
      </p:sp>
      <p:sp>
        <p:nvSpPr>
          <p:cNvPr id="6" name="矩形 5"/>
          <p:cNvSpPr/>
          <p:nvPr/>
        </p:nvSpPr>
        <p:spPr>
          <a:xfrm>
            <a:off x="680445" y="1988840"/>
            <a:ext cx="10801200" cy="2677656"/>
          </a:xfrm>
          <a:prstGeom prst="rect">
            <a:avLst/>
          </a:prstGeom>
          <a:ln>
            <a:solidFill>
              <a:schemeClr val="accent1"/>
            </a:solidFill>
          </a:ln>
        </p:spPr>
        <p:txBody>
          <a:bodyPr wrap="square">
            <a:spAutoFit/>
          </a:bodyPr>
          <a:lstStyle/>
          <a:p>
            <a:r>
              <a:rPr lang="zh-CN" altLang="zh-CN" sz="2400" dirty="0">
                <a:ea typeface="仿宋" panose="02010609060101010101" charset="-122"/>
                <a:cs typeface="Times New Roman" panose="02020603050405020304" pitchFamily="18" charset="0"/>
              </a:rPr>
              <a:t>《安全生产法》第五十二条明确规定：从业人员发现直接危及人身安全的紧急情况时，有权停止作业或者在采取可能的应急措施后撤离作业场所。生产经营单位不得因从业人员在紧急情况下停止作业或者采取紧急撤离措施而降低其工资、福利等待遇或者解除与其订立的劳动合同。另一方面是对近期事故教训的吸取。河南义马“</a:t>
            </a:r>
            <a:r>
              <a:rPr lang="en-US" altLang="zh-CN" sz="2400" dirty="0">
                <a:ea typeface="仿宋" panose="02010609060101010101" charset="-122"/>
                <a:cs typeface="Times New Roman" panose="02020603050405020304" pitchFamily="18" charset="0"/>
              </a:rPr>
              <a:t>7</a:t>
            </a:r>
            <a:r>
              <a:rPr lang="zh-CN" altLang="zh-CN" sz="2400" dirty="0">
                <a:ea typeface="仿宋" panose="02010609060101010101" charset="-122"/>
                <a:cs typeface="Times New Roman" panose="02020603050405020304" pitchFamily="18" charset="0"/>
              </a:rPr>
              <a:t>·</a:t>
            </a:r>
            <a:r>
              <a:rPr lang="en-US" altLang="zh-CN" sz="2400" dirty="0">
                <a:ea typeface="仿宋" panose="02010609060101010101" charset="-122"/>
                <a:cs typeface="Times New Roman" panose="02020603050405020304" pitchFamily="18" charset="0"/>
              </a:rPr>
              <a:t>19</a:t>
            </a:r>
            <a:r>
              <a:rPr lang="zh-CN" altLang="zh-CN" sz="2400" dirty="0">
                <a:ea typeface="仿宋" panose="02010609060101010101" charset="-122"/>
                <a:cs typeface="Times New Roman" panose="02020603050405020304" pitchFamily="18" charset="0"/>
              </a:rPr>
              <a:t>”爆炸事故暴露出企业异常工况下的处置决策机制存在偏差，最终酿成重大事故。此外，这也是对既有实践经验的借鉴。异常工况处理授权决策机制并不是新生事物，煤矿安全领域早有采用。</a:t>
            </a:r>
            <a:endParaRPr lang="zh-CN" altLang="en-US" sz="2400" dirty="0"/>
          </a:p>
        </p:txBody>
      </p:sp>
      <p:sp>
        <p:nvSpPr>
          <p:cNvPr id="8" name="矩形 7"/>
          <p:cNvSpPr/>
          <p:nvPr/>
        </p:nvSpPr>
        <p:spPr>
          <a:xfrm>
            <a:off x="695400" y="1245539"/>
            <a:ext cx="10585176" cy="369332"/>
          </a:xfrm>
          <a:prstGeom prst="rect">
            <a:avLst/>
          </a:prstGeom>
        </p:spPr>
        <p:txBody>
          <a:bodyPr wrap="square">
            <a:spAutoFit/>
          </a:bodyPr>
          <a:lstStyle/>
          <a:p>
            <a:pPr>
              <a:spcAft>
                <a:spcPts val="0"/>
              </a:spcAft>
            </a:pPr>
            <a:r>
              <a:rPr lang="zh-CN" altLang="zh-CN" kern="0" dirty="0">
                <a:solidFill>
                  <a:srgbClr val="FF0000"/>
                </a:solidFill>
                <a:latin typeface="Times New Roman" panose="02020603050405020304" pitchFamily="18" charset="0"/>
                <a:ea typeface="仿宋_GB2312"/>
                <a:cs typeface="Times New Roman" panose="02020603050405020304" pitchFamily="18" charset="0"/>
              </a:rPr>
              <a:t>企业应建立异常工况下应急处理的授权决策机制。</a:t>
            </a:r>
            <a:endParaRPr lang="zh-CN" altLang="zh-CN" kern="100" dirty="0">
              <a:solidFill>
                <a:srgbClr val="FF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9" name="矩形 8"/>
          <p:cNvSpPr/>
          <p:nvPr/>
        </p:nvSpPr>
        <p:spPr>
          <a:xfrm>
            <a:off x="695399" y="5040465"/>
            <a:ext cx="10786245" cy="830997"/>
          </a:xfrm>
          <a:prstGeom prst="rect">
            <a:avLst/>
          </a:prstGeom>
          <a:ln>
            <a:solidFill>
              <a:schemeClr val="accent1"/>
            </a:solidFill>
          </a:ln>
        </p:spPr>
        <p:txBody>
          <a:bodyPr wrap="square">
            <a:spAutoFit/>
          </a:bodyPr>
          <a:lstStyle/>
          <a:p>
            <a:pPr>
              <a:spcAft>
                <a:spcPts val="0"/>
              </a:spcAft>
            </a:pPr>
            <a:r>
              <a:rPr lang="zh-CN" altLang="en-US" sz="2400" kern="0" dirty="0">
                <a:solidFill>
                  <a:srgbClr val="FF0000"/>
                </a:solidFill>
                <a:latin typeface="Times New Roman" panose="02020603050405020304" pitchFamily="18" charset="0"/>
                <a:ea typeface="仿宋_GB2312"/>
                <a:cs typeface="Times New Roman" panose="02020603050405020304" pitchFamily="18" charset="0"/>
              </a:rPr>
              <a:t>（义马气化厂</a:t>
            </a:r>
            <a:r>
              <a:rPr lang="en-US" altLang="zh-CN" sz="2400" kern="0" dirty="0">
                <a:solidFill>
                  <a:srgbClr val="FF0000"/>
                </a:solidFill>
                <a:latin typeface="Times New Roman" panose="02020603050405020304" pitchFamily="18" charset="0"/>
                <a:ea typeface="仿宋_GB2312"/>
                <a:cs typeface="Times New Roman" panose="02020603050405020304" pitchFamily="18" charset="0"/>
              </a:rPr>
              <a:t>7</a:t>
            </a:r>
            <a:r>
              <a:rPr lang="en-US" altLang="zh-CN" sz="2400" kern="0" dirty="0">
                <a:solidFill>
                  <a:srgbClr val="FF0000"/>
                </a:solidFill>
                <a:latin typeface="宋体" panose="02010600030101010101" pitchFamily="2" charset="-122"/>
                <a:ea typeface="宋体" panose="02010600030101010101" pitchFamily="2" charset="-122"/>
                <a:cs typeface="Times New Roman" panose="02020603050405020304" pitchFamily="18" charset="0"/>
              </a:rPr>
              <a:t>•</a:t>
            </a:r>
            <a:r>
              <a:rPr lang="en-US" altLang="zh-CN" sz="2400" kern="0" dirty="0">
                <a:solidFill>
                  <a:srgbClr val="FF0000"/>
                </a:solidFill>
                <a:latin typeface="Times New Roman" panose="02020603050405020304" pitchFamily="18" charset="0"/>
                <a:ea typeface="仿宋_GB2312"/>
                <a:cs typeface="Times New Roman" panose="02020603050405020304" pitchFamily="18" charset="0"/>
              </a:rPr>
              <a:t>19</a:t>
            </a:r>
            <a:r>
              <a:rPr lang="zh-CN" altLang="en-US" sz="2400" kern="0" dirty="0">
                <a:solidFill>
                  <a:srgbClr val="FF0000"/>
                </a:solidFill>
                <a:latin typeface="Times New Roman" panose="02020603050405020304" pitchFamily="18" charset="0"/>
                <a:ea typeface="仿宋_GB2312"/>
                <a:cs typeface="Times New Roman" panose="02020603050405020304" pitchFamily="18" charset="0"/>
              </a:rPr>
              <a:t>爆炸事故、</a:t>
            </a:r>
            <a:r>
              <a:rPr lang="en-US" altLang="zh-CN" sz="2400" kern="0" dirty="0">
                <a:solidFill>
                  <a:srgbClr val="FF0000"/>
                </a:solidFill>
                <a:latin typeface="Times New Roman" panose="02020603050405020304" pitchFamily="18" charset="0"/>
                <a:ea typeface="仿宋_GB2312"/>
                <a:cs typeface="Times New Roman" panose="02020603050405020304" pitchFamily="18" charset="0"/>
              </a:rPr>
              <a:t>2012</a:t>
            </a:r>
            <a:r>
              <a:rPr lang="zh-CN" altLang="en-US" sz="2400" kern="0" dirty="0">
                <a:solidFill>
                  <a:srgbClr val="FF0000"/>
                </a:solidFill>
                <a:latin typeface="Times New Roman" panose="02020603050405020304" pitchFamily="18" charset="0"/>
                <a:ea typeface="仿宋_GB2312"/>
                <a:cs typeface="Times New Roman" panose="02020603050405020304" pitchFamily="18" charset="0"/>
              </a:rPr>
              <a:t>年</a:t>
            </a:r>
            <a:r>
              <a:rPr lang="en-US" altLang="zh-CN" sz="2400" kern="0" dirty="0">
                <a:solidFill>
                  <a:srgbClr val="FF0000"/>
                </a:solidFill>
                <a:latin typeface="Times New Roman" panose="02020603050405020304" pitchFamily="18" charset="0"/>
                <a:ea typeface="仿宋_GB2312"/>
                <a:cs typeface="Times New Roman" panose="02020603050405020304" pitchFamily="18" charset="0"/>
              </a:rPr>
              <a:t>5</a:t>
            </a:r>
            <a:r>
              <a:rPr lang="zh-CN" altLang="en-US" sz="2400" kern="0" dirty="0">
                <a:solidFill>
                  <a:srgbClr val="FF0000"/>
                </a:solidFill>
                <a:latin typeface="Times New Roman" panose="02020603050405020304" pitchFamily="18" charset="0"/>
                <a:ea typeface="仿宋_GB2312"/>
                <a:cs typeface="Times New Roman" panose="02020603050405020304" pitchFamily="18" charset="0"/>
              </a:rPr>
              <a:t>月</a:t>
            </a:r>
            <a:r>
              <a:rPr lang="en-US" altLang="zh-CN" sz="2400" kern="0" dirty="0">
                <a:solidFill>
                  <a:srgbClr val="FF0000"/>
                </a:solidFill>
                <a:latin typeface="Times New Roman" panose="02020603050405020304" pitchFamily="18" charset="0"/>
                <a:ea typeface="仿宋_GB2312"/>
                <a:cs typeface="Times New Roman" panose="02020603050405020304" pitchFamily="18" charset="0"/>
              </a:rPr>
              <a:t>16</a:t>
            </a:r>
            <a:r>
              <a:rPr lang="zh-CN" altLang="en-US" sz="2400" kern="0" dirty="0">
                <a:solidFill>
                  <a:srgbClr val="FF0000"/>
                </a:solidFill>
                <a:latin typeface="Times New Roman" panose="02020603050405020304" pitchFamily="18" charset="0"/>
                <a:ea typeface="仿宋_GB2312"/>
                <a:cs typeface="Times New Roman" panose="02020603050405020304" pitchFamily="18" charset="0"/>
              </a:rPr>
              <a:t>日江西海晨鸿华化工有限公司事故，异常工况不及时处置）</a:t>
            </a:r>
            <a:endParaRPr lang="zh-CN" altLang="zh-CN" sz="2400" kern="100" dirty="0">
              <a:solidFill>
                <a:srgbClr val="FF0000"/>
              </a:solidFill>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A09BA4E7-15DB-47BD-B4C0-7B9866AF74E6}"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37891" name="TextBox 2"/>
          <p:cNvSpPr txBox="1">
            <a:spLocks noChangeArrowheads="1"/>
          </p:cNvSpPr>
          <p:nvPr/>
        </p:nvSpPr>
        <p:spPr bwMode="auto">
          <a:xfrm>
            <a:off x="3359696" y="1916832"/>
            <a:ext cx="5832648" cy="265713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pPr>
            <a:r>
              <a:rPr lang="zh-CN" altLang="en-US" sz="2400" dirty="0">
                <a:solidFill>
                  <a:schemeClr val="tx1"/>
                </a:solidFill>
                <a:latin typeface="等线" panose="02010600030101010101" pitchFamily="2" charset="-122"/>
                <a:ea typeface="等线" panose="02010600030101010101" pitchFamily="2" charset="-122"/>
              </a:rPr>
              <a:t>一、编制背景</a:t>
            </a:r>
            <a:endParaRPr lang="en-US" altLang="zh-CN" sz="2400" dirty="0">
              <a:solidFill>
                <a:schemeClr val="tx1"/>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bg1">
                    <a:lumMod val="85000"/>
                  </a:schemeClr>
                </a:solidFill>
                <a:latin typeface="等线" panose="02010600030101010101" pitchFamily="2" charset="-122"/>
                <a:ea typeface="等线" panose="02010600030101010101" pitchFamily="2" charset="-122"/>
              </a:rPr>
              <a:t>二、编制思路和原则</a:t>
            </a:r>
            <a:endParaRPr lang="en-US" altLang="zh-CN" sz="2400" dirty="0">
              <a:solidFill>
                <a:schemeClr val="bg1">
                  <a:lumMod val="85000"/>
                </a:schemeClr>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bg1">
                    <a:lumMod val="85000"/>
                  </a:schemeClr>
                </a:solidFill>
                <a:latin typeface="等线" panose="02010600030101010101" pitchFamily="2" charset="-122"/>
                <a:ea typeface="等线" panose="02010600030101010101" pitchFamily="2" charset="-122"/>
              </a:rPr>
              <a:t>三、主要内容</a:t>
            </a:r>
            <a:endParaRPr lang="en-US" altLang="zh-CN" sz="2400" dirty="0">
              <a:solidFill>
                <a:schemeClr val="bg1">
                  <a:lumMod val="85000"/>
                </a:schemeClr>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bg1">
                    <a:lumMod val="85000"/>
                  </a:schemeClr>
                </a:solidFill>
                <a:latin typeface="等线" panose="02010600030101010101" pitchFamily="2" charset="-122"/>
                <a:ea typeface="等线" panose="02010600030101010101" pitchFamily="2" charset="-122"/>
              </a:rPr>
              <a:t>四、排查表中重点检查项</a:t>
            </a:r>
            <a:endParaRPr lang="en-US" altLang="zh-CN" sz="2400" dirty="0">
              <a:solidFill>
                <a:schemeClr val="bg1">
                  <a:lumMod val="85000"/>
                </a:schemeClr>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bg1">
                    <a:lumMod val="85000"/>
                  </a:schemeClr>
                </a:solidFill>
                <a:latin typeface="等线" panose="02010600030101010101" pitchFamily="2" charset="-122"/>
                <a:ea typeface="等线" panose="02010600030101010101" pitchFamily="2" charset="-122"/>
              </a:rPr>
              <a:t>五、相关工作的要求</a:t>
            </a:r>
            <a:endParaRPr lang="en-US" altLang="zh-CN" sz="2400" dirty="0">
              <a:solidFill>
                <a:schemeClr val="bg1">
                  <a:lumMod val="85000"/>
                </a:schemeClr>
              </a:solidFill>
              <a:latin typeface="等线" panose="02010600030101010101" pitchFamily="2" charset="-122"/>
              <a:ea typeface="等线" panose="02010600030101010101" pitchFamily="2" charset="-12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799856" y="522645"/>
            <a:ext cx="3126177"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1.4</a:t>
            </a:r>
            <a:r>
              <a:rPr lang="zh-CN" altLang="en-US" sz="2400" kern="0" dirty="0">
                <a:latin typeface="黑体" panose="02010609060101010101" pitchFamily="49" charset="-122"/>
                <a:ea typeface="黑体" panose="02010609060101010101" pitchFamily="49" charset="-122"/>
              </a:rPr>
              <a:t>安全生产信息管理</a:t>
            </a:r>
            <a:endParaRPr lang="zh-CN" altLang="en-US" sz="2400" dirty="0">
              <a:latin typeface="黑体" panose="02010609060101010101" pitchFamily="49" charset="-122"/>
              <a:ea typeface="黑体" panose="02010609060101010101" pitchFamily="49" charset="-122"/>
            </a:endParaRPr>
          </a:p>
        </p:txBody>
      </p:sp>
      <p:sp>
        <p:nvSpPr>
          <p:cNvPr id="3" name="文本框 2"/>
          <p:cNvSpPr txBox="1"/>
          <p:nvPr/>
        </p:nvSpPr>
        <p:spPr>
          <a:xfrm>
            <a:off x="8360696" y="522645"/>
            <a:ext cx="2074607" cy="461665"/>
          </a:xfrm>
          <a:prstGeom prst="rect">
            <a:avLst/>
          </a:prstGeom>
          <a:solidFill>
            <a:schemeClr val="accent6">
              <a:lumMod val="20000"/>
              <a:lumOff val="80000"/>
            </a:schemeClr>
          </a:solidFill>
        </p:spPr>
        <p:txBody>
          <a:bodyPr wrap="none" rtlCol="0">
            <a:spAutoFit/>
          </a:bodyPr>
          <a:lstStyle/>
          <a:p>
            <a:r>
              <a:rPr lang="en-US" altLang="zh-CN" sz="2400" dirty="0"/>
              <a:t>11</a:t>
            </a:r>
            <a:r>
              <a:rPr lang="zh-CN" altLang="en-US" sz="2400" dirty="0"/>
              <a:t>项检查内容</a:t>
            </a:r>
            <a:endParaRPr lang="zh-CN" altLang="en-US" sz="2400" dirty="0"/>
          </a:p>
        </p:txBody>
      </p:sp>
      <p:graphicFrame>
        <p:nvGraphicFramePr>
          <p:cNvPr id="6" name="表格 5"/>
          <p:cNvGraphicFramePr>
            <a:graphicFrameLocks noGrp="1"/>
          </p:cNvGraphicFramePr>
          <p:nvPr/>
        </p:nvGraphicFramePr>
        <p:xfrm>
          <a:off x="335360" y="1140408"/>
          <a:ext cx="11449272" cy="5022931"/>
        </p:xfrm>
        <a:graphic>
          <a:graphicData uri="http://schemas.openxmlformats.org/drawingml/2006/table">
            <a:tbl>
              <a:tblPr/>
              <a:tblGrid>
                <a:gridCol w="792088"/>
                <a:gridCol w="6480720"/>
                <a:gridCol w="4176464"/>
              </a:tblGrid>
              <a:tr h="434043">
                <a:tc>
                  <a:txBody>
                    <a:bodyPr/>
                    <a:lstStyle/>
                    <a:p>
                      <a:pPr algn="ctr">
                        <a:spcAft>
                          <a:spcPts val="0"/>
                        </a:spcAft>
                      </a:pPr>
                      <a:r>
                        <a:rPr lang="zh-CN" sz="2000" kern="0" dirty="0">
                          <a:effectLst/>
                          <a:latin typeface="黑体" panose="02010609060101010101" pitchFamily="49" charset="-122"/>
                          <a:ea typeface="黑体" panose="02010609060101010101" pitchFamily="49" charset="-122"/>
                          <a:cs typeface="Times New Roman" panose="02020603050405020304" pitchFamily="18" charset="0"/>
                        </a:rPr>
                        <a:t>序号</a:t>
                      </a:r>
                      <a:endParaRPr 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CN" sz="2000" kern="0" dirty="0">
                          <a:effectLst/>
                          <a:latin typeface="黑体" panose="02010609060101010101" pitchFamily="49" charset="-122"/>
                          <a:ea typeface="黑体" panose="02010609060101010101" pitchFamily="49" charset="-122"/>
                          <a:cs typeface="Times New Roman" panose="02020603050405020304" pitchFamily="18" charset="0"/>
                        </a:rPr>
                        <a:t>排查内容</a:t>
                      </a:r>
                      <a:endParaRPr 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CN" sz="2000" kern="0" dirty="0">
                          <a:effectLst/>
                          <a:latin typeface="黑体" panose="02010609060101010101" pitchFamily="49" charset="-122"/>
                          <a:ea typeface="黑体" panose="02010609060101010101" pitchFamily="49" charset="-122"/>
                          <a:cs typeface="Times New Roman" panose="02020603050405020304" pitchFamily="18" charset="0"/>
                        </a:rPr>
                        <a:t>排查依据</a:t>
                      </a:r>
                      <a:endParaRPr 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24829">
                <a:tc>
                  <a:txBody>
                    <a:bodyPr/>
                    <a:lstStyle/>
                    <a:p>
                      <a:pPr algn="ctr">
                        <a:spcAft>
                          <a:spcPts val="0"/>
                        </a:spcAft>
                      </a:pPr>
                      <a:r>
                        <a:rPr lang="en-US" sz="2000" b="1" kern="0" dirty="0">
                          <a:effectLst/>
                          <a:latin typeface="Times New Roman" panose="02020603050405020304" pitchFamily="18" charset="0"/>
                          <a:ea typeface="仿宋_GB2312"/>
                          <a:cs typeface="Times New Roman" panose="02020603050405020304" pitchFamily="18" charset="0"/>
                        </a:rPr>
                        <a:t>1</a:t>
                      </a:r>
                      <a:endParaRPr 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2000" b="1" kern="0" dirty="0">
                          <a:effectLst/>
                          <a:latin typeface="Times New Roman" panose="02020603050405020304" pitchFamily="18" charset="0"/>
                          <a:ea typeface="仿宋_GB2312"/>
                          <a:cs typeface="Times New Roman" panose="02020603050405020304" pitchFamily="18" charset="0"/>
                        </a:rPr>
                        <a:t>企业应制定安全生产信息管理制度，明确安全生产信息收集、整理、保存、利用、更新、培训等环节管理要求，明确安全生产信息管理主责部门、各环节管理责任部门。</a:t>
                      </a:r>
                      <a:endParaRPr 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2000" b="1" kern="0" dirty="0">
                          <a:effectLst/>
                          <a:latin typeface="Times New Roman" panose="02020603050405020304" pitchFamily="18" charset="0"/>
                          <a:ea typeface="仿宋_GB2312"/>
                          <a:cs typeface="Times New Roman" panose="02020603050405020304" pitchFamily="18" charset="0"/>
                        </a:rPr>
                        <a:t>《关于加强化工过程安全管理的指导意见》（安监总管三〔</a:t>
                      </a:r>
                      <a:r>
                        <a:rPr lang="en-US" sz="2000" b="1" kern="0" dirty="0">
                          <a:effectLst/>
                          <a:latin typeface="Times New Roman" panose="02020603050405020304" pitchFamily="18" charset="0"/>
                          <a:ea typeface="仿宋_GB2312"/>
                          <a:cs typeface="Times New Roman" panose="02020603050405020304" pitchFamily="18" charset="0"/>
                        </a:rPr>
                        <a:t>2013</a:t>
                      </a:r>
                      <a:r>
                        <a:rPr lang="zh-CN" sz="2000" b="1" kern="0" dirty="0">
                          <a:effectLst/>
                          <a:latin typeface="Times New Roman" panose="02020603050405020304" pitchFamily="18" charset="0"/>
                          <a:ea typeface="仿宋_GB2312"/>
                          <a:cs typeface="Times New Roman" panose="02020603050405020304" pitchFamily="18" charset="0"/>
                        </a:rPr>
                        <a:t>〕</a:t>
                      </a:r>
                      <a:r>
                        <a:rPr lang="en-US" sz="2000" b="1" kern="0" dirty="0">
                          <a:effectLst/>
                          <a:latin typeface="Times New Roman" panose="02020603050405020304" pitchFamily="18" charset="0"/>
                          <a:ea typeface="仿宋_GB2312"/>
                          <a:cs typeface="Times New Roman" panose="02020603050405020304" pitchFamily="18" charset="0"/>
                        </a:rPr>
                        <a:t>88</a:t>
                      </a:r>
                      <a:r>
                        <a:rPr lang="zh-CN" sz="2000" b="1" kern="0" dirty="0">
                          <a:effectLst/>
                          <a:latin typeface="Times New Roman" panose="02020603050405020304" pitchFamily="18" charset="0"/>
                          <a:ea typeface="仿宋_GB2312"/>
                          <a:cs typeface="Times New Roman" panose="02020603050405020304" pitchFamily="18" charset="0"/>
                        </a:rPr>
                        <a:t>号）第四条</a:t>
                      </a:r>
                      <a:endParaRPr 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8622">
                <a:tc>
                  <a:txBody>
                    <a:bodyPr/>
                    <a:lstStyle/>
                    <a:p>
                      <a:pPr algn="ctr">
                        <a:spcAft>
                          <a:spcPts val="0"/>
                        </a:spcAft>
                      </a:pPr>
                      <a:r>
                        <a:rPr lang="en-US" sz="2000" b="1" kern="0">
                          <a:effectLst/>
                          <a:latin typeface="Times New Roman" panose="02020603050405020304" pitchFamily="18" charset="0"/>
                          <a:ea typeface="仿宋_GB2312"/>
                          <a:cs typeface="Times New Roman" panose="02020603050405020304" pitchFamily="18" charset="0"/>
                        </a:rPr>
                        <a:t>2</a:t>
                      </a:r>
                      <a:endParaRPr lang="zh-CN" sz="2000" b="1" kern="10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2000" b="1" kern="0" dirty="0">
                          <a:effectLst/>
                          <a:latin typeface="Times New Roman" panose="02020603050405020304" pitchFamily="18" charset="0"/>
                          <a:ea typeface="仿宋_GB2312"/>
                          <a:cs typeface="Times New Roman" panose="02020603050405020304" pitchFamily="18" charset="0"/>
                        </a:rPr>
                        <a:t>化学品危险性信息、工艺技术信息、设备设施信息、行业经验、事故教训等安全生产信息内容应符合</a:t>
                      </a:r>
                      <a:r>
                        <a:rPr lang="en-US" sz="2000" b="1" kern="0" dirty="0">
                          <a:effectLst/>
                          <a:latin typeface="Times New Roman" panose="02020603050405020304" pitchFamily="18" charset="0"/>
                          <a:ea typeface="仿宋_GB2312"/>
                          <a:cs typeface="Times New Roman" panose="02020603050405020304" pitchFamily="18" charset="0"/>
                        </a:rPr>
                        <a:t>AQ/T 3034</a:t>
                      </a:r>
                      <a:r>
                        <a:rPr lang="zh-CN" sz="2000" b="1" kern="0" dirty="0">
                          <a:effectLst/>
                          <a:latin typeface="Times New Roman" panose="02020603050405020304" pitchFamily="18" charset="0"/>
                          <a:ea typeface="仿宋_GB2312"/>
                          <a:cs typeface="Times New Roman" panose="02020603050405020304" pitchFamily="18" charset="0"/>
                        </a:rPr>
                        <a:t>有关要求。</a:t>
                      </a:r>
                      <a:endParaRPr 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2000" b="1" kern="0">
                          <a:effectLst/>
                          <a:latin typeface="Times New Roman" panose="02020603050405020304" pitchFamily="18" charset="0"/>
                          <a:ea typeface="仿宋_GB2312"/>
                          <a:cs typeface="Times New Roman" panose="02020603050405020304" pitchFamily="18" charset="0"/>
                        </a:rPr>
                        <a:t>《化工企业工艺安全管理实施导则》（</a:t>
                      </a:r>
                      <a:r>
                        <a:rPr lang="en-US" sz="2000" b="1" kern="0">
                          <a:effectLst/>
                          <a:latin typeface="Times New Roman" panose="02020603050405020304" pitchFamily="18" charset="0"/>
                          <a:ea typeface="仿宋_GB2312"/>
                          <a:cs typeface="Times New Roman" panose="02020603050405020304" pitchFamily="18" charset="0"/>
                        </a:rPr>
                        <a:t>AQ/T 3034</a:t>
                      </a:r>
                      <a:r>
                        <a:rPr lang="zh-CN" sz="2000" b="1" kern="0">
                          <a:effectLst/>
                          <a:latin typeface="Times New Roman" panose="02020603050405020304" pitchFamily="18" charset="0"/>
                          <a:ea typeface="仿宋_GB2312"/>
                          <a:cs typeface="Times New Roman" panose="02020603050405020304" pitchFamily="18" charset="0"/>
                        </a:rPr>
                        <a:t>）</a:t>
                      </a:r>
                      <a:endParaRPr lang="zh-CN" sz="2000" b="1" kern="10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4357">
                <a:tc>
                  <a:txBody>
                    <a:bodyPr/>
                    <a:lstStyle/>
                    <a:p>
                      <a:pPr algn="ctr">
                        <a:spcAft>
                          <a:spcPts val="0"/>
                        </a:spcAft>
                      </a:pPr>
                      <a:r>
                        <a:rPr lang="en-US" sz="2000" b="1" kern="0">
                          <a:effectLst/>
                          <a:latin typeface="Times New Roman" panose="02020603050405020304" pitchFamily="18" charset="0"/>
                          <a:ea typeface="仿宋_GB2312"/>
                          <a:cs typeface="Times New Roman" panose="02020603050405020304" pitchFamily="18" charset="0"/>
                        </a:rPr>
                        <a:t>3</a:t>
                      </a:r>
                      <a:endParaRPr lang="zh-CN" sz="2000" b="1" kern="10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2000" b="1" kern="0" dirty="0">
                          <a:effectLst/>
                          <a:latin typeface="Times New Roman" panose="02020603050405020304" pitchFamily="18" charset="0"/>
                          <a:ea typeface="仿宋_GB2312"/>
                          <a:cs typeface="Times New Roman" panose="02020603050405020304" pitchFamily="18" charset="0"/>
                        </a:rPr>
                        <a:t>企业应按职责分工，由责任部门收集、整理、保存各类安全生产信息。</a:t>
                      </a:r>
                      <a:endParaRPr 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2000" b="1" kern="0" dirty="0">
                          <a:effectLst/>
                          <a:latin typeface="Times New Roman" panose="02020603050405020304" pitchFamily="18" charset="0"/>
                          <a:ea typeface="仿宋_GB2312"/>
                          <a:cs typeface="Times New Roman" panose="02020603050405020304" pitchFamily="18" charset="0"/>
                        </a:rPr>
                        <a:t>《关于加强化工过程安全管理的指导意见》（安监总管三〔</a:t>
                      </a:r>
                      <a:r>
                        <a:rPr lang="en-US" sz="2000" b="1" kern="0" dirty="0">
                          <a:effectLst/>
                          <a:latin typeface="Times New Roman" panose="02020603050405020304" pitchFamily="18" charset="0"/>
                          <a:ea typeface="仿宋_GB2312"/>
                          <a:cs typeface="Times New Roman" panose="02020603050405020304" pitchFamily="18" charset="0"/>
                        </a:rPr>
                        <a:t>2013</a:t>
                      </a:r>
                      <a:r>
                        <a:rPr lang="zh-CN" sz="2000" b="1" kern="0" dirty="0">
                          <a:effectLst/>
                          <a:latin typeface="Times New Roman" panose="02020603050405020304" pitchFamily="18" charset="0"/>
                          <a:ea typeface="仿宋_GB2312"/>
                          <a:cs typeface="Times New Roman" panose="02020603050405020304" pitchFamily="18" charset="0"/>
                        </a:rPr>
                        <a:t>〕</a:t>
                      </a:r>
                      <a:r>
                        <a:rPr lang="en-US" sz="2000" b="1" kern="0" dirty="0">
                          <a:effectLst/>
                          <a:latin typeface="Times New Roman" panose="02020603050405020304" pitchFamily="18" charset="0"/>
                          <a:ea typeface="仿宋_GB2312"/>
                          <a:cs typeface="Times New Roman" panose="02020603050405020304" pitchFamily="18" charset="0"/>
                        </a:rPr>
                        <a:t>88</a:t>
                      </a:r>
                      <a:r>
                        <a:rPr lang="zh-CN" sz="2000" b="1" kern="0" dirty="0">
                          <a:effectLst/>
                          <a:latin typeface="Times New Roman" panose="02020603050405020304" pitchFamily="18" charset="0"/>
                          <a:ea typeface="仿宋_GB2312"/>
                          <a:cs typeface="Times New Roman" panose="02020603050405020304" pitchFamily="18" charset="0"/>
                        </a:rPr>
                        <a:t>号）第二条</a:t>
                      </a:r>
                      <a:endParaRPr 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1037">
                <a:tc>
                  <a:txBody>
                    <a:bodyPr/>
                    <a:lstStyle/>
                    <a:p>
                      <a:pPr algn="ctr">
                        <a:spcAft>
                          <a:spcPts val="0"/>
                        </a:spcAft>
                      </a:pPr>
                      <a:r>
                        <a:rPr lang="en-US" sz="2000" b="1" kern="0">
                          <a:effectLst/>
                          <a:latin typeface="Times New Roman" panose="02020603050405020304" pitchFamily="18" charset="0"/>
                          <a:ea typeface="仿宋_GB2312"/>
                          <a:cs typeface="Times New Roman" panose="02020603050405020304" pitchFamily="18" charset="0"/>
                        </a:rPr>
                        <a:t>4</a:t>
                      </a:r>
                      <a:endParaRPr lang="zh-CN" sz="2000" b="1" kern="10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2000" b="1" kern="0" dirty="0">
                          <a:effectLst/>
                          <a:latin typeface="Times New Roman" panose="02020603050405020304" pitchFamily="18" charset="0"/>
                          <a:ea typeface="仿宋_GB2312"/>
                          <a:cs typeface="Times New Roman" panose="02020603050405020304" pitchFamily="18" charset="0"/>
                        </a:rPr>
                        <a:t>1.</a:t>
                      </a:r>
                      <a:r>
                        <a:rPr lang="zh-CN" sz="2000" b="1" kern="0" dirty="0">
                          <a:effectLst/>
                          <a:latin typeface="Times New Roman" panose="02020603050405020304" pitchFamily="18" charset="0"/>
                          <a:ea typeface="仿宋_GB2312"/>
                          <a:cs typeface="Times New Roman" panose="02020603050405020304" pitchFamily="18" charset="0"/>
                        </a:rPr>
                        <a:t>利用信息系统实现对安全生产信息的自动保存，实现可查可用，并便于检索、查阅，相关人员可及时、方便的获取相关信息；</a:t>
                      </a:r>
                      <a:br>
                        <a:rPr lang="en-US" sz="2000" b="1" kern="0" dirty="0">
                          <a:effectLst/>
                          <a:latin typeface="Times New Roman" panose="02020603050405020304" pitchFamily="18" charset="0"/>
                          <a:ea typeface="仿宋_GB2312"/>
                          <a:cs typeface="Times New Roman" panose="02020603050405020304" pitchFamily="18" charset="0"/>
                        </a:rPr>
                      </a:br>
                      <a:r>
                        <a:rPr lang="en-US" sz="2000" b="1" kern="0" dirty="0">
                          <a:effectLst/>
                          <a:latin typeface="Times New Roman" panose="02020603050405020304" pitchFamily="18" charset="0"/>
                          <a:ea typeface="仿宋_GB2312"/>
                          <a:cs typeface="Times New Roman" panose="02020603050405020304" pitchFamily="18" charset="0"/>
                        </a:rPr>
                        <a:t>2.</a:t>
                      </a:r>
                      <a:r>
                        <a:rPr lang="zh-CN" sz="2000" b="1" kern="0" dirty="0">
                          <a:effectLst/>
                          <a:latin typeface="Times New Roman" panose="02020603050405020304" pitchFamily="18" charset="0"/>
                          <a:ea typeface="仿宋_GB2312"/>
                          <a:cs typeface="Times New Roman" panose="02020603050405020304" pitchFamily="18" charset="0"/>
                        </a:rPr>
                        <a:t>安全生产信息可为单独的文件，也可以包含在其他文件、资料中。</a:t>
                      </a:r>
                      <a:endParaRPr 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2000" b="1" kern="0" dirty="0">
                          <a:effectLst/>
                          <a:latin typeface="Times New Roman" panose="02020603050405020304" pitchFamily="18" charset="0"/>
                          <a:ea typeface="仿宋_GB2312"/>
                          <a:cs typeface="Times New Roman" panose="02020603050405020304" pitchFamily="18" charset="0"/>
                        </a:rPr>
                        <a:t>《关于加强化工过程安全管理的指导意见》（安监总管三〔</a:t>
                      </a:r>
                      <a:r>
                        <a:rPr lang="en-US" sz="2000" b="1" kern="0" dirty="0">
                          <a:effectLst/>
                          <a:latin typeface="Times New Roman" panose="02020603050405020304" pitchFamily="18" charset="0"/>
                          <a:ea typeface="仿宋_GB2312"/>
                          <a:cs typeface="Times New Roman" panose="02020603050405020304" pitchFamily="18" charset="0"/>
                        </a:rPr>
                        <a:t>2013</a:t>
                      </a:r>
                      <a:r>
                        <a:rPr lang="zh-CN" sz="2000" b="1" kern="0" dirty="0">
                          <a:effectLst/>
                          <a:latin typeface="Times New Roman" panose="02020603050405020304" pitchFamily="18" charset="0"/>
                          <a:ea typeface="仿宋_GB2312"/>
                          <a:cs typeface="Times New Roman" panose="02020603050405020304" pitchFamily="18" charset="0"/>
                        </a:rPr>
                        <a:t>〕</a:t>
                      </a:r>
                      <a:r>
                        <a:rPr lang="en-US" sz="2000" b="1" kern="0" dirty="0">
                          <a:effectLst/>
                          <a:latin typeface="Times New Roman" panose="02020603050405020304" pitchFamily="18" charset="0"/>
                          <a:ea typeface="仿宋_GB2312"/>
                          <a:cs typeface="Times New Roman" panose="02020603050405020304" pitchFamily="18" charset="0"/>
                        </a:rPr>
                        <a:t>88</a:t>
                      </a:r>
                      <a:r>
                        <a:rPr lang="zh-CN" sz="2000" b="1" kern="0" dirty="0">
                          <a:effectLst/>
                          <a:latin typeface="Times New Roman" panose="02020603050405020304" pitchFamily="18" charset="0"/>
                          <a:ea typeface="仿宋_GB2312"/>
                          <a:cs typeface="Times New Roman" panose="02020603050405020304" pitchFamily="18" charset="0"/>
                        </a:rPr>
                        <a:t>号）第二条</a:t>
                      </a:r>
                      <a:endParaRPr 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文本框 4"/>
          <p:cNvSpPr txBox="1"/>
          <p:nvPr/>
        </p:nvSpPr>
        <p:spPr>
          <a:xfrm>
            <a:off x="6059996" y="6293789"/>
            <a:ext cx="700833" cy="400110"/>
          </a:xfrm>
          <a:prstGeom prst="rect">
            <a:avLst/>
          </a:prstGeom>
          <a:noFill/>
        </p:spPr>
        <p:txBody>
          <a:bodyPr wrap="none" rtlCol="0">
            <a:spAutoFit/>
          </a:bodyPr>
          <a:lstStyle/>
          <a:p>
            <a:r>
              <a:rPr lang="zh-CN" altLang="en-US" sz="2000" dirty="0">
                <a:solidFill>
                  <a:srgbClr val="FF0000"/>
                </a:solidFill>
                <a:latin typeface="黑体" panose="02010609060101010101" pitchFamily="49" charset="-122"/>
                <a:ea typeface="黑体" panose="02010609060101010101" pitchFamily="49" charset="-122"/>
                <a:hlinkClick r:id="rId1" action="ppaction://hlinksldjump"/>
              </a:rPr>
              <a:t>链接</a:t>
            </a:r>
            <a:endParaRPr lang="zh-CN" altLang="en-US" sz="2000"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799856" y="522645"/>
            <a:ext cx="3126177"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1.4</a:t>
            </a:r>
            <a:r>
              <a:rPr lang="zh-CN" altLang="en-US" sz="2400" kern="0" dirty="0">
                <a:latin typeface="黑体" panose="02010609060101010101" pitchFamily="49" charset="-122"/>
                <a:ea typeface="黑体" panose="02010609060101010101" pitchFamily="49" charset="-122"/>
              </a:rPr>
              <a:t>安全生产信息管理</a:t>
            </a:r>
            <a:endParaRPr lang="zh-CN" altLang="en-US" sz="2400" dirty="0">
              <a:latin typeface="黑体" panose="02010609060101010101" pitchFamily="49" charset="-122"/>
              <a:ea typeface="黑体" panose="02010609060101010101" pitchFamily="49" charset="-122"/>
            </a:endParaRPr>
          </a:p>
        </p:txBody>
      </p:sp>
      <p:sp>
        <p:nvSpPr>
          <p:cNvPr id="3" name="文本框 2"/>
          <p:cNvSpPr txBox="1"/>
          <p:nvPr/>
        </p:nvSpPr>
        <p:spPr>
          <a:xfrm>
            <a:off x="8360696" y="522645"/>
            <a:ext cx="2074607" cy="461665"/>
          </a:xfrm>
          <a:prstGeom prst="rect">
            <a:avLst/>
          </a:prstGeom>
          <a:solidFill>
            <a:schemeClr val="accent6">
              <a:lumMod val="20000"/>
              <a:lumOff val="80000"/>
            </a:schemeClr>
          </a:solidFill>
        </p:spPr>
        <p:txBody>
          <a:bodyPr wrap="none" rtlCol="0">
            <a:spAutoFit/>
          </a:bodyPr>
          <a:lstStyle/>
          <a:p>
            <a:r>
              <a:rPr lang="en-US" altLang="zh-CN" sz="2400" dirty="0"/>
              <a:t>11</a:t>
            </a:r>
            <a:r>
              <a:rPr lang="zh-CN" altLang="en-US" sz="2400" dirty="0"/>
              <a:t>项检查内容</a:t>
            </a:r>
            <a:endParaRPr lang="zh-CN" altLang="en-US" sz="2400" dirty="0"/>
          </a:p>
        </p:txBody>
      </p:sp>
      <p:graphicFrame>
        <p:nvGraphicFramePr>
          <p:cNvPr id="6" name="表格 5"/>
          <p:cNvGraphicFramePr>
            <a:graphicFrameLocks noGrp="1"/>
          </p:cNvGraphicFramePr>
          <p:nvPr/>
        </p:nvGraphicFramePr>
        <p:xfrm>
          <a:off x="490742" y="1194509"/>
          <a:ext cx="11593286" cy="5161842"/>
        </p:xfrm>
        <a:graphic>
          <a:graphicData uri="http://schemas.openxmlformats.org/drawingml/2006/table">
            <a:tbl>
              <a:tblPr/>
              <a:tblGrid>
                <a:gridCol w="733752"/>
                <a:gridCol w="6127767"/>
                <a:gridCol w="4731767"/>
              </a:tblGrid>
              <a:tr h="596560">
                <a:tc>
                  <a:txBody>
                    <a:bodyPr/>
                    <a:lstStyle/>
                    <a:p>
                      <a:pPr algn="ctr">
                        <a:spcAft>
                          <a:spcPts val="0"/>
                        </a:spcAft>
                      </a:pPr>
                      <a:r>
                        <a:rPr lang="zh-CN" sz="2000" kern="0" dirty="0">
                          <a:effectLst/>
                          <a:latin typeface="黑体" panose="02010609060101010101" pitchFamily="49" charset="-122"/>
                          <a:ea typeface="黑体" panose="02010609060101010101" pitchFamily="49" charset="-122"/>
                          <a:cs typeface="Times New Roman" panose="02020603050405020304" pitchFamily="18" charset="0"/>
                        </a:rPr>
                        <a:t>序号</a:t>
                      </a:r>
                      <a:endParaRPr 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CN" sz="2000" kern="0" dirty="0">
                          <a:effectLst/>
                          <a:latin typeface="黑体" panose="02010609060101010101" pitchFamily="49" charset="-122"/>
                          <a:ea typeface="黑体" panose="02010609060101010101" pitchFamily="49" charset="-122"/>
                          <a:cs typeface="Times New Roman" panose="02020603050405020304" pitchFamily="18" charset="0"/>
                        </a:rPr>
                        <a:t>排查内容</a:t>
                      </a:r>
                      <a:endParaRPr 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CN" sz="2000" kern="0" dirty="0">
                          <a:effectLst/>
                          <a:latin typeface="黑体" panose="02010609060101010101" pitchFamily="49" charset="-122"/>
                          <a:ea typeface="黑体" panose="02010609060101010101" pitchFamily="49" charset="-122"/>
                          <a:cs typeface="Times New Roman" panose="02020603050405020304" pitchFamily="18" charset="0"/>
                        </a:rPr>
                        <a:t>排查依据</a:t>
                      </a:r>
                      <a:endParaRPr 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78223">
                <a:tc>
                  <a:txBody>
                    <a:bodyPr/>
                    <a:lstStyle/>
                    <a:p>
                      <a:pPr algn="ctr">
                        <a:spcAft>
                          <a:spcPts val="0"/>
                        </a:spcAft>
                      </a:pPr>
                      <a:r>
                        <a:rPr lang="en-US" sz="2000" kern="0" dirty="0">
                          <a:effectLst/>
                          <a:latin typeface="Times New Roman" panose="02020603050405020304" pitchFamily="18" charset="0"/>
                          <a:ea typeface="仿宋_GB2312"/>
                          <a:cs typeface="Times New Roman" panose="02020603050405020304" pitchFamily="18" charset="0"/>
                        </a:rPr>
                        <a:t>5</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2000" kern="0" dirty="0">
                          <a:effectLst/>
                          <a:latin typeface="Times New Roman" panose="02020603050405020304" pitchFamily="18" charset="0"/>
                          <a:ea typeface="仿宋_GB2312"/>
                          <a:cs typeface="Times New Roman" panose="02020603050405020304" pitchFamily="18" charset="0"/>
                        </a:rPr>
                        <a:t>企业应综合分析收集到的各类信息，明确提出生产过程安全要求和注意事项，并转化到安全风险分析、事故调查和编制生产管理制度、操作规程、员工安全教育培训手册、应急处置预案、工艺卡片和技术手册、化学品间的安全相容矩阵表等资料中。</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2000" kern="0" dirty="0">
                          <a:effectLst/>
                          <a:latin typeface="Times New Roman" panose="02020603050405020304" pitchFamily="18" charset="0"/>
                          <a:ea typeface="仿宋_GB2312"/>
                          <a:cs typeface="Times New Roman" panose="02020603050405020304" pitchFamily="18" charset="0"/>
                        </a:rPr>
                        <a:t>《关于加强化工过程安全管理的指导意见》（安监总管三〔</a:t>
                      </a:r>
                      <a:r>
                        <a:rPr lang="en-US" sz="2000" kern="0" dirty="0">
                          <a:effectLst/>
                          <a:latin typeface="Times New Roman" panose="02020603050405020304" pitchFamily="18" charset="0"/>
                          <a:ea typeface="仿宋_GB2312"/>
                          <a:cs typeface="Times New Roman" panose="02020603050405020304" pitchFamily="18" charset="0"/>
                        </a:rPr>
                        <a:t>2013</a:t>
                      </a:r>
                      <a:r>
                        <a:rPr lang="zh-CN" sz="2000" kern="0" dirty="0">
                          <a:effectLst/>
                          <a:latin typeface="Times New Roman" panose="02020603050405020304" pitchFamily="18" charset="0"/>
                          <a:ea typeface="仿宋_GB2312"/>
                          <a:cs typeface="Times New Roman" panose="02020603050405020304" pitchFamily="18" charset="0"/>
                        </a:rPr>
                        <a:t>〕</a:t>
                      </a:r>
                      <a:r>
                        <a:rPr lang="en-US" sz="2000" kern="0" dirty="0">
                          <a:effectLst/>
                          <a:latin typeface="Times New Roman" panose="02020603050405020304" pitchFamily="18" charset="0"/>
                          <a:ea typeface="仿宋_GB2312"/>
                          <a:cs typeface="Times New Roman" panose="02020603050405020304" pitchFamily="18" charset="0"/>
                        </a:rPr>
                        <a:t>88</a:t>
                      </a:r>
                      <a:r>
                        <a:rPr lang="zh-CN" sz="2000" kern="0" dirty="0">
                          <a:effectLst/>
                          <a:latin typeface="Times New Roman" panose="02020603050405020304" pitchFamily="18" charset="0"/>
                          <a:ea typeface="仿宋_GB2312"/>
                          <a:cs typeface="Times New Roman" panose="02020603050405020304" pitchFamily="18" charset="0"/>
                        </a:rPr>
                        <a:t>号）第三条</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7547">
                <a:tc>
                  <a:txBody>
                    <a:bodyPr/>
                    <a:lstStyle/>
                    <a:p>
                      <a:pPr algn="ctr">
                        <a:spcAft>
                          <a:spcPts val="0"/>
                        </a:spcAft>
                      </a:pPr>
                      <a:r>
                        <a:rPr lang="en-US" sz="2000" kern="0">
                          <a:effectLst/>
                          <a:latin typeface="Times New Roman" panose="02020603050405020304" pitchFamily="18" charset="0"/>
                          <a:ea typeface="仿宋_GB2312"/>
                          <a:cs typeface="Times New Roman" panose="02020603050405020304" pitchFamily="18" charset="0"/>
                        </a:rPr>
                        <a:t>6</a:t>
                      </a:r>
                      <a:endParaRPr lang="zh-CN" sz="2000" kern="10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2000" kern="0">
                          <a:effectLst/>
                          <a:latin typeface="Times New Roman" panose="02020603050405020304" pitchFamily="18" charset="0"/>
                          <a:ea typeface="仿宋_GB2312"/>
                          <a:cs typeface="Times New Roman" panose="02020603050405020304" pitchFamily="18" charset="0"/>
                        </a:rPr>
                        <a:t>企业应及时获取或编制危险化学品安全技术说明书和安全标签。</a:t>
                      </a:r>
                      <a:endParaRPr lang="zh-CN" sz="2000" kern="10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2000" kern="0" dirty="0">
                          <a:effectLst/>
                          <a:latin typeface="Times New Roman" panose="02020603050405020304" pitchFamily="18" charset="0"/>
                          <a:ea typeface="仿宋_GB2312"/>
                          <a:cs typeface="Times New Roman" panose="02020603050405020304" pitchFamily="18" charset="0"/>
                        </a:rPr>
                        <a:t>《危险化学品安全管理条例》（国务院令第</a:t>
                      </a:r>
                      <a:r>
                        <a:rPr lang="en-US" sz="2000" kern="0" dirty="0">
                          <a:effectLst/>
                          <a:latin typeface="Times New Roman" panose="02020603050405020304" pitchFamily="18" charset="0"/>
                          <a:ea typeface="仿宋_GB2312"/>
                          <a:cs typeface="Times New Roman" panose="02020603050405020304" pitchFamily="18" charset="0"/>
                        </a:rPr>
                        <a:t>591</a:t>
                      </a:r>
                      <a:r>
                        <a:rPr lang="zh-CN" sz="2000" kern="0" dirty="0">
                          <a:effectLst/>
                          <a:latin typeface="Times New Roman" panose="02020603050405020304" pitchFamily="18" charset="0"/>
                          <a:ea typeface="仿宋_GB2312"/>
                          <a:cs typeface="Times New Roman" panose="02020603050405020304" pitchFamily="18" charset="0"/>
                        </a:rPr>
                        <a:t>号）第十五条</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6934">
                <a:tc>
                  <a:txBody>
                    <a:bodyPr/>
                    <a:lstStyle/>
                    <a:p>
                      <a:pPr algn="ctr">
                        <a:spcAft>
                          <a:spcPts val="0"/>
                        </a:spcAft>
                      </a:pPr>
                      <a:r>
                        <a:rPr lang="en-US" sz="2000" kern="0">
                          <a:effectLst/>
                          <a:latin typeface="Times New Roman" panose="02020603050405020304" pitchFamily="18" charset="0"/>
                          <a:ea typeface="仿宋_GB2312"/>
                          <a:cs typeface="Times New Roman" panose="02020603050405020304" pitchFamily="18" charset="0"/>
                        </a:rPr>
                        <a:t>7</a:t>
                      </a:r>
                      <a:endParaRPr lang="zh-CN" sz="2000" kern="10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2000" kern="0">
                          <a:effectLst/>
                          <a:latin typeface="Times New Roman" panose="02020603050405020304" pitchFamily="18" charset="0"/>
                          <a:ea typeface="仿宋_GB2312"/>
                          <a:cs typeface="Times New Roman" panose="02020603050405020304" pitchFamily="18" charset="0"/>
                        </a:rPr>
                        <a:t>企业应及时收集、更新安全生产信息，以确保信息正确、完整，并保证相关人员能够及时获取最新安全生产信息。</a:t>
                      </a:r>
                      <a:endParaRPr lang="zh-CN" sz="2000" kern="10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2000" kern="0" dirty="0">
                          <a:effectLst/>
                          <a:latin typeface="Times New Roman" panose="02020603050405020304" pitchFamily="18" charset="0"/>
                          <a:ea typeface="仿宋_GB2312"/>
                          <a:cs typeface="Times New Roman" panose="02020603050405020304" pitchFamily="18" charset="0"/>
                        </a:rPr>
                        <a:t>《关于加强化工过程安全管理的指导意见》（安监总管三〔</a:t>
                      </a:r>
                      <a:r>
                        <a:rPr lang="en-US" sz="2000" kern="0" dirty="0">
                          <a:effectLst/>
                          <a:latin typeface="Times New Roman" panose="02020603050405020304" pitchFamily="18" charset="0"/>
                          <a:ea typeface="仿宋_GB2312"/>
                          <a:cs typeface="Times New Roman" panose="02020603050405020304" pitchFamily="18" charset="0"/>
                        </a:rPr>
                        <a:t>2013</a:t>
                      </a:r>
                      <a:r>
                        <a:rPr lang="zh-CN" sz="2000" kern="0" dirty="0">
                          <a:effectLst/>
                          <a:latin typeface="Times New Roman" panose="02020603050405020304" pitchFamily="18" charset="0"/>
                          <a:ea typeface="仿宋_GB2312"/>
                          <a:cs typeface="Times New Roman" panose="02020603050405020304" pitchFamily="18" charset="0"/>
                        </a:rPr>
                        <a:t>〕</a:t>
                      </a:r>
                      <a:r>
                        <a:rPr lang="en-US" sz="2000" kern="0" dirty="0">
                          <a:effectLst/>
                          <a:latin typeface="Times New Roman" panose="02020603050405020304" pitchFamily="18" charset="0"/>
                          <a:ea typeface="仿宋_GB2312"/>
                          <a:cs typeface="Times New Roman" panose="02020603050405020304" pitchFamily="18" charset="0"/>
                        </a:rPr>
                        <a:t>88</a:t>
                      </a:r>
                      <a:r>
                        <a:rPr lang="zh-CN" sz="2000" kern="0" dirty="0">
                          <a:effectLst/>
                          <a:latin typeface="Times New Roman" panose="02020603050405020304" pitchFamily="18" charset="0"/>
                          <a:ea typeface="仿宋_GB2312"/>
                          <a:cs typeface="Times New Roman" panose="02020603050405020304" pitchFamily="18" charset="0"/>
                        </a:rPr>
                        <a:t>号）第四条</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62578">
                <a:tc>
                  <a:txBody>
                    <a:bodyPr/>
                    <a:lstStyle/>
                    <a:p>
                      <a:pPr algn="ctr">
                        <a:spcAft>
                          <a:spcPts val="0"/>
                        </a:spcAft>
                      </a:pPr>
                      <a:r>
                        <a:rPr lang="en-US" sz="2000" kern="0">
                          <a:effectLst/>
                          <a:latin typeface="Times New Roman" panose="02020603050405020304" pitchFamily="18" charset="0"/>
                          <a:ea typeface="仿宋_GB2312"/>
                          <a:cs typeface="Times New Roman" panose="02020603050405020304" pitchFamily="18" charset="0"/>
                        </a:rPr>
                        <a:t>8</a:t>
                      </a:r>
                      <a:endParaRPr lang="zh-CN" sz="2000" kern="10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2000" kern="0" dirty="0">
                          <a:effectLst/>
                          <a:latin typeface="Times New Roman" panose="02020603050405020304" pitchFamily="18" charset="0"/>
                          <a:ea typeface="仿宋_GB2312"/>
                          <a:cs typeface="Times New Roman" panose="02020603050405020304" pitchFamily="18" charset="0"/>
                        </a:rPr>
                        <a:t>企业应对相关岗位人员进行安全生产信息培训，以掌握本岗位有关的安全生产信息。</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2000" kern="0" dirty="0">
                          <a:effectLst/>
                          <a:latin typeface="Times New Roman" panose="02020603050405020304" pitchFamily="18" charset="0"/>
                          <a:ea typeface="仿宋_GB2312"/>
                          <a:cs typeface="Times New Roman" panose="02020603050405020304" pitchFamily="18" charset="0"/>
                        </a:rPr>
                        <a:t>《国家安全监管总局关于印发危险化学品从业单位安全生产标准化评审标准的通知》（安监总管三〔</a:t>
                      </a:r>
                      <a:r>
                        <a:rPr lang="en-US" sz="2000" kern="0" dirty="0">
                          <a:effectLst/>
                          <a:latin typeface="Times New Roman" panose="02020603050405020304" pitchFamily="18" charset="0"/>
                          <a:ea typeface="仿宋_GB2312"/>
                          <a:cs typeface="Times New Roman" panose="02020603050405020304" pitchFamily="18" charset="0"/>
                        </a:rPr>
                        <a:t>2011</a:t>
                      </a:r>
                      <a:r>
                        <a:rPr lang="zh-CN" sz="2000" kern="0" dirty="0">
                          <a:effectLst/>
                          <a:latin typeface="Times New Roman" panose="02020603050405020304" pitchFamily="18" charset="0"/>
                          <a:ea typeface="仿宋_GB2312"/>
                          <a:cs typeface="Times New Roman" panose="02020603050405020304" pitchFamily="18" charset="0"/>
                        </a:rPr>
                        <a:t>〕</a:t>
                      </a:r>
                      <a:r>
                        <a:rPr lang="en-US" sz="2000" kern="0" dirty="0">
                          <a:effectLst/>
                          <a:latin typeface="Times New Roman" panose="02020603050405020304" pitchFamily="18" charset="0"/>
                          <a:ea typeface="仿宋_GB2312"/>
                          <a:cs typeface="Times New Roman" panose="02020603050405020304" pitchFamily="18" charset="0"/>
                        </a:rPr>
                        <a:t>93</a:t>
                      </a:r>
                      <a:r>
                        <a:rPr lang="zh-CN" sz="2000" kern="0" dirty="0">
                          <a:effectLst/>
                          <a:latin typeface="Times New Roman" panose="02020603050405020304" pitchFamily="18" charset="0"/>
                          <a:ea typeface="仿宋_GB2312"/>
                          <a:cs typeface="Times New Roman" panose="02020603050405020304" pitchFamily="18" charset="0"/>
                        </a:rPr>
                        <a:t>号）评审标准</a:t>
                      </a:r>
                      <a:r>
                        <a:rPr lang="en-US" sz="2000" kern="0" dirty="0">
                          <a:effectLst/>
                          <a:latin typeface="Times New Roman" panose="02020603050405020304" pitchFamily="18" charset="0"/>
                          <a:ea typeface="仿宋_GB2312"/>
                          <a:cs typeface="Times New Roman" panose="02020603050405020304" pitchFamily="18" charset="0"/>
                        </a:rPr>
                        <a:t>6.4</a:t>
                      </a: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6626" marR="16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799856" y="522645"/>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1.5</a:t>
            </a:r>
            <a:r>
              <a:rPr lang="zh-CN" altLang="en-US" sz="2400" kern="0" dirty="0">
                <a:latin typeface="黑体" panose="02010609060101010101" pitchFamily="49" charset="-122"/>
                <a:ea typeface="黑体" panose="02010609060101010101" pitchFamily="49" charset="-122"/>
              </a:rPr>
              <a:t>安全风险管理</a:t>
            </a:r>
            <a:endParaRPr lang="zh-CN" altLang="en-US" sz="2400" dirty="0">
              <a:latin typeface="黑体" panose="02010609060101010101" pitchFamily="49" charset="-122"/>
              <a:ea typeface="黑体" panose="02010609060101010101" pitchFamily="49" charset="-122"/>
            </a:endParaRPr>
          </a:p>
        </p:txBody>
      </p:sp>
      <p:sp>
        <p:nvSpPr>
          <p:cNvPr id="3" name="文本框 2"/>
          <p:cNvSpPr txBox="1"/>
          <p:nvPr/>
        </p:nvSpPr>
        <p:spPr>
          <a:xfrm>
            <a:off x="8360696" y="522645"/>
            <a:ext cx="2074607" cy="461665"/>
          </a:xfrm>
          <a:prstGeom prst="rect">
            <a:avLst/>
          </a:prstGeom>
          <a:solidFill>
            <a:schemeClr val="accent6">
              <a:lumMod val="20000"/>
              <a:lumOff val="80000"/>
            </a:schemeClr>
          </a:solidFill>
        </p:spPr>
        <p:txBody>
          <a:bodyPr wrap="none" rtlCol="0">
            <a:spAutoFit/>
          </a:bodyPr>
          <a:lstStyle/>
          <a:p>
            <a:r>
              <a:rPr lang="en-US" altLang="zh-CN" sz="2400" dirty="0"/>
              <a:t>18</a:t>
            </a:r>
            <a:r>
              <a:rPr lang="zh-CN" altLang="en-US" sz="2400" dirty="0"/>
              <a:t>项检查内容</a:t>
            </a:r>
            <a:endParaRPr lang="zh-CN" altLang="en-US" sz="2400" dirty="0"/>
          </a:p>
        </p:txBody>
      </p:sp>
      <p:sp>
        <p:nvSpPr>
          <p:cNvPr id="5" name="矩形 4"/>
          <p:cNvSpPr/>
          <p:nvPr/>
        </p:nvSpPr>
        <p:spPr>
          <a:xfrm>
            <a:off x="585893" y="1628800"/>
            <a:ext cx="11089232" cy="3139321"/>
          </a:xfrm>
          <a:prstGeom prst="rect">
            <a:avLst/>
          </a:prstGeom>
        </p:spPr>
        <p:txBody>
          <a:bodyPr wrap="square">
            <a:spAutoFit/>
          </a:bodyPr>
          <a:lstStyle/>
          <a:p>
            <a:pPr algn="just">
              <a:lnSpc>
                <a:spcPts val="3600"/>
              </a:lnSpc>
              <a:spcAft>
                <a:spcPts val="0"/>
              </a:spcAft>
            </a:pPr>
            <a:r>
              <a:rPr lang="zh-CN" altLang="zh-CN" sz="2400" kern="0" dirty="0">
                <a:latin typeface="+mn-ea"/>
                <a:ea typeface="+mn-ea"/>
                <a:cs typeface="Times New Roman" panose="02020603050405020304" pitchFamily="18" charset="0"/>
              </a:rPr>
              <a:t>企业应对厂区内人员密集场所及可能存在的较大风险进行排查：</a:t>
            </a:r>
            <a:endParaRPr lang="zh-CN" altLang="zh-CN" sz="2400" kern="100" dirty="0">
              <a:latin typeface="+mn-ea"/>
              <a:ea typeface="+mn-ea"/>
              <a:cs typeface="Times New Roman" panose="02020603050405020304" pitchFamily="18" charset="0"/>
            </a:endParaRPr>
          </a:p>
          <a:p>
            <a:pPr algn="just">
              <a:lnSpc>
                <a:spcPts val="3600"/>
              </a:lnSpc>
              <a:spcAft>
                <a:spcPts val="0"/>
              </a:spcAft>
            </a:pPr>
            <a:r>
              <a:rPr lang="zh-CN" altLang="zh-CN" sz="2400" kern="0" dirty="0">
                <a:latin typeface="+mn-ea"/>
                <a:ea typeface="+mn-ea"/>
                <a:cs typeface="Times New Roman" panose="02020603050405020304" pitchFamily="18" charset="0"/>
              </a:rPr>
              <a:t>（</a:t>
            </a:r>
            <a:r>
              <a:rPr lang="en-US" altLang="zh-CN" sz="2400" kern="0" dirty="0">
                <a:latin typeface="+mn-ea"/>
                <a:ea typeface="+mn-ea"/>
                <a:cs typeface="Times New Roman" panose="02020603050405020304" pitchFamily="18" charset="0"/>
              </a:rPr>
              <a:t>1</a:t>
            </a:r>
            <a:r>
              <a:rPr lang="zh-CN" altLang="zh-CN" sz="2400" kern="0" dirty="0">
                <a:latin typeface="+mn-ea"/>
                <a:ea typeface="+mn-ea"/>
                <a:cs typeface="Times New Roman" panose="02020603050405020304" pitchFamily="18" charset="0"/>
              </a:rPr>
              <a:t>）试生产投料期间，区域内不得有施工作业；</a:t>
            </a:r>
            <a:r>
              <a:rPr lang="zh-CN" altLang="en-US" sz="2400" kern="0" dirty="0">
                <a:solidFill>
                  <a:srgbClr val="FF0000"/>
                </a:solidFill>
                <a:latin typeface="+mn-ea"/>
                <a:ea typeface="+mn-ea"/>
                <a:cs typeface="Times New Roman" panose="02020603050405020304" pitchFamily="18" charset="0"/>
              </a:rPr>
              <a:t>（</a:t>
            </a:r>
            <a:r>
              <a:rPr lang="zh-CN" altLang="zh-CN" sz="2400" dirty="0">
                <a:solidFill>
                  <a:srgbClr val="FF0000"/>
                </a:solidFill>
              </a:rPr>
              <a:t>新疆宜化 </a:t>
            </a:r>
            <a:r>
              <a:rPr lang="en-US" altLang="zh-CN" sz="2400" dirty="0">
                <a:solidFill>
                  <a:srgbClr val="FF0000"/>
                </a:solidFill>
              </a:rPr>
              <a:t>“7•26”</a:t>
            </a:r>
            <a:r>
              <a:rPr lang="zh-CN" altLang="zh-CN" sz="2400" dirty="0">
                <a:solidFill>
                  <a:srgbClr val="FF0000"/>
                </a:solidFill>
              </a:rPr>
              <a:t>燃爆事故</a:t>
            </a:r>
            <a:r>
              <a:rPr lang="zh-CN" altLang="en-US" sz="2400" dirty="0">
                <a:solidFill>
                  <a:srgbClr val="FF0000"/>
                </a:solidFill>
              </a:rPr>
              <a:t>）</a:t>
            </a:r>
            <a:endParaRPr lang="en-US" altLang="zh-CN" sz="2400" dirty="0">
              <a:solidFill>
                <a:srgbClr val="FF0000"/>
              </a:solidFill>
            </a:endParaRPr>
          </a:p>
          <a:p>
            <a:pPr algn="just">
              <a:lnSpc>
                <a:spcPts val="3600"/>
              </a:lnSpc>
              <a:spcAft>
                <a:spcPts val="0"/>
              </a:spcAft>
            </a:pPr>
            <a:r>
              <a:rPr lang="zh-CN" altLang="zh-CN" sz="2400" kern="0" dirty="0">
                <a:latin typeface="+mn-ea"/>
                <a:ea typeface="+mn-ea"/>
                <a:cs typeface="Times New Roman" panose="02020603050405020304" pitchFamily="18" charset="0"/>
              </a:rPr>
              <a:t>（</a:t>
            </a:r>
            <a:r>
              <a:rPr lang="en-US" altLang="zh-CN" sz="2400" kern="0" dirty="0">
                <a:latin typeface="+mn-ea"/>
                <a:ea typeface="+mn-ea"/>
                <a:cs typeface="Times New Roman" panose="02020603050405020304" pitchFamily="18" charset="0"/>
              </a:rPr>
              <a:t>2</a:t>
            </a:r>
            <a:r>
              <a:rPr lang="zh-CN" altLang="zh-CN" sz="2400" kern="0" dirty="0">
                <a:latin typeface="+mn-ea"/>
                <a:ea typeface="+mn-ea"/>
                <a:cs typeface="Times New Roman" panose="02020603050405020304" pitchFamily="18" charset="0"/>
              </a:rPr>
              <a:t>）涉及硝化、加氢、氟化、氯化等重点监管化工工艺及其他反应工艺危险度</a:t>
            </a:r>
            <a:r>
              <a:rPr lang="en-US" altLang="zh-CN" sz="2400" kern="0" dirty="0">
                <a:latin typeface="+mn-ea"/>
                <a:ea typeface="+mn-ea"/>
                <a:cs typeface="Times New Roman" panose="02020603050405020304" pitchFamily="18" charset="0"/>
              </a:rPr>
              <a:t>2</a:t>
            </a:r>
            <a:r>
              <a:rPr lang="zh-CN" altLang="zh-CN" sz="2400" kern="0" dirty="0">
                <a:latin typeface="+mn-ea"/>
                <a:ea typeface="+mn-ea"/>
                <a:cs typeface="Times New Roman" panose="02020603050405020304" pitchFamily="18" charset="0"/>
              </a:rPr>
              <a:t>级及以上的生产车间（区域），同一时间现场操作人员控制在</a:t>
            </a:r>
            <a:r>
              <a:rPr lang="en-US" altLang="zh-CN" sz="2400" kern="0" dirty="0">
                <a:latin typeface="+mn-ea"/>
                <a:ea typeface="+mn-ea"/>
                <a:cs typeface="Times New Roman" panose="02020603050405020304" pitchFamily="18" charset="0"/>
              </a:rPr>
              <a:t>3</a:t>
            </a:r>
            <a:r>
              <a:rPr lang="zh-CN" altLang="zh-CN" sz="2400" kern="0" dirty="0">
                <a:latin typeface="+mn-ea"/>
                <a:ea typeface="+mn-ea"/>
                <a:cs typeface="Times New Roman" panose="02020603050405020304" pitchFamily="18" charset="0"/>
              </a:rPr>
              <a:t>人以下；</a:t>
            </a:r>
            <a:endParaRPr lang="zh-CN" altLang="zh-CN" sz="2400" kern="100" dirty="0">
              <a:latin typeface="+mn-ea"/>
              <a:ea typeface="+mn-ea"/>
              <a:cs typeface="Times New Roman" panose="02020603050405020304" pitchFamily="18" charset="0"/>
            </a:endParaRPr>
          </a:p>
          <a:p>
            <a:r>
              <a:rPr lang="zh-CN" altLang="zh-CN" sz="2400" kern="0" dirty="0">
                <a:latin typeface="+mn-ea"/>
                <a:ea typeface="+mn-ea"/>
                <a:cs typeface="Times New Roman" panose="02020603050405020304" pitchFamily="18" charset="0"/>
              </a:rPr>
              <a:t>（</a:t>
            </a:r>
            <a:r>
              <a:rPr lang="en-US" altLang="zh-CN" sz="2400" kern="0" dirty="0">
                <a:latin typeface="+mn-ea"/>
                <a:ea typeface="+mn-ea"/>
                <a:cs typeface="Times New Roman" panose="02020603050405020304" pitchFamily="18" charset="0"/>
              </a:rPr>
              <a:t>3</a:t>
            </a:r>
            <a:r>
              <a:rPr lang="zh-CN" altLang="zh-CN" sz="2400" kern="0" dirty="0">
                <a:latin typeface="+mn-ea"/>
                <a:ea typeface="+mn-ea"/>
                <a:cs typeface="Times New Roman" panose="02020603050405020304" pitchFamily="18" charset="0"/>
              </a:rPr>
              <a:t>）系统性检修时，同一作业平台或同一受限空间内不得超过</a:t>
            </a:r>
            <a:r>
              <a:rPr lang="en-US" altLang="zh-CN" sz="2400" kern="0" dirty="0">
                <a:latin typeface="+mn-ea"/>
                <a:ea typeface="+mn-ea"/>
                <a:cs typeface="Times New Roman" panose="02020603050405020304" pitchFamily="18" charset="0"/>
              </a:rPr>
              <a:t>9</a:t>
            </a:r>
            <a:r>
              <a:rPr lang="zh-CN" altLang="zh-CN" sz="2400" kern="0" dirty="0">
                <a:latin typeface="+mn-ea"/>
                <a:ea typeface="+mn-ea"/>
                <a:cs typeface="Times New Roman" panose="02020603050405020304" pitchFamily="18" charset="0"/>
              </a:rPr>
              <a:t>人；</a:t>
            </a:r>
            <a:r>
              <a:rPr lang="zh-CN" altLang="en-US" sz="2400" kern="0" dirty="0">
                <a:solidFill>
                  <a:srgbClr val="FF0000"/>
                </a:solidFill>
                <a:latin typeface="+mn-ea"/>
                <a:ea typeface="+mn-ea"/>
                <a:cs typeface="Times New Roman" panose="02020603050405020304" pitchFamily="18" charset="0"/>
              </a:rPr>
              <a:t>（</a:t>
            </a:r>
            <a:r>
              <a:rPr lang="zh-CN" altLang="zh-CN" sz="2400" dirty="0">
                <a:solidFill>
                  <a:srgbClr val="FF0000"/>
                </a:solidFill>
              </a:rPr>
              <a:t>山东新泰联合化工 </a:t>
            </a:r>
            <a:r>
              <a:rPr lang="en-US" altLang="zh-CN" sz="2400" dirty="0">
                <a:solidFill>
                  <a:srgbClr val="FF0000"/>
                </a:solidFill>
              </a:rPr>
              <a:t>“11•19”</a:t>
            </a:r>
            <a:r>
              <a:rPr lang="zh-CN" altLang="zh-CN" sz="2400" dirty="0">
                <a:solidFill>
                  <a:srgbClr val="FF0000"/>
                </a:solidFill>
              </a:rPr>
              <a:t>重大爆燃事故</a:t>
            </a:r>
            <a:r>
              <a:rPr lang="zh-CN" altLang="en-US" sz="2400" dirty="0">
                <a:solidFill>
                  <a:srgbClr val="FF0000"/>
                </a:solidFill>
              </a:rPr>
              <a:t>）</a:t>
            </a:r>
            <a:endParaRPr lang="zh-CN" altLang="zh-CN" sz="2400" kern="100" dirty="0">
              <a:solidFill>
                <a:srgbClr val="FF0000"/>
              </a:solidFill>
              <a:latin typeface="+mn-ea"/>
              <a:ea typeface="+mn-ea"/>
              <a:cs typeface="Times New Roman" panose="02020603050405020304" pitchFamily="18" charset="0"/>
            </a:endParaRPr>
          </a:p>
          <a:p>
            <a:pPr>
              <a:lnSpc>
                <a:spcPts val="3600"/>
              </a:lnSpc>
            </a:pPr>
            <a:r>
              <a:rPr lang="zh-CN" altLang="zh-CN" sz="2400" kern="0" dirty="0">
                <a:latin typeface="+mn-ea"/>
                <a:ea typeface="+mn-ea"/>
                <a:cs typeface="Times New Roman" panose="02020603050405020304" pitchFamily="18" charset="0"/>
              </a:rPr>
              <a:t>（</a:t>
            </a:r>
            <a:r>
              <a:rPr lang="en-US" altLang="zh-CN" sz="2400" kern="0" dirty="0">
                <a:latin typeface="+mn-ea"/>
                <a:ea typeface="+mn-ea"/>
                <a:cs typeface="Times New Roman" panose="02020603050405020304" pitchFamily="18" charset="0"/>
              </a:rPr>
              <a:t>4</a:t>
            </a:r>
            <a:r>
              <a:rPr lang="zh-CN" altLang="zh-CN" sz="2400" kern="0" dirty="0">
                <a:latin typeface="+mn-ea"/>
                <a:ea typeface="+mn-ea"/>
                <a:cs typeface="Times New Roman" panose="02020603050405020304" pitchFamily="18" charset="0"/>
              </a:rPr>
              <a:t>）装置出现泄漏等异常状况时，严格控制现场人员数量。</a:t>
            </a:r>
            <a:endParaRPr lang="zh-CN" altLang="en-US" sz="2400" dirty="0">
              <a:latin typeface="+mn-ea"/>
              <a:ea typeface="+mn-ea"/>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dirty="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799856" y="522645"/>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1.5</a:t>
            </a:r>
            <a:r>
              <a:rPr lang="zh-CN" altLang="en-US" sz="2400" kern="0" dirty="0">
                <a:latin typeface="黑体" panose="02010609060101010101" pitchFamily="49" charset="-122"/>
                <a:ea typeface="黑体" panose="02010609060101010101" pitchFamily="49" charset="-122"/>
              </a:rPr>
              <a:t>安全风险管理</a:t>
            </a:r>
            <a:endParaRPr lang="zh-CN" altLang="en-US" sz="2400" dirty="0">
              <a:latin typeface="黑体" panose="02010609060101010101" pitchFamily="49" charset="-122"/>
              <a:ea typeface="黑体" panose="02010609060101010101" pitchFamily="49" charset="-122"/>
            </a:endParaRPr>
          </a:p>
        </p:txBody>
      </p:sp>
      <p:sp>
        <p:nvSpPr>
          <p:cNvPr id="3" name="文本框 2"/>
          <p:cNvSpPr txBox="1"/>
          <p:nvPr/>
        </p:nvSpPr>
        <p:spPr>
          <a:xfrm>
            <a:off x="8360696" y="522645"/>
            <a:ext cx="2074607" cy="461665"/>
          </a:xfrm>
          <a:prstGeom prst="rect">
            <a:avLst/>
          </a:prstGeom>
          <a:solidFill>
            <a:schemeClr val="accent6">
              <a:lumMod val="20000"/>
              <a:lumOff val="80000"/>
            </a:schemeClr>
          </a:solidFill>
        </p:spPr>
        <p:txBody>
          <a:bodyPr wrap="none" rtlCol="0">
            <a:spAutoFit/>
          </a:bodyPr>
          <a:lstStyle/>
          <a:p>
            <a:r>
              <a:rPr lang="en-US" altLang="zh-CN" sz="2400" dirty="0"/>
              <a:t>18</a:t>
            </a:r>
            <a:r>
              <a:rPr lang="zh-CN" altLang="en-US" sz="2400" dirty="0"/>
              <a:t>项检查内容</a:t>
            </a:r>
            <a:endParaRPr lang="zh-CN" altLang="en-US" sz="2400" dirty="0"/>
          </a:p>
        </p:txBody>
      </p:sp>
      <p:sp>
        <p:nvSpPr>
          <p:cNvPr id="6" name="矩形 5"/>
          <p:cNvSpPr/>
          <p:nvPr/>
        </p:nvSpPr>
        <p:spPr>
          <a:xfrm>
            <a:off x="623392" y="1340768"/>
            <a:ext cx="6037230" cy="461665"/>
          </a:xfrm>
          <a:prstGeom prst="rect">
            <a:avLst/>
          </a:prstGeom>
        </p:spPr>
        <p:txBody>
          <a:bodyPr wrap="none">
            <a:spAutoFit/>
          </a:bodyPr>
          <a:lstStyle/>
          <a:p>
            <a:r>
              <a:rPr lang="zh-CN" altLang="zh-CN" sz="2400" dirty="0">
                <a:latin typeface="Cambria" panose="02040503050406030204" pitchFamily="18" charset="0"/>
                <a:ea typeface="华文中宋" panose="02010600040101010101" pitchFamily="2" charset="-122"/>
                <a:cs typeface="Times New Roman" panose="02020603050405020304" pitchFamily="18" charset="0"/>
              </a:rPr>
              <a:t>新疆宜化化工有限公司</a:t>
            </a:r>
            <a:r>
              <a:rPr lang="en-US" altLang="zh-CN" sz="2400" dirty="0">
                <a:latin typeface="Cambria" panose="02040503050406030204" pitchFamily="18" charset="0"/>
                <a:ea typeface="华文中宋" panose="02010600040101010101" pitchFamily="2" charset="-122"/>
                <a:cs typeface="Times New Roman" panose="02020603050405020304" pitchFamily="18" charset="0"/>
              </a:rPr>
              <a:t>“7•26”</a:t>
            </a:r>
            <a:r>
              <a:rPr lang="zh-CN" altLang="zh-CN" sz="2400" dirty="0">
                <a:latin typeface="Cambria" panose="02040503050406030204" pitchFamily="18" charset="0"/>
                <a:ea typeface="华文中宋" panose="02010600040101010101" pitchFamily="2" charset="-122"/>
                <a:cs typeface="Times New Roman" panose="02020603050405020304" pitchFamily="18" charset="0"/>
              </a:rPr>
              <a:t>较大燃爆事故</a:t>
            </a:r>
            <a:endParaRPr lang="zh-CN" altLang="en-US" sz="2400" dirty="0"/>
          </a:p>
        </p:txBody>
      </p:sp>
      <p:sp>
        <p:nvSpPr>
          <p:cNvPr id="7" name="矩形 6"/>
          <p:cNvSpPr/>
          <p:nvPr/>
        </p:nvSpPr>
        <p:spPr>
          <a:xfrm>
            <a:off x="509568" y="1844824"/>
            <a:ext cx="11017223" cy="4198650"/>
          </a:xfrm>
          <a:prstGeom prst="rect">
            <a:avLst/>
          </a:prstGeom>
          <a:ln>
            <a:solidFill>
              <a:schemeClr val="accent1"/>
            </a:solidFill>
          </a:ln>
        </p:spPr>
        <p:txBody>
          <a:bodyPr wrap="square">
            <a:spAutoFit/>
          </a:bodyPr>
          <a:lstStyle/>
          <a:p>
            <a:pPr>
              <a:lnSpc>
                <a:spcPts val="3600"/>
              </a:lnSpc>
            </a:pPr>
            <a:r>
              <a:rPr lang="en-US" altLang="zh-CN" sz="2400" dirty="0"/>
              <a:t>        </a:t>
            </a:r>
            <a:r>
              <a:rPr lang="zh-CN" altLang="zh-CN" sz="2400" dirty="0"/>
              <a:t>新疆宜化能源事业部开始逐步对停产的造气车间进行复产工作</a:t>
            </a:r>
            <a:r>
              <a:rPr lang="zh-CN" altLang="en-US" sz="2400" dirty="0"/>
              <a:t>期间，</a:t>
            </a:r>
            <a:r>
              <a:rPr lang="zh-CN" altLang="zh-CN" sz="2400" dirty="0">
                <a:solidFill>
                  <a:srgbClr val="000000"/>
                </a:solidFill>
                <a:latin typeface="Times New Roman" panose="02020603050405020304" pitchFamily="18" charset="0"/>
                <a:ea typeface="仿宋_GB2312"/>
                <a:cs typeface="Times New Roman" panose="02020603050405020304" pitchFamily="18" charset="0"/>
              </a:rPr>
              <a:t>操作人员违规将放煤通道三道阀门同时打开，致使放煤落差高达</a:t>
            </a:r>
            <a:r>
              <a:rPr lang="en-US" altLang="zh-CN" sz="2400" dirty="0">
                <a:solidFill>
                  <a:srgbClr val="000000"/>
                </a:solidFill>
                <a:latin typeface="Times New Roman" panose="02020603050405020304" pitchFamily="18" charset="0"/>
                <a:ea typeface="仿宋_GB2312"/>
              </a:rPr>
              <a:t>13m</a:t>
            </a:r>
            <a:r>
              <a:rPr lang="zh-CN" altLang="zh-CN" sz="2400" dirty="0">
                <a:solidFill>
                  <a:srgbClr val="000000"/>
                </a:solidFill>
                <a:latin typeface="Times New Roman" panose="02020603050405020304" pitchFamily="18" charset="0"/>
                <a:ea typeface="仿宋_GB2312"/>
                <a:cs typeface="Times New Roman" panose="02020603050405020304" pitchFamily="18" charset="0"/>
              </a:rPr>
              <a:t>，放煤过程中大量煤尘形成了爆炸浓度的煤尘云，在富氧条件下，遇到阴燃的煤粉，发生了燃爆。</a:t>
            </a:r>
            <a:r>
              <a:rPr lang="zh-CN" altLang="zh-CN" sz="2400" dirty="0"/>
              <a:t>事故当场造成</a:t>
            </a:r>
            <a:r>
              <a:rPr lang="en-US" altLang="zh-CN" sz="2400" dirty="0"/>
              <a:t>32</a:t>
            </a:r>
            <a:r>
              <a:rPr lang="zh-CN" altLang="zh-CN" sz="2400" dirty="0"/>
              <a:t>人受伤，截止</a:t>
            </a:r>
            <a:r>
              <a:rPr lang="en-US" altLang="zh-CN" sz="2400" dirty="0"/>
              <a:t>2017</a:t>
            </a:r>
            <a:r>
              <a:rPr lang="zh-CN" altLang="zh-CN" sz="2400" dirty="0"/>
              <a:t>年</a:t>
            </a:r>
            <a:r>
              <a:rPr lang="en-US" altLang="zh-CN" sz="2400" dirty="0"/>
              <a:t>8</a:t>
            </a:r>
            <a:r>
              <a:rPr lang="zh-CN" altLang="zh-CN" sz="2400" dirty="0"/>
              <a:t>月</a:t>
            </a:r>
            <a:r>
              <a:rPr lang="en-US" altLang="zh-CN" sz="2400" dirty="0"/>
              <a:t>25</a:t>
            </a:r>
            <a:r>
              <a:rPr lang="zh-CN" altLang="zh-CN" sz="2400" dirty="0"/>
              <a:t>日，事故共造成</a:t>
            </a:r>
            <a:r>
              <a:rPr lang="en-US" altLang="zh-CN" sz="2400" dirty="0"/>
              <a:t>5</a:t>
            </a:r>
            <a:r>
              <a:rPr lang="zh-CN" altLang="zh-CN" sz="2400" dirty="0"/>
              <a:t>人死亡、</a:t>
            </a:r>
            <a:r>
              <a:rPr lang="en-US" altLang="zh-CN" sz="2400" dirty="0"/>
              <a:t>15</a:t>
            </a:r>
            <a:r>
              <a:rPr lang="zh-CN" altLang="zh-CN" sz="2400" dirty="0"/>
              <a:t>人重伤、</a:t>
            </a:r>
            <a:r>
              <a:rPr lang="en-US" altLang="zh-CN" sz="2400" dirty="0"/>
              <a:t>12</a:t>
            </a:r>
            <a:r>
              <a:rPr lang="zh-CN" altLang="zh-CN" sz="2400" dirty="0"/>
              <a:t>人轻伤</a:t>
            </a:r>
            <a:r>
              <a:rPr lang="zh-CN" altLang="en-US" sz="2400" dirty="0"/>
              <a:t>。</a:t>
            </a:r>
            <a:r>
              <a:rPr lang="zh-CN" altLang="zh-CN" sz="2400" dirty="0"/>
              <a:t> 新疆宜化能源事业部未按照《造气系统停车方案》，将停用的</a:t>
            </a:r>
            <a:r>
              <a:rPr lang="en-US" altLang="zh-CN" sz="2400" dirty="0"/>
              <a:t>12</a:t>
            </a:r>
            <a:r>
              <a:rPr lang="zh-CN" altLang="zh-CN" sz="2400" dirty="0"/>
              <a:t>号造气炉氧气管道进行隔离，</a:t>
            </a:r>
            <a:r>
              <a:rPr lang="zh-CN" altLang="en-US" sz="2400" dirty="0"/>
              <a:t>未</a:t>
            </a:r>
            <a:r>
              <a:rPr lang="zh-CN" altLang="zh-CN" sz="2400" dirty="0"/>
              <a:t>将煤仓中的煤粉及时清理，</a:t>
            </a:r>
            <a:r>
              <a:rPr lang="en-US" altLang="zh-CN" sz="2400" dirty="0"/>
              <a:t>12</a:t>
            </a:r>
            <a:r>
              <a:rPr lang="zh-CN" altLang="zh-CN" sz="2400" dirty="0"/>
              <a:t>号造气炉煤仓中的煤粉放置长达</a:t>
            </a:r>
            <a:r>
              <a:rPr lang="en-US" altLang="zh-CN" sz="2400" dirty="0"/>
              <a:t>3</a:t>
            </a:r>
            <a:r>
              <a:rPr lang="zh-CN" altLang="zh-CN" sz="2400" dirty="0"/>
              <a:t>个多月，致使煤粉在富氧环境下发生了阴燃</a:t>
            </a:r>
            <a:r>
              <a:rPr lang="zh-CN" altLang="en-US" sz="2400" dirty="0"/>
              <a:t>。</a:t>
            </a:r>
            <a:r>
              <a:rPr lang="zh-CN" altLang="zh-CN" sz="2400" dirty="0"/>
              <a:t>事故发生时，有一家承包商正在南造气车间进行复产前的检修作业，还有几家承包商作业人员正在南造气车间内外进行管道防腐保温作业，总人数有</a:t>
            </a:r>
            <a:r>
              <a:rPr lang="en-US" altLang="zh-CN" sz="2400" dirty="0"/>
              <a:t>135</a:t>
            </a:r>
            <a:r>
              <a:rPr lang="zh-CN" altLang="zh-CN" sz="2400" dirty="0"/>
              <a:t>人。</a:t>
            </a:r>
            <a:endParaRPr lang="zh-CN" altLang="en-US" sz="2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dirty="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799856" y="522645"/>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1.5</a:t>
            </a:r>
            <a:r>
              <a:rPr lang="zh-CN" altLang="en-US" sz="2400" kern="0" dirty="0">
                <a:latin typeface="黑体" panose="02010609060101010101" pitchFamily="49" charset="-122"/>
                <a:ea typeface="黑体" panose="02010609060101010101" pitchFamily="49" charset="-122"/>
              </a:rPr>
              <a:t>安全风险管理</a:t>
            </a:r>
            <a:endParaRPr lang="zh-CN" altLang="en-US" sz="2400" dirty="0">
              <a:latin typeface="黑体" panose="02010609060101010101" pitchFamily="49" charset="-122"/>
              <a:ea typeface="黑体" panose="02010609060101010101" pitchFamily="49" charset="-122"/>
            </a:endParaRPr>
          </a:p>
        </p:txBody>
      </p:sp>
      <p:sp>
        <p:nvSpPr>
          <p:cNvPr id="3" name="文本框 2"/>
          <p:cNvSpPr txBox="1"/>
          <p:nvPr/>
        </p:nvSpPr>
        <p:spPr>
          <a:xfrm>
            <a:off x="8360696" y="522645"/>
            <a:ext cx="2074607" cy="461665"/>
          </a:xfrm>
          <a:prstGeom prst="rect">
            <a:avLst/>
          </a:prstGeom>
          <a:solidFill>
            <a:schemeClr val="accent6">
              <a:lumMod val="20000"/>
              <a:lumOff val="80000"/>
            </a:schemeClr>
          </a:solidFill>
        </p:spPr>
        <p:txBody>
          <a:bodyPr wrap="none" rtlCol="0">
            <a:spAutoFit/>
          </a:bodyPr>
          <a:lstStyle/>
          <a:p>
            <a:r>
              <a:rPr lang="en-US" altLang="zh-CN" sz="2400" dirty="0"/>
              <a:t>18</a:t>
            </a:r>
            <a:r>
              <a:rPr lang="zh-CN" altLang="en-US" sz="2400" dirty="0"/>
              <a:t>项检查内容</a:t>
            </a:r>
            <a:endParaRPr lang="zh-CN" altLang="en-US" sz="2400" dirty="0"/>
          </a:p>
        </p:txBody>
      </p:sp>
      <p:sp>
        <p:nvSpPr>
          <p:cNvPr id="6" name="矩形 5"/>
          <p:cNvSpPr/>
          <p:nvPr/>
        </p:nvSpPr>
        <p:spPr>
          <a:xfrm>
            <a:off x="623392" y="1340768"/>
            <a:ext cx="7848872" cy="461665"/>
          </a:xfrm>
          <a:prstGeom prst="rect">
            <a:avLst/>
          </a:prstGeom>
        </p:spPr>
        <p:txBody>
          <a:bodyPr wrap="square">
            <a:spAutoFit/>
          </a:bodyPr>
          <a:lstStyle/>
          <a:p>
            <a:r>
              <a:rPr lang="zh-CN" altLang="en-US" sz="2400" dirty="0">
                <a:latin typeface="Cambria" panose="02040503050406030204" pitchFamily="18" charset="0"/>
                <a:ea typeface="华文中宋" panose="02010600040101010101" pitchFamily="2" charset="-122"/>
                <a:cs typeface="Times New Roman" panose="02020603050405020304" pitchFamily="18" charset="0"/>
              </a:rPr>
              <a:t>山东新泰联合化工有限公司“</a:t>
            </a:r>
            <a:r>
              <a:rPr lang="en-US" altLang="zh-CN" sz="2400" dirty="0">
                <a:latin typeface="Cambria" panose="02040503050406030204" pitchFamily="18" charset="0"/>
                <a:ea typeface="华文中宋" panose="02010600040101010101" pitchFamily="2" charset="-122"/>
                <a:cs typeface="Times New Roman" panose="02020603050405020304" pitchFamily="18" charset="0"/>
              </a:rPr>
              <a:t>11•19”</a:t>
            </a:r>
            <a:r>
              <a:rPr lang="zh-CN" altLang="en-US" sz="2400" dirty="0">
                <a:latin typeface="Cambria" panose="02040503050406030204" pitchFamily="18" charset="0"/>
                <a:ea typeface="华文中宋" panose="02010600040101010101" pitchFamily="2" charset="-122"/>
                <a:cs typeface="Times New Roman" panose="02020603050405020304" pitchFamily="18" charset="0"/>
              </a:rPr>
              <a:t>重大爆燃事故</a:t>
            </a:r>
            <a:endParaRPr lang="zh-CN" altLang="en-US" sz="2400" dirty="0">
              <a:latin typeface="Cambria" panose="02040503050406030204" pitchFamily="18" charset="0"/>
              <a:ea typeface="华文中宋" panose="02010600040101010101" pitchFamily="2" charset="-122"/>
              <a:cs typeface="Times New Roman" panose="02020603050405020304" pitchFamily="18" charset="0"/>
            </a:endParaRPr>
          </a:p>
        </p:txBody>
      </p:sp>
      <p:sp>
        <p:nvSpPr>
          <p:cNvPr id="7" name="矩形 6"/>
          <p:cNvSpPr/>
          <p:nvPr/>
        </p:nvSpPr>
        <p:spPr>
          <a:xfrm>
            <a:off x="509568" y="1988840"/>
            <a:ext cx="11347072" cy="4247317"/>
          </a:xfrm>
          <a:prstGeom prst="rect">
            <a:avLst/>
          </a:prstGeom>
          <a:ln>
            <a:solidFill>
              <a:schemeClr val="accent1"/>
            </a:solidFill>
          </a:ln>
        </p:spPr>
        <p:txBody>
          <a:bodyPr wrap="square">
            <a:spAutoFit/>
          </a:bodyPr>
          <a:lstStyle/>
          <a:p>
            <a:pPr indent="406400" algn="just">
              <a:lnSpc>
                <a:spcPts val="3600"/>
              </a:lnSpc>
              <a:spcAft>
                <a:spcPts val="0"/>
              </a:spcAft>
            </a:pPr>
            <a:r>
              <a:rPr lang="en-US" altLang="zh-CN" sz="2000" dirty="0"/>
              <a:t>   2011</a:t>
            </a:r>
            <a:r>
              <a:rPr lang="zh-CN" altLang="zh-CN" sz="2000" dirty="0"/>
              <a:t>年</a:t>
            </a:r>
            <a:r>
              <a:rPr lang="en-US" altLang="zh-CN" sz="2000" dirty="0"/>
              <a:t>11</a:t>
            </a:r>
            <a:r>
              <a:rPr lang="zh-CN" altLang="zh-CN" sz="2000" dirty="0"/>
              <a:t>月</a:t>
            </a:r>
            <a:r>
              <a:rPr lang="en-US" altLang="zh-CN" sz="2000" dirty="0"/>
              <a:t>19</a:t>
            </a:r>
            <a:r>
              <a:rPr lang="zh-CN" altLang="zh-CN" sz="2000" dirty="0"/>
              <a:t>日</a:t>
            </a:r>
            <a:r>
              <a:rPr lang="en-US" altLang="zh-CN" sz="2000" dirty="0"/>
              <a:t>13</a:t>
            </a:r>
            <a:r>
              <a:rPr lang="zh-CN" altLang="zh-CN" sz="2000" dirty="0"/>
              <a:t>时</a:t>
            </a:r>
            <a:r>
              <a:rPr lang="en-US" altLang="zh-CN" sz="2000" dirty="0"/>
              <a:t>56</a:t>
            </a:r>
            <a:r>
              <a:rPr lang="zh-CN" altLang="zh-CN" sz="2000" dirty="0"/>
              <a:t>分许，山东新泰联合化工有限公司尿素车间在停车检修三聚氰胺生产装置的道生油冷凝器过程中发生重大爆燃事故，造成</a:t>
            </a:r>
            <a:r>
              <a:rPr lang="en-US" altLang="zh-CN" sz="2000" dirty="0"/>
              <a:t>15</a:t>
            </a:r>
            <a:r>
              <a:rPr lang="zh-CN" altLang="zh-CN" sz="2000" dirty="0"/>
              <a:t>人死亡，</a:t>
            </a:r>
            <a:r>
              <a:rPr lang="en-US" altLang="zh-CN" sz="2000" dirty="0"/>
              <a:t>4</a:t>
            </a:r>
            <a:r>
              <a:rPr lang="zh-CN" altLang="zh-CN" sz="2000" dirty="0"/>
              <a:t>人受伤</a:t>
            </a:r>
            <a:r>
              <a:rPr lang="zh-CN" altLang="en-US" sz="2000" dirty="0"/>
              <a:t>。</a:t>
            </a:r>
            <a:r>
              <a:rPr lang="zh-CN" altLang="zh-CN" sz="2000" kern="100" dirty="0">
                <a:latin typeface="Times New Roman" panose="02020603050405020304" pitchFamily="18" charset="0"/>
                <a:ea typeface="仿宋_GB2312"/>
              </a:rPr>
              <a:t>在道生油冷凝器维修过程中，未采取可靠的防止试压水进入热气冷却器道生油内的安全措施，因检修人员操作不当，造成四楼平台道生油冷凝器壳程内的水灌入三楼平台热气冷却器壳程内，与高温道生油混合后迅速汽化，水蒸汽夹带道生油从道生油冷凝器的进气口和出液口法兰间喷出，与空气形成爆炸性混合物，遇点火源发生爆燃。</a:t>
            </a:r>
            <a:endParaRPr lang="en-US" altLang="zh-CN" sz="2000" kern="100" dirty="0">
              <a:latin typeface="Times New Roman" panose="02020603050405020304" pitchFamily="18" charset="0"/>
              <a:ea typeface="仿宋_GB2312"/>
            </a:endParaRPr>
          </a:p>
          <a:p>
            <a:pPr indent="406400" algn="just">
              <a:lnSpc>
                <a:spcPts val="3600"/>
              </a:lnSpc>
              <a:spcAft>
                <a:spcPts val="0"/>
              </a:spcAft>
            </a:pPr>
            <a:r>
              <a:rPr lang="zh-CN" altLang="en-US" sz="2000" kern="100" dirty="0">
                <a:latin typeface="Times New Roman" panose="02020603050405020304" pitchFamily="18" charset="0"/>
                <a:ea typeface="宋体" panose="02010600030101010101" pitchFamily="2" charset="-122"/>
              </a:rPr>
              <a:t>   为尽快恢复生产，赶工期、抢速度，组织了</a:t>
            </a:r>
            <a:r>
              <a:rPr lang="zh-CN" altLang="en-US" sz="2000" kern="100" dirty="0">
                <a:solidFill>
                  <a:srgbClr val="FF0000"/>
                </a:solidFill>
                <a:latin typeface="Times New Roman" panose="02020603050405020304" pitchFamily="18" charset="0"/>
                <a:ea typeface="宋体" panose="02010600030101010101" pitchFamily="2" charset="-122"/>
              </a:rPr>
              <a:t>尿素车间两个班</a:t>
            </a:r>
            <a:r>
              <a:rPr lang="zh-CN" altLang="en-US" sz="2000" kern="100" dirty="0">
                <a:latin typeface="Times New Roman" panose="02020603050405020304" pitchFamily="18" charset="0"/>
                <a:ea typeface="宋体" panose="02010600030101010101" pitchFamily="2" charset="-122"/>
              </a:rPr>
              <a:t>的保全员参加维修，事故发生时</a:t>
            </a:r>
            <a:r>
              <a:rPr lang="zh-CN" altLang="en-US" sz="2000" kern="100" dirty="0">
                <a:solidFill>
                  <a:srgbClr val="FF0000"/>
                </a:solidFill>
                <a:latin typeface="Times New Roman" panose="02020603050405020304" pitchFamily="18" charset="0"/>
                <a:ea typeface="宋体" panose="02010600030101010101" pitchFamily="2" charset="-122"/>
              </a:rPr>
              <a:t>共有</a:t>
            </a:r>
            <a:r>
              <a:rPr lang="en-US" altLang="zh-CN" sz="2000" kern="100" dirty="0">
                <a:solidFill>
                  <a:srgbClr val="FF0000"/>
                </a:solidFill>
                <a:latin typeface="Times New Roman" panose="02020603050405020304" pitchFamily="18" charset="0"/>
                <a:ea typeface="宋体" panose="02010600030101010101" pitchFamily="2" charset="-122"/>
              </a:rPr>
              <a:t>20</a:t>
            </a:r>
            <a:r>
              <a:rPr lang="zh-CN" altLang="en-US" sz="2000" kern="100" dirty="0">
                <a:solidFill>
                  <a:srgbClr val="FF0000"/>
                </a:solidFill>
                <a:latin typeface="Times New Roman" panose="02020603050405020304" pitchFamily="18" charset="0"/>
                <a:ea typeface="宋体" panose="02010600030101010101" pitchFamily="2" charset="-122"/>
              </a:rPr>
              <a:t>人在三楼和四楼平台作业</a:t>
            </a:r>
            <a:r>
              <a:rPr lang="zh-CN" altLang="en-US" sz="2000" kern="100" dirty="0">
                <a:latin typeface="Times New Roman" panose="02020603050405020304" pitchFamily="18" charset="0"/>
                <a:ea typeface="宋体" panose="02010600030101010101" pitchFamily="2" charset="-122"/>
              </a:rPr>
              <a:t>，设备焊接、水压试验、安装拆卸交叉进行，一部分人作业，另一部分人休息，现场管理十分混乱。</a:t>
            </a:r>
            <a:endParaRPr lang="zh-CN" altLang="zh-CN" sz="2000" kern="100" dirty="0">
              <a:effectLst/>
              <a:latin typeface="Times New Roman" panose="02020603050405020304" pitchFamily="18"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dirty="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799856" y="522645"/>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1.5</a:t>
            </a:r>
            <a:r>
              <a:rPr lang="zh-CN" altLang="en-US" sz="2400" kern="0" dirty="0">
                <a:latin typeface="黑体" panose="02010609060101010101" pitchFamily="49" charset="-122"/>
                <a:ea typeface="黑体" panose="02010609060101010101" pitchFamily="49" charset="-122"/>
              </a:rPr>
              <a:t>安全风险管理</a:t>
            </a:r>
            <a:endParaRPr lang="zh-CN" altLang="en-US" sz="2400" dirty="0">
              <a:latin typeface="黑体" panose="02010609060101010101" pitchFamily="49" charset="-122"/>
              <a:ea typeface="黑体" panose="02010609060101010101" pitchFamily="49" charset="-122"/>
            </a:endParaRPr>
          </a:p>
        </p:txBody>
      </p:sp>
      <p:sp>
        <p:nvSpPr>
          <p:cNvPr id="3" name="文本框 2"/>
          <p:cNvSpPr txBox="1"/>
          <p:nvPr/>
        </p:nvSpPr>
        <p:spPr>
          <a:xfrm>
            <a:off x="8360696" y="522645"/>
            <a:ext cx="2074607" cy="461665"/>
          </a:xfrm>
          <a:prstGeom prst="rect">
            <a:avLst/>
          </a:prstGeom>
          <a:solidFill>
            <a:schemeClr val="accent6">
              <a:lumMod val="20000"/>
              <a:lumOff val="80000"/>
            </a:schemeClr>
          </a:solidFill>
        </p:spPr>
        <p:txBody>
          <a:bodyPr wrap="none" rtlCol="0">
            <a:spAutoFit/>
          </a:bodyPr>
          <a:lstStyle/>
          <a:p>
            <a:r>
              <a:rPr lang="en-US" altLang="zh-CN" sz="2400" dirty="0"/>
              <a:t>18</a:t>
            </a:r>
            <a:r>
              <a:rPr lang="zh-CN" altLang="en-US" sz="2400" dirty="0"/>
              <a:t>项检查内容</a:t>
            </a:r>
            <a:endParaRPr lang="zh-CN" altLang="en-US" sz="2400" dirty="0"/>
          </a:p>
        </p:txBody>
      </p:sp>
      <p:graphicFrame>
        <p:nvGraphicFramePr>
          <p:cNvPr id="8" name="表格 7"/>
          <p:cNvGraphicFramePr>
            <a:graphicFrameLocks noGrp="1"/>
          </p:cNvGraphicFramePr>
          <p:nvPr/>
        </p:nvGraphicFramePr>
        <p:xfrm>
          <a:off x="971980" y="1700808"/>
          <a:ext cx="10308596" cy="2743200"/>
        </p:xfrm>
        <a:graphic>
          <a:graphicData uri="http://schemas.openxmlformats.org/drawingml/2006/table">
            <a:tbl>
              <a:tblPr>
                <a:tableStyleId>{5C22544A-7EE6-4342-B048-85BDC9FD1C3A}</a:tableStyleId>
              </a:tblPr>
              <a:tblGrid>
                <a:gridCol w="10308596"/>
              </a:tblGrid>
              <a:tr h="288290">
                <a:tc>
                  <a:txBody>
                    <a:bodyPr/>
                    <a:lstStyle/>
                    <a:p>
                      <a:pPr algn="just">
                        <a:lnSpc>
                          <a:spcPts val="3600"/>
                        </a:lnSpc>
                        <a:spcBef>
                          <a:spcPts val="600"/>
                        </a:spcBef>
                        <a:spcAft>
                          <a:spcPts val="600"/>
                        </a:spcAft>
                      </a:pPr>
                      <a:r>
                        <a:rPr lang="en-US" altLang="zh-CN" sz="2400" b="1" kern="0" dirty="0">
                          <a:effectLst/>
                        </a:rPr>
                        <a:t>     6.</a:t>
                      </a:r>
                      <a:r>
                        <a:rPr lang="zh-CN" sz="2400" b="1" kern="0" dirty="0">
                          <a:effectLst/>
                        </a:rPr>
                        <a:t>企业应对可能存在安全风险外溢的场所及装置进行分析识别，并采取相应预警措施。</a:t>
                      </a:r>
                      <a:endParaRPr lang="zh-CN" sz="24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tc>
              </a:tr>
              <a:tr h="288290">
                <a:tc>
                  <a:txBody>
                    <a:bodyPr/>
                    <a:lstStyle/>
                    <a:p>
                      <a:pPr algn="just">
                        <a:lnSpc>
                          <a:spcPts val="3600"/>
                        </a:lnSpc>
                        <a:spcBef>
                          <a:spcPts val="600"/>
                        </a:spcBef>
                        <a:spcAft>
                          <a:spcPts val="600"/>
                        </a:spcAft>
                      </a:pPr>
                      <a:r>
                        <a:rPr lang="en-US" altLang="zh-CN" sz="2400" b="1" kern="0" dirty="0">
                          <a:effectLst/>
                        </a:rPr>
                        <a:t>     7.</a:t>
                      </a:r>
                      <a:r>
                        <a:rPr lang="zh-CN" sz="2400" b="1" kern="0" dirty="0">
                          <a:effectLst/>
                        </a:rPr>
                        <a:t>企业应对辨识出的安全风险依据安全风险评价准则确定安全风险等级，并从技术、组织、制度、应急等方面对安全风险进行有效管控。</a:t>
                      </a:r>
                      <a:endParaRPr lang="zh-CN" sz="24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tc>
              </a:tr>
              <a:tr h="288290">
                <a:tc>
                  <a:txBody>
                    <a:bodyPr/>
                    <a:lstStyle/>
                    <a:p>
                      <a:pPr algn="just">
                        <a:lnSpc>
                          <a:spcPts val="3600"/>
                        </a:lnSpc>
                        <a:spcBef>
                          <a:spcPts val="600"/>
                        </a:spcBef>
                        <a:spcAft>
                          <a:spcPts val="600"/>
                        </a:spcAft>
                      </a:pPr>
                      <a:r>
                        <a:rPr lang="en-US" altLang="zh-CN" sz="2400" b="1" kern="0" dirty="0">
                          <a:effectLst/>
                        </a:rPr>
                        <a:t>     8.</a:t>
                      </a:r>
                      <a:r>
                        <a:rPr lang="zh-CN" sz="2400" b="1" kern="0" dirty="0">
                          <a:effectLst/>
                        </a:rPr>
                        <a:t>企业应对安全风险管控措施的有效性实施监控情况进行巡查，发现措施失效后应及时处置。</a:t>
                      </a:r>
                      <a:endParaRPr lang="zh-CN" sz="24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tc>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799856" y="522645"/>
            <a:ext cx="1888659"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1.6</a:t>
            </a:r>
            <a:r>
              <a:rPr lang="zh-CN" altLang="en-US" sz="2400" kern="0" dirty="0">
                <a:latin typeface="黑体" panose="02010609060101010101" pitchFamily="49" charset="-122"/>
                <a:ea typeface="黑体" panose="02010609060101010101" pitchFamily="49" charset="-122"/>
              </a:rPr>
              <a:t>变更管理</a:t>
            </a:r>
            <a:endParaRPr lang="zh-CN" altLang="en-US" sz="2400" dirty="0">
              <a:latin typeface="黑体" panose="02010609060101010101" pitchFamily="49" charset="-122"/>
              <a:ea typeface="黑体" panose="02010609060101010101" pitchFamily="49" charset="-122"/>
            </a:endParaRPr>
          </a:p>
        </p:txBody>
      </p:sp>
      <p:sp>
        <p:nvSpPr>
          <p:cNvPr id="3" name="文本框 2"/>
          <p:cNvSpPr txBox="1"/>
          <p:nvPr/>
        </p:nvSpPr>
        <p:spPr>
          <a:xfrm>
            <a:off x="8360696" y="522645"/>
            <a:ext cx="1903085" cy="461665"/>
          </a:xfrm>
          <a:prstGeom prst="rect">
            <a:avLst/>
          </a:prstGeom>
          <a:solidFill>
            <a:schemeClr val="accent6">
              <a:lumMod val="20000"/>
              <a:lumOff val="80000"/>
            </a:schemeClr>
          </a:solidFill>
        </p:spPr>
        <p:txBody>
          <a:bodyPr wrap="none" rtlCol="0">
            <a:spAutoFit/>
          </a:bodyPr>
          <a:lstStyle/>
          <a:p>
            <a:r>
              <a:rPr lang="en-US" altLang="zh-CN" sz="2400" dirty="0"/>
              <a:t>6</a:t>
            </a:r>
            <a:r>
              <a:rPr lang="zh-CN" altLang="en-US" sz="2400" dirty="0"/>
              <a:t>项检查内容</a:t>
            </a:r>
            <a:endParaRPr lang="zh-CN" altLang="en-US" sz="2400" dirty="0"/>
          </a:p>
        </p:txBody>
      </p:sp>
      <p:graphicFrame>
        <p:nvGraphicFramePr>
          <p:cNvPr id="6" name="表格 5"/>
          <p:cNvGraphicFramePr>
            <a:graphicFrameLocks noGrp="1"/>
          </p:cNvGraphicFramePr>
          <p:nvPr/>
        </p:nvGraphicFramePr>
        <p:xfrm>
          <a:off x="335360" y="2537733"/>
          <a:ext cx="11145439" cy="3483555"/>
        </p:xfrm>
        <a:graphic>
          <a:graphicData uri="http://schemas.openxmlformats.org/drawingml/2006/table">
            <a:tbl>
              <a:tblPr/>
              <a:tblGrid>
                <a:gridCol w="705407"/>
                <a:gridCol w="5429403"/>
                <a:gridCol w="5010629"/>
              </a:tblGrid>
              <a:tr h="678511">
                <a:tc>
                  <a:txBody>
                    <a:bodyPr/>
                    <a:lstStyle/>
                    <a:p>
                      <a:pPr algn="ctr">
                        <a:spcAft>
                          <a:spcPts val="0"/>
                        </a:spcAft>
                      </a:pPr>
                      <a:r>
                        <a:rPr lang="zh-CN" sz="2000" kern="0" dirty="0">
                          <a:effectLst/>
                          <a:latin typeface="黑体" panose="02010609060101010101" pitchFamily="49" charset="-122"/>
                          <a:ea typeface="黑体" panose="02010609060101010101" pitchFamily="49" charset="-122"/>
                          <a:cs typeface="Times New Roman" panose="02020603050405020304" pitchFamily="18" charset="0"/>
                        </a:rPr>
                        <a:t>序号</a:t>
                      </a:r>
                      <a:endParaRPr 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CN" sz="2000" kern="0" dirty="0">
                          <a:effectLst/>
                          <a:latin typeface="黑体" panose="02010609060101010101" pitchFamily="49" charset="-122"/>
                          <a:ea typeface="黑体" panose="02010609060101010101" pitchFamily="49" charset="-122"/>
                          <a:cs typeface="Times New Roman" panose="02020603050405020304" pitchFamily="18" charset="0"/>
                        </a:rPr>
                        <a:t>排查内容</a:t>
                      </a:r>
                      <a:endParaRPr 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CN" sz="2000" kern="0" dirty="0">
                          <a:effectLst/>
                          <a:latin typeface="黑体" panose="02010609060101010101" pitchFamily="49" charset="-122"/>
                          <a:ea typeface="黑体" panose="02010609060101010101" pitchFamily="49" charset="-122"/>
                          <a:cs typeface="Times New Roman" panose="02020603050405020304" pitchFamily="18" charset="0"/>
                        </a:rPr>
                        <a:t>排查依据</a:t>
                      </a:r>
                      <a:endParaRPr 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09721">
                <a:tc>
                  <a:txBody>
                    <a:bodyPr/>
                    <a:lstStyle/>
                    <a:p>
                      <a:pPr algn="ctr">
                        <a:spcAft>
                          <a:spcPts val="0"/>
                        </a:spcAft>
                      </a:pPr>
                      <a:r>
                        <a:rPr lang="en-US" sz="2000" b="1" kern="0">
                          <a:effectLst/>
                          <a:latin typeface="Times New Roman" panose="02020603050405020304" pitchFamily="18" charset="0"/>
                          <a:ea typeface="仿宋_GB2312"/>
                          <a:cs typeface="Times New Roman" panose="02020603050405020304" pitchFamily="18" charset="0"/>
                        </a:rPr>
                        <a:t>4</a:t>
                      </a:r>
                      <a:endParaRPr lang="zh-CN" sz="2000" b="1" kern="10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2000" b="1" kern="0" dirty="0">
                          <a:effectLst/>
                          <a:latin typeface="Times New Roman" panose="02020603050405020304" pitchFamily="18" charset="0"/>
                          <a:ea typeface="仿宋_GB2312"/>
                          <a:cs typeface="Times New Roman" panose="02020603050405020304" pitchFamily="18" charset="0"/>
                        </a:rPr>
                        <a:t>企业应对每项变更在实施后可能产生的安全风险进行全面的分析，制定并落实安全风险管控措施。</a:t>
                      </a:r>
                      <a:endParaRPr 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2000" b="1" kern="0">
                          <a:effectLst/>
                          <a:latin typeface="Times New Roman" panose="02020603050405020304" pitchFamily="18" charset="0"/>
                          <a:ea typeface="仿宋_GB2312"/>
                          <a:cs typeface="Times New Roman" panose="02020603050405020304" pitchFamily="18" charset="0"/>
                        </a:rPr>
                        <a:t>《关于加强化工过程安全管理的指导意见》（安监总管三〔</a:t>
                      </a:r>
                      <a:r>
                        <a:rPr lang="en-US" sz="2000" b="1" kern="0">
                          <a:effectLst/>
                          <a:latin typeface="Times New Roman" panose="02020603050405020304" pitchFamily="18" charset="0"/>
                          <a:ea typeface="仿宋_GB2312"/>
                          <a:cs typeface="Times New Roman" panose="02020603050405020304" pitchFamily="18" charset="0"/>
                        </a:rPr>
                        <a:t>2013</a:t>
                      </a:r>
                      <a:r>
                        <a:rPr lang="zh-CN" sz="2000" b="1" kern="0">
                          <a:effectLst/>
                          <a:latin typeface="Times New Roman" panose="02020603050405020304" pitchFamily="18" charset="0"/>
                          <a:ea typeface="仿宋_GB2312"/>
                          <a:cs typeface="Times New Roman" panose="02020603050405020304" pitchFamily="18" charset="0"/>
                        </a:rPr>
                        <a:t>〕</a:t>
                      </a:r>
                      <a:r>
                        <a:rPr lang="en-US" sz="2000" b="1" kern="0">
                          <a:effectLst/>
                          <a:latin typeface="Times New Roman" panose="02020603050405020304" pitchFamily="18" charset="0"/>
                          <a:ea typeface="仿宋_GB2312"/>
                          <a:cs typeface="Times New Roman" panose="02020603050405020304" pitchFamily="18" charset="0"/>
                        </a:rPr>
                        <a:t>88</a:t>
                      </a:r>
                      <a:r>
                        <a:rPr lang="zh-CN" sz="2000" b="1" kern="0">
                          <a:effectLst/>
                          <a:latin typeface="Times New Roman" panose="02020603050405020304" pitchFamily="18" charset="0"/>
                          <a:ea typeface="仿宋_GB2312"/>
                          <a:cs typeface="Times New Roman" panose="02020603050405020304" pitchFamily="18" charset="0"/>
                        </a:rPr>
                        <a:t>号）第二十二条</a:t>
                      </a:r>
                      <a:endParaRPr lang="zh-CN" sz="2000" b="1" kern="10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95323">
                <a:tc>
                  <a:txBody>
                    <a:bodyPr/>
                    <a:lstStyle/>
                    <a:p>
                      <a:pPr algn="ctr">
                        <a:spcAft>
                          <a:spcPts val="0"/>
                        </a:spcAft>
                      </a:pPr>
                      <a:r>
                        <a:rPr lang="en-US" sz="2000" b="1" kern="0">
                          <a:effectLst/>
                          <a:latin typeface="Times New Roman" panose="02020603050405020304" pitchFamily="18" charset="0"/>
                          <a:ea typeface="仿宋_GB2312"/>
                          <a:cs typeface="Times New Roman" panose="02020603050405020304" pitchFamily="18" charset="0"/>
                        </a:rPr>
                        <a:t>5</a:t>
                      </a:r>
                      <a:endParaRPr lang="zh-CN" sz="2000" b="1" kern="10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2000" b="1" kern="0">
                          <a:effectLst/>
                          <a:latin typeface="Times New Roman" panose="02020603050405020304" pitchFamily="18" charset="0"/>
                          <a:ea typeface="仿宋_GB2312"/>
                          <a:cs typeface="Times New Roman" panose="02020603050405020304" pitchFamily="18" charset="0"/>
                        </a:rPr>
                        <a:t>变更后企业应对相关规程、图纸资料等安全生产信息进行更新，并对相关人员进行培训，以掌握变更内容、安全生产信息更新情况、变更后可能产生的安全风险及采取的管控措施。</a:t>
                      </a:r>
                      <a:endParaRPr lang="zh-CN" sz="2000" b="1" kern="10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2000" b="1" kern="0" dirty="0">
                          <a:effectLst/>
                          <a:latin typeface="Times New Roman" panose="02020603050405020304" pitchFamily="18" charset="0"/>
                          <a:ea typeface="仿宋_GB2312"/>
                          <a:cs typeface="Times New Roman" panose="02020603050405020304" pitchFamily="18" charset="0"/>
                        </a:rPr>
                        <a:t>《关于加强化工过程安全管理的指导意见》（安监总管三〔</a:t>
                      </a:r>
                      <a:r>
                        <a:rPr lang="en-US" sz="2000" b="1" kern="0" dirty="0">
                          <a:effectLst/>
                          <a:latin typeface="Times New Roman" panose="02020603050405020304" pitchFamily="18" charset="0"/>
                          <a:ea typeface="仿宋_GB2312"/>
                          <a:cs typeface="Times New Roman" panose="02020603050405020304" pitchFamily="18" charset="0"/>
                        </a:rPr>
                        <a:t>2013</a:t>
                      </a:r>
                      <a:r>
                        <a:rPr lang="zh-CN" sz="2000" b="1" kern="0" dirty="0">
                          <a:effectLst/>
                          <a:latin typeface="Times New Roman" panose="02020603050405020304" pitchFamily="18" charset="0"/>
                          <a:ea typeface="仿宋_GB2312"/>
                          <a:cs typeface="Times New Roman" panose="02020603050405020304" pitchFamily="18" charset="0"/>
                        </a:rPr>
                        <a:t>〕</a:t>
                      </a:r>
                      <a:r>
                        <a:rPr lang="en-US" sz="2000" b="1" kern="0" dirty="0">
                          <a:effectLst/>
                          <a:latin typeface="Times New Roman" panose="02020603050405020304" pitchFamily="18" charset="0"/>
                          <a:ea typeface="仿宋_GB2312"/>
                          <a:cs typeface="Times New Roman" panose="02020603050405020304" pitchFamily="18" charset="0"/>
                        </a:rPr>
                        <a:t>88</a:t>
                      </a:r>
                      <a:r>
                        <a:rPr lang="zh-CN" sz="2000" b="1" kern="0" dirty="0">
                          <a:effectLst/>
                          <a:latin typeface="Times New Roman" panose="02020603050405020304" pitchFamily="18" charset="0"/>
                          <a:ea typeface="仿宋_GB2312"/>
                          <a:cs typeface="Times New Roman" panose="02020603050405020304" pitchFamily="18" charset="0"/>
                        </a:rPr>
                        <a:t>号）第二十三、二十四条</a:t>
                      </a:r>
                      <a:endParaRPr 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文本框 4"/>
          <p:cNvSpPr txBox="1"/>
          <p:nvPr/>
        </p:nvSpPr>
        <p:spPr>
          <a:xfrm>
            <a:off x="335361" y="1268760"/>
            <a:ext cx="11145438" cy="1015663"/>
          </a:xfrm>
          <a:prstGeom prst="rect">
            <a:avLst/>
          </a:prstGeom>
          <a:solidFill>
            <a:schemeClr val="bg1">
              <a:lumMod val="95000"/>
            </a:schemeClr>
          </a:solidFill>
        </p:spPr>
        <p:txBody>
          <a:bodyPr wrap="square" rtlCol="0">
            <a:spAutoFit/>
          </a:bodyPr>
          <a:lstStyle/>
          <a:p>
            <a:r>
              <a:rPr lang="zh-CN" altLang="en-US" sz="2000" dirty="0">
                <a:latin typeface="黑体" panose="02010609060101010101" pitchFamily="49" charset="-122"/>
                <a:ea typeface="黑体" panose="02010609060101010101" pitchFamily="49" charset="-122"/>
              </a:rPr>
              <a:t>本子表中明确了变更管理的制度、范围、申请、审批、建档的综合管理要求，而各专业的技术变更由各专业承担，在各专业检查表中以不同形式体现。加强了变更风险分析与管控以及连带变更的重要性。</a:t>
            </a:r>
            <a:endParaRPr lang="zh-CN" altLang="en-US" sz="20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79376" y="404664"/>
            <a:ext cx="7632848" cy="568841"/>
          </a:xfrm>
          <a:prstGeom prst="rect">
            <a:avLst/>
          </a:prstGeom>
          <a:solidFill>
            <a:schemeClr val="accent1"/>
          </a:solidFill>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zh-CN" altLang="en-US" sz="2700" dirty="0">
                <a:latin typeface="黑体" panose="02010609060101010101" pitchFamily="49" charset="-122"/>
                <a:ea typeface="黑体" panose="02010609060101010101" pitchFamily="49" charset="-122"/>
              </a:rPr>
              <a:t>连云港聚鑫生物科技有限公司“</a:t>
            </a:r>
            <a:r>
              <a:rPr lang="en-US" altLang="zh-CN" sz="2700" dirty="0">
                <a:latin typeface="黑体" panose="02010609060101010101" pitchFamily="49" charset="-122"/>
                <a:ea typeface="黑体" panose="02010609060101010101" pitchFamily="49" charset="-122"/>
              </a:rPr>
              <a:t>12•9”</a:t>
            </a:r>
            <a:r>
              <a:rPr lang="zh-CN" altLang="en-US" sz="2700" dirty="0">
                <a:latin typeface="黑体" panose="02010609060101010101" pitchFamily="49" charset="-122"/>
                <a:ea typeface="黑体" panose="02010609060101010101" pitchFamily="49" charset="-122"/>
              </a:rPr>
              <a:t>爆炸事故</a:t>
            </a:r>
            <a:endParaRPr lang="zh-CN" altLang="en-US" sz="2700" dirty="0">
              <a:latin typeface="黑体" panose="02010609060101010101" pitchFamily="49" charset="-122"/>
              <a:ea typeface="黑体" panose="02010609060101010101" pitchFamily="49" charset="-122"/>
            </a:endParaRPr>
          </a:p>
        </p:txBody>
      </p:sp>
      <p:sp>
        <p:nvSpPr>
          <p:cNvPr id="8" name="矩形 7"/>
          <p:cNvSpPr/>
          <p:nvPr/>
        </p:nvSpPr>
        <p:spPr>
          <a:xfrm>
            <a:off x="479376" y="1340768"/>
            <a:ext cx="4464496" cy="3139321"/>
          </a:xfrm>
          <a:prstGeom prst="rect">
            <a:avLst/>
          </a:prstGeom>
          <a:ln w="12700">
            <a:solidFill>
              <a:schemeClr val="tx1"/>
            </a:solidFill>
          </a:ln>
        </p:spPr>
        <p:txBody>
          <a:bodyPr wrap="square">
            <a:spAutoFit/>
          </a:bodyPr>
          <a:lstStyle/>
          <a:p>
            <a:pPr defTabSz="0" eaLnBrk="0" hangingPunct="0">
              <a:lnSpc>
                <a:spcPct val="150000"/>
              </a:lnSpc>
              <a:spcBef>
                <a:spcPct val="20000"/>
              </a:spcBef>
            </a:pPr>
            <a:r>
              <a:rPr lang="en-US" altLang="zh-CN" sz="2200" dirty="0">
                <a:latin typeface="微软雅黑" panose="020B0503020204020204" pitchFamily="34" charset="-122"/>
                <a:ea typeface="微软雅黑" panose="020B0503020204020204" pitchFamily="34" charset="-122"/>
              </a:rPr>
              <a:t>       2017</a:t>
            </a:r>
            <a:r>
              <a:rPr lang="zh-CN" altLang="en-US" sz="2200" dirty="0">
                <a:latin typeface="微软雅黑" panose="020B0503020204020204" pitchFamily="34" charset="-122"/>
                <a:ea typeface="微软雅黑" panose="020B0503020204020204" pitchFamily="34" charset="-122"/>
              </a:rPr>
              <a:t>年</a:t>
            </a:r>
            <a:r>
              <a:rPr lang="en-US" altLang="zh-CN" sz="2200" dirty="0">
                <a:latin typeface="微软雅黑" panose="020B0503020204020204" pitchFamily="34" charset="-122"/>
                <a:ea typeface="微软雅黑" panose="020B0503020204020204" pitchFamily="34" charset="-122"/>
              </a:rPr>
              <a:t>12 </a:t>
            </a:r>
            <a:r>
              <a:rPr lang="zh-CN" altLang="en-US" sz="2200" dirty="0">
                <a:latin typeface="微软雅黑" panose="020B0503020204020204" pitchFamily="34" charset="-122"/>
                <a:ea typeface="微软雅黑" panose="020B0503020204020204" pitchFamily="34" charset="-122"/>
              </a:rPr>
              <a:t>月 </a:t>
            </a:r>
            <a:r>
              <a:rPr lang="en-US" altLang="zh-CN" sz="2200" dirty="0">
                <a:latin typeface="微软雅黑" panose="020B0503020204020204" pitchFamily="34" charset="-122"/>
                <a:ea typeface="微软雅黑" panose="020B0503020204020204" pitchFamily="34" charset="-122"/>
              </a:rPr>
              <a:t>9 </a:t>
            </a:r>
            <a:r>
              <a:rPr lang="zh-CN" altLang="en-US" sz="2200" dirty="0">
                <a:latin typeface="微软雅黑" panose="020B0503020204020204" pitchFamily="34" charset="-122"/>
                <a:ea typeface="微软雅黑" panose="020B0503020204020204" pitchFamily="34" charset="-122"/>
              </a:rPr>
              <a:t>日凌晨 </a:t>
            </a:r>
            <a:r>
              <a:rPr lang="en-US" altLang="zh-CN" sz="2200" dirty="0">
                <a:latin typeface="微软雅黑" panose="020B0503020204020204" pitchFamily="34" charset="-122"/>
                <a:ea typeface="微软雅黑" panose="020B0503020204020204" pitchFamily="34" charset="-122"/>
              </a:rPr>
              <a:t>2 </a:t>
            </a:r>
            <a:r>
              <a:rPr lang="zh-CN" altLang="en-US" sz="2200" dirty="0">
                <a:latin typeface="微软雅黑" panose="020B0503020204020204" pitchFamily="34" charset="-122"/>
                <a:ea typeface="微软雅黑" panose="020B0503020204020204" pitchFamily="34" charset="-122"/>
              </a:rPr>
              <a:t>时 </a:t>
            </a:r>
            <a:r>
              <a:rPr lang="en-US" altLang="zh-CN" sz="2200" dirty="0">
                <a:latin typeface="微软雅黑" panose="020B0503020204020204" pitchFamily="34" charset="-122"/>
                <a:ea typeface="微软雅黑" panose="020B0503020204020204" pitchFamily="34" charset="-122"/>
              </a:rPr>
              <a:t>20 </a:t>
            </a:r>
            <a:r>
              <a:rPr lang="zh-CN" altLang="en-US" sz="2200" dirty="0">
                <a:latin typeface="微软雅黑" panose="020B0503020204020204" pitchFamily="34" charset="-122"/>
                <a:ea typeface="微软雅黑" panose="020B0503020204020204" pitchFamily="34" charset="-122"/>
              </a:rPr>
              <a:t>分左右，连云港市灌南县堆沟港镇化工园区聚鑫生物科技有限公司四号车间内发生爆炸，爆炸引发临近六号车间局部坍塌，事故造成 </a:t>
            </a:r>
            <a:r>
              <a:rPr lang="en-US" altLang="zh-CN" sz="2200" dirty="0">
                <a:latin typeface="微软雅黑" panose="020B0503020204020204" pitchFamily="34" charset="-122"/>
                <a:ea typeface="微软雅黑" panose="020B0503020204020204" pitchFamily="34" charset="-122"/>
              </a:rPr>
              <a:t>10</a:t>
            </a:r>
            <a:r>
              <a:rPr lang="zh-CN" altLang="en-US" sz="2200" dirty="0">
                <a:latin typeface="微软雅黑" panose="020B0503020204020204" pitchFamily="34" charset="-122"/>
                <a:ea typeface="微软雅黑" panose="020B0503020204020204" pitchFamily="34" charset="-122"/>
              </a:rPr>
              <a:t>人死亡。</a:t>
            </a:r>
            <a:endParaRPr lang="zh-CN" altLang="en-US" sz="2200" dirty="0">
              <a:latin typeface="微软雅黑" panose="020B0503020204020204" pitchFamily="34" charset="-122"/>
              <a:ea typeface="微软雅黑" panose="020B0503020204020204" pitchFamily="34" charset="-122"/>
            </a:endParaRPr>
          </a:p>
        </p:txBody>
      </p:sp>
      <p:sp>
        <p:nvSpPr>
          <p:cNvPr id="2" name="矩形 1"/>
          <p:cNvSpPr/>
          <p:nvPr/>
        </p:nvSpPr>
        <p:spPr>
          <a:xfrm>
            <a:off x="5159896" y="1052736"/>
            <a:ext cx="6672064" cy="5478423"/>
          </a:xfrm>
          <a:prstGeom prst="rect">
            <a:avLst/>
          </a:prstGeom>
          <a:ln w="12700">
            <a:solidFill>
              <a:schemeClr val="tx1"/>
            </a:solidFill>
          </a:ln>
        </p:spPr>
        <p:txBody>
          <a:bodyPr wrap="square">
            <a:spAutoFit/>
          </a:bodyPr>
          <a:lstStyle/>
          <a:p>
            <a:pPr>
              <a:lnSpc>
                <a:spcPts val="3500"/>
              </a:lnSpc>
            </a:pPr>
            <a:r>
              <a:rPr lang="zh-CN" altLang="zh-CN" sz="2200" dirty="0">
                <a:solidFill>
                  <a:srgbClr val="FF0000"/>
                </a:solidFill>
                <a:latin typeface="Calibri" panose="020F0502020204030204" pitchFamily="34" charset="0"/>
                <a:ea typeface="宋体" panose="02010600030101010101" pitchFamily="2" charset="-122"/>
                <a:cs typeface="Times New Roman" panose="02020603050405020304" pitchFamily="18" charset="0"/>
              </a:rPr>
              <a:t>爆炸事故初步分析直接原因：</a:t>
            </a:r>
            <a:endParaRPr lang="en-US" altLang="zh-CN" sz="2200" dirty="0">
              <a:solidFill>
                <a:srgbClr val="FF0000"/>
              </a:solidFill>
              <a:latin typeface="Calibri" panose="020F0502020204030204" pitchFamily="34" charset="0"/>
              <a:ea typeface="宋体" panose="02010600030101010101" pitchFamily="2" charset="-122"/>
              <a:cs typeface="Times New Roman" panose="02020603050405020304" pitchFamily="18" charset="0"/>
            </a:endParaRPr>
          </a:p>
          <a:p>
            <a:pPr>
              <a:lnSpc>
                <a:spcPts val="3500"/>
              </a:lnSpc>
            </a:pPr>
            <a:r>
              <a:rPr lang="en-US" altLang="zh-CN" sz="2400" dirty="0"/>
              <a:t>     </a:t>
            </a:r>
            <a:r>
              <a:rPr lang="en-US" altLang="zh-CN" sz="2400" dirty="0">
                <a:solidFill>
                  <a:srgbClr val="7030A0"/>
                </a:solidFill>
              </a:rPr>
              <a:t>★</a:t>
            </a:r>
            <a:r>
              <a:rPr lang="zh-CN" altLang="zh-CN" sz="2400" dirty="0"/>
              <a:t>尾气处理系统的氮氧化物（夹带硫酸）串入</a:t>
            </a:r>
            <a:r>
              <a:rPr lang="en-US" altLang="zh-CN" sz="2400" dirty="0"/>
              <a:t>1#</a:t>
            </a:r>
            <a:r>
              <a:rPr lang="zh-CN" altLang="zh-CN" sz="2400" dirty="0"/>
              <a:t>保温釜，与釜内加入的间硝基氯苯、间二氯苯、</a:t>
            </a:r>
            <a:r>
              <a:rPr lang="en-US" altLang="zh-CN" sz="2400" dirty="0"/>
              <a:t>124-</a:t>
            </a:r>
            <a:r>
              <a:rPr lang="zh-CN" altLang="zh-CN" sz="2400" dirty="0"/>
              <a:t>三氯苯、</a:t>
            </a:r>
            <a:r>
              <a:rPr lang="en-US" altLang="zh-CN" sz="2400" dirty="0"/>
              <a:t>135-</a:t>
            </a:r>
            <a:r>
              <a:rPr lang="zh-CN" altLang="zh-CN" sz="2400" dirty="0"/>
              <a:t>三氯苯和硫酸根离子等回收残液形成混酸，在绝热高温下，与釜内物料发生化学反应，持续放热升温，并释放氮氧化物气体（冒黄烟）</a:t>
            </a:r>
            <a:r>
              <a:rPr lang="zh-CN" altLang="en-US" sz="2400" dirty="0"/>
              <a:t>；</a:t>
            </a:r>
            <a:endParaRPr lang="en-US" altLang="zh-CN" sz="2400" dirty="0"/>
          </a:p>
          <a:p>
            <a:pPr>
              <a:lnSpc>
                <a:spcPts val="3500"/>
              </a:lnSpc>
            </a:pPr>
            <a:r>
              <a:rPr lang="en-US" altLang="zh-CN" sz="2400" dirty="0"/>
              <a:t>     </a:t>
            </a:r>
            <a:r>
              <a:rPr lang="en-US" altLang="zh-CN" sz="2400" dirty="0">
                <a:solidFill>
                  <a:srgbClr val="7030A0"/>
                </a:solidFill>
              </a:rPr>
              <a:t>★</a:t>
            </a:r>
            <a:r>
              <a:rPr lang="zh-CN" altLang="zh-CN" sz="2400" dirty="0"/>
              <a:t>使用压缩空气压料时，高温物料与空气接触，反应加剧（超量程）</a:t>
            </a:r>
            <a:r>
              <a:rPr lang="zh-CN" altLang="en-US" sz="2400" dirty="0"/>
              <a:t>，</a:t>
            </a:r>
            <a:r>
              <a:rPr lang="zh-CN" altLang="zh-CN" sz="2400" dirty="0"/>
              <a:t>紧急卸压放空时，遇静电火花燃烧</a:t>
            </a:r>
            <a:r>
              <a:rPr lang="zh-CN" altLang="en-US" sz="2400" dirty="0"/>
              <a:t>；</a:t>
            </a:r>
            <a:endParaRPr lang="en-US" altLang="zh-CN" sz="2400" dirty="0"/>
          </a:p>
          <a:p>
            <a:pPr>
              <a:lnSpc>
                <a:spcPts val="3500"/>
              </a:lnSpc>
            </a:pPr>
            <a:r>
              <a:rPr lang="en-US" altLang="zh-CN" sz="2400" dirty="0"/>
              <a:t>      </a:t>
            </a:r>
            <a:r>
              <a:rPr lang="en-US" altLang="zh-CN" sz="2400" dirty="0">
                <a:solidFill>
                  <a:srgbClr val="7030A0"/>
                </a:solidFill>
              </a:rPr>
              <a:t>★</a:t>
            </a:r>
            <a:r>
              <a:rPr lang="zh-CN" altLang="zh-CN" sz="2400" dirty="0"/>
              <a:t>釜内压力骤升，物料大量喷出，与釜外空气形成爆炸性混合物，遇燃烧火源发生爆炸。</a:t>
            </a:r>
            <a:endParaRPr lang="en-US" altLang="zh-CN" sz="22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 name="文本框 2"/>
          <p:cNvSpPr txBox="1"/>
          <p:nvPr/>
        </p:nvSpPr>
        <p:spPr>
          <a:xfrm>
            <a:off x="1991544" y="5229200"/>
            <a:ext cx="1440160" cy="369332"/>
          </a:xfrm>
          <a:prstGeom prst="rect">
            <a:avLst/>
          </a:prstGeom>
          <a:noFill/>
        </p:spPr>
        <p:txBody>
          <a:bodyPr wrap="square" rtlCol="0">
            <a:spAutoFit/>
          </a:bodyPr>
          <a:lstStyle/>
          <a:p>
            <a:r>
              <a:rPr lang="zh-CN" altLang="en-US" dirty="0">
                <a:hlinkClick r:id="rId1" action="ppaction://hlinkfile"/>
              </a:rPr>
              <a:t>视频</a:t>
            </a:r>
            <a:endParaRPr lang="zh-CN" alt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79376" y="404664"/>
            <a:ext cx="7632848" cy="568841"/>
          </a:xfrm>
          <a:prstGeom prst="rect">
            <a:avLst/>
          </a:prstGeom>
          <a:solidFill>
            <a:schemeClr val="accent1"/>
          </a:solidFill>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zh-CN" altLang="en-US" sz="2700" dirty="0">
                <a:latin typeface="黑体" panose="02010609060101010101" pitchFamily="49" charset="-122"/>
                <a:ea typeface="黑体" panose="02010609060101010101" pitchFamily="49" charset="-122"/>
              </a:rPr>
              <a:t>连云港聚鑫生物科技有限公司“</a:t>
            </a:r>
            <a:r>
              <a:rPr lang="en-US" altLang="zh-CN" sz="2700" dirty="0">
                <a:latin typeface="黑体" panose="02010609060101010101" pitchFamily="49" charset="-122"/>
                <a:ea typeface="黑体" panose="02010609060101010101" pitchFamily="49" charset="-122"/>
              </a:rPr>
              <a:t>12•9”</a:t>
            </a:r>
            <a:r>
              <a:rPr lang="zh-CN" altLang="en-US" sz="2700" dirty="0">
                <a:latin typeface="黑体" panose="02010609060101010101" pitchFamily="49" charset="-122"/>
                <a:ea typeface="黑体" panose="02010609060101010101" pitchFamily="49" charset="-122"/>
              </a:rPr>
              <a:t>爆炸事故</a:t>
            </a:r>
            <a:endParaRPr lang="zh-CN" altLang="en-US" sz="2700" dirty="0">
              <a:latin typeface="黑体" panose="02010609060101010101" pitchFamily="49" charset="-122"/>
              <a:ea typeface="黑体" panose="02010609060101010101" pitchFamily="49" charset="-122"/>
            </a:endParaRPr>
          </a:p>
        </p:txBody>
      </p:sp>
      <p:sp>
        <p:nvSpPr>
          <p:cNvPr id="2" name="矩形 1"/>
          <p:cNvSpPr/>
          <p:nvPr/>
        </p:nvSpPr>
        <p:spPr>
          <a:xfrm>
            <a:off x="623392" y="1124744"/>
            <a:ext cx="11208568" cy="4580741"/>
          </a:xfrm>
          <a:prstGeom prst="rect">
            <a:avLst/>
          </a:prstGeom>
          <a:ln w="12700">
            <a:solidFill>
              <a:schemeClr val="tx1"/>
            </a:solidFill>
          </a:ln>
        </p:spPr>
        <p:txBody>
          <a:bodyPr wrap="square">
            <a:spAutoFit/>
          </a:bodyPr>
          <a:lstStyle/>
          <a:p>
            <a:pPr>
              <a:lnSpc>
                <a:spcPts val="3500"/>
              </a:lnSpc>
            </a:pPr>
            <a:r>
              <a:rPr lang="zh-CN" altLang="zh-CN" sz="2200" dirty="0">
                <a:solidFill>
                  <a:srgbClr val="FF0000"/>
                </a:solidFill>
                <a:latin typeface="Calibri" panose="020F0502020204030204" pitchFamily="34" charset="0"/>
                <a:ea typeface="宋体" panose="02010600030101010101" pitchFamily="2" charset="-122"/>
                <a:cs typeface="Times New Roman" panose="02020603050405020304" pitchFamily="18" charset="0"/>
              </a:rPr>
              <a:t>间接原因：</a:t>
            </a:r>
            <a:endParaRPr lang="en-US" altLang="zh-CN" sz="2200" dirty="0">
              <a:solidFill>
                <a:srgbClr val="FF0000"/>
              </a:solidFill>
              <a:latin typeface="Calibri" panose="020F0502020204030204" pitchFamily="34" charset="0"/>
              <a:ea typeface="宋体" panose="02010600030101010101" pitchFamily="2" charset="-122"/>
              <a:cs typeface="Times New Roman" panose="02020603050405020304" pitchFamily="18" charset="0"/>
            </a:endParaRPr>
          </a:p>
          <a:p>
            <a:pPr>
              <a:lnSpc>
                <a:spcPts val="3500"/>
              </a:lnSpc>
            </a:pPr>
            <a:r>
              <a:rPr lang="en-US" altLang="zh-CN" sz="2200" dirty="0">
                <a:latin typeface="Calibri" panose="020F0502020204030204" pitchFamily="34" charset="0"/>
                <a:ea typeface="宋体" panose="02010600030101010101" pitchFamily="2" charset="-122"/>
                <a:cs typeface="Times New Roman" panose="02020603050405020304" pitchFamily="18" charset="0"/>
              </a:rPr>
              <a:t>        1.</a:t>
            </a:r>
            <a:r>
              <a:rPr lang="zh-CN" altLang="en-US" sz="2200" dirty="0">
                <a:solidFill>
                  <a:srgbClr val="FF0000"/>
                </a:solidFill>
                <a:latin typeface="Calibri" panose="020F0502020204030204" pitchFamily="34" charset="0"/>
                <a:ea typeface="宋体" panose="02010600030101010101" pitchFamily="2" charset="-122"/>
                <a:cs typeface="Times New Roman" panose="02020603050405020304" pitchFamily="18" charset="0"/>
              </a:rPr>
              <a:t>事故装置压料介质变更情况</a:t>
            </a:r>
            <a:r>
              <a:rPr lang="zh-CN" altLang="en-US" sz="2200" dirty="0">
                <a:latin typeface="Calibri" panose="020F0502020204030204" pitchFamily="34" charset="0"/>
                <a:ea typeface="宋体" panose="02010600030101010101" pitchFamily="2" charset="-122"/>
                <a:cs typeface="Times New Roman" panose="02020603050405020304" pitchFamily="18" charset="0"/>
              </a:rPr>
              <a:t>。原设计保温釜物料压入高位槽的介质为氮气，</a:t>
            </a:r>
            <a:r>
              <a:rPr lang="en-US" altLang="zh-CN" sz="2200" dirty="0">
                <a:latin typeface="Calibri" panose="020F0502020204030204" pitchFamily="34" charset="0"/>
                <a:ea typeface="宋体" panose="02010600030101010101" pitchFamily="2" charset="-122"/>
                <a:cs typeface="Times New Roman" panose="02020603050405020304" pitchFamily="18" charset="0"/>
              </a:rPr>
              <a:t>2017</a:t>
            </a:r>
            <a:r>
              <a:rPr lang="zh-CN" altLang="en-US" sz="2200" dirty="0">
                <a:latin typeface="Calibri" panose="020F0502020204030204" pitchFamily="34" charset="0"/>
                <a:ea typeface="宋体" panose="02010600030101010101" pitchFamily="2" charset="-122"/>
                <a:cs typeface="Times New Roman" panose="02020603050405020304" pitchFamily="18" charset="0"/>
              </a:rPr>
              <a:t>年</a:t>
            </a:r>
            <a:r>
              <a:rPr lang="en-US" altLang="zh-CN" sz="2200" dirty="0">
                <a:latin typeface="Calibri" panose="020F0502020204030204" pitchFamily="34" charset="0"/>
                <a:ea typeface="宋体" panose="02010600030101010101" pitchFamily="2" charset="-122"/>
                <a:cs typeface="Times New Roman" panose="02020603050405020304" pitchFamily="18" charset="0"/>
              </a:rPr>
              <a:t>6</a:t>
            </a:r>
            <a:r>
              <a:rPr lang="zh-CN" altLang="en-US" sz="2200" dirty="0">
                <a:latin typeface="Calibri" panose="020F0502020204030204" pitchFamily="34" charset="0"/>
                <a:ea typeface="宋体" panose="02010600030101010101" pitchFamily="2" charset="-122"/>
                <a:cs typeface="Times New Roman" panose="02020603050405020304" pitchFamily="18" charset="0"/>
              </a:rPr>
              <a:t>月左右，因制氮机损坏，企业擅自改用压缩空气。</a:t>
            </a:r>
            <a:endParaRPr lang="en-US" altLang="zh-CN" sz="2200" dirty="0">
              <a:latin typeface="Calibri" panose="020F0502020204030204" pitchFamily="34" charset="0"/>
              <a:ea typeface="宋体" panose="02010600030101010101" pitchFamily="2" charset="-122"/>
              <a:cs typeface="Times New Roman" panose="02020603050405020304" pitchFamily="18" charset="0"/>
            </a:endParaRPr>
          </a:p>
          <a:p>
            <a:pPr>
              <a:lnSpc>
                <a:spcPts val="3500"/>
              </a:lnSpc>
            </a:pPr>
            <a:r>
              <a:rPr lang="zh-CN" altLang="en-US" sz="2200" dirty="0">
                <a:latin typeface="Calibri" panose="020F0502020204030204" pitchFamily="34" charset="0"/>
                <a:ea typeface="宋体" panose="02010600030101010101" pitchFamily="2" charset="-122"/>
                <a:cs typeface="Times New Roman" panose="02020603050405020304" pitchFamily="18" charset="0"/>
              </a:rPr>
              <a:t>        </a:t>
            </a:r>
            <a:r>
              <a:rPr lang="en-US" altLang="zh-CN" sz="2200" dirty="0">
                <a:latin typeface="Calibri" panose="020F0502020204030204" pitchFamily="34" charset="0"/>
                <a:ea typeface="宋体" panose="02010600030101010101" pitchFamily="2" charset="-122"/>
                <a:cs typeface="Times New Roman" panose="02020603050405020304" pitchFamily="18" charset="0"/>
              </a:rPr>
              <a:t>2.</a:t>
            </a:r>
            <a:r>
              <a:rPr lang="zh-CN" altLang="en-US" sz="2200" dirty="0">
                <a:solidFill>
                  <a:srgbClr val="FF0000"/>
                </a:solidFill>
                <a:latin typeface="Calibri" panose="020F0502020204030204" pitchFamily="34" charset="0"/>
                <a:ea typeface="宋体" panose="02010600030101010101" pitchFamily="2" charset="-122"/>
                <a:cs typeface="Times New Roman" panose="02020603050405020304" pitchFamily="18" charset="0"/>
              </a:rPr>
              <a:t>尾气处理系统改造情况</a:t>
            </a:r>
            <a:r>
              <a:rPr lang="zh-CN" altLang="en-US" sz="2200" dirty="0">
                <a:latin typeface="Calibri" panose="020F0502020204030204" pitchFamily="34" charset="0"/>
                <a:ea typeface="宋体" panose="02010600030101010101" pitchFamily="2" charset="-122"/>
                <a:cs typeface="Times New Roman" panose="02020603050405020304" pitchFamily="18" charset="0"/>
              </a:rPr>
              <a:t>。因脱水釜、保温釜和高位槽的尾气直排大气，</a:t>
            </a:r>
            <a:r>
              <a:rPr lang="en-US" altLang="zh-CN" sz="2200" dirty="0">
                <a:latin typeface="Calibri" panose="020F0502020204030204" pitchFamily="34" charset="0"/>
                <a:ea typeface="宋体" panose="02010600030101010101" pitchFamily="2" charset="-122"/>
                <a:cs typeface="Times New Roman" panose="02020603050405020304" pitchFamily="18" charset="0"/>
              </a:rPr>
              <a:t>2017</a:t>
            </a:r>
            <a:r>
              <a:rPr lang="zh-CN" altLang="en-US" sz="2200" dirty="0">
                <a:latin typeface="Calibri" panose="020F0502020204030204" pitchFamily="34" charset="0"/>
                <a:ea typeface="宋体" panose="02010600030101010101" pitchFamily="2" charset="-122"/>
                <a:cs typeface="Times New Roman" panose="02020603050405020304" pitchFamily="18" charset="0"/>
              </a:rPr>
              <a:t>年</a:t>
            </a:r>
            <a:r>
              <a:rPr lang="en-US" altLang="zh-CN" sz="2200" dirty="0">
                <a:latin typeface="Calibri" panose="020F0502020204030204" pitchFamily="34" charset="0"/>
                <a:ea typeface="宋体" panose="02010600030101010101" pitchFamily="2" charset="-122"/>
                <a:cs typeface="Times New Roman" panose="02020603050405020304" pitchFamily="18" charset="0"/>
              </a:rPr>
              <a:t>4</a:t>
            </a:r>
            <a:r>
              <a:rPr lang="zh-CN" altLang="en-US" sz="2200" dirty="0">
                <a:latin typeface="Calibri" panose="020F0502020204030204" pitchFamily="34" charset="0"/>
                <a:ea typeface="宋体" panose="02010600030101010101" pitchFamily="2" charset="-122"/>
                <a:cs typeface="Times New Roman" panose="02020603050405020304" pitchFamily="18" charset="0"/>
              </a:rPr>
              <a:t>月至</a:t>
            </a:r>
            <a:r>
              <a:rPr lang="en-US" altLang="zh-CN" sz="2200" dirty="0">
                <a:latin typeface="Calibri" panose="020F0502020204030204" pitchFamily="34" charset="0"/>
                <a:ea typeface="宋体" panose="02010600030101010101" pitchFamily="2" charset="-122"/>
                <a:cs typeface="Times New Roman" panose="02020603050405020304" pitchFamily="18" charset="0"/>
              </a:rPr>
              <a:t>5</a:t>
            </a:r>
            <a:r>
              <a:rPr lang="zh-CN" altLang="en-US" sz="2200" dirty="0">
                <a:latin typeface="Calibri" panose="020F0502020204030204" pitchFamily="34" charset="0"/>
                <a:ea typeface="宋体" panose="02010600030101010101" pitchFamily="2" charset="-122"/>
                <a:cs typeface="Times New Roman" panose="02020603050405020304" pitchFamily="18" charset="0"/>
              </a:rPr>
              <a:t>月，聚鑫公司对四车间脱水釜、保温釜、高位槽的直排尾气进行改造，用真空泵抽吸、经活性碳吸附后排放。尾气管道应采用碳钢管道，实际使用</a:t>
            </a:r>
            <a:r>
              <a:rPr lang="en-US" altLang="zh-CN" sz="2200" dirty="0">
                <a:latin typeface="Calibri" panose="020F0502020204030204" pitchFamily="34" charset="0"/>
                <a:ea typeface="宋体" panose="02010600030101010101" pitchFamily="2" charset="-122"/>
                <a:cs typeface="Times New Roman" panose="02020603050405020304" pitchFamily="18" charset="0"/>
              </a:rPr>
              <a:t>PP</a:t>
            </a:r>
            <a:r>
              <a:rPr lang="zh-CN" altLang="en-US" sz="2200" dirty="0">
                <a:latin typeface="Calibri" panose="020F0502020204030204" pitchFamily="34" charset="0"/>
                <a:ea typeface="宋体" panose="02010600030101010101" pitchFamily="2" charset="-122"/>
                <a:cs typeface="Times New Roman" panose="02020603050405020304" pitchFamily="18" charset="0"/>
              </a:rPr>
              <a:t>塑料管道。</a:t>
            </a:r>
            <a:r>
              <a:rPr lang="en-US" altLang="zh-CN" sz="2200" dirty="0">
                <a:latin typeface="Calibri" panose="020F0502020204030204" pitchFamily="34" charset="0"/>
                <a:ea typeface="宋体" panose="02010600030101010101" pitchFamily="2" charset="-122"/>
                <a:cs typeface="Times New Roman" panose="02020603050405020304" pitchFamily="18" charset="0"/>
              </a:rPr>
              <a:t>5</a:t>
            </a:r>
            <a:r>
              <a:rPr lang="zh-CN" altLang="en-US" sz="2200" dirty="0">
                <a:latin typeface="Calibri" panose="020F0502020204030204" pitchFamily="34" charset="0"/>
                <a:ea typeface="宋体" panose="02010600030101010101" pitchFamily="2" charset="-122"/>
                <a:cs typeface="Times New Roman" panose="02020603050405020304" pitchFamily="18" charset="0"/>
              </a:rPr>
              <a:t>月中旬经环保验收后，</a:t>
            </a:r>
            <a:r>
              <a:rPr lang="zh-CN" altLang="en-US" sz="2200" dirty="0">
                <a:solidFill>
                  <a:srgbClr val="FF0000"/>
                </a:solidFill>
                <a:latin typeface="Calibri" panose="020F0502020204030204" pitchFamily="34" charset="0"/>
                <a:ea typeface="宋体" panose="02010600030101010101" pitchFamily="2" charset="-122"/>
                <a:cs typeface="Times New Roman" panose="02020603050405020304" pitchFamily="18" charset="0"/>
              </a:rPr>
              <a:t>聚鑫公司擅自将改造后的尾气处理系统与原有的氯化水洗尾气处理系统在三级碱吸收前连通，</a:t>
            </a:r>
            <a:r>
              <a:rPr lang="zh-CN" altLang="en-US" sz="2200" dirty="0">
                <a:latin typeface="Calibri" panose="020F0502020204030204" pitchFamily="34" charset="0"/>
                <a:ea typeface="宋体" panose="02010600030101010101" pitchFamily="2" charset="-122"/>
                <a:cs typeface="Times New Roman" panose="02020603050405020304" pitchFamily="18" charset="0"/>
              </a:rPr>
              <a:t>中间仅设置了一个管道隔膜阀，在使用过程中，原本两个独立的尾气处理系统实际串连成一个系统。</a:t>
            </a:r>
            <a:endParaRPr lang="en-US" altLang="zh-CN" sz="2200" dirty="0">
              <a:latin typeface="Calibri" panose="020F0502020204030204" pitchFamily="34" charset="0"/>
              <a:ea typeface="宋体" panose="02010600030101010101" pitchFamily="2" charset="-122"/>
              <a:cs typeface="Times New Roman" panose="02020603050405020304" pitchFamily="18" charset="0"/>
            </a:endParaRPr>
          </a:p>
          <a:p>
            <a:pPr>
              <a:lnSpc>
                <a:spcPts val="3500"/>
              </a:lnSpc>
            </a:pPr>
            <a:r>
              <a:rPr lang="en-US" altLang="zh-CN" sz="2200" dirty="0"/>
              <a:t>       3.</a:t>
            </a:r>
            <a:r>
              <a:rPr lang="zh-CN" altLang="en-US" sz="2200" dirty="0">
                <a:solidFill>
                  <a:srgbClr val="FF0000"/>
                </a:solidFill>
              </a:rPr>
              <a:t>擅自取消保温釜爆破片</a:t>
            </a:r>
            <a:r>
              <a:rPr lang="zh-CN" altLang="en-US" sz="2200" dirty="0"/>
              <a:t>，使设备安全性能降低。</a:t>
            </a:r>
            <a:endParaRPr lang="zh-CN" altLang="en-US" sz="22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479376" y="404664"/>
            <a:ext cx="7632848" cy="568841"/>
          </a:xfrm>
          <a:prstGeom prst="rect">
            <a:avLst/>
          </a:prstGeom>
          <a:solidFill>
            <a:schemeClr val="accent1"/>
          </a:solidFill>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zh-CN" altLang="en-US" sz="2700" dirty="0">
                <a:latin typeface="黑体" panose="02010609060101010101" pitchFamily="49" charset="-122"/>
                <a:ea typeface="黑体" panose="02010609060101010101" pitchFamily="49" charset="-122"/>
              </a:rPr>
              <a:t>连云港聚鑫生物科技有限公司“</a:t>
            </a:r>
            <a:r>
              <a:rPr lang="en-US" altLang="zh-CN" sz="2700" dirty="0">
                <a:latin typeface="黑体" panose="02010609060101010101" pitchFamily="49" charset="-122"/>
                <a:ea typeface="黑体" panose="02010609060101010101" pitchFamily="49" charset="-122"/>
              </a:rPr>
              <a:t>12•9”</a:t>
            </a:r>
            <a:r>
              <a:rPr lang="zh-CN" altLang="en-US" sz="2700" dirty="0">
                <a:latin typeface="黑体" panose="02010609060101010101" pitchFamily="49" charset="-122"/>
                <a:ea typeface="黑体" panose="02010609060101010101" pitchFamily="49" charset="-122"/>
              </a:rPr>
              <a:t>爆炸事故</a:t>
            </a:r>
            <a:endParaRPr lang="zh-CN" altLang="en-US" sz="2700" dirty="0">
              <a:latin typeface="黑体" panose="02010609060101010101" pitchFamily="49" charset="-122"/>
              <a:ea typeface="黑体" panose="02010609060101010101" pitchFamily="49" charset="-122"/>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3957851" y="-2667000"/>
            <a:ext cx="4276298" cy="12192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A09BA4E7-15DB-47BD-B4C0-7B9866AF74E6}"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37891" name="TextBox 2"/>
          <p:cNvSpPr txBox="1">
            <a:spLocks noChangeArrowheads="1"/>
          </p:cNvSpPr>
          <p:nvPr/>
        </p:nvSpPr>
        <p:spPr bwMode="auto">
          <a:xfrm>
            <a:off x="551384" y="1412776"/>
            <a:ext cx="10801200" cy="4580741"/>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3500"/>
              </a:lnSpc>
            </a:pPr>
            <a:r>
              <a:rPr lang="zh-CN" altLang="en-US" sz="2400" dirty="0">
                <a:solidFill>
                  <a:schemeClr val="tx1"/>
                </a:solidFill>
                <a:latin typeface="仿宋_GB2312" pitchFamily="49" charset="-122"/>
                <a:ea typeface="仿宋_GB2312" pitchFamily="49" charset="-122"/>
              </a:rPr>
              <a:t>    </a:t>
            </a:r>
            <a:r>
              <a:rPr lang="en-US" altLang="zh-CN" sz="2400" dirty="0">
                <a:solidFill>
                  <a:schemeClr val="tx1"/>
                </a:solidFill>
                <a:latin typeface="宋体" panose="02010600030101010101" pitchFamily="2" charset="-122"/>
              </a:rPr>
              <a:t>◆</a:t>
            </a:r>
            <a:r>
              <a:rPr lang="zh-CN" altLang="en-US" sz="2400" dirty="0">
                <a:solidFill>
                  <a:schemeClr val="tx1"/>
                </a:solidFill>
                <a:latin typeface="仿宋_GB2312" pitchFamily="49" charset="-122"/>
                <a:ea typeface="仿宋_GB2312" pitchFamily="49" charset="-122"/>
              </a:rPr>
              <a:t>危险化学品生产工艺复杂多样，生产条件苛刻，涉及的物料大多易燃易爆、有毒有害，特别是构成重大危险源的储存设施能量集中，一旦发生事故，往往后果严重。</a:t>
            </a:r>
            <a:endParaRPr lang="en-US" altLang="zh-CN" sz="2400" dirty="0">
              <a:solidFill>
                <a:schemeClr val="tx1"/>
              </a:solidFill>
              <a:latin typeface="仿宋_GB2312" pitchFamily="49" charset="-122"/>
              <a:ea typeface="仿宋_GB2312" pitchFamily="49" charset="-122"/>
            </a:endParaRPr>
          </a:p>
          <a:p>
            <a:pPr algn="just">
              <a:lnSpc>
                <a:spcPts val="3500"/>
              </a:lnSpc>
            </a:pPr>
            <a:r>
              <a:rPr lang="en-US" altLang="zh-CN" sz="2400" dirty="0">
                <a:solidFill>
                  <a:schemeClr val="tx1"/>
                </a:solidFill>
                <a:latin typeface="仿宋_GB2312" pitchFamily="49" charset="-122"/>
                <a:ea typeface="仿宋_GB2312" pitchFamily="49" charset="-122"/>
              </a:rPr>
              <a:t>    </a:t>
            </a:r>
            <a:r>
              <a:rPr lang="en-US" altLang="zh-CN" sz="2400" dirty="0">
                <a:solidFill>
                  <a:schemeClr val="tx1"/>
                </a:solidFill>
                <a:latin typeface="宋体" panose="02010600030101010101" pitchFamily="2" charset="-122"/>
              </a:rPr>
              <a:t>◆</a:t>
            </a:r>
            <a:r>
              <a:rPr lang="zh-CN" altLang="en-US" sz="2400" dirty="0">
                <a:solidFill>
                  <a:schemeClr val="tx1"/>
                </a:solidFill>
                <a:latin typeface="仿宋_GB2312" pitchFamily="49" charset="-122"/>
                <a:ea typeface="仿宋_GB2312" pitchFamily="49" charset="-122"/>
              </a:rPr>
              <a:t>准确识别、科学管控风险并及时排查治理隐患是提高企业安全管理水平、遏制事故发生的基础性工作和有效措施。</a:t>
            </a:r>
            <a:endParaRPr lang="en-US" altLang="zh-CN" sz="2400" dirty="0">
              <a:solidFill>
                <a:schemeClr val="tx1"/>
              </a:solidFill>
              <a:latin typeface="仿宋_GB2312" pitchFamily="49" charset="-122"/>
              <a:ea typeface="仿宋_GB2312" pitchFamily="49" charset="-122"/>
            </a:endParaRPr>
          </a:p>
          <a:p>
            <a:pPr algn="just">
              <a:lnSpc>
                <a:spcPts val="3500"/>
              </a:lnSpc>
            </a:pPr>
            <a:r>
              <a:rPr lang="en-US" altLang="zh-CN" sz="2400" dirty="0">
                <a:solidFill>
                  <a:schemeClr val="tx1"/>
                </a:solidFill>
                <a:latin typeface="仿宋_GB2312" pitchFamily="49" charset="-122"/>
                <a:ea typeface="仿宋_GB2312" pitchFamily="49" charset="-122"/>
              </a:rPr>
              <a:t>    </a:t>
            </a:r>
            <a:r>
              <a:rPr lang="en-US" altLang="zh-CN" sz="2400" dirty="0">
                <a:solidFill>
                  <a:schemeClr val="tx1"/>
                </a:solidFill>
                <a:latin typeface="宋体" panose="02010600030101010101" pitchFamily="2" charset="-122"/>
              </a:rPr>
              <a:t>◆</a:t>
            </a:r>
            <a:r>
              <a:rPr lang="zh-CN" altLang="en-US" sz="2400" dirty="0">
                <a:solidFill>
                  <a:schemeClr val="tx1"/>
                </a:solidFill>
                <a:latin typeface="仿宋_GB2312" pitchFamily="49" charset="-122"/>
                <a:ea typeface="仿宋_GB2312" pitchFamily="49" charset="-122"/>
              </a:rPr>
              <a:t>为深刻吸取江苏响水“</a:t>
            </a:r>
            <a:r>
              <a:rPr lang="en-US" altLang="zh-CN" sz="2400" dirty="0">
                <a:solidFill>
                  <a:schemeClr val="tx1"/>
                </a:solidFill>
                <a:latin typeface="仿宋_GB2312" pitchFamily="49" charset="-122"/>
                <a:ea typeface="仿宋_GB2312" pitchFamily="49" charset="-122"/>
              </a:rPr>
              <a:t>3·21”</a:t>
            </a:r>
            <a:r>
              <a:rPr lang="zh-CN" altLang="en-US" sz="2400" dirty="0">
                <a:solidFill>
                  <a:schemeClr val="tx1"/>
                </a:solidFill>
                <a:latin typeface="仿宋_GB2312" pitchFamily="49" charset="-122"/>
                <a:ea typeface="仿宋_GB2312" pitchFamily="49" charset="-122"/>
              </a:rPr>
              <a:t>等重特大爆炸事故教训，深入排查危险化学品企业安全风险，提高安全管理水平，有效防范危化品重特大安全事故。</a:t>
            </a:r>
            <a:endParaRPr lang="en-US" altLang="zh-CN" sz="2400" dirty="0">
              <a:solidFill>
                <a:schemeClr val="tx1"/>
              </a:solidFill>
              <a:latin typeface="仿宋_GB2312" pitchFamily="49" charset="-122"/>
              <a:ea typeface="仿宋_GB2312" pitchFamily="49" charset="-122"/>
            </a:endParaRPr>
          </a:p>
          <a:p>
            <a:pPr algn="just">
              <a:lnSpc>
                <a:spcPts val="3500"/>
              </a:lnSpc>
            </a:pPr>
            <a:r>
              <a:rPr lang="en-US" altLang="zh-CN" sz="2400" dirty="0">
                <a:solidFill>
                  <a:schemeClr val="tx1"/>
                </a:solidFill>
                <a:latin typeface="仿宋_GB2312" pitchFamily="49" charset="-122"/>
                <a:ea typeface="仿宋_GB2312" pitchFamily="49" charset="-122"/>
                <a:sym typeface="+mn-ea"/>
              </a:rPr>
              <a:t>    </a:t>
            </a:r>
            <a:r>
              <a:rPr lang="en-US" altLang="zh-CN" sz="2400" dirty="0">
                <a:solidFill>
                  <a:schemeClr val="tx1"/>
                </a:solidFill>
                <a:latin typeface="宋体" panose="02010600030101010101" pitchFamily="2" charset="-122"/>
              </a:rPr>
              <a:t>◆</a:t>
            </a:r>
            <a:r>
              <a:rPr lang="en-US" altLang="zh-CN" sz="2400" dirty="0">
                <a:solidFill>
                  <a:schemeClr val="tx1"/>
                </a:solidFill>
                <a:latin typeface="仿宋_GB2312" pitchFamily="49" charset="-122"/>
                <a:ea typeface="仿宋_GB2312" pitchFamily="49" charset="-122"/>
                <a:sym typeface="+mn-ea"/>
              </a:rPr>
              <a:t>《</a:t>
            </a:r>
            <a:r>
              <a:rPr lang="zh-CN" altLang="en-US" sz="2400" dirty="0">
                <a:solidFill>
                  <a:schemeClr val="tx1"/>
                </a:solidFill>
                <a:latin typeface="仿宋_GB2312" pitchFamily="49" charset="-122"/>
                <a:ea typeface="仿宋_GB2312" pitchFamily="49" charset="-122"/>
                <a:sym typeface="+mn-ea"/>
              </a:rPr>
              <a:t>危险化学品企业事故隐患排查治理实施导则</a:t>
            </a:r>
            <a:r>
              <a:rPr lang="en-US" altLang="zh-CN" sz="2400" dirty="0">
                <a:solidFill>
                  <a:schemeClr val="tx1"/>
                </a:solidFill>
                <a:latin typeface="仿宋_GB2312" pitchFamily="49" charset="-122"/>
                <a:ea typeface="仿宋_GB2312" pitchFamily="49" charset="-122"/>
                <a:sym typeface="+mn-ea"/>
              </a:rPr>
              <a:t>》</a:t>
            </a:r>
            <a:r>
              <a:rPr lang="zh-CN" altLang="en-US" sz="2400" dirty="0">
                <a:solidFill>
                  <a:schemeClr val="tx1"/>
                </a:solidFill>
                <a:latin typeface="仿宋_GB2312" pitchFamily="49" charset="-122"/>
                <a:ea typeface="仿宋_GB2312" pitchFamily="49" charset="-122"/>
                <a:sym typeface="+mn-ea"/>
              </a:rPr>
              <a:t>（安监总管三</a:t>
            </a:r>
            <a:r>
              <a:rPr lang="en-US" altLang="zh-CN" sz="2400" dirty="0">
                <a:solidFill>
                  <a:schemeClr val="tx1"/>
                </a:solidFill>
                <a:latin typeface="仿宋_GB2312" pitchFamily="49" charset="-122"/>
                <a:ea typeface="仿宋_GB2312" pitchFamily="49" charset="-122"/>
                <a:sym typeface="+mn-ea"/>
              </a:rPr>
              <a:t>〔2012〕103</a:t>
            </a:r>
            <a:r>
              <a:rPr lang="zh-CN" altLang="en-US" sz="2400" dirty="0">
                <a:solidFill>
                  <a:schemeClr val="tx1"/>
                </a:solidFill>
                <a:latin typeface="仿宋_GB2312" pitchFamily="49" charset="-122"/>
                <a:ea typeface="仿宋_GB2312" pitchFamily="49" charset="-122"/>
                <a:sym typeface="+mn-ea"/>
              </a:rPr>
              <a:t>号，以下简称</a:t>
            </a:r>
            <a:r>
              <a:rPr lang="en-US" altLang="zh-CN" sz="2400" dirty="0">
                <a:solidFill>
                  <a:schemeClr val="tx1"/>
                </a:solidFill>
                <a:latin typeface="仿宋_GB2312" pitchFamily="49" charset="-122"/>
                <a:ea typeface="仿宋_GB2312" pitchFamily="49" charset="-122"/>
                <a:sym typeface="+mn-ea"/>
              </a:rPr>
              <a:t>103</a:t>
            </a:r>
            <a:r>
              <a:rPr lang="zh-CN" altLang="en-US" sz="2400" dirty="0">
                <a:solidFill>
                  <a:schemeClr val="tx1"/>
                </a:solidFill>
                <a:latin typeface="仿宋_GB2312" pitchFamily="49" charset="-122"/>
                <a:ea typeface="仿宋_GB2312" pitchFamily="49" charset="-122"/>
                <a:sym typeface="+mn-ea"/>
              </a:rPr>
              <a:t>号文）已执行多年，但随着安全生产要求越来越严，以近期发生的重特大事故所暴露出来的问题，需要编制新的导则。</a:t>
            </a:r>
            <a:endParaRPr lang="zh-CN" altLang="en-US" sz="2400" dirty="0">
              <a:solidFill>
                <a:schemeClr val="tx1"/>
              </a:solidFill>
              <a:latin typeface="方正水柱简体" pitchFamily="2" charset="-122"/>
              <a:ea typeface="方正水柱简体" pitchFamily="2" charset="-122"/>
            </a:endParaRPr>
          </a:p>
        </p:txBody>
      </p:sp>
      <p:sp>
        <p:nvSpPr>
          <p:cNvPr id="37892" name="矩形 1"/>
          <p:cNvSpPr>
            <a:spLocks noChangeArrowheads="1"/>
          </p:cNvSpPr>
          <p:nvPr/>
        </p:nvSpPr>
        <p:spPr bwMode="auto">
          <a:xfrm>
            <a:off x="551384" y="444648"/>
            <a:ext cx="2031325" cy="605294"/>
          </a:xfrm>
          <a:prstGeom prst="rect">
            <a:avLst/>
          </a:prstGeom>
          <a:solidFill>
            <a:srgbClr val="FFC000"/>
          </a:solidFill>
          <a:ln w="9525">
            <a:solidFill>
              <a:srgbClr val="000000"/>
            </a:solidFill>
            <a:miter lim="800000"/>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pPr>
            <a:r>
              <a:rPr lang="zh-CN" altLang="en-US" sz="2400" dirty="0">
                <a:solidFill>
                  <a:schemeClr val="tx1"/>
                </a:solidFill>
                <a:latin typeface="等线" panose="02010600030101010101" pitchFamily="2" charset="-122"/>
                <a:ea typeface="等线" panose="02010600030101010101" pitchFamily="2" charset="-122"/>
              </a:rPr>
              <a:t>一、编制背景</a:t>
            </a:r>
            <a:endParaRPr lang="en-US" altLang="zh-CN" sz="2400" dirty="0">
              <a:solidFill>
                <a:schemeClr val="tx1"/>
              </a:solidFill>
              <a:latin typeface="等线" panose="02010600030101010101" pitchFamily="2" charset="-122"/>
              <a:ea typeface="等线" panose="02010600030101010101" pitchFamily="2" charset="-122"/>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799856" y="522645"/>
            <a:ext cx="250741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1.7</a:t>
            </a:r>
            <a:r>
              <a:rPr lang="zh-CN" altLang="en-US" sz="2400" kern="0" dirty="0">
                <a:latin typeface="黑体" panose="02010609060101010101" pitchFamily="49" charset="-122"/>
                <a:ea typeface="黑体" panose="02010609060101010101" pitchFamily="49" charset="-122"/>
              </a:rPr>
              <a:t>作业安全管理</a:t>
            </a:r>
            <a:endParaRPr lang="zh-CN" altLang="en-US" sz="2400" dirty="0">
              <a:latin typeface="黑体" panose="02010609060101010101" pitchFamily="49" charset="-122"/>
              <a:ea typeface="黑体" panose="02010609060101010101" pitchFamily="49" charset="-122"/>
            </a:endParaRPr>
          </a:p>
        </p:txBody>
      </p:sp>
      <p:sp>
        <p:nvSpPr>
          <p:cNvPr id="3" name="文本框 2"/>
          <p:cNvSpPr txBox="1"/>
          <p:nvPr/>
        </p:nvSpPr>
        <p:spPr>
          <a:xfrm>
            <a:off x="8360696" y="522645"/>
            <a:ext cx="1903085" cy="461665"/>
          </a:xfrm>
          <a:prstGeom prst="rect">
            <a:avLst/>
          </a:prstGeom>
          <a:solidFill>
            <a:schemeClr val="accent6">
              <a:lumMod val="20000"/>
              <a:lumOff val="80000"/>
            </a:schemeClr>
          </a:solidFill>
        </p:spPr>
        <p:txBody>
          <a:bodyPr wrap="none" rtlCol="0">
            <a:spAutoFit/>
          </a:bodyPr>
          <a:lstStyle/>
          <a:p>
            <a:r>
              <a:rPr lang="en-US" altLang="zh-CN" sz="2400" dirty="0"/>
              <a:t>6</a:t>
            </a:r>
            <a:r>
              <a:rPr lang="zh-CN" altLang="en-US" sz="2400" dirty="0"/>
              <a:t>项检查内容</a:t>
            </a:r>
            <a:endParaRPr lang="zh-CN" altLang="en-US" sz="2400" dirty="0"/>
          </a:p>
        </p:txBody>
      </p:sp>
      <p:graphicFrame>
        <p:nvGraphicFramePr>
          <p:cNvPr id="6" name="表格 5"/>
          <p:cNvGraphicFramePr>
            <a:graphicFrameLocks noGrp="1"/>
          </p:cNvGraphicFramePr>
          <p:nvPr/>
        </p:nvGraphicFramePr>
        <p:xfrm>
          <a:off x="366520" y="2420888"/>
          <a:ext cx="11145439" cy="3339539"/>
        </p:xfrm>
        <a:graphic>
          <a:graphicData uri="http://schemas.openxmlformats.org/drawingml/2006/table">
            <a:tbl>
              <a:tblPr/>
              <a:tblGrid>
                <a:gridCol w="705407"/>
                <a:gridCol w="5429403"/>
                <a:gridCol w="5010629"/>
              </a:tblGrid>
              <a:tr h="678511">
                <a:tc>
                  <a:txBody>
                    <a:bodyPr/>
                    <a:lstStyle/>
                    <a:p>
                      <a:pPr algn="ctr">
                        <a:spcAft>
                          <a:spcPts val="0"/>
                        </a:spcAft>
                      </a:pPr>
                      <a:r>
                        <a:rPr lang="zh-CN" sz="2000" kern="0" dirty="0">
                          <a:effectLst/>
                          <a:latin typeface="黑体" panose="02010609060101010101" pitchFamily="49" charset="-122"/>
                          <a:ea typeface="黑体" panose="02010609060101010101" pitchFamily="49" charset="-122"/>
                          <a:cs typeface="Times New Roman" panose="02020603050405020304" pitchFamily="18" charset="0"/>
                        </a:rPr>
                        <a:t>序号</a:t>
                      </a:r>
                      <a:endParaRPr 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CN" sz="2000" kern="0" dirty="0">
                          <a:effectLst/>
                          <a:latin typeface="黑体" panose="02010609060101010101" pitchFamily="49" charset="-122"/>
                          <a:ea typeface="黑体" panose="02010609060101010101" pitchFamily="49" charset="-122"/>
                          <a:cs typeface="Times New Roman" panose="02020603050405020304" pitchFamily="18" charset="0"/>
                        </a:rPr>
                        <a:t>排查内容</a:t>
                      </a:r>
                      <a:endParaRPr 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CN" sz="2000" kern="0" dirty="0">
                          <a:effectLst/>
                          <a:latin typeface="黑体" panose="02010609060101010101" pitchFamily="49" charset="-122"/>
                          <a:ea typeface="黑体" panose="02010609060101010101" pitchFamily="49" charset="-122"/>
                          <a:cs typeface="Times New Roman" panose="02020603050405020304" pitchFamily="18" charset="0"/>
                        </a:rPr>
                        <a:t>排查依据</a:t>
                      </a:r>
                      <a:endParaRPr lang="zh-CN" sz="2000"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5925" marR="59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65705">
                <a:tc>
                  <a:txBody>
                    <a:bodyPr/>
                    <a:lstStyle/>
                    <a:p>
                      <a:pPr algn="ctr">
                        <a:spcAft>
                          <a:spcPts val="0"/>
                        </a:spcAft>
                      </a:pPr>
                      <a:r>
                        <a:rPr lang="en-US" sz="2000" b="1" kern="0" dirty="0">
                          <a:effectLst/>
                          <a:latin typeface="Times New Roman" panose="02020603050405020304" pitchFamily="18" charset="0"/>
                          <a:ea typeface="仿宋_GB2312"/>
                          <a:cs typeface="Times New Roman" panose="02020603050405020304" pitchFamily="18" charset="0"/>
                        </a:rPr>
                        <a:t>5</a:t>
                      </a:r>
                      <a:endParaRPr 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2000" b="1" kern="0" dirty="0">
                          <a:effectLst/>
                          <a:latin typeface="Times New Roman" panose="02020603050405020304" pitchFamily="18" charset="0"/>
                          <a:ea typeface="仿宋_GB2312"/>
                          <a:cs typeface="Times New Roman" panose="02020603050405020304" pitchFamily="18" charset="0"/>
                        </a:rPr>
                        <a:t>特殊作业现场监护人员应熟悉作业范围内的工艺、设备和物料状态，具备应急救援和处置能力。</a:t>
                      </a:r>
                      <a:endParaRPr 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2000" b="1" kern="0">
                          <a:effectLst/>
                          <a:latin typeface="Times New Roman" panose="02020603050405020304" pitchFamily="18" charset="0"/>
                          <a:ea typeface="仿宋_GB2312"/>
                          <a:cs typeface="Times New Roman" panose="02020603050405020304" pitchFamily="18" charset="0"/>
                        </a:rPr>
                        <a:t>《关于加强化工过程安全管理的指导意见》（安监总管三〔</a:t>
                      </a:r>
                      <a:r>
                        <a:rPr lang="en-US" sz="2000" b="1" kern="0">
                          <a:effectLst/>
                          <a:latin typeface="Times New Roman" panose="02020603050405020304" pitchFamily="18" charset="0"/>
                          <a:ea typeface="仿宋_GB2312"/>
                          <a:cs typeface="Times New Roman" panose="02020603050405020304" pitchFamily="18" charset="0"/>
                        </a:rPr>
                        <a:t>2013</a:t>
                      </a:r>
                      <a:r>
                        <a:rPr lang="zh-CN" sz="2000" b="1" kern="0">
                          <a:effectLst/>
                          <a:latin typeface="Times New Roman" panose="02020603050405020304" pitchFamily="18" charset="0"/>
                          <a:ea typeface="仿宋_GB2312"/>
                          <a:cs typeface="Times New Roman" panose="02020603050405020304" pitchFamily="18" charset="0"/>
                        </a:rPr>
                        <a:t>〕</a:t>
                      </a:r>
                      <a:r>
                        <a:rPr lang="en-US" sz="2000" b="1" kern="0">
                          <a:effectLst/>
                          <a:latin typeface="Times New Roman" panose="02020603050405020304" pitchFamily="18" charset="0"/>
                          <a:ea typeface="仿宋_GB2312"/>
                          <a:cs typeface="Times New Roman" panose="02020603050405020304" pitchFamily="18" charset="0"/>
                        </a:rPr>
                        <a:t>88</a:t>
                      </a:r>
                      <a:r>
                        <a:rPr lang="zh-CN" sz="2000" b="1" kern="0">
                          <a:effectLst/>
                          <a:latin typeface="Times New Roman" panose="02020603050405020304" pitchFamily="18" charset="0"/>
                          <a:ea typeface="仿宋_GB2312"/>
                          <a:cs typeface="Times New Roman" panose="02020603050405020304" pitchFamily="18" charset="0"/>
                        </a:rPr>
                        <a:t>号）第十九条</a:t>
                      </a:r>
                      <a:endParaRPr lang="zh-CN" sz="2000" b="1" kern="10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95323">
                <a:tc>
                  <a:txBody>
                    <a:bodyPr/>
                    <a:lstStyle/>
                    <a:p>
                      <a:pPr algn="ctr">
                        <a:spcAft>
                          <a:spcPts val="0"/>
                        </a:spcAft>
                      </a:pPr>
                      <a:r>
                        <a:rPr lang="en-US" sz="2000" b="1" kern="0">
                          <a:effectLst/>
                          <a:latin typeface="Times New Roman" panose="02020603050405020304" pitchFamily="18" charset="0"/>
                          <a:ea typeface="仿宋_GB2312"/>
                          <a:cs typeface="Times New Roman" panose="02020603050405020304" pitchFamily="18" charset="0"/>
                        </a:rPr>
                        <a:t>6</a:t>
                      </a:r>
                      <a:endParaRPr lang="zh-CN" sz="2000" b="1" kern="10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2000" b="1" kern="0" dirty="0">
                          <a:solidFill>
                            <a:srgbClr val="FF0000"/>
                          </a:solidFill>
                          <a:effectLst/>
                          <a:latin typeface="Times New Roman" panose="02020603050405020304" pitchFamily="18" charset="0"/>
                          <a:ea typeface="仿宋_GB2312"/>
                          <a:cs typeface="Times New Roman" panose="02020603050405020304" pitchFamily="18" charset="0"/>
                        </a:rPr>
                        <a:t>储罐切水作业、液化烃充装作业、安全风险较大的设备检维修</a:t>
                      </a:r>
                      <a:r>
                        <a:rPr lang="zh-CN" sz="2000" b="1" kern="0" dirty="0">
                          <a:effectLst/>
                          <a:latin typeface="Times New Roman" panose="02020603050405020304" pitchFamily="18" charset="0"/>
                          <a:ea typeface="仿宋_GB2312"/>
                          <a:cs typeface="Times New Roman" panose="02020603050405020304" pitchFamily="18" charset="0"/>
                        </a:rPr>
                        <a:t>等危险作业应制定相应的作业程序，作业时应严格执行作业程序。</a:t>
                      </a:r>
                      <a:endParaRPr 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zh-CN" sz="2000" b="1" kern="0" dirty="0">
                          <a:effectLst/>
                          <a:latin typeface="Times New Roman" panose="02020603050405020304" pitchFamily="18" charset="0"/>
                          <a:ea typeface="仿宋_GB2312"/>
                          <a:cs typeface="Times New Roman" panose="02020603050405020304" pitchFamily="18" charset="0"/>
                        </a:rPr>
                        <a:t>《化工（危险化学品）企业保障生产安全十条规定》和《油气罐区防火防爆十条规定》的通知（安监总政法</a:t>
                      </a:r>
                      <a:r>
                        <a:rPr lang="zh-CN" sz="2000" b="1" kern="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2000" b="1" kern="0" dirty="0">
                          <a:effectLst/>
                          <a:latin typeface="Times New Roman" panose="02020603050405020304" pitchFamily="18" charset="0"/>
                          <a:ea typeface="仿宋_GB2312"/>
                          <a:cs typeface="Times New Roman" panose="02020603050405020304" pitchFamily="18" charset="0"/>
                        </a:rPr>
                        <a:t>2017</a:t>
                      </a:r>
                      <a:r>
                        <a:rPr lang="zh-CN" sz="2000" b="1" kern="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2000" b="1" kern="0" dirty="0">
                          <a:effectLst/>
                          <a:latin typeface="Times New Roman" panose="02020603050405020304" pitchFamily="18" charset="0"/>
                          <a:ea typeface="仿宋_GB2312"/>
                          <a:cs typeface="Times New Roman" panose="02020603050405020304" pitchFamily="18" charset="0"/>
                        </a:rPr>
                        <a:t>15</a:t>
                      </a:r>
                      <a:r>
                        <a:rPr lang="zh-CN" sz="2000" b="1" kern="0" dirty="0">
                          <a:effectLst/>
                          <a:latin typeface="Times New Roman" panose="02020603050405020304" pitchFamily="18" charset="0"/>
                          <a:ea typeface="仿宋_GB2312"/>
                          <a:cs typeface="Times New Roman" panose="02020603050405020304" pitchFamily="18" charset="0"/>
                        </a:rPr>
                        <a:t>号）</a:t>
                      </a:r>
                      <a:endParaRPr 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文本框 7"/>
          <p:cNvSpPr txBox="1"/>
          <p:nvPr/>
        </p:nvSpPr>
        <p:spPr>
          <a:xfrm>
            <a:off x="335361" y="1424970"/>
            <a:ext cx="11145438" cy="707886"/>
          </a:xfrm>
          <a:prstGeom prst="rect">
            <a:avLst/>
          </a:prstGeom>
          <a:solidFill>
            <a:schemeClr val="bg1">
              <a:lumMod val="95000"/>
            </a:schemeClr>
          </a:solidFill>
        </p:spPr>
        <p:txBody>
          <a:bodyPr wrap="square" rtlCol="0">
            <a:spAutoFit/>
          </a:bodyPr>
          <a:lstStyle/>
          <a:p>
            <a:r>
              <a:rPr lang="zh-CN" altLang="en-US" sz="2000" dirty="0">
                <a:latin typeface="黑体" panose="02010609060101010101" pitchFamily="49" charset="-122"/>
                <a:ea typeface="黑体" panose="02010609060101010101" pitchFamily="49" charset="-122"/>
              </a:rPr>
              <a:t>扩大了危险作业的范围，明确了</a:t>
            </a:r>
            <a:r>
              <a:rPr lang="zh-CN" altLang="zh-CN" sz="2000" kern="0" dirty="0">
                <a:solidFill>
                  <a:srgbClr val="FF0000"/>
                </a:solidFill>
                <a:latin typeface="Times New Roman" panose="02020603050405020304" pitchFamily="18" charset="0"/>
                <a:ea typeface="仿宋_GB2312"/>
                <a:cs typeface="Times New Roman" panose="02020603050405020304" pitchFamily="18" charset="0"/>
              </a:rPr>
              <a:t>储罐切水作业、液化烃充装作业、安全风险较大的设备检维修</a:t>
            </a:r>
            <a:r>
              <a:rPr lang="zh-CN" altLang="zh-CN" sz="2000" kern="0" dirty="0">
                <a:latin typeface="Times New Roman" panose="02020603050405020304" pitchFamily="18" charset="0"/>
                <a:ea typeface="仿宋_GB2312"/>
                <a:cs typeface="Times New Roman" panose="02020603050405020304" pitchFamily="18" charset="0"/>
              </a:rPr>
              <a:t>应制定相应的作业程序，作业时应严格执行作业程序。</a:t>
            </a:r>
            <a:endParaRPr lang="zh-CN" altLang="en-US" sz="20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799856" y="522645"/>
            <a:ext cx="2198038"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1.8</a:t>
            </a:r>
            <a:r>
              <a:rPr lang="zh-CN" altLang="en-US" sz="2400" kern="0" dirty="0">
                <a:latin typeface="黑体" panose="02010609060101010101" pitchFamily="49" charset="-122"/>
                <a:ea typeface="黑体" panose="02010609060101010101" pitchFamily="49" charset="-122"/>
              </a:rPr>
              <a:t>承包商管理</a:t>
            </a:r>
            <a:endParaRPr lang="zh-CN" altLang="en-US" sz="2400" dirty="0">
              <a:latin typeface="黑体" panose="02010609060101010101" pitchFamily="49" charset="-122"/>
              <a:ea typeface="黑体" panose="02010609060101010101" pitchFamily="49" charset="-122"/>
            </a:endParaRPr>
          </a:p>
        </p:txBody>
      </p:sp>
      <p:sp>
        <p:nvSpPr>
          <p:cNvPr id="3" name="文本框 2"/>
          <p:cNvSpPr txBox="1"/>
          <p:nvPr/>
        </p:nvSpPr>
        <p:spPr>
          <a:xfrm>
            <a:off x="8360696" y="522645"/>
            <a:ext cx="1903085" cy="461665"/>
          </a:xfrm>
          <a:prstGeom prst="rect">
            <a:avLst/>
          </a:prstGeom>
          <a:solidFill>
            <a:schemeClr val="accent6">
              <a:lumMod val="20000"/>
              <a:lumOff val="80000"/>
            </a:schemeClr>
          </a:solidFill>
        </p:spPr>
        <p:txBody>
          <a:bodyPr wrap="none" rtlCol="0">
            <a:spAutoFit/>
          </a:bodyPr>
          <a:lstStyle/>
          <a:p>
            <a:r>
              <a:rPr lang="en-US" altLang="zh-CN" sz="2400" dirty="0"/>
              <a:t>6</a:t>
            </a:r>
            <a:r>
              <a:rPr lang="zh-CN" altLang="en-US" sz="2400" dirty="0"/>
              <a:t>项检查内容</a:t>
            </a:r>
            <a:endParaRPr lang="zh-CN" altLang="en-US" sz="2400" dirty="0"/>
          </a:p>
        </p:txBody>
      </p:sp>
      <p:sp>
        <p:nvSpPr>
          <p:cNvPr id="5" name="矩形 4"/>
          <p:cNvSpPr/>
          <p:nvPr/>
        </p:nvSpPr>
        <p:spPr>
          <a:xfrm>
            <a:off x="789104" y="1812351"/>
            <a:ext cx="10657184" cy="2862322"/>
          </a:xfrm>
          <a:prstGeom prst="rect">
            <a:avLst/>
          </a:prstGeom>
          <a:ln>
            <a:solidFill>
              <a:schemeClr val="accent1"/>
            </a:solidFill>
          </a:ln>
        </p:spPr>
        <p:txBody>
          <a:bodyPr wrap="square">
            <a:spAutoFit/>
          </a:bodyPr>
          <a:lstStyle/>
          <a:p>
            <a:pPr>
              <a:lnSpc>
                <a:spcPts val="3600"/>
              </a:lnSpc>
            </a:pPr>
            <a:r>
              <a:rPr lang="en-US" altLang="zh-CN" sz="2000" dirty="0"/>
              <a:t>       </a:t>
            </a:r>
            <a:r>
              <a:rPr lang="zh-CN" altLang="zh-CN" sz="2000" dirty="0"/>
              <a:t>在企业生产过程中，承包商起着重要的作用。从机电仪设备的检维修、保运、土建施工、设备安装、防腐保温，到危化品运输、技术服务等，大多委托承包商完成。对承包商的管理不到位也是企业事故多发的原因</a:t>
            </a:r>
            <a:r>
              <a:rPr lang="zh-CN" altLang="en-US" sz="2000" dirty="0"/>
              <a:t>，据统计危险化学品企业检维修环节中的事故占所有事故的一半以上，而其中造成承包商人员伤亡的人数占</a:t>
            </a:r>
            <a:r>
              <a:rPr lang="en-US" altLang="zh-CN" sz="2000" dirty="0"/>
              <a:t>70%</a:t>
            </a:r>
            <a:r>
              <a:rPr lang="zh-CN" altLang="en-US" sz="2000" dirty="0"/>
              <a:t>左右。因此，</a:t>
            </a:r>
            <a:r>
              <a:rPr lang="zh-CN" altLang="zh-CN" sz="2000" dirty="0"/>
              <a:t>企业应按照“谁引入谁负责”的原则，明确承包商的管理部门和管理要求，对承包商提出明确要求，确保承包商安全作业且不危及企业的过程安全。</a:t>
            </a:r>
            <a:endParaRPr lang="zh-CN" altLang="zh-CN" sz="20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488076" y="1429629"/>
            <a:ext cx="4179924" cy="2800549"/>
          </a:xfrm>
          <a:prstGeom prst="rect">
            <a:avLst/>
          </a:prstGeom>
        </p:spPr>
      </p:pic>
      <p:sp>
        <p:nvSpPr>
          <p:cNvPr id="6" name="Rectangle 3"/>
          <p:cNvSpPr txBox="1">
            <a:spLocks noChangeArrowheads="1"/>
          </p:cNvSpPr>
          <p:nvPr/>
        </p:nvSpPr>
        <p:spPr bwMode="auto">
          <a:xfrm>
            <a:off x="3287689" y="476673"/>
            <a:ext cx="4489889" cy="489093"/>
          </a:xfrm>
          <a:prstGeom prst="rect">
            <a:avLst/>
          </a:prstGeom>
          <a:solidFill>
            <a:srgbClr val="3B79CE"/>
          </a:solidFill>
          <a:ln>
            <a:solidFill>
              <a:schemeClr val="bg1"/>
            </a:solidFill>
          </a:ln>
          <a:effectLst>
            <a:outerShdw blurRad="50800" dist="38100" dir="18900000" algn="bl" rotWithShape="0">
              <a:prstClr val="black">
                <a:alpha val="40000"/>
              </a:prstClr>
            </a:outerShdw>
          </a:effectLst>
        </p:spPr>
        <p:txBody>
          <a:bodyPr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zh-CN" altLang="en-US" sz="2400" dirty="0">
                <a:solidFill>
                  <a:schemeClr val="bg1"/>
                </a:solidFill>
              </a:rPr>
              <a:t>上海赛科</a:t>
            </a:r>
            <a:r>
              <a:rPr lang="en-US" altLang="zh-CN" sz="2400" dirty="0">
                <a:solidFill>
                  <a:schemeClr val="bg1"/>
                </a:solidFill>
              </a:rPr>
              <a:t>5.12</a:t>
            </a:r>
            <a:r>
              <a:rPr lang="zh-CN" altLang="en-US" sz="2400" dirty="0">
                <a:solidFill>
                  <a:schemeClr val="bg1"/>
                </a:solidFill>
              </a:rPr>
              <a:t>储罐闪爆事故</a:t>
            </a:r>
            <a:endParaRPr lang="zh-CN" altLang="en-US" sz="2400" dirty="0">
              <a:solidFill>
                <a:schemeClr val="bg1"/>
              </a:solidFill>
            </a:endParaRPr>
          </a:p>
        </p:txBody>
      </p:sp>
      <p:sp>
        <p:nvSpPr>
          <p:cNvPr id="7" name="矩形 2"/>
          <p:cNvSpPr>
            <a:spLocks noChangeArrowheads="1"/>
          </p:cNvSpPr>
          <p:nvPr/>
        </p:nvSpPr>
        <p:spPr bwMode="auto">
          <a:xfrm>
            <a:off x="1631505" y="1473121"/>
            <a:ext cx="4615261" cy="5386603"/>
          </a:xfrm>
          <a:prstGeom prst="rect">
            <a:avLst/>
          </a:prstGeom>
          <a:noFill/>
          <a:ln w="9525">
            <a:solidFill>
              <a:schemeClr val="tx1"/>
            </a:solidFill>
            <a:prstDash val="sysDot"/>
            <a:miter lim="800000"/>
          </a:ln>
          <a:extLst>
            <a:ext uri="{909E8E84-426E-40DD-AFC4-6F175D3DCCD1}">
              <a14:hiddenFill xmlns:a14="http://schemas.microsoft.com/office/drawing/2010/main">
                <a:solidFill>
                  <a:srgbClr val="FFFFFF"/>
                </a:solidFill>
              </a14:hiddenFill>
            </a:ext>
          </a:extLst>
        </p:spPr>
        <p:txBody>
          <a:bodyPr wrap="square">
            <a:spAutoFit/>
          </a:bodyPr>
          <a:lstStyle>
            <a:lvl1pPr marL="179705">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ct val="150000"/>
              </a:lnSpc>
              <a:spcBef>
                <a:spcPct val="0"/>
              </a:spcBef>
              <a:buNone/>
            </a:pPr>
            <a:r>
              <a:rPr lang="en-US" altLang="zh-CN" sz="1800" dirty="0"/>
              <a:t>2018</a:t>
            </a:r>
            <a:r>
              <a:rPr lang="zh-CN" altLang="en-US" sz="1800" dirty="0"/>
              <a:t>年</a:t>
            </a:r>
            <a:r>
              <a:rPr lang="en-US" altLang="zh-CN" sz="1800" dirty="0"/>
              <a:t>5</a:t>
            </a:r>
            <a:r>
              <a:rPr lang="zh-CN" altLang="en-US" sz="1800" dirty="0"/>
              <a:t>月</a:t>
            </a:r>
            <a:r>
              <a:rPr lang="en-US" altLang="zh-CN" sz="1800" dirty="0"/>
              <a:t>12</a:t>
            </a:r>
            <a:r>
              <a:rPr lang="zh-CN" altLang="en-US" sz="1800" dirty="0"/>
              <a:t>日</a:t>
            </a:r>
            <a:r>
              <a:rPr lang="en-US" altLang="zh-CN" sz="1800" dirty="0"/>
              <a:t>15</a:t>
            </a:r>
            <a:r>
              <a:rPr lang="zh-CN" altLang="en-US" sz="1800" dirty="0"/>
              <a:t>时</a:t>
            </a:r>
            <a:r>
              <a:rPr lang="en-US" altLang="zh-CN" sz="1800" dirty="0"/>
              <a:t>25</a:t>
            </a:r>
            <a:r>
              <a:rPr lang="zh-CN" altLang="en-US" sz="1800" dirty="0"/>
              <a:t>分左右， 承包商上海埃金科工程建设服务有限公 司在上海赛科石油化工有限责任公司进 行储罐检修作业时发生爆炸火灾事故， 造成</a:t>
            </a:r>
            <a:r>
              <a:rPr lang="en-US" altLang="zh-CN" sz="1800" dirty="0"/>
              <a:t>6</a:t>
            </a:r>
            <a:r>
              <a:rPr lang="zh-CN" altLang="en-US" sz="1800" dirty="0"/>
              <a:t>名承包商员工死亡。</a:t>
            </a:r>
            <a:endParaRPr lang="en-US" altLang="zh-CN" sz="1800" dirty="0"/>
          </a:p>
          <a:p>
            <a:pPr>
              <a:buNone/>
            </a:pPr>
            <a:r>
              <a:rPr lang="zh-CN" altLang="en-US" sz="1800" dirty="0">
                <a:solidFill>
                  <a:srgbClr val="FF0000"/>
                </a:solidFill>
              </a:rPr>
              <a:t>事故的直接原因</a:t>
            </a:r>
            <a:r>
              <a:rPr lang="zh-CN" altLang="en-US" sz="1800" dirty="0"/>
              <a:t>是打孔后的浮箱内残存苯液流出，在罐内挥发形成爆炸性混合气体，在拆除内 浮顶储罐浮箱过程中，遇点火源发生爆炸燃烧。</a:t>
            </a:r>
            <a:br>
              <a:rPr lang="zh-CN" altLang="en-US" sz="1800" dirty="0"/>
            </a:br>
            <a:r>
              <a:rPr lang="zh-CN" altLang="en-US" sz="1800" dirty="0">
                <a:solidFill>
                  <a:srgbClr val="FF0000"/>
                </a:solidFill>
              </a:rPr>
              <a:t>可燃物分析</a:t>
            </a:r>
            <a:r>
              <a:rPr lang="zh-CN" altLang="en-US" sz="1800" dirty="0"/>
              <a:t>：浮箱内的苯液。</a:t>
            </a:r>
            <a:endParaRPr lang="zh-CN" altLang="en-US" sz="1800" dirty="0"/>
          </a:p>
          <a:p>
            <a:pPr>
              <a:buNone/>
            </a:pPr>
            <a:r>
              <a:rPr lang="zh-CN" altLang="en-US" sz="1800" dirty="0">
                <a:solidFill>
                  <a:srgbClr val="FF0000"/>
                </a:solidFill>
              </a:rPr>
              <a:t>可能点火源：</a:t>
            </a:r>
            <a:r>
              <a:rPr lang="zh-CN" altLang="en-US" sz="1800" dirty="0"/>
              <a:t>（</a:t>
            </a:r>
            <a:r>
              <a:rPr lang="en-US" altLang="zh-CN" sz="1800" dirty="0"/>
              <a:t>1</a:t>
            </a:r>
            <a:r>
              <a:rPr lang="zh-CN" altLang="en-US" sz="1800" dirty="0"/>
              <a:t>）使用非防爆动力锂电钻时产生的火花。（</a:t>
            </a:r>
            <a:r>
              <a:rPr lang="en-US" altLang="zh-CN" sz="1800" dirty="0"/>
              <a:t>2</a:t>
            </a:r>
            <a:r>
              <a:rPr lang="zh-CN" altLang="en-US" sz="1800" dirty="0"/>
              <a:t>）使用铁质工具时产生的火 花。（</a:t>
            </a:r>
            <a:r>
              <a:rPr lang="en-US" altLang="zh-CN" sz="1800" dirty="0"/>
              <a:t>3</a:t>
            </a:r>
            <a:r>
              <a:rPr lang="zh-CN" altLang="en-US" sz="1800" dirty="0"/>
              <a:t>）浮盘上的钢制螺栓在拆除 或搬运过程中可能与罐体摩擦产生的火花。</a:t>
            </a:r>
            <a:endParaRPr lang="zh-CN" altLang="en-US" sz="1800" dirty="0"/>
          </a:p>
          <a:p>
            <a:pPr>
              <a:lnSpc>
                <a:spcPct val="150000"/>
              </a:lnSpc>
              <a:spcBef>
                <a:spcPct val="0"/>
              </a:spcBef>
              <a:buNone/>
            </a:pPr>
            <a:endParaRPr lang="zh-CN" altLang="en-US" sz="1650" dirty="0">
              <a:solidFill>
                <a:srgbClr val="4D4D4D"/>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6080" y="4243993"/>
            <a:ext cx="3672408" cy="20831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3"/>
          <p:cNvSpPr txBox="1">
            <a:spLocks noChangeArrowheads="1"/>
          </p:cNvSpPr>
          <p:nvPr/>
        </p:nvSpPr>
        <p:spPr bwMode="auto">
          <a:xfrm>
            <a:off x="3791745" y="60022"/>
            <a:ext cx="5068753" cy="933067"/>
          </a:xfrm>
          <a:prstGeom prst="rect">
            <a:avLst/>
          </a:prstGeom>
          <a:solidFill>
            <a:srgbClr val="3B79CE"/>
          </a:solidFill>
          <a:ln>
            <a:solidFill>
              <a:schemeClr val="bg1"/>
            </a:solidFill>
          </a:ln>
          <a:effectLst>
            <a:outerShdw blurRad="50800" dist="38100" dir="18900000" algn="bl" rotWithShape="0">
              <a:prstClr val="black">
                <a:alpha val="40000"/>
              </a:prstClr>
            </a:outerShdw>
          </a:effectLst>
        </p:spPr>
        <p:txBody>
          <a:bodyPr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gn="ctr" eaLnBrk="1" hangingPunct="1">
              <a:lnSpc>
                <a:spcPct val="130000"/>
              </a:lnSpc>
              <a:buFontTx/>
              <a:buNone/>
              <a:defRPr/>
            </a:pPr>
            <a:r>
              <a:rPr lang="zh-CN" altLang="en-US" sz="2400" dirty="0"/>
              <a:t>上海赛科石油化工有限责任公司“</a:t>
            </a:r>
            <a:r>
              <a:rPr lang="en-US" altLang="zh-CN" sz="2400" dirty="0"/>
              <a:t>11•26”</a:t>
            </a:r>
            <a:r>
              <a:rPr lang="zh-CN" altLang="en-US" sz="2400" dirty="0"/>
              <a:t>中毒和窒息死亡事故</a:t>
            </a:r>
            <a:endParaRPr lang="zh-CN" altLang="en-US" sz="2100" kern="0" dirty="0">
              <a:solidFill>
                <a:schemeClr val="bg1"/>
              </a:solidFill>
              <a:latin typeface="微软雅黑" panose="020B0503020204020204" pitchFamily="34" charset="-122"/>
              <a:ea typeface="微软雅黑" panose="020B0503020204020204" pitchFamily="34" charset="-122"/>
            </a:endParaRPr>
          </a:p>
        </p:txBody>
      </p:sp>
      <p:sp>
        <p:nvSpPr>
          <p:cNvPr id="32" name="矩形 2"/>
          <p:cNvSpPr>
            <a:spLocks noChangeArrowheads="1"/>
          </p:cNvSpPr>
          <p:nvPr/>
        </p:nvSpPr>
        <p:spPr bwMode="auto">
          <a:xfrm>
            <a:off x="1703512" y="1636364"/>
            <a:ext cx="4981362" cy="2117887"/>
          </a:xfrm>
          <a:prstGeom prst="rect">
            <a:avLst/>
          </a:prstGeom>
          <a:noFill/>
          <a:ln w="9525">
            <a:solidFill>
              <a:schemeClr val="tx1"/>
            </a:solidFill>
            <a:prstDash val="sysDot"/>
            <a:miter lim="800000"/>
          </a:ln>
          <a:extLst>
            <a:ext uri="{909E8E84-426E-40DD-AFC4-6F175D3DCCD1}">
              <a14:hiddenFill xmlns:a14="http://schemas.microsoft.com/office/drawing/2010/main">
                <a:solidFill>
                  <a:srgbClr val="FFFFFF"/>
                </a:solidFill>
              </a14:hiddenFill>
            </a:ext>
          </a:extLst>
        </p:spPr>
        <p:txBody>
          <a:bodyPr>
            <a:spAutoFit/>
          </a:bodyPr>
          <a:lstStyle>
            <a:lvl1pPr marL="179705">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ct val="150000"/>
              </a:lnSpc>
              <a:spcBef>
                <a:spcPct val="0"/>
              </a:spcBef>
              <a:buNone/>
            </a:pPr>
            <a:r>
              <a:rPr lang="en-US" altLang="zh-CN" sz="1800" dirty="0"/>
              <a:t>2018 </a:t>
            </a:r>
            <a:r>
              <a:rPr lang="zh-CN" altLang="en-US" sz="1800" dirty="0"/>
              <a:t>年 </a:t>
            </a:r>
            <a:r>
              <a:rPr lang="en-US" altLang="zh-CN" sz="1800" dirty="0"/>
              <a:t>11 </a:t>
            </a:r>
            <a:r>
              <a:rPr lang="zh-CN" altLang="en-US" sz="1800" dirty="0"/>
              <a:t>月 </a:t>
            </a:r>
            <a:r>
              <a:rPr lang="en-US" altLang="zh-CN" sz="1800" dirty="0"/>
              <a:t>26 </a:t>
            </a:r>
            <a:r>
              <a:rPr lang="zh-CN" altLang="en-US" sz="1800" dirty="0"/>
              <a:t>日上午 </a:t>
            </a:r>
            <a:r>
              <a:rPr lang="en-US" altLang="zh-CN" sz="1800" dirty="0"/>
              <a:t>8 </a:t>
            </a:r>
            <a:r>
              <a:rPr lang="zh-CN" altLang="en-US" sz="1800" dirty="0"/>
              <a:t>时 </a:t>
            </a:r>
            <a:r>
              <a:rPr lang="en-US" altLang="zh-CN" sz="1800" dirty="0"/>
              <a:t>50 </a:t>
            </a:r>
            <a:r>
              <a:rPr lang="zh-CN" altLang="en-US" sz="1800" dirty="0"/>
              <a:t>分左右，在上海赛科石油化工有限责任公司烯烃工厂乙烯分离装置区域，发生一起中毒和窒息事故。</a:t>
            </a:r>
            <a:r>
              <a:rPr lang="en-US" altLang="zh-CN" sz="1800" dirty="0"/>
              <a:t>2 </a:t>
            </a:r>
            <a:r>
              <a:rPr lang="zh-CN" altLang="en-US" sz="1800" dirty="0"/>
              <a:t>名人员正在做检修作业，随后突然出现缺氧窒息症状，经抢救无效 </a:t>
            </a:r>
            <a:r>
              <a:rPr lang="en-US" altLang="zh-CN" sz="1800" dirty="0"/>
              <a:t>2 </a:t>
            </a:r>
            <a:r>
              <a:rPr lang="zh-CN" altLang="en-US" sz="1800" dirty="0"/>
              <a:t>人死亡。</a:t>
            </a:r>
            <a:endParaRPr lang="zh-CN" altLang="en-US" sz="1650" dirty="0">
              <a:solidFill>
                <a:srgbClr val="4D4D4D"/>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1703512" y="993088"/>
            <a:ext cx="2736304" cy="369332"/>
          </a:xfrm>
          <a:prstGeom prst="rect">
            <a:avLst/>
          </a:prstGeom>
          <a:noFill/>
        </p:spPr>
        <p:txBody>
          <a:bodyPr wrap="square" rtlCol="0">
            <a:spAutoFit/>
          </a:bodyPr>
          <a:lstStyle/>
          <a:p>
            <a:r>
              <a:rPr lang="zh-CN" altLang="en-US" dirty="0"/>
              <a:t>受限空间相关内容</a:t>
            </a:r>
            <a:endParaRPr lang="zh-CN" altLang="en-US" dirty="0"/>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021559" y="1362421"/>
            <a:ext cx="3677877" cy="2665775"/>
          </a:xfrm>
          <a:prstGeom prst="rect">
            <a:avLst/>
          </a:prstGeom>
        </p:spPr>
      </p:pic>
      <p:sp>
        <p:nvSpPr>
          <p:cNvPr id="6" name="矩形 5"/>
          <p:cNvSpPr/>
          <p:nvPr/>
        </p:nvSpPr>
        <p:spPr>
          <a:xfrm>
            <a:off x="1524000" y="4108648"/>
            <a:ext cx="9108504" cy="2862322"/>
          </a:xfrm>
          <a:prstGeom prst="rect">
            <a:avLst/>
          </a:prstGeom>
        </p:spPr>
        <p:txBody>
          <a:bodyPr wrap="square">
            <a:spAutoFit/>
          </a:bodyPr>
          <a:lstStyle/>
          <a:p>
            <a:r>
              <a:rPr lang="en-US" altLang="zh-CN" dirty="0"/>
              <a:t>11</a:t>
            </a:r>
            <a:r>
              <a:rPr lang="zh-CN" altLang="en-US" dirty="0"/>
              <a:t>月</a:t>
            </a:r>
            <a:r>
              <a:rPr lang="en-US" altLang="zh-CN" dirty="0"/>
              <a:t>26</a:t>
            </a:r>
            <a:r>
              <a:rPr lang="zh-CN" altLang="en-US" dirty="0"/>
              <a:t>日乙烯分离装置区域</a:t>
            </a:r>
            <a:r>
              <a:rPr lang="en-US" altLang="zh-CN" dirty="0"/>
              <a:t>2006M</a:t>
            </a:r>
            <a:r>
              <a:rPr lang="zh-CN" altLang="en-US" dirty="0"/>
              <a:t>三段排出罐人孔复位，</a:t>
            </a:r>
            <a:r>
              <a:rPr lang="en-US" altLang="zh-CN" dirty="0"/>
              <a:t>8</a:t>
            </a:r>
            <a:r>
              <a:rPr lang="zh-CN" altLang="en-US" dirty="0"/>
              <a:t>时</a:t>
            </a:r>
            <a:r>
              <a:rPr lang="en-US" altLang="zh-CN" dirty="0"/>
              <a:t>50</a:t>
            </a:r>
            <a:r>
              <a:rPr lang="zh-CN" altLang="en-US" dirty="0"/>
              <a:t>分左右，于某、张某某、高某、李某某沿爬梯攀登至</a:t>
            </a:r>
            <a:r>
              <a:rPr lang="en-US" altLang="zh-CN" dirty="0"/>
              <a:t>2006M</a:t>
            </a:r>
            <a:r>
              <a:rPr lang="zh-CN" altLang="en-US" dirty="0"/>
              <a:t>三段排出罐人孔平台进行作业前准备，李某某在确认人孔密封圈、紧固螺栓尺寸后，离开平台去取用工器具；于某通过人孔发现</a:t>
            </a:r>
            <a:r>
              <a:rPr lang="en-US" altLang="zh-CN" dirty="0"/>
              <a:t>2006M</a:t>
            </a:r>
            <a:r>
              <a:rPr lang="zh-CN" altLang="en-US" dirty="0"/>
              <a:t>三段排出罐底部留有密闭空间警示牌，指派张某某将其取出，张某某经人孔进入罐内后昏倒。于某、高某见状，立即实施救援，于某跨在人孔口、上半身探入罐内试图将张宗点拉出，也昏倒。</a:t>
            </a:r>
            <a:endParaRPr lang="en-US" altLang="zh-CN" dirty="0"/>
          </a:p>
          <a:p>
            <a:r>
              <a:rPr lang="zh-CN" altLang="en-US" b="1" dirty="0"/>
              <a:t>直接原因：</a:t>
            </a:r>
            <a:r>
              <a:rPr lang="zh-CN" altLang="en-US" dirty="0"/>
              <a:t>从业人员在未采取防护措施的情况下进入存在缺氧状况的有限空间，导致事故发生。其他人员在现场状况不明，未采取防护措施的情况下施救，导致事故扩大。</a:t>
            </a:r>
            <a:endParaRPr lang="zh-CN" altLang="en-US" dirty="0"/>
          </a:p>
          <a:p>
            <a:endParaRPr lang="zh-CN" altLang="en-US" dirty="0"/>
          </a:p>
          <a:p>
            <a:endParaRPr lang="zh-CN"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3359696" y="332656"/>
            <a:ext cx="6048672" cy="864096"/>
          </a:xfrm>
          <a:prstGeom prst="rect">
            <a:avLst/>
          </a:prstGeom>
          <a:solidFill>
            <a:srgbClr val="3B79CE"/>
          </a:solidFill>
          <a:ln>
            <a:solidFill>
              <a:schemeClr val="bg1"/>
            </a:solidFill>
          </a:ln>
          <a:effectLst>
            <a:outerShdw blurRad="50800" dist="38100" dir="18900000" algn="bl" rotWithShape="0">
              <a:prstClr val="black">
                <a:alpha val="40000"/>
              </a:prstClr>
            </a:outerShdw>
          </a:effectLst>
        </p:spPr>
        <p:txBody>
          <a:bodyPr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zh-CN" altLang="en-US" dirty="0"/>
              <a:t>山东济南齐鲁天和惠世制药有限公司“</a:t>
            </a:r>
            <a:r>
              <a:rPr lang="en-US" altLang="zh-CN" dirty="0"/>
              <a:t>4·15”</a:t>
            </a:r>
            <a:r>
              <a:rPr lang="zh-CN" altLang="en-US" dirty="0"/>
              <a:t>重大着火中毒事故</a:t>
            </a:r>
            <a:endParaRPr lang="zh-CN" altLang="en-US" sz="2400" dirty="0">
              <a:solidFill>
                <a:schemeClr val="bg1"/>
              </a:solidFill>
            </a:endParaRPr>
          </a:p>
        </p:txBody>
      </p:sp>
      <p:sp>
        <p:nvSpPr>
          <p:cNvPr id="3" name="矩形 2"/>
          <p:cNvSpPr/>
          <p:nvPr/>
        </p:nvSpPr>
        <p:spPr>
          <a:xfrm>
            <a:off x="1631504" y="1268761"/>
            <a:ext cx="4860032" cy="4616841"/>
          </a:xfrm>
          <a:prstGeom prst="rect">
            <a:avLst/>
          </a:prstGeom>
        </p:spPr>
        <p:txBody>
          <a:bodyPr wrap="square">
            <a:spAutoFit/>
          </a:bodyPr>
          <a:lstStyle/>
          <a:p>
            <a:pPr>
              <a:lnSpc>
                <a:spcPct val="150000"/>
              </a:lnSpc>
            </a:pPr>
            <a:r>
              <a:rPr lang="en-US" altLang="zh-CN" dirty="0">
                <a:solidFill>
                  <a:srgbClr val="2F2F2F"/>
                </a:solidFill>
                <a:latin typeface="PingFangSC-Regular"/>
              </a:rPr>
              <a:t>2019</a:t>
            </a:r>
            <a:r>
              <a:rPr lang="zh-CN" altLang="en-US" dirty="0">
                <a:solidFill>
                  <a:srgbClr val="2F2F2F"/>
                </a:solidFill>
                <a:latin typeface="PingFangSC-Regular"/>
              </a:rPr>
              <a:t>年</a:t>
            </a:r>
            <a:r>
              <a:rPr lang="en-US" altLang="zh-CN" dirty="0">
                <a:solidFill>
                  <a:srgbClr val="2F2F2F"/>
                </a:solidFill>
                <a:latin typeface="PingFangSC-Regular"/>
              </a:rPr>
              <a:t>4</a:t>
            </a:r>
            <a:r>
              <a:rPr lang="zh-CN" altLang="en-US" dirty="0">
                <a:solidFill>
                  <a:srgbClr val="2F2F2F"/>
                </a:solidFill>
                <a:latin typeface="PingFangSC-Regular"/>
              </a:rPr>
              <a:t>月</a:t>
            </a:r>
            <a:r>
              <a:rPr lang="en-US" altLang="zh-CN" dirty="0">
                <a:solidFill>
                  <a:srgbClr val="2F2F2F"/>
                </a:solidFill>
                <a:latin typeface="PingFangSC-Regular"/>
              </a:rPr>
              <a:t>15</a:t>
            </a:r>
            <a:r>
              <a:rPr lang="zh-CN" altLang="en-US" dirty="0">
                <a:solidFill>
                  <a:srgbClr val="2F2F2F"/>
                </a:solidFill>
                <a:latin typeface="PingFangSC-Regular"/>
              </a:rPr>
              <a:t>日</a:t>
            </a:r>
            <a:r>
              <a:rPr lang="en-US" altLang="zh-CN" dirty="0">
                <a:solidFill>
                  <a:srgbClr val="2F2F2F"/>
                </a:solidFill>
                <a:latin typeface="PingFangSC-Regular"/>
              </a:rPr>
              <a:t>15</a:t>
            </a:r>
            <a:r>
              <a:rPr lang="zh-CN" altLang="en-US" dirty="0">
                <a:solidFill>
                  <a:srgbClr val="2F2F2F"/>
                </a:solidFill>
                <a:latin typeface="PingFangSC-Regular"/>
              </a:rPr>
              <a:t>时</a:t>
            </a:r>
            <a:r>
              <a:rPr lang="en-US" altLang="zh-CN" dirty="0">
                <a:solidFill>
                  <a:srgbClr val="2F2F2F"/>
                </a:solidFill>
                <a:latin typeface="PingFangSC-Regular"/>
              </a:rPr>
              <a:t>37</a:t>
            </a:r>
            <a:r>
              <a:rPr lang="zh-CN" altLang="en-US" dirty="0">
                <a:solidFill>
                  <a:srgbClr val="2F2F2F"/>
                </a:solidFill>
                <a:latin typeface="PingFangSC-Regular"/>
              </a:rPr>
              <a:t>分左右，位于山东省济南市历城区的齐鲁天和惠世制药有限公司在对冻干粉针剂生产车间地下室的冷媒水（乙二醇溶液）系统管道改造过程中发生重大事故，造成</a:t>
            </a:r>
            <a:r>
              <a:rPr lang="en-US" altLang="zh-CN" dirty="0">
                <a:solidFill>
                  <a:srgbClr val="2F2F2F"/>
                </a:solidFill>
                <a:latin typeface="PingFangSC-Regular"/>
              </a:rPr>
              <a:t>10</a:t>
            </a:r>
            <a:r>
              <a:rPr lang="zh-CN" altLang="en-US" dirty="0">
                <a:solidFill>
                  <a:srgbClr val="2F2F2F"/>
                </a:solidFill>
                <a:latin typeface="PingFangSC-Regular"/>
              </a:rPr>
              <a:t>人死亡、</a:t>
            </a:r>
            <a:r>
              <a:rPr lang="en-US" altLang="zh-CN" dirty="0">
                <a:solidFill>
                  <a:srgbClr val="2F2F2F"/>
                </a:solidFill>
                <a:latin typeface="PingFangSC-Regular"/>
              </a:rPr>
              <a:t>12</a:t>
            </a:r>
            <a:r>
              <a:rPr lang="zh-CN" altLang="en-US" dirty="0">
                <a:solidFill>
                  <a:srgbClr val="2F2F2F"/>
                </a:solidFill>
                <a:latin typeface="PingFangSC-Regular"/>
              </a:rPr>
              <a:t>人轻伤。</a:t>
            </a:r>
            <a:endParaRPr lang="en-US" altLang="zh-CN" dirty="0">
              <a:solidFill>
                <a:srgbClr val="2F2F2F"/>
              </a:solidFill>
              <a:latin typeface="PingFangSC-Regular"/>
            </a:endParaRPr>
          </a:p>
          <a:p>
            <a:pPr>
              <a:lnSpc>
                <a:spcPct val="150000"/>
              </a:lnSpc>
            </a:pPr>
            <a:r>
              <a:rPr lang="zh-CN" altLang="en-US" b="1" dirty="0">
                <a:solidFill>
                  <a:srgbClr val="FF0000"/>
                </a:solidFill>
              </a:rPr>
              <a:t>事故直接原因</a:t>
            </a:r>
            <a:r>
              <a:rPr lang="zh-CN" altLang="en-US" b="1" dirty="0"/>
              <a:t>是承包商信邦建设集团有限公司施工人员在受限空间内动火切割冷媒水系统管道过程中，引燃附近堆放的冷媒缓蚀剂（为易燃固体，属危险化学品，储存要求远离火源），燃烧时产生氮氧化物等有毒烟雾，导致现场人员中毒致死致伤。</a:t>
            </a:r>
            <a:endParaRPr lang="zh-CN" altLang="en-US" dirty="0"/>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735366" y="2060849"/>
            <a:ext cx="3932634" cy="29457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799856" y="522645"/>
            <a:ext cx="3126177" cy="461665"/>
          </a:xfrm>
          <a:prstGeom prst="rect">
            <a:avLst/>
          </a:prstGeom>
          <a:solidFill>
            <a:schemeClr val="accent5"/>
          </a:solidFill>
        </p:spPr>
        <p:txBody>
          <a:bodyPr wrap="none">
            <a:spAutoFit/>
          </a:bodyPr>
          <a:lstStyle/>
          <a:p>
            <a:r>
              <a:rPr lang="en-US" altLang="zh-CN" sz="2400" kern="0" dirty="0">
                <a:latin typeface="黑体" panose="02010609060101010101" pitchFamily="49" charset="-122"/>
                <a:ea typeface="黑体" panose="02010609060101010101" pitchFamily="49" charset="-122"/>
              </a:rPr>
              <a:t>1.9</a:t>
            </a:r>
            <a:r>
              <a:rPr lang="zh-CN" altLang="en-US" sz="2400" kern="0" dirty="0">
                <a:latin typeface="黑体" panose="02010609060101010101" pitchFamily="49" charset="-122"/>
                <a:ea typeface="黑体" panose="02010609060101010101" pitchFamily="49" charset="-122"/>
              </a:rPr>
              <a:t>安全事故事件管理</a:t>
            </a:r>
            <a:endParaRPr lang="zh-CN" altLang="en-US" sz="2400" dirty="0">
              <a:latin typeface="黑体" panose="02010609060101010101" pitchFamily="49" charset="-122"/>
              <a:ea typeface="黑体" panose="02010609060101010101" pitchFamily="49" charset="-122"/>
            </a:endParaRPr>
          </a:p>
        </p:txBody>
      </p:sp>
      <p:sp>
        <p:nvSpPr>
          <p:cNvPr id="3" name="文本框 2"/>
          <p:cNvSpPr txBox="1"/>
          <p:nvPr/>
        </p:nvSpPr>
        <p:spPr>
          <a:xfrm>
            <a:off x="8360696" y="522645"/>
            <a:ext cx="1903085" cy="461665"/>
          </a:xfrm>
          <a:prstGeom prst="rect">
            <a:avLst/>
          </a:prstGeom>
          <a:solidFill>
            <a:schemeClr val="accent6">
              <a:lumMod val="20000"/>
              <a:lumOff val="80000"/>
            </a:schemeClr>
          </a:solidFill>
        </p:spPr>
        <p:txBody>
          <a:bodyPr wrap="none" rtlCol="0">
            <a:spAutoFit/>
          </a:bodyPr>
          <a:lstStyle/>
          <a:p>
            <a:r>
              <a:rPr lang="en-US" altLang="zh-CN" sz="2400" dirty="0"/>
              <a:t>6</a:t>
            </a:r>
            <a:r>
              <a:rPr lang="zh-CN" altLang="en-US" sz="2400" dirty="0"/>
              <a:t>项检查内容</a:t>
            </a:r>
            <a:endParaRPr lang="zh-CN" altLang="en-US" sz="2400" dirty="0"/>
          </a:p>
        </p:txBody>
      </p:sp>
      <p:sp>
        <p:nvSpPr>
          <p:cNvPr id="8" name="文本框 7"/>
          <p:cNvSpPr txBox="1"/>
          <p:nvPr/>
        </p:nvSpPr>
        <p:spPr>
          <a:xfrm>
            <a:off x="789104" y="4884568"/>
            <a:ext cx="10657184" cy="400110"/>
          </a:xfrm>
          <a:prstGeom prst="rect">
            <a:avLst/>
          </a:prstGeom>
          <a:solidFill>
            <a:schemeClr val="bg1">
              <a:lumMod val="95000"/>
            </a:schemeClr>
          </a:solidFill>
        </p:spPr>
        <p:txBody>
          <a:bodyPr wrap="square" rtlCol="0">
            <a:spAutoFit/>
          </a:bodyPr>
          <a:lstStyle/>
          <a:p>
            <a:r>
              <a:rPr lang="zh-CN" altLang="en-US" sz="2000" dirty="0">
                <a:latin typeface="黑体" panose="02010609060101010101" pitchFamily="49" charset="-122"/>
                <a:ea typeface="黑体" panose="02010609060101010101" pitchFamily="49" charset="-122"/>
              </a:rPr>
              <a:t>强调了对行业事故的教训的吸取；重点要求企业做好事件管理。</a:t>
            </a:r>
            <a:endParaRPr lang="zh-CN" altLang="en-US" sz="2000" dirty="0">
              <a:latin typeface="黑体" panose="02010609060101010101" pitchFamily="49" charset="-122"/>
              <a:ea typeface="黑体" panose="02010609060101010101" pitchFamily="49" charset="-122"/>
            </a:endParaRPr>
          </a:p>
        </p:txBody>
      </p:sp>
      <p:sp>
        <p:nvSpPr>
          <p:cNvPr id="5" name="矩形 4"/>
          <p:cNvSpPr/>
          <p:nvPr/>
        </p:nvSpPr>
        <p:spPr>
          <a:xfrm>
            <a:off x="789104" y="1812351"/>
            <a:ext cx="10657184" cy="2400657"/>
          </a:xfrm>
          <a:prstGeom prst="rect">
            <a:avLst/>
          </a:prstGeom>
          <a:ln>
            <a:solidFill>
              <a:schemeClr val="accent1"/>
            </a:solidFill>
          </a:ln>
        </p:spPr>
        <p:txBody>
          <a:bodyPr wrap="square">
            <a:spAutoFit/>
          </a:bodyPr>
          <a:lstStyle/>
          <a:p>
            <a:pPr indent="355600" algn="just">
              <a:lnSpc>
                <a:spcPts val="3000"/>
              </a:lnSpc>
              <a:spcAft>
                <a:spcPts val="0"/>
              </a:spcAft>
            </a:pPr>
            <a:r>
              <a:rPr lang="zh-CN" altLang="zh-CN" sz="2000" kern="100" dirty="0">
                <a:latin typeface="+mn-ea"/>
                <a:ea typeface="+mn-ea"/>
                <a:cs typeface="Times New Roman" panose="02020603050405020304" pitchFamily="18" charset="0"/>
              </a:rPr>
              <a:t>对生产安全事故的管理首先要从抓好安全事件的管理抓起，安全事件是未遂的事故，只有抓好安全事件管理才能防范事故的发生。搞好安全事故事件的管理就要从制度建设开始。《国家安全监管总局关于加强化工过程安全管理的指导意见》（安监总管三〔</a:t>
            </a:r>
            <a:r>
              <a:rPr lang="en-US" altLang="zh-CN" sz="2000" kern="100" dirty="0">
                <a:latin typeface="+mn-ea"/>
                <a:ea typeface="+mn-ea"/>
                <a:cs typeface="Times New Roman" panose="02020603050405020304" pitchFamily="18" charset="0"/>
              </a:rPr>
              <a:t>2013</a:t>
            </a:r>
            <a:r>
              <a:rPr lang="zh-CN" altLang="zh-CN" sz="2000" kern="100" dirty="0">
                <a:latin typeface="+mn-ea"/>
                <a:ea typeface="+mn-ea"/>
                <a:cs typeface="Times New Roman" panose="02020603050405020304" pitchFamily="18" charset="0"/>
              </a:rPr>
              <a:t>〕</a:t>
            </a:r>
            <a:r>
              <a:rPr lang="en-US" altLang="zh-CN" sz="2000" kern="100" dirty="0">
                <a:latin typeface="+mn-ea"/>
                <a:ea typeface="+mn-ea"/>
                <a:cs typeface="Times New Roman" panose="02020603050405020304" pitchFamily="18" charset="0"/>
              </a:rPr>
              <a:t>88</a:t>
            </a:r>
            <a:r>
              <a:rPr lang="zh-CN" altLang="zh-CN" sz="2000" kern="100" dirty="0">
                <a:latin typeface="+mn-ea"/>
                <a:ea typeface="+mn-ea"/>
                <a:cs typeface="Times New Roman" panose="02020603050405020304" pitchFamily="18" charset="0"/>
              </a:rPr>
              <a:t>号）指出：企业要制定安全事件管理制度，加强未遂事故等安全事件（包括生产事故征兆、非计划停车、异常工况、泄漏、轻伤等）的管理。要建立未遂事故和事件报告激励机制。要深入调查分析安全事件，找出事件的根本原因，及时消除人的不安全行为和物的不安全状态。</a:t>
            </a:r>
            <a:endParaRPr lang="zh-CN" altLang="zh-CN" sz="2000" kern="100" dirty="0">
              <a:effectLst/>
              <a:latin typeface="+mn-ea"/>
              <a:ea typeface="+mn-ea"/>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583832" y="445701"/>
            <a:ext cx="5413661"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2</a:t>
            </a:r>
            <a:r>
              <a:rPr lang="zh-CN" altLang="en-US" sz="2800" dirty="0">
                <a:latin typeface="Times New Roman" panose="02020603050405020304" pitchFamily="18" charset="0"/>
                <a:ea typeface="黑体" panose="02010609060101010101" pitchFamily="49" charset="-122"/>
              </a:rPr>
              <a:t>设计与总图安全风险隐患排查表</a:t>
            </a:r>
            <a:endParaRPr lang="zh-CN" altLang="en-US" sz="2800" dirty="0"/>
          </a:p>
        </p:txBody>
      </p:sp>
      <p:sp>
        <p:nvSpPr>
          <p:cNvPr id="6" name="矩形 5"/>
          <p:cNvSpPr/>
          <p:nvPr/>
        </p:nvSpPr>
        <p:spPr>
          <a:xfrm>
            <a:off x="3071664" y="2416140"/>
            <a:ext cx="5269746" cy="830997"/>
          </a:xfrm>
          <a:prstGeom prst="rect">
            <a:avLst/>
          </a:prstGeom>
          <a:ln>
            <a:solidFill>
              <a:schemeClr val="accent1"/>
            </a:solidFill>
          </a:ln>
        </p:spPr>
        <p:txBody>
          <a:bodyPr wrap="square">
            <a:spAutoFit/>
          </a:bodyPr>
          <a:lstStyle/>
          <a:p>
            <a:r>
              <a:rPr lang="en-US" altLang="zh-CN" sz="2400" dirty="0">
                <a:latin typeface="+mn-ea"/>
                <a:ea typeface="+mn-ea"/>
              </a:rPr>
              <a:t>(</a:t>
            </a:r>
            <a:r>
              <a:rPr lang="zh-CN" altLang="en-US" sz="2400" dirty="0">
                <a:latin typeface="+mn-ea"/>
                <a:ea typeface="+mn-ea"/>
              </a:rPr>
              <a:t>一</a:t>
            </a:r>
            <a:r>
              <a:rPr lang="en-US" altLang="zh-CN" sz="2400" dirty="0">
                <a:latin typeface="+mn-ea"/>
                <a:ea typeface="+mn-ea"/>
              </a:rPr>
              <a:t>)</a:t>
            </a:r>
            <a:r>
              <a:rPr lang="zh-CN" altLang="en-US" sz="2400" dirty="0">
                <a:latin typeface="+mn-ea"/>
                <a:ea typeface="+mn-ea"/>
              </a:rPr>
              <a:t>设计管理</a:t>
            </a:r>
            <a:endParaRPr lang="en-US" altLang="zh-CN" sz="2400" dirty="0">
              <a:latin typeface="+mn-ea"/>
              <a:ea typeface="+mn-ea"/>
            </a:endParaRPr>
          </a:p>
          <a:p>
            <a:r>
              <a:rPr lang="en-US" altLang="zh-CN" sz="2400" dirty="0">
                <a:latin typeface="+mn-ea"/>
                <a:ea typeface="+mn-ea"/>
              </a:rPr>
              <a:t>(</a:t>
            </a:r>
            <a:r>
              <a:rPr lang="zh-CN" altLang="en-US" sz="2400" dirty="0">
                <a:latin typeface="+mn-ea"/>
                <a:ea typeface="+mn-ea"/>
              </a:rPr>
              <a:t>二</a:t>
            </a:r>
            <a:r>
              <a:rPr lang="en-US" altLang="zh-CN" sz="2400" dirty="0">
                <a:latin typeface="+mn-ea"/>
                <a:ea typeface="+mn-ea"/>
              </a:rPr>
              <a:t>)</a:t>
            </a:r>
            <a:r>
              <a:rPr lang="zh-CN" altLang="zh-CN" sz="2400" dirty="0">
                <a:latin typeface="+mn-ea"/>
                <a:ea typeface="+mn-ea"/>
              </a:rPr>
              <a:t>总图布局</a:t>
            </a:r>
            <a:endParaRPr lang="zh-CN" altLang="en-US" sz="2400" dirty="0">
              <a:latin typeface="+mn-ea"/>
              <a:ea typeface="+mn-ea"/>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A09BA4E7-15DB-47BD-B4C0-7B9866AF74E6}" type="slidenum">
              <a:rPr lang="en-US" altLang="zh-CN" b="0">
                <a:solidFill>
                  <a:srgbClr val="898989"/>
                </a:solidFill>
                <a:latin typeface="Times New Roman" panose="02020603050405020304" pitchFamily="18" charset="0"/>
              </a:rPr>
            </a:fld>
            <a:endParaRPr lang="en-US" altLang="zh-CN" b="0" dirty="0">
              <a:solidFill>
                <a:srgbClr val="898989"/>
              </a:solidFill>
              <a:latin typeface="Times New Roman" panose="02020603050405020304" pitchFamily="18" charset="0"/>
            </a:endParaRPr>
          </a:p>
        </p:txBody>
      </p:sp>
      <p:sp>
        <p:nvSpPr>
          <p:cNvPr id="37891" name="TextBox 2"/>
          <p:cNvSpPr txBox="1">
            <a:spLocks noChangeArrowheads="1"/>
          </p:cNvSpPr>
          <p:nvPr/>
        </p:nvSpPr>
        <p:spPr bwMode="auto">
          <a:xfrm>
            <a:off x="335360" y="711420"/>
            <a:ext cx="11521280" cy="5827493"/>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lvl="0">
              <a:lnSpc>
                <a:spcPct val="150000"/>
              </a:lnSpc>
              <a:spcAft>
                <a:spcPts val="0"/>
              </a:spcAft>
            </a:pPr>
            <a:r>
              <a:rPr lang="en-US" altLang="zh-CN" sz="2800" kern="100" dirty="0">
                <a:solidFill>
                  <a:schemeClr val="tx1"/>
                </a:solidFill>
                <a:latin typeface="Times New Roman" panose="02020603050405020304" pitchFamily="18" charset="0"/>
              </a:rPr>
              <a:t>1.</a:t>
            </a:r>
            <a:r>
              <a:rPr lang="zh-CN" altLang="zh-CN" sz="2800" kern="100" dirty="0">
                <a:solidFill>
                  <a:schemeClr val="tx1"/>
                </a:solidFill>
                <a:latin typeface="Times New Roman" panose="02020603050405020304" pitchFamily="18" charset="0"/>
              </a:rPr>
              <a:t>企业</a:t>
            </a:r>
            <a:r>
              <a:rPr lang="zh-CN" altLang="zh-CN" sz="2800" kern="100" dirty="0">
                <a:solidFill>
                  <a:schemeClr val="tx1"/>
                </a:solidFill>
                <a:latin typeface="Times New Roman" panose="02020603050405020304" pitchFamily="18" charset="0"/>
                <a:cs typeface="宋体" panose="02010600030101010101" pitchFamily="2" charset="-122"/>
              </a:rPr>
              <a:t>对设计图纸和安评报告的重要性认识不足，部分图纸和报告没有委托设计和编制。</a:t>
            </a:r>
            <a:endParaRPr lang="zh-CN" altLang="zh-CN" sz="2800" kern="100" dirty="0">
              <a:solidFill>
                <a:schemeClr val="tx1"/>
              </a:solidFill>
              <a:latin typeface="Times New Roman" panose="02020603050405020304" pitchFamily="18" charset="0"/>
            </a:endParaRPr>
          </a:p>
          <a:p>
            <a:pPr>
              <a:lnSpc>
                <a:spcPct val="150000"/>
              </a:lnSpc>
              <a:spcAft>
                <a:spcPts val="0"/>
              </a:spcAft>
            </a:pPr>
            <a:r>
              <a:rPr lang="en-US" altLang="zh-CN" sz="2800" kern="100" dirty="0">
                <a:solidFill>
                  <a:schemeClr val="tx1"/>
                </a:solidFill>
                <a:latin typeface="Times New Roman" panose="02020603050405020304" pitchFamily="18" charset="0"/>
                <a:cs typeface="宋体" panose="02010600030101010101" pitchFamily="2" charset="-122"/>
              </a:rPr>
              <a:t>2.</a:t>
            </a:r>
            <a:r>
              <a:rPr lang="zh-CN" altLang="zh-CN" sz="2800" kern="100" dirty="0">
                <a:solidFill>
                  <a:schemeClr val="tx1"/>
                </a:solidFill>
                <a:latin typeface="Times New Roman" panose="02020603050405020304" pitchFamily="18" charset="0"/>
                <a:cs typeface="宋体" panose="02010600030101010101" pitchFamily="2" charset="-122"/>
              </a:rPr>
              <a:t>部分设计单位绘制的图纸、安评单位编制的安全评价报告深度不够，抄袭现象较为普遍，不能满足现场安全检查要求。</a:t>
            </a:r>
            <a:endParaRPr lang="en-US" altLang="zh-CN" sz="2800" kern="100" dirty="0">
              <a:solidFill>
                <a:schemeClr val="tx1"/>
              </a:solidFill>
              <a:latin typeface="Times New Roman" panose="02020603050405020304" pitchFamily="18" charset="0"/>
              <a:cs typeface="宋体" panose="02010600030101010101" pitchFamily="2" charset="-122"/>
            </a:endParaRPr>
          </a:p>
          <a:p>
            <a:pPr>
              <a:lnSpc>
                <a:spcPct val="150000"/>
              </a:lnSpc>
              <a:spcAft>
                <a:spcPts val="0"/>
              </a:spcAft>
            </a:pPr>
            <a:r>
              <a:rPr lang="en-US" altLang="zh-CN" sz="2800" kern="100" dirty="0">
                <a:solidFill>
                  <a:schemeClr val="tx1"/>
                </a:solidFill>
                <a:latin typeface="Times New Roman" panose="02020603050405020304" pitchFamily="18" charset="0"/>
              </a:rPr>
              <a:t>3.</a:t>
            </a:r>
            <a:r>
              <a:rPr lang="zh-CN" altLang="zh-CN" sz="2800" kern="100" dirty="0">
                <a:solidFill>
                  <a:schemeClr val="tx1"/>
                </a:solidFill>
                <a:latin typeface="Times New Roman" panose="02020603050405020304" pitchFamily="18" charset="0"/>
              </a:rPr>
              <a:t>大部分建构筑物安全间距符合《石油化工企业设计防火规范（</a:t>
            </a:r>
            <a:r>
              <a:rPr lang="en-US" altLang="zh-CN" sz="2800" kern="100" dirty="0">
                <a:solidFill>
                  <a:schemeClr val="tx1"/>
                </a:solidFill>
                <a:latin typeface="Times New Roman" panose="02020603050405020304" pitchFamily="18" charset="0"/>
              </a:rPr>
              <a:t>2018</a:t>
            </a:r>
            <a:r>
              <a:rPr lang="zh-CN" altLang="zh-CN" sz="2800" kern="100" dirty="0">
                <a:solidFill>
                  <a:schemeClr val="tx1"/>
                </a:solidFill>
                <a:latin typeface="Times New Roman" panose="02020603050405020304" pitchFamily="18" charset="0"/>
              </a:rPr>
              <a:t>年版）》（</a:t>
            </a:r>
            <a:r>
              <a:rPr lang="en-US" altLang="zh-CN" sz="2800" kern="100" dirty="0">
                <a:solidFill>
                  <a:schemeClr val="tx1"/>
                </a:solidFill>
                <a:latin typeface="Times New Roman" panose="02020603050405020304" pitchFamily="18" charset="0"/>
              </a:rPr>
              <a:t>GB 50160-2008</a:t>
            </a:r>
            <a:r>
              <a:rPr lang="zh-CN" altLang="zh-CN" sz="2800" kern="100" dirty="0">
                <a:solidFill>
                  <a:schemeClr val="tx1"/>
                </a:solidFill>
                <a:latin typeface="Times New Roman" panose="02020603050405020304" pitchFamily="18" charset="0"/>
              </a:rPr>
              <a:t>）、《建筑设计防火规范（</a:t>
            </a:r>
            <a:r>
              <a:rPr lang="en-US" altLang="zh-CN" sz="2800" kern="100" dirty="0">
                <a:solidFill>
                  <a:schemeClr val="tx1"/>
                </a:solidFill>
                <a:latin typeface="Times New Roman" panose="02020603050405020304" pitchFamily="18" charset="0"/>
              </a:rPr>
              <a:t>2018</a:t>
            </a:r>
            <a:r>
              <a:rPr lang="zh-CN" altLang="zh-CN" sz="2800" kern="100" dirty="0">
                <a:solidFill>
                  <a:schemeClr val="tx1"/>
                </a:solidFill>
                <a:latin typeface="Times New Roman" panose="02020603050405020304" pitchFamily="18" charset="0"/>
              </a:rPr>
              <a:t>年版）》（</a:t>
            </a:r>
            <a:r>
              <a:rPr lang="en-US" altLang="zh-CN" sz="2800" kern="100" dirty="0">
                <a:solidFill>
                  <a:schemeClr val="tx1"/>
                </a:solidFill>
                <a:latin typeface="Times New Roman" panose="02020603050405020304" pitchFamily="18" charset="0"/>
              </a:rPr>
              <a:t>GB 50016-2014</a:t>
            </a:r>
            <a:r>
              <a:rPr lang="zh-CN" altLang="zh-CN" sz="2800" kern="100" dirty="0">
                <a:solidFill>
                  <a:schemeClr val="tx1"/>
                </a:solidFill>
                <a:latin typeface="Times New Roman" panose="02020603050405020304" pitchFamily="18" charset="0"/>
              </a:rPr>
              <a:t>）的相关规定，但部分建构筑物安全间距与规范要求不符。</a:t>
            </a:r>
            <a:endParaRPr lang="en-US" altLang="zh-CN" sz="2800" kern="100" dirty="0">
              <a:solidFill>
                <a:schemeClr val="tx1"/>
              </a:solidFill>
              <a:latin typeface="Times New Roman" panose="02020603050405020304" pitchFamily="18" charset="0"/>
            </a:endParaRPr>
          </a:p>
          <a:p>
            <a:pPr lvl="0">
              <a:lnSpc>
                <a:spcPct val="150000"/>
              </a:lnSpc>
              <a:spcAft>
                <a:spcPts val="0"/>
              </a:spcAft>
            </a:pPr>
            <a:r>
              <a:rPr lang="en-US" altLang="zh-CN" sz="2800" kern="100" dirty="0">
                <a:solidFill>
                  <a:schemeClr val="tx1"/>
                </a:solidFill>
                <a:latin typeface="Times New Roman" panose="02020603050405020304" pitchFamily="18" charset="0"/>
              </a:rPr>
              <a:t>4.</a:t>
            </a:r>
            <a:r>
              <a:rPr lang="zh-CN" altLang="zh-CN" sz="2800" kern="100" dirty="0">
                <a:solidFill>
                  <a:schemeClr val="tx1"/>
                </a:solidFill>
                <a:latin typeface="Times New Roman" panose="02020603050405020304" pitchFamily="18" charset="0"/>
              </a:rPr>
              <a:t>部分建构筑物存在未经设计、审批自行建设的情况。</a:t>
            </a:r>
            <a:endParaRPr lang="zh-CN" altLang="zh-CN" sz="2800" kern="100" dirty="0">
              <a:solidFill>
                <a:schemeClr val="tx1"/>
              </a:solidFill>
              <a:latin typeface="Times New Roman" panose="02020603050405020304" pitchFamily="18" charset="0"/>
            </a:endParaRPr>
          </a:p>
          <a:p>
            <a:pPr lvl="0">
              <a:lnSpc>
                <a:spcPct val="150000"/>
              </a:lnSpc>
              <a:spcAft>
                <a:spcPts val="0"/>
              </a:spcAft>
            </a:pPr>
            <a:r>
              <a:rPr lang="en-US" altLang="zh-CN" sz="2800" kern="100" dirty="0">
                <a:solidFill>
                  <a:schemeClr val="tx1"/>
                </a:solidFill>
                <a:latin typeface="Times New Roman" panose="02020603050405020304" pitchFamily="18" charset="0"/>
                <a:cs typeface="宋体" panose="02010600030101010101" pitchFamily="2" charset="-122"/>
              </a:rPr>
              <a:t>5</a:t>
            </a:r>
            <a:r>
              <a:rPr lang="zh-CN" altLang="zh-CN" sz="2800" kern="100" dirty="0">
                <a:solidFill>
                  <a:schemeClr val="tx1"/>
                </a:solidFill>
                <a:latin typeface="Times New Roman" panose="02020603050405020304" pitchFamily="18" charset="0"/>
                <a:cs typeface="宋体" panose="02010600030101010101" pitchFamily="2" charset="-122"/>
              </a:rPr>
              <a:t>企业对设计档案管理不够重视，</a:t>
            </a:r>
            <a:r>
              <a:rPr lang="zh-CN" altLang="zh-CN" sz="2800" kern="100" dirty="0">
                <a:solidFill>
                  <a:schemeClr val="tx1"/>
                </a:solidFill>
                <a:latin typeface="Times New Roman" panose="02020603050405020304" pitchFamily="18" charset="0"/>
              </a:rPr>
              <a:t>企业提供的图纸和资料不全。</a:t>
            </a:r>
            <a:endParaRPr lang="zh-CN" altLang="zh-CN" sz="2800" kern="100" dirty="0">
              <a:solidFill>
                <a:schemeClr val="tx1"/>
              </a:solidFill>
              <a:latin typeface="Times New Roman" panose="02020603050405020304" pitchFamily="18" charset="0"/>
            </a:endParaRPr>
          </a:p>
        </p:txBody>
      </p:sp>
      <p:sp>
        <p:nvSpPr>
          <p:cNvPr id="2" name="矩形 1"/>
          <p:cNvSpPr/>
          <p:nvPr/>
        </p:nvSpPr>
        <p:spPr>
          <a:xfrm>
            <a:off x="263352" y="0"/>
            <a:ext cx="2709396" cy="654988"/>
          </a:xfrm>
          <a:prstGeom prst="rect">
            <a:avLst/>
          </a:prstGeom>
          <a:solidFill>
            <a:srgbClr val="92D050"/>
          </a:solidFill>
        </p:spPr>
        <p:txBody>
          <a:bodyPr wrap="none">
            <a:spAutoFit/>
          </a:bodyPr>
          <a:lstStyle/>
          <a:p>
            <a:pPr algn="ctr">
              <a:lnSpc>
                <a:spcPct val="150000"/>
              </a:lnSpc>
            </a:pPr>
            <a:r>
              <a:rPr lang="zh-CN" altLang="zh-CN" sz="2800" dirty="0"/>
              <a:t>存在的共性问题</a:t>
            </a:r>
            <a:endParaRPr lang="en-US" altLang="zh-CN" sz="28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583832" y="445701"/>
            <a:ext cx="5413661"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2</a:t>
            </a:r>
            <a:r>
              <a:rPr lang="zh-CN" altLang="en-US" sz="2800" dirty="0">
                <a:latin typeface="Times New Roman" panose="02020603050405020304" pitchFamily="18" charset="0"/>
                <a:ea typeface="黑体" panose="02010609060101010101" pitchFamily="49" charset="-122"/>
              </a:rPr>
              <a:t>设计与总图安全风险隐患排查表</a:t>
            </a:r>
            <a:endParaRPr lang="zh-CN" altLang="en-US" sz="2800" dirty="0"/>
          </a:p>
        </p:txBody>
      </p:sp>
      <p:sp>
        <p:nvSpPr>
          <p:cNvPr id="2" name="文本框 1"/>
          <p:cNvSpPr txBox="1"/>
          <p:nvPr/>
        </p:nvSpPr>
        <p:spPr>
          <a:xfrm>
            <a:off x="623392" y="1321065"/>
            <a:ext cx="3631762" cy="4708981"/>
          </a:xfrm>
          <a:prstGeom prst="rect">
            <a:avLst/>
          </a:prstGeom>
          <a:solidFill>
            <a:schemeClr val="accent6">
              <a:lumMod val="20000"/>
              <a:lumOff val="80000"/>
            </a:schemeClr>
          </a:solidFill>
        </p:spPr>
        <p:txBody>
          <a:bodyPr wrap="square" rtlCol="0">
            <a:spAutoFit/>
          </a:bodyPr>
          <a:lstStyle/>
          <a:p>
            <a:pPr>
              <a:lnSpc>
                <a:spcPts val="3600"/>
              </a:lnSpc>
            </a:pPr>
            <a:r>
              <a:rPr lang="zh-CN" altLang="en-US" sz="2400" dirty="0"/>
              <a:t>       按照保护层理论，工艺选择与设计、总图布局是本质安全的核心，</a:t>
            </a:r>
            <a:r>
              <a:rPr lang="zh-CN" altLang="zh-CN" sz="2400" dirty="0"/>
              <a:t>建设项目进行正规设计是确保项目建成后实现本质安全的前提，通过安全设计，系统评估项目存在的风险问题，并在设计中配备完善的安全设施，以实现项目建成后的安全生产。</a:t>
            </a:r>
            <a:endParaRPr lang="zh-CN" altLang="en-US" sz="2400" dirty="0"/>
          </a:p>
        </p:txBody>
      </p:sp>
      <p:pic>
        <p:nvPicPr>
          <p:cNvPr id="8" name="Picture 19"/>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673314" y="1556792"/>
            <a:ext cx="7137971" cy="41888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583832" y="445701"/>
            <a:ext cx="5413661"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2</a:t>
            </a:r>
            <a:r>
              <a:rPr lang="zh-CN" altLang="en-US" sz="2800" dirty="0">
                <a:latin typeface="Times New Roman" panose="02020603050405020304" pitchFamily="18" charset="0"/>
                <a:ea typeface="黑体" panose="02010609060101010101" pitchFamily="49" charset="-122"/>
              </a:rPr>
              <a:t>设计与总图安全风险隐患排查表</a:t>
            </a:r>
            <a:endParaRPr lang="zh-CN" altLang="en-US" sz="2800" dirty="0"/>
          </a:p>
        </p:txBody>
      </p:sp>
      <p:sp>
        <p:nvSpPr>
          <p:cNvPr id="2" name="文本框 1"/>
          <p:cNvSpPr txBox="1"/>
          <p:nvPr/>
        </p:nvSpPr>
        <p:spPr>
          <a:xfrm>
            <a:off x="551384" y="1617181"/>
            <a:ext cx="11305256" cy="4247317"/>
          </a:xfrm>
          <a:prstGeom prst="rect">
            <a:avLst/>
          </a:prstGeom>
          <a:solidFill>
            <a:schemeClr val="accent3">
              <a:lumMod val="95000"/>
            </a:schemeClr>
          </a:solidFill>
        </p:spPr>
        <p:txBody>
          <a:bodyPr wrap="square" rtlCol="0">
            <a:spAutoFit/>
          </a:bodyPr>
          <a:lstStyle/>
          <a:p>
            <a:pPr>
              <a:lnSpc>
                <a:spcPts val="3600"/>
              </a:lnSpc>
            </a:pPr>
            <a:r>
              <a:rPr lang="zh-CN" altLang="en-US" sz="2400" dirty="0"/>
              <a:t> </a:t>
            </a:r>
            <a:r>
              <a:rPr lang="zh-CN" altLang="en-US" sz="2000" dirty="0">
                <a:solidFill>
                  <a:srgbClr val="FF0000"/>
                </a:solidFill>
              </a:rPr>
              <a:t>在设计与总图方面涉及的主要规范标准有：</a:t>
            </a:r>
            <a:endParaRPr lang="en-US" altLang="zh-CN" sz="2000" dirty="0">
              <a:solidFill>
                <a:srgbClr val="FF0000"/>
              </a:solidFill>
            </a:endParaRPr>
          </a:p>
          <a:p>
            <a:pPr>
              <a:lnSpc>
                <a:spcPts val="3600"/>
              </a:lnSpc>
            </a:pPr>
            <a:r>
              <a:rPr lang="zh-CN" altLang="zh-CN" sz="2000" dirty="0"/>
              <a:t>《关于进一步加强危险化学品建设项目安全设计管理的通知》（安监总管三〔</a:t>
            </a:r>
            <a:r>
              <a:rPr lang="en-US" altLang="zh-CN" sz="2000" dirty="0"/>
              <a:t>2013</a:t>
            </a:r>
            <a:r>
              <a:rPr lang="zh-CN" altLang="zh-CN" sz="2000" dirty="0"/>
              <a:t>〕</a:t>
            </a:r>
            <a:r>
              <a:rPr lang="en-US" altLang="zh-CN" sz="2000" dirty="0"/>
              <a:t>76</a:t>
            </a:r>
            <a:r>
              <a:rPr lang="zh-CN" altLang="zh-CN" sz="2000" dirty="0"/>
              <a:t>号）</a:t>
            </a:r>
            <a:endParaRPr lang="en-US" altLang="zh-CN" sz="2000" dirty="0"/>
          </a:p>
          <a:p>
            <a:pPr>
              <a:lnSpc>
                <a:spcPts val="3600"/>
              </a:lnSpc>
            </a:pPr>
            <a:r>
              <a:rPr lang="zh-CN" altLang="zh-CN" sz="2000" dirty="0"/>
              <a:t>《危险化学品生产装置和储存设施外部安全防护距离》（</a:t>
            </a:r>
            <a:r>
              <a:rPr lang="en-US" altLang="zh-CN" sz="2000" dirty="0"/>
              <a:t>GB/T 37243-2019 </a:t>
            </a:r>
            <a:r>
              <a:rPr lang="zh-CN" altLang="zh-CN" sz="2000" dirty="0"/>
              <a:t>）</a:t>
            </a:r>
            <a:endParaRPr lang="en-US" altLang="zh-CN" sz="2000" dirty="0"/>
          </a:p>
          <a:p>
            <a:pPr>
              <a:lnSpc>
                <a:spcPts val="3600"/>
              </a:lnSpc>
            </a:pPr>
            <a:r>
              <a:rPr lang="zh-CN" altLang="zh-CN" sz="2000" dirty="0"/>
              <a:t>《石油化工工厂布置设计规范》（</a:t>
            </a:r>
            <a:r>
              <a:rPr lang="en-US" altLang="zh-CN" sz="2000" dirty="0"/>
              <a:t>GB50984-2014</a:t>
            </a:r>
            <a:r>
              <a:rPr lang="zh-CN" altLang="zh-CN" sz="2000" dirty="0"/>
              <a:t>）</a:t>
            </a:r>
            <a:endParaRPr lang="en-US" altLang="zh-CN" sz="2000" dirty="0"/>
          </a:p>
          <a:p>
            <a:pPr>
              <a:lnSpc>
                <a:spcPts val="3600"/>
              </a:lnSpc>
            </a:pPr>
            <a:r>
              <a:rPr lang="zh-CN" altLang="zh-CN" sz="2000" dirty="0"/>
              <a:t>《工业企业总平面设计规范》（</a:t>
            </a:r>
            <a:r>
              <a:rPr lang="en-US" altLang="zh-CN" sz="2000" dirty="0"/>
              <a:t>GB50187-2012</a:t>
            </a:r>
            <a:r>
              <a:rPr lang="zh-CN" altLang="zh-CN" sz="2000" dirty="0"/>
              <a:t>） </a:t>
            </a:r>
            <a:endParaRPr lang="en-US" altLang="zh-CN" sz="2000" dirty="0"/>
          </a:p>
          <a:p>
            <a:pPr>
              <a:lnSpc>
                <a:spcPts val="3600"/>
              </a:lnSpc>
            </a:pPr>
            <a:r>
              <a:rPr lang="zh-CN" altLang="zh-CN" sz="2000" dirty="0"/>
              <a:t>《石油化工企业设计防火标准（</a:t>
            </a:r>
            <a:r>
              <a:rPr lang="en-US" altLang="zh-CN" sz="2000" dirty="0"/>
              <a:t>2018</a:t>
            </a:r>
            <a:r>
              <a:rPr lang="zh-CN" altLang="zh-CN" sz="2000" dirty="0"/>
              <a:t>年版）》（</a:t>
            </a:r>
            <a:r>
              <a:rPr lang="en-US" altLang="zh-CN" sz="2000" dirty="0"/>
              <a:t>GB 50160-2008</a:t>
            </a:r>
            <a:r>
              <a:rPr lang="zh-CN" altLang="zh-CN" sz="2000" dirty="0"/>
              <a:t>）</a:t>
            </a:r>
            <a:endParaRPr lang="en-US" altLang="zh-CN" sz="2000" dirty="0"/>
          </a:p>
          <a:p>
            <a:pPr>
              <a:lnSpc>
                <a:spcPts val="3600"/>
              </a:lnSpc>
            </a:pPr>
            <a:r>
              <a:rPr lang="zh-CN" altLang="zh-CN" sz="2000" dirty="0"/>
              <a:t>《建筑设计防火规范（</a:t>
            </a:r>
            <a:r>
              <a:rPr lang="en-US" altLang="zh-CN" sz="2000" dirty="0"/>
              <a:t>2018</a:t>
            </a:r>
            <a:r>
              <a:rPr lang="zh-CN" altLang="zh-CN" sz="2000" dirty="0"/>
              <a:t>年版）》（</a:t>
            </a:r>
            <a:r>
              <a:rPr lang="en-US" altLang="zh-CN" sz="2000" dirty="0"/>
              <a:t>GB 50016-2014</a:t>
            </a:r>
            <a:r>
              <a:rPr lang="zh-CN" altLang="zh-CN" sz="2000" dirty="0"/>
              <a:t>）</a:t>
            </a:r>
            <a:endParaRPr lang="en-US" altLang="zh-CN" sz="2000" dirty="0"/>
          </a:p>
          <a:p>
            <a:pPr>
              <a:lnSpc>
                <a:spcPts val="3600"/>
              </a:lnSpc>
            </a:pPr>
            <a:r>
              <a:rPr lang="zh-CN" altLang="zh-CN" sz="2000" dirty="0"/>
              <a:t>《石油库设计规范》（</a:t>
            </a:r>
            <a:r>
              <a:rPr lang="en-US" altLang="zh-CN" sz="2000" dirty="0"/>
              <a:t>GB 50074-2014</a:t>
            </a:r>
            <a:r>
              <a:rPr lang="zh-CN" altLang="zh-CN" sz="2000" dirty="0"/>
              <a:t>）</a:t>
            </a:r>
            <a:endParaRPr lang="en-US" altLang="zh-CN" sz="2000" dirty="0"/>
          </a:p>
          <a:p>
            <a:pPr>
              <a:lnSpc>
                <a:spcPts val="3600"/>
              </a:lnSpc>
            </a:pPr>
            <a:r>
              <a:rPr lang="zh-CN" altLang="zh-CN" sz="2000" dirty="0"/>
              <a:t>《危险化学品经营企业安全技术基本要求》（</a:t>
            </a:r>
            <a:r>
              <a:rPr lang="en-US" altLang="zh-CN" sz="2000" dirty="0"/>
              <a:t>GB 18265-2019</a:t>
            </a:r>
            <a:r>
              <a:rPr lang="zh-CN" altLang="zh-CN" sz="2000" dirty="0"/>
              <a:t>）</a:t>
            </a:r>
            <a:endParaRPr lang="zh-CN" altLang="en-US" sz="2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A09BA4E7-15DB-47BD-B4C0-7B9866AF74E6}"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37891" name="TextBox 2"/>
          <p:cNvSpPr txBox="1">
            <a:spLocks noChangeArrowheads="1"/>
          </p:cNvSpPr>
          <p:nvPr/>
        </p:nvSpPr>
        <p:spPr bwMode="auto">
          <a:xfrm>
            <a:off x="3359696" y="1916832"/>
            <a:ext cx="5832648" cy="265713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pPr>
            <a:r>
              <a:rPr lang="zh-CN" altLang="en-US" sz="2400" dirty="0">
                <a:solidFill>
                  <a:schemeClr val="bg1">
                    <a:lumMod val="85000"/>
                  </a:schemeClr>
                </a:solidFill>
                <a:latin typeface="等线" panose="02010600030101010101" pitchFamily="2" charset="-122"/>
                <a:ea typeface="等线" panose="02010600030101010101" pitchFamily="2" charset="-122"/>
              </a:rPr>
              <a:t>一、编制背景</a:t>
            </a:r>
            <a:endParaRPr lang="en-US" altLang="zh-CN" sz="2400" dirty="0">
              <a:solidFill>
                <a:schemeClr val="bg1">
                  <a:lumMod val="85000"/>
                </a:schemeClr>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tx1"/>
                </a:solidFill>
                <a:latin typeface="等线" panose="02010600030101010101" pitchFamily="2" charset="-122"/>
                <a:ea typeface="等线" panose="02010600030101010101" pitchFamily="2" charset="-122"/>
              </a:rPr>
              <a:t>二、编制思路和原则</a:t>
            </a:r>
            <a:endParaRPr lang="en-US" altLang="zh-CN" sz="2400" dirty="0">
              <a:solidFill>
                <a:schemeClr val="tx1"/>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bg1">
                    <a:lumMod val="85000"/>
                  </a:schemeClr>
                </a:solidFill>
                <a:latin typeface="等线" panose="02010600030101010101" pitchFamily="2" charset="-122"/>
                <a:ea typeface="等线" panose="02010600030101010101" pitchFamily="2" charset="-122"/>
              </a:rPr>
              <a:t>三、主要内容</a:t>
            </a:r>
            <a:endParaRPr lang="en-US" altLang="zh-CN" sz="2400" dirty="0">
              <a:solidFill>
                <a:schemeClr val="bg1">
                  <a:lumMod val="85000"/>
                </a:schemeClr>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bg1">
                    <a:lumMod val="85000"/>
                  </a:schemeClr>
                </a:solidFill>
                <a:latin typeface="等线" panose="02010600030101010101" pitchFamily="2" charset="-122"/>
                <a:ea typeface="等线" panose="02010600030101010101" pitchFamily="2" charset="-122"/>
              </a:rPr>
              <a:t>四、排查表中重点检查项</a:t>
            </a:r>
            <a:endParaRPr lang="en-US" altLang="zh-CN" sz="2400" dirty="0">
              <a:solidFill>
                <a:schemeClr val="bg1">
                  <a:lumMod val="85000"/>
                </a:schemeClr>
              </a:solidFill>
              <a:latin typeface="等线" panose="02010600030101010101" pitchFamily="2" charset="-122"/>
              <a:ea typeface="等线" panose="02010600030101010101" pitchFamily="2" charset="-122"/>
            </a:endParaRPr>
          </a:p>
          <a:p>
            <a:pPr algn="just">
              <a:lnSpc>
                <a:spcPts val="4000"/>
              </a:lnSpc>
            </a:pPr>
            <a:r>
              <a:rPr lang="zh-CN" altLang="en-US" sz="2400" dirty="0">
                <a:solidFill>
                  <a:schemeClr val="bg1">
                    <a:lumMod val="85000"/>
                  </a:schemeClr>
                </a:solidFill>
                <a:latin typeface="等线" panose="02010600030101010101" pitchFamily="2" charset="-122"/>
                <a:ea typeface="等线" panose="02010600030101010101" pitchFamily="2" charset="-122"/>
              </a:rPr>
              <a:t>五、相关工作的要求</a:t>
            </a:r>
            <a:endParaRPr lang="en-US" altLang="zh-CN" sz="2400" dirty="0">
              <a:solidFill>
                <a:schemeClr val="bg1">
                  <a:lumMod val="85000"/>
                </a:schemeClr>
              </a:solidFill>
              <a:latin typeface="等线" panose="02010600030101010101" pitchFamily="2" charset="-122"/>
              <a:ea typeface="等线" panose="02010600030101010101" pitchFamily="2" charset="-122"/>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583832" y="445701"/>
            <a:ext cx="5413661"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2</a:t>
            </a:r>
            <a:r>
              <a:rPr lang="zh-CN" altLang="en-US" sz="2800" dirty="0">
                <a:latin typeface="Times New Roman" panose="02020603050405020304" pitchFamily="18" charset="0"/>
                <a:ea typeface="黑体" panose="02010609060101010101" pitchFamily="49" charset="-122"/>
              </a:rPr>
              <a:t>设计与总图安全风险隐患排查表</a:t>
            </a:r>
            <a:endParaRPr lang="zh-CN" altLang="en-US" sz="2800" dirty="0"/>
          </a:p>
        </p:txBody>
      </p:sp>
      <p:sp>
        <p:nvSpPr>
          <p:cNvPr id="2" name="文本框 1"/>
          <p:cNvSpPr txBox="1"/>
          <p:nvPr/>
        </p:nvSpPr>
        <p:spPr>
          <a:xfrm>
            <a:off x="509568" y="1154257"/>
            <a:ext cx="11305256" cy="5016758"/>
          </a:xfrm>
          <a:prstGeom prst="rect">
            <a:avLst/>
          </a:prstGeom>
          <a:solidFill>
            <a:schemeClr val="accent3">
              <a:lumMod val="95000"/>
            </a:schemeClr>
          </a:solidFill>
        </p:spPr>
        <p:txBody>
          <a:bodyPr wrap="square" rtlCol="0">
            <a:spAutoFit/>
          </a:bodyPr>
          <a:lstStyle/>
          <a:p>
            <a:pPr>
              <a:lnSpc>
                <a:spcPts val="3600"/>
              </a:lnSpc>
              <a:spcBef>
                <a:spcPts val="0"/>
              </a:spcBef>
              <a:spcAft>
                <a:spcPts val="600"/>
              </a:spcAft>
            </a:pPr>
            <a:r>
              <a:rPr lang="zh-CN" altLang="en-US" sz="2400" dirty="0"/>
              <a:t>     </a:t>
            </a:r>
            <a:r>
              <a:rPr lang="zh-CN" altLang="en-US" sz="2000" dirty="0">
                <a:solidFill>
                  <a:srgbClr val="C00000"/>
                </a:solidFill>
                <a:latin typeface="等线 Light" panose="02010600030101010101" pitchFamily="2" charset="-122"/>
                <a:ea typeface="等线 Light" panose="02010600030101010101" pitchFamily="2" charset="-122"/>
              </a:rPr>
              <a:t>在设计专业安全风险隐患排查表中需特殊关注以下排查项：</a:t>
            </a:r>
            <a:endParaRPr lang="en-US" altLang="zh-CN" sz="2000" dirty="0">
              <a:solidFill>
                <a:srgbClr val="C00000"/>
              </a:solidFill>
              <a:latin typeface="等线 Light" panose="02010600030101010101" pitchFamily="2" charset="-122"/>
              <a:ea typeface="等线 Light" panose="02010600030101010101" pitchFamily="2" charset="-122"/>
            </a:endParaRPr>
          </a:p>
          <a:p>
            <a:pPr>
              <a:lnSpc>
                <a:spcPts val="3600"/>
              </a:lnSpc>
              <a:spcBef>
                <a:spcPts val="0"/>
              </a:spcBef>
              <a:spcAft>
                <a:spcPts val="600"/>
              </a:spcAft>
            </a:pPr>
            <a:r>
              <a:rPr lang="en-US" altLang="zh-CN" sz="2000" dirty="0"/>
              <a:t>      1.</a:t>
            </a:r>
            <a:r>
              <a:rPr lang="zh-CN" altLang="zh-CN" sz="2000" dirty="0"/>
              <a:t>企业应委托</a:t>
            </a:r>
            <a:r>
              <a:rPr lang="zh-CN" altLang="zh-CN" sz="2000" dirty="0">
                <a:solidFill>
                  <a:srgbClr val="FF0000"/>
                </a:solidFill>
              </a:rPr>
              <a:t>具备国家规定资质等级的设计单位</a:t>
            </a:r>
            <a:r>
              <a:rPr lang="zh-CN" altLang="zh-CN" sz="2000" dirty="0"/>
              <a:t>承担建设项目工程设计。</a:t>
            </a:r>
            <a:endParaRPr lang="en-US" altLang="zh-CN" sz="2000" dirty="0"/>
          </a:p>
          <a:p>
            <a:pPr>
              <a:lnSpc>
                <a:spcPts val="3600"/>
              </a:lnSpc>
              <a:spcBef>
                <a:spcPts val="0"/>
              </a:spcBef>
              <a:spcAft>
                <a:spcPts val="600"/>
              </a:spcAft>
            </a:pPr>
            <a:r>
              <a:rPr lang="en-US" altLang="zh-CN" sz="2000" dirty="0"/>
              <a:t>      2.</a:t>
            </a:r>
            <a:r>
              <a:rPr lang="zh-CN" altLang="zh-CN" sz="2000" dirty="0"/>
              <a:t>在规划设计工厂的选址、设备布置时，应按照</a:t>
            </a:r>
            <a:r>
              <a:rPr lang="en-US" altLang="zh-CN" sz="2000" dirty="0"/>
              <a:t>GB/T 37243</a:t>
            </a:r>
            <a:r>
              <a:rPr lang="zh-CN" altLang="zh-CN" sz="2000" dirty="0"/>
              <a:t>要求开展</a:t>
            </a:r>
            <a:r>
              <a:rPr lang="zh-CN" altLang="zh-CN" sz="2000" dirty="0">
                <a:solidFill>
                  <a:srgbClr val="FF0000"/>
                </a:solidFill>
              </a:rPr>
              <a:t>外部安全防护距离</a:t>
            </a:r>
            <a:r>
              <a:rPr lang="zh-CN" altLang="zh-CN" sz="2000" dirty="0"/>
              <a:t>评估核算；外部安全防护距离应满足根据</a:t>
            </a:r>
            <a:r>
              <a:rPr lang="en-US" altLang="zh-CN" sz="2000" dirty="0"/>
              <a:t>GB 36894</a:t>
            </a:r>
            <a:r>
              <a:rPr lang="zh-CN" altLang="zh-CN" sz="2000" dirty="0"/>
              <a:t>确定的个人风险基准的要求。 </a:t>
            </a:r>
            <a:endParaRPr lang="en-US" altLang="zh-CN" sz="2000" dirty="0"/>
          </a:p>
          <a:p>
            <a:pPr>
              <a:lnSpc>
                <a:spcPts val="3600"/>
              </a:lnSpc>
              <a:spcBef>
                <a:spcPts val="0"/>
              </a:spcBef>
              <a:spcAft>
                <a:spcPts val="600"/>
              </a:spcAft>
            </a:pPr>
            <a:r>
              <a:rPr lang="en-US" altLang="zh-CN" sz="2000" dirty="0"/>
              <a:t>      3.</a:t>
            </a:r>
            <a:r>
              <a:rPr lang="zh-CN" altLang="zh-CN" sz="2000" dirty="0"/>
              <a:t>企业应在建设项目</a:t>
            </a:r>
            <a:r>
              <a:rPr lang="zh-CN" altLang="zh-CN" sz="2000" dirty="0">
                <a:solidFill>
                  <a:srgbClr val="FF0000"/>
                </a:solidFill>
              </a:rPr>
              <a:t>基础设计阶段</a:t>
            </a:r>
            <a:r>
              <a:rPr lang="zh-CN" altLang="zh-CN" sz="2000" dirty="0"/>
              <a:t>组织开展危险与可操作性（</a:t>
            </a:r>
            <a:r>
              <a:rPr lang="en-US" altLang="zh-CN" sz="2000" dirty="0"/>
              <a:t>HAZOP</a:t>
            </a:r>
            <a:r>
              <a:rPr lang="zh-CN" altLang="zh-CN" sz="2000" dirty="0"/>
              <a:t>）分析，形成分析报告。</a:t>
            </a:r>
            <a:endParaRPr lang="en-US" altLang="zh-CN" sz="2000" dirty="0"/>
          </a:p>
          <a:p>
            <a:pPr>
              <a:lnSpc>
                <a:spcPts val="3600"/>
              </a:lnSpc>
              <a:spcBef>
                <a:spcPts val="0"/>
              </a:spcBef>
              <a:spcAft>
                <a:spcPts val="600"/>
              </a:spcAft>
            </a:pPr>
            <a:r>
              <a:rPr lang="en-US" altLang="zh-CN" sz="2000" dirty="0"/>
              <a:t>      4.</a:t>
            </a:r>
            <a:r>
              <a:rPr lang="zh-CN" altLang="zh-CN" sz="2000" dirty="0"/>
              <a:t>新建化工装置应设计装备自动化控制系统，并根据</a:t>
            </a:r>
            <a:r>
              <a:rPr lang="zh-CN" altLang="zh-CN" sz="2000" dirty="0">
                <a:solidFill>
                  <a:srgbClr val="FF0000"/>
                </a:solidFill>
              </a:rPr>
              <a:t>工艺过程危险和风险分析</a:t>
            </a:r>
            <a:r>
              <a:rPr lang="zh-CN" altLang="zh-CN" sz="2000" dirty="0"/>
              <a:t>结果、</a:t>
            </a:r>
            <a:r>
              <a:rPr lang="zh-CN" altLang="zh-CN" sz="2000" dirty="0">
                <a:solidFill>
                  <a:srgbClr val="FF0000"/>
                </a:solidFill>
              </a:rPr>
              <a:t>安全完整性等级评价（</a:t>
            </a:r>
            <a:r>
              <a:rPr lang="en-US" altLang="zh-CN" sz="2000" dirty="0">
                <a:solidFill>
                  <a:srgbClr val="FF0000"/>
                </a:solidFill>
              </a:rPr>
              <a:t>SIL</a:t>
            </a:r>
            <a:r>
              <a:rPr lang="zh-CN" altLang="zh-CN" sz="2000" dirty="0">
                <a:solidFill>
                  <a:srgbClr val="FF0000"/>
                </a:solidFill>
              </a:rPr>
              <a:t>）</a:t>
            </a:r>
            <a:r>
              <a:rPr lang="zh-CN" altLang="zh-CN" sz="2000" dirty="0"/>
              <a:t>结果，设置安全仪表系统</a:t>
            </a:r>
            <a:r>
              <a:rPr lang="zh-CN" altLang="en-US" sz="2000" dirty="0"/>
              <a:t>。</a:t>
            </a:r>
            <a:endParaRPr lang="en-US" altLang="zh-CN" sz="2000" dirty="0"/>
          </a:p>
          <a:p>
            <a:pPr>
              <a:spcBef>
                <a:spcPts val="0"/>
              </a:spcBef>
              <a:spcAft>
                <a:spcPts val="600"/>
              </a:spcAft>
            </a:pPr>
            <a:r>
              <a:rPr lang="en-US" altLang="zh-CN" sz="2000" dirty="0"/>
              <a:t>      5.</a:t>
            </a:r>
            <a:r>
              <a:rPr lang="zh-CN" altLang="zh-CN" sz="2000" dirty="0"/>
              <a:t>涉及精细化工的建设项目，在编制可行性研究报告或项目建议书前，应按规定开展</a:t>
            </a:r>
            <a:r>
              <a:rPr lang="zh-CN" altLang="zh-CN" sz="2000" dirty="0">
                <a:solidFill>
                  <a:srgbClr val="FF0000"/>
                </a:solidFill>
              </a:rPr>
              <a:t>反应安全风险评估</a:t>
            </a:r>
            <a:r>
              <a:rPr lang="zh-CN" altLang="zh-CN" sz="2000" dirty="0"/>
              <a:t>；国内</a:t>
            </a:r>
            <a:r>
              <a:rPr lang="zh-CN" altLang="zh-CN" sz="2000" dirty="0">
                <a:solidFill>
                  <a:srgbClr val="FF0000"/>
                </a:solidFill>
              </a:rPr>
              <a:t>首次采用的化工工艺</a:t>
            </a:r>
            <a:r>
              <a:rPr lang="zh-CN" altLang="zh-CN" sz="2000" dirty="0"/>
              <a:t>，要通过省级有关部门组织专家组进行安全论证。</a:t>
            </a:r>
            <a:endParaRPr lang="en-US" altLang="zh-CN" sz="2000" dirty="0"/>
          </a:p>
          <a:p>
            <a:pPr>
              <a:spcBef>
                <a:spcPts val="0"/>
              </a:spcBef>
              <a:spcAft>
                <a:spcPts val="600"/>
              </a:spcAft>
            </a:pPr>
            <a:r>
              <a:rPr lang="en-US" altLang="zh-CN" sz="2000" dirty="0"/>
              <a:t>      6.</a:t>
            </a:r>
            <a:r>
              <a:rPr lang="zh-CN" altLang="zh-CN" sz="2000" dirty="0"/>
              <a:t>企业在建设项目详细设计和施工安装阶段，发生以下</a:t>
            </a:r>
            <a:r>
              <a:rPr lang="zh-CN" altLang="zh-CN" sz="2000" dirty="0">
                <a:solidFill>
                  <a:srgbClr val="FF0000"/>
                </a:solidFill>
              </a:rPr>
              <a:t>重大变更的，设计单位应按管理程序重新报批</a:t>
            </a:r>
            <a:r>
              <a:rPr lang="zh-CN" altLang="en-US" sz="2000" dirty="0"/>
              <a:t>。</a:t>
            </a:r>
            <a:endParaRPr lang="zh-CN" altLang="en-US" sz="2000" b="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583832" y="445701"/>
            <a:ext cx="5413661"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2</a:t>
            </a:r>
            <a:r>
              <a:rPr lang="zh-CN" altLang="en-US" sz="2800" dirty="0">
                <a:latin typeface="Times New Roman" panose="02020603050405020304" pitchFamily="18" charset="0"/>
                <a:ea typeface="黑体" panose="02010609060101010101" pitchFamily="49" charset="-122"/>
              </a:rPr>
              <a:t>设计与总图安全风险隐患排查表</a:t>
            </a:r>
            <a:endParaRPr lang="zh-CN" altLang="en-US" sz="2800" dirty="0"/>
          </a:p>
        </p:txBody>
      </p:sp>
      <p:sp>
        <p:nvSpPr>
          <p:cNvPr id="2" name="文本框 1"/>
          <p:cNvSpPr txBox="1"/>
          <p:nvPr/>
        </p:nvSpPr>
        <p:spPr>
          <a:xfrm>
            <a:off x="335360" y="1340768"/>
            <a:ext cx="11305256" cy="2169825"/>
          </a:xfrm>
          <a:prstGeom prst="rect">
            <a:avLst/>
          </a:prstGeom>
          <a:solidFill>
            <a:schemeClr val="accent3">
              <a:lumMod val="95000"/>
            </a:schemeClr>
          </a:solidFill>
        </p:spPr>
        <p:txBody>
          <a:bodyPr wrap="square" rtlCol="0">
            <a:spAutoFit/>
          </a:bodyPr>
          <a:lstStyle/>
          <a:p>
            <a:pPr>
              <a:lnSpc>
                <a:spcPts val="3600"/>
              </a:lnSpc>
              <a:spcBef>
                <a:spcPts val="0"/>
              </a:spcBef>
              <a:spcAft>
                <a:spcPts val="600"/>
              </a:spcAft>
            </a:pPr>
            <a:r>
              <a:rPr lang="zh-CN" altLang="en-US" sz="2400" dirty="0"/>
              <a:t>     </a:t>
            </a:r>
            <a:r>
              <a:rPr lang="zh-CN" altLang="en-US" sz="2000" dirty="0">
                <a:solidFill>
                  <a:srgbClr val="C00000"/>
                </a:solidFill>
                <a:latin typeface="等线 Light" panose="02010600030101010101" pitchFamily="2" charset="-122"/>
                <a:ea typeface="等线 Light" panose="02010600030101010101" pitchFamily="2" charset="-122"/>
              </a:rPr>
              <a:t>在总图布局专业安全风险隐患排查表中需特殊关注以下排查项：</a:t>
            </a:r>
            <a:endParaRPr lang="en-US" altLang="zh-CN" sz="2000" dirty="0">
              <a:solidFill>
                <a:srgbClr val="C00000"/>
              </a:solidFill>
              <a:latin typeface="等线 Light" panose="02010600030101010101" pitchFamily="2" charset="-122"/>
              <a:ea typeface="等线 Light" panose="02010600030101010101" pitchFamily="2" charset="-122"/>
            </a:endParaRPr>
          </a:p>
          <a:p>
            <a:pPr>
              <a:lnSpc>
                <a:spcPts val="3600"/>
              </a:lnSpc>
              <a:spcBef>
                <a:spcPts val="0"/>
              </a:spcBef>
              <a:spcAft>
                <a:spcPts val="600"/>
              </a:spcAft>
            </a:pPr>
            <a:r>
              <a:rPr lang="en-US" altLang="zh-CN" sz="2000" dirty="0"/>
              <a:t>      1.</a:t>
            </a:r>
            <a:r>
              <a:rPr lang="zh-CN" altLang="zh-CN" sz="2000" dirty="0"/>
              <a:t>企业应对</a:t>
            </a:r>
            <a:r>
              <a:rPr lang="zh-CN" altLang="zh-CN" sz="2000" dirty="0">
                <a:solidFill>
                  <a:srgbClr val="FF0000"/>
                </a:solidFill>
              </a:rPr>
              <a:t>在役装置按照相关要求开展外部安全防护距离评估</a:t>
            </a:r>
            <a:r>
              <a:rPr lang="zh-CN" altLang="zh-CN" sz="2000" dirty="0"/>
              <a:t>。</a:t>
            </a:r>
            <a:endParaRPr lang="en-US" altLang="zh-CN" sz="2000" dirty="0"/>
          </a:p>
          <a:p>
            <a:pPr>
              <a:lnSpc>
                <a:spcPts val="3600"/>
              </a:lnSpc>
              <a:spcBef>
                <a:spcPts val="0"/>
              </a:spcBef>
              <a:spcAft>
                <a:spcPts val="600"/>
              </a:spcAft>
            </a:pPr>
            <a:r>
              <a:rPr lang="en-US" altLang="zh-CN" sz="2000" dirty="0"/>
              <a:t>     2.</a:t>
            </a:r>
            <a:r>
              <a:rPr lang="zh-CN" altLang="zh-CN" sz="2000" dirty="0"/>
              <a:t>控制室面向具有火灾、爆炸危险性装置一侧不应有门窗、孔洞，并应满足防火防爆要求。</a:t>
            </a:r>
            <a:endParaRPr lang="en-US" altLang="zh-CN" sz="2000" dirty="0"/>
          </a:p>
          <a:p>
            <a:pPr>
              <a:lnSpc>
                <a:spcPts val="3600"/>
              </a:lnSpc>
              <a:spcBef>
                <a:spcPts val="0"/>
              </a:spcBef>
              <a:spcAft>
                <a:spcPts val="600"/>
              </a:spcAft>
            </a:pPr>
            <a:r>
              <a:rPr lang="en-US" altLang="zh-CN" sz="2000" dirty="0"/>
              <a:t>     3.</a:t>
            </a:r>
            <a:r>
              <a:rPr lang="zh-CN" altLang="zh-CN" sz="2000" dirty="0">
                <a:solidFill>
                  <a:srgbClr val="FF0000"/>
                </a:solidFill>
              </a:rPr>
              <a:t>空分装置吸风口</a:t>
            </a:r>
            <a:r>
              <a:rPr lang="zh-CN" altLang="zh-CN" sz="2000" dirty="0"/>
              <a:t>的设置，应符合</a:t>
            </a:r>
            <a:r>
              <a:rPr lang="en-US" altLang="zh-CN" sz="2000" dirty="0"/>
              <a:t>SH/T 3106</a:t>
            </a:r>
            <a:r>
              <a:rPr lang="zh-CN" altLang="zh-CN" sz="2000" dirty="0"/>
              <a:t>要求。</a:t>
            </a:r>
            <a:endParaRPr lang="zh-CN" altLang="en-US" sz="2000" b="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583832" y="445701"/>
            <a:ext cx="5413661"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2</a:t>
            </a:r>
            <a:r>
              <a:rPr lang="zh-CN" altLang="en-US" sz="2800" dirty="0">
                <a:latin typeface="Times New Roman" panose="02020603050405020304" pitchFamily="18" charset="0"/>
                <a:ea typeface="黑体" panose="02010609060101010101" pitchFamily="49" charset="-122"/>
              </a:rPr>
              <a:t>设计与总图安全风险隐患排查表</a:t>
            </a:r>
            <a:endParaRPr lang="zh-CN" altLang="en-US" sz="2800" dirty="0"/>
          </a:p>
        </p:txBody>
      </p:sp>
      <p:sp>
        <p:nvSpPr>
          <p:cNvPr id="2" name="文本框 1"/>
          <p:cNvSpPr txBox="1"/>
          <p:nvPr/>
        </p:nvSpPr>
        <p:spPr>
          <a:xfrm>
            <a:off x="335360" y="1813347"/>
            <a:ext cx="11305256" cy="2400657"/>
          </a:xfrm>
          <a:prstGeom prst="rect">
            <a:avLst/>
          </a:prstGeom>
          <a:solidFill>
            <a:schemeClr val="accent3">
              <a:lumMod val="95000"/>
            </a:schemeClr>
          </a:solidFill>
        </p:spPr>
        <p:txBody>
          <a:bodyPr wrap="square" rtlCol="0">
            <a:spAutoFit/>
          </a:bodyPr>
          <a:lstStyle/>
          <a:p>
            <a:pPr>
              <a:lnSpc>
                <a:spcPts val="3600"/>
              </a:lnSpc>
              <a:spcBef>
                <a:spcPts val="0"/>
              </a:spcBef>
              <a:spcAft>
                <a:spcPts val="600"/>
              </a:spcAft>
            </a:pPr>
            <a:r>
              <a:rPr lang="zh-CN" altLang="en-US" sz="2400" dirty="0"/>
              <a:t>       需要加强调的是：</a:t>
            </a:r>
            <a:r>
              <a:rPr lang="zh-CN" altLang="zh-CN" sz="2400" dirty="0">
                <a:solidFill>
                  <a:srgbClr val="C00000"/>
                </a:solidFill>
              </a:rPr>
              <a:t>外部安全防护距离既不是防火间距，也不是卫生防护距离，是作为缓冲距离，防止危化品生产装置、储存设施在发生火灾、爆炸、毒气泄漏事故时造成企业界区外部的重大人员伤亡和财产损失，应在危化品品种、数量、个人和社会可接受风险标准的基础上科学界定。</a:t>
            </a:r>
            <a:r>
              <a:rPr lang="zh-CN" altLang="zh-CN" sz="2400" dirty="0"/>
              <a:t>如果企业的外部安全防护距离不符合要求，容易造成严重的社会风险。</a:t>
            </a:r>
            <a:endParaRPr lang="zh-CN" altLang="en-US" sz="20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625018" y="476672"/>
            <a:ext cx="5503430"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3 </a:t>
            </a:r>
            <a:r>
              <a:rPr lang="zh-CN" altLang="en-US" sz="2800" dirty="0">
                <a:latin typeface="Times New Roman" panose="02020603050405020304" pitchFamily="18" charset="0"/>
                <a:ea typeface="黑体" panose="02010609060101010101" pitchFamily="49" charset="-122"/>
              </a:rPr>
              <a:t>试生产管理安全风险隐患排查表</a:t>
            </a:r>
            <a:endParaRPr lang="zh-CN" altLang="en-US" sz="2800" dirty="0"/>
          </a:p>
        </p:txBody>
      </p:sp>
      <p:sp>
        <p:nvSpPr>
          <p:cNvPr id="2" name="矩形 1"/>
          <p:cNvSpPr/>
          <p:nvPr/>
        </p:nvSpPr>
        <p:spPr>
          <a:xfrm>
            <a:off x="482817" y="1923698"/>
            <a:ext cx="11305256" cy="2510303"/>
          </a:xfrm>
          <a:prstGeom prst="rect">
            <a:avLst/>
          </a:prstGeom>
          <a:solidFill>
            <a:schemeClr val="accent3">
              <a:lumMod val="95000"/>
            </a:schemeClr>
          </a:solidFill>
          <a:ln>
            <a:solidFill>
              <a:schemeClr val="accent1"/>
            </a:solidFill>
          </a:ln>
        </p:spPr>
        <p:txBody>
          <a:bodyPr wrap="square">
            <a:spAutoFit/>
          </a:bodyPr>
          <a:lstStyle/>
          <a:p>
            <a:pPr indent="356870" algn="just">
              <a:lnSpc>
                <a:spcPts val="3000"/>
              </a:lnSpc>
              <a:spcBef>
                <a:spcPts val="600"/>
              </a:spcBef>
              <a:spcAft>
                <a:spcPts val="600"/>
              </a:spcAft>
            </a:pPr>
            <a:r>
              <a:rPr lang="zh-CN" altLang="zh-CN" sz="2400" kern="0" dirty="0">
                <a:solidFill>
                  <a:srgbClr val="000000"/>
                </a:solidFill>
                <a:latin typeface="+mn-ea"/>
                <a:ea typeface="+mn-ea"/>
                <a:cs typeface="仿宋" panose="02010609060101010101" charset="-122"/>
              </a:rPr>
              <a:t>相比于此前的</a:t>
            </a:r>
            <a:r>
              <a:rPr lang="zh-CN" altLang="zh-CN" sz="2400" kern="0" dirty="0">
                <a:latin typeface="+mn-ea"/>
                <a:ea typeface="+mn-ea"/>
                <a:cs typeface="仿宋" panose="02010609060101010101" charset="-122"/>
              </a:rPr>
              <a:t>《危险化学品企业事故隐患排查治理实施导则》（安监总管三〔</a:t>
            </a:r>
            <a:r>
              <a:rPr lang="en-US" altLang="zh-CN" sz="2400" kern="0" dirty="0">
                <a:latin typeface="+mn-ea"/>
                <a:ea typeface="+mn-ea"/>
                <a:cs typeface="仿宋" panose="02010609060101010101" charset="-122"/>
              </a:rPr>
              <a:t>2012</a:t>
            </a:r>
            <a:r>
              <a:rPr lang="zh-CN" altLang="zh-CN" sz="2400" kern="0" dirty="0">
                <a:latin typeface="+mn-ea"/>
                <a:ea typeface="+mn-ea"/>
                <a:cs typeface="仿宋" panose="02010609060101010101" charset="-122"/>
              </a:rPr>
              <a:t>〕</a:t>
            </a:r>
            <a:r>
              <a:rPr lang="en-US" altLang="zh-CN" sz="2400" kern="0" dirty="0">
                <a:latin typeface="+mn-ea"/>
                <a:ea typeface="+mn-ea"/>
                <a:cs typeface="仿宋" panose="02010609060101010101" charset="-122"/>
              </a:rPr>
              <a:t>103</a:t>
            </a:r>
            <a:r>
              <a:rPr lang="zh-CN" altLang="zh-CN" sz="2400" kern="0" dirty="0">
                <a:latin typeface="+mn-ea"/>
                <a:ea typeface="+mn-ea"/>
                <a:cs typeface="仿宋" panose="02010609060101010101" charset="-122"/>
              </a:rPr>
              <a:t>号），这条属于新增加内容。</a:t>
            </a:r>
            <a:endParaRPr lang="zh-CN" altLang="zh-CN" sz="2400" kern="100" dirty="0">
              <a:latin typeface="+mn-ea"/>
              <a:ea typeface="+mn-ea"/>
              <a:cs typeface="Times New Roman" panose="02020603050405020304" pitchFamily="18" charset="0"/>
            </a:endParaRPr>
          </a:p>
          <a:p>
            <a:pPr indent="355600" algn="just">
              <a:lnSpc>
                <a:spcPts val="3000"/>
              </a:lnSpc>
              <a:spcBef>
                <a:spcPts val="600"/>
              </a:spcBef>
              <a:spcAft>
                <a:spcPts val="600"/>
              </a:spcAft>
            </a:pPr>
            <a:r>
              <a:rPr lang="zh-CN" altLang="zh-CN" sz="2400" kern="0" dirty="0">
                <a:solidFill>
                  <a:srgbClr val="000000"/>
                </a:solidFill>
                <a:latin typeface="+mn-ea"/>
                <a:ea typeface="+mn-ea"/>
                <a:cs typeface="仿宋" panose="02010609060101010101" charset="-122"/>
              </a:rPr>
              <a:t>建设项目的试生产是十分重要的环节，通过试生产可以发现项目在设计过程中的漏项、施工过程中的缺项和施工质量的不合格项，</a:t>
            </a:r>
            <a:r>
              <a:rPr lang="zh-CN" altLang="zh-CN" sz="2400" kern="100" dirty="0">
                <a:latin typeface="+mn-ea"/>
                <a:ea typeface="+mn-ea"/>
                <a:cs typeface="Times New Roman" panose="02020603050405020304" pitchFamily="18" charset="0"/>
              </a:rPr>
              <a:t>考察装置运行能力，</a:t>
            </a:r>
            <a:r>
              <a:rPr lang="zh-CN" altLang="zh-CN" sz="2400" kern="0" dirty="0">
                <a:solidFill>
                  <a:srgbClr val="000000"/>
                </a:solidFill>
                <a:latin typeface="+mn-ea"/>
                <a:ea typeface="+mn-ea"/>
                <a:cs typeface="仿宋" panose="02010609060101010101" charset="-122"/>
              </a:rPr>
              <a:t>为后期的安全运行提供保障。试生产期间参与单位和人员众多，各项工作如果不进行统一协调，很容易出现安全事故。近些年发生在试生产期间的安全事故不在少数。</a:t>
            </a:r>
            <a:endParaRPr lang="zh-CN" altLang="zh-CN" sz="2400" kern="100" dirty="0">
              <a:effectLst/>
              <a:latin typeface="+mn-ea"/>
              <a:ea typeface="+mn-ea"/>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07368" y="1041651"/>
            <a:ext cx="11377264" cy="5679825"/>
          </a:xfrm>
          <a:prstGeom prst="rect">
            <a:avLst/>
          </a:prstGeom>
          <a:solidFill>
            <a:schemeClr val="accent3">
              <a:lumMod val="95000"/>
            </a:schemeClr>
          </a:solidFill>
          <a:ln>
            <a:solidFill>
              <a:schemeClr val="accent1"/>
            </a:solidFill>
          </a:ln>
        </p:spPr>
        <p:txBody>
          <a:bodyPr wrap="square">
            <a:spAutoFit/>
          </a:bodyPr>
          <a:lstStyle/>
          <a:p>
            <a:pPr indent="355600" algn="just">
              <a:lnSpc>
                <a:spcPts val="3000"/>
              </a:lnSpc>
              <a:spcBef>
                <a:spcPts val="600"/>
              </a:spcBef>
              <a:spcAft>
                <a:spcPts val="600"/>
              </a:spcAft>
            </a:pPr>
            <a:r>
              <a:rPr lang="en-US" altLang="zh-CN" sz="2400" kern="0" dirty="0">
                <a:solidFill>
                  <a:srgbClr val="FF0000"/>
                </a:solidFill>
                <a:latin typeface="宋体" panose="02010600030101010101" pitchFamily="2" charset="-122"/>
                <a:ea typeface="宋体" panose="02010600030101010101" pitchFamily="2" charset="-122"/>
                <a:cs typeface="仿宋" panose="02010609060101010101" charset="-122"/>
              </a:rPr>
              <a:t>★</a:t>
            </a:r>
            <a:r>
              <a:rPr lang="en-US" altLang="zh-CN" sz="2400" kern="0" dirty="0">
                <a:solidFill>
                  <a:srgbClr val="000000"/>
                </a:solidFill>
                <a:latin typeface="+mn-ea"/>
                <a:ea typeface="+mn-ea"/>
                <a:cs typeface="仿宋" panose="02010609060101010101" charset="-122"/>
              </a:rPr>
              <a:t>2015</a:t>
            </a:r>
            <a:r>
              <a:rPr lang="zh-CN" altLang="zh-CN" sz="2400" kern="0" dirty="0">
                <a:solidFill>
                  <a:srgbClr val="000000"/>
                </a:solidFill>
                <a:latin typeface="+mn-ea"/>
                <a:ea typeface="+mn-ea"/>
                <a:cs typeface="仿宋" panose="02010609060101010101" charset="-122"/>
              </a:rPr>
              <a:t>年</a:t>
            </a:r>
            <a:r>
              <a:rPr lang="en-US" altLang="zh-CN" sz="2400" kern="0" dirty="0">
                <a:solidFill>
                  <a:srgbClr val="000000"/>
                </a:solidFill>
                <a:latin typeface="+mn-ea"/>
                <a:ea typeface="+mn-ea"/>
                <a:cs typeface="仿宋" panose="02010609060101010101" charset="-122"/>
              </a:rPr>
              <a:t>2</a:t>
            </a:r>
            <a:r>
              <a:rPr lang="zh-CN" altLang="zh-CN" sz="2400" kern="0" dirty="0">
                <a:solidFill>
                  <a:srgbClr val="000000"/>
                </a:solidFill>
                <a:latin typeface="+mn-ea"/>
                <a:ea typeface="+mn-ea"/>
                <a:cs typeface="仿宋" panose="02010609060101010101" charset="-122"/>
              </a:rPr>
              <a:t>月</a:t>
            </a:r>
            <a:r>
              <a:rPr lang="en-US" altLang="zh-CN" sz="2400" kern="0" dirty="0">
                <a:solidFill>
                  <a:srgbClr val="000000"/>
                </a:solidFill>
                <a:latin typeface="+mn-ea"/>
                <a:ea typeface="+mn-ea"/>
                <a:cs typeface="仿宋" panose="02010609060101010101" charset="-122"/>
              </a:rPr>
              <a:t>19</a:t>
            </a:r>
            <a:r>
              <a:rPr lang="zh-CN" altLang="zh-CN" sz="2400" kern="0" dirty="0">
                <a:solidFill>
                  <a:srgbClr val="000000"/>
                </a:solidFill>
                <a:latin typeface="+mn-ea"/>
                <a:ea typeface="+mn-ea"/>
                <a:cs typeface="仿宋" panose="02010609060101010101" charset="-122"/>
              </a:rPr>
              <a:t>日，</a:t>
            </a:r>
            <a:r>
              <a:rPr lang="zh-CN" altLang="zh-CN" sz="2400" kern="0" dirty="0">
                <a:solidFill>
                  <a:srgbClr val="FF0000"/>
                </a:solidFill>
                <a:latin typeface="+mn-ea"/>
                <a:ea typeface="+mn-ea"/>
                <a:cs typeface="仿宋" panose="02010609060101010101" charset="-122"/>
              </a:rPr>
              <a:t>湖北宜昌富升化工有限公司</a:t>
            </a:r>
            <a:r>
              <a:rPr lang="zh-CN" altLang="zh-CN" sz="2400" kern="0" dirty="0">
                <a:solidFill>
                  <a:srgbClr val="000000"/>
                </a:solidFill>
                <a:latin typeface="+mn-ea"/>
                <a:ea typeface="+mn-ea"/>
                <a:cs typeface="仿宋" panose="02010609060101010101" charset="-122"/>
              </a:rPr>
              <a:t>硝基复合肥建设项目在试生产过程中发生硝酸铵燃爆事故，造成</a:t>
            </a:r>
            <a:r>
              <a:rPr lang="en-US" altLang="zh-CN" sz="2400" kern="0" dirty="0">
                <a:solidFill>
                  <a:srgbClr val="000000"/>
                </a:solidFill>
                <a:latin typeface="+mn-ea"/>
                <a:ea typeface="+mn-ea"/>
                <a:cs typeface="仿宋" panose="02010609060101010101" charset="-122"/>
              </a:rPr>
              <a:t>5</a:t>
            </a:r>
            <a:r>
              <a:rPr lang="zh-CN" altLang="zh-CN" sz="2400" kern="0" dirty="0">
                <a:solidFill>
                  <a:srgbClr val="000000"/>
                </a:solidFill>
                <a:latin typeface="+mn-ea"/>
                <a:ea typeface="+mn-ea"/>
                <a:cs typeface="仿宋" panose="02010609060101010101" charset="-122"/>
              </a:rPr>
              <a:t>人死亡，</a:t>
            </a:r>
            <a:r>
              <a:rPr lang="en-US" altLang="zh-CN" sz="2400" kern="0" dirty="0">
                <a:solidFill>
                  <a:srgbClr val="000000"/>
                </a:solidFill>
                <a:latin typeface="+mn-ea"/>
                <a:ea typeface="+mn-ea"/>
                <a:cs typeface="仿宋" panose="02010609060101010101" charset="-122"/>
              </a:rPr>
              <a:t>2</a:t>
            </a:r>
            <a:r>
              <a:rPr lang="zh-CN" altLang="zh-CN" sz="2400" kern="0" dirty="0">
                <a:solidFill>
                  <a:srgbClr val="000000"/>
                </a:solidFill>
                <a:latin typeface="+mn-ea"/>
                <a:ea typeface="+mn-ea"/>
                <a:cs typeface="仿宋" panose="02010609060101010101" charset="-122"/>
              </a:rPr>
              <a:t>人受伤，直接经济损失</a:t>
            </a:r>
            <a:r>
              <a:rPr lang="en-US" altLang="zh-CN" sz="2400" kern="0" dirty="0">
                <a:solidFill>
                  <a:srgbClr val="000000"/>
                </a:solidFill>
                <a:latin typeface="+mn-ea"/>
                <a:ea typeface="+mn-ea"/>
                <a:cs typeface="仿宋" panose="02010609060101010101" charset="-122"/>
              </a:rPr>
              <a:t>469.28</a:t>
            </a:r>
            <a:r>
              <a:rPr lang="zh-CN" altLang="zh-CN" sz="2400" kern="0" dirty="0">
                <a:solidFill>
                  <a:srgbClr val="000000"/>
                </a:solidFill>
                <a:latin typeface="+mn-ea"/>
                <a:ea typeface="+mn-ea"/>
                <a:cs typeface="仿宋" panose="02010609060101010101" charset="-122"/>
              </a:rPr>
              <a:t>万元。</a:t>
            </a:r>
            <a:endParaRPr lang="en-US" altLang="zh-CN" sz="2400" kern="0" dirty="0">
              <a:solidFill>
                <a:srgbClr val="000000"/>
              </a:solidFill>
              <a:latin typeface="+mn-ea"/>
              <a:ea typeface="+mn-ea"/>
              <a:cs typeface="仿宋" panose="02010609060101010101" charset="-122"/>
            </a:endParaRPr>
          </a:p>
          <a:p>
            <a:pPr indent="355600" algn="just">
              <a:lnSpc>
                <a:spcPts val="3000"/>
              </a:lnSpc>
              <a:spcBef>
                <a:spcPts val="600"/>
              </a:spcBef>
              <a:spcAft>
                <a:spcPts val="600"/>
              </a:spcAft>
            </a:pPr>
            <a:r>
              <a:rPr lang="en-US" altLang="zh-CN" sz="2400" kern="0" dirty="0">
                <a:solidFill>
                  <a:srgbClr val="FF0000"/>
                </a:solidFill>
                <a:latin typeface="宋体" panose="02010600030101010101" pitchFamily="2" charset="-122"/>
                <a:ea typeface="宋体" panose="02010600030101010101" pitchFamily="2" charset="-122"/>
                <a:cs typeface="仿宋" panose="02010609060101010101" charset="-122"/>
              </a:rPr>
              <a:t>★ </a:t>
            </a:r>
            <a:r>
              <a:rPr lang="en-US" altLang="zh-CN" sz="2400" kern="0" dirty="0">
                <a:solidFill>
                  <a:srgbClr val="000000"/>
                </a:solidFill>
                <a:latin typeface="+mn-ea"/>
                <a:ea typeface="+mn-ea"/>
                <a:cs typeface="仿宋" panose="02010609060101010101" charset="-122"/>
              </a:rPr>
              <a:t>2011</a:t>
            </a:r>
            <a:r>
              <a:rPr lang="zh-CN" altLang="zh-CN" sz="2400" kern="0" dirty="0">
                <a:solidFill>
                  <a:srgbClr val="000000"/>
                </a:solidFill>
                <a:latin typeface="+mn-ea"/>
                <a:ea typeface="+mn-ea"/>
                <a:cs typeface="仿宋" panose="02010609060101010101" charset="-122"/>
              </a:rPr>
              <a:t>年</a:t>
            </a:r>
            <a:r>
              <a:rPr lang="en-US" altLang="zh-CN" sz="2400" kern="0" dirty="0">
                <a:solidFill>
                  <a:srgbClr val="000000"/>
                </a:solidFill>
                <a:latin typeface="+mn-ea"/>
                <a:ea typeface="+mn-ea"/>
                <a:cs typeface="仿宋" panose="02010609060101010101" charset="-122"/>
              </a:rPr>
              <a:t>1</a:t>
            </a:r>
            <a:r>
              <a:rPr lang="zh-CN" altLang="zh-CN" sz="2400" kern="0" dirty="0">
                <a:solidFill>
                  <a:srgbClr val="000000"/>
                </a:solidFill>
                <a:latin typeface="+mn-ea"/>
                <a:ea typeface="+mn-ea"/>
                <a:cs typeface="仿宋" panose="02010609060101010101" charset="-122"/>
              </a:rPr>
              <a:t>月</a:t>
            </a:r>
            <a:r>
              <a:rPr lang="en-US" altLang="zh-CN" sz="2400" kern="0" dirty="0">
                <a:solidFill>
                  <a:srgbClr val="000000"/>
                </a:solidFill>
                <a:latin typeface="+mn-ea"/>
                <a:ea typeface="+mn-ea"/>
                <a:cs typeface="仿宋" panose="02010609060101010101" charset="-122"/>
              </a:rPr>
              <a:t>6</a:t>
            </a:r>
            <a:r>
              <a:rPr lang="zh-CN" altLang="zh-CN" sz="2400" kern="0" dirty="0">
                <a:solidFill>
                  <a:srgbClr val="000000"/>
                </a:solidFill>
                <a:latin typeface="+mn-ea"/>
                <a:ea typeface="+mn-ea"/>
                <a:cs typeface="仿宋" panose="02010609060101010101" charset="-122"/>
              </a:rPr>
              <a:t>日，</a:t>
            </a:r>
            <a:r>
              <a:rPr lang="zh-CN" altLang="zh-CN" sz="2400" kern="0" dirty="0">
                <a:solidFill>
                  <a:srgbClr val="FF0000"/>
                </a:solidFill>
                <a:latin typeface="+mn-ea"/>
                <a:ea typeface="+mn-ea"/>
                <a:cs typeface="仿宋" panose="02010609060101010101" charset="-122"/>
              </a:rPr>
              <a:t>新疆大黄山鸿基焦化有限责任公司</a:t>
            </a:r>
            <a:r>
              <a:rPr lang="zh-CN" altLang="zh-CN" sz="2400" kern="0" dirty="0">
                <a:solidFill>
                  <a:srgbClr val="000000"/>
                </a:solidFill>
                <a:latin typeface="+mn-ea"/>
                <a:ea typeface="+mn-ea"/>
                <a:cs typeface="仿宋" panose="02010609060101010101" charset="-122"/>
              </a:rPr>
              <a:t>年产</a:t>
            </a:r>
            <a:r>
              <a:rPr lang="en-US" altLang="zh-CN" sz="2400" kern="0" dirty="0">
                <a:solidFill>
                  <a:srgbClr val="000000"/>
                </a:solidFill>
                <a:latin typeface="+mn-ea"/>
                <a:ea typeface="+mn-ea"/>
                <a:cs typeface="仿宋" panose="02010609060101010101" charset="-122"/>
              </a:rPr>
              <a:t>12</a:t>
            </a:r>
            <a:r>
              <a:rPr lang="zh-CN" altLang="zh-CN" sz="2400" kern="0" dirty="0">
                <a:solidFill>
                  <a:srgbClr val="000000"/>
                </a:solidFill>
                <a:latin typeface="+mn-ea"/>
                <a:ea typeface="+mn-ea"/>
                <a:cs typeface="仿宋" panose="02010609060101010101" charset="-122"/>
              </a:rPr>
              <a:t>万吨合成氨、</a:t>
            </a:r>
            <a:r>
              <a:rPr lang="en-US" altLang="zh-CN" sz="2400" kern="0" dirty="0">
                <a:solidFill>
                  <a:srgbClr val="000000"/>
                </a:solidFill>
                <a:latin typeface="+mn-ea"/>
                <a:ea typeface="+mn-ea"/>
                <a:cs typeface="仿宋" panose="02010609060101010101" charset="-122"/>
              </a:rPr>
              <a:t>21</a:t>
            </a:r>
            <a:r>
              <a:rPr lang="zh-CN" altLang="zh-CN" sz="2400" kern="0" dirty="0">
                <a:solidFill>
                  <a:srgbClr val="000000"/>
                </a:solidFill>
                <a:latin typeface="+mn-ea"/>
                <a:ea typeface="+mn-ea"/>
                <a:cs typeface="仿宋" panose="02010609060101010101" charset="-122"/>
              </a:rPr>
              <a:t>万吨尿素煤气综合利用生产项目，在试生产过程中发生煤气中毒事故，造成</a:t>
            </a:r>
            <a:r>
              <a:rPr lang="en-US" altLang="zh-CN" sz="2400" kern="0" dirty="0">
                <a:solidFill>
                  <a:srgbClr val="000000"/>
                </a:solidFill>
                <a:latin typeface="+mn-ea"/>
                <a:ea typeface="+mn-ea"/>
                <a:cs typeface="仿宋" panose="02010609060101010101" charset="-122"/>
              </a:rPr>
              <a:t>3</a:t>
            </a:r>
            <a:r>
              <a:rPr lang="zh-CN" altLang="zh-CN" sz="2400" kern="0" dirty="0">
                <a:solidFill>
                  <a:srgbClr val="000000"/>
                </a:solidFill>
                <a:latin typeface="+mn-ea"/>
                <a:ea typeface="+mn-ea"/>
                <a:cs typeface="仿宋" panose="02010609060101010101" charset="-122"/>
              </a:rPr>
              <a:t>人死亡，</a:t>
            </a:r>
            <a:r>
              <a:rPr lang="en-US" altLang="zh-CN" sz="2400" kern="0" dirty="0">
                <a:solidFill>
                  <a:srgbClr val="000000"/>
                </a:solidFill>
                <a:latin typeface="+mn-ea"/>
                <a:ea typeface="+mn-ea"/>
                <a:cs typeface="仿宋" panose="02010609060101010101" charset="-122"/>
              </a:rPr>
              <a:t>1</a:t>
            </a:r>
            <a:r>
              <a:rPr lang="zh-CN" altLang="zh-CN" sz="2400" kern="0" dirty="0">
                <a:solidFill>
                  <a:srgbClr val="000000"/>
                </a:solidFill>
                <a:latin typeface="+mn-ea"/>
                <a:ea typeface="+mn-ea"/>
                <a:cs typeface="仿宋" panose="02010609060101010101" charset="-122"/>
              </a:rPr>
              <a:t>人轻伤。</a:t>
            </a:r>
            <a:endParaRPr lang="en-US" altLang="zh-CN" sz="2400" kern="0" dirty="0">
              <a:solidFill>
                <a:srgbClr val="000000"/>
              </a:solidFill>
              <a:latin typeface="+mn-ea"/>
              <a:ea typeface="+mn-ea"/>
              <a:cs typeface="仿宋" panose="02010609060101010101" charset="-122"/>
            </a:endParaRPr>
          </a:p>
          <a:p>
            <a:pPr indent="355600" algn="just">
              <a:lnSpc>
                <a:spcPts val="3000"/>
              </a:lnSpc>
              <a:spcBef>
                <a:spcPts val="600"/>
              </a:spcBef>
              <a:spcAft>
                <a:spcPts val="600"/>
              </a:spcAft>
            </a:pPr>
            <a:r>
              <a:rPr lang="en-US" altLang="zh-CN" sz="2400" kern="0" dirty="0">
                <a:solidFill>
                  <a:srgbClr val="FF0000"/>
                </a:solidFill>
                <a:latin typeface="宋体" panose="02010600030101010101" pitchFamily="2" charset="-122"/>
                <a:ea typeface="宋体" panose="02010600030101010101" pitchFamily="2" charset="-122"/>
                <a:cs typeface="仿宋" panose="02010609060101010101" charset="-122"/>
              </a:rPr>
              <a:t>★ </a:t>
            </a:r>
            <a:r>
              <a:rPr lang="en-US" altLang="zh-CN" sz="2400" kern="0" dirty="0">
                <a:solidFill>
                  <a:srgbClr val="000000"/>
                </a:solidFill>
                <a:latin typeface="+mn-ea"/>
                <a:ea typeface="+mn-ea"/>
                <a:cs typeface="仿宋" panose="02010609060101010101" charset="-122"/>
              </a:rPr>
              <a:t>2008</a:t>
            </a:r>
            <a:r>
              <a:rPr lang="zh-CN" altLang="zh-CN" sz="2400" kern="0" dirty="0">
                <a:solidFill>
                  <a:srgbClr val="000000"/>
                </a:solidFill>
                <a:latin typeface="+mn-ea"/>
                <a:ea typeface="+mn-ea"/>
                <a:cs typeface="仿宋" panose="02010609060101010101" charset="-122"/>
              </a:rPr>
              <a:t>年</a:t>
            </a:r>
            <a:r>
              <a:rPr lang="en-US" altLang="zh-CN" sz="2400" kern="0" dirty="0">
                <a:solidFill>
                  <a:srgbClr val="000000"/>
                </a:solidFill>
                <a:latin typeface="+mn-ea"/>
                <a:ea typeface="+mn-ea"/>
                <a:cs typeface="仿宋" panose="02010609060101010101" charset="-122"/>
              </a:rPr>
              <a:t>6</a:t>
            </a:r>
            <a:r>
              <a:rPr lang="zh-CN" altLang="zh-CN" sz="2400" kern="0" dirty="0">
                <a:solidFill>
                  <a:srgbClr val="000000"/>
                </a:solidFill>
                <a:latin typeface="+mn-ea"/>
                <a:ea typeface="+mn-ea"/>
                <a:cs typeface="仿宋" panose="02010609060101010101" charset="-122"/>
              </a:rPr>
              <a:t>月</a:t>
            </a:r>
            <a:r>
              <a:rPr lang="en-US" altLang="zh-CN" sz="2400" kern="0" dirty="0">
                <a:solidFill>
                  <a:srgbClr val="000000"/>
                </a:solidFill>
                <a:latin typeface="+mn-ea"/>
                <a:ea typeface="+mn-ea"/>
                <a:cs typeface="仿宋" panose="02010609060101010101" charset="-122"/>
              </a:rPr>
              <a:t>12</a:t>
            </a:r>
            <a:r>
              <a:rPr lang="zh-CN" altLang="zh-CN" sz="2400" kern="0" dirty="0">
                <a:solidFill>
                  <a:srgbClr val="000000"/>
                </a:solidFill>
                <a:latin typeface="+mn-ea"/>
                <a:ea typeface="+mn-ea"/>
                <a:cs typeface="仿宋" panose="02010609060101010101" charset="-122"/>
              </a:rPr>
              <a:t>日，</a:t>
            </a:r>
            <a:r>
              <a:rPr lang="zh-CN" altLang="zh-CN" sz="2400" kern="0" dirty="0">
                <a:solidFill>
                  <a:srgbClr val="FF0000"/>
                </a:solidFill>
                <a:latin typeface="+mn-ea"/>
                <a:ea typeface="+mn-ea"/>
                <a:cs typeface="仿宋" panose="02010609060101010101" charset="-122"/>
              </a:rPr>
              <a:t>云南省昆明市安宁齐天化肥有限公司</a:t>
            </a:r>
            <a:r>
              <a:rPr lang="zh-CN" altLang="zh-CN" sz="2400" kern="0" dirty="0">
                <a:solidFill>
                  <a:srgbClr val="000000"/>
                </a:solidFill>
                <a:latin typeface="+mn-ea"/>
                <a:ea typeface="+mn-ea"/>
                <a:cs typeface="仿宋" panose="02010609060101010101" charset="-122"/>
              </a:rPr>
              <a:t>在脱砷精制磷酸试生产过程中发生硫化氢中毒事故，造成</a:t>
            </a:r>
            <a:r>
              <a:rPr lang="en-US" altLang="zh-CN" sz="2400" kern="0" dirty="0">
                <a:solidFill>
                  <a:srgbClr val="000000"/>
                </a:solidFill>
                <a:latin typeface="+mn-ea"/>
                <a:ea typeface="+mn-ea"/>
                <a:cs typeface="仿宋" panose="02010609060101010101" charset="-122"/>
              </a:rPr>
              <a:t>6</a:t>
            </a:r>
            <a:r>
              <a:rPr lang="zh-CN" altLang="zh-CN" sz="2400" kern="0" dirty="0">
                <a:solidFill>
                  <a:srgbClr val="000000"/>
                </a:solidFill>
                <a:latin typeface="+mn-ea"/>
                <a:ea typeface="+mn-ea"/>
                <a:cs typeface="仿宋" panose="02010609060101010101" charset="-122"/>
              </a:rPr>
              <a:t>人死亡、</a:t>
            </a:r>
            <a:r>
              <a:rPr lang="en-US" altLang="zh-CN" sz="2400" kern="0" dirty="0">
                <a:solidFill>
                  <a:srgbClr val="000000"/>
                </a:solidFill>
                <a:latin typeface="+mn-ea"/>
                <a:ea typeface="+mn-ea"/>
                <a:cs typeface="仿宋" panose="02010609060101010101" charset="-122"/>
              </a:rPr>
              <a:t>29</a:t>
            </a:r>
            <a:r>
              <a:rPr lang="zh-CN" altLang="zh-CN" sz="2400" kern="0" dirty="0">
                <a:solidFill>
                  <a:srgbClr val="000000"/>
                </a:solidFill>
                <a:latin typeface="+mn-ea"/>
                <a:ea typeface="+mn-ea"/>
                <a:cs typeface="仿宋" panose="02010609060101010101" charset="-122"/>
              </a:rPr>
              <a:t>人中毒。</a:t>
            </a:r>
            <a:endParaRPr lang="en-US" altLang="zh-CN" sz="2400" kern="0" dirty="0">
              <a:solidFill>
                <a:srgbClr val="000000"/>
              </a:solidFill>
              <a:latin typeface="+mn-ea"/>
              <a:ea typeface="+mn-ea"/>
              <a:cs typeface="仿宋" panose="02010609060101010101" charset="-122"/>
            </a:endParaRPr>
          </a:p>
          <a:p>
            <a:pPr indent="355600" algn="just">
              <a:lnSpc>
                <a:spcPts val="3000"/>
              </a:lnSpc>
              <a:spcBef>
                <a:spcPts val="600"/>
              </a:spcBef>
              <a:spcAft>
                <a:spcPts val="600"/>
              </a:spcAft>
            </a:pPr>
            <a:r>
              <a:rPr lang="en-US" altLang="zh-CN" sz="2400" kern="0" dirty="0">
                <a:solidFill>
                  <a:srgbClr val="FF0000"/>
                </a:solidFill>
                <a:latin typeface="宋体" panose="02010600030101010101" pitchFamily="2" charset="-122"/>
                <a:ea typeface="宋体" panose="02010600030101010101" pitchFamily="2" charset="-122"/>
                <a:cs typeface="仿宋" panose="02010609060101010101" charset="-122"/>
              </a:rPr>
              <a:t>★</a:t>
            </a:r>
            <a:r>
              <a:rPr lang="zh-CN" altLang="en-US" dirty="0"/>
              <a:t> </a:t>
            </a:r>
            <a:r>
              <a:rPr lang="en-US" altLang="zh-CN" sz="2400" kern="0" dirty="0">
                <a:solidFill>
                  <a:srgbClr val="000000"/>
                </a:solidFill>
                <a:latin typeface="+mn-ea"/>
                <a:ea typeface="+mn-ea"/>
              </a:rPr>
              <a:t>2015</a:t>
            </a:r>
            <a:r>
              <a:rPr lang="zh-CN" altLang="en-US" sz="2400" kern="0" dirty="0">
                <a:solidFill>
                  <a:srgbClr val="000000"/>
                </a:solidFill>
                <a:latin typeface="+mn-ea"/>
                <a:ea typeface="+mn-ea"/>
              </a:rPr>
              <a:t>年</a:t>
            </a:r>
            <a:r>
              <a:rPr lang="en-US" altLang="zh-CN" sz="2400" kern="0" dirty="0">
                <a:solidFill>
                  <a:srgbClr val="000000"/>
                </a:solidFill>
                <a:latin typeface="+mn-ea"/>
                <a:ea typeface="+mn-ea"/>
              </a:rPr>
              <a:t>8</a:t>
            </a:r>
            <a:r>
              <a:rPr lang="zh-CN" altLang="en-US" sz="2400" kern="0" dirty="0">
                <a:solidFill>
                  <a:srgbClr val="000000"/>
                </a:solidFill>
                <a:latin typeface="+mn-ea"/>
                <a:ea typeface="+mn-ea"/>
              </a:rPr>
              <a:t>月</a:t>
            </a:r>
            <a:r>
              <a:rPr lang="en-US" altLang="zh-CN" sz="2400" kern="0" dirty="0">
                <a:solidFill>
                  <a:srgbClr val="000000"/>
                </a:solidFill>
                <a:latin typeface="+mn-ea"/>
                <a:ea typeface="+mn-ea"/>
              </a:rPr>
              <a:t>22</a:t>
            </a:r>
            <a:r>
              <a:rPr lang="zh-CN" altLang="en-US" sz="2400" kern="0" dirty="0">
                <a:solidFill>
                  <a:srgbClr val="000000"/>
                </a:solidFill>
                <a:latin typeface="+mn-ea"/>
                <a:ea typeface="+mn-ea"/>
              </a:rPr>
              <a:t>日</a:t>
            </a:r>
            <a:r>
              <a:rPr lang="en-US" altLang="zh-CN" sz="2400" kern="0" dirty="0">
                <a:solidFill>
                  <a:srgbClr val="000000"/>
                </a:solidFill>
                <a:latin typeface="+mn-ea"/>
                <a:ea typeface="+mn-ea"/>
              </a:rPr>
              <a:t>20</a:t>
            </a:r>
            <a:r>
              <a:rPr lang="zh-CN" altLang="en-US" sz="2400" kern="0" dirty="0">
                <a:solidFill>
                  <a:srgbClr val="000000"/>
                </a:solidFill>
                <a:latin typeface="+mn-ea"/>
                <a:ea typeface="+mn-ea"/>
              </a:rPr>
              <a:t>时</a:t>
            </a:r>
            <a:r>
              <a:rPr lang="en-US" altLang="zh-CN" sz="2400" kern="0" dirty="0">
                <a:solidFill>
                  <a:srgbClr val="000000"/>
                </a:solidFill>
                <a:latin typeface="+mn-ea"/>
                <a:ea typeface="+mn-ea"/>
              </a:rPr>
              <a:t>50</a:t>
            </a:r>
            <a:r>
              <a:rPr lang="zh-CN" altLang="en-US" sz="2400" kern="0" dirty="0">
                <a:solidFill>
                  <a:srgbClr val="000000"/>
                </a:solidFill>
                <a:latin typeface="+mn-ea"/>
                <a:ea typeface="+mn-ea"/>
              </a:rPr>
              <a:t>分左右，位于淄博市桓台县的山东润兴化工科技有限公司</a:t>
            </a:r>
            <a:r>
              <a:rPr lang="en-US" altLang="zh-CN" sz="2400" kern="0" dirty="0">
                <a:solidFill>
                  <a:srgbClr val="000000"/>
                </a:solidFill>
                <a:latin typeface="+mn-ea"/>
                <a:ea typeface="+mn-ea"/>
              </a:rPr>
              <a:t>10</a:t>
            </a:r>
            <a:r>
              <a:rPr lang="zh-CN" altLang="en-US" sz="2400" kern="0" dirty="0">
                <a:solidFill>
                  <a:srgbClr val="000000"/>
                </a:solidFill>
                <a:latin typeface="+mn-ea"/>
                <a:ea typeface="+mn-ea"/>
              </a:rPr>
              <a:t>万吨己二腈项目在试生产过程中发生爆炸着火事故，造成</a:t>
            </a:r>
            <a:r>
              <a:rPr lang="en-US" altLang="zh-CN" sz="2400" kern="0" dirty="0">
                <a:solidFill>
                  <a:srgbClr val="000000"/>
                </a:solidFill>
                <a:latin typeface="+mn-ea"/>
                <a:ea typeface="+mn-ea"/>
              </a:rPr>
              <a:t>1</a:t>
            </a:r>
            <a:r>
              <a:rPr lang="zh-CN" altLang="en-US" sz="2400" kern="0" dirty="0">
                <a:solidFill>
                  <a:srgbClr val="000000"/>
                </a:solidFill>
                <a:latin typeface="+mn-ea"/>
                <a:ea typeface="+mn-ea"/>
              </a:rPr>
              <a:t>人死亡，</a:t>
            </a:r>
            <a:r>
              <a:rPr lang="en-US" altLang="zh-CN" sz="2400" kern="0" dirty="0">
                <a:solidFill>
                  <a:srgbClr val="000000"/>
                </a:solidFill>
                <a:latin typeface="+mn-ea"/>
                <a:ea typeface="+mn-ea"/>
              </a:rPr>
              <a:t>2</a:t>
            </a:r>
            <a:r>
              <a:rPr lang="zh-CN" altLang="en-US" sz="2400" kern="0" dirty="0">
                <a:solidFill>
                  <a:srgbClr val="000000"/>
                </a:solidFill>
                <a:latin typeface="+mn-ea"/>
                <a:ea typeface="+mn-ea"/>
              </a:rPr>
              <a:t>人重伤，</a:t>
            </a:r>
            <a:r>
              <a:rPr lang="en-US" altLang="zh-CN" sz="2400" kern="0" dirty="0">
                <a:solidFill>
                  <a:srgbClr val="000000"/>
                </a:solidFill>
                <a:latin typeface="+mn-ea"/>
                <a:ea typeface="+mn-ea"/>
              </a:rPr>
              <a:t>7</a:t>
            </a:r>
            <a:r>
              <a:rPr lang="zh-CN" altLang="en-US" sz="2400" kern="0" dirty="0">
                <a:solidFill>
                  <a:srgbClr val="000000"/>
                </a:solidFill>
                <a:latin typeface="+mn-ea"/>
                <a:ea typeface="+mn-ea"/>
              </a:rPr>
              <a:t>人轻伤。</a:t>
            </a:r>
            <a:endParaRPr lang="en-US" altLang="zh-CN" sz="2400" kern="0" dirty="0">
              <a:solidFill>
                <a:srgbClr val="000000"/>
              </a:solidFill>
              <a:latin typeface="+mn-ea"/>
              <a:ea typeface="+mn-ea"/>
            </a:endParaRPr>
          </a:p>
          <a:p>
            <a:pPr indent="355600" algn="just">
              <a:lnSpc>
                <a:spcPts val="3000"/>
              </a:lnSpc>
              <a:spcBef>
                <a:spcPts val="600"/>
              </a:spcBef>
              <a:spcAft>
                <a:spcPts val="600"/>
              </a:spcAft>
            </a:pPr>
            <a:r>
              <a:rPr lang="en-US" altLang="zh-CN" sz="2400" kern="0" dirty="0">
                <a:solidFill>
                  <a:srgbClr val="FF0000"/>
                </a:solidFill>
                <a:latin typeface="宋体" panose="02010600030101010101" pitchFamily="2" charset="-122"/>
                <a:ea typeface="宋体" panose="02010600030101010101" pitchFamily="2" charset="-122"/>
                <a:cs typeface="仿宋" panose="02010609060101010101" charset="-122"/>
              </a:rPr>
              <a:t> ★</a:t>
            </a:r>
            <a:r>
              <a:rPr lang="zh-CN" altLang="en-US" sz="2400" dirty="0"/>
              <a:t> </a:t>
            </a:r>
            <a:r>
              <a:rPr lang="en-US" altLang="zh-CN" sz="2400" dirty="0"/>
              <a:t>2015</a:t>
            </a:r>
            <a:r>
              <a:rPr lang="zh-CN" altLang="en-US" sz="2400" dirty="0"/>
              <a:t>年</a:t>
            </a:r>
            <a:r>
              <a:rPr lang="en-US" altLang="zh-CN" sz="2400" dirty="0"/>
              <a:t>8</a:t>
            </a:r>
            <a:r>
              <a:rPr lang="zh-CN" altLang="en-US" sz="2400" dirty="0"/>
              <a:t>月</a:t>
            </a:r>
            <a:r>
              <a:rPr lang="en-US" altLang="zh-CN" sz="2400" dirty="0"/>
              <a:t>31</a:t>
            </a:r>
            <a:r>
              <a:rPr lang="zh-CN" altLang="en-US" sz="2400" dirty="0"/>
              <a:t>日</a:t>
            </a:r>
            <a:r>
              <a:rPr lang="en-US" altLang="zh-CN" sz="2400" dirty="0"/>
              <a:t>23</a:t>
            </a:r>
            <a:r>
              <a:rPr lang="zh-CN" altLang="en-US" sz="2400" dirty="0"/>
              <a:t>时</a:t>
            </a:r>
            <a:r>
              <a:rPr lang="en-US" altLang="zh-CN" sz="2400" dirty="0"/>
              <a:t>18</a:t>
            </a:r>
            <a:r>
              <a:rPr lang="zh-CN" altLang="en-US" sz="2400" dirty="0"/>
              <a:t>分，</a:t>
            </a:r>
            <a:r>
              <a:rPr lang="zh-CN" altLang="en-US" sz="2400" dirty="0">
                <a:solidFill>
                  <a:srgbClr val="FF0000"/>
                </a:solidFill>
              </a:rPr>
              <a:t>山东滨源化学有限公司</a:t>
            </a:r>
            <a:r>
              <a:rPr lang="zh-CN" altLang="en-US" sz="2400" dirty="0"/>
              <a:t>新建年产</a:t>
            </a:r>
            <a:r>
              <a:rPr lang="en-US" altLang="zh-CN" sz="2400" dirty="0"/>
              <a:t>2</a:t>
            </a:r>
            <a:r>
              <a:rPr lang="zh-CN" altLang="en-US" sz="2400" dirty="0"/>
              <a:t>万吨改性型胶粘新材料联产项目二胺车间混二硝基苯装置在投料试车过程中发生重大爆炸事故，造成</a:t>
            </a:r>
            <a:r>
              <a:rPr lang="en-US" altLang="zh-CN" sz="2400" dirty="0"/>
              <a:t>13</a:t>
            </a:r>
            <a:r>
              <a:rPr lang="zh-CN" altLang="en-US" sz="2400" dirty="0"/>
              <a:t>人死亡，</a:t>
            </a:r>
            <a:r>
              <a:rPr lang="en-US" altLang="zh-CN" sz="2400" dirty="0"/>
              <a:t>25</a:t>
            </a:r>
            <a:r>
              <a:rPr lang="zh-CN" altLang="en-US" sz="2400" dirty="0"/>
              <a:t>人受伤。</a:t>
            </a:r>
            <a:endParaRPr lang="en-US" altLang="zh-CN" sz="2400" kern="0" dirty="0">
              <a:solidFill>
                <a:srgbClr val="000000"/>
              </a:solidFill>
              <a:latin typeface="+mn-ea"/>
              <a:ea typeface="+mn-ea"/>
              <a:cs typeface="仿宋" panose="02010609060101010101" charset="-122"/>
            </a:endParaRPr>
          </a:p>
        </p:txBody>
      </p:sp>
      <p:sp>
        <p:nvSpPr>
          <p:cNvPr id="7" name="矩形 6"/>
          <p:cNvSpPr/>
          <p:nvPr/>
        </p:nvSpPr>
        <p:spPr>
          <a:xfrm>
            <a:off x="4625018" y="476672"/>
            <a:ext cx="5503430"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3 </a:t>
            </a:r>
            <a:r>
              <a:rPr lang="zh-CN" altLang="en-US" sz="2800" dirty="0">
                <a:latin typeface="Times New Roman" panose="02020603050405020304" pitchFamily="18" charset="0"/>
                <a:ea typeface="黑体" panose="02010609060101010101" pitchFamily="49" charset="-122"/>
              </a:rPr>
              <a:t>试生产管理安全风险隐患排查表</a:t>
            </a:r>
            <a:endParaRPr lang="zh-CN" altLang="en-US" sz="28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191344" y="1041333"/>
            <a:ext cx="6456040" cy="2048446"/>
          </a:xfrm>
          <a:prstGeom prst="rect">
            <a:avLst/>
          </a:prstGeom>
          <a:solidFill>
            <a:schemeClr val="accent3">
              <a:lumMod val="95000"/>
            </a:schemeClr>
          </a:solidFill>
          <a:ln>
            <a:solidFill>
              <a:schemeClr val="accent1"/>
            </a:solidFill>
          </a:ln>
        </p:spPr>
        <p:txBody>
          <a:bodyPr wrap="square">
            <a:spAutoFit/>
          </a:bodyPr>
          <a:lstStyle/>
          <a:p>
            <a:pPr indent="355600" algn="just">
              <a:lnSpc>
                <a:spcPts val="2600"/>
              </a:lnSpc>
              <a:spcBef>
                <a:spcPts val="600"/>
              </a:spcBef>
              <a:spcAft>
                <a:spcPts val="600"/>
              </a:spcAft>
            </a:pPr>
            <a:r>
              <a:rPr lang="en-US" altLang="zh-CN" sz="1400" kern="0" dirty="0">
                <a:solidFill>
                  <a:srgbClr val="FF0000"/>
                </a:solidFill>
                <a:latin typeface="宋体" panose="02010600030101010101" pitchFamily="2" charset="-122"/>
                <a:ea typeface="宋体" panose="02010600030101010101" pitchFamily="2" charset="-122"/>
                <a:cs typeface="仿宋" panose="02010609060101010101" charset="-122"/>
              </a:rPr>
              <a:t>★ </a:t>
            </a:r>
            <a:r>
              <a:rPr lang="en-US" altLang="zh-CN" sz="1400" dirty="0"/>
              <a:t>2006</a:t>
            </a:r>
            <a:r>
              <a:rPr lang="zh-CN" altLang="en-US" sz="1400" dirty="0"/>
              <a:t>年</a:t>
            </a:r>
            <a:r>
              <a:rPr lang="en-US" altLang="zh-CN" sz="1400" dirty="0"/>
              <a:t>7</a:t>
            </a:r>
            <a:r>
              <a:rPr lang="zh-CN" altLang="en-US" sz="1400" dirty="0"/>
              <a:t>月</a:t>
            </a:r>
            <a:r>
              <a:rPr lang="en-US" altLang="zh-CN" sz="1400" dirty="0"/>
              <a:t>28</a:t>
            </a:r>
            <a:r>
              <a:rPr lang="zh-CN" altLang="en-US" sz="1400" dirty="0"/>
              <a:t>日</a:t>
            </a:r>
            <a:r>
              <a:rPr lang="en-US" altLang="zh-CN" sz="1400" dirty="0"/>
              <a:t>8</a:t>
            </a:r>
            <a:r>
              <a:rPr lang="zh-CN" altLang="en-US" sz="1400" dirty="0"/>
              <a:t>时</a:t>
            </a:r>
            <a:r>
              <a:rPr lang="en-US" altLang="zh-CN" sz="1400" dirty="0"/>
              <a:t>45</a:t>
            </a:r>
            <a:r>
              <a:rPr lang="zh-CN" altLang="en-US" sz="1400" dirty="0"/>
              <a:t>分，</a:t>
            </a:r>
            <a:r>
              <a:rPr lang="zh-CN" altLang="en-US" sz="1400" dirty="0">
                <a:solidFill>
                  <a:srgbClr val="FF0000"/>
                </a:solidFill>
              </a:rPr>
              <a:t>江苏省盐城市射阳县盐城氟源化工有限公司临海分公司</a:t>
            </a:r>
            <a:r>
              <a:rPr lang="en-US" altLang="zh-CN" sz="1400" dirty="0"/>
              <a:t>4000</a:t>
            </a:r>
            <a:r>
              <a:rPr lang="zh-CN" altLang="en-US" sz="1400" dirty="0"/>
              <a:t>吨</a:t>
            </a:r>
            <a:r>
              <a:rPr lang="en-US" altLang="zh-CN" sz="1400" dirty="0"/>
              <a:t>/</a:t>
            </a:r>
            <a:r>
              <a:rPr lang="zh-CN" altLang="en-US" sz="1400" dirty="0"/>
              <a:t>年</a:t>
            </a:r>
            <a:r>
              <a:rPr lang="en-US" altLang="zh-CN" sz="1400" dirty="0"/>
              <a:t>2,4-</a:t>
            </a:r>
            <a:r>
              <a:rPr lang="zh-CN" altLang="en-US" sz="1400" dirty="0"/>
              <a:t>二氯氟苯生产装置在试生产过程中因氯化反应塔冷凝器无冷却水、塔顶没有产品流出的情况下没有立即停车，而是错误地继续加热升温，使物料（</a:t>
            </a:r>
            <a:r>
              <a:rPr lang="en-US" altLang="zh-CN" sz="1400" dirty="0"/>
              <a:t>2,4-</a:t>
            </a:r>
            <a:r>
              <a:rPr lang="zh-CN" altLang="en-US" sz="1400" dirty="0"/>
              <a:t>二硝基氟苯）长时间处于高温状态并最终导致其分解爆炸。在场的公司董事长、总经理、分管副总经理、和生产技术人员多人伤亡。事故共造成</a:t>
            </a:r>
            <a:r>
              <a:rPr lang="en-US" altLang="zh-CN" sz="1400" dirty="0"/>
              <a:t>22</a:t>
            </a:r>
            <a:r>
              <a:rPr lang="zh-CN" altLang="en-US" sz="1400" dirty="0"/>
              <a:t>人死亡，</a:t>
            </a:r>
            <a:r>
              <a:rPr lang="en-US" altLang="zh-CN" sz="1400" dirty="0"/>
              <a:t>29</a:t>
            </a:r>
            <a:r>
              <a:rPr lang="zh-CN" altLang="en-US" sz="1400" dirty="0"/>
              <a:t>人受伤，其中</a:t>
            </a:r>
            <a:r>
              <a:rPr lang="en-US" altLang="zh-CN" sz="1400" dirty="0"/>
              <a:t>3</a:t>
            </a:r>
            <a:r>
              <a:rPr lang="zh-CN" altLang="en-US" sz="1400" dirty="0"/>
              <a:t>人重伤。死者最大</a:t>
            </a:r>
            <a:r>
              <a:rPr lang="en-US" altLang="zh-CN" sz="1400" dirty="0"/>
              <a:t>42</a:t>
            </a:r>
            <a:r>
              <a:rPr lang="zh-CN" altLang="en-US" sz="1400" dirty="0"/>
              <a:t>岁，最小</a:t>
            </a:r>
            <a:r>
              <a:rPr lang="en-US" altLang="zh-CN" sz="1400" dirty="0"/>
              <a:t>21</a:t>
            </a:r>
            <a:r>
              <a:rPr lang="zh-CN" altLang="en-US" sz="1400" dirty="0"/>
              <a:t>岁。</a:t>
            </a:r>
            <a:endParaRPr lang="zh-CN" altLang="zh-CN" sz="1400" kern="100" dirty="0">
              <a:effectLst/>
              <a:latin typeface="+mn-ea"/>
              <a:ea typeface="+mn-ea"/>
              <a:cs typeface="Times New Roman" panose="02020603050405020304" pitchFamily="18" charset="0"/>
            </a:endParaRPr>
          </a:p>
        </p:txBody>
      </p:sp>
      <p:sp>
        <p:nvSpPr>
          <p:cNvPr id="7" name="矩形 6"/>
          <p:cNvSpPr/>
          <p:nvPr/>
        </p:nvSpPr>
        <p:spPr>
          <a:xfrm>
            <a:off x="4625018" y="476672"/>
            <a:ext cx="5503430"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3 </a:t>
            </a:r>
            <a:r>
              <a:rPr lang="zh-CN" altLang="en-US" sz="2800" dirty="0">
                <a:latin typeface="Times New Roman" panose="02020603050405020304" pitchFamily="18" charset="0"/>
                <a:ea typeface="黑体" panose="02010609060101010101" pitchFamily="49" charset="-122"/>
              </a:rPr>
              <a:t>试生产管理安全风险隐患排查表</a:t>
            </a:r>
            <a:endParaRPr lang="zh-CN" altLang="en-US" sz="2800" dirty="0"/>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776948" y="1071261"/>
            <a:ext cx="4782845" cy="3587134"/>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590" y="3256977"/>
            <a:ext cx="4619330" cy="3464499"/>
          </a:xfrm>
          <a:prstGeom prst="rect">
            <a:avLst/>
          </a:prstGeom>
        </p:spPr>
      </p:pic>
      <p:sp>
        <p:nvSpPr>
          <p:cNvPr id="9" name="矩形 8"/>
          <p:cNvSpPr/>
          <p:nvPr/>
        </p:nvSpPr>
        <p:spPr>
          <a:xfrm>
            <a:off x="5568280" y="5018991"/>
            <a:ext cx="6576392" cy="1569660"/>
          </a:xfrm>
          <a:prstGeom prst="rect">
            <a:avLst/>
          </a:prstGeom>
          <a:solidFill>
            <a:srgbClr val="FFC000"/>
          </a:solidFill>
        </p:spPr>
        <p:txBody>
          <a:bodyPr wrap="square">
            <a:spAutoFit/>
          </a:bodyPr>
          <a:lstStyle/>
          <a:p>
            <a:r>
              <a:rPr lang="zh-CN" altLang="en-US" sz="1600" dirty="0"/>
              <a:t>⒈该项目没有执行安全生产相关法律法规，在新建企业未经设立批准（正在后补设立批准手续）、生产工艺未经科学论证、建设项目未经设计审查和安全验收的情况下，擅自低标准进行项目建设并组织试生产，而且违法试生产五个月后仍未取得项目设立批准。    </a:t>
            </a:r>
            <a:endParaRPr lang="en-US" altLang="zh-CN" sz="1600" dirty="0"/>
          </a:p>
          <a:p>
            <a:r>
              <a:rPr lang="zh-CN" altLang="en-US" sz="1600" dirty="0"/>
              <a:t>⒉该企业违章指挥，违规操作，现场管理混乱，边施工、边试生产，埋下了事故隐患。现场人员过多，也是扩大人员伤亡的重要原因。 </a:t>
            </a:r>
            <a:endParaRPr lang="zh-CN" altLang="en-US" sz="1600" dirty="0"/>
          </a:p>
        </p:txBody>
      </p:sp>
      <p:sp>
        <p:nvSpPr>
          <p:cNvPr id="10" name="爆炸形: 14 pt  9"/>
          <p:cNvSpPr/>
          <p:nvPr/>
        </p:nvSpPr>
        <p:spPr bwMode="auto">
          <a:xfrm>
            <a:off x="5379194" y="4150563"/>
            <a:ext cx="1055440" cy="1015663"/>
          </a:xfrm>
          <a:prstGeom prst="irregularSeal2">
            <a:avLst/>
          </a:prstGeom>
          <a:solidFill>
            <a:srgbClr val="FF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tx1"/>
                </a:solidFill>
                <a:effectLst/>
                <a:latin typeface="Arial" panose="020B0604020202020204" pitchFamily="34" charset="0"/>
                <a:ea typeface="宋体" panose="02010600030101010101" pitchFamily="2" charset="-122"/>
              </a:rPr>
              <a:t>警示</a:t>
            </a:r>
            <a:endParaRPr kumimoji="0" lang="zh-CN" altLang="en-US" sz="16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509568" y="1196752"/>
            <a:ext cx="11275064" cy="4555093"/>
          </a:xfrm>
          <a:prstGeom prst="rect">
            <a:avLst/>
          </a:prstGeom>
          <a:solidFill>
            <a:schemeClr val="accent3">
              <a:lumMod val="95000"/>
            </a:schemeClr>
          </a:solidFill>
          <a:ln>
            <a:solidFill>
              <a:schemeClr val="accent1"/>
            </a:solidFill>
          </a:ln>
        </p:spPr>
        <p:txBody>
          <a:bodyPr wrap="square">
            <a:spAutoFit/>
          </a:bodyPr>
          <a:lstStyle/>
          <a:p>
            <a:pPr indent="355600" algn="just">
              <a:lnSpc>
                <a:spcPts val="3000"/>
              </a:lnSpc>
              <a:spcBef>
                <a:spcPts val="600"/>
              </a:spcBef>
              <a:spcAft>
                <a:spcPts val="600"/>
              </a:spcAft>
            </a:pPr>
            <a:r>
              <a:rPr lang="zh-CN" altLang="zh-CN" sz="2000" dirty="0"/>
              <a:t>试生产阶段是指化工建设项目从中间交接完成后到转入正常生产之前的一段时间，分为生产准备阶段、投料试车阶段、生产考核阶段。试生产阶段的主要工作包括实施准备、吹扫冲洗、置换气密、单机试车、联动试车、投料运行和性能考核等一系列活动。</a:t>
            </a:r>
            <a:r>
              <a:rPr lang="zh-CN" altLang="en-US" sz="2000" kern="100" dirty="0">
                <a:effectLst/>
                <a:latin typeface="+mn-ea"/>
                <a:ea typeface="+mn-ea"/>
                <a:cs typeface="Times New Roman" panose="02020603050405020304" pitchFamily="18" charset="0"/>
              </a:rPr>
              <a:t>试生产管理安全风险隐患排查表中一共有</a:t>
            </a:r>
            <a:r>
              <a:rPr lang="en-US" altLang="zh-CN" sz="2000" kern="100" dirty="0">
                <a:effectLst/>
                <a:latin typeface="+mn-ea"/>
                <a:ea typeface="+mn-ea"/>
                <a:cs typeface="Times New Roman" panose="02020603050405020304" pitchFamily="18" charset="0"/>
              </a:rPr>
              <a:t>27</a:t>
            </a:r>
            <a:r>
              <a:rPr lang="zh-CN" altLang="en-US" sz="2000" kern="100" dirty="0">
                <a:effectLst/>
                <a:latin typeface="+mn-ea"/>
                <a:ea typeface="+mn-ea"/>
                <a:cs typeface="Times New Roman" panose="02020603050405020304" pitchFamily="18" charset="0"/>
              </a:rPr>
              <a:t>项检查内容，需要特殊强调的是：</a:t>
            </a:r>
            <a:endParaRPr lang="en-US" altLang="zh-CN" sz="2000" kern="100" dirty="0">
              <a:effectLst/>
              <a:latin typeface="+mn-ea"/>
              <a:ea typeface="+mn-ea"/>
              <a:cs typeface="Times New Roman" panose="02020603050405020304" pitchFamily="18" charset="0"/>
            </a:endParaRPr>
          </a:p>
          <a:p>
            <a:pPr algn="just">
              <a:lnSpc>
                <a:spcPts val="3000"/>
              </a:lnSpc>
              <a:spcBef>
                <a:spcPts val="600"/>
              </a:spcBef>
              <a:spcAft>
                <a:spcPts val="600"/>
              </a:spcAft>
            </a:pPr>
            <a:r>
              <a:rPr lang="en-US" altLang="zh-CN" sz="2000" dirty="0"/>
              <a:t>    1.</a:t>
            </a:r>
            <a:r>
              <a:rPr lang="zh-CN" altLang="zh-CN" sz="2000" dirty="0"/>
              <a:t>建设项目试生产的</a:t>
            </a:r>
            <a:r>
              <a:rPr lang="zh-CN" altLang="zh-CN" sz="2000" dirty="0">
                <a:solidFill>
                  <a:srgbClr val="FF0000"/>
                </a:solidFill>
              </a:rPr>
              <a:t>组织管理机构</a:t>
            </a:r>
            <a:r>
              <a:rPr lang="zh-CN" altLang="zh-CN" sz="2000" dirty="0"/>
              <a:t>，明确试生产安全管理范围，合理界定建设项目建设单位、总承包商、设计单位、监理单位、施工单位等相关方的安全管理</a:t>
            </a:r>
            <a:r>
              <a:rPr lang="zh-CN" altLang="zh-CN" sz="2000" dirty="0">
                <a:solidFill>
                  <a:srgbClr val="FF0000"/>
                </a:solidFill>
              </a:rPr>
              <a:t>范围与职责</a:t>
            </a:r>
            <a:r>
              <a:rPr lang="zh-CN" altLang="zh-CN" sz="2000" dirty="0"/>
              <a:t>。</a:t>
            </a:r>
            <a:endParaRPr lang="en-US" altLang="zh-CN" sz="2000" dirty="0"/>
          </a:p>
          <a:p>
            <a:pPr algn="just">
              <a:lnSpc>
                <a:spcPts val="3000"/>
              </a:lnSpc>
              <a:spcBef>
                <a:spcPts val="600"/>
              </a:spcBef>
              <a:spcAft>
                <a:spcPts val="600"/>
              </a:spcAft>
            </a:pPr>
            <a:r>
              <a:rPr lang="en-US" altLang="zh-CN" sz="2000" dirty="0"/>
              <a:t>    2.</a:t>
            </a:r>
            <a:r>
              <a:rPr lang="zh-CN" altLang="en-US" sz="2000" dirty="0"/>
              <a:t>试生产</a:t>
            </a:r>
            <a:r>
              <a:rPr lang="zh-CN" altLang="en-US" sz="2000" dirty="0">
                <a:solidFill>
                  <a:srgbClr val="FF0000"/>
                </a:solidFill>
              </a:rPr>
              <a:t>前期工作的准备</a:t>
            </a:r>
            <a:r>
              <a:rPr lang="zh-CN" altLang="en-US" sz="2000" dirty="0"/>
              <a:t>情况，主要包括：总体试生产方案、操作规程、应急预案等相关资料的编制、审查、批准、发布实施；试车物资及应急装备的准备；人员准备及培训；</a:t>
            </a:r>
            <a:r>
              <a:rPr lang="zh-CN" altLang="zh-CN" sz="2000" dirty="0"/>
              <a:t>“三查四定”工作的开展</a:t>
            </a:r>
            <a:r>
              <a:rPr lang="zh-CN" altLang="en-US" sz="2000" dirty="0"/>
              <a:t>。</a:t>
            </a:r>
            <a:endParaRPr lang="en-US" altLang="zh-CN" sz="2000" dirty="0"/>
          </a:p>
          <a:p>
            <a:r>
              <a:rPr lang="en-US" altLang="zh-CN" sz="2000" dirty="0"/>
              <a:t>    3.</a:t>
            </a:r>
            <a:r>
              <a:rPr lang="zh-CN" altLang="zh-CN" sz="2000" dirty="0"/>
              <a:t>试生产工作的</a:t>
            </a:r>
            <a:r>
              <a:rPr lang="zh-CN" altLang="zh-CN" sz="2000" dirty="0">
                <a:solidFill>
                  <a:srgbClr val="FF0000"/>
                </a:solidFill>
              </a:rPr>
              <a:t>实施</a:t>
            </a:r>
            <a:r>
              <a:rPr lang="zh-CN" altLang="zh-CN" sz="2000" dirty="0"/>
              <a:t>情况，主要包括：系统冲洗、吹扫、气密等工作的开展及验收；</a:t>
            </a:r>
            <a:r>
              <a:rPr lang="zh-CN" altLang="zh-CN" sz="2000" dirty="0">
                <a:solidFill>
                  <a:srgbClr val="FF0000"/>
                </a:solidFill>
              </a:rPr>
              <a:t>单机试车</a:t>
            </a:r>
            <a:r>
              <a:rPr lang="zh-CN" altLang="zh-CN" sz="2000" dirty="0"/>
              <a:t>及</a:t>
            </a:r>
            <a:r>
              <a:rPr lang="zh-CN" altLang="zh-CN" sz="2000" dirty="0">
                <a:solidFill>
                  <a:srgbClr val="FF0000"/>
                </a:solidFill>
              </a:rPr>
              <a:t>联动试车</a:t>
            </a:r>
            <a:r>
              <a:rPr lang="zh-CN" altLang="zh-CN" sz="2000" dirty="0"/>
              <a:t>工作的开展及验收；</a:t>
            </a:r>
            <a:r>
              <a:rPr lang="zh-CN" altLang="zh-CN" sz="2000" dirty="0">
                <a:solidFill>
                  <a:srgbClr val="FF0000"/>
                </a:solidFill>
              </a:rPr>
              <a:t>投料前</a:t>
            </a:r>
            <a:r>
              <a:rPr lang="zh-CN" altLang="zh-CN" sz="2000" dirty="0"/>
              <a:t>安全条件检查确认。</a:t>
            </a:r>
            <a:endParaRPr lang="zh-CN" altLang="zh-CN" sz="2000" kern="100" dirty="0">
              <a:effectLst/>
              <a:latin typeface="+mn-ea"/>
              <a:ea typeface="+mn-ea"/>
              <a:cs typeface="Times New Roman" panose="02020603050405020304" pitchFamily="18" charset="0"/>
            </a:endParaRPr>
          </a:p>
        </p:txBody>
      </p:sp>
      <p:sp>
        <p:nvSpPr>
          <p:cNvPr id="7" name="矩形 6"/>
          <p:cNvSpPr/>
          <p:nvPr/>
        </p:nvSpPr>
        <p:spPr>
          <a:xfrm>
            <a:off x="4625018" y="476672"/>
            <a:ext cx="5503430"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3 </a:t>
            </a:r>
            <a:r>
              <a:rPr lang="zh-CN" altLang="en-US" sz="2800" dirty="0">
                <a:latin typeface="Times New Roman" panose="02020603050405020304" pitchFamily="18" charset="0"/>
                <a:ea typeface="黑体" panose="02010609060101010101" pitchFamily="49" charset="-122"/>
              </a:rPr>
              <a:t>试生产管理安全风险隐患排查表</a:t>
            </a:r>
            <a:endParaRPr lang="zh-CN" altLang="en-US" sz="2800" dirty="0"/>
          </a:p>
        </p:txBody>
      </p:sp>
      <p:sp>
        <p:nvSpPr>
          <p:cNvPr id="3" name="矩形 2"/>
          <p:cNvSpPr/>
          <p:nvPr/>
        </p:nvSpPr>
        <p:spPr>
          <a:xfrm>
            <a:off x="509568" y="5886026"/>
            <a:ext cx="11275064" cy="369332"/>
          </a:xfrm>
          <a:prstGeom prst="rect">
            <a:avLst/>
          </a:prstGeom>
          <a:ln>
            <a:solidFill>
              <a:schemeClr val="accent1"/>
            </a:solidFill>
          </a:ln>
        </p:spPr>
        <p:txBody>
          <a:bodyPr wrap="square">
            <a:spAutoFit/>
          </a:bodyPr>
          <a:lstStyle/>
          <a:p>
            <a:r>
              <a:rPr lang="zh-CN" altLang="zh-CN" kern="100" dirty="0">
                <a:latin typeface="Times New Roman" panose="02020603050405020304" pitchFamily="18" charset="0"/>
                <a:ea typeface="黑体" panose="02010609060101010101" pitchFamily="49" charset="-122"/>
                <a:cs typeface="Times New Roman" panose="02020603050405020304" pitchFamily="18" charset="0"/>
              </a:rPr>
              <a:t>新建装置未制定试生产方案投料开车被判定为重大生产安全事故隐患。</a:t>
            </a:r>
            <a:endParaRPr lang="zh-CN" alt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583832" y="445701"/>
            <a:ext cx="5142755"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4 </a:t>
            </a:r>
            <a:r>
              <a:rPr lang="zh-CN" altLang="en-US" sz="2800" dirty="0">
                <a:latin typeface="Times New Roman" panose="02020603050405020304" pitchFamily="18" charset="0"/>
                <a:ea typeface="黑体" panose="02010609060101010101" pitchFamily="49" charset="-122"/>
              </a:rPr>
              <a:t>装置运行安全风险隐患排查表</a:t>
            </a:r>
            <a:endParaRPr lang="zh-CN" altLang="en-US" sz="2800" dirty="0"/>
          </a:p>
        </p:txBody>
      </p:sp>
      <p:sp>
        <p:nvSpPr>
          <p:cNvPr id="6" name="矩形 5"/>
          <p:cNvSpPr/>
          <p:nvPr/>
        </p:nvSpPr>
        <p:spPr>
          <a:xfrm>
            <a:off x="2711624" y="1364600"/>
            <a:ext cx="5269746" cy="4991751"/>
          </a:xfrm>
          <a:prstGeom prst="rect">
            <a:avLst/>
          </a:prstGeom>
          <a:ln>
            <a:solidFill>
              <a:schemeClr val="accent1"/>
            </a:solidFill>
          </a:ln>
        </p:spPr>
        <p:txBody>
          <a:bodyPr wrap="square">
            <a:spAutoFit/>
          </a:bodyPr>
          <a:lstStyle/>
          <a:p>
            <a:pPr>
              <a:lnSpc>
                <a:spcPct val="150000"/>
              </a:lnSpc>
            </a:pPr>
            <a:r>
              <a:rPr lang="en-US" altLang="zh-CN" sz="2400" dirty="0">
                <a:latin typeface="+mn-ea"/>
                <a:ea typeface="+mn-ea"/>
              </a:rPr>
              <a:t>(</a:t>
            </a:r>
            <a:r>
              <a:rPr lang="zh-CN" altLang="en-US" sz="2400" dirty="0">
                <a:latin typeface="+mn-ea"/>
                <a:ea typeface="+mn-ea"/>
              </a:rPr>
              <a:t>一</a:t>
            </a:r>
            <a:r>
              <a:rPr lang="en-US" altLang="zh-CN" sz="2400" dirty="0">
                <a:latin typeface="+mn-ea"/>
                <a:ea typeface="+mn-ea"/>
              </a:rPr>
              <a:t>)</a:t>
            </a:r>
            <a:r>
              <a:rPr lang="zh-CN" altLang="en-US" sz="2400" dirty="0">
                <a:latin typeface="+mn-ea"/>
                <a:ea typeface="+mn-ea"/>
              </a:rPr>
              <a:t>工艺风险评估</a:t>
            </a:r>
            <a:endParaRPr lang="en-US" altLang="zh-CN" sz="2400" dirty="0">
              <a:latin typeface="+mn-ea"/>
              <a:ea typeface="+mn-ea"/>
            </a:endParaRPr>
          </a:p>
          <a:p>
            <a:pPr>
              <a:lnSpc>
                <a:spcPct val="150000"/>
              </a:lnSpc>
            </a:pPr>
            <a:r>
              <a:rPr lang="en-US" altLang="zh-CN" sz="2400" dirty="0">
                <a:latin typeface="+mn-ea"/>
                <a:ea typeface="+mn-ea"/>
              </a:rPr>
              <a:t>(</a:t>
            </a:r>
            <a:r>
              <a:rPr lang="zh-CN" altLang="en-US" sz="2400" dirty="0">
                <a:latin typeface="+mn-ea"/>
                <a:ea typeface="+mn-ea"/>
              </a:rPr>
              <a:t>二</a:t>
            </a:r>
            <a:r>
              <a:rPr lang="en-US" altLang="zh-CN" sz="2400" dirty="0">
                <a:latin typeface="+mn-ea"/>
                <a:ea typeface="+mn-ea"/>
              </a:rPr>
              <a:t>)</a:t>
            </a:r>
            <a:r>
              <a:rPr lang="zh-CN" altLang="en-US" sz="2400" dirty="0">
                <a:latin typeface="+mn-ea"/>
                <a:ea typeface="+mn-ea"/>
              </a:rPr>
              <a:t>操作规程与工艺卡片</a:t>
            </a:r>
            <a:endParaRPr lang="en-US" altLang="zh-CN" sz="2400" dirty="0">
              <a:latin typeface="+mn-ea"/>
              <a:ea typeface="+mn-ea"/>
            </a:endParaRPr>
          </a:p>
          <a:p>
            <a:pPr>
              <a:lnSpc>
                <a:spcPct val="150000"/>
              </a:lnSpc>
            </a:pPr>
            <a:r>
              <a:rPr lang="en-US" altLang="zh-CN" sz="2400" dirty="0">
                <a:latin typeface="+mn-ea"/>
                <a:ea typeface="+mn-ea"/>
              </a:rPr>
              <a:t>(</a:t>
            </a:r>
            <a:r>
              <a:rPr lang="zh-CN" altLang="en-US" sz="2400" dirty="0">
                <a:latin typeface="+mn-ea"/>
                <a:ea typeface="+mn-ea"/>
              </a:rPr>
              <a:t>三</a:t>
            </a:r>
            <a:r>
              <a:rPr lang="en-US" altLang="zh-CN" sz="2400" dirty="0">
                <a:latin typeface="+mn-ea"/>
                <a:ea typeface="+mn-ea"/>
              </a:rPr>
              <a:t>)</a:t>
            </a:r>
            <a:r>
              <a:rPr lang="zh-CN" altLang="en-US" sz="2400" dirty="0">
                <a:latin typeface="+mn-ea"/>
                <a:ea typeface="+mn-ea"/>
              </a:rPr>
              <a:t>工艺技术及工艺装置的安全控制</a:t>
            </a:r>
            <a:endParaRPr lang="en-US" altLang="zh-CN" sz="2400" dirty="0">
              <a:latin typeface="+mn-ea"/>
              <a:ea typeface="+mn-ea"/>
            </a:endParaRPr>
          </a:p>
          <a:p>
            <a:pPr>
              <a:lnSpc>
                <a:spcPct val="150000"/>
              </a:lnSpc>
            </a:pPr>
            <a:r>
              <a:rPr lang="en-US" altLang="zh-CN" sz="2400" dirty="0">
                <a:latin typeface="+mn-ea"/>
              </a:rPr>
              <a:t>(</a:t>
            </a:r>
            <a:r>
              <a:rPr lang="zh-CN" altLang="en-US" sz="2400" dirty="0">
                <a:latin typeface="+mn-ea"/>
                <a:ea typeface="+mn-ea"/>
              </a:rPr>
              <a:t>四</a:t>
            </a:r>
            <a:r>
              <a:rPr lang="en-US" altLang="zh-CN" sz="2400" dirty="0">
                <a:latin typeface="+mn-ea"/>
              </a:rPr>
              <a:t>)</a:t>
            </a:r>
            <a:r>
              <a:rPr lang="zh-CN" altLang="en-US" sz="2400" dirty="0">
                <a:latin typeface="+mn-ea"/>
                <a:ea typeface="+mn-ea"/>
              </a:rPr>
              <a:t>工艺运行管理</a:t>
            </a:r>
            <a:endParaRPr lang="en-US" altLang="zh-CN" sz="2400" dirty="0">
              <a:latin typeface="+mn-ea"/>
              <a:ea typeface="+mn-ea"/>
            </a:endParaRPr>
          </a:p>
          <a:p>
            <a:pPr>
              <a:lnSpc>
                <a:spcPct val="150000"/>
              </a:lnSpc>
            </a:pPr>
            <a:r>
              <a:rPr lang="en-US" altLang="zh-CN" sz="2400" dirty="0">
                <a:latin typeface="+mn-ea"/>
                <a:ea typeface="+mn-ea"/>
              </a:rPr>
              <a:t>(</a:t>
            </a:r>
            <a:r>
              <a:rPr lang="zh-CN" altLang="en-US" sz="2400" dirty="0">
                <a:latin typeface="+mn-ea"/>
                <a:ea typeface="+mn-ea"/>
              </a:rPr>
              <a:t>五</a:t>
            </a:r>
            <a:r>
              <a:rPr lang="en-US" altLang="zh-CN" sz="2400" dirty="0">
                <a:latin typeface="+mn-ea"/>
                <a:ea typeface="+mn-ea"/>
              </a:rPr>
              <a:t>)</a:t>
            </a:r>
            <a:r>
              <a:rPr lang="zh-CN" altLang="en-US" sz="2400" dirty="0">
                <a:latin typeface="+mn-ea"/>
                <a:ea typeface="+mn-ea"/>
              </a:rPr>
              <a:t>现场工艺安全</a:t>
            </a:r>
            <a:endParaRPr lang="en-US" altLang="zh-CN" sz="2400" dirty="0">
              <a:latin typeface="+mn-ea"/>
              <a:ea typeface="+mn-ea"/>
            </a:endParaRPr>
          </a:p>
          <a:p>
            <a:pPr>
              <a:lnSpc>
                <a:spcPct val="150000"/>
              </a:lnSpc>
            </a:pPr>
            <a:r>
              <a:rPr lang="en-US" altLang="zh-CN" sz="2400" dirty="0">
                <a:latin typeface="+mn-ea"/>
                <a:ea typeface="+mn-ea"/>
              </a:rPr>
              <a:t>(</a:t>
            </a:r>
            <a:r>
              <a:rPr lang="zh-CN" altLang="en-US" sz="2400" dirty="0">
                <a:latin typeface="+mn-ea"/>
                <a:ea typeface="+mn-ea"/>
              </a:rPr>
              <a:t>六</a:t>
            </a:r>
            <a:r>
              <a:rPr lang="en-US" altLang="zh-CN" sz="2400" dirty="0">
                <a:latin typeface="+mn-ea"/>
                <a:ea typeface="+mn-ea"/>
              </a:rPr>
              <a:t>)</a:t>
            </a:r>
            <a:r>
              <a:rPr lang="zh-CN" altLang="en-US" sz="2400" dirty="0">
                <a:solidFill>
                  <a:srgbClr val="FF0000"/>
                </a:solidFill>
                <a:latin typeface="+mn-ea"/>
                <a:ea typeface="+mn-ea"/>
              </a:rPr>
              <a:t>开停车管理</a:t>
            </a:r>
            <a:endParaRPr lang="en-US" altLang="zh-CN" sz="2400" dirty="0">
              <a:solidFill>
                <a:srgbClr val="FF0000"/>
              </a:solidFill>
              <a:latin typeface="+mn-ea"/>
              <a:ea typeface="+mn-ea"/>
            </a:endParaRPr>
          </a:p>
          <a:p>
            <a:pPr>
              <a:lnSpc>
                <a:spcPct val="150000"/>
              </a:lnSpc>
            </a:pPr>
            <a:r>
              <a:rPr lang="en-US" altLang="zh-CN" sz="2400" dirty="0">
                <a:latin typeface="+mn-ea"/>
                <a:ea typeface="+mn-ea"/>
              </a:rPr>
              <a:t>(</a:t>
            </a:r>
            <a:r>
              <a:rPr lang="zh-CN" altLang="en-US" sz="2400" dirty="0">
                <a:latin typeface="+mn-ea"/>
                <a:ea typeface="+mn-ea"/>
              </a:rPr>
              <a:t>七</a:t>
            </a:r>
            <a:r>
              <a:rPr lang="en-US" altLang="zh-CN" sz="2400" dirty="0">
                <a:latin typeface="+mn-ea"/>
                <a:ea typeface="+mn-ea"/>
              </a:rPr>
              <a:t>)</a:t>
            </a:r>
            <a:r>
              <a:rPr lang="zh-CN" altLang="en-US" sz="2400" dirty="0">
                <a:latin typeface="+mn-ea"/>
                <a:ea typeface="+mn-ea"/>
              </a:rPr>
              <a:t>储运系统安全设施</a:t>
            </a:r>
            <a:endParaRPr lang="en-US" altLang="zh-CN" sz="2400" dirty="0">
              <a:latin typeface="+mn-ea"/>
              <a:ea typeface="+mn-ea"/>
            </a:endParaRPr>
          </a:p>
          <a:p>
            <a:pPr>
              <a:lnSpc>
                <a:spcPct val="150000"/>
              </a:lnSpc>
            </a:pPr>
            <a:r>
              <a:rPr lang="en-US" altLang="zh-CN" sz="2400" dirty="0">
                <a:latin typeface="+mn-ea"/>
                <a:ea typeface="+mn-ea"/>
              </a:rPr>
              <a:t>(</a:t>
            </a:r>
            <a:r>
              <a:rPr lang="zh-CN" altLang="en-US" sz="2400" dirty="0">
                <a:latin typeface="+mn-ea"/>
                <a:ea typeface="+mn-ea"/>
              </a:rPr>
              <a:t>八</a:t>
            </a:r>
            <a:r>
              <a:rPr lang="en-US" altLang="zh-CN" sz="2400" dirty="0">
                <a:latin typeface="+mn-ea"/>
                <a:ea typeface="+mn-ea"/>
              </a:rPr>
              <a:t>)</a:t>
            </a:r>
            <a:r>
              <a:rPr lang="zh-CN" altLang="en-US" sz="2400" dirty="0">
                <a:latin typeface="+mn-ea"/>
                <a:ea typeface="+mn-ea"/>
              </a:rPr>
              <a:t>危险化学品仓储管理</a:t>
            </a:r>
            <a:endParaRPr lang="en-US" altLang="zh-CN" sz="2400" dirty="0">
              <a:latin typeface="+mn-ea"/>
              <a:ea typeface="+mn-ea"/>
            </a:endParaRPr>
          </a:p>
          <a:p>
            <a:pPr>
              <a:lnSpc>
                <a:spcPct val="150000"/>
              </a:lnSpc>
            </a:pPr>
            <a:r>
              <a:rPr lang="en-US" altLang="zh-CN" sz="2400" dirty="0">
                <a:latin typeface="+mn-ea"/>
                <a:ea typeface="+mn-ea"/>
              </a:rPr>
              <a:t>(</a:t>
            </a:r>
            <a:r>
              <a:rPr lang="zh-CN" altLang="en-US" sz="2400" dirty="0">
                <a:latin typeface="+mn-ea"/>
                <a:ea typeface="+mn-ea"/>
              </a:rPr>
              <a:t>九</a:t>
            </a:r>
            <a:r>
              <a:rPr lang="en-US" altLang="zh-CN" sz="2400" dirty="0">
                <a:latin typeface="+mn-ea"/>
                <a:ea typeface="+mn-ea"/>
              </a:rPr>
              <a:t>)</a:t>
            </a:r>
            <a:r>
              <a:rPr lang="zh-CN" altLang="en-US" sz="2400" dirty="0">
                <a:latin typeface="+mn-ea"/>
                <a:ea typeface="+mn-ea"/>
              </a:rPr>
              <a:t>重大危险源的安全控制</a:t>
            </a:r>
            <a:endParaRPr lang="zh-CN" altLang="en-US" sz="2400" dirty="0">
              <a:latin typeface="+mn-ea"/>
              <a:ea typeface="+mn-ea"/>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50741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4.1</a:t>
            </a:r>
            <a:r>
              <a:rPr lang="zh-CN" altLang="en-US" sz="2400" kern="0" dirty="0">
                <a:latin typeface="黑体" panose="02010609060101010101" pitchFamily="49" charset="-122"/>
                <a:ea typeface="黑体" panose="02010609060101010101" pitchFamily="49" charset="-122"/>
              </a:rPr>
              <a:t>工艺风险评估</a:t>
            </a:r>
            <a:endParaRPr lang="zh-CN" altLang="en-US" sz="2400" kern="0" dirty="0">
              <a:latin typeface="黑体" panose="02010609060101010101" pitchFamily="49" charset="-122"/>
              <a:ea typeface="黑体" panose="02010609060101010101" pitchFamily="49" charset="-122"/>
            </a:endParaRPr>
          </a:p>
        </p:txBody>
      </p:sp>
      <p:sp>
        <p:nvSpPr>
          <p:cNvPr id="3" name="矩形 2"/>
          <p:cNvSpPr/>
          <p:nvPr/>
        </p:nvSpPr>
        <p:spPr>
          <a:xfrm>
            <a:off x="623392" y="1407902"/>
            <a:ext cx="11089232" cy="1938992"/>
          </a:xfrm>
          <a:prstGeom prst="rect">
            <a:avLst/>
          </a:prstGeom>
          <a:ln>
            <a:solidFill>
              <a:schemeClr val="accent1"/>
            </a:solidFill>
          </a:ln>
        </p:spPr>
        <p:txBody>
          <a:bodyPr wrap="square">
            <a:spAutoFit/>
          </a:bodyPr>
          <a:lstStyle/>
          <a:p>
            <a:pPr>
              <a:lnSpc>
                <a:spcPts val="3600"/>
              </a:lnSpc>
            </a:pPr>
            <a:r>
              <a:rPr lang="zh-CN" altLang="en-US" sz="2400" kern="0" dirty="0">
                <a:latin typeface="Times New Roman" panose="02020603050405020304" pitchFamily="18" charset="0"/>
                <a:ea typeface="仿宋_GB2312"/>
              </a:rPr>
              <a:t>       近年来，</a:t>
            </a:r>
            <a:r>
              <a:rPr lang="zh-CN" altLang="zh-CN" sz="2400" dirty="0"/>
              <a:t>生产工艺</a:t>
            </a:r>
            <a:r>
              <a:rPr lang="zh-CN" altLang="en-US" sz="2400" dirty="0"/>
              <a:t>未经小试、中试直接</a:t>
            </a:r>
            <a:r>
              <a:rPr lang="zh-CN" altLang="zh-CN" sz="2400" dirty="0"/>
              <a:t>进行工业化生产</a:t>
            </a:r>
            <a:r>
              <a:rPr lang="zh-CN" altLang="en-US" sz="2400" dirty="0"/>
              <a:t>、</a:t>
            </a:r>
            <a:r>
              <a:rPr lang="zh-CN" altLang="zh-CN" sz="2400" dirty="0"/>
              <a:t>首次采用的化工工艺</a:t>
            </a:r>
            <a:r>
              <a:rPr lang="zh-CN" altLang="en-US" sz="2400" dirty="0"/>
              <a:t>未经专家论证、精细化工生产未</a:t>
            </a:r>
            <a:r>
              <a:rPr lang="zh-CN" altLang="zh-CN" sz="2400" dirty="0"/>
              <a:t>开展反应安全风险评估</a:t>
            </a:r>
            <a:r>
              <a:rPr lang="zh-CN" altLang="en-US" sz="2400" dirty="0"/>
              <a:t>以及使用</a:t>
            </a:r>
            <a:r>
              <a:rPr lang="zh-CN" altLang="zh-CN" sz="2400" dirty="0"/>
              <a:t>淘汰落后技术工艺</a:t>
            </a:r>
            <a:r>
              <a:rPr lang="zh-CN" altLang="en-US" sz="2400" dirty="0"/>
              <a:t>的事故频发。如：</a:t>
            </a:r>
            <a:endParaRPr lang="en-US" altLang="zh-CN" sz="2400" dirty="0"/>
          </a:p>
          <a:p>
            <a:pPr>
              <a:lnSpc>
                <a:spcPts val="3600"/>
              </a:lnSpc>
            </a:pPr>
            <a:r>
              <a:rPr lang="en-US" altLang="zh-CN" sz="2400" dirty="0"/>
              <a:t>      </a:t>
            </a:r>
            <a:r>
              <a:rPr lang="zh-CN" altLang="zh-CN" sz="2400" dirty="0">
                <a:solidFill>
                  <a:srgbClr val="FF0000"/>
                </a:solidFill>
              </a:rPr>
              <a:t>绍兴林江化工股份有限公司</a:t>
            </a:r>
            <a:r>
              <a:rPr lang="en-US" altLang="zh-CN" sz="2400" dirty="0">
                <a:solidFill>
                  <a:srgbClr val="FF0000"/>
                </a:solidFill>
              </a:rPr>
              <a:t>“6·9”</a:t>
            </a:r>
            <a:r>
              <a:rPr lang="zh-CN" altLang="zh-CN" sz="2400" dirty="0">
                <a:solidFill>
                  <a:srgbClr val="FF0000"/>
                </a:solidFill>
              </a:rPr>
              <a:t>爆燃事故</a:t>
            </a:r>
            <a:endParaRPr lang="en-US" altLang="zh-CN" sz="2400" kern="0" dirty="0">
              <a:solidFill>
                <a:srgbClr val="FF0000"/>
              </a:solidFill>
              <a:latin typeface="Times New Roman" panose="02020603050405020304" pitchFamily="18" charset="0"/>
              <a:ea typeface="仿宋_GB2312"/>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内容占位符 8"/>
          <p:cNvSpPr>
            <a:spLocks noGrp="1"/>
          </p:cNvSpPr>
          <p:nvPr>
            <p:ph sz="quarter" idx="4"/>
          </p:nvPr>
        </p:nvSpPr>
        <p:spPr>
          <a:xfrm>
            <a:off x="839416" y="1412776"/>
            <a:ext cx="10873208" cy="3560841"/>
          </a:xfrm>
          <a:ln w="6350">
            <a:solidFill>
              <a:schemeClr val="tx1"/>
            </a:solidFill>
          </a:ln>
        </p:spPr>
        <p:txBody>
          <a:bodyPr anchor="ctr">
            <a:noAutofit/>
          </a:bodyPr>
          <a:lstStyle/>
          <a:p>
            <a:pPr marL="0" indent="0">
              <a:lnSpc>
                <a:spcPct val="150000"/>
              </a:lnSpc>
              <a:buNone/>
            </a:pPr>
            <a:r>
              <a:rPr lang="en-US" altLang="zh-CN" sz="2200" b="1" dirty="0"/>
              <a:t>        2017</a:t>
            </a:r>
            <a:r>
              <a:rPr lang="zh-CN" altLang="en-US" sz="2200" b="1" dirty="0"/>
              <a:t>年</a:t>
            </a:r>
            <a:r>
              <a:rPr lang="en-US" altLang="zh-CN" sz="2200" b="1" dirty="0"/>
              <a:t>6</a:t>
            </a:r>
            <a:r>
              <a:rPr lang="zh-CN" altLang="en-US" sz="2200" b="1" dirty="0"/>
              <a:t>月</a:t>
            </a:r>
            <a:r>
              <a:rPr lang="en-US" altLang="zh-CN" sz="2200" b="1" dirty="0"/>
              <a:t>9</a:t>
            </a:r>
            <a:r>
              <a:rPr lang="zh-CN" altLang="en-US" sz="2200" b="1" dirty="0"/>
              <a:t>日，浙江林江化工股份有限公司在中试脱溶过程中发生爆燃事故，</a:t>
            </a:r>
            <a:r>
              <a:rPr lang="en-US" altLang="zh-CN" sz="2200" b="1" dirty="0"/>
              <a:t>3</a:t>
            </a:r>
            <a:r>
              <a:rPr lang="zh-CN" altLang="en-US" sz="2200" b="1" dirty="0"/>
              <a:t>人死亡、</a:t>
            </a:r>
            <a:r>
              <a:rPr lang="en-US" altLang="zh-CN" sz="2200" b="1" dirty="0"/>
              <a:t>1</a:t>
            </a:r>
            <a:r>
              <a:rPr lang="zh-CN" altLang="en-US" sz="2200" b="1" dirty="0"/>
              <a:t>人受伤。</a:t>
            </a:r>
            <a:r>
              <a:rPr lang="zh-CN" altLang="zh-CN" sz="2200" b="1" dirty="0"/>
              <a:t>企业受利益驱使，在明知中试过程存在巨大安全风险的情况下，为逃避监管，通过隐瞒不报方式，利用晚上时间，在已责令停产的车间</a:t>
            </a:r>
            <a:r>
              <a:rPr lang="zh-CN" altLang="zh-CN" sz="2200" b="1" dirty="0">
                <a:solidFill>
                  <a:srgbClr val="FF0000"/>
                </a:solidFill>
              </a:rPr>
              <a:t>开展农药产品的中试研发</a:t>
            </a:r>
            <a:r>
              <a:rPr lang="zh-CN" altLang="zh-CN" sz="2200" b="1" dirty="0"/>
              <a:t>；中试项目技术资料粗糙，且</a:t>
            </a:r>
            <a:r>
              <a:rPr lang="zh-CN" altLang="zh-CN" sz="2200" b="1" dirty="0">
                <a:solidFill>
                  <a:srgbClr val="FF0000"/>
                </a:solidFill>
              </a:rPr>
              <a:t>未经全面风险分析和论证</a:t>
            </a:r>
            <a:r>
              <a:rPr lang="zh-CN" altLang="zh-CN" sz="2200" b="1" dirty="0"/>
              <a:t>，仅依据</a:t>
            </a:r>
            <a:r>
              <a:rPr lang="en-US" altLang="zh-CN" sz="2200" b="1" dirty="0"/>
              <a:t>500ml</a:t>
            </a:r>
            <a:r>
              <a:rPr lang="zh-CN" altLang="zh-CN" sz="2200" b="1" dirty="0"/>
              <a:t>规模小试，就盲目将中试规模放大至</a:t>
            </a:r>
            <a:r>
              <a:rPr lang="en-US" altLang="zh-CN" sz="2200" b="1" dirty="0"/>
              <a:t>1</a:t>
            </a:r>
            <a:r>
              <a:rPr lang="zh-CN" altLang="zh-CN" sz="2200" b="1" dirty="0"/>
              <a:t>万倍以上；事故当晚进行的中间体氧二氮杂庚烷脱溶作业，由于对反应参数和物料性质缺乏了解，且</a:t>
            </a:r>
            <a:r>
              <a:rPr lang="en-US" altLang="zh-CN" sz="2200" b="1" dirty="0"/>
              <a:t>DCS</a:t>
            </a:r>
            <a:r>
              <a:rPr lang="zh-CN" altLang="zh-CN" sz="2200" b="1" dirty="0"/>
              <a:t>连接的测温系统设计不合理，导致物料升温过高引发热分解，进而引起爆燃。</a:t>
            </a:r>
            <a:endParaRPr lang="zh-CN" altLang="zh-CN" sz="1800" b="1" dirty="0">
              <a:solidFill>
                <a:srgbClr val="FF0000"/>
              </a:solidFill>
              <a:latin typeface="微软雅黑" panose="020B0503020204020204" pitchFamily="34" charset="-122"/>
              <a:ea typeface="微软雅黑" panose="020B0503020204020204" pitchFamily="34" charset="-122"/>
            </a:endParaRPr>
          </a:p>
        </p:txBody>
      </p:sp>
      <p:sp>
        <p:nvSpPr>
          <p:cNvPr id="6"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7" name="矩形 6"/>
          <p:cNvSpPr/>
          <p:nvPr/>
        </p:nvSpPr>
        <p:spPr>
          <a:xfrm>
            <a:off x="4943872" y="476478"/>
            <a:ext cx="250741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4.1</a:t>
            </a:r>
            <a:r>
              <a:rPr lang="zh-CN" altLang="en-US" sz="2400" kern="0" dirty="0">
                <a:latin typeface="黑体" panose="02010609060101010101" pitchFamily="49" charset="-122"/>
                <a:ea typeface="黑体" panose="02010609060101010101" pitchFamily="49" charset="-122"/>
              </a:rPr>
              <a:t>工艺风险评估</a:t>
            </a:r>
            <a:endParaRPr lang="zh-CN" altLang="en-US" sz="2400" kern="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32B2A58F-AB12-4C34-B0E7-E722A83DAD80}"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38915" name="TextBox 2"/>
          <p:cNvSpPr txBox="1">
            <a:spLocks noChangeArrowheads="1"/>
          </p:cNvSpPr>
          <p:nvPr/>
        </p:nvSpPr>
        <p:spPr bwMode="auto">
          <a:xfrm>
            <a:off x="714583" y="1556792"/>
            <a:ext cx="10657184" cy="3170099"/>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pPr>
            <a:r>
              <a:rPr lang="en-US" altLang="zh-CN" sz="2400" dirty="0">
                <a:solidFill>
                  <a:schemeClr val="tx1"/>
                </a:solidFill>
                <a:latin typeface="仿宋_GB2312" pitchFamily="49" charset="-122"/>
                <a:ea typeface="仿宋_GB2312" pitchFamily="49" charset="-122"/>
              </a:rPr>
              <a:t>    </a:t>
            </a:r>
            <a:r>
              <a:rPr lang="zh-CN" altLang="en-US" sz="2400" dirty="0">
                <a:solidFill>
                  <a:schemeClr val="tx1"/>
                </a:solidFill>
                <a:latin typeface="黑体" panose="02010609060101010101" pitchFamily="49" charset="-122"/>
                <a:ea typeface="黑体" panose="02010609060101010101" pitchFamily="49" charset="-122"/>
              </a:rPr>
              <a:t>一是</a:t>
            </a:r>
            <a:r>
              <a:rPr lang="zh-CN" altLang="en-US" sz="2400" dirty="0">
                <a:solidFill>
                  <a:schemeClr val="tx1"/>
                </a:solidFill>
                <a:latin typeface="仿宋_GB2312" pitchFamily="49" charset="-122"/>
                <a:ea typeface="仿宋_GB2312" pitchFamily="49" charset="-122"/>
              </a:rPr>
              <a:t>坚持问题导向。深刻吸取近年来危险化学品重特大事故教训，深入剖析暴露的问题，提出针对性措施，纳入</a:t>
            </a:r>
            <a:r>
              <a:rPr lang="en-US" altLang="zh-CN" sz="2400" dirty="0">
                <a:solidFill>
                  <a:schemeClr val="tx1"/>
                </a:solidFill>
                <a:latin typeface="仿宋_GB2312" pitchFamily="49" charset="-122"/>
                <a:ea typeface="仿宋_GB2312" pitchFamily="49" charset="-122"/>
              </a:rPr>
              <a:t>《</a:t>
            </a:r>
            <a:r>
              <a:rPr lang="zh-CN" altLang="en-US" sz="2400" dirty="0">
                <a:solidFill>
                  <a:schemeClr val="tx1"/>
                </a:solidFill>
                <a:latin typeface="仿宋_GB2312" pitchFamily="49" charset="-122"/>
                <a:ea typeface="仿宋_GB2312" pitchFamily="49" charset="-122"/>
              </a:rPr>
              <a:t>企业导则</a:t>
            </a:r>
            <a:r>
              <a:rPr lang="en-US" altLang="zh-CN" sz="2400" dirty="0">
                <a:solidFill>
                  <a:schemeClr val="tx1"/>
                </a:solidFill>
                <a:latin typeface="仿宋_GB2312" pitchFamily="49" charset="-122"/>
                <a:ea typeface="仿宋_GB2312" pitchFamily="49" charset="-122"/>
              </a:rPr>
              <a:t>》</a:t>
            </a:r>
            <a:r>
              <a:rPr lang="zh-CN" altLang="en-US" sz="2400" dirty="0">
                <a:solidFill>
                  <a:schemeClr val="tx1"/>
                </a:solidFill>
                <a:latin typeface="仿宋_GB2312" pitchFamily="49" charset="-122"/>
                <a:ea typeface="仿宋_GB2312" pitchFamily="49" charset="-122"/>
              </a:rPr>
              <a:t>要求，推动相关企业对比</a:t>
            </a:r>
            <a:r>
              <a:rPr lang="zh-CN" altLang="en-US" sz="2400" dirty="0">
                <a:solidFill>
                  <a:srgbClr val="FF0000"/>
                </a:solidFill>
                <a:latin typeface="仿宋_GB2312" pitchFamily="49" charset="-122"/>
                <a:ea typeface="仿宋_GB2312" pitchFamily="49" charset="-122"/>
              </a:rPr>
              <a:t>全面</a:t>
            </a:r>
            <a:r>
              <a:rPr lang="zh-CN" altLang="en-US" sz="2400" dirty="0">
                <a:solidFill>
                  <a:schemeClr val="tx1"/>
                </a:solidFill>
                <a:latin typeface="仿宋_GB2312" pitchFamily="49" charset="-122"/>
                <a:ea typeface="仿宋_GB2312" pitchFamily="49" charset="-122"/>
              </a:rPr>
              <a:t>排查风险、消除隐患，提高安全生产水平。</a:t>
            </a:r>
            <a:endParaRPr lang="zh-CN" altLang="en-US" sz="2400" dirty="0">
              <a:solidFill>
                <a:schemeClr val="tx1"/>
              </a:solidFill>
              <a:latin typeface="仿宋_GB2312" pitchFamily="49" charset="-122"/>
              <a:ea typeface="仿宋_GB2312" pitchFamily="49" charset="-122"/>
            </a:endParaRPr>
          </a:p>
          <a:p>
            <a:pPr algn="just">
              <a:lnSpc>
                <a:spcPts val="4000"/>
              </a:lnSpc>
            </a:pPr>
            <a:r>
              <a:rPr lang="zh-CN" altLang="en-US" sz="2400" dirty="0">
                <a:solidFill>
                  <a:schemeClr val="tx1"/>
                </a:solidFill>
                <a:latin typeface="仿宋_GB2312" pitchFamily="49" charset="-122"/>
                <a:ea typeface="仿宋_GB2312" pitchFamily="49" charset="-122"/>
              </a:rPr>
              <a:t>    </a:t>
            </a:r>
            <a:r>
              <a:rPr lang="zh-CN" altLang="en-US" sz="2400" dirty="0">
                <a:solidFill>
                  <a:schemeClr val="tx1"/>
                </a:solidFill>
                <a:latin typeface="黑体" panose="02010609060101010101" pitchFamily="49" charset="-122"/>
                <a:ea typeface="黑体" panose="02010609060101010101" pitchFamily="49" charset="-122"/>
              </a:rPr>
              <a:t>二是</a:t>
            </a:r>
            <a:r>
              <a:rPr lang="zh-CN" altLang="en-US" sz="2400" dirty="0">
                <a:solidFill>
                  <a:schemeClr val="tx1"/>
                </a:solidFill>
                <a:latin typeface="仿宋_GB2312" pitchFamily="49" charset="-122"/>
                <a:ea typeface="仿宋_GB2312" pitchFamily="49" charset="-122"/>
              </a:rPr>
              <a:t>坚持科学方法。借鉴国际化工行业通用的、行之有效的</a:t>
            </a:r>
            <a:r>
              <a:rPr lang="zh-CN" altLang="en-US" sz="2400" dirty="0">
                <a:solidFill>
                  <a:srgbClr val="FF0000"/>
                </a:solidFill>
                <a:latin typeface="等线" panose="02010600030101010101" pitchFamily="2" charset="-122"/>
                <a:ea typeface="等线" panose="02010600030101010101" pitchFamily="2" charset="-122"/>
              </a:rPr>
              <a:t>化工过程安全管理</a:t>
            </a:r>
            <a:r>
              <a:rPr lang="zh-CN" altLang="en-US" sz="2400" dirty="0">
                <a:solidFill>
                  <a:schemeClr val="tx1"/>
                </a:solidFill>
                <a:latin typeface="仿宋_GB2312" pitchFamily="49" charset="-122"/>
                <a:ea typeface="仿宋_GB2312" pitchFamily="49" charset="-122"/>
              </a:rPr>
              <a:t>方法，结合我国有关法律法规要求和当前危险化学品企业实际，将先进理念和实施要求</a:t>
            </a:r>
            <a:r>
              <a:rPr lang="zh-CN" altLang="en-US" sz="2400" dirty="0">
                <a:solidFill>
                  <a:srgbClr val="FF0000"/>
                </a:solidFill>
                <a:latin typeface="仿宋_GB2312" pitchFamily="49" charset="-122"/>
                <a:ea typeface="仿宋_GB2312" pitchFamily="49" charset="-122"/>
              </a:rPr>
              <a:t>有机地融合</a:t>
            </a:r>
            <a:r>
              <a:rPr lang="zh-CN" altLang="en-US" sz="2400" dirty="0">
                <a:solidFill>
                  <a:schemeClr val="tx1"/>
                </a:solidFill>
                <a:latin typeface="仿宋_GB2312" pitchFamily="49" charset="-122"/>
                <a:ea typeface="仿宋_GB2312" pitchFamily="49" charset="-122"/>
              </a:rPr>
              <a:t>到</a:t>
            </a:r>
            <a:r>
              <a:rPr lang="en-US" altLang="zh-CN" sz="2400" dirty="0">
                <a:solidFill>
                  <a:schemeClr val="tx1"/>
                </a:solidFill>
                <a:latin typeface="仿宋_GB2312" pitchFamily="49" charset="-122"/>
                <a:ea typeface="仿宋_GB2312" pitchFamily="49" charset="-122"/>
              </a:rPr>
              <a:t>《</a:t>
            </a:r>
            <a:r>
              <a:rPr lang="zh-CN" altLang="en-US" sz="2400" dirty="0">
                <a:solidFill>
                  <a:schemeClr val="tx1"/>
                </a:solidFill>
                <a:latin typeface="仿宋_GB2312" pitchFamily="49" charset="-122"/>
                <a:ea typeface="仿宋_GB2312" pitchFamily="49" charset="-122"/>
              </a:rPr>
              <a:t>企业导则</a:t>
            </a:r>
            <a:r>
              <a:rPr lang="en-US" altLang="zh-CN" sz="2400" dirty="0">
                <a:solidFill>
                  <a:schemeClr val="tx1"/>
                </a:solidFill>
                <a:latin typeface="仿宋_GB2312" pitchFamily="49" charset="-122"/>
                <a:ea typeface="仿宋_GB2312" pitchFamily="49" charset="-122"/>
              </a:rPr>
              <a:t>》</a:t>
            </a:r>
            <a:r>
              <a:rPr lang="zh-CN" altLang="en-US" sz="2400" dirty="0">
                <a:solidFill>
                  <a:schemeClr val="tx1"/>
                </a:solidFill>
                <a:latin typeface="仿宋_GB2312" pitchFamily="49" charset="-122"/>
                <a:ea typeface="仿宋_GB2312" pitchFamily="49" charset="-122"/>
              </a:rPr>
              <a:t>中。</a:t>
            </a:r>
            <a:endParaRPr lang="zh-CN" altLang="en-US" sz="2400" dirty="0">
              <a:solidFill>
                <a:schemeClr val="tx1"/>
              </a:solidFill>
              <a:latin typeface="仿宋_GB2312" pitchFamily="49" charset="-122"/>
              <a:ea typeface="仿宋_GB2312" pitchFamily="49" charset="-122"/>
            </a:endParaRPr>
          </a:p>
        </p:txBody>
      </p:sp>
      <p:sp>
        <p:nvSpPr>
          <p:cNvPr id="38916" name="矩形 1"/>
          <p:cNvSpPr>
            <a:spLocks noChangeArrowheads="1"/>
          </p:cNvSpPr>
          <p:nvPr/>
        </p:nvSpPr>
        <p:spPr bwMode="auto">
          <a:xfrm>
            <a:off x="479376" y="474441"/>
            <a:ext cx="295465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ctr">
              <a:lnSpc>
                <a:spcPts val="4000"/>
              </a:lnSpc>
            </a:pPr>
            <a:r>
              <a:rPr lang="zh-CN" altLang="en-US" sz="2400" dirty="0">
                <a:solidFill>
                  <a:schemeClr val="tx1"/>
                </a:solidFill>
                <a:latin typeface="等线" panose="02010600030101010101" pitchFamily="2" charset="-122"/>
                <a:ea typeface="等线" panose="02010600030101010101" pitchFamily="2" charset="-122"/>
              </a:rPr>
              <a:t>二、编制思路和原则</a:t>
            </a:r>
            <a:endParaRPr lang="zh-CN" altLang="en-US" sz="2400" dirty="0">
              <a:latin typeface="等线" panose="02010600030101010101" pitchFamily="2" charset="-122"/>
              <a:ea typeface="等线" panose="02010600030101010101" pitchFamily="2" charset="-122"/>
            </a:endParaRPr>
          </a:p>
        </p:txBody>
      </p:sp>
      <p:sp>
        <p:nvSpPr>
          <p:cNvPr id="3" name="文本框 2"/>
          <p:cNvSpPr txBox="1"/>
          <p:nvPr/>
        </p:nvSpPr>
        <p:spPr>
          <a:xfrm>
            <a:off x="1559496" y="5310788"/>
            <a:ext cx="6264696" cy="461665"/>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hlinkClick r:id="rId1" action="ppaction://hlinksldjump"/>
              </a:rPr>
              <a:t>为什么以化工过程安全管理为主线编制导则？</a:t>
            </a:r>
            <a:endParaRPr lang="zh-CN" altLang="en-US" sz="24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50741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4.1</a:t>
            </a:r>
            <a:r>
              <a:rPr lang="zh-CN" altLang="en-US" sz="2400" kern="0" dirty="0">
                <a:latin typeface="黑体" panose="02010609060101010101" pitchFamily="49" charset="-122"/>
                <a:ea typeface="黑体" panose="02010609060101010101" pitchFamily="49" charset="-122"/>
              </a:rPr>
              <a:t>工艺风险评估</a:t>
            </a:r>
            <a:endParaRPr lang="zh-CN" altLang="en-US" sz="2400" kern="0" dirty="0">
              <a:latin typeface="黑体" panose="02010609060101010101" pitchFamily="49" charset="-122"/>
              <a:ea typeface="黑体" panose="02010609060101010101" pitchFamily="49" charset="-122"/>
            </a:endParaRPr>
          </a:p>
        </p:txBody>
      </p:sp>
      <p:sp>
        <p:nvSpPr>
          <p:cNvPr id="3" name="矩形 2"/>
          <p:cNvSpPr/>
          <p:nvPr/>
        </p:nvSpPr>
        <p:spPr>
          <a:xfrm>
            <a:off x="509568" y="1556792"/>
            <a:ext cx="11089232" cy="3237425"/>
          </a:xfrm>
          <a:prstGeom prst="rect">
            <a:avLst/>
          </a:prstGeom>
          <a:ln>
            <a:solidFill>
              <a:schemeClr val="accent1"/>
            </a:solidFill>
          </a:ln>
        </p:spPr>
        <p:txBody>
          <a:bodyPr wrap="square">
            <a:spAutoFit/>
          </a:bodyPr>
          <a:lstStyle/>
          <a:p>
            <a:pPr>
              <a:lnSpc>
                <a:spcPts val="3600"/>
              </a:lnSpc>
            </a:pPr>
            <a:r>
              <a:rPr lang="zh-CN" altLang="en-US" sz="2400" kern="0" dirty="0">
                <a:latin typeface="Times New Roman" panose="02020603050405020304" pitchFamily="18" charset="0"/>
                <a:ea typeface="仿宋_GB2312"/>
              </a:rPr>
              <a:t>       在排查表中以下</a:t>
            </a:r>
            <a:r>
              <a:rPr lang="en-US" altLang="zh-CN" sz="2400" kern="0" dirty="0">
                <a:latin typeface="Times New Roman" panose="02020603050405020304" pitchFamily="18" charset="0"/>
                <a:ea typeface="仿宋_GB2312"/>
              </a:rPr>
              <a:t>3</a:t>
            </a:r>
            <a:r>
              <a:rPr lang="zh-CN" altLang="en-US" sz="2400" kern="0" dirty="0">
                <a:latin typeface="Times New Roman" panose="02020603050405020304" pitchFamily="18" charset="0"/>
                <a:ea typeface="仿宋_GB2312"/>
              </a:rPr>
              <a:t>项不能满足时皆判定为重大事故隐患：</a:t>
            </a:r>
            <a:endParaRPr lang="en-US" altLang="zh-CN" sz="2400" kern="0" dirty="0">
              <a:latin typeface="Times New Roman" panose="02020603050405020304" pitchFamily="18" charset="0"/>
              <a:ea typeface="仿宋_GB2312"/>
            </a:endParaRPr>
          </a:p>
          <a:p>
            <a:pPr>
              <a:lnSpc>
                <a:spcPct val="150000"/>
              </a:lnSpc>
            </a:pPr>
            <a:r>
              <a:rPr lang="en-US" altLang="zh-CN" sz="2400" kern="0" dirty="0">
                <a:latin typeface="Times New Roman" panose="02020603050405020304" pitchFamily="18" charset="0"/>
                <a:ea typeface="仿宋_GB2312"/>
              </a:rPr>
              <a:t>       </a:t>
            </a:r>
            <a:r>
              <a:rPr lang="en-US" altLang="zh-CN" sz="2400" kern="0" dirty="0">
                <a:solidFill>
                  <a:srgbClr val="FFC000"/>
                </a:solidFill>
                <a:latin typeface="宋体" panose="02010600030101010101" pitchFamily="2" charset="-122"/>
                <a:ea typeface="宋体" panose="02010600030101010101" pitchFamily="2" charset="-122"/>
              </a:rPr>
              <a:t>●</a:t>
            </a:r>
            <a:r>
              <a:rPr lang="en-US" altLang="zh-CN" sz="2400" kern="0" dirty="0">
                <a:solidFill>
                  <a:srgbClr val="FF0000"/>
                </a:solidFill>
                <a:latin typeface="Times New Roman" panose="02020603050405020304" pitchFamily="18" charset="0"/>
                <a:ea typeface="仿宋_GB2312"/>
              </a:rPr>
              <a:t> </a:t>
            </a:r>
            <a:r>
              <a:rPr lang="en-US" altLang="zh-CN" sz="2400" kern="0" dirty="0">
                <a:latin typeface="黑体" panose="02010609060101010101" pitchFamily="49" charset="-122"/>
                <a:ea typeface="黑体" panose="02010609060101010101" pitchFamily="49" charset="-122"/>
              </a:rPr>
              <a:t>1.</a:t>
            </a:r>
            <a:r>
              <a:rPr lang="zh-CN" altLang="zh-CN" sz="2400" dirty="0">
                <a:latin typeface="黑体" panose="02010609060101010101" pitchFamily="49" charset="-122"/>
                <a:ea typeface="黑体" panose="02010609060101010101" pitchFamily="49" charset="-122"/>
              </a:rPr>
              <a:t>新开发的危险化学品生产工艺应经小试、中试、工业化试验再进行工业化生产。国内首次采用的化工工艺，要通过省级有关部门组织专家组进行安全论证。</a:t>
            </a:r>
            <a:endParaRPr lang="en-US" altLang="zh-CN" sz="2400" dirty="0">
              <a:latin typeface="黑体" panose="02010609060101010101" pitchFamily="49" charset="-122"/>
              <a:ea typeface="黑体" panose="02010609060101010101" pitchFamily="49" charset="-122"/>
            </a:endParaRPr>
          </a:p>
          <a:p>
            <a:pPr>
              <a:lnSpc>
                <a:spcPct val="150000"/>
              </a:lnSpc>
            </a:pPr>
            <a:r>
              <a:rPr lang="en-US" altLang="zh-CN" sz="2400" dirty="0">
                <a:latin typeface="黑体" panose="02010609060101010101" pitchFamily="49" charset="-122"/>
                <a:ea typeface="黑体" panose="02010609060101010101" pitchFamily="49" charset="-122"/>
              </a:rPr>
              <a:t>   </a:t>
            </a:r>
            <a:r>
              <a:rPr lang="en-US" altLang="zh-CN" sz="2400" kern="0" dirty="0">
                <a:solidFill>
                  <a:srgbClr val="FFC000"/>
                </a:solidFill>
                <a:latin typeface="宋体" panose="02010600030101010101" pitchFamily="2" charset="-122"/>
                <a:ea typeface="宋体" panose="02010600030101010101" pitchFamily="2" charset="-122"/>
              </a:rPr>
              <a:t>●</a:t>
            </a:r>
            <a:r>
              <a:rPr lang="en-US" altLang="zh-CN" sz="2400" kern="0" dirty="0">
                <a:solidFill>
                  <a:srgbClr val="FF0000"/>
                </a:solidFill>
                <a:latin typeface="Times New Roman" panose="02020603050405020304" pitchFamily="18" charset="0"/>
                <a:ea typeface="仿宋_GB2312"/>
              </a:rPr>
              <a:t> </a:t>
            </a:r>
            <a:r>
              <a:rPr lang="en-US" altLang="zh-CN" sz="2400" dirty="0">
                <a:latin typeface="黑体" panose="02010609060101010101" pitchFamily="49" charset="-122"/>
                <a:ea typeface="黑体" panose="02010609060101010101" pitchFamily="49" charset="-122"/>
              </a:rPr>
              <a:t>2.</a:t>
            </a:r>
            <a:r>
              <a:rPr lang="zh-CN" altLang="zh-CN" sz="2400" dirty="0">
                <a:latin typeface="黑体" panose="02010609060101010101" pitchFamily="49" charset="-122"/>
                <a:ea typeface="黑体" panose="02010609060101010101" pitchFamily="49" charset="-122"/>
              </a:rPr>
              <a:t>精细化工企业应按照规定要求，开展反应安全风险评估。</a:t>
            </a:r>
            <a:endParaRPr lang="en-US" altLang="zh-CN" sz="2400" dirty="0">
              <a:latin typeface="黑体" panose="02010609060101010101" pitchFamily="49" charset="-122"/>
              <a:ea typeface="黑体" panose="02010609060101010101" pitchFamily="49" charset="-122"/>
            </a:endParaRPr>
          </a:p>
          <a:p>
            <a:pPr>
              <a:lnSpc>
                <a:spcPct val="150000"/>
              </a:lnSpc>
            </a:pPr>
            <a:r>
              <a:rPr lang="en-US" altLang="zh-CN" sz="2400" dirty="0">
                <a:latin typeface="黑体" panose="02010609060101010101" pitchFamily="49" charset="-122"/>
                <a:ea typeface="黑体" panose="02010609060101010101" pitchFamily="49" charset="-122"/>
              </a:rPr>
              <a:t>   </a:t>
            </a:r>
            <a:r>
              <a:rPr lang="en-US" altLang="zh-CN" sz="2400" kern="0" dirty="0">
                <a:solidFill>
                  <a:srgbClr val="FFC000"/>
                </a:solidFill>
                <a:latin typeface="宋体" panose="02010600030101010101" pitchFamily="2" charset="-122"/>
                <a:ea typeface="宋体" panose="02010600030101010101" pitchFamily="2" charset="-122"/>
              </a:rPr>
              <a:t>●</a:t>
            </a:r>
            <a:r>
              <a:rPr lang="en-US" altLang="zh-CN" sz="2400" dirty="0">
                <a:latin typeface="黑体" panose="02010609060101010101" pitchFamily="49" charset="-122"/>
                <a:ea typeface="黑体" panose="02010609060101010101" pitchFamily="49" charset="-122"/>
              </a:rPr>
              <a:t> 3.</a:t>
            </a:r>
            <a:r>
              <a:rPr lang="zh-CN" altLang="zh-CN" sz="2400" dirty="0">
                <a:latin typeface="黑体" panose="02010609060101010101" pitchFamily="49" charset="-122"/>
                <a:ea typeface="黑体" panose="02010609060101010101" pitchFamily="49" charset="-122"/>
              </a:rPr>
              <a:t>生产企业不得使用淘汰落后技术工艺目录列出的工艺。</a:t>
            </a:r>
            <a:endParaRPr lang="zh-CN" altLang="en-US" sz="2400"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3435556"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4.2</a:t>
            </a:r>
            <a:r>
              <a:rPr lang="zh-CN" altLang="en-US" sz="2400" kern="0" dirty="0">
                <a:latin typeface="黑体" panose="02010609060101010101" pitchFamily="49" charset="-122"/>
                <a:ea typeface="黑体" panose="02010609060101010101" pitchFamily="49" charset="-122"/>
              </a:rPr>
              <a:t>操作规程与工艺卡片</a:t>
            </a:r>
            <a:endParaRPr lang="zh-CN" altLang="en-US" sz="2400" kern="0" dirty="0">
              <a:latin typeface="黑体" panose="02010609060101010101" pitchFamily="49" charset="-122"/>
              <a:ea typeface="黑体" panose="02010609060101010101" pitchFamily="49" charset="-122"/>
            </a:endParaRPr>
          </a:p>
        </p:txBody>
      </p:sp>
      <p:sp>
        <p:nvSpPr>
          <p:cNvPr id="3" name="矩形 2"/>
          <p:cNvSpPr/>
          <p:nvPr/>
        </p:nvSpPr>
        <p:spPr>
          <a:xfrm>
            <a:off x="509568" y="1257520"/>
            <a:ext cx="11089232" cy="5170646"/>
          </a:xfrm>
          <a:prstGeom prst="rect">
            <a:avLst/>
          </a:prstGeom>
          <a:ln>
            <a:solidFill>
              <a:schemeClr val="accent1"/>
            </a:solidFill>
          </a:ln>
        </p:spPr>
        <p:txBody>
          <a:bodyPr wrap="square">
            <a:spAutoFit/>
          </a:bodyPr>
          <a:lstStyle/>
          <a:p>
            <a:pPr>
              <a:lnSpc>
                <a:spcPts val="3600"/>
              </a:lnSpc>
            </a:pPr>
            <a:r>
              <a:rPr lang="zh-CN" altLang="en-US" sz="2400" kern="0" dirty="0">
                <a:latin typeface="Times New Roman" panose="02020603050405020304" pitchFamily="18" charset="0"/>
                <a:ea typeface="仿宋_GB2312"/>
              </a:rPr>
              <a:t>       需要强调的是操作规程与工艺卡片的内容应能满足要求：</a:t>
            </a:r>
            <a:endParaRPr lang="en-US" altLang="zh-CN" sz="2400" kern="0" dirty="0">
              <a:latin typeface="Times New Roman" panose="02020603050405020304" pitchFamily="18" charset="0"/>
              <a:ea typeface="仿宋_GB2312"/>
            </a:endParaRPr>
          </a:p>
          <a:p>
            <a:pPr>
              <a:lnSpc>
                <a:spcPts val="3600"/>
              </a:lnSpc>
            </a:pPr>
            <a:r>
              <a:rPr lang="en-US" altLang="zh-CN" sz="2400" dirty="0"/>
              <a:t>      1.</a:t>
            </a:r>
            <a:r>
              <a:rPr lang="zh-CN" altLang="zh-CN" sz="2400" dirty="0"/>
              <a:t>操作规程的内容至少应包括：</a:t>
            </a:r>
            <a:br>
              <a:rPr lang="en-US" altLang="zh-CN" sz="2400" dirty="0"/>
            </a:br>
            <a:r>
              <a:rPr lang="en-US" altLang="zh-CN" sz="2400" dirty="0"/>
              <a:t>      ①</a:t>
            </a:r>
            <a:r>
              <a:rPr lang="zh-CN" altLang="zh-CN" sz="2400" dirty="0"/>
              <a:t>岗位生产工艺流程，工艺原理，物料平衡表、能量平衡表，关键工艺参数的正常控制范围，偏离正常工况的后果，防止和纠正偏离正常工况的方法及步骤；</a:t>
            </a:r>
            <a:br>
              <a:rPr lang="en-US" altLang="zh-CN" sz="2400" dirty="0"/>
            </a:br>
            <a:r>
              <a:rPr lang="en-US" altLang="zh-CN" sz="2400" dirty="0"/>
              <a:t>      ②</a:t>
            </a:r>
            <a:r>
              <a:rPr lang="zh-CN" altLang="zh-CN" sz="2400" dirty="0"/>
              <a:t>装置正常开车、正常操作、临时操作、应急操作、正常停车和紧急停车的操作步骤和安全要求；</a:t>
            </a:r>
            <a:br>
              <a:rPr lang="en-US" altLang="zh-CN" sz="2400" dirty="0"/>
            </a:br>
            <a:r>
              <a:rPr lang="en-US" altLang="zh-CN" sz="2400" dirty="0"/>
              <a:t>      ③</a:t>
            </a:r>
            <a:r>
              <a:rPr lang="zh-CN" altLang="zh-CN" sz="2400" dirty="0"/>
              <a:t>工艺参数一览表，包括设计值、正常控制范围、报警值及联锁值；</a:t>
            </a:r>
            <a:br>
              <a:rPr lang="en-US" altLang="zh-CN" sz="2400" dirty="0"/>
            </a:br>
            <a:r>
              <a:rPr lang="en-US" altLang="zh-CN" sz="2400" dirty="0"/>
              <a:t>      ④</a:t>
            </a:r>
            <a:r>
              <a:rPr lang="zh-CN" altLang="zh-CN" sz="2400" dirty="0"/>
              <a:t>岗位涉及的危险化学品危害信息、应急处理原则以及操作时的人身安全保障、职业健康注意事项。</a:t>
            </a:r>
            <a:endParaRPr lang="en-US" altLang="zh-CN" sz="2400" dirty="0"/>
          </a:p>
          <a:p>
            <a:pPr>
              <a:lnSpc>
                <a:spcPts val="3600"/>
              </a:lnSpc>
            </a:pPr>
            <a:r>
              <a:rPr lang="en-US" altLang="zh-CN" sz="2400" dirty="0"/>
              <a:t>      2.</a:t>
            </a:r>
            <a:r>
              <a:rPr lang="zh-CN" altLang="zh-CN" sz="2400" dirty="0"/>
              <a:t>企业应根据生产特点编制工艺卡片，工艺卡片应与操作规程中的工艺控制指标一致。</a:t>
            </a:r>
            <a:endParaRPr lang="zh-CN" altLang="en-US" sz="2400"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4982454"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4.3</a:t>
            </a:r>
            <a:r>
              <a:rPr lang="zh-CN" altLang="zh-CN" sz="2400" kern="0" dirty="0">
                <a:latin typeface="黑体" panose="02010609060101010101" pitchFamily="49" charset="-122"/>
                <a:ea typeface="黑体" panose="02010609060101010101" pitchFamily="49" charset="-122"/>
                <a:cs typeface="Times New Roman" panose="02020603050405020304" pitchFamily="18" charset="0"/>
              </a:rPr>
              <a:t>工艺技术及工艺装置的安全控制</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95428" y="2276872"/>
            <a:ext cx="11089232" cy="1477328"/>
          </a:xfrm>
          <a:prstGeom prst="rect">
            <a:avLst/>
          </a:prstGeom>
          <a:solidFill>
            <a:schemeClr val="accent3">
              <a:lumMod val="95000"/>
            </a:schemeClr>
          </a:solidFill>
          <a:ln>
            <a:solidFill>
              <a:schemeClr val="accent1"/>
            </a:solidFill>
          </a:ln>
        </p:spPr>
        <p:txBody>
          <a:bodyPr wrap="square">
            <a:spAutoFit/>
          </a:bodyPr>
          <a:lstStyle/>
          <a:p>
            <a:pPr>
              <a:lnSpc>
                <a:spcPts val="3600"/>
              </a:lnSpc>
            </a:pPr>
            <a:r>
              <a:rPr lang="en-US" altLang="zh-CN" sz="2400" kern="0" dirty="0">
                <a:latin typeface="Times New Roman" panose="02020603050405020304" pitchFamily="18" charset="0"/>
                <a:ea typeface="仿宋_GB2312"/>
              </a:rPr>
              <a:t>        1.</a:t>
            </a:r>
            <a:r>
              <a:rPr lang="zh-CN" altLang="zh-CN" sz="2400" kern="0" dirty="0">
                <a:latin typeface="Times New Roman" panose="02020603050405020304" pitchFamily="18" charset="0"/>
                <a:ea typeface="仿宋_GB2312"/>
                <a:cs typeface="Times New Roman" panose="02020603050405020304" pitchFamily="18" charset="0"/>
              </a:rPr>
              <a:t>较高浓度环氧乙烷设备的安全阀前应设爆破片，爆破片入口管道应设氮封，且安全阀的出口管道应充氮；</a:t>
            </a:r>
            <a:br>
              <a:rPr lang="en-US" altLang="zh-CN" sz="2400" kern="0" dirty="0">
                <a:latin typeface="Times New Roman" panose="02020603050405020304" pitchFamily="18" charset="0"/>
                <a:ea typeface="仿宋_GB2312"/>
              </a:rPr>
            </a:br>
            <a:r>
              <a:rPr lang="en-US" altLang="zh-CN" sz="2400" kern="0" dirty="0">
                <a:solidFill>
                  <a:srgbClr val="FF0000"/>
                </a:solidFill>
                <a:latin typeface="Times New Roman" panose="02020603050405020304" pitchFamily="18" charset="0"/>
                <a:ea typeface="仿宋_GB2312"/>
              </a:rPr>
              <a:t>        2.</a:t>
            </a:r>
            <a:r>
              <a:rPr lang="zh-CN" altLang="zh-CN" sz="2400" kern="0" dirty="0">
                <a:solidFill>
                  <a:srgbClr val="FF0000"/>
                </a:solidFill>
                <a:latin typeface="Times New Roman" panose="02020603050405020304" pitchFamily="18" charset="0"/>
                <a:ea typeface="仿宋_GB2312"/>
                <a:cs typeface="Times New Roman" panose="02020603050405020304" pitchFamily="18" charset="0"/>
              </a:rPr>
              <a:t>环氧乙烷的安全阀及其他泄放设施直排大气的应采取安全措施。</a:t>
            </a:r>
            <a:endParaRPr lang="zh-CN" altLang="en-US" sz="2400" dirty="0">
              <a:solidFill>
                <a:srgbClr val="FF0000"/>
              </a:solidFill>
            </a:endParaRPr>
          </a:p>
        </p:txBody>
      </p:sp>
      <p:graphicFrame>
        <p:nvGraphicFramePr>
          <p:cNvPr id="8" name="表格 7"/>
          <p:cNvGraphicFramePr>
            <a:graphicFrameLocks noGrp="1"/>
          </p:cNvGraphicFramePr>
          <p:nvPr/>
        </p:nvGraphicFramePr>
        <p:xfrm>
          <a:off x="695400" y="3927499"/>
          <a:ext cx="11089232" cy="2309812"/>
        </p:xfrm>
        <a:graphic>
          <a:graphicData uri="http://schemas.openxmlformats.org/drawingml/2006/table">
            <a:tbl>
              <a:tblPr>
                <a:tableStyleId>{5C22544A-7EE6-4342-B048-85BDC9FD1C3A}</a:tableStyleId>
              </a:tblPr>
              <a:tblGrid>
                <a:gridCol w="11089232"/>
              </a:tblGrid>
              <a:tr h="967018">
                <a:tc>
                  <a:txBody>
                    <a:bodyPr/>
                    <a:lstStyle/>
                    <a:p>
                      <a:pPr algn="just">
                        <a:spcAft>
                          <a:spcPts val="0"/>
                        </a:spcAft>
                      </a:pPr>
                      <a:r>
                        <a:rPr lang="en-US" altLang="zh-CN" sz="2400" b="1" kern="0" dirty="0">
                          <a:effectLst/>
                        </a:rPr>
                        <a:t>       </a:t>
                      </a:r>
                      <a:r>
                        <a:rPr lang="zh-CN" sz="2400" b="1" kern="0" dirty="0">
                          <a:solidFill>
                            <a:srgbClr val="FF0000"/>
                          </a:solidFill>
                          <a:effectLst/>
                        </a:rPr>
                        <a:t>空分装置</a:t>
                      </a:r>
                      <a:r>
                        <a:rPr lang="zh-CN" sz="2400" b="1" kern="0" dirty="0">
                          <a:effectLst/>
                        </a:rPr>
                        <a:t>空压机入口空气中有害杂质含量应符合</a:t>
                      </a:r>
                      <a:r>
                        <a:rPr lang="en-US" sz="2400" b="1" kern="0" dirty="0">
                          <a:effectLst/>
                        </a:rPr>
                        <a:t>GB 16912</a:t>
                      </a:r>
                      <a:r>
                        <a:rPr lang="zh-CN" sz="2400" b="1" kern="0" dirty="0">
                          <a:effectLst/>
                        </a:rPr>
                        <a:t>要求，包括乙炔、甲烷、总烃、二氧化碳、氧化亚氮等。</a:t>
                      </a:r>
                      <a:endParaRPr lang="zh-CN" sz="24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tc>
              </a:tr>
              <a:tr h="591576">
                <a:tc>
                  <a:txBody>
                    <a:bodyPr/>
                    <a:lstStyle/>
                    <a:p>
                      <a:pPr algn="just">
                        <a:spcAft>
                          <a:spcPts val="0"/>
                        </a:spcAft>
                      </a:pPr>
                      <a:r>
                        <a:rPr lang="en-US" altLang="zh-CN" sz="2400" b="1" kern="0" dirty="0">
                          <a:effectLst/>
                        </a:rPr>
                        <a:t>       </a:t>
                      </a:r>
                      <a:r>
                        <a:rPr lang="zh-CN" sz="2400" b="1" kern="0" dirty="0">
                          <a:effectLst/>
                        </a:rPr>
                        <a:t>空分装置纯化系统出口设置二氧化碳在线分析仪并设置超标报警。</a:t>
                      </a:r>
                      <a:endParaRPr lang="zh-CN" sz="24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tc>
              </a:tr>
              <a:tr h="751218">
                <a:tc>
                  <a:txBody>
                    <a:bodyPr/>
                    <a:lstStyle/>
                    <a:p>
                      <a:pPr algn="just">
                        <a:spcAft>
                          <a:spcPts val="0"/>
                        </a:spcAft>
                      </a:pPr>
                      <a:r>
                        <a:rPr lang="en-US" altLang="zh-CN" sz="2400" b="1" kern="0" dirty="0">
                          <a:effectLst/>
                        </a:rPr>
                        <a:t>       </a:t>
                      </a:r>
                      <a:r>
                        <a:rPr lang="zh-CN" sz="2400" b="1" kern="0" dirty="0">
                          <a:effectLst/>
                        </a:rPr>
                        <a:t>空分装置应设置冷箱主冷蒸发器液氧中乙炔、碳氢化合物含量连续在线分析仪并设置超标报警。</a:t>
                      </a:r>
                      <a:endParaRPr lang="zh-CN" sz="24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17780" marR="17780" marT="0" marB="0" anchor="ctr"/>
                </a:tc>
              </a:tr>
            </a:tbl>
          </a:graphicData>
        </a:graphic>
      </p:graphicFrame>
      <p:sp>
        <p:nvSpPr>
          <p:cNvPr id="7" name="矩形 6"/>
          <p:cNvSpPr/>
          <p:nvPr/>
        </p:nvSpPr>
        <p:spPr>
          <a:xfrm>
            <a:off x="695400" y="1124744"/>
            <a:ext cx="11089232" cy="1015663"/>
          </a:xfrm>
          <a:prstGeom prst="rect">
            <a:avLst/>
          </a:prstGeom>
          <a:ln>
            <a:solidFill>
              <a:schemeClr val="accent1"/>
            </a:solidFill>
          </a:ln>
        </p:spPr>
        <p:txBody>
          <a:bodyPr wrap="square">
            <a:spAutoFit/>
          </a:bodyPr>
          <a:lstStyle/>
          <a:p>
            <a:pPr>
              <a:lnSpc>
                <a:spcPts val="3600"/>
              </a:lnSpc>
            </a:pPr>
            <a:r>
              <a:rPr lang="en-US" altLang="zh-CN" sz="2400" kern="0" dirty="0">
                <a:latin typeface="Times New Roman" panose="02020603050405020304" pitchFamily="18" charset="0"/>
                <a:ea typeface="仿宋_GB2312"/>
              </a:rPr>
              <a:t>4</a:t>
            </a:r>
            <a:r>
              <a:rPr lang="zh-CN" altLang="en-US" sz="2400" kern="0" dirty="0">
                <a:latin typeface="Times New Roman" panose="02020603050405020304" pitchFamily="18" charset="0"/>
                <a:ea typeface="仿宋_GB2312"/>
              </a:rPr>
              <a:t>个关键词： </a:t>
            </a:r>
            <a:r>
              <a:rPr lang="zh-CN" altLang="en-US" sz="2400" kern="0" dirty="0">
                <a:solidFill>
                  <a:srgbClr val="FF0000"/>
                </a:solidFill>
                <a:latin typeface="Times New Roman" panose="02020603050405020304" pitchFamily="18" charset="0"/>
                <a:ea typeface="仿宋_GB2312"/>
              </a:rPr>
              <a:t>自动化控制、紧急停车系统、泄压设施、空分装置</a:t>
            </a:r>
            <a:r>
              <a:rPr lang="zh-CN" altLang="en-US" sz="2400" kern="0" dirty="0">
                <a:latin typeface="Times New Roman" panose="02020603050405020304" pitchFamily="18" charset="0"/>
                <a:ea typeface="仿宋_GB2312"/>
              </a:rPr>
              <a:t>。新增加的以下两点：</a:t>
            </a:r>
            <a:endParaRPr lang="zh-CN" altLang="en-US" sz="2400" dirty="0">
              <a:solidFill>
                <a:srgbClr val="FF0000"/>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50741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4.4</a:t>
            </a:r>
            <a:r>
              <a:rPr lang="zh-CN" altLang="en-US" sz="2400" kern="0" dirty="0">
                <a:latin typeface="黑体" panose="02010609060101010101" pitchFamily="49" charset="-122"/>
                <a:ea typeface="黑体" panose="02010609060101010101" pitchFamily="49" charset="-122"/>
                <a:cs typeface="Times New Roman" panose="02020603050405020304" pitchFamily="18" charset="0"/>
              </a:rPr>
              <a:t>工艺运行管理</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509568" y="2132856"/>
            <a:ext cx="11089232" cy="3323987"/>
          </a:xfrm>
          <a:prstGeom prst="rect">
            <a:avLst/>
          </a:prstGeom>
          <a:ln>
            <a:solidFill>
              <a:schemeClr val="accent1"/>
            </a:solidFill>
          </a:ln>
        </p:spPr>
        <p:txBody>
          <a:bodyPr wrap="square">
            <a:spAutoFit/>
          </a:bodyPr>
          <a:lstStyle/>
          <a:p>
            <a:pPr>
              <a:lnSpc>
                <a:spcPts val="3600"/>
              </a:lnSpc>
            </a:pPr>
            <a:r>
              <a:rPr lang="en-US" altLang="zh-CN" sz="2400" dirty="0"/>
              <a:t>        1.</a:t>
            </a:r>
            <a:r>
              <a:rPr lang="zh-CN" altLang="zh-CN" sz="2400" dirty="0"/>
              <a:t>现场表指示数值、</a:t>
            </a:r>
            <a:r>
              <a:rPr lang="en-US" altLang="zh-CN" sz="2400" dirty="0"/>
              <a:t>DCS</a:t>
            </a:r>
            <a:r>
              <a:rPr lang="zh-CN" altLang="zh-CN" sz="2400" dirty="0"/>
              <a:t>控制值与工艺卡片</a:t>
            </a:r>
            <a:r>
              <a:rPr lang="zh-CN" altLang="zh-CN" sz="2400" dirty="0">
                <a:solidFill>
                  <a:srgbClr val="FF0000"/>
                </a:solidFill>
              </a:rPr>
              <a:t>控制值</a:t>
            </a:r>
            <a:r>
              <a:rPr lang="zh-CN" altLang="zh-CN" sz="2400" dirty="0"/>
              <a:t>应保持一致。</a:t>
            </a:r>
            <a:endParaRPr lang="en-US" altLang="zh-CN" sz="2400" dirty="0"/>
          </a:p>
          <a:p>
            <a:pPr>
              <a:lnSpc>
                <a:spcPts val="3600"/>
              </a:lnSpc>
            </a:pPr>
            <a:r>
              <a:rPr lang="en-US" altLang="zh-CN" sz="2400" dirty="0"/>
              <a:t>        2.</a:t>
            </a:r>
            <a:r>
              <a:rPr lang="zh-CN" altLang="zh-CN" sz="2400" dirty="0"/>
              <a:t>企业应建立岗位操作记录，对运行工况定时进行监测、检查，并及时处置</a:t>
            </a:r>
            <a:r>
              <a:rPr lang="zh-CN" altLang="zh-CN" sz="2400" dirty="0">
                <a:solidFill>
                  <a:srgbClr val="FF0000"/>
                </a:solidFill>
              </a:rPr>
              <a:t>工艺报警</a:t>
            </a:r>
            <a:r>
              <a:rPr lang="zh-CN" altLang="zh-CN" sz="2400" dirty="0"/>
              <a:t>并记录。</a:t>
            </a:r>
            <a:endParaRPr lang="en-US" altLang="zh-CN" sz="2400" dirty="0"/>
          </a:p>
          <a:p>
            <a:pPr>
              <a:lnSpc>
                <a:spcPts val="3600"/>
              </a:lnSpc>
            </a:pPr>
            <a:r>
              <a:rPr lang="en-US" altLang="zh-CN" sz="2400" dirty="0"/>
              <a:t>        3.</a:t>
            </a:r>
            <a:r>
              <a:rPr lang="zh-CN" altLang="zh-CN" sz="2400" dirty="0"/>
              <a:t>摘除</a:t>
            </a:r>
            <a:r>
              <a:rPr lang="zh-CN" altLang="zh-CN" sz="2400" dirty="0">
                <a:solidFill>
                  <a:srgbClr val="FF0000"/>
                </a:solidFill>
              </a:rPr>
              <a:t>联锁</a:t>
            </a:r>
            <a:r>
              <a:rPr lang="zh-CN" altLang="zh-CN" sz="2400" dirty="0"/>
              <a:t>有审批手续，有安全措施；恢复联锁按规定程序进行。</a:t>
            </a:r>
            <a:endParaRPr lang="en-US" altLang="zh-CN" sz="2400" dirty="0"/>
          </a:p>
          <a:p>
            <a:pPr>
              <a:lnSpc>
                <a:spcPts val="3600"/>
              </a:lnSpc>
            </a:pPr>
            <a:r>
              <a:rPr lang="en-US" altLang="zh-CN" sz="2400" dirty="0"/>
              <a:t>        4.</a:t>
            </a:r>
            <a:r>
              <a:rPr lang="zh-CN" altLang="zh-CN" sz="2400" dirty="0"/>
              <a:t>当工艺路线、控制参数、原辅料等发生</a:t>
            </a:r>
            <a:r>
              <a:rPr lang="zh-CN" altLang="zh-CN" sz="2400" dirty="0">
                <a:solidFill>
                  <a:srgbClr val="FF0000"/>
                </a:solidFill>
              </a:rPr>
              <a:t>变更</a:t>
            </a:r>
            <a:r>
              <a:rPr lang="zh-CN" altLang="zh-CN" sz="2400" dirty="0"/>
              <a:t>时，应严格执行变更管理制度，开展变更安全风险分析；变更后应对相关操作规程进行修订，并对相关人员进行培训</a:t>
            </a:r>
            <a:r>
              <a:rPr lang="zh-CN" altLang="en-US" sz="2400" dirty="0"/>
              <a:t>。</a:t>
            </a:r>
            <a:endParaRPr lang="zh-CN" altLang="en-US" sz="2400" dirty="0">
              <a:solidFill>
                <a:srgbClr val="FF0000"/>
              </a:solidFill>
            </a:endParaRPr>
          </a:p>
        </p:txBody>
      </p:sp>
      <p:sp>
        <p:nvSpPr>
          <p:cNvPr id="7" name="矩形 6"/>
          <p:cNvSpPr/>
          <p:nvPr/>
        </p:nvSpPr>
        <p:spPr>
          <a:xfrm>
            <a:off x="509568" y="1362834"/>
            <a:ext cx="11089232" cy="553998"/>
          </a:xfrm>
          <a:prstGeom prst="rect">
            <a:avLst/>
          </a:prstGeom>
          <a:ln>
            <a:solidFill>
              <a:schemeClr val="accent1"/>
            </a:solidFill>
          </a:ln>
        </p:spPr>
        <p:txBody>
          <a:bodyPr wrap="square">
            <a:spAutoFit/>
          </a:bodyPr>
          <a:lstStyle/>
          <a:p>
            <a:pPr>
              <a:lnSpc>
                <a:spcPts val="3600"/>
              </a:lnSpc>
            </a:pPr>
            <a:r>
              <a:rPr lang="en-US" altLang="zh-CN" sz="2400" kern="0" dirty="0">
                <a:latin typeface="Times New Roman" panose="02020603050405020304" pitchFamily="18" charset="0"/>
                <a:ea typeface="仿宋_GB2312"/>
              </a:rPr>
              <a:t>4</a:t>
            </a:r>
            <a:r>
              <a:rPr lang="zh-CN" altLang="en-US" sz="2400" kern="0" dirty="0">
                <a:latin typeface="Times New Roman" panose="02020603050405020304" pitchFamily="18" charset="0"/>
                <a:ea typeface="仿宋_GB2312"/>
              </a:rPr>
              <a:t>个关键词：</a:t>
            </a:r>
            <a:r>
              <a:rPr lang="zh-CN" altLang="zh-CN" sz="2400" dirty="0">
                <a:solidFill>
                  <a:srgbClr val="FF0000"/>
                </a:solidFill>
              </a:rPr>
              <a:t>控制</a:t>
            </a:r>
            <a:r>
              <a:rPr lang="zh-CN" altLang="en-US" sz="2400" dirty="0">
                <a:solidFill>
                  <a:srgbClr val="FF0000"/>
                </a:solidFill>
              </a:rPr>
              <a:t>值、</a:t>
            </a:r>
            <a:r>
              <a:rPr lang="zh-CN" altLang="zh-CN" sz="2400" dirty="0">
                <a:solidFill>
                  <a:srgbClr val="FF0000"/>
                </a:solidFill>
              </a:rPr>
              <a:t>工艺报警</a:t>
            </a:r>
            <a:r>
              <a:rPr lang="zh-CN" altLang="en-US" sz="2400" dirty="0">
                <a:solidFill>
                  <a:srgbClr val="FF0000"/>
                </a:solidFill>
              </a:rPr>
              <a:t>、</a:t>
            </a:r>
            <a:r>
              <a:rPr lang="zh-CN" altLang="zh-CN" sz="2400" dirty="0">
                <a:solidFill>
                  <a:srgbClr val="FF0000"/>
                </a:solidFill>
              </a:rPr>
              <a:t>联锁</a:t>
            </a:r>
            <a:r>
              <a:rPr lang="zh-CN" altLang="en-US" sz="2400" dirty="0">
                <a:solidFill>
                  <a:srgbClr val="FF0000"/>
                </a:solidFill>
              </a:rPr>
              <a:t>投切、工艺</a:t>
            </a:r>
            <a:r>
              <a:rPr lang="zh-CN" altLang="zh-CN" sz="2400" dirty="0">
                <a:solidFill>
                  <a:srgbClr val="FF0000"/>
                </a:solidFill>
              </a:rPr>
              <a:t>变更</a:t>
            </a:r>
            <a:r>
              <a:rPr lang="zh-CN" altLang="en-US" sz="2400" dirty="0">
                <a:solidFill>
                  <a:srgbClr val="FF0000"/>
                </a:solidFill>
              </a:rPr>
              <a:t>。</a:t>
            </a:r>
            <a:endParaRPr lang="zh-CN" altLang="en-US" sz="2400" dirty="0">
              <a:solidFill>
                <a:srgbClr val="FF0000"/>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50741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4.5</a:t>
            </a:r>
            <a:r>
              <a:rPr lang="zh-CN" altLang="en-US" sz="2400" kern="0" dirty="0">
                <a:latin typeface="黑体" panose="02010609060101010101" pitchFamily="49" charset="-122"/>
                <a:ea typeface="黑体" panose="02010609060101010101" pitchFamily="49" charset="-122"/>
              </a:rPr>
              <a:t>现场工艺安全</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52965" y="1901300"/>
            <a:ext cx="11089232" cy="1477328"/>
          </a:xfrm>
          <a:prstGeom prst="rect">
            <a:avLst/>
          </a:prstGeom>
          <a:ln>
            <a:solidFill>
              <a:schemeClr val="accent1"/>
            </a:solidFill>
          </a:ln>
        </p:spPr>
        <p:txBody>
          <a:bodyPr wrap="square">
            <a:spAutoFit/>
          </a:bodyPr>
          <a:lstStyle/>
          <a:p>
            <a:pPr>
              <a:lnSpc>
                <a:spcPts val="3600"/>
              </a:lnSpc>
            </a:pPr>
            <a:r>
              <a:rPr lang="en-US" altLang="zh-CN" sz="2400" dirty="0"/>
              <a:t>       1.</a:t>
            </a:r>
            <a:r>
              <a:rPr lang="zh-CN" altLang="zh-CN" sz="2400" dirty="0"/>
              <a:t>不同的</a:t>
            </a:r>
            <a:r>
              <a:rPr lang="zh-CN" altLang="zh-CN" sz="2400" dirty="0">
                <a:solidFill>
                  <a:srgbClr val="FF0000"/>
                </a:solidFill>
              </a:rPr>
              <a:t>工艺尾气</a:t>
            </a:r>
            <a:r>
              <a:rPr lang="zh-CN" altLang="zh-CN" sz="2400" dirty="0"/>
              <a:t>排入同一尾气处理系统，应进行安全风险分析；</a:t>
            </a:r>
            <a:br>
              <a:rPr lang="en-US" altLang="zh-CN" sz="2400" dirty="0"/>
            </a:br>
            <a:r>
              <a:rPr lang="en-US" altLang="zh-CN" sz="2400" dirty="0"/>
              <a:t>       2.</a:t>
            </a:r>
            <a:r>
              <a:rPr lang="zh-CN" altLang="zh-CN" sz="2400" dirty="0"/>
              <a:t>使用多个化学品储罐</a:t>
            </a:r>
            <a:r>
              <a:rPr lang="zh-CN" altLang="zh-CN" sz="2400" dirty="0">
                <a:solidFill>
                  <a:srgbClr val="FF0000"/>
                </a:solidFill>
              </a:rPr>
              <a:t>尾气联通回收</a:t>
            </a:r>
            <a:r>
              <a:rPr lang="zh-CN" altLang="zh-CN" sz="2400" dirty="0"/>
              <a:t>系统的，需经安全论证合格后方可投用。严禁将混合后可能发生化学反应并形成爆炸性混合气体的几种气体混合排放。</a:t>
            </a:r>
            <a:endParaRPr lang="zh-CN" altLang="en-US" sz="2400" dirty="0">
              <a:solidFill>
                <a:srgbClr val="FF0000"/>
              </a:solidFill>
            </a:endParaRPr>
          </a:p>
        </p:txBody>
      </p:sp>
      <p:sp>
        <p:nvSpPr>
          <p:cNvPr id="5" name="矩形 4"/>
          <p:cNvSpPr/>
          <p:nvPr/>
        </p:nvSpPr>
        <p:spPr>
          <a:xfrm>
            <a:off x="623392" y="3573016"/>
            <a:ext cx="11089232" cy="1891993"/>
          </a:xfrm>
          <a:prstGeom prst="rect">
            <a:avLst/>
          </a:prstGeom>
          <a:ln>
            <a:solidFill>
              <a:schemeClr val="accent1"/>
            </a:solidFill>
          </a:ln>
        </p:spPr>
        <p:txBody>
          <a:bodyPr wrap="square">
            <a:spAutoFit/>
          </a:bodyPr>
          <a:lstStyle/>
          <a:p>
            <a:pPr algn="just">
              <a:lnSpc>
                <a:spcPts val="3600"/>
              </a:lnSpc>
              <a:spcAft>
                <a:spcPts val="0"/>
              </a:spcAft>
            </a:pPr>
            <a:r>
              <a:rPr lang="zh-CN" altLang="en-US" sz="2400" kern="0" dirty="0">
                <a:latin typeface="Times New Roman" panose="02020603050405020304" pitchFamily="18" charset="0"/>
                <a:ea typeface="仿宋_GB2312"/>
                <a:cs typeface="Times New Roman" panose="02020603050405020304" pitchFamily="18" charset="0"/>
              </a:rPr>
              <a:t>       依据：</a:t>
            </a:r>
            <a:endParaRPr lang="en-US" altLang="zh-CN" sz="2400" kern="0" dirty="0">
              <a:latin typeface="Times New Roman" panose="02020603050405020304" pitchFamily="18" charset="0"/>
              <a:ea typeface="仿宋_GB2312"/>
              <a:cs typeface="Times New Roman" panose="02020603050405020304" pitchFamily="18" charset="0"/>
            </a:endParaRPr>
          </a:p>
          <a:p>
            <a:pPr algn="just">
              <a:lnSpc>
                <a:spcPts val="3600"/>
              </a:lnSpc>
              <a:spcAft>
                <a:spcPts val="0"/>
              </a:spcAft>
            </a:pPr>
            <a:r>
              <a:rPr lang="en-US" altLang="zh-CN" sz="2400" kern="0" dirty="0">
                <a:latin typeface="Times New Roman" panose="02020603050405020304" pitchFamily="18" charset="0"/>
                <a:ea typeface="仿宋_GB2312"/>
                <a:cs typeface="Times New Roman" panose="02020603050405020304" pitchFamily="18" charset="0"/>
              </a:rPr>
              <a:t>    </a:t>
            </a:r>
            <a:r>
              <a:rPr lang="zh-CN" altLang="zh-CN" sz="2400" kern="0" dirty="0">
                <a:latin typeface="Times New Roman" panose="02020603050405020304" pitchFamily="18" charset="0"/>
                <a:ea typeface="仿宋_GB2312"/>
                <a:cs typeface="Times New Roman" panose="02020603050405020304" pitchFamily="18" charset="0"/>
              </a:rPr>
              <a:t>《国家安全监管总局关于进一步加强化学品罐区安全管理的通知》（安监总管三〔</a:t>
            </a:r>
            <a:r>
              <a:rPr lang="en-US" altLang="zh-CN" sz="2400" kern="0" dirty="0">
                <a:latin typeface="Times New Roman" panose="02020603050405020304" pitchFamily="18" charset="0"/>
                <a:ea typeface="仿宋_GB2312"/>
                <a:cs typeface="Times New Roman" panose="02020603050405020304" pitchFamily="18" charset="0"/>
              </a:rPr>
              <a:t>2014</a:t>
            </a:r>
            <a:r>
              <a:rPr lang="zh-CN" altLang="zh-CN" sz="2400" kern="0" dirty="0">
                <a:latin typeface="Times New Roman" panose="02020603050405020304" pitchFamily="18" charset="0"/>
                <a:ea typeface="仿宋_GB2312"/>
                <a:cs typeface="Times New Roman" panose="02020603050405020304" pitchFamily="18" charset="0"/>
              </a:rPr>
              <a:t>〕</a:t>
            </a:r>
            <a:r>
              <a:rPr lang="en-US" altLang="zh-CN" sz="2400" kern="0" dirty="0">
                <a:latin typeface="Times New Roman" panose="02020603050405020304" pitchFamily="18" charset="0"/>
                <a:ea typeface="仿宋_GB2312"/>
                <a:cs typeface="Times New Roman" panose="02020603050405020304" pitchFamily="18" charset="0"/>
              </a:rPr>
              <a:t>68</a:t>
            </a:r>
            <a:r>
              <a:rPr lang="zh-CN" altLang="zh-CN" sz="2400" kern="0" dirty="0">
                <a:latin typeface="Times New Roman" panose="02020603050405020304" pitchFamily="18" charset="0"/>
                <a:ea typeface="仿宋_GB2312"/>
                <a:cs typeface="Times New Roman" panose="02020603050405020304" pitchFamily="18" charset="0"/>
              </a:rPr>
              <a:t>号）</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a:p>
            <a:pPr>
              <a:lnSpc>
                <a:spcPts val="3600"/>
              </a:lnSpc>
            </a:pPr>
            <a:r>
              <a:rPr lang="en-US" altLang="zh-CN" sz="2400" kern="0" dirty="0">
                <a:latin typeface="Times New Roman" panose="02020603050405020304" pitchFamily="18" charset="0"/>
                <a:ea typeface="仿宋_GB2312"/>
                <a:cs typeface="Times New Roman" panose="02020603050405020304" pitchFamily="18" charset="0"/>
              </a:rPr>
              <a:t>     </a:t>
            </a:r>
            <a:r>
              <a:rPr lang="zh-CN" altLang="zh-CN" sz="2400" kern="0" dirty="0">
                <a:latin typeface="Times New Roman" panose="02020603050405020304" pitchFamily="18" charset="0"/>
                <a:ea typeface="仿宋_GB2312"/>
                <a:cs typeface="Times New Roman" panose="02020603050405020304" pitchFamily="18" charset="0"/>
              </a:rPr>
              <a:t>《石油化工企业设计防火标准（</a:t>
            </a:r>
            <a:r>
              <a:rPr lang="en-US" altLang="zh-CN" sz="2400" kern="0" dirty="0">
                <a:latin typeface="Times New Roman" panose="02020603050405020304" pitchFamily="18" charset="0"/>
                <a:ea typeface="仿宋_GB2312"/>
              </a:rPr>
              <a:t>2018</a:t>
            </a:r>
            <a:r>
              <a:rPr lang="zh-CN" altLang="zh-CN" sz="2400" kern="0" dirty="0">
                <a:latin typeface="Times New Roman" panose="02020603050405020304" pitchFamily="18" charset="0"/>
                <a:ea typeface="仿宋_GB2312"/>
                <a:cs typeface="Times New Roman" panose="02020603050405020304" pitchFamily="18" charset="0"/>
              </a:rPr>
              <a:t>年版）》（</a:t>
            </a:r>
            <a:r>
              <a:rPr lang="en-US" altLang="zh-CN" sz="2400" kern="0" dirty="0">
                <a:latin typeface="Times New Roman" panose="02020603050405020304" pitchFamily="18" charset="0"/>
                <a:ea typeface="仿宋_GB2312"/>
              </a:rPr>
              <a:t>GB 50160-2008</a:t>
            </a:r>
            <a:r>
              <a:rPr lang="zh-CN" altLang="zh-CN" sz="2400" kern="0" dirty="0">
                <a:latin typeface="Times New Roman" panose="02020603050405020304" pitchFamily="18" charset="0"/>
                <a:ea typeface="仿宋_GB2312"/>
                <a:cs typeface="Times New Roman" panose="02020603050405020304" pitchFamily="18" charset="0"/>
              </a:rPr>
              <a:t>）第</a:t>
            </a:r>
            <a:r>
              <a:rPr lang="en-US" altLang="zh-CN" sz="2400" kern="0" dirty="0">
                <a:latin typeface="Times New Roman" panose="02020603050405020304" pitchFamily="18" charset="0"/>
                <a:ea typeface="仿宋_GB2312"/>
              </a:rPr>
              <a:t>5.5.14</a:t>
            </a:r>
            <a:r>
              <a:rPr lang="zh-CN" altLang="zh-CN" sz="2400" kern="0" dirty="0">
                <a:latin typeface="Times New Roman" panose="02020603050405020304" pitchFamily="18" charset="0"/>
                <a:ea typeface="仿宋_GB2312"/>
                <a:cs typeface="Times New Roman" panose="02020603050405020304" pitchFamily="18" charset="0"/>
              </a:rPr>
              <a:t>条</a:t>
            </a:r>
            <a:r>
              <a:rPr lang="zh-CN" altLang="en-US" sz="2400" kern="0" dirty="0">
                <a:latin typeface="Times New Roman" panose="02020603050405020304" pitchFamily="18" charset="0"/>
                <a:ea typeface="仿宋_GB2312"/>
                <a:cs typeface="Times New Roman" panose="02020603050405020304" pitchFamily="18" charset="0"/>
              </a:rPr>
              <a:t>。</a:t>
            </a:r>
            <a:endParaRPr lang="zh-CN" altLang="en-US" sz="2400" dirty="0"/>
          </a:p>
        </p:txBody>
      </p:sp>
      <p:sp>
        <p:nvSpPr>
          <p:cNvPr id="7" name="矩形 6"/>
          <p:cNvSpPr/>
          <p:nvPr/>
        </p:nvSpPr>
        <p:spPr>
          <a:xfrm>
            <a:off x="623392" y="1196752"/>
            <a:ext cx="11089232" cy="553998"/>
          </a:xfrm>
          <a:prstGeom prst="rect">
            <a:avLst/>
          </a:prstGeom>
          <a:ln>
            <a:solidFill>
              <a:schemeClr val="accent1"/>
            </a:solidFill>
          </a:ln>
        </p:spPr>
        <p:txBody>
          <a:bodyPr wrap="square">
            <a:spAutoFit/>
          </a:bodyPr>
          <a:lstStyle/>
          <a:p>
            <a:pPr>
              <a:lnSpc>
                <a:spcPts val="3600"/>
              </a:lnSpc>
            </a:pPr>
            <a:r>
              <a:rPr lang="en-US" altLang="zh-CN" sz="2400" kern="0" dirty="0">
                <a:latin typeface="Times New Roman" panose="02020603050405020304" pitchFamily="18" charset="0"/>
                <a:ea typeface="仿宋_GB2312"/>
              </a:rPr>
              <a:t>4</a:t>
            </a:r>
            <a:r>
              <a:rPr lang="zh-CN" altLang="en-US" sz="2400" kern="0" dirty="0">
                <a:latin typeface="Times New Roman" panose="02020603050405020304" pitchFamily="18" charset="0"/>
                <a:ea typeface="仿宋_GB2312"/>
              </a:rPr>
              <a:t>个关键词：</a:t>
            </a:r>
            <a:r>
              <a:rPr lang="zh-CN" altLang="en-US" sz="2400" dirty="0">
                <a:solidFill>
                  <a:srgbClr val="FF0000"/>
                </a:solidFill>
              </a:rPr>
              <a:t>尾气处理、尾气联通回收。</a:t>
            </a:r>
            <a:endParaRPr lang="zh-CN" altLang="en-US" sz="2400" dirty="0">
              <a:solidFill>
                <a:srgbClr val="FF0000"/>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67408" y="2348880"/>
            <a:ext cx="10776520" cy="2862322"/>
          </a:xfrm>
          <a:prstGeom prst="rect">
            <a:avLst/>
          </a:prstGeom>
          <a:ln w="12700">
            <a:solidFill>
              <a:schemeClr val="tx1"/>
            </a:solidFill>
          </a:ln>
        </p:spPr>
        <p:txBody>
          <a:bodyPr wrap="square">
            <a:spAutoFit/>
          </a:bodyPr>
          <a:lstStyle/>
          <a:p>
            <a:pPr>
              <a:lnSpc>
                <a:spcPts val="3600"/>
              </a:lnSpc>
            </a:pPr>
            <a:r>
              <a:rPr lang="zh-CN" altLang="en-US" sz="2400" dirty="0"/>
              <a:t>       切实加强环保尾气系统改建项目的安全风险评估。环保部门要研究出台新建、改建环保尾气系统安全风险评估管理办法，督促企业科学设计与建设、改造环保尾气系统，加强尾气系统的变更管理。企业要聘请工艺、自动控制等专家对所有涉及环保尾气系统新建、改造工程，从原生产装置、控制手段、操作方式、人员资质等方面开展安全风险辨识，实施有效管控，严防环保隐患转化成安全生产隐患，导致生产安全事故发生。</a:t>
            </a:r>
            <a:endParaRPr lang="zh-CN" altLang="en-US" sz="2200" dirty="0"/>
          </a:p>
        </p:txBody>
      </p:sp>
      <p:sp>
        <p:nvSpPr>
          <p:cNvPr id="3" name="文本框 2"/>
          <p:cNvSpPr txBox="1"/>
          <p:nvPr/>
        </p:nvSpPr>
        <p:spPr>
          <a:xfrm>
            <a:off x="623392" y="1628800"/>
            <a:ext cx="11233248" cy="523220"/>
          </a:xfrm>
          <a:prstGeom prst="rect">
            <a:avLst/>
          </a:prstGeom>
          <a:noFill/>
        </p:spPr>
        <p:txBody>
          <a:bodyPr wrap="square" rtlCol="0">
            <a:spAutoFit/>
          </a:bodyPr>
          <a:lstStyle/>
          <a:p>
            <a:r>
              <a:rPr lang="zh-CN" altLang="en-US" sz="2800" dirty="0">
                <a:solidFill>
                  <a:srgbClr val="FF0000"/>
                </a:solidFill>
                <a:latin typeface="黑体" panose="02010609060101010101" pitchFamily="49" charset="-122"/>
                <a:ea typeface="黑体" panose="02010609060101010101" pitchFamily="49" charset="-122"/>
              </a:rPr>
              <a:t>连云港聚鑫生物科技有限公司“</a:t>
            </a:r>
            <a:r>
              <a:rPr lang="en-US" altLang="zh-CN" sz="2800" dirty="0">
                <a:solidFill>
                  <a:srgbClr val="FF0000"/>
                </a:solidFill>
                <a:latin typeface="黑体" panose="02010609060101010101" pitchFamily="49" charset="-122"/>
                <a:ea typeface="黑体" panose="02010609060101010101" pitchFamily="49" charset="-122"/>
              </a:rPr>
              <a:t>12•9”</a:t>
            </a:r>
            <a:r>
              <a:rPr lang="zh-CN" altLang="en-US" sz="2800" dirty="0">
                <a:solidFill>
                  <a:srgbClr val="FF0000"/>
                </a:solidFill>
                <a:latin typeface="黑体" panose="02010609060101010101" pitchFamily="49" charset="-122"/>
                <a:ea typeface="黑体" panose="02010609060101010101" pitchFamily="49" charset="-122"/>
              </a:rPr>
              <a:t>爆炸事故事故通报要求：</a:t>
            </a:r>
            <a:endParaRPr lang="zh-CN" altLang="en-US" sz="2800" dirty="0">
              <a:solidFill>
                <a:srgbClr val="FF0000"/>
              </a:solidFill>
              <a:latin typeface="黑体" panose="02010609060101010101" pitchFamily="49" charset="-122"/>
              <a:ea typeface="黑体" panose="02010609060101010101" pitchFamily="49" charset="-122"/>
            </a:endParaRPr>
          </a:p>
        </p:txBody>
      </p:sp>
      <p:sp>
        <p:nvSpPr>
          <p:cNvPr id="5"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943872" y="476478"/>
            <a:ext cx="250741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4.5</a:t>
            </a:r>
            <a:r>
              <a:rPr lang="zh-CN" altLang="en-US" sz="2400" kern="0" dirty="0">
                <a:latin typeface="黑体" panose="02010609060101010101" pitchFamily="49" charset="-122"/>
                <a:ea typeface="黑体" panose="02010609060101010101" pitchFamily="49" charset="-122"/>
              </a:rPr>
              <a:t>现场工艺安全</a:t>
            </a:r>
            <a:endParaRPr lang="zh-CN" altLang="en-US" sz="24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2206" y="1653771"/>
            <a:ext cx="7566423" cy="4708981"/>
          </a:xfrm>
          <a:prstGeom prst="rect">
            <a:avLst/>
          </a:prstGeom>
          <a:ln w="12700">
            <a:solidFill>
              <a:schemeClr val="tx1"/>
            </a:solidFill>
          </a:ln>
        </p:spPr>
        <p:txBody>
          <a:bodyPr wrap="square">
            <a:spAutoFit/>
          </a:bodyPr>
          <a:lstStyle/>
          <a:p>
            <a:pPr>
              <a:lnSpc>
                <a:spcPts val="3600"/>
              </a:lnSpc>
            </a:pPr>
            <a:r>
              <a:rPr lang="zh-CN" altLang="en-US" sz="2000" dirty="0"/>
              <a:t>       </a:t>
            </a:r>
            <a:r>
              <a:rPr lang="en-US" altLang="zh-CN" sz="2000" dirty="0"/>
              <a:t>2016</a:t>
            </a:r>
            <a:r>
              <a:rPr lang="zh-CN" altLang="en-US" sz="2000" dirty="0"/>
              <a:t>年</a:t>
            </a:r>
            <a:r>
              <a:rPr lang="en-US" altLang="zh-CN" sz="2000" dirty="0"/>
              <a:t>4</a:t>
            </a:r>
            <a:r>
              <a:rPr lang="zh-CN" altLang="en-US" sz="2000" dirty="0"/>
              <a:t>月</a:t>
            </a:r>
            <a:r>
              <a:rPr lang="en-US" altLang="zh-CN" sz="2000" dirty="0"/>
              <a:t>1</a:t>
            </a:r>
            <a:r>
              <a:rPr lang="zh-CN" altLang="en-US" sz="2000" dirty="0"/>
              <a:t>日，</a:t>
            </a:r>
            <a:r>
              <a:rPr lang="zh-CN" altLang="zh-CN" sz="2000" dirty="0"/>
              <a:t>河北省邯郸市大名县福泰生物科技有限公司发生一起硫化氢中毒事故，造成</a:t>
            </a:r>
            <a:r>
              <a:rPr lang="en-US" altLang="zh-CN" sz="2000" dirty="0"/>
              <a:t>3</a:t>
            </a:r>
            <a:r>
              <a:rPr lang="zh-CN" altLang="zh-CN" sz="2000" dirty="0"/>
              <a:t>人死亡，</a:t>
            </a:r>
            <a:r>
              <a:rPr lang="en-US" altLang="zh-CN" sz="2000" dirty="0"/>
              <a:t>3</a:t>
            </a:r>
            <a:r>
              <a:rPr lang="zh-CN" altLang="zh-CN" sz="2000" dirty="0"/>
              <a:t>人受伤。事故的直接原因是：</a:t>
            </a:r>
            <a:r>
              <a:rPr lang="zh-CN" altLang="zh-CN" sz="2000" dirty="0">
                <a:solidFill>
                  <a:srgbClr val="FF0000"/>
                </a:solidFill>
              </a:rPr>
              <a:t>企业在排放试生产产生的硫化钠废水时未开启尾气吸收塔，导致含有硫化钠的碱性废水与废水池中存有的酸性废水反应释放出硫化氢气体。硫化氢经废气总管回串至车间抽滤槽并逸散，致使在附近作业的</a:t>
            </a:r>
            <a:r>
              <a:rPr lang="en-US" altLang="zh-CN" sz="2000" dirty="0">
                <a:solidFill>
                  <a:srgbClr val="FF0000"/>
                </a:solidFill>
              </a:rPr>
              <a:t>1</a:t>
            </a:r>
            <a:r>
              <a:rPr lang="zh-CN" altLang="zh-CN" sz="2000" dirty="0">
                <a:solidFill>
                  <a:srgbClr val="FF0000"/>
                </a:solidFill>
              </a:rPr>
              <a:t>名人员中毒；施救人员在未采取任何防护措施的情况下盲目施救，导致事故后果扩大。</a:t>
            </a:r>
            <a:r>
              <a:rPr lang="zh-CN" altLang="en-US" sz="2000" dirty="0"/>
              <a:t>间接原因：</a:t>
            </a:r>
            <a:r>
              <a:rPr lang="zh-CN" altLang="zh-CN" sz="2000" dirty="0"/>
              <a:t>工艺设计不合理，存有严重缺陷，废水池废气与装置废气共用吸收塔，埋下事故隐患。含硫化钠废碱水与水洗废酸水经同一废水罐、排水泵、管道，排入同一废水池，一旦两种废水相混，必然产生硫化氢。 </a:t>
            </a:r>
            <a:endParaRPr lang="zh-CN" altLang="en-US" sz="2000" dirty="0"/>
          </a:p>
        </p:txBody>
      </p:sp>
      <p:sp>
        <p:nvSpPr>
          <p:cNvPr id="3" name="文本框 2"/>
          <p:cNvSpPr txBox="1"/>
          <p:nvPr/>
        </p:nvSpPr>
        <p:spPr>
          <a:xfrm>
            <a:off x="473793" y="1192106"/>
            <a:ext cx="11233248" cy="461665"/>
          </a:xfrm>
          <a:prstGeom prst="rect">
            <a:avLst/>
          </a:prstGeom>
          <a:noFill/>
        </p:spPr>
        <p:txBody>
          <a:bodyPr wrap="square" rtlCol="0">
            <a:spAutoFit/>
          </a:bodyPr>
          <a:lstStyle/>
          <a:p>
            <a:r>
              <a:rPr lang="zh-CN" altLang="en-US" sz="2400" dirty="0">
                <a:solidFill>
                  <a:srgbClr val="FF0000"/>
                </a:solidFill>
                <a:latin typeface="黑体" panose="02010609060101010101" pitchFamily="49" charset="-122"/>
                <a:ea typeface="黑体" panose="02010609060101010101" pitchFamily="49" charset="-122"/>
              </a:rPr>
              <a:t>大名县福泰生物科技有限公司</a:t>
            </a:r>
            <a:r>
              <a:rPr lang="en-US" altLang="zh-CN" sz="2400" dirty="0">
                <a:solidFill>
                  <a:srgbClr val="FF0000"/>
                </a:solidFill>
                <a:latin typeface="黑体" panose="02010609060101010101" pitchFamily="49" charset="-122"/>
                <a:ea typeface="黑体" panose="02010609060101010101" pitchFamily="49" charset="-122"/>
              </a:rPr>
              <a:t>4</a:t>
            </a:r>
            <a:r>
              <a:rPr lang="en-US" altLang="zh-CN" sz="2400" dirty="0">
                <a:solidFill>
                  <a:srgbClr val="FF0000"/>
                </a:solidFill>
                <a:latin typeface="宋体" panose="02010600030101010101" pitchFamily="2" charset="-122"/>
                <a:ea typeface="宋体" panose="02010600030101010101" pitchFamily="2" charset="-122"/>
              </a:rPr>
              <a:t>•</a:t>
            </a:r>
            <a:r>
              <a:rPr lang="en-US" altLang="zh-CN" sz="2400" dirty="0">
                <a:solidFill>
                  <a:srgbClr val="FF0000"/>
                </a:solidFill>
                <a:latin typeface="黑体" panose="02010609060101010101" pitchFamily="49" charset="-122"/>
                <a:ea typeface="黑体" panose="02010609060101010101" pitchFamily="49" charset="-122"/>
              </a:rPr>
              <a:t>1</a:t>
            </a:r>
            <a:r>
              <a:rPr lang="zh-CN" altLang="en-US" sz="2400" dirty="0">
                <a:solidFill>
                  <a:srgbClr val="FF0000"/>
                </a:solidFill>
                <a:latin typeface="黑体" panose="02010609060101010101" pitchFamily="49" charset="-122"/>
                <a:ea typeface="黑体" panose="02010609060101010101" pitchFamily="49" charset="-122"/>
              </a:rPr>
              <a:t>中毒事故</a:t>
            </a:r>
            <a:endParaRPr lang="zh-CN" altLang="en-US" sz="2400" dirty="0">
              <a:solidFill>
                <a:srgbClr val="FF0000"/>
              </a:solidFill>
              <a:latin typeface="黑体" panose="02010609060101010101" pitchFamily="49" charset="-122"/>
              <a:ea typeface="黑体" panose="02010609060101010101" pitchFamily="49" charset="-122"/>
            </a:endParaRPr>
          </a:p>
        </p:txBody>
      </p:sp>
      <p:sp>
        <p:nvSpPr>
          <p:cNvPr id="5"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6" name="矩形 5"/>
          <p:cNvSpPr/>
          <p:nvPr/>
        </p:nvSpPr>
        <p:spPr>
          <a:xfrm>
            <a:off x="4943872" y="476478"/>
            <a:ext cx="250741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4.5</a:t>
            </a:r>
            <a:r>
              <a:rPr lang="zh-CN" altLang="en-US" sz="2400" kern="0" dirty="0">
                <a:latin typeface="黑体" panose="02010609060101010101" pitchFamily="49" charset="-122"/>
                <a:ea typeface="黑体" panose="02010609060101010101" pitchFamily="49" charset="-122"/>
              </a:rPr>
              <a:t>现场工艺安全</a:t>
            </a:r>
            <a:endParaRPr lang="zh-CN" altLang="en-US" sz="2400" dirty="0">
              <a:latin typeface="黑体" panose="02010609060101010101" pitchFamily="49" charset="-122"/>
              <a:ea typeface="黑体" panose="02010609060101010101" pitchFamily="49" charset="-122"/>
            </a:endParaRPr>
          </a:p>
        </p:txBody>
      </p:sp>
      <p:pic>
        <p:nvPicPr>
          <p:cNvPr id="8" name="图片 7"/>
          <p:cNvPicPr>
            <a:picLocks noChangeAspect="1"/>
          </p:cNvPicPr>
          <p:nvPr/>
        </p:nvPicPr>
        <p:blipFill>
          <a:blip r:embed="rId1" cstate="print"/>
          <a:stretch>
            <a:fillRect/>
          </a:stretch>
        </p:blipFill>
        <p:spPr>
          <a:xfrm>
            <a:off x="8184232" y="938143"/>
            <a:ext cx="3672408" cy="5546086"/>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50741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4.5</a:t>
            </a:r>
            <a:r>
              <a:rPr lang="zh-CN" altLang="en-US" sz="2400" kern="0" dirty="0">
                <a:latin typeface="黑体" panose="02010609060101010101" pitchFamily="49" charset="-122"/>
                <a:ea typeface="黑体" panose="02010609060101010101" pitchFamily="49" charset="-122"/>
              </a:rPr>
              <a:t>现场工艺安全</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2074324"/>
            <a:ext cx="11089232" cy="1015663"/>
          </a:xfrm>
          <a:prstGeom prst="rect">
            <a:avLst/>
          </a:prstGeom>
          <a:ln>
            <a:solidFill>
              <a:schemeClr val="accent1"/>
            </a:solidFill>
          </a:ln>
        </p:spPr>
        <p:txBody>
          <a:bodyPr wrap="square">
            <a:spAutoFit/>
          </a:bodyPr>
          <a:lstStyle/>
          <a:p>
            <a:pPr>
              <a:lnSpc>
                <a:spcPts val="3600"/>
              </a:lnSpc>
            </a:pPr>
            <a:r>
              <a:rPr lang="en-US" altLang="zh-CN" sz="2400" dirty="0"/>
              <a:t>        5.</a:t>
            </a:r>
            <a:r>
              <a:rPr lang="zh-CN" altLang="en-US" sz="2400" dirty="0"/>
              <a:t>极度危害和高度危害的介质、甲类可燃气体、液化烃应采取</a:t>
            </a:r>
            <a:r>
              <a:rPr lang="zh-CN" altLang="en-US" sz="2400" dirty="0">
                <a:solidFill>
                  <a:srgbClr val="FF0000"/>
                </a:solidFill>
              </a:rPr>
              <a:t>密闭</a:t>
            </a:r>
            <a:r>
              <a:rPr lang="zh-CN" altLang="en-US" sz="2400" dirty="0"/>
              <a:t>循环取样系统；取样口不得设在有振动的设备或管道上，否则应采取减振措施。</a:t>
            </a:r>
            <a:endParaRPr lang="zh-CN" altLang="en-US" sz="2400" dirty="0"/>
          </a:p>
        </p:txBody>
      </p:sp>
      <p:sp>
        <p:nvSpPr>
          <p:cNvPr id="7" name="矩形 6"/>
          <p:cNvSpPr/>
          <p:nvPr/>
        </p:nvSpPr>
        <p:spPr>
          <a:xfrm>
            <a:off x="652965" y="3356992"/>
            <a:ext cx="11089232" cy="1477328"/>
          </a:xfrm>
          <a:prstGeom prst="rect">
            <a:avLst/>
          </a:prstGeom>
          <a:ln>
            <a:solidFill>
              <a:schemeClr val="accent1"/>
            </a:solidFill>
          </a:ln>
        </p:spPr>
        <p:txBody>
          <a:bodyPr wrap="square">
            <a:spAutoFit/>
          </a:bodyPr>
          <a:lstStyle/>
          <a:p>
            <a:pPr>
              <a:lnSpc>
                <a:spcPts val="3600"/>
              </a:lnSpc>
            </a:pPr>
            <a:r>
              <a:rPr lang="en-US" altLang="zh-CN" sz="2400" dirty="0"/>
              <a:t>        6.</a:t>
            </a:r>
            <a:r>
              <a:rPr lang="zh-CN" altLang="zh-CN" sz="2400" dirty="0"/>
              <a:t>比空气重的可燃气体压缩机厂房的地面不宜设地坑或地沟；厂房内应有防止可燃气体积聚的措施。</a:t>
            </a:r>
            <a:endParaRPr lang="zh-CN" altLang="en-US" sz="2400" dirty="0"/>
          </a:p>
          <a:p>
            <a:pPr>
              <a:lnSpc>
                <a:spcPts val="3600"/>
              </a:lnSpc>
            </a:pPr>
            <a:r>
              <a:rPr lang="en-US" altLang="zh-CN" sz="2400" dirty="0"/>
              <a:t>        7.</a:t>
            </a:r>
            <a:r>
              <a:rPr lang="zh-CN" altLang="zh-CN" sz="2400" dirty="0">
                <a:solidFill>
                  <a:srgbClr val="FF0000"/>
                </a:solidFill>
              </a:rPr>
              <a:t>切水、脱水</a:t>
            </a:r>
            <a:r>
              <a:rPr lang="zh-CN" altLang="zh-CN" sz="2400" dirty="0"/>
              <a:t>作业及其他风险较大的排液作业时，作业人员不得离开现场。</a:t>
            </a:r>
            <a:endParaRPr lang="zh-CN" altLang="en-US" sz="2400" dirty="0"/>
          </a:p>
        </p:txBody>
      </p:sp>
      <p:sp>
        <p:nvSpPr>
          <p:cNvPr id="8" name="矩形 7"/>
          <p:cNvSpPr/>
          <p:nvPr/>
        </p:nvSpPr>
        <p:spPr>
          <a:xfrm>
            <a:off x="623392" y="1196752"/>
            <a:ext cx="11089232" cy="553998"/>
          </a:xfrm>
          <a:prstGeom prst="rect">
            <a:avLst/>
          </a:prstGeom>
          <a:ln>
            <a:solidFill>
              <a:schemeClr val="accent1"/>
            </a:solidFill>
          </a:ln>
        </p:spPr>
        <p:txBody>
          <a:bodyPr wrap="square">
            <a:spAutoFit/>
          </a:bodyPr>
          <a:lstStyle/>
          <a:p>
            <a:pPr>
              <a:lnSpc>
                <a:spcPts val="3600"/>
              </a:lnSpc>
            </a:pPr>
            <a:r>
              <a:rPr lang="en-US" altLang="zh-CN" sz="2400" kern="0" dirty="0">
                <a:latin typeface="Times New Roman" panose="02020603050405020304" pitchFamily="18" charset="0"/>
                <a:ea typeface="仿宋_GB2312"/>
              </a:rPr>
              <a:t>4</a:t>
            </a:r>
            <a:r>
              <a:rPr lang="zh-CN" altLang="en-US" sz="2400" kern="0" dirty="0">
                <a:latin typeface="Times New Roman" panose="02020603050405020304" pitchFamily="18" charset="0"/>
                <a:ea typeface="仿宋_GB2312"/>
              </a:rPr>
              <a:t>个关键词：</a:t>
            </a:r>
            <a:r>
              <a:rPr lang="zh-CN" altLang="en-US" sz="2400" dirty="0">
                <a:solidFill>
                  <a:srgbClr val="FF0000"/>
                </a:solidFill>
              </a:rPr>
              <a:t>密闭回收</a:t>
            </a:r>
            <a:r>
              <a:rPr lang="en-US" altLang="zh-CN" sz="2400" dirty="0">
                <a:solidFill>
                  <a:srgbClr val="FF0000"/>
                </a:solidFill>
              </a:rPr>
              <a:t>/</a:t>
            </a:r>
            <a:r>
              <a:rPr lang="zh-CN" altLang="en-US" sz="2400" dirty="0">
                <a:solidFill>
                  <a:srgbClr val="FF0000"/>
                </a:solidFill>
              </a:rPr>
              <a:t>采样、防可燃气体积聚措施、切水</a:t>
            </a:r>
            <a:r>
              <a:rPr lang="en-US" altLang="zh-CN" sz="2400" dirty="0">
                <a:solidFill>
                  <a:srgbClr val="FF0000"/>
                </a:solidFill>
              </a:rPr>
              <a:t>/</a:t>
            </a:r>
            <a:r>
              <a:rPr lang="zh-CN" altLang="en-US" sz="2400" dirty="0">
                <a:solidFill>
                  <a:srgbClr val="FF0000"/>
                </a:solidFill>
              </a:rPr>
              <a:t>脱水。</a:t>
            </a:r>
            <a:endParaRPr lang="zh-CN" altLang="en-US" sz="2400" dirty="0">
              <a:solidFill>
                <a:srgbClr val="FF0000"/>
              </a:solidFill>
            </a:endParaRPr>
          </a:p>
        </p:txBody>
      </p:sp>
      <p:pic>
        <p:nvPicPr>
          <p:cNvPr id="5" name="20190722-山东某石化企业水封罐排水">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cstate="print"/>
          <a:stretch>
            <a:fillRect/>
          </a:stretch>
        </p:blipFill>
        <p:spPr>
          <a:xfrm>
            <a:off x="8112224" y="4901382"/>
            <a:ext cx="2848199" cy="160213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19803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4.6</a:t>
            </a:r>
            <a:r>
              <a:rPr lang="zh-CN" altLang="en-US" sz="2400" kern="0" dirty="0">
                <a:latin typeface="黑体" panose="02010609060101010101" pitchFamily="49" charset="-122"/>
                <a:ea typeface="黑体" panose="02010609060101010101" pitchFamily="49" charset="-122"/>
              </a:rPr>
              <a:t>开停车管理</a:t>
            </a:r>
            <a:endParaRPr lang="zh-CN" altLang="en-US" sz="2400" dirty="0">
              <a:latin typeface="黑体" panose="02010609060101010101" pitchFamily="49" charset="-122"/>
              <a:ea typeface="黑体" panose="02010609060101010101" pitchFamily="49" charset="-122"/>
            </a:endParaRPr>
          </a:p>
        </p:txBody>
      </p:sp>
      <p:sp>
        <p:nvSpPr>
          <p:cNvPr id="5" name="矩形 4"/>
          <p:cNvSpPr/>
          <p:nvPr/>
        </p:nvSpPr>
        <p:spPr>
          <a:xfrm>
            <a:off x="1127448" y="1556792"/>
            <a:ext cx="8076250" cy="461665"/>
          </a:xfrm>
          <a:prstGeom prst="rect">
            <a:avLst/>
          </a:prstGeom>
        </p:spPr>
        <p:txBody>
          <a:bodyPr wrap="none">
            <a:spAutoFit/>
          </a:bodyPr>
          <a:lstStyle/>
          <a:p>
            <a:r>
              <a:rPr lang="zh-CN" altLang="zh-CN" sz="2400" dirty="0">
                <a:solidFill>
                  <a:srgbClr val="FF0000"/>
                </a:solidFill>
                <a:latin typeface="+mn-ea"/>
                <a:ea typeface="+mn-ea"/>
                <a:cs typeface="仿宋" panose="02010609060101010101" charset="-122"/>
              </a:rPr>
              <a:t>相比于原</a:t>
            </a:r>
            <a:r>
              <a:rPr lang="en-US" altLang="zh-CN" sz="2400" dirty="0">
                <a:solidFill>
                  <a:srgbClr val="FF0000"/>
                </a:solidFill>
                <a:latin typeface="+mn-ea"/>
                <a:ea typeface="+mn-ea"/>
                <a:cs typeface="仿宋" panose="02010609060101010101" charset="-122"/>
              </a:rPr>
              <a:t>103</a:t>
            </a:r>
            <a:r>
              <a:rPr lang="zh-CN" altLang="zh-CN" sz="2400" dirty="0">
                <a:solidFill>
                  <a:srgbClr val="FF0000"/>
                </a:solidFill>
                <a:latin typeface="+mn-ea"/>
                <a:ea typeface="+mn-ea"/>
                <a:cs typeface="仿宋" panose="02010609060101010101" charset="-122"/>
              </a:rPr>
              <a:t>号文，对开停车的安全管理要求</a:t>
            </a:r>
            <a:r>
              <a:rPr lang="zh-CN" altLang="en-US" sz="2400" dirty="0">
                <a:solidFill>
                  <a:srgbClr val="FF0000"/>
                </a:solidFill>
                <a:latin typeface="+mn-ea"/>
                <a:ea typeface="+mn-ea"/>
                <a:cs typeface="仿宋" panose="02010609060101010101" charset="-122"/>
              </a:rPr>
              <a:t>是</a:t>
            </a:r>
            <a:r>
              <a:rPr lang="zh-CN" altLang="zh-CN" sz="2400" dirty="0">
                <a:solidFill>
                  <a:srgbClr val="FF0000"/>
                </a:solidFill>
                <a:latin typeface="+mn-ea"/>
                <a:cs typeface="仿宋" panose="02010609060101010101" charset="-122"/>
              </a:rPr>
              <a:t>新增</a:t>
            </a:r>
            <a:r>
              <a:rPr lang="zh-CN" altLang="en-US" sz="2400" dirty="0">
                <a:solidFill>
                  <a:srgbClr val="FF0000"/>
                </a:solidFill>
                <a:latin typeface="+mn-ea"/>
                <a:cs typeface="仿宋" panose="02010609060101010101" charset="-122"/>
              </a:rPr>
              <a:t>的</a:t>
            </a:r>
            <a:r>
              <a:rPr lang="zh-CN" altLang="zh-CN" sz="2400" dirty="0">
                <a:solidFill>
                  <a:srgbClr val="FF0000"/>
                </a:solidFill>
                <a:latin typeface="+mn-ea"/>
                <a:ea typeface="+mn-ea"/>
                <a:cs typeface="仿宋" panose="02010609060101010101" charset="-122"/>
              </a:rPr>
              <a:t>。</a:t>
            </a:r>
            <a:endParaRPr lang="zh-CN" altLang="en-US" sz="2400" dirty="0">
              <a:solidFill>
                <a:srgbClr val="FF0000"/>
              </a:solidFill>
              <a:latin typeface="+mn-ea"/>
              <a:ea typeface="+mn-ea"/>
            </a:endParaRPr>
          </a:p>
        </p:txBody>
      </p:sp>
      <p:sp>
        <p:nvSpPr>
          <p:cNvPr id="6" name="矩形 5"/>
          <p:cNvSpPr/>
          <p:nvPr/>
        </p:nvSpPr>
        <p:spPr>
          <a:xfrm>
            <a:off x="509568" y="2451274"/>
            <a:ext cx="11131048" cy="2400657"/>
          </a:xfrm>
          <a:prstGeom prst="rect">
            <a:avLst/>
          </a:prstGeom>
          <a:ln>
            <a:solidFill>
              <a:schemeClr val="accent1"/>
            </a:solidFill>
          </a:ln>
        </p:spPr>
        <p:txBody>
          <a:bodyPr wrap="square">
            <a:spAutoFit/>
          </a:bodyPr>
          <a:lstStyle/>
          <a:p>
            <a:pPr>
              <a:lnSpc>
                <a:spcPts val="3600"/>
              </a:lnSpc>
            </a:pPr>
            <a:r>
              <a:rPr lang="en-US" altLang="zh-CN" sz="2400" dirty="0">
                <a:solidFill>
                  <a:srgbClr val="000000"/>
                </a:solidFill>
                <a:latin typeface="+mn-ea"/>
                <a:ea typeface="+mn-ea"/>
                <a:cs typeface="仿宋" panose="02010609060101010101" charset="-122"/>
              </a:rPr>
              <a:t>    </a:t>
            </a:r>
            <a:r>
              <a:rPr lang="zh-CN" altLang="zh-CN" sz="2400" dirty="0">
                <a:solidFill>
                  <a:srgbClr val="000000"/>
                </a:solidFill>
                <a:latin typeface="+mn-ea"/>
                <a:ea typeface="+mn-ea"/>
                <a:cs typeface="仿宋" panose="02010609060101010101" charset="-122"/>
              </a:rPr>
              <a:t>化工生产过程中，出现开停车的情况很多，除项目建成后的原始开车外，还有正常状态下的开停车、临时停车、紧急停车后的再开车以及大检修后的再开车等。</a:t>
            </a:r>
            <a:r>
              <a:rPr lang="zh-CN" altLang="zh-CN" sz="2400" kern="100" dirty="0">
                <a:latin typeface="+mn-ea"/>
                <a:ea typeface="+mn-ea"/>
                <a:cs typeface="Times New Roman" panose="02020603050405020304" pitchFamily="18" charset="0"/>
              </a:rPr>
              <a:t>由于实施开停车操作前，每一种情形对应的工况不同，公用工程的投用、物料的在线数量及分布情况不一，如有些设备存有物料、有些管线进行过检修、有些仪表进行过更换等，因此必须进行开停车前的安全检查确认。</a:t>
            </a:r>
            <a:endParaRPr lang="zh-CN" altLang="en-US" sz="2400" dirty="0">
              <a:latin typeface="+mn-ea"/>
              <a:ea typeface="+mn-ea"/>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19803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4.6</a:t>
            </a:r>
            <a:r>
              <a:rPr lang="zh-CN" altLang="en-US" sz="2400" kern="0" dirty="0">
                <a:latin typeface="黑体" panose="02010609060101010101" pitchFamily="49" charset="-122"/>
                <a:ea typeface="黑体" panose="02010609060101010101" pitchFamily="49" charset="-122"/>
              </a:rPr>
              <a:t>开停车管理</a:t>
            </a:r>
            <a:endParaRPr lang="zh-CN" altLang="en-US" sz="2400" dirty="0">
              <a:latin typeface="黑体" panose="02010609060101010101" pitchFamily="49" charset="-122"/>
              <a:ea typeface="黑体" panose="02010609060101010101" pitchFamily="49" charset="-122"/>
            </a:endParaRPr>
          </a:p>
        </p:txBody>
      </p:sp>
      <p:sp>
        <p:nvSpPr>
          <p:cNvPr id="6" name="矩形 5"/>
          <p:cNvSpPr/>
          <p:nvPr/>
        </p:nvSpPr>
        <p:spPr>
          <a:xfrm>
            <a:off x="516325" y="1772816"/>
            <a:ext cx="11089232" cy="2862322"/>
          </a:xfrm>
          <a:prstGeom prst="rect">
            <a:avLst/>
          </a:prstGeom>
          <a:ln>
            <a:solidFill>
              <a:schemeClr val="accent1"/>
            </a:solidFill>
          </a:ln>
        </p:spPr>
        <p:txBody>
          <a:bodyPr wrap="square">
            <a:spAutoFit/>
          </a:bodyPr>
          <a:lstStyle/>
          <a:p>
            <a:pPr>
              <a:lnSpc>
                <a:spcPts val="3600"/>
              </a:lnSpc>
            </a:pPr>
            <a:r>
              <a:rPr lang="en-US" altLang="zh-CN" sz="2400" dirty="0">
                <a:solidFill>
                  <a:srgbClr val="000000"/>
                </a:solidFill>
                <a:latin typeface="+mn-ea"/>
                <a:ea typeface="+mn-ea"/>
                <a:cs typeface="仿宋" panose="02010609060101010101" charset="-122"/>
              </a:rPr>
              <a:t>    </a:t>
            </a:r>
            <a:r>
              <a:rPr lang="zh-CN" altLang="zh-CN" sz="2400" dirty="0">
                <a:solidFill>
                  <a:srgbClr val="000000"/>
                </a:solidFill>
                <a:latin typeface="+mn-ea"/>
                <a:ea typeface="+mn-ea"/>
                <a:cs typeface="仿宋" panose="02010609060101010101" charset="-122"/>
              </a:rPr>
              <a:t>根据美国化学品安全委员会（</a:t>
            </a:r>
            <a:r>
              <a:rPr lang="en-US" altLang="zh-CN" sz="2400" dirty="0">
                <a:solidFill>
                  <a:srgbClr val="000000"/>
                </a:solidFill>
                <a:latin typeface="+mn-ea"/>
                <a:ea typeface="+mn-ea"/>
                <a:cs typeface="仿宋" panose="02010609060101010101" charset="-122"/>
              </a:rPr>
              <a:t>CSB</a:t>
            </a:r>
            <a:r>
              <a:rPr lang="zh-CN" altLang="zh-CN" sz="2400" dirty="0">
                <a:solidFill>
                  <a:srgbClr val="000000"/>
                </a:solidFill>
                <a:latin typeface="+mn-ea"/>
                <a:ea typeface="+mn-ea"/>
                <a:cs typeface="仿宋" panose="02010609060101010101" charset="-122"/>
              </a:rPr>
              <a:t>）的统计，开车期间的过程安全事故约占总的过程安全事故的</a:t>
            </a:r>
            <a:r>
              <a:rPr lang="en-US" altLang="zh-CN" sz="2400" dirty="0">
                <a:solidFill>
                  <a:srgbClr val="FF0000"/>
                </a:solidFill>
                <a:latin typeface="+mn-ea"/>
                <a:ea typeface="+mn-ea"/>
                <a:cs typeface="仿宋" panose="02010609060101010101" charset="-122"/>
              </a:rPr>
              <a:t>8%</a:t>
            </a:r>
            <a:r>
              <a:rPr lang="zh-CN" altLang="zh-CN" sz="2400" dirty="0">
                <a:solidFill>
                  <a:srgbClr val="000000"/>
                </a:solidFill>
                <a:latin typeface="+mn-ea"/>
                <a:ea typeface="+mn-ea"/>
                <a:cs typeface="仿宋" panose="02010609060101010101" charset="-122"/>
              </a:rPr>
              <a:t>。如果考虑到开车阶段的时间占工厂运行时间的比例，在单位时间内，开车期间的事故率远远高于正常生产时的事故率，而且事故的后果往往非常严重！美国化学工程师协会工艺安全管理中心（</a:t>
            </a:r>
            <a:r>
              <a:rPr lang="en-US" altLang="zh-CN" sz="2400" dirty="0">
                <a:solidFill>
                  <a:srgbClr val="000000"/>
                </a:solidFill>
                <a:latin typeface="+mn-ea"/>
                <a:ea typeface="+mn-ea"/>
                <a:cs typeface="仿宋" panose="02010609060101010101" charset="-122"/>
              </a:rPr>
              <a:t>CCPS</a:t>
            </a:r>
            <a:r>
              <a:rPr lang="zh-CN" altLang="zh-CN" sz="2400" dirty="0">
                <a:solidFill>
                  <a:srgbClr val="000000"/>
                </a:solidFill>
                <a:latin typeface="+mn-ea"/>
                <a:ea typeface="+mn-ea"/>
                <a:cs typeface="仿宋" panose="02010609060101010101" charset="-122"/>
              </a:rPr>
              <a:t>）统计了发生在美国本土</a:t>
            </a:r>
            <a:r>
              <a:rPr lang="en-US" altLang="zh-CN" sz="2400" dirty="0">
                <a:solidFill>
                  <a:srgbClr val="000000"/>
                </a:solidFill>
                <a:latin typeface="+mn-ea"/>
                <a:ea typeface="+mn-ea"/>
                <a:cs typeface="仿宋" panose="02010609060101010101" charset="-122"/>
              </a:rPr>
              <a:t>1976</a:t>
            </a:r>
            <a:r>
              <a:rPr lang="zh-CN" altLang="en-US" sz="2400" dirty="0">
                <a:solidFill>
                  <a:srgbClr val="000000"/>
                </a:solidFill>
                <a:latin typeface="宋体" panose="02010600030101010101" pitchFamily="2" charset="-122"/>
                <a:ea typeface="宋体" panose="02010600030101010101" pitchFamily="2" charset="-122"/>
                <a:cs typeface="仿宋" panose="02010609060101010101" charset="-122"/>
              </a:rPr>
              <a:t>～</a:t>
            </a:r>
            <a:r>
              <a:rPr lang="en-US" altLang="zh-CN" sz="2400" dirty="0">
                <a:solidFill>
                  <a:srgbClr val="000000"/>
                </a:solidFill>
                <a:latin typeface="+mn-ea"/>
                <a:ea typeface="+mn-ea"/>
                <a:cs typeface="仿宋" panose="02010609060101010101" charset="-122"/>
              </a:rPr>
              <a:t>1989</a:t>
            </a:r>
            <a:r>
              <a:rPr lang="zh-CN" altLang="zh-CN" sz="2400" dirty="0">
                <a:solidFill>
                  <a:srgbClr val="000000"/>
                </a:solidFill>
                <a:latin typeface="+mn-ea"/>
                <a:ea typeface="+mn-ea"/>
                <a:cs typeface="仿宋" panose="02010609060101010101" charset="-122"/>
              </a:rPr>
              <a:t>年的过程安全事故</a:t>
            </a:r>
            <a:r>
              <a:rPr lang="en-US" altLang="zh-CN" sz="2400" dirty="0">
                <a:solidFill>
                  <a:srgbClr val="000000"/>
                </a:solidFill>
                <a:latin typeface="+mn-ea"/>
                <a:ea typeface="+mn-ea"/>
                <a:cs typeface="仿宋" panose="02010609060101010101" charset="-122"/>
              </a:rPr>
              <a:t>, </a:t>
            </a:r>
            <a:r>
              <a:rPr lang="zh-CN" altLang="zh-CN" sz="2400" dirty="0">
                <a:solidFill>
                  <a:srgbClr val="000000"/>
                </a:solidFill>
                <a:latin typeface="+mn-ea"/>
                <a:ea typeface="+mn-ea"/>
                <a:cs typeface="仿宋" panose="02010609060101010101" charset="-122"/>
              </a:rPr>
              <a:t>对于连续化的工艺流程</a:t>
            </a:r>
            <a:r>
              <a:rPr lang="en-US" altLang="zh-CN" sz="2400" dirty="0">
                <a:solidFill>
                  <a:srgbClr val="000000"/>
                </a:solidFill>
                <a:latin typeface="+mn-ea"/>
                <a:ea typeface="+mn-ea"/>
                <a:cs typeface="仿宋" panose="02010609060101010101" charset="-122"/>
              </a:rPr>
              <a:t>, </a:t>
            </a:r>
            <a:r>
              <a:rPr lang="zh-CN" altLang="zh-CN" sz="2400" dirty="0">
                <a:solidFill>
                  <a:srgbClr val="000000"/>
                </a:solidFill>
                <a:latin typeface="+mn-ea"/>
                <a:ea typeface="+mn-ea"/>
                <a:cs typeface="仿宋" panose="02010609060101010101" charset="-122"/>
              </a:rPr>
              <a:t>大约</a:t>
            </a:r>
            <a:r>
              <a:rPr lang="en-US" altLang="zh-CN" sz="2400" dirty="0">
                <a:solidFill>
                  <a:srgbClr val="FF0000"/>
                </a:solidFill>
                <a:latin typeface="+mn-ea"/>
                <a:ea typeface="+mn-ea"/>
                <a:cs typeface="仿宋" panose="02010609060101010101" charset="-122"/>
              </a:rPr>
              <a:t>60%</a:t>
            </a:r>
            <a:r>
              <a:rPr lang="zh-CN" altLang="en-US" sz="2400" dirty="0">
                <a:solidFill>
                  <a:srgbClr val="FF0000"/>
                </a:solidFill>
                <a:latin typeface="宋体" panose="02010600030101010101" pitchFamily="2" charset="-122"/>
                <a:ea typeface="宋体" panose="02010600030101010101" pitchFamily="2" charset="-122"/>
                <a:cs typeface="仿宋" panose="02010609060101010101" charset="-122"/>
              </a:rPr>
              <a:t>～</a:t>
            </a:r>
            <a:r>
              <a:rPr lang="en-US" altLang="zh-CN" sz="2400" dirty="0">
                <a:solidFill>
                  <a:srgbClr val="FF0000"/>
                </a:solidFill>
                <a:latin typeface="+mn-ea"/>
                <a:ea typeface="+mn-ea"/>
                <a:cs typeface="仿宋" panose="02010609060101010101" charset="-122"/>
              </a:rPr>
              <a:t>75%</a:t>
            </a:r>
            <a:r>
              <a:rPr lang="zh-CN" altLang="zh-CN" sz="2400" dirty="0">
                <a:solidFill>
                  <a:srgbClr val="FF0000"/>
                </a:solidFill>
                <a:latin typeface="+mn-ea"/>
                <a:ea typeface="+mn-ea"/>
                <a:cs typeface="仿宋" panose="02010609060101010101" charset="-122"/>
              </a:rPr>
              <a:t>的重大工艺安全事故不是发生在正常生产期间</a:t>
            </a:r>
            <a:r>
              <a:rPr lang="en-US" altLang="zh-CN" sz="2400" dirty="0">
                <a:solidFill>
                  <a:srgbClr val="000000"/>
                </a:solidFill>
                <a:latin typeface="+mn-ea"/>
                <a:ea typeface="+mn-ea"/>
                <a:cs typeface="仿宋" panose="02010609060101010101" charset="-122"/>
              </a:rPr>
              <a:t>, </a:t>
            </a:r>
            <a:r>
              <a:rPr lang="zh-CN" altLang="zh-CN" sz="2400" dirty="0">
                <a:solidFill>
                  <a:srgbClr val="000000"/>
                </a:solidFill>
                <a:latin typeface="+mn-ea"/>
                <a:ea typeface="+mn-ea"/>
                <a:cs typeface="仿宋" panose="02010609060101010101" charset="-122"/>
              </a:rPr>
              <a:t>而是发生在开停车等非正常生产期间。</a:t>
            </a:r>
            <a:endParaRPr lang="zh-CN" altLang="en-US" sz="2400" dirty="0">
              <a:solidFill>
                <a:srgbClr val="000000"/>
              </a:solidFill>
              <a:latin typeface="+mn-ea"/>
              <a:ea typeface="+mn-ea"/>
              <a:cs typeface="仿宋" panose="02010609060101010101"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E4E2FEC4-BDD1-4DCC-BDD0-1566121121D5}"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39939" name="TextBox 2"/>
          <p:cNvSpPr txBox="1">
            <a:spLocks noChangeArrowheads="1"/>
          </p:cNvSpPr>
          <p:nvPr/>
        </p:nvSpPr>
        <p:spPr bwMode="auto">
          <a:xfrm>
            <a:off x="551384" y="1412776"/>
            <a:ext cx="11089232" cy="368306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pPr>
            <a:r>
              <a:rPr lang="zh-CN" altLang="en-US" sz="2800" dirty="0">
                <a:solidFill>
                  <a:schemeClr val="tx1"/>
                </a:solidFill>
                <a:latin typeface="宋体" panose="02010600030101010101" pitchFamily="2" charset="-122"/>
              </a:rPr>
              <a:t>    </a:t>
            </a:r>
            <a:r>
              <a:rPr lang="zh-CN" altLang="en-US" sz="2400" dirty="0">
                <a:solidFill>
                  <a:schemeClr val="tx1"/>
                </a:solidFill>
                <a:latin typeface="黑体" panose="02010609060101010101" pitchFamily="49" charset="-122"/>
                <a:ea typeface="黑体" panose="02010609060101010101" pitchFamily="49" charset="-122"/>
              </a:rPr>
              <a:t>三是</a:t>
            </a:r>
            <a:r>
              <a:rPr lang="zh-CN" altLang="en-US" sz="2400" dirty="0">
                <a:solidFill>
                  <a:schemeClr val="tx1"/>
                </a:solidFill>
                <a:latin typeface="仿宋_GB2312" pitchFamily="49" charset="-122"/>
                <a:ea typeface="仿宋_GB2312" pitchFamily="49" charset="-122"/>
              </a:rPr>
              <a:t>坚持</a:t>
            </a:r>
            <a:r>
              <a:rPr lang="zh-CN" altLang="en-US" sz="2400" dirty="0">
                <a:solidFill>
                  <a:srgbClr val="FF0000"/>
                </a:solidFill>
                <a:latin typeface="仿宋_GB2312" pitchFamily="49" charset="-122"/>
                <a:ea typeface="仿宋_GB2312" pitchFamily="49" charset="-122"/>
              </a:rPr>
              <a:t>全面</a:t>
            </a:r>
            <a:r>
              <a:rPr lang="zh-CN" altLang="en-US" sz="2400" dirty="0">
                <a:solidFill>
                  <a:schemeClr val="tx1"/>
                </a:solidFill>
                <a:latin typeface="仿宋_GB2312" pitchFamily="49" charset="-122"/>
                <a:ea typeface="仿宋_GB2312" pitchFamily="49" charset="-122"/>
              </a:rPr>
              <a:t>排查。坚持企业隐患排查</a:t>
            </a:r>
            <a:r>
              <a:rPr lang="zh-CN" altLang="en-US" sz="2400" dirty="0">
                <a:solidFill>
                  <a:srgbClr val="FF0000"/>
                </a:solidFill>
                <a:latin typeface="仿宋_GB2312" pitchFamily="49" charset="-122"/>
                <a:ea typeface="仿宋_GB2312" pitchFamily="49" charset="-122"/>
              </a:rPr>
              <a:t>全员</a:t>
            </a:r>
            <a:r>
              <a:rPr lang="zh-CN" altLang="en-US" sz="2400" dirty="0">
                <a:solidFill>
                  <a:schemeClr val="tx1"/>
                </a:solidFill>
                <a:latin typeface="仿宋_GB2312" pitchFamily="49" charset="-122"/>
                <a:ea typeface="仿宋_GB2312" pitchFamily="49" charset="-122"/>
              </a:rPr>
              <a:t>参与，</a:t>
            </a:r>
            <a:r>
              <a:rPr lang="zh-CN" altLang="en-US" sz="2400" dirty="0">
                <a:solidFill>
                  <a:srgbClr val="FF0000"/>
                </a:solidFill>
                <a:latin typeface="仿宋_GB2312" pitchFamily="49" charset="-122"/>
                <a:ea typeface="仿宋_GB2312" pitchFamily="49" charset="-122"/>
              </a:rPr>
              <a:t>全方位、全天候</a:t>
            </a:r>
            <a:r>
              <a:rPr lang="zh-CN" altLang="en-US" sz="2400" dirty="0">
                <a:solidFill>
                  <a:schemeClr val="tx1"/>
                </a:solidFill>
                <a:latin typeface="仿宋_GB2312" pitchFamily="49" charset="-122"/>
                <a:ea typeface="仿宋_GB2312" pitchFamily="49" charset="-122"/>
              </a:rPr>
              <a:t>排查，</a:t>
            </a:r>
            <a:r>
              <a:rPr lang="zh-CN" altLang="en-US" sz="2400" dirty="0">
                <a:solidFill>
                  <a:srgbClr val="FF0000"/>
                </a:solidFill>
                <a:latin typeface="仿宋_GB2312" pitchFamily="49" charset="-122"/>
                <a:ea typeface="仿宋_GB2312" pitchFamily="49" charset="-122"/>
              </a:rPr>
              <a:t>全过程</a:t>
            </a:r>
            <a:r>
              <a:rPr lang="zh-CN" altLang="en-US" sz="2400" dirty="0">
                <a:solidFill>
                  <a:schemeClr val="tx1"/>
                </a:solidFill>
                <a:latin typeface="仿宋_GB2312" pitchFamily="49" charset="-122"/>
                <a:ea typeface="仿宋_GB2312" pitchFamily="49" charset="-122"/>
              </a:rPr>
              <a:t>管理的原则，紧紧围绕化工项目的</a:t>
            </a:r>
            <a:r>
              <a:rPr lang="zh-CN" altLang="en-US" sz="2400" dirty="0">
                <a:solidFill>
                  <a:srgbClr val="FF0000"/>
                </a:solidFill>
                <a:latin typeface="仿宋_GB2312" pitchFamily="49" charset="-122"/>
                <a:ea typeface="仿宋_GB2312" pitchFamily="49" charset="-122"/>
              </a:rPr>
              <a:t>全生命周期</a:t>
            </a:r>
            <a:r>
              <a:rPr lang="zh-CN" altLang="en-US" sz="2400" dirty="0">
                <a:solidFill>
                  <a:schemeClr val="tx1"/>
                </a:solidFill>
                <a:latin typeface="仿宋_GB2312" pitchFamily="49" charset="-122"/>
                <a:ea typeface="仿宋_GB2312" pitchFamily="49" charset="-122"/>
              </a:rPr>
              <a:t>，开展风险识别和隐患排查工作，做到不遗漏每一个环节。</a:t>
            </a:r>
            <a:r>
              <a:rPr lang="zh-CN" altLang="en-US" sz="2400" dirty="0">
                <a:solidFill>
                  <a:srgbClr val="FF0000"/>
                </a:solidFill>
                <a:latin typeface="仿宋_GB2312" pitchFamily="49" charset="-122"/>
                <a:ea typeface="仿宋_GB2312" pitchFamily="49" charset="-122"/>
              </a:rPr>
              <a:t>事故教训（</a:t>
            </a:r>
            <a:r>
              <a:rPr lang="en-US" altLang="zh-CN" sz="2400" dirty="0">
                <a:solidFill>
                  <a:srgbClr val="FF0000"/>
                </a:solidFill>
                <a:latin typeface="仿宋_GB2312" pitchFamily="49" charset="-122"/>
                <a:ea typeface="仿宋_GB2312" pitchFamily="49" charset="-122"/>
              </a:rPr>
              <a:t>3.21</a:t>
            </a:r>
            <a:r>
              <a:rPr lang="zh-CN" altLang="en-US" sz="2400" dirty="0">
                <a:solidFill>
                  <a:srgbClr val="FF0000"/>
                </a:solidFill>
                <a:latin typeface="仿宋_GB2312" pitchFamily="49" charset="-122"/>
                <a:ea typeface="仿宋_GB2312" pitchFamily="49" charset="-122"/>
              </a:rPr>
              <a:t>、</a:t>
            </a:r>
            <a:r>
              <a:rPr lang="en-US" altLang="zh-CN" sz="2400" dirty="0">
                <a:solidFill>
                  <a:srgbClr val="FF0000"/>
                </a:solidFill>
                <a:latin typeface="仿宋_GB2312" pitchFamily="49" charset="-122"/>
                <a:ea typeface="仿宋_GB2312" pitchFamily="49" charset="-122"/>
              </a:rPr>
              <a:t>7.19</a:t>
            </a:r>
            <a:r>
              <a:rPr lang="zh-CN" altLang="en-US" sz="2400" dirty="0">
                <a:solidFill>
                  <a:srgbClr val="FF0000"/>
                </a:solidFill>
                <a:latin typeface="仿宋_GB2312" pitchFamily="49" charset="-122"/>
                <a:ea typeface="仿宋_GB2312" pitchFamily="49" charset="-122"/>
              </a:rPr>
              <a:t>、</a:t>
            </a:r>
            <a:r>
              <a:rPr lang="en-US" altLang="zh-CN" sz="2400" dirty="0">
                <a:solidFill>
                  <a:srgbClr val="FF0000"/>
                </a:solidFill>
                <a:latin typeface="仿宋_GB2312" pitchFamily="49" charset="-122"/>
                <a:ea typeface="仿宋_GB2312" pitchFamily="49" charset="-122"/>
              </a:rPr>
              <a:t>4.15</a:t>
            </a:r>
            <a:r>
              <a:rPr lang="zh-CN" altLang="en-US" sz="2400" dirty="0">
                <a:solidFill>
                  <a:srgbClr val="FF0000"/>
                </a:solidFill>
                <a:latin typeface="仿宋_GB2312" pitchFamily="49" charset="-122"/>
                <a:ea typeface="仿宋_GB2312" pitchFamily="49" charset="-122"/>
              </a:rPr>
              <a:t>）</a:t>
            </a:r>
            <a:endParaRPr lang="en-US" altLang="zh-CN" sz="2400" dirty="0">
              <a:solidFill>
                <a:srgbClr val="FF0000"/>
              </a:solidFill>
              <a:latin typeface="仿宋_GB2312" pitchFamily="49" charset="-122"/>
              <a:ea typeface="仿宋_GB2312" pitchFamily="49" charset="-122"/>
            </a:endParaRPr>
          </a:p>
          <a:p>
            <a:pPr algn="just">
              <a:lnSpc>
                <a:spcPts val="4000"/>
              </a:lnSpc>
            </a:pPr>
            <a:r>
              <a:rPr lang="en-US" altLang="zh-CN" sz="2400" dirty="0">
                <a:solidFill>
                  <a:schemeClr val="tx1"/>
                </a:solidFill>
                <a:latin typeface="黑体" panose="02010609060101010101" pitchFamily="49" charset="-122"/>
                <a:ea typeface="仿宋_GB2312" pitchFamily="49" charset="-122"/>
              </a:rPr>
              <a:t>    </a:t>
            </a:r>
            <a:r>
              <a:rPr lang="zh-CN" altLang="en-US" sz="2400" dirty="0">
                <a:solidFill>
                  <a:schemeClr val="tx1"/>
                </a:solidFill>
                <a:latin typeface="黑体" panose="02010609060101010101" pitchFamily="49" charset="-122"/>
                <a:ea typeface="黑体" panose="02010609060101010101" pitchFamily="49" charset="-122"/>
              </a:rPr>
              <a:t>四是</a:t>
            </a:r>
            <a:r>
              <a:rPr lang="zh-CN" altLang="en-US" sz="2400" dirty="0">
                <a:solidFill>
                  <a:schemeClr val="tx1"/>
                </a:solidFill>
                <a:latin typeface="仿宋_GB2312" pitchFamily="49" charset="-122"/>
                <a:ea typeface="仿宋_GB2312" pitchFamily="49" charset="-122"/>
              </a:rPr>
              <a:t>坚持突出重点。瞄准危险化学品企业生产和作业过程中存在的重大风险因素和难点，如</a:t>
            </a:r>
            <a:r>
              <a:rPr lang="zh-CN" altLang="en-US" sz="2400" dirty="0">
                <a:solidFill>
                  <a:srgbClr val="FF0000"/>
                </a:solidFill>
                <a:latin typeface="仿宋_GB2312" pitchFamily="49" charset="-122"/>
                <a:ea typeface="仿宋_GB2312" pitchFamily="49" charset="-122"/>
              </a:rPr>
              <a:t>特殊作业、重点管控危险化学品</a:t>
            </a:r>
            <a:r>
              <a:rPr lang="zh-CN" altLang="en-US" sz="2400" dirty="0">
                <a:solidFill>
                  <a:schemeClr val="tx1"/>
                </a:solidFill>
                <a:latin typeface="仿宋_GB2312" pitchFamily="49" charset="-122"/>
                <a:ea typeface="仿宋_GB2312" pitchFamily="49" charset="-122"/>
              </a:rPr>
              <a:t>等，专门编制了特殊管控措施检查表，全力推动</a:t>
            </a:r>
            <a:r>
              <a:rPr lang="zh-CN" altLang="en-US" sz="2400" dirty="0">
                <a:solidFill>
                  <a:srgbClr val="FF0000"/>
                </a:solidFill>
                <a:latin typeface="仿宋_GB2312" pitchFamily="49" charset="-122"/>
                <a:ea typeface="仿宋_GB2312" pitchFamily="49" charset="-122"/>
              </a:rPr>
              <a:t>管控大风险、消除大隐患。</a:t>
            </a:r>
            <a:endParaRPr lang="en-US" altLang="zh-CN" sz="2400" dirty="0">
              <a:solidFill>
                <a:srgbClr val="FF0000"/>
              </a:solidFill>
              <a:latin typeface="仿宋_GB2312" pitchFamily="49" charset="-122"/>
              <a:ea typeface="仿宋_GB2312" pitchFamily="49" charset="-122"/>
            </a:endParaRPr>
          </a:p>
          <a:p>
            <a:pPr algn="just">
              <a:lnSpc>
                <a:spcPts val="4000"/>
              </a:lnSpc>
            </a:pPr>
            <a:r>
              <a:rPr lang="zh-CN" altLang="en-US" sz="2400" dirty="0">
                <a:solidFill>
                  <a:srgbClr val="FF0000"/>
                </a:solidFill>
                <a:latin typeface="仿宋_GB2312" pitchFamily="49" charset="-122"/>
                <a:ea typeface="仿宋_GB2312" pitchFamily="49" charset="-122"/>
              </a:rPr>
              <a:t>    解决怎么查、查什么、查后怎么办的问题</a:t>
            </a:r>
            <a:endParaRPr lang="zh-CN" altLang="en-US" sz="2400" dirty="0">
              <a:solidFill>
                <a:srgbClr val="FF0000"/>
              </a:solidFill>
              <a:latin typeface="仿宋_GB2312" pitchFamily="49" charset="-122"/>
              <a:ea typeface="仿宋_GB2312" pitchFamily="49" charset="-122"/>
            </a:endParaRPr>
          </a:p>
        </p:txBody>
      </p:sp>
      <p:sp>
        <p:nvSpPr>
          <p:cNvPr id="5" name="矩形 1"/>
          <p:cNvSpPr>
            <a:spLocks noChangeArrowheads="1"/>
          </p:cNvSpPr>
          <p:nvPr/>
        </p:nvSpPr>
        <p:spPr bwMode="auto">
          <a:xfrm>
            <a:off x="479376" y="474441"/>
            <a:ext cx="2954655"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ctr">
              <a:lnSpc>
                <a:spcPts val="4000"/>
              </a:lnSpc>
            </a:pPr>
            <a:r>
              <a:rPr lang="zh-CN" altLang="en-US" sz="2400" dirty="0">
                <a:solidFill>
                  <a:schemeClr val="tx1"/>
                </a:solidFill>
                <a:latin typeface="等线" panose="02010600030101010101" pitchFamily="2" charset="-122"/>
                <a:ea typeface="等线" panose="02010600030101010101" pitchFamily="2" charset="-122"/>
              </a:rPr>
              <a:t>二、编制思路和原则</a:t>
            </a:r>
            <a:endParaRPr lang="zh-CN" altLang="en-US" sz="2400" dirty="0">
              <a:latin typeface="等线" panose="02010600030101010101" pitchFamily="2" charset="-122"/>
              <a:ea typeface="等线" panose="02010600030101010101" pitchFamily="2" charset="-122"/>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gray">
          <a:xfrm>
            <a:off x="1928091" y="5095911"/>
            <a:ext cx="822960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130000"/>
              </a:lnSpc>
            </a:pPr>
            <a:r>
              <a:rPr lang="zh-CN" altLang="en-US" sz="2600" dirty="0">
                <a:solidFill>
                  <a:srgbClr val="0000CC"/>
                </a:solidFill>
                <a:latin typeface="仿宋" panose="02010609060101010101" charset="-122"/>
                <a:ea typeface="仿宋" panose="02010609060101010101" charset="-122"/>
              </a:rPr>
              <a:t>    </a:t>
            </a:r>
            <a:r>
              <a:rPr lang="en-US" altLang="zh-CN" sz="2600" dirty="0">
                <a:solidFill>
                  <a:srgbClr val="0000CC"/>
                </a:solidFill>
                <a:latin typeface="仿宋" panose="02010609060101010101" charset="-122"/>
                <a:ea typeface="仿宋" panose="02010609060101010101" charset="-122"/>
              </a:rPr>
              <a:t>2005</a:t>
            </a:r>
            <a:r>
              <a:rPr lang="zh-CN" altLang="en-US" sz="2600" dirty="0">
                <a:solidFill>
                  <a:srgbClr val="0000CC"/>
                </a:solidFill>
                <a:latin typeface="仿宋" panose="02010609060101010101" charset="-122"/>
                <a:ea typeface="仿宋" panose="02010609060101010101" charset="-122"/>
              </a:rPr>
              <a:t>年</a:t>
            </a:r>
            <a:r>
              <a:rPr lang="en-US" altLang="zh-CN" sz="2600" dirty="0">
                <a:solidFill>
                  <a:srgbClr val="0000CC"/>
                </a:solidFill>
                <a:latin typeface="仿宋" panose="02010609060101010101" charset="-122"/>
                <a:ea typeface="仿宋" panose="02010609060101010101" charset="-122"/>
              </a:rPr>
              <a:t>3</a:t>
            </a:r>
            <a:r>
              <a:rPr lang="zh-CN" altLang="en-US" sz="2600" dirty="0">
                <a:solidFill>
                  <a:srgbClr val="0000CC"/>
                </a:solidFill>
                <a:latin typeface="仿宋" panose="02010609060101010101" charset="-122"/>
                <a:ea typeface="仿宋" panose="02010609060101010101" charset="-122"/>
              </a:rPr>
              <a:t>月</a:t>
            </a:r>
            <a:r>
              <a:rPr lang="en-US" altLang="zh-CN" sz="2600" dirty="0">
                <a:solidFill>
                  <a:srgbClr val="0000CC"/>
                </a:solidFill>
                <a:latin typeface="仿宋" panose="02010609060101010101" charset="-122"/>
                <a:ea typeface="仿宋" panose="02010609060101010101" charset="-122"/>
              </a:rPr>
              <a:t>23</a:t>
            </a:r>
            <a:r>
              <a:rPr lang="zh-CN" altLang="en-US" sz="2600" dirty="0">
                <a:solidFill>
                  <a:srgbClr val="0000CC"/>
                </a:solidFill>
                <a:latin typeface="仿宋" panose="02010609060101010101" charset="-122"/>
                <a:ea typeface="仿宋" panose="02010609060101010101" charset="-122"/>
              </a:rPr>
              <a:t>日英国</a:t>
            </a:r>
            <a:r>
              <a:rPr lang="en-US" altLang="zh-CN" sz="2600" dirty="0">
                <a:solidFill>
                  <a:srgbClr val="0000CC"/>
                </a:solidFill>
                <a:latin typeface="仿宋" panose="02010609060101010101" charset="-122"/>
                <a:ea typeface="仿宋" panose="02010609060101010101" charset="-122"/>
              </a:rPr>
              <a:t>BP</a:t>
            </a:r>
            <a:r>
              <a:rPr lang="zh-CN" altLang="en-US" sz="2600" dirty="0">
                <a:solidFill>
                  <a:srgbClr val="0000CC"/>
                </a:solidFill>
                <a:latin typeface="仿宋" panose="02010609060101010101" charset="-122"/>
                <a:ea typeface="仿宋" panose="02010609060101010101" charset="-122"/>
              </a:rPr>
              <a:t>石油公司得克萨斯炼油厂的爆炸事故 </a:t>
            </a:r>
            <a:r>
              <a:rPr lang="en-US" altLang="zh-CN" sz="2600" dirty="0">
                <a:solidFill>
                  <a:srgbClr val="0000CC"/>
                </a:solidFill>
                <a:latin typeface="仿宋" panose="02010609060101010101" charset="-122"/>
                <a:ea typeface="仿宋" panose="02010609060101010101" charset="-122"/>
              </a:rPr>
              <a:t>15</a:t>
            </a:r>
            <a:r>
              <a:rPr lang="zh-CN" altLang="en-US" sz="2600" dirty="0">
                <a:solidFill>
                  <a:srgbClr val="0000CC"/>
                </a:solidFill>
                <a:latin typeface="仿宋" panose="02010609060101010101" charset="-122"/>
                <a:ea typeface="仿宋" panose="02010609060101010101" charset="-122"/>
              </a:rPr>
              <a:t>人死亡。</a:t>
            </a:r>
            <a:endParaRPr lang="zh-CN" altLang="en-US" sz="2600" dirty="0">
              <a:solidFill>
                <a:srgbClr val="0000CC"/>
              </a:solidFill>
              <a:latin typeface="仿宋" panose="02010609060101010101" charset="-122"/>
              <a:ea typeface="仿宋" panose="02010609060101010101" charset="-122"/>
            </a:endParaRPr>
          </a:p>
        </p:txBody>
      </p:sp>
      <p:pic>
        <p:nvPicPr>
          <p:cNvPr id="22531" name="Picture 5"/>
          <p:cNvPicPr>
            <a:picLocks noChangeAspect="1" noChangeArrowheads="1"/>
          </p:cNvPicPr>
          <p:nvPr/>
        </p:nvPicPr>
        <p:blipFill>
          <a:blip r:embed="rId1" cstate="print">
            <a:lum bright="12000" contrast="-12000"/>
            <a:extLst>
              <a:ext uri="{28A0092B-C50C-407E-A947-70E740481C1C}">
                <a14:useLocalDpi xmlns:a14="http://schemas.microsoft.com/office/drawing/2010/main" val="0"/>
              </a:ext>
            </a:extLst>
          </a:blip>
          <a:srcRect/>
          <a:stretch>
            <a:fillRect/>
          </a:stretch>
        </p:blipFill>
        <p:spPr bwMode="auto">
          <a:xfrm>
            <a:off x="2133600" y="1295400"/>
            <a:ext cx="4114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p:cNvPicPr>
            <a:picLocks noChangeAspect="1" noChangeArrowheads="1"/>
          </p:cNvPicPr>
          <p:nvPr/>
        </p:nvPicPr>
        <p:blipFill>
          <a:blip r:embed="rId2" cstate="print">
            <a:lum bright="18000"/>
            <a:extLst>
              <a:ext uri="{28A0092B-C50C-407E-A947-70E740481C1C}">
                <a14:useLocalDpi xmlns:a14="http://schemas.microsoft.com/office/drawing/2010/main" val="0"/>
              </a:ext>
            </a:extLst>
          </a:blip>
          <a:srcRect/>
          <a:stretch>
            <a:fillRect/>
          </a:stretch>
        </p:blipFill>
        <p:spPr bwMode="auto">
          <a:xfrm>
            <a:off x="6248400" y="12954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9" name="矩形 8"/>
          <p:cNvSpPr/>
          <p:nvPr/>
        </p:nvSpPr>
        <p:spPr>
          <a:xfrm>
            <a:off x="4943872" y="476478"/>
            <a:ext cx="219803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4.6</a:t>
            </a:r>
            <a:r>
              <a:rPr lang="zh-CN" altLang="en-US" sz="2400" kern="0" dirty="0">
                <a:latin typeface="黑体" panose="02010609060101010101" pitchFamily="49" charset="-122"/>
                <a:ea typeface="黑体" panose="02010609060101010101" pitchFamily="49" charset="-122"/>
              </a:rPr>
              <a:t>开停车管理</a:t>
            </a:r>
            <a:endParaRPr lang="zh-CN" altLang="en-US" sz="24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gray">
          <a:xfrm>
            <a:off x="695400" y="3756446"/>
            <a:ext cx="10255436" cy="1328738"/>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anchor="ctr"/>
          <a:lstStyle>
            <a:lvl1pPr>
              <a:defRPr sz="3200" b="1">
                <a:solidFill>
                  <a:schemeClr val="tx1"/>
                </a:solidFill>
                <a:latin typeface="Arial" panose="020B0604020202020204" pitchFamily="34" charset="0"/>
                <a:ea typeface="宋体" panose="02010600030101010101" pitchFamily="2" charset="-122"/>
              </a:defRPr>
            </a:lvl1pPr>
            <a:lvl2pPr marL="742950" indent="-285750">
              <a:defRPr sz="3200" b="1">
                <a:solidFill>
                  <a:schemeClr val="tx1"/>
                </a:solidFill>
                <a:latin typeface="Arial" panose="020B0604020202020204" pitchFamily="34" charset="0"/>
                <a:ea typeface="宋体" panose="02010600030101010101" pitchFamily="2" charset="-122"/>
              </a:defRPr>
            </a:lvl2pPr>
            <a:lvl3pPr marL="1143000" indent="-228600">
              <a:defRPr sz="3200" b="1">
                <a:solidFill>
                  <a:schemeClr val="tx1"/>
                </a:solidFill>
                <a:latin typeface="Arial" panose="020B0604020202020204" pitchFamily="34" charset="0"/>
                <a:ea typeface="宋体" panose="02010600030101010101" pitchFamily="2" charset="-122"/>
              </a:defRPr>
            </a:lvl3pPr>
            <a:lvl4pPr marL="1600200" indent="-228600">
              <a:defRPr sz="3200" b="1">
                <a:solidFill>
                  <a:schemeClr val="tx1"/>
                </a:solidFill>
                <a:latin typeface="Arial" panose="020B0604020202020204" pitchFamily="34" charset="0"/>
                <a:ea typeface="宋体" panose="02010600030101010101" pitchFamily="2" charset="-122"/>
              </a:defRPr>
            </a:lvl4pPr>
            <a:lvl5pPr marL="2057400" indent="-228600">
              <a:defRPr sz="32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宋体" panose="02010600030101010101" pitchFamily="2" charset="-122"/>
              </a:defRPr>
            </a:lvl9pPr>
          </a:lstStyle>
          <a:p>
            <a:pPr>
              <a:lnSpc>
                <a:spcPct val="130000"/>
              </a:lnSpc>
            </a:pPr>
            <a:r>
              <a:rPr lang="zh-CN" altLang="en-US" sz="2800" dirty="0"/>
              <a:t>此次</a:t>
            </a:r>
            <a:r>
              <a:rPr lang="en-US" altLang="zh-CN" sz="2800" dirty="0"/>
              <a:t>CSB</a:t>
            </a:r>
            <a:r>
              <a:rPr lang="zh-CN" altLang="en-US" sz="2800" dirty="0"/>
              <a:t>公布的调查结果表明，该公司明知该车间的一些警报器和一个液位变送器失效，却仍然启动了设备，结果发生爆炸。</a:t>
            </a:r>
            <a:endParaRPr lang="zh-CN" altLang="en-US" sz="2600" dirty="0">
              <a:solidFill>
                <a:srgbClr val="0000CC"/>
              </a:solidFill>
              <a:latin typeface="仿宋" panose="02010609060101010101" charset="-122"/>
              <a:ea typeface="仿宋" panose="02010609060101010101" charset="-122"/>
            </a:endParaRPr>
          </a:p>
        </p:txBody>
      </p:sp>
      <p:pic>
        <p:nvPicPr>
          <p:cNvPr id="7" name="图片 9" descr="p3.bmp"/>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739755" y="1732057"/>
            <a:ext cx="2552700"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9" descr="p1.bmp"/>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5624" y="1709015"/>
            <a:ext cx="2668588"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7" descr="p2.bmp"/>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4671" y="1720249"/>
            <a:ext cx="27146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12" name="矩形 11"/>
          <p:cNvSpPr/>
          <p:nvPr/>
        </p:nvSpPr>
        <p:spPr>
          <a:xfrm>
            <a:off x="4943872" y="476478"/>
            <a:ext cx="219803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4.6</a:t>
            </a:r>
            <a:r>
              <a:rPr lang="zh-CN" altLang="en-US" sz="2400" kern="0" dirty="0">
                <a:latin typeface="黑体" panose="02010609060101010101" pitchFamily="49" charset="-122"/>
                <a:ea typeface="黑体" panose="02010609060101010101" pitchFamily="49" charset="-122"/>
              </a:rPr>
              <a:t>开停车管理</a:t>
            </a:r>
            <a:endParaRPr lang="zh-CN" altLang="en-US" sz="2400" dirty="0">
              <a:latin typeface="黑体" panose="02010609060101010101" pitchFamily="49" charset="-122"/>
              <a:ea typeface="黑体" panose="02010609060101010101" pitchFamily="49" charset="-122"/>
            </a:endParaRPr>
          </a:p>
        </p:txBody>
      </p:sp>
      <p:pic>
        <p:nvPicPr>
          <p:cNvPr id="3" name="1、美国BP炼油装置着火事故" descr="英国BP石油公司得克萨斯炼油厂的爆炸事故">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a:blip r:embed="rId6" cstate="print">
            <a:duotone>
              <a:prstClr val="black"/>
              <a:schemeClr val="accent6">
                <a:tint val="45000"/>
                <a:satMod val="400000"/>
              </a:schemeClr>
            </a:duotone>
          </a:blip>
          <a:stretch>
            <a:fillRect/>
          </a:stretch>
        </p:blipFill>
        <p:spPr>
          <a:xfrm>
            <a:off x="8832304" y="5139166"/>
            <a:ext cx="2118532" cy="1378138"/>
          </a:xfrm>
          <a:prstGeom prst="rect">
            <a:avLst/>
          </a:prstGeom>
        </p:spPr>
      </p:pic>
    </p:spTree>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19803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4.6</a:t>
            </a:r>
            <a:r>
              <a:rPr lang="zh-CN" altLang="en-US" sz="2400" kern="0" dirty="0">
                <a:latin typeface="黑体" panose="02010609060101010101" pitchFamily="49" charset="-122"/>
                <a:ea typeface="黑体" panose="02010609060101010101" pitchFamily="49" charset="-122"/>
              </a:rPr>
              <a:t>开停车管理</a:t>
            </a:r>
            <a:endParaRPr lang="zh-CN" altLang="en-US" sz="2400" dirty="0">
              <a:latin typeface="黑体" panose="02010609060101010101" pitchFamily="49" charset="-122"/>
              <a:ea typeface="黑体" panose="02010609060101010101" pitchFamily="49" charset="-122"/>
            </a:endParaRPr>
          </a:p>
        </p:txBody>
      </p:sp>
      <p:sp>
        <p:nvSpPr>
          <p:cNvPr id="6" name="矩形 5"/>
          <p:cNvSpPr/>
          <p:nvPr/>
        </p:nvSpPr>
        <p:spPr>
          <a:xfrm>
            <a:off x="623392" y="1922105"/>
            <a:ext cx="11161240" cy="3275320"/>
          </a:xfrm>
          <a:prstGeom prst="rect">
            <a:avLst/>
          </a:prstGeom>
          <a:ln>
            <a:solidFill>
              <a:schemeClr val="accent1"/>
            </a:solidFill>
          </a:ln>
        </p:spPr>
        <p:txBody>
          <a:bodyPr wrap="square">
            <a:spAutoFit/>
          </a:bodyPr>
          <a:lstStyle/>
          <a:p>
            <a:pPr>
              <a:lnSpc>
                <a:spcPts val="3600"/>
              </a:lnSpc>
            </a:pPr>
            <a:r>
              <a:rPr lang="en-US" altLang="zh-CN" sz="2400" dirty="0"/>
              <a:t>    2017</a:t>
            </a:r>
            <a:r>
              <a:rPr lang="zh-CN" altLang="zh-CN" sz="2400" dirty="0"/>
              <a:t>年</a:t>
            </a:r>
            <a:r>
              <a:rPr lang="en-US" altLang="zh-CN" sz="2400" dirty="0"/>
              <a:t>7</a:t>
            </a:r>
            <a:r>
              <a:rPr lang="zh-CN" altLang="zh-CN" sz="2400" dirty="0"/>
              <a:t>月</a:t>
            </a:r>
            <a:r>
              <a:rPr lang="en-US" altLang="zh-CN" sz="2400" dirty="0"/>
              <a:t>26</a:t>
            </a:r>
            <a:r>
              <a:rPr lang="zh-CN" altLang="zh-CN" sz="2400" dirty="0"/>
              <a:t>日，新疆宜化化工有限公司开始逐步对停产的造气车间进行复产工作期间，操作人员违规将放煤通道三道阀门同时打开，致使放煤落差高达</a:t>
            </a:r>
            <a:r>
              <a:rPr lang="en-US" altLang="zh-CN" sz="2400" dirty="0"/>
              <a:t>13m</a:t>
            </a:r>
            <a:r>
              <a:rPr lang="zh-CN" altLang="zh-CN" sz="2400" dirty="0"/>
              <a:t>，放煤过程中大量煤尘形成了爆炸浓度的煤尘云，在富氧条件下，遇到阴燃的煤粉，发生了燃爆。事故共造成</a:t>
            </a:r>
            <a:r>
              <a:rPr lang="en-US" altLang="zh-CN" sz="2400" dirty="0"/>
              <a:t>5</a:t>
            </a:r>
            <a:r>
              <a:rPr lang="zh-CN" altLang="zh-CN" sz="2400" dirty="0"/>
              <a:t>人死亡、</a:t>
            </a:r>
            <a:r>
              <a:rPr lang="en-US" altLang="zh-CN" sz="2400" dirty="0"/>
              <a:t>15</a:t>
            </a:r>
            <a:r>
              <a:rPr lang="zh-CN" altLang="zh-CN" sz="2400" dirty="0"/>
              <a:t>人重伤、</a:t>
            </a:r>
            <a:r>
              <a:rPr lang="en-US" altLang="zh-CN" sz="2400" dirty="0"/>
              <a:t>12</a:t>
            </a:r>
            <a:r>
              <a:rPr lang="zh-CN" altLang="zh-CN" sz="2400" dirty="0"/>
              <a:t>人轻伤，事故间接原因就是未按照《造气系统停车方案》，将停用的</a:t>
            </a:r>
            <a:r>
              <a:rPr lang="en-US" altLang="zh-CN" sz="2400" dirty="0"/>
              <a:t>12</a:t>
            </a:r>
            <a:r>
              <a:rPr lang="zh-CN" altLang="zh-CN" sz="2400" dirty="0"/>
              <a:t>号造气炉氧气管道进行隔离，未将煤仓中的煤粉及时清理，</a:t>
            </a:r>
            <a:r>
              <a:rPr lang="en-US" altLang="zh-CN" sz="2400" dirty="0"/>
              <a:t>12</a:t>
            </a:r>
            <a:r>
              <a:rPr lang="zh-CN" altLang="zh-CN" sz="2400" dirty="0"/>
              <a:t>号造气炉煤仓中的煤粉放置长达</a:t>
            </a:r>
            <a:r>
              <a:rPr lang="en-US" altLang="zh-CN" sz="2400" dirty="0"/>
              <a:t>3</a:t>
            </a:r>
            <a:r>
              <a:rPr lang="zh-CN" altLang="zh-CN" sz="2400" dirty="0"/>
              <a:t>个多月，致使煤粉在富氧环境下发生了阴燃。</a:t>
            </a:r>
            <a:endParaRPr lang="zh-CN" altLang="zh-CN" sz="2400" dirty="0"/>
          </a:p>
        </p:txBody>
      </p:sp>
      <p:sp>
        <p:nvSpPr>
          <p:cNvPr id="3" name="矩形 2"/>
          <p:cNvSpPr/>
          <p:nvPr/>
        </p:nvSpPr>
        <p:spPr>
          <a:xfrm>
            <a:off x="509568" y="1230069"/>
            <a:ext cx="5088252" cy="400110"/>
          </a:xfrm>
          <a:prstGeom prst="rect">
            <a:avLst/>
          </a:prstGeom>
          <a:ln>
            <a:solidFill>
              <a:schemeClr val="accent1"/>
            </a:solidFill>
          </a:ln>
        </p:spPr>
        <p:txBody>
          <a:bodyPr wrap="none">
            <a:spAutoFit/>
          </a:bodyPr>
          <a:lstStyle/>
          <a:p>
            <a:r>
              <a:rPr lang="zh-CN" altLang="zh-CN" sz="2000" dirty="0">
                <a:solidFill>
                  <a:srgbClr val="FF0000"/>
                </a:solidFill>
                <a:latin typeface="黑体" panose="02010609060101010101" pitchFamily="49" charset="-122"/>
                <a:ea typeface="黑体" panose="02010609060101010101" pitchFamily="49" charset="-122"/>
              </a:rPr>
              <a:t>近些年</a:t>
            </a:r>
            <a:r>
              <a:rPr lang="zh-CN" altLang="en-US" sz="2000" dirty="0">
                <a:solidFill>
                  <a:srgbClr val="FF0000"/>
                </a:solidFill>
                <a:latin typeface="黑体" panose="02010609060101010101" pitchFamily="49" charset="-122"/>
                <a:ea typeface="黑体" panose="02010609060101010101" pitchFamily="49" charset="-122"/>
              </a:rPr>
              <a:t>，在开停车环节</a:t>
            </a:r>
            <a:r>
              <a:rPr lang="zh-CN" altLang="zh-CN" sz="2000" dirty="0">
                <a:solidFill>
                  <a:srgbClr val="FF0000"/>
                </a:solidFill>
                <a:latin typeface="黑体" panose="02010609060101010101" pitchFamily="49" charset="-122"/>
                <a:ea typeface="黑体" panose="02010609060101010101" pitchFamily="49" charset="-122"/>
              </a:rPr>
              <a:t>国内</a:t>
            </a:r>
            <a:r>
              <a:rPr lang="zh-CN" altLang="en-US" sz="2000" dirty="0">
                <a:solidFill>
                  <a:srgbClr val="FF0000"/>
                </a:solidFill>
                <a:latin typeface="黑体" panose="02010609060101010101" pitchFamily="49" charset="-122"/>
                <a:ea typeface="黑体" panose="02010609060101010101" pitchFamily="49" charset="-122"/>
              </a:rPr>
              <a:t>频频发生</a:t>
            </a:r>
            <a:r>
              <a:rPr lang="zh-CN" altLang="zh-CN" sz="2000" dirty="0">
                <a:solidFill>
                  <a:srgbClr val="FF0000"/>
                </a:solidFill>
                <a:latin typeface="黑体" panose="02010609060101010101" pitchFamily="49" charset="-122"/>
                <a:ea typeface="黑体" panose="02010609060101010101" pitchFamily="49" charset="-122"/>
              </a:rPr>
              <a:t>事故</a:t>
            </a:r>
            <a:r>
              <a:rPr lang="zh-CN" altLang="en-US" sz="2000" dirty="0">
                <a:solidFill>
                  <a:srgbClr val="FF0000"/>
                </a:solidFill>
                <a:latin typeface="黑体" panose="02010609060101010101" pitchFamily="49" charset="-122"/>
                <a:ea typeface="黑体" panose="02010609060101010101" pitchFamily="49" charset="-122"/>
              </a:rPr>
              <a:t>。</a:t>
            </a:r>
            <a:endParaRPr lang="en-US" altLang="zh-CN" sz="2000"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19803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4.6</a:t>
            </a:r>
            <a:r>
              <a:rPr lang="zh-CN" altLang="en-US" sz="2400" kern="0" dirty="0">
                <a:latin typeface="黑体" panose="02010609060101010101" pitchFamily="49" charset="-122"/>
                <a:ea typeface="黑体" panose="02010609060101010101" pitchFamily="49" charset="-122"/>
              </a:rPr>
              <a:t>开停车管理</a:t>
            </a:r>
            <a:endParaRPr lang="zh-CN" altLang="en-US" sz="2400" dirty="0">
              <a:latin typeface="黑体" panose="02010609060101010101" pitchFamily="49" charset="-122"/>
              <a:ea typeface="黑体" panose="02010609060101010101" pitchFamily="49" charset="-122"/>
            </a:endParaRPr>
          </a:p>
        </p:txBody>
      </p:sp>
      <p:sp>
        <p:nvSpPr>
          <p:cNvPr id="6" name="矩形 5"/>
          <p:cNvSpPr/>
          <p:nvPr/>
        </p:nvSpPr>
        <p:spPr>
          <a:xfrm>
            <a:off x="623392" y="1922105"/>
            <a:ext cx="11161240" cy="3477875"/>
          </a:xfrm>
          <a:prstGeom prst="rect">
            <a:avLst/>
          </a:prstGeom>
          <a:ln>
            <a:solidFill>
              <a:schemeClr val="accent1"/>
            </a:solidFill>
          </a:ln>
        </p:spPr>
        <p:txBody>
          <a:bodyPr wrap="square">
            <a:spAutoFit/>
          </a:bodyPr>
          <a:lstStyle/>
          <a:p>
            <a:pPr>
              <a:lnSpc>
                <a:spcPts val="3600"/>
              </a:lnSpc>
              <a:spcBef>
                <a:spcPts val="600"/>
              </a:spcBef>
              <a:spcAft>
                <a:spcPts val="600"/>
              </a:spcAft>
            </a:pPr>
            <a:r>
              <a:rPr lang="en-US" altLang="zh-CN" sz="2400" dirty="0"/>
              <a:t>    2019</a:t>
            </a:r>
            <a:r>
              <a:rPr lang="zh-CN" altLang="en-US" sz="2400" dirty="0"/>
              <a:t>年</a:t>
            </a:r>
            <a:r>
              <a:rPr lang="en-US" altLang="zh-CN" sz="2400" dirty="0"/>
              <a:t>3</a:t>
            </a:r>
            <a:r>
              <a:rPr lang="zh-CN" altLang="zh-CN" sz="2400" dirty="0"/>
              <a:t>月</a:t>
            </a:r>
            <a:r>
              <a:rPr lang="en-US" altLang="zh-CN" sz="2400" dirty="0"/>
              <a:t>25</a:t>
            </a:r>
            <a:r>
              <a:rPr lang="zh-CN" altLang="zh-CN" sz="2400" dirty="0"/>
              <a:t>日，山东烟台招远金恒化工有限公司发生一起爆裂着火事故，造成</a:t>
            </a:r>
            <a:r>
              <a:rPr lang="en-US" altLang="zh-CN" sz="2400" dirty="0"/>
              <a:t>1</a:t>
            </a:r>
            <a:r>
              <a:rPr lang="zh-CN" altLang="zh-CN" sz="2400" dirty="0"/>
              <a:t>人死亡，</a:t>
            </a:r>
            <a:r>
              <a:rPr lang="en-US" altLang="zh-CN" sz="2400" dirty="0"/>
              <a:t>4</a:t>
            </a:r>
            <a:r>
              <a:rPr lang="zh-CN" altLang="zh-CN" sz="2400" dirty="0"/>
              <a:t>人受伤。该企业从</a:t>
            </a:r>
            <a:r>
              <a:rPr lang="en-US" altLang="zh-CN" sz="2400" dirty="0"/>
              <a:t>2011</a:t>
            </a:r>
            <a:r>
              <a:rPr lang="zh-CN" altLang="zh-CN" sz="2400" dirty="0"/>
              <a:t>年开始一直停产，在不具备开车条件的情况下，不顾监管指令，于</a:t>
            </a:r>
            <a:r>
              <a:rPr lang="en-US" altLang="zh-CN" sz="2400" dirty="0"/>
              <a:t>3</a:t>
            </a:r>
            <a:r>
              <a:rPr lang="zh-CN" altLang="zh-CN" sz="2400" dirty="0"/>
              <a:t>月</a:t>
            </a:r>
            <a:r>
              <a:rPr lang="en-US" altLang="zh-CN" sz="2400" dirty="0"/>
              <a:t>24</a:t>
            </a:r>
            <a:r>
              <a:rPr lang="zh-CN" altLang="zh-CN" sz="2400" dirty="0"/>
              <a:t>日擅自开始调试设备和投料生产，</a:t>
            </a:r>
            <a:r>
              <a:rPr lang="en-US" altLang="zh-CN" sz="2400" dirty="0"/>
              <a:t>3</a:t>
            </a:r>
            <a:r>
              <a:rPr lang="zh-CN" altLang="zh-CN" sz="2400" dirty="0"/>
              <a:t>月</a:t>
            </a:r>
            <a:r>
              <a:rPr lang="en-US" altLang="zh-CN" sz="2400" dirty="0"/>
              <a:t>25</a:t>
            </a:r>
            <a:r>
              <a:rPr lang="zh-CN" altLang="zh-CN" sz="2400" dirty="0"/>
              <a:t>日零时</a:t>
            </a:r>
            <a:r>
              <a:rPr lang="en-US" altLang="zh-CN" sz="2400" dirty="0"/>
              <a:t>50</a:t>
            </a:r>
            <a:r>
              <a:rPr lang="zh-CN" altLang="zh-CN" sz="2400" dirty="0"/>
              <a:t>分左右，四苯基锡工段发生爆裂，导致其北侧车间发生火灾。</a:t>
            </a:r>
            <a:endParaRPr lang="en-US" altLang="zh-CN" sz="2400" dirty="0"/>
          </a:p>
          <a:p>
            <a:pPr>
              <a:lnSpc>
                <a:spcPts val="3600"/>
              </a:lnSpc>
              <a:spcBef>
                <a:spcPts val="600"/>
              </a:spcBef>
              <a:spcAft>
                <a:spcPts val="600"/>
              </a:spcAft>
            </a:pPr>
            <a:r>
              <a:rPr lang="en-US" altLang="zh-CN" sz="2400" dirty="0"/>
              <a:t>    2015</a:t>
            </a:r>
            <a:r>
              <a:rPr lang="zh-CN" altLang="zh-CN" sz="2400" dirty="0"/>
              <a:t>年</a:t>
            </a:r>
            <a:r>
              <a:rPr lang="en-US" altLang="zh-CN" sz="2400" dirty="0"/>
              <a:t>4</a:t>
            </a:r>
            <a:r>
              <a:rPr lang="zh-CN" altLang="en-US" sz="2400" dirty="0"/>
              <a:t>月</a:t>
            </a:r>
            <a:r>
              <a:rPr lang="en-US" altLang="zh-CN" sz="2400" dirty="0"/>
              <a:t>6</a:t>
            </a:r>
            <a:r>
              <a:rPr lang="zh-CN" altLang="en-US" sz="2400" dirty="0"/>
              <a:t>日</a:t>
            </a:r>
            <a:r>
              <a:rPr lang="zh-CN" altLang="zh-CN" sz="2400" dirty="0"/>
              <a:t>，</a:t>
            </a:r>
            <a:r>
              <a:rPr lang="zh-CN" altLang="zh-CN" sz="2400" dirty="0">
                <a:hlinkClick r:id="rId1" action="ppaction://hlinksldjump"/>
              </a:rPr>
              <a:t>腾龙芳烃（漳州）有限公司</a:t>
            </a:r>
            <a:r>
              <a:rPr lang="zh-CN" altLang="zh-CN" sz="2400" dirty="0"/>
              <a:t>“</a:t>
            </a:r>
            <a:r>
              <a:rPr lang="en-US" altLang="zh-CN" sz="2400" dirty="0"/>
              <a:t>4</a:t>
            </a:r>
            <a:r>
              <a:rPr lang="zh-CN" altLang="zh-CN" sz="2400" dirty="0"/>
              <a:t>·</a:t>
            </a:r>
            <a:r>
              <a:rPr lang="en-US" altLang="zh-CN" sz="2400" dirty="0"/>
              <a:t>6</a:t>
            </a:r>
            <a:r>
              <a:rPr lang="zh-CN" altLang="zh-CN" sz="2400" dirty="0"/>
              <a:t>”爆炸着火事故，也是因为二甲苯装置停产检修后开车时，加热炉区域物料泄漏达到爆炸极限，遇明火发生爆炸，并引燃装置西侧的</a:t>
            </a:r>
            <a:r>
              <a:rPr lang="en-US" altLang="zh-CN" sz="2400" dirty="0"/>
              <a:t>607</a:t>
            </a:r>
            <a:r>
              <a:rPr lang="zh-CN" altLang="zh-CN" sz="2400" dirty="0"/>
              <a:t>、</a:t>
            </a:r>
            <a:r>
              <a:rPr lang="en-US" altLang="zh-CN" sz="2400" dirty="0"/>
              <a:t>608</a:t>
            </a:r>
            <a:r>
              <a:rPr lang="zh-CN" altLang="zh-CN" sz="2400" dirty="0"/>
              <a:t>号重石脑油储罐和</a:t>
            </a:r>
            <a:r>
              <a:rPr lang="en-US" altLang="zh-CN" sz="2400" dirty="0"/>
              <a:t>609</a:t>
            </a:r>
            <a:r>
              <a:rPr lang="zh-CN" altLang="zh-CN" sz="2400" dirty="0"/>
              <a:t>、</a:t>
            </a:r>
            <a:r>
              <a:rPr lang="en-US" altLang="zh-CN" sz="2400" dirty="0"/>
              <a:t>610</a:t>
            </a:r>
            <a:r>
              <a:rPr lang="zh-CN" altLang="zh-CN" sz="2400" dirty="0"/>
              <a:t>号轻重整液储罐。</a:t>
            </a:r>
            <a:endParaRPr lang="zh-CN" altLang="zh-CN" sz="2400" dirty="0"/>
          </a:p>
        </p:txBody>
      </p:sp>
      <p:sp>
        <p:nvSpPr>
          <p:cNvPr id="3" name="矩形 2"/>
          <p:cNvSpPr/>
          <p:nvPr/>
        </p:nvSpPr>
        <p:spPr>
          <a:xfrm>
            <a:off x="509568" y="1230069"/>
            <a:ext cx="5088252" cy="400110"/>
          </a:xfrm>
          <a:prstGeom prst="rect">
            <a:avLst/>
          </a:prstGeom>
          <a:ln>
            <a:solidFill>
              <a:schemeClr val="accent1"/>
            </a:solidFill>
          </a:ln>
        </p:spPr>
        <p:txBody>
          <a:bodyPr wrap="none">
            <a:spAutoFit/>
          </a:bodyPr>
          <a:lstStyle/>
          <a:p>
            <a:r>
              <a:rPr lang="zh-CN" altLang="zh-CN" sz="2000" dirty="0">
                <a:solidFill>
                  <a:srgbClr val="FF0000"/>
                </a:solidFill>
                <a:latin typeface="黑体" panose="02010609060101010101" pitchFamily="49" charset="-122"/>
                <a:ea typeface="黑体" panose="02010609060101010101" pitchFamily="49" charset="-122"/>
              </a:rPr>
              <a:t>近些年</a:t>
            </a:r>
            <a:r>
              <a:rPr lang="zh-CN" altLang="en-US" sz="2000" dirty="0">
                <a:solidFill>
                  <a:srgbClr val="FF0000"/>
                </a:solidFill>
                <a:latin typeface="黑体" panose="02010609060101010101" pitchFamily="49" charset="-122"/>
                <a:ea typeface="黑体" panose="02010609060101010101" pitchFamily="49" charset="-122"/>
              </a:rPr>
              <a:t>，在开停车环节</a:t>
            </a:r>
            <a:r>
              <a:rPr lang="zh-CN" altLang="zh-CN" sz="2000" dirty="0">
                <a:solidFill>
                  <a:srgbClr val="FF0000"/>
                </a:solidFill>
                <a:latin typeface="黑体" panose="02010609060101010101" pitchFamily="49" charset="-122"/>
                <a:ea typeface="黑体" panose="02010609060101010101" pitchFamily="49" charset="-122"/>
              </a:rPr>
              <a:t>国内</a:t>
            </a:r>
            <a:r>
              <a:rPr lang="zh-CN" altLang="en-US" sz="2000" dirty="0">
                <a:solidFill>
                  <a:srgbClr val="FF0000"/>
                </a:solidFill>
                <a:latin typeface="黑体" panose="02010609060101010101" pitchFamily="49" charset="-122"/>
                <a:ea typeface="黑体" panose="02010609060101010101" pitchFamily="49" charset="-122"/>
              </a:rPr>
              <a:t>频频发生</a:t>
            </a:r>
            <a:r>
              <a:rPr lang="zh-CN" altLang="zh-CN" sz="2000" dirty="0">
                <a:solidFill>
                  <a:srgbClr val="FF0000"/>
                </a:solidFill>
                <a:latin typeface="黑体" panose="02010609060101010101" pitchFamily="49" charset="-122"/>
                <a:ea typeface="黑体" panose="02010609060101010101" pitchFamily="49" charset="-122"/>
              </a:rPr>
              <a:t>事故</a:t>
            </a:r>
            <a:r>
              <a:rPr lang="zh-CN" altLang="en-US" sz="2000" dirty="0">
                <a:solidFill>
                  <a:srgbClr val="FF0000"/>
                </a:solidFill>
                <a:latin typeface="黑体" panose="02010609060101010101" pitchFamily="49" charset="-122"/>
                <a:ea typeface="黑体" panose="02010609060101010101" pitchFamily="49" charset="-122"/>
              </a:rPr>
              <a:t>。</a:t>
            </a:r>
            <a:endParaRPr lang="en-US" altLang="zh-CN" sz="2000"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19803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4.6</a:t>
            </a:r>
            <a:r>
              <a:rPr lang="zh-CN" altLang="en-US" sz="2400" kern="0" dirty="0">
                <a:latin typeface="黑体" panose="02010609060101010101" pitchFamily="49" charset="-122"/>
                <a:ea typeface="黑体" panose="02010609060101010101" pitchFamily="49" charset="-122"/>
              </a:rPr>
              <a:t>开停车管理</a:t>
            </a:r>
            <a:endParaRPr lang="zh-CN" altLang="en-US" sz="2400" dirty="0">
              <a:latin typeface="黑体" panose="02010609060101010101" pitchFamily="49" charset="-122"/>
              <a:ea typeface="黑体" panose="02010609060101010101" pitchFamily="49" charset="-122"/>
            </a:endParaRPr>
          </a:p>
        </p:txBody>
      </p:sp>
      <p:sp>
        <p:nvSpPr>
          <p:cNvPr id="6" name="矩形 5"/>
          <p:cNvSpPr/>
          <p:nvPr/>
        </p:nvSpPr>
        <p:spPr>
          <a:xfrm>
            <a:off x="623392" y="1196752"/>
            <a:ext cx="11161240" cy="830997"/>
          </a:xfrm>
          <a:prstGeom prst="rect">
            <a:avLst/>
          </a:prstGeom>
          <a:ln>
            <a:solidFill>
              <a:schemeClr val="accent1"/>
            </a:solidFill>
          </a:ln>
        </p:spPr>
        <p:txBody>
          <a:bodyPr wrap="square">
            <a:spAutoFit/>
          </a:bodyPr>
          <a:lstStyle/>
          <a:p>
            <a:r>
              <a:rPr lang="zh-CN" altLang="en-US" sz="2400" dirty="0"/>
              <a:t>       在吸取这些事故教训的基础上，</a:t>
            </a:r>
            <a:r>
              <a:rPr lang="en-US" altLang="zh-CN" sz="2400" dirty="0"/>
              <a:t>《</a:t>
            </a:r>
            <a:r>
              <a:rPr lang="zh-CN" altLang="en-US" sz="2400" dirty="0"/>
              <a:t>导则</a:t>
            </a:r>
            <a:r>
              <a:rPr lang="en-US" altLang="zh-CN" sz="2400" dirty="0"/>
              <a:t>》</a:t>
            </a:r>
            <a:r>
              <a:rPr lang="zh-CN" altLang="en-US" sz="2400" dirty="0"/>
              <a:t>进一步落实“</a:t>
            </a:r>
            <a:r>
              <a:rPr lang="en-US" altLang="zh-CN" sz="2400" dirty="0"/>
              <a:t>88</a:t>
            </a:r>
            <a:r>
              <a:rPr lang="zh-CN" altLang="en-US" sz="2400" dirty="0"/>
              <a:t>号文”的要求，对化工装置非原始开车条件下的开停车管理进行了规定。</a:t>
            </a:r>
            <a:endParaRPr lang="zh-CN" altLang="zh-CN" sz="2400" dirty="0"/>
          </a:p>
        </p:txBody>
      </p:sp>
      <p:sp>
        <p:nvSpPr>
          <p:cNvPr id="5" name="矩形 4"/>
          <p:cNvSpPr/>
          <p:nvPr/>
        </p:nvSpPr>
        <p:spPr>
          <a:xfrm>
            <a:off x="623392" y="2246379"/>
            <a:ext cx="11161240" cy="1446550"/>
          </a:xfrm>
          <a:prstGeom prst="rect">
            <a:avLst/>
          </a:prstGeom>
          <a:ln>
            <a:solidFill>
              <a:schemeClr val="accent1"/>
            </a:solidFill>
          </a:ln>
        </p:spPr>
        <p:txBody>
          <a:bodyPr wrap="square">
            <a:spAutoFit/>
          </a:bodyPr>
          <a:lstStyle/>
          <a:p>
            <a:r>
              <a:rPr lang="en-US" altLang="zh-CN" sz="2200" dirty="0"/>
              <a:t>        </a:t>
            </a:r>
            <a:r>
              <a:rPr lang="zh-CN" altLang="en-US" sz="2200" dirty="0">
                <a:solidFill>
                  <a:srgbClr val="FF0000"/>
                </a:solidFill>
              </a:rPr>
              <a:t>企业要排查开停车安全管理情况</a:t>
            </a:r>
            <a:r>
              <a:rPr lang="zh-CN" altLang="en-US" sz="2200" dirty="0"/>
              <a:t>，包括：开停车前安全条件的检查确认；开停车前开展安全风险辨识分析、开停车方案的制定、安全措施的编制及落实；开车过程中重要步骤的签字确认；停车过程中，设备和管线低点处的安全排放操作及吹扫处理后与其他系统切断、确认工作的执行。</a:t>
            </a:r>
            <a:endParaRPr lang="zh-CN" altLang="zh-CN" sz="2200" dirty="0"/>
          </a:p>
        </p:txBody>
      </p:sp>
      <p:sp>
        <p:nvSpPr>
          <p:cNvPr id="7" name="矩形 6"/>
          <p:cNvSpPr/>
          <p:nvPr/>
        </p:nvSpPr>
        <p:spPr>
          <a:xfrm>
            <a:off x="623392" y="3927783"/>
            <a:ext cx="11161240" cy="1785104"/>
          </a:xfrm>
          <a:prstGeom prst="rect">
            <a:avLst/>
          </a:prstGeom>
          <a:ln>
            <a:solidFill>
              <a:schemeClr val="accent1"/>
            </a:solidFill>
          </a:ln>
        </p:spPr>
        <p:txBody>
          <a:bodyPr wrap="square">
            <a:spAutoFit/>
          </a:bodyPr>
          <a:lstStyle/>
          <a:p>
            <a:r>
              <a:rPr lang="zh-CN" altLang="en-US" sz="2200" dirty="0">
                <a:solidFill>
                  <a:srgbClr val="FF0000"/>
                </a:solidFill>
                <a:latin typeface="+mn-ea"/>
                <a:ea typeface="+mn-ea"/>
                <a:cs typeface="仿宋" panose="02010609060101010101" charset="-122"/>
              </a:rPr>
              <a:t>    开车前企业应对如下重要步骤进行签字确认：</a:t>
            </a:r>
            <a:endParaRPr lang="zh-CN" altLang="en-US" sz="2200" dirty="0">
              <a:solidFill>
                <a:srgbClr val="FF0000"/>
              </a:solidFill>
              <a:latin typeface="+mn-ea"/>
              <a:ea typeface="+mn-ea"/>
              <a:cs typeface="仿宋" panose="02010609060101010101" charset="-122"/>
            </a:endParaRPr>
          </a:p>
          <a:p>
            <a:r>
              <a:rPr lang="en-US" altLang="zh-CN" sz="2200" dirty="0">
                <a:solidFill>
                  <a:srgbClr val="000000"/>
                </a:solidFill>
                <a:latin typeface="+mn-ea"/>
                <a:ea typeface="+mn-ea"/>
                <a:cs typeface="仿宋" panose="02010609060101010101" charset="-122"/>
              </a:rPr>
              <a:t>    1.</a:t>
            </a:r>
            <a:r>
              <a:rPr lang="zh-CN" altLang="en-US" sz="2200" dirty="0">
                <a:solidFill>
                  <a:srgbClr val="000000"/>
                </a:solidFill>
                <a:latin typeface="+mn-ea"/>
                <a:ea typeface="+mn-ea"/>
                <a:cs typeface="仿宋" panose="02010609060101010101" charset="-122"/>
              </a:rPr>
              <a:t>进行冲洗、吹扫、气密试验时，要确认已制定有效的安全措施；</a:t>
            </a:r>
            <a:endParaRPr lang="zh-CN" altLang="en-US" sz="2200" dirty="0">
              <a:solidFill>
                <a:srgbClr val="000000"/>
              </a:solidFill>
              <a:latin typeface="+mn-ea"/>
              <a:ea typeface="+mn-ea"/>
              <a:cs typeface="仿宋" panose="02010609060101010101" charset="-122"/>
            </a:endParaRPr>
          </a:p>
          <a:p>
            <a:r>
              <a:rPr lang="en-US" altLang="zh-CN" sz="2200" dirty="0">
                <a:solidFill>
                  <a:srgbClr val="000000"/>
                </a:solidFill>
                <a:latin typeface="+mn-ea"/>
                <a:ea typeface="+mn-ea"/>
                <a:cs typeface="仿宋" panose="02010609060101010101" charset="-122"/>
              </a:rPr>
              <a:t>    2.</a:t>
            </a:r>
            <a:r>
              <a:rPr lang="zh-CN" altLang="en-US" sz="2200" dirty="0">
                <a:solidFill>
                  <a:srgbClr val="000000"/>
                </a:solidFill>
                <a:latin typeface="+mn-ea"/>
                <a:ea typeface="+mn-ea"/>
                <a:cs typeface="仿宋" panose="02010609060101010101" charset="-122"/>
              </a:rPr>
              <a:t>引进蒸汽、氮气、易燃易爆介质前，要指定有经验的专业人员进行流程确认；</a:t>
            </a:r>
            <a:endParaRPr lang="zh-CN" altLang="en-US" sz="2200" dirty="0">
              <a:solidFill>
                <a:srgbClr val="000000"/>
              </a:solidFill>
              <a:latin typeface="+mn-ea"/>
              <a:ea typeface="+mn-ea"/>
              <a:cs typeface="仿宋" panose="02010609060101010101" charset="-122"/>
            </a:endParaRPr>
          </a:p>
          <a:p>
            <a:r>
              <a:rPr lang="en-US" altLang="zh-CN" sz="2200" dirty="0">
                <a:solidFill>
                  <a:srgbClr val="000000"/>
                </a:solidFill>
                <a:latin typeface="+mn-ea"/>
                <a:ea typeface="+mn-ea"/>
                <a:cs typeface="仿宋" panose="02010609060101010101" charset="-122"/>
              </a:rPr>
              <a:t>    3.</a:t>
            </a:r>
            <a:r>
              <a:rPr lang="zh-CN" altLang="en-US" sz="2200" dirty="0">
                <a:solidFill>
                  <a:srgbClr val="000000"/>
                </a:solidFill>
                <a:latin typeface="+mn-ea"/>
                <a:ea typeface="+mn-ea"/>
                <a:cs typeface="仿宋" panose="02010609060101010101" charset="-122"/>
              </a:rPr>
              <a:t>引进物料时，要随时监测物料流量、温度、压力、液位等参数变化情况，确认流程是否正确。</a:t>
            </a:r>
            <a:endParaRPr lang="zh-CN" altLang="en-US" sz="2200" dirty="0">
              <a:solidFill>
                <a:srgbClr val="000000"/>
              </a:solidFill>
              <a:latin typeface="+mn-ea"/>
              <a:ea typeface="+mn-ea"/>
              <a:cs typeface="仿宋" panose="02010609060101010101" charset="-122"/>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19803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4.6</a:t>
            </a:r>
            <a:r>
              <a:rPr lang="zh-CN" altLang="en-US" sz="2400" kern="0" dirty="0">
                <a:latin typeface="黑体" panose="02010609060101010101" pitchFamily="49" charset="-122"/>
                <a:ea typeface="黑体" panose="02010609060101010101" pitchFamily="49" charset="-122"/>
              </a:rPr>
              <a:t>开停车管理</a:t>
            </a:r>
            <a:endParaRPr lang="zh-CN" altLang="en-US" sz="2400" dirty="0">
              <a:latin typeface="黑体" panose="02010609060101010101" pitchFamily="49" charset="-122"/>
              <a:ea typeface="黑体" panose="02010609060101010101" pitchFamily="49" charset="-122"/>
            </a:endParaRPr>
          </a:p>
        </p:txBody>
      </p:sp>
      <p:sp>
        <p:nvSpPr>
          <p:cNvPr id="5" name="矩形 4"/>
          <p:cNvSpPr/>
          <p:nvPr/>
        </p:nvSpPr>
        <p:spPr>
          <a:xfrm>
            <a:off x="509568" y="1844824"/>
            <a:ext cx="11161240" cy="2351991"/>
          </a:xfrm>
          <a:prstGeom prst="rect">
            <a:avLst/>
          </a:prstGeom>
          <a:ln>
            <a:solidFill>
              <a:schemeClr val="accent1"/>
            </a:solidFill>
          </a:ln>
        </p:spPr>
        <p:txBody>
          <a:bodyPr wrap="square">
            <a:spAutoFit/>
          </a:bodyPr>
          <a:lstStyle/>
          <a:p>
            <a:pPr>
              <a:lnSpc>
                <a:spcPts val="3600"/>
              </a:lnSpc>
            </a:pPr>
            <a:r>
              <a:rPr lang="en-US" altLang="zh-CN" sz="2400" dirty="0"/>
              <a:t>        </a:t>
            </a:r>
            <a:r>
              <a:rPr lang="zh-CN" altLang="zh-CN" sz="2400" dirty="0">
                <a:solidFill>
                  <a:srgbClr val="FF0000"/>
                </a:solidFill>
              </a:rPr>
              <a:t>停车前需要确认的条件则包括</a:t>
            </a:r>
            <a:r>
              <a:rPr lang="zh-CN" altLang="zh-CN" sz="2400" dirty="0"/>
              <a:t>：在线物料数量及分布，安全性是否已确认；停车期间排放的各种物料是否均已明确各自去向，排放口部位是否已确定；停车后需检修的设备设施是否已按要求采取腾空或隔离措施；停车后需要隔离的管道、设备是否已做好盲板隔离的准备；停车期间的应急装备是否已配备到位；停车物料处理过程中可能出现的风险是否已识别到位并采取管控措施。</a:t>
            </a:r>
            <a:endParaRPr lang="zh-CN" altLang="zh-CN" sz="22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19803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4.6</a:t>
            </a:r>
            <a:r>
              <a:rPr lang="zh-CN" altLang="en-US" sz="2400" kern="0" dirty="0">
                <a:latin typeface="黑体" panose="02010609060101010101" pitchFamily="49" charset="-122"/>
                <a:ea typeface="黑体" panose="02010609060101010101" pitchFamily="49" charset="-122"/>
              </a:rPr>
              <a:t>开停车管理</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1484784"/>
            <a:ext cx="11089232" cy="1477328"/>
          </a:xfrm>
          <a:prstGeom prst="rect">
            <a:avLst/>
          </a:prstGeom>
          <a:ln>
            <a:solidFill>
              <a:schemeClr val="accent1"/>
            </a:solidFill>
          </a:ln>
        </p:spPr>
        <p:txBody>
          <a:bodyPr wrap="square">
            <a:spAutoFit/>
          </a:bodyPr>
          <a:lstStyle/>
          <a:p>
            <a:pPr>
              <a:lnSpc>
                <a:spcPts val="3600"/>
              </a:lnSpc>
            </a:pPr>
            <a:r>
              <a:rPr lang="zh-CN" altLang="en-US" sz="2400" dirty="0"/>
              <a:t>结合近年来在</a:t>
            </a:r>
            <a:r>
              <a:rPr lang="zh-CN" altLang="en-US" sz="2400" dirty="0">
                <a:solidFill>
                  <a:srgbClr val="FF0000"/>
                </a:solidFill>
              </a:rPr>
              <a:t>单台设备或机泵启用</a:t>
            </a:r>
            <a:r>
              <a:rPr lang="zh-CN" altLang="en-US" sz="2400" dirty="0"/>
              <a:t>前事故教训，以及国际上大型跨国公司的最佳实践，导则中特别强调了：</a:t>
            </a:r>
            <a:r>
              <a:rPr lang="zh-CN" altLang="zh-CN" sz="2400" dirty="0">
                <a:latin typeface="黑体" panose="02010609060101010101" pitchFamily="49" charset="-122"/>
                <a:ea typeface="黑体" panose="02010609060101010101" pitchFamily="49" charset="-122"/>
              </a:rPr>
              <a:t>在单台设备交付检维修前与检维修后投入使用前，应进行安全条件确认。</a:t>
            </a:r>
            <a:endParaRPr lang="zh-CN" altLang="en-US" sz="2400" dirty="0">
              <a:latin typeface="黑体" panose="02010609060101010101" pitchFamily="49" charset="-122"/>
              <a:ea typeface="黑体" panose="02010609060101010101" pitchFamily="49" charset="-122"/>
            </a:endParaRPr>
          </a:p>
        </p:txBody>
      </p:sp>
      <p:sp>
        <p:nvSpPr>
          <p:cNvPr id="5" name="矩形 4"/>
          <p:cNvSpPr/>
          <p:nvPr/>
        </p:nvSpPr>
        <p:spPr>
          <a:xfrm>
            <a:off x="659396" y="3135737"/>
            <a:ext cx="11017224" cy="3046988"/>
          </a:xfrm>
          <a:prstGeom prst="rect">
            <a:avLst/>
          </a:prstGeom>
          <a:solidFill>
            <a:schemeClr val="accent3">
              <a:lumMod val="95000"/>
            </a:schemeClr>
          </a:solidFill>
          <a:ln>
            <a:solidFill>
              <a:schemeClr val="accent1"/>
            </a:solidFill>
          </a:ln>
        </p:spPr>
        <p:txBody>
          <a:bodyPr wrap="square">
            <a:spAutoFit/>
          </a:bodyPr>
          <a:lstStyle/>
          <a:p>
            <a:r>
              <a:rPr lang="zh-CN" altLang="en-US" sz="2400" dirty="0">
                <a:solidFill>
                  <a:srgbClr val="FF0000"/>
                </a:solidFill>
              </a:rPr>
              <a:t>       中海油惠州石化有限公司二期煤制氢装置蒸汽过热炉“2·18”闪爆事故</a:t>
            </a:r>
            <a:endParaRPr lang="en-US" altLang="zh-CN" sz="2400" dirty="0">
              <a:solidFill>
                <a:srgbClr val="FF0000"/>
              </a:solidFill>
            </a:endParaRPr>
          </a:p>
          <a:p>
            <a:r>
              <a:rPr lang="en-US" altLang="zh-CN" sz="2400" dirty="0"/>
              <a:t>        2019</a:t>
            </a:r>
            <a:r>
              <a:rPr lang="zh-CN" altLang="en-US" sz="2400" dirty="0"/>
              <a:t>年</a:t>
            </a:r>
            <a:r>
              <a:rPr lang="en-US" altLang="zh-CN" sz="2400" dirty="0"/>
              <a:t>2</a:t>
            </a:r>
            <a:r>
              <a:rPr lang="zh-CN" altLang="en-US" sz="2400" dirty="0"/>
              <a:t>月</a:t>
            </a:r>
            <a:r>
              <a:rPr lang="en-US" altLang="zh-CN" sz="2400" dirty="0"/>
              <a:t>18</a:t>
            </a:r>
            <a:r>
              <a:rPr lang="zh-CN" altLang="en-US" sz="2400" dirty="0"/>
              <a:t>日，中海油惠州石化有限公司二期煤制氢装置，因蒸汽过热炉</a:t>
            </a:r>
            <a:r>
              <a:rPr lang="en-US" altLang="zh-CN" sz="2400" dirty="0"/>
              <a:t>751-SH-101A</a:t>
            </a:r>
            <a:r>
              <a:rPr lang="zh-CN" altLang="en-US" sz="2400" dirty="0"/>
              <a:t>故障，计划投用</a:t>
            </a:r>
            <a:r>
              <a:rPr lang="en-US" altLang="zh-CN" sz="2400" dirty="0"/>
              <a:t>101B</a:t>
            </a:r>
            <a:r>
              <a:rPr lang="zh-CN" altLang="en-US" sz="2400" dirty="0"/>
              <a:t>，在长明灯点火时，引起炉膛内天然气爆炸性混合物发生闪爆，造成</a:t>
            </a:r>
            <a:r>
              <a:rPr lang="en-US" altLang="zh-CN" sz="2400" dirty="0"/>
              <a:t>1</a:t>
            </a:r>
            <a:r>
              <a:rPr lang="zh-CN" altLang="en-US" sz="2400" dirty="0"/>
              <a:t>人死亡，</a:t>
            </a:r>
            <a:r>
              <a:rPr lang="en-US" altLang="zh-CN" sz="2400" dirty="0"/>
              <a:t>1</a:t>
            </a:r>
            <a:r>
              <a:rPr lang="zh-CN" altLang="en-US" sz="2400" dirty="0"/>
              <a:t>人受伤。直接原因是来自天然气总管的天然气，经由开启的燃料气主管线联锁切断阀和自动调节阀的副线阀，从打开的</a:t>
            </a:r>
            <a:r>
              <a:rPr lang="en-US" altLang="zh-CN" sz="2400" dirty="0"/>
              <a:t>5</a:t>
            </a:r>
            <a:r>
              <a:rPr lang="zh-CN" altLang="en-US" sz="2400" dirty="0"/>
              <a:t>个烧嘴双阀进入炉膛，当火把从点火孔伸入炉膛时，引起爆炸。问接原因是：未对炉膛进行吹扫，未对炉膛内气体进行采样，违反操作规程在仪表联校时提前打开联锁切断阀，未执行消项操作，未确认点火状况。</a:t>
            </a:r>
            <a:endParaRPr lang="zh-CN" altLang="en-US" sz="24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2198038"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4.6</a:t>
            </a:r>
            <a:r>
              <a:rPr lang="zh-CN" altLang="en-US" sz="2400" kern="0" dirty="0">
                <a:latin typeface="黑体" panose="02010609060101010101" pitchFamily="49" charset="-122"/>
                <a:ea typeface="黑体" panose="02010609060101010101" pitchFamily="49" charset="-122"/>
              </a:rPr>
              <a:t>开停车管理</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497990" y="1028087"/>
            <a:ext cx="11089232" cy="4462760"/>
          </a:xfrm>
          <a:prstGeom prst="rect">
            <a:avLst/>
          </a:prstGeom>
          <a:ln>
            <a:solidFill>
              <a:schemeClr val="accent1"/>
            </a:solidFill>
          </a:ln>
        </p:spPr>
        <p:txBody>
          <a:bodyPr wrap="square">
            <a:spAutoFit/>
          </a:bodyPr>
          <a:lstStyle/>
          <a:p>
            <a:pPr algn="just">
              <a:lnSpc>
                <a:spcPct val="150000"/>
              </a:lnSpc>
              <a:spcBef>
                <a:spcPts val="0"/>
              </a:spcBef>
              <a:spcAft>
                <a:spcPts val="0"/>
              </a:spcAft>
            </a:pPr>
            <a:r>
              <a:rPr lang="en-US" altLang="zh-CN" sz="2800" dirty="0">
                <a:solidFill>
                  <a:srgbClr val="FF0000"/>
                </a:solidFill>
              </a:rPr>
              <a:t>       </a:t>
            </a:r>
            <a:r>
              <a:rPr lang="zh-CN" altLang="en-US" sz="2800" dirty="0">
                <a:solidFill>
                  <a:srgbClr val="FF0000"/>
                </a:solidFill>
              </a:rPr>
              <a:t>中卫</a:t>
            </a:r>
            <a:r>
              <a:rPr lang="zh-CN" altLang="en-US" sz="2800" dirty="0">
                <a:solidFill>
                  <a:srgbClr val="FF0000"/>
                </a:solidFill>
                <a:latin typeface="+mn-ea"/>
              </a:rPr>
              <a:t>联合新澧化工有限公司“</a:t>
            </a:r>
            <a:r>
              <a:rPr lang="en-US" altLang="zh-CN" sz="2800" dirty="0">
                <a:solidFill>
                  <a:srgbClr val="FF0000"/>
                </a:solidFill>
                <a:latin typeface="+mn-ea"/>
              </a:rPr>
              <a:t>8.29</a:t>
            </a:r>
            <a:r>
              <a:rPr lang="zh-CN" altLang="en-US" sz="2800" dirty="0">
                <a:solidFill>
                  <a:srgbClr val="FF0000"/>
                </a:solidFill>
                <a:latin typeface="+mn-ea"/>
              </a:rPr>
              <a:t>”较大爆炸事故</a:t>
            </a:r>
            <a:endParaRPr lang="en-US" altLang="zh-CN" sz="2800" dirty="0">
              <a:solidFill>
                <a:srgbClr val="FF0000"/>
              </a:solidFill>
            </a:endParaRPr>
          </a:p>
          <a:p>
            <a:pPr algn="just">
              <a:lnSpc>
                <a:spcPct val="150000"/>
              </a:lnSpc>
              <a:spcBef>
                <a:spcPts val="0"/>
              </a:spcBef>
              <a:spcAft>
                <a:spcPts val="0"/>
              </a:spcAft>
            </a:pPr>
            <a:r>
              <a:rPr lang="en-US" altLang="zh-CN" sz="2800" dirty="0">
                <a:latin typeface="+mn-ea"/>
              </a:rPr>
              <a:t>  </a:t>
            </a:r>
            <a:r>
              <a:rPr lang="en-US" altLang="zh-CN" sz="2400" dirty="0">
                <a:latin typeface="+mn-ea"/>
              </a:rPr>
              <a:t>2019</a:t>
            </a:r>
            <a:r>
              <a:rPr lang="zh-CN" altLang="en-US" sz="2400" dirty="0">
                <a:latin typeface="+mn-ea"/>
              </a:rPr>
              <a:t>年</a:t>
            </a:r>
            <a:r>
              <a:rPr lang="en-US" altLang="zh-CN" sz="2400" dirty="0">
                <a:latin typeface="+mn-ea"/>
              </a:rPr>
              <a:t>8</a:t>
            </a:r>
            <a:r>
              <a:rPr lang="zh-CN" altLang="en-US" sz="2400" dirty="0">
                <a:latin typeface="+mn-ea"/>
              </a:rPr>
              <a:t>月</a:t>
            </a:r>
            <a:r>
              <a:rPr lang="en-US" altLang="zh-CN" sz="2400" dirty="0">
                <a:latin typeface="+mn-ea"/>
              </a:rPr>
              <a:t>29</a:t>
            </a:r>
            <a:r>
              <a:rPr lang="zh-CN" altLang="en-US" sz="2400" dirty="0">
                <a:latin typeface="+mn-ea"/>
              </a:rPr>
              <a:t>日</a:t>
            </a:r>
            <a:r>
              <a:rPr lang="en-US" altLang="zh-CN" sz="2400" dirty="0">
                <a:latin typeface="+mn-ea"/>
              </a:rPr>
              <a:t>9</a:t>
            </a:r>
            <a:r>
              <a:rPr lang="zh-CN" altLang="en-US" sz="2400" dirty="0">
                <a:latin typeface="+mn-ea"/>
              </a:rPr>
              <a:t>时许，宁夏吴忠市中卫工业园区联合新澧化工有限公司</a:t>
            </a:r>
            <a:r>
              <a:rPr lang="zh-CN" altLang="en-US" sz="2400" dirty="0">
                <a:solidFill>
                  <a:srgbClr val="FF0000"/>
                </a:solidFill>
                <a:latin typeface="+mn-ea"/>
              </a:rPr>
              <a:t>发生一起煤气炉爆炸较大事故，</a:t>
            </a:r>
            <a:r>
              <a:rPr lang="zh-CN" altLang="en-US" sz="2400" dirty="0">
                <a:latin typeface="+mn-ea"/>
              </a:rPr>
              <a:t>造成</a:t>
            </a:r>
            <a:r>
              <a:rPr lang="en-US" altLang="zh-CN" sz="2400" dirty="0">
                <a:latin typeface="+mn-ea"/>
              </a:rPr>
              <a:t>4</a:t>
            </a:r>
            <a:r>
              <a:rPr lang="zh-CN" altLang="en-US" sz="2400" dirty="0">
                <a:latin typeface="+mn-ea"/>
              </a:rPr>
              <a:t>人死亡，</a:t>
            </a:r>
            <a:r>
              <a:rPr lang="en-US" altLang="zh-CN" sz="2400" dirty="0">
                <a:latin typeface="+mn-ea"/>
              </a:rPr>
              <a:t>3</a:t>
            </a:r>
            <a:r>
              <a:rPr lang="zh-CN" altLang="en-US" sz="2400" dirty="0">
                <a:latin typeface="+mn-ea"/>
              </a:rPr>
              <a:t>人受伤。经初步调查分析，事故直接原因是企业</a:t>
            </a:r>
            <a:r>
              <a:rPr lang="en-US" altLang="zh-CN" sz="2400" dirty="0">
                <a:latin typeface="+mn-ea"/>
              </a:rPr>
              <a:t>2</a:t>
            </a:r>
            <a:r>
              <a:rPr lang="zh-CN" altLang="en-US" sz="2400" dirty="0">
                <a:latin typeface="+mn-ea"/>
              </a:rPr>
              <a:t>号煤气发生炉长期停用，</a:t>
            </a:r>
            <a:r>
              <a:rPr lang="en-US" altLang="zh-CN" sz="2400" dirty="0">
                <a:latin typeface="+mn-ea"/>
              </a:rPr>
              <a:t>8</a:t>
            </a:r>
            <a:r>
              <a:rPr lang="zh-CN" altLang="en-US" sz="2400" dirty="0">
                <a:latin typeface="+mn-ea"/>
              </a:rPr>
              <a:t>月</a:t>
            </a:r>
            <a:r>
              <a:rPr lang="en-US" altLang="zh-CN" sz="2400" dirty="0">
                <a:latin typeface="+mn-ea"/>
              </a:rPr>
              <a:t>28</a:t>
            </a:r>
            <a:r>
              <a:rPr lang="zh-CN" altLang="en-US" sz="2400" dirty="0">
                <a:latin typeface="+mn-ea"/>
              </a:rPr>
              <a:t>日重新启动过程中煤气炉排污阀泄漏，造成夹套严重缺水、内壁温度过高，在为夹套补水时发生剧烈汽化、夹套锅炉爆炸，导致周边检修人员严重伤亡。</a:t>
            </a:r>
            <a:endParaRPr lang="en-US" altLang="zh-CN" sz="2400" dirty="0">
              <a:latin typeface="+mn-ea"/>
            </a:endParaRPr>
          </a:p>
          <a:p>
            <a:pPr algn="just">
              <a:spcBef>
                <a:spcPts val="0"/>
              </a:spcBef>
              <a:spcAft>
                <a:spcPts val="0"/>
              </a:spcAft>
            </a:pPr>
            <a:r>
              <a:rPr lang="zh-CN" altLang="en-US" sz="2800" dirty="0">
                <a:latin typeface="+mn-ea"/>
              </a:rPr>
              <a:t>    </a:t>
            </a:r>
            <a:r>
              <a:rPr lang="zh-CN" altLang="en-US" sz="2800" dirty="0">
                <a:solidFill>
                  <a:srgbClr val="FF3300"/>
                </a:solidFill>
                <a:latin typeface="+mn-ea"/>
              </a:rPr>
              <a:t>事故暴露出企业安全意识淡薄、装置带病运行，开停车和检维修作业风险分析缺失、安全管理不到位等突出问题。</a:t>
            </a:r>
            <a:endParaRPr lang="zh-CN" altLang="en-US" sz="2800" dirty="0">
              <a:solidFill>
                <a:srgbClr val="FF3300"/>
              </a:solidFill>
              <a:latin typeface="+mn-ea"/>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84297" y="3430325"/>
            <a:ext cx="3851920" cy="2888940"/>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392" y="189302"/>
            <a:ext cx="4222703" cy="3167027"/>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4272" y="260648"/>
            <a:ext cx="3165816" cy="4221088"/>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9840" y="1772816"/>
            <a:ext cx="3515883" cy="4687844"/>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3126177"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4.7</a:t>
            </a:r>
            <a:r>
              <a:rPr lang="zh-CN" altLang="en-US" sz="2400" kern="0" dirty="0">
                <a:latin typeface="黑体" panose="02010609060101010101" pitchFamily="49" charset="-122"/>
                <a:ea typeface="黑体" panose="02010609060101010101" pitchFamily="49" charset="-122"/>
              </a:rPr>
              <a:t>储运系统安全设施</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503339" y="1340768"/>
            <a:ext cx="11089232" cy="3323987"/>
          </a:xfrm>
          <a:prstGeom prst="rect">
            <a:avLst/>
          </a:prstGeom>
          <a:ln>
            <a:solidFill>
              <a:schemeClr val="accent1"/>
            </a:solidFill>
          </a:ln>
        </p:spPr>
        <p:txBody>
          <a:bodyPr wrap="square">
            <a:spAutoFit/>
          </a:bodyPr>
          <a:lstStyle/>
          <a:p>
            <a:pPr>
              <a:lnSpc>
                <a:spcPts val="3600"/>
              </a:lnSpc>
            </a:pPr>
            <a:r>
              <a:rPr lang="en-US" altLang="zh-CN" sz="2400" dirty="0"/>
              <a:t>       </a:t>
            </a:r>
            <a:r>
              <a:rPr lang="zh-CN" altLang="zh-CN" sz="2400" dirty="0"/>
              <a:t>危险化学品的罐储和装卸是保持企业生产安全极为重要的一环。易燃、易爆、有毒化学品储罐区是能量高度集聚的场所，也是构成重大危险源的关键场所。尤其是采用球罐存储的液化气体，风险极大，装卸过程中发生的事故也是屡见不鲜，如</a:t>
            </a:r>
            <a:r>
              <a:rPr lang="zh-CN" altLang="en-US" sz="2400" dirty="0"/>
              <a:t>：</a:t>
            </a:r>
            <a:r>
              <a:rPr lang="zh-CN" altLang="zh-CN" sz="2400" dirty="0">
                <a:solidFill>
                  <a:srgbClr val="FF0000"/>
                </a:solidFill>
              </a:rPr>
              <a:t>大连中石油保税区油库</a:t>
            </a:r>
            <a:r>
              <a:rPr lang="en-US" altLang="zh-CN" sz="2400" dirty="0">
                <a:solidFill>
                  <a:srgbClr val="FF0000"/>
                </a:solidFill>
              </a:rPr>
              <a:t>7•16</a:t>
            </a:r>
            <a:r>
              <a:rPr lang="zh-CN" altLang="zh-CN" sz="2400" dirty="0">
                <a:solidFill>
                  <a:srgbClr val="FF0000"/>
                </a:solidFill>
              </a:rPr>
              <a:t>火灾</a:t>
            </a:r>
            <a:r>
              <a:rPr lang="zh-CN" altLang="en-US" sz="2400" dirty="0">
                <a:solidFill>
                  <a:srgbClr val="FF0000"/>
                </a:solidFill>
              </a:rPr>
              <a:t>、</a:t>
            </a:r>
            <a:r>
              <a:rPr lang="zh-CN" altLang="zh-CN" sz="2400" dirty="0">
                <a:solidFill>
                  <a:srgbClr val="FF0000"/>
                </a:solidFill>
              </a:rPr>
              <a:t>靖江</a:t>
            </a:r>
            <a:r>
              <a:rPr lang="en-US" altLang="zh-CN" sz="2400" dirty="0">
                <a:solidFill>
                  <a:srgbClr val="FF0000"/>
                </a:solidFill>
              </a:rPr>
              <a:t>“4·22”</a:t>
            </a:r>
            <a:r>
              <a:rPr lang="zh-CN" altLang="en-US" sz="2400" dirty="0">
                <a:solidFill>
                  <a:srgbClr val="FF0000"/>
                </a:solidFill>
              </a:rPr>
              <a:t>罐区</a:t>
            </a:r>
            <a:r>
              <a:rPr lang="zh-CN" altLang="zh-CN" sz="2400" dirty="0">
                <a:solidFill>
                  <a:srgbClr val="FF0000"/>
                </a:solidFill>
              </a:rPr>
              <a:t>火灾事故</a:t>
            </a:r>
            <a:r>
              <a:rPr lang="zh-CN" altLang="en-US" sz="2400" dirty="0">
                <a:solidFill>
                  <a:srgbClr val="FF0000"/>
                </a:solidFill>
              </a:rPr>
              <a:t>、</a:t>
            </a:r>
            <a:r>
              <a:rPr lang="zh-CN" altLang="zh-CN" sz="2400" dirty="0">
                <a:solidFill>
                  <a:srgbClr val="FF0000"/>
                </a:solidFill>
              </a:rPr>
              <a:t>临沂金誉石化</a:t>
            </a:r>
            <a:r>
              <a:rPr lang="en-US" altLang="zh-CN" sz="2400" dirty="0">
                <a:solidFill>
                  <a:srgbClr val="FF0000"/>
                </a:solidFill>
              </a:rPr>
              <a:t>6</a:t>
            </a:r>
            <a:r>
              <a:rPr lang="en-US" altLang="zh-CN" sz="2400" dirty="0">
                <a:solidFill>
                  <a:srgbClr val="FF0000"/>
                </a:solidFill>
                <a:latin typeface="宋体" panose="02010600030101010101" pitchFamily="2" charset="-122"/>
                <a:ea typeface="宋体" panose="02010600030101010101" pitchFamily="2" charset="-122"/>
              </a:rPr>
              <a:t>•</a:t>
            </a:r>
            <a:r>
              <a:rPr lang="en-US" altLang="zh-CN" sz="2400" dirty="0">
                <a:solidFill>
                  <a:srgbClr val="FF0000"/>
                </a:solidFill>
              </a:rPr>
              <a:t>5</a:t>
            </a:r>
            <a:r>
              <a:rPr lang="zh-CN" altLang="en-US" sz="2400" dirty="0">
                <a:solidFill>
                  <a:srgbClr val="FF0000"/>
                </a:solidFill>
              </a:rPr>
              <a:t>液化烃泄漏</a:t>
            </a:r>
            <a:r>
              <a:rPr lang="zh-CN" altLang="zh-CN" sz="2400" dirty="0">
                <a:solidFill>
                  <a:srgbClr val="FF0000"/>
                </a:solidFill>
              </a:rPr>
              <a:t>着火事故</a:t>
            </a:r>
            <a:r>
              <a:rPr lang="zh-CN" altLang="zh-CN" sz="2400" dirty="0"/>
              <a:t>等。</a:t>
            </a:r>
            <a:r>
              <a:rPr lang="zh-CN" altLang="zh-CN" sz="2400" dirty="0">
                <a:solidFill>
                  <a:srgbClr val="FF0000"/>
                </a:solidFill>
              </a:rPr>
              <a:t>河南义马</a:t>
            </a:r>
            <a:r>
              <a:rPr lang="en-US" altLang="zh-CN" sz="2400" dirty="0">
                <a:solidFill>
                  <a:srgbClr val="FF0000"/>
                </a:solidFill>
              </a:rPr>
              <a:t>7•19</a:t>
            </a:r>
            <a:r>
              <a:rPr lang="zh-CN" altLang="zh-CN" sz="2400" dirty="0">
                <a:solidFill>
                  <a:srgbClr val="FF0000"/>
                </a:solidFill>
              </a:rPr>
              <a:t>爆炸事故</a:t>
            </a:r>
            <a:r>
              <a:rPr lang="zh-CN" altLang="zh-CN" sz="2400" dirty="0"/>
              <a:t>虽然因空分系统故障而引起，但造成如此严重后果的原因却是往往被人们忽视的液氧储罐。因此加强危险化学品储运系统的管理是非常必要的，同时也对液氧储罐的运行状况引起高度关注。</a:t>
            </a:r>
            <a:endParaRPr lang="zh-CN" altLang="en-US" sz="2400" dirty="0">
              <a:latin typeface="黑体" panose="02010609060101010101" pitchFamily="49" charset="-122"/>
              <a:ea typeface="黑体" panose="02010609060101010101" pitchFamily="49" charset="-122"/>
            </a:endParaRPr>
          </a:p>
        </p:txBody>
      </p:sp>
      <p:sp>
        <p:nvSpPr>
          <p:cNvPr id="5" name="矩形 4"/>
          <p:cNvSpPr/>
          <p:nvPr/>
        </p:nvSpPr>
        <p:spPr>
          <a:xfrm>
            <a:off x="521901" y="4879023"/>
            <a:ext cx="11080250" cy="1477328"/>
          </a:xfrm>
          <a:prstGeom prst="rect">
            <a:avLst/>
          </a:prstGeom>
          <a:solidFill>
            <a:schemeClr val="accent3">
              <a:lumMod val="95000"/>
            </a:schemeClr>
          </a:solidFill>
        </p:spPr>
        <p:txBody>
          <a:bodyPr wrap="square">
            <a:spAutoFit/>
          </a:bodyPr>
          <a:lstStyle/>
          <a:p>
            <a:pPr>
              <a:lnSpc>
                <a:spcPts val="3600"/>
              </a:lnSpc>
            </a:pPr>
            <a:r>
              <a:rPr lang="zh-CN" altLang="zh-CN" sz="2000" kern="100" dirty="0">
                <a:latin typeface="+mn-ea"/>
                <a:ea typeface="+mn-ea"/>
                <a:cs typeface="Times New Roman" panose="02020603050405020304" pitchFamily="18" charset="0"/>
              </a:rPr>
              <a:t>《关于山东临沂金誉石化有限公司“</a:t>
            </a:r>
            <a:r>
              <a:rPr lang="en-US" altLang="zh-CN" sz="2000" kern="100" dirty="0">
                <a:latin typeface="+mn-ea"/>
                <a:ea typeface="+mn-ea"/>
                <a:cs typeface="Times New Roman" panose="02020603050405020304" pitchFamily="18" charset="0"/>
              </a:rPr>
              <a:t>6·5”</a:t>
            </a:r>
            <a:r>
              <a:rPr lang="zh-CN" altLang="zh-CN" sz="2000" kern="100" dirty="0">
                <a:latin typeface="+mn-ea"/>
                <a:ea typeface="+mn-ea"/>
                <a:cs typeface="Times New Roman" panose="02020603050405020304" pitchFamily="18" charset="0"/>
              </a:rPr>
              <a:t>爆炸 着火事故情况的通报》（安委办〔</a:t>
            </a:r>
            <a:r>
              <a:rPr lang="en-US" altLang="zh-CN" sz="2000" kern="100" dirty="0">
                <a:latin typeface="+mn-ea"/>
                <a:ea typeface="+mn-ea"/>
                <a:cs typeface="Times New Roman" panose="02020603050405020304" pitchFamily="18" charset="0"/>
              </a:rPr>
              <a:t>2017</a:t>
            </a:r>
            <a:r>
              <a:rPr lang="zh-CN" altLang="zh-CN" sz="2000" kern="100" dirty="0">
                <a:latin typeface="+mn-ea"/>
                <a:ea typeface="+mn-ea"/>
                <a:cs typeface="Times New Roman" panose="02020603050405020304" pitchFamily="18" charset="0"/>
              </a:rPr>
              <a:t>〕</a:t>
            </a:r>
            <a:r>
              <a:rPr lang="en-US" altLang="zh-CN" sz="2000" kern="100" dirty="0">
                <a:latin typeface="+mn-ea"/>
                <a:ea typeface="+mn-ea"/>
                <a:cs typeface="Times New Roman" panose="02020603050405020304" pitchFamily="18" charset="0"/>
              </a:rPr>
              <a:t>19</a:t>
            </a:r>
            <a:r>
              <a:rPr lang="zh-CN" altLang="zh-CN" sz="2000" kern="100" dirty="0">
                <a:latin typeface="+mn-ea"/>
                <a:ea typeface="+mn-ea"/>
                <a:cs typeface="Times New Roman" panose="02020603050405020304" pitchFamily="18" charset="0"/>
              </a:rPr>
              <a:t>号）</a:t>
            </a:r>
            <a:endParaRPr lang="en-US" altLang="zh-CN" sz="2000" kern="100" dirty="0">
              <a:latin typeface="+mn-ea"/>
              <a:ea typeface="+mn-ea"/>
              <a:cs typeface="Times New Roman" panose="02020603050405020304" pitchFamily="18" charset="0"/>
            </a:endParaRPr>
          </a:p>
          <a:p>
            <a:pPr>
              <a:lnSpc>
                <a:spcPts val="3600"/>
              </a:lnSpc>
            </a:pPr>
            <a:r>
              <a:rPr lang="zh-CN" altLang="zh-CN" sz="2000" dirty="0">
                <a:latin typeface="+mn-ea"/>
                <a:ea typeface="+mn-ea"/>
              </a:rPr>
              <a:t>《国家安全监管总局关于</a:t>
            </a:r>
            <a:r>
              <a:rPr lang="en-US" altLang="zh-CN" sz="2000" dirty="0">
                <a:latin typeface="+mn-ea"/>
                <a:ea typeface="+mn-ea"/>
              </a:rPr>
              <a:t>&lt;</a:t>
            </a:r>
            <a:r>
              <a:rPr lang="zh-CN" altLang="zh-CN" sz="2000" dirty="0">
                <a:latin typeface="+mn-ea"/>
                <a:ea typeface="+mn-ea"/>
              </a:rPr>
              <a:t>油气罐区防火防爆十条规定</a:t>
            </a:r>
            <a:r>
              <a:rPr lang="en-US" altLang="zh-CN" sz="2000" dirty="0">
                <a:latin typeface="+mn-ea"/>
                <a:ea typeface="+mn-ea"/>
              </a:rPr>
              <a:t>&gt;</a:t>
            </a:r>
            <a:r>
              <a:rPr lang="zh-CN" altLang="zh-CN" sz="2000" dirty="0">
                <a:latin typeface="+mn-ea"/>
                <a:ea typeface="+mn-ea"/>
              </a:rPr>
              <a:t>的通知》（安监总政法﹝</a:t>
            </a:r>
            <a:r>
              <a:rPr lang="en-US" altLang="zh-CN" sz="2000" dirty="0">
                <a:latin typeface="+mn-ea"/>
                <a:ea typeface="+mn-ea"/>
              </a:rPr>
              <a:t>2017</a:t>
            </a:r>
            <a:r>
              <a:rPr lang="zh-CN" altLang="zh-CN" sz="2000" dirty="0">
                <a:latin typeface="+mn-ea"/>
                <a:ea typeface="+mn-ea"/>
              </a:rPr>
              <a:t>﹞</a:t>
            </a:r>
            <a:r>
              <a:rPr lang="en-US" altLang="zh-CN" sz="2000" dirty="0">
                <a:latin typeface="+mn-ea"/>
                <a:ea typeface="+mn-ea"/>
              </a:rPr>
              <a:t>15</a:t>
            </a:r>
            <a:r>
              <a:rPr lang="zh-CN" altLang="zh-CN" sz="2000" dirty="0">
                <a:latin typeface="+mn-ea"/>
                <a:ea typeface="+mn-ea"/>
              </a:rPr>
              <a:t>号 ）</a:t>
            </a:r>
            <a:endParaRPr lang="en-US" altLang="zh-CN" sz="2000" dirty="0">
              <a:latin typeface="+mn-ea"/>
              <a:ea typeface="+mn-ea"/>
            </a:endParaRPr>
          </a:p>
          <a:p>
            <a:pPr>
              <a:lnSpc>
                <a:spcPts val="3600"/>
              </a:lnSpc>
            </a:pPr>
            <a:r>
              <a:rPr lang="zh-CN" altLang="zh-CN" sz="2000" dirty="0"/>
              <a:t>《石油化工企业设计防火标准（</a:t>
            </a:r>
            <a:r>
              <a:rPr lang="en-US" altLang="zh-CN" sz="2000" dirty="0"/>
              <a:t>2018</a:t>
            </a:r>
            <a:r>
              <a:rPr lang="zh-CN" altLang="zh-CN" sz="2000" dirty="0"/>
              <a:t>年版）》（</a:t>
            </a:r>
            <a:r>
              <a:rPr lang="en-US" altLang="zh-CN" sz="2000" dirty="0"/>
              <a:t>GB 50160-2008</a:t>
            </a:r>
            <a:r>
              <a:rPr lang="zh-CN" altLang="zh-CN" sz="2000" dirty="0"/>
              <a:t>）</a:t>
            </a:r>
            <a:endParaRPr lang="zh-CN" altLang="en-US" sz="2000" dirty="0">
              <a:latin typeface="+mn-ea"/>
              <a:ea typeface="+mn-e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descr="http://news.bandao.cn/news_image/201111/1713033_2.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cxnSp>
        <p:nvCxnSpPr>
          <p:cNvPr id="29700" name="直接连接符 61"/>
          <p:cNvCxnSpPr>
            <a:cxnSpLocks noChangeShapeType="1"/>
          </p:cNvCxnSpPr>
          <p:nvPr/>
        </p:nvCxnSpPr>
        <p:spPr bwMode="auto">
          <a:xfrm>
            <a:off x="2179639" y="1082675"/>
            <a:ext cx="7921625" cy="1588"/>
          </a:xfrm>
          <a:prstGeom prst="line">
            <a:avLst/>
          </a:prstGeom>
          <a:noFill/>
          <a:ln w="34925" algn="ctr">
            <a:solidFill>
              <a:srgbClr val="002060"/>
            </a:solidFill>
            <a:round/>
          </a:ln>
          <a:extLst>
            <a:ext uri="{909E8E84-426E-40DD-AFC4-6F175D3DCCD1}">
              <a14:hiddenFill xmlns:a14="http://schemas.microsoft.com/office/drawing/2010/main">
                <a:noFill/>
              </a14:hiddenFill>
            </a:ext>
          </a:extLst>
        </p:spPr>
      </p:cxnSp>
      <p:sp>
        <p:nvSpPr>
          <p:cNvPr id="29701" name="TextBox 4"/>
          <p:cNvSpPr txBox="1">
            <a:spLocks noChangeArrowheads="1"/>
          </p:cNvSpPr>
          <p:nvPr/>
        </p:nvSpPr>
        <p:spPr bwMode="auto">
          <a:xfrm>
            <a:off x="3359696" y="2132856"/>
            <a:ext cx="583264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dirty="0"/>
              <a:t>（</a:t>
            </a:r>
            <a:r>
              <a:rPr lang="en-US" altLang="zh-CN" dirty="0"/>
              <a:t>1</a:t>
            </a:r>
            <a:r>
              <a:rPr lang="zh-CN" altLang="en-US" dirty="0"/>
              <a:t>）</a:t>
            </a:r>
            <a:r>
              <a:rPr lang="zh-CN" altLang="en-US" dirty="0">
                <a:solidFill>
                  <a:srgbClr val="FF0000"/>
                </a:solidFill>
              </a:rPr>
              <a:t>安全领导能力；</a:t>
            </a:r>
            <a:endParaRPr lang="zh-CN" altLang="en-US" dirty="0">
              <a:solidFill>
                <a:srgbClr val="FF0000"/>
              </a:solidFill>
            </a:endParaRPr>
          </a:p>
          <a:p>
            <a:pPr eaLnBrk="1" hangingPunct="1"/>
            <a:r>
              <a:rPr lang="zh-CN" altLang="en-US" dirty="0"/>
              <a:t>（</a:t>
            </a:r>
            <a:r>
              <a:rPr lang="en-US" altLang="zh-CN" dirty="0"/>
              <a:t>2</a:t>
            </a:r>
            <a:r>
              <a:rPr lang="zh-CN" altLang="en-US" dirty="0"/>
              <a:t>）安全生产责任制；</a:t>
            </a:r>
            <a:endParaRPr lang="zh-CN" altLang="en-US" dirty="0"/>
          </a:p>
          <a:p>
            <a:pPr eaLnBrk="1" hangingPunct="1"/>
            <a:r>
              <a:rPr lang="zh-CN" altLang="en-US" dirty="0"/>
              <a:t>（</a:t>
            </a:r>
            <a:r>
              <a:rPr lang="en-US" altLang="zh-CN" dirty="0"/>
              <a:t>3</a:t>
            </a:r>
            <a:r>
              <a:rPr lang="zh-CN" altLang="en-US" dirty="0"/>
              <a:t>）岗位安全教育和操作技能培训；</a:t>
            </a:r>
            <a:endParaRPr lang="zh-CN" altLang="en-US" dirty="0"/>
          </a:p>
          <a:p>
            <a:pPr eaLnBrk="1" hangingPunct="1"/>
            <a:r>
              <a:rPr lang="zh-CN" altLang="en-US" dirty="0"/>
              <a:t>（</a:t>
            </a:r>
            <a:r>
              <a:rPr lang="en-US" altLang="zh-CN" dirty="0"/>
              <a:t>4</a:t>
            </a:r>
            <a:r>
              <a:rPr lang="zh-CN" altLang="en-US" dirty="0"/>
              <a:t>）</a:t>
            </a:r>
            <a:r>
              <a:rPr lang="zh-CN" altLang="en-US" dirty="0">
                <a:solidFill>
                  <a:srgbClr val="FF0000"/>
                </a:solidFill>
              </a:rPr>
              <a:t>安全生产信息管理</a:t>
            </a:r>
            <a:r>
              <a:rPr lang="zh-CN" altLang="en-US" dirty="0"/>
              <a:t>；</a:t>
            </a:r>
            <a:endParaRPr lang="zh-CN" altLang="en-US" dirty="0"/>
          </a:p>
          <a:p>
            <a:pPr eaLnBrk="1" hangingPunct="1"/>
            <a:r>
              <a:rPr lang="zh-CN" altLang="en-US" dirty="0"/>
              <a:t>（</a:t>
            </a:r>
            <a:r>
              <a:rPr lang="en-US" altLang="zh-CN" dirty="0"/>
              <a:t>5</a:t>
            </a:r>
            <a:r>
              <a:rPr lang="zh-CN" altLang="en-US" dirty="0"/>
              <a:t>）安全风险管理；</a:t>
            </a:r>
            <a:endParaRPr lang="en-US" altLang="zh-CN" dirty="0"/>
          </a:p>
          <a:p>
            <a:pPr eaLnBrk="1" hangingPunct="1"/>
            <a:r>
              <a:rPr lang="zh-CN" altLang="en-US" dirty="0"/>
              <a:t>（</a:t>
            </a:r>
            <a:r>
              <a:rPr lang="en-US" altLang="zh-CN" dirty="0"/>
              <a:t>6</a:t>
            </a:r>
            <a:r>
              <a:rPr lang="zh-CN" altLang="en-US" dirty="0"/>
              <a:t>）设计管理；</a:t>
            </a:r>
            <a:endParaRPr lang="zh-CN" altLang="en-US" dirty="0"/>
          </a:p>
          <a:p>
            <a:pPr eaLnBrk="1" hangingPunct="1"/>
            <a:r>
              <a:rPr lang="zh-CN" altLang="en-US" dirty="0"/>
              <a:t>（</a:t>
            </a:r>
            <a:r>
              <a:rPr lang="en-US" altLang="zh-CN" dirty="0"/>
              <a:t>7</a:t>
            </a:r>
            <a:r>
              <a:rPr lang="zh-CN" altLang="en-US" dirty="0"/>
              <a:t>）</a:t>
            </a:r>
            <a:r>
              <a:rPr lang="zh-CN" altLang="en-US" dirty="0">
                <a:solidFill>
                  <a:srgbClr val="FF0000"/>
                </a:solidFill>
              </a:rPr>
              <a:t>试生产管理</a:t>
            </a:r>
            <a:r>
              <a:rPr lang="zh-CN" altLang="en-US" dirty="0"/>
              <a:t>；</a:t>
            </a:r>
            <a:endParaRPr lang="zh-CN" altLang="en-US" dirty="0"/>
          </a:p>
          <a:p>
            <a:pPr eaLnBrk="1" hangingPunct="1"/>
            <a:r>
              <a:rPr lang="zh-CN" altLang="en-US" dirty="0"/>
              <a:t>（</a:t>
            </a:r>
            <a:r>
              <a:rPr lang="en-US" altLang="zh-CN" dirty="0"/>
              <a:t>8</a:t>
            </a:r>
            <a:r>
              <a:rPr lang="zh-CN" altLang="en-US" dirty="0"/>
              <a:t>）装置运行安全管理；</a:t>
            </a:r>
            <a:endParaRPr lang="zh-CN" altLang="en-US" dirty="0"/>
          </a:p>
          <a:p>
            <a:pPr eaLnBrk="1" hangingPunct="1"/>
            <a:r>
              <a:rPr lang="zh-CN" altLang="en-US" dirty="0"/>
              <a:t>（</a:t>
            </a:r>
            <a:r>
              <a:rPr lang="en-US" altLang="zh-CN" dirty="0"/>
              <a:t>9</a:t>
            </a:r>
            <a:r>
              <a:rPr lang="zh-CN" altLang="en-US" dirty="0"/>
              <a:t>）设备设施完好性；</a:t>
            </a:r>
            <a:endParaRPr lang="zh-CN" altLang="en-US" dirty="0"/>
          </a:p>
          <a:p>
            <a:pPr eaLnBrk="1" hangingPunct="1"/>
            <a:r>
              <a:rPr lang="zh-CN" altLang="en-US" dirty="0"/>
              <a:t>（</a:t>
            </a:r>
            <a:r>
              <a:rPr lang="en-US" altLang="zh-CN" dirty="0"/>
              <a:t>10</a:t>
            </a:r>
            <a:r>
              <a:rPr lang="zh-CN" altLang="en-US" dirty="0"/>
              <a:t>）作业许可管理；</a:t>
            </a:r>
            <a:endParaRPr lang="zh-CN" altLang="en-US" dirty="0"/>
          </a:p>
          <a:p>
            <a:pPr eaLnBrk="1" hangingPunct="1"/>
            <a:r>
              <a:rPr lang="zh-CN" altLang="en-US" dirty="0"/>
              <a:t>（</a:t>
            </a:r>
            <a:r>
              <a:rPr lang="en-US" altLang="zh-CN" dirty="0"/>
              <a:t>11</a:t>
            </a:r>
            <a:r>
              <a:rPr lang="zh-CN" altLang="en-US" dirty="0"/>
              <a:t>）承包商管理；</a:t>
            </a:r>
            <a:endParaRPr lang="zh-CN" altLang="en-US" dirty="0"/>
          </a:p>
          <a:p>
            <a:pPr eaLnBrk="1" hangingPunct="1"/>
            <a:r>
              <a:rPr lang="zh-CN" altLang="en-US" dirty="0"/>
              <a:t>（</a:t>
            </a:r>
            <a:r>
              <a:rPr lang="en-US" altLang="zh-CN" dirty="0"/>
              <a:t>12</a:t>
            </a:r>
            <a:r>
              <a:rPr lang="zh-CN" altLang="en-US" dirty="0"/>
              <a:t>）变更管理；</a:t>
            </a:r>
            <a:endParaRPr lang="zh-CN" altLang="en-US" dirty="0"/>
          </a:p>
          <a:p>
            <a:pPr eaLnBrk="1" hangingPunct="1"/>
            <a:r>
              <a:rPr lang="zh-CN" altLang="en-US" dirty="0"/>
              <a:t>（</a:t>
            </a:r>
            <a:r>
              <a:rPr lang="en-US" altLang="zh-CN" dirty="0"/>
              <a:t>13</a:t>
            </a:r>
            <a:r>
              <a:rPr lang="zh-CN" altLang="en-US" dirty="0"/>
              <a:t>）应急管理；</a:t>
            </a:r>
            <a:endParaRPr lang="zh-CN" altLang="en-US" dirty="0"/>
          </a:p>
          <a:p>
            <a:pPr eaLnBrk="1" hangingPunct="1"/>
            <a:r>
              <a:rPr lang="zh-CN" altLang="en-US" dirty="0"/>
              <a:t>（</a:t>
            </a:r>
            <a:r>
              <a:rPr lang="en-US" altLang="zh-CN" dirty="0"/>
              <a:t>14</a:t>
            </a:r>
            <a:r>
              <a:rPr lang="zh-CN" altLang="en-US" dirty="0"/>
              <a:t>）安全事故事件管理。</a:t>
            </a:r>
            <a:endParaRPr lang="zh-CN" altLang="en-US" dirty="0"/>
          </a:p>
        </p:txBody>
      </p:sp>
      <p:sp>
        <p:nvSpPr>
          <p:cNvPr id="29702" name="TextBox 6"/>
          <p:cNvSpPr txBox="1">
            <a:spLocks noChangeArrowheads="1"/>
          </p:cNvSpPr>
          <p:nvPr/>
        </p:nvSpPr>
        <p:spPr bwMode="auto">
          <a:xfrm>
            <a:off x="911424" y="1046523"/>
            <a:ext cx="1058517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rPr>
              <a:t>危险化学品企业安全风险隐患排查治理导则</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以</a:t>
            </a:r>
            <a:r>
              <a:rPr lang="en-US" altLang="zh-CN" sz="2400" u="sng" dirty="0">
                <a:solidFill>
                  <a:srgbClr val="FF0000"/>
                </a:solidFill>
                <a:latin typeface="Times New Roman" panose="02020603050405020304" pitchFamily="18" charset="0"/>
                <a:ea typeface="楷体" panose="02010609060101010101" pitchFamily="49" charset="-122"/>
              </a:rPr>
              <a:t>PSM </a:t>
            </a:r>
            <a:r>
              <a:rPr lang="zh-CN" altLang="en-US" sz="2400" u="sng" dirty="0">
                <a:solidFill>
                  <a:srgbClr val="FF0000"/>
                </a:solidFill>
                <a:latin typeface="楷体" panose="02010609060101010101" pitchFamily="49" charset="-122"/>
                <a:ea typeface="楷体" panose="02010609060101010101" pitchFamily="49" charset="-122"/>
              </a:rPr>
              <a:t>为主线</a:t>
            </a:r>
            <a:r>
              <a:rPr lang="zh-CN" altLang="en-US" sz="2400" dirty="0">
                <a:latin typeface="楷体" panose="02010609060101010101" pitchFamily="49" charset="-122"/>
                <a:ea typeface="楷体" panose="02010609060101010101" pitchFamily="49" charset="-122"/>
              </a:rPr>
              <a:t>，综合</a:t>
            </a:r>
            <a:r>
              <a:rPr lang="zh-CN" altLang="en-US" sz="2400" u="sng" dirty="0">
                <a:solidFill>
                  <a:srgbClr val="FF0000"/>
                </a:solidFill>
                <a:latin typeface="Times New Roman" panose="02020603050405020304" pitchFamily="18" charset="0"/>
                <a:ea typeface="楷体" panose="02010609060101010101" pitchFamily="49" charset="-122"/>
              </a:rPr>
              <a:t>标准化</a:t>
            </a:r>
            <a:r>
              <a:rPr lang="zh-CN" altLang="en-US" sz="2400" dirty="0">
                <a:latin typeface="楷体" panose="02010609060101010101" pitchFamily="49" charset="-122"/>
                <a:ea typeface="楷体" panose="02010609060101010101" pitchFamily="49" charset="-122"/>
              </a:rPr>
              <a:t>、</a:t>
            </a:r>
            <a:r>
              <a:rPr lang="zh-CN" altLang="en-US" sz="2400" u="sng" dirty="0">
                <a:solidFill>
                  <a:srgbClr val="FF0000"/>
                </a:solidFill>
                <a:latin typeface="Times New Roman" panose="02020603050405020304" pitchFamily="18" charset="0"/>
                <a:ea typeface="楷体" panose="02010609060101010101" pitchFamily="49" charset="-122"/>
              </a:rPr>
              <a:t>过程安全管理</a:t>
            </a:r>
            <a:r>
              <a:rPr lang="zh-CN" altLang="en-US" sz="2400" dirty="0">
                <a:latin typeface="楷体" panose="02010609060101010101" pitchFamily="49" charset="-122"/>
                <a:ea typeface="楷体" panose="02010609060101010101" pitchFamily="49" charset="-122"/>
              </a:rPr>
              <a:t>以及各类法规、标准、文件的具体要求，排查内容包括但不限于以下方面：</a:t>
            </a:r>
            <a:endParaRPr lang="zh-CN" alt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3126177"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4.7</a:t>
            </a:r>
            <a:r>
              <a:rPr lang="zh-CN" altLang="en-US" sz="2400" kern="0" dirty="0">
                <a:latin typeface="黑体" panose="02010609060101010101" pitchFamily="49" charset="-122"/>
                <a:ea typeface="黑体" panose="02010609060101010101" pitchFamily="49" charset="-122"/>
              </a:rPr>
              <a:t>储运系统安全设施</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2061874"/>
            <a:ext cx="11089232" cy="4324261"/>
          </a:xfrm>
          <a:prstGeom prst="rect">
            <a:avLst/>
          </a:prstGeom>
          <a:ln>
            <a:solidFill>
              <a:schemeClr val="accent1"/>
            </a:solidFill>
          </a:ln>
        </p:spPr>
        <p:txBody>
          <a:bodyPr wrap="square">
            <a:spAutoFit/>
          </a:bodyPr>
          <a:lstStyle/>
          <a:p>
            <a:pPr>
              <a:lnSpc>
                <a:spcPts val="3000"/>
              </a:lnSpc>
            </a:pPr>
            <a:r>
              <a:rPr lang="en-US" altLang="zh-CN" sz="2000" dirty="0">
                <a:latin typeface="黑体" panose="02010609060101010101" pitchFamily="49" charset="-122"/>
                <a:ea typeface="黑体" panose="02010609060101010101" pitchFamily="49" charset="-122"/>
              </a:rPr>
              <a:t>    4.</a:t>
            </a:r>
            <a:r>
              <a:rPr lang="zh-CN" altLang="zh-CN" sz="2000" dirty="0">
                <a:latin typeface="黑体" panose="02010609060101010101" pitchFamily="49" charset="-122"/>
                <a:ea typeface="黑体" panose="02010609060101010101" pitchFamily="49" charset="-122"/>
              </a:rPr>
              <a:t>构成一级、二级重大危险源的危险化学品罐区应实现</a:t>
            </a:r>
            <a:r>
              <a:rPr lang="zh-CN" altLang="zh-CN" sz="2000" dirty="0">
                <a:solidFill>
                  <a:srgbClr val="FF0000"/>
                </a:solidFill>
                <a:latin typeface="黑体" panose="02010609060101010101" pitchFamily="49" charset="-122"/>
                <a:ea typeface="黑体" panose="02010609060101010101" pitchFamily="49" charset="-122"/>
              </a:rPr>
              <a:t>紧急切断功能</a:t>
            </a:r>
            <a:r>
              <a:rPr lang="zh-CN" altLang="zh-CN" sz="2000" dirty="0">
                <a:latin typeface="黑体" panose="02010609060101010101" pitchFamily="49" charset="-122"/>
                <a:ea typeface="黑体" panose="02010609060101010101" pitchFamily="49" charset="-122"/>
              </a:rPr>
              <a:t>，并处于投用状态。</a:t>
            </a:r>
            <a:endParaRPr lang="en-US" altLang="zh-CN" sz="2000" dirty="0">
              <a:latin typeface="黑体" panose="02010609060101010101" pitchFamily="49" charset="-122"/>
              <a:ea typeface="黑体" panose="02010609060101010101" pitchFamily="49" charset="-122"/>
            </a:endParaRPr>
          </a:p>
          <a:p>
            <a:pPr>
              <a:lnSpc>
                <a:spcPts val="3000"/>
              </a:lnSpc>
            </a:pPr>
            <a:r>
              <a:rPr lang="en-US" altLang="zh-CN" sz="2000" dirty="0"/>
              <a:t>        5.</a:t>
            </a:r>
            <a:r>
              <a:rPr lang="zh-CN" altLang="zh-CN" sz="2000" dirty="0"/>
              <a:t>严禁正常运行的</a:t>
            </a:r>
            <a:r>
              <a:rPr lang="zh-CN" altLang="zh-CN" sz="2000" dirty="0">
                <a:solidFill>
                  <a:srgbClr val="FF0000"/>
                </a:solidFill>
              </a:rPr>
              <a:t>内浮顶罐浮盘落底</a:t>
            </a:r>
            <a:r>
              <a:rPr lang="zh-CN" altLang="zh-CN" sz="2000" dirty="0"/>
              <a:t>；内浮顶罐低液位报警或联锁设置不得低于浮盘支撑的高度。</a:t>
            </a:r>
            <a:endParaRPr lang="en-US" altLang="zh-CN" sz="2000" dirty="0"/>
          </a:p>
          <a:p>
            <a:pPr>
              <a:lnSpc>
                <a:spcPts val="3000"/>
              </a:lnSpc>
            </a:pPr>
            <a:r>
              <a:rPr lang="en-US" altLang="zh-CN" sz="2000" dirty="0"/>
              <a:t>        6.</a:t>
            </a:r>
            <a:r>
              <a:rPr lang="zh-CN" altLang="zh-CN" sz="2000" dirty="0"/>
              <a:t>有氮气保护设施的储罐要确保</a:t>
            </a:r>
            <a:r>
              <a:rPr lang="zh-CN" altLang="zh-CN" sz="2000" dirty="0">
                <a:solidFill>
                  <a:srgbClr val="FF0000"/>
                </a:solidFill>
              </a:rPr>
              <a:t>氮封</a:t>
            </a:r>
            <a:r>
              <a:rPr lang="zh-CN" altLang="zh-CN" sz="2000" dirty="0"/>
              <a:t>系统完好在用。</a:t>
            </a:r>
            <a:endParaRPr lang="en-US" altLang="zh-CN" sz="2000" dirty="0"/>
          </a:p>
          <a:p>
            <a:pPr>
              <a:lnSpc>
                <a:spcPts val="3000"/>
              </a:lnSpc>
            </a:pPr>
            <a:r>
              <a:rPr lang="en-US" altLang="zh-CN" sz="2000" dirty="0"/>
              <a:t>        8.</a:t>
            </a:r>
            <a:r>
              <a:rPr lang="zh-CN" altLang="zh-CN" sz="2000" dirty="0">
                <a:solidFill>
                  <a:srgbClr val="FF0000"/>
                </a:solidFill>
              </a:rPr>
              <a:t>气柜</a:t>
            </a:r>
            <a:r>
              <a:rPr lang="zh-CN" altLang="zh-CN" sz="2000" dirty="0"/>
              <a:t>应设上、下限位报警装置，并宜设进出管道自动联锁切断装置。</a:t>
            </a:r>
            <a:endParaRPr lang="en-US" altLang="zh-CN" sz="2000" dirty="0"/>
          </a:p>
          <a:p>
            <a:pPr>
              <a:lnSpc>
                <a:spcPts val="3000"/>
              </a:lnSpc>
            </a:pPr>
            <a:r>
              <a:rPr lang="en-US" altLang="zh-CN" sz="2000" dirty="0"/>
              <a:t>       10.</a:t>
            </a:r>
            <a:r>
              <a:rPr lang="zh-CN" altLang="zh-CN" sz="2000" dirty="0"/>
              <a:t>定期监测</a:t>
            </a:r>
            <a:r>
              <a:rPr lang="zh-CN" altLang="zh-CN" sz="2000" dirty="0">
                <a:solidFill>
                  <a:srgbClr val="FF0000"/>
                </a:solidFill>
              </a:rPr>
              <a:t>液氧储罐</a:t>
            </a:r>
            <a:r>
              <a:rPr lang="zh-CN" altLang="zh-CN" sz="2000" dirty="0"/>
              <a:t>中乙炔、碳氢化合物含量，每周至少分析一次，超标时应连续向储罐输送液氧以稀释乙炔浓度，并启动液氧泵和气化装置向外输送。</a:t>
            </a:r>
            <a:endParaRPr lang="en-US" altLang="zh-CN" sz="2000" dirty="0"/>
          </a:p>
          <a:p>
            <a:pPr>
              <a:lnSpc>
                <a:spcPts val="3000"/>
              </a:lnSpc>
            </a:pPr>
            <a:r>
              <a:rPr lang="en-US" altLang="zh-CN" sz="2000" dirty="0"/>
              <a:t>       13.</a:t>
            </a:r>
            <a:r>
              <a:rPr lang="zh-CN" altLang="zh-CN" sz="2000" dirty="0"/>
              <a:t>企业应建立易燃易爆有毒危险化学品装卸作业时装卸设施接口连接可靠性确认制度；</a:t>
            </a:r>
            <a:r>
              <a:rPr lang="zh-CN" altLang="zh-CN" sz="2000" dirty="0">
                <a:solidFill>
                  <a:srgbClr val="FF0000"/>
                </a:solidFill>
              </a:rPr>
              <a:t>装卸设施连接口</a:t>
            </a:r>
            <a:r>
              <a:rPr lang="zh-CN" altLang="zh-CN" sz="2000" dirty="0"/>
              <a:t>不得存在磨损、变形、局部缺口、胶圈或垫片老化等缺陷。</a:t>
            </a:r>
            <a:endParaRPr lang="en-US" altLang="zh-CN" sz="2000" dirty="0"/>
          </a:p>
          <a:p>
            <a:pPr>
              <a:lnSpc>
                <a:spcPts val="3000"/>
              </a:lnSpc>
            </a:pPr>
            <a:r>
              <a:rPr lang="en-US" altLang="zh-CN" sz="2000" dirty="0">
                <a:latin typeface="黑体" panose="02010609060101010101" pitchFamily="49" charset="-122"/>
                <a:ea typeface="黑体" panose="02010609060101010101" pitchFamily="49" charset="-122"/>
              </a:rPr>
              <a:t>    14.</a:t>
            </a:r>
            <a:r>
              <a:rPr lang="zh-CN" altLang="zh-CN" sz="2000" dirty="0"/>
              <a:t>装卸车作业环节应严格遵守安全作业标准、规程和制度，并在</a:t>
            </a:r>
            <a:r>
              <a:rPr lang="zh-CN" altLang="zh-CN" sz="2000" dirty="0">
                <a:solidFill>
                  <a:srgbClr val="FF0000"/>
                </a:solidFill>
              </a:rPr>
              <a:t>监护</a:t>
            </a:r>
            <a:r>
              <a:rPr lang="zh-CN" altLang="zh-CN" sz="2000" dirty="0"/>
              <a:t>人员现场指挥和全程监护下进行。</a:t>
            </a:r>
            <a:endParaRPr lang="zh-CN" altLang="en-US" sz="2000" dirty="0">
              <a:latin typeface="黑体" panose="02010609060101010101" pitchFamily="49" charset="-122"/>
              <a:ea typeface="黑体" panose="02010609060101010101" pitchFamily="49" charset="-122"/>
            </a:endParaRPr>
          </a:p>
        </p:txBody>
      </p:sp>
      <p:sp>
        <p:nvSpPr>
          <p:cNvPr id="6" name="矩形 5"/>
          <p:cNvSpPr/>
          <p:nvPr/>
        </p:nvSpPr>
        <p:spPr>
          <a:xfrm>
            <a:off x="623392" y="1196752"/>
            <a:ext cx="11089232" cy="499752"/>
          </a:xfrm>
          <a:prstGeom prst="rect">
            <a:avLst/>
          </a:prstGeom>
          <a:ln>
            <a:solidFill>
              <a:schemeClr val="accent1"/>
            </a:solidFill>
          </a:ln>
        </p:spPr>
        <p:txBody>
          <a:bodyPr wrap="square">
            <a:spAutoFit/>
          </a:bodyPr>
          <a:lstStyle/>
          <a:p>
            <a:pPr>
              <a:lnSpc>
                <a:spcPts val="3600"/>
              </a:lnSpc>
            </a:pPr>
            <a:r>
              <a:rPr lang="zh-CN" altLang="en-US" sz="2200" kern="0" dirty="0">
                <a:latin typeface="Times New Roman" panose="02020603050405020304" pitchFamily="18" charset="0"/>
                <a:ea typeface="仿宋_GB2312"/>
              </a:rPr>
              <a:t>关键词：</a:t>
            </a:r>
            <a:r>
              <a:rPr lang="zh-CN" altLang="en-US" sz="2200" dirty="0">
                <a:solidFill>
                  <a:srgbClr val="FF0000"/>
                </a:solidFill>
              </a:rPr>
              <a:t>紧急切断功能、内浮顶罐、氮封、气柜、液氧储罐、装卸设施接口、监护。</a:t>
            </a:r>
            <a:endParaRPr lang="zh-CN" altLang="en-US" sz="2200" dirty="0">
              <a:solidFill>
                <a:srgbClr val="FF0000"/>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3126177"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4.7</a:t>
            </a:r>
            <a:r>
              <a:rPr lang="zh-CN" altLang="en-US" sz="2400" kern="0" dirty="0">
                <a:latin typeface="黑体" panose="02010609060101010101" pitchFamily="49" charset="-122"/>
                <a:ea typeface="黑体" panose="02010609060101010101" pitchFamily="49" charset="-122"/>
              </a:rPr>
              <a:t>储运系统安全设施</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1333931"/>
            <a:ext cx="11089232" cy="3323987"/>
          </a:xfrm>
          <a:prstGeom prst="rect">
            <a:avLst/>
          </a:prstGeom>
          <a:ln>
            <a:solidFill>
              <a:schemeClr val="accent1"/>
            </a:solidFill>
          </a:ln>
        </p:spPr>
        <p:txBody>
          <a:bodyPr wrap="square">
            <a:spAutoFit/>
          </a:bodyPr>
          <a:lstStyle/>
          <a:p>
            <a:pPr>
              <a:lnSpc>
                <a:spcPts val="3600"/>
              </a:lnSpc>
            </a:pPr>
            <a:r>
              <a:rPr lang="en-US" altLang="zh-CN" sz="2000" dirty="0">
                <a:latin typeface="黑体" panose="02010609060101010101" pitchFamily="49" charset="-122"/>
                <a:ea typeface="黑体" panose="02010609060101010101" pitchFamily="49" charset="-122"/>
              </a:rPr>
              <a:t>    </a:t>
            </a:r>
            <a:r>
              <a:rPr lang="en-US" altLang="zh-CN" sz="2000" dirty="0"/>
              <a:t>2011</a:t>
            </a:r>
            <a:r>
              <a:rPr lang="zh-CN" altLang="zh-CN" sz="2000" dirty="0"/>
              <a:t>年</a:t>
            </a:r>
            <a:r>
              <a:rPr lang="en-US" altLang="zh-CN" sz="2000" dirty="0"/>
              <a:t>8</a:t>
            </a:r>
            <a:r>
              <a:rPr lang="zh-CN" altLang="zh-CN" sz="2000" dirty="0"/>
              <a:t>月</a:t>
            </a:r>
            <a:r>
              <a:rPr lang="en-US" altLang="zh-CN" sz="2000" dirty="0"/>
              <a:t>29</a:t>
            </a:r>
            <a:r>
              <a:rPr lang="zh-CN" altLang="zh-CN" sz="2000" dirty="0"/>
              <a:t>日</a:t>
            </a:r>
            <a:r>
              <a:rPr lang="en-US" altLang="zh-CN" sz="2000" dirty="0"/>
              <a:t>8</a:t>
            </a:r>
            <a:r>
              <a:rPr lang="zh-CN" altLang="zh-CN" sz="2000" dirty="0"/>
              <a:t>时</a:t>
            </a:r>
            <a:r>
              <a:rPr lang="en-US" altLang="zh-CN" sz="2000" dirty="0"/>
              <a:t>30</a:t>
            </a:r>
            <a:r>
              <a:rPr lang="zh-CN" altLang="zh-CN" sz="2000" dirty="0"/>
              <a:t>分左右，中石油大连石化储运车间接到调度通知，要将柴油调合一线从</a:t>
            </a:r>
            <a:r>
              <a:rPr lang="en-US" altLang="zh-CN" sz="2000" dirty="0"/>
              <a:t>877</a:t>
            </a:r>
            <a:r>
              <a:rPr lang="zh-CN" altLang="zh-CN" sz="2000" dirty="0"/>
              <a:t>号罐改至</a:t>
            </a:r>
            <a:r>
              <a:rPr lang="en-US" altLang="zh-CN" sz="2000" dirty="0"/>
              <a:t>875</a:t>
            </a:r>
            <a:r>
              <a:rPr lang="zh-CN" altLang="zh-CN" sz="2000" dirty="0"/>
              <a:t>号罐。</a:t>
            </a:r>
            <a:r>
              <a:rPr lang="en-US" altLang="zh-CN" sz="2000" dirty="0"/>
              <a:t>875</a:t>
            </a:r>
            <a:r>
              <a:rPr lang="zh-CN" altLang="zh-CN" sz="2000" dirty="0"/>
              <a:t>号罐为</a:t>
            </a:r>
            <a:r>
              <a:rPr lang="zh-CN" altLang="zh-CN" sz="2000" dirty="0">
                <a:solidFill>
                  <a:srgbClr val="FF0000"/>
                </a:solidFill>
              </a:rPr>
              <a:t>内浮顶罐</a:t>
            </a:r>
            <a:r>
              <a:rPr lang="zh-CN" altLang="zh-CN" sz="2000" dirty="0"/>
              <a:t>，罐容为</a:t>
            </a:r>
            <a:r>
              <a:rPr lang="en-US" altLang="zh-CN" sz="2000" dirty="0"/>
              <a:t>20000</a:t>
            </a:r>
            <a:r>
              <a:rPr lang="zh-CN" altLang="zh-CN" sz="2000" dirty="0"/>
              <a:t>立方米，收油前该罐液面为</a:t>
            </a:r>
            <a:r>
              <a:rPr lang="en-US" altLang="zh-CN" sz="2000" dirty="0"/>
              <a:t>0.969</a:t>
            </a:r>
            <a:r>
              <a:rPr lang="zh-CN" altLang="zh-CN" sz="2000" dirty="0"/>
              <a:t>米。</a:t>
            </a:r>
            <a:r>
              <a:rPr lang="en-US" altLang="zh-CN" sz="2000" dirty="0"/>
              <a:t>9</a:t>
            </a:r>
            <a:r>
              <a:rPr lang="zh-CN" altLang="zh-CN" sz="2000" dirty="0"/>
              <a:t>时</a:t>
            </a:r>
            <a:r>
              <a:rPr lang="en-US" altLang="zh-CN" sz="2000" dirty="0"/>
              <a:t>52</a:t>
            </a:r>
            <a:r>
              <a:rPr lang="zh-CN" altLang="zh-CN" sz="2000" dirty="0"/>
              <a:t>分</a:t>
            </a:r>
            <a:r>
              <a:rPr lang="en-US" altLang="zh-CN" sz="2000" dirty="0"/>
              <a:t>40</a:t>
            </a:r>
            <a:r>
              <a:rPr lang="zh-CN" altLang="zh-CN" sz="2000" dirty="0"/>
              <a:t>秒，开启</a:t>
            </a:r>
            <a:r>
              <a:rPr lang="en-US" altLang="zh-CN" sz="2000" dirty="0"/>
              <a:t>875</a:t>
            </a:r>
            <a:r>
              <a:rPr lang="zh-CN" altLang="zh-CN" sz="2000" dirty="0"/>
              <a:t>号罐入口电动阀开始收油。</a:t>
            </a:r>
            <a:r>
              <a:rPr lang="en-US" altLang="zh-CN" sz="2000" dirty="0"/>
              <a:t>9</a:t>
            </a:r>
            <a:r>
              <a:rPr lang="zh-CN" altLang="zh-CN" sz="2000" dirty="0"/>
              <a:t>时</a:t>
            </a:r>
            <a:r>
              <a:rPr lang="en-US" altLang="zh-CN" sz="2000" dirty="0"/>
              <a:t>56</a:t>
            </a:r>
            <a:r>
              <a:rPr lang="zh-CN" altLang="zh-CN" sz="2000" dirty="0"/>
              <a:t>分</a:t>
            </a:r>
            <a:r>
              <a:rPr lang="en-US" altLang="zh-CN" sz="2000" dirty="0"/>
              <a:t>44</a:t>
            </a:r>
            <a:r>
              <a:rPr lang="zh-CN" altLang="zh-CN" sz="2000" dirty="0"/>
              <a:t>秒，</a:t>
            </a:r>
            <a:r>
              <a:rPr lang="en-US" altLang="zh-CN" sz="2000" dirty="0"/>
              <a:t>875</a:t>
            </a:r>
            <a:r>
              <a:rPr lang="zh-CN" altLang="zh-CN" sz="2000" dirty="0"/>
              <a:t>号罐突然发生闪爆、起火。泄漏的柴油在防火堤内形成池火。直接原因</a:t>
            </a:r>
            <a:r>
              <a:rPr lang="zh-CN" altLang="en-US" sz="2000" dirty="0"/>
              <a:t>是</a:t>
            </a:r>
            <a:r>
              <a:rPr lang="zh-CN" altLang="zh-CN" sz="2000" dirty="0"/>
              <a:t>由于事故储罐送油造成液位过低，浮盘与柴油液面之间形成气相空间，造成空气进入。正值上游装置操作波动，进入事故储罐的柴油中轻组分含量增加，在浮盘下形成爆炸性气体。加之进油流速过快，产生大量静电无法及时导出产生放电，引发爆炸。</a:t>
            </a:r>
            <a:endParaRPr lang="zh-CN" altLang="en-US" sz="2000" dirty="0">
              <a:latin typeface="黑体" panose="02010609060101010101" pitchFamily="49" charset="-122"/>
              <a:ea typeface="黑体" panose="02010609060101010101" pitchFamily="49" charset="-122"/>
            </a:endParaRPr>
          </a:p>
        </p:txBody>
      </p:sp>
      <p:sp>
        <p:nvSpPr>
          <p:cNvPr id="5" name="矩形 4"/>
          <p:cNvSpPr/>
          <p:nvPr/>
        </p:nvSpPr>
        <p:spPr>
          <a:xfrm>
            <a:off x="623392" y="4845186"/>
            <a:ext cx="11089232" cy="646331"/>
          </a:xfrm>
          <a:prstGeom prst="rect">
            <a:avLst/>
          </a:prstGeom>
          <a:solidFill>
            <a:schemeClr val="accent3">
              <a:lumMod val="95000"/>
            </a:schemeClr>
          </a:solidFill>
        </p:spPr>
        <p:txBody>
          <a:bodyPr wrap="square">
            <a:spAutoFit/>
          </a:bodyPr>
          <a:lstStyle/>
          <a:p>
            <a:r>
              <a:rPr lang="zh-CN" altLang="zh-CN" kern="100" dirty="0">
                <a:ea typeface="宋体" panose="02010600030101010101" pitchFamily="2" charset="-122"/>
                <a:cs typeface="Times New Roman" panose="02020603050405020304" pitchFamily="18" charset="0"/>
              </a:rPr>
              <a:t>《常压立式圆筒形钢制焊接储罐检维修规程》（</a:t>
            </a:r>
            <a:r>
              <a:rPr lang="en-US" altLang="zh-CN" kern="100" dirty="0">
                <a:latin typeface="Times New Roman" panose="02020603050405020304" pitchFamily="18" charset="0"/>
                <a:ea typeface="宋体" panose="02010600030101010101" pitchFamily="2" charset="-122"/>
              </a:rPr>
              <a:t>SHS01012</a:t>
            </a:r>
            <a:r>
              <a:rPr lang="en-US" altLang="zh-CN" kern="100" dirty="0">
                <a:latin typeface="宋体" panose="02010600030101010101" pitchFamily="2" charset="-122"/>
                <a:cs typeface="Times New Roman" panose="02020603050405020304" pitchFamily="18" charset="0"/>
              </a:rPr>
              <a:t>-</a:t>
            </a:r>
            <a:r>
              <a:rPr lang="en-US" altLang="zh-CN" kern="100" dirty="0">
                <a:latin typeface="Times New Roman" panose="02020603050405020304" pitchFamily="18" charset="0"/>
                <a:ea typeface="宋体" panose="02010600030101010101" pitchFamily="2" charset="-122"/>
              </a:rPr>
              <a:t>2004</a:t>
            </a:r>
            <a:r>
              <a:rPr lang="zh-CN" altLang="zh-CN" kern="100" dirty="0">
                <a:ea typeface="宋体" panose="02010600030101010101" pitchFamily="2" charset="-122"/>
                <a:cs typeface="Times New Roman" panose="02020603050405020304" pitchFamily="18" charset="0"/>
              </a:rPr>
              <a:t>）第</a:t>
            </a:r>
            <a:r>
              <a:rPr lang="en-US" altLang="zh-CN" kern="100" dirty="0">
                <a:latin typeface="Times New Roman" panose="02020603050405020304" pitchFamily="18" charset="0"/>
                <a:ea typeface="宋体" panose="02010600030101010101" pitchFamily="2" charset="-122"/>
              </a:rPr>
              <a:t>5</a:t>
            </a:r>
            <a:r>
              <a:rPr lang="en-US" altLang="zh-CN" kern="100" dirty="0">
                <a:latin typeface="宋体" panose="02010600030101010101" pitchFamily="2" charset="-122"/>
                <a:cs typeface="Times New Roman" panose="02020603050405020304" pitchFamily="18" charset="0"/>
              </a:rPr>
              <a:t>.</a:t>
            </a:r>
            <a:r>
              <a:rPr lang="en-US" altLang="zh-CN" kern="100" dirty="0">
                <a:latin typeface="Times New Roman" panose="02020603050405020304" pitchFamily="18" charset="0"/>
                <a:ea typeface="宋体" panose="02010600030101010101" pitchFamily="2" charset="-122"/>
              </a:rPr>
              <a:t>1</a:t>
            </a:r>
            <a:r>
              <a:rPr lang="en-US" altLang="zh-CN" kern="100" dirty="0">
                <a:latin typeface="宋体" panose="02010600030101010101" pitchFamily="2" charset="-122"/>
                <a:cs typeface="Times New Roman" panose="02020603050405020304" pitchFamily="18" charset="0"/>
              </a:rPr>
              <a:t>.</a:t>
            </a:r>
            <a:r>
              <a:rPr lang="en-US" altLang="zh-CN" kern="100" dirty="0">
                <a:latin typeface="Times New Roman" panose="02020603050405020304" pitchFamily="18" charset="0"/>
                <a:ea typeface="宋体" panose="02010600030101010101" pitchFamily="2" charset="-122"/>
              </a:rPr>
              <a:t>4</a:t>
            </a:r>
            <a:r>
              <a:rPr lang="zh-CN" altLang="zh-CN" kern="100" dirty="0">
                <a:ea typeface="宋体" panose="02010600030101010101" pitchFamily="2" charset="-122"/>
                <a:cs typeface="Times New Roman" panose="02020603050405020304" pitchFamily="18" charset="0"/>
              </a:rPr>
              <a:t>条“浮顶罐和内浮顶罐正常操作时，其最低液面不应低于浮顶、内浮顶的支撑高度”</a:t>
            </a:r>
            <a:endParaRPr lang="zh-CN" alt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3435556"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4.8</a:t>
            </a:r>
            <a:r>
              <a:rPr lang="zh-CN" altLang="en-US" sz="2400" kern="0" dirty="0">
                <a:latin typeface="黑体" panose="02010609060101010101" pitchFamily="49" charset="-122"/>
                <a:ea typeface="黑体" panose="02010609060101010101" pitchFamily="49" charset="-122"/>
              </a:rPr>
              <a:t>危险化学品仓储管理</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95400" y="1340768"/>
            <a:ext cx="11089232" cy="3554819"/>
          </a:xfrm>
          <a:prstGeom prst="rect">
            <a:avLst/>
          </a:prstGeom>
          <a:ln>
            <a:solidFill>
              <a:schemeClr val="accent1"/>
            </a:solidFill>
          </a:ln>
        </p:spPr>
        <p:txBody>
          <a:bodyPr wrap="square">
            <a:spAutoFit/>
          </a:bodyPr>
          <a:lstStyle/>
          <a:p>
            <a:pPr>
              <a:lnSpc>
                <a:spcPts val="3000"/>
              </a:lnSpc>
            </a:pPr>
            <a:r>
              <a:rPr lang="en-US" altLang="zh-CN" sz="2000" dirty="0"/>
              <a:t>       </a:t>
            </a:r>
            <a:r>
              <a:rPr lang="zh-CN" altLang="zh-CN" sz="2000" dirty="0"/>
              <a:t>除罐装危险化学品外，还存在桶装、袋装、钢瓶装危险化学品，需要在仓库内储存。对仓库内危险化学品的管理主要包括：</a:t>
            </a:r>
            <a:endParaRPr lang="en-US" altLang="zh-CN" sz="2000" dirty="0"/>
          </a:p>
          <a:p>
            <a:pPr>
              <a:lnSpc>
                <a:spcPts val="3000"/>
              </a:lnSpc>
            </a:pPr>
            <a:r>
              <a:rPr lang="zh-CN" altLang="zh-CN" sz="2000" dirty="0"/>
              <a:t>（</a:t>
            </a:r>
            <a:r>
              <a:rPr lang="en-US" altLang="zh-CN" sz="2000" dirty="0"/>
              <a:t>1</a:t>
            </a:r>
            <a:r>
              <a:rPr lang="zh-CN" altLang="zh-CN" sz="2000" dirty="0"/>
              <a:t>）对仓库建筑物的管理。</a:t>
            </a:r>
            <a:endParaRPr lang="zh-CN" altLang="zh-CN" sz="2000" dirty="0"/>
          </a:p>
          <a:p>
            <a:pPr>
              <a:lnSpc>
                <a:spcPts val="3000"/>
              </a:lnSpc>
            </a:pPr>
            <a:r>
              <a:rPr lang="zh-CN" altLang="zh-CN" sz="2000" dirty="0"/>
              <a:t>（</a:t>
            </a:r>
            <a:r>
              <a:rPr lang="en-US" altLang="zh-CN" sz="2000" dirty="0"/>
              <a:t>2</a:t>
            </a:r>
            <a:r>
              <a:rPr lang="zh-CN" altLang="zh-CN" sz="2000" dirty="0"/>
              <a:t>）对存储危险化学品种类的管理。</a:t>
            </a:r>
            <a:endParaRPr lang="zh-CN" altLang="zh-CN" sz="2000" dirty="0"/>
          </a:p>
          <a:p>
            <a:pPr>
              <a:lnSpc>
                <a:spcPts val="3000"/>
              </a:lnSpc>
            </a:pPr>
            <a:r>
              <a:rPr lang="zh-CN" altLang="zh-CN" sz="2000" dirty="0"/>
              <a:t>（</a:t>
            </a:r>
            <a:r>
              <a:rPr lang="en-US" altLang="zh-CN" sz="2000" dirty="0"/>
              <a:t>3</a:t>
            </a:r>
            <a:r>
              <a:rPr lang="zh-CN" altLang="zh-CN" sz="2000" dirty="0"/>
              <a:t>）对储存方式的管理。</a:t>
            </a:r>
            <a:endParaRPr lang="zh-CN" altLang="zh-CN" sz="2000" dirty="0"/>
          </a:p>
          <a:p>
            <a:pPr>
              <a:lnSpc>
                <a:spcPts val="3000"/>
              </a:lnSpc>
            </a:pPr>
            <a:r>
              <a:rPr lang="zh-CN" altLang="zh-CN" sz="2000" dirty="0"/>
              <a:t>（</a:t>
            </a:r>
            <a:r>
              <a:rPr lang="en-US" altLang="zh-CN" sz="2000" dirty="0"/>
              <a:t>4</a:t>
            </a:r>
            <a:r>
              <a:rPr lang="zh-CN" altLang="zh-CN" sz="2000" dirty="0"/>
              <a:t>）对剧毒化学品的管理。</a:t>
            </a:r>
            <a:endParaRPr lang="zh-CN" altLang="zh-CN" sz="2000" dirty="0"/>
          </a:p>
          <a:p>
            <a:pPr>
              <a:lnSpc>
                <a:spcPts val="3000"/>
              </a:lnSpc>
            </a:pPr>
            <a:r>
              <a:rPr lang="zh-CN" altLang="zh-CN" sz="2000" dirty="0"/>
              <a:t>（</a:t>
            </a:r>
            <a:r>
              <a:rPr lang="en-US" altLang="zh-CN" sz="2000" dirty="0"/>
              <a:t>5</a:t>
            </a:r>
            <a:r>
              <a:rPr lang="zh-CN" altLang="zh-CN" sz="2000" dirty="0"/>
              <a:t>）对库区监测设施的管理。</a:t>
            </a:r>
            <a:endParaRPr lang="zh-CN" altLang="zh-CN" sz="2000" dirty="0"/>
          </a:p>
          <a:p>
            <a:pPr>
              <a:lnSpc>
                <a:spcPts val="3000"/>
              </a:lnSpc>
            </a:pPr>
            <a:r>
              <a:rPr lang="zh-CN" altLang="zh-CN" sz="2000" dirty="0"/>
              <a:t>（</a:t>
            </a:r>
            <a:r>
              <a:rPr lang="en-US" altLang="zh-CN" sz="2000" dirty="0"/>
              <a:t>6</a:t>
            </a:r>
            <a:r>
              <a:rPr lang="zh-CN" altLang="zh-CN" sz="2000" dirty="0"/>
              <a:t>）对消防系统的管理。</a:t>
            </a:r>
            <a:endParaRPr lang="zh-CN" altLang="zh-CN" sz="2000" dirty="0"/>
          </a:p>
          <a:p>
            <a:pPr>
              <a:lnSpc>
                <a:spcPts val="3000"/>
              </a:lnSpc>
            </a:pPr>
            <a:r>
              <a:rPr lang="zh-CN" altLang="zh-CN" sz="2000" dirty="0"/>
              <a:t>（</a:t>
            </a:r>
            <a:r>
              <a:rPr lang="en-US" altLang="zh-CN" sz="2000" dirty="0"/>
              <a:t>7</a:t>
            </a:r>
            <a:r>
              <a:rPr lang="zh-CN" altLang="zh-CN" sz="2000" dirty="0"/>
              <a:t>）对作业人员的管理。</a:t>
            </a:r>
            <a:endParaRPr lang="zh-CN" altLang="en-US" sz="2000" dirty="0">
              <a:latin typeface="黑体" panose="02010609060101010101" pitchFamily="49" charset="-122"/>
              <a:ea typeface="黑体" panose="02010609060101010101" pitchFamily="49" charset="-122"/>
            </a:endParaRPr>
          </a:p>
        </p:txBody>
      </p:sp>
      <p:sp>
        <p:nvSpPr>
          <p:cNvPr id="5" name="矩形 4"/>
          <p:cNvSpPr/>
          <p:nvPr/>
        </p:nvSpPr>
        <p:spPr>
          <a:xfrm>
            <a:off x="695400" y="5316294"/>
            <a:ext cx="11089232" cy="646331"/>
          </a:xfrm>
          <a:prstGeom prst="rect">
            <a:avLst/>
          </a:prstGeom>
          <a:ln>
            <a:solidFill>
              <a:srgbClr val="C00000"/>
            </a:solidFill>
          </a:ln>
        </p:spPr>
        <p:txBody>
          <a:bodyPr wrap="square">
            <a:spAutoFit/>
          </a:bodyPr>
          <a:lstStyle/>
          <a:p>
            <a:r>
              <a:rPr lang="zh-CN" altLang="zh-CN" kern="100" dirty="0">
                <a:latin typeface="Times New Roman" panose="02020603050405020304" pitchFamily="18" charset="0"/>
                <a:ea typeface="黑体" panose="02010609060101010101" pitchFamily="49" charset="-122"/>
                <a:cs typeface="Times New Roman" panose="02020603050405020304" pitchFamily="18" charset="0"/>
              </a:rPr>
              <a:t>未按国家标准分区分类储存危险化学品，超量、超品种储存危险化学品，相互禁配物质混放混存等现象均被判定为重大生产安全事故隐患。</a:t>
            </a:r>
            <a:endParaRPr lang="zh-CN" alt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3435556"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4.8</a:t>
            </a:r>
            <a:r>
              <a:rPr lang="zh-CN" altLang="en-US" sz="2400" kern="0" dirty="0">
                <a:latin typeface="黑体" panose="02010609060101010101" pitchFamily="49" charset="-122"/>
                <a:ea typeface="黑体" panose="02010609060101010101" pitchFamily="49" charset="-122"/>
              </a:rPr>
              <a:t>危险化学品仓储管理</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2061874"/>
            <a:ext cx="11089232" cy="2400657"/>
          </a:xfrm>
          <a:prstGeom prst="rect">
            <a:avLst/>
          </a:prstGeom>
          <a:ln>
            <a:solidFill>
              <a:schemeClr val="accent1"/>
            </a:solidFill>
          </a:ln>
        </p:spPr>
        <p:txBody>
          <a:bodyPr wrap="square">
            <a:spAutoFit/>
          </a:bodyPr>
          <a:lstStyle/>
          <a:p>
            <a:pPr>
              <a:lnSpc>
                <a:spcPts val="3000"/>
              </a:lnSpc>
            </a:pPr>
            <a:r>
              <a:rPr lang="en-US" altLang="zh-CN" sz="2000" dirty="0"/>
              <a:t>       1.</a:t>
            </a:r>
            <a:r>
              <a:rPr lang="zh-CN" altLang="zh-CN" sz="2000" dirty="0"/>
              <a:t>企业应当提供与其生产的危险化学品相符的化学品</a:t>
            </a:r>
            <a:r>
              <a:rPr lang="zh-CN" altLang="zh-CN" sz="2000" dirty="0">
                <a:solidFill>
                  <a:srgbClr val="FF0000"/>
                </a:solidFill>
              </a:rPr>
              <a:t>安全技术说明书</a:t>
            </a:r>
            <a:r>
              <a:rPr lang="zh-CN" altLang="en-US" sz="2000" dirty="0"/>
              <a:t>；</a:t>
            </a:r>
            <a:r>
              <a:rPr lang="zh-CN" altLang="zh-CN" sz="2000" dirty="0"/>
              <a:t>企业采购危险化学品时，应索取危险化学品安全技术说明书和</a:t>
            </a:r>
            <a:r>
              <a:rPr lang="zh-CN" altLang="zh-CN" sz="2000" dirty="0">
                <a:solidFill>
                  <a:srgbClr val="FF0000"/>
                </a:solidFill>
              </a:rPr>
              <a:t>安全标签</a:t>
            </a:r>
            <a:r>
              <a:rPr lang="zh-CN" altLang="en-US" sz="2000" dirty="0"/>
              <a:t>。</a:t>
            </a:r>
            <a:endParaRPr lang="en-US" altLang="zh-CN" sz="2000" dirty="0"/>
          </a:p>
          <a:p>
            <a:pPr>
              <a:lnSpc>
                <a:spcPts val="3000"/>
              </a:lnSpc>
            </a:pPr>
            <a:r>
              <a:rPr lang="en-US" altLang="zh-CN" sz="2000" dirty="0">
                <a:latin typeface="黑体" panose="02010609060101010101" pitchFamily="49" charset="-122"/>
                <a:ea typeface="黑体" panose="02010609060101010101" pitchFamily="49" charset="-122"/>
              </a:rPr>
              <a:t>    2.</a:t>
            </a:r>
            <a:r>
              <a:rPr lang="zh-CN" altLang="zh-CN" sz="2000" dirty="0"/>
              <a:t>甲类物品仓库宜单独设置；当其储量小于</a:t>
            </a:r>
            <a:r>
              <a:rPr lang="en-US" altLang="zh-CN" sz="2000" dirty="0"/>
              <a:t>5t</a:t>
            </a:r>
            <a:r>
              <a:rPr lang="zh-CN" altLang="zh-CN" sz="2000" dirty="0"/>
              <a:t>时，可与乙、丙类物品仓库共用一栋建筑物，但应设独立的</a:t>
            </a:r>
            <a:r>
              <a:rPr lang="zh-CN" altLang="zh-CN" sz="2000" dirty="0">
                <a:solidFill>
                  <a:srgbClr val="FF0000"/>
                </a:solidFill>
              </a:rPr>
              <a:t>防火分区</a:t>
            </a:r>
            <a:r>
              <a:rPr lang="zh-CN" altLang="zh-CN" sz="2000" dirty="0"/>
              <a:t>。</a:t>
            </a:r>
            <a:endParaRPr lang="en-US" altLang="zh-CN" sz="2000" dirty="0"/>
          </a:p>
          <a:p>
            <a:pPr>
              <a:lnSpc>
                <a:spcPts val="3000"/>
              </a:lnSpc>
            </a:pPr>
            <a:r>
              <a:rPr lang="en-US" altLang="zh-CN" sz="2000" dirty="0"/>
              <a:t>       3.</a:t>
            </a:r>
            <a:r>
              <a:rPr lang="zh-CN" altLang="zh-CN" sz="2000" dirty="0"/>
              <a:t>甲、乙、丙类液体仓库应设置</a:t>
            </a:r>
            <a:r>
              <a:rPr lang="zh-CN" altLang="zh-CN" sz="2000" dirty="0">
                <a:solidFill>
                  <a:srgbClr val="FF0000"/>
                </a:solidFill>
              </a:rPr>
              <a:t>防止液体流散</a:t>
            </a:r>
            <a:r>
              <a:rPr lang="zh-CN" altLang="zh-CN" sz="2000" dirty="0"/>
              <a:t>的设施；遇湿会发生燃烧爆炸的物品仓库应设置</a:t>
            </a:r>
            <a:r>
              <a:rPr lang="zh-CN" altLang="zh-CN" sz="2000" dirty="0">
                <a:solidFill>
                  <a:srgbClr val="FF0000"/>
                </a:solidFill>
              </a:rPr>
              <a:t>防止水浸渍</a:t>
            </a:r>
            <a:r>
              <a:rPr lang="zh-CN" altLang="zh-CN" sz="2000" dirty="0"/>
              <a:t>的措施。</a:t>
            </a:r>
            <a:endParaRPr lang="zh-CN" altLang="en-US" sz="2000" dirty="0">
              <a:latin typeface="黑体" panose="02010609060101010101" pitchFamily="49" charset="-122"/>
              <a:ea typeface="黑体" panose="02010609060101010101" pitchFamily="49" charset="-122"/>
            </a:endParaRPr>
          </a:p>
        </p:txBody>
      </p:sp>
      <p:sp>
        <p:nvSpPr>
          <p:cNvPr id="6" name="矩形 5"/>
          <p:cNvSpPr/>
          <p:nvPr/>
        </p:nvSpPr>
        <p:spPr>
          <a:xfrm>
            <a:off x="623392" y="1196752"/>
            <a:ext cx="11089232" cy="553998"/>
          </a:xfrm>
          <a:prstGeom prst="rect">
            <a:avLst/>
          </a:prstGeom>
          <a:ln>
            <a:solidFill>
              <a:schemeClr val="accent1"/>
            </a:solidFill>
          </a:ln>
        </p:spPr>
        <p:txBody>
          <a:bodyPr wrap="square">
            <a:spAutoFit/>
          </a:bodyPr>
          <a:lstStyle/>
          <a:p>
            <a:pPr>
              <a:lnSpc>
                <a:spcPts val="3600"/>
              </a:lnSpc>
            </a:pPr>
            <a:r>
              <a:rPr lang="zh-CN" altLang="en-US" sz="2200" kern="0" dirty="0">
                <a:latin typeface="Times New Roman" panose="02020603050405020304" pitchFamily="18" charset="0"/>
                <a:ea typeface="仿宋_GB2312"/>
              </a:rPr>
              <a:t>关键词：</a:t>
            </a:r>
            <a:r>
              <a:rPr lang="zh-CN" altLang="en-US" sz="2200" kern="0" dirty="0">
                <a:solidFill>
                  <a:srgbClr val="FF0000"/>
                </a:solidFill>
                <a:latin typeface="Times New Roman" panose="02020603050405020304" pitchFamily="18" charset="0"/>
                <a:ea typeface="仿宋_GB2312"/>
              </a:rPr>
              <a:t>安全技术说明书、安全标签、防火分区、防止液体流散、防止水浸渍</a:t>
            </a:r>
            <a:endParaRPr lang="zh-CN" altLang="en-US" sz="2200" dirty="0">
              <a:solidFill>
                <a:srgbClr val="FF0000"/>
              </a:solidFill>
            </a:endParaRPr>
          </a:p>
        </p:txBody>
      </p:sp>
      <p:sp>
        <p:nvSpPr>
          <p:cNvPr id="7" name="矩形 6"/>
          <p:cNvSpPr/>
          <p:nvPr/>
        </p:nvSpPr>
        <p:spPr>
          <a:xfrm>
            <a:off x="623392" y="5076425"/>
            <a:ext cx="11089232" cy="646331"/>
          </a:xfrm>
          <a:prstGeom prst="rect">
            <a:avLst/>
          </a:prstGeom>
          <a:ln>
            <a:solidFill>
              <a:srgbClr val="C00000"/>
            </a:solidFill>
          </a:ln>
        </p:spPr>
        <p:txBody>
          <a:bodyPr wrap="square">
            <a:spAutoFit/>
          </a:bodyPr>
          <a:lstStyle/>
          <a:p>
            <a:r>
              <a:rPr lang="zh-CN" altLang="zh-CN" kern="100" dirty="0">
                <a:latin typeface="Times New Roman" panose="02020603050405020304" pitchFamily="18" charset="0"/>
                <a:ea typeface="黑体" panose="02010609060101010101" pitchFamily="49" charset="-122"/>
                <a:cs typeface="Times New Roman" panose="02020603050405020304" pitchFamily="18" charset="0"/>
              </a:rPr>
              <a:t>未按国家标准分区分类储存危险化学品，超量、超品种储存危险化学品，相互禁配物质混放混存等现象均被判定为重大生产安全事故隐患。</a:t>
            </a:r>
            <a:endParaRPr lang="zh-CN" alt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dirty="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3744936"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4.9</a:t>
            </a:r>
            <a:r>
              <a:rPr lang="zh-CN" altLang="en-US" sz="2400" kern="0" dirty="0">
                <a:latin typeface="黑体" panose="02010609060101010101" pitchFamily="49" charset="-122"/>
                <a:ea typeface="黑体" panose="02010609060101010101" pitchFamily="49" charset="-122"/>
              </a:rPr>
              <a:t>重大危险源的安全控制</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2061874"/>
            <a:ext cx="11089232" cy="2785378"/>
          </a:xfrm>
          <a:prstGeom prst="rect">
            <a:avLst/>
          </a:prstGeom>
          <a:ln>
            <a:solidFill>
              <a:schemeClr val="accent1"/>
            </a:solidFill>
          </a:ln>
        </p:spPr>
        <p:txBody>
          <a:bodyPr wrap="square">
            <a:spAutoFit/>
          </a:bodyPr>
          <a:lstStyle/>
          <a:p>
            <a:pPr>
              <a:lnSpc>
                <a:spcPts val="3000"/>
              </a:lnSpc>
            </a:pPr>
            <a:r>
              <a:rPr lang="en-US" altLang="zh-CN" sz="2000" dirty="0"/>
              <a:t>       1.</a:t>
            </a:r>
            <a:r>
              <a:rPr lang="zh-CN" altLang="zh-CN" sz="2000" dirty="0"/>
              <a:t>重大危险源应配备温度、压力、液位、流量等信息的</a:t>
            </a:r>
            <a:r>
              <a:rPr lang="zh-CN" altLang="zh-CN" sz="2000" dirty="0">
                <a:solidFill>
                  <a:srgbClr val="FF0000"/>
                </a:solidFill>
              </a:rPr>
              <a:t>不间断采集和监测</a:t>
            </a:r>
            <a:r>
              <a:rPr lang="zh-CN" altLang="zh-CN" sz="2000" dirty="0"/>
              <a:t>系统以及可燃气体和有毒有害气体泄漏检测报警装置，并具备信息远传、记录、安全预警、信息存储等功能。</a:t>
            </a:r>
            <a:endParaRPr lang="en-US" altLang="zh-CN" sz="2000" dirty="0"/>
          </a:p>
          <a:p>
            <a:pPr>
              <a:lnSpc>
                <a:spcPts val="3000"/>
              </a:lnSpc>
            </a:pPr>
            <a:r>
              <a:rPr lang="en-US" altLang="zh-CN" sz="2000" dirty="0">
                <a:latin typeface="黑体" panose="02010609060101010101" pitchFamily="49" charset="-122"/>
                <a:ea typeface="黑体" panose="02010609060101010101" pitchFamily="49" charset="-122"/>
              </a:rPr>
              <a:t>    2.</a:t>
            </a:r>
            <a:r>
              <a:rPr lang="zh-CN" altLang="zh-CN" sz="2000" dirty="0">
                <a:latin typeface="黑体" panose="02010609060101010101" pitchFamily="49" charset="-122"/>
                <a:ea typeface="黑体" panose="02010609060101010101" pitchFamily="49" charset="-122"/>
              </a:rPr>
              <a:t>重大危险源的化工生产装置应装备满足安全生产要求的</a:t>
            </a:r>
            <a:r>
              <a:rPr lang="zh-CN" altLang="zh-CN" sz="2000" dirty="0">
                <a:solidFill>
                  <a:srgbClr val="FF0000"/>
                </a:solidFill>
                <a:latin typeface="黑体" panose="02010609060101010101" pitchFamily="49" charset="-122"/>
                <a:ea typeface="黑体" panose="02010609060101010101" pitchFamily="49" charset="-122"/>
              </a:rPr>
              <a:t>自动化控制系统</a:t>
            </a:r>
            <a:r>
              <a:rPr lang="zh-CN" altLang="zh-CN" sz="2000" dirty="0">
                <a:latin typeface="黑体" panose="02010609060101010101" pitchFamily="49" charset="-122"/>
                <a:ea typeface="黑体" panose="02010609060101010101" pitchFamily="49" charset="-122"/>
              </a:rPr>
              <a:t>。</a:t>
            </a:r>
            <a:endParaRPr lang="en-US" altLang="zh-CN" sz="2000" dirty="0">
              <a:latin typeface="黑体" panose="02010609060101010101" pitchFamily="49" charset="-122"/>
              <a:ea typeface="黑体" panose="02010609060101010101" pitchFamily="49" charset="-122"/>
            </a:endParaRPr>
          </a:p>
          <a:p>
            <a:pPr>
              <a:lnSpc>
                <a:spcPts val="3000"/>
              </a:lnSpc>
            </a:pPr>
            <a:r>
              <a:rPr lang="en-US" altLang="zh-CN" sz="2000" dirty="0">
                <a:latin typeface="黑体" panose="02010609060101010101" pitchFamily="49" charset="-122"/>
                <a:ea typeface="黑体" panose="02010609060101010101" pitchFamily="49" charset="-122"/>
              </a:rPr>
              <a:t>    3.</a:t>
            </a:r>
            <a:r>
              <a:rPr lang="zh-CN" altLang="zh-CN" sz="2000" dirty="0">
                <a:latin typeface="黑体" panose="02010609060101010101" pitchFamily="49" charset="-122"/>
                <a:ea typeface="黑体" panose="02010609060101010101" pitchFamily="49" charset="-122"/>
              </a:rPr>
              <a:t>一级或者二级重大危险源，设置</a:t>
            </a:r>
            <a:r>
              <a:rPr lang="zh-CN" altLang="zh-CN" sz="2000" dirty="0">
                <a:solidFill>
                  <a:srgbClr val="FF0000"/>
                </a:solidFill>
                <a:latin typeface="黑体" panose="02010609060101010101" pitchFamily="49" charset="-122"/>
                <a:ea typeface="黑体" panose="02010609060101010101" pitchFamily="49" charset="-122"/>
              </a:rPr>
              <a:t>紧急停车系统</a:t>
            </a:r>
            <a:r>
              <a:rPr lang="zh-CN" altLang="zh-CN" sz="2000" dirty="0">
                <a:latin typeface="黑体" panose="02010609060101010101" pitchFamily="49" charset="-122"/>
                <a:ea typeface="黑体" panose="02010609060101010101" pitchFamily="49" charset="-122"/>
              </a:rPr>
              <a:t>。</a:t>
            </a:r>
            <a:endParaRPr lang="en-US" altLang="zh-CN" sz="2000" dirty="0">
              <a:latin typeface="黑体" panose="02010609060101010101" pitchFamily="49" charset="-122"/>
              <a:ea typeface="黑体" panose="02010609060101010101" pitchFamily="49" charset="-122"/>
            </a:endParaRPr>
          </a:p>
          <a:p>
            <a:pPr>
              <a:lnSpc>
                <a:spcPts val="3000"/>
              </a:lnSpc>
            </a:pPr>
            <a:r>
              <a:rPr lang="en-US" altLang="zh-CN" sz="2000" dirty="0">
                <a:latin typeface="黑体" panose="02010609060101010101" pitchFamily="49" charset="-122"/>
                <a:ea typeface="黑体" panose="02010609060101010101" pitchFamily="49" charset="-122"/>
              </a:rPr>
              <a:t>    4.</a:t>
            </a:r>
            <a:r>
              <a:rPr lang="zh-CN" altLang="zh-CN" sz="2000" dirty="0">
                <a:latin typeface="黑体" panose="02010609060101010101" pitchFamily="49" charset="-122"/>
                <a:ea typeface="黑体" panose="02010609060101010101" pitchFamily="49" charset="-122"/>
              </a:rPr>
              <a:t>对重大危险源中的毒性气体、剧毒液体和易燃气体等重点设施，设置紧急切断装置。</a:t>
            </a:r>
            <a:endParaRPr lang="en-US" altLang="zh-CN" sz="2000" dirty="0">
              <a:latin typeface="黑体" panose="02010609060101010101" pitchFamily="49" charset="-122"/>
              <a:ea typeface="黑体" panose="02010609060101010101" pitchFamily="49" charset="-122"/>
            </a:endParaRPr>
          </a:p>
          <a:p>
            <a:pPr>
              <a:lnSpc>
                <a:spcPts val="3000"/>
              </a:lnSpc>
            </a:pPr>
            <a:r>
              <a:rPr lang="en-US" altLang="zh-CN" sz="2000" dirty="0">
                <a:latin typeface="黑体" panose="02010609060101010101" pitchFamily="49" charset="-122"/>
                <a:ea typeface="黑体" panose="02010609060101010101" pitchFamily="49" charset="-122"/>
              </a:rPr>
              <a:t>    5.</a:t>
            </a:r>
            <a:r>
              <a:rPr lang="zh-CN" altLang="zh-CN" sz="2000" dirty="0">
                <a:latin typeface="黑体" panose="02010609060101010101" pitchFamily="49" charset="-122"/>
                <a:ea typeface="黑体" panose="02010609060101010101" pitchFamily="49" charset="-122"/>
              </a:rPr>
              <a:t>对涉及毒性气体、液化气体、剧毒液体的一级或者二级重大危险源，应具有</a:t>
            </a:r>
            <a:r>
              <a:rPr lang="zh-CN" altLang="zh-CN" sz="2000" dirty="0">
                <a:solidFill>
                  <a:srgbClr val="FF0000"/>
                </a:solidFill>
                <a:latin typeface="黑体" panose="02010609060101010101" pitchFamily="49" charset="-122"/>
                <a:ea typeface="黑体" panose="02010609060101010101" pitchFamily="49" charset="-122"/>
              </a:rPr>
              <a:t>独立安全仪表系统</a:t>
            </a:r>
            <a:r>
              <a:rPr lang="zh-CN" altLang="zh-CN" sz="2000" dirty="0">
                <a:latin typeface="黑体" panose="02010609060101010101" pitchFamily="49" charset="-122"/>
                <a:ea typeface="黑体" panose="02010609060101010101" pitchFamily="49" charset="-122"/>
              </a:rPr>
              <a:t>。</a:t>
            </a:r>
            <a:endParaRPr lang="zh-CN" altLang="en-US" sz="2000" dirty="0">
              <a:latin typeface="黑体" panose="02010609060101010101" pitchFamily="49" charset="-122"/>
              <a:ea typeface="黑体" panose="02010609060101010101" pitchFamily="49" charset="-122"/>
            </a:endParaRPr>
          </a:p>
        </p:txBody>
      </p:sp>
      <p:sp>
        <p:nvSpPr>
          <p:cNvPr id="6" name="矩形 5"/>
          <p:cNvSpPr/>
          <p:nvPr/>
        </p:nvSpPr>
        <p:spPr>
          <a:xfrm>
            <a:off x="623392" y="1196752"/>
            <a:ext cx="11089232" cy="494238"/>
          </a:xfrm>
          <a:prstGeom prst="rect">
            <a:avLst/>
          </a:prstGeom>
          <a:ln>
            <a:solidFill>
              <a:schemeClr val="accent1"/>
            </a:solidFill>
          </a:ln>
        </p:spPr>
        <p:txBody>
          <a:bodyPr wrap="square">
            <a:spAutoFit/>
          </a:bodyPr>
          <a:lstStyle/>
          <a:p>
            <a:pPr>
              <a:lnSpc>
                <a:spcPts val="3600"/>
              </a:lnSpc>
            </a:pPr>
            <a:r>
              <a:rPr lang="zh-CN" altLang="en-US" sz="2000" kern="0" dirty="0">
                <a:latin typeface="Times New Roman" panose="02020603050405020304" pitchFamily="18" charset="0"/>
                <a:ea typeface="仿宋_GB2312"/>
              </a:rPr>
              <a:t>关键词：</a:t>
            </a:r>
            <a:r>
              <a:rPr lang="zh-CN" altLang="zh-CN" sz="2000" dirty="0">
                <a:solidFill>
                  <a:srgbClr val="FF0000"/>
                </a:solidFill>
              </a:rPr>
              <a:t>不间断采集监测</a:t>
            </a:r>
            <a:r>
              <a:rPr lang="zh-CN" altLang="en-US" sz="2000" kern="0" dirty="0">
                <a:solidFill>
                  <a:srgbClr val="FF0000"/>
                </a:solidFill>
                <a:latin typeface="Times New Roman" panose="02020603050405020304" pitchFamily="18" charset="0"/>
                <a:ea typeface="仿宋_GB2312"/>
              </a:rPr>
              <a:t>、自动化控制系统、紧急停车系统、紧急切断装置、独立安全仪表系统。</a:t>
            </a:r>
            <a:endParaRPr lang="zh-CN" altLang="en-US" sz="2000" dirty="0">
              <a:solidFill>
                <a:srgbClr val="FF0000"/>
              </a:solidFill>
            </a:endParaRPr>
          </a:p>
        </p:txBody>
      </p:sp>
      <p:sp>
        <p:nvSpPr>
          <p:cNvPr id="7" name="矩形 6"/>
          <p:cNvSpPr/>
          <p:nvPr/>
        </p:nvSpPr>
        <p:spPr>
          <a:xfrm>
            <a:off x="623392" y="5098879"/>
            <a:ext cx="11089232" cy="369332"/>
          </a:xfrm>
          <a:prstGeom prst="rect">
            <a:avLst/>
          </a:prstGeom>
          <a:ln>
            <a:solidFill>
              <a:srgbClr val="C00000"/>
            </a:solidFill>
          </a:ln>
        </p:spPr>
        <p:txBody>
          <a:bodyPr wrap="square">
            <a:spAutoFit/>
          </a:bodyPr>
          <a:lstStyle/>
          <a:p>
            <a:r>
              <a:rPr lang="zh-CN" altLang="zh-CN" dirty="0"/>
              <a:t>《危险化学品重大危险源监督管理暂行规定》（国家安全监管总局令第</a:t>
            </a:r>
            <a:r>
              <a:rPr lang="en-US" altLang="zh-CN" dirty="0"/>
              <a:t>40</a:t>
            </a:r>
            <a:r>
              <a:rPr lang="zh-CN" altLang="zh-CN" dirty="0"/>
              <a:t>号）</a:t>
            </a:r>
            <a:endParaRPr lang="zh-CN" alt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727848" y="457508"/>
            <a:ext cx="4421403"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5 </a:t>
            </a:r>
            <a:r>
              <a:rPr lang="zh-CN" altLang="en-US" sz="2800" dirty="0">
                <a:latin typeface="Times New Roman" panose="02020603050405020304" pitchFamily="18" charset="0"/>
                <a:ea typeface="黑体" panose="02010609060101010101" pitchFamily="49" charset="-122"/>
              </a:rPr>
              <a:t>设备安全风险隐患排查表</a:t>
            </a:r>
            <a:endParaRPr lang="zh-CN" altLang="en-US" sz="2800" dirty="0"/>
          </a:p>
        </p:txBody>
      </p:sp>
      <p:sp>
        <p:nvSpPr>
          <p:cNvPr id="6" name="矩形 5"/>
          <p:cNvSpPr/>
          <p:nvPr/>
        </p:nvSpPr>
        <p:spPr>
          <a:xfrm>
            <a:off x="530744" y="1556792"/>
            <a:ext cx="11305256" cy="4247317"/>
          </a:xfrm>
          <a:prstGeom prst="rect">
            <a:avLst/>
          </a:prstGeom>
          <a:ln>
            <a:solidFill>
              <a:schemeClr val="accent1"/>
            </a:solidFill>
          </a:ln>
        </p:spPr>
        <p:txBody>
          <a:bodyPr wrap="square">
            <a:spAutoFit/>
          </a:bodyPr>
          <a:lstStyle/>
          <a:p>
            <a:pPr>
              <a:lnSpc>
                <a:spcPts val="3600"/>
              </a:lnSpc>
            </a:pPr>
            <a:r>
              <a:rPr lang="zh-CN" altLang="en-US" sz="2400" dirty="0"/>
              <a:t>       本表的编制是按照</a:t>
            </a:r>
            <a:r>
              <a:rPr lang="zh-CN" altLang="zh-CN" sz="2400" dirty="0"/>
              <a:t>设备</a:t>
            </a:r>
            <a:r>
              <a:rPr lang="zh-CN" altLang="zh-CN" sz="2400" dirty="0">
                <a:solidFill>
                  <a:srgbClr val="FF0000"/>
                </a:solidFill>
              </a:rPr>
              <a:t>设施完好性</a:t>
            </a:r>
            <a:r>
              <a:rPr lang="zh-CN" altLang="en-US" sz="2400" dirty="0"/>
              <a:t>要素的要求所编。</a:t>
            </a:r>
            <a:endParaRPr lang="en-US" altLang="zh-CN" sz="2400" dirty="0"/>
          </a:p>
          <a:p>
            <a:pPr>
              <a:lnSpc>
                <a:spcPts val="3600"/>
              </a:lnSpc>
            </a:pPr>
            <a:r>
              <a:rPr lang="en-US" altLang="zh-CN" sz="2400" dirty="0"/>
              <a:t>       </a:t>
            </a:r>
            <a:r>
              <a:rPr lang="zh-CN" altLang="zh-CN" sz="2400" dirty="0"/>
              <a:t>设备设施完好性</a:t>
            </a:r>
            <a:r>
              <a:rPr lang="zh-CN" altLang="en-US" sz="2400" dirty="0"/>
              <a:t>，</a:t>
            </a:r>
            <a:r>
              <a:rPr lang="zh-CN" altLang="zh-CN" sz="2400" dirty="0"/>
              <a:t>也可称为资产完整性，是确保设备持续的耐用性和功能性的管理系统，系统地执行检查和测试等必要的活动，以确保重要设备设施在寿命周期内适合于其预期的使用。包括：正确地设计、制造和安装设备设施；在设备设施设计极限内操作工艺单元；由经过培训且获得资质的人员按照规定的程序如期完成检查维护和测试工作；维修工作遵照规范、标准和制造商的建议；采取适当的措施来解决设备的缺陷和不足等。</a:t>
            </a:r>
            <a:endParaRPr lang="en-US" altLang="zh-CN" sz="2400" dirty="0"/>
          </a:p>
          <a:p>
            <a:pPr>
              <a:lnSpc>
                <a:spcPts val="3600"/>
              </a:lnSpc>
            </a:pPr>
            <a:r>
              <a:rPr lang="en-US" altLang="zh-CN" sz="2400" dirty="0"/>
              <a:t>       </a:t>
            </a:r>
            <a:r>
              <a:rPr lang="zh-CN" altLang="zh-CN" sz="2400" dirty="0">
                <a:solidFill>
                  <a:srgbClr val="FF0000"/>
                </a:solidFill>
              </a:rPr>
              <a:t>设备设施完好性</a:t>
            </a:r>
            <a:r>
              <a:rPr lang="zh-CN" altLang="en-US" sz="2400" dirty="0">
                <a:solidFill>
                  <a:srgbClr val="FF0000"/>
                </a:solidFill>
              </a:rPr>
              <a:t>包括</a:t>
            </a:r>
            <a:r>
              <a:rPr lang="zh-CN" altLang="zh-CN" sz="2400" dirty="0">
                <a:solidFill>
                  <a:srgbClr val="FF0000"/>
                </a:solidFill>
              </a:rPr>
              <a:t>设备</a:t>
            </a:r>
            <a:r>
              <a:rPr lang="zh-CN" altLang="en-US" sz="2400" dirty="0">
                <a:solidFill>
                  <a:srgbClr val="FF0000"/>
                </a:solidFill>
              </a:rPr>
              <a:t>、仪表、电气等</a:t>
            </a:r>
            <a:r>
              <a:rPr lang="zh-CN" altLang="en-US" sz="2400" dirty="0"/>
              <a:t>内容，将分别在</a:t>
            </a:r>
            <a:r>
              <a:rPr lang="zh-CN" altLang="zh-CN" sz="2400" dirty="0"/>
              <a:t>设备</a:t>
            </a:r>
            <a:r>
              <a:rPr lang="zh-CN" altLang="en-US" sz="2400" dirty="0"/>
              <a:t>、仪表、电气安全风险隐患排查表中体现。</a:t>
            </a:r>
            <a:endParaRPr lang="zh-CN" altLang="en-US" sz="2400" dirty="0">
              <a:latin typeface="+mn-ea"/>
              <a:ea typeface="+mn-ea"/>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5" name="矩形 4"/>
          <p:cNvSpPr/>
          <p:nvPr/>
        </p:nvSpPr>
        <p:spPr>
          <a:xfrm>
            <a:off x="4727848" y="457508"/>
            <a:ext cx="4421403" cy="523220"/>
          </a:xfrm>
          <a:prstGeom prst="rect">
            <a:avLst/>
          </a:prstGeom>
          <a:solidFill>
            <a:srgbClr val="92D050"/>
          </a:solidFill>
        </p:spPr>
        <p:txBody>
          <a:bodyPr wrap="none">
            <a:spAutoFit/>
          </a:bodyPr>
          <a:lstStyle/>
          <a:p>
            <a:r>
              <a:rPr lang="en-US" altLang="zh-CN" sz="2800" dirty="0">
                <a:latin typeface="Times New Roman" panose="02020603050405020304" pitchFamily="18" charset="0"/>
                <a:ea typeface="黑体" panose="02010609060101010101" pitchFamily="49" charset="-122"/>
              </a:rPr>
              <a:t>5 </a:t>
            </a:r>
            <a:r>
              <a:rPr lang="zh-CN" altLang="en-US" sz="2800" dirty="0">
                <a:latin typeface="Times New Roman" panose="02020603050405020304" pitchFamily="18" charset="0"/>
                <a:ea typeface="黑体" panose="02010609060101010101" pitchFamily="49" charset="-122"/>
              </a:rPr>
              <a:t>设备安全风险隐患排查表</a:t>
            </a:r>
            <a:endParaRPr lang="zh-CN" altLang="en-US" sz="2800" dirty="0"/>
          </a:p>
        </p:txBody>
      </p:sp>
      <p:sp>
        <p:nvSpPr>
          <p:cNvPr id="6" name="矩形 5"/>
          <p:cNvSpPr/>
          <p:nvPr/>
        </p:nvSpPr>
        <p:spPr>
          <a:xfrm>
            <a:off x="2711624" y="2204864"/>
            <a:ext cx="5269746" cy="1938992"/>
          </a:xfrm>
          <a:prstGeom prst="rect">
            <a:avLst/>
          </a:prstGeom>
          <a:ln>
            <a:solidFill>
              <a:schemeClr val="accent1"/>
            </a:solidFill>
          </a:ln>
        </p:spPr>
        <p:txBody>
          <a:bodyPr wrap="square">
            <a:spAutoFit/>
          </a:bodyPr>
          <a:lstStyle/>
          <a:p>
            <a:r>
              <a:rPr lang="en-US" altLang="zh-CN" sz="2400" dirty="0">
                <a:latin typeface="+mn-ea"/>
                <a:ea typeface="+mn-ea"/>
              </a:rPr>
              <a:t>(</a:t>
            </a:r>
            <a:r>
              <a:rPr lang="zh-CN" altLang="en-US" sz="2400" dirty="0">
                <a:latin typeface="+mn-ea"/>
                <a:ea typeface="+mn-ea"/>
              </a:rPr>
              <a:t>一</a:t>
            </a:r>
            <a:r>
              <a:rPr lang="en-US" altLang="zh-CN" sz="2400" dirty="0">
                <a:latin typeface="+mn-ea"/>
                <a:ea typeface="+mn-ea"/>
              </a:rPr>
              <a:t>)</a:t>
            </a:r>
            <a:r>
              <a:rPr lang="zh-CN" altLang="en-US" sz="2400" dirty="0">
                <a:latin typeface="+mn-ea"/>
                <a:ea typeface="+mn-ea"/>
              </a:rPr>
              <a:t>设备设施管理体系的建立与执行</a:t>
            </a:r>
            <a:endParaRPr lang="en-US" altLang="zh-CN" sz="2400" dirty="0">
              <a:latin typeface="+mn-ea"/>
              <a:ea typeface="+mn-ea"/>
            </a:endParaRPr>
          </a:p>
          <a:p>
            <a:r>
              <a:rPr lang="en-US" altLang="zh-CN" sz="2400" dirty="0">
                <a:latin typeface="+mn-ea"/>
                <a:ea typeface="+mn-ea"/>
              </a:rPr>
              <a:t>(</a:t>
            </a:r>
            <a:r>
              <a:rPr lang="zh-CN" altLang="en-US" sz="2400" dirty="0">
                <a:latin typeface="+mn-ea"/>
                <a:ea typeface="+mn-ea"/>
              </a:rPr>
              <a:t>二</a:t>
            </a:r>
            <a:r>
              <a:rPr lang="en-US" altLang="zh-CN" sz="2400" dirty="0">
                <a:latin typeface="+mn-ea"/>
                <a:ea typeface="+mn-ea"/>
              </a:rPr>
              <a:t>)</a:t>
            </a:r>
            <a:r>
              <a:rPr lang="zh-CN" altLang="en-US" sz="2400" dirty="0">
                <a:latin typeface="+mn-ea"/>
                <a:ea typeface="+mn-ea"/>
              </a:rPr>
              <a:t>设备的预防性维修和检测</a:t>
            </a:r>
            <a:endParaRPr lang="en-US" altLang="zh-CN" sz="2400" dirty="0">
              <a:latin typeface="+mn-ea"/>
              <a:ea typeface="+mn-ea"/>
            </a:endParaRPr>
          </a:p>
          <a:p>
            <a:r>
              <a:rPr lang="en-US" altLang="zh-CN" sz="2400" dirty="0">
                <a:latin typeface="+mn-ea"/>
                <a:ea typeface="+mn-ea"/>
              </a:rPr>
              <a:t>(</a:t>
            </a:r>
            <a:r>
              <a:rPr lang="zh-CN" altLang="en-US" sz="2400" dirty="0">
                <a:latin typeface="+mn-ea"/>
                <a:ea typeface="+mn-ea"/>
              </a:rPr>
              <a:t>三</a:t>
            </a:r>
            <a:r>
              <a:rPr lang="en-US" altLang="zh-CN" sz="2400" dirty="0">
                <a:latin typeface="+mn-ea"/>
                <a:ea typeface="+mn-ea"/>
              </a:rPr>
              <a:t>)</a:t>
            </a:r>
            <a:r>
              <a:rPr lang="zh-CN" altLang="en-US" sz="2400" dirty="0">
                <a:latin typeface="+mn-ea"/>
                <a:ea typeface="+mn-ea"/>
              </a:rPr>
              <a:t>动设备的管理和运行状况</a:t>
            </a:r>
            <a:endParaRPr lang="en-US" altLang="zh-CN" sz="2400" dirty="0">
              <a:latin typeface="+mn-ea"/>
              <a:ea typeface="+mn-ea"/>
            </a:endParaRPr>
          </a:p>
          <a:p>
            <a:r>
              <a:rPr lang="en-US" altLang="zh-CN" sz="2400" dirty="0">
                <a:latin typeface="+mn-ea"/>
                <a:ea typeface="+mn-ea"/>
              </a:rPr>
              <a:t>(</a:t>
            </a:r>
            <a:r>
              <a:rPr lang="zh-CN" altLang="en-US" sz="2400" dirty="0">
                <a:latin typeface="+mn-ea"/>
                <a:ea typeface="+mn-ea"/>
              </a:rPr>
              <a:t>四</a:t>
            </a:r>
            <a:r>
              <a:rPr lang="en-US" altLang="zh-CN" sz="2400" dirty="0">
                <a:latin typeface="+mn-ea"/>
                <a:ea typeface="+mn-ea"/>
              </a:rPr>
              <a:t>)</a:t>
            </a:r>
            <a:r>
              <a:rPr lang="zh-CN" altLang="en-US" sz="2400" dirty="0">
                <a:latin typeface="+mn-ea"/>
                <a:ea typeface="+mn-ea"/>
              </a:rPr>
              <a:t>静设备的管理</a:t>
            </a:r>
            <a:endParaRPr lang="en-US" altLang="zh-CN" sz="2400" dirty="0">
              <a:latin typeface="+mn-ea"/>
              <a:ea typeface="+mn-ea"/>
            </a:endParaRPr>
          </a:p>
          <a:p>
            <a:r>
              <a:rPr lang="en-US" altLang="zh-CN" sz="2400" dirty="0">
                <a:latin typeface="+mn-ea"/>
                <a:ea typeface="+mn-ea"/>
              </a:rPr>
              <a:t>(</a:t>
            </a:r>
            <a:r>
              <a:rPr lang="zh-CN" altLang="en-US" sz="2400" dirty="0">
                <a:latin typeface="+mn-ea"/>
                <a:ea typeface="+mn-ea"/>
              </a:rPr>
              <a:t>五</a:t>
            </a:r>
            <a:r>
              <a:rPr lang="en-US" altLang="zh-CN" sz="2400" dirty="0">
                <a:latin typeface="+mn-ea"/>
                <a:ea typeface="+mn-ea"/>
              </a:rPr>
              <a:t>)</a:t>
            </a:r>
            <a:r>
              <a:rPr lang="zh-CN" altLang="en-US" sz="2400" dirty="0">
                <a:latin typeface="+mn-ea"/>
                <a:ea typeface="+mn-ea"/>
              </a:rPr>
              <a:t>安全附件的管理</a:t>
            </a:r>
            <a:endParaRPr lang="zh-CN" altLang="en-US" sz="2400" dirty="0">
              <a:latin typeface="+mn-ea"/>
              <a:ea typeface="+mn-ea"/>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4982454"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5.1</a:t>
            </a:r>
            <a:r>
              <a:rPr lang="zh-CN" altLang="en-US" sz="2400" kern="0" dirty="0">
                <a:latin typeface="黑体" panose="02010609060101010101" pitchFamily="49" charset="-122"/>
                <a:ea typeface="黑体" panose="02010609060101010101" pitchFamily="49" charset="-122"/>
              </a:rPr>
              <a:t>设备设施管理体系的建立与执行</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2061874"/>
            <a:ext cx="11089232" cy="2400657"/>
          </a:xfrm>
          <a:prstGeom prst="rect">
            <a:avLst/>
          </a:prstGeom>
          <a:ln>
            <a:solidFill>
              <a:schemeClr val="accent1"/>
            </a:solidFill>
          </a:ln>
        </p:spPr>
        <p:txBody>
          <a:bodyPr wrap="square">
            <a:spAutoFit/>
          </a:bodyPr>
          <a:lstStyle/>
          <a:p>
            <a:pPr>
              <a:lnSpc>
                <a:spcPts val="3000"/>
              </a:lnSpc>
            </a:pPr>
            <a:r>
              <a:rPr lang="en-US" altLang="zh-CN" sz="2000" dirty="0"/>
              <a:t>       1.</a:t>
            </a:r>
            <a:r>
              <a:rPr lang="zh-CN" altLang="en-US" sz="2000" dirty="0"/>
              <a:t>企业应建立健全</a:t>
            </a:r>
            <a:r>
              <a:rPr lang="zh-CN" altLang="en-US" sz="2000" dirty="0">
                <a:solidFill>
                  <a:srgbClr val="FF0000"/>
                </a:solidFill>
              </a:rPr>
              <a:t>设备设施管理制度</a:t>
            </a:r>
            <a:r>
              <a:rPr lang="zh-CN" altLang="en-US" sz="2000" dirty="0"/>
              <a:t>，内容至少应包含设备采购验收、动设备管理、静设备管理、备品配件管理、防腐蚀防泄漏管理、检维修、巡回检查、保温、设备润滑、设备台账管理、日常维护保养、设备检查和考评办法、设备报废、设备安全附件管理等的管理内容。</a:t>
            </a:r>
            <a:endParaRPr lang="en-US" altLang="zh-CN" sz="2000" dirty="0"/>
          </a:p>
          <a:p>
            <a:pPr>
              <a:lnSpc>
                <a:spcPts val="3000"/>
              </a:lnSpc>
            </a:pPr>
            <a:r>
              <a:rPr lang="en-US" altLang="zh-CN" sz="2000" dirty="0"/>
              <a:t>      6.</a:t>
            </a:r>
            <a:r>
              <a:rPr lang="zh-CN" altLang="zh-CN" sz="2000" dirty="0"/>
              <a:t>对出现</a:t>
            </a:r>
            <a:r>
              <a:rPr lang="zh-CN" altLang="zh-CN" sz="2000" dirty="0">
                <a:solidFill>
                  <a:srgbClr val="FF0000"/>
                </a:solidFill>
              </a:rPr>
              <a:t>异常状况</a:t>
            </a:r>
            <a:r>
              <a:rPr lang="zh-CN" altLang="zh-CN" sz="2000" dirty="0"/>
              <a:t>的设备设施应及时处置。</a:t>
            </a:r>
            <a:endParaRPr lang="en-US" altLang="zh-CN" sz="2000" dirty="0"/>
          </a:p>
          <a:p>
            <a:pPr>
              <a:lnSpc>
                <a:spcPts val="3000"/>
              </a:lnSpc>
            </a:pPr>
            <a:r>
              <a:rPr lang="en-US" altLang="zh-CN" sz="2000" dirty="0"/>
              <a:t>      7.</a:t>
            </a:r>
            <a:r>
              <a:rPr lang="zh-CN" altLang="zh-CN" sz="2000" dirty="0"/>
              <a:t>对</a:t>
            </a:r>
            <a:r>
              <a:rPr lang="zh-CN" altLang="zh-CN" sz="2000" dirty="0">
                <a:solidFill>
                  <a:srgbClr val="FF0000"/>
                </a:solidFill>
              </a:rPr>
              <a:t>设备设施的变更</a:t>
            </a:r>
            <a:r>
              <a:rPr lang="zh-CN" altLang="zh-CN" sz="2000" dirty="0"/>
              <a:t>应严格履行变更程序。</a:t>
            </a:r>
            <a:endParaRPr lang="en-US" altLang="zh-CN" sz="2000" dirty="0"/>
          </a:p>
          <a:p>
            <a:pPr>
              <a:lnSpc>
                <a:spcPts val="3000"/>
              </a:lnSpc>
            </a:pPr>
            <a:r>
              <a:rPr lang="en-US" altLang="zh-CN" sz="2000" dirty="0"/>
              <a:t>      </a:t>
            </a:r>
            <a:r>
              <a:rPr lang="en-US" altLang="zh-CN" sz="2000" dirty="0">
                <a:latin typeface="黑体" panose="02010609060101010101" pitchFamily="49" charset="-122"/>
                <a:ea typeface="黑体" panose="02010609060101010101" pitchFamily="49" charset="-122"/>
              </a:rPr>
              <a:t>8.</a:t>
            </a:r>
            <a:r>
              <a:rPr lang="zh-CN" altLang="zh-CN" sz="2000" dirty="0">
                <a:latin typeface="黑体" panose="02010609060101010101" pitchFamily="49" charset="-122"/>
                <a:ea typeface="黑体" panose="02010609060101010101" pitchFamily="49" charset="-122"/>
              </a:rPr>
              <a:t>企业不得使用国家明令</a:t>
            </a:r>
            <a:r>
              <a:rPr lang="zh-CN" altLang="zh-CN" sz="2000" dirty="0">
                <a:solidFill>
                  <a:srgbClr val="FF0000"/>
                </a:solidFill>
                <a:latin typeface="黑体" panose="02010609060101010101" pitchFamily="49" charset="-122"/>
                <a:ea typeface="黑体" panose="02010609060101010101" pitchFamily="49" charset="-122"/>
              </a:rPr>
              <a:t>淘汰、禁止</a:t>
            </a:r>
            <a:r>
              <a:rPr lang="zh-CN" altLang="zh-CN" sz="2000" dirty="0">
                <a:latin typeface="黑体" panose="02010609060101010101" pitchFamily="49" charset="-122"/>
                <a:ea typeface="黑体" panose="02010609060101010101" pitchFamily="49" charset="-122"/>
              </a:rPr>
              <a:t>使用的危及生产安全的设备。</a:t>
            </a:r>
            <a:endParaRPr lang="en-US" altLang="zh-CN" sz="2000" dirty="0">
              <a:latin typeface="黑体" panose="02010609060101010101" pitchFamily="49" charset="-122"/>
              <a:ea typeface="黑体" panose="02010609060101010101" pitchFamily="49" charset="-122"/>
            </a:endParaRPr>
          </a:p>
        </p:txBody>
      </p:sp>
      <p:sp>
        <p:nvSpPr>
          <p:cNvPr id="6" name="矩形 5"/>
          <p:cNvSpPr/>
          <p:nvPr/>
        </p:nvSpPr>
        <p:spPr>
          <a:xfrm>
            <a:off x="623392" y="1196752"/>
            <a:ext cx="11089232" cy="494238"/>
          </a:xfrm>
          <a:prstGeom prst="rect">
            <a:avLst/>
          </a:prstGeom>
          <a:ln>
            <a:solidFill>
              <a:schemeClr val="accent1"/>
            </a:solidFill>
          </a:ln>
        </p:spPr>
        <p:txBody>
          <a:bodyPr wrap="square">
            <a:spAutoFit/>
          </a:bodyPr>
          <a:lstStyle/>
          <a:p>
            <a:pPr>
              <a:lnSpc>
                <a:spcPts val="3600"/>
              </a:lnSpc>
            </a:pPr>
            <a:r>
              <a:rPr lang="zh-CN" altLang="en-US" sz="2000" kern="0" dirty="0">
                <a:latin typeface="Times New Roman" panose="02020603050405020304" pitchFamily="18" charset="0"/>
                <a:ea typeface="仿宋_GB2312"/>
              </a:rPr>
              <a:t>关键词：</a:t>
            </a:r>
            <a:r>
              <a:rPr lang="zh-CN" altLang="en-US" sz="2000" kern="0" dirty="0">
                <a:solidFill>
                  <a:srgbClr val="FF0000"/>
                </a:solidFill>
                <a:latin typeface="Times New Roman" panose="02020603050405020304" pitchFamily="18" charset="0"/>
                <a:ea typeface="仿宋_GB2312"/>
              </a:rPr>
              <a:t>设备管理制度、异常状况、设备设施的变更、淘汰、禁止使用</a:t>
            </a:r>
            <a:endParaRPr lang="zh-CN" altLang="en-US" sz="2000" dirty="0">
              <a:solidFill>
                <a:srgbClr val="FF0000"/>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7" name="矩形 6"/>
          <p:cNvSpPr/>
          <p:nvPr/>
        </p:nvSpPr>
        <p:spPr>
          <a:xfrm>
            <a:off x="4943872" y="476478"/>
            <a:ext cx="4320480" cy="461665"/>
          </a:xfrm>
          <a:prstGeom prst="rect">
            <a:avLst/>
          </a:prstGeom>
          <a:solidFill>
            <a:schemeClr val="accent5">
              <a:lumMod val="90000"/>
            </a:schemeClr>
          </a:solidFill>
          <a:ln>
            <a:solidFill>
              <a:schemeClr val="accent1"/>
            </a:solidFill>
          </a:ln>
        </p:spPr>
        <p:txBody>
          <a:bodyPr wrap="square">
            <a:spAutoFit/>
          </a:bodyPr>
          <a:lstStyle/>
          <a:p>
            <a:r>
              <a:rPr lang="en-US" altLang="zh-CN" sz="2400" kern="0" dirty="0">
                <a:latin typeface="黑体" panose="02010609060101010101" pitchFamily="49" charset="-122"/>
                <a:ea typeface="黑体" panose="02010609060101010101" pitchFamily="49" charset="-122"/>
              </a:rPr>
              <a:t>5.2</a:t>
            </a:r>
            <a:r>
              <a:rPr lang="zh-CN" altLang="en-US" sz="2400" kern="0" dirty="0">
                <a:latin typeface="黑体" panose="02010609060101010101" pitchFamily="49" charset="-122"/>
                <a:ea typeface="黑体" panose="02010609060101010101" pitchFamily="49" charset="-122"/>
              </a:rPr>
              <a:t>设备的预防性维修和检测</a:t>
            </a:r>
            <a:endParaRPr lang="zh-CN" altLang="en-US" sz="2400" dirty="0">
              <a:latin typeface="黑体" panose="02010609060101010101" pitchFamily="49" charset="-122"/>
              <a:ea typeface="黑体" panose="02010609060101010101" pitchFamily="49" charset="-122"/>
            </a:endParaRPr>
          </a:p>
        </p:txBody>
      </p:sp>
      <p:sp>
        <p:nvSpPr>
          <p:cNvPr id="2" name="矩形 1"/>
          <p:cNvSpPr/>
          <p:nvPr/>
        </p:nvSpPr>
        <p:spPr>
          <a:xfrm>
            <a:off x="695400" y="1772816"/>
            <a:ext cx="10945216" cy="2400657"/>
          </a:xfrm>
          <a:prstGeom prst="rect">
            <a:avLst/>
          </a:prstGeom>
          <a:ln>
            <a:solidFill>
              <a:schemeClr val="accent1"/>
            </a:solidFill>
          </a:ln>
        </p:spPr>
        <p:txBody>
          <a:bodyPr wrap="square">
            <a:spAutoFit/>
          </a:bodyPr>
          <a:lstStyle/>
          <a:p>
            <a:pPr indent="355600" algn="just">
              <a:lnSpc>
                <a:spcPts val="3600"/>
              </a:lnSpc>
              <a:spcAft>
                <a:spcPts val="0"/>
              </a:spcAft>
            </a:pPr>
            <a:r>
              <a:rPr lang="zh-CN" altLang="zh-CN" sz="2400" kern="100" dirty="0">
                <a:solidFill>
                  <a:srgbClr val="FF0000"/>
                </a:solidFill>
                <a:latin typeface="+mn-ea"/>
                <a:ea typeface="+mn-ea"/>
                <a:cs typeface="Times New Roman" panose="02020603050405020304" pitchFamily="18" charset="0"/>
              </a:rPr>
              <a:t>预防性维修</a:t>
            </a:r>
            <a:r>
              <a:rPr lang="zh-CN" altLang="zh-CN" sz="2400" kern="100" dirty="0">
                <a:latin typeface="+mn-ea"/>
                <a:ea typeface="+mn-ea"/>
                <a:cs typeface="Times New Roman" panose="02020603050405020304" pitchFamily="18" charset="0"/>
              </a:rPr>
              <a:t>是现代对设备管理的一种科学方法。它是通过对设备使用情况的综合分析，预测设备未来使用性能情况，在设备出现故障前及时开展维修，使设备始终保持良好的运行状态，可大大避免设备故障造成的损失。预防性维修是将设备维修由传统的“事后维修”转变成“预防性维修或预知性维修”。</a:t>
            </a:r>
            <a:endParaRPr lang="en-US" altLang="zh-CN" sz="2400" kern="100" dirty="0">
              <a:latin typeface="+mn-ea"/>
              <a:ea typeface="+mn-ea"/>
              <a:cs typeface="Times New Roman" panose="02020603050405020304" pitchFamily="18" charset="0"/>
            </a:endParaRPr>
          </a:p>
          <a:p>
            <a:pPr indent="355600" algn="just">
              <a:lnSpc>
                <a:spcPts val="3600"/>
              </a:lnSpc>
              <a:spcAft>
                <a:spcPts val="0"/>
              </a:spcAft>
            </a:pPr>
            <a:r>
              <a:rPr lang="zh-CN" altLang="en-US" sz="2400" kern="100" dirty="0">
                <a:effectLst/>
                <a:latin typeface="+mn-ea"/>
                <a:ea typeface="+mn-ea"/>
                <a:cs typeface="Times New Roman" panose="02020603050405020304" pitchFamily="18" charset="0"/>
              </a:rPr>
              <a:t>设备的腐蚀检测与泄漏检测是预防性维修的重要技术手段。</a:t>
            </a:r>
            <a:endParaRPr lang="zh-CN" altLang="zh-CN" sz="2400" kern="100" dirty="0">
              <a:effectLst/>
              <a:latin typeface="+mn-ea"/>
              <a:ea typeface="+mn-ea"/>
              <a:cs typeface="Times New Roman" panose="02020603050405020304" pitchFamily="18" charset="0"/>
            </a:endParaRPr>
          </a:p>
        </p:txBody>
      </p:sp>
      <p:sp>
        <p:nvSpPr>
          <p:cNvPr id="3" name="虚尾箭头 2"/>
          <p:cNvSpPr/>
          <p:nvPr/>
        </p:nvSpPr>
        <p:spPr bwMode="auto">
          <a:xfrm>
            <a:off x="9768408" y="5301208"/>
            <a:ext cx="936104" cy="720080"/>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r>
              <a:rPr kumimoji="0" lang="zh-CN" altLang="en-US"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hlinkClick r:id="rId1" action="ppaction://hlinksldjump"/>
              </a:rPr>
              <a:t>链接</a:t>
            </a:r>
            <a:endParaRPr kumimoji="0" lang="zh-CN" altLang="en-US"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灯片编号占位符 1"/>
          <p:cNvSpPr>
            <a:spLocks noGrp="1"/>
          </p:cNvSpPr>
          <p:nvPr>
            <p:ph type="sldNum" sz="quarter" idx="4294967295"/>
          </p:nvPr>
        </p:nvSpPr>
        <p:spPr bwMode="auto">
          <a:xfrm>
            <a:off x="8242300" y="6356351"/>
            <a:ext cx="2311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fld id="{C4D2B87B-17E2-4969-9CA9-FA62B4EF19FC}" type="slidenum">
              <a:rPr lang="en-US" altLang="zh-CN" b="0">
                <a:solidFill>
                  <a:srgbClr val="898989"/>
                </a:solidFill>
                <a:latin typeface="Times New Roman" panose="02020603050405020304" pitchFamily="18" charset="0"/>
              </a:rPr>
            </a:fld>
            <a:endParaRPr lang="en-US" altLang="zh-CN" b="0">
              <a:solidFill>
                <a:srgbClr val="898989"/>
              </a:solidFill>
              <a:latin typeface="Times New Roman" panose="02020603050405020304" pitchFamily="18" charset="0"/>
            </a:endParaRPr>
          </a:p>
        </p:txBody>
      </p:sp>
      <p:sp>
        <p:nvSpPr>
          <p:cNvPr id="4" name="矩形 1"/>
          <p:cNvSpPr>
            <a:spLocks noChangeArrowheads="1"/>
          </p:cNvSpPr>
          <p:nvPr/>
        </p:nvSpPr>
        <p:spPr bwMode="auto">
          <a:xfrm>
            <a:off x="509568" y="404664"/>
            <a:ext cx="3570208" cy="605294"/>
          </a:xfrm>
          <a:prstGeom prst="rect">
            <a:avLst/>
          </a:prstGeom>
          <a:solidFill>
            <a:srgbClr val="FFC000"/>
          </a:solidFill>
          <a:ln>
            <a:noFill/>
          </a:ln>
        </p:spPr>
        <p:txBody>
          <a:bodyPr wrap="none" anchor="ctr">
            <a:spAutoFit/>
          </a:bodyPr>
          <a:lstStyle>
            <a:lvl1pPr>
              <a:defRPr b="1">
                <a:solidFill>
                  <a:srgbClr val="FFFF00"/>
                </a:solidFill>
                <a:latin typeface="Arial" panose="020B0604020202020204" pitchFamily="34" charset="0"/>
                <a:ea typeface="宋体" panose="02010600030101010101" pitchFamily="2" charset="-122"/>
              </a:defRPr>
            </a:lvl1pPr>
            <a:lvl2pPr marL="742950" indent="-285750">
              <a:defRPr b="1">
                <a:solidFill>
                  <a:srgbClr val="FFFF00"/>
                </a:solidFill>
                <a:latin typeface="Arial" panose="020B0604020202020204" pitchFamily="34" charset="0"/>
                <a:ea typeface="宋体" panose="02010600030101010101" pitchFamily="2" charset="-122"/>
              </a:defRPr>
            </a:lvl2pPr>
            <a:lvl3pPr marL="1143000" indent="-228600">
              <a:defRPr b="1">
                <a:solidFill>
                  <a:srgbClr val="FFFF00"/>
                </a:solidFill>
                <a:latin typeface="Arial" panose="020B0604020202020204" pitchFamily="34" charset="0"/>
                <a:ea typeface="宋体" panose="02010600030101010101" pitchFamily="2" charset="-122"/>
              </a:defRPr>
            </a:lvl3pPr>
            <a:lvl4pPr marL="1600200" indent="-228600">
              <a:defRPr b="1">
                <a:solidFill>
                  <a:srgbClr val="FFFF00"/>
                </a:solidFill>
                <a:latin typeface="Arial" panose="020B0604020202020204" pitchFamily="34" charset="0"/>
                <a:ea typeface="宋体" panose="02010600030101010101" pitchFamily="2" charset="-122"/>
              </a:defRPr>
            </a:lvl4pPr>
            <a:lvl5pPr marL="2057400" indent="-228600">
              <a:defRPr b="1">
                <a:solidFill>
                  <a:srgbClr val="FFFF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rgbClr val="FFFF00"/>
                </a:solidFill>
                <a:latin typeface="Arial" panose="020B0604020202020204" pitchFamily="34" charset="0"/>
                <a:ea typeface="宋体" panose="02010600030101010101" pitchFamily="2" charset="-122"/>
              </a:defRPr>
            </a:lvl9pPr>
          </a:lstStyle>
          <a:p>
            <a:pPr algn="just">
              <a:lnSpc>
                <a:spcPts val="4000"/>
              </a:lnSpc>
              <a:spcBef>
                <a:spcPts val="600"/>
              </a:spcBef>
              <a:spcAft>
                <a:spcPts val="600"/>
              </a:spcAft>
            </a:pPr>
            <a:r>
              <a:rPr lang="zh-CN" altLang="en-US" sz="2400" dirty="0">
                <a:solidFill>
                  <a:schemeClr val="tx1"/>
                </a:solidFill>
                <a:latin typeface="等线" panose="02010600030101010101" pitchFamily="2" charset="-122"/>
                <a:ea typeface="等线" panose="02010600030101010101" pitchFamily="2" charset="-122"/>
              </a:rPr>
              <a:t>四、排查表中重点检查项</a:t>
            </a:r>
            <a:endParaRPr lang="en-US" altLang="zh-CN" dirty="0">
              <a:solidFill>
                <a:schemeClr val="tx1"/>
              </a:solidFill>
              <a:latin typeface="楷体" panose="02010609060101010101" pitchFamily="49" charset="-122"/>
              <a:ea typeface="楷体" panose="02010609060101010101" pitchFamily="49" charset="-122"/>
            </a:endParaRPr>
          </a:p>
        </p:txBody>
      </p:sp>
      <p:sp>
        <p:nvSpPr>
          <p:cNvPr id="2" name="矩形 1"/>
          <p:cNvSpPr/>
          <p:nvPr/>
        </p:nvSpPr>
        <p:spPr>
          <a:xfrm>
            <a:off x="4943872" y="476478"/>
            <a:ext cx="4054315" cy="461665"/>
          </a:xfrm>
          <a:prstGeom prst="rect">
            <a:avLst/>
          </a:prstGeom>
          <a:solidFill>
            <a:schemeClr val="accent5">
              <a:lumMod val="90000"/>
            </a:schemeClr>
          </a:solidFill>
          <a:ln>
            <a:solidFill>
              <a:schemeClr val="accent1"/>
            </a:solidFill>
          </a:ln>
        </p:spPr>
        <p:txBody>
          <a:bodyPr wrap="none">
            <a:spAutoFit/>
          </a:bodyPr>
          <a:lstStyle/>
          <a:p>
            <a:r>
              <a:rPr lang="en-US" altLang="zh-CN" sz="2400" kern="0" dirty="0">
                <a:latin typeface="黑体" panose="02010609060101010101" pitchFamily="49" charset="-122"/>
                <a:ea typeface="黑体" panose="02010609060101010101" pitchFamily="49" charset="-122"/>
              </a:rPr>
              <a:t>5.2</a:t>
            </a:r>
            <a:r>
              <a:rPr lang="zh-CN" altLang="en-US" sz="2400" kern="0" dirty="0">
                <a:latin typeface="黑体" panose="02010609060101010101" pitchFamily="49" charset="-122"/>
                <a:ea typeface="黑体" panose="02010609060101010101" pitchFamily="49" charset="-122"/>
              </a:rPr>
              <a:t>设备的预防性维修和检测</a:t>
            </a:r>
            <a:endParaRPr lang="zh-CN" altLang="en-US" sz="2400" dirty="0">
              <a:latin typeface="黑体" panose="02010609060101010101" pitchFamily="49" charset="-122"/>
              <a:ea typeface="黑体" panose="02010609060101010101" pitchFamily="49" charset="-122"/>
            </a:endParaRPr>
          </a:p>
        </p:txBody>
      </p:sp>
      <p:sp>
        <p:nvSpPr>
          <p:cNvPr id="3" name="矩形 2"/>
          <p:cNvSpPr/>
          <p:nvPr/>
        </p:nvSpPr>
        <p:spPr>
          <a:xfrm>
            <a:off x="623392" y="2061874"/>
            <a:ext cx="11089232" cy="2785378"/>
          </a:xfrm>
          <a:prstGeom prst="rect">
            <a:avLst/>
          </a:prstGeom>
          <a:ln>
            <a:solidFill>
              <a:schemeClr val="accent1"/>
            </a:solidFill>
          </a:ln>
        </p:spPr>
        <p:txBody>
          <a:bodyPr wrap="square">
            <a:spAutoFit/>
          </a:bodyPr>
          <a:lstStyle/>
          <a:p>
            <a:pPr>
              <a:lnSpc>
                <a:spcPts val="3000"/>
              </a:lnSpc>
            </a:pPr>
            <a:r>
              <a:rPr lang="en-US" altLang="zh-CN" sz="2000" dirty="0"/>
              <a:t>       1.</a:t>
            </a:r>
            <a:r>
              <a:rPr lang="zh-CN" altLang="zh-CN" sz="2000" dirty="0"/>
              <a:t>企业应编制设备</a:t>
            </a:r>
            <a:r>
              <a:rPr lang="zh-CN" altLang="zh-CN" sz="2000" dirty="0">
                <a:solidFill>
                  <a:srgbClr val="FF0000"/>
                </a:solidFill>
              </a:rPr>
              <a:t>检维修计划</a:t>
            </a:r>
            <a:r>
              <a:rPr lang="zh-CN" altLang="zh-CN" sz="2000" dirty="0"/>
              <a:t>，并按计划开展检维修工作。</a:t>
            </a:r>
            <a:endParaRPr lang="en-US" altLang="zh-CN" sz="2000" dirty="0"/>
          </a:p>
          <a:p>
            <a:pPr>
              <a:lnSpc>
                <a:spcPts val="3000"/>
              </a:lnSpc>
            </a:pPr>
            <a:r>
              <a:rPr lang="en-US" altLang="zh-CN" sz="2000" dirty="0"/>
              <a:t>       3.</a:t>
            </a:r>
            <a:r>
              <a:rPr lang="zh-CN" altLang="zh-CN" sz="2000" dirty="0"/>
              <a:t>检维修过程中涉及特殊作业的，应执行</a:t>
            </a:r>
            <a:r>
              <a:rPr lang="en-US" altLang="zh-CN" sz="2000" dirty="0">
                <a:solidFill>
                  <a:srgbClr val="FF0000"/>
                </a:solidFill>
              </a:rPr>
              <a:t>GB 30871</a:t>
            </a:r>
            <a:r>
              <a:rPr lang="zh-CN" altLang="zh-CN" sz="2000" dirty="0"/>
              <a:t>要求。</a:t>
            </a:r>
            <a:endParaRPr lang="en-US" altLang="zh-CN" sz="2000" dirty="0"/>
          </a:p>
          <a:p>
            <a:pPr>
              <a:lnSpc>
                <a:spcPts val="3000"/>
              </a:lnSpc>
            </a:pPr>
            <a:r>
              <a:rPr lang="en-US" altLang="zh-CN" sz="2000" dirty="0"/>
              <a:t>       5.</a:t>
            </a:r>
            <a:r>
              <a:rPr lang="zh-CN" altLang="zh-CN" sz="2000" dirty="0"/>
              <a:t>企业应加强防腐蚀管理，确定检查部位，定期检测，定期</a:t>
            </a:r>
            <a:r>
              <a:rPr lang="zh-CN" altLang="zh-CN" sz="2000" dirty="0">
                <a:solidFill>
                  <a:srgbClr val="FF0000"/>
                </a:solidFill>
              </a:rPr>
              <a:t>评估防腐效果</a:t>
            </a:r>
            <a:r>
              <a:rPr lang="zh-CN" altLang="zh-CN" sz="2000" dirty="0"/>
              <a:t>。</a:t>
            </a:r>
            <a:endParaRPr lang="en-US" altLang="zh-CN" sz="2000" dirty="0"/>
          </a:p>
          <a:p>
            <a:pPr>
              <a:lnSpc>
                <a:spcPts val="3000"/>
              </a:lnSpc>
            </a:pPr>
            <a:r>
              <a:rPr lang="en-US" altLang="zh-CN" sz="2000" dirty="0"/>
              <a:t>       7.</a:t>
            </a:r>
            <a:r>
              <a:rPr lang="zh-CN" altLang="zh-CN" sz="2000" dirty="0"/>
              <a:t>在涉及易燃、易爆、有毒介质设备和管线的排放口、采样口等排放部位，应通过加装盲板、丝堵、管帽、双阀等措施，减少泄漏的可能性。</a:t>
            </a:r>
            <a:endParaRPr lang="en-US" altLang="zh-CN" sz="2000" dirty="0"/>
          </a:p>
          <a:p>
            <a:pPr>
              <a:lnSpc>
                <a:spcPts val="3000"/>
              </a:lnSpc>
            </a:pPr>
            <a:r>
              <a:rPr lang="en-US" altLang="zh-CN" sz="2000" dirty="0"/>
              <a:t>       8.</a:t>
            </a:r>
            <a:r>
              <a:rPr lang="zh-CN" altLang="zh-CN" sz="2000" dirty="0"/>
              <a:t>定期对涉及液态烃、高温油等泄漏后果严重的部位</a:t>
            </a:r>
            <a:r>
              <a:rPr lang="en-US" altLang="zh-CN" sz="2000" dirty="0"/>
              <a:t>(</a:t>
            </a:r>
            <a:r>
              <a:rPr lang="zh-CN" altLang="zh-CN" sz="2000" dirty="0"/>
              <a:t>如管道、设备、机泵等动、静密封点</a:t>
            </a:r>
            <a:r>
              <a:rPr lang="en-US" altLang="zh-CN" sz="2000" dirty="0"/>
              <a:t>)</a:t>
            </a:r>
            <a:r>
              <a:rPr lang="zh-CN" altLang="zh-CN" sz="2000" dirty="0"/>
              <a:t>进行</a:t>
            </a:r>
            <a:r>
              <a:rPr lang="zh-CN" altLang="zh-CN" sz="2000" dirty="0">
                <a:solidFill>
                  <a:srgbClr val="FF0000"/>
                </a:solidFill>
              </a:rPr>
              <a:t>泄漏检测</a:t>
            </a:r>
            <a:r>
              <a:rPr lang="zh-CN" altLang="zh-CN" sz="2000" dirty="0"/>
              <a:t>，对泄漏部位及时维修或更换。</a:t>
            </a:r>
            <a:endParaRPr lang="en-US" altLang="zh-CN" sz="2000" dirty="0"/>
          </a:p>
        </p:txBody>
      </p:sp>
      <p:sp>
        <p:nvSpPr>
          <p:cNvPr id="6" name="矩形 5"/>
          <p:cNvSpPr/>
          <p:nvPr/>
        </p:nvSpPr>
        <p:spPr>
          <a:xfrm>
            <a:off x="623392" y="1196752"/>
            <a:ext cx="11089232" cy="553998"/>
          </a:xfrm>
          <a:prstGeom prst="rect">
            <a:avLst/>
          </a:prstGeom>
          <a:ln>
            <a:solidFill>
              <a:schemeClr val="accent1"/>
            </a:solidFill>
          </a:ln>
        </p:spPr>
        <p:txBody>
          <a:bodyPr wrap="square">
            <a:spAutoFit/>
          </a:bodyPr>
          <a:lstStyle/>
          <a:p>
            <a:pPr>
              <a:lnSpc>
                <a:spcPts val="3600"/>
              </a:lnSpc>
            </a:pPr>
            <a:r>
              <a:rPr lang="zh-CN" altLang="en-US" sz="2000" kern="0" dirty="0">
                <a:latin typeface="Times New Roman" panose="02020603050405020304" pitchFamily="18" charset="0"/>
                <a:ea typeface="仿宋_GB2312"/>
              </a:rPr>
              <a:t>关键词：</a:t>
            </a:r>
            <a:r>
              <a:rPr lang="zh-CN" altLang="en-US" sz="2000" kern="0" dirty="0">
                <a:solidFill>
                  <a:srgbClr val="FF0000"/>
                </a:solidFill>
                <a:latin typeface="Times New Roman" panose="02020603050405020304" pitchFamily="18" charset="0"/>
                <a:ea typeface="仿宋_GB2312"/>
              </a:rPr>
              <a:t>检维修计划、特殊作业、评估防腐效果、泄漏检测</a:t>
            </a:r>
            <a:endParaRPr lang="zh-CN" altLang="en-US" sz="2000" dirty="0">
              <a:solidFill>
                <a:srgbClr val="FF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zh-CN" sz="1800" b="1"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zh-CN" sz="1800" b="1"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48619</Words>
  <Application>WPS 演示</Application>
  <PresentationFormat>自定义</PresentationFormat>
  <Paragraphs>3095</Paragraphs>
  <Slides>190</Slides>
  <Notes>122</Notes>
  <HiddenSlides>0</HiddenSlides>
  <MMClips>2</MMClips>
  <ScaleCrop>false</ScaleCrop>
  <HeadingPairs>
    <vt:vector size="6" baseType="variant">
      <vt:variant>
        <vt:lpstr>已用的字体</vt:lpstr>
      </vt:variant>
      <vt:variant>
        <vt:i4>35</vt:i4>
      </vt:variant>
      <vt:variant>
        <vt:lpstr>主题</vt:lpstr>
      </vt:variant>
      <vt:variant>
        <vt:i4>1</vt:i4>
      </vt:variant>
      <vt:variant>
        <vt:lpstr>幻灯片标题</vt:lpstr>
      </vt:variant>
      <vt:variant>
        <vt:i4>190</vt:i4>
      </vt:variant>
    </vt:vector>
  </HeadingPairs>
  <TitlesOfParts>
    <vt:vector size="226" baseType="lpstr">
      <vt:lpstr>Arial</vt:lpstr>
      <vt:lpstr>宋体</vt:lpstr>
      <vt:lpstr>Wingdings</vt:lpstr>
      <vt:lpstr>微软雅黑</vt:lpstr>
      <vt:lpstr>黑体</vt:lpstr>
      <vt:lpstr>Calibri</vt:lpstr>
      <vt:lpstr>Times New Roman</vt:lpstr>
      <vt:lpstr>等线</vt:lpstr>
      <vt:lpstr>仿宋_GB2312</vt:lpstr>
      <vt:lpstr>仿宋</vt:lpstr>
      <vt:lpstr>方正水柱简体</vt:lpstr>
      <vt:lpstr>楷体</vt:lpstr>
      <vt:lpstr>Arial Unicode MS</vt:lpstr>
      <vt:lpstr>Wingdings 2</vt:lpstr>
      <vt:lpstr>Wingdings</vt:lpstr>
      <vt:lpstr>Cambria</vt:lpstr>
      <vt:lpstr>华文楷体</vt:lpstr>
      <vt:lpstr>仿宋_GB2312</vt:lpstr>
      <vt:lpstr>华文中宋</vt:lpstr>
      <vt:lpstr>PingFangSC-Regular</vt:lpstr>
      <vt:lpstr>Segoe Print</vt:lpstr>
      <vt:lpstr>等线 Light</vt:lpstr>
      <vt:lpstr>楷体_GB2312</vt:lpstr>
      <vt:lpstr>新宋体</vt:lpstr>
      <vt:lpstr>华文行楷</vt:lpstr>
      <vt:lpstr>Book Antiqua</vt:lpstr>
      <vt:lpstr>Taipei</vt:lpstr>
      <vt:lpstr>方正小标宋简体</vt:lpstr>
      <vt:lpstr>Verdana</vt:lpstr>
      <vt:lpstr>方正舒体</vt:lpstr>
      <vt:lpstr>Arial Unicode MS</vt:lpstr>
      <vt:lpstr>Arial Narrow</vt:lpstr>
      <vt:lpstr>Times</vt:lpstr>
      <vt:lpstr>Times New Roman</vt:lpstr>
      <vt:lpstr>方正仿宋简体</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浙江中一寰球安全科技有限公司</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企业主要负责人应具备的安全生产素养</vt:lpstr>
      <vt:lpstr>PowerPoint 演示文稿</vt:lpstr>
      <vt:lpstr>PowerPoint 演示文稿</vt:lpstr>
      <vt:lpstr>管理层的行为改变是核心</vt:lpstr>
      <vt:lpstr>PowerPoint 演示文稿</vt:lpstr>
      <vt:lpstr>PowerPoint 演示文稿</vt:lpstr>
      <vt:lpstr>PowerPoint 演示文稿</vt:lpstr>
      <vt:lpstr>PowerPoint 演示文稿</vt:lpstr>
      <vt:lpstr>展示有感领导的途径</vt:lpstr>
      <vt:lpstr>展示有感领导的途径</vt:lpstr>
      <vt:lpstr>展示有感领导的途径</vt:lpstr>
      <vt:lpstr>展示有感领导的途径</vt:lpstr>
      <vt:lpstr>展示有感领导的途径</vt:lpstr>
      <vt:lpstr>展示有感领导的途径</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www.ftpdown.com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北京思创 HAZOP培训班</dc:title>
  <dc:creator>纳永良</dc:creator>
  <cp:lastModifiedBy>Administrator</cp:lastModifiedBy>
  <cp:revision>2638</cp:revision>
  <dcterms:created xsi:type="dcterms:W3CDTF">2009-06-18T02:28:00Z</dcterms:created>
  <dcterms:modified xsi:type="dcterms:W3CDTF">2021-11-07T12:21:53Z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ICV">
    <vt:lpwstr>AA8D6226D72C4E9786ED488607F2409F</vt:lpwstr>
  </property>
</Properties>
</file>