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5"/>
  </p:notesMasterIdLst>
  <p:sldIdLst>
    <p:sldId id="256" r:id="rId2"/>
    <p:sldId id="257" r:id="rId3"/>
    <p:sldId id="576" r:id="rId4"/>
    <p:sldId id="258" r:id="rId5"/>
    <p:sldId id="272" r:id="rId6"/>
    <p:sldId id="273" r:id="rId7"/>
    <p:sldId id="267" r:id="rId8"/>
    <p:sldId id="269" r:id="rId9"/>
    <p:sldId id="268" r:id="rId10"/>
    <p:sldId id="259" r:id="rId11"/>
    <p:sldId id="491" r:id="rId12"/>
    <p:sldId id="492" r:id="rId13"/>
    <p:sldId id="414" r:id="rId14"/>
    <p:sldId id="270" r:id="rId15"/>
    <p:sldId id="271" r:id="rId16"/>
    <p:sldId id="578" r:id="rId17"/>
    <p:sldId id="579" r:id="rId18"/>
    <p:sldId id="276" r:id="rId19"/>
    <p:sldId id="277" r:id="rId20"/>
    <p:sldId id="278" r:id="rId21"/>
    <p:sldId id="328" r:id="rId22"/>
    <p:sldId id="274" r:id="rId23"/>
    <p:sldId id="283" r:id="rId24"/>
    <p:sldId id="284" r:id="rId25"/>
    <p:sldId id="304" r:id="rId26"/>
    <p:sldId id="280" r:id="rId27"/>
    <p:sldId id="281" r:id="rId28"/>
    <p:sldId id="282" r:id="rId29"/>
    <p:sldId id="300" r:id="rId30"/>
    <p:sldId id="302" r:id="rId31"/>
    <p:sldId id="308" r:id="rId32"/>
    <p:sldId id="326" r:id="rId33"/>
    <p:sldId id="312" r:id="rId34"/>
    <p:sldId id="327" r:id="rId35"/>
    <p:sldId id="309" r:id="rId36"/>
    <p:sldId id="313" r:id="rId37"/>
    <p:sldId id="582" r:id="rId38"/>
    <p:sldId id="314" r:id="rId39"/>
    <p:sldId id="310" r:id="rId40"/>
    <p:sldId id="315" r:id="rId41"/>
    <p:sldId id="311" r:id="rId42"/>
    <p:sldId id="321" r:id="rId43"/>
    <p:sldId id="324" r:id="rId44"/>
    <p:sldId id="320" r:id="rId45"/>
    <p:sldId id="319" r:id="rId46"/>
    <p:sldId id="323" r:id="rId47"/>
    <p:sldId id="322" r:id="rId48"/>
    <p:sldId id="575" r:id="rId49"/>
    <p:sldId id="566" r:id="rId50"/>
    <p:sldId id="580" r:id="rId51"/>
    <p:sldId id="567" r:id="rId52"/>
    <p:sldId id="568" r:id="rId53"/>
    <p:sldId id="570" r:id="rId54"/>
    <p:sldId id="573" r:id="rId55"/>
    <p:sldId id="329" r:id="rId56"/>
    <p:sldId id="369" r:id="rId57"/>
    <p:sldId id="415" r:id="rId58"/>
    <p:sldId id="416" r:id="rId59"/>
    <p:sldId id="417" r:id="rId60"/>
    <p:sldId id="418" r:id="rId61"/>
    <p:sldId id="419" r:id="rId62"/>
    <p:sldId id="420" r:id="rId63"/>
    <p:sldId id="371" r:id="rId64"/>
    <p:sldId id="372" r:id="rId65"/>
    <p:sldId id="374" r:id="rId66"/>
    <p:sldId id="375" r:id="rId67"/>
    <p:sldId id="376" r:id="rId68"/>
    <p:sldId id="377" r:id="rId69"/>
    <p:sldId id="378" r:id="rId70"/>
    <p:sldId id="379" r:id="rId71"/>
    <p:sldId id="380" r:id="rId72"/>
    <p:sldId id="381" r:id="rId73"/>
    <p:sldId id="382" r:id="rId74"/>
    <p:sldId id="383" r:id="rId75"/>
    <p:sldId id="384" r:id="rId76"/>
    <p:sldId id="385" r:id="rId77"/>
    <p:sldId id="386" r:id="rId78"/>
    <p:sldId id="387" r:id="rId79"/>
    <p:sldId id="388" r:id="rId80"/>
    <p:sldId id="389" r:id="rId81"/>
    <p:sldId id="390" r:id="rId82"/>
    <p:sldId id="391" r:id="rId83"/>
    <p:sldId id="493" r:id="rId84"/>
    <p:sldId id="565" r:id="rId85"/>
    <p:sldId id="392" r:id="rId86"/>
    <p:sldId id="393" r:id="rId87"/>
    <p:sldId id="394" r:id="rId88"/>
    <p:sldId id="395" r:id="rId89"/>
    <p:sldId id="398" r:id="rId90"/>
    <p:sldId id="399" r:id="rId91"/>
    <p:sldId id="396" r:id="rId92"/>
    <p:sldId id="494" r:id="rId93"/>
    <p:sldId id="583" r:id="rId9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771" autoAdjust="0"/>
  </p:normalViewPr>
  <p:slideViewPr>
    <p:cSldViewPr snapToGrid="0">
      <p:cViewPr varScale="1">
        <p:scale>
          <a:sx n="104" d="100"/>
          <a:sy n="104" d="100"/>
        </p:scale>
        <p:origin x="83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4F5155-E659-4E1B-9C52-6AE4B9AC7243}" type="datetimeFigureOut">
              <a:rPr lang="zh-CN" altLang="en-US" smtClean="0"/>
              <a:t>2021/11/8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7B7CF1-4C57-43BE-B37A-A35FB238A310}"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p:sp>
      <p:sp>
        <p:nvSpPr>
          <p:cNvPr id="60419" name="文本占位符 2"/>
          <p:cNvSpPr>
            <a:spLocks noGrp="1" noChangeArrowheads="1"/>
          </p:cNvSpPr>
          <p:nvPr>
            <p:ph type="body" idx="4294967295"/>
          </p:nvPr>
        </p:nvSpPr>
        <p:spPr/>
        <p:txBody>
          <a:bodyPr/>
          <a:lstStyle/>
          <a:p>
            <a:r>
              <a:rPr lang="zh-CN" altLang="en-US" dirty="0" smtClean="0"/>
              <a:t>硫化氢中毒易发生行业：</a:t>
            </a:r>
            <a:r>
              <a:rPr lang="en-US" altLang="zh-CN" dirty="0" smtClean="0"/>
              <a:t>1</a:t>
            </a:r>
            <a:r>
              <a:rPr lang="zh-CN" altLang="en-US" dirty="0" smtClean="0">
                <a:ea typeface="宋体" panose="02010600030101010101" pitchFamily="2" charset="-122"/>
              </a:rPr>
              <a:t>、</a:t>
            </a:r>
            <a:r>
              <a:rPr lang="zh-CN" altLang="en-US" dirty="0" smtClean="0"/>
              <a:t>石油化工行业；炼油企业中原油中含硫。</a:t>
            </a:r>
            <a:r>
              <a:rPr lang="en-US" altLang="zh-CN" dirty="0" smtClean="0"/>
              <a:t>2</a:t>
            </a:r>
            <a:r>
              <a:rPr lang="zh-CN" altLang="en-US" dirty="0" smtClean="0">
                <a:ea typeface="宋体" panose="02010600030101010101" pitchFamily="2" charset="-122"/>
              </a:rPr>
              <a:t>、</a:t>
            </a:r>
            <a:r>
              <a:rPr lang="zh-CN" altLang="en-US" dirty="0" smtClean="0"/>
              <a:t>造纸行业。</a:t>
            </a:r>
            <a:r>
              <a:rPr lang="en-US" altLang="zh-CN" dirty="0" smtClean="0"/>
              <a:t>3</a:t>
            </a:r>
            <a:r>
              <a:rPr lang="zh-CN" altLang="en-US" dirty="0" smtClean="0">
                <a:ea typeface="宋体" panose="02010600030101010101" pitchFamily="2" charset="-122"/>
              </a:rPr>
              <a:t>、</a:t>
            </a:r>
            <a:r>
              <a:rPr lang="zh-CN" altLang="en-US" dirty="0" smtClean="0"/>
              <a:t>污水处理，特别是城市污水处理，污水中有机物分解</a:t>
            </a:r>
            <a:r>
              <a:rPr lang="en-US" altLang="zh-CN" dirty="0" smtClean="0"/>
              <a:t>,</a:t>
            </a:r>
            <a:r>
              <a:rPr lang="zh-CN" altLang="en-US" dirty="0" smtClean="0">
                <a:ea typeface="宋体" panose="02010600030101010101" pitchFamily="2" charset="-122"/>
              </a:rPr>
              <a:t>主要是蛋白质分解。</a:t>
            </a:r>
            <a:r>
              <a:rPr lang="en-US" altLang="zh-CN" dirty="0" smtClean="0">
                <a:ea typeface="宋体" panose="02010600030101010101" pitchFamily="2" charset="-122"/>
              </a:rPr>
              <a:t>4</a:t>
            </a:r>
            <a:r>
              <a:rPr lang="zh-CN" altLang="en-US" dirty="0" smtClean="0">
                <a:ea typeface="宋体" panose="02010600030101010101" pitchFamily="2" charset="-122"/>
              </a:rPr>
              <a:t>、食品加工，主要是发酵、腌制过程中的</a:t>
            </a:r>
            <a:r>
              <a:rPr lang="zh-CN" altLang="en-US" dirty="0" smtClean="0">
                <a:solidFill>
                  <a:srgbClr val="000000"/>
                </a:solidFill>
                <a:latin typeface="宋体" panose="02010600030101010101" pitchFamily="2" charset="-122"/>
                <a:ea typeface="宋体" panose="02010600030101010101" pitchFamily="2" charset="-122"/>
              </a:rPr>
              <a:t>发酵池、酱腌菜池。</a:t>
            </a:r>
            <a:r>
              <a:rPr lang="en-US" altLang="zh-CN" dirty="0" smtClean="0">
                <a:solidFill>
                  <a:srgbClr val="000000"/>
                </a:solidFill>
                <a:latin typeface="宋体" panose="02010600030101010101" pitchFamily="2" charset="-122"/>
                <a:ea typeface="宋体" panose="02010600030101010101" pitchFamily="2" charset="-122"/>
              </a:rPr>
              <a:t>5</a:t>
            </a:r>
            <a:r>
              <a:rPr lang="zh-CN" altLang="en-US" dirty="0" smtClean="0">
                <a:solidFill>
                  <a:srgbClr val="000000"/>
                </a:solidFill>
                <a:latin typeface="宋体" panose="02010600030101010101" pitchFamily="2" charset="-122"/>
                <a:ea typeface="宋体" panose="02010600030101010101" pitchFamily="2" charset="-122"/>
              </a:rPr>
              <a:t>、海洋渔业，鱼蟹等生物腐烂产生硫化氢，蛋白质分解产生。</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如评审企业有空分站，一定要关注吸风口与散发碳氢化合物设施的相互位置关系，这涉及到空分装置冷箱和液氧中的碳氢化合物的含量，事关空分的生产安全问题。其他装置与设施的相互关系大家庆综合考虑，特别是园区内的企业，不单单是企业内部本身，可能涉及相邻企业之间的设施。</a:t>
            </a:r>
            <a:endParaRPr lang="zh-CN" altLang="en-US" dirty="0"/>
          </a:p>
        </p:txBody>
      </p:sp>
      <p:sp>
        <p:nvSpPr>
          <p:cNvPr id="4" name="灯片编号占位符 3"/>
          <p:cNvSpPr>
            <a:spLocks noGrp="1"/>
          </p:cNvSpPr>
          <p:nvPr>
            <p:ph type="sldNum" sz="quarter" idx="10"/>
          </p:nvPr>
        </p:nvSpPr>
        <p:spPr/>
        <p:txBody>
          <a:bodyPr/>
          <a:lstStyle/>
          <a:p>
            <a:fld id="{047B7CF1-4C57-43BE-B37A-A35FB238A310}" type="slidenum">
              <a:rPr lang="zh-CN" altLang="en-US" smtClean="0"/>
              <a:t>24</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今年第二轮重大危险源交叉检查在绍兴发现一家企业中</a:t>
            </a:r>
            <a:endParaRPr lang="zh-CN" altLang="en-US" dirty="0"/>
          </a:p>
        </p:txBody>
      </p:sp>
      <p:sp>
        <p:nvSpPr>
          <p:cNvPr id="4" name="灯片编号占位符 3"/>
          <p:cNvSpPr>
            <a:spLocks noGrp="1"/>
          </p:cNvSpPr>
          <p:nvPr>
            <p:ph type="sldNum" sz="quarter" idx="10"/>
          </p:nvPr>
        </p:nvSpPr>
        <p:spPr/>
        <p:txBody>
          <a:bodyPr/>
          <a:lstStyle/>
          <a:p>
            <a:fld id="{047B7CF1-4C57-43BE-B37A-A35FB238A310}" type="slidenum">
              <a:rPr lang="zh-CN" altLang="en-US" smtClean="0"/>
              <a:t>28</a:t>
            </a:fld>
            <a:endParaRPr lang="zh-CN" altLang="en-US"/>
          </a:p>
        </p:txBody>
      </p:sp>
    </p:spTree>
    <p:extLst>
      <p:ext uri="{BB962C8B-B14F-4D97-AF65-F5344CB8AC3E}">
        <p14:creationId xmlns:p14="http://schemas.microsoft.com/office/powerpoint/2010/main" val="579411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800" dirty="0" smtClean="0"/>
              <a:t>轻≤</a:t>
            </a:r>
            <a:r>
              <a:rPr lang="en-US" altLang="zh-CN" sz="1800" dirty="0" smtClean="0"/>
              <a:t>0.8</a:t>
            </a:r>
            <a:r>
              <a:rPr lang="zh-CN" altLang="en-US" sz="1800" dirty="0" smtClean="0"/>
              <a:t>、 </a:t>
            </a:r>
            <a:r>
              <a:rPr lang="en-US" altLang="zh-CN" sz="1800" dirty="0" smtClean="0"/>
              <a:t>0.8&lt;</a:t>
            </a:r>
            <a:r>
              <a:rPr lang="zh-CN" altLang="en-US" sz="1800" dirty="0" smtClean="0"/>
              <a:t>略轻</a:t>
            </a:r>
            <a:r>
              <a:rPr kumimoji="0" lang="en-US" altLang="zh-CN" sz="1800" b="0" i="0" u="none" strike="noStrike" kern="1200" cap="none" spc="0" normalizeH="0" baseline="0" noProof="0" dirty="0" smtClean="0">
                <a:ln>
                  <a:noFill/>
                </a:ln>
                <a:solidFill>
                  <a:prstClr val="black"/>
                </a:solidFill>
                <a:effectLst/>
                <a:uLnTx/>
                <a:uFillTx/>
                <a:latin typeface="+mn-lt"/>
                <a:ea typeface="+mn-ea"/>
                <a:cs typeface="+mn-cs"/>
              </a:rPr>
              <a:t>&lt;</a:t>
            </a:r>
            <a:r>
              <a:rPr lang="en-US" altLang="zh-CN" sz="1800" dirty="0" smtClean="0"/>
              <a:t>1.0</a:t>
            </a:r>
            <a:r>
              <a:rPr lang="zh-CN" altLang="en-US" sz="1800" dirty="0" smtClean="0"/>
              <a:t>、 </a:t>
            </a:r>
            <a:r>
              <a:rPr lang="en-US" altLang="zh-CN" sz="1800" dirty="0" smtClean="0"/>
              <a:t>1.0≤</a:t>
            </a:r>
            <a:r>
              <a:rPr lang="zh-CN" altLang="en-US" sz="1800" dirty="0" smtClean="0"/>
              <a:t>略重</a:t>
            </a:r>
            <a:r>
              <a:rPr kumimoji="0" lang="en-US" altLang="zh-CN" sz="1800" b="0" i="0" u="none" strike="noStrike" kern="1200" cap="none" spc="0" normalizeH="0" baseline="0" noProof="0" dirty="0" smtClean="0">
                <a:ln>
                  <a:noFill/>
                </a:ln>
                <a:solidFill>
                  <a:prstClr val="black"/>
                </a:solidFill>
                <a:effectLst/>
                <a:uLnTx/>
                <a:uFillTx/>
                <a:latin typeface="+mn-lt"/>
                <a:ea typeface="+mn-ea"/>
                <a:cs typeface="+mn-cs"/>
              </a:rPr>
              <a:t>&lt;</a:t>
            </a:r>
            <a:r>
              <a:rPr lang="en-US" altLang="zh-CN" sz="1800" dirty="0" smtClean="0"/>
              <a:t>1.2</a:t>
            </a:r>
            <a:r>
              <a:rPr lang="zh-CN" altLang="en-US" sz="1800" dirty="0" smtClean="0"/>
              <a:t>、重</a:t>
            </a:r>
            <a:r>
              <a:rPr lang="en-US" altLang="zh-CN" sz="1800" dirty="0" smtClean="0"/>
              <a:t>≥1.2</a:t>
            </a:r>
            <a:r>
              <a:rPr lang="zh-CN" altLang="en-US" sz="1800" dirty="0" smtClean="0"/>
              <a:t>。</a:t>
            </a:r>
            <a:endParaRPr lang="zh-CN" altLang="en-US" sz="1800" dirty="0"/>
          </a:p>
        </p:txBody>
      </p:sp>
      <p:sp>
        <p:nvSpPr>
          <p:cNvPr id="4" name="灯片编号占位符 3"/>
          <p:cNvSpPr>
            <a:spLocks noGrp="1"/>
          </p:cNvSpPr>
          <p:nvPr>
            <p:ph type="sldNum" sz="quarter" idx="10"/>
          </p:nvPr>
        </p:nvSpPr>
        <p:spPr/>
        <p:txBody>
          <a:bodyPr/>
          <a:lstStyle/>
          <a:p>
            <a:fld id="{047B7CF1-4C57-43BE-B37A-A35FB238A310}" type="slidenum">
              <a:rPr lang="zh-CN" altLang="en-US" smtClean="0"/>
              <a:t>53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LEL:</a:t>
            </a:r>
            <a:r>
              <a:rPr lang="zh-CN" altLang="en-US" dirty="0" smtClean="0"/>
              <a:t>可燃气体的爆炸下限浓度。</a:t>
            </a:r>
            <a:endParaRPr lang="en-US" altLang="zh-CN" dirty="0" smtClean="0"/>
          </a:p>
          <a:p>
            <a:r>
              <a:rPr lang="en-US" altLang="zh-CN" dirty="0" smtClean="0"/>
              <a:t>OEL:</a:t>
            </a:r>
            <a:r>
              <a:rPr lang="zh-CN" altLang="en-US" dirty="0" smtClean="0"/>
              <a:t>长期接触中不会对大多数人健康造成有害的容许接触浓度，化学危害物包括最高容许浓度</a:t>
            </a:r>
            <a:r>
              <a:rPr lang="en-US" altLang="zh-CN" dirty="0" smtClean="0"/>
              <a:t>MAC</a:t>
            </a:r>
            <a:r>
              <a:rPr lang="zh-CN" altLang="en-US" dirty="0" smtClean="0"/>
              <a:t>、时间加权平均容许浓度</a:t>
            </a:r>
            <a:r>
              <a:rPr lang="en-US" altLang="zh-CN" dirty="0" smtClean="0"/>
              <a:t>PC-TWA</a:t>
            </a:r>
            <a:r>
              <a:rPr lang="zh-CN" altLang="en-US" dirty="0" smtClean="0"/>
              <a:t>、短时间接触容许浓度</a:t>
            </a:r>
            <a:r>
              <a:rPr lang="en-US" altLang="zh-CN" dirty="0" smtClean="0"/>
              <a:t>PC-STEL</a:t>
            </a:r>
            <a:r>
              <a:rPr lang="zh-CN" altLang="en-US" dirty="0" smtClean="0"/>
              <a:t>。</a:t>
            </a:r>
            <a:endParaRPr lang="en-US" altLang="zh-CN" dirty="0" smtClean="0"/>
          </a:p>
          <a:p>
            <a:r>
              <a:rPr lang="en-US" altLang="zh-CN" dirty="0" smtClean="0"/>
              <a:t>IDLH</a:t>
            </a:r>
            <a:r>
              <a:rPr lang="zh-CN" altLang="en-US" dirty="0" smtClean="0"/>
              <a:t>（直接致害浓度）：达到某危险水平，可致命或永久损害健康，或立即丧失逃生能力。</a:t>
            </a:r>
            <a:endParaRPr lang="zh-CN" altLang="en-US" dirty="0"/>
          </a:p>
        </p:txBody>
      </p:sp>
      <p:sp>
        <p:nvSpPr>
          <p:cNvPr id="4" name="灯片编号占位符 3"/>
          <p:cNvSpPr>
            <a:spLocks noGrp="1"/>
          </p:cNvSpPr>
          <p:nvPr>
            <p:ph type="sldNum" sz="quarter" idx="10"/>
          </p:nvPr>
        </p:nvSpPr>
        <p:spPr/>
        <p:txBody>
          <a:bodyPr/>
          <a:lstStyle/>
          <a:p>
            <a:fld id="{047B7CF1-4C57-43BE-B37A-A35FB238A310}" type="slidenum">
              <a:rPr lang="zh-CN" altLang="en-US" smtClean="0"/>
              <a:t>54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地面如采用绝 缘材料作整体面层时，应采取防静电措施。</a:t>
            </a:r>
            <a:endParaRPr lang="zh-CN" altLang="en-US" dirty="0"/>
          </a:p>
        </p:txBody>
      </p:sp>
      <p:sp>
        <p:nvSpPr>
          <p:cNvPr id="4" name="灯片编号占位符 3"/>
          <p:cNvSpPr>
            <a:spLocks noGrp="1"/>
          </p:cNvSpPr>
          <p:nvPr>
            <p:ph type="sldNum" sz="quarter" idx="10"/>
          </p:nvPr>
        </p:nvSpPr>
        <p:spPr/>
        <p:txBody>
          <a:bodyPr/>
          <a:lstStyle/>
          <a:p>
            <a:fld id="{047B7CF1-4C57-43BE-B37A-A35FB238A310}" type="slidenum">
              <a:rPr lang="zh-CN" altLang="en-US" smtClean="0"/>
              <a:t>55</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幻灯片图像占位符 1"/>
          <p:cNvSpPr>
            <a:spLocks noGrp="1" noRot="1" noChangeAspect="1" noTextEdit="1"/>
          </p:cNvSpPr>
          <p:nvPr>
            <p:ph type="sldImg"/>
          </p:nvPr>
        </p:nvSpPr>
        <p:spPr/>
      </p:sp>
      <p:sp>
        <p:nvSpPr>
          <p:cNvPr id="34818" name="文本占位符 2"/>
          <p:cNvSpPr>
            <a:spLocks noGrp="1"/>
          </p:cNvSpPr>
          <p:nvPr>
            <p:ph type="body"/>
          </p:nvPr>
        </p:nvSpPr>
        <p:spPr/>
        <p:txBody>
          <a:bodyPr wrap="square" lIns="91440" tIns="45720" rIns="91440" bIns="45720" anchor="t" anchorCtr="0"/>
          <a:lstStyle/>
          <a:p>
            <a:pPr lvl="0"/>
            <a:r>
              <a:rPr lang="zh-CN" altLang="en-US"/>
              <a:t>缺氧窒息为</a:t>
            </a:r>
            <a:r>
              <a:rPr lang="en-US" altLang="zh-CN"/>
              <a:t>19.8%</a:t>
            </a:r>
            <a:r>
              <a:rPr lang="zh-CN" altLang="en-US">
                <a:ea typeface="宋体" panose="02010600030101010101" pitchFamily="2" charset="-122"/>
              </a:rPr>
              <a:t>、其他淹溺、燃爆等为</a:t>
            </a:r>
            <a:r>
              <a:rPr lang="en-US" altLang="zh-CN">
                <a:ea typeface="宋体" panose="02010600030101010101" pitchFamily="2" charset="-122"/>
              </a:rPr>
              <a:t>14.5%</a:t>
            </a:r>
            <a:r>
              <a:rPr lang="zh-CN" altLang="en-US">
                <a:ea typeface="宋体" panose="02010600030101010101" pitchFamily="2" charset="-122"/>
              </a:rPr>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幻灯片图像占位符 1"/>
          <p:cNvSpPr>
            <a:spLocks noGrp="1" noRot="1" noChangeAspect="1" noTextEdit="1"/>
          </p:cNvSpPr>
          <p:nvPr>
            <p:ph type="sldImg"/>
          </p:nvPr>
        </p:nvSpPr>
        <p:spPr/>
      </p:sp>
      <p:sp>
        <p:nvSpPr>
          <p:cNvPr id="3" name="备注占位符 2"/>
          <p:cNvSpPr>
            <a:spLocks noGrp="1"/>
          </p:cNvSpPr>
          <p:nvPr>
            <p:ph type="body" idx="1"/>
          </p:nvPr>
        </p:nvSpPr>
        <p:spPr/>
        <p:txBody>
          <a:bodyPr wrap="square" lIns="91440" tIns="45720" rIns="91440" bIns="45720" numCol="1" anchor="t" anchorCtr="0" compatLnSpc="1"/>
          <a:lstStyle/>
          <a:p>
            <a:pPr marL="0" marR="0" lvl="0" indent="0" algn="l" defTabSz="914400" rtl="0" eaLnBrk="0" fontAlgn="base" latinLnBrk="1" hangingPunct="0">
              <a:lnSpc>
                <a:spcPct val="100000"/>
              </a:lnSpc>
              <a:spcBef>
                <a:spcPct val="30000"/>
              </a:spcBef>
              <a:spcAft>
                <a:spcPct val="0"/>
              </a:spcAft>
              <a:buClrTx/>
              <a:buSzTx/>
              <a:buFontTx/>
              <a:buNone/>
              <a:defRPr/>
            </a:pPr>
            <a:r>
              <a:rPr kumimoji="0" lang="en-US" altLang="zh-CN" sz="1200" b="1" i="0" u="sng" strike="noStrike" kern="1200" cap="none" spc="0" normalizeH="0" baseline="0" noProof="0" dirty="0" smtClean="0">
                <a:ln>
                  <a:noFill/>
                </a:ln>
                <a:solidFill>
                  <a:srgbClr val="FF0000"/>
                </a:solidFill>
                <a:effectLst/>
                <a:uLnTx/>
                <a:uFillTx/>
                <a:latin typeface="Gulim" pitchFamily="34" charset="-127"/>
                <a:ea typeface="Gulim" pitchFamily="34" charset="-127"/>
                <a:cs typeface="+mn-cs"/>
              </a:rPr>
              <a:t>1</a:t>
            </a:r>
            <a:r>
              <a:rPr kumimoji="0" lang="zh-CN" altLang="en-US" sz="1200" b="1" i="0" u="sng" strike="noStrike" kern="1200" cap="none" spc="0" normalizeH="0" baseline="0" noProof="0" dirty="0" smtClean="0">
                <a:ln>
                  <a:noFill/>
                </a:ln>
                <a:solidFill>
                  <a:srgbClr val="FF0000"/>
                </a:solidFill>
                <a:effectLst/>
                <a:uLnTx/>
                <a:uFillTx/>
                <a:latin typeface="Gulim" pitchFamily="34" charset="-127"/>
                <a:ea typeface="Gulim" pitchFamily="34" charset="-127"/>
                <a:cs typeface="+mn-cs"/>
              </a:rPr>
              <a:t>、制定作业方案 </a:t>
            </a:r>
            <a:r>
              <a:rPr kumimoji="0" lang="zh-CN" altLang="en-US" sz="1200" b="0" i="0" u="sng" strike="noStrike" kern="1200" cap="none" spc="0" normalizeH="0" baseline="0" noProof="0" dirty="0" smtClean="0">
                <a:ln>
                  <a:noFill/>
                </a:ln>
                <a:solidFill>
                  <a:schemeClr val="tx1"/>
                </a:solidFill>
                <a:effectLst/>
                <a:uLnTx/>
                <a:uFillTx/>
                <a:latin typeface="Gulim" pitchFamily="34" charset="-127"/>
                <a:ea typeface="Gulim" pitchFamily="34" charset="-127"/>
                <a:cs typeface="+mn-cs"/>
              </a:rPr>
              <a:t>作业前</a:t>
            </a:r>
            <a:r>
              <a:rPr kumimoji="0" lang="zh-CN" altLang="en-US" sz="1200" b="0" i="0" u="none" strike="noStrike" kern="1200" cap="none" spc="0" normalizeH="0" baseline="0" noProof="0" dirty="0" smtClean="0">
                <a:ln>
                  <a:noFill/>
                </a:ln>
                <a:solidFill>
                  <a:schemeClr val="tx1"/>
                </a:solidFill>
                <a:effectLst/>
                <a:uLnTx/>
                <a:uFillTx/>
                <a:latin typeface="Gulim" pitchFamily="34" charset="-127"/>
                <a:ea typeface="Gulim" pitchFamily="34" charset="-127"/>
                <a:cs typeface="+mn-cs"/>
              </a:rPr>
              <a:t>应对作业环境进行安全</a:t>
            </a:r>
            <a:r>
              <a:rPr kumimoji="0" lang="zh-CN" altLang="en-US" sz="1200" b="1" i="0" u="sng" strike="noStrike" kern="1200" cap="none" spc="0" normalizeH="0" baseline="0" noProof="0" dirty="0" smtClean="0">
                <a:ln>
                  <a:noFill/>
                </a:ln>
                <a:solidFill>
                  <a:schemeClr val="tx1"/>
                </a:solidFill>
                <a:effectLst/>
                <a:uLnTx/>
                <a:uFillTx/>
                <a:latin typeface="Gulim" pitchFamily="34" charset="-127"/>
                <a:ea typeface="Gulim" pitchFamily="34" charset="-127"/>
                <a:cs typeface="+mn-cs"/>
              </a:rPr>
              <a:t>风险辨识</a:t>
            </a:r>
            <a:r>
              <a:rPr kumimoji="0" lang="zh-CN" altLang="en-US" sz="1200" b="0" i="0" u="none" strike="noStrike" kern="1200" cap="none" spc="0" normalizeH="0" baseline="0" noProof="0" dirty="0" smtClean="0">
                <a:ln>
                  <a:noFill/>
                </a:ln>
                <a:solidFill>
                  <a:schemeClr val="tx1"/>
                </a:solidFill>
                <a:effectLst/>
                <a:uLnTx/>
                <a:uFillTx/>
                <a:latin typeface="Gulim" pitchFamily="34" charset="-127"/>
                <a:ea typeface="Gulim" pitchFamily="34" charset="-127"/>
                <a:cs typeface="+mn-cs"/>
              </a:rPr>
              <a:t>，分析存在的</a:t>
            </a:r>
            <a:r>
              <a:rPr kumimoji="0" lang="zh-CN" altLang="en-US" sz="1200" b="1" i="0" u="sng" strike="noStrike" kern="1200" cap="none" spc="0" normalizeH="0" baseline="0" noProof="0" dirty="0" smtClean="0">
                <a:ln>
                  <a:noFill/>
                </a:ln>
                <a:solidFill>
                  <a:schemeClr val="tx1"/>
                </a:solidFill>
                <a:effectLst/>
                <a:uLnTx/>
                <a:uFillTx/>
                <a:latin typeface="Gulim" pitchFamily="34" charset="-127"/>
                <a:ea typeface="Gulim" pitchFamily="34" charset="-127"/>
                <a:cs typeface="+mn-cs"/>
              </a:rPr>
              <a:t>危险有害因素</a:t>
            </a:r>
            <a:r>
              <a:rPr kumimoji="0" lang="zh-CN" altLang="en-US" sz="1200" b="0" i="0" u="none" strike="noStrike" kern="1200" cap="none" spc="0" normalizeH="0" baseline="0" noProof="0" dirty="0" smtClean="0">
                <a:ln>
                  <a:noFill/>
                </a:ln>
                <a:solidFill>
                  <a:schemeClr val="tx1"/>
                </a:solidFill>
                <a:effectLst/>
                <a:uLnTx/>
                <a:uFillTx/>
                <a:latin typeface="Gulim" pitchFamily="34" charset="-127"/>
                <a:ea typeface="Gulim" pitchFamily="34" charset="-127"/>
                <a:cs typeface="+mn-cs"/>
              </a:rPr>
              <a:t>，</a:t>
            </a:r>
            <a:r>
              <a:rPr kumimoji="0" lang="zh-CN" altLang="en-US" sz="1200" b="1" i="0" u="sng" strike="noStrike" kern="1200" cap="none" spc="0" normalizeH="0" baseline="0" noProof="0" dirty="0" smtClean="0">
                <a:ln>
                  <a:noFill/>
                </a:ln>
                <a:solidFill>
                  <a:schemeClr val="tx1"/>
                </a:solidFill>
                <a:effectLst/>
                <a:uLnTx/>
                <a:uFillTx/>
                <a:latin typeface="Gulim" pitchFamily="34" charset="-127"/>
                <a:ea typeface="Gulim" pitchFamily="34" charset="-127"/>
                <a:cs typeface="+mn-cs"/>
              </a:rPr>
              <a:t>提出消除、 控制危害的</a:t>
            </a:r>
            <a:r>
              <a:rPr kumimoji="0" lang="zh-CN" altLang="en-US" sz="1200" b="1" i="0" u="sng"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Gulim" pitchFamily="34" charset="-127"/>
                <a:ea typeface="Gulim" pitchFamily="34" charset="-127"/>
                <a:cs typeface="+mn-cs"/>
              </a:rPr>
              <a:t>措施</a:t>
            </a:r>
            <a:r>
              <a:rPr kumimoji="0" lang="zh-CN" altLang="en-US" sz="1200" b="1" i="0" u="sng" strike="noStrike" kern="1200" cap="none" spc="0" normalizeH="0" baseline="0" noProof="0" dirty="0" smtClean="0">
                <a:ln>
                  <a:noFill/>
                </a:ln>
                <a:solidFill>
                  <a:schemeClr val="tx1"/>
                </a:solidFill>
                <a:effectLst/>
                <a:uLnTx/>
                <a:uFillTx/>
                <a:latin typeface="Gulim" pitchFamily="34" charset="-127"/>
                <a:ea typeface="Gulim" pitchFamily="34" charset="-127"/>
                <a:cs typeface="+mn-cs"/>
              </a:rPr>
              <a:t>，编制详细的作业方案。作业方案应经本单位相关人员审核和批准。 </a:t>
            </a:r>
            <a:endParaRPr kumimoji="0" lang="en-US" altLang="zh-CN" sz="1200" b="1" i="0" u="sng" strike="noStrike" kern="1200" cap="none" spc="0" normalizeH="0" baseline="0" noProof="0" dirty="0" smtClean="0">
              <a:ln>
                <a:noFill/>
              </a:ln>
              <a:solidFill>
                <a:schemeClr val="tx1"/>
              </a:solidFill>
              <a:effectLst/>
              <a:uLnTx/>
              <a:uFillTx/>
              <a:latin typeface="Gulim" pitchFamily="34" charset="-127"/>
              <a:ea typeface="Gulim" pitchFamily="34" charset="-127"/>
              <a:cs typeface="+mn-cs"/>
            </a:endParaRPr>
          </a:p>
          <a:p>
            <a:pPr marL="0" marR="0" lvl="0" indent="0" algn="l" defTabSz="914400" rtl="0" eaLnBrk="0" fontAlgn="base" latinLnBrk="1" hangingPunct="0">
              <a:lnSpc>
                <a:spcPct val="100000"/>
              </a:lnSpc>
              <a:spcBef>
                <a:spcPct val="30000"/>
              </a:spcBef>
              <a:spcAft>
                <a:spcPct val="0"/>
              </a:spcAft>
              <a:buClrTx/>
              <a:buSzTx/>
              <a:buFontTx/>
              <a:buNone/>
              <a:defRPr/>
            </a:pPr>
            <a:r>
              <a:rPr kumimoji="0" lang="en-US" altLang="zh-CN" sz="1200" b="1" i="0" u="sng" strike="noStrike" kern="1200" cap="none" spc="0" normalizeH="0" baseline="0" noProof="0" dirty="0" smtClean="0">
                <a:ln>
                  <a:noFill/>
                </a:ln>
                <a:solidFill>
                  <a:schemeClr val="tx1"/>
                </a:solidFill>
                <a:effectLst/>
                <a:uLnTx/>
                <a:uFillTx/>
                <a:latin typeface="Gulim" pitchFamily="34" charset="-127"/>
                <a:ea typeface="Gulim" pitchFamily="34" charset="-127"/>
                <a:cs typeface="+mn-cs"/>
              </a:rPr>
              <a:t>2</a:t>
            </a:r>
            <a:r>
              <a:rPr kumimoji="0" lang="zh-CN" altLang="en-US" sz="1200" b="1" i="0" u="sng" strike="noStrike" kern="1200" cap="none" spc="0" normalizeH="0" baseline="0" noProof="0" dirty="0" smtClean="0">
                <a:ln>
                  <a:noFill/>
                </a:ln>
                <a:solidFill>
                  <a:schemeClr val="tx1"/>
                </a:solidFill>
                <a:effectLst/>
                <a:uLnTx/>
                <a:uFillTx/>
                <a:latin typeface="Gulim" pitchFamily="34" charset="-127"/>
                <a:ea typeface="Gulim" pitchFamily="34" charset="-127"/>
                <a:cs typeface="+mn-cs"/>
              </a:rPr>
              <a:t>、明确人员职责 根据有限空间作业方案，确定作业</a:t>
            </a:r>
            <a:r>
              <a:rPr kumimoji="0" lang="zh-CN" altLang="en-US" sz="1200" b="0" i="0" u="none" strike="noStrike" kern="1200" cap="none" spc="0" normalizeH="0" baseline="0" noProof="0" dirty="0" smtClean="0">
                <a:ln>
                  <a:noFill/>
                </a:ln>
                <a:solidFill>
                  <a:schemeClr val="tx1"/>
                </a:solidFill>
                <a:effectLst/>
                <a:uLnTx/>
                <a:uFillTx/>
                <a:latin typeface="Gulim" pitchFamily="34" charset="-127"/>
                <a:ea typeface="Gulim" pitchFamily="34" charset="-127"/>
                <a:cs typeface="+mn-cs"/>
              </a:rPr>
              <a:t>现场负责人、监护人员、作业人员，并明确其安 全职责。根据工作实际，现场负责人和监护人员可以为同一人。</a:t>
            </a:r>
            <a:endParaRPr kumimoji="0" lang="en-US" altLang="zh-CN" sz="1200" b="0" i="0" u="none" strike="noStrike" kern="1200" cap="none" spc="0" normalizeH="0" baseline="0" noProof="0" dirty="0" smtClean="0">
              <a:ln>
                <a:noFill/>
              </a:ln>
              <a:solidFill>
                <a:schemeClr val="tx1"/>
              </a:solidFill>
              <a:effectLst/>
              <a:uLnTx/>
              <a:uFillTx/>
              <a:latin typeface="Gulim" pitchFamily="34" charset="-127"/>
              <a:ea typeface="Gulim" pitchFamily="34" charset="-127"/>
              <a:cs typeface="+mn-cs"/>
            </a:endParaRPr>
          </a:p>
          <a:p>
            <a:pPr marL="0" marR="0" lvl="0" indent="0" algn="l" defTabSz="914400" rtl="0" eaLnBrk="0" fontAlgn="base" latinLnBrk="1" hangingPunct="0">
              <a:lnSpc>
                <a:spcPct val="100000"/>
              </a:lnSpc>
              <a:spcBef>
                <a:spcPct val="30000"/>
              </a:spcBef>
              <a:spcAft>
                <a:spcPct val="0"/>
              </a:spcAft>
              <a:buClrTx/>
              <a:buSzTx/>
              <a:buFontTx/>
              <a:buNone/>
              <a:defRPr/>
            </a:pPr>
            <a:r>
              <a:rPr kumimoji="0" lang="en-US" altLang="zh-CN" sz="1200" b="0" i="0" u="none" strike="noStrike" kern="1200" cap="none" spc="0" normalizeH="0" baseline="0" noProof="0" dirty="0" smtClean="0">
                <a:ln>
                  <a:noFill/>
                </a:ln>
                <a:solidFill>
                  <a:schemeClr val="tx1"/>
                </a:solidFill>
                <a:effectLst/>
                <a:uLnTx/>
                <a:uFillTx/>
                <a:latin typeface="Gulim" pitchFamily="34" charset="-127"/>
                <a:ea typeface="Gulim" pitchFamily="34" charset="-127"/>
                <a:cs typeface="+mn-cs"/>
              </a:rPr>
              <a:t>3</a:t>
            </a:r>
            <a:r>
              <a:rPr kumimoji="0" lang="zh-CN" altLang="en-US" sz="1200" b="0" i="0" u="none" strike="noStrike" kern="1200" cap="none" spc="0" normalizeH="0" baseline="0" noProof="0" dirty="0" smtClean="0">
                <a:ln>
                  <a:noFill/>
                </a:ln>
                <a:solidFill>
                  <a:schemeClr val="tx1"/>
                </a:solidFill>
                <a:effectLst/>
                <a:uLnTx/>
                <a:uFillTx/>
                <a:latin typeface="Gulim" pitchFamily="34" charset="-127"/>
                <a:ea typeface="Gulim" pitchFamily="34" charset="-127"/>
                <a:cs typeface="+mn-cs"/>
              </a:rPr>
              <a:t>、</a:t>
            </a:r>
            <a:r>
              <a:rPr kumimoji="0" lang="zh-CN" altLang="en-US" sz="1200" b="1" i="0" u="sng" strike="noStrike" kern="1200" cap="none" spc="0" normalizeH="0" baseline="0" noProof="0" dirty="0" smtClean="0">
                <a:ln>
                  <a:noFill/>
                </a:ln>
                <a:solidFill>
                  <a:schemeClr val="tx1"/>
                </a:solidFill>
                <a:effectLst/>
                <a:uLnTx/>
                <a:uFillTx/>
                <a:latin typeface="Gulim" pitchFamily="34" charset="-127"/>
                <a:ea typeface="Gulim" pitchFamily="34" charset="-127"/>
                <a:cs typeface="+mn-cs"/>
              </a:rPr>
              <a:t>审批</a:t>
            </a:r>
            <a:r>
              <a:rPr kumimoji="0" lang="zh-CN" altLang="en-US" sz="1200" b="0" i="0" u="none" strike="noStrike" kern="1200" cap="none" spc="0" normalizeH="0" baseline="0" noProof="0" dirty="0" smtClean="0">
                <a:ln>
                  <a:noFill/>
                </a:ln>
                <a:solidFill>
                  <a:schemeClr val="tx1"/>
                </a:solidFill>
                <a:effectLst/>
                <a:uLnTx/>
                <a:uFillTx/>
                <a:latin typeface="Gulim" pitchFamily="34" charset="-127"/>
                <a:ea typeface="Gulim" pitchFamily="34" charset="-127"/>
                <a:cs typeface="+mn-cs"/>
              </a:rPr>
              <a:t> 审批内容应包括但不限于是否</a:t>
            </a:r>
            <a:r>
              <a:rPr kumimoji="0" lang="zh-CN" altLang="en-US" sz="1200" b="1" i="0" u="none" strike="noStrike" kern="1200" cap="none" spc="0" normalizeH="0" baseline="0" noProof="0" dirty="0" smtClean="0">
                <a:ln>
                  <a:noFill/>
                </a:ln>
                <a:solidFill>
                  <a:schemeClr val="tx1"/>
                </a:solidFill>
                <a:effectLst/>
                <a:uLnTx/>
                <a:uFillTx/>
                <a:latin typeface="Gulim" pitchFamily="34" charset="-127"/>
                <a:ea typeface="Gulim" pitchFamily="34" charset="-127"/>
                <a:cs typeface="+mn-cs"/>
              </a:rPr>
              <a:t>制定作业方 案</a:t>
            </a:r>
            <a:r>
              <a:rPr kumimoji="0" lang="zh-CN" altLang="en-US" sz="1200" b="0" i="0" u="none" strike="noStrike" kern="1200" cap="none" spc="0" normalizeH="0" baseline="0" noProof="0" dirty="0" smtClean="0">
                <a:ln>
                  <a:noFill/>
                </a:ln>
                <a:solidFill>
                  <a:schemeClr val="tx1"/>
                </a:solidFill>
                <a:effectLst/>
                <a:uLnTx/>
                <a:uFillTx/>
                <a:latin typeface="Gulim" pitchFamily="34" charset="-127"/>
                <a:ea typeface="Gulim" pitchFamily="34" charset="-127"/>
                <a:cs typeface="+mn-cs"/>
              </a:rPr>
              <a:t>、是否配备经过专项安全</a:t>
            </a:r>
            <a:r>
              <a:rPr kumimoji="0" lang="zh-CN" altLang="en-US" sz="1200" b="1" i="0" u="sng" strike="noStrike" kern="1200" cap="none" spc="0" normalizeH="0" baseline="0" noProof="0" dirty="0" smtClean="0">
                <a:ln>
                  <a:noFill/>
                </a:ln>
                <a:solidFill>
                  <a:schemeClr val="tx1"/>
                </a:solidFill>
                <a:effectLst/>
                <a:uLnTx/>
                <a:uFillTx/>
                <a:latin typeface="Gulim" pitchFamily="34" charset="-127"/>
                <a:ea typeface="Gulim" pitchFamily="34" charset="-127"/>
                <a:cs typeface="+mn-cs"/>
              </a:rPr>
              <a:t>培训</a:t>
            </a:r>
            <a:r>
              <a:rPr kumimoji="0" lang="zh-CN" altLang="en-US" sz="1200" b="0" i="0" u="none" strike="noStrike" kern="1200" cap="none" spc="0" normalizeH="0" baseline="0" noProof="0" dirty="0" smtClean="0">
                <a:ln>
                  <a:noFill/>
                </a:ln>
                <a:solidFill>
                  <a:schemeClr val="tx1"/>
                </a:solidFill>
                <a:effectLst/>
                <a:uLnTx/>
                <a:uFillTx/>
                <a:latin typeface="Gulim" pitchFamily="34" charset="-127"/>
                <a:ea typeface="Gulim" pitchFamily="34" charset="-127"/>
                <a:cs typeface="+mn-cs"/>
              </a:rPr>
              <a:t>的人员、是否配备满足作业安全需要的</a:t>
            </a:r>
            <a:r>
              <a:rPr kumimoji="0" lang="zh-CN" altLang="en-US" sz="1200" b="1" i="0" u="sng" strike="noStrike" kern="1200" cap="none" spc="0" normalizeH="0" baseline="0" noProof="0" dirty="0" smtClean="0">
                <a:ln>
                  <a:noFill/>
                </a:ln>
                <a:solidFill>
                  <a:schemeClr val="tx1"/>
                </a:solidFill>
                <a:effectLst/>
                <a:uLnTx/>
                <a:uFillTx/>
                <a:latin typeface="Gulim" pitchFamily="34" charset="-127"/>
                <a:ea typeface="Gulim" pitchFamily="34" charset="-127"/>
                <a:cs typeface="+mn-cs"/>
              </a:rPr>
              <a:t>设备设施</a:t>
            </a:r>
            <a:r>
              <a:rPr kumimoji="0" lang="zh-CN" altLang="en-US" sz="1200" b="0" i="0" u="none" strike="noStrike" kern="1200" cap="none" spc="0" normalizeH="0" baseline="0" noProof="0" dirty="0" smtClean="0">
                <a:ln>
                  <a:noFill/>
                </a:ln>
                <a:solidFill>
                  <a:schemeClr val="tx1"/>
                </a:solidFill>
                <a:effectLst/>
                <a:uLnTx/>
                <a:uFillTx/>
                <a:latin typeface="Gulim" pitchFamily="34" charset="-127"/>
                <a:ea typeface="Gulim" pitchFamily="34" charset="-127"/>
                <a:cs typeface="+mn-cs"/>
              </a:rPr>
              <a:t>等。 审批负责人应在审批单上</a:t>
            </a:r>
            <a:r>
              <a:rPr kumimoji="0" lang="zh-CN" altLang="en-US" sz="1200" b="1" i="0" u="sng" strike="noStrike" kern="1200" cap="none" spc="0" normalizeH="0" baseline="0" noProof="0" dirty="0" smtClean="0">
                <a:ln>
                  <a:noFill/>
                </a:ln>
                <a:solidFill>
                  <a:schemeClr val="tx1"/>
                </a:solidFill>
                <a:effectLst/>
                <a:uLnTx/>
                <a:uFillTx/>
                <a:latin typeface="Gulim" pitchFamily="34" charset="-127"/>
                <a:ea typeface="Gulim" pitchFamily="34" charset="-127"/>
                <a:cs typeface="+mn-cs"/>
              </a:rPr>
              <a:t>签字确认</a:t>
            </a:r>
            <a:r>
              <a:rPr kumimoji="0" lang="zh-CN" altLang="en-US" sz="1200" b="0" i="0" u="none" strike="noStrike" kern="1200" cap="none" spc="0" normalizeH="0" baseline="0" noProof="0" dirty="0" smtClean="0">
                <a:ln>
                  <a:noFill/>
                </a:ln>
                <a:solidFill>
                  <a:schemeClr val="tx1"/>
                </a:solidFill>
                <a:effectLst/>
                <a:uLnTx/>
                <a:uFillTx/>
                <a:latin typeface="Gulim" pitchFamily="34" charset="-127"/>
                <a:ea typeface="Gulim" pitchFamily="34" charset="-127"/>
                <a:cs typeface="+mn-cs"/>
              </a:rPr>
              <a:t>，未经审批不得擅自开展有限空间作业。</a:t>
            </a:r>
            <a:r>
              <a:rPr kumimoji="0" lang="zh-CN" altLang="en-US" sz="1200" b="0" i="0" u="none" strike="noStrike" kern="12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mn-cs"/>
              </a:rPr>
              <a:t> </a:t>
            </a:r>
            <a:endParaRPr kumimoji="0" lang="en-US" altLang="zh-CN" sz="1200" b="0" i="0" u="none" strike="noStrike" kern="120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0" fontAlgn="base" latinLnBrk="1"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dirty="0">
              <a:ln>
                <a:noFill/>
              </a:ln>
              <a:solidFill>
                <a:schemeClr val="tx1"/>
              </a:solidFill>
              <a:effectLst/>
              <a:uLnTx/>
              <a:uFillTx/>
              <a:latin typeface="Gulim" pitchFamily="34" charset="-127"/>
              <a:ea typeface="Gulim" pitchFamily="34" charset="-127"/>
              <a:cs typeface="+mn-cs"/>
            </a:endParaRPr>
          </a:p>
        </p:txBody>
      </p:sp>
      <p:sp>
        <p:nvSpPr>
          <p:cNvPr id="117764" name="灯片编号占位符 3"/>
          <p:cNvSpPr txBox="1">
            <a:spLocks noGrp="1"/>
          </p:cNvSpPr>
          <p:nvPr>
            <p:ph type="sldNum" sz="quarter"/>
          </p:nvPr>
        </p:nvSpPr>
        <p:spPr>
          <a:xfrm>
            <a:off x="3849688" y="9428163"/>
            <a:ext cx="2946400" cy="496887"/>
          </a:xfrm>
          <a:prstGeom prst="rect">
            <a:avLst/>
          </a:prstGeom>
          <a:noFill/>
          <a:ln w="9525">
            <a:noFill/>
          </a:ln>
        </p:spPr>
        <p:txBody>
          <a:bodyPr anchor="b" anchorCtr="0"/>
          <a:lstStyle/>
          <a:p>
            <a:pPr lvl="0" algn="r" eaLnBrk="1" hangingPunct="1"/>
            <a:fld id="{9A0DB2DC-4C9A-4742-B13C-FB6460FD3503}" type="slidenum">
              <a:rPr lang="en-US" altLang="en-US" sz="1200" dirty="0">
                <a:latin typeface="Arial" panose="020B0604020202020204" pitchFamily="34" charset="0"/>
                <a:ea typeface="Gulim" pitchFamily="34" charset="-127"/>
              </a:rPr>
              <a:t>64</a:t>
            </a:fld>
            <a:endParaRPr lang="en-US" altLang="en-US" sz="1200" dirty="0">
              <a:latin typeface="Arial" panose="020B0604020202020204" pitchFamily="34" charset="0"/>
              <a:ea typeface="Gulim" pitchFamily="34" charset="-127"/>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p:cNvSpPr>
            <a:spLocks noGrp="1" noRot="1" noChangeAspect="1" noTextEdit="1"/>
          </p:cNvSpPr>
          <p:nvPr>
            <p:ph type="sldImg"/>
          </p:nvPr>
        </p:nvSpPr>
        <p:spPr/>
      </p:sp>
      <p:sp>
        <p:nvSpPr>
          <p:cNvPr id="120835" name="备注占位符 2"/>
          <p:cNvSpPr>
            <a:spLocks noGrp="1"/>
          </p:cNvSpPr>
          <p:nvPr>
            <p:ph type="body"/>
          </p:nvPr>
        </p:nvSpPr>
        <p:spPr/>
        <p:txBody>
          <a:bodyPr wrap="square" lIns="91440" tIns="45720" rIns="91440" bIns="45720" anchor="t" anchorCtr="0"/>
          <a:lstStyle/>
          <a:p>
            <a:pPr lvl="0"/>
            <a:r>
              <a:rPr lang="en-US" altLang="zh-CN" dirty="0">
                <a:latin typeface="宋体" panose="02010600030101010101" pitchFamily="2" charset="-122"/>
                <a:ea typeface="宋体" panose="02010600030101010101" pitchFamily="2" charset="-122"/>
              </a:rPr>
              <a:t>1</a:t>
            </a:r>
            <a:r>
              <a:rPr lang="zh-CN" altLang="en-US" dirty="0">
                <a:latin typeface="宋体" panose="02010600030101010101" pitchFamily="2" charset="-122"/>
                <a:ea typeface="宋体" panose="02010600030101010101" pitchFamily="2" charset="-122"/>
              </a:rPr>
              <a:t>）安全交底 </a:t>
            </a:r>
            <a:r>
              <a:rPr lang="zh-CN" altLang="en-US" b="1" u="sng" dirty="0">
                <a:latin typeface="宋体" panose="02010600030101010101" pitchFamily="2" charset="-122"/>
                <a:ea typeface="宋体" panose="02010600030101010101" pitchFamily="2" charset="-122"/>
              </a:rPr>
              <a:t>作业现场负责人</a:t>
            </a:r>
            <a:r>
              <a:rPr lang="zh-CN" altLang="en-US" dirty="0">
                <a:latin typeface="宋体" panose="02010600030101010101" pitchFamily="2" charset="-122"/>
                <a:ea typeface="宋体" panose="02010600030101010101" pitchFamily="2" charset="-122"/>
              </a:rPr>
              <a:t>应对实施</a:t>
            </a:r>
            <a:r>
              <a:rPr lang="zh-CN" altLang="en-US" b="1" u="sng" dirty="0">
                <a:latin typeface="宋体" panose="02010600030101010101" pitchFamily="2" charset="-122"/>
                <a:ea typeface="宋体" panose="02010600030101010101" pitchFamily="2" charset="-122"/>
              </a:rPr>
              <a:t>作业的全体人员</a:t>
            </a:r>
            <a:r>
              <a:rPr lang="zh-CN" altLang="en-US" dirty="0">
                <a:latin typeface="宋体" panose="02010600030101010101" pitchFamily="2" charset="-122"/>
                <a:ea typeface="宋体" panose="02010600030101010101" pitchFamily="2" charset="-122"/>
              </a:rPr>
              <a:t>进行安全交底，告知</a:t>
            </a:r>
            <a:r>
              <a:rPr lang="zh-CN" altLang="en-US" b="1" u="sng" dirty="0">
                <a:latin typeface="宋体" panose="02010600030101010101" pitchFamily="2" charset="-122"/>
                <a:ea typeface="宋体" panose="02010600030101010101" pitchFamily="2" charset="-122"/>
              </a:rPr>
              <a:t>作业内容</a:t>
            </a:r>
            <a:r>
              <a:rPr lang="zh-CN" altLang="en-US" dirty="0">
                <a:latin typeface="宋体" panose="02010600030101010101" pitchFamily="2" charset="-122"/>
                <a:ea typeface="宋体" panose="02010600030101010101" pitchFamily="2" charset="-122"/>
              </a:rPr>
              <a:t>、作业过程 中可能存在的安全</a:t>
            </a:r>
            <a:r>
              <a:rPr lang="zh-CN" altLang="en-US" b="1" u="sng" dirty="0">
                <a:latin typeface="宋体" panose="02010600030101010101" pitchFamily="2" charset="-122"/>
                <a:ea typeface="宋体" panose="02010600030101010101" pitchFamily="2" charset="-122"/>
              </a:rPr>
              <a:t>风险</a:t>
            </a:r>
            <a:r>
              <a:rPr lang="zh-CN" altLang="en-US" dirty="0">
                <a:latin typeface="宋体" panose="02010600030101010101" pitchFamily="2" charset="-122"/>
                <a:ea typeface="宋体" panose="02010600030101010101" pitchFamily="2" charset="-122"/>
              </a:rPr>
              <a:t>、作业安全</a:t>
            </a:r>
            <a:r>
              <a:rPr lang="zh-CN" altLang="en-US" b="1" u="sng" dirty="0">
                <a:latin typeface="宋体" panose="02010600030101010101" pitchFamily="2" charset="-122"/>
                <a:ea typeface="宋体" panose="02010600030101010101" pitchFamily="2" charset="-122"/>
              </a:rPr>
              <a:t>要求</a:t>
            </a:r>
            <a:r>
              <a:rPr lang="zh-CN" altLang="en-US" dirty="0">
                <a:latin typeface="宋体" panose="02010600030101010101" pitchFamily="2" charset="-122"/>
                <a:ea typeface="宋体" panose="02010600030101010101" pitchFamily="2" charset="-122"/>
              </a:rPr>
              <a:t>和</a:t>
            </a:r>
            <a:r>
              <a:rPr lang="zh-CN" altLang="en-US" b="1" u="sng" dirty="0">
                <a:latin typeface="宋体" panose="02010600030101010101" pitchFamily="2" charset="-122"/>
                <a:ea typeface="宋体" panose="02010600030101010101" pitchFamily="2" charset="-122"/>
              </a:rPr>
              <a:t>应急处置措施</a:t>
            </a:r>
            <a:r>
              <a:rPr lang="zh-CN" altLang="en-US" dirty="0">
                <a:latin typeface="宋体" panose="02010600030101010101" pitchFamily="2" charset="-122"/>
                <a:ea typeface="宋体" panose="02010600030101010101" pitchFamily="2" charset="-122"/>
              </a:rPr>
              <a:t>等。交底后，交底人与被交底人</a:t>
            </a:r>
            <a:r>
              <a:rPr lang="zh-CN" altLang="en-US" b="1" u="sng" dirty="0">
                <a:latin typeface="宋体" panose="02010600030101010101" pitchFamily="2" charset="-122"/>
                <a:ea typeface="宋体" panose="02010600030101010101" pitchFamily="2" charset="-122"/>
              </a:rPr>
              <a:t>双方应签字确认</a:t>
            </a:r>
            <a:r>
              <a:rPr lang="zh-CN" altLang="en-US" dirty="0">
                <a:latin typeface="宋体" panose="02010600030101010101" pitchFamily="2" charset="-122"/>
                <a:ea typeface="宋体" panose="02010600030101010101" pitchFamily="2" charset="-122"/>
              </a:rPr>
              <a:t>。 </a:t>
            </a:r>
            <a:endParaRPr lang="en-US" altLang="zh-CN" dirty="0">
              <a:latin typeface="宋体" panose="02010600030101010101" pitchFamily="2" charset="-122"/>
              <a:ea typeface="宋体" panose="02010600030101010101" pitchFamily="2" charset="-122"/>
            </a:endParaRPr>
          </a:p>
          <a:p>
            <a:pPr lvl="0"/>
            <a:r>
              <a:rPr lang="en-US" altLang="zh-CN" dirty="0">
                <a:latin typeface="宋体" panose="02010600030101010101" pitchFamily="2" charset="-122"/>
                <a:ea typeface="宋体" panose="02010600030101010101" pitchFamily="2" charset="-122"/>
              </a:rPr>
              <a:t>2</a:t>
            </a:r>
            <a:r>
              <a:rPr lang="zh-CN" altLang="en-US" dirty="0">
                <a:latin typeface="宋体" panose="02010600030101010101" pitchFamily="2" charset="-122"/>
                <a:ea typeface="宋体" panose="02010600030101010101" pitchFamily="2" charset="-122"/>
              </a:rPr>
              <a:t>）作业前应对安全防护设备、个体防护用品、应急救援装备、作业设备和用具的 齐备性和安全性进行检查，发现问题应立即修复或更换。当有限空间可能为易燃易 爆环境时，设备和用具应符合防爆安全要求。</a:t>
            </a:r>
            <a:endParaRPr lang="en-US" altLang="zh-CN" dirty="0">
              <a:latin typeface="宋体" panose="02010600030101010101" pitchFamily="2" charset="-122"/>
              <a:ea typeface="宋体" panose="02010600030101010101" pitchFamily="2" charset="-122"/>
            </a:endParaRPr>
          </a:p>
          <a:p>
            <a:pPr lvl="0"/>
            <a:r>
              <a:rPr lang="en-US" altLang="zh-CN" dirty="0">
                <a:latin typeface="宋体" panose="02010600030101010101" pitchFamily="2" charset="-122"/>
                <a:ea typeface="宋体" panose="02010600030101010101" pitchFamily="2" charset="-122"/>
              </a:rPr>
              <a:t>3</a:t>
            </a:r>
            <a:r>
              <a:rPr lang="zh-CN" altLang="en-US" dirty="0">
                <a:latin typeface="宋体" panose="02010600030101010101" pitchFamily="2" charset="-122"/>
                <a:ea typeface="宋体" panose="02010600030101010101" pitchFamily="2" charset="-122"/>
              </a:rPr>
              <a:t>）应在作业现场设置围挡，封闭作业区域，并在进出口周边显著位置设置安全警示标志或安全告知牌。夜间作业应设置警示灯，人员应穿着高可视警示服。</a:t>
            </a:r>
            <a:endParaRPr lang="en-US" altLang="zh-CN" dirty="0">
              <a:latin typeface="宋体" panose="02010600030101010101" pitchFamily="2" charset="-122"/>
              <a:ea typeface="宋体" panose="02010600030101010101" pitchFamily="2" charset="-122"/>
            </a:endParaRPr>
          </a:p>
          <a:p>
            <a:pPr lvl="0"/>
            <a:r>
              <a:rPr lang="en-US" altLang="zh-CN" dirty="0">
                <a:latin typeface="宋体" panose="02010600030101010101" pitchFamily="2" charset="-122"/>
                <a:ea typeface="宋体" panose="02010600030101010101" pitchFamily="2" charset="-122"/>
              </a:rPr>
              <a:t>4</a:t>
            </a:r>
            <a:r>
              <a:rPr lang="zh-CN" altLang="en-US" dirty="0">
                <a:latin typeface="宋体" panose="02010600030101010101" pitchFamily="2" charset="-122"/>
                <a:ea typeface="宋体" panose="02010600030101010101" pitchFamily="2" charset="-122"/>
              </a:rPr>
              <a:t>、作业人员站在有限空间外上风侧，打开进出口进行自然通风。 可能存在爆炸危险的，开启时应采取防爆措施；若受进出口周边区域限制，作业人 员开启时可能接触有限空间内涌出的有毒有害气体的，应佩戴相应的呼吸防护用品。</a:t>
            </a:r>
            <a:endParaRPr lang="en-US" altLang="zh-CN" dirty="0">
              <a:latin typeface="宋体" panose="02010600030101010101" pitchFamily="2" charset="-122"/>
              <a:ea typeface="宋体" panose="02010600030101010101" pitchFamily="2" charset="-122"/>
            </a:endParaRPr>
          </a:p>
          <a:p>
            <a:pPr lvl="0"/>
            <a:r>
              <a:rPr lang="en-US" altLang="zh-CN" dirty="0">
                <a:latin typeface="宋体" panose="02010600030101010101" pitchFamily="2" charset="-122"/>
                <a:ea typeface="宋体" panose="02010600030101010101" pitchFamily="2" charset="-122"/>
              </a:rPr>
              <a:t>5</a:t>
            </a:r>
            <a:r>
              <a:rPr lang="zh-CN" altLang="en-US" dirty="0">
                <a:latin typeface="宋体" panose="02010600030101010101" pitchFamily="2" charset="-122"/>
                <a:ea typeface="宋体" panose="02010600030101010101" pitchFamily="2" charset="-122"/>
              </a:rPr>
              <a:t>、安全隔离存在可能危及有限空间作业安全的设备设施、物料及能源时，应采取封闭、封堵、 切断能源等可靠 的隔离（隔断）措施，并上锁挂牌或设专人看管，防止无关人员意外 开启或移除隔离设施。</a:t>
            </a:r>
            <a:endParaRPr lang="zh-CN" altLang="en-US" dirty="0"/>
          </a:p>
        </p:txBody>
      </p:sp>
      <p:sp>
        <p:nvSpPr>
          <p:cNvPr id="120836" name="灯片编号占位符 3"/>
          <p:cNvSpPr txBox="1">
            <a:spLocks noGrp="1"/>
          </p:cNvSpPr>
          <p:nvPr>
            <p:ph type="sldNum" sz="quarter"/>
          </p:nvPr>
        </p:nvSpPr>
        <p:spPr>
          <a:xfrm>
            <a:off x="3849688" y="9428163"/>
            <a:ext cx="2946400" cy="496887"/>
          </a:xfrm>
          <a:prstGeom prst="rect">
            <a:avLst/>
          </a:prstGeom>
          <a:noFill/>
          <a:ln w="9525">
            <a:noFill/>
          </a:ln>
        </p:spPr>
        <p:txBody>
          <a:bodyPr anchor="b" anchorCtr="0"/>
          <a:lstStyle/>
          <a:p>
            <a:pPr lvl="0" algn="r" eaLnBrk="1" hangingPunct="1"/>
            <a:fld id="{9A0DB2DC-4C9A-4742-B13C-FB6460FD3503}" type="slidenum">
              <a:rPr lang="en-US" altLang="en-US" sz="1200" dirty="0">
                <a:latin typeface="Arial" panose="020B0604020202020204" pitchFamily="34" charset="0"/>
                <a:ea typeface="Gulim" pitchFamily="34" charset="-127"/>
              </a:rPr>
              <a:t>65</a:t>
            </a:fld>
            <a:endParaRPr lang="en-US" altLang="en-US" sz="1200" dirty="0">
              <a:latin typeface="Arial" panose="020B0604020202020204" pitchFamily="34" charset="0"/>
              <a:ea typeface="Gulim" pitchFamily="34" charset="-127"/>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幻灯片图像占位符 1"/>
          <p:cNvSpPr>
            <a:spLocks noGrp="1" noRot="1" noChangeAspect="1" noTextEdit="1"/>
          </p:cNvSpPr>
          <p:nvPr>
            <p:ph type="sldImg"/>
          </p:nvPr>
        </p:nvSpPr>
        <p:spPr/>
      </p:sp>
      <p:sp>
        <p:nvSpPr>
          <p:cNvPr id="89091" name="备注占位符 2"/>
          <p:cNvSpPr>
            <a:spLocks noGrp="1"/>
          </p:cNvSpPr>
          <p:nvPr>
            <p:ph type="body" idx="1"/>
          </p:nvPr>
        </p:nvSpPr>
        <p:spPr/>
        <p:txBody>
          <a:bodyPr wrap="square" lIns="91440" tIns="45720" rIns="91440" bIns="45720" numCol="1" anchor="t" anchorCtr="0" compatLnSpc="1"/>
          <a:lstStyle/>
          <a:p>
            <a:pPr marL="0" marR="0" lvl="0" indent="0" algn="l" defTabSz="914400" rtl="0" eaLnBrk="0" fontAlgn="base" latinLnBrk="1" hangingPunct="0">
              <a:lnSpc>
                <a:spcPct val="100000"/>
              </a:lnSpc>
              <a:spcBef>
                <a:spcPct val="30000"/>
              </a:spcBef>
              <a:spcAft>
                <a:spcPct val="0"/>
              </a:spcAft>
              <a:buClrTx/>
              <a:buSzTx/>
              <a:buFontTx/>
              <a:buNone/>
              <a:defRPr/>
            </a:pPr>
            <a:r>
              <a:rPr kumimoji="0" lang="en-US" altLang="zh-CN" sz="1200" b="0" i="0" u="none"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rPr>
              <a:t>1</a:t>
            </a:r>
            <a:r>
              <a:rPr kumimoji="0" lang="zh-CN" altLang="en-US" sz="1200" b="0" i="0" u="none"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rPr>
              <a:t>）</a:t>
            </a:r>
            <a:r>
              <a:rPr kumimoji="0" lang="zh-CN" altLang="en-US" sz="1200" b="1" i="0" u="none" strike="noStrike" kern="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sym typeface="+mn-ea"/>
              </a:rPr>
              <a:t>初始气体检测 作业前应在有限空间外上风侧，使用泵吸式气体检测报警仪对有限空间内气体 进行检测。有限空间内仍存在未清除的积水、积泥或物料残渣时，应先在有限空间 外利用工具进行充分搅动，使有毒有害气体充分释放。检测应从出入口开始，沿人 员进入有限空间的方向进行。垂直方向的检测由上至下，至少进行上、中、下三点 检测（图 </a:t>
            </a:r>
            <a:r>
              <a:rPr kumimoji="0" lang="en-US" altLang="zh-CN" sz="1200" b="1" i="0" u="none" strike="noStrike" kern="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sym typeface="+mn-ea"/>
              </a:rPr>
              <a:t>4-5</a:t>
            </a:r>
            <a:r>
              <a:rPr kumimoji="0" lang="zh-CN" altLang="en-US" sz="1200" b="1" i="0" u="none" strike="noStrike" kern="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sym typeface="+mn-ea"/>
              </a:rPr>
              <a:t>），水平方向的检测由近至远，至少进行进出口近端点和远端点两点检 测。 图 </a:t>
            </a:r>
            <a:r>
              <a:rPr kumimoji="0" lang="en-US" altLang="zh-CN" sz="1200" b="1" i="0" u="none" strike="noStrike" kern="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sym typeface="+mn-ea"/>
              </a:rPr>
              <a:t>4-5 </a:t>
            </a:r>
            <a:r>
              <a:rPr kumimoji="0" lang="zh-CN" altLang="en-US" sz="1200" b="1" i="0" u="none" strike="noStrike" kern="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sym typeface="+mn-ea"/>
              </a:rPr>
              <a:t>垂直方向气体检测 作业前应根据有限空间内可能存在的气体种类进行有针对性检测，但应至少检测 氧气、可燃气体、硫化氢和一氧化碳。当有限空间内气体环境复杂，作业单位不具 备检测能力时，应委托具有相应检测能力的单位进行检测。 检测人员应当记录检测的时间、地点、气体种类、浓度等信息，并在检测记录 表（示例参见附录 </a:t>
            </a:r>
            <a:r>
              <a:rPr kumimoji="0" lang="en-US" altLang="zh-CN" sz="1200" b="1" i="0" u="none" strike="noStrike" kern="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sym typeface="+mn-ea"/>
              </a:rPr>
              <a:t>4</a:t>
            </a:r>
            <a:r>
              <a:rPr kumimoji="0" lang="zh-CN" altLang="en-US" sz="1200" b="1" i="0" u="none" strike="noStrike" kern="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sym typeface="+mn-ea"/>
              </a:rPr>
              <a:t>）上签字。 有限空间内气体浓度检测合格后方可作业。</a:t>
            </a:r>
            <a:endParaRPr kumimoji="0" lang="zh-CN" altLang="en-US" sz="1200" b="0" i="0" u="none" strike="noStrike" kern="1200" cap="none" spc="0" normalizeH="0" baseline="0" noProof="1">
              <a:ln>
                <a:noFill/>
              </a:ln>
              <a:solidFill>
                <a:schemeClr val="tx1"/>
              </a:solidFill>
              <a:effectLst/>
              <a:uLnTx/>
              <a:uFillTx/>
              <a:latin typeface="Gulim" pitchFamily="34" charset="-127"/>
              <a:ea typeface="Gulim" pitchFamily="34" charset="-127"/>
              <a:cs typeface="+mn-cs"/>
            </a:endParaRPr>
          </a:p>
        </p:txBody>
      </p:sp>
      <p:sp>
        <p:nvSpPr>
          <p:cNvPr id="122884" name="灯片编号占位符 3"/>
          <p:cNvSpPr txBox="1">
            <a:spLocks noGrp="1"/>
          </p:cNvSpPr>
          <p:nvPr>
            <p:ph type="sldNum" sz="quarter"/>
          </p:nvPr>
        </p:nvSpPr>
        <p:spPr>
          <a:xfrm>
            <a:off x="3849688" y="9428163"/>
            <a:ext cx="2946400" cy="496887"/>
          </a:xfrm>
          <a:prstGeom prst="rect">
            <a:avLst/>
          </a:prstGeom>
          <a:noFill/>
          <a:ln w="9525">
            <a:noFill/>
          </a:ln>
        </p:spPr>
        <p:txBody>
          <a:bodyPr anchor="b" anchorCtr="0"/>
          <a:lstStyle/>
          <a:p>
            <a:pPr lvl="0" algn="r" eaLnBrk="1" hangingPunct="1"/>
            <a:fld id="{9A0DB2DC-4C9A-4742-B13C-FB6460FD3503}" type="slidenum">
              <a:rPr lang="en-US" altLang="en-US" sz="1200" dirty="0">
                <a:latin typeface="Arial" panose="020B0604020202020204" pitchFamily="34" charset="0"/>
                <a:ea typeface="Gulim" pitchFamily="34" charset="-127"/>
              </a:rPr>
              <a:t>66</a:t>
            </a:fld>
            <a:endParaRPr lang="en-US" altLang="en-US" sz="1200" dirty="0">
              <a:latin typeface="Arial" panose="020B0604020202020204" pitchFamily="34" charset="0"/>
              <a:ea typeface="Gulim" pitchFamily="34" charset="-127"/>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幻灯片图像占位符 1"/>
          <p:cNvSpPr>
            <a:spLocks noGrp="1" noRot="1" noChangeAspect="1" noTextEdit="1"/>
          </p:cNvSpPr>
          <p:nvPr>
            <p:ph type="sldImg"/>
          </p:nvPr>
        </p:nvSpPr>
        <p:spPr/>
      </p:sp>
      <p:sp>
        <p:nvSpPr>
          <p:cNvPr id="134147" name="文本占位符 2"/>
          <p:cNvSpPr>
            <a:spLocks noGrp="1"/>
          </p:cNvSpPr>
          <p:nvPr>
            <p:ph type="body"/>
          </p:nvPr>
        </p:nvSpPr>
        <p:spPr/>
        <p:txBody>
          <a:bodyPr wrap="square" lIns="91440" tIns="45720" rIns="91440" bIns="45720" anchor="t" anchorCtr="0"/>
          <a:lstStyle/>
          <a:p>
            <a:pPr lvl="0"/>
            <a:r>
              <a:rPr lang="zh-CN" altLang="en-US" dirty="0"/>
              <a:t>作业期间发生下列情况之一时，作业人员应立即中断作业，撤离有限空间： （1）作业人员出现身体不适。 （2）安全防护设备或个体防护用品失效。 （3）气体检测报警仪报警。 （4）监护人员或作业现场负责人下达撤离命令。 （5）其他可能危及安全的情况。</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ChangeArrowheads="1" noTextEdit="1"/>
          </p:cNvSpPr>
          <p:nvPr>
            <p:ph type="sldImg" idx="4294967295"/>
          </p:nvPr>
        </p:nvSpPr>
        <p:spPr/>
      </p:sp>
      <p:sp>
        <p:nvSpPr>
          <p:cNvPr id="66563" name="文本占位符 2"/>
          <p:cNvSpPr>
            <a:spLocks noGrp="1" noChangeArrowheads="1"/>
          </p:cNvSpPr>
          <p:nvPr>
            <p:ph type="body" idx="4294967295"/>
          </p:nvPr>
        </p:nvSpPr>
        <p:spPr/>
        <p:txBody>
          <a:bodyPr/>
          <a:lstStyle/>
          <a:p>
            <a:r>
              <a:rPr lang="zh-CN" altLang="en-US" smtClean="0"/>
              <a:t>1.二氧化碳（CO2） 二氧化碳是引发有限空间环境缺氧最常见的物质。其来源主要为空气中本身存在的 二氧化碳，以及在生产过程中作为原料使用以及有机物分解、发酵等产生的二氧化碳。 当二氧化碳含量超过一定浓度时，人的呼吸会受影响。吸入高浓度二氧化碳时，几秒内 人会迅速昏迷倒下，更严重者会出现呼吸、心跳停止及休克，甚至死亡。</a:t>
            </a:r>
          </a:p>
          <a:p>
            <a:r>
              <a:rPr lang="zh-CN" altLang="en-US" smtClean="0"/>
              <a:t> 2.甲烷（CH4） 甲烷是天然气和沼气的主要成分，既是易燃易爆气体，也是一种单纯性窒息气体。 甲烷的来源主要为有机物分解和天然气管道泄漏。甲烷的爆炸极限为 5.0%～15.0%。当 空气中甲烷浓度达 25%～30%时，可引起头痛、头晕、乏力、注意力不集中、呼吸和心 跳加速等，若不及时远离，可致人窒息死亡。甲烷燃烧产物为一氧化碳和二氧化碳，也 可引起中毒或缺氧。3.氮气（N2） 氮气是空气的主要成分，其化学性质不活泼，常用作保护气防止物体暴露于空气中 被氧化，或用作工业上的清洗剂置换设备中的危险有害气体等。常压下氮气无毒，当作</a:t>
            </a:r>
          </a:p>
          <a:p>
            <a:r>
              <a:rPr lang="zh-CN" altLang="en-US" smtClean="0"/>
              <a:t>业环境中氮气浓度增高，可引起单纯性缺氧窒息。吸入高浓度氮气，人会迅速昏迷、因 呼吸和心跳停止而死亡。</a:t>
            </a:r>
          </a:p>
          <a:p>
            <a:r>
              <a:rPr lang="zh-CN" altLang="en-US" smtClean="0"/>
              <a:t> 4.氩气（Ar） 氩气是一种无色无味的惰性气体，作为保护气被广泛用于工业生产领域，通常用于 焊接过程中防止焊接件被空气氧化或氮化。常压下氩气无毒，当作业环境中氩气浓度增 高，会引发人单纯性缺氧窒息。氩气含量达到 75%以上时可在数分钟内导致人员窒息死 亡。液态氩可致皮肤冻伤，眼部接触可引起炎症。</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幻灯片图像占位符 1"/>
          <p:cNvSpPr>
            <a:spLocks noGrp="1" noRot="1" noChangeAspect="1" noTextEdit="1"/>
          </p:cNvSpPr>
          <p:nvPr>
            <p:ph type="sldImg"/>
          </p:nvPr>
        </p:nvSpPr>
        <p:spPr/>
      </p:sp>
      <p:sp>
        <p:nvSpPr>
          <p:cNvPr id="137219" name="文本占位符 2"/>
          <p:cNvSpPr>
            <a:spLocks noGrp="1"/>
          </p:cNvSpPr>
          <p:nvPr>
            <p:ph type="body"/>
          </p:nvPr>
        </p:nvSpPr>
        <p:spPr/>
        <p:txBody>
          <a:bodyPr wrap="square" lIns="91440" tIns="45720" rIns="91440" bIns="45720" anchor="t" anchorCtr="0"/>
          <a:lstStyle/>
          <a:p>
            <a:pPr lvl="0"/>
            <a:r>
              <a:rPr lang="zh-CN" altLang="en-US" dirty="0"/>
              <a:t>作业期间发生下列情况之一时，作业人员应立即中断作业，撤离有限空间： （1）作业人员出现身体不适。 （2）安全防护设备或个体防护用品失效。 （3）气体检测报警仪报警。 （4）监护人员或作业现场负责人下达撤离命令。 （5）其他可能危及安全的情况。</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管理方面的考评、咨询应是每一个考评咨询人员的基本功，大家也非常熟悉，</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有毒有害气体场所</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幻灯片图像占位符 1"/>
          <p:cNvSpPr>
            <a:spLocks noGrp="1" noRot="1" noChangeAspect="1" noTextEdit="1"/>
          </p:cNvSpPr>
          <p:nvPr>
            <p:ph type="sldImg"/>
          </p:nvPr>
        </p:nvSpPr>
        <p:spPr/>
      </p:sp>
      <p:sp>
        <p:nvSpPr>
          <p:cNvPr id="144387" name="文本占位符 2"/>
          <p:cNvSpPr>
            <a:spLocks noGrp="1"/>
          </p:cNvSpPr>
          <p:nvPr>
            <p:ph type="body"/>
          </p:nvPr>
        </p:nvSpPr>
        <p:spPr/>
        <p:txBody>
          <a:bodyPr wrap="square" lIns="91440" tIns="45720" rIns="91440" bIns="45720" anchor="t" anchorCtr="0"/>
          <a:lstStyle/>
          <a:p>
            <a:pPr lvl="0"/>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buNone/>
            </a:pPr>
            <a:r>
              <a:rPr lang="zh-CN" altLang="en-US" sz="1200" b="1" dirty="0" smtClean="0">
                <a:latin typeface="宋体" panose="02010600030101010101" pitchFamily="2" charset="-122"/>
                <a:ea typeface="宋体" panose="02010600030101010101" pitchFamily="2" charset="-122"/>
                <a:cs typeface="宋体" panose="02010600030101010101" pitchFamily="2" charset="-122"/>
              </a:rPr>
              <a:t>操作失误：宁波江宁化工有限公司“8·7”较大事故，造成</a:t>
            </a:r>
            <a:r>
              <a:rPr lang="en-US" altLang="zh-CN" sz="1200" b="1" dirty="0" smtClean="0">
                <a:latin typeface="宋体" panose="02010600030101010101" pitchFamily="2" charset="-122"/>
                <a:ea typeface="宋体" panose="02010600030101010101" pitchFamily="2" charset="-122"/>
                <a:cs typeface="宋体" panose="02010600030101010101" pitchFamily="2" charset="-122"/>
              </a:rPr>
              <a:t>3</a:t>
            </a:r>
            <a:r>
              <a:rPr lang="zh-CN" altLang="en-US" sz="1200" b="1" dirty="0" smtClean="0">
                <a:latin typeface="宋体" panose="02010600030101010101" pitchFamily="2" charset="-122"/>
                <a:ea typeface="宋体" panose="02010600030101010101" pitchFamily="2" charset="-122"/>
                <a:cs typeface="宋体" panose="02010600030101010101" pitchFamily="2" charset="-122"/>
              </a:rPr>
              <a:t>人在反应器内氮气窒息死亡，就是把氮气阀门错当成压缩空气阀门打开，向反应器内通过氮气，造成现场进行探伤检测的</a:t>
            </a:r>
            <a:r>
              <a:rPr lang="en-US" altLang="zh-CN" sz="1200" b="1" dirty="0" smtClean="0">
                <a:latin typeface="宋体" panose="02010600030101010101" pitchFamily="2" charset="-122"/>
                <a:ea typeface="宋体" panose="02010600030101010101" pitchFamily="2" charset="-122"/>
                <a:cs typeface="宋体" panose="02010600030101010101" pitchFamily="2" charset="-122"/>
              </a:rPr>
              <a:t>3</a:t>
            </a:r>
            <a:r>
              <a:rPr lang="zh-CN" altLang="en-US" sz="1200" b="1" dirty="0" smtClean="0">
                <a:latin typeface="宋体" panose="02010600030101010101" pitchFamily="2" charset="-122"/>
                <a:ea typeface="宋体" panose="02010600030101010101" pitchFamily="2" charset="-122"/>
                <a:cs typeface="宋体" panose="02010600030101010101" pitchFamily="2" charset="-122"/>
              </a:rPr>
              <a:t>人窒息身亡。</a:t>
            </a:r>
            <a:endParaRPr lang="en-US" altLang="zh-CN" sz="1200" b="1" dirty="0" smtClean="0">
              <a:latin typeface="宋体" panose="02010600030101010101" pitchFamily="2" charset="-122"/>
              <a:ea typeface="宋体" panose="02010600030101010101" pitchFamily="2" charset="-122"/>
              <a:cs typeface="宋体" panose="02010600030101010101" pitchFamily="2" charset="-122"/>
            </a:endParaRPr>
          </a:p>
          <a:p>
            <a:pPr>
              <a:buNone/>
            </a:pPr>
            <a:r>
              <a:rPr lang="zh-CN" altLang="en-US" sz="1200" b="1" dirty="0" smtClean="0">
                <a:latin typeface="宋体" panose="02010600030101010101" pitchFamily="2" charset="-122"/>
                <a:ea typeface="宋体" panose="02010600030101010101" pitchFamily="2" charset="-122"/>
                <a:cs typeface="宋体" panose="02010600030101010101" pitchFamily="2" charset="-122"/>
              </a:rPr>
              <a:t>设备故障：中金石化的事故。海利加氢流化床列管泄漏氢气窜入蒸汽系统。</a:t>
            </a:r>
            <a:endParaRPr lang="en-US" altLang="zh-CN" sz="1200" b="1" dirty="0" smtClean="0">
              <a:latin typeface="宋体" panose="02010600030101010101" pitchFamily="2" charset="-122"/>
              <a:ea typeface="宋体" panose="02010600030101010101" pitchFamily="2" charset="-122"/>
              <a:cs typeface="宋体" panose="02010600030101010101" pitchFamily="2" charset="-122"/>
            </a:endParaRPr>
          </a:p>
          <a:p>
            <a:pPr>
              <a:buNone/>
            </a:pPr>
            <a:endParaRPr lang="zh-CN" altLang="en-US" sz="1200" b="1" dirty="0">
              <a:latin typeface="宋体" panose="02010600030101010101" pitchFamily="2" charset="-122"/>
              <a:ea typeface="宋体" panose="02010600030101010101" pitchFamily="2" charset="-122"/>
              <a:cs typeface="宋体" panose="02010600030101010101" pitchFamily="2" charset="-122"/>
            </a:endParaRPr>
          </a:p>
        </p:txBody>
      </p:sp>
      <p:sp>
        <p:nvSpPr>
          <p:cNvPr id="4" name="灯片编号占位符 3"/>
          <p:cNvSpPr>
            <a:spLocks noGrp="1"/>
          </p:cNvSpPr>
          <p:nvPr>
            <p:ph type="sldNum" sz="quarter" idx="10"/>
          </p:nvPr>
        </p:nvSpPr>
        <p:spPr/>
        <p:txBody>
          <a:bodyPr/>
          <a:lstStyle/>
          <a:p>
            <a:fld id="{047B7CF1-4C57-43BE-B37A-A35FB238A310}" type="slidenum">
              <a:rPr lang="zh-CN" altLang="en-US" smtClean="0"/>
              <a:t>17</a:t>
            </a:fld>
            <a:endParaRPr lang="zh-CN" altLang="en-US"/>
          </a:p>
        </p:txBody>
      </p:sp>
    </p:spTree>
    <p:extLst>
      <p:ext uri="{BB962C8B-B14F-4D97-AF65-F5344CB8AC3E}">
        <p14:creationId xmlns:p14="http://schemas.microsoft.com/office/powerpoint/2010/main" val="1765034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海利化工：苯进入混酸罐发生爆炸事故。</a:t>
            </a:r>
            <a:endParaRPr lang="zh-CN" altLang="en-US" dirty="0"/>
          </a:p>
        </p:txBody>
      </p:sp>
      <p:sp>
        <p:nvSpPr>
          <p:cNvPr id="4" name="灯片编号占位符 3"/>
          <p:cNvSpPr>
            <a:spLocks noGrp="1"/>
          </p:cNvSpPr>
          <p:nvPr>
            <p:ph type="sldNum" sz="quarter" idx="10"/>
          </p:nvPr>
        </p:nvSpPr>
        <p:spPr/>
        <p:txBody>
          <a:bodyPr/>
          <a:lstStyle/>
          <a:p>
            <a:fld id="{047B7CF1-4C57-43BE-B37A-A35FB238A310}" type="slidenum">
              <a:rPr lang="zh-CN" altLang="en-US" smtClean="0"/>
              <a:t>18</a:t>
            </a:fld>
            <a:endParaRPr lang="zh-CN" altLang="en-US"/>
          </a:p>
        </p:txBody>
      </p:sp>
    </p:spTree>
    <p:extLst>
      <p:ext uri="{BB962C8B-B14F-4D97-AF65-F5344CB8AC3E}">
        <p14:creationId xmlns:p14="http://schemas.microsoft.com/office/powerpoint/2010/main" val="4098416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生产作业场所中散发、排放有毒有害气体的设备设施的位置。</a:t>
            </a:r>
            <a:endParaRPr lang="zh-CN" altLang="en-US" dirty="0"/>
          </a:p>
        </p:txBody>
      </p:sp>
      <p:sp>
        <p:nvSpPr>
          <p:cNvPr id="4" name="灯片编号占位符 3"/>
          <p:cNvSpPr>
            <a:spLocks noGrp="1"/>
          </p:cNvSpPr>
          <p:nvPr>
            <p:ph type="sldNum" sz="quarter" idx="10"/>
          </p:nvPr>
        </p:nvSpPr>
        <p:spPr/>
        <p:txBody>
          <a:bodyPr/>
          <a:lstStyle/>
          <a:p>
            <a:fld id="{047B7CF1-4C57-43BE-B37A-A35FB238A310}" type="slidenum">
              <a:rPr lang="zh-CN" altLang="en-US" smtClean="0"/>
              <a:t>19</a:t>
            </a:fld>
            <a:endParaRPr lang="zh-CN" altLang="en-US"/>
          </a:p>
        </p:txBody>
      </p:sp>
    </p:spTree>
    <p:extLst>
      <p:ext uri="{BB962C8B-B14F-4D97-AF65-F5344CB8AC3E}">
        <p14:creationId xmlns:p14="http://schemas.microsoft.com/office/powerpoint/2010/main" val="675904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设备设施：应包括生产工艺设备、辅助设施如尾气处理设施、应急设施如事故吸收塔等。</a:t>
            </a:r>
            <a:endParaRPr lang="en-US" altLang="zh-CN" dirty="0" smtClean="0"/>
          </a:p>
          <a:p>
            <a:r>
              <a:rPr lang="zh-CN" altLang="en-US" dirty="0" smtClean="0"/>
              <a:t>选型：某企业的氩气窒息事故主要原因之一是氩气控制阀选用错误，用了气关阀门。左边事故，窒息性气体设计为地面排放。</a:t>
            </a:r>
            <a:endParaRPr lang="zh-CN" altLang="en-US" dirty="0"/>
          </a:p>
        </p:txBody>
      </p:sp>
      <p:sp>
        <p:nvSpPr>
          <p:cNvPr id="4" name="灯片编号占位符 3"/>
          <p:cNvSpPr>
            <a:spLocks noGrp="1"/>
          </p:cNvSpPr>
          <p:nvPr>
            <p:ph type="sldNum" sz="quarter" idx="10"/>
          </p:nvPr>
        </p:nvSpPr>
        <p:spPr/>
        <p:txBody>
          <a:bodyPr/>
          <a:lstStyle/>
          <a:p>
            <a:fld id="{047B7CF1-4C57-43BE-B37A-A35FB238A310}" type="slidenum">
              <a:rPr lang="zh-CN" altLang="en-US" smtClean="0"/>
              <a:t>20</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设备设施：应包括生产工艺设备、辅助设施如尾气处理设施、应急设施如事故吸收塔等。</a:t>
            </a:r>
            <a:endParaRPr lang="zh-CN" altLang="en-US" dirty="0"/>
          </a:p>
        </p:txBody>
      </p:sp>
      <p:sp>
        <p:nvSpPr>
          <p:cNvPr id="4" name="灯片编号占位符 3"/>
          <p:cNvSpPr>
            <a:spLocks noGrp="1"/>
          </p:cNvSpPr>
          <p:nvPr>
            <p:ph type="sldNum" sz="quarter" idx="10"/>
          </p:nvPr>
        </p:nvSpPr>
        <p:spPr/>
        <p:txBody>
          <a:bodyPr/>
          <a:lstStyle/>
          <a:p>
            <a:fld id="{047B7CF1-4C57-43BE-B37A-A35FB238A310}" type="slidenum">
              <a:rPr lang="zh-CN" altLang="en-US" smtClean="0"/>
              <a:t>21</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如评审企业有空分站，一定要关注吸风口与散发碳氢化合物设施的相互位置关系，这涉及到空分装置冷箱和液氧中的碳氢化合物的含量，事关空分的生产安全问题。其他装置与设施的相互关系大家庆综合考虑，特别是园区内的企业，不单单是企业内部本身，可能涉及相邻企业之间的设施。</a:t>
            </a:r>
            <a:endParaRPr lang="zh-CN" altLang="en-US" dirty="0"/>
          </a:p>
        </p:txBody>
      </p:sp>
      <p:sp>
        <p:nvSpPr>
          <p:cNvPr id="4" name="灯片编号占位符 3"/>
          <p:cNvSpPr>
            <a:spLocks noGrp="1"/>
          </p:cNvSpPr>
          <p:nvPr>
            <p:ph type="sldNum" sz="quarter" idx="10"/>
          </p:nvPr>
        </p:nvSpPr>
        <p:spPr/>
        <p:txBody>
          <a:bodyPr/>
          <a:lstStyle/>
          <a:p>
            <a:fld id="{047B7CF1-4C57-43BE-B37A-A35FB238A310}" type="slidenum">
              <a:rPr lang="zh-CN" altLang="en-US" smtClean="0"/>
              <a:t>22</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如评审企业有空分站，一定要关注吸风口与散发碳氢化合物设施的相互位置关系，这涉及到空分装置冷箱和液氧中的碳氢化合物的含量，事关空分的生产安全问题。其他装置与设施的相互关系大家庆综合考虑，特别是园区内的企业，不单单是企业内部本身，可能涉及相邻企业之间的设施。</a:t>
            </a:r>
            <a:endParaRPr lang="zh-CN" altLang="en-US" dirty="0"/>
          </a:p>
        </p:txBody>
      </p:sp>
      <p:sp>
        <p:nvSpPr>
          <p:cNvPr id="4" name="灯片编号占位符 3"/>
          <p:cNvSpPr>
            <a:spLocks noGrp="1"/>
          </p:cNvSpPr>
          <p:nvPr>
            <p:ph type="sldNum" sz="quarter" idx="10"/>
          </p:nvPr>
        </p:nvSpPr>
        <p:spPr/>
        <p:txBody>
          <a:bodyPr/>
          <a:lstStyle/>
          <a:p>
            <a:fld id="{047B7CF1-4C57-43BE-B37A-A35FB238A310}" type="slidenum">
              <a:rPr lang="zh-CN" altLang="en-US" smtClean="0"/>
              <a:t>23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A05C6A3A-3756-4954-9334-CFF9C4C497F6}" type="datetimeFigureOut">
              <a:rPr lang="zh-CN" altLang="en-US" smtClean="0"/>
              <a:t>2021/11/8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161133F-1F3D-4EBA-BAC3-71445392B110}"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05C6A3A-3756-4954-9334-CFF9C4C497F6}" type="datetimeFigureOut">
              <a:rPr lang="zh-CN" altLang="en-US" smtClean="0"/>
              <a:t>2021/11/8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161133F-1F3D-4EBA-BAC3-71445392B110}"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05C6A3A-3756-4954-9334-CFF9C4C497F6}" type="datetimeFigureOut">
              <a:rPr lang="zh-CN" altLang="en-US" smtClean="0"/>
              <a:t>2021/11/8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161133F-1F3D-4EBA-BAC3-71445392B110}"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31804" y="115890"/>
            <a:ext cx="11233151" cy="536575"/>
          </a:xfr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sz="half" idx="1"/>
          </p:nvPr>
        </p:nvSpPr>
        <p:spPr>
          <a:xfrm>
            <a:off x="912284" y="1125540"/>
            <a:ext cx="5240868" cy="5327650"/>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p:nvPr>
        </p:nvSpPr>
        <p:spPr>
          <a:xfrm>
            <a:off x="6356352" y="1125540"/>
            <a:ext cx="5240868" cy="5327650"/>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页脚占位符 4"/>
          <p:cNvSpPr>
            <a:spLocks noGrp="1"/>
          </p:cNvSpPr>
          <p:nvPr>
            <p:ph type="ftr"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rPr>
              <a:t>www.themegallery.com</a:t>
            </a:r>
          </a:p>
        </p:txBody>
      </p:sp>
      <p:sp>
        <p:nvSpPr>
          <p:cNvPr id="6" name="灯片编号占位符 5"/>
          <p:cNvSpPr>
            <a:spLocks noGrp="1"/>
          </p:cNvSpPr>
          <p:nvPr>
            <p:ph type="sldNum"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fld id="{87AA23D0-9833-43C2-8E79-C2E0A4B83D15}" type="slidenum">
              <a:rPr kumimoji="0" lang="ko-KR" altLang="en-US" sz="1200" b="1" i="0" u="none" strike="noStrike" kern="1200" cap="none" spc="0" normalizeH="0" baseline="0" noProof="1">
                <a:ln>
                  <a:noFill/>
                </a:ln>
                <a:solidFill>
                  <a:schemeClr val="tx1"/>
                </a:solidFill>
                <a:effectLst/>
                <a:uLnTx/>
                <a:uFillTx/>
                <a:latin typeface="Verdana" panose="020B0604030504040204" pitchFamily="34" charset="0"/>
                <a:ea typeface="Gulim" pitchFamily="34" charset="-127"/>
                <a:cs typeface="+mn-cs"/>
              </a:rPr>
              <a:t>‹#›</a:t>
            </a:fld>
            <a:endParaRPr kumimoji="0" lang="ko-KR" altLang="en-US" sz="1200" b="1" i="0" u="none" strike="noStrike" kern="1200" cap="none" spc="0" normalizeH="0" baseline="0" noProof="1">
              <a:ln>
                <a:noFill/>
              </a:ln>
              <a:solidFill>
                <a:schemeClr val="tx1"/>
              </a:solidFill>
              <a:effectLst/>
              <a:uLnTx/>
              <a:uFillTx/>
              <a:latin typeface="Verdana" panose="020B0604030504040204" pitchFamily="34" charset="0"/>
              <a:ea typeface="Gulim" pitchFamily="34" charset="-127"/>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31805" y="115890"/>
            <a:ext cx="11233151" cy="6337300"/>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3" name="Rectangle 24"/>
          <p:cNvSpPr>
            <a:spLocks noGrp="1" noChangeArrowheads="1"/>
          </p:cNvSpPr>
          <p:nvPr>
            <p:ph type="ftr" sz="quarter" idx="10"/>
          </p:nvPr>
        </p:nvSpPr>
        <p:spPr>
          <a:ln/>
        </p:spPr>
        <p:txBody>
          <a:bodyPr/>
          <a:lstStyle>
            <a:lvl1pPr>
              <a:defRPr/>
            </a:lvl1pPr>
          </a:lstStyle>
          <a:p>
            <a:pPr>
              <a:defRPr/>
            </a:pPr>
            <a:r>
              <a:rPr lang="en-US" altLang="zh-CN"/>
              <a:t>www.themegallery.com</a:t>
            </a:r>
          </a:p>
        </p:txBody>
      </p:sp>
      <p:sp>
        <p:nvSpPr>
          <p:cNvPr id="4" name="Rectangle 25"/>
          <p:cNvSpPr>
            <a:spLocks noGrp="1" noChangeArrowheads="1"/>
          </p:cNvSpPr>
          <p:nvPr>
            <p:ph type="sldNum" sz="quarter" idx="11"/>
          </p:nvPr>
        </p:nvSpPr>
        <p:spPr>
          <a:ln/>
        </p:spPr>
        <p:txBody>
          <a:bodyPr/>
          <a:lstStyle>
            <a:lvl1pPr>
              <a:defRPr/>
            </a:lvl1pPr>
          </a:lstStyle>
          <a:p>
            <a:pPr>
              <a:defRPr/>
            </a:pPr>
            <a:fld id="{B6DCCE43-444A-4277-87EB-B5EE954557D1}" type="slidenum">
              <a:rPr lang="ko-KR" altLang="en-US"/>
              <a:pPr>
                <a:defRPr/>
              </a:pPr>
              <a:t>‹#›</a:t>
            </a:fld>
            <a:endParaRPr lang="ko-KR" altLang="en-US"/>
          </a:p>
        </p:txBody>
      </p:sp>
    </p:spTree>
    <p:extLst>
      <p:ext uri="{BB962C8B-B14F-4D97-AF65-F5344CB8AC3E}">
        <p14:creationId xmlns:p14="http://schemas.microsoft.com/office/powerpoint/2010/main" val="33740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05C6A3A-3756-4954-9334-CFF9C4C497F6}" type="datetimeFigureOut">
              <a:rPr lang="zh-CN" altLang="en-US" smtClean="0"/>
              <a:t>2021/11/8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161133F-1F3D-4EBA-BAC3-71445392B110}"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fld id="{A05C6A3A-3756-4954-9334-CFF9C4C497F6}" type="datetimeFigureOut">
              <a:rPr lang="zh-CN" altLang="en-US" smtClean="0"/>
              <a:t>2021/11/8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161133F-1F3D-4EBA-BAC3-71445392B110}"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A05C6A3A-3756-4954-9334-CFF9C4C497F6}" type="datetimeFigureOut">
              <a:rPr lang="zh-CN" altLang="en-US" smtClean="0"/>
              <a:t>2021/11/8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161133F-1F3D-4EBA-BAC3-71445392B110}"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A05C6A3A-3756-4954-9334-CFF9C4C497F6}" type="datetimeFigureOut">
              <a:rPr lang="zh-CN" altLang="en-US" smtClean="0"/>
              <a:t>2021/11/8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161133F-1F3D-4EBA-BAC3-71445392B110}"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A05C6A3A-3756-4954-9334-CFF9C4C497F6}" type="datetimeFigureOut">
              <a:rPr lang="zh-CN" altLang="en-US" smtClean="0"/>
              <a:t>2021/11/8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161133F-1F3D-4EBA-BAC3-71445392B110}"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05C6A3A-3756-4954-9334-CFF9C4C497F6}" type="datetimeFigureOut">
              <a:rPr lang="zh-CN" altLang="en-US" smtClean="0"/>
              <a:t>2021/11/8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161133F-1F3D-4EBA-BAC3-71445392B110}"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A05C6A3A-3756-4954-9334-CFF9C4C497F6}" type="datetimeFigureOut">
              <a:rPr lang="zh-CN" altLang="en-US" smtClean="0"/>
              <a:t>2021/11/8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161133F-1F3D-4EBA-BAC3-71445392B110}"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A05C6A3A-3756-4954-9334-CFF9C4C497F6}" type="datetimeFigureOut">
              <a:rPr lang="zh-CN" altLang="en-US" smtClean="0"/>
              <a:t>2021/11/8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161133F-1F3D-4EBA-BAC3-71445392B110}"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87000">
              <a:schemeClr val="tx2">
                <a:lumMod val="20000"/>
                <a:lumOff val="80000"/>
              </a:schemeClr>
            </a:gs>
            <a:gs pos="99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5C6A3A-3756-4954-9334-CFF9C4C497F6}" type="datetimeFigureOut">
              <a:rPr lang="zh-CN" altLang="en-US" smtClean="0"/>
              <a:t>2021/11/8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61133F-1F3D-4EBA-BAC3-71445392B110}"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hyperlink" Target="&#26816;&#27979;&#21644;&#36890;&#39118;&#35201;&#27714;.docx" TargetMode="Externa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hyperlink" Target="GBZ2.1-2007&#12298;&#24037;&#20316;&#22330;&#25152;&#26377;&#23475;&#22240;&#32032;&#32844;&#19994;&#25509;&#35302;&#38480;&#20540;&#21270;&#23398;&#26377;&#23475;&#22240;&#32032;&#12299;.pdf" TargetMode="Externa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8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120775" y="578485"/>
            <a:ext cx="9599295" cy="2600960"/>
          </a:xfrm>
        </p:spPr>
        <p:txBody>
          <a:bodyPr>
            <a:noAutofit/>
          </a:bodyPr>
          <a:lstStyle/>
          <a:p>
            <a:pPr fontAlgn="auto">
              <a:lnSpc>
                <a:spcPct val="200000"/>
              </a:lnSpc>
              <a:spcBef>
                <a:spcPts val="1200"/>
              </a:spcBef>
              <a:spcAft>
                <a:spcPts val="1200"/>
              </a:spcAft>
            </a:pPr>
            <a:r>
              <a:rPr lang="zh-CN" altLang="en-US" sz="4000">
                <a:solidFill>
                  <a:srgbClr val="FF0000"/>
                </a:solidFill>
                <a:latin typeface="黑体" panose="02010609060101010101" pitchFamily="49" charset="-122"/>
                <a:ea typeface="黑体" panose="02010609060101010101" pitchFamily="49" charset="-122"/>
              </a:rPr>
              <a:t>有毒有害气体场所评审（咨询）工作</a:t>
            </a:r>
            <a:br>
              <a:rPr lang="zh-CN" altLang="en-US" sz="4000">
                <a:solidFill>
                  <a:srgbClr val="FF0000"/>
                </a:solidFill>
                <a:latin typeface="黑体" panose="02010609060101010101" pitchFamily="49" charset="-122"/>
                <a:ea typeface="黑体" panose="02010609060101010101" pitchFamily="49" charset="-122"/>
              </a:rPr>
            </a:br>
            <a:r>
              <a:rPr lang="zh-CN" altLang="en-US" sz="4000">
                <a:solidFill>
                  <a:srgbClr val="FF0000"/>
                </a:solidFill>
                <a:latin typeface="黑体" panose="02010609060101010101" pitchFamily="49" charset="-122"/>
                <a:ea typeface="黑体" panose="02010609060101010101" pitchFamily="49" charset="-122"/>
              </a:rPr>
              <a:t>应把握的重点</a:t>
            </a:r>
          </a:p>
        </p:txBody>
      </p:sp>
      <p:sp>
        <p:nvSpPr>
          <p:cNvPr id="4" name="文本框 3"/>
          <p:cNvSpPr txBox="1"/>
          <p:nvPr/>
        </p:nvSpPr>
        <p:spPr>
          <a:xfrm>
            <a:off x="1493520" y="4425315"/>
            <a:ext cx="8983980" cy="583565"/>
          </a:xfrm>
          <a:prstGeom prst="rect">
            <a:avLst/>
          </a:prstGeom>
          <a:noFill/>
        </p:spPr>
        <p:txBody>
          <a:bodyPr wrap="square" rtlCol="0">
            <a:spAutoFit/>
          </a:bodyPr>
          <a:lstStyle/>
          <a:p>
            <a:pPr algn="ctr"/>
            <a:r>
              <a:rPr lang="zh-CN" altLang="en-US" sz="3200" b="1">
                <a:latin typeface="华文新魏" panose="02010800040101010101" charset="-122"/>
                <a:ea typeface="华文新魏" panose="02010800040101010101" charset="-122"/>
                <a:cs typeface="华文新魏" panose="02010800040101010101" charset="-122"/>
              </a:rPr>
              <a:t>宁波国际投资咨询有限公司</a:t>
            </a:r>
            <a:r>
              <a:rPr lang="en-US" altLang="zh-CN" sz="3200" b="1">
                <a:latin typeface="华文新魏" panose="02010800040101010101" charset="-122"/>
                <a:ea typeface="华文新魏" panose="02010800040101010101" charset="-122"/>
                <a:cs typeface="华文新魏" panose="02010800040101010101" charset="-122"/>
              </a:rPr>
              <a:t>      </a:t>
            </a:r>
            <a:r>
              <a:rPr lang="zh-CN" altLang="en-US" sz="3200" b="1">
                <a:latin typeface="华文新魏" panose="02010800040101010101" charset="-122"/>
                <a:ea typeface="华文新魏" panose="02010800040101010101" charset="-122"/>
                <a:cs typeface="华文新魏" panose="02010800040101010101" charset="-122"/>
              </a:rPr>
              <a:t>杜昶</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标题 1"/>
          <p:cNvSpPr>
            <a:spLocks noGrp="1" noChangeArrowheads="1"/>
          </p:cNvSpPr>
          <p:nvPr>
            <p:ph type="title"/>
          </p:nvPr>
        </p:nvSpPr>
        <p:spPr>
          <a:xfrm>
            <a:off x="0" y="1"/>
            <a:ext cx="12192000" cy="822036"/>
          </a:xfrm>
          <a:solidFill>
            <a:schemeClr val="tx2">
              <a:lumMod val="40000"/>
              <a:lumOff val="60000"/>
            </a:schemeClr>
          </a:solidFill>
        </p:spPr>
        <p:txBody>
          <a:bodyPr/>
          <a:lstStyle/>
          <a:p>
            <a:pPr algn="ctr"/>
            <a:r>
              <a:rPr lang="zh-CN" altLang="en-US" sz="3600" dirty="0">
                <a:solidFill>
                  <a:srgbClr val="FF0000"/>
                </a:solidFill>
                <a:latin typeface="黑体" panose="02010609060101010101" pitchFamily="49" charset="-122"/>
                <a:ea typeface="黑体" panose="02010609060101010101" pitchFamily="49" charset="-122"/>
              </a:rPr>
              <a:t>二</a:t>
            </a:r>
            <a:r>
              <a:rPr lang="zh-CN" altLang="en-US" sz="3600" dirty="0" smtClean="0">
                <a:solidFill>
                  <a:srgbClr val="FF0000"/>
                </a:solidFill>
                <a:latin typeface="黑体" panose="02010609060101010101" pitchFamily="49" charset="-122"/>
                <a:ea typeface="黑体" panose="02010609060101010101" pitchFamily="49" charset="-122"/>
              </a:rPr>
              <a:t>、有毒有害气体场所</a:t>
            </a:r>
            <a:r>
              <a:rPr lang="zh-CN" altLang="en-US" sz="3600" dirty="0">
                <a:solidFill>
                  <a:srgbClr val="FF0000"/>
                </a:solidFill>
                <a:latin typeface="黑体" panose="02010609060101010101" pitchFamily="49" charset="-122"/>
                <a:ea typeface="黑体" panose="02010609060101010101" pitchFamily="49" charset="-122"/>
              </a:rPr>
              <a:t>风险辨识</a:t>
            </a:r>
          </a:p>
        </p:txBody>
      </p:sp>
      <p:sp>
        <p:nvSpPr>
          <p:cNvPr id="56323" name="内容占位符 2"/>
          <p:cNvSpPr>
            <a:spLocks noGrp="1" noChangeArrowheads="1"/>
          </p:cNvSpPr>
          <p:nvPr>
            <p:ph idx="1"/>
          </p:nvPr>
        </p:nvSpPr>
        <p:spPr>
          <a:xfrm>
            <a:off x="811530" y="1024255"/>
            <a:ext cx="4815205" cy="5261135"/>
          </a:xfrm>
        </p:spPr>
        <p:txBody>
          <a:bodyPr>
            <a:normAutofit/>
          </a:bodyPr>
          <a:lstStyle/>
          <a:p>
            <a:pPr marL="0" indent="0">
              <a:lnSpc>
                <a:spcPct val="150000"/>
              </a:lnSpc>
              <a:spcBef>
                <a:spcPts val="1200"/>
              </a:spcBef>
              <a:spcAft>
                <a:spcPts val="1800"/>
              </a:spcAft>
              <a:buNone/>
            </a:pPr>
            <a:r>
              <a:rPr lang="zh-CN" altLang="en-US" b="1" noProof="1" smtClean="0">
                <a:solidFill>
                  <a:srgbClr val="FF0000"/>
                </a:solidFill>
                <a:latin typeface="黑体" panose="02010609060101010101" pitchFamily="49" charset="-122"/>
                <a:ea typeface="黑体" panose="02010609060101010101" pitchFamily="49" charset="-122"/>
              </a:rPr>
              <a:t>（一）安全风险类别 </a:t>
            </a:r>
            <a:endParaRPr lang="en-US" altLang="zh-CN" b="1" noProof="1" smtClean="0">
              <a:solidFill>
                <a:srgbClr val="FF0000"/>
              </a:solidFill>
              <a:latin typeface="黑体" panose="02010609060101010101" pitchFamily="49" charset="-122"/>
              <a:ea typeface="黑体" panose="02010609060101010101" pitchFamily="49" charset="-122"/>
            </a:endParaRPr>
          </a:p>
          <a:p>
            <a:pPr marL="539750" indent="360045">
              <a:lnSpc>
                <a:spcPct val="160000"/>
              </a:lnSpc>
              <a:spcBef>
                <a:spcPts val="600"/>
              </a:spcBef>
              <a:spcAft>
                <a:spcPts val="600"/>
              </a:spcAft>
              <a:buFont typeface="Wingdings" panose="05000000000000000000" pitchFamily="2" charset="2"/>
              <a:buChar char="Ø"/>
            </a:pPr>
            <a:r>
              <a:rPr lang="zh-CN" altLang="en-US" noProof="1" smtClean="0">
                <a:solidFill>
                  <a:srgbClr val="000000"/>
                </a:solidFill>
              </a:rPr>
              <a:t>中毒</a:t>
            </a:r>
            <a:endParaRPr lang="en-US" altLang="zh-CN" noProof="1" smtClean="0">
              <a:solidFill>
                <a:srgbClr val="000000"/>
              </a:solidFill>
            </a:endParaRPr>
          </a:p>
          <a:p>
            <a:pPr marL="539750" indent="360045">
              <a:lnSpc>
                <a:spcPct val="160000"/>
              </a:lnSpc>
              <a:spcBef>
                <a:spcPts val="600"/>
              </a:spcBef>
              <a:spcAft>
                <a:spcPts val="600"/>
              </a:spcAft>
              <a:buFont typeface="Wingdings" panose="05000000000000000000" pitchFamily="2" charset="2"/>
              <a:buChar char="Ø"/>
            </a:pPr>
            <a:r>
              <a:rPr lang="zh-CN" altLang="en-US" noProof="1" smtClean="0">
                <a:solidFill>
                  <a:srgbClr val="000000"/>
                </a:solidFill>
              </a:rPr>
              <a:t>缺氧窒息</a:t>
            </a:r>
            <a:endParaRPr lang="en-US" altLang="zh-CN" noProof="1" smtClean="0">
              <a:solidFill>
                <a:srgbClr val="000000"/>
              </a:solidFill>
            </a:endParaRPr>
          </a:p>
          <a:p>
            <a:pPr marL="539750" indent="360045">
              <a:lnSpc>
                <a:spcPct val="160000"/>
              </a:lnSpc>
              <a:spcBef>
                <a:spcPts val="600"/>
              </a:spcBef>
              <a:spcAft>
                <a:spcPts val="600"/>
              </a:spcAft>
              <a:buFont typeface="Wingdings" panose="05000000000000000000" pitchFamily="2" charset="2"/>
              <a:buChar char="Ø"/>
            </a:pPr>
            <a:r>
              <a:rPr lang="zh-CN" altLang="en-US" noProof="1" smtClean="0">
                <a:solidFill>
                  <a:srgbClr val="000000"/>
                </a:solidFill>
              </a:rPr>
              <a:t>燃爆</a:t>
            </a:r>
            <a:endParaRPr lang="en-US" altLang="zh-CN" noProof="1" smtClean="0">
              <a:solidFill>
                <a:srgbClr val="000000"/>
              </a:solidFill>
            </a:endParaRPr>
          </a:p>
          <a:p>
            <a:pPr marL="539750" indent="360045">
              <a:lnSpc>
                <a:spcPct val="160000"/>
              </a:lnSpc>
              <a:spcBef>
                <a:spcPts val="600"/>
              </a:spcBef>
              <a:spcAft>
                <a:spcPts val="600"/>
              </a:spcAft>
              <a:buFont typeface="Wingdings" panose="05000000000000000000" pitchFamily="2" charset="2"/>
              <a:buChar char="Ø"/>
            </a:pPr>
            <a:r>
              <a:rPr lang="zh-CN" altLang="en-US" noProof="1" smtClean="0">
                <a:solidFill>
                  <a:srgbClr val="000000"/>
                </a:solidFill>
              </a:rPr>
              <a:t>腐蚀</a:t>
            </a:r>
            <a:endParaRPr lang="en-US" altLang="zh-CN" noProof="1" smtClean="0">
              <a:solidFill>
                <a:srgbClr val="000000"/>
              </a:solidFill>
            </a:endParaRPr>
          </a:p>
          <a:p>
            <a:pPr marL="539750" indent="360045">
              <a:lnSpc>
                <a:spcPct val="160000"/>
              </a:lnSpc>
              <a:spcBef>
                <a:spcPts val="600"/>
              </a:spcBef>
              <a:spcAft>
                <a:spcPts val="600"/>
              </a:spcAft>
              <a:buFont typeface="Wingdings" panose="05000000000000000000" pitchFamily="2" charset="2"/>
              <a:buChar char="Ø"/>
            </a:pPr>
            <a:r>
              <a:rPr lang="zh-CN" altLang="en-US" noProof="1" smtClean="0">
                <a:solidFill>
                  <a:srgbClr val="000000"/>
                </a:solidFill>
              </a:rPr>
              <a:t>灼烫（低温冻伤）等。</a:t>
            </a:r>
          </a:p>
          <a:p>
            <a:pPr marL="0" indent="0">
              <a:lnSpc>
                <a:spcPct val="150000"/>
              </a:lnSpc>
              <a:spcBef>
                <a:spcPct val="0"/>
              </a:spcBef>
              <a:buNone/>
            </a:pPr>
            <a:endParaRPr lang="zh-CN" altLang="en-US" noProof="1" smtClean="0">
              <a:solidFill>
                <a:srgbClr val="000000"/>
              </a:solidFill>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9009" y="2050741"/>
            <a:ext cx="6004046" cy="364838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标题 1"/>
          <p:cNvSpPr>
            <a:spLocks noGrp="1" noChangeArrowheads="1"/>
          </p:cNvSpPr>
          <p:nvPr>
            <p:ph type="title"/>
          </p:nvPr>
        </p:nvSpPr>
        <p:spPr>
          <a:xfrm>
            <a:off x="909639" y="377825"/>
            <a:ext cx="8340725" cy="704850"/>
          </a:xfrm>
        </p:spPr>
        <p:txBody>
          <a:bodyPr/>
          <a:lstStyle/>
          <a:p>
            <a:pPr algn="l"/>
            <a:r>
              <a:rPr lang="zh-CN" altLang="en-US" sz="2800" smtClean="0">
                <a:solidFill>
                  <a:srgbClr val="FF0000"/>
                </a:solidFill>
                <a:latin typeface="黑体" panose="02010609060101010101" pitchFamily="49" charset="-122"/>
                <a:ea typeface="黑体" panose="02010609060101010101" pitchFamily="49" charset="-122"/>
              </a:rPr>
              <a:t>缺氧窒息</a:t>
            </a:r>
          </a:p>
        </p:txBody>
      </p:sp>
      <p:sp>
        <p:nvSpPr>
          <p:cNvPr id="63491" name="内容占位符 2"/>
          <p:cNvSpPr>
            <a:spLocks noGrp="1" noChangeArrowheads="1"/>
          </p:cNvSpPr>
          <p:nvPr>
            <p:ph idx="1"/>
          </p:nvPr>
        </p:nvSpPr>
        <p:spPr>
          <a:xfrm>
            <a:off x="2928620" y="377825"/>
            <a:ext cx="8822690" cy="590550"/>
          </a:xfrm>
        </p:spPr>
        <p:txBody>
          <a:bodyPr/>
          <a:lstStyle/>
          <a:p>
            <a:pPr marL="0" indent="0">
              <a:buNone/>
            </a:pPr>
            <a:r>
              <a:rPr lang="zh-CN" altLang="en-US" sz="2400" b="1">
                <a:latin typeface="宋体" panose="02010600030101010101" pitchFamily="2" charset="-122"/>
                <a:ea typeface="宋体" panose="02010600030101010101" pitchFamily="2" charset="-122"/>
              </a:rPr>
              <a:t>空气中</a:t>
            </a:r>
            <a:r>
              <a:rPr lang="en-US" altLang="zh-CN" sz="2400" b="1">
                <a:latin typeface="宋体" panose="02010600030101010101" pitchFamily="2" charset="-122"/>
                <a:ea typeface="宋体" panose="02010600030101010101" pitchFamily="2" charset="-122"/>
              </a:rPr>
              <a:t>O</a:t>
            </a:r>
            <a:r>
              <a:rPr lang="en-US" altLang="zh-CN" sz="2400" b="1" baseline="-25000">
                <a:latin typeface="宋体" panose="02010600030101010101" pitchFamily="2" charset="-122"/>
                <a:ea typeface="宋体" panose="02010600030101010101" pitchFamily="2" charset="-122"/>
              </a:rPr>
              <a:t>2</a:t>
            </a:r>
            <a:r>
              <a:rPr lang="zh-CN" altLang="en-US" sz="2400" b="1">
                <a:latin typeface="宋体" panose="02010600030101010101" pitchFamily="2" charset="-122"/>
                <a:ea typeface="宋体" panose="02010600030101010101" pitchFamily="2" charset="-122"/>
              </a:rPr>
              <a:t>含量 20.9%，缺氧：</a:t>
            </a:r>
            <a:r>
              <a:rPr lang="en-US" altLang="zh-CN" sz="2400" b="1">
                <a:solidFill>
                  <a:srgbClr val="FF0000"/>
                </a:solidFill>
                <a:latin typeface="宋体" panose="02010600030101010101" pitchFamily="2" charset="-122"/>
                <a:ea typeface="宋体" panose="02010600030101010101" pitchFamily="2" charset="-122"/>
              </a:rPr>
              <a:t>O</a:t>
            </a:r>
            <a:r>
              <a:rPr lang="en-US" altLang="zh-CN" sz="2400" b="1" baseline="-25000">
                <a:solidFill>
                  <a:srgbClr val="FF0000"/>
                </a:solidFill>
                <a:latin typeface="宋体" panose="02010600030101010101" pitchFamily="2" charset="-122"/>
                <a:ea typeface="宋体" panose="02010600030101010101" pitchFamily="2" charset="-122"/>
              </a:rPr>
              <a:t>2</a:t>
            </a:r>
            <a:r>
              <a:rPr lang="zh-CN" altLang="en-US" sz="2400" b="1">
                <a:solidFill>
                  <a:srgbClr val="FF0000"/>
                </a:solidFill>
                <a:latin typeface="宋体" panose="02010600030101010101" pitchFamily="2" charset="-122"/>
                <a:ea typeface="宋体" panose="02010600030101010101" pitchFamily="2" charset="-122"/>
              </a:rPr>
              <a:t>含量低于 19.5%。</a:t>
            </a:r>
          </a:p>
        </p:txBody>
      </p:sp>
      <p:pic>
        <p:nvPicPr>
          <p:cNvPr id="63492" name="图片 3" descr="[3`%Z~9VT~C$4)W27WG52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695" y="1151890"/>
            <a:ext cx="11623040" cy="556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内容占位符 2"/>
          <p:cNvSpPr>
            <a:spLocks noGrp="1" noChangeArrowheads="1"/>
          </p:cNvSpPr>
          <p:nvPr>
            <p:ph idx="1"/>
          </p:nvPr>
        </p:nvSpPr>
        <p:spPr>
          <a:xfrm>
            <a:off x="883920" y="523240"/>
            <a:ext cx="10625455" cy="5900420"/>
          </a:xfrm>
        </p:spPr>
        <p:txBody>
          <a:bodyPr>
            <a:normAutofit/>
          </a:bodyPr>
          <a:lstStyle/>
          <a:p>
            <a:pPr marL="0" indent="0" fontAlgn="auto">
              <a:lnSpc>
                <a:spcPct val="200000"/>
              </a:lnSpc>
              <a:spcBef>
                <a:spcPct val="0"/>
              </a:spcBef>
              <a:spcAft>
                <a:spcPts val="1200"/>
              </a:spcAft>
              <a:buNone/>
            </a:pPr>
            <a:r>
              <a:rPr lang="zh-CN" altLang="en-US" b="1" dirty="0" smtClean="0">
                <a:solidFill>
                  <a:srgbClr val="FF0000"/>
                </a:solidFill>
                <a:latin typeface="宋体" panose="02010600030101010101" pitchFamily="2" charset="-122"/>
                <a:ea typeface="宋体" panose="02010600030101010101" pitchFamily="2" charset="-122"/>
              </a:rPr>
              <a:t>引起缺氧几种情形</a:t>
            </a:r>
            <a:endParaRPr lang="zh-CN" altLang="en-US" b="1" dirty="0">
              <a:solidFill>
                <a:srgbClr val="000056"/>
              </a:solidFill>
              <a:latin typeface="宋体" panose="02010600030101010101" pitchFamily="2" charset="-122"/>
              <a:ea typeface="宋体" panose="02010600030101010101" pitchFamily="2" charset="-122"/>
            </a:endParaRPr>
          </a:p>
          <a:p>
            <a:pPr marL="0" indent="0">
              <a:lnSpc>
                <a:spcPct val="150000"/>
              </a:lnSpc>
              <a:spcBef>
                <a:spcPct val="0"/>
              </a:spcBef>
              <a:buFont typeface="Wingdings" panose="05000000000000000000" pitchFamily="2" charset="2"/>
              <a:buChar char="Ø"/>
            </a:pPr>
            <a:r>
              <a:rPr lang="zh-CN" altLang="en-US" b="1" dirty="0">
                <a:solidFill>
                  <a:srgbClr val="000056"/>
                </a:solidFill>
                <a:latin typeface="宋体" panose="02010600030101010101" pitchFamily="2" charset="-122"/>
                <a:ea typeface="宋体" panose="02010600030101010101" pitchFamily="2" charset="-122"/>
              </a:rPr>
              <a:t>生物的呼吸作用或物质的氧化作用，有限空间内的氧气被消耗导致缺氧</a:t>
            </a:r>
          </a:p>
          <a:p>
            <a:pPr marL="0" indent="0">
              <a:lnSpc>
                <a:spcPct val="150000"/>
              </a:lnSpc>
              <a:spcBef>
                <a:spcPct val="0"/>
              </a:spcBef>
              <a:buNone/>
            </a:pPr>
            <a:r>
              <a:rPr lang="en-US" altLang="zh-CN" b="1" dirty="0">
                <a:solidFill>
                  <a:srgbClr val="000056"/>
                </a:solidFill>
                <a:latin typeface="宋体" panose="02010600030101010101" pitchFamily="2" charset="-122"/>
                <a:ea typeface="宋体" panose="02010600030101010101" pitchFamily="2" charset="-122"/>
              </a:rPr>
              <a:t> </a:t>
            </a:r>
            <a:r>
              <a:rPr lang="zh-CN" altLang="en-US" b="1" dirty="0">
                <a:solidFill>
                  <a:srgbClr val="000056"/>
                </a:solidFill>
                <a:latin typeface="宋体" panose="02010600030101010101" pitchFamily="2" charset="-122"/>
                <a:ea typeface="宋体" panose="02010600030101010101" pitchFamily="2" charset="-122"/>
                <a:sym typeface="+mn-ea"/>
              </a:rPr>
              <a:t>典型事故：</a:t>
            </a:r>
            <a:r>
              <a:rPr lang="zh-CN" altLang="en-US" b="1" dirty="0">
                <a:solidFill>
                  <a:srgbClr val="FF0000"/>
                </a:solidFill>
                <a:latin typeface="宋体" panose="02010600030101010101" pitchFamily="2" charset="-122"/>
                <a:ea typeface="宋体" panose="02010600030101010101" pitchFamily="2" charset="-122"/>
                <a:sym typeface="+mn-ea"/>
              </a:rPr>
              <a:t>燃气热水器安装不当的中毒事故</a:t>
            </a:r>
          </a:p>
          <a:p>
            <a:pPr marL="0" indent="0">
              <a:lnSpc>
                <a:spcPct val="150000"/>
              </a:lnSpc>
              <a:spcBef>
                <a:spcPct val="0"/>
              </a:spcBef>
              <a:buNone/>
            </a:pPr>
            <a:endParaRPr lang="zh-CN" altLang="en-US" b="1" dirty="0">
              <a:solidFill>
                <a:srgbClr val="000056"/>
              </a:solidFill>
              <a:latin typeface="宋体" panose="02010600030101010101" pitchFamily="2" charset="-122"/>
              <a:ea typeface="宋体" panose="02010600030101010101" pitchFamily="2" charset="-122"/>
            </a:endParaRPr>
          </a:p>
          <a:p>
            <a:pPr marL="0" indent="0">
              <a:lnSpc>
                <a:spcPct val="150000"/>
              </a:lnSpc>
              <a:spcBef>
                <a:spcPct val="0"/>
              </a:spcBef>
              <a:buFont typeface="Wingdings" panose="05000000000000000000" pitchFamily="2" charset="2"/>
              <a:buChar char="Ø"/>
            </a:pPr>
            <a:r>
              <a:rPr lang="zh-CN" altLang="en-US" b="1" dirty="0">
                <a:solidFill>
                  <a:srgbClr val="000056"/>
                </a:solidFill>
                <a:latin typeface="宋体" panose="02010600030101010101" pitchFamily="2" charset="-122"/>
                <a:ea typeface="宋体" panose="02010600030101010101" pitchFamily="2" charset="-122"/>
              </a:rPr>
              <a:t>存在</a:t>
            </a:r>
            <a:r>
              <a:rPr lang="zh-CN" altLang="en-US" b="1" dirty="0">
                <a:solidFill>
                  <a:srgbClr val="FF0000"/>
                </a:solidFill>
                <a:latin typeface="宋体" panose="02010600030101010101" pitchFamily="2" charset="-122"/>
                <a:ea typeface="宋体" panose="02010600030101010101" pitchFamily="2" charset="-122"/>
              </a:rPr>
              <a:t>二氧化碳、甲烷、氮气、氩气</a:t>
            </a:r>
            <a:r>
              <a:rPr lang="zh-CN" altLang="en-US" b="1" dirty="0">
                <a:solidFill>
                  <a:srgbClr val="000056"/>
                </a:solidFill>
                <a:latin typeface="宋体" panose="02010600030101010101" pitchFamily="2" charset="-122"/>
                <a:ea typeface="宋体" panose="02010600030101010101" pitchFamily="2" charset="-122"/>
              </a:rPr>
              <a:t>、水蒸气和六氟化硫等单纯性窒息气体，使空气中氧含量降低，造成缺氧。</a:t>
            </a:r>
          </a:p>
          <a:p>
            <a:pPr marL="0" indent="0">
              <a:lnSpc>
                <a:spcPct val="150000"/>
              </a:lnSpc>
              <a:spcBef>
                <a:spcPct val="0"/>
              </a:spcBef>
              <a:buNone/>
            </a:pPr>
            <a:r>
              <a:rPr lang="zh-CN" altLang="en-US" b="1" dirty="0">
                <a:solidFill>
                  <a:srgbClr val="000056"/>
                </a:solidFill>
                <a:latin typeface="宋体" panose="02010600030101010101" pitchFamily="2" charset="-122"/>
                <a:ea typeface="宋体" panose="02010600030101010101" pitchFamily="2" charset="-122"/>
              </a:rPr>
              <a:t> 引发缺氧典型物质：</a:t>
            </a:r>
            <a:r>
              <a:rPr lang="zh-CN" altLang="en-US" b="1" dirty="0">
                <a:solidFill>
                  <a:srgbClr val="FF0000"/>
                </a:solidFill>
                <a:latin typeface="宋体" panose="02010600030101010101" pitchFamily="2" charset="-122"/>
                <a:ea typeface="宋体" panose="02010600030101010101" pitchFamily="2" charset="-122"/>
              </a:rPr>
              <a:t>二氧化碳、甲烷、氮气、氩气</a:t>
            </a:r>
            <a:r>
              <a:rPr lang="zh-CN" altLang="en-US" b="1" dirty="0">
                <a:solidFill>
                  <a:srgbClr val="000056"/>
                </a:solidFill>
                <a:latin typeface="宋体" panose="02010600030101010101" pitchFamily="2" charset="-122"/>
                <a:ea typeface="宋体" panose="02010600030101010101" pitchFamily="2" charset="-122"/>
              </a:rPr>
              <a:t>等。</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635773468(1)"/>
          <p:cNvPicPr>
            <a:picLocks noChangeAspect="1"/>
          </p:cNvPicPr>
          <p:nvPr/>
        </p:nvPicPr>
        <p:blipFill>
          <a:blip r:embed="rId2"/>
          <a:stretch>
            <a:fillRect/>
          </a:stretch>
        </p:blipFill>
        <p:spPr>
          <a:xfrm>
            <a:off x="403860" y="459105"/>
            <a:ext cx="11615420" cy="57848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内容占位符 2"/>
          <p:cNvSpPr>
            <a:spLocks noGrp="1" noChangeArrowheads="1"/>
          </p:cNvSpPr>
          <p:nvPr>
            <p:ph idx="1"/>
          </p:nvPr>
        </p:nvSpPr>
        <p:spPr>
          <a:xfrm>
            <a:off x="1589103" y="991429"/>
            <a:ext cx="7525751" cy="4663646"/>
          </a:xfrm>
        </p:spPr>
        <p:txBody>
          <a:bodyPr>
            <a:normAutofit fontScale="47500" lnSpcReduction="20000"/>
          </a:bodyPr>
          <a:lstStyle/>
          <a:p>
            <a:pPr marL="0" indent="0">
              <a:lnSpc>
                <a:spcPct val="170000"/>
              </a:lnSpc>
              <a:spcBef>
                <a:spcPts val="600"/>
              </a:spcBef>
              <a:buNone/>
            </a:pPr>
            <a:r>
              <a:rPr lang="zh-CN" altLang="en-US" sz="5900" b="1" noProof="1" smtClean="0">
                <a:solidFill>
                  <a:srgbClr val="FF0000"/>
                </a:solidFill>
                <a:latin typeface="黑体" panose="02010609060101010101" pitchFamily="49" charset="-122"/>
                <a:ea typeface="黑体" panose="02010609060101010101" pitchFamily="49" charset="-122"/>
              </a:rPr>
              <a:t>（二）安全风险辨识</a:t>
            </a:r>
            <a:endParaRPr lang="en-US" altLang="zh-CN" sz="5900" b="1" noProof="1" smtClean="0">
              <a:solidFill>
                <a:srgbClr val="FF0000"/>
              </a:solidFill>
              <a:latin typeface="黑体" panose="02010609060101010101" pitchFamily="49" charset="-122"/>
              <a:ea typeface="黑体" panose="02010609060101010101" pitchFamily="49" charset="-122"/>
            </a:endParaRPr>
          </a:p>
          <a:p>
            <a:pPr marL="0" indent="0">
              <a:lnSpc>
                <a:spcPct val="170000"/>
              </a:lnSpc>
              <a:spcBef>
                <a:spcPts val="600"/>
              </a:spcBef>
              <a:buNone/>
            </a:pPr>
            <a:r>
              <a:rPr lang="en-US" altLang="zh-CN" sz="5100" b="1" noProof="1" smtClean="0">
                <a:solidFill>
                  <a:srgbClr val="FF0000"/>
                </a:solidFill>
                <a:latin typeface="黑体" panose="02010609060101010101" pitchFamily="49" charset="-122"/>
                <a:ea typeface="黑体" panose="02010609060101010101" pitchFamily="49" charset="-122"/>
              </a:rPr>
              <a:t> 1</a:t>
            </a:r>
            <a:r>
              <a:rPr lang="zh-CN" altLang="en-US" sz="5100" b="1" noProof="1" smtClean="0">
                <a:solidFill>
                  <a:srgbClr val="FF0000"/>
                </a:solidFill>
                <a:latin typeface="黑体" panose="02010609060101010101" pitchFamily="49" charset="-122"/>
                <a:ea typeface="黑体" panose="02010609060101010101" pitchFamily="49" charset="-122"/>
              </a:rPr>
              <a:t>、物质危害特性</a:t>
            </a:r>
            <a:r>
              <a:rPr lang="zh-CN" altLang="en-US" sz="5100" noProof="1" smtClean="0">
                <a:solidFill>
                  <a:srgbClr val="000000"/>
                </a:solidFill>
                <a:latin typeface="黑体" panose="02010609060101010101" pitchFamily="49" charset="-122"/>
                <a:ea typeface="黑体" panose="02010609060101010101" pitchFamily="49" charset="-122"/>
              </a:rPr>
              <a:t> </a:t>
            </a:r>
            <a:endParaRPr lang="en-US" altLang="zh-CN" sz="5100" noProof="1" smtClean="0">
              <a:solidFill>
                <a:srgbClr val="000000"/>
              </a:solidFill>
              <a:latin typeface="黑体" panose="02010609060101010101" pitchFamily="49" charset="-122"/>
              <a:ea typeface="黑体" panose="02010609060101010101" pitchFamily="49" charset="-122"/>
            </a:endParaRPr>
          </a:p>
          <a:p>
            <a:pPr marL="0" indent="0">
              <a:lnSpc>
                <a:spcPct val="170000"/>
              </a:lnSpc>
              <a:spcBef>
                <a:spcPts val="600"/>
              </a:spcBef>
              <a:buNone/>
            </a:pPr>
            <a:r>
              <a:rPr lang="en-US" altLang="zh-CN" sz="5100" noProof="1" smtClean="0">
                <a:solidFill>
                  <a:schemeClr val="accent1">
                    <a:lumMod val="50000"/>
                  </a:schemeClr>
                </a:solidFill>
                <a:latin typeface="黑体" panose="02010609060101010101" pitchFamily="49" charset="-122"/>
                <a:ea typeface="黑体" panose="02010609060101010101" pitchFamily="49" charset="-122"/>
              </a:rPr>
              <a:t> 1</a:t>
            </a:r>
            <a:r>
              <a:rPr lang="zh-CN" altLang="en-US" sz="5100" noProof="1" smtClean="0">
                <a:solidFill>
                  <a:schemeClr val="accent1">
                    <a:lumMod val="50000"/>
                  </a:schemeClr>
                </a:solidFill>
                <a:latin typeface="黑体" panose="02010609060101010101" pitchFamily="49" charset="-122"/>
                <a:ea typeface="黑体" panose="02010609060101010101" pitchFamily="49" charset="-122"/>
              </a:rPr>
              <a:t>）固有危害特性</a:t>
            </a:r>
            <a:endParaRPr lang="en-US" altLang="zh-CN" sz="5100" noProof="1" smtClean="0">
              <a:solidFill>
                <a:schemeClr val="accent1">
                  <a:lumMod val="50000"/>
                </a:schemeClr>
              </a:solidFill>
              <a:latin typeface="黑体" panose="02010609060101010101" pitchFamily="49" charset="-122"/>
              <a:ea typeface="黑体" panose="02010609060101010101" pitchFamily="49" charset="-122"/>
            </a:endParaRPr>
          </a:p>
          <a:p>
            <a:pPr indent="228600">
              <a:lnSpc>
                <a:spcPct val="170000"/>
              </a:lnSpc>
              <a:spcBef>
                <a:spcPts val="600"/>
              </a:spcBef>
            </a:pPr>
            <a:r>
              <a:rPr lang="zh-CN" altLang="en-US" sz="5100" b="1" noProof="1" smtClean="0">
                <a:solidFill>
                  <a:srgbClr val="000000"/>
                </a:solidFill>
                <a:latin typeface="宋体" panose="02010600030101010101" pitchFamily="2" charset="-122"/>
                <a:ea typeface="宋体" panose="02010600030101010101" pitchFamily="2" charset="-122"/>
              </a:rPr>
              <a:t>中毒       </a:t>
            </a:r>
            <a:r>
              <a:rPr lang="en-US" altLang="zh-CN" sz="5100" b="1" noProof="1" smtClean="0">
                <a:solidFill>
                  <a:srgbClr val="000000"/>
                </a:solidFill>
                <a:latin typeface="宋体" panose="02010600030101010101" pitchFamily="2" charset="-122"/>
                <a:ea typeface="宋体" panose="02010600030101010101" pitchFamily="2" charset="-122"/>
              </a:rPr>
              <a:t>Cl</a:t>
            </a:r>
            <a:r>
              <a:rPr lang="en-US" altLang="zh-CN" sz="5100" b="1" baseline="-25000" noProof="1" smtClean="0">
                <a:solidFill>
                  <a:srgbClr val="000000"/>
                </a:solidFill>
                <a:latin typeface="宋体" panose="02010600030101010101" pitchFamily="2" charset="-122"/>
                <a:ea typeface="宋体" panose="02010600030101010101" pitchFamily="2" charset="-122"/>
              </a:rPr>
              <a:t>2</a:t>
            </a:r>
            <a:r>
              <a:rPr lang="en-US" altLang="zh-CN" sz="5100" b="1" noProof="1" smtClean="0">
                <a:solidFill>
                  <a:srgbClr val="000000"/>
                </a:solidFill>
                <a:latin typeface="宋体" panose="02010600030101010101" pitchFamily="2" charset="-122"/>
                <a:ea typeface="宋体" panose="02010600030101010101" pitchFamily="2" charset="-122"/>
              </a:rPr>
              <a:t> </a:t>
            </a:r>
            <a:r>
              <a:rPr lang="zh-CN" altLang="en-US" sz="5100" b="1" noProof="1" smtClean="0">
                <a:solidFill>
                  <a:srgbClr val="000000"/>
                </a:solidFill>
                <a:latin typeface="宋体" panose="02010600030101010101" pitchFamily="2" charset="-122"/>
                <a:ea typeface="宋体" panose="02010600030101010101" pitchFamily="2" charset="-122"/>
              </a:rPr>
              <a:t>、</a:t>
            </a:r>
            <a:r>
              <a:rPr lang="en-US" altLang="zh-CN" sz="5100" b="1" noProof="1" smtClean="0">
                <a:solidFill>
                  <a:srgbClr val="000000"/>
                </a:solidFill>
                <a:latin typeface="宋体" panose="02010600030101010101" pitchFamily="2" charset="-122"/>
                <a:ea typeface="宋体" panose="02010600030101010101" pitchFamily="2" charset="-122"/>
              </a:rPr>
              <a:t>NH</a:t>
            </a:r>
            <a:r>
              <a:rPr lang="en-US" altLang="zh-CN" sz="5100" b="1" baseline="-25000" noProof="1" smtClean="0">
                <a:solidFill>
                  <a:srgbClr val="000000"/>
                </a:solidFill>
                <a:latin typeface="宋体" panose="02010600030101010101" pitchFamily="2" charset="-122"/>
                <a:ea typeface="宋体" panose="02010600030101010101" pitchFamily="2" charset="-122"/>
              </a:rPr>
              <a:t>3</a:t>
            </a:r>
            <a:r>
              <a:rPr lang="zh-CN" altLang="en-US" sz="5100" b="1" noProof="1" smtClean="0">
                <a:solidFill>
                  <a:srgbClr val="000000"/>
                </a:solidFill>
                <a:latin typeface="宋体" panose="02010600030101010101" pitchFamily="2" charset="-122"/>
                <a:ea typeface="宋体" panose="02010600030101010101" pitchFamily="2" charset="-122"/>
              </a:rPr>
              <a:t>   </a:t>
            </a:r>
            <a:endParaRPr lang="en-US" altLang="zh-CN" sz="5100" b="1" noProof="1" smtClean="0">
              <a:solidFill>
                <a:srgbClr val="000000"/>
              </a:solidFill>
              <a:latin typeface="宋体" panose="02010600030101010101" pitchFamily="2" charset="-122"/>
              <a:ea typeface="宋体" panose="02010600030101010101" pitchFamily="2" charset="-122"/>
            </a:endParaRPr>
          </a:p>
          <a:p>
            <a:pPr indent="228600">
              <a:lnSpc>
                <a:spcPct val="170000"/>
              </a:lnSpc>
              <a:spcBef>
                <a:spcPts val="600"/>
              </a:spcBef>
            </a:pPr>
            <a:r>
              <a:rPr lang="zh-CN" altLang="en-US" sz="5100" b="1" noProof="1" smtClean="0">
                <a:solidFill>
                  <a:srgbClr val="000000"/>
                </a:solidFill>
                <a:latin typeface="宋体" panose="02010600030101010101" pitchFamily="2" charset="-122"/>
                <a:ea typeface="宋体" panose="02010600030101010101" pitchFamily="2" charset="-122"/>
              </a:rPr>
              <a:t>缺氧窒息   </a:t>
            </a:r>
            <a:r>
              <a:rPr lang="en-US" altLang="zh-CN" sz="5100" b="1" noProof="1" smtClean="0">
                <a:solidFill>
                  <a:srgbClr val="000000"/>
                </a:solidFill>
                <a:latin typeface="宋体" panose="02010600030101010101" pitchFamily="2" charset="-122"/>
                <a:ea typeface="宋体" panose="02010600030101010101" pitchFamily="2" charset="-122"/>
              </a:rPr>
              <a:t>N</a:t>
            </a:r>
            <a:r>
              <a:rPr lang="en-US" altLang="zh-CN" sz="5100" b="1" baseline="-25000" noProof="1">
                <a:solidFill>
                  <a:srgbClr val="000000"/>
                </a:solidFill>
                <a:latin typeface="宋体" panose="02010600030101010101" pitchFamily="2" charset="-122"/>
                <a:ea typeface="宋体" panose="02010600030101010101" pitchFamily="2" charset="-122"/>
              </a:rPr>
              <a:t>2</a:t>
            </a:r>
            <a:r>
              <a:rPr lang="en-US" altLang="zh-CN" sz="5100" b="1" noProof="1" smtClean="0">
                <a:solidFill>
                  <a:srgbClr val="000000"/>
                </a:solidFill>
                <a:latin typeface="宋体" panose="02010600030101010101" pitchFamily="2" charset="-122"/>
                <a:ea typeface="宋体" panose="02010600030101010101" pitchFamily="2" charset="-122"/>
              </a:rPr>
              <a:t> </a:t>
            </a:r>
            <a:r>
              <a:rPr lang="zh-CN" altLang="en-US" sz="5100" b="1" noProof="1" smtClean="0">
                <a:solidFill>
                  <a:srgbClr val="000000"/>
                </a:solidFill>
                <a:latin typeface="宋体" panose="02010600030101010101" pitchFamily="2" charset="-122"/>
                <a:ea typeface="宋体" panose="02010600030101010101" pitchFamily="2" charset="-122"/>
              </a:rPr>
              <a:t>、</a:t>
            </a:r>
            <a:r>
              <a:rPr lang="en-US" altLang="zh-CN" sz="5100" b="1" noProof="1" smtClean="0">
                <a:solidFill>
                  <a:srgbClr val="000000"/>
                </a:solidFill>
                <a:latin typeface="宋体" panose="02010600030101010101" pitchFamily="2" charset="-122"/>
                <a:ea typeface="宋体" panose="02010600030101010101" pitchFamily="2" charset="-122"/>
              </a:rPr>
              <a:t>Ar</a:t>
            </a:r>
          </a:p>
          <a:p>
            <a:pPr indent="228600">
              <a:lnSpc>
                <a:spcPct val="170000"/>
              </a:lnSpc>
              <a:spcBef>
                <a:spcPts val="600"/>
              </a:spcBef>
            </a:pPr>
            <a:r>
              <a:rPr lang="zh-CN" altLang="en-US" sz="5100" b="1" noProof="1" smtClean="0">
                <a:solidFill>
                  <a:srgbClr val="000000"/>
                </a:solidFill>
                <a:latin typeface="宋体" panose="02010600030101010101" pitchFamily="2" charset="-122"/>
                <a:ea typeface="宋体" panose="02010600030101010101" pitchFamily="2" charset="-122"/>
              </a:rPr>
              <a:t>燃爆       </a:t>
            </a:r>
            <a:r>
              <a:rPr lang="en-US" altLang="zh-CN" sz="5100" b="1" noProof="1" smtClean="0">
                <a:solidFill>
                  <a:srgbClr val="000000"/>
                </a:solidFill>
                <a:latin typeface="宋体" panose="02010600030101010101" pitchFamily="2" charset="-122"/>
                <a:ea typeface="宋体" panose="02010600030101010101" pitchFamily="2" charset="-122"/>
              </a:rPr>
              <a:t>CO</a:t>
            </a:r>
            <a:r>
              <a:rPr lang="zh-CN" altLang="en-US" sz="5100" b="1" noProof="1" smtClean="0">
                <a:solidFill>
                  <a:srgbClr val="000000"/>
                </a:solidFill>
                <a:latin typeface="宋体" panose="02010600030101010101" pitchFamily="2" charset="-122"/>
                <a:ea typeface="宋体" panose="02010600030101010101" pitchFamily="2" charset="-122"/>
              </a:rPr>
              <a:t>、</a:t>
            </a:r>
            <a:r>
              <a:rPr lang="en-US" altLang="zh-CN" sz="5100" b="1" noProof="1" smtClean="0">
                <a:solidFill>
                  <a:srgbClr val="000000"/>
                </a:solidFill>
                <a:latin typeface="宋体" panose="02010600030101010101" pitchFamily="2" charset="-122"/>
                <a:ea typeface="宋体" panose="02010600030101010101" pitchFamily="2" charset="-122"/>
              </a:rPr>
              <a:t>CH</a:t>
            </a:r>
            <a:r>
              <a:rPr lang="en-US" altLang="zh-CN" sz="5100" b="1" baseline="-25000" noProof="1" smtClean="0">
                <a:solidFill>
                  <a:srgbClr val="000000"/>
                </a:solidFill>
                <a:latin typeface="宋体" panose="02010600030101010101" pitchFamily="2" charset="-122"/>
                <a:ea typeface="宋体" panose="02010600030101010101" pitchFamily="2" charset="-122"/>
              </a:rPr>
              <a:t>4</a:t>
            </a:r>
            <a:endParaRPr lang="en-US" altLang="zh-CN" sz="5100" b="1" baseline="-25000" noProof="1">
              <a:solidFill>
                <a:srgbClr val="000000"/>
              </a:solidFill>
              <a:latin typeface="宋体" panose="02010600030101010101" pitchFamily="2" charset="-122"/>
              <a:ea typeface="宋体" panose="02010600030101010101" pitchFamily="2" charset="-122"/>
            </a:endParaRPr>
          </a:p>
          <a:p>
            <a:pPr indent="228600">
              <a:lnSpc>
                <a:spcPct val="170000"/>
              </a:lnSpc>
              <a:spcBef>
                <a:spcPts val="600"/>
              </a:spcBef>
            </a:pPr>
            <a:r>
              <a:rPr lang="zh-CN" altLang="en-US" sz="5100" b="1" noProof="1" smtClean="0">
                <a:solidFill>
                  <a:srgbClr val="000000"/>
                </a:solidFill>
                <a:latin typeface="宋体" panose="02010600030101010101" pitchFamily="2" charset="-122"/>
                <a:ea typeface="宋体" panose="02010600030101010101" pitchFamily="2" charset="-122"/>
              </a:rPr>
              <a:t>腐蚀       </a:t>
            </a:r>
            <a:r>
              <a:rPr lang="en-US" altLang="zh-CN" sz="5100" b="1" noProof="1" smtClean="0">
                <a:solidFill>
                  <a:srgbClr val="000000"/>
                </a:solidFill>
                <a:latin typeface="宋体" panose="02010600030101010101" pitchFamily="2" charset="-122"/>
                <a:ea typeface="宋体" panose="02010600030101010101" pitchFamily="2" charset="-122"/>
              </a:rPr>
              <a:t>HCl</a:t>
            </a:r>
          </a:p>
        </p:txBody>
      </p:sp>
      <p:sp>
        <p:nvSpPr>
          <p:cNvPr id="5" name="标题 1"/>
          <p:cNvSpPr>
            <a:spLocks noGrp="1" noChangeArrowheads="1"/>
          </p:cNvSpPr>
          <p:nvPr>
            <p:ph type="title"/>
          </p:nvPr>
        </p:nvSpPr>
        <p:spPr>
          <a:xfrm>
            <a:off x="0" y="0"/>
            <a:ext cx="12192000" cy="840509"/>
          </a:xfrm>
          <a:solidFill>
            <a:schemeClr val="tx2">
              <a:lumMod val="40000"/>
              <a:lumOff val="60000"/>
            </a:schemeClr>
          </a:solidFill>
        </p:spPr>
        <p:txBody>
          <a:bodyPr/>
          <a:lstStyle/>
          <a:p>
            <a:pPr algn="ctr"/>
            <a:r>
              <a:rPr lang="zh-CN" altLang="en-US" sz="3600" dirty="0">
                <a:solidFill>
                  <a:srgbClr val="FF0000"/>
                </a:solidFill>
                <a:latin typeface="黑体" panose="02010609060101010101" pitchFamily="49" charset="-122"/>
                <a:ea typeface="黑体" panose="02010609060101010101" pitchFamily="49" charset="-122"/>
              </a:rPr>
              <a:t>二</a:t>
            </a:r>
            <a:r>
              <a:rPr lang="zh-CN" altLang="en-US" sz="3600" dirty="0" smtClean="0">
                <a:solidFill>
                  <a:srgbClr val="FF0000"/>
                </a:solidFill>
                <a:latin typeface="黑体" panose="02010609060101010101" pitchFamily="49" charset="-122"/>
                <a:ea typeface="黑体" panose="02010609060101010101" pitchFamily="49" charset="-122"/>
              </a:rPr>
              <a:t>、有毒有害气体场所</a:t>
            </a:r>
            <a:r>
              <a:rPr lang="zh-CN" altLang="en-US" sz="3600" dirty="0">
                <a:solidFill>
                  <a:srgbClr val="FF0000"/>
                </a:solidFill>
                <a:latin typeface="黑体" panose="02010609060101010101" pitchFamily="49" charset="-122"/>
                <a:ea typeface="黑体" panose="02010609060101010101" pitchFamily="49" charset="-122"/>
              </a:rPr>
              <a:t>风险辨识</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内容占位符 2"/>
          <p:cNvSpPr>
            <a:spLocks noGrp="1" noChangeArrowheads="1"/>
          </p:cNvSpPr>
          <p:nvPr>
            <p:ph idx="1"/>
          </p:nvPr>
        </p:nvSpPr>
        <p:spPr>
          <a:xfrm>
            <a:off x="1651248" y="1399800"/>
            <a:ext cx="6516208" cy="4280563"/>
          </a:xfrm>
        </p:spPr>
        <p:txBody>
          <a:bodyPr>
            <a:normAutofit fontScale="92500" lnSpcReduction="20000"/>
          </a:bodyPr>
          <a:lstStyle/>
          <a:p>
            <a:pPr marL="0" indent="0">
              <a:lnSpc>
                <a:spcPct val="170000"/>
              </a:lnSpc>
              <a:spcBef>
                <a:spcPts val="600"/>
              </a:spcBef>
              <a:buNone/>
            </a:pPr>
            <a:r>
              <a:rPr lang="zh-CN" altLang="en-US" b="1" noProof="1" smtClean="0">
                <a:solidFill>
                  <a:srgbClr val="FF0000"/>
                </a:solidFill>
                <a:latin typeface="黑体" panose="02010609060101010101" pitchFamily="49" charset="-122"/>
                <a:ea typeface="黑体" panose="02010609060101010101" pitchFamily="49" charset="-122"/>
              </a:rPr>
              <a:t>（二）主要安全风险</a:t>
            </a:r>
            <a:endParaRPr lang="en-US" altLang="zh-CN" b="1" noProof="1" smtClean="0">
              <a:solidFill>
                <a:srgbClr val="FF0000"/>
              </a:solidFill>
              <a:latin typeface="黑体" panose="02010609060101010101" pitchFamily="49" charset="-122"/>
              <a:ea typeface="黑体" panose="02010609060101010101" pitchFamily="49" charset="-122"/>
            </a:endParaRPr>
          </a:p>
          <a:p>
            <a:pPr marL="0" indent="0">
              <a:lnSpc>
                <a:spcPct val="170000"/>
              </a:lnSpc>
              <a:spcBef>
                <a:spcPts val="600"/>
              </a:spcBef>
              <a:buNone/>
            </a:pPr>
            <a:r>
              <a:rPr lang="en-US" altLang="zh-CN" sz="2400" b="1" noProof="1" smtClean="0">
                <a:solidFill>
                  <a:schemeClr val="accent1">
                    <a:lumMod val="50000"/>
                  </a:schemeClr>
                </a:solidFill>
                <a:latin typeface="宋体" panose="02010600030101010101" pitchFamily="2" charset="-122"/>
                <a:ea typeface="宋体" panose="02010600030101010101" pitchFamily="2" charset="-122"/>
              </a:rPr>
              <a:t> 2</a:t>
            </a:r>
            <a:r>
              <a:rPr lang="zh-CN" altLang="en-US" sz="2400" b="1" noProof="1" smtClean="0">
                <a:solidFill>
                  <a:schemeClr val="accent1">
                    <a:lumMod val="50000"/>
                  </a:schemeClr>
                </a:solidFill>
                <a:latin typeface="宋体" panose="02010600030101010101" pitchFamily="2" charset="-122"/>
                <a:ea typeface="宋体" panose="02010600030101010101" pitchFamily="2" charset="-122"/>
              </a:rPr>
              <a:t>）物质状态</a:t>
            </a:r>
            <a:endParaRPr lang="en-US" altLang="zh-CN" sz="2400" b="1" noProof="1" smtClean="0">
              <a:solidFill>
                <a:schemeClr val="accent1">
                  <a:lumMod val="50000"/>
                </a:schemeClr>
              </a:solidFill>
              <a:latin typeface="宋体" panose="02010600030101010101" pitchFamily="2" charset="-122"/>
              <a:ea typeface="宋体" panose="02010600030101010101" pitchFamily="2" charset="-122"/>
            </a:endParaRPr>
          </a:p>
          <a:p>
            <a:pPr marL="571500" indent="-342900">
              <a:lnSpc>
                <a:spcPct val="170000"/>
              </a:lnSpc>
              <a:spcBef>
                <a:spcPts val="600"/>
              </a:spcBef>
              <a:buFont typeface="Wingdings" panose="05000000000000000000" pitchFamily="2" charset="2"/>
              <a:buChar char="u"/>
            </a:pPr>
            <a:r>
              <a:rPr lang="zh-CN" altLang="en-US" sz="2400" b="1" noProof="1" smtClean="0">
                <a:solidFill>
                  <a:srgbClr val="000000"/>
                </a:solidFill>
                <a:latin typeface="宋体" panose="02010600030101010101" pitchFamily="2" charset="-122"/>
                <a:ea typeface="宋体" panose="02010600030101010101" pitchFamily="2" charset="-122"/>
              </a:rPr>
              <a:t>温度</a:t>
            </a:r>
            <a:endParaRPr lang="en-US" altLang="zh-CN" sz="2400" b="1" noProof="1" smtClean="0">
              <a:solidFill>
                <a:srgbClr val="000000"/>
              </a:solidFill>
              <a:latin typeface="宋体" panose="02010600030101010101" pitchFamily="2" charset="-122"/>
              <a:ea typeface="宋体" panose="02010600030101010101" pitchFamily="2" charset="-122"/>
            </a:endParaRPr>
          </a:p>
          <a:p>
            <a:pPr marL="571500" indent="342900">
              <a:lnSpc>
                <a:spcPct val="170000"/>
              </a:lnSpc>
              <a:spcBef>
                <a:spcPts val="600"/>
              </a:spcBef>
            </a:pPr>
            <a:r>
              <a:rPr lang="zh-CN" altLang="en-US" sz="2400" b="1" noProof="1">
                <a:solidFill>
                  <a:srgbClr val="000000"/>
                </a:solidFill>
                <a:latin typeface="宋体" panose="02010600030101010101" pitchFamily="2" charset="-122"/>
                <a:ea typeface="宋体" panose="02010600030101010101" pitchFamily="2" charset="-122"/>
              </a:rPr>
              <a:t>液化气体的低温冻伤；</a:t>
            </a:r>
            <a:endParaRPr lang="en-US" altLang="zh-CN" sz="2400" b="1" noProof="1">
              <a:solidFill>
                <a:srgbClr val="000000"/>
              </a:solidFill>
              <a:latin typeface="宋体" panose="02010600030101010101" pitchFamily="2" charset="-122"/>
              <a:ea typeface="宋体" panose="02010600030101010101" pitchFamily="2" charset="-122"/>
            </a:endParaRPr>
          </a:p>
          <a:p>
            <a:pPr marL="571500" indent="342900">
              <a:lnSpc>
                <a:spcPct val="170000"/>
              </a:lnSpc>
              <a:spcBef>
                <a:spcPts val="600"/>
              </a:spcBef>
            </a:pPr>
            <a:r>
              <a:rPr lang="zh-CN" altLang="en-US" sz="2400" b="1" noProof="1">
                <a:solidFill>
                  <a:srgbClr val="000000"/>
                </a:solidFill>
                <a:latin typeface="宋体" panose="02010600030101010101" pitchFamily="2" charset="-122"/>
                <a:ea typeface="宋体" panose="02010600030101010101" pitchFamily="2" charset="-122"/>
              </a:rPr>
              <a:t>高温液体、蒸汽的烫伤。 </a:t>
            </a:r>
            <a:endParaRPr lang="zh-CN" altLang="en-US" sz="2400" b="1" noProof="1">
              <a:solidFill>
                <a:srgbClr val="000000"/>
              </a:solidFill>
            </a:endParaRPr>
          </a:p>
          <a:p>
            <a:pPr indent="0">
              <a:lnSpc>
                <a:spcPct val="170000"/>
              </a:lnSpc>
              <a:spcBef>
                <a:spcPts val="600"/>
              </a:spcBef>
              <a:buNone/>
            </a:pPr>
            <a:r>
              <a:rPr lang="en-US" altLang="zh-CN" sz="2400" b="1" noProof="1" smtClean="0">
                <a:solidFill>
                  <a:srgbClr val="000000"/>
                </a:solidFill>
                <a:latin typeface="宋体" panose="02010600030101010101" pitchFamily="2" charset="-122"/>
                <a:ea typeface="宋体" panose="02010600030101010101" pitchFamily="2" charset="-122"/>
              </a:rPr>
              <a:t> </a:t>
            </a:r>
          </a:p>
          <a:p>
            <a:pPr marL="571500" indent="-342900">
              <a:lnSpc>
                <a:spcPct val="170000"/>
              </a:lnSpc>
              <a:spcBef>
                <a:spcPts val="600"/>
              </a:spcBef>
              <a:buFont typeface="Wingdings" panose="05000000000000000000" pitchFamily="2" charset="2"/>
              <a:buChar char="u"/>
            </a:pPr>
            <a:r>
              <a:rPr lang="zh-CN" altLang="en-US" sz="2400" b="1" noProof="1">
                <a:solidFill>
                  <a:srgbClr val="000000"/>
                </a:solidFill>
                <a:latin typeface="宋体" panose="02010600030101010101" pitchFamily="2" charset="-122"/>
                <a:ea typeface="宋体" panose="02010600030101010101" pitchFamily="2" charset="-122"/>
              </a:rPr>
              <a:t>压力</a:t>
            </a:r>
            <a:endParaRPr lang="en-US" altLang="zh-CN" sz="2400" b="1" noProof="1" smtClean="0">
              <a:solidFill>
                <a:srgbClr val="000000"/>
              </a:solidFill>
              <a:latin typeface="宋体" panose="02010600030101010101" pitchFamily="2" charset="-122"/>
              <a:ea typeface="宋体" panose="02010600030101010101" pitchFamily="2" charset="-122"/>
            </a:endParaRPr>
          </a:p>
          <a:p>
            <a:pPr marL="571500" indent="-342900">
              <a:lnSpc>
                <a:spcPct val="170000"/>
              </a:lnSpc>
              <a:spcBef>
                <a:spcPts val="600"/>
              </a:spcBef>
              <a:buFont typeface="Wingdings" panose="05000000000000000000" pitchFamily="2" charset="2"/>
              <a:buChar char="u"/>
            </a:pPr>
            <a:endParaRPr lang="en-US" altLang="zh-CN" sz="2400" b="1" noProof="1" smtClean="0">
              <a:solidFill>
                <a:srgbClr val="000000"/>
              </a:solidFill>
              <a:latin typeface="宋体" panose="02010600030101010101" pitchFamily="2" charset="-122"/>
              <a:ea typeface="宋体" panose="02010600030101010101" pitchFamily="2" charset="-122"/>
            </a:endParaRPr>
          </a:p>
        </p:txBody>
      </p:sp>
      <p:sp>
        <p:nvSpPr>
          <p:cNvPr id="5" name="标题 1"/>
          <p:cNvSpPr>
            <a:spLocks noGrp="1" noChangeArrowheads="1"/>
          </p:cNvSpPr>
          <p:nvPr>
            <p:ph type="title"/>
          </p:nvPr>
        </p:nvSpPr>
        <p:spPr>
          <a:xfrm>
            <a:off x="0" y="0"/>
            <a:ext cx="12192000" cy="840509"/>
          </a:xfrm>
          <a:solidFill>
            <a:schemeClr val="tx2">
              <a:lumMod val="40000"/>
              <a:lumOff val="60000"/>
            </a:schemeClr>
          </a:solidFill>
        </p:spPr>
        <p:txBody>
          <a:bodyPr/>
          <a:lstStyle/>
          <a:p>
            <a:pPr algn="ctr"/>
            <a:r>
              <a:rPr lang="zh-CN" altLang="en-US" sz="3600" dirty="0">
                <a:solidFill>
                  <a:srgbClr val="FF0000"/>
                </a:solidFill>
                <a:latin typeface="黑体" panose="02010609060101010101" pitchFamily="49" charset="-122"/>
                <a:ea typeface="黑体" panose="02010609060101010101" pitchFamily="49" charset="-122"/>
              </a:rPr>
              <a:t>二</a:t>
            </a:r>
            <a:r>
              <a:rPr lang="zh-CN" altLang="en-US" sz="3600" dirty="0" smtClean="0">
                <a:solidFill>
                  <a:srgbClr val="FF0000"/>
                </a:solidFill>
                <a:latin typeface="黑体" panose="02010609060101010101" pitchFamily="49" charset="-122"/>
                <a:ea typeface="黑体" panose="02010609060101010101" pitchFamily="49" charset="-122"/>
              </a:rPr>
              <a:t>、有毒有害气体场所</a:t>
            </a:r>
            <a:r>
              <a:rPr lang="zh-CN" altLang="en-US" sz="3600" dirty="0">
                <a:solidFill>
                  <a:srgbClr val="FF0000"/>
                </a:solidFill>
                <a:latin typeface="黑体" panose="02010609060101010101" pitchFamily="49" charset="-122"/>
                <a:ea typeface="黑体" panose="02010609060101010101" pitchFamily="49" charset="-122"/>
              </a:rPr>
              <a:t>风险辨识</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542473" y="1336222"/>
            <a:ext cx="8663709" cy="2775760"/>
          </a:xfrm>
          <a:prstGeom prst="rect">
            <a:avLst/>
          </a:prstGeom>
          <a:noFill/>
        </p:spPr>
        <p:txBody>
          <a:bodyPr wrap="square" rtlCol="0">
            <a:spAutoFit/>
          </a:bodyPr>
          <a:lstStyle/>
          <a:p>
            <a:pPr>
              <a:lnSpc>
                <a:spcPct val="150000"/>
              </a:lnSpc>
              <a:spcBef>
                <a:spcPts val="600"/>
              </a:spcBef>
              <a:spcAft>
                <a:spcPts val="600"/>
              </a:spcAft>
            </a:pPr>
            <a:r>
              <a:rPr lang="zh-CN" altLang="en-US" sz="2800" b="1" dirty="0" smtClean="0">
                <a:solidFill>
                  <a:srgbClr val="FF0000"/>
                </a:solidFill>
              </a:rPr>
              <a:t>物质风险辨识要关注物质的来 源</a:t>
            </a:r>
            <a:endParaRPr lang="en-US" altLang="zh-CN" sz="2800" b="1" dirty="0" smtClean="0">
              <a:solidFill>
                <a:srgbClr val="FF0000"/>
              </a:solidFill>
            </a:endParaRPr>
          </a:p>
          <a:p>
            <a:pPr marL="342900" indent="342900">
              <a:lnSpc>
                <a:spcPct val="150000"/>
              </a:lnSpc>
              <a:spcBef>
                <a:spcPts val="600"/>
              </a:spcBef>
              <a:spcAft>
                <a:spcPts val="600"/>
              </a:spcAft>
              <a:buFont typeface="Arial" panose="020B0604020202020204" pitchFamily="34" charset="0"/>
              <a:buChar char="•"/>
            </a:pPr>
            <a:r>
              <a:rPr lang="zh-CN" altLang="en-US" sz="2400" b="1" dirty="0" smtClean="0">
                <a:latin typeface="宋体" panose="02010600030101010101" pitchFamily="2" charset="-122"/>
                <a:ea typeface="宋体" panose="02010600030101010101" pitchFamily="2" charset="-122"/>
              </a:rPr>
              <a:t>物料泄漏散发：原料、产品、副产物、废弃物</a:t>
            </a:r>
            <a:endParaRPr lang="en-US" altLang="zh-CN" sz="2400" b="1" dirty="0" smtClean="0">
              <a:latin typeface="宋体" panose="02010600030101010101" pitchFamily="2" charset="-122"/>
              <a:ea typeface="宋体" panose="02010600030101010101" pitchFamily="2" charset="-122"/>
            </a:endParaRPr>
          </a:p>
          <a:p>
            <a:pPr marL="685165" indent="-342900">
              <a:lnSpc>
                <a:spcPct val="150000"/>
              </a:lnSpc>
              <a:spcBef>
                <a:spcPts val="600"/>
              </a:spcBef>
              <a:spcAft>
                <a:spcPts val="600"/>
              </a:spcAft>
              <a:buFont typeface="Arial" panose="020B0604020202020204" pitchFamily="34" charset="0"/>
              <a:buChar char="•"/>
            </a:pPr>
            <a:r>
              <a:rPr lang="zh-CN" altLang="en-US" sz="2400" b="1" noProof="1">
                <a:latin typeface="宋体" panose="02010600030101010101" pitchFamily="2" charset="-122"/>
                <a:ea typeface="宋体" panose="02010600030101010101" pitchFamily="2" charset="-122"/>
              </a:rPr>
              <a:t>有机物分解产生</a:t>
            </a:r>
            <a:endParaRPr lang="en-US" altLang="zh-CN" sz="2400" b="1" noProof="1">
              <a:latin typeface="宋体" panose="02010600030101010101" pitchFamily="2" charset="-122"/>
              <a:ea typeface="宋体" panose="02010600030101010101" pitchFamily="2" charset="-122"/>
            </a:endParaRPr>
          </a:p>
          <a:p>
            <a:pPr marL="342265" indent="342265">
              <a:lnSpc>
                <a:spcPct val="150000"/>
              </a:lnSpc>
              <a:spcBef>
                <a:spcPts val="600"/>
              </a:spcBef>
              <a:spcAft>
                <a:spcPts val="600"/>
              </a:spcAft>
              <a:buFont typeface="Arial" panose="020B0604020202020204" pitchFamily="34" charset="0"/>
              <a:buChar char="•"/>
            </a:pPr>
            <a:r>
              <a:rPr lang="zh-CN" altLang="en-US" sz="2400" b="1" noProof="1">
                <a:latin typeface="宋体" panose="02010600030101010101" pitchFamily="2" charset="-122"/>
                <a:ea typeface="宋体" panose="02010600030101010101" pitchFamily="2" charset="-122"/>
              </a:rPr>
              <a:t>相连接的设备设施、管道</a:t>
            </a:r>
            <a:r>
              <a:rPr lang="zh-CN" altLang="en-US" sz="2400" b="1" noProof="1" smtClean="0">
                <a:latin typeface="宋体" panose="02010600030101010101" pitchFamily="2" charset="-122"/>
                <a:ea typeface="宋体" panose="02010600030101010101" pitchFamily="2" charset="-122"/>
              </a:rPr>
              <a:t>泄漏</a:t>
            </a:r>
            <a:endParaRPr lang="zh-CN" altLang="en-US" sz="2400" b="1" dirty="0">
              <a:latin typeface="宋体" panose="02010600030101010101" pitchFamily="2" charset="-122"/>
              <a:ea typeface="宋体" panose="02010600030101010101" pitchFamily="2" charset="-122"/>
            </a:endParaRPr>
          </a:p>
        </p:txBody>
      </p:sp>
      <p:sp>
        <p:nvSpPr>
          <p:cNvPr id="5" name="标题 1"/>
          <p:cNvSpPr>
            <a:spLocks noGrp="1" noChangeArrowheads="1"/>
          </p:cNvSpPr>
          <p:nvPr>
            <p:ph type="title"/>
          </p:nvPr>
        </p:nvSpPr>
        <p:spPr>
          <a:xfrm>
            <a:off x="0" y="0"/>
            <a:ext cx="12192000" cy="840509"/>
          </a:xfrm>
          <a:solidFill>
            <a:schemeClr val="tx2">
              <a:lumMod val="40000"/>
              <a:lumOff val="60000"/>
            </a:schemeClr>
          </a:solidFill>
        </p:spPr>
        <p:txBody>
          <a:bodyPr/>
          <a:lstStyle/>
          <a:p>
            <a:pPr algn="ctr"/>
            <a:r>
              <a:rPr lang="zh-CN" altLang="en-US" sz="3600" dirty="0">
                <a:solidFill>
                  <a:srgbClr val="FF0000"/>
                </a:solidFill>
                <a:latin typeface="黑体" panose="02010609060101010101" pitchFamily="49" charset="-122"/>
                <a:ea typeface="黑体" panose="02010609060101010101" pitchFamily="49" charset="-122"/>
              </a:rPr>
              <a:t>二</a:t>
            </a:r>
            <a:r>
              <a:rPr lang="zh-CN" altLang="en-US" sz="3600" dirty="0" smtClean="0">
                <a:solidFill>
                  <a:srgbClr val="FF0000"/>
                </a:solidFill>
                <a:latin typeface="黑体" panose="02010609060101010101" pitchFamily="49" charset="-122"/>
                <a:ea typeface="黑体" panose="02010609060101010101" pitchFamily="49" charset="-122"/>
              </a:rPr>
              <a:t>、有毒有害气体场所</a:t>
            </a:r>
            <a:r>
              <a:rPr lang="zh-CN" altLang="en-US" sz="3600" dirty="0">
                <a:solidFill>
                  <a:srgbClr val="FF0000"/>
                </a:solidFill>
                <a:latin typeface="黑体" panose="02010609060101010101" pitchFamily="49" charset="-122"/>
                <a:ea typeface="黑体" panose="02010609060101010101" pitchFamily="49" charset="-122"/>
              </a:rPr>
              <a:t>风险辨识</a:t>
            </a:r>
          </a:p>
        </p:txBody>
      </p:sp>
    </p:spTree>
    <p:extLst>
      <p:ext uri="{BB962C8B-B14F-4D97-AF65-F5344CB8AC3E}">
        <p14:creationId xmlns:p14="http://schemas.microsoft.com/office/powerpoint/2010/main" val="363760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53736" y="1262331"/>
            <a:ext cx="10092432" cy="4524315"/>
          </a:xfrm>
          <a:prstGeom prst="rect">
            <a:avLst/>
          </a:prstGeom>
          <a:noFill/>
        </p:spPr>
        <p:txBody>
          <a:bodyPr wrap="square" rtlCol="0">
            <a:spAutoFit/>
          </a:bodyPr>
          <a:lstStyle/>
          <a:p>
            <a:pPr marL="685800" indent="-342900">
              <a:lnSpc>
                <a:spcPct val="150000"/>
              </a:lnSpc>
              <a:buFont typeface="Wingdings" panose="05000000000000000000" pitchFamily="2" charset="2"/>
              <a:buChar char="u"/>
            </a:pPr>
            <a:r>
              <a:rPr lang="zh-CN" altLang="en-US" sz="2400" b="1" dirty="0" smtClean="0">
                <a:latin typeface="宋体" panose="02010600030101010101" pitchFamily="2" charset="-122"/>
                <a:ea typeface="宋体" panose="02010600030101010101" pitchFamily="2" charset="-122"/>
              </a:rPr>
              <a:t> 失误</a:t>
            </a:r>
            <a:endParaRPr lang="en-US" altLang="zh-CN" sz="2400" b="1" dirty="0" smtClean="0">
              <a:latin typeface="宋体" panose="02010600030101010101" pitchFamily="2" charset="-122"/>
              <a:ea typeface="宋体" panose="02010600030101010101" pitchFamily="2" charset="-122"/>
            </a:endParaRPr>
          </a:p>
          <a:p>
            <a:pPr marL="685800" indent="342900">
              <a:lnSpc>
                <a:spcPct val="150000"/>
              </a:lnSpc>
              <a:buFont typeface="Wingdings" panose="05000000000000000000" pitchFamily="2" charset="2"/>
              <a:buChar char="p"/>
            </a:pPr>
            <a:r>
              <a:rPr lang="zh-CN" altLang="en-US" sz="2400" b="1" dirty="0" smtClean="0">
                <a:latin typeface="宋体" panose="02010600030101010101" pitchFamily="2" charset="-122"/>
                <a:ea typeface="宋体" panose="02010600030101010101" pitchFamily="2" charset="-122"/>
              </a:rPr>
              <a:t> 物料反应产生</a:t>
            </a:r>
            <a:endParaRPr lang="en-US" altLang="zh-CN" sz="2400" b="1" dirty="0" smtClean="0">
              <a:latin typeface="宋体" panose="02010600030101010101" pitchFamily="2" charset="-122"/>
              <a:ea typeface="宋体" panose="02010600030101010101" pitchFamily="2" charset="-122"/>
            </a:endParaRPr>
          </a:p>
          <a:p>
            <a:pPr marL="685800" indent="342900">
              <a:lnSpc>
                <a:spcPct val="150000"/>
              </a:lnSpc>
              <a:buFont typeface="Wingdings" panose="05000000000000000000" pitchFamily="2" charset="2"/>
              <a:buChar char="Ø"/>
            </a:pPr>
            <a:r>
              <a:rPr lang="zh-CN" altLang="en-US" sz="2400" b="1" dirty="0" smtClean="0">
                <a:latin typeface="宋体" panose="02010600030101010101" pitchFamily="2" charset="-122"/>
                <a:ea typeface="宋体" panose="02010600030101010101" pitchFamily="2" charset="-122"/>
              </a:rPr>
              <a:t> </a:t>
            </a:r>
            <a:r>
              <a:rPr lang="zh-CN" altLang="en-US" sz="2400" b="1" u="sng" dirty="0" smtClean="0">
                <a:solidFill>
                  <a:srgbClr val="FF0000"/>
                </a:solidFill>
                <a:latin typeface="宋体" panose="02010600030101010101" pitchFamily="2" charset="-122"/>
                <a:ea typeface="宋体" panose="02010600030101010101" pitchFamily="2" charset="-122"/>
              </a:rPr>
              <a:t>硫化钠遇酸</a:t>
            </a:r>
            <a:r>
              <a:rPr lang="zh-CN" altLang="en-US" sz="2400" b="1" dirty="0" smtClean="0">
                <a:latin typeface="宋体" panose="02010600030101010101" pitchFamily="2" charset="-122"/>
                <a:ea typeface="宋体" panose="02010600030101010101" pitchFamily="2" charset="-122"/>
              </a:rPr>
              <a:t>产生硫化氢（ </a:t>
            </a:r>
            <a:r>
              <a:rPr lang="en-US" altLang="zh-CN" sz="2400" b="1" dirty="0" err="1" smtClean="0">
                <a:latin typeface="宋体" panose="02010600030101010101" pitchFamily="2" charset="-122"/>
                <a:ea typeface="宋体" panose="02010600030101010101" pitchFamily="2" charset="-122"/>
              </a:rPr>
              <a:t>NaS+HCl</a:t>
            </a:r>
            <a:r>
              <a:rPr lang="en-US" altLang="zh-CN" sz="2400" b="1" dirty="0" smtClean="0">
                <a:latin typeface="宋体" panose="02010600030101010101" pitchFamily="2" charset="-122"/>
                <a:ea typeface="宋体" panose="02010600030101010101" pitchFamily="2" charset="-122"/>
              </a:rPr>
              <a:t>=H</a:t>
            </a:r>
            <a:r>
              <a:rPr lang="en-US" altLang="zh-CN" sz="2400" b="1" baseline="-25000" dirty="0" smtClean="0">
                <a:latin typeface="宋体" panose="02010600030101010101" pitchFamily="2" charset="-122"/>
                <a:ea typeface="宋体" panose="02010600030101010101" pitchFamily="2" charset="-122"/>
              </a:rPr>
              <a:t>2</a:t>
            </a:r>
            <a:r>
              <a:rPr lang="en-US" altLang="zh-CN" sz="2400" b="1" dirty="0" smtClean="0">
                <a:latin typeface="宋体" panose="02010600030101010101" pitchFamily="2" charset="-122"/>
                <a:ea typeface="宋体" panose="02010600030101010101" pitchFamily="2" charset="-122"/>
              </a:rPr>
              <a:t>S+Na</a:t>
            </a:r>
            <a:r>
              <a:rPr lang="en-US" altLang="zh-CN" sz="2400" b="1" dirty="0">
                <a:latin typeface="宋体" panose="02010600030101010101" pitchFamily="2" charset="-122"/>
                <a:ea typeface="宋体" panose="02010600030101010101" pitchFamily="2" charset="-122"/>
              </a:rPr>
              <a:t>Cl</a:t>
            </a:r>
            <a:r>
              <a:rPr lang="zh-CN" altLang="en-US" sz="2400" b="1" dirty="0" smtClean="0">
                <a:latin typeface="宋体" panose="02010600030101010101" pitchFamily="2" charset="-122"/>
                <a:ea typeface="宋体" panose="02010600030101010101" pitchFamily="2" charset="-122"/>
              </a:rPr>
              <a:t>）。</a:t>
            </a:r>
            <a:endParaRPr lang="en-US" altLang="zh-CN" sz="2400" b="1" dirty="0" smtClean="0">
              <a:latin typeface="宋体" panose="02010600030101010101" pitchFamily="2" charset="-122"/>
              <a:ea typeface="宋体" panose="02010600030101010101" pitchFamily="2" charset="-122"/>
            </a:endParaRPr>
          </a:p>
          <a:p>
            <a:pPr marL="685800" indent="342900">
              <a:lnSpc>
                <a:spcPct val="150000"/>
              </a:lnSpc>
              <a:buFont typeface="Wingdings" panose="05000000000000000000" pitchFamily="2" charset="2"/>
              <a:buChar char="Ø"/>
            </a:pPr>
            <a:r>
              <a:rPr lang="zh-CN" altLang="en-US" sz="2400" b="1" dirty="0" smtClean="0">
                <a:latin typeface="宋体" panose="02010600030101010101" pitchFamily="2" charset="-122"/>
                <a:ea typeface="宋体" panose="02010600030101010101" pitchFamily="2" charset="-122"/>
              </a:rPr>
              <a:t> 电镀</a:t>
            </a:r>
            <a:r>
              <a:rPr lang="zh-CN" altLang="en-US" sz="2400" b="1" u="sng" dirty="0" smtClean="0">
                <a:solidFill>
                  <a:srgbClr val="FF0000"/>
                </a:solidFill>
                <a:latin typeface="宋体" panose="02010600030101010101" pitchFamily="2" charset="-122"/>
                <a:ea typeface="宋体" panose="02010600030101010101" pitchFamily="2" charset="-122"/>
              </a:rPr>
              <a:t>含氰碱性废水遇到酸性废水</a:t>
            </a:r>
            <a:r>
              <a:rPr lang="zh-CN" altLang="en-US" sz="2400" b="1" dirty="0" smtClean="0">
                <a:latin typeface="宋体" panose="02010600030101010101" pitchFamily="2" charset="-122"/>
                <a:ea typeface="宋体" panose="02010600030101010101" pitchFamily="2" charset="-122"/>
              </a:rPr>
              <a:t>产生剧毒</a:t>
            </a:r>
            <a:r>
              <a:rPr lang="zh-CN" altLang="en-US" sz="2400" b="1" dirty="0">
                <a:latin typeface="宋体" panose="02010600030101010101" pitchFamily="2" charset="-122"/>
                <a:ea typeface="宋体" panose="02010600030101010101" pitchFamily="2" charset="-122"/>
              </a:rPr>
              <a:t>气体氰化氢。</a:t>
            </a:r>
            <a:endParaRPr lang="en-US" altLang="zh-CN" sz="2400" b="1" dirty="0" smtClean="0">
              <a:latin typeface="宋体" panose="02010600030101010101" pitchFamily="2" charset="-122"/>
              <a:ea typeface="宋体" panose="02010600030101010101" pitchFamily="2" charset="-122"/>
            </a:endParaRPr>
          </a:p>
          <a:p>
            <a:pPr marL="685800" indent="342900">
              <a:lnSpc>
                <a:spcPct val="150000"/>
              </a:lnSpc>
              <a:buFont typeface="Wingdings" panose="05000000000000000000" pitchFamily="2" charset="2"/>
              <a:buChar char="Ø"/>
            </a:pPr>
            <a:r>
              <a:rPr lang="en-US" altLang="zh-CN" sz="2400" b="1" dirty="0" smtClean="0">
                <a:latin typeface="宋体" panose="02010600030101010101" pitchFamily="2" charset="-122"/>
                <a:ea typeface="宋体" panose="02010600030101010101" pitchFamily="2" charset="-122"/>
              </a:rPr>
              <a:t> </a:t>
            </a:r>
            <a:r>
              <a:rPr lang="zh-CN" altLang="en-US" sz="2400" b="1" u="sng" dirty="0" smtClean="0">
                <a:solidFill>
                  <a:srgbClr val="FF0000"/>
                </a:solidFill>
                <a:latin typeface="宋体" panose="02010600030101010101" pitchFamily="2" charset="-122"/>
                <a:ea typeface="宋体" panose="02010600030101010101" pitchFamily="2" charset="-122"/>
              </a:rPr>
              <a:t>次氯酸钠遇酸</a:t>
            </a:r>
            <a:r>
              <a:rPr lang="zh-CN" altLang="en-US" sz="2400" b="1" dirty="0" smtClean="0">
                <a:latin typeface="宋体" panose="02010600030101010101" pitchFamily="2" charset="-122"/>
                <a:ea typeface="宋体" panose="02010600030101010101" pitchFamily="2" charset="-122"/>
              </a:rPr>
              <a:t>产生氯气。</a:t>
            </a:r>
            <a:endParaRPr lang="en-US" altLang="zh-CN" sz="2400" b="1" dirty="0" smtClean="0">
              <a:latin typeface="宋体" panose="02010600030101010101" pitchFamily="2" charset="-122"/>
              <a:ea typeface="宋体" panose="02010600030101010101" pitchFamily="2" charset="-122"/>
            </a:endParaRPr>
          </a:p>
          <a:p>
            <a:pPr marL="685800" indent="342900">
              <a:lnSpc>
                <a:spcPct val="150000"/>
              </a:lnSpc>
              <a:buFont typeface="Wingdings" panose="05000000000000000000" pitchFamily="2" charset="2"/>
              <a:buChar char="Ø"/>
            </a:pPr>
            <a:endParaRPr lang="en-US" altLang="zh-CN" sz="2400" b="1" dirty="0">
              <a:latin typeface="宋体" panose="02010600030101010101" pitchFamily="2" charset="-122"/>
              <a:ea typeface="宋体" panose="02010600030101010101" pitchFamily="2" charset="-122"/>
            </a:endParaRPr>
          </a:p>
          <a:p>
            <a:pPr marL="1028700" indent="-342900">
              <a:lnSpc>
                <a:spcPct val="150000"/>
              </a:lnSpc>
              <a:buFont typeface="Wingdings" panose="05000000000000000000" pitchFamily="2" charset="2"/>
              <a:buChar char="p"/>
            </a:pPr>
            <a:r>
              <a:rPr lang="zh-CN" altLang="en-US" sz="2400" b="1" dirty="0" smtClean="0">
                <a:latin typeface="宋体" panose="02010600030101010101" pitchFamily="2" charset="-122"/>
                <a:ea typeface="宋体" panose="02010600030101010101" pitchFamily="2" charset="-122"/>
              </a:rPr>
              <a:t> 操作失误</a:t>
            </a:r>
            <a:endParaRPr lang="en-US" altLang="zh-CN" sz="2400" b="1" dirty="0" smtClean="0">
              <a:latin typeface="宋体" panose="02010600030101010101" pitchFamily="2" charset="-122"/>
              <a:ea typeface="宋体" panose="02010600030101010101" pitchFamily="2" charset="-122"/>
            </a:endParaRPr>
          </a:p>
          <a:p>
            <a:pPr marL="1028700" indent="-342900">
              <a:lnSpc>
                <a:spcPct val="150000"/>
              </a:lnSpc>
              <a:buFont typeface="Wingdings" panose="05000000000000000000" pitchFamily="2" charset="2"/>
              <a:buChar char="p"/>
            </a:pPr>
            <a:r>
              <a:rPr lang="en-US" altLang="zh-CN" sz="2400" b="1" dirty="0">
                <a:latin typeface="宋体" panose="02010600030101010101" pitchFamily="2" charset="-122"/>
                <a:ea typeface="宋体" panose="02010600030101010101" pitchFamily="2" charset="-122"/>
              </a:rPr>
              <a:t> </a:t>
            </a:r>
            <a:r>
              <a:rPr lang="zh-CN" altLang="en-US" sz="2400" b="1" dirty="0" smtClean="0">
                <a:latin typeface="宋体" panose="02010600030101010101" pitchFamily="2" charset="-122"/>
                <a:ea typeface="宋体" panose="02010600030101010101" pitchFamily="2" charset="-122"/>
              </a:rPr>
              <a:t>设备故障</a:t>
            </a:r>
            <a:endParaRPr lang="en-US" altLang="zh-CN" sz="2400" b="1" dirty="0" smtClean="0">
              <a:latin typeface="宋体" panose="02010600030101010101" pitchFamily="2" charset="-122"/>
              <a:ea typeface="宋体" panose="02010600030101010101" pitchFamily="2" charset="-122"/>
            </a:endParaRPr>
          </a:p>
        </p:txBody>
      </p:sp>
      <p:sp>
        <p:nvSpPr>
          <p:cNvPr id="5" name="标题 1"/>
          <p:cNvSpPr>
            <a:spLocks noGrp="1" noChangeArrowheads="1"/>
          </p:cNvSpPr>
          <p:nvPr>
            <p:ph type="title"/>
          </p:nvPr>
        </p:nvSpPr>
        <p:spPr>
          <a:xfrm>
            <a:off x="0" y="0"/>
            <a:ext cx="12192000" cy="840509"/>
          </a:xfrm>
          <a:solidFill>
            <a:schemeClr val="tx2">
              <a:lumMod val="40000"/>
              <a:lumOff val="60000"/>
            </a:schemeClr>
          </a:solidFill>
        </p:spPr>
        <p:txBody>
          <a:bodyPr/>
          <a:lstStyle/>
          <a:p>
            <a:pPr algn="ctr"/>
            <a:r>
              <a:rPr lang="zh-CN" altLang="en-US" sz="3600" dirty="0">
                <a:solidFill>
                  <a:srgbClr val="FF0000"/>
                </a:solidFill>
                <a:latin typeface="黑体" panose="02010609060101010101" pitchFamily="49" charset="-122"/>
                <a:ea typeface="黑体" panose="02010609060101010101" pitchFamily="49" charset="-122"/>
              </a:rPr>
              <a:t>二</a:t>
            </a:r>
            <a:r>
              <a:rPr lang="zh-CN" altLang="en-US" sz="3600" dirty="0" smtClean="0">
                <a:solidFill>
                  <a:srgbClr val="FF0000"/>
                </a:solidFill>
                <a:latin typeface="黑体" panose="02010609060101010101" pitchFamily="49" charset="-122"/>
                <a:ea typeface="黑体" panose="02010609060101010101" pitchFamily="49" charset="-122"/>
              </a:rPr>
              <a:t>、有毒有害气体场所</a:t>
            </a:r>
            <a:r>
              <a:rPr lang="zh-CN" altLang="en-US" sz="3600" dirty="0">
                <a:solidFill>
                  <a:srgbClr val="FF0000"/>
                </a:solidFill>
                <a:latin typeface="黑体" panose="02010609060101010101" pitchFamily="49" charset="-122"/>
                <a:ea typeface="黑体" panose="02010609060101010101" pitchFamily="49" charset="-122"/>
              </a:rPr>
              <a:t>风险辨识</a:t>
            </a:r>
          </a:p>
        </p:txBody>
      </p:sp>
    </p:spTree>
    <p:extLst>
      <p:ext uri="{BB962C8B-B14F-4D97-AF65-F5344CB8AC3E}">
        <p14:creationId xmlns:p14="http://schemas.microsoft.com/office/powerpoint/2010/main" val="1928880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内容占位符 2"/>
          <p:cNvSpPr>
            <a:spLocks noGrp="1" noChangeArrowheads="1"/>
          </p:cNvSpPr>
          <p:nvPr>
            <p:ph idx="1"/>
          </p:nvPr>
        </p:nvSpPr>
        <p:spPr>
          <a:xfrm>
            <a:off x="2175029" y="991430"/>
            <a:ext cx="6365289" cy="4610380"/>
          </a:xfrm>
        </p:spPr>
        <p:txBody>
          <a:bodyPr>
            <a:normAutofit fontScale="62500" lnSpcReduction="20000"/>
          </a:bodyPr>
          <a:lstStyle/>
          <a:p>
            <a:pPr marL="0" indent="0">
              <a:lnSpc>
                <a:spcPct val="170000"/>
              </a:lnSpc>
              <a:spcBef>
                <a:spcPts val="600"/>
              </a:spcBef>
              <a:buNone/>
            </a:pPr>
            <a:r>
              <a:rPr lang="zh-CN" altLang="en-US" sz="4500" b="1" noProof="1" smtClean="0">
                <a:solidFill>
                  <a:srgbClr val="FF0000"/>
                </a:solidFill>
                <a:latin typeface="黑体" panose="02010609060101010101" pitchFamily="49" charset="-122"/>
                <a:ea typeface="黑体" panose="02010609060101010101" pitchFamily="49" charset="-122"/>
              </a:rPr>
              <a:t>（二）安全风险辨识</a:t>
            </a:r>
            <a:endParaRPr lang="en-US" altLang="zh-CN" sz="4500" b="1" noProof="1" smtClean="0">
              <a:solidFill>
                <a:srgbClr val="FF0000"/>
              </a:solidFill>
              <a:latin typeface="黑体" panose="02010609060101010101" pitchFamily="49" charset="-122"/>
              <a:ea typeface="黑体" panose="02010609060101010101" pitchFamily="49" charset="-122"/>
            </a:endParaRPr>
          </a:p>
          <a:p>
            <a:pPr marL="0" indent="0">
              <a:lnSpc>
                <a:spcPct val="170000"/>
              </a:lnSpc>
              <a:spcBef>
                <a:spcPts val="600"/>
              </a:spcBef>
              <a:buNone/>
            </a:pPr>
            <a:r>
              <a:rPr lang="en-US" altLang="zh-CN" sz="3800" b="1" noProof="1" smtClean="0">
                <a:solidFill>
                  <a:srgbClr val="FF0000"/>
                </a:solidFill>
                <a:latin typeface="宋体" panose="02010600030101010101" pitchFamily="2" charset="-122"/>
                <a:ea typeface="宋体" panose="02010600030101010101" pitchFamily="2" charset="-122"/>
              </a:rPr>
              <a:t> 2</a:t>
            </a:r>
            <a:r>
              <a:rPr lang="zh-CN" altLang="en-US" sz="3800" b="1" noProof="1" smtClean="0">
                <a:solidFill>
                  <a:srgbClr val="FF0000"/>
                </a:solidFill>
                <a:latin typeface="宋体" panose="02010600030101010101" pitchFamily="2" charset="-122"/>
                <a:ea typeface="宋体" panose="02010600030101010101" pitchFamily="2" charset="-122"/>
              </a:rPr>
              <a:t>、生产工艺操作过程</a:t>
            </a:r>
          </a:p>
          <a:p>
            <a:pPr indent="228600">
              <a:lnSpc>
                <a:spcPct val="170000"/>
              </a:lnSpc>
              <a:spcBef>
                <a:spcPts val="600"/>
              </a:spcBef>
            </a:pPr>
            <a:r>
              <a:rPr lang="zh-CN" altLang="en-US" sz="3800" b="1" noProof="1" smtClean="0">
                <a:solidFill>
                  <a:srgbClr val="000000"/>
                </a:solidFill>
                <a:latin typeface="宋体" panose="02010600030101010101" pitchFamily="2" charset="-122"/>
                <a:ea typeface="宋体" panose="02010600030101010101" pitchFamily="2" charset="-122"/>
              </a:rPr>
              <a:t>生产工艺操作风险</a:t>
            </a:r>
            <a:endParaRPr lang="en-US" altLang="zh-CN" sz="3800" b="1" noProof="1" smtClean="0">
              <a:solidFill>
                <a:srgbClr val="000000"/>
              </a:solidFill>
              <a:latin typeface="宋体" panose="02010600030101010101" pitchFamily="2" charset="-122"/>
              <a:ea typeface="宋体" panose="02010600030101010101" pitchFamily="2" charset="-122"/>
            </a:endParaRPr>
          </a:p>
          <a:p>
            <a:pPr indent="228600">
              <a:lnSpc>
                <a:spcPct val="170000"/>
              </a:lnSpc>
              <a:spcBef>
                <a:spcPts val="600"/>
              </a:spcBef>
            </a:pPr>
            <a:r>
              <a:rPr lang="zh-CN" altLang="en-US" sz="3800" b="1" noProof="1" smtClean="0">
                <a:solidFill>
                  <a:srgbClr val="000000"/>
                </a:solidFill>
                <a:latin typeface="宋体" panose="02010600030101010101" pitchFamily="2" charset="-122"/>
                <a:ea typeface="宋体" panose="02010600030101010101" pitchFamily="2" charset="-122"/>
              </a:rPr>
              <a:t>操作规程</a:t>
            </a:r>
            <a:endParaRPr lang="en-US" altLang="zh-CN" sz="3800" b="1" noProof="1" smtClean="0">
              <a:solidFill>
                <a:srgbClr val="000000"/>
              </a:solidFill>
              <a:latin typeface="宋体" panose="02010600030101010101" pitchFamily="2" charset="-122"/>
              <a:ea typeface="宋体" panose="02010600030101010101" pitchFamily="2" charset="-122"/>
            </a:endParaRPr>
          </a:p>
          <a:p>
            <a:pPr indent="228600">
              <a:lnSpc>
                <a:spcPct val="170000"/>
              </a:lnSpc>
              <a:spcBef>
                <a:spcPts val="600"/>
              </a:spcBef>
            </a:pPr>
            <a:r>
              <a:rPr lang="zh-CN" altLang="en-US" sz="3800" b="1" noProof="1" smtClean="0">
                <a:solidFill>
                  <a:srgbClr val="000000"/>
                </a:solidFill>
                <a:latin typeface="宋体" panose="02010600030101010101" pitchFamily="2" charset="-122"/>
                <a:ea typeface="宋体" panose="02010600030101010101" pitchFamily="2" charset="-122"/>
              </a:rPr>
              <a:t>教育培训   </a:t>
            </a:r>
            <a:endParaRPr lang="en-US" altLang="zh-CN" sz="3800" b="1" noProof="1" smtClean="0">
              <a:solidFill>
                <a:srgbClr val="000000"/>
              </a:solidFill>
              <a:latin typeface="宋体" panose="02010600030101010101" pitchFamily="2" charset="-122"/>
              <a:ea typeface="宋体" panose="02010600030101010101" pitchFamily="2" charset="-122"/>
            </a:endParaRPr>
          </a:p>
          <a:p>
            <a:pPr indent="228600">
              <a:lnSpc>
                <a:spcPct val="170000"/>
              </a:lnSpc>
              <a:spcBef>
                <a:spcPts val="600"/>
              </a:spcBef>
            </a:pPr>
            <a:r>
              <a:rPr lang="zh-CN" altLang="en-US" sz="3800" b="1" noProof="1" smtClean="0">
                <a:solidFill>
                  <a:srgbClr val="000000"/>
                </a:solidFill>
                <a:latin typeface="宋体" panose="02010600030101010101" pitchFamily="2" charset="-122"/>
                <a:ea typeface="宋体" panose="02010600030101010101" pitchFamily="2" charset="-122"/>
              </a:rPr>
              <a:t>防护设施</a:t>
            </a:r>
            <a:endParaRPr lang="en-US" altLang="zh-CN" sz="3800" b="1" noProof="1" smtClean="0">
              <a:solidFill>
                <a:srgbClr val="000000"/>
              </a:solidFill>
              <a:latin typeface="宋体" panose="02010600030101010101" pitchFamily="2" charset="-122"/>
              <a:ea typeface="宋体" panose="02010600030101010101" pitchFamily="2" charset="-122"/>
            </a:endParaRPr>
          </a:p>
          <a:p>
            <a:pPr indent="228600">
              <a:lnSpc>
                <a:spcPct val="170000"/>
              </a:lnSpc>
              <a:spcBef>
                <a:spcPts val="600"/>
              </a:spcBef>
            </a:pPr>
            <a:r>
              <a:rPr lang="zh-CN" altLang="en-US" sz="3800" b="1" noProof="1" smtClean="0">
                <a:solidFill>
                  <a:srgbClr val="000000"/>
                </a:solidFill>
                <a:latin typeface="宋体" panose="02010600030101010101" pitchFamily="2" charset="-122"/>
                <a:ea typeface="宋体" panose="02010600030101010101" pitchFamily="2" charset="-122"/>
              </a:rPr>
              <a:t>应急处置方案</a:t>
            </a:r>
            <a:endParaRPr lang="en-US" altLang="zh-CN" sz="3800" b="1" noProof="1" smtClean="0">
              <a:solidFill>
                <a:srgbClr val="000000"/>
              </a:solidFill>
              <a:latin typeface="宋体" panose="02010600030101010101" pitchFamily="2" charset="-122"/>
              <a:ea typeface="宋体" panose="02010600030101010101" pitchFamily="2" charset="-122"/>
            </a:endParaRPr>
          </a:p>
        </p:txBody>
      </p:sp>
      <p:sp>
        <p:nvSpPr>
          <p:cNvPr id="5" name="标题 1"/>
          <p:cNvSpPr>
            <a:spLocks noGrp="1" noChangeArrowheads="1"/>
          </p:cNvSpPr>
          <p:nvPr>
            <p:ph type="title"/>
          </p:nvPr>
        </p:nvSpPr>
        <p:spPr>
          <a:xfrm>
            <a:off x="0" y="0"/>
            <a:ext cx="12192000" cy="840509"/>
          </a:xfrm>
          <a:solidFill>
            <a:schemeClr val="tx2">
              <a:lumMod val="40000"/>
              <a:lumOff val="60000"/>
            </a:schemeClr>
          </a:solidFill>
        </p:spPr>
        <p:txBody>
          <a:bodyPr/>
          <a:lstStyle/>
          <a:p>
            <a:pPr algn="ctr"/>
            <a:r>
              <a:rPr lang="zh-CN" altLang="en-US" sz="3600" dirty="0">
                <a:solidFill>
                  <a:srgbClr val="FF0000"/>
                </a:solidFill>
                <a:latin typeface="黑体" panose="02010609060101010101" pitchFamily="49" charset="-122"/>
                <a:ea typeface="黑体" panose="02010609060101010101" pitchFamily="49" charset="-122"/>
              </a:rPr>
              <a:t>二</a:t>
            </a:r>
            <a:r>
              <a:rPr lang="zh-CN" altLang="en-US" sz="3600" dirty="0" smtClean="0">
                <a:solidFill>
                  <a:srgbClr val="FF0000"/>
                </a:solidFill>
                <a:latin typeface="黑体" panose="02010609060101010101" pitchFamily="49" charset="-122"/>
                <a:ea typeface="黑体" panose="02010609060101010101" pitchFamily="49" charset="-122"/>
              </a:rPr>
              <a:t>、有毒有害气体场所</a:t>
            </a:r>
            <a:r>
              <a:rPr lang="zh-CN" altLang="en-US" sz="3600" dirty="0">
                <a:solidFill>
                  <a:srgbClr val="FF0000"/>
                </a:solidFill>
                <a:latin typeface="黑体" panose="02010609060101010101" pitchFamily="49" charset="-122"/>
                <a:ea typeface="黑体" panose="02010609060101010101" pitchFamily="49" charset="-122"/>
              </a:rPr>
              <a:t>风险辨识</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内容占位符 2"/>
          <p:cNvSpPr>
            <a:spLocks noGrp="1" noChangeArrowheads="1"/>
          </p:cNvSpPr>
          <p:nvPr>
            <p:ph idx="1"/>
          </p:nvPr>
        </p:nvSpPr>
        <p:spPr>
          <a:xfrm>
            <a:off x="1093713" y="1576358"/>
            <a:ext cx="4034790" cy="4228465"/>
          </a:xfrm>
        </p:spPr>
        <p:txBody>
          <a:bodyPr>
            <a:normAutofit fontScale="77500" lnSpcReduction="20000"/>
          </a:bodyPr>
          <a:lstStyle/>
          <a:p>
            <a:pPr marL="0" indent="0">
              <a:lnSpc>
                <a:spcPct val="170000"/>
              </a:lnSpc>
              <a:spcBef>
                <a:spcPts val="600"/>
              </a:spcBef>
              <a:buNone/>
            </a:pPr>
            <a:r>
              <a:rPr lang="zh-CN" altLang="en-US" sz="3600" b="1" noProof="1" smtClean="0">
                <a:solidFill>
                  <a:srgbClr val="FF0000"/>
                </a:solidFill>
                <a:latin typeface="黑体" panose="02010609060101010101" pitchFamily="49" charset="-122"/>
                <a:ea typeface="黑体" panose="02010609060101010101" pitchFamily="49" charset="-122"/>
              </a:rPr>
              <a:t>（二）安全风险辨识</a:t>
            </a:r>
            <a:endParaRPr lang="en-US" altLang="zh-CN" sz="3600" b="1" noProof="1" smtClean="0">
              <a:solidFill>
                <a:srgbClr val="FF0000"/>
              </a:solidFill>
              <a:latin typeface="黑体" panose="02010609060101010101" pitchFamily="49" charset="-122"/>
              <a:ea typeface="黑体" panose="02010609060101010101" pitchFamily="49" charset="-122"/>
            </a:endParaRPr>
          </a:p>
          <a:p>
            <a:pPr marL="0" indent="0">
              <a:lnSpc>
                <a:spcPct val="170000"/>
              </a:lnSpc>
              <a:spcBef>
                <a:spcPts val="600"/>
              </a:spcBef>
              <a:buNone/>
            </a:pPr>
            <a:r>
              <a:rPr lang="en-US" altLang="zh-CN" sz="3400" b="1" noProof="1" smtClean="0">
                <a:solidFill>
                  <a:srgbClr val="FF0000"/>
                </a:solidFill>
                <a:latin typeface="宋体" panose="02010600030101010101" pitchFamily="2" charset="-122"/>
                <a:ea typeface="宋体" panose="02010600030101010101" pitchFamily="2" charset="-122"/>
              </a:rPr>
              <a:t>  3</a:t>
            </a:r>
            <a:r>
              <a:rPr lang="zh-CN" altLang="en-US" sz="3400" b="1" noProof="1" smtClean="0">
                <a:solidFill>
                  <a:srgbClr val="FF0000"/>
                </a:solidFill>
                <a:latin typeface="宋体" panose="02010600030101010101" pitchFamily="2" charset="-122"/>
                <a:ea typeface="宋体" panose="02010600030101010101" pitchFamily="2" charset="-122"/>
              </a:rPr>
              <a:t>、生产作业场所</a:t>
            </a:r>
          </a:p>
          <a:p>
            <a:pPr indent="228600">
              <a:lnSpc>
                <a:spcPct val="170000"/>
              </a:lnSpc>
              <a:spcBef>
                <a:spcPts val="600"/>
              </a:spcBef>
            </a:pPr>
            <a:r>
              <a:rPr lang="zh-CN" altLang="en-US" sz="3400" b="1" noProof="1" smtClean="0">
                <a:solidFill>
                  <a:srgbClr val="000000"/>
                </a:solidFill>
                <a:latin typeface="宋体" panose="02010600030101010101" pitchFamily="2" charset="-122"/>
                <a:ea typeface="宋体" panose="02010600030101010101" pitchFamily="2" charset="-122"/>
              </a:rPr>
              <a:t>布置</a:t>
            </a:r>
            <a:endParaRPr lang="en-US" altLang="zh-CN" sz="3400" b="1" noProof="1" smtClean="0">
              <a:solidFill>
                <a:srgbClr val="000000"/>
              </a:solidFill>
              <a:latin typeface="宋体" panose="02010600030101010101" pitchFamily="2" charset="-122"/>
              <a:ea typeface="宋体" panose="02010600030101010101" pitchFamily="2" charset="-122"/>
            </a:endParaRPr>
          </a:p>
          <a:p>
            <a:pPr indent="228600">
              <a:lnSpc>
                <a:spcPct val="170000"/>
              </a:lnSpc>
              <a:spcBef>
                <a:spcPts val="600"/>
              </a:spcBef>
            </a:pPr>
            <a:r>
              <a:rPr lang="zh-CN" altLang="en-US" sz="3400" b="1" noProof="1" smtClean="0">
                <a:solidFill>
                  <a:srgbClr val="000000"/>
                </a:solidFill>
                <a:latin typeface="宋体" panose="02010600030101010101" pitchFamily="2" charset="-122"/>
                <a:ea typeface="宋体" panose="02010600030101010101" pitchFamily="2" charset="-122"/>
              </a:rPr>
              <a:t>建筑结构</a:t>
            </a:r>
            <a:endParaRPr lang="en-US" altLang="zh-CN" sz="3400" b="1" noProof="1" smtClean="0">
              <a:solidFill>
                <a:srgbClr val="000000"/>
              </a:solidFill>
              <a:latin typeface="宋体" panose="02010600030101010101" pitchFamily="2" charset="-122"/>
              <a:ea typeface="宋体" panose="02010600030101010101" pitchFamily="2" charset="-122"/>
            </a:endParaRPr>
          </a:p>
          <a:p>
            <a:pPr indent="228600">
              <a:lnSpc>
                <a:spcPct val="170000"/>
              </a:lnSpc>
              <a:spcBef>
                <a:spcPts val="600"/>
              </a:spcBef>
            </a:pPr>
            <a:r>
              <a:rPr lang="zh-CN" altLang="en-US" sz="3400" b="1" noProof="1" smtClean="0">
                <a:solidFill>
                  <a:srgbClr val="000000"/>
                </a:solidFill>
                <a:latin typeface="宋体" panose="02010600030101010101" pitchFamily="2" charset="-122"/>
                <a:ea typeface="宋体" panose="02010600030101010101" pitchFamily="2" charset="-122"/>
              </a:rPr>
              <a:t>通风</a:t>
            </a:r>
            <a:endParaRPr lang="en-US" altLang="zh-CN" sz="3400" b="1" noProof="1" smtClean="0">
              <a:solidFill>
                <a:srgbClr val="000000"/>
              </a:solidFill>
              <a:latin typeface="宋体" panose="02010600030101010101" pitchFamily="2" charset="-122"/>
              <a:ea typeface="宋体" panose="02010600030101010101" pitchFamily="2" charset="-122"/>
            </a:endParaRPr>
          </a:p>
          <a:p>
            <a:pPr indent="228600">
              <a:lnSpc>
                <a:spcPct val="170000"/>
              </a:lnSpc>
              <a:spcBef>
                <a:spcPts val="600"/>
              </a:spcBef>
            </a:pPr>
            <a:r>
              <a:rPr lang="zh-CN" altLang="en-US" sz="3400" b="1" noProof="1" smtClean="0">
                <a:solidFill>
                  <a:srgbClr val="000000"/>
                </a:solidFill>
                <a:latin typeface="宋体" panose="02010600030101010101" pitchFamily="2" charset="-122"/>
                <a:ea typeface="宋体" panose="02010600030101010101" pitchFamily="2" charset="-122"/>
              </a:rPr>
              <a:t>疏散</a:t>
            </a:r>
            <a:endParaRPr lang="en-US" altLang="zh-CN" sz="3400" b="1" noProof="1" smtClean="0">
              <a:solidFill>
                <a:srgbClr val="000000"/>
              </a:solidFill>
              <a:latin typeface="宋体" panose="02010600030101010101" pitchFamily="2" charset="-122"/>
              <a:ea typeface="宋体" panose="02010600030101010101" pitchFamily="2" charset="-122"/>
            </a:endParaRPr>
          </a:p>
        </p:txBody>
      </p:sp>
      <p:sp>
        <p:nvSpPr>
          <p:cNvPr id="5" name="标题 1"/>
          <p:cNvSpPr>
            <a:spLocks noGrp="1" noChangeArrowheads="1"/>
          </p:cNvSpPr>
          <p:nvPr>
            <p:ph type="title"/>
          </p:nvPr>
        </p:nvSpPr>
        <p:spPr>
          <a:xfrm>
            <a:off x="0" y="0"/>
            <a:ext cx="12192000" cy="840509"/>
          </a:xfrm>
          <a:solidFill>
            <a:schemeClr val="tx2">
              <a:lumMod val="40000"/>
              <a:lumOff val="60000"/>
            </a:schemeClr>
          </a:solidFill>
        </p:spPr>
        <p:txBody>
          <a:bodyPr/>
          <a:lstStyle/>
          <a:p>
            <a:pPr algn="ctr"/>
            <a:r>
              <a:rPr lang="zh-CN" altLang="en-US" sz="3600" dirty="0">
                <a:solidFill>
                  <a:srgbClr val="FF0000"/>
                </a:solidFill>
                <a:latin typeface="黑体" panose="02010609060101010101" pitchFamily="49" charset="-122"/>
                <a:ea typeface="黑体" panose="02010609060101010101" pitchFamily="49" charset="-122"/>
              </a:rPr>
              <a:t>二</a:t>
            </a:r>
            <a:r>
              <a:rPr lang="zh-CN" altLang="en-US" sz="3600" dirty="0" smtClean="0">
                <a:solidFill>
                  <a:srgbClr val="FF0000"/>
                </a:solidFill>
                <a:latin typeface="黑体" panose="02010609060101010101" pitchFamily="49" charset="-122"/>
                <a:ea typeface="黑体" panose="02010609060101010101" pitchFamily="49" charset="-122"/>
              </a:rPr>
              <a:t>、有毒有害气体场所</a:t>
            </a:r>
            <a:r>
              <a:rPr lang="zh-CN" altLang="en-US" sz="3600" dirty="0">
                <a:solidFill>
                  <a:srgbClr val="FF0000"/>
                </a:solidFill>
                <a:latin typeface="黑体" panose="02010609060101010101" pitchFamily="49" charset="-122"/>
                <a:ea typeface="黑体" panose="02010609060101010101" pitchFamily="49" charset="-122"/>
              </a:rPr>
              <a:t>风险辨识</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612044" y="1514475"/>
            <a:ext cx="7073900" cy="4654550"/>
          </a:xfrm>
        </p:spPr>
        <p:txBody>
          <a:bodyPr>
            <a:noAutofit/>
          </a:bodyPr>
          <a:lstStyle/>
          <a:p>
            <a:pPr marL="0" indent="0" fontAlgn="auto">
              <a:lnSpc>
                <a:spcPct val="150000"/>
              </a:lnSpc>
              <a:spcBef>
                <a:spcPts val="0"/>
              </a:spcBef>
              <a:buNone/>
            </a:pPr>
            <a:r>
              <a:rPr lang="zh-CN" altLang="en-US" sz="3200" b="1" dirty="0" smtClean="0">
                <a:solidFill>
                  <a:srgbClr val="002060"/>
                </a:solidFill>
                <a:latin typeface="华文新魏" panose="02010800040101010101" charset="-122"/>
                <a:ea typeface="华文新魏" panose="02010800040101010101" charset="-122"/>
                <a:cs typeface="华文新魏" panose="02010800040101010101" charset="-122"/>
              </a:rPr>
              <a:t>一、</a:t>
            </a:r>
            <a:r>
              <a:rPr lang="zh-CN" altLang="en-US" sz="3200" b="1" dirty="0" smtClean="0">
                <a:solidFill>
                  <a:srgbClr val="002060"/>
                </a:solidFill>
                <a:latin typeface="华文新魏" panose="02010800040101010101" charset="-122"/>
                <a:ea typeface="华文新魏" panose="02010800040101010101" charset="-122"/>
                <a:cs typeface="华文新魏" panose="02010800040101010101" charset="-122"/>
                <a:sym typeface="+mn-ea"/>
              </a:rPr>
              <a:t>有毒有害气体基本情况</a:t>
            </a:r>
            <a:endParaRPr lang="en-US" altLang="zh-CN" sz="3200" b="1" dirty="0" smtClean="0">
              <a:solidFill>
                <a:srgbClr val="002060"/>
              </a:solidFill>
              <a:latin typeface="华文新魏" panose="02010800040101010101" charset="-122"/>
              <a:ea typeface="华文新魏" panose="02010800040101010101" charset="-122"/>
              <a:cs typeface="华文新魏" panose="02010800040101010101" charset="-122"/>
            </a:endParaRPr>
          </a:p>
          <a:p>
            <a:pPr marL="0" indent="0" fontAlgn="auto">
              <a:lnSpc>
                <a:spcPct val="150000"/>
              </a:lnSpc>
              <a:spcBef>
                <a:spcPts val="0"/>
              </a:spcBef>
              <a:buNone/>
            </a:pPr>
            <a:r>
              <a:rPr lang="zh-CN" altLang="en-US" sz="3200" b="1" dirty="0">
                <a:solidFill>
                  <a:srgbClr val="002060"/>
                </a:solidFill>
                <a:latin typeface="华文新魏" panose="02010800040101010101" charset="-122"/>
                <a:ea typeface="华文新魏" panose="02010800040101010101" charset="-122"/>
                <a:cs typeface="华文新魏" panose="02010800040101010101" charset="-122"/>
                <a:sym typeface="+mn-ea"/>
              </a:rPr>
              <a:t>二</a:t>
            </a:r>
            <a:r>
              <a:rPr lang="zh-CN" altLang="en-US" sz="3200" b="1" dirty="0" smtClean="0">
                <a:solidFill>
                  <a:srgbClr val="002060"/>
                </a:solidFill>
                <a:latin typeface="华文新魏" panose="02010800040101010101" charset="-122"/>
                <a:ea typeface="华文新魏" panose="02010800040101010101" charset="-122"/>
                <a:cs typeface="华文新魏" panose="02010800040101010101" charset="-122"/>
                <a:sym typeface="+mn-ea"/>
              </a:rPr>
              <a:t>、</a:t>
            </a:r>
            <a:r>
              <a:rPr lang="zh-CN" altLang="en-US" sz="3200" b="1" dirty="0">
                <a:solidFill>
                  <a:srgbClr val="002060"/>
                </a:solidFill>
                <a:latin typeface="华文新魏" panose="02010800040101010101" charset="-122"/>
                <a:ea typeface="华文新魏" panose="02010800040101010101" charset="-122"/>
                <a:cs typeface="华文新魏" panose="02010800040101010101" charset="-122"/>
                <a:sym typeface="+mn-ea"/>
              </a:rPr>
              <a:t>安全风险辨识</a:t>
            </a:r>
            <a:r>
              <a:rPr lang="en-US" altLang="zh-CN" sz="3200" b="1" dirty="0">
                <a:solidFill>
                  <a:srgbClr val="002060"/>
                </a:solidFill>
                <a:latin typeface="华文新魏" panose="02010800040101010101" charset="-122"/>
                <a:ea typeface="华文新魏" panose="02010800040101010101" charset="-122"/>
                <a:cs typeface="华文新魏" panose="02010800040101010101" charset="-122"/>
              </a:rPr>
              <a:t> </a:t>
            </a:r>
            <a:endParaRPr lang="en-US" altLang="zh-CN" sz="3200" b="1" dirty="0" smtClean="0">
              <a:solidFill>
                <a:srgbClr val="002060"/>
              </a:solidFill>
              <a:latin typeface="华文新魏" panose="02010800040101010101" charset="-122"/>
              <a:ea typeface="华文新魏" panose="02010800040101010101" charset="-122"/>
              <a:cs typeface="华文新魏" panose="02010800040101010101" charset="-122"/>
            </a:endParaRPr>
          </a:p>
          <a:p>
            <a:pPr marL="0" indent="0" fontAlgn="auto">
              <a:lnSpc>
                <a:spcPct val="150000"/>
              </a:lnSpc>
              <a:spcBef>
                <a:spcPts val="0"/>
              </a:spcBef>
              <a:buNone/>
            </a:pPr>
            <a:r>
              <a:rPr lang="zh-CN" altLang="en-US" sz="3200" b="1" dirty="0" smtClean="0">
                <a:solidFill>
                  <a:srgbClr val="002060"/>
                </a:solidFill>
                <a:latin typeface="华文新魏" panose="02010800040101010101" charset="-122"/>
                <a:ea typeface="华文新魏" panose="02010800040101010101" charset="-122"/>
                <a:cs typeface="华文新魏" panose="02010800040101010101" charset="-122"/>
              </a:rPr>
              <a:t>三、现场环境要点</a:t>
            </a:r>
          </a:p>
          <a:p>
            <a:pPr marL="0" indent="0" fontAlgn="auto">
              <a:lnSpc>
                <a:spcPct val="150000"/>
              </a:lnSpc>
              <a:spcBef>
                <a:spcPts val="0"/>
              </a:spcBef>
              <a:buNone/>
            </a:pPr>
            <a:r>
              <a:rPr lang="zh-CN" altLang="en-US" sz="3200" b="1" dirty="0" smtClean="0">
                <a:solidFill>
                  <a:srgbClr val="002060"/>
                </a:solidFill>
                <a:latin typeface="华文新魏" panose="02010800040101010101" charset="-122"/>
                <a:ea typeface="华文新魏" panose="02010800040101010101" charset="-122"/>
                <a:cs typeface="华文新魏" panose="02010800040101010101" charset="-122"/>
              </a:rPr>
              <a:t>四、非常规作业（有限空间作业）</a:t>
            </a:r>
            <a:endParaRPr lang="en-US" altLang="zh-CN" sz="3200" b="1" dirty="0" smtClean="0">
              <a:solidFill>
                <a:srgbClr val="002060"/>
              </a:solidFill>
              <a:latin typeface="华文新魏" panose="02010800040101010101" charset="-122"/>
              <a:ea typeface="华文新魏" panose="02010800040101010101" charset="-122"/>
              <a:cs typeface="华文新魏" panose="02010800040101010101" charset="-122"/>
            </a:endParaRPr>
          </a:p>
          <a:p>
            <a:pPr marL="0" indent="0" fontAlgn="auto">
              <a:lnSpc>
                <a:spcPct val="150000"/>
              </a:lnSpc>
              <a:spcBef>
                <a:spcPts val="0"/>
              </a:spcBef>
              <a:buNone/>
            </a:pPr>
            <a:r>
              <a:rPr lang="zh-CN" altLang="en-US" sz="3200" b="1" dirty="0" smtClean="0">
                <a:solidFill>
                  <a:srgbClr val="002060"/>
                </a:solidFill>
                <a:latin typeface="华文新魏" panose="02010800040101010101" charset="-122"/>
                <a:ea typeface="华文新魏" panose="02010800040101010101" charset="-122"/>
                <a:cs typeface="华文新魏" panose="02010800040101010101" charset="-122"/>
              </a:rPr>
              <a:t>五、管理要求</a:t>
            </a:r>
          </a:p>
          <a:p>
            <a:pPr marL="0" indent="0" fontAlgn="auto">
              <a:lnSpc>
                <a:spcPct val="150000"/>
              </a:lnSpc>
              <a:spcBef>
                <a:spcPts val="0"/>
              </a:spcBef>
              <a:buNone/>
            </a:pPr>
            <a:r>
              <a:rPr lang="zh-CN" altLang="en-US" sz="3200" b="1" dirty="0" smtClean="0">
                <a:solidFill>
                  <a:srgbClr val="002060"/>
                </a:solidFill>
                <a:latin typeface="华文新魏" panose="02010800040101010101" charset="-122"/>
                <a:ea typeface="华文新魏" panose="02010800040101010101" charset="-122"/>
                <a:cs typeface="华文新魏" panose="02010800040101010101" charset="-122"/>
              </a:rPr>
              <a:t>六、应急救援</a:t>
            </a:r>
          </a:p>
        </p:txBody>
      </p:sp>
      <p:sp>
        <p:nvSpPr>
          <p:cNvPr id="2" name="文本框 1"/>
          <p:cNvSpPr txBox="1"/>
          <p:nvPr/>
        </p:nvSpPr>
        <p:spPr>
          <a:xfrm>
            <a:off x="1769052" y="478271"/>
            <a:ext cx="7129780" cy="768350"/>
          </a:xfrm>
          <a:prstGeom prst="rect">
            <a:avLst/>
          </a:prstGeom>
          <a:noFill/>
        </p:spPr>
        <p:txBody>
          <a:bodyPr wrap="square" rtlCol="0">
            <a:spAutoFit/>
          </a:bodyPr>
          <a:lstStyle/>
          <a:p>
            <a:pPr algn="ctr"/>
            <a:r>
              <a:rPr lang="zh-CN" altLang="en-US" sz="4400" b="1" dirty="0">
                <a:solidFill>
                  <a:srgbClr val="FF0000"/>
                </a:solidFill>
                <a:latin typeface="华文新魏" panose="02010800040101010101" charset="-122"/>
                <a:ea typeface="华文新魏" panose="02010800040101010101" charset="-122"/>
              </a:rPr>
              <a:t>主</a:t>
            </a:r>
            <a:r>
              <a:rPr lang="en-US" altLang="zh-CN" sz="4400" b="1" dirty="0">
                <a:solidFill>
                  <a:srgbClr val="FF0000"/>
                </a:solidFill>
                <a:latin typeface="华文新魏" panose="02010800040101010101" charset="-122"/>
                <a:ea typeface="华文新魏" panose="02010800040101010101" charset="-122"/>
              </a:rPr>
              <a:t>   </a:t>
            </a:r>
            <a:r>
              <a:rPr lang="zh-CN" altLang="en-US" sz="4400" b="1" dirty="0">
                <a:solidFill>
                  <a:srgbClr val="FF0000"/>
                </a:solidFill>
                <a:latin typeface="华文新魏" panose="02010800040101010101" charset="-122"/>
                <a:ea typeface="华文新魏" panose="02010800040101010101" charset="-122"/>
              </a:rPr>
              <a:t>要</a:t>
            </a:r>
            <a:r>
              <a:rPr lang="en-US" altLang="zh-CN" sz="4400" b="1" dirty="0">
                <a:solidFill>
                  <a:srgbClr val="FF0000"/>
                </a:solidFill>
                <a:latin typeface="华文新魏" panose="02010800040101010101" charset="-122"/>
                <a:ea typeface="华文新魏" panose="02010800040101010101" charset="-122"/>
              </a:rPr>
              <a:t>   </a:t>
            </a:r>
            <a:r>
              <a:rPr lang="zh-CN" altLang="en-US" sz="4400" b="1" dirty="0">
                <a:solidFill>
                  <a:srgbClr val="FF0000"/>
                </a:solidFill>
                <a:latin typeface="华文新魏" panose="02010800040101010101" charset="-122"/>
                <a:ea typeface="华文新魏" panose="02010800040101010101" charset="-122"/>
              </a:rPr>
              <a:t>内</a:t>
            </a:r>
            <a:r>
              <a:rPr lang="en-US" altLang="zh-CN" sz="4400" b="1" dirty="0">
                <a:solidFill>
                  <a:srgbClr val="FF0000"/>
                </a:solidFill>
                <a:latin typeface="华文新魏" panose="02010800040101010101" charset="-122"/>
                <a:ea typeface="华文新魏" panose="02010800040101010101" charset="-122"/>
              </a:rPr>
              <a:t>   </a:t>
            </a:r>
            <a:r>
              <a:rPr lang="zh-CN" altLang="en-US" sz="4400" b="1" dirty="0">
                <a:solidFill>
                  <a:srgbClr val="FF0000"/>
                </a:solidFill>
                <a:latin typeface="华文新魏" panose="02010800040101010101" charset="-122"/>
                <a:ea typeface="华文新魏" panose="02010800040101010101" charset="-122"/>
              </a:rPr>
              <a:t>容</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内容占位符 2"/>
          <p:cNvSpPr>
            <a:spLocks noGrp="1" noChangeArrowheads="1"/>
          </p:cNvSpPr>
          <p:nvPr>
            <p:ph idx="1"/>
          </p:nvPr>
        </p:nvSpPr>
        <p:spPr>
          <a:xfrm>
            <a:off x="2210540" y="1284392"/>
            <a:ext cx="6365289" cy="4468337"/>
          </a:xfrm>
        </p:spPr>
        <p:txBody>
          <a:bodyPr>
            <a:normAutofit/>
          </a:bodyPr>
          <a:lstStyle/>
          <a:p>
            <a:pPr marL="0" indent="0">
              <a:lnSpc>
                <a:spcPct val="170000"/>
              </a:lnSpc>
              <a:spcBef>
                <a:spcPts val="600"/>
              </a:spcBef>
              <a:buNone/>
            </a:pPr>
            <a:r>
              <a:rPr lang="zh-CN" altLang="en-US" b="1" noProof="1" smtClean="0">
                <a:solidFill>
                  <a:srgbClr val="FF0000"/>
                </a:solidFill>
                <a:latin typeface="黑体" panose="02010609060101010101" pitchFamily="49" charset="-122"/>
                <a:ea typeface="黑体" panose="02010609060101010101" pitchFamily="49" charset="-122"/>
              </a:rPr>
              <a:t>（二）安全风险辨识</a:t>
            </a:r>
            <a:endParaRPr lang="en-US" altLang="zh-CN" b="1" noProof="1" smtClean="0">
              <a:solidFill>
                <a:srgbClr val="FF0000"/>
              </a:solidFill>
              <a:latin typeface="黑体" panose="02010609060101010101" pitchFamily="49" charset="-122"/>
              <a:ea typeface="黑体" panose="02010609060101010101" pitchFamily="49" charset="-122"/>
            </a:endParaRPr>
          </a:p>
          <a:p>
            <a:pPr marL="0" indent="0">
              <a:lnSpc>
                <a:spcPct val="170000"/>
              </a:lnSpc>
              <a:spcBef>
                <a:spcPts val="600"/>
              </a:spcBef>
              <a:buNone/>
            </a:pPr>
            <a:r>
              <a:rPr lang="en-US" altLang="zh-CN" sz="2400" b="1" noProof="1" smtClean="0">
                <a:solidFill>
                  <a:srgbClr val="FF0000"/>
                </a:solidFill>
                <a:latin typeface="宋体" panose="02010600030101010101" pitchFamily="2" charset="-122"/>
                <a:ea typeface="宋体" panose="02010600030101010101" pitchFamily="2" charset="-122"/>
              </a:rPr>
              <a:t> 4</a:t>
            </a:r>
            <a:r>
              <a:rPr lang="zh-CN" altLang="en-US" sz="2400" b="1" noProof="1" smtClean="0">
                <a:solidFill>
                  <a:srgbClr val="FF0000"/>
                </a:solidFill>
                <a:latin typeface="宋体" panose="02010600030101010101" pitchFamily="2" charset="-122"/>
                <a:ea typeface="宋体" panose="02010600030101010101" pitchFamily="2" charset="-122"/>
              </a:rPr>
              <a:t>、设备设施</a:t>
            </a:r>
            <a:endParaRPr lang="en-US" altLang="zh-CN" sz="2400" b="1" noProof="1" smtClean="0">
              <a:solidFill>
                <a:srgbClr val="FF0000"/>
              </a:solidFill>
              <a:latin typeface="宋体" panose="02010600030101010101" pitchFamily="2" charset="-122"/>
              <a:ea typeface="宋体" panose="02010600030101010101" pitchFamily="2" charset="-122"/>
            </a:endParaRPr>
          </a:p>
          <a:p>
            <a:pPr indent="228600">
              <a:lnSpc>
                <a:spcPct val="170000"/>
              </a:lnSpc>
              <a:spcBef>
                <a:spcPts val="600"/>
              </a:spcBef>
            </a:pPr>
            <a:r>
              <a:rPr lang="zh-CN" altLang="en-US" sz="2400" b="1" noProof="1" smtClean="0">
                <a:solidFill>
                  <a:srgbClr val="000000"/>
                </a:solidFill>
                <a:latin typeface="宋体" panose="02010600030101010101" pitchFamily="2" charset="-122"/>
                <a:ea typeface="宋体" panose="02010600030101010101" pitchFamily="2" charset="-122"/>
              </a:rPr>
              <a:t>设计</a:t>
            </a:r>
            <a:r>
              <a:rPr lang="zh-CN" altLang="en-US" sz="2400" b="1" noProof="1" smtClean="0">
                <a:solidFill>
                  <a:srgbClr val="FF0000"/>
                </a:solidFill>
                <a:latin typeface="宋体" panose="02010600030101010101" pitchFamily="2" charset="-122"/>
                <a:ea typeface="宋体" panose="02010600030101010101" pitchFamily="2" charset="-122"/>
              </a:rPr>
              <a:t>选型</a:t>
            </a:r>
            <a:r>
              <a:rPr lang="zh-CN" altLang="en-US" sz="2400" b="1" noProof="1" smtClean="0">
                <a:solidFill>
                  <a:srgbClr val="000000"/>
                </a:solidFill>
                <a:latin typeface="宋体" panose="02010600030101010101" pitchFamily="2" charset="-122"/>
                <a:ea typeface="宋体" panose="02010600030101010101" pitchFamily="2" charset="-122"/>
              </a:rPr>
              <a:t>、材质</a:t>
            </a:r>
            <a:endParaRPr lang="en-US" altLang="zh-CN" sz="2400" b="1" noProof="1" smtClean="0">
              <a:solidFill>
                <a:srgbClr val="000000"/>
              </a:solidFill>
              <a:latin typeface="宋体" panose="02010600030101010101" pitchFamily="2" charset="-122"/>
              <a:ea typeface="宋体" panose="02010600030101010101" pitchFamily="2" charset="-122"/>
            </a:endParaRPr>
          </a:p>
          <a:p>
            <a:pPr indent="228600">
              <a:lnSpc>
                <a:spcPct val="170000"/>
              </a:lnSpc>
              <a:spcBef>
                <a:spcPts val="600"/>
              </a:spcBef>
            </a:pPr>
            <a:r>
              <a:rPr lang="zh-CN" altLang="en-US" sz="2400" b="1" noProof="1" smtClean="0">
                <a:solidFill>
                  <a:srgbClr val="000000"/>
                </a:solidFill>
                <a:latin typeface="宋体" panose="02010600030101010101" pitchFamily="2" charset="-122"/>
                <a:ea typeface="宋体" panose="02010600030101010101" pitchFamily="2" charset="-122"/>
              </a:rPr>
              <a:t>密闭性能</a:t>
            </a:r>
            <a:endParaRPr lang="en-US" altLang="zh-CN" sz="2400" b="1" noProof="1" smtClean="0">
              <a:solidFill>
                <a:srgbClr val="000000"/>
              </a:solidFill>
              <a:latin typeface="宋体" panose="02010600030101010101" pitchFamily="2" charset="-122"/>
              <a:ea typeface="宋体" panose="02010600030101010101" pitchFamily="2" charset="-122"/>
            </a:endParaRPr>
          </a:p>
          <a:p>
            <a:pPr indent="228600">
              <a:lnSpc>
                <a:spcPct val="170000"/>
              </a:lnSpc>
              <a:spcBef>
                <a:spcPts val="600"/>
              </a:spcBef>
            </a:pPr>
            <a:r>
              <a:rPr lang="zh-CN" altLang="en-US" sz="2400" b="1" noProof="1" smtClean="0">
                <a:solidFill>
                  <a:srgbClr val="000000"/>
                </a:solidFill>
                <a:latin typeface="宋体" panose="02010600030101010101" pitchFamily="2" charset="-122"/>
                <a:ea typeface="宋体" panose="02010600030101010101" pitchFamily="2" charset="-122"/>
              </a:rPr>
              <a:t>安全附件</a:t>
            </a:r>
            <a:endParaRPr lang="en-US" altLang="zh-CN" sz="2400" b="1" noProof="1" smtClean="0">
              <a:solidFill>
                <a:srgbClr val="000000"/>
              </a:solidFill>
              <a:latin typeface="宋体" panose="02010600030101010101" pitchFamily="2" charset="-122"/>
              <a:ea typeface="宋体" panose="02010600030101010101" pitchFamily="2" charset="-122"/>
            </a:endParaRPr>
          </a:p>
          <a:p>
            <a:pPr indent="228600">
              <a:lnSpc>
                <a:spcPct val="170000"/>
              </a:lnSpc>
              <a:spcBef>
                <a:spcPts val="600"/>
              </a:spcBef>
            </a:pPr>
            <a:r>
              <a:rPr lang="zh-CN" altLang="en-US" sz="2400" b="1" noProof="1" smtClean="0">
                <a:solidFill>
                  <a:srgbClr val="000000"/>
                </a:solidFill>
                <a:latin typeface="宋体" panose="02010600030101010101" pitchFamily="2" charset="-122"/>
                <a:ea typeface="宋体" panose="02010600030101010101" pitchFamily="2" charset="-122"/>
              </a:rPr>
              <a:t>检测检验</a:t>
            </a:r>
            <a:endParaRPr lang="en-US" altLang="zh-CN" sz="2400" b="1" noProof="1" smtClean="0">
              <a:solidFill>
                <a:srgbClr val="000000"/>
              </a:solidFill>
              <a:latin typeface="宋体" panose="02010600030101010101" pitchFamily="2" charset="-122"/>
              <a:ea typeface="宋体" panose="02010600030101010101" pitchFamily="2" charset="-122"/>
            </a:endParaRPr>
          </a:p>
          <a:p>
            <a:pPr indent="228600">
              <a:lnSpc>
                <a:spcPct val="170000"/>
              </a:lnSpc>
              <a:spcBef>
                <a:spcPts val="600"/>
              </a:spcBef>
            </a:pPr>
            <a:endParaRPr lang="en-US" altLang="zh-CN" sz="3400" b="1" noProof="1" smtClean="0">
              <a:solidFill>
                <a:srgbClr val="000000"/>
              </a:solidFill>
              <a:latin typeface="宋体" panose="02010600030101010101" pitchFamily="2" charset="-122"/>
              <a:ea typeface="宋体" panose="02010600030101010101" pitchFamily="2" charset="-122"/>
            </a:endParaRPr>
          </a:p>
        </p:txBody>
      </p:sp>
      <p:sp>
        <p:nvSpPr>
          <p:cNvPr id="5" name="标题 1"/>
          <p:cNvSpPr>
            <a:spLocks noGrp="1" noChangeArrowheads="1"/>
          </p:cNvSpPr>
          <p:nvPr>
            <p:ph type="title"/>
          </p:nvPr>
        </p:nvSpPr>
        <p:spPr>
          <a:xfrm>
            <a:off x="0" y="0"/>
            <a:ext cx="12192000" cy="840509"/>
          </a:xfrm>
          <a:solidFill>
            <a:schemeClr val="tx2">
              <a:lumMod val="40000"/>
              <a:lumOff val="60000"/>
            </a:schemeClr>
          </a:solidFill>
        </p:spPr>
        <p:txBody>
          <a:bodyPr/>
          <a:lstStyle/>
          <a:p>
            <a:pPr algn="ctr"/>
            <a:r>
              <a:rPr lang="zh-CN" altLang="en-US" sz="3600" dirty="0">
                <a:solidFill>
                  <a:srgbClr val="FF0000"/>
                </a:solidFill>
                <a:latin typeface="黑体" panose="02010609060101010101" pitchFamily="49" charset="-122"/>
                <a:ea typeface="黑体" panose="02010609060101010101" pitchFamily="49" charset="-122"/>
              </a:rPr>
              <a:t>二</a:t>
            </a:r>
            <a:r>
              <a:rPr lang="zh-CN" altLang="en-US" sz="3600" dirty="0" smtClean="0">
                <a:solidFill>
                  <a:srgbClr val="FF0000"/>
                </a:solidFill>
                <a:latin typeface="黑体" panose="02010609060101010101" pitchFamily="49" charset="-122"/>
                <a:ea typeface="黑体" panose="02010609060101010101" pitchFamily="49" charset="-122"/>
              </a:rPr>
              <a:t>、有毒有害气体场所</a:t>
            </a:r>
            <a:r>
              <a:rPr lang="zh-CN" altLang="en-US" sz="3600" dirty="0">
                <a:solidFill>
                  <a:srgbClr val="FF0000"/>
                </a:solidFill>
                <a:latin typeface="黑体" panose="02010609060101010101" pitchFamily="49" charset="-122"/>
                <a:ea typeface="黑体" panose="02010609060101010101" pitchFamily="49" charset="-122"/>
              </a:rPr>
              <a:t>风险辨识</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内容占位符 2"/>
          <p:cNvSpPr>
            <a:spLocks noGrp="1" noChangeArrowheads="1"/>
          </p:cNvSpPr>
          <p:nvPr>
            <p:ph idx="1"/>
          </p:nvPr>
        </p:nvSpPr>
        <p:spPr>
          <a:xfrm>
            <a:off x="1351559" y="1404465"/>
            <a:ext cx="4057095" cy="4468337"/>
          </a:xfrm>
        </p:spPr>
        <p:txBody>
          <a:bodyPr>
            <a:normAutofit/>
          </a:bodyPr>
          <a:lstStyle/>
          <a:p>
            <a:pPr marL="0" indent="0">
              <a:lnSpc>
                <a:spcPct val="170000"/>
              </a:lnSpc>
              <a:spcBef>
                <a:spcPts val="600"/>
              </a:spcBef>
              <a:buNone/>
            </a:pPr>
            <a:r>
              <a:rPr lang="zh-CN" altLang="en-US" b="1" noProof="1" smtClean="0">
                <a:solidFill>
                  <a:srgbClr val="FF0000"/>
                </a:solidFill>
                <a:latin typeface="黑体" panose="02010609060101010101" pitchFamily="49" charset="-122"/>
                <a:ea typeface="黑体" panose="02010609060101010101" pitchFamily="49" charset="-122"/>
              </a:rPr>
              <a:t>（二）安全风险辨识</a:t>
            </a:r>
            <a:endParaRPr lang="en-US" altLang="zh-CN" b="1" noProof="1" smtClean="0">
              <a:solidFill>
                <a:srgbClr val="FF0000"/>
              </a:solidFill>
              <a:latin typeface="黑体" panose="02010609060101010101" pitchFamily="49" charset="-122"/>
              <a:ea typeface="黑体" panose="02010609060101010101" pitchFamily="49" charset="-122"/>
            </a:endParaRPr>
          </a:p>
          <a:p>
            <a:pPr marL="0" indent="0">
              <a:lnSpc>
                <a:spcPct val="170000"/>
              </a:lnSpc>
              <a:spcBef>
                <a:spcPts val="600"/>
              </a:spcBef>
              <a:buNone/>
            </a:pPr>
            <a:r>
              <a:rPr lang="en-US" altLang="zh-CN" sz="2400" b="1" noProof="1" smtClean="0">
                <a:solidFill>
                  <a:srgbClr val="FF0000"/>
                </a:solidFill>
                <a:latin typeface="宋体" panose="02010600030101010101" pitchFamily="2" charset="-122"/>
                <a:ea typeface="宋体" panose="02010600030101010101" pitchFamily="2" charset="-122"/>
              </a:rPr>
              <a:t>  5</a:t>
            </a:r>
            <a:r>
              <a:rPr lang="zh-CN" altLang="en-US" sz="2400" b="1" noProof="1" smtClean="0">
                <a:solidFill>
                  <a:srgbClr val="FF0000"/>
                </a:solidFill>
                <a:latin typeface="宋体" panose="02010600030101010101" pitchFamily="2" charset="-122"/>
                <a:ea typeface="宋体" panose="02010600030101010101" pitchFamily="2" charset="-122"/>
              </a:rPr>
              <a:t>、周边环境和自然条件</a:t>
            </a:r>
            <a:endParaRPr lang="en-US" altLang="zh-CN" sz="2400" b="1" noProof="1" smtClean="0">
              <a:solidFill>
                <a:srgbClr val="FF0000"/>
              </a:solidFill>
              <a:latin typeface="宋体" panose="02010600030101010101" pitchFamily="2" charset="-122"/>
              <a:ea typeface="宋体" panose="02010600030101010101" pitchFamily="2" charset="-122"/>
            </a:endParaRPr>
          </a:p>
          <a:p>
            <a:pPr indent="228600">
              <a:lnSpc>
                <a:spcPct val="170000"/>
              </a:lnSpc>
              <a:spcBef>
                <a:spcPts val="600"/>
              </a:spcBef>
            </a:pPr>
            <a:r>
              <a:rPr lang="zh-CN" altLang="en-US" sz="2400" b="1" noProof="1" smtClean="0">
                <a:solidFill>
                  <a:srgbClr val="000000"/>
                </a:solidFill>
                <a:latin typeface="宋体" panose="02010600030101010101" pitchFamily="2" charset="-122"/>
                <a:ea typeface="宋体" panose="02010600030101010101" pitchFamily="2" charset="-122"/>
              </a:rPr>
              <a:t>周边环境影响</a:t>
            </a:r>
            <a:endParaRPr lang="en-US" altLang="zh-CN" sz="2400" b="1" noProof="1" smtClean="0">
              <a:solidFill>
                <a:srgbClr val="000000"/>
              </a:solidFill>
              <a:latin typeface="宋体" panose="02010600030101010101" pitchFamily="2" charset="-122"/>
              <a:ea typeface="宋体" panose="02010600030101010101" pitchFamily="2" charset="-122"/>
            </a:endParaRPr>
          </a:p>
          <a:p>
            <a:pPr indent="228600">
              <a:lnSpc>
                <a:spcPct val="170000"/>
              </a:lnSpc>
              <a:spcBef>
                <a:spcPts val="600"/>
              </a:spcBef>
            </a:pPr>
            <a:r>
              <a:rPr lang="zh-CN" altLang="en-US" sz="2400" b="1" noProof="1" smtClean="0">
                <a:solidFill>
                  <a:srgbClr val="000000"/>
                </a:solidFill>
                <a:latin typeface="宋体" panose="02010600030101010101" pitchFamily="2" charset="-122"/>
                <a:ea typeface="宋体" panose="02010600030101010101" pitchFamily="2" charset="-122"/>
              </a:rPr>
              <a:t>自然条件影响</a:t>
            </a:r>
            <a:endParaRPr lang="en-US" altLang="zh-CN" sz="3400" b="1" noProof="1" smtClean="0">
              <a:solidFill>
                <a:srgbClr val="000000"/>
              </a:solidFill>
              <a:latin typeface="宋体" panose="02010600030101010101" pitchFamily="2" charset="-122"/>
              <a:ea typeface="宋体" panose="02010600030101010101" pitchFamily="2" charset="-122"/>
            </a:endParaRPr>
          </a:p>
        </p:txBody>
      </p:sp>
      <p:sp>
        <p:nvSpPr>
          <p:cNvPr id="5" name="标题 1"/>
          <p:cNvSpPr>
            <a:spLocks noGrp="1" noChangeArrowheads="1"/>
          </p:cNvSpPr>
          <p:nvPr>
            <p:ph type="title"/>
          </p:nvPr>
        </p:nvSpPr>
        <p:spPr>
          <a:xfrm>
            <a:off x="0" y="0"/>
            <a:ext cx="12192000" cy="840509"/>
          </a:xfrm>
          <a:solidFill>
            <a:schemeClr val="tx2">
              <a:lumMod val="40000"/>
              <a:lumOff val="60000"/>
            </a:schemeClr>
          </a:solidFill>
        </p:spPr>
        <p:txBody>
          <a:bodyPr/>
          <a:lstStyle/>
          <a:p>
            <a:pPr algn="ctr"/>
            <a:r>
              <a:rPr lang="zh-CN" altLang="en-US" sz="3600" dirty="0">
                <a:solidFill>
                  <a:srgbClr val="FF0000"/>
                </a:solidFill>
                <a:latin typeface="黑体" panose="02010609060101010101" pitchFamily="49" charset="-122"/>
                <a:ea typeface="黑体" panose="02010609060101010101" pitchFamily="49" charset="-122"/>
              </a:rPr>
              <a:t>二</a:t>
            </a:r>
            <a:r>
              <a:rPr lang="zh-CN" altLang="en-US" sz="3600" dirty="0" smtClean="0">
                <a:solidFill>
                  <a:srgbClr val="FF0000"/>
                </a:solidFill>
                <a:latin typeface="黑体" panose="02010609060101010101" pitchFamily="49" charset="-122"/>
                <a:ea typeface="黑体" panose="02010609060101010101" pitchFamily="49" charset="-122"/>
              </a:rPr>
              <a:t>、有毒有害气体场所</a:t>
            </a:r>
            <a:r>
              <a:rPr lang="zh-CN" altLang="en-US" sz="3600" dirty="0">
                <a:solidFill>
                  <a:srgbClr val="FF0000"/>
                </a:solidFill>
                <a:latin typeface="黑体" panose="02010609060101010101" pitchFamily="49" charset="-122"/>
                <a:ea typeface="黑体" panose="02010609060101010101" pitchFamily="49" charset="-122"/>
              </a:rPr>
              <a:t>风险辨识</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内容占位符 2"/>
          <p:cNvSpPr>
            <a:spLocks noGrp="1" noChangeArrowheads="1"/>
          </p:cNvSpPr>
          <p:nvPr>
            <p:ph idx="1"/>
          </p:nvPr>
        </p:nvSpPr>
        <p:spPr>
          <a:xfrm>
            <a:off x="347809" y="840508"/>
            <a:ext cx="9105690" cy="5934761"/>
          </a:xfrm>
        </p:spPr>
        <p:txBody>
          <a:bodyPr>
            <a:normAutofit/>
          </a:bodyPr>
          <a:lstStyle/>
          <a:p>
            <a:pPr marL="0" indent="0">
              <a:lnSpc>
                <a:spcPct val="170000"/>
              </a:lnSpc>
              <a:spcBef>
                <a:spcPts val="600"/>
              </a:spcBef>
              <a:buNone/>
            </a:pPr>
            <a:r>
              <a:rPr lang="zh-CN" altLang="en-US" b="1" noProof="1">
                <a:solidFill>
                  <a:srgbClr val="FF0000"/>
                </a:solidFill>
                <a:latin typeface="黑体" panose="02010609060101010101" pitchFamily="49" charset="-122"/>
                <a:ea typeface="黑体" panose="02010609060101010101" pitchFamily="49" charset="-122"/>
              </a:rPr>
              <a:t>（一）总图位置</a:t>
            </a:r>
            <a:endParaRPr lang="en-US" altLang="zh-CN" b="1" noProof="1">
              <a:solidFill>
                <a:srgbClr val="FF0000"/>
              </a:solidFill>
              <a:latin typeface="黑体" panose="02010609060101010101" pitchFamily="49" charset="-122"/>
              <a:ea typeface="黑体" panose="02010609060101010101" pitchFamily="49" charset="-122"/>
            </a:endParaRPr>
          </a:p>
          <a:p>
            <a:pPr marL="0" indent="0">
              <a:lnSpc>
                <a:spcPct val="170000"/>
              </a:lnSpc>
              <a:spcBef>
                <a:spcPts val="600"/>
              </a:spcBef>
              <a:buNone/>
            </a:pPr>
            <a:r>
              <a:rPr lang="en-US" altLang="zh-CN" b="1" u="sng" noProof="1" smtClean="0">
                <a:solidFill>
                  <a:schemeClr val="accent1">
                    <a:lumMod val="50000"/>
                  </a:schemeClr>
                </a:solidFill>
                <a:latin typeface="宋体" panose="02010600030101010101" pitchFamily="2" charset="-122"/>
                <a:ea typeface="宋体" panose="02010600030101010101" pitchFamily="2" charset="-122"/>
              </a:rPr>
              <a:t>1</a:t>
            </a:r>
            <a:r>
              <a:rPr lang="zh-CN" altLang="en-US" b="1" u="sng" noProof="1" smtClean="0">
                <a:solidFill>
                  <a:schemeClr val="accent1">
                    <a:lumMod val="50000"/>
                  </a:schemeClr>
                </a:solidFill>
                <a:latin typeface="宋体" panose="02010600030101010101" pitchFamily="2" charset="-122"/>
                <a:ea typeface="宋体" panose="02010600030101010101" pitchFamily="2" charset="-122"/>
              </a:rPr>
              <a:t>、</a:t>
            </a:r>
            <a:r>
              <a:rPr lang="en-US" altLang="zh-CN" b="1" u="sng" noProof="1" smtClean="0">
                <a:latin typeface="宋体" panose="02010600030101010101" pitchFamily="2" charset="-122"/>
                <a:ea typeface="宋体" panose="02010600030101010101" pitchFamily="2" charset="-122"/>
              </a:rPr>
              <a:t> GB50187-2012</a:t>
            </a:r>
            <a:r>
              <a:rPr lang="en-US" altLang="zh-CN" b="1" u="sng" noProof="1">
                <a:latin typeface="宋体" panose="02010600030101010101" pitchFamily="2" charset="-122"/>
                <a:ea typeface="宋体" panose="02010600030101010101" pitchFamily="2" charset="-122"/>
              </a:rPr>
              <a:t>《</a:t>
            </a:r>
            <a:r>
              <a:rPr lang="zh-CN" altLang="en-US" b="1" u="sng" noProof="1">
                <a:latin typeface="宋体" panose="02010600030101010101" pitchFamily="2" charset="-122"/>
                <a:ea typeface="宋体" panose="02010600030101010101" pitchFamily="2" charset="-122"/>
              </a:rPr>
              <a:t>工业企业总平面设计规范</a:t>
            </a:r>
            <a:r>
              <a:rPr lang="en-US" altLang="zh-CN" b="1" u="sng" noProof="1" smtClean="0">
                <a:latin typeface="宋体" panose="02010600030101010101" pitchFamily="2" charset="-122"/>
                <a:ea typeface="宋体" panose="02010600030101010101" pitchFamily="2" charset="-122"/>
              </a:rPr>
              <a:t>》</a:t>
            </a:r>
          </a:p>
          <a:p>
            <a:pPr>
              <a:lnSpc>
                <a:spcPct val="170000"/>
              </a:lnSpc>
              <a:spcBef>
                <a:spcPts val="600"/>
              </a:spcBef>
            </a:pPr>
            <a:r>
              <a:rPr lang="zh-CN" altLang="en-US" sz="2400" b="1" noProof="1" smtClean="0">
                <a:solidFill>
                  <a:srgbClr val="FF0000"/>
                </a:solidFill>
                <a:latin typeface="宋体" panose="02010600030101010101" pitchFamily="2" charset="-122"/>
                <a:ea typeface="宋体" panose="02010600030101010101" pitchFamily="2" charset="-122"/>
              </a:rPr>
              <a:t>氧</a:t>
            </a:r>
            <a:r>
              <a:rPr lang="zh-CN" altLang="en-US" sz="2400" b="1" noProof="1">
                <a:solidFill>
                  <a:srgbClr val="FF0000"/>
                </a:solidFill>
                <a:latin typeface="宋体" panose="02010600030101010101" pitchFamily="2" charset="-122"/>
                <a:ea typeface="宋体" panose="02010600030101010101" pitchFamily="2" charset="-122"/>
              </a:rPr>
              <a:t>（氮）气</a:t>
            </a:r>
            <a:r>
              <a:rPr lang="zh-CN" altLang="en-US" sz="2400" b="1" noProof="1" smtClean="0">
                <a:solidFill>
                  <a:srgbClr val="FF0000"/>
                </a:solidFill>
                <a:latin typeface="宋体" panose="02010600030101010101" pitchFamily="2" charset="-122"/>
                <a:ea typeface="宋体" panose="02010600030101010101" pitchFamily="2" charset="-122"/>
              </a:rPr>
              <a:t>站</a:t>
            </a:r>
            <a:r>
              <a:rPr lang="zh-CN" altLang="en-US" sz="2400" b="1" noProof="1" smtClean="0">
                <a:solidFill>
                  <a:schemeClr val="accent1">
                    <a:lumMod val="50000"/>
                  </a:schemeClr>
                </a:solidFill>
                <a:latin typeface="宋体" panose="02010600030101010101" pitchFamily="2" charset="-122"/>
                <a:ea typeface="宋体" panose="02010600030101010101" pitchFamily="2" charset="-122"/>
              </a:rPr>
              <a:t>：</a:t>
            </a:r>
            <a:r>
              <a:rPr lang="zh-CN" altLang="en-US" sz="2400" b="1" noProof="1" smtClean="0">
                <a:latin typeface="宋体" panose="02010600030101010101" pitchFamily="2" charset="-122"/>
                <a:ea typeface="宋体" panose="02010600030101010101" pitchFamily="2" charset="-122"/>
              </a:rPr>
              <a:t>吸风口应</a:t>
            </a:r>
            <a:r>
              <a:rPr lang="zh-CN" altLang="en-US" sz="2400" b="1" noProof="1">
                <a:latin typeface="宋体" panose="02010600030101010101" pitchFamily="2" charset="-122"/>
                <a:ea typeface="宋体" panose="02010600030101010101" pitchFamily="2" charset="-122"/>
              </a:rPr>
              <a:t>位于乙炔站和电石渣场及</a:t>
            </a:r>
            <a:r>
              <a:rPr lang="zh-CN" altLang="en-US" sz="2400" b="1" u="sng" noProof="1" smtClean="0">
                <a:solidFill>
                  <a:srgbClr val="FF0000"/>
                </a:solidFill>
                <a:latin typeface="宋体" panose="02010600030101010101" pitchFamily="2" charset="-122"/>
                <a:ea typeface="宋体" panose="02010600030101010101" pitchFamily="2" charset="-122"/>
              </a:rPr>
              <a:t>散发碳氢化合物</a:t>
            </a:r>
            <a:r>
              <a:rPr lang="zh-CN" altLang="en-US" sz="2400" b="1" u="sng" noProof="1">
                <a:solidFill>
                  <a:srgbClr val="FF0000"/>
                </a:solidFill>
                <a:latin typeface="宋体" panose="02010600030101010101" pitchFamily="2" charset="-122"/>
                <a:ea typeface="宋体" panose="02010600030101010101" pitchFamily="2" charset="-122"/>
              </a:rPr>
              <a:t>设施</a:t>
            </a:r>
            <a:r>
              <a:rPr lang="zh-CN" altLang="en-US" sz="2400" b="1" noProof="1">
                <a:latin typeface="宋体" panose="02010600030101010101" pitchFamily="2" charset="-122"/>
                <a:ea typeface="宋体" panose="02010600030101010101" pitchFamily="2" charset="-122"/>
              </a:rPr>
              <a:t>的全年最小频率</a:t>
            </a:r>
            <a:r>
              <a:rPr lang="zh-CN" altLang="en-US" sz="2400" b="1" noProof="1" smtClean="0">
                <a:latin typeface="宋体" panose="02010600030101010101" pitchFamily="2" charset="-122"/>
                <a:ea typeface="宋体" panose="02010600030101010101" pitchFamily="2" charset="-122"/>
              </a:rPr>
              <a:t>风向的</a:t>
            </a:r>
            <a:r>
              <a:rPr lang="zh-CN" altLang="en-US" sz="2400" b="1" noProof="1">
                <a:latin typeface="宋体" panose="02010600030101010101" pitchFamily="2" charset="-122"/>
                <a:ea typeface="宋体" panose="02010600030101010101" pitchFamily="2" charset="-122"/>
              </a:rPr>
              <a:t>下风</a:t>
            </a:r>
            <a:r>
              <a:rPr lang="zh-CN" altLang="en-US" sz="2400" b="1" noProof="1" smtClean="0">
                <a:latin typeface="宋体" panose="02010600030101010101" pitchFamily="2" charset="-122"/>
                <a:ea typeface="宋体" panose="02010600030101010101" pitchFamily="2" charset="-122"/>
              </a:rPr>
              <a:t>侧。</a:t>
            </a:r>
            <a:endParaRPr lang="en-US" altLang="zh-CN" sz="2400" b="1" noProof="1" smtClean="0">
              <a:latin typeface="宋体" panose="02010600030101010101" pitchFamily="2" charset="-122"/>
              <a:ea typeface="宋体" panose="02010600030101010101" pitchFamily="2" charset="-122"/>
            </a:endParaRPr>
          </a:p>
          <a:p>
            <a:pPr>
              <a:lnSpc>
                <a:spcPct val="170000"/>
              </a:lnSpc>
              <a:spcBef>
                <a:spcPts val="600"/>
              </a:spcBef>
            </a:pPr>
            <a:r>
              <a:rPr lang="zh-CN" altLang="en-US" sz="2400" b="1" noProof="1" smtClean="0">
                <a:solidFill>
                  <a:srgbClr val="FF0000"/>
                </a:solidFill>
                <a:latin typeface="宋体" panose="02010600030101010101" pitchFamily="2" charset="-122"/>
                <a:ea typeface="宋体" panose="02010600030101010101" pitchFamily="2" charset="-122"/>
              </a:rPr>
              <a:t>压缩空气站</a:t>
            </a:r>
            <a:r>
              <a:rPr lang="zh-CN" altLang="en-US" sz="2400" b="1" noProof="1" smtClean="0">
                <a:solidFill>
                  <a:schemeClr val="accent1">
                    <a:lumMod val="50000"/>
                  </a:schemeClr>
                </a:solidFill>
                <a:latin typeface="宋体" panose="02010600030101010101" pitchFamily="2" charset="-122"/>
                <a:ea typeface="宋体" panose="02010600030101010101" pitchFamily="2" charset="-122"/>
              </a:rPr>
              <a:t>：</a:t>
            </a:r>
            <a:r>
              <a:rPr lang="zh-CN" altLang="en-US" sz="2400" b="1" noProof="1" smtClean="0">
                <a:latin typeface="宋体" panose="02010600030101010101" pitchFamily="2" charset="-122"/>
                <a:ea typeface="宋体" panose="02010600030101010101" pitchFamily="2" charset="-122"/>
              </a:rPr>
              <a:t>避免</a:t>
            </a:r>
            <a:r>
              <a:rPr lang="zh-CN" altLang="en-US" sz="2400" b="1" noProof="1">
                <a:latin typeface="宋体" panose="02010600030101010101" pitchFamily="2" charset="-122"/>
                <a:ea typeface="宋体" panose="02010600030101010101" pitchFamily="2" charset="-122"/>
              </a:rPr>
              <a:t>靠近散发爆炸性、</a:t>
            </a:r>
            <a:r>
              <a:rPr lang="zh-CN" altLang="en-US" sz="2400" b="1" noProof="1" smtClean="0">
                <a:latin typeface="宋体" panose="02010600030101010101" pitchFamily="2" charset="-122"/>
                <a:ea typeface="宋体" panose="02010600030101010101" pitchFamily="2" charset="-122"/>
              </a:rPr>
              <a:t>腐蚀性、有害气体、粉尘</a:t>
            </a:r>
            <a:r>
              <a:rPr lang="zh-CN" altLang="en-US" sz="2400" b="1" noProof="1">
                <a:latin typeface="宋体" panose="02010600030101010101" pitchFamily="2" charset="-122"/>
                <a:ea typeface="宋体" panose="02010600030101010101" pitchFamily="2" charset="-122"/>
              </a:rPr>
              <a:t>等</a:t>
            </a:r>
            <a:r>
              <a:rPr lang="zh-CN" altLang="en-US" sz="2400" b="1" noProof="1" smtClean="0">
                <a:latin typeface="宋体" panose="02010600030101010101" pitchFamily="2" charset="-122"/>
                <a:ea typeface="宋体" panose="02010600030101010101" pitchFamily="2" charset="-122"/>
              </a:rPr>
              <a:t>场所并</a:t>
            </a:r>
            <a:r>
              <a:rPr lang="zh-CN" altLang="en-US" sz="2400" b="1" noProof="1">
                <a:latin typeface="宋体" panose="02010600030101010101" pitchFamily="2" charset="-122"/>
                <a:ea typeface="宋体" panose="02010600030101010101" pitchFamily="2" charset="-122"/>
              </a:rPr>
              <a:t>应</a:t>
            </a:r>
            <a:r>
              <a:rPr lang="zh-CN" altLang="en-US" sz="2400" b="1" noProof="1" smtClean="0">
                <a:latin typeface="宋体" panose="02010600030101010101" pitchFamily="2" charset="-122"/>
                <a:ea typeface="宋体" panose="02010600030101010101" pitchFamily="2" charset="-122"/>
              </a:rPr>
              <a:t>位于全年最小</a:t>
            </a:r>
            <a:r>
              <a:rPr lang="zh-CN" altLang="en-US" sz="2400" b="1" noProof="1">
                <a:latin typeface="宋体" panose="02010600030101010101" pitchFamily="2" charset="-122"/>
                <a:ea typeface="宋体" panose="02010600030101010101" pitchFamily="2" charset="-122"/>
              </a:rPr>
              <a:t>频率风向的下风侧</a:t>
            </a:r>
            <a:r>
              <a:rPr lang="zh-CN" altLang="en-US" sz="2400" b="1" noProof="1" smtClean="0">
                <a:latin typeface="宋体" panose="02010600030101010101" pitchFamily="2" charset="-122"/>
                <a:ea typeface="宋体" panose="02010600030101010101" pitchFamily="2" charset="-122"/>
              </a:rPr>
              <a:t>；</a:t>
            </a:r>
            <a:endParaRPr lang="en-US" altLang="zh-CN" sz="2400" b="1" noProof="1" smtClean="0">
              <a:latin typeface="宋体" panose="02010600030101010101" pitchFamily="2" charset="-122"/>
              <a:ea typeface="宋体" panose="02010600030101010101" pitchFamily="2" charset="-122"/>
            </a:endParaRPr>
          </a:p>
          <a:p>
            <a:pPr>
              <a:lnSpc>
                <a:spcPct val="170000"/>
              </a:lnSpc>
              <a:spcBef>
                <a:spcPts val="600"/>
              </a:spcBef>
            </a:pPr>
            <a:r>
              <a:rPr lang="zh-CN" altLang="en-US" sz="2400" b="1" noProof="1" smtClean="0">
                <a:solidFill>
                  <a:schemeClr val="accent1">
                    <a:lumMod val="50000"/>
                  </a:schemeClr>
                </a:solidFill>
                <a:latin typeface="宋体" panose="02010600030101010101" pitchFamily="2" charset="-122"/>
                <a:ea typeface="宋体" panose="02010600030101010101" pitchFamily="2" charset="-122"/>
              </a:rPr>
              <a:t>产生</a:t>
            </a:r>
            <a:r>
              <a:rPr lang="zh-CN" altLang="en-US" sz="2400" b="1" noProof="1">
                <a:solidFill>
                  <a:schemeClr val="accent1">
                    <a:lumMod val="50000"/>
                  </a:schemeClr>
                </a:solidFill>
                <a:latin typeface="宋体" panose="02010600030101010101" pitchFamily="2" charset="-122"/>
                <a:ea typeface="宋体" panose="02010600030101010101" pitchFamily="2" charset="-122"/>
              </a:rPr>
              <a:t>高温、有害气体、烟、雾、粉尘的生产设施，应布置在厂区全年</a:t>
            </a:r>
            <a:r>
              <a:rPr lang="zh-CN" altLang="en-US" sz="2400" b="1" noProof="1" smtClean="0">
                <a:solidFill>
                  <a:schemeClr val="accent1">
                    <a:lumMod val="50000"/>
                  </a:schemeClr>
                </a:solidFill>
                <a:latin typeface="宋体" panose="02010600030101010101" pitchFamily="2" charset="-122"/>
                <a:ea typeface="宋体" panose="02010600030101010101" pitchFamily="2" charset="-122"/>
              </a:rPr>
              <a:t>最小</a:t>
            </a:r>
            <a:r>
              <a:rPr lang="zh-CN" altLang="en-US" sz="2400" b="1" noProof="1">
                <a:solidFill>
                  <a:schemeClr val="accent1">
                    <a:lumMod val="50000"/>
                  </a:schemeClr>
                </a:solidFill>
                <a:latin typeface="宋体" panose="02010600030101010101" pitchFamily="2" charset="-122"/>
                <a:ea typeface="宋体" panose="02010600030101010101" pitchFamily="2" charset="-122"/>
              </a:rPr>
              <a:t>频率风向的上风</a:t>
            </a:r>
            <a:r>
              <a:rPr lang="zh-CN" altLang="en-US" sz="2400" b="1" noProof="1" smtClean="0">
                <a:solidFill>
                  <a:schemeClr val="accent1">
                    <a:lumMod val="50000"/>
                  </a:schemeClr>
                </a:solidFill>
                <a:latin typeface="宋体" panose="02010600030101010101" pitchFamily="2" charset="-122"/>
                <a:ea typeface="宋体" panose="02010600030101010101" pitchFamily="2" charset="-122"/>
              </a:rPr>
              <a:t>侧。</a:t>
            </a:r>
            <a:endParaRPr lang="zh-CN" altLang="en-US" sz="2400" b="1" noProof="1">
              <a:solidFill>
                <a:schemeClr val="accent1">
                  <a:lumMod val="50000"/>
                </a:schemeClr>
              </a:solidFill>
              <a:latin typeface="宋体" panose="02010600030101010101" pitchFamily="2" charset="-122"/>
              <a:ea typeface="宋体" panose="02010600030101010101" pitchFamily="2" charset="-122"/>
            </a:endParaRPr>
          </a:p>
        </p:txBody>
      </p:sp>
      <p:sp>
        <p:nvSpPr>
          <p:cNvPr id="5" name="标题 1"/>
          <p:cNvSpPr>
            <a:spLocks noGrp="1" noChangeArrowheads="1"/>
          </p:cNvSpPr>
          <p:nvPr>
            <p:ph type="title"/>
          </p:nvPr>
        </p:nvSpPr>
        <p:spPr>
          <a:xfrm>
            <a:off x="0" y="0"/>
            <a:ext cx="12192000" cy="840509"/>
          </a:xfrm>
          <a:solidFill>
            <a:schemeClr val="tx2">
              <a:lumMod val="40000"/>
              <a:lumOff val="60000"/>
            </a:schemeClr>
          </a:solidFill>
        </p:spPr>
        <p:txBody>
          <a:bodyPr/>
          <a:lstStyle/>
          <a:p>
            <a:pPr algn="ctr"/>
            <a:r>
              <a:rPr lang="zh-CN" altLang="en-US" sz="3600" dirty="0" smtClean="0">
                <a:solidFill>
                  <a:srgbClr val="FF0000"/>
                </a:solidFill>
                <a:latin typeface="黑体" panose="02010609060101010101" pitchFamily="49" charset="-122"/>
                <a:ea typeface="黑体" panose="02010609060101010101" pitchFamily="49" charset="-122"/>
              </a:rPr>
              <a:t>三、现 场 环 境 要 点</a:t>
            </a:r>
            <a:endParaRPr lang="zh-CN" altLang="en-US" sz="3600" dirty="0">
              <a:solidFill>
                <a:srgbClr val="FF0000"/>
              </a:solidFill>
              <a:latin typeface="黑体" panose="02010609060101010101" pitchFamily="49" charset="-122"/>
              <a:ea typeface="黑体" panose="02010609060101010101" pitchFamily="49"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3499" y="1689085"/>
            <a:ext cx="2426312" cy="3118047"/>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内容占位符 2"/>
          <p:cNvSpPr>
            <a:spLocks noGrp="1" noChangeArrowheads="1"/>
          </p:cNvSpPr>
          <p:nvPr>
            <p:ph idx="1"/>
          </p:nvPr>
        </p:nvSpPr>
        <p:spPr>
          <a:xfrm>
            <a:off x="321683" y="1197561"/>
            <a:ext cx="11549420" cy="5526512"/>
          </a:xfrm>
        </p:spPr>
        <p:txBody>
          <a:bodyPr>
            <a:normAutofit fontScale="25000" lnSpcReduction="20000"/>
          </a:bodyPr>
          <a:lstStyle/>
          <a:p>
            <a:pPr marL="0" indent="0">
              <a:lnSpc>
                <a:spcPct val="170000"/>
              </a:lnSpc>
              <a:spcBef>
                <a:spcPts val="600"/>
              </a:spcBef>
              <a:buNone/>
            </a:pPr>
            <a:r>
              <a:rPr lang="zh-CN" altLang="en-US" sz="9600" b="1" noProof="1">
                <a:solidFill>
                  <a:srgbClr val="FF0000"/>
                </a:solidFill>
                <a:latin typeface="黑体" panose="02010609060101010101" pitchFamily="49" charset="-122"/>
                <a:ea typeface="黑体" panose="02010609060101010101" pitchFamily="49" charset="-122"/>
              </a:rPr>
              <a:t>（一）总图位置</a:t>
            </a:r>
            <a:endParaRPr lang="en-US" altLang="zh-CN" sz="9600" b="1" noProof="1">
              <a:solidFill>
                <a:srgbClr val="FF0000"/>
              </a:solidFill>
              <a:latin typeface="黑体" panose="02010609060101010101" pitchFamily="49" charset="-122"/>
              <a:ea typeface="黑体" panose="02010609060101010101" pitchFamily="49" charset="-122"/>
            </a:endParaRPr>
          </a:p>
          <a:p>
            <a:pPr marL="0" indent="0">
              <a:lnSpc>
                <a:spcPct val="170000"/>
              </a:lnSpc>
              <a:spcBef>
                <a:spcPts val="600"/>
              </a:spcBef>
              <a:buNone/>
            </a:pPr>
            <a:r>
              <a:rPr lang="en-US" altLang="zh-CN" sz="11200" b="1" u="sng" noProof="1" smtClean="0">
                <a:solidFill>
                  <a:schemeClr val="accent1">
                    <a:lumMod val="50000"/>
                  </a:schemeClr>
                </a:solidFill>
                <a:latin typeface="宋体" panose="02010600030101010101" pitchFamily="2" charset="-122"/>
                <a:ea typeface="宋体" panose="02010600030101010101" pitchFamily="2" charset="-122"/>
              </a:rPr>
              <a:t>  2</a:t>
            </a:r>
            <a:r>
              <a:rPr lang="zh-CN" altLang="en-US" sz="11200" b="1" u="sng" noProof="1" smtClean="0">
                <a:solidFill>
                  <a:schemeClr val="accent1">
                    <a:lumMod val="50000"/>
                  </a:schemeClr>
                </a:solidFill>
                <a:latin typeface="黑体" panose="02010609060101010101" pitchFamily="49" charset="-122"/>
                <a:ea typeface="黑体" panose="02010609060101010101" pitchFamily="49" charset="-122"/>
              </a:rPr>
              <a:t>、</a:t>
            </a:r>
            <a:r>
              <a:rPr lang="en-US" altLang="zh-CN" sz="11200" b="1" u="sng" noProof="1" smtClean="0">
                <a:latin typeface="宋体" panose="02010600030101010101" pitchFamily="2" charset="-122"/>
                <a:ea typeface="宋体" panose="02010600030101010101" pitchFamily="2" charset="-122"/>
              </a:rPr>
              <a:t>GB50489-2009</a:t>
            </a:r>
            <a:r>
              <a:rPr lang="en-US" altLang="zh-CN" sz="11200" b="1" u="sng" noProof="1">
                <a:latin typeface="宋体" panose="02010600030101010101" pitchFamily="2" charset="-122"/>
                <a:ea typeface="宋体" panose="02010600030101010101" pitchFamily="2" charset="-122"/>
              </a:rPr>
              <a:t>《</a:t>
            </a:r>
            <a:r>
              <a:rPr lang="zh-CN" altLang="en-US" sz="11200" b="1" u="sng" noProof="1">
                <a:latin typeface="宋体" panose="02010600030101010101" pitchFamily="2" charset="-122"/>
                <a:ea typeface="宋体" panose="02010600030101010101" pitchFamily="2" charset="-122"/>
              </a:rPr>
              <a:t>化工企业总图运输设计规范</a:t>
            </a:r>
            <a:r>
              <a:rPr lang="en-US" altLang="zh-CN" sz="11200" b="1" u="sng" noProof="1">
                <a:latin typeface="宋体" panose="02010600030101010101" pitchFamily="2" charset="-122"/>
                <a:ea typeface="宋体" panose="02010600030101010101" pitchFamily="2" charset="-122"/>
              </a:rPr>
              <a:t>》</a:t>
            </a:r>
          </a:p>
          <a:p>
            <a:pPr marL="0" indent="0">
              <a:lnSpc>
                <a:spcPct val="170000"/>
              </a:lnSpc>
              <a:spcBef>
                <a:spcPts val="600"/>
              </a:spcBef>
              <a:buNone/>
            </a:pPr>
            <a:r>
              <a:rPr lang="en-US" altLang="zh-CN" sz="11200" b="1" u="sng" noProof="1">
                <a:latin typeface="宋体" panose="02010600030101010101" pitchFamily="2" charset="-122"/>
                <a:ea typeface="宋体" panose="02010600030101010101" pitchFamily="2" charset="-122"/>
              </a:rPr>
              <a:t>  3</a:t>
            </a:r>
            <a:r>
              <a:rPr lang="zh-CN" altLang="en-US" sz="11200" b="1" u="sng" noProof="1">
                <a:latin typeface="宋体" panose="02010600030101010101" pitchFamily="2" charset="-122"/>
                <a:ea typeface="宋体" panose="02010600030101010101" pitchFamily="2" charset="-122"/>
              </a:rPr>
              <a:t>、</a:t>
            </a:r>
            <a:r>
              <a:rPr lang="en-US" altLang="zh-CN" sz="11200" b="1" u="sng" noProof="1">
                <a:latin typeface="宋体" panose="02010600030101010101" pitchFamily="2" charset="-122"/>
                <a:ea typeface="宋体" panose="02010600030101010101" pitchFamily="2" charset="-122"/>
              </a:rPr>
              <a:t>GB50984-2014 《石油化工工厂布置设计规范》</a:t>
            </a:r>
          </a:p>
          <a:p>
            <a:pPr>
              <a:lnSpc>
                <a:spcPct val="170000"/>
              </a:lnSpc>
              <a:spcBef>
                <a:spcPts val="1200"/>
              </a:spcBef>
              <a:spcAft>
                <a:spcPts val="600"/>
              </a:spcAft>
              <a:buFont typeface="Wingdings" panose="05000000000000000000" pitchFamily="2" charset="2"/>
              <a:buChar char="u"/>
            </a:pPr>
            <a:r>
              <a:rPr lang="zh-CN" altLang="en-US" sz="9600" b="1" noProof="1" smtClean="0">
                <a:latin typeface="宋体" panose="02010600030101010101" pitchFamily="2" charset="-122"/>
                <a:ea typeface="宋体" panose="02010600030101010101" pitchFamily="2" charset="-122"/>
              </a:rPr>
              <a:t> 可能</a:t>
            </a:r>
            <a:r>
              <a:rPr lang="zh-CN" altLang="en-US" sz="9600" b="1" noProof="1">
                <a:latin typeface="宋体" panose="02010600030101010101" pitchFamily="2" charset="-122"/>
                <a:ea typeface="宋体" panose="02010600030101010101" pitchFamily="2" charset="-122"/>
              </a:rPr>
              <a:t>泄漏、散发有毒或腐蚀性气体、粉尘的设施，应</a:t>
            </a:r>
            <a:r>
              <a:rPr lang="zh-CN" altLang="en-US" sz="9600" b="1" noProof="1" smtClean="0">
                <a:latin typeface="宋体" panose="02010600030101010101" pitchFamily="2" charset="-122"/>
                <a:ea typeface="宋体" panose="02010600030101010101" pitchFamily="2" charset="-122"/>
              </a:rPr>
              <a:t>避开</a:t>
            </a:r>
            <a:endParaRPr lang="en-US" altLang="zh-CN" sz="9600" b="1" noProof="1" smtClean="0">
              <a:latin typeface="宋体" panose="02010600030101010101" pitchFamily="2" charset="-122"/>
              <a:ea typeface="宋体" panose="02010600030101010101" pitchFamily="2" charset="-122"/>
            </a:endParaRPr>
          </a:p>
          <a:p>
            <a:pPr marL="0" indent="0">
              <a:lnSpc>
                <a:spcPct val="170000"/>
              </a:lnSpc>
              <a:spcBef>
                <a:spcPts val="1200"/>
              </a:spcBef>
              <a:spcAft>
                <a:spcPts val="600"/>
              </a:spcAft>
              <a:buNone/>
            </a:pPr>
            <a:r>
              <a:rPr lang="zh-CN" altLang="en-US" sz="9600" b="1" noProof="1" smtClean="0">
                <a:solidFill>
                  <a:srgbClr val="FF0000"/>
                </a:solidFill>
                <a:latin typeface="宋体" panose="02010600030101010101" pitchFamily="2" charset="-122"/>
                <a:ea typeface="宋体" panose="02010600030101010101" pitchFamily="2" charset="-122"/>
              </a:rPr>
              <a:t>人员</a:t>
            </a:r>
            <a:r>
              <a:rPr lang="zh-CN" altLang="en-US" sz="9600" b="1" noProof="1">
                <a:solidFill>
                  <a:srgbClr val="FF0000"/>
                </a:solidFill>
                <a:latin typeface="宋体" panose="02010600030101010101" pitchFamily="2" charset="-122"/>
                <a:ea typeface="宋体" panose="02010600030101010101" pitchFamily="2" charset="-122"/>
              </a:rPr>
              <a:t>集中活动场所</a:t>
            </a:r>
            <a:r>
              <a:rPr lang="zh-CN" altLang="en-US" sz="9600" b="1" noProof="1" smtClean="0">
                <a:latin typeface="宋体" panose="02010600030101010101" pitchFamily="2" charset="-122"/>
                <a:ea typeface="宋体" panose="02010600030101010101" pitchFamily="2" charset="-122"/>
              </a:rPr>
              <a:t>，布置在全年</a:t>
            </a:r>
            <a:r>
              <a:rPr lang="zh-CN" altLang="en-US" sz="9600" b="1" noProof="1">
                <a:latin typeface="宋体" panose="02010600030101010101" pitchFamily="2" charset="-122"/>
                <a:ea typeface="宋体" panose="02010600030101010101" pitchFamily="2" charset="-122"/>
              </a:rPr>
              <a:t>最小频率风向的上风侧</a:t>
            </a:r>
            <a:r>
              <a:rPr lang="zh-CN" altLang="en-US" sz="9600" b="1" noProof="1" smtClean="0">
                <a:latin typeface="宋体" panose="02010600030101010101" pitchFamily="2" charset="-122"/>
                <a:ea typeface="宋体" panose="02010600030101010101" pitchFamily="2" charset="-122"/>
              </a:rPr>
              <a:t>。</a:t>
            </a:r>
            <a:endParaRPr lang="en-US" altLang="zh-CN" sz="9600" b="1" noProof="1" smtClean="0">
              <a:latin typeface="宋体" panose="02010600030101010101" pitchFamily="2" charset="-122"/>
              <a:ea typeface="宋体" panose="02010600030101010101" pitchFamily="2" charset="-122"/>
            </a:endParaRPr>
          </a:p>
          <a:p>
            <a:pPr>
              <a:lnSpc>
                <a:spcPct val="170000"/>
              </a:lnSpc>
              <a:spcBef>
                <a:spcPts val="1200"/>
              </a:spcBef>
              <a:spcAft>
                <a:spcPts val="600"/>
              </a:spcAft>
              <a:buFont typeface="Wingdings" panose="05000000000000000000" pitchFamily="2" charset="2"/>
              <a:buChar char="u"/>
            </a:pPr>
            <a:r>
              <a:rPr lang="en-US" altLang="zh-CN" sz="9600" b="1" noProof="1">
                <a:solidFill>
                  <a:srgbClr val="FF0000"/>
                </a:solidFill>
                <a:latin typeface="宋体" panose="02010600030101010101" pitchFamily="2" charset="-122"/>
                <a:ea typeface="宋体" panose="02010600030101010101" pitchFamily="2" charset="-122"/>
              </a:rPr>
              <a:t> </a:t>
            </a:r>
            <a:r>
              <a:rPr lang="zh-CN" altLang="en-US" sz="9600" b="1" noProof="1" smtClean="0">
                <a:solidFill>
                  <a:srgbClr val="FF0000"/>
                </a:solidFill>
                <a:latin typeface="宋体" panose="02010600030101010101" pitchFamily="2" charset="-122"/>
                <a:ea typeface="宋体" panose="02010600030101010101" pitchFamily="2" charset="-122"/>
              </a:rPr>
              <a:t>全厂</a:t>
            </a:r>
            <a:r>
              <a:rPr lang="zh-CN" altLang="en-US" sz="9600" b="1" noProof="1">
                <a:solidFill>
                  <a:srgbClr val="FF0000"/>
                </a:solidFill>
                <a:latin typeface="宋体" panose="02010600030101010101" pitchFamily="2" charset="-122"/>
                <a:ea typeface="宋体" panose="02010600030101010101" pitchFamily="2" charset="-122"/>
              </a:rPr>
              <a:t>性</a:t>
            </a:r>
            <a:r>
              <a:rPr lang="zh-CN" altLang="en-US" sz="9600" b="1" noProof="1" smtClean="0">
                <a:solidFill>
                  <a:srgbClr val="FF0000"/>
                </a:solidFill>
                <a:latin typeface="宋体" panose="02010600030101010101" pitchFamily="2" charset="-122"/>
                <a:ea typeface="宋体" panose="02010600030101010101" pitchFamily="2" charset="-122"/>
              </a:rPr>
              <a:t>控制室：</a:t>
            </a:r>
            <a:r>
              <a:rPr lang="zh-CN" altLang="en-US" sz="9600" b="1" noProof="1" smtClean="0">
                <a:latin typeface="宋体" panose="02010600030101010101" pitchFamily="2" charset="-122"/>
                <a:ea typeface="宋体" panose="02010600030101010101" pitchFamily="2" charset="-122"/>
              </a:rPr>
              <a:t>有</a:t>
            </a:r>
            <a:r>
              <a:rPr lang="zh-CN" altLang="en-US" sz="9600" b="1" noProof="1">
                <a:latin typeface="宋体" panose="02010600030101010101" pitchFamily="2" charset="-122"/>
                <a:ea typeface="宋体" panose="02010600030101010101" pitchFamily="2" charset="-122"/>
              </a:rPr>
              <a:t>爆炸危险的甲、乙类生产装置的</a:t>
            </a:r>
            <a:r>
              <a:rPr lang="zh-CN" altLang="en-US" sz="9600" b="1" noProof="1">
                <a:solidFill>
                  <a:srgbClr val="FF0000"/>
                </a:solidFill>
                <a:latin typeface="宋体" panose="02010600030101010101" pitchFamily="2" charset="-122"/>
                <a:ea typeface="宋体" panose="02010600030101010101" pitchFamily="2" charset="-122"/>
              </a:rPr>
              <a:t>全厂性控制室</a:t>
            </a:r>
            <a:r>
              <a:rPr lang="zh-CN" altLang="en-US" sz="9600" b="1" noProof="1">
                <a:latin typeface="宋体" panose="02010600030101010101" pitchFamily="2" charset="-122"/>
                <a:ea typeface="宋体" panose="02010600030101010101" pitchFamily="2" charset="-122"/>
              </a:rPr>
              <a:t>应独立</a:t>
            </a:r>
            <a:r>
              <a:rPr lang="zh-CN" altLang="en-US" sz="9600" b="1" noProof="1" smtClean="0">
                <a:latin typeface="宋体" panose="02010600030101010101" pitchFamily="2" charset="-122"/>
                <a:ea typeface="宋体" panose="02010600030101010101" pitchFamily="2" charset="-122"/>
              </a:rPr>
              <a:t>布置、位于</a:t>
            </a:r>
            <a:r>
              <a:rPr lang="zh-CN" altLang="en-US" sz="9600" b="1" noProof="1">
                <a:latin typeface="宋体" panose="02010600030101010101" pitchFamily="2" charset="-122"/>
                <a:ea typeface="宋体" panose="02010600030101010101" pitchFamily="2" charset="-122"/>
              </a:rPr>
              <a:t>爆炸危险区范围以外，并宜位于可燃气体、液化烃和甲、乙类设备以及可能泄漏、</a:t>
            </a:r>
            <a:r>
              <a:rPr lang="zh-CN" altLang="en-US" sz="9600" b="1" noProof="1" smtClean="0">
                <a:latin typeface="宋体" panose="02010600030101010101" pitchFamily="2" charset="-122"/>
                <a:ea typeface="宋体" panose="02010600030101010101" pitchFamily="2" charset="-122"/>
              </a:rPr>
              <a:t>散发毒性、</a:t>
            </a:r>
            <a:r>
              <a:rPr lang="zh-CN" altLang="en-US" sz="9600" b="1" noProof="1">
                <a:latin typeface="宋体" panose="02010600030101010101" pitchFamily="2" charset="-122"/>
                <a:ea typeface="宋体" panose="02010600030101010101" pitchFamily="2" charset="-122"/>
              </a:rPr>
              <a:t>腐蚀性气体、粉尘及大量水雾设施的全年最小频率风向的下风侧。 </a:t>
            </a:r>
          </a:p>
        </p:txBody>
      </p:sp>
      <p:sp>
        <p:nvSpPr>
          <p:cNvPr id="5" name="标题 1"/>
          <p:cNvSpPr>
            <a:spLocks noGrp="1" noChangeArrowheads="1"/>
          </p:cNvSpPr>
          <p:nvPr>
            <p:ph type="title"/>
          </p:nvPr>
        </p:nvSpPr>
        <p:spPr>
          <a:xfrm>
            <a:off x="0" y="0"/>
            <a:ext cx="12192000" cy="840509"/>
          </a:xfrm>
          <a:solidFill>
            <a:schemeClr val="tx2">
              <a:lumMod val="40000"/>
              <a:lumOff val="60000"/>
            </a:schemeClr>
          </a:solidFill>
        </p:spPr>
        <p:txBody>
          <a:bodyPr/>
          <a:lstStyle/>
          <a:p>
            <a:pPr algn="ctr"/>
            <a:r>
              <a:rPr lang="zh-CN" altLang="en-US" sz="3600" dirty="0" smtClean="0">
                <a:solidFill>
                  <a:srgbClr val="FF0000"/>
                </a:solidFill>
                <a:latin typeface="黑体" panose="02010609060101010101" pitchFamily="49" charset="-122"/>
                <a:ea typeface="黑体" panose="02010609060101010101" pitchFamily="49" charset="-122"/>
              </a:rPr>
              <a:t>三、现 场 环 境 要 点</a:t>
            </a:r>
            <a:endParaRPr lang="zh-CN" altLang="en-US" sz="3600" dirty="0">
              <a:solidFill>
                <a:srgbClr val="FF0000"/>
              </a:solidFill>
              <a:latin typeface="黑体" panose="02010609060101010101" pitchFamily="49" charset="-122"/>
              <a:ea typeface="黑体" panose="02010609060101010101" pitchFamily="49"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325" y="1079487"/>
            <a:ext cx="2144777" cy="2386524"/>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内容占位符 2"/>
          <p:cNvSpPr>
            <a:spLocks noGrp="1" noChangeArrowheads="1"/>
          </p:cNvSpPr>
          <p:nvPr>
            <p:ph idx="1"/>
          </p:nvPr>
        </p:nvSpPr>
        <p:spPr>
          <a:xfrm>
            <a:off x="330391" y="840509"/>
            <a:ext cx="11635186" cy="5778005"/>
          </a:xfrm>
        </p:spPr>
        <p:txBody>
          <a:bodyPr>
            <a:normAutofit fontScale="25000" lnSpcReduction="20000"/>
          </a:bodyPr>
          <a:lstStyle/>
          <a:p>
            <a:pPr marL="0" indent="0">
              <a:lnSpc>
                <a:spcPct val="170000"/>
              </a:lnSpc>
              <a:spcBef>
                <a:spcPts val="600"/>
              </a:spcBef>
              <a:buNone/>
            </a:pPr>
            <a:r>
              <a:rPr lang="zh-CN" altLang="en-US" sz="11200" b="1" noProof="1" smtClean="0">
                <a:solidFill>
                  <a:srgbClr val="FF0000"/>
                </a:solidFill>
                <a:latin typeface="黑体" panose="02010609060101010101" pitchFamily="49" charset="-122"/>
                <a:ea typeface="黑体" panose="02010609060101010101" pitchFamily="49" charset="-122"/>
              </a:rPr>
              <a:t>（一）</a:t>
            </a:r>
            <a:r>
              <a:rPr lang="zh-CN" altLang="en-US" sz="11200" b="1" noProof="1">
                <a:solidFill>
                  <a:srgbClr val="FF0000"/>
                </a:solidFill>
                <a:latin typeface="黑体" panose="02010609060101010101" pitchFamily="49" charset="-122"/>
                <a:ea typeface="黑体" panose="02010609060101010101" pitchFamily="49" charset="-122"/>
              </a:rPr>
              <a:t>总图位置</a:t>
            </a:r>
            <a:endParaRPr lang="en-US" altLang="zh-CN" sz="11200" b="1" noProof="1">
              <a:solidFill>
                <a:srgbClr val="FF0000"/>
              </a:solidFill>
              <a:latin typeface="黑体" panose="02010609060101010101" pitchFamily="49" charset="-122"/>
              <a:ea typeface="黑体" panose="02010609060101010101" pitchFamily="49" charset="-122"/>
            </a:endParaRPr>
          </a:p>
          <a:p>
            <a:pPr>
              <a:lnSpc>
                <a:spcPct val="170000"/>
              </a:lnSpc>
              <a:spcBef>
                <a:spcPts val="600"/>
              </a:spcBef>
              <a:buFont typeface="Wingdings" panose="05000000000000000000" pitchFamily="2" charset="2"/>
              <a:buChar char="u"/>
            </a:pPr>
            <a:r>
              <a:rPr lang="en-US" altLang="zh-CN" sz="9600" b="1" noProof="1">
                <a:solidFill>
                  <a:schemeClr val="accent1">
                    <a:lumMod val="50000"/>
                  </a:schemeClr>
                </a:solidFill>
                <a:latin typeface="黑体" panose="02010609060101010101" pitchFamily="49" charset="-122"/>
                <a:ea typeface="黑体" panose="02010609060101010101" pitchFamily="49" charset="-122"/>
              </a:rPr>
              <a:t> </a:t>
            </a:r>
            <a:r>
              <a:rPr lang="zh-CN" altLang="en-US" sz="9600" b="1" noProof="1" smtClean="0">
                <a:solidFill>
                  <a:srgbClr val="FF0000"/>
                </a:solidFill>
                <a:latin typeface="宋体" panose="02010600030101010101" pitchFamily="2" charset="-122"/>
                <a:ea typeface="宋体" panose="02010600030101010101" pitchFamily="2" charset="-122"/>
              </a:rPr>
              <a:t>总变电所：</a:t>
            </a:r>
            <a:r>
              <a:rPr lang="zh-CN" altLang="en-US" sz="9600" b="1" noProof="1" smtClean="0">
                <a:latin typeface="宋体" panose="02010600030101010101" pitchFamily="2" charset="-122"/>
                <a:ea typeface="宋体" panose="02010600030101010101" pitchFamily="2" charset="-122"/>
              </a:rPr>
              <a:t>不宜</a:t>
            </a:r>
            <a:r>
              <a:rPr lang="zh-CN" altLang="en-US" sz="9600" b="1" noProof="1">
                <a:latin typeface="宋体" panose="02010600030101010101" pitchFamily="2" charset="-122"/>
                <a:ea typeface="宋体" panose="02010600030101010101" pitchFamily="2" charset="-122"/>
              </a:rPr>
              <a:t>布置在易泄漏、散发液化烃及较空气重</a:t>
            </a:r>
            <a:r>
              <a:rPr lang="zh-CN" altLang="en-US" sz="9600" b="1" noProof="1" smtClean="0">
                <a:latin typeface="宋体" panose="02010600030101010101" pitchFamily="2" charset="-122"/>
                <a:ea typeface="宋体" panose="02010600030101010101" pitchFamily="2" charset="-122"/>
              </a:rPr>
              <a:t>的</a:t>
            </a:r>
            <a:endParaRPr lang="en-US" altLang="zh-CN" sz="9600" b="1" noProof="1" smtClean="0">
              <a:latin typeface="宋体" panose="02010600030101010101" pitchFamily="2" charset="-122"/>
              <a:ea typeface="宋体" panose="02010600030101010101" pitchFamily="2" charset="-122"/>
            </a:endParaRPr>
          </a:p>
          <a:p>
            <a:pPr marL="0" indent="0">
              <a:lnSpc>
                <a:spcPct val="170000"/>
              </a:lnSpc>
              <a:spcBef>
                <a:spcPts val="600"/>
              </a:spcBef>
              <a:buNone/>
            </a:pPr>
            <a:r>
              <a:rPr lang="zh-CN" altLang="en-US" sz="9600" b="1" noProof="1" smtClean="0">
                <a:latin typeface="宋体" panose="02010600030101010101" pitchFamily="2" charset="-122"/>
                <a:ea typeface="宋体" panose="02010600030101010101" pitchFamily="2" charset="-122"/>
              </a:rPr>
              <a:t>   可</a:t>
            </a:r>
            <a:r>
              <a:rPr lang="zh-CN" altLang="en-US" sz="9600" b="1" noProof="1">
                <a:latin typeface="宋体" panose="02010600030101010101" pitchFamily="2" charset="-122"/>
                <a:ea typeface="宋体" panose="02010600030101010101" pitchFamily="2" charset="-122"/>
              </a:rPr>
              <a:t>燃气体、腐蚀性气体和粉尘的设施</a:t>
            </a:r>
            <a:r>
              <a:rPr lang="zh-CN" altLang="en-US" sz="9600" b="1" noProof="1" smtClean="0">
                <a:latin typeface="宋体" panose="02010600030101010101" pitchFamily="2" charset="-122"/>
                <a:ea typeface="宋体" panose="02010600030101010101" pitchFamily="2" charset="-122"/>
              </a:rPr>
              <a:t>全年最小</a:t>
            </a:r>
            <a:r>
              <a:rPr lang="zh-CN" altLang="en-US" sz="9600" b="1" noProof="1">
                <a:latin typeface="宋体" panose="02010600030101010101" pitchFamily="2" charset="-122"/>
                <a:ea typeface="宋体" panose="02010600030101010101" pitchFamily="2" charset="-122"/>
              </a:rPr>
              <a:t>频率风向</a:t>
            </a:r>
            <a:r>
              <a:rPr lang="zh-CN" altLang="en-US" sz="9600" b="1" noProof="1" smtClean="0">
                <a:latin typeface="宋体" panose="02010600030101010101" pitchFamily="2" charset="-122"/>
                <a:ea typeface="宋体" panose="02010600030101010101" pitchFamily="2" charset="-122"/>
              </a:rPr>
              <a:t>的</a:t>
            </a:r>
            <a:endParaRPr lang="en-US" altLang="zh-CN" sz="9600" b="1" noProof="1" smtClean="0">
              <a:latin typeface="宋体" panose="02010600030101010101" pitchFamily="2" charset="-122"/>
              <a:ea typeface="宋体" panose="02010600030101010101" pitchFamily="2" charset="-122"/>
            </a:endParaRPr>
          </a:p>
          <a:p>
            <a:pPr marL="0" indent="0">
              <a:lnSpc>
                <a:spcPct val="170000"/>
              </a:lnSpc>
              <a:spcBef>
                <a:spcPts val="600"/>
              </a:spcBef>
              <a:buNone/>
            </a:pPr>
            <a:r>
              <a:rPr lang="zh-CN" altLang="en-US" sz="9600" b="1" noProof="1" smtClean="0">
                <a:latin typeface="宋体" panose="02010600030101010101" pitchFamily="2" charset="-122"/>
                <a:ea typeface="宋体" panose="02010600030101010101" pitchFamily="2" charset="-122"/>
              </a:rPr>
              <a:t>   上风</a:t>
            </a:r>
            <a:r>
              <a:rPr lang="zh-CN" altLang="en-US" sz="9600" b="1" noProof="1">
                <a:latin typeface="宋体" panose="02010600030101010101" pitchFamily="2" charset="-122"/>
                <a:ea typeface="宋体" panose="02010600030101010101" pitchFamily="2" charset="-122"/>
              </a:rPr>
              <a:t>侧和有水雾场所冬季盛行风向的下风侧。</a:t>
            </a:r>
          </a:p>
          <a:p>
            <a:pPr>
              <a:lnSpc>
                <a:spcPct val="170000"/>
              </a:lnSpc>
              <a:spcBef>
                <a:spcPts val="1200"/>
              </a:spcBef>
              <a:spcAft>
                <a:spcPts val="600"/>
              </a:spcAft>
              <a:buFont typeface="Wingdings" panose="05000000000000000000" pitchFamily="2" charset="2"/>
              <a:buChar char="u"/>
            </a:pPr>
            <a:r>
              <a:rPr lang="zh-CN" altLang="en-US" sz="9600" b="1" noProof="1" smtClean="0">
                <a:solidFill>
                  <a:srgbClr val="FF0000"/>
                </a:solidFill>
                <a:latin typeface="宋体" panose="02010600030101010101" pitchFamily="2" charset="-122"/>
                <a:ea typeface="宋体" panose="02010600030101010101" pitchFamily="2" charset="-122"/>
              </a:rPr>
              <a:t> 液氨</a:t>
            </a:r>
            <a:r>
              <a:rPr lang="zh-CN" altLang="en-US" sz="9600" b="1" noProof="1">
                <a:solidFill>
                  <a:srgbClr val="FF0000"/>
                </a:solidFill>
                <a:latin typeface="宋体" panose="02010600030101010101" pitchFamily="2" charset="-122"/>
                <a:ea typeface="宋体" panose="02010600030101010101" pitchFamily="2" charset="-122"/>
              </a:rPr>
              <a:t>储罐、实瓶库及灌装</a:t>
            </a:r>
            <a:r>
              <a:rPr lang="zh-CN" altLang="en-US" sz="9600" b="1" noProof="1" smtClean="0">
                <a:solidFill>
                  <a:srgbClr val="FF0000"/>
                </a:solidFill>
                <a:latin typeface="宋体" panose="02010600030101010101" pitchFamily="2" charset="-122"/>
                <a:ea typeface="宋体" panose="02010600030101010101" pitchFamily="2" charset="-122"/>
              </a:rPr>
              <a:t>站</a:t>
            </a:r>
            <a:r>
              <a:rPr lang="zh-CN" altLang="en-US" sz="9600" b="1" noProof="1" smtClean="0">
                <a:latin typeface="宋体" panose="02010600030101010101" pitchFamily="2" charset="-122"/>
                <a:ea typeface="宋体" panose="02010600030101010101" pitchFamily="2" charset="-122"/>
              </a:rPr>
              <a:t>：应布置全年</a:t>
            </a:r>
            <a:r>
              <a:rPr lang="zh-CN" altLang="en-US" sz="9600" b="1" noProof="1">
                <a:latin typeface="宋体" panose="02010600030101010101" pitchFamily="2" charset="-122"/>
                <a:ea typeface="宋体" panose="02010600030101010101" pitchFamily="2" charset="-122"/>
              </a:rPr>
              <a:t>最小频率风向的上风</a:t>
            </a:r>
            <a:r>
              <a:rPr lang="zh-CN" altLang="en-US" sz="9600" b="1" noProof="1" smtClean="0">
                <a:latin typeface="宋体" panose="02010600030101010101" pitchFamily="2" charset="-122"/>
                <a:ea typeface="宋体" panose="02010600030101010101" pitchFamily="2" charset="-122"/>
              </a:rPr>
              <a:t>侧，与</a:t>
            </a:r>
            <a:r>
              <a:rPr lang="zh-CN" altLang="en-US" sz="9600" b="1" noProof="1">
                <a:latin typeface="宋体" panose="02010600030101010101" pitchFamily="2" charset="-122"/>
                <a:ea typeface="宋体" panose="02010600030101010101" pitchFamily="2" charset="-122"/>
              </a:rPr>
              <a:t>人员</a:t>
            </a:r>
            <a:r>
              <a:rPr lang="zh-CN" altLang="en-US" sz="9600" b="1" noProof="1" smtClean="0">
                <a:latin typeface="宋体" panose="02010600030101010101" pitchFamily="2" charset="-122"/>
                <a:ea typeface="宋体" panose="02010600030101010101" pitchFamily="2" charset="-122"/>
              </a:rPr>
              <a:t>集中场所距离</a:t>
            </a:r>
            <a:r>
              <a:rPr lang="zh-CN" altLang="en-US" sz="9600" b="1" noProof="1">
                <a:latin typeface="宋体" panose="02010600030101010101" pitchFamily="2" charset="-122"/>
                <a:ea typeface="宋体" panose="02010600030101010101" pitchFamily="2" charset="-122"/>
              </a:rPr>
              <a:t>不宜</a:t>
            </a:r>
            <a:r>
              <a:rPr lang="zh-CN" altLang="en-US" sz="9600" b="1" noProof="1" smtClean="0">
                <a:latin typeface="宋体" panose="02010600030101010101" pitchFamily="2" charset="-122"/>
                <a:ea typeface="宋体" panose="02010600030101010101" pitchFamily="2" charset="-122"/>
              </a:rPr>
              <a:t>小于</a:t>
            </a:r>
            <a:r>
              <a:rPr lang="en-US" altLang="zh-CN" sz="9600" b="1" noProof="1" smtClean="0">
                <a:latin typeface="宋体" panose="02010600030101010101" pitchFamily="2" charset="-122"/>
                <a:ea typeface="宋体" panose="02010600030101010101" pitchFamily="2" charset="-122"/>
              </a:rPr>
              <a:t>50m</a:t>
            </a:r>
            <a:r>
              <a:rPr lang="zh-CN" altLang="en-US" sz="9600" b="1" noProof="1">
                <a:latin typeface="宋体" panose="02010600030101010101" pitchFamily="2" charset="-122"/>
                <a:ea typeface="宋体" panose="02010600030101010101" pitchFamily="2" charset="-122"/>
              </a:rPr>
              <a:t>；</a:t>
            </a:r>
            <a:r>
              <a:rPr lang="zh-CN" altLang="en-US" sz="9600" b="1" noProof="1" smtClean="0">
                <a:latin typeface="宋体" panose="02010600030101010101" pitchFamily="2" charset="-122"/>
                <a:ea typeface="宋体" panose="02010600030101010101" pitchFamily="2" charset="-122"/>
              </a:rPr>
              <a:t>小型不宜</a:t>
            </a:r>
            <a:r>
              <a:rPr lang="zh-CN" altLang="en-US" sz="9600" b="1" noProof="1">
                <a:latin typeface="宋体" panose="02010600030101010101" pitchFamily="2" charset="-122"/>
                <a:ea typeface="宋体" panose="02010600030101010101" pitchFamily="2" charset="-122"/>
              </a:rPr>
              <a:t>小于 </a:t>
            </a:r>
            <a:r>
              <a:rPr lang="en-US" altLang="zh-CN" sz="9600" b="1" noProof="1">
                <a:latin typeface="宋体" panose="02010600030101010101" pitchFamily="2" charset="-122"/>
                <a:ea typeface="宋体" panose="02010600030101010101" pitchFamily="2" charset="-122"/>
              </a:rPr>
              <a:t>25m</a:t>
            </a:r>
            <a:r>
              <a:rPr lang="zh-CN" altLang="en-US" sz="9600" b="1" noProof="1">
                <a:latin typeface="宋体" panose="02010600030101010101" pitchFamily="2" charset="-122"/>
                <a:ea typeface="宋体" panose="02010600030101010101" pitchFamily="2" charset="-122"/>
              </a:rPr>
              <a:t>。</a:t>
            </a:r>
          </a:p>
          <a:p>
            <a:pPr>
              <a:lnSpc>
                <a:spcPct val="170000"/>
              </a:lnSpc>
              <a:spcBef>
                <a:spcPts val="1200"/>
              </a:spcBef>
              <a:spcAft>
                <a:spcPts val="600"/>
              </a:spcAft>
              <a:buFont typeface="Wingdings" panose="05000000000000000000" pitchFamily="2" charset="2"/>
              <a:buChar char="u"/>
            </a:pPr>
            <a:r>
              <a:rPr lang="zh-CN" altLang="en-US" sz="9600" b="1" noProof="1" smtClean="0">
                <a:solidFill>
                  <a:srgbClr val="FF0000"/>
                </a:solidFill>
                <a:latin typeface="宋体" panose="02010600030101010101" pitchFamily="2" charset="-122"/>
                <a:ea typeface="宋体" panose="02010600030101010101" pitchFamily="2" charset="-122"/>
              </a:rPr>
              <a:t> 液</a:t>
            </a:r>
            <a:r>
              <a:rPr lang="zh-CN" altLang="en-US" sz="9600" b="1" noProof="1">
                <a:solidFill>
                  <a:srgbClr val="FF0000"/>
                </a:solidFill>
                <a:latin typeface="宋体" panose="02010600030101010101" pitchFamily="2" charset="-122"/>
                <a:ea typeface="宋体" panose="02010600030101010101" pitchFamily="2" charset="-122"/>
              </a:rPr>
              <a:t>氯储罐、实瓶库及灌装</a:t>
            </a:r>
            <a:r>
              <a:rPr lang="zh-CN" altLang="en-US" sz="9600" b="1" noProof="1" smtClean="0">
                <a:solidFill>
                  <a:srgbClr val="FF0000"/>
                </a:solidFill>
                <a:latin typeface="宋体" panose="02010600030101010101" pitchFamily="2" charset="-122"/>
                <a:ea typeface="宋体" panose="02010600030101010101" pitchFamily="2" charset="-122"/>
              </a:rPr>
              <a:t>站：</a:t>
            </a:r>
            <a:r>
              <a:rPr lang="zh-CN" altLang="en-US" sz="9600" b="1" noProof="1" smtClean="0">
                <a:latin typeface="宋体" panose="02010600030101010101" pitchFamily="2" charset="-122"/>
                <a:ea typeface="宋体" panose="02010600030101010101" pitchFamily="2" charset="-122"/>
              </a:rPr>
              <a:t>布置在全年</a:t>
            </a:r>
            <a:r>
              <a:rPr lang="zh-CN" altLang="en-US" sz="9600" b="1" noProof="1">
                <a:latin typeface="宋体" panose="02010600030101010101" pitchFamily="2" charset="-122"/>
                <a:ea typeface="宋体" panose="02010600030101010101" pitchFamily="2" charset="-122"/>
              </a:rPr>
              <a:t>最小频率风向的上风侧及地势较低的开阔地带</a:t>
            </a:r>
            <a:r>
              <a:rPr lang="zh-CN" altLang="en-US" sz="9600" b="1" noProof="1" smtClean="0">
                <a:latin typeface="宋体" panose="02010600030101010101" pitchFamily="2" charset="-122"/>
                <a:ea typeface="宋体" panose="02010600030101010101" pitchFamily="2" charset="-122"/>
              </a:rPr>
              <a:t>。远离</a:t>
            </a:r>
            <a:r>
              <a:rPr lang="zh-CN" altLang="en-US" sz="9600" b="1" noProof="1">
                <a:latin typeface="宋体" panose="02010600030101010101" pitchFamily="2" charset="-122"/>
                <a:ea typeface="宋体" panose="02010600030101010101" pitchFamily="2" charset="-122"/>
              </a:rPr>
              <a:t>厂区主干道、易燃和易爆的生产、储存和装卸设施，与人员</a:t>
            </a:r>
            <a:r>
              <a:rPr lang="zh-CN" altLang="en-US" sz="9600" b="1" noProof="1" smtClean="0">
                <a:latin typeface="宋体" panose="02010600030101010101" pitchFamily="2" charset="-122"/>
                <a:ea typeface="宋体" panose="02010600030101010101" pitchFamily="2" charset="-122"/>
              </a:rPr>
              <a:t>集中活动场所不</a:t>
            </a:r>
            <a:r>
              <a:rPr lang="zh-CN" altLang="en-US" sz="9600" b="1" noProof="1">
                <a:latin typeface="宋体" panose="02010600030101010101" pitchFamily="2" charset="-122"/>
                <a:ea typeface="宋体" panose="02010600030101010101" pitchFamily="2" charset="-122"/>
              </a:rPr>
              <a:t>应小于 </a:t>
            </a:r>
            <a:r>
              <a:rPr lang="en-US" altLang="zh-CN" sz="9600" b="1" noProof="1">
                <a:latin typeface="宋体" panose="02010600030101010101" pitchFamily="2" charset="-122"/>
                <a:ea typeface="宋体" panose="02010600030101010101" pitchFamily="2" charset="-122"/>
              </a:rPr>
              <a:t>50m</a:t>
            </a:r>
            <a:r>
              <a:rPr lang="zh-CN" altLang="en-US" sz="9600" b="1" noProof="1" smtClean="0">
                <a:latin typeface="宋体" panose="02010600030101010101" pitchFamily="2" charset="-122"/>
                <a:ea typeface="宋体" panose="02010600030101010101" pitchFamily="2" charset="-122"/>
              </a:rPr>
              <a:t>。</a:t>
            </a:r>
            <a:endParaRPr lang="zh-CN" altLang="en-US" sz="9600" b="1" noProof="1">
              <a:latin typeface="宋体" panose="02010600030101010101" pitchFamily="2" charset="-122"/>
              <a:ea typeface="宋体" panose="02010600030101010101" pitchFamily="2" charset="-122"/>
            </a:endParaRPr>
          </a:p>
        </p:txBody>
      </p:sp>
      <p:sp>
        <p:nvSpPr>
          <p:cNvPr id="5" name="标题 1"/>
          <p:cNvSpPr>
            <a:spLocks noGrp="1" noChangeArrowheads="1"/>
          </p:cNvSpPr>
          <p:nvPr>
            <p:ph type="title"/>
          </p:nvPr>
        </p:nvSpPr>
        <p:spPr>
          <a:xfrm>
            <a:off x="0" y="0"/>
            <a:ext cx="12192000" cy="840509"/>
          </a:xfrm>
          <a:solidFill>
            <a:schemeClr val="tx2">
              <a:lumMod val="40000"/>
              <a:lumOff val="60000"/>
            </a:schemeClr>
          </a:solidFill>
        </p:spPr>
        <p:txBody>
          <a:bodyPr/>
          <a:lstStyle/>
          <a:p>
            <a:pPr algn="ctr"/>
            <a:r>
              <a:rPr lang="zh-CN" altLang="en-US" sz="3600" dirty="0" smtClean="0">
                <a:solidFill>
                  <a:srgbClr val="FF0000"/>
                </a:solidFill>
                <a:latin typeface="黑体" panose="02010609060101010101" pitchFamily="49" charset="-122"/>
                <a:ea typeface="黑体" panose="02010609060101010101" pitchFamily="49" charset="-122"/>
              </a:rPr>
              <a:t>三、现 场 要 点</a:t>
            </a:r>
            <a:endParaRPr lang="zh-CN" altLang="en-US" sz="3600" dirty="0">
              <a:solidFill>
                <a:srgbClr val="FF0000"/>
              </a:solidFill>
              <a:latin typeface="黑体" panose="02010609060101010101" pitchFamily="49" charset="-122"/>
              <a:ea typeface="黑体" panose="02010609060101010101" pitchFamily="49"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2616" y="1105612"/>
            <a:ext cx="1690782" cy="217282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内容占位符 2"/>
          <p:cNvSpPr>
            <a:spLocks noGrp="1" noChangeArrowheads="1"/>
          </p:cNvSpPr>
          <p:nvPr>
            <p:ph idx="1"/>
          </p:nvPr>
        </p:nvSpPr>
        <p:spPr>
          <a:xfrm>
            <a:off x="684530" y="737870"/>
            <a:ext cx="11083925" cy="5989955"/>
          </a:xfrm>
        </p:spPr>
        <p:txBody>
          <a:bodyPr>
            <a:noAutofit/>
          </a:bodyPr>
          <a:lstStyle/>
          <a:p>
            <a:pPr marL="0" indent="0">
              <a:lnSpc>
                <a:spcPct val="170000"/>
              </a:lnSpc>
              <a:spcBef>
                <a:spcPts val="600"/>
              </a:spcBef>
              <a:buNone/>
            </a:pPr>
            <a:r>
              <a:rPr lang="zh-CN" altLang="en-US" sz="2300" b="1" noProof="1" smtClean="0">
                <a:solidFill>
                  <a:srgbClr val="FF0000"/>
                </a:solidFill>
                <a:latin typeface="黑体" panose="02010609060101010101" pitchFamily="49" charset="-122"/>
                <a:ea typeface="黑体" panose="02010609060101010101" pitchFamily="49" charset="-122"/>
              </a:rPr>
              <a:t>（二）</a:t>
            </a:r>
            <a:r>
              <a:rPr lang="zh-CN" altLang="en-US" sz="2300" b="1" dirty="0" smtClean="0">
                <a:solidFill>
                  <a:srgbClr val="FF0000"/>
                </a:solidFill>
                <a:latin typeface="黑体" panose="02010609060101010101" pitchFamily="49" charset="-122"/>
                <a:ea typeface="黑体" panose="02010609060101010101" pitchFamily="49" charset="-122"/>
                <a:sym typeface="+mn-ea"/>
              </a:rPr>
              <a:t>管道敷设</a:t>
            </a:r>
            <a:r>
              <a:rPr lang="zh-CN" altLang="en-US" sz="2300" b="1" noProof="1" smtClean="0">
                <a:solidFill>
                  <a:srgbClr val="FF0000"/>
                </a:solidFill>
                <a:latin typeface="黑体" panose="02010609060101010101" pitchFamily="49" charset="-122"/>
                <a:ea typeface="黑体" panose="02010609060101010101" pitchFamily="49" charset="-122"/>
              </a:rPr>
              <a:t>要求</a:t>
            </a:r>
          </a:p>
          <a:p>
            <a:pPr marL="0" indent="0">
              <a:lnSpc>
                <a:spcPct val="170000"/>
              </a:lnSpc>
              <a:spcBef>
                <a:spcPts val="600"/>
              </a:spcBef>
              <a:buNone/>
            </a:pPr>
            <a:r>
              <a:rPr lang="en-US" altLang="zh-CN" sz="2300" b="1" noProof="1" smtClean="0">
                <a:solidFill>
                  <a:schemeClr val="tx1"/>
                </a:solidFill>
                <a:latin typeface="黑体" panose="02010609060101010101" pitchFamily="49" charset="-122"/>
                <a:ea typeface="黑体" panose="02010609060101010101" pitchFamily="49" charset="-122"/>
              </a:rPr>
              <a:t>  </a:t>
            </a:r>
            <a:r>
              <a:rPr lang="en-US" altLang="zh-CN" sz="2300" b="1" u="sng" dirty="0" smtClean="0">
                <a:latin typeface="宋体" panose="02010600030101010101" pitchFamily="2" charset="-122"/>
                <a:ea typeface="宋体" panose="02010600030101010101" pitchFamily="2" charset="-122"/>
                <a:sym typeface="+mn-ea"/>
              </a:rPr>
              <a:t> GB50187-2012</a:t>
            </a:r>
            <a:r>
              <a:rPr lang="en-US" altLang="zh-CN" sz="2300" b="1" u="sng" dirty="0">
                <a:latin typeface="宋体" panose="02010600030101010101" pitchFamily="2" charset="-122"/>
                <a:ea typeface="宋体" panose="02010600030101010101" pitchFamily="2" charset="-122"/>
                <a:sym typeface="+mn-ea"/>
              </a:rPr>
              <a:t>《</a:t>
            </a:r>
            <a:r>
              <a:rPr lang="zh-CN" altLang="en-US" sz="2300" b="1" u="sng" dirty="0">
                <a:latin typeface="宋体" panose="02010600030101010101" pitchFamily="2" charset="-122"/>
                <a:ea typeface="宋体" panose="02010600030101010101" pitchFamily="2" charset="-122"/>
                <a:sym typeface="+mn-ea"/>
              </a:rPr>
              <a:t>工业企业总平面设计规范</a:t>
            </a:r>
            <a:r>
              <a:rPr lang="en-US" altLang="zh-CN" sz="2300" b="1" u="sng" dirty="0" smtClean="0">
                <a:latin typeface="宋体" panose="02010600030101010101" pitchFamily="2" charset="-122"/>
                <a:ea typeface="宋体" panose="02010600030101010101" pitchFamily="2" charset="-122"/>
                <a:sym typeface="+mn-ea"/>
              </a:rPr>
              <a:t>》</a:t>
            </a:r>
            <a:endParaRPr lang="zh-CN" altLang="en-US" sz="2300" b="1" u="sng" dirty="0" smtClean="0">
              <a:latin typeface="宋体" panose="02010600030101010101" pitchFamily="2" charset="-122"/>
              <a:ea typeface="宋体" panose="02010600030101010101" pitchFamily="2" charset="-122"/>
              <a:sym typeface="+mn-ea"/>
            </a:endParaRPr>
          </a:p>
          <a:p>
            <a:pPr marL="0" indent="0">
              <a:lnSpc>
                <a:spcPct val="170000"/>
              </a:lnSpc>
              <a:spcBef>
                <a:spcPts val="600"/>
              </a:spcBef>
              <a:buNone/>
            </a:pPr>
            <a:r>
              <a:rPr lang="en-US" altLang="zh-CN" sz="2300" b="1" dirty="0" smtClean="0">
                <a:latin typeface="宋体" panose="02010600030101010101" pitchFamily="2" charset="-122"/>
                <a:ea typeface="宋体" panose="02010600030101010101" pitchFamily="2" charset="-122"/>
                <a:sym typeface="+mn-ea"/>
              </a:rPr>
              <a:t>  </a:t>
            </a:r>
            <a:r>
              <a:rPr lang="zh-CN" altLang="en-US" sz="2300" b="1" u="sng" dirty="0" smtClean="0">
                <a:latin typeface="宋体" panose="02010600030101010101" pitchFamily="2" charset="-122"/>
                <a:ea typeface="宋体" panose="02010600030101010101" pitchFamily="2" charset="-122"/>
                <a:sym typeface="+mn-ea"/>
              </a:rPr>
              <a:t> </a:t>
            </a:r>
            <a:r>
              <a:rPr lang="en-US" altLang="zh-CN" sz="2300" b="1" u="sng" noProof="1" smtClean="0">
                <a:solidFill>
                  <a:schemeClr val="tx1"/>
                </a:solidFill>
                <a:latin typeface="黑体" panose="02010609060101010101" pitchFamily="49" charset="-122"/>
                <a:ea typeface="黑体" panose="02010609060101010101" pitchFamily="49" charset="-122"/>
              </a:rPr>
              <a:t>GB50489-2009《化工企业总图运输设计规范》</a:t>
            </a:r>
            <a:endParaRPr lang="zh-CN" altLang="en-US" sz="2300" b="1" u="sng" noProof="1" smtClean="0">
              <a:solidFill>
                <a:schemeClr val="tx1"/>
              </a:solidFill>
              <a:latin typeface="黑体" panose="02010609060101010101" pitchFamily="49" charset="-122"/>
              <a:ea typeface="黑体" panose="02010609060101010101" pitchFamily="49" charset="-122"/>
            </a:endParaRPr>
          </a:p>
          <a:p>
            <a:pPr marL="0" indent="0">
              <a:lnSpc>
                <a:spcPct val="170000"/>
              </a:lnSpc>
              <a:spcBef>
                <a:spcPts val="600"/>
              </a:spcBef>
              <a:buNone/>
            </a:pPr>
            <a:r>
              <a:rPr lang="en-US" altLang="zh-CN" sz="2300" b="1" noProof="1" smtClean="0">
                <a:solidFill>
                  <a:schemeClr val="tx1"/>
                </a:solidFill>
                <a:latin typeface="黑体" panose="02010609060101010101" pitchFamily="49" charset="-122"/>
                <a:ea typeface="黑体" panose="02010609060101010101" pitchFamily="49" charset="-122"/>
              </a:rPr>
              <a:t>  </a:t>
            </a:r>
            <a:r>
              <a:rPr lang="en-US" altLang="zh-CN" sz="2300" b="1" u="sng" dirty="0">
                <a:latin typeface="宋体" panose="02010600030101010101" pitchFamily="2" charset="-122"/>
                <a:ea typeface="宋体" panose="02010600030101010101" pitchFamily="2" charset="-122"/>
                <a:sym typeface="+mn-ea"/>
              </a:rPr>
              <a:t>GB50984-2014 《</a:t>
            </a:r>
            <a:r>
              <a:rPr lang="en-US" altLang="zh-CN" sz="2300" b="1" u="sng" dirty="0" err="1">
                <a:latin typeface="宋体" panose="02010600030101010101" pitchFamily="2" charset="-122"/>
                <a:ea typeface="宋体" panose="02010600030101010101" pitchFamily="2" charset="-122"/>
                <a:sym typeface="+mn-ea"/>
              </a:rPr>
              <a:t>石油化工工厂布置设计规范</a:t>
            </a:r>
            <a:r>
              <a:rPr lang="en-US" altLang="zh-CN" sz="2300" b="1" u="sng" dirty="0">
                <a:latin typeface="宋体" panose="02010600030101010101" pitchFamily="2" charset="-122"/>
                <a:ea typeface="宋体" panose="02010600030101010101" pitchFamily="2" charset="-122"/>
                <a:sym typeface="+mn-ea"/>
              </a:rPr>
              <a:t>》</a:t>
            </a:r>
            <a:endParaRPr lang="en-US" altLang="zh-CN" sz="2300" b="1" noProof="1" smtClean="0">
              <a:solidFill>
                <a:srgbClr val="FF0000"/>
              </a:solidFill>
              <a:latin typeface="黑体" panose="02010609060101010101" pitchFamily="49" charset="-122"/>
              <a:ea typeface="黑体" panose="02010609060101010101" pitchFamily="49" charset="-122"/>
            </a:endParaRPr>
          </a:p>
          <a:p>
            <a:pPr>
              <a:lnSpc>
                <a:spcPct val="170000"/>
              </a:lnSpc>
              <a:spcBef>
                <a:spcPts val="600"/>
              </a:spcBef>
              <a:buFont typeface="Wingdings" panose="05000000000000000000" charset="0"/>
              <a:buChar char="Ø"/>
            </a:pPr>
            <a:r>
              <a:rPr lang="en-US" altLang="zh-CN" sz="2300" b="1" noProof="1" smtClean="0">
                <a:solidFill>
                  <a:schemeClr val="tx1"/>
                </a:solidFill>
                <a:latin typeface="宋体" panose="02010600030101010101" pitchFamily="2" charset="-122"/>
                <a:ea typeface="宋体" panose="02010600030101010101" pitchFamily="2" charset="-122"/>
              </a:rPr>
              <a:t> </a:t>
            </a:r>
            <a:r>
              <a:rPr lang="zh-CN" altLang="en-US" sz="2300" b="1" noProof="1" smtClean="0">
                <a:solidFill>
                  <a:schemeClr val="tx1"/>
                </a:solidFill>
                <a:latin typeface="宋体" panose="02010600030101010101" pitchFamily="2" charset="-122"/>
                <a:ea typeface="宋体" panose="02010600030101010101" pitchFamily="2" charset="-122"/>
              </a:rPr>
              <a:t>有可燃性、爆炸危险性、毒性及腐蚀性介质的管道应采用</a:t>
            </a:r>
            <a:r>
              <a:rPr lang="zh-CN" altLang="en-US" sz="2300" b="1" noProof="1" smtClean="0">
                <a:solidFill>
                  <a:srgbClr val="FF0000"/>
                </a:solidFill>
                <a:latin typeface="宋体" panose="02010600030101010101" pitchFamily="2" charset="-122"/>
                <a:ea typeface="宋体" panose="02010600030101010101" pitchFamily="2" charset="-122"/>
              </a:rPr>
              <a:t>地上敷设</a:t>
            </a:r>
            <a:r>
              <a:rPr lang="zh-CN" altLang="en-US" sz="2300" b="1" noProof="1" smtClean="0">
                <a:solidFill>
                  <a:schemeClr val="tx1"/>
                </a:solidFill>
                <a:latin typeface="宋体" panose="02010600030101010101" pitchFamily="2" charset="-122"/>
                <a:ea typeface="宋体" panose="02010600030101010101" pitchFamily="2" charset="-122"/>
              </a:rPr>
              <a:t>。</a:t>
            </a:r>
          </a:p>
          <a:p>
            <a:pPr>
              <a:lnSpc>
                <a:spcPct val="170000"/>
              </a:lnSpc>
              <a:spcBef>
                <a:spcPts val="600"/>
              </a:spcBef>
              <a:buFont typeface="Wingdings" panose="05000000000000000000" charset="0"/>
              <a:buChar char="Ø"/>
            </a:pPr>
            <a:r>
              <a:rPr lang="en-US" altLang="zh-CN" sz="2300" b="1" noProof="1" smtClean="0">
                <a:solidFill>
                  <a:schemeClr val="tx1"/>
                </a:solidFill>
                <a:latin typeface="宋体" panose="02010600030101010101" pitchFamily="2" charset="-122"/>
                <a:ea typeface="宋体" panose="02010600030101010101" pitchFamily="2" charset="-122"/>
              </a:rPr>
              <a:t> </a:t>
            </a:r>
            <a:r>
              <a:rPr lang="zh-CN" altLang="en-US" sz="2300" b="1" noProof="1" smtClean="0">
                <a:solidFill>
                  <a:schemeClr val="tx1"/>
                </a:solidFill>
                <a:latin typeface="宋体" panose="02010600030101010101" pitchFamily="2" charset="-122"/>
                <a:ea typeface="宋体" panose="02010600030101010101" pitchFamily="2" charset="-122"/>
              </a:rPr>
              <a:t>散发</a:t>
            </a:r>
            <a:r>
              <a:rPr lang="zh-CN" altLang="en-US" sz="2300" b="1" noProof="1" smtClean="0">
                <a:solidFill>
                  <a:srgbClr val="FF0000"/>
                </a:solidFill>
                <a:latin typeface="宋体" panose="02010600030101010101" pitchFamily="2" charset="-122"/>
                <a:ea typeface="宋体" panose="02010600030101010101" pitchFamily="2" charset="-122"/>
              </a:rPr>
              <a:t>比空气重</a:t>
            </a:r>
            <a:r>
              <a:rPr lang="zh-CN" altLang="en-US" sz="2300" b="1" noProof="1" smtClean="0">
                <a:solidFill>
                  <a:schemeClr val="tx1"/>
                </a:solidFill>
                <a:latin typeface="宋体" panose="02010600030101010101" pitchFamily="2" charset="-122"/>
                <a:ea typeface="宋体" panose="02010600030101010101" pitchFamily="2" charset="-122"/>
              </a:rPr>
              <a:t>的可燃、毒性气体的场所，</a:t>
            </a:r>
            <a:r>
              <a:rPr lang="zh-CN" altLang="en-US" sz="2300" b="1" noProof="1" smtClean="0">
                <a:solidFill>
                  <a:srgbClr val="FF0000"/>
                </a:solidFill>
                <a:latin typeface="宋体" panose="02010600030101010101" pitchFamily="2" charset="-122"/>
                <a:ea typeface="宋体" panose="02010600030101010101" pitchFamily="2" charset="-122"/>
              </a:rPr>
              <a:t>不宜用管沟</a:t>
            </a:r>
            <a:r>
              <a:rPr lang="zh-CN" altLang="en-US" sz="2300" b="1" noProof="1" smtClean="0">
                <a:solidFill>
                  <a:schemeClr val="tx1"/>
                </a:solidFill>
                <a:latin typeface="宋体" panose="02010600030101010101" pitchFamily="2" charset="-122"/>
                <a:ea typeface="宋体" panose="02010600030101010101" pitchFamily="2" charset="-122"/>
              </a:rPr>
              <a:t>敷设，否则应采取</a:t>
            </a:r>
            <a:r>
              <a:rPr lang="zh-CN" altLang="en-US" sz="2300" b="1" noProof="1" smtClean="0">
                <a:solidFill>
                  <a:srgbClr val="FF0000"/>
                </a:solidFill>
                <a:latin typeface="宋体" panose="02010600030101010101" pitchFamily="2" charset="-122"/>
                <a:ea typeface="宋体" panose="02010600030101010101" pitchFamily="2" charset="-122"/>
              </a:rPr>
              <a:t>防止气体</a:t>
            </a:r>
          </a:p>
          <a:p>
            <a:pPr marL="0" indent="0">
              <a:lnSpc>
                <a:spcPct val="170000"/>
              </a:lnSpc>
              <a:spcBef>
                <a:spcPts val="600"/>
              </a:spcBef>
              <a:buFont typeface="Wingdings" panose="05000000000000000000" charset="0"/>
              <a:buNone/>
            </a:pPr>
            <a:r>
              <a:rPr lang="en-US" altLang="zh-CN" sz="2300" b="1" noProof="1" smtClean="0">
                <a:solidFill>
                  <a:srgbClr val="FF0000"/>
                </a:solidFill>
                <a:latin typeface="宋体" panose="02010600030101010101" pitchFamily="2" charset="-122"/>
                <a:ea typeface="宋体" panose="02010600030101010101" pitchFamily="2" charset="-122"/>
              </a:rPr>
              <a:t>   </a:t>
            </a:r>
            <a:r>
              <a:rPr lang="zh-CN" altLang="en-US" sz="2300" b="1" noProof="1" smtClean="0">
                <a:solidFill>
                  <a:srgbClr val="FF0000"/>
                </a:solidFill>
                <a:latin typeface="宋体" panose="02010600030101010101" pitchFamily="2" charset="-122"/>
                <a:ea typeface="宋体" panose="02010600030101010101" pitchFamily="2" charset="-122"/>
              </a:rPr>
              <a:t>积聚和沿沟扩散</a:t>
            </a:r>
            <a:r>
              <a:rPr lang="zh-CN" altLang="en-US" sz="2300" b="1" noProof="1" smtClean="0">
                <a:solidFill>
                  <a:schemeClr val="tx1"/>
                </a:solidFill>
                <a:latin typeface="宋体" panose="02010600030101010101" pitchFamily="2" charset="-122"/>
                <a:ea typeface="宋体" panose="02010600030101010101" pitchFamily="2" charset="-122"/>
              </a:rPr>
              <a:t>的措施。</a:t>
            </a:r>
          </a:p>
          <a:p>
            <a:pPr>
              <a:lnSpc>
                <a:spcPct val="170000"/>
              </a:lnSpc>
              <a:spcBef>
                <a:spcPts val="600"/>
              </a:spcBef>
              <a:buFont typeface="Wingdings" panose="05000000000000000000" charset="0"/>
              <a:buChar char="Ø"/>
            </a:pPr>
            <a:r>
              <a:rPr lang="en-US" altLang="zh-CN" sz="2300" b="1" noProof="1" smtClean="0">
                <a:solidFill>
                  <a:schemeClr val="tx1"/>
                </a:solidFill>
                <a:latin typeface="宋体" panose="02010600030101010101" pitchFamily="2" charset="-122"/>
                <a:ea typeface="宋体" panose="02010600030101010101" pitchFamily="2" charset="-122"/>
              </a:rPr>
              <a:t> </a:t>
            </a:r>
            <a:r>
              <a:rPr lang="zh-CN" altLang="en-US" sz="2300" b="1" noProof="1" smtClean="0">
                <a:solidFill>
                  <a:schemeClr val="tx1"/>
                </a:solidFill>
                <a:latin typeface="宋体" panose="02010600030101010101" pitchFamily="2" charset="-122"/>
                <a:ea typeface="宋体" panose="02010600030101010101" pitchFamily="2" charset="-122"/>
              </a:rPr>
              <a:t>具有可燃、爆炸性及毒性介质管道，</a:t>
            </a:r>
            <a:r>
              <a:rPr lang="zh-CN" altLang="en-US" sz="2300" b="1" noProof="1" smtClean="0">
                <a:solidFill>
                  <a:srgbClr val="FF0000"/>
                </a:solidFill>
                <a:latin typeface="宋体" panose="02010600030101010101" pitchFamily="2" charset="-122"/>
                <a:ea typeface="宋体" panose="02010600030101010101" pitchFamily="2" charset="-122"/>
              </a:rPr>
              <a:t>不应穿越</a:t>
            </a:r>
            <a:r>
              <a:rPr lang="zh-CN" altLang="en-US" sz="2300" b="1" noProof="1" smtClean="0">
                <a:solidFill>
                  <a:schemeClr val="tx1"/>
                </a:solidFill>
                <a:latin typeface="宋体" panose="02010600030101010101" pitchFamily="2" charset="-122"/>
                <a:ea typeface="宋体" panose="02010600030101010101" pitchFamily="2" charset="-122"/>
              </a:rPr>
              <a:t>与其无关的建构筑物、生产装置、</a:t>
            </a:r>
          </a:p>
          <a:p>
            <a:pPr marL="0" indent="0">
              <a:lnSpc>
                <a:spcPct val="170000"/>
              </a:lnSpc>
              <a:spcBef>
                <a:spcPts val="600"/>
              </a:spcBef>
              <a:buFont typeface="Wingdings" panose="05000000000000000000" charset="0"/>
              <a:buNone/>
            </a:pPr>
            <a:r>
              <a:rPr lang="en-US" altLang="zh-CN" sz="2300" b="1" noProof="1" smtClean="0">
                <a:solidFill>
                  <a:schemeClr val="tx1"/>
                </a:solidFill>
                <a:latin typeface="宋体" panose="02010600030101010101" pitchFamily="2" charset="-122"/>
                <a:ea typeface="宋体" panose="02010600030101010101" pitchFamily="2" charset="-122"/>
              </a:rPr>
              <a:t>   </a:t>
            </a:r>
            <a:r>
              <a:rPr lang="zh-CN" altLang="en-US" sz="2300" b="1" noProof="1" smtClean="0">
                <a:solidFill>
                  <a:schemeClr val="tx1"/>
                </a:solidFill>
                <a:latin typeface="宋体" panose="02010600030101010101" pitchFamily="2" charset="-122"/>
                <a:ea typeface="宋体" panose="02010600030101010101" pitchFamily="2" charset="-122"/>
              </a:rPr>
              <a:t>辅助及仓储设施等。 </a:t>
            </a:r>
          </a:p>
          <a:p>
            <a:pPr marL="0" indent="0">
              <a:lnSpc>
                <a:spcPct val="170000"/>
              </a:lnSpc>
              <a:spcBef>
                <a:spcPts val="600"/>
              </a:spcBef>
              <a:buFont typeface="Wingdings" panose="05000000000000000000" charset="0"/>
              <a:buNone/>
            </a:pPr>
            <a:endParaRPr lang="zh-CN" altLang="en-US" sz="2300" b="1" noProof="1" smtClean="0">
              <a:solidFill>
                <a:schemeClr val="tx1"/>
              </a:solidFill>
              <a:latin typeface="宋体" panose="02010600030101010101" pitchFamily="2" charset="-122"/>
              <a:ea typeface="宋体" panose="02010600030101010101" pitchFamily="2" charset="-122"/>
            </a:endParaRPr>
          </a:p>
        </p:txBody>
      </p:sp>
      <p:sp>
        <p:nvSpPr>
          <p:cNvPr id="5" name="标题 1"/>
          <p:cNvSpPr>
            <a:spLocks noGrp="1" noChangeArrowheads="1"/>
          </p:cNvSpPr>
          <p:nvPr>
            <p:ph type="title"/>
          </p:nvPr>
        </p:nvSpPr>
        <p:spPr>
          <a:xfrm>
            <a:off x="0" y="0"/>
            <a:ext cx="12192000" cy="840509"/>
          </a:xfrm>
          <a:solidFill>
            <a:schemeClr val="tx2">
              <a:lumMod val="40000"/>
              <a:lumOff val="60000"/>
            </a:schemeClr>
          </a:solidFill>
        </p:spPr>
        <p:txBody>
          <a:bodyPr/>
          <a:lstStyle/>
          <a:p>
            <a:pPr algn="ctr"/>
            <a:r>
              <a:rPr lang="zh-CN" altLang="en-US" sz="3600" dirty="0" smtClean="0">
                <a:solidFill>
                  <a:srgbClr val="FF0000"/>
                </a:solidFill>
                <a:latin typeface="黑体" panose="02010609060101010101" pitchFamily="49" charset="-122"/>
                <a:ea typeface="黑体" panose="02010609060101010101" pitchFamily="49" charset="-122"/>
              </a:rPr>
              <a:t>三、现 场 要 点</a:t>
            </a:r>
            <a:endParaRPr lang="zh-CN" altLang="en-US" sz="3600"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内容占位符 2"/>
          <p:cNvSpPr>
            <a:spLocks noGrp="1" noChangeArrowheads="1"/>
          </p:cNvSpPr>
          <p:nvPr>
            <p:ph idx="1"/>
          </p:nvPr>
        </p:nvSpPr>
        <p:spPr>
          <a:xfrm>
            <a:off x="403225" y="989330"/>
            <a:ext cx="11384915" cy="5731066"/>
          </a:xfrm>
        </p:spPr>
        <p:txBody>
          <a:bodyPr>
            <a:noAutofit/>
          </a:bodyPr>
          <a:lstStyle/>
          <a:p>
            <a:pPr marL="0" indent="0">
              <a:lnSpc>
                <a:spcPct val="170000"/>
              </a:lnSpc>
              <a:spcBef>
                <a:spcPts val="600"/>
              </a:spcBef>
              <a:buNone/>
            </a:pPr>
            <a:r>
              <a:rPr lang="zh-CN" altLang="en-US" sz="2300" b="1" noProof="1" smtClean="0">
                <a:solidFill>
                  <a:srgbClr val="FF0000"/>
                </a:solidFill>
                <a:latin typeface="黑体" panose="02010609060101010101" pitchFamily="49" charset="-122"/>
                <a:ea typeface="黑体" panose="02010609060101010101" pitchFamily="49" charset="-122"/>
              </a:rPr>
              <a:t>（二）</a:t>
            </a:r>
            <a:r>
              <a:rPr lang="zh-CN" altLang="en-US" sz="2300" b="1" dirty="0" smtClean="0">
                <a:solidFill>
                  <a:srgbClr val="FF0000"/>
                </a:solidFill>
                <a:latin typeface="黑体" panose="02010609060101010101" pitchFamily="49" charset="-122"/>
                <a:ea typeface="黑体" panose="02010609060101010101" pitchFamily="49" charset="-122"/>
                <a:sym typeface="+mn-ea"/>
              </a:rPr>
              <a:t>管道敷设</a:t>
            </a:r>
            <a:r>
              <a:rPr lang="zh-CN" altLang="en-US" sz="2300" b="1" noProof="1" smtClean="0">
                <a:solidFill>
                  <a:srgbClr val="FF0000"/>
                </a:solidFill>
                <a:latin typeface="黑体" panose="02010609060101010101" pitchFamily="49" charset="-122"/>
                <a:ea typeface="黑体" panose="02010609060101010101" pitchFamily="49" charset="-122"/>
              </a:rPr>
              <a:t>要求</a:t>
            </a:r>
          </a:p>
          <a:p>
            <a:pPr>
              <a:lnSpc>
                <a:spcPct val="150000"/>
              </a:lnSpc>
              <a:spcBef>
                <a:spcPts val="600"/>
              </a:spcBef>
              <a:buFont typeface="Wingdings" panose="05000000000000000000" charset="0"/>
              <a:buChar char="Ø"/>
            </a:pPr>
            <a:r>
              <a:rPr lang="en-US" altLang="zh-CN" sz="2300" b="1" noProof="1" smtClean="0">
                <a:solidFill>
                  <a:schemeClr val="tx1"/>
                </a:solidFill>
                <a:latin typeface="黑体" panose="02010609060101010101" pitchFamily="49" charset="-122"/>
                <a:ea typeface="黑体" panose="02010609060101010101" pitchFamily="49" charset="-122"/>
              </a:rPr>
              <a:t> </a:t>
            </a:r>
            <a:r>
              <a:rPr lang="zh-CN" altLang="en-US" sz="2400" dirty="0">
                <a:latin typeface="宋体" panose="02010600030101010101" pitchFamily="2" charset="-122"/>
                <a:ea typeface="宋体" panose="02010600030101010101" pitchFamily="2" charset="-122"/>
                <a:sym typeface="+mn-ea"/>
              </a:rPr>
              <a:t>易燃易爆气瓶仓库排风系统应设置导除静电的接地装置，排风管应用金属管道，不得</a:t>
            </a:r>
            <a:r>
              <a:rPr lang="en-US" altLang="zh-CN" sz="2400" dirty="0">
                <a:latin typeface="宋体" panose="02010600030101010101" pitchFamily="2" charset="-122"/>
                <a:ea typeface="宋体" panose="02010600030101010101" pitchFamily="2" charset="-122"/>
                <a:sym typeface="+mn-ea"/>
              </a:rPr>
              <a:t> </a:t>
            </a:r>
            <a:r>
              <a:rPr lang="zh-CN" altLang="en-US" sz="2400" dirty="0">
                <a:latin typeface="宋体" panose="02010600030101010101" pitchFamily="2" charset="-122"/>
                <a:ea typeface="宋体" panose="02010600030101010101" pitchFamily="2" charset="-122"/>
                <a:sym typeface="+mn-ea"/>
              </a:rPr>
              <a:t>穿越人员密集作业场所、防火墙，应直接通向室外安全地点，</a:t>
            </a:r>
            <a:r>
              <a:rPr lang="zh-CN" altLang="en-US" sz="2400" b="1" dirty="0">
                <a:solidFill>
                  <a:srgbClr val="FF0000"/>
                </a:solidFill>
                <a:latin typeface="宋体" panose="02010600030101010101" pitchFamily="2" charset="-122"/>
                <a:ea typeface="宋体" panose="02010600030101010101" pitchFamily="2" charset="-122"/>
                <a:sym typeface="+mn-ea"/>
              </a:rPr>
              <a:t>不应暗设</a:t>
            </a:r>
            <a:r>
              <a:rPr lang="zh-CN" altLang="en-US" sz="2400" dirty="0">
                <a:latin typeface="宋体" panose="02010600030101010101" pitchFamily="2" charset="-122"/>
                <a:ea typeface="宋体" panose="02010600030101010101" pitchFamily="2" charset="-122"/>
                <a:sym typeface="+mn-ea"/>
              </a:rPr>
              <a:t>。</a:t>
            </a:r>
          </a:p>
          <a:p>
            <a:pPr>
              <a:lnSpc>
                <a:spcPct val="150000"/>
              </a:lnSpc>
              <a:spcBef>
                <a:spcPts val="600"/>
              </a:spcBef>
              <a:buFont typeface="Wingdings" panose="05000000000000000000" charset="0"/>
              <a:buChar char="Ø"/>
            </a:pPr>
            <a:r>
              <a:rPr lang="zh-CN" altLang="en-US" sz="2400" noProof="1" smtClean="0">
                <a:solidFill>
                  <a:schemeClr val="tx1"/>
                </a:solidFill>
                <a:latin typeface="宋体" panose="02010600030101010101" pitchFamily="2" charset="-122"/>
                <a:ea typeface="宋体" panose="02010600030101010101" pitchFamily="2" charset="-122"/>
              </a:rPr>
              <a:t>甲乙类、腐蚀及毒性介质管道，除使用该管线的建构筑物外，均不得用</a:t>
            </a:r>
            <a:r>
              <a:rPr lang="zh-CN" altLang="en-US" sz="2400" noProof="1" smtClean="0">
                <a:solidFill>
                  <a:srgbClr val="FF0000"/>
                </a:solidFill>
                <a:latin typeface="宋体" panose="02010600030101010101" pitchFamily="2" charset="-122"/>
                <a:ea typeface="宋体" panose="02010600030101010101" pitchFamily="2" charset="-122"/>
              </a:rPr>
              <a:t>建筑物支撑</a:t>
            </a:r>
            <a:r>
              <a:rPr lang="zh-CN" altLang="en-US" sz="2400" noProof="1" smtClean="0">
                <a:solidFill>
                  <a:schemeClr val="tx1"/>
                </a:solidFill>
                <a:latin typeface="宋体" panose="02010600030101010101" pitchFamily="2" charset="-122"/>
                <a:ea typeface="宋体" panose="02010600030101010101" pitchFamily="2" charset="-122"/>
              </a:rPr>
              <a:t>敷设。</a:t>
            </a:r>
            <a:endParaRPr lang="en-US" altLang="zh-CN" sz="2400" dirty="0" smtClean="0">
              <a:latin typeface="宋体" panose="02010600030101010101" pitchFamily="2" charset="-122"/>
              <a:ea typeface="宋体" panose="02010600030101010101" pitchFamily="2" charset="-122"/>
              <a:cs typeface="宋体" panose="02010600030101010101" pitchFamily="2" charset="-122"/>
              <a:sym typeface="+mn-ea"/>
            </a:endParaRPr>
          </a:p>
          <a:p>
            <a:pPr>
              <a:lnSpc>
                <a:spcPct val="150000"/>
              </a:lnSpc>
              <a:spcBef>
                <a:spcPts val="600"/>
              </a:spcBef>
              <a:buFont typeface="Wingdings" panose="05000000000000000000" charset="0"/>
              <a:buChar char="Ø"/>
            </a:pPr>
            <a:r>
              <a:rPr lang="zh-CN" altLang="en-US" sz="2400" dirty="0" smtClean="0">
                <a:latin typeface="宋体" panose="02010600030101010101" pitchFamily="2" charset="-122"/>
                <a:ea typeface="宋体" panose="02010600030101010101" pitchFamily="2" charset="-122"/>
              </a:rPr>
              <a:t> 进锅炉房</a:t>
            </a:r>
            <a:r>
              <a:rPr lang="zh-CN" altLang="en-US" sz="2400" dirty="0">
                <a:latin typeface="宋体" panose="02010600030101010101" pitchFamily="2" charset="-122"/>
                <a:ea typeface="宋体" panose="02010600030101010101" pitchFamily="2" charset="-122"/>
              </a:rPr>
              <a:t>的室外燃气母管上，在安全和便于操作</a:t>
            </a:r>
            <a:r>
              <a:rPr lang="zh-CN" altLang="en-US" sz="2400" dirty="0" smtClean="0">
                <a:latin typeface="宋体" panose="02010600030101010101" pitchFamily="2" charset="-122"/>
                <a:ea typeface="宋体" panose="02010600030101010101" pitchFamily="2" charset="-122"/>
              </a:rPr>
              <a:t>的地点装设</a:t>
            </a:r>
            <a:r>
              <a:rPr lang="zh-CN" altLang="en-US" sz="2400" dirty="0">
                <a:latin typeface="宋体" panose="02010600030101010101" pitchFamily="2" charset="-122"/>
                <a:ea typeface="宋体" panose="02010600030101010101" pitchFamily="2" charset="-122"/>
              </a:rPr>
              <a:t>与锅炉房燃气浓度报警装置</a:t>
            </a:r>
            <a:r>
              <a:rPr lang="zh-CN" altLang="en-US" sz="2400" dirty="0" smtClean="0">
                <a:latin typeface="宋体" panose="02010600030101010101" pitchFamily="2" charset="-122"/>
                <a:ea typeface="宋体" panose="02010600030101010101" pitchFamily="2" charset="-122"/>
              </a:rPr>
              <a:t>联动的</a:t>
            </a:r>
            <a:r>
              <a:rPr lang="zh-CN" altLang="en-US" sz="2400" dirty="0">
                <a:solidFill>
                  <a:srgbClr val="FF0000"/>
                </a:solidFill>
                <a:latin typeface="宋体" panose="02010600030101010101" pitchFamily="2" charset="-122"/>
                <a:ea typeface="宋体" panose="02010600030101010101" pitchFamily="2" charset="-122"/>
              </a:rPr>
              <a:t>紧急切断阀 </a:t>
            </a:r>
            <a:r>
              <a:rPr lang="zh-CN" altLang="en-US" sz="2400" dirty="0">
                <a:latin typeface="宋体" panose="02010600030101010101" pitchFamily="2" charset="-122"/>
                <a:ea typeface="宋体" panose="02010600030101010101" pitchFamily="2" charset="-122"/>
              </a:rPr>
              <a:t>，阀</a:t>
            </a:r>
            <a:r>
              <a:rPr lang="zh-CN" altLang="en-US" sz="2400" dirty="0" smtClean="0">
                <a:latin typeface="宋体" panose="02010600030101010101" pitchFamily="2" charset="-122"/>
                <a:ea typeface="宋体" panose="02010600030101010101" pitchFamily="2" charset="-122"/>
              </a:rPr>
              <a:t>后应</a:t>
            </a:r>
            <a:r>
              <a:rPr lang="zh-CN" altLang="en-US" sz="2400" dirty="0">
                <a:latin typeface="宋体" panose="02010600030101010101" pitchFamily="2" charset="-122"/>
                <a:ea typeface="宋体" panose="02010600030101010101" pitchFamily="2" charset="-122"/>
              </a:rPr>
              <a:t>装设气体</a:t>
            </a:r>
            <a:r>
              <a:rPr lang="zh-CN" altLang="en-US" sz="2400" dirty="0">
                <a:solidFill>
                  <a:srgbClr val="FF0000"/>
                </a:solidFill>
                <a:latin typeface="宋体" panose="02010600030101010101" pitchFamily="2" charset="-122"/>
                <a:ea typeface="宋体" panose="02010600030101010101" pitchFamily="2" charset="-122"/>
              </a:rPr>
              <a:t>压力表</a:t>
            </a:r>
            <a:r>
              <a:rPr lang="zh-CN" altLang="en-US" sz="2400" dirty="0">
                <a:latin typeface="宋体" panose="02010600030101010101" pitchFamily="2" charset="-122"/>
                <a:ea typeface="宋体" panose="02010600030101010101" pitchFamily="2" charset="-122"/>
              </a:rPr>
              <a:t> </a:t>
            </a:r>
            <a:r>
              <a:rPr lang="zh-CN" altLang="en-US" sz="2400" dirty="0" smtClean="0">
                <a:latin typeface="宋体" panose="02010600030101010101" pitchFamily="2" charset="-122"/>
                <a:ea typeface="宋体" panose="02010600030101010101" pitchFamily="2" charset="-122"/>
              </a:rPr>
              <a:t>。</a:t>
            </a:r>
            <a:endParaRPr lang="en-US" altLang="zh-CN" sz="2400" dirty="0" smtClean="0">
              <a:latin typeface="宋体" panose="02010600030101010101" pitchFamily="2" charset="-122"/>
              <a:ea typeface="宋体" panose="02010600030101010101" pitchFamily="2" charset="-122"/>
            </a:endParaRPr>
          </a:p>
          <a:p>
            <a:pPr>
              <a:lnSpc>
                <a:spcPct val="150000"/>
              </a:lnSpc>
              <a:spcBef>
                <a:spcPts val="600"/>
              </a:spcBef>
              <a:buFont typeface="Wingdings" panose="05000000000000000000" charset="0"/>
              <a:buChar char="Ø"/>
            </a:pPr>
            <a:r>
              <a:rPr lang="zh-CN" altLang="en-US" sz="2400" dirty="0" smtClean="0">
                <a:latin typeface="宋体" panose="02010600030101010101" pitchFamily="2" charset="-122"/>
                <a:ea typeface="宋体" panose="02010600030101010101" pitchFamily="2" charset="-122"/>
              </a:rPr>
              <a:t> </a:t>
            </a:r>
            <a:r>
              <a:rPr lang="en-US" altLang="zh-CN" sz="2400" dirty="0" err="1" smtClean="0">
                <a:latin typeface="宋体" panose="02010600030101010101" pitchFamily="2" charset="-122"/>
                <a:ea typeface="宋体" panose="02010600030101010101" pitchFamily="2" charset="-122"/>
                <a:cs typeface="宋体" panose="02010600030101010101" pitchFamily="2" charset="-122"/>
                <a:sym typeface="+mn-ea"/>
              </a:rPr>
              <a:t>跨越道路</a:t>
            </a:r>
            <a:r>
              <a:rPr lang="zh-CN" altLang="en-US" sz="2400" dirty="0" smtClean="0">
                <a:latin typeface="宋体" panose="02010600030101010101" pitchFamily="2" charset="-122"/>
                <a:ea typeface="宋体" panose="02010600030101010101" pitchFamily="2" charset="-122"/>
                <a:cs typeface="宋体" panose="02010600030101010101" pitchFamily="2" charset="-122"/>
                <a:sym typeface="+mn-ea"/>
              </a:rPr>
              <a:t>的</a:t>
            </a:r>
            <a:r>
              <a:rPr lang="en-US" altLang="zh-CN" sz="2400" dirty="0" smtClean="0">
                <a:latin typeface="宋体" panose="02010600030101010101" pitchFamily="2" charset="-122"/>
                <a:ea typeface="宋体" panose="02010600030101010101" pitchFamily="2" charset="-122"/>
                <a:cs typeface="宋体" panose="02010600030101010101" pitchFamily="2" charset="-122"/>
                <a:sym typeface="+mn-ea"/>
              </a:rPr>
              <a:t>管道净高不得小于5m</a:t>
            </a:r>
            <a:r>
              <a:rPr lang="zh-CN" altLang="en-US" sz="2400" dirty="0" smtClean="0">
                <a:latin typeface="宋体" panose="02010600030101010101" pitchFamily="2" charset="-122"/>
                <a:ea typeface="宋体" panose="02010600030101010101" pitchFamily="2" charset="-122"/>
                <a:cs typeface="宋体" panose="02010600030101010101" pitchFamily="2" charset="-122"/>
                <a:sym typeface="+mn-ea"/>
              </a:rPr>
              <a:t>，</a:t>
            </a:r>
            <a:r>
              <a:rPr lang="en-US" altLang="zh-CN" sz="2400" dirty="0" err="1" smtClean="0">
                <a:latin typeface="宋体" panose="02010600030101010101" pitchFamily="2" charset="-122"/>
                <a:ea typeface="宋体" panose="02010600030101010101" pitchFamily="2" charset="-122"/>
                <a:cs typeface="宋体" panose="02010600030101010101" pitchFamily="2" charset="-122"/>
                <a:sym typeface="+mn-ea"/>
              </a:rPr>
              <a:t>在道路上方的管道不应安装阀门、法兰、螺纹接头等可能泄漏的管件</a:t>
            </a:r>
            <a:r>
              <a:rPr lang="en-US" altLang="zh-CN" sz="2400" dirty="0" smtClean="0">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noProof="1" smtClean="0">
                <a:solidFill>
                  <a:schemeClr val="tx1"/>
                </a:solidFill>
                <a:latin typeface="宋体" panose="02010600030101010101" pitchFamily="2" charset="-122"/>
                <a:ea typeface="宋体" panose="02010600030101010101" pitchFamily="2" charset="-122"/>
              </a:rPr>
              <a:t> </a:t>
            </a:r>
          </a:p>
        </p:txBody>
      </p:sp>
      <p:sp>
        <p:nvSpPr>
          <p:cNvPr id="5" name="标题 1"/>
          <p:cNvSpPr>
            <a:spLocks noGrp="1" noChangeArrowheads="1"/>
          </p:cNvSpPr>
          <p:nvPr>
            <p:ph type="title"/>
          </p:nvPr>
        </p:nvSpPr>
        <p:spPr>
          <a:xfrm>
            <a:off x="0" y="0"/>
            <a:ext cx="12192000" cy="840509"/>
          </a:xfrm>
          <a:solidFill>
            <a:schemeClr val="tx2">
              <a:lumMod val="40000"/>
              <a:lumOff val="60000"/>
            </a:schemeClr>
          </a:solidFill>
        </p:spPr>
        <p:txBody>
          <a:bodyPr/>
          <a:lstStyle/>
          <a:p>
            <a:pPr algn="ctr"/>
            <a:r>
              <a:rPr lang="zh-CN" altLang="en-US" sz="3600" dirty="0" smtClean="0">
                <a:solidFill>
                  <a:srgbClr val="FF0000"/>
                </a:solidFill>
                <a:latin typeface="黑体" panose="02010609060101010101" pitchFamily="49" charset="-122"/>
                <a:ea typeface="黑体" panose="02010609060101010101" pitchFamily="49" charset="-122"/>
              </a:rPr>
              <a:t>三、现 场 要 点</a:t>
            </a:r>
            <a:endParaRPr lang="zh-CN" altLang="en-US" sz="3600"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ph type="title"/>
          </p:nvPr>
        </p:nvSpPr>
        <p:spPr>
          <a:xfrm>
            <a:off x="0" y="0"/>
            <a:ext cx="12192000" cy="840509"/>
          </a:xfrm>
          <a:solidFill>
            <a:schemeClr val="tx2">
              <a:lumMod val="40000"/>
              <a:lumOff val="60000"/>
            </a:schemeClr>
          </a:solidFill>
        </p:spPr>
        <p:txBody>
          <a:bodyPr/>
          <a:lstStyle/>
          <a:p>
            <a:pPr algn="ctr"/>
            <a:r>
              <a:rPr lang="zh-CN" altLang="en-US" sz="3600" dirty="0" smtClean="0">
                <a:solidFill>
                  <a:srgbClr val="FF0000"/>
                </a:solidFill>
                <a:latin typeface="黑体" panose="02010609060101010101" pitchFamily="49" charset="-122"/>
                <a:ea typeface="黑体" panose="02010609060101010101" pitchFamily="49" charset="-122"/>
              </a:rPr>
              <a:t>三、现 场 要 点</a:t>
            </a:r>
            <a:endParaRPr lang="zh-CN" altLang="en-US" sz="3600" dirty="0">
              <a:solidFill>
                <a:srgbClr val="FF0000"/>
              </a:solidFill>
              <a:latin typeface="黑体" panose="02010609060101010101" pitchFamily="49" charset="-122"/>
              <a:ea typeface="黑体" panose="02010609060101010101" pitchFamily="49" charset="-122"/>
            </a:endParaRPr>
          </a:p>
        </p:txBody>
      </p:sp>
      <p:grpSp>
        <p:nvGrpSpPr>
          <p:cNvPr id="7" name="组合 6"/>
          <p:cNvGrpSpPr/>
          <p:nvPr/>
        </p:nvGrpSpPr>
        <p:grpSpPr>
          <a:xfrm>
            <a:off x="497150" y="970281"/>
            <a:ext cx="11008310" cy="4951125"/>
            <a:chOff x="529" y="3078"/>
            <a:chExt cx="18142" cy="7072"/>
          </a:xfrm>
        </p:grpSpPr>
        <p:pic>
          <p:nvPicPr>
            <p:cNvPr id="2" name="图片 1"/>
            <p:cNvPicPr>
              <a:picLocks noChangeAspect="1"/>
            </p:cNvPicPr>
            <p:nvPr>
              <p:custDataLst>
                <p:tags r:id="rId1"/>
              </p:custDataLst>
            </p:nvPr>
          </p:nvPicPr>
          <p:blipFill>
            <a:blip r:embed="rId3"/>
            <a:stretch>
              <a:fillRect/>
            </a:stretch>
          </p:blipFill>
          <p:spPr>
            <a:xfrm>
              <a:off x="529" y="3078"/>
              <a:ext cx="18143" cy="7073"/>
            </a:xfrm>
            <a:prstGeom prst="rect">
              <a:avLst/>
            </a:prstGeom>
          </p:spPr>
        </p:pic>
        <p:sp>
          <p:nvSpPr>
            <p:cNvPr id="6" name="矩形 5"/>
            <p:cNvSpPr/>
            <p:nvPr/>
          </p:nvSpPr>
          <p:spPr>
            <a:xfrm>
              <a:off x="3787" y="4181"/>
              <a:ext cx="2076" cy="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文本框 3"/>
          <p:cNvSpPr txBox="1"/>
          <p:nvPr/>
        </p:nvSpPr>
        <p:spPr>
          <a:xfrm>
            <a:off x="386715" y="840740"/>
            <a:ext cx="3903345" cy="823595"/>
          </a:xfrm>
          <a:prstGeom prst="rect">
            <a:avLst/>
          </a:prstGeom>
          <a:noFill/>
        </p:spPr>
        <p:txBody>
          <a:bodyPr wrap="square" rtlCol="0" anchor="t">
            <a:spAutoFit/>
          </a:bodyPr>
          <a:lstStyle/>
          <a:p>
            <a:pPr marL="0" indent="0">
              <a:lnSpc>
                <a:spcPct val="170000"/>
              </a:lnSpc>
              <a:spcBef>
                <a:spcPts val="600"/>
              </a:spcBef>
              <a:buNone/>
            </a:pPr>
            <a:r>
              <a:rPr lang="zh-CN" altLang="en-US" sz="2800" b="1" smtClean="0">
                <a:solidFill>
                  <a:srgbClr val="FF0000"/>
                </a:solidFill>
                <a:latin typeface="黑体" panose="02010609060101010101" pitchFamily="49" charset="-122"/>
                <a:ea typeface="黑体" panose="02010609060101010101" pitchFamily="49" charset="-122"/>
                <a:sym typeface="+mn-ea"/>
              </a:rPr>
              <a:t>（一）管道敷设要求</a:t>
            </a:r>
            <a:endParaRPr lang="zh-CN" altLang="en-US" sz="280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内容占位符 2"/>
          <p:cNvSpPr>
            <a:spLocks noGrp="1" noChangeArrowheads="1"/>
          </p:cNvSpPr>
          <p:nvPr>
            <p:ph idx="1"/>
          </p:nvPr>
        </p:nvSpPr>
        <p:spPr>
          <a:xfrm>
            <a:off x="769620" y="840740"/>
            <a:ext cx="10484485" cy="5747385"/>
          </a:xfrm>
        </p:spPr>
        <p:txBody>
          <a:bodyPr>
            <a:noAutofit/>
          </a:bodyPr>
          <a:lstStyle/>
          <a:p>
            <a:pPr marL="0" indent="0" fontAlgn="auto">
              <a:lnSpc>
                <a:spcPct val="170000"/>
              </a:lnSpc>
              <a:spcBef>
                <a:spcPts val="600"/>
              </a:spcBef>
              <a:spcAft>
                <a:spcPts val="600"/>
              </a:spcAft>
              <a:buNone/>
            </a:pPr>
            <a:r>
              <a:rPr lang="zh-CN" altLang="en-US" sz="2400" b="1" noProof="1" smtClean="0">
                <a:solidFill>
                  <a:srgbClr val="FF0000"/>
                </a:solidFill>
                <a:latin typeface="黑体" panose="02010609060101010101" pitchFamily="49" charset="-122"/>
                <a:ea typeface="黑体" panose="02010609060101010101" pitchFamily="49" charset="-122"/>
              </a:rPr>
              <a:t>（三）装卸</a:t>
            </a:r>
          </a:p>
          <a:p>
            <a:pPr indent="0" fontAlgn="auto">
              <a:lnSpc>
                <a:spcPct val="150000"/>
              </a:lnSpc>
              <a:spcBef>
                <a:spcPts val="600"/>
              </a:spcBef>
              <a:spcAft>
                <a:spcPts val="600"/>
              </a:spcAft>
              <a:buFont typeface="Wingdings" panose="05000000000000000000" charset="0"/>
              <a:buChar char="l"/>
            </a:pPr>
            <a:r>
              <a:rPr lang="en-US" altLang="zh-CN" sz="2400" b="1" noProof="1" smtClean="0">
                <a:solidFill>
                  <a:schemeClr val="tx1"/>
                </a:solidFill>
                <a:latin typeface="黑体" panose="02010609060101010101" pitchFamily="49" charset="-122"/>
                <a:ea typeface="黑体" panose="02010609060101010101" pitchFamily="49" charset="-122"/>
              </a:rPr>
              <a:t> </a:t>
            </a:r>
            <a:r>
              <a:rPr lang="en-US" altLang="zh-CN" sz="2400" b="1" noProof="1" smtClean="0">
                <a:solidFill>
                  <a:schemeClr val="tx1"/>
                </a:solidFill>
                <a:latin typeface="宋体" panose="02010600030101010101" pitchFamily="2" charset="-122"/>
                <a:ea typeface="宋体" panose="02010600030101010101" pitchFamily="2" charset="-122"/>
                <a:cs typeface="宋体" panose="02010600030101010101" pitchFamily="2" charset="-122"/>
              </a:rPr>
              <a:t>易燃易爆危险化学品槽</a:t>
            </a:r>
            <a:r>
              <a:rPr lang="zh-CN" altLang="en-US" sz="2400" b="1" noProof="1" smtClean="0">
                <a:solidFill>
                  <a:schemeClr val="tx1"/>
                </a:solidFill>
                <a:latin typeface="宋体" panose="02010600030101010101" pitchFamily="2" charset="-122"/>
                <a:ea typeface="宋体" panose="02010600030101010101" pitchFamily="2" charset="-122"/>
                <a:cs typeface="宋体" panose="02010600030101010101" pitchFamily="2" charset="-122"/>
              </a:rPr>
              <a:t>罐</a:t>
            </a:r>
            <a:r>
              <a:rPr lang="en-US" altLang="zh-CN" sz="2400" b="1" noProof="1" smtClean="0">
                <a:solidFill>
                  <a:schemeClr val="tx1"/>
                </a:solidFill>
                <a:latin typeface="宋体" panose="02010600030101010101" pitchFamily="2" charset="-122"/>
                <a:ea typeface="宋体" panose="02010600030101010101" pitchFamily="2" charset="-122"/>
                <a:cs typeface="宋体" panose="02010600030101010101" pitchFamily="2" charset="-122"/>
              </a:rPr>
              <a:t>车应安装阻火器；</a:t>
            </a:r>
          </a:p>
          <a:p>
            <a:pPr indent="0" fontAlgn="auto">
              <a:lnSpc>
                <a:spcPct val="150000"/>
              </a:lnSpc>
              <a:spcBef>
                <a:spcPts val="600"/>
              </a:spcBef>
              <a:spcAft>
                <a:spcPts val="600"/>
              </a:spcAft>
              <a:buFont typeface="Wingdings" panose="05000000000000000000" charset="0"/>
              <a:buChar char="l"/>
            </a:pPr>
            <a:r>
              <a:rPr lang="en-US" altLang="zh-CN" sz="2400" b="1" noProof="1" smtClean="0">
                <a:solidFill>
                  <a:schemeClr val="tx1"/>
                </a:solidFill>
                <a:latin typeface="宋体" panose="02010600030101010101" pitchFamily="2" charset="-122"/>
                <a:ea typeface="宋体" panose="02010600030101010101" pitchFamily="2" charset="-122"/>
                <a:cs typeface="宋体" panose="02010600030101010101" pitchFamily="2" charset="-122"/>
              </a:rPr>
              <a:t> 装卸场所应设置</a:t>
            </a:r>
            <a:r>
              <a:rPr lang="en-US" altLang="zh-CN" sz="2400" b="1" noProof="1" smtClean="0">
                <a:solidFill>
                  <a:srgbClr val="FF0000"/>
                </a:solidFill>
                <a:latin typeface="宋体" panose="02010600030101010101" pitchFamily="2" charset="-122"/>
                <a:ea typeface="宋体" panose="02010600030101010101" pitchFamily="2" charset="-122"/>
                <a:cs typeface="宋体" panose="02010600030101010101" pitchFamily="2" charset="-122"/>
              </a:rPr>
              <a:t>静电接地装置</a:t>
            </a:r>
            <a:r>
              <a:rPr lang="en-US" altLang="zh-CN" sz="2400" b="1" noProof="1" smtClean="0">
                <a:solidFill>
                  <a:schemeClr val="tx1"/>
                </a:solidFill>
                <a:latin typeface="宋体" panose="02010600030101010101" pitchFamily="2" charset="-122"/>
                <a:ea typeface="宋体" panose="02010600030101010101" pitchFamily="2" charset="-122"/>
                <a:cs typeface="宋体" panose="02010600030101010101" pitchFamily="2" charset="-122"/>
              </a:rPr>
              <a:t>；</a:t>
            </a:r>
          </a:p>
          <a:p>
            <a:pPr indent="0" fontAlgn="auto">
              <a:lnSpc>
                <a:spcPct val="150000"/>
              </a:lnSpc>
              <a:spcBef>
                <a:spcPts val="600"/>
              </a:spcBef>
              <a:spcAft>
                <a:spcPts val="600"/>
              </a:spcAft>
              <a:buFont typeface="Wingdings" panose="05000000000000000000" charset="0"/>
              <a:buChar char="l"/>
            </a:pPr>
            <a:r>
              <a:rPr lang="en-US" altLang="zh-CN" sz="2400" b="1" noProof="1" smtClean="0">
                <a:solidFill>
                  <a:schemeClr val="tx1"/>
                </a:solidFill>
                <a:latin typeface="宋体" panose="02010600030101010101" pitchFamily="2" charset="-122"/>
                <a:ea typeface="宋体" panose="02010600030101010101" pitchFamily="2" charset="-122"/>
                <a:cs typeface="宋体" panose="02010600030101010101" pitchFamily="2" charset="-122"/>
              </a:rPr>
              <a:t> 装卸鹤管应采取静电消除措施，</a:t>
            </a:r>
          </a:p>
          <a:p>
            <a:pPr indent="0" fontAlgn="auto">
              <a:lnSpc>
                <a:spcPct val="150000"/>
              </a:lnSpc>
              <a:spcBef>
                <a:spcPts val="600"/>
              </a:spcBef>
              <a:spcAft>
                <a:spcPts val="600"/>
              </a:spcAft>
              <a:buFont typeface="Wingdings" panose="05000000000000000000" charset="0"/>
              <a:buChar char="l"/>
            </a:pPr>
            <a:r>
              <a:rPr lang="en-US" altLang="zh-CN" sz="2400" b="1" dirty="0" smtClean="0">
                <a:latin typeface="宋体" panose="02010600030101010101" pitchFamily="2" charset="-122"/>
                <a:ea typeface="宋体" panose="02010600030101010101" pitchFamily="2" charset="-122"/>
                <a:cs typeface="宋体" panose="02010600030101010101" pitchFamily="2" charset="-122"/>
                <a:sym typeface="+mn-ea"/>
              </a:rPr>
              <a:t> </a:t>
            </a:r>
            <a:r>
              <a:rPr lang="en-US" altLang="zh-CN" sz="2400" b="1" dirty="0" err="1" smtClean="0">
                <a:latin typeface="宋体" panose="02010600030101010101" pitchFamily="2" charset="-122"/>
                <a:ea typeface="宋体" panose="02010600030101010101" pitchFamily="2" charset="-122"/>
                <a:cs typeface="宋体" panose="02010600030101010101" pitchFamily="2" charset="-122"/>
                <a:sym typeface="+mn-ea"/>
              </a:rPr>
              <a:t>液化烃、液氯、液氨应采用</a:t>
            </a:r>
            <a:r>
              <a:rPr lang="en-US" altLang="zh-CN" sz="2400" b="1" dirty="0" err="1"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金属万向管道装卸</a:t>
            </a:r>
            <a:r>
              <a:rPr lang="zh-CN" altLang="en-US" sz="2400" b="1" dirty="0" smtClean="0">
                <a:latin typeface="宋体" panose="02010600030101010101" pitchFamily="2" charset="-122"/>
                <a:ea typeface="宋体" panose="02010600030101010101" pitchFamily="2" charset="-122"/>
                <a:cs typeface="宋体" panose="02010600030101010101" pitchFamily="2" charset="-122"/>
                <a:sym typeface="+mn-ea"/>
              </a:rPr>
              <a:t>，</a:t>
            </a:r>
            <a:r>
              <a:rPr lang="en-US" altLang="zh-CN" sz="2400" b="1" noProof="1" smtClean="0">
                <a:solidFill>
                  <a:schemeClr val="tx1"/>
                </a:solidFill>
                <a:latin typeface="宋体" panose="02010600030101010101" pitchFamily="2" charset="-122"/>
                <a:ea typeface="宋体" panose="02010600030101010101" pitchFamily="2" charset="-122"/>
                <a:cs typeface="宋体" panose="02010600030101010101" pitchFamily="2" charset="-122"/>
              </a:rPr>
              <a:t>严禁使用软管</a:t>
            </a:r>
            <a:r>
              <a:rPr lang="zh-CN" altLang="en-US" sz="2400" b="1" noProof="1" smtClean="0">
                <a:solidFill>
                  <a:schemeClr val="tx1"/>
                </a:solidFill>
                <a:latin typeface="宋体" panose="02010600030101010101" pitchFamily="2" charset="-122"/>
                <a:ea typeface="宋体" panose="02010600030101010101" pitchFamily="2" charset="-122"/>
                <a:cs typeface="宋体" panose="02010600030101010101" pitchFamily="2" charset="-122"/>
              </a:rPr>
              <a:t>。</a:t>
            </a:r>
          </a:p>
          <a:p>
            <a:pPr indent="0" fontAlgn="auto">
              <a:lnSpc>
                <a:spcPct val="150000"/>
              </a:lnSpc>
              <a:spcBef>
                <a:spcPts val="600"/>
              </a:spcBef>
              <a:spcAft>
                <a:spcPts val="600"/>
              </a:spcAft>
              <a:buFont typeface="Wingdings" panose="05000000000000000000" charset="0"/>
              <a:buChar char="l"/>
            </a:pPr>
            <a:r>
              <a:rPr lang="en-US" altLang="zh-CN" sz="2400" b="1" noProof="1" smtClean="0">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zh-CN" altLang="en-US" sz="2400" b="1" noProof="1" smtClean="0">
                <a:solidFill>
                  <a:schemeClr val="tx1"/>
                </a:solidFill>
                <a:latin typeface="宋体" panose="02010600030101010101" pitchFamily="2" charset="-122"/>
                <a:ea typeface="宋体" panose="02010600030101010101" pitchFamily="2" charset="-122"/>
                <a:cs typeface="宋体" panose="02010600030101010101" pitchFamily="2" charset="-122"/>
              </a:rPr>
              <a:t>液化烃</a:t>
            </a:r>
            <a:r>
              <a:rPr lang="en-US" altLang="zh-CN" sz="2400" b="1" noProof="1" smtClean="0">
                <a:solidFill>
                  <a:schemeClr val="tx1"/>
                </a:solidFill>
                <a:latin typeface="宋体" panose="02010600030101010101" pitchFamily="2" charset="-122"/>
                <a:ea typeface="宋体" panose="02010600030101010101" pitchFamily="2" charset="-122"/>
                <a:cs typeface="宋体" panose="02010600030101010101" pitchFamily="2" charset="-122"/>
              </a:rPr>
              <a:t>装卸管道上设置</a:t>
            </a:r>
            <a:r>
              <a:rPr lang="zh-CN" altLang="en-US" sz="2400" b="1" noProof="1" smtClean="0">
                <a:solidFill>
                  <a:schemeClr val="tx1"/>
                </a:solidFill>
                <a:latin typeface="宋体" panose="02010600030101010101" pitchFamily="2" charset="-122"/>
                <a:ea typeface="宋体" panose="02010600030101010101" pitchFamily="2" charset="-122"/>
                <a:cs typeface="宋体" panose="02010600030101010101" pitchFamily="2" charset="-122"/>
              </a:rPr>
              <a:t>紧急</a:t>
            </a:r>
            <a:r>
              <a:rPr lang="en-US" altLang="zh-CN" sz="2400" b="1" noProof="1" smtClean="0">
                <a:solidFill>
                  <a:srgbClr val="FF0000"/>
                </a:solidFill>
                <a:latin typeface="宋体" panose="02010600030101010101" pitchFamily="2" charset="-122"/>
                <a:ea typeface="宋体" panose="02010600030101010101" pitchFamily="2" charset="-122"/>
                <a:cs typeface="宋体" panose="02010600030101010101" pitchFamily="2" charset="-122"/>
              </a:rPr>
              <a:t>切断阀</a:t>
            </a:r>
            <a:r>
              <a:rPr lang="en-US" altLang="zh-CN" sz="2400" b="1" noProof="1" smtClean="0">
                <a:solidFill>
                  <a:schemeClr val="tx1"/>
                </a:solidFill>
                <a:latin typeface="宋体" panose="02010600030101010101" pitchFamily="2" charset="-122"/>
                <a:ea typeface="宋体" panose="02010600030101010101" pitchFamily="2" charset="-122"/>
                <a:cs typeface="宋体" panose="02010600030101010101" pitchFamily="2" charset="-122"/>
              </a:rPr>
              <a:t>。</a:t>
            </a:r>
          </a:p>
          <a:p>
            <a:pPr indent="0" fontAlgn="auto">
              <a:lnSpc>
                <a:spcPct val="150000"/>
              </a:lnSpc>
              <a:spcBef>
                <a:spcPts val="600"/>
              </a:spcBef>
              <a:spcAft>
                <a:spcPts val="600"/>
              </a:spcAft>
              <a:buFont typeface="Wingdings" panose="05000000000000000000" charset="0"/>
              <a:buChar char="l"/>
            </a:pPr>
            <a:r>
              <a:rPr lang="en-US" altLang="zh-CN" sz="2400" b="1" dirty="0" smtClean="0">
                <a:latin typeface="宋体" panose="02010600030101010101" pitchFamily="2" charset="-122"/>
                <a:ea typeface="宋体" panose="02010600030101010101" pitchFamily="2" charset="-122"/>
                <a:cs typeface="宋体" panose="02010600030101010101" pitchFamily="2" charset="-122"/>
                <a:sym typeface="+mn-ea"/>
              </a:rPr>
              <a:t> </a:t>
            </a:r>
            <a:r>
              <a:rPr lang="zh-CN" altLang="en-US" sz="2400" b="1" dirty="0" smtClean="0">
                <a:latin typeface="宋体" panose="02010600030101010101" pitchFamily="2" charset="-122"/>
                <a:ea typeface="宋体" panose="02010600030101010101" pitchFamily="2" charset="-122"/>
                <a:cs typeface="宋体" panose="02010600030101010101" pitchFamily="2" charset="-122"/>
                <a:sym typeface="+mn-ea"/>
              </a:rPr>
              <a:t>非</a:t>
            </a:r>
            <a:r>
              <a:rPr lang="en-US" altLang="zh-CN" sz="2400" b="1" dirty="0" err="1" smtClean="0">
                <a:latin typeface="宋体" panose="02010600030101010101" pitchFamily="2" charset="-122"/>
                <a:ea typeface="宋体" panose="02010600030101010101" pitchFamily="2" charset="-122"/>
                <a:cs typeface="宋体" panose="02010600030101010101" pitchFamily="2" charset="-122"/>
                <a:sym typeface="+mn-ea"/>
              </a:rPr>
              <a:t>防爆</a:t>
            </a:r>
            <a:r>
              <a:rPr lang="en-US" altLang="zh-CN" sz="2400" b="1" noProof="1" smtClean="0">
                <a:solidFill>
                  <a:schemeClr val="tx1"/>
                </a:solidFill>
                <a:latin typeface="宋体" panose="02010600030101010101" pitchFamily="2" charset="-122"/>
                <a:ea typeface="宋体" panose="02010600030101010101" pitchFamily="2" charset="-122"/>
                <a:cs typeface="宋体" panose="02010600030101010101" pitchFamily="2" charset="-122"/>
              </a:rPr>
              <a:t>运输车辆不得在</a:t>
            </a:r>
            <a:r>
              <a:rPr lang="en-US" altLang="zh-CN" sz="2400" b="1" dirty="0" err="1" smtClean="0">
                <a:latin typeface="宋体" panose="02010600030101010101" pitchFamily="2" charset="-122"/>
                <a:ea typeface="宋体" panose="02010600030101010101" pitchFamily="2" charset="-122"/>
                <a:cs typeface="宋体" panose="02010600030101010101" pitchFamily="2" charset="-122"/>
                <a:sym typeface="+mn-ea"/>
              </a:rPr>
              <a:t>甲、乙类</a:t>
            </a:r>
            <a:r>
              <a:rPr lang="en-US" altLang="zh-CN" sz="2400" b="1" noProof="1" smtClean="0">
                <a:solidFill>
                  <a:schemeClr val="tx1"/>
                </a:solidFill>
                <a:latin typeface="宋体" panose="02010600030101010101" pitchFamily="2" charset="-122"/>
                <a:ea typeface="宋体" panose="02010600030101010101" pitchFamily="2" charset="-122"/>
                <a:cs typeface="宋体" panose="02010600030101010101" pitchFamily="2" charset="-122"/>
              </a:rPr>
              <a:t>仓库、堆场内装卸。</a:t>
            </a:r>
          </a:p>
          <a:p>
            <a:pPr indent="0" fontAlgn="auto">
              <a:lnSpc>
                <a:spcPct val="150000"/>
              </a:lnSpc>
              <a:spcBef>
                <a:spcPts val="600"/>
              </a:spcBef>
              <a:spcAft>
                <a:spcPts val="600"/>
              </a:spcAft>
              <a:buFont typeface="Wingdings" panose="05000000000000000000" charset="0"/>
              <a:buChar char="l"/>
            </a:pPr>
            <a:r>
              <a:rPr lang="en-US" altLang="zh-CN" sz="2400" b="1" noProof="1" smtClean="0">
                <a:solidFill>
                  <a:schemeClr val="tx1"/>
                </a:solidFill>
                <a:latin typeface="宋体" panose="02010600030101010101" pitchFamily="2" charset="-122"/>
                <a:ea typeface="宋体" panose="02010600030101010101" pitchFamily="2" charset="-122"/>
                <a:cs typeface="宋体" panose="02010600030101010101" pitchFamily="2" charset="-122"/>
              </a:rPr>
              <a:t> 禁止使用铲车、翻斗车等装卸、搬运易燃易爆危险化学品。</a:t>
            </a:r>
            <a:endParaRPr lang="en-US" altLang="zh-CN" sz="2400" b="1" noProof="1" smtClean="0">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sp>
        <p:nvSpPr>
          <p:cNvPr id="5" name="标题 1"/>
          <p:cNvSpPr>
            <a:spLocks noGrp="1" noChangeArrowheads="1"/>
          </p:cNvSpPr>
          <p:nvPr>
            <p:ph type="title"/>
          </p:nvPr>
        </p:nvSpPr>
        <p:spPr>
          <a:xfrm>
            <a:off x="0" y="0"/>
            <a:ext cx="12192000" cy="840509"/>
          </a:xfrm>
          <a:solidFill>
            <a:schemeClr val="tx2">
              <a:lumMod val="40000"/>
              <a:lumOff val="60000"/>
            </a:schemeClr>
          </a:solidFill>
        </p:spPr>
        <p:txBody>
          <a:bodyPr/>
          <a:lstStyle/>
          <a:p>
            <a:pPr algn="ctr"/>
            <a:r>
              <a:rPr lang="zh-CN" altLang="en-US" sz="3600" dirty="0" smtClean="0">
                <a:solidFill>
                  <a:srgbClr val="FF0000"/>
                </a:solidFill>
                <a:latin typeface="黑体" panose="02010609060101010101" pitchFamily="49" charset="-122"/>
                <a:ea typeface="黑体" panose="02010609060101010101" pitchFamily="49" charset="-122"/>
              </a:rPr>
              <a:t>三、现 场 要 点</a:t>
            </a:r>
            <a:endParaRPr lang="zh-CN" altLang="en-US" sz="3600"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内容占位符 2"/>
          <p:cNvSpPr>
            <a:spLocks noGrp="1" noChangeArrowheads="1"/>
          </p:cNvSpPr>
          <p:nvPr>
            <p:ph idx="1"/>
          </p:nvPr>
        </p:nvSpPr>
        <p:spPr>
          <a:xfrm>
            <a:off x="1071880" y="840740"/>
            <a:ext cx="9794240" cy="5327015"/>
          </a:xfrm>
        </p:spPr>
        <p:txBody>
          <a:bodyPr>
            <a:noAutofit/>
          </a:bodyPr>
          <a:lstStyle/>
          <a:p>
            <a:pPr marL="0" indent="0">
              <a:lnSpc>
                <a:spcPct val="170000"/>
              </a:lnSpc>
              <a:spcBef>
                <a:spcPts val="600"/>
              </a:spcBef>
              <a:buNone/>
            </a:pPr>
            <a:r>
              <a:rPr lang="zh-CN" altLang="en-US" b="1" noProof="1" smtClean="0">
                <a:solidFill>
                  <a:srgbClr val="FF0000"/>
                </a:solidFill>
                <a:latin typeface="黑体" panose="02010609060101010101" pitchFamily="49" charset="-122"/>
                <a:ea typeface="黑体" panose="02010609060101010101" pitchFamily="49" charset="-122"/>
                <a:cs typeface="宋体" panose="02010600030101010101" pitchFamily="2" charset="-122"/>
              </a:rPr>
              <a:t>（四）输送</a:t>
            </a:r>
            <a:endParaRPr lang="en-US" altLang="zh-CN" b="1" noProof="1" smtClean="0">
              <a:solidFill>
                <a:srgbClr val="FF0000"/>
              </a:solidFill>
              <a:latin typeface="黑体" panose="02010609060101010101" pitchFamily="49" charset="-122"/>
              <a:ea typeface="黑体" panose="02010609060101010101" pitchFamily="49" charset="-122"/>
              <a:cs typeface="宋体" panose="02010600030101010101" pitchFamily="2" charset="-122"/>
            </a:endParaRPr>
          </a:p>
          <a:p>
            <a:pPr>
              <a:lnSpc>
                <a:spcPct val="170000"/>
              </a:lnSpc>
              <a:spcBef>
                <a:spcPts val="600"/>
              </a:spcBef>
              <a:buFont typeface="Wingdings" panose="05000000000000000000" charset="0"/>
              <a:buChar char="Ø"/>
            </a:pPr>
            <a:r>
              <a:rPr lang="en-US" altLang="zh-CN" sz="2400" b="1" noProof="1" smtClean="0">
                <a:solidFill>
                  <a:schemeClr val="tx1"/>
                </a:solidFill>
                <a:latin typeface="宋体" panose="02010600030101010101" pitchFamily="2" charset="-122"/>
                <a:ea typeface="宋体" panose="02010600030101010101" pitchFamily="2" charset="-122"/>
                <a:cs typeface="宋体" panose="02010600030101010101" pitchFamily="2" charset="-122"/>
              </a:rPr>
              <a:t>装卸鹤管应采取静电消除措施，严禁用不导电塑料软管装卸易燃易爆危险化学品。</a:t>
            </a:r>
          </a:p>
          <a:p>
            <a:pPr>
              <a:lnSpc>
                <a:spcPct val="170000"/>
              </a:lnSpc>
              <a:spcBef>
                <a:spcPts val="600"/>
              </a:spcBef>
              <a:buFont typeface="Wingdings" panose="05000000000000000000" charset="0"/>
              <a:buChar char="Ø"/>
            </a:pPr>
            <a:r>
              <a:rPr lang="en-US" altLang="zh-CN" sz="2400" b="1" noProof="1" smtClean="0">
                <a:solidFill>
                  <a:schemeClr val="tx1"/>
                </a:solidFill>
                <a:latin typeface="宋体" panose="02010600030101010101" pitchFamily="2" charset="-122"/>
                <a:ea typeface="宋体" panose="02010600030101010101" pitchFamily="2" charset="-122"/>
                <a:cs typeface="宋体" panose="02010600030101010101" pitchFamily="2" charset="-122"/>
              </a:rPr>
              <a:t>装卸管道上应设置便于操作的切断阀。</a:t>
            </a:r>
          </a:p>
          <a:p>
            <a:pPr>
              <a:lnSpc>
                <a:spcPct val="170000"/>
              </a:lnSpc>
              <a:spcBef>
                <a:spcPts val="600"/>
              </a:spcBef>
              <a:buFont typeface="Wingdings" panose="05000000000000000000" charset="0"/>
              <a:buChar char="Ø"/>
            </a:pPr>
            <a:r>
              <a:rPr lang="en-US" altLang="zh-CN" sz="2400" b="1" noProof="1" smtClean="0">
                <a:solidFill>
                  <a:schemeClr val="tx1"/>
                </a:solidFill>
                <a:latin typeface="宋体" panose="02010600030101010101" pitchFamily="2" charset="-122"/>
                <a:ea typeface="宋体" panose="02010600030101010101" pitchFamily="2" charset="-122"/>
                <a:cs typeface="宋体" panose="02010600030101010101" pitchFamily="2" charset="-122"/>
              </a:rPr>
              <a:t>易产生静电的易燃易爆危险化学品不应采用非金属管道输送。</a:t>
            </a:r>
          </a:p>
          <a:p>
            <a:pPr>
              <a:lnSpc>
                <a:spcPct val="170000"/>
              </a:lnSpc>
              <a:spcBef>
                <a:spcPts val="600"/>
              </a:spcBef>
              <a:buFont typeface="Wingdings" panose="05000000000000000000" charset="0"/>
              <a:buChar char="Ø"/>
            </a:pPr>
            <a:r>
              <a:rPr lang="en-US" altLang="zh-CN" sz="2400" b="1" noProof="1" smtClean="0">
                <a:solidFill>
                  <a:srgbClr val="FF0000"/>
                </a:solidFill>
                <a:latin typeface="宋体" panose="02010600030101010101" pitchFamily="2" charset="-122"/>
                <a:ea typeface="宋体" panose="02010600030101010101" pitchFamily="2" charset="-122"/>
                <a:cs typeface="宋体" panose="02010600030101010101" pitchFamily="2" charset="-122"/>
              </a:rPr>
              <a:t>液化烃、液氯、液氨不得采用软管输送</a:t>
            </a:r>
            <a:r>
              <a:rPr lang="en-US" altLang="zh-CN" sz="2400" b="1" noProof="1" smtClean="0">
                <a:solidFill>
                  <a:schemeClr val="tx1"/>
                </a:solidFill>
                <a:latin typeface="宋体" panose="02010600030101010101" pitchFamily="2" charset="-122"/>
                <a:ea typeface="宋体" panose="02010600030101010101" pitchFamily="2" charset="-122"/>
                <a:cs typeface="宋体" panose="02010600030101010101" pitchFamily="2" charset="-122"/>
              </a:rPr>
              <a:t>。</a:t>
            </a:r>
          </a:p>
          <a:p>
            <a:pPr>
              <a:lnSpc>
                <a:spcPct val="170000"/>
              </a:lnSpc>
              <a:spcBef>
                <a:spcPts val="600"/>
              </a:spcBef>
              <a:buFont typeface="Wingdings" panose="05000000000000000000" charset="0"/>
              <a:buChar char="Ø"/>
            </a:pPr>
            <a:r>
              <a:rPr lang="en-US" altLang="zh-CN" sz="2400" b="1" noProof="1" smtClean="0">
                <a:solidFill>
                  <a:schemeClr val="tx1"/>
                </a:solidFill>
                <a:latin typeface="宋体" panose="02010600030101010101" pitchFamily="2" charset="-122"/>
                <a:ea typeface="宋体" panose="02010600030101010101" pitchFamily="2" charset="-122"/>
                <a:cs typeface="宋体" panose="02010600030101010101" pitchFamily="2" charset="-122"/>
              </a:rPr>
              <a:t>易燃气体</a:t>
            </a:r>
            <a:r>
              <a:rPr lang="zh-CN" altLang="en-US" sz="2400" b="1" noProof="1" smtClean="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altLang="zh-CN" sz="2400" b="1" noProof="1" smtClean="0">
                <a:solidFill>
                  <a:schemeClr val="tx1"/>
                </a:solidFill>
                <a:latin typeface="宋体" panose="02010600030101010101" pitchFamily="2" charset="-122"/>
                <a:ea typeface="宋体" panose="02010600030101010101" pitchFamily="2" charset="-122"/>
                <a:cs typeface="宋体" panose="02010600030101010101" pitchFamily="2" charset="-122"/>
              </a:rPr>
              <a:t>液化烃管道应设置静电跨接和防静电接地措施。</a:t>
            </a:r>
          </a:p>
        </p:txBody>
      </p:sp>
      <p:sp>
        <p:nvSpPr>
          <p:cNvPr id="5" name="标题 1"/>
          <p:cNvSpPr>
            <a:spLocks noGrp="1" noChangeArrowheads="1"/>
          </p:cNvSpPr>
          <p:nvPr>
            <p:ph type="title"/>
          </p:nvPr>
        </p:nvSpPr>
        <p:spPr>
          <a:xfrm>
            <a:off x="10160" y="0"/>
            <a:ext cx="12192000" cy="840509"/>
          </a:xfrm>
          <a:solidFill>
            <a:schemeClr val="tx2">
              <a:lumMod val="40000"/>
              <a:lumOff val="60000"/>
            </a:schemeClr>
          </a:solidFill>
        </p:spPr>
        <p:txBody>
          <a:bodyPr/>
          <a:lstStyle/>
          <a:p>
            <a:pPr algn="ctr"/>
            <a:r>
              <a:rPr lang="zh-CN" altLang="en-US" sz="3600" dirty="0" smtClean="0">
                <a:solidFill>
                  <a:srgbClr val="FF0000"/>
                </a:solidFill>
                <a:latin typeface="黑体" panose="02010609060101010101" pitchFamily="49" charset="-122"/>
                <a:ea typeface="黑体" panose="02010609060101010101" pitchFamily="49" charset="-122"/>
              </a:rPr>
              <a:t>三、现 场 要 点</a:t>
            </a:r>
            <a:endParaRPr lang="zh-CN" altLang="en-US" sz="3600"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0" y="2281382"/>
            <a:ext cx="12192000" cy="988291"/>
          </a:xfrm>
          <a:solidFill>
            <a:schemeClr val="accent6">
              <a:lumMod val="20000"/>
              <a:lumOff val="80000"/>
            </a:schemeClr>
          </a:solidFill>
        </p:spPr>
        <p:txBody>
          <a:bodyPr>
            <a:normAutofit/>
          </a:bodyPr>
          <a:lstStyle/>
          <a:p>
            <a:pPr algn="ctr"/>
            <a:r>
              <a:rPr lang="zh-CN" altLang="en-US" sz="4000" b="1" dirty="0" smtClean="0">
                <a:solidFill>
                  <a:srgbClr val="FF0000"/>
                </a:solidFill>
                <a:latin typeface="华文新魏" panose="02010800040101010101" charset="-122"/>
                <a:ea typeface="华文新魏" panose="02010800040101010101" charset="-122"/>
              </a:rPr>
              <a:t>一、有 毒 有 害 气 体 基 本 情 况</a:t>
            </a:r>
            <a:endParaRPr lang="zh-CN" altLang="en-US" sz="4000" b="1" u="sng" dirty="0">
              <a:solidFill>
                <a:srgbClr val="FF0000"/>
              </a:solidFill>
              <a:latin typeface="华文新魏" panose="02010800040101010101" charset="-122"/>
              <a:ea typeface="华文新魏" panose="02010800040101010101"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621437" y="840740"/>
            <a:ext cx="10978743" cy="5409140"/>
          </a:xfrm>
        </p:spPr>
        <p:txBody>
          <a:bodyPr>
            <a:normAutofit fontScale="25000" lnSpcReduction="20000"/>
          </a:bodyPr>
          <a:lstStyle/>
          <a:p>
            <a:pPr marL="0" indent="0" fontAlgn="auto">
              <a:lnSpc>
                <a:spcPct val="170000"/>
              </a:lnSpc>
              <a:spcBef>
                <a:spcPts val="600"/>
              </a:spcBef>
              <a:buNone/>
            </a:pPr>
            <a:r>
              <a:rPr lang="zh-CN" altLang="en-US" sz="112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（五）</a:t>
            </a:r>
            <a:r>
              <a:rPr lang="zh-CN" altLang="en-US" sz="11200" b="1" dirty="0">
                <a:solidFill>
                  <a:srgbClr val="FF0000"/>
                </a:solidFill>
                <a:latin typeface="黑体" panose="02010609060101010101" pitchFamily="49" charset="-122"/>
                <a:ea typeface="黑体" panose="02010609060101010101" pitchFamily="49" charset="-122"/>
                <a:cs typeface="黑体" panose="02010609060101010101" pitchFamily="49" charset="-122"/>
              </a:rPr>
              <a:t>储存</a:t>
            </a:r>
          </a:p>
          <a:p>
            <a:pPr marL="0" indent="0" fontAlgn="auto">
              <a:lnSpc>
                <a:spcPct val="170000"/>
              </a:lnSpc>
              <a:spcBef>
                <a:spcPts val="600"/>
              </a:spcBef>
              <a:buNone/>
            </a:pPr>
            <a:r>
              <a:rPr lang="en-US" altLang="zh-CN" sz="11200" b="1" dirty="0">
                <a:solidFill>
                  <a:srgbClr val="FF0000"/>
                </a:solidFill>
                <a:latin typeface="黑体" panose="02010609060101010101" pitchFamily="49" charset="-122"/>
                <a:ea typeface="黑体" panose="02010609060101010101" pitchFamily="49" charset="-122"/>
                <a:cs typeface="黑体" panose="02010609060101010101" pitchFamily="49" charset="-122"/>
              </a:rPr>
              <a:t>1</a:t>
            </a:r>
            <a:r>
              <a:rPr lang="zh-CN" altLang="en-US" sz="11200" b="1" dirty="0">
                <a:solidFill>
                  <a:srgbClr val="FF0000"/>
                </a:solidFill>
                <a:latin typeface="黑体" panose="02010609060101010101" pitchFamily="49" charset="-122"/>
                <a:ea typeface="黑体" panose="02010609060101010101" pitchFamily="49" charset="-122"/>
                <a:cs typeface="黑体" panose="02010609060101010101" pitchFamily="49" charset="-122"/>
              </a:rPr>
              <a:t>、共性</a:t>
            </a:r>
          </a:p>
          <a:p>
            <a:pPr indent="0" fontAlgn="auto">
              <a:lnSpc>
                <a:spcPct val="170000"/>
              </a:lnSpc>
              <a:spcBef>
                <a:spcPts val="600"/>
              </a:spcBef>
              <a:buFont typeface="Wingdings" panose="05000000000000000000" charset="0"/>
              <a:buChar char="Ø"/>
            </a:pPr>
            <a:r>
              <a:rPr lang="en-US" altLang="zh-CN" sz="9600" dirty="0">
                <a:latin typeface="宋体" panose="02010600030101010101" pitchFamily="2" charset="-122"/>
                <a:ea typeface="宋体" panose="02010600030101010101" pitchFamily="2" charset="-122"/>
                <a:cs typeface="宋体" panose="02010600030101010101" pitchFamily="2" charset="-122"/>
              </a:rPr>
              <a:t> </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与周边环境的防火间距应满足标准规范要求。</a:t>
            </a:r>
          </a:p>
          <a:p>
            <a:pPr indent="0" fontAlgn="auto">
              <a:lnSpc>
                <a:spcPct val="170000"/>
              </a:lnSpc>
              <a:spcBef>
                <a:spcPts val="600"/>
              </a:spcBef>
              <a:buFont typeface="Wingdings" panose="05000000000000000000" charset="0"/>
              <a:buChar char="Ø"/>
            </a:pPr>
            <a:r>
              <a:rPr lang="en-US" altLang="zh-CN" sz="9600" b="1" dirty="0">
                <a:latin typeface="宋体" panose="02010600030101010101" pitchFamily="2" charset="-122"/>
                <a:ea typeface="宋体" panose="02010600030101010101" pitchFamily="2" charset="-122"/>
                <a:cs typeface="宋体" panose="02010600030101010101" pitchFamily="2" charset="-122"/>
                <a:sym typeface="+mn-ea"/>
              </a:rPr>
              <a:t> </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分区分类储存，不得超量、超品种储存，禁忌物质不得混存混放。</a:t>
            </a:r>
            <a:endParaRPr lang="zh-CN" altLang="en-US" sz="9600" b="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70000"/>
              </a:lnSpc>
              <a:spcBef>
                <a:spcPts val="600"/>
              </a:spcBef>
              <a:buFont typeface="Wingdings" panose="05000000000000000000" charset="0"/>
              <a:buChar char="Ø"/>
            </a:pPr>
            <a:r>
              <a:rPr lang="en-US" altLang="zh-CN" sz="9600" b="1" dirty="0">
                <a:latin typeface="宋体" panose="02010600030101010101" pitchFamily="2" charset="-122"/>
                <a:ea typeface="宋体" panose="02010600030101010101" pitchFamily="2" charset="-122"/>
                <a:cs typeface="宋体" panose="02010600030101010101" pitchFamily="2" charset="-122"/>
                <a:sym typeface="+mn-ea"/>
              </a:rPr>
              <a:t> </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设置可燃有毒气体检测报警装置、消防设施和洗眼器、冲淋器。</a:t>
            </a:r>
            <a:endParaRPr lang="zh-CN" altLang="en-US" sz="9600" b="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70000"/>
              </a:lnSpc>
              <a:spcBef>
                <a:spcPts val="600"/>
              </a:spcBef>
              <a:buFont typeface="Wingdings" panose="05000000000000000000" charset="0"/>
              <a:buChar char="Ø"/>
            </a:pPr>
            <a:r>
              <a:rPr lang="en-US" altLang="zh-CN" sz="9600" b="1" dirty="0">
                <a:latin typeface="宋体" panose="02010600030101010101" pitchFamily="2" charset="-122"/>
                <a:ea typeface="宋体" panose="02010600030101010101" pitchFamily="2" charset="-122"/>
                <a:cs typeface="宋体" panose="02010600030101010101" pitchFamily="2" charset="-122"/>
                <a:sym typeface="+mn-ea"/>
              </a:rPr>
              <a:t> </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易燃易爆储存场所入口处设置人体静电导除装置。</a:t>
            </a:r>
            <a:endParaRPr lang="zh-CN" altLang="en-US" sz="9600" b="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70000"/>
              </a:lnSpc>
              <a:spcBef>
                <a:spcPts val="600"/>
              </a:spcBef>
              <a:buFont typeface="Wingdings" panose="05000000000000000000" charset="0"/>
              <a:buChar char="Ø"/>
            </a:pPr>
            <a:r>
              <a:rPr lang="en-US" altLang="zh-CN" sz="9600" b="1" dirty="0">
                <a:latin typeface="宋体" panose="02010600030101010101" pitchFamily="2" charset="-122"/>
                <a:ea typeface="宋体" panose="02010600030101010101" pitchFamily="2" charset="-122"/>
                <a:cs typeface="宋体" panose="02010600030101010101" pitchFamily="2" charset="-122"/>
                <a:sym typeface="+mn-ea"/>
              </a:rPr>
              <a:t> </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设置安全标志标识、安全周知卡和装卸操作规程</a:t>
            </a:r>
            <a:endParaRPr lang="zh-CN" altLang="en-US" sz="9600" b="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70000"/>
              </a:lnSpc>
              <a:spcBef>
                <a:spcPts val="600"/>
              </a:spcBef>
              <a:buFont typeface="Wingdings" panose="05000000000000000000" charset="0"/>
              <a:buChar char="Ø"/>
            </a:pPr>
            <a:r>
              <a:rPr lang="en-US" altLang="zh-CN" sz="9600" b="1" dirty="0">
                <a:latin typeface="宋体" panose="02010600030101010101" pitchFamily="2" charset="-122"/>
                <a:ea typeface="宋体" panose="02010600030101010101" pitchFamily="2" charset="-122"/>
                <a:cs typeface="宋体" panose="02010600030101010101" pitchFamily="2" charset="-122"/>
                <a:sym typeface="+mn-ea"/>
              </a:rPr>
              <a:t> </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配备必要的灭火器材以及防毒面具、防护服等个体防护装备。</a:t>
            </a:r>
            <a:endParaRPr lang="zh-CN" altLang="en-US" sz="9600" b="1" dirty="0">
              <a:latin typeface="宋体" panose="02010600030101010101" pitchFamily="2" charset="-122"/>
              <a:ea typeface="宋体" panose="02010600030101010101" pitchFamily="2" charset="-122"/>
              <a:cs typeface="宋体" panose="02010600030101010101" pitchFamily="2" charset="-122"/>
            </a:endParaRPr>
          </a:p>
        </p:txBody>
      </p:sp>
      <p:sp>
        <p:nvSpPr>
          <p:cNvPr id="6" name="标题 1"/>
          <p:cNvSpPr>
            <a:spLocks noGrp="1" noChangeArrowheads="1"/>
          </p:cNvSpPr>
          <p:nvPr>
            <p:ph type="title"/>
          </p:nvPr>
        </p:nvSpPr>
        <p:spPr>
          <a:xfrm>
            <a:off x="10160" y="0"/>
            <a:ext cx="12192000" cy="840509"/>
          </a:xfrm>
          <a:solidFill>
            <a:schemeClr val="tx2">
              <a:lumMod val="40000"/>
              <a:lumOff val="60000"/>
            </a:schemeClr>
          </a:solidFill>
        </p:spPr>
        <p:txBody>
          <a:bodyPr/>
          <a:lstStyle/>
          <a:p>
            <a:pPr algn="ctr"/>
            <a:r>
              <a:rPr lang="zh-CN" altLang="en-US" sz="3600" dirty="0" smtClean="0">
                <a:solidFill>
                  <a:srgbClr val="FF0000"/>
                </a:solidFill>
                <a:latin typeface="黑体" panose="02010609060101010101" pitchFamily="49" charset="-122"/>
                <a:ea typeface="黑体" panose="02010609060101010101" pitchFamily="49" charset="-122"/>
              </a:rPr>
              <a:t>三、现 场 要 点</a:t>
            </a:r>
            <a:endParaRPr lang="zh-CN" altLang="en-US" sz="3600"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ph type="title"/>
          </p:nvPr>
        </p:nvSpPr>
        <p:spPr>
          <a:xfrm>
            <a:off x="0" y="0"/>
            <a:ext cx="12192000" cy="840509"/>
          </a:xfrm>
          <a:solidFill>
            <a:schemeClr val="tx2">
              <a:lumMod val="40000"/>
              <a:lumOff val="60000"/>
            </a:schemeClr>
          </a:solidFill>
        </p:spPr>
        <p:txBody>
          <a:bodyPr/>
          <a:lstStyle/>
          <a:p>
            <a:pPr algn="ctr"/>
            <a:r>
              <a:rPr lang="zh-CN" altLang="en-US" sz="3600" dirty="0">
                <a:solidFill>
                  <a:srgbClr val="FF0000"/>
                </a:solidFill>
                <a:latin typeface="黑体" panose="02010609060101010101" pitchFamily="49" charset="-122"/>
                <a:ea typeface="黑体" panose="02010609060101010101" pitchFamily="49" charset="-122"/>
              </a:rPr>
              <a:t>三、现 场 要 点</a:t>
            </a:r>
          </a:p>
        </p:txBody>
      </p:sp>
      <p:sp>
        <p:nvSpPr>
          <p:cNvPr id="2" name="内容占位符 1"/>
          <p:cNvSpPr>
            <a:spLocks noGrp="1"/>
          </p:cNvSpPr>
          <p:nvPr>
            <p:ph idx="1"/>
          </p:nvPr>
        </p:nvSpPr>
        <p:spPr>
          <a:xfrm>
            <a:off x="363984" y="935991"/>
            <a:ext cx="11398929" cy="5313889"/>
          </a:xfrm>
        </p:spPr>
        <p:txBody>
          <a:bodyPr>
            <a:normAutofit fontScale="25000" lnSpcReduction="20000"/>
          </a:bodyPr>
          <a:lstStyle/>
          <a:p>
            <a:pPr marL="0" indent="0" fontAlgn="auto">
              <a:lnSpc>
                <a:spcPct val="150000"/>
              </a:lnSpc>
              <a:spcBef>
                <a:spcPts val="600"/>
              </a:spcBef>
              <a:buNone/>
            </a:pPr>
            <a:r>
              <a:rPr lang="zh-CN" altLang="en-US" sz="112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（五）</a:t>
            </a:r>
            <a:r>
              <a:rPr lang="zh-CN" altLang="en-US" sz="11200" b="1" dirty="0">
                <a:solidFill>
                  <a:srgbClr val="FF0000"/>
                </a:solidFill>
                <a:latin typeface="黑体" panose="02010609060101010101" pitchFamily="49" charset="-122"/>
                <a:ea typeface="黑体" panose="02010609060101010101" pitchFamily="49" charset="-122"/>
                <a:cs typeface="黑体" panose="02010609060101010101" pitchFamily="49" charset="-122"/>
              </a:rPr>
              <a:t>储存</a:t>
            </a:r>
          </a:p>
          <a:p>
            <a:pPr marL="0" indent="0" fontAlgn="auto">
              <a:lnSpc>
                <a:spcPct val="150000"/>
              </a:lnSpc>
              <a:spcBef>
                <a:spcPts val="600"/>
              </a:spcBef>
              <a:buFont typeface="Wingdings" panose="05000000000000000000" charset="0"/>
              <a:buNone/>
            </a:pPr>
            <a:r>
              <a:rPr lang="en-US" altLang="zh-CN" sz="11200" b="1" dirty="0">
                <a:latin typeface="黑体" panose="02010609060101010101" pitchFamily="49" charset="-122"/>
                <a:ea typeface="黑体" panose="02010609060101010101" pitchFamily="49" charset="-122"/>
                <a:cs typeface="黑体" panose="02010609060101010101" pitchFamily="49" charset="-122"/>
                <a:sym typeface="+mn-ea"/>
              </a:rPr>
              <a:t> </a:t>
            </a:r>
            <a:r>
              <a:rPr lang="en-US" altLang="zh-CN" sz="96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2</a:t>
            </a:r>
            <a:r>
              <a:rPr lang="zh-CN" altLang="en-US" sz="96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、仓库：</a:t>
            </a:r>
            <a:r>
              <a:rPr lang="zh-CN" altLang="en-US" sz="9600" b="1" dirty="0">
                <a:latin typeface="宋体" panose="02010600030101010101" pitchFamily="2" charset="-122"/>
                <a:ea typeface="宋体" panose="02010600030101010101" pitchFamily="2" charset="-122"/>
                <a:cs typeface="黑体" panose="02010609060101010101" pitchFamily="49" charset="-122"/>
                <a:sym typeface="+mn-ea"/>
              </a:rPr>
              <a:t>应</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设置温湿度计并每日记录，库房内</a:t>
            </a:r>
            <a:r>
              <a:rPr lang="zh-CN" altLang="en-US" sz="96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温</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湿</a:t>
            </a:r>
            <a:r>
              <a:rPr lang="zh-CN" altLang="en-US" sz="9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度控制</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9600" b="1" dirty="0" smtClean="0">
              <a:latin typeface="宋体" panose="02010600030101010101" pitchFamily="2" charset="-122"/>
              <a:ea typeface="宋体" panose="02010600030101010101" pitchFamily="2" charset="-122"/>
              <a:cs typeface="宋体" panose="02010600030101010101" pitchFamily="2" charset="-122"/>
              <a:sym typeface="+mn-ea"/>
            </a:endParaRPr>
          </a:p>
          <a:p>
            <a:pPr marL="0" indent="0" fontAlgn="auto">
              <a:lnSpc>
                <a:spcPct val="150000"/>
              </a:lnSpc>
              <a:spcBef>
                <a:spcPts val="600"/>
              </a:spcBef>
              <a:buFont typeface="Wingdings" panose="05000000000000000000" charset="0"/>
              <a:buNone/>
            </a:pP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           设置通风设施</a:t>
            </a:r>
            <a:endParaRPr lang="zh-CN" altLang="en-US" sz="9600" b="1" dirty="0">
              <a:latin typeface="宋体" panose="02010600030101010101" pitchFamily="2" charset="-122"/>
              <a:ea typeface="宋体" panose="02010600030101010101" pitchFamily="2" charset="-122"/>
              <a:cs typeface="宋体" panose="02010600030101010101" pitchFamily="2" charset="-122"/>
              <a:sym typeface="+mn-ea"/>
            </a:endParaRPr>
          </a:p>
          <a:p>
            <a:pPr marL="0" indent="0" fontAlgn="auto">
              <a:lnSpc>
                <a:spcPct val="150000"/>
              </a:lnSpc>
              <a:spcBef>
                <a:spcPts val="600"/>
              </a:spcBef>
              <a:buFont typeface="Wingdings" panose="05000000000000000000" charset="0"/>
              <a:buNone/>
            </a:pP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 </a:t>
            </a:r>
            <a:r>
              <a:rPr lang="zh-CN" altLang="en-US" sz="96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3、堆场：</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液化烃、液氯、液氨等气体钢瓶</a:t>
            </a:r>
            <a:r>
              <a:rPr lang="zh-CN" altLang="en-US" sz="96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不应露天存放</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a:t>
            </a:r>
          </a:p>
          <a:p>
            <a:pPr marL="0" indent="0" fontAlgn="auto">
              <a:lnSpc>
                <a:spcPct val="150000"/>
              </a:lnSpc>
              <a:spcBef>
                <a:spcPts val="600"/>
              </a:spcBef>
              <a:buFont typeface="Wingdings" panose="05000000000000000000" charset="0"/>
              <a:buNone/>
            </a:pP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 </a:t>
            </a:r>
            <a:r>
              <a:rPr lang="zh-CN" altLang="en-US" sz="9600" b="1" dirty="0">
                <a:solidFill>
                  <a:srgbClr val="FF0000"/>
                </a:solidFill>
                <a:latin typeface="黑体" panose="02010609060101010101" pitchFamily="49" charset="-122"/>
                <a:ea typeface="黑体" panose="02010609060101010101" pitchFamily="49" charset="-122"/>
                <a:cs typeface="黑体" panose="02010609060101010101" pitchFamily="49" charset="-122"/>
              </a:rPr>
              <a:t>4、储罐</a:t>
            </a:r>
            <a:r>
              <a:rPr lang="zh-CN" altLang="en-US" sz="9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区</a:t>
            </a:r>
            <a:endParaRPr lang="en-US" altLang="zh-CN" sz="9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0" fontAlgn="auto">
              <a:lnSpc>
                <a:spcPct val="150000"/>
              </a:lnSpc>
              <a:spcBef>
                <a:spcPts val="600"/>
              </a:spcBef>
              <a:spcAft>
                <a:spcPts val="600"/>
              </a:spcAft>
              <a:buFont typeface="Wingdings" panose="05000000000000000000" charset="0"/>
              <a:buChar char="Ø"/>
            </a:pPr>
            <a:r>
              <a:rPr lang="en-US" altLang="zh-CN" sz="9600" b="1" dirty="0">
                <a:latin typeface="宋体" panose="02010600030101010101" pitchFamily="2" charset="-122"/>
                <a:ea typeface="宋体" panose="02010600030101010101" pitchFamily="2" charset="-122"/>
                <a:cs typeface="宋体" panose="02010600030101010101" pitchFamily="2" charset="-122"/>
                <a:sym typeface="+mn-ea"/>
              </a:rPr>
              <a:t> </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进出管线、电缆应从防火堤顶部跨越。必须</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穿越时，用</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不燃材料严密封堵。</a:t>
            </a:r>
            <a:endParaRPr lang="zh-CN" altLang="en-US" sz="9600" b="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600"/>
              </a:spcBef>
              <a:spcAft>
                <a:spcPts val="600"/>
              </a:spcAft>
              <a:buFont typeface="Wingdings" panose="05000000000000000000" charset="0"/>
              <a:buChar char="Ø"/>
            </a:pPr>
            <a:r>
              <a:rPr lang="zh-CN" altLang="en-US" sz="9600" b="1" dirty="0" smtClean="0">
                <a:latin typeface="宋体" panose="02010600030101010101" pitchFamily="2" charset="-122"/>
                <a:ea typeface="宋体" panose="02010600030101010101" pitchFamily="2" charset="-122"/>
                <a:cs typeface="宋体" panose="02010600030101010101" pitchFamily="2" charset="-122"/>
              </a:rPr>
              <a:t> 储</a:t>
            </a:r>
            <a:r>
              <a:rPr lang="zh-CN" altLang="en-US" sz="9600" b="1" dirty="0">
                <a:latin typeface="宋体" panose="02010600030101010101" pitchFamily="2" charset="-122"/>
                <a:ea typeface="宋体" panose="02010600030101010101" pitchFamily="2" charset="-122"/>
                <a:cs typeface="宋体" panose="02010600030101010101" pitchFamily="2" charset="-122"/>
              </a:rPr>
              <a:t>罐</a:t>
            </a:r>
            <a:r>
              <a:rPr lang="zh-CN" altLang="en-US" sz="9600" b="1" dirty="0" smtClean="0">
                <a:latin typeface="宋体" panose="02010600030101010101" pitchFamily="2" charset="-122"/>
                <a:ea typeface="宋体" panose="02010600030101010101" pitchFamily="2" charset="-122"/>
                <a:cs typeface="宋体" panose="02010600030101010101" pitchFamily="2" charset="-122"/>
              </a:rPr>
              <a:t>温度、压力、</a:t>
            </a:r>
            <a:r>
              <a:rPr lang="zh-CN" altLang="en-US" sz="9600" b="1" dirty="0">
                <a:latin typeface="宋体" panose="02010600030101010101" pitchFamily="2" charset="-122"/>
                <a:ea typeface="宋体" panose="02010600030101010101" pitchFamily="2" charset="-122"/>
                <a:cs typeface="宋体" panose="02010600030101010101" pitchFamily="2" charset="-122"/>
              </a:rPr>
              <a:t>液</a:t>
            </a:r>
            <a:r>
              <a:rPr lang="zh-CN" altLang="en-US" sz="9600" b="1" dirty="0" smtClean="0">
                <a:latin typeface="宋体" panose="02010600030101010101" pitchFamily="2" charset="-122"/>
                <a:ea typeface="宋体" panose="02010600030101010101" pitchFamily="2" charset="-122"/>
                <a:cs typeface="宋体" panose="02010600030101010101" pitchFamily="2" charset="-122"/>
              </a:rPr>
              <a:t>位检测，</a:t>
            </a:r>
            <a:r>
              <a:rPr lang="zh-CN" altLang="en-US" sz="9600" b="1" dirty="0">
                <a:latin typeface="宋体" panose="02010600030101010101" pitchFamily="2" charset="-122"/>
                <a:ea typeface="宋体" panose="02010600030101010101" pitchFamily="2" charset="-122"/>
                <a:cs typeface="宋体" panose="02010600030101010101" pitchFamily="2" charset="-122"/>
              </a:rPr>
              <a:t>并具有远传记录和报警功能</a:t>
            </a:r>
            <a:r>
              <a:rPr lang="zh-CN" altLang="en-US" sz="9600" b="1" dirty="0" smtClean="0">
                <a:latin typeface="宋体" panose="02010600030101010101" pitchFamily="2" charset="-122"/>
                <a:ea typeface="宋体" panose="02010600030101010101" pitchFamily="2" charset="-122"/>
                <a:cs typeface="宋体" panose="02010600030101010101" pitchFamily="2" charset="-122"/>
              </a:rPr>
              <a:t>。</a:t>
            </a:r>
            <a:endParaRPr lang="en-US" altLang="zh-CN" sz="9600" b="1" dirty="0" smtClean="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600"/>
              </a:spcBef>
              <a:spcAft>
                <a:spcPts val="600"/>
              </a:spcAft>
              <a:buFont typeface="Wingdings" panose="05000000000000000000" charset="0"/>
              <a:buChar char="Ø"/>
            </a:pPr>
            <a:r>
              <a:rPr lang="en-US" altLang="zh-CN" sz="9600" b="1" dirty="0">
                <a:latin typeface="宋体" panose="02010600030101010101" pitchFamily="2" charset="-122"/>
                <a:ea typeface="宋体" panose="02010600030101010101" pitchFamily="2" charset="-122"/>
                <a:cs typeface="宋体" panose="02010600030101010101" pitchFamily="2" charset="-122"/>
              </a:rPr>
              <a:t> </a:t>
            </a:r>
            <a:r>
              <a:rPr lang="zh-CN" altLang="en-US" sz="9600" b="1" dirty="0" smtClean="0">
                <a:latin typeface="宋体" panose="02010600030101010101" pitchFamily="2" charset="-122"/>
                <a:ea typeface="宋体" panose="02010600030101010101" pitchFamily="2" charset="-122"/>
                <a:cs typeface="宋体" panose="02010600030101010101" pitchFamily="2" charset="-122"/>
              </a:rPr>
              <a:t>储</a:t>
            </a:r>
            <a:r>
              <a:rPr lang="zh-CN" altLang="en-US" sz="9600" b="1" dirty="0">
                <a:latin typeface="宋体" panose="02010600030101010101" pitchFamily="2" charset="-122"/>
                <a:ea typeface="宋体" panose="02010600030101010101" pitchFamily="2" charset="-122"/>
                <a:cs typeface="宋体" panose="02010600030101010101" pitchFamily="2" charset="-122"/>
              </a:rPr>
              <a:t>罐的液位报警联锁切断</a:t>
            </a:r>
            <a:r>
              <a:rPr lang="zh-CN" altLang="en-US" sz="9600" b="1" dirty="0" smtClean="0">
                <a:latin typeface="宋体" panose="02010600030101010101" pitchFamily="2" charset="-122"/>
                <a:ea typeface="宋体" panose="02010600030101010101" pitchFamily="2" charset="-122"/>
                <a:cs typeface="宋体" panose="02010600030101010101" pitchFamily="2" charset="-122"/>
              </a:rPr>
              <a:t>。</a:t>
            </a:r>
            <a:endParaRPr lang="en-US" altLang="zh-CN" sz="9600" b="1" dirty="0" smtClean="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600"/>
              </a:spcBef>
              <a:spcAft>
                <a:spcPts val="600"/>
              </a:spcAft>
              <a:buFont typeface="Wingdings" panose="05000000000000000000" charset="0"/>
              <a:buChar char="Ø"/>
            </a:pPr>
            <a:r>
              <a:rPr lang="zh-CN" altLang="en-US" sz="9600" b="1" dirty="0" smtClean="0">
                <a:latin typeface="宋体" panose="02010600030101010101" pitchFamily="2" charset="-122"/>
                <a:ea typeface="宋体" panose="02010600030101010101" pitchFamily="2" charset="-122"/>
                <a:cs typeface="宋体" panose="02010600030101010101" pitchFamily="2" charset="-122"/>
              </a:rPr>
              <a:t> 罐组内不同物料的储存要求。</a:t>
            </a:r>
            <a:endParaRPr lang="zh-CN" altLang="en-US" sz="9600" b="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600"/>
              </a:spcBef>
              <a:spcAft>
                <a:spcPts val="600"/>
              </a:spcAft>
              <a:buFont typeface="Wingdings" panose="05000000000000000000" charset="0"/>
              <a:buChar char="Ø"/>
            </a:pPr>
            <a:endParaRPr lang="zh-CN" altLang="en-US" sz="9600" b="1" dirty="0">
              <a:latin typeface="宋体" panose="02010600030101010101" pitchFamily="2" charset="-122"/>
              <a:ea typeface="宋体" panose="02010600030101010101" pitchFamily="2" charset="-122"/>
              <a:cs typeface="宋体" panose="02010600030101010101" pitchFamily="2" charset="-122"/>
            </a:endParaRPr>
          </a:p>
          <a:p>
            <a:pPr marL="0" indent="0" fontAlgn="auto">
              <a:lnSpc>
                <a:spcPct val="150000"/>
              </a:lnSpc>
              <a:spcBef>
                <a:spcPts val="600"/>
              </a:spcBef>
              <a:buFont typeface="Wingdings" panose="05000000000000000000" charset="0"/>
              <a:buNone/>
            </a:pPr>
            <a:endParaRPr lang="zh-CN" altLang="en-US" sz="9600" b="1"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0" fontAlgn="auto">
              <a:lnSpc>
                <a:spcPct val="150000"/>
              </a:lnSpc>
              <a:spcBef>
                <a:spcPts val="600"/>
              </a:spcBef>
              <a:spcAft>
                <a:spcPts val="600"/>
              </a:spcAft>
              <a:buNone/>
            </a:pPr>
            <a:endParaRPr lang="zh-CN" altLang="en-US" sz="9600" b="1" dirty="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ph type="title"/>
          </p:nvPr>
        </p:nvSpPr>
        <p:spPr>
          <a:xfrm>
            <a:off x="0" y="0"/>
            <a:ext cx="12192000" cy="840509"/>
          </a:xfrm>
          <a:solidFill>
            <a:schemeClr val="tx2">
              <a:lumMod val="40000"/>
              <a:lumOff val="60000"/>
            </a:schemeClr>
          </a:solidFill>
        </p:spPr>
        <p:txBody>
          <a:bodyPr/>
          <a:lstStyle/>
          <a:p>
            <a:pPr algn="ctr"/>
            <a:r>
              <a:rPr lang="zh-CN" altLang="en-US" sz="3600" dirty="0">
                <a:solidFill>
                  <a:srgbClr val="FF0000"/>
                </a:solidFill>
                <a:latin typeface="黑体" panose="02010609060101010101" pitchFamily="49" charset="-122"/>
                <a:ea typeface="黑体" panose="02010609060101010101" pitchFamily="49" charset="-122"/>
              </a:rPr>
              <a:t>三、现 场 要 点</a:t>
            </a:r>
          </a:p>
        </p:txBody>
      </p:sp>
      <p:sp>
        <p:nvSpPr>
          <p:cNvPr id="2" name="内容占位符 1"/>
          <p:cNvSpPr>
            <a:spLocks noGrp="1"/>
          </p:cNvSpPr>
          <p:nvPr>
            <p:ph idx="1"/>
          </p:nvPr>
        </p:nvSpPr>
        <p:spPr>
          <a:xfrm>
            <a:off x="534139" y="840509"/>
            <a:ext cx="5032160" cy="1529829"/>
          </a:xfrm>
        </p:spPr>
        <p:txBody>
          <a:bodyPr>
            <a:normAutofit/>
          </a:bodyPr>
          <a:lstStyle/>
          <a:p>
            <a:pPr marL="0" indent="0" fontAlgn="auto">
              <a:lnSpc>
                <a:spcPct val="150000"/>
              </a:lnSpc>
              <a:spcBef>
                <a:spcPts val="600"/>
              </a:spcBef>
              <a:buNone/>
            </a:pPr>
            <a:r>
              <a:rPr lang="zh-CN" altLang="en-US"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（五）</a:t>
            </a:r>
            <a:r>
              <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rPr>
              <a:t>储存</a:t>
            </a:r>
          </a:p>
          <a:p>
            <a:pPr indent="0" fontAlgn="auto">
              <a:lnSpc>
                <a:spcPct val="150000"/>
              </a:lnSpc>
              <a:spcBef>
                <a:spcPts val="600"/>
              </a:spcBef>
              <a:spcAft>
                <a:spcPts val="600"/>
              </a:spcAft>
              <a:buFont typeface="Wingdings" panose="05000000000000000000" charset="0"/>
              <a:buChar char="Ø"/>
            </a:pPr>
            <a:r>
              <a:rPr lang="zh-CN" altLang="en-US" sz="2400" b="1" dirty="0" smtClean="0">
                <a:latin typeface="黑体" panose="02010609060101010101" pitchFamily="49" charset="-122"/>
                <a:ea typeface="黑体" panose="02010609060101010101" pitchFamily="49" charset="-122"/>
                <a:cs typeface="宋体" panose="02010600030101010101" pitchFamily="2" charset="-122"/>
              </a:rPr>
              <a:t>氧罐间距</a:t>
            </a:r>
            <a:endParaRPr lang="en-US" altLang="zh-CN" sz="2400" b="1" dirty="0" smtClean="0">
              <a:latin typeface="黑体" panose="02010609060101010101" pitchFamily="49" charset="-122"/>
              <a:ea typeface="黑体" panose="02010609060101010101" pitchFamily="49" charset="-122"/>
              <a:cs typeface="宋体" panose="02010600030101010101" pitchFamily="2" charset="-122"/>
            </a:endParaRPr>
          </a:p>
        </p:txBody>
      </p:sp>
      <p:pic>
        <p:nvPicPr>
          <p:cNvPr id="1026" name="Picture 2" descr="gb50016-2006-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139" y="2546069"/>
            <a:ext cx="5737941" cy="268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6272080" y="1803044"/>
            <a:ext cx="5819307" cy="4170372"/>
          </a:xfrm>
          <a:prstGeom prst="rect">
            <a:avLst/>
          </a:prstGeom>
        </p:spPr>
        <p:txBody>
          <a:bodyPr wrap="square">
            <a:spAutoFit/>
          </a:bodyPr>
          <a:lstStyle/>
          <a:p>
            <a:pPr marL="285750" indent="-285750">
              <a:lnSpc>
                <a:spcPct val="150000"/>
              </a:lnSpc>
              <a:spcBef>
                <a:spcPts val="600"/>
              </a:spcBef>
              <a:buFont typeface="Arial" panose="020B0604020202020204" pitchFamily="34" charset="0"/>
              <a:buChar char="•"/>
            </a:pPr>
            <a:r>
              <a:rPr lang="zh-CN" altLang="en-US" sz="2000" b="1" dirty="0">
                <a:latin typeface="宋体" panose="02010600030101010101" pitchFamily="2" charset="-122"/>
                <a:ea typeface="宋体" panose="02010600030101010101" pitchFamily="2" charset="-122"/>
                <a:cs typeface="宋体" panose="02010600030101010101" pitchFamily="2" charset="-122"/>
              </a:rPr>
              <a:t>液氧储罐周边5</a:t>
            </a:r>
            <a:r>
              <a:rPr lang="en-US" altLang="zh-CN" sz="2000" b="1" dirty="0">
                <a:latin typeface="宋体" panose="02010600030101010101" pitchFamily="2" charset="-122"/>
                <a:ea typeface="宋体" panose="02010600030101010101" pitchFamily="2" charset="-122"/>
                <a:cs typeface="宋体" panose="02010600030101010101" pitchFamily="2" charset="-122"/>
              </a:rPr>
              <a:t>m</a:t>
            </a:r>
            <a:r>
              <a:rPr lang="zh-CN" altLang="en-US" sz="2000" b="1" dirty="0">
                <a:latin typeface="宋体" panose="02010600030101010101" pitchFamily="2" charset="-122"/>
                <a:ea typeface="宋体" panose="02010600030101010101" pitchFamily="2" charset="-122"/>
                <a:cs typeface="宋体" panose="02010600030101010101" pitchFamily="2" charset="-122"/>
              </a:rPr>
              <a:t>内不应有可燃物和沥青路面</a:t>
            </a:r>
            <a:r>
              <a:rPr lang="zh-CN" altLang="en-US" sz="2000" b="1" dirty="0" smtClean="0">
                <a:latin typeface="宋体" panose="02010600030101010101" pitchFamily="2" charset="-122"/>
                <a:ea typeface="宋体" panose="02010600030101010101" pitchFamily="2" charset="-122"/>
                <a:cs typeface="宋体" panose="02010600030101010101" pitchFamily="2" charset="-122"/>
              </a:rPr>
              <a:t>。</a:t>
            </a:r>
            <a:endParaRPr lang="en-US" altLang="zh-CN" sz="2000" b="1" dirty="0" smtClean="0">
              <a:latin typeface="宋体" panose="02010600030101010101" pitchFamily="2" charset="-122"/>
              <a:ea typeface="宋体" panose="02010600030101010101" pitchFamily="2" charset="-122"/>
              <a:cs typeface="宋体" panose="02010600030101010101" pitchFamily="2" charset="-122"/>
            </a:endParaRPr>
          </a:p>
          <a:p>
            <a:pPr marL="285750" indent="-285750">
              <a:lnSpc>
                <a:spcPct val="150000"/>
              </a:lnSpc>
              <a:spcBef>
                <a:spcPts val="600"/>
              </a:spcBef>
              <a:buFont typeface="Arial" panose="020B0604020202020204" pitchFamily="34" charset="0"/>
              <a:buChar char="•"/>
            </a:pPr>
            <a:r>
              <a:rPr lang="zh-CN" altLang="en-US" sz="2000" b="1" dirty="0" smtClean="0">
                <a:latin typeface="宋体" panose="02010600030101010101" pitchFamily="2" charset="-122"/>
                <a:ea typeface="宋体" panose="02010600030101010101" pitchFamily="2" charset="-122"/>
              </a:rPr>
              <a:t>液</a:t>
            </a:r>
            <a:r>
              <a:rPr lang="zh-CN" altLang="en-US" sz="2000" b="1" dirty="0">
                <a:latin typeface="宋体" panose="02010600030101010101" pitchFamily="2" charset="-122"/>
                <a:ea typeface="宋体" panose="02010600030101010101" pitchFamily="2" charset="-122"/>
              </a:rPr>
              <a:t>氧储罐</a:t>
            </a:r>
            <a:r>
              <a:rPr lang="zh-CN" altLang="en-US" sz="2000" b="1" dirty="0" smtClean="0">
                <a:latin typeface="宋体" panose="02010600030101010101" pitchFamily="2" charset="-122"/>
                <a:ea typeface="宋体" panose="02010600030101010101" pitchFamily="2" charset="-122"/>
              </a:rPr>
              <a:t>与泵房</a:t>
            </a:r>
            <a:r>
              <a:rPr lang="zh-CN" altLang="en-US" sz="2000" b="1" dirty="0">
                <a:latin typeface="宋体" panose="02010600030101010101" pitchFamily="2" charset="-122"/>
                <a:ea typeface="宋体" panose="02010600030101010101" pitchFamily="2" charset="-122"/>
              </a:rPr>
              <a:t>的间距不宜小于</a:t>
            </a:r>
            <a:r>
              <a:rPr lang="en-US" altLang="zh-CN" sz="2000" b="1" dirty="0">
                <a:latin typeface="宋体" panose="02010600030101010101" pitchFamily="2" charset="-122"/>
                <a:ea typeface="宋体" panose="02010600030101010101" pitchFamily="2" charset="-122"/>
              </a:rPr>
              <a:t>3.0m</a:t>
            </a:r>
            <a:r>
              <a:rPr lang="zh-CN" altLang="en-US" sz="2000" b="1" dirty="0" smtClean="0">
                <a:latin typeface="宋体" panose="02010600030101010101" pitchFamily="2" charset="-122"/>
                <a:ea typeface="宋体" panose="02010600030101010101" pitchFamily="2" charset="-122"/>
              </a:rPr>
              <a:t>。</a:t>
            </a:r>
            <a:endParaRPr lang="en-US" altLang="zh-CN" sz="2000" b="1" dirty="0" smtClean="0">
              <a:latin typeface="宋体" panose="02010600030101010101" pitchFamily="2" charset="-122"/>
              <a:ea typeface="宋体" panose="02010600030101010101" pitchFamily="2" charset="-122"/>
            </a:endParaRPr>
          </a:p>
          <a:p>
            <a:pPr marL="285750" indent="-285750">
              <a:lnSpc>
                <a:spcPct val="150000"/>
              </a:lnSpc>
              <a:spcBef>
                <a:spcPts val="600"/>
              </a:spcBef>
              <a:buFont typeface="Arial" panose="020B0604020202020204" pitchFamily="34" charset="0"/>
              <a:buChar char="•"/>
            </a:pPr>
            <a:r>
              <a:rPr lang="zh-CN" altLang="en-US" sz="2000" b="1" dirty="0" smtClean="0">
                <a:latin typeface="宋体" panose="02010600030101010101" pitchFamily="2" charset="-122"/>
                <a:ea typeface="宋体" panose="02010600030101010101" pitchFamily="2" charset="-122"/>
              </a:rPr>
              <a:t>总容积≤</a:t>
            </a:r>
            <a:r>
              <a:rPr lang="en-US" altLang="zh-CN" sz="2000" b="1" dirty="0" smtClean="0">
                <a:latin typeface="宋体" panose="02010600030101010101" pitchFamily="2" charset="-122"/>
                <a:ea typeface="宋体" panose="02010600030101010101" pitchFamily="2" charset="-122"/>
              </a:rPr>
              <a:t>3m</a:t>
            </a:r>
            <a:r>
              <a:rPr lang="en-US" altLang="zh-CN" sz="2000" b="1" baseline="30000" dirty="0" smtClean="0">
                <a:latin typeface="宋体" panose="02010600030101010101" pitchFamily="2" charset="-122"/>
                <a:ea typeface="宋体" panose="02010600030101010101" pitchFamily="2" charset="-122"/>
              </a:rPr>
              <a:t>3</a:t>
            </a:r>
            <a:r>
              <a:rPr lang="en-US" altLang="zh-CN" sz="2000" b="1" dirty="0" smtClean="0">
                <a:latin typeface="宋体" panose="02010600030101010101" pitchFamily="2" charset="-122"/>
                <a:ea typeface="宋体" panose="02010600030101010101" pitchFamily="2" charset="-122"/>
              </a:rPr>
              <a:t> </a:t>
            </a:r>
            <a:r>
              <a:rPr lang="zh-CN" altLang="en-US" sz="2000" b="1" dirty="0" smtClean="0">
                <a:latin typeface="宋体" panose="02010600030101010101" pitchFamily="2" charset="-122"/>
                <a:ea typeface="宋体" panose="02010600030101010101" pitchFamily="2" charset="-122"/>
              </a:rPr>
              <a:t>液氧罐</a:t>
            </a:r>
            <a:r>
              <a:rPr lang="zh-CN" altLang="en-US" sz="2000" b="1" dirty="0">
                <a:latin typeface="宋体" panose="02010600030101010101" pitchFamily="2" charset="-122"/>
                <a:ea typeface="宋体" panose="02010600030101010101" pitchFamily="2" charset="-122"/>
              </a:rPr>
              <a:t>与其使用建筑的</a:t>
            </a:r>
            <a:r>
              <a:rPr lang="zh-CN" altLang="en-US" sz="2000" b="1" dirty="0" smtClean="0">
                <a:latin typeface="宋体" panose="02010600030101010101" pitchFamily="2" charset="-122"/>
                <a:ea typeface="宋体" panose="02010600030101010101" pitchFamily="2" charset="-122"/>
              </a:rPr>
              <a:t>防火间距：</a:t>
            </a:r>
            <a:endParaRPr lang="zh-CN" altLang="en-US" sz="2000" b="1" dirty="0">
              <a:latin typeface="宋体" panose="02010600030101010101" pitchFamily="2" charset="-122"/>
              <a:ea typeface="宋体" panose="02010600030101010101" pitchFamily="2" charset="-122"/>
            </a:endParaRPr>
          </a:p>
          <a:p>
            <a:pPr marL="342900" indent="-342900">
              <a:lnSpc>
                <a:spcPct val="150000"/>
              </a:lnSpc>
              <a:spcBef>
                <a:spcPts val="600"/>
              </a:spcBef>
              <a:buFont typeface="Wingdings" panose="05000000000000000000" pitchFamily="2" charset="2"/>
              <a:buChar char="Ø"/>
            </a:pPr>
            <a:r>
              <a:rPr lang="zh-CN" altLang="en-US" sz="2000" b="1" dirty="0" smtClean="0">
                <a:latin typeface="宋体" panose="02010600030101010101" pitchFamily="2" charset="-122"/>
                <a:ea typeface="宋体" panose="02010600030101010101" pitchFamily="2" charset="-122"/>
              </a:rPr>
              <a:t>独立的</a:t>
            </a:r>
            <a:r>
              <a:rPr lang="zh-CN" altLang="en-US" sz="2000" b="1" dirty="0">
                <a:latin typeface="宋体" panose="02010600030101010101" pitchFamily="2" charset="-122"/>
                <a:ea typeface="宋体" panose="02010600030101010101" pitchFamily="2" charset="-122"/>
              </a:rPr>
              <a:t>一、二</a:t>
            </a:r>
            <a:r>
              <a:rPr lang="zh-CN" altLang="en-US" sz="2000" b="1" dirty="0" smtClean="0">
                <a:latin typeface="宋体" panose="02010600030101010101" pitchFamily="2" charset="-122"/>
                <a:ea typeface="宋体" panose="02010600030101010101" pitchFamily="2" charset="-122"/>
              </a:rPr>
              <a:t>级专用建筑内，不小于</a:t>
            </a:r>
            <a:r>
              <a:rPr lang="en-US" altLang="zh-CN" sz="2000" b="1" dirty="0" smtClean="0">
                <a:latin typeface="宋体" panose="02010600030101010101" pitchFamily="2" charset="-122"/>
                <a:ea typeface="宋体" panose="02010600030101010101" pitchFamily="2" charset="-122"/>
              </a:rPr>
              <a:t>10.0m</a:t>
            </a:r>
            <a:r>
              <a:rPr lang="zh-CN" altLang="en-US" sz="2000" b="1" dirty="0" smtClean="0">
                <a:latin typeface="宋体" panose="02010600030101010101" pitchFamily="2" charset="-122"/>
                <a:ea typeface="宋体" panose="02010600030101010101" pitchFamily="2" charset="-122"/>
              </a:rPr>
              <a:t>；</a:t>
            </a:r>
            <a:endParaRPr lang="en-US" altLang="zh-CN" sz="2000" b="1" dirty="0" smtClean="0">
              <a:latin typeface="宋体" panose="02010600030101010101" pitchFamily="2" charset="-122"/>
              <a:ea typeface="宋体" panose="02010600030101010101" pitchFamily="2" charset="-122"/>
            </a:endParaRPr>
          </a:p>
          <a:p>
            <a:pPr marL="342900" indent="-342900">
              <a:lnSpc>
                <a:spcPct val="150000"/>
              </a:lnSpc>
              <a:spcBef>
                <a:spcPts val="600"/>
              </a:spcBef>
              <a:buFont typeface="Wingdings" panose="05000000000000000000" pitchFamily="2" charset="2"/>
              <a:buChar char="Ø"/>
            </a:pPr>
            <a:r>
              <a:rPr lang="zh-CN" altLang="en-US" sz="2000" b="1" dirty="0" smtClean="0">
                <a:latin typeface="宋体" panose="02010600030101010101" pitchFamily="2" charset="-122"/>
                <a:ea typeface="宋体" panose="02010600030101010101" pitchFamily="2" charset="-122"/>
              </a:rPr>
              <a:t>面向</a:t>
            </a:r>
            <a:r>
              <a:rPr lang="zh-CN" altLang="en-US" sz="2000" b="1" dirty="0">
                <a:latin typeface="宋体" panose="02010600030101010101" pitchFamily="2" charset="-122"/>
                <a:ea typeface="宋体" panose="02010600030101010101" pitchFamily="2" charset="-122"/>
              </a:rPr>
              <a:t>使用建筑物</a:t>
            </a:r>
            <a:r>
              <a:rPr lang="zh-CN" altLang="en-US" sz="2000" b="1" dirty="0" smtClean="0">
                <a:latin typeface="宋体" panose="02010600030101010101" pitchFamily="2" charset="-122"/>
                <a:ea typeface="宋体" panose="02010600030101010101" pitchFamily="2" charset="-122"/>
              </a:rPr>
              <a:t>一侧用无</a:t>
            </a:r>
            <a:r>
              <a:rPr lang="zh-CN" altLang="en-US" sz="2000" b="1" dirty="0">
                <a:latin typeface="宋体" panose="02010600030101010101" pitchFamily="2" charset="-122"/>
                <a:ea typeface="宋体" panose="02010600030101010101" pitchFamily="2" charset="-122"/>
              </a:rPr>
              <a:t>门窗</a:t>
            </a:r>
            <a:r>
              <a:rPr lang="zh-CN" altLang="en-US" sz="2000" b="1" dirty="0" smtClean="0">
                <a:latin typeface="宋体" panose="02010600030101010101" pitchFamily="2" charset="-122"/>
                <a:ea typeface="宋体" panose="02010600030101010101" pitchFamily="2" charset="-122"/>
              </a:rPr>
              <a:t>洞口防火墙隔开，防火间距</a:t>
            </a:r>
            <a:r>
              <a:rPr lang="zh-CN" altLang="en-US" sz="2000" b="1" dirty="0">
                <a:latin typeface="宋体" panose="02010600030101010101" pitchFamily="2" charset="-122"/>
                <a:ea typeface="宋体" panose="02010600030101010101" pitchFamily="2" charset="-122"/>
              </a:rPr>
              <a:t>不限</a:t>
            </a:r>
            <a:r>
              <a:rPr lang="zh-CN" altLang="en-US" sz="2000" b="1" dirty="0" smtClean="0">
                <a:latin typeface="宋体" panose="02010600030101010101" pitchFamily="2" charset="-122"/>
                <a:ea typeface="宋体" panose="02010600030101010101" pitchFamily="2" charset="-122"/>
              </a:rPr>
              <a:t>；</a:t>
            </a:r>
            <a:endParaRPr lang="en-US" altLang="zh-CN" sz="2000" b="1" dirty="0">
              <a:latin typeface="宋体" panose="02010600030101010101" pitchFamily="2" charset="-122"/>
              <a:ea typeface="宋体" panose="02010600030101010101" pitchFamily="2" charset="-122"/>
            </a:endParaRPr>
          </a:p>
          <a:p>
            <a:pPr marL="342900" indent="-342900">
              <a:lnSpc>
                <a:spcPct val="150000"/>
              </a:lnSpc>
              <a:spcBef>
                <a:spcPts val="600"/>
              </a:spcBef>
              <a:buFont typeface="Wingdings" panose="05000000000000000000" pitchFamily="2" charset="2"/>
              <a:buChar char="Ø"/>
            </a:pPr>
            <a:r>
              <a:rPr lang="zh-CN" altLang="en-US" sz="2000" b="1" dirty="0" smtClean="0">
                <a:latin typeface="宋体" panose="02010600030101010101" pitchFamily="2" charset="-122"/>
                <a:ea typeface="宋体" panose="02010600030101010101" pitchFamily="2" charset="-122"/>
              </a:rPr>
              <a:t>低温</a:t>
            </a:r>
            <a:r>
              <a:rPr lang="zh-CN" altLang="en-US" sz="2000" b="1" dirty="0">
                <a:latin typeface="宋体" panose="02010600030101010101" pitchFamily="2" charset="-122"/>
                <a:ea typeface="宋体" panose="02010600030101010101" pitchFamily="2" charset="-122"/>
              </a:rPr>
              <a:t>储存的液氧储罐</a:t>
            </a:r>
            <a:r>
              <a:rPr lang="zh-CN" altLang="en-US" sz="2000" b="1" dirty="0" smtClean="0">
                <a:latin typeface="宋体" panose="02010600030101010101" pitchFamily="2" charset="-122"/>
                <a:ea typeface="宋体" panose="02010600030101010101" pitchFamily="2" charset="-122"/>
              </a:rPr>
              <a:t>采取防火</a:t>
            </a:r>
            <a:r>
              <a:rPr lang="zh-CN" altLang="en-US" sz="2000" b="1" dirty="0">
                <a:latin typeface="宋体" panose="02010600030101010101" pitchFamily="2" charset="-122"/>
                <a:ea typeface="宋体" panose="02010600030101010101" pitchFamily="2" charset="-122"/>
              </a:rPr>
              <a:t>措施时</a:t>
            </a:r>
            <a:r>
              <a:rPr lang="zh-CN" altLang="en-US" sz="2000" b="1" dirty="0" smtClean="0">
                <a:latin typeface="宋体" panose="02010600030101010101" pitchFamily="2" charset="-122"/>
                <a:ea typeface="宋体" panose="02010600030101010101" pitchFamily="2" charset="-122"/>
              </a:rPr>
              <a:t>，不</a:t>
            </a:r>
            <a:r>
              <a:rPr lang="zh-CN" altLang="en-US" sz="2000" b="1" dirty="0">
                <a:latin typeface="宋体" panose="02010600030101010101" pitchFamily="2" charset="-122"/>
                <a:ea typeface="宋体" panose="02010600030101010101" pitchFamily="2" charset="-122"/>
              </a:rPr>
              <a:t>应小于</a:t>
            </a:r>
            <a:r>
              <a:rPr lang="en-US" altLang="zh-CN" sz="2000" b="1" dirty="0">
                <a:latin typeface="宋体" panose="02010600030101010101" pitchFamily="2" charset="-122"/>
                <a:ea typeface="宋体" panose="02010600030101010101" pitchFamily="2" charset="-122"/>
              </a:rPr>
              <a:t>5.0m</a:t>
            </a:r>
            <a:r>
              <a:rPr lang="zh-CN" altLang="en-US" sz="2000" b="1" dirty="0" smtClean="0">
                <a:latin typeface="宋体" panose="02010600030101010101" pitchFamily="2" charset="-122"/>
                <a:ea typeface="宋体" panose="02010600030101010101" pitchFamily="2" charset="-122"/>
              </a:rPr>
              <a:t>。</a:t>
            </a:r>
            <a:endParaRPr lang="zh-CN" altLang="en-US" sz="2000" dirty="0"/>
          </a:p>
        </p:txBody>
      </p:sp>
      <p:sp>
        <p:nvSpPr>
          <p:cNvPr id="4" name="矩形 3"/>
          <p:cNvSpPr/>
          <p:nvPr/>
        </p:nvSpPr>
        <p:spPr>
          <a:xfrm>
            <a:off x="841159" y="5490476"/>
            <a:ext cx="5368777" cy="400110"/>
          </a:xfrm>
          <a:prstGeom prst="rect">
            <a:avLst/>
          </a:prstGeom>
        </p:spPr>
        <p:txBody>
          <a:bodyPr wrap="none">
            <a:spAutoFit/>
          </a:bodyPr>
          <a:lstStyle/>
          <a:p>
            <a:r>
              <a:rPr lang="zh-CN" altLang="en-US" sz="2000" b="1" dirty="0">
                <a:latin typeface="宋体" panose="02010600030101010101" pitchFamily="2" charset="-122"/>
                <a:ea typeface="宋体" panose="02010600030101010101" pitchFamily="2" charset="-122"/>
              </a:rPr>
              <a:t>注：</a:t>
            </a:r>
            <a:r>
              <a:rPr lang="en-US" altLang="zh-CN" sz="2000" b="1" dirty="0">
                <a:solidFill>
                  <a:srgbClr val="FF0000"/>
                </a:solidFill>
                <a:latin typeface="宋体" panose="02010600030101010101" pitchFamily="2" charset="-122"/>
                <a:ea typeface="宋体" panose="02010600030101010101" pitchFamily="2" charset="-122"/>
              </a:rPr>
              <a:t>1m</a:t>
            </a:r>
            <a:r>
              <a:rPr lang="en-US" altLang="zh-CN" sz="2000" b="1" baseline="30000" dirty="0">
                <a:solidFill>
                  <a:srgbClr val="FF0000"/>
                </a:solidFill>
                <a:latin typeface="宋体" panose="02010600030101010101" pitchFamily="2" charset="-122"/>
                <a:ea typeface="宋体" panose="02010600030101010101" pitchFamily="2" charset="-122"/>
              </a:rPr>
              <a:t>3</a:t>
            </a:r>
            <a:r>
              <a:rPr lang="en-US" altLang="zh-CN" sz="2000" b="1" dirty="0">
                <a:solidFill>
                  <a:srgbClr val="FF0000"/>
                </a:solidFill>
                <a:latin typeface="宋体" panose="02010600030101010101" pitchFamily="2" charset="-122"/>
                <a:ea typeface="宋体" panose="02010600030101010101" pitchFamily="2" charset="-122"/>
              </a:rPr>
              <a:t> </a:t>
            </a:r>
            <a:r>
              <a:rPr lang="zh-CN" altLang="en-US" sz="2000" b="1" dirty="0">
                <a:solidFill>
                  <a:srgbClr val="FF0000"/>
                </a:solidFill>
                <a:latin typeface="宋体" panose="02010600030101010101" pitchFamily="2" charset="-122"/>
                <a:ea typeface="宋体" panose="02010600030101010101" pitchFamily="2" charset="-122"/>
              </a:rPr>
              <a:t>液氧折合标准状态下</a:t>
            </a:r>
            <a:r>
              <a:rPr lang="en-US" altLang="zh-CN" sz="2000" b="1" dirty="0">
                <a:solidFill>
                  <a:srgbClr val="FF0000"/>
                </a:solidFill>
                <a:latin typeface="宋体" panose="02010600030101010101" pitchFamily="2" charset="-122"/>
                <a:ea typeface="宋体" panose="02010600030101010101" pitchFamily="2" charset="-122"/>
              </a:rPr>
              <a:t>800m</a:t>
            </a:r>
            <a:r>
              <a:rPr lang="en-US" altLang="zh-CN" sz="2000" b="1" baseline="30000" dirty="0">
                <a:solidFill>
                  <a:srgbClr val="FF0000"/>
                </a:solidFill>
                <a:latin typeface="宋体" panose="02010600030101010101" pitchFamily="2" charset="-122"/>
                <a:ea typeface="宋体" panose="02010600030101010101" pitchFamily="2" charset="-122"/>
              </a:rPr>
              <a:t>3</a:t>
            </a:r>
            <a:r>
              <a:rPr lang="en-US" altLang="zh-CN" sz="2000" b="1" dirty="0">
                <a:solidFill>
                  <a:srgbClr val="FF0000"/>
                </a:solidFill>
                <a:latin typeface="宋体" panose="02010600030101010101" pitchFamily="2" charset="-122"/>
                <a:ea typeface="宋体" panose="02010600030101010101" pitchFamily="2" charset="-122"/>
              </a:rPr>
              <a:t> </a:t>
            </a:r>
            <a:r>
              <a:rPr lang="zh-CN" altLang="en-US" sz="2000" b="1" dirty="0">
                <a:solidFill>
                  <a:srgbClr val="FF0000"/>
                </a:solidFill>
                <a:latin typeface="宋体" panose="02010600030101010101" pitchFamily="2" charset="-122"/>
                <a:ea typeface="宋体" panose="02010600030101010101" pitchFamily="2" charset="-122"/>
              </a:rPr>
              <a:t>气态氧。</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ph type="title"/>
          </p:nvPr>
        </p:nvSpPr>
        <p:spPr>
          <a:xfrm>
            <a:off x="0" y="0"/>
            <a:ext cx="12192000" cy="840509"/>
          </a:xfrm>
          <a:solidFill>
            <a:schemeClr val="tx2">
              <a:lumMod val="40000"/>
              <a:lumOff val="60000"/>
            </a:schemeClr>
          </a:solidFill>
        </p:spPr>
        <p:txBody>
          <a:bodyPr/>
          <a:lstStyle/>
          <a:p>
            <a:pPr algn="ctr"/>
            <a:r>
              <a:rPr lang="zh-CN" altLang="en-US" sz="3600" dirty="0">
                <a:solidFill>
                  <a:srgbClr val="FF0000"/>
                </a:solidFill>
                <a:latin typeface="黑体" panose="02010609060101010101" pitchFamily="49" charset="-122"/>
                <a:ea typeface="黑体" panose="02010609060101010101" pitchFamily="49" charset="-122"/>
              </a:rPr>
              <a:t>三、现 场 要 点</a:t>
            </a:r>
          </a:p>
        </p:txBody>
      </p:sp>
      <p:sp>
        <p:nvSpPr>
          <p:cNvPr id="2" name="内容占位符 1"/>
          <p:cNvSpPr>
            <a:spLocks noGrp="1"/>
          </p:cNvSpPr>
          <p:nvPr>
            <p:ph idx="1"/>
          </p:nvPr>
        </p:nvSpPr>
        <p:spPr>
          <a:xfrm>
            <a:off x="674703" y="840510"/>
            <a:ext cx="11043821" cy="5276206"/>
          </a:xfrm>
        </p:spPr>
        <p:txBody>
          <a:bodyPr>
            <a:normAutofit fontScale="25000" lnSpcReduction="20000"/>
          </a:bodyPr>
          <a:lstStyle/>
          <a:p>
            <a:pPr marL="0" indent="0" fontAlgn="auto">
              <a:lnSpc>
                <a:spcPct val="150000"/>
              </a:lnSpc>
              <a:spcBef>
                <a:spcPts val="600"/>
              </a:spcBef>
              <a:buNone/>
            </a:pPr>
            <a:r>
              <a:rPr lang="zh-CN" altLang="en-US" sz="112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（六）生产使用</a:t>
            </a:r>
            <a:endParaRPr lang="en-US" altLang="zh-CN" sz="112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0" fontAlgn="auto">
              <a:lnSpc>
                <a:spcPct val="170000"/>
              </a:lnSpc>
              <a:spcBef>
                <a:spcPts val="600"/>
              </a:spcBef>
              <a:buNone/>
            </a:pPr>
            <a:r>
              <a:rPr lang="en-US" altLang="zh-CN" sz="96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1</a:t>
            </a:r>
            <a:r>
              <a:rPr lang="zh-CN" altLang="en-US" sz="9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、共性</a:t>
            </a:r>
            <a:endParaRPr lang="en-US" altLang="zh-CN" sz="9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a:p>
            <a:pPr indent="0" fontAlgn="auto">
              <a:lnSpc>
                <a:spcPct val="170000"/>
              </a:lnSpc>
              <a:spcBef>
                <a:spcPts val="600"/>
              </a:spcBef>
              <a:buFont typeface="Wingdings" panose="05000000000000000000" charset="0"/>
              <a:buChar char="Ø"/>
            </a:pP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 与</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周边环境的防火间距应满足标准规范要求。</a:t>
            </a:r>
          </a:p>
          <a:p>
            <a:pPr indent="0" fontAlgn="auto">
              <a:lnSpc>
                <a:spcPct val="170000"/>
              </a:lnSpc>
              <a:spcBef>
                <a:spcPts val="600"/>
              </a:spcBef>
              <a:buFont typeface="Wingdings" panose="05000000000000000000" charset="0"/>
              <a:buChar char="Ø"/>
            </a:pP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 设置</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可燃有毒气体检测报警装置、消防设施和洗眼器、冲淋器。</a:t>
            </a:r>
            <a:endParaRPr lang="zh-CN" altLang="en-US" sz="9600" b="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70000"/>
              </a:lnSpc>
              <a:spcBef>
                <a:spcPts val="600"/>
              </a:spcBef>
              <a:buFont typeface="Wingdings" panose="05000000000000000000" charset="0"/>
              <a:buChar char="Ø"/>
            </a:pPr>
            <a:r>
              <a:rPr lang="en-US" altLang="zh-CN" sz="9600" b="1" dirty="0">
                <a:latin typeface="宋体" panose="02010600030101010101" pitchFamily="2" charset="-122"/>
                <a:ea typeface="宋体" panose="02010600030101010101" pitchFamily="2" charset="-122"/>
                <a:cs typeface="宋体" panose="02010600030101010101" pitchFamily="2" charset="-122"/>
                <a:sym typeface="+mn-ea"/>
              </a:rPr>
              <a:t> </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易燃易爆储存场所入口处设置人体静电导除装置</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9600" b="1" dirty="0" smtClean="0">
              <a:latin typeface="宋体" panose="02010600030101010101" pitchFamily="2" charset="-122"/>
              <a:ea typeface="宋体" panose="02010600030101010101" pitchFamily="2" charset="-122"/>
              <a:cs typeface="宋体" panose="02010600030101010101" pitchFamily="2" charset="-122"/>
              <a:sym typeface="+mn-ea"/>
            </a:endParaRPr>
          </a:p>
          <a:p>
            <a:pPr indent="0">
              <a:lnSpc>
                <a:spcPct val="170000"/>
              </a:lnSpc>
              <a:spcBef>
                <a:spcPts val="600"/>
              </a:spcBef>
              <a:buFont typeface="Wingdings" panose="05000000000000000000" charset="0"/>
              <a:buChar char="Ø"/>
            </a:pPr>
            <a:r>
              <a:rPr lang="zh-CN" altLang="en-US" sz="9600" b="1" dirty="0" smtClean="0">
                <a:latin typeface="宋体" panose="02010600030101010101" pitchFamily="2" charset="-122"/>
                <a:ea typeface="宋体" panose="02010600030101010101" pitchFamily="2" charset="-122"/>
                <a:cs typeface="黑体" panose="02010609060101010101" pitchFamily="49" charset="-122"/>
              </a:rPr>
              <a:t> 压力</a:t>
            </a:r>
            <a:r>
              <a:rPr lang="zh-CN" altLang="en-US" sz="9600" b="1" dirty="0">
                <a:latin typeface="宋体" panose="02010600030101010101" pitchFamily="2" charset="-122"/>
                <a:ea typeface="宋体" panose="02010600030101010101" pitchFamily="2" charset="-122"/>
                <a:cs typeface="黑体" panose="02010609060101010101" pitchFamily="49" charset="-122"/>
              </a:rPr>
              <a:t>容器、压力管道及安全附件等特种设备定期检验</a:t>
            </a:r>
            <a:r>
              <a:rPr lang="zh-CN" altLang="en-US" sz="9600" b="1" dirty="0" smtClean="0">
                <a:latin typeface="宋体" panose="02010600030101010101" pitchFamily="2" charset="-122"/>
                <a:ea typeface="宋体" panose="02010600030101010101" pitchFamily="2" charset="-122"/>
                <a:cs typeface="黑体" panose="02010609060101010101" pitchFamily="49" charset="-122"/>
              </a:rPr>
              <a:t>合格，取得</a:t>
            </a:r>
            <a:r>
              <a:rPr lang="zh-CN" altLang="en-US" sz="9600" b="1" dirty="0">
                <a:latin typeface="宋体" panose="02010600030101010101" pitchFamily="2" charset="-122"/>
                <a:ea typeface="宋体" panose="02010600030101010101" pitchFamily="2" charset="-122"/>
                <a:cs typeface="黑体" panose="02010609060101010101" pitchFamily="49" charset="-122"/>
              </a:rPr>
              <a:t>使用登记证</a:t>
            </a:r>
            <a:r>
              <a:rPr lang="zh-CN" altLang="en-US" sz="9600" b="1" dirty="0" smtClean="0">
                <a:latin typeface="宋体" panose="02010600030101010101" pitchFamily="2" charset="-122"/>
                <a:ea typeface="宋体" panose="02010600030101010101" pitchFamily="2" charset="-122"/>
                <a:cs typeface="黑体" panose="02010609060101010101" pitchFamily="49" charset="-122"/>
              </a:rPr>
              <a:t>。</a:t>
            </a:r>
            <a:endParaRPr lang="zh-CN" altLang="en-US" sz="9600" b="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70000"/>
              </a:lnSpc>
              <a:spcBef>
                <a:spcPts val="600"/>
              </a:spcBef>
              <a:buFont typeface="Wingdings" panose="05000000000000000000" charset="0"/>
              <a:buChar char="Ø"/>
            </a:pPr>
            <a:r>
              <a:rPr lang="en-US" altLang="zh-CN" sz="9600" b="1" dirty="0">
                <a:latin typeface="宋体" panose="02010600030101010101" pitchFamily="2" charset="-122"/>
                <a:ea typeface="宋体" panose="02010600030101010101" pitchFamily="2" charset="-122"/>
                <a:cs typeface="宋体" panose="02010600030101010101" pitchFamily="2" charset="-122"/>
                <a:sym typeface="+mn-ea"/>
              </a:rPr>
              <a:t> </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设置安全标志标识、安全周知卡和装卸操作规程</a:t>
            </a:r>
            <a:endParaRPr lang="zh-CN" altLang="en-US" sz="9600" b="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70000"/>
              </a:lnSpc>
              <a:spcBef>
                <a:spcPts val="600"/>
              </a:spcBef>
              <a:buFont typeface="Wingdings" panose="05000000000000000000" charset="0"/>
              <a:buChar char="Ø"/>
            </a:pPr>
            <a:r>
              <a:rPr lang="en-US" altLang="zh-CN" sz="9600" b="1" dirty="0">
                <a:latin typeface="宋体" panose="02010600030101010101" pitchFamily="2" charset="-122"/>
                <a:ea typeface="宋体" panose="02010600030101010101" pitchFamily="2" charset="-122"/>
                <a:cs typeface="宋体" panose="02010600030101010101" pitchFamily="2" charset="-122"/>
                <a:sym typeface="+mn-ea"/>
              </a:rPr>
              <a:t> </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配备必要的灭火器材以及防毒面具、防护服等个体防护装备</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9600" b="1" dirty="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ph type="title"/>
          </p:nvPr>
        </p:nvSpPr>
        <p:spPr>
          <a:xfrm>
            <a:off x="0" y="0"/>
            <a:ext cx="12192000" cy="840509"/>
          </a:xfrm>
          <a:solidFill>
            <a:schemeClr val="tx2">
              <a:lumMod val="40000"/>
              <a:lumOff val="60000"/>
            </a:schemeClr>
          </a:solidFill>
        </p:spPr>
        <p:txBody>
          <a:bodyPr/>
          <a:lstStyle/>
          <a:p>
            <a:pPr algn="ctr"/>
            <a:r>
              <a:rPr lang="zh-CN" altLang="en-US" sz="3600" dirty="0">
                <a:solidFill>
                  <a:srgbClr val="FF0000"/>
                </a:solidFill>
                <a:latin typeface="黑体" panose="02010609060101010101" pitchFamily="49" charset="-122"/>
                <a:ea typeface="黑体" panose="02010609060101010101" pitchFamily="49" charset="-122"/>
              </a:rPr>
              <a:t>三、现 场 要 点</a:t>
            </a:r>
          </a:p>
        </p:txBody>
      </p:sp>
      <p:sp>
        <p:nvSpPr>
          <p:cNvPr id="2" name="内容占位符 1"/>
          <p:cNvSpPr>
            <a:spLocks noGrp="1"/>
          </p:cNvSpPr>
          <p:nvPr>
            <p:ph idx="1"/>
          </p:nvPr>
        </p:nvSpPr>
        <p:spPr>
          <a:xfrm>
            <a:off x="685060" y="1089085"/>
            <a:ext cx="10821880" cy="5373860"/>
          </a:xfrm>
        </p:spPr>
        <p:txBody>
          <a:bodyPr>
            <a:normAutofit fontScale="25000" lnSpcReduction="20000"/>
          </a:bodyPr>
          <a:lstStyle/>
          <a:p>
            <a:pPr marL="0" indent="0" fontAlgn="auto">
              <a:lnSpc>
                <a:spcPct val="150000"/>
              </a:lnSpc>
              <a:spcBef>
                <a:spcPts val="600"/>
              </a:spcBef>
              <a:buNone/>
            </a:pPr>
            <a:r>
              <a:rPr lang="zh-CN" altLang="en-US" sz="112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（六）生产使用</a:t>
            </a:r>
            <a:endParaRPr lang="en-US" altLang="zh-CN" sz="112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marL="0" indent="0">
              <a:lnSpc>
                <a:spcPct val="170000"/>
              </a:lnSpc>
              <a:spcBef>
                <a:spcPts val="0"/>
              </a:spcBef>
              <a:buNone/>
            </a:pPr>
            <a:r>
              <a:rPr lang="en-US" altLang="zh-CN" sz="9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 1</a:t>
            </a:r>
            <a:r>
              <a:rPr lang="zh-CN" altLang="en-US" sz="9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、氨</a:t>
            </a:r>
            <a:r>
              <a:rPr lang="zh-CN" altLang="en-US" sz="96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制冷</a:t>
            </a:r>
            <a:endParaRPr lang="en-US" altLang="zh-CN" sz="96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a:p>
            <a:pPr fontAlgn="auto">
              <a:lnSpc>
                <a:spcPct val="170000"/>
              </a:lnSpc>
              <a:spcBef>
                <a:spcPts val="0"/>
              </a:spcBef>
            </a:pP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加工</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间、冷库</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或库房</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贴</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邻氨机房</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控制室，控制室</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贴</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邻氨机房，变</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配电室贴</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邻氨机房，应采用</a:t>
            </a:r>
            <a:r>
              <a:rPr lang="zh-CN" altLang="en-US" sz="9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防火墙分隔</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9600" b="1" dirty="0" smtClean="0">
              <a:latin typeface="宋体" panose="02010600030101010101" pitchFamily="2" charset="-122"/>
              <a:ea typeface="宋体" panose="02010600030101010101" pitchFamily="2" charset="-122"/>
              <a:cs typeface="宋体" panose="02010600030101010101" pitchFamily="2" charset="-122"/>
              <a:sym typeface="+mn-ea"/>
            </a:endParaRPr>
          </a:p>
          <a:p>
            <a:pPr fontAlgn="auto">
              <a:lnSpc>
                <a:spcPct val="170000"/>
              </a:lnSpc>
              <a:spcBef>
                <a:spcPts val="0"/>
              </a:spcBef>
            </a:pP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控制室</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贴</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邻氨机房时设</a:t>
            </a:r>
            <a:r>
              <a:rPr lang="zh-CN" altLang="en-US" sz="9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独立出口</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a:t>
            </a:r>
            <a:r>
              <a:rPr lang="zh-CN" altLang="en-US" sz="9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观察窗</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需甲级</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固定防火窗</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；连通门需开向机房</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的甲级防火门</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9600" b="1" dirty="0" smtClean="0">
              <a:latin typeface="宋体" panose="02010600030101010101" pitchFamily="2" charset="-122"/>
              <a:ea typeface="宋体" panose="02010600030101010101" pitchFamily="2" charset="-122"/>
              <a:cs typeface="宋体" panose="02010600030101010101" pitchFamily="2" charset="-122"/>
              <a:sym typeface="+mn-ea"/>
            </a:endParaRPr>
          </a:p>
          <a:p>
            <a:pPr fontAlgn="auto">
              <a:lnSpc>
                <a:spcPct val="170000"/>
              </a:lnSpc>
              <a:spcBef>
                <a:spcPts val="0"/>
              </a:spcBef>
            </a:pP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氨机房、控制室、变</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配电</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室的</a:t>
            </a:r>
            <a:r>
              <a:rPr lang="zh-CN" altLang="en-US" sz="9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门应向</a:t>
            </a:r>
            <a:r>
              <a:rPr lang="zh-CN" altLang="en-US" sz="96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疏散方向开启的平开门</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9600" b="1" dirty="0">
              <a:latin typeface="宋体" panose="02010600030101010101" pitchFamily="2" charset="-122"/>
              <a:ea typeface="宋体" panose="02010600030101010101" pitchFamily="2" charset="-122"/>
              <a:cs typeface="宋体" panose="02010600030101010101" pitchFamily="2" charset="-122"/>
              <a:sym typeface="+mn-ea"/>
            </a:endParaRPr>
          </a:p>
          <a:p>
            <a:pPr fontAlgn="auto">
              <a:lnSpc>
                <a:spcPct val="170000"/>
              </a:lnSpc>
              <a:spcBef>
                <a:spcPts val="0"/>
              </a:spcBef>
            </a:pP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氨机房不少于</a:t>
            </a:r>
            <a:r>
              <a:rPr lang="en-US" altLang="zh-CN" sz="9600" b="1" dirty="0">
                <a:latin typeface="宋体" panose="02010600030101010101" pitchFamily="2" charset="-122"/>
                <a:ea typeface="宋体" panose="02010600030101010101" pitchFamily="2" charset="-122"/>
                <a:cs typeface="宋体" panose="02010600030101010101" pitchFamily="2" charset="-122"/>
                <a:sym typeface="+mn-ea"/>
              </a:rPr>
              <a:t>2</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个</a:t>
            </a:r>
            <a:r>
              <a:rPr lang="zh-CN" altLang="en-US" sz="96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安全出口</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，水平距离不</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小于</a:t>
            </a:r>
            <a:r>
              <a:rPr lang="en-US" altLang="zh-CN" sz="9600" b="1" dirty="0">
                <a:latin typeface="宋体" panose="02010600030101010101" pitchFamily="2" charset="-122"/>
                <a:ea typeface="宋体" panose="02010600030101010101" pitchFamily="2" charset="-122"/>
                <a:cs typeface="宋体" panose="02010600030101010101" pitchFamily="2" charset="-122"/>
                <a:sym typeface="+mn-ea"/>
              </a:rPr>
              <a:t>5m</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。面积小于</a:t>
            </a:r>
            <a:r>
              <a:rPr lang="en-US" altLang="zh-CN" sz="9600" b="1" dirty="0">
                <a:latin typeface="宋体" panose="02010600030101010101" pitchFamily="2" charset="-122"/>
                <a:ea typeface="宋体" panose="02010600030101010101" pitchFamily="2" charset="-122"/>
                <a:cs typeface="宋体" panose="02010600030101010101" pitchFamily="2" charset="-122"/>
                <a:sym typeface="+mn-ea"/>
              </a:rPr>
              <a:t>150</a:t>
            </a:r>
            <a:r>
              <a:rPr lang="en-US" altLang="zh-CN" sz="9600" b="1" dirty="0" smtClean="0">
                <a:latin typeface="宋体" panose="02010600030101010101" pitchFamily="2" charset="-122"/>
                <a:ea typeface="宋体" panose="02010600030101010101" pitchFamily="2" charset="-122"/>
                <a:cs typeface="宋体" panose="02010600030101010101" pitchFamily="2" charset="-122"/>
                <a:sym typeface="+mn-ea"/>
              </a:rPr>
              <a:t>㎡</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可设</a:t>
            </a:r>
            <a:r>
              <a:rPr lang="en-US" altLang="zh-CN" sz="9600" b="1" dirty="0">
                <a:latin typeface="宋体" panose="02010600030101010101" pitchFamily="2" charset="-122"/>
                <a:ea typeface="宋体" panose="02010600030101010101" pitchFamily="2" charset="-122"/>
                <a:cs typeface="宋体" panose="02010600030101010101" pitchFamily="2" charset="-122"/>
                <a:sym typeface="+mn-ea"/>
              </a:rPr>
              <a:t>1</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个</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9600" b="1" dirty="0" smtClean="0">
              <a:latin typeface="宋体" panose="02010600030101010101" pitchFamily="2" charset="-122"/>
              <a:ea typeface="宋体" panose="02010600030101010101" pitchFamily="2" charset="-122"/>
              <a:cs typeface="宋体" panose="02010600030101010101" pitchFamily="2" charset="-122"/>
              <a:sym typeface="+mn-ea"/>
            </a:endParaRPr>
          </a:p>
          <a:p>
            <a:pPr>
              <a:lnSpc>
                <a:spcPct val="170000"/>
              </a:lnSpc>
              <a:spcBef>
                <a:spcPts val="0"/>
              </a:spcBef>
            </a:pP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快速</a:t>
            </a:r>
            <a:r>
              <a:rPr lang="zh-CN" altLang="en-US" sz="96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冻结装置</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应为单独作业间，作业</a:t>
            </a:r>
            <a:r>
              <a:rPr lang="zh-CN" altLang="en-US" sz="96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人数不得超过</a:t>
            </a:r>
            <a:r>
              <a:rPr lang="en-US" altLang="zh-CN" sz="96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9</a:t>
            </a:r>
            <a:r>
              <a:rPr lang="zh-CN" altLang="en-US" sz="96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人</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9600" b="1" dirty="0">
              <a:latin typeface="宋体" panose="02010600030101010101" pitchFamily="2" charset="-122"/>
              <a:ea typeface="宋体" panose="02010600030101010101" pitchFamily="2" charset="-122"/>
              <a:cs typeface="宋体" panose="02010600030101010101" pitchFamily="2" charset="-122"/>
              <a:sym typeface="+mn-ea"/>
            </a:endParaRPr>
          </a:p>
          <a:p>
            <a:pPr indent="0" fontAlgn="auto">
              <a:lnSpc>
                <a:spcPct val="150000"/>
              </a:lnSpc>
              <a:spcBef>
                <a:spcPts val="600"/>
              </a:spcBef>
              <a:buNone/>
            </a:pPr>
            <a:endParaRPr lang="zh-CN" altLang="en-US" sz="9600" b="1" dirty="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spcBef>
                <a:spcPts val="600"/>
              </a:spcBef>
              <a:buFont typeface="Wingdings" panose="05000000000000000000" charset="0"/>
              <a:buNone/>
            </a:pPr>
            <a:endParaRPr lang="zh-CN" altLang="en-US" sz="9600" b="1" dirty="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ph type="title"/>
          </p:nvPr>
        </p:nvSpPr>
        <p:spPr>
          <a:xfrm>
            <a:off x="0" y="0"/>
            <a:ext cx="12192000" cy="840509"/>
          </a:xfrm>
          <a:solidFill>
            <a:schemeClr val="tx2">
              <a:lumMod val="40000"/>
              <a:lumOff val="60000"/>
            </a:schemeClr>
          </a:solidFill>
        </p:spPr>
        <p:txBody>
          <a:bodyPr/>
          <a:lstStyle/>
          <a:p>
            <a:pPr algn="ctr"/>
            <a:r>
              <a:rPr lang="zh-CN" altLang="en-US" sz="3600" dirty="0">
                <a:solidFill>
                  <a:srgbClr val="FF0000"/>
                </a:solidFill>
                <a:latin typeface="黑体" panose="02010609060101010101" pitchFamily="49" charset="-122"/>
                <a:ea typeface="黑体" panose="02010609060101010101" pitchFamily="49" charset="-122"/>
              </a:rPr>
              <a:t>三、现 场 要 点</a:t>
            </a:r>
          </a:p>
        </p:txBody>
      </p:sp>
      <p:sp>
        <p:nvSpPr>
          <p:cNvPr id="2" name="内容占位符 1"/>
          <p:cNvSpPr>
            <a:spLocks noGrp="1"/>
          </p:cNvSpPr>
          <p:nvPr>
            <p:ph idx="1"/>
          </p:nvPr>
        </p:nvSpPr>
        <p:spPr>
          <a:xfrm>
            <a:off x="896645" y="840509"/>
            <a:ext cx="10626572" cy="5746722"/>
          </a:xfrm>
        </p:spPr>
        <p:txBody>
          <a:bodyPr>
            <a:normAutofit fontScale="25000" lnSpcReduction="20000"/>
          </a:bodyPr>
          <a:lstStyle/>
          <a:p>
            <a:pPr marL="0" indent="0" fontAlgn="auto">
              <a:lnSpc>
                <a:spcPct val="150000"/>
              </a:lnSpc>
              <a:spcBef>
                <a:spcPts val="600"/>
              </a:spcBef>
              <a:buNone/>
            </a:pPr>
            <a:r>
              <a:rPr lang="zh-CN" altLang="en-US" sz="9600" b="1" dirty="0">
                <a:solidFill>
                  <a:srgbClr val="FF0000"/>
                </a:solidFill>
                <a:latin typeface="黑体" panose="02010609060101010101" pitchFamily="49" charset="-122"/>
                <a:ea typeface="黑体" panose="02010609060101010101" pitchFamily="49" charset="-122"/>
                <a:cs typeface="黑体" panose="02010609060101010101" pitchFamily="49" charset="-122"/>
              </a:rPr>
              <a:t>（六</a:t>
            </a:r>
            <a:r>
              <a:rPr lang="zh-CN" altLang="en-US" sz="9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）生产使用</a:t>
            </a:r>
            <a:endParaRPr lang="en-US" altLang="zh-CN" sz="9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marL="0" indent="0">
              <a:lnSpc>
                <a:spcPct val="170000"/>
              </a:lnSpc>
              <a:spcBef>
                <a:spcPts val="600"/>
              </a:spcBef>
              <a:buNone/>
            </a:pPr>
            <a:r>
              <a:rPr lang="en-US" altLang="zh-CN" sz="96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1</a:t>
            </a:r>
            <a:r>
              <a:rPr lang="zh-CN" altLang="en-US" sz="9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、氨</a:t>
            </a:r>
            <a:r>
              <a:rPr lang="zh-CN" altLang="en-US" sz="96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制冷</a:t>
            </a:r>
            <a:endParaRPr lang="en-US" altLang="zh-CN" sz="96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a:p>
            <a:pPr fontAlgn="auto">
              <a:lnSpc>
                <a:spcPct val="170000"/>
              </a:lnSpc>
              <a:spcBef>
                <a:spcPts val="600"/>
              </a:spcBef>
            </a:pPr>
            <a:r>
              <a:rPr lang="zh-CN" altLang="en-US" sz="9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氨</a:t>
            </a:r>
            <a:r>
              <a:rPr lang="zh-CN" altLang="en-US" sz="96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管道</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不得通过有人员办公、休息、居住的建筑物以及人员密集场所</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9600" b="1" dirty="0" smtClean="0">
              <a:latin typeface="宋体" panose="02010600030101010101" pitchFamily="2" charset="-122"/>
              <a:ea typeface="宋体" panose="02010600030101010101" pitchFamily="2" charset="-122"/>
              <a:cs typeface="宋体" panose="02010600030101010101" pitchFamily="2" charset="-122"/>
              <a:sym typeface="+mn-ea"/>
            </a:endParaRPr>
          </a:p>
          <a:p>
            <a:pPr fontAlgn="auto">
              <a:lnSpc>
                <a:spcPct val="170000"/>
              </a:lnSpc>
              <a:spcBef>
                <a:spcPts val="600"/>
              </a:spcBef>
            </a:pP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氨机房、冻结作业</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间应设</a:t>
            </a:r>
            <a:r>
              <a:rPr lang="zh-CN" altLang="en-US" sz="96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防爆型事故排风机</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和</a:t>
            </a:r>
            <a:r>
              <a:rPr lang="zh-CN" altLang="en-US" sz="96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氨气浓度检测报警装置</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9600" b="1" dirty="0" smtClean="0">
              <a:latin typeface="宋体" panose="02010600030101010101" pitchFamily="2" charset="-122"/>
              <a:ea typeface="宋体" panose="02010600030101010101" pitchFamily="2" charset="-122"/>
              <a:cs typeface="宋体" panose="02010600030101010101" pitchFamily="2" charset="-122"/>
              <a:sym typeface="+mn-ea"/>
            </a:endParaRPr>
          </a:p>
          <a:p>
            <a:pPr fontAlgn="auto">
              <a:lnSpc>
                <a:spcPct val="170000"/>
              </a:lnSpc>
              <a:spcBef>
                <a:spcPts val="600"/>
              </a:spcBef>
            </a:pP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氨气</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浓度</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检测器安装</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在氨制冷机组、氨泵、贮氨器上方</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9600" b="1" dirty="0" smtClean="0">
              <a:latin typeface="宋体" panose="02010600030101010101" pitchFamily="2" charset="-122"/>
              <a:ea typeface="宋体" panose="02010600030101010101" pitchFamily="2" charset="-122"/>
              <a:cs typeface="宋体" panose="02010600030101010101" pitchFamily="2" charset="-122"/>
              <a:sym typeface="+mn-ea"/>
            </a:endParaRPr>
          </a:p>
          <a:p>
            <a:pPr fontAlgn="auto">
              <a:lnSpc>
                <a:spcPct val="170000"/>
              </a:lnSpc>
              <a:spcBef>
                <a:spcPts val="600"/>
              </a:spcBef>
            </a:pP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泄漏</a:t>
            </a:r>
            <a:r>
              <a:rPr lang="zh-CN" altLang="en-US" sz="9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喷淋吸收</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装置。</a:t>
            </a:r>
            <a:endParaRPr lang="en-US" altLang="zh-CN" sz="9600" b="1" dirty="0" smtClean="0">
              <a:latin typeface="宋体" panose="02010600030101010101" pitchFamily="2" charset="-122"/>
              <a:ea typeface="宋体" panose="02010600030101010101" pitchFamily="2" charset="-122"/>
              <a:cs typeface="宋体" panose="02010600030101010101" pitchFamily="2" charset="-122"/>
              <a:sym typeface="+mn-ea"/>
            </a:endParaRPr>
          </a:p>
          <a:p>
            <a:pPr fontAlgn="auto">
              <a:lnSpc>
                <a:spcPct val="170000"/>
              </a:lnSpc>
              <a:spcBef>
                <a:spcPts val="600"/>
              </a:spcBef>
            </a:pP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制冷</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机组设在室外时，贮氨器</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应通风</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良好的遮阳设施</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9600" b="1" dirty="0" smtClean="0">
              <a:latin typeface="宋体" panose="02010600030101010101" pitchFamily="2" charset="-122"/>
              <a:ea typeface="宋体" panose="02010600030101010101" pitchFamily="2" charset="-122"/>
              <a:cs typeface="宋体" panose="02010600030101010101" pitchFamily="2" charset="-122"/>
              <a:sym typeface="+mn-ea"/>
            </a:endParaRPr>
          </a:p>
          <a:p>
            <a:pPr fontAlgn="auto">
              <a:lnSpc>
                <a:spcPct val="170000"/>
              </a:lnSpc>
              <a:spcBef>
                <a:spcPts val="600"/>
              </a:spcBef>
            </a:pP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构成</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重大危险</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源的应设置</a:t>
            </a:r>
            <a:r>
              <a:rPr lang="zh-CN" altLang="en-US" sz="96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视频监控报警</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系统</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9600" b="1" dirty="0" smtClean="0">
              <a:latin typeface="宋体" panose="02010600030101010101" pitchFamily="2" charset="-122"/>
              <a:ea typeface="宋体" panose="02010600030101010101" pitchFamily="2" charset="-122"/>
              <a:cs typeface="宋体" panose="02010600030101010101" pitchFamily="2" charset="-122"/>
              <a:sym typeface="+mn-ea"/>
            </a:endParaRPr>
          </a:p>
          <a:p>
            <a:pPr fontAlgn="auto">
              <a:lnSpc>
                <a:spcPct val="170000"/>
              </a:lnSpc>
              <a:spcBef>
                <a:spcPts val="600"/>
              </a:spcBef>
            </a:pP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制冷</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装置应采用专门</a:t>
            </a:r>
            <a:r>
              <a:rPr lang="zh-CN" altLang="en-US" sz="96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钢制阀门</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，不应使用灰铸铁阀门</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9600" b="1" dirty="0" smtClean="0">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ph type="title"/>
          </p:nvPr>
        </p:nvSpPr>
        <p:spPr>
          <a:xfrm>
            <a:off x="0" y="0"/>
            <a:ext cx="12192000" cy="840509"/>
          </a:xfrm>
          <a:solidFill>
            <a:schemeClr val="tx2">
              <a:lumMod val="40000"/>
              <a:lumOff val="60000"/>
            </a:schemeClr>
          </a:solidFill>
        </p:spPr>
        <p:txBody>
          <a:bodyPr/>
          <a:lstStyle/>
          <a:p>
            <a:pPr algn="ctr"/>
            <a:r>
              <a:rPr lang="zh-CN" altLang="en-US" sz="3600" dirty="0">
                <a:solidFill>
                  <a:srgbClr val="FF0000"/>
                </a:solidFill>
                <a:latin typeface="黑体" panose="02010609060101010101" pitchFamily="49" charset="-122"/>
                <a:ea typeface="黑体" panose="02010609060101010101" pitchFamily="49" charset="-122"/>
              </a:rPr>
              <a:t>三、现 场 要 点</a:t>
            </a:r>
          </a:p>
        </p:txBody>
      </p:sp>
      <p:sp>
        <p:nvSpPr>
          <p:cNvPr id="2" name="内容占位符 1"/>
          <p:cNvSpPr>
            <a:spLocks noGrp="1"/>
          </p:cNvSpPr>
          <p:nvPr>
            <p:ph idx="1"/>
          </p:nvPr>
        </p:nvSpPr>
        <p:spPr>
          <a:xfrm>
            <a:off x="790113" y="1115716"/>
            <a:ext cx="10635448" cy="5045387"/>
          </a:xfrm>
        </p:spPr>
        <p:txBody>
          <a:bodyPr>
            <a:normAutofit fontScale="25000" lnSpcReduction="20000"/>
          </a:bodyPr>
          <a:lstStyle/>
          <a:p>
            <a:pPr marL="0" indent="0" fontAlgn="auto">
              <a:lnSpc>
                <a:spcPct val="150000"/>
              </a:lnSpc>
              <a:spcBef>
                <a:spcPts val="600"/>
              </a:spcBef>
              <a:buNone/>
            </a:pPr>
            <a:r>
              <a:rPr lang="zh-CN" altLang="en-US" sz="9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（六）生产使用</a:t>
            </a:r>
            <a:endParaRPr lang="en-US" altLang="zh-CN" sz="9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marL="0" indent="0">
              <a:lnSpc>
                <a:spcPct val="150000"/>
              </a:lnSpc>
              <a:spcBef>
                <a:spcPts val="600"/>
              </a:spcBef>
              <a:buNone/>
            </a:pPr>
            <a:r>
              <a:rPr lang="en-US" altLang="zh-CN" sz="96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1</a:t>
            </a:r>
            <a:r>
              <a:rPr lang="zh-CN" altLang="en-US" sz="96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、氨</a:t>
            </a:r>
            <a:r>
              <a:rPr lang="zh-CN" altLang="en-US" sz="96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制冷</a:t>
            </a:r>
            <a:endParaRPr lang="en-US" altLang="zh-CN" sz="96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a:p>
            <a:pPr fontAlgn="auto">
              <a:lnSpc>
                <a:spcPct val="170000"/>
              </a:lnSpc>
              <a:spcBef>
                <a:spcPts val="600"/>
              </a:spcBef>
            </a:pP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贮</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氨器液位高度不应</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超过</a:t>
            </a:r>
            <a:r>
              <a:rPr lang="en-US" altLang="zh-CN" sz="9600" b="1" dirty="0" smtClean="0">
                <a:latin typeface="宋体" panose="02010600030101010101" pitchFamily="2" charset="-122"/>
                <a:ea typeface="宋体" panose="02010600030101010101" pitchFamily="2" charset="-122"/>
                <a:cs typeface="宋体" panose="02010600030101010101" pitchFamily="2" charset="-122"/>
                <a:sym typeface="+mn-ea"/>
              </a:rPr>
              <a:t>80</a:t>
            </a:r>
            <a:r>
              <a:rPr lang="en-US" altLang="zh-CN" sz="9600" b="1"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；低压循环储液桶、氨液分离器、排液桶的液位高度</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不超过容积</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的</a:t>
            </a:r>
            <a:r>
              <a:rPr lang="en-US" altLang="zh-CN" sz="9600" b="1" dirty="0">
                <a:latin typeface="宋体" panose="02010600030101010101" pitchFamily="2" charset="-122"/>
                <a:ea typeface="宋体" panose="02010600030101010101" pitchFamily="2" charset="-122"/>
                <a:cs typeface="宋体" panose="02010600030101010101" pitchFamily="2" charset="-122"/>
                <a:sym typeface="+mn-ea"/>
              </a:rPr>
              <a:t>2/3</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，且不应超过高液位报警线；</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中间冷却器及时排液。</a:t>
            </a:r>
            <a:endParaRPr lang="en-US" altLang="zh-CN" sz="9600" b="1" dirty="0" smtClean="0">
              <a:latin typeface="宋体" panose="02010600030101010101" pitchFamily="2" charset="-122"/>
              <a:ea typeface="宋体" panose="02010600030101010101" pitchFamily="2" charset="-122"/>
              <a:cs typeface="宋体" panose="02010600030101010101" pitchFamily="2" charset="-122"/>
              <a:sym typeface="+mn-ea"/>
            </a:endParaRPr>
          </a:p>
          <a:p>
            <a:pPr fontAlgn="auto">
              <a:lnSpc>
                <a:spcPct val="170000"/>
              </a:lnSpc>
              <a:spcBef>
                <a:spcPts val="600"/>
              </a:spcBef>
            </a:pPr>
            <a:r>
              <a:rPr lang="zh-CN" altLang="en-US" sz="9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泄</a:t>
            </a:r>
            <a:r>
              <a:rPr lang="zh-CN" altLang="en-US" sz="96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压</a:t>
            </a:r>
            <a:r>
              <a:rPr lang="zh-CN" altLang="en-US" sz="9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管口</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高于</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周围</a:t>
            </a:r>
            <a:r>
              <a:rPr lang="en-US" altLang="zh-CN" sz="9600" b="1" dirty="0">
                <a:latin typeface="宋体" panose="02010600030101010101" pitchFamily="2" charset="-122"/>
                <a:ea typeface="宋体" panose="02010600030101010101" pitchFamily="2" charset="-122"/>
                <a:cs typeface="宋体" panose="02010600030101010101" pitchFamily="2" charset="-122"/>
                <a:sym typeface="+mn-ea"/>
              </a:rPr>
              <a:t>50m</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范围内最高建筑物（冷库除外）的屋脊</a:t>
            </a:r>
            <a:r>
              <a:rPr lang="en-US" altLang="zh-CN" sz="9600" b="1" dirty="0">
                <a:latin typeface="宋体" panose="02010600030101010101" pitchFamily="2" charset="-122"/>
                <a:ea typeface="宋体" panose="02010600030101010101" pitchFamily="2" charset="-122"/>
                <a:cs typeface="宋体" panose="02010600030101010101" pitchFamily="2" charset="-122"/>
                <a:sym typeface="+mn-ea"/>
              </a:rPr>
              <a:t>5m</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，有防雷、防雨水</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和杂物</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落入措施。</a:t>
            </a:r>
            <a:endParaRPr lang="en-US" altLang="zh-CN" sz="9600" b="1" dirty="0" smtClean="0">
              <a:latin typeface="宋体" panose="02010600030101010101" pitchFamily="2" charset="-122"/>
              <a:ea typeface="宋体" panose="02010600030101010101" pitchFamily="2" charset="-122"/>
              <a:cs typeface="宋体" panose="02010600030101010101" pitchFamily="2" charset="-122"/>
              <a:sym typeface="+mn-ea"/>
            </a:endParaRPr>
          </a:p>
          <a:p>
            <a:pPr fontAlgn="auto">
              <a:lnSpc>
                <a:spcPct val="170000"/>
              </a:lnSpc>
              <a:spcBef>
                <a:spcPts val="600"/>
              </a:spcBef>
            </a:pP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氨机房</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内不得存放冷冻</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油、易燃易爆</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物品</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9600" b="1" dirty="0" smtClean="0">
              <a:latin typeface="宋体" panose="02010600030101010101" pitchFamily="2" charset="-122"/>
              <a:ea typeface="宋体" panose="02010600030101010101" pitchFamily="2" charset="-122"/>
              <a:cs typeface="宋体" panose="02010600030101010101" pitchFamily="2" charset="-122"/>
              <a:sym typeface="+mn-ea"/>
            </a:endParaRPr>
          </a:p>
          <a:p>
            <a:pPr fontAlgn="auto">
              <a:lnSpc>
                <a:spcPct val="170000"/>
              </a:lnSpc>
              <a:spcBef>
                <a:spcPts val="600"/>
              </a:spcBef>
            </a:pP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厂区</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内</a:t>
            </a:r>
            <a:r>
              <a:rPr lang="zh-CN" altLang="en-US" sz="96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显著位置</a:t>
            </a:r>
            <a:r>
              <a:rPr lang="zh-CN" altLang="en-US" sz="9600" b="1" dirty="0">
                <a:latin typeface="宋体" panose="02010600030101010101" pitchFamily="2" charset="-122"/>
                <a:ea typeface="宋体" panose="02010600030101010101" pitchFamily="2" charset="-122"/>
                <a:cs typeface="宋体" panose="02010600030101010101" pitchFamily="2" charset="-122"/>
                <a:sym typeface="+mn-ea"/>
              </a:rPr>
              <a:t>应设置</a:t>
            </a:r>
            <a:r>
              <a:rPr lang="zh-CN" altLang="en-US" sz="96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风向标</a:t>
            </a:r>
            <a:r>
              <a:rPr lang="zh-CN" altLang="en-US" sz="9600" b="1" dirty="0" smtClean="0">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9600" b="1" dirty="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ph type="title"/>
          </p:nvPr>
        </p:nvSpPr>
        <p:spPr>
          <a:xfrm>
            <a:off x="0" y="0"/>
            <a:ext cx="12192000" cy="840509"/>
          </a:xfrm>
          <a:solidFill>
            <a:schemeClr val="tx2">
              <a:lumMod val="40000"/>
              <a:lumOff val="60000"/>
            </a:schemeClr>
          </a:solidFill>
        </p:spPr>
        <p:txBody>
          <a:bodyPr/>
          <a:lstStyle/>
          <a:p>
            <a:pPr algn="ctr"/>
            <a:r>
              <a:rPr lang="zh-CN" altLang="en-US" sz="3600" dirty="0">
                <a:solidFill>
                  <a:srgbClr val="FF0000"/>
                </a:solidFill>
                <a:latin typeface="黑体" panose="02010609060101010101" pitchFamily="49" charset="-122"/>
                <a:ea typeface="黑体" panose="02010609060101010101" pitchFamily="49" charset="-122"/>
              </a:rPr>
              <a:t>三、现 场 要 点</a:t>
            </a:r>
          </a:p>
        </p:txBody>
      </p:sp>
      <p:sp>
        <p:nvSpPr>
          <p:cNvPr id="2" name="内容占位符 1"/>
          <p:cNvSpPr>
            <a:spLocks noGrp="1"/>
          </p:cNvSpPr>
          <p:nvPr>
            <p:ph idx="1"/>
          </p:nvPr>
        </p:nvSpPr>
        <p:spPr>
          <a:xfrm>
            <a:off x="790113" y="1115716"/>
            <a:ext cx="10635448" cy="5045387"/>
          </a:xfrm>
        </p:spPr>
        <p:txBody>
          <a:bodyPr>
            <a:normAutofit/>
          </a:bodyPr>
          <a:lstStyle/>
          <a:p>
            <a:pPr marL="0" indent="0" fontAlgn="auto">
              <a:lnSpc>
                <a:spcPct val="150000"/>
              </a:lnSpc>
              <a:spcBef>
                <a:spcPts val="600"/>
              </a:spcBef>
              <a:buNone/>
            </a:pPr>
            <a:r>
              <a:rPr lang="zh-CN" altLang="en-US"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（六）生产使用</a:t>
            </a:r>
            <a:endParaRPr lang="en-US" altLang="zh-CN" b="1" dirty="0" smtClean="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marL="0" indent="0">
              <a:lnSpc>
                <a:spcPct val="150000"/>
              </a:lnSpc>
              <a:spcBef>
                <a:spcPts val="600"/>
              </a:spcBef>
              <a:buNone/>
            </a:pPr>
            <a:r>
              <a:rPr lang="en-US" altLang="zh-CN" sz="2400" b="1" dirty="0">
                <a:latin typeface="黑体" panose="02010609060101010101" pitchFamily="49" charset="-122"/>
                <a:ea typeface="黑体" panose="02010609060101010101" pitchFamily="49" charset="-122"/>
                <a:cs typeface="黑体" panose="02010609060101010101" pitchFamily="49" charset="-122"/>
                <a:sym typeface="+mn-ea"/>
              </a:rPr>
              <a:t>1</a:t>
            </a:r>
            <a:r>
              <a:rPr lang="zh-CN" altLang="en-US" sz="2400" b="1" dirty="0" smtClean="0">
                <a:latin typeface="黑体" panose="02010609060101010101" pitchFamily="49" charset="-122"/>
                <a:ea typeface="黑体" panose="02010609060101010101" pitchFamily="49" charset="-122"/>
                <a:cs typeface="黑体" panose="02010609060101010101" pitchFamily="49" charset="-122"/>
                <a:sym typeface="+mn-ea"/>
              </a:rPr>
              <a:t>、制 氮</a:t>
            </a:r>
            <a:endParaRPr lang="en-US" altLang="zh-CN" sz="2400" b="1" dirty="0" smtClean="0">
              <a:latin typeface="黑体" panose="02010609060101010101" pitchFamily="49" charset="-122"/>
              <a:ea typeface="黑体" panose="02010609060101010101" pitchFamily="49" charset="-122"/>
              <a:cs typeface="黑体" panose="02010609060101010101" pitchFamily="49" charset="-122"/>
              <a:sym typeface="+mn-ea"/>
            </a:endParaRPr>
          </a:p>
          <a:p>
            <a:pPr marL="0" indent="0">
              <a:lnSpc>
                <a:spcPct val="150000"/>
              </a:lnSpc>
              <a:spcBef>
                <a:spcPts val="600"/>
              </a:spcBef>
              <a:buNone/>
            </a:pPr>
            <a:r>
              <a:rPr lang="zh-CN" altLang="en-US" sz="2400" b="1" dirty="0" smtClean="0">
                <a:latin typeface="黑体" panose="02010609060101010101" pitchFamily="49" charset="-122"/>
                <a:ea typeface="黑体" panose="02010609060101010101" pitchFamily="49" charset="-122"/>
                <a:cs typeface="黑体" panose="02010609060101010101" pitchFamily="49" charset="-122"/>
              </a:rPr>
              <a:t>  </a:t>
            </a:r>
            <a:r>
              <a:rPr lang="zh-CN" altLang="en-US" sz="2400" b="1" dirty="0" smtClean="0">
                <a:latin typeface="宋体" panose="02010600030101010101" pitchFamily="2" charset="-122"/>
                <a:ea typeface="宋体" panose="02010600030101010101" pitchFamily="2" charset="-122"/>
                <a:cs typeface="黑体" panose="02010609060101010101" pitchFamily="49" charset="-122"/>
              </a:rPr>
              <a:t>小型</a:t>
            </a:r>
            <a:r>
              <a:rPr lang="zh-CN" altLang="en-US" sz="2400" b="1" dirty="0">
                <a:latin typeface="宋体" panose="02010600030101010101" pitchFamily="2" charset="-122"/>
                <a:ea typeface="宋体" panose="02010600030101010101" pitchFamily="2" charset="-122"/>
                <a:cs typeface="黑体" panose="02010609060101010101" pitchFamily="49" charset="-122"/>
              </a:rPr>
              <a:t>吸附制氮</a:t>
            </a:r>
            <a:r>
              <a:rPr lang="zh-CN" altLang="en-US" sz="2400" b="1" dirty="0" smtClean="0">
                <a:latin typeface="宋体" panose="02010600030101010101" pitchFamily="2" charset="-122"/>
                <a:ea typeface="宋体" panose="02010600030101010101" pitchFamily="2" charset="-122"/>
                <a:cs typeface="黑体" panose="02010609060101010101" pitchFamily="49" charset="-122"/>
              </a:rPr>
              <a:t>机组</a:t>
            </a:r>
            <a:endParaRPr lang="en-US" altLang="zh-CN" sz="2400" b="1" dirty="0" smtClean="0">
              <a:latin typeface="宋体" panose="02010600030101010101" pitchFamily="2" charset="-122"/>
              <a:ea typeface="宋体" panose="02010600030101010101" pitchFamily="2" charset="-122"/>
              <a:cs typeface="黑体" panose="02010609060101010101" pitchFamily="49" charset="-122"/>
            </a:endParaRPr>
          </a:p>
          <a:p>
            <a:pPr indent="228600">
              <a:lnSpc>
                <a:spcPct val="150000"/>
              </a:lnSpc>
              <a:spcBef>
                <a:spcPts val="600"/>
              </a:spcBef>
            </a:pPr>
            <a:r>
              <a:rPr lang="zh-CN" altLang="en-US" sz="2400" b="1" dirty="0">
                <a:latin typeface="宋体" panose="02010600030101010101" pitchFamily="2" charset="-122"/>
                <a:ea typeface="宋体" panose="02010600030101010101" pitchFamily="2" charset="-122"/>
                <a:cs typeface="黑体" panose="02010609060101010101" pitchFamily="49" charset="-122"/>
              </a:rPr>
              <a:t>制氮</a:t>
            </a:r>
            <a:r>
              <a:rPr lang="zh-CN" altLang="en-US" sz="2400" b="1" dirty="0" smtClean="0">
                <a:latin typeface="宋体" panose="02010600030101010101" pitchFamily="2" charset="-122"/>
                <a:ea typeface="宋体" panose="02010600030101010101" pitchFamily="2" charset="-122"/>
                <a:cs typeface="黑体" panose="02010609060101010101" pitchFamily="49" charset="-122"/>
              </a:rPr>
              <a:t>机组所在</a:t>
            </a:r>
            <a:r>
              <a:rPr lang="zh-CN" altLang="en-US" sz="2400" b="1" dirty="0" smtClean="0">
                <a:latin typeface="宋体" panose="02010600030101010101" pitchFamily="2" charset="-122"/>
                <a:ea typeface="宋体" panose="02010600030101010101" pitchFamily="2" charset="-122"/>
                <a:cs typeface="黑体" panose="02010609060101010101" pitchFamily="49" charset="-122"/>
                <a:sym typeface="+mn-ea"/>
              </a:rPr>
              <a:t>建筑通风</a:t>
            </a:r>
            <a:endParaRPr lang="en-US" altLang="zh-CN" sz="2400" b="1" dirty="0" smtClean="0">
              <a:latin typeface="宋体" panose="02010600030101010101" pitchFamily="2" charset="-122"/>
              <a:ea typeface="宋体" panose="02010600030101010101" pitchFamily="2" charset="-122"/>
              <a:cs typeface="黑体" panose="02010609060101010101" pitchFamily="49" charset="-122"/>
              <a:sym typeface="+mn-ea"/>
            </a:endParaRPr>
          </a:p>
          <a:p>
            <a:pPr indent="228600">
              <a:lnSpc>
                <a:spcPct val="150000"/>
              </a:lnSpc>
              <a:spcBef>
                <a:spcPts val="600"/>
              </a:spcBef>
            </a:pPr>
            <a:r>
              <a:rPr lang="zh-CN" altLang="en-US" sz="2400" b="1" dirty="0">
                <a:latin typeface="宋体" panose="02010600030101010101" pitchFamily="2" charset="-122"/>
                <a:ea typeface="宋体" panose="02010600030101010101" pitchFamily="2" charset="-122"/>
                <a:cs typeface="黑体" panose="02010609060101010101" pitchFamily="49" charset="-122"/>
                <a:sym typeface="+mn-ea"/>
              </a:rPr>
              <a:t>排放</a:t>
            </a:r>
            <a:endParaRPr lang="en-US" altLang="zh-CN" sz="2400" b="1" dirty="0">
              <a:latin typeface="宋体" panose="02010600030101010101" pitchFamily="2" charset="-122"/>
              <a:ea typeface="宋体" panose="02010600030101010101" pitchFamily="2" charset="-122"/>
              <a:cs typeface="黑体" panose="02010609060101010101" pitchFamily="49" charset="-122"/>
              <a:sym typeface="+mn-ea"/>
            </a:endParaRPr>
          </a:p>
        </p:txBody>
      </p:sp>
    </p:spTree>
    <p:extLst>
      <p:ext uri="{BB962C8B-B14F-4D97-AF65-F5344CB8AC3E}">
        <p14:creationId xmlns:p14="http://schemas.microsoft.com/office/powerpoint/2010/main" val="31768666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ph type="title"/>
          </p:nvPr>
        </p:nvSpPr>
        <p:spPr>
          <a:xfrm>
            <a:off x="0" y="0"/>
            <a:ext cx="12192000" cy="840509"/>
          </a:xfrm>
          <a:solidFill>
            <a:schemeClr val="tx2">
              <a:lumMod val="40000"/>
              <a:lumOff val="60000"/>
            </a:schemeClr>
          </a:solidFill>
        </p:spPr>
        <p:txBody>
          <a:bodyPr/>
          <a:lstStyle/>
          <a:p>
            <a:pPr algn="ctr"/>
            <a:r>
              <a:rPr lang="zh-CN" altLang="en-US" sz="3600" dirty="0">
                <a:solidFill>
                  <a:srgbClr val="FF0000"/>
                </a:solidFill>
                <a:latin typeface="黑体" panose="02010609060101010101" pitchFamily="49" charset="-122"/>
                <a:ea typeface="黑体" panose="02010609060101010101" pitchFamily="49" charset="-122"/>
              </a:rPr>
              <a:t>三、现 场 要 点</a:t>
            </a:r>
          </a:p>
        </p:txBody>
      </p:sp>
      <p:sp>
        <p:nvSpPr>
          <p:cNvPr id="2" name="内容占位符 1"/>
          <p:cNvSpPr>
            <a:spLocks noGrp="1"/>
          </p:cNvSpPr>
          <p:nvPr>
            <p:ph idx="1"/>
          </p:nvPr>
        </p:nvSpPr>
        <p:spPr>
          <a:xfrm>
            <a:off x="719979" y="1097962"/>
            <a:ext cx="10971912" cy="4468337"/>
          </a:xfrm>
        </p:spPr>
        <p:txBody>
          <a:bodyPr>
            <a:normAutofit fontScale="62500" lnSpcReduction="20000"/>
          </a:bodyPr>
          <a:lstStyle/>
          <a:p>
            <a:pPr marL="0" indent="0" fontAlgn="auto">
              <a:lnSpc>
                <a:spcPct val="150000"/>
              </a:lnSpc>
              <a:spcBef>
                <a:spcPts val="600"/>
              </a:spcBef>
              <a:buNone/>
            </a:pPr>
            <a:r>
              <a:rPr lang="en-US" altLang="zh-CN" sz="45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2</a:t>
            </a:r>
            <a:r>
              <a:rPr lang="zh-CN" altLang="en-US" sz="45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、氨分解</a:t>
            </a:r>
            <a:endParaRPr lang="en-US" altLang="zh-CN" sz="45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fontAlgn="auto">
              <a:lnSpc>
                <a:spcPct val="150000"/>
              </a:lnSpc>
              <a:spcBef>
                <a:spcPts val="600"/>
              </a:spcBef>
            </a:pPr>
            <a:r>
              <a:rPr lang="zh-CN" altLang="en-US" sz="3800" b="1" dirty="0" smtClean="0">
                <a:latin typeface="宋体" panose="02010600030101010101" pitchFamily="2" charset="-122"/>
                <a:ea typeface="宋体" panose="02010600030101010101" pitchFamily="2" charset="-122"/>
                <a:cs typeface="黑体" panose="02010609060101010101" pitchFamily="49" charset="-122"/>
              </a:rPr>
              <a:t>液氨</a:t>
            </a:r>
            <a:r>
              <a:rPr lang="zh-CN" altLang="en-US" sz="3800" b="1" dirty="0">
                <a:latin typeface="宋体" panose="02010600030101010101" pitchFamily="2" charset="-122"/>
                <a:ea typeface="宋体" panose="02010600030101010101" pitchFamily="2" charset="-122"/>
                <a:cs typeface="黑体" panose="02010609060101010101" pitchFamily="49" charset="-122"/>
              </a:rPr>
              <a:t>钢瓶应放置在距工作场地至少</a:t>
            </a:r>
            <a:r>
              <a:rPr lang="en-US" altLang="zh-CN" sz="3800" b="1" dirty="0">
                <a:latin typeface="宋体" panose="02010600030101010101" pitchFamily="2" charset="-122"/>
                <a:ea typeface="宋体" panose="02010600030101010101" pitchFamily="2" charset="-122"/>
                <a:cs typeface="黑体" panose="02010609060101010101" pitchFamily="49" charset="-122"/>
              </a:rPr>
              <a:t>5m</a:t>
            </a:r>
            <a:r>
              <a:rPr lang="zh-CN" altLang="en-US" sz="3800" b="1" dirty="0">
                <a:latin typeface="宋体" panose="02010600030101010101" pitchFamily="2" charset="-122"/>
                <a:ea typeface="宋体" panose="02010600030101010101" pitchFamily="2" charset="-122"/>
                <a:cs typeface="黑体" panose="02010609060101010101" pitchFamily="49" charset="-122"/>
              </a:rPr>
              <a:t>以外的地方</a:t>
            </a:r>
            <a:r>
              <a:rPr lang="zh-CN" altLang="en-US" sz="3800" b="1" dirty="0" smtClean="0">
                <a:latin typeface="宋体" panose="02010600030101010101" pitchFamily="2" charset="-122"/>
                <a:ea typeface="宋体" panose="02010600030101010101" pitchFamily="2" charset="-122"/>
                <a:cs typeface="黑体" panose="02010609060101010101" pitchFamily="49" charset="-122"/>
              </a:rPr>
              <a:t>。</a:t>
            </a:r>
            <a:endParaRPr lang="en-US" altLang="zh-CN" sz="3800" b="1" dirty="0" smtClean="0">
              <a:latin typeface="宋体" panose="02010600030101010101" pitchFamily="2" charset="-122"/>
              <a:ea typeface="宋体" panose="02010600030101010101" pitchFamily="2" charset="-122"/>
              <a:cs typeface="黑体" panose="02010609060101010101" pitchFamily="49" charset="-122"/>
            </a:endParaRPr>
          </a:p>
          <a:p>
            <a:pPr fontAlgn="auto">
              <a:lnSpc>
                <a:spcPct val="170000"/>
              </a:lnSpc>
              <a:spcBef>
                <a:spcPts val="600"/>
              </a:spcBef>
            </a:pPr>
            <a:r>
              <a:rPr lang="zh-CN" altLang="en-US" sz="3800" b="1" dirty="0" smtClean="0">
                <a:latin typeface="宋体" panose="02010600030101010101" pitchFamily="2" charset="-122"/>
                <a:ea typeface="宋体" panose="02010600030101010101" pitchFamily="2" charset="-122"/>
                <a:cs typeface="黑体" panose="02010609060101010101" pitchFamily="49" charset="-122"/>
              </a:rPr>
              <a:t>液氨</a:t>
            </a:r>
            <a:r>
              <a:rPr lang="zh-CN" altLang="en-US" sz="3800" b="1" dirty="0">
                <a:latin typeface="宋体" panose="02010600030101010101" pitchFamily="2" charset="-122"/>
                <a:ea typeface="宋体" panose="02010600030101010101" pitchFamily="2" charset="-122"/>
                <a:cs typeface="黑体" panose="02010609060101010101" pitchFamily="49" charset="-122"/>
              </a:rPr>
              <a:t>储罐周围应设置围堰，并在围堰的不同方位上设置不少于</a:t>
            </a:r>
            <a:r>
              <a:rPr lang="en-US" altLang="zh-CN" sz="3800" b="1" dirty="0">
                <a:latin typeface="宋体" panose="02010600030101010101" pitchFamily="2" charset="-122"/>
                <a:ea typeface="宋体" panose="02010600030101010101" pitchFamily="2" charset="-122"/>
                <a:cs typeface="黑体" panose="02010609060101010101" pitchFamily="49" charset="-122"/>
              </a:rPr>
              <a:t>2</a:t>
            </a:r>
            <a:r>
              <a:rPr lang="zh-CN" altLang="en-US" sz="3800" b="1" dirty="0">
                <a:latin typeface="宋体" panose="02010600030101010101" pitchFamily="2" charset="-122"/>
                <a:ea typeface="宋体" panose="02010600030101010101" pitchFamily="2" charset="-122"/>
                <a:cs typeface="黑体" panose="02010609060101010101" pitchFamily="49" charset="-122"/>
              </a:rPr>
              <a:t>处越堤人行踏步或坡道</a:t>
            </a:r>
            <a:r>
              <a:rPr lang="zh-CN" altLang="en-US" sz="3800" b="1" dirty="0" smtClean="0">
                <a:latin typeface="宋体" panose="02010600030101010101" pitchFamily="2" charset="-122"/>
                <a:ea typeface="宋体" panose="02010600030101010101" pitchFamily="2" charset="-122"/>
                <a:cs typeface="黑体" panose="02010609060101010101" pitchFamily="49" charset="-122"/>
              </a:rPr>
              <a:t>。</a:t>
            </a:r>
            <a:endParaRPr lang="en-US" altLang="zh-CN" sz="3800" b="1" dirty="0" smtClean="0">
              <a:latin typeface="宋体" panose="02010600030101010101" pitchFamily="2" charset="-122"/>
              <a:ea typeface="宋体" panose="02010600030101010101" pitchFamily="2" charset="-122"/>
              <a:cs typeface="黑体" panose="02010609060101010101" pitchFamily="49" charset="-122"/>
            </a:endParaRPr>
          </a:p>
          <a:p>
            <a:pPr fontAlgn="auto">
              <a:lnSpc>
                <a:spcPct val="170000"/>
              </a:lnSpc>
              <a:spcBef>
                <a:spcPts val="600"/>
              </a:spcBef>
            </a:pPr>
            <a:r>
              <a:rPr lang="zh-CN" altLang="en-US" sz="3800" b="1" dirty="0" smtClean="0">
                <a:latin typeface="宋体" panose="02010600030101010101" pitchFamily="2" charset="-122"/>
                <a:ea typeface="宋体" panose="02010600030101010101" pitchFamily="2" charset="-122"/>
                <a:cs typeface="黑体" panose="02010609060101010101" pitchFamily="49" charset="-122"/>
              </a:rPr>
              <a:t>氨罐、液氨</a:t>
            </a:r>
            <a:r>
              <a:rPr lang="zh-CN" altLang="en-US" sz="3800" b="1" dirty="0">
                <a:latin typeface="宋体" panose="02010600030101010101" pitchFamily="2" charset="-122"/>
                <a:ea typeface="宋体" panose="02010600030101010101" pitchFamily="2" charset="-122"/>
                <a:cs typeface="黑体" panose="02010609060101010101" pitchFamily="49" charset="-122"/>
              </a:rPr>
              <a:t>钢瓶</a:t>
            </a:r>
            <a:r>
              <a:rPr lang="zh-CN" altLang="en-US" sz="3800" b="1" dirty="0" smtClean="0">
                <a:latin typeface="宋体" panose="02010600030101010101" pitchFamily="2" charset="-122"/>
                <a:ea typeface="宋体" panose="02010600030101010101" pitchFamily="2" charset="-122"/>
                <a:cs typeface="黑体" panose="02010609060101010101" pitchFamily="49" charset="-122"/>
              </a:rPr>
              <a:t>应</a:t>
            </a:r>
            <a:r>
              <a:rPr lang="zh-CN" altLang="en-US" sz="3800" b="1" dirty="0">
                <a:latin typeface="宋体" panose="02010600030101010101" pitchFamily="2" charset="-122"/>
                <a:ea typeface="宋体" panose="02010600030101010101" pitchFamily="2" charset="-122"/>
                <a:cs typeface="黑体" panose="02010609060101010101" pitchFamily="49" charset="-122"/>
              </a:rPr>
              <a:t>设置防晒设施和水喷</a:t>
            </a:r>
            <a:r>
              <a:rPr lang="zh-CN" altLang="en-US" sz="3800" b="1" dirty="0" smtClean="0">
                <a:latin typeface="宋体" panose="02010600030101010101" pitchFamily="2" charset="-122"/>
                <a:ea typeface="宋体" panose="02010600030101010101" pitchFamily="2" charset="-122"/>
                <a:cs typeface="黑体" panose="02010609060101010101" pitchFamily="49" charset="-122"/>
              </a:rPr>
              <a:t>淋。</a:t>
            </a:r>
            <a:endParaRPr lang="en-US" altLang="zh-CN" sz="3800" b="1" dirty="0" smtClean="0">
              <a:latin typeface="宋体" panose="02010600030101010101" pitchFamily="2" charset="-122"/>
              <a:ea typeface="宋体" panose="02010600030101010101" pitchFamily="2" charset="-122"/>
              <a:cs typeface="黑体" panose="02010609060101010101" pitchFamily="49" charset="-122"/>
            </a:endParaRPr>
          </a:p>
          <a:p>
            <a:pPr fontAlgn="auto">
              <a:lnSpc>
                <a:spcPct val="170000"/>
              </a:lnSpc>
              <a:spcBef>
                <a:spcPts val="600"/>
              </a:spcBef>
            </a:pPr>
            <a:r>
              <a:rPr lang="zh-CN" altLang="en-US" sz="3800" b="1" dirty="0" smtClean="0">
                <a:latin typeface="宋体" panose="02010600030101010101" pitchFamily="2" charset="-122"/>
                <a:ea typeface="宋体" panose="02010600030101010101" pitchFamily="2" charset="-122"/>
                <a:cs typeface="黑体" panose="02010609060101010101" pitchFamily="49" charset="-122"/>
              </a:rPr>
              <a:t>温度</a:t>
            </a:r>
            <a:r>
              <a:rPr lang="zh-CN" altLang="en-US" sz="3800" b="1" dirty="0">
                <a:latin typeface="宋体" panose="02010600030101010101" pitchFamily="2" charset="-122"/>
                <a:ea typeface="宋体" panose="02010600030101010101" pitchFamily="2" charset="-122"/>
                <a:cs typeface="黑体" panose="02010609060101010101" pitchFamily="49" charset="-122"/>
              </a:rPr>
              <a:t>、</a:t>
            </a:r>
            <a:r>
              <a:rPr lang="zh-CN" altLang="en-US" sz="3800" b="1" dirty="0" smtClean="0">
                <a:latin typeface="宋体" panose="02010600030101010101" pitchFamily="2" charset="-122"/>
                <a:ea typeface="宋体" panose="02010600030101010101" pitchFamily="2" charset="-122"/>
                <a:cs typeface="黑体" panose="02010609060101010101" pitchFamily="49" charset="-122"/>
              </a:rPr>
              <a:t>压力与</a:t>
            </a:r>
            <a:r>
              <a:rPr lang="zh-CN" altLang="en-US" sz="3800" b="1" dirty="0">
                <a:latin typeface="宋体" panose="02010600030101010101" pitchFamily="2" charset="-122"/>
                <a:ea typeface="宋体" panose="02010600030101010101" pitchFamily="2" charset="-122"/>
                <a:cs typeface="黑体" panose="02010609060101010101" pitchFamily="49" charset="-122"/>
              </a:rPr>
              <a:t>进</a:t>
            </a:r>
            <a:r>
              <a:rPr lang="zh-CN" altLang="en-US" sz="3800" b="1" dirty="0" smtClean="0">
                <a:latin typeface="宋体" panose="02010600030101010101" pitchFamily="2" charset="-122"/>
                <a:ea typeface="宋体" panose="02010600030101010101" pitchFamily="2" charset="-122"/>
                <a:cs typeface="黑体" panose="02010609060101010101" pitchFamily="49" charset="-122"/>
              </a:rPr>
              <a:t>氨量联锁，与</a:t>
            </a:r>
            <a:r>
              <a:rPr lang="zh-CN" altLang="en-US" sz="3800" b="1" dirty="0">
                <a:latin typeface="宋体" panose="02010600030101010101" pitchFamily="2" charset="-122"/>
                <a:ea typeface="宋体" panose="02010600030101010101" pitchFamily="2" charset="-122"/>
                <a:cs typeface="黑体" panose="02010609060101010101" pitchFamily="49" charset="-122"/>
              </a:rPr>
              <a:t>使用</a:t>
            </a:r>
            <a:r>
              <a:rPr lang="zh-CN" altLang="en-US" sz="3800" b="1" dirty="0" smtClean="0">
                <a:latin typeface="宋体" panose="02010600030101010101" pitchFamily="2" charset="-122"/>
                <a:ea typeface="宋体" panose="02010600030101010101" pitchFamily="2" charset="-122"/>
                <a:cs typeface="黑体" panose="02010609060101010101" pitchFamily="49" charset="-122"/>
              </a:rPr>
              <a:t>设备连接、</a:t>
            </a:r>
            <a:r>
              <a:rPr lang="zh-CN" altLang="en-US" sz="3800" b="1" dirty="0">
                <a:latin typeface="宋体" panose="02010600030101010101" pitchFamily="2" charset="-122"/>
                <a:ea typeface="宋体" panose="02010600030101010101" pitchFamily="2" charset="-122"/>
                <a:cs typeface="黑体" panose="02010609060101010101" pitchFamily="49" charset="-122"/>
              </a:rPr>
              <a:t>氢气放空管道</a:t>
            </a:r>
            <a:r>
              <a:rPr lang="zh-CN" altLang="en-US" sz="3800" b="1" dirty="0" smtClean="0">
                <a:latin typeface="宋体" panose="02010600030101010101" pitchFamily="2" charset="-122"/>
                <a:ea typeface="宋体" panose="02010600030101010101" pitchFamily="2" charset="-122"/>
                <a:cs typeface="黑体" panose="02010609060101010101" pitchFamily="49" charset="-122"/>
              </a:rPr>
              <a:t>上设置阻火器。</a:t>
            </a:r>
            <a:endParaRPr lang="en-US" altLang="zh-CN" sz="3800" b="1" dirty="0" smtClean="0">
              <a:latin typeface="宋体" panose="02010600030101010101" pitchFamily="2" charset="-122"/>
              <a:ea typeface="宋体" panose="02010600030101010101" pitchFamily="2" charset="-122"/>
              <a:cs typeface="黑体" panose="02010609060101010101" pitchFamily="49" charset="-122"/>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ph type="title"/>
          </p:nvPr>
        </p:nvSpPr>
        <p:spPr>
          <a:xfrm>
            <a:off x="0" y="0"/>
            <a:ext cx="12192000" cy="736847"/>
          </a:xfrm>
          <a:solidFill>
            <a:schemeClr val="tx2">
              <a:lumMod val="40000"/>
              <a:lumOff val="60000"/>
            </a:schemeClr>
          </a:solidFill>
        </p:spPr>
        <p:txBody>
          <a:bodyPr/>
          <a:lstStyle/>
          <a:p>
            <a:pPr algn="ctr"/>
            <a:r>
              <a:rPr lang="zh-CN" altLang="en-US" sz="3600" dirty="0">
                <a:solidFill>
                  <a:srgbClr val="FF0000"/>
                </a:solidFill>
                <a:latin typeface="黑体" panose="02010609060101010101" pitchFamily="49" charset="-122"/>
                <a:ea typeface="黑体" panose="02010609060101010101" pitchFamily="49" charset="-122"/>
              </a:rPr>
              <a:t>三、现 场 要 点</a:t>
            </a:r>
          </a:p>
        </p:txBody>
      </p:sp>
      <p:sp>
        <p:nvSpPr>
          <p:cNvPr id="2" name="内容占位符 1"/>
          <p:cNvSpPr>
            <a:spLocks noGrp="1"/>
          </p:cNvSpPr>
          <p:nvPr>
            <p:ph idx="1"/>
          </p:nvPr>
        </p:nvSpPr>
        <p:spPr>
          <a:xfrm>
            <a:off x="640080" y="840509"/>
            <a:ext cx="11149466" cy="5832629"/>
          </a:xfrm>
        </p:spPr>
        <p:txBody>
          <a:bodyPr>
            <a:normAutofit fontScale="32500" lnSpcReduction="20000"/>
          </a:bodyPr>
          <a:lstStyle/>
          <a:p>
            <a:pPr marL="0" indent="0" fontAlgn="auto">
              <a:lnSpc>
                <a:spcPct val="150000"/>
              </a:lnSpc>
              <a:spcBef>
                <a:spcPts val="600"/>
              </a:spcBef>
              <a:buNone/>
            </a:pPr>
            <a:r>
              <a:rPr lang="en-US" altLang="zh-CN" sz="8000" b="1" dirty="0">
                <a:solidFill>
                  <a:srgbClr val="FF0000"/>
                </a:solidFill>
                <a:latin typeface="黑体" panose="02010609060101010101" pitchFamily="49" charset="-122"/>
                <a:ea typeface="黑体" panose="02010609060101010101" pitchFamily="49" charset="-122"/>
                <a:cs typeface="黑体" panose="02010609060101010101" pitchFamily="49" charset="-122"/>
              </a:rPr>
              <a:t>2</a:t>
            </a:r>
            <a:r>
              <a:rPr lang="zh-CN" altLang="en-US" sz="8000" b="1" dirty="0">
                <a:solidFill>
                  <a:srgbClr val="FF0000"/>
                </a:solidFill>
                <a:latin typeface="黑体" panose="02010609060101010101" pitchFamily="49" charset="-122"/>
                <a:ea typeface="黑体" panose="02010609060101010101" pitchFamily="49" charset="-122"/>
                <a:cs typeface="黑体" panose="02010609060101010101" pitchFamily="49" charset="-122"/>
              </a:rPr>
              <a:t>、氨</a:t>
            </a:r>
            <a:r>
              <a:rPr lang="zh-CN" altLang="en-US" sz="80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分解</a:t>
            </a:r>
            <a:endParaRPr lang="en-US" altLang="zh-CN" sz="80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fontAlgn="auto">
              <a:lnSpc>
                <a:spcPct val="150000"/>
              </a:lnSpc>
              <a:spcBef>
                <a:spcPts val="600"/>
              </a:spcBef>
            </a:pPr>
            <a:r>
              <a:rPr lang="zh-CN" altLang="en-US" sz="7400" b="1" dirty="0" smtClean="0">
                <a:latin typeface="宋体" panose="02010600030101010101" pitchFamily="2" charset="-122"/>
                <a:ea typeface="宋体" panose="02010600030101010101" pitchFamily="2" charset="-122"/>
                <a:cs typeface="黑体" panose="02010609060101010101" pitchFamily="49" charset="-122"/>
              </a:rPr>
              <a:t>放空管</a:t>
            </a:r>
            <a:r>
              <a:rPr lang="zh-CN" altLang="en-US" sz="7400" b="1" dirty="0">
                <a:latin typeface="宋体" panose="02010600030101010101" pitchFamily="2" charset="-122"/>
                <a:ea typeface="宋体" panose="02010600030101010101" pitchFamily="2" charset="-122"/>
                <a:cs typeface="黑体" panose="02010609060101010101" pitchFamily="49" charset="-122"/>
              </a:rPr>
              <a:t>应引至室外，管口高出屋面</a:t>
            </a:r>
            <a:r>
              <a:rPr lang="en-US" altLang="zh-CN" sz="7400" b="1" dirty="0">
                <a:latin typeface="宋体" panose="02010600030101010101" pitchFamily="2" charset="-122"/>
                <a:ea typeface="宋体" panose="02010600030101010101" pitchFamily="2" charset="-122"/>
                <a:cs typeface="黑体" panose="02010609060101010101" pitchFamily="49" charset="-122"/>
              </a:rPr>
              <a:t>2m</a:t>
            </a:r>
            <a:r>
              <a:rPr lang="zh-CN" altLang="en-US" sz="7400" b="1" dirty="0" smtClean="0">
                <a:latin typeface="宋体" panose="02010600030101010101" pitchFamily="2" charset="-122"/>
                <a:ea typeface="宋体" panose="02010600030101010101" pitchFamily="2" charset="-122"/>
                <a:cs typeface="黑体" panose="02010609060101010101" pitchFamily="49" charset="-122"/>
              </a:rPr>
              <a:t>，设</a:t>
            </a:r>
            <a:r>
              <a:rPr lang="zh-CN" altLang="en-US" sz="7400" b="1" dirty="0">
                <a:latin typeface="宋体" panose="02010600030101010101" pitchFamily="2" charset="-122"/>
                <a:ea typeface="宋体" panose="02010600030101010101" pitchFamily="2" charset="-122"/>
                <a:cs typeface="黑体" panose="02010609060101010101" pitchFamily="49" charset="-122"/>
              </a:rPr>
              <a:t>防雷接地、防雨水进入措施</a:t>
            </a:r>
            <a:r>
              <a:rPr lang="zh-CN" altLang="en-US" sz="7400" b="1" dirty="0" smtClean="0">
                <a:latin typeface="宋体" panose="02010600030101010101" pitchFamily="2" charset="-122"/>
                <a:ea typeface="宋体" panose="02010600030101010101" pitchFamily="2" charset="-122"/>
                <a:cs typeface="黑体" panose="02010609060101010101" pitchFamily="49" charset="-122"/>
              </a:rPr>
              <a:t>。</a:t>
            </a:r>
            <a:endParaRPr lang="en-US" altLang="zh-CN" sz="7400" b="1" dirty="0" smtClean="0">
              <a:latin typeface="宋体" panose="02010600030101010101" pitchFamily="2" charset="-122"/>
              <a:ea typeface="宋体" panose="02010600030101010101" pitchFamily="2" charset="-122"/>
              <a:cs typeface="黑体" panose="02010609060101010101" pitchFamily="49" charset="-122"/>
            </a:endParaRPr>
          </a:p>
          <a:p>
            <a:pPr fontAlgn="auto">
              <a:lnSpc>
                <a:spcPct val="170000"/>
              </a:lnSpc>
              <a:spcBef>
                <a:spcPts val="600"/>
              </a:spcBef>
            </a:pPr>
            <a:r>
              <a:rPr lang="zh-CN" altLang="en-US" sz="7400" b="1" dirty="0" smtClean="0">
                <a:latin typeface="宋体" panose="02010600030101010101" pitchFamily="2" charset="-122"/>
                <a:ea typeface="宋体" panose="02010600030101010101" pitchFamily="2" charset="-122"/>
                <a:cs typeface="黑体" panose="02010609060101010101" pitchFamily="49" charset="-122"/>
              </a:rPr>
              <a:t>氮气不得在</a:t>
            </a:r>
            <a:r>
              <a:rPr lang="zh-CN" altLang="en-US" sz="7400" b="1" dirty="0">
                <a:latin typeface="宋体" panose="02010600030101010101" pitchFamily="2" charset="-122"/>
                <a:ea typeface="宋体" panose="02010600030101010101" pitchFamily="2" charset="-122"/>
                <a:cs typeface="黑体" panose="02010609060101010101" pitchFamily="49" charset="-122"/>
              </a:rPr>
              <a:t>封闭或</a:t>
            </a:r>
            <a:r>
              <a:rPr lang="zh-CN" altLang="en-US" sz="7400" b="1" dirty="0" smtClean="0">
                <a:latin typeface="宋体" panose="02010600030101010101" pitchFamily="2" charset="-122"/>
                <a:ea typeface="宋体" panose="02010600030101010101" pitchFamily="2" charset="-122"/>
                <a:cs typeface="黑体" panose="02010609060101010101" pitchFamily="49" charset="-122"/>
              </a:rPr>
              <a:t>半封闭厂房内</a:t>
            </a:r>
            <a:r>
              <a:rPr lang="zh-CN" altLang="en-US" sz="7400" b="1" dirty="0">
                <a:latin typeface="宋体" panose="02010600030101010101" pitchFamily="2" charset="-122"/>
                <a:ea typeface="宋体" panose="02010600030101010101" pitchFamily="2" charset="-122"/>
                <a:cs typeface="黑体" panose="02010609060101010101" pitchFamily="49" charset="-122"/>
              </a:rPr>
              <a:t>直接</a:t>
            </a:r>
            <a:r>
              <a:rPr lang="zh-CN" altLang="en-US" sz="7400" b="1" dirty="0" smtClean="0">
                <a:latin typeface="宋体" panose="02010600030101010101" pitchFamily="2" charset="-122"/>
                <a:ea typeface="宋体" panose="02010600030101010101" pitchFamily="2" charset="-122"/>
                <a:cs typeface="黑体" panose="02010609060101010101" pitchFamily="49" charset="-122"/>
              </a:rPr>
              <a:t>排放</a:t>
            </a:r>
            <a:r>
              <a:rPr lang="zh-CN" altLang="en-US" sz="7400" b="1" dirty="0">
                <a:latin typeface="宋体" panose="02010600030101010101" pitchFamily="2" charset="-122"/>
                <a:ea typeface="宋体" panose="02010600030101010101" pitchFamily="2" charset="-122"/>
                <a:cs typeface="黑体" panose="02010609060101010101" pitchFamily="49" charset="-122"/>
              </a:rPr>
              <a:t>，</a:t>
            </a:r>
            <a:r>
              <a:rPr lang="zh-CN" altLang="en-US" sz="7400" b="1" dirty="0" smtClean="0">
                <a:latin typeface="宋体" panose="02010600030101010101" pitchFamily="2" charset="-122"/>
                <a:ea typeface="宋体" panose="02010600030101010101" pitchFamily="2" charset="-122"/>
                <a:cs typeface="黑体" panose="02010609060101010101" pitchFamily="49" charset="-122"/>
              </a:rPr>
              <a:t>应引</a:t>
            </a:r>
            <a:r>
              <a:rPr lang="zh-CN" altLang="en-US" sz="7400" b="1" dirty="0">
                <a:latin typeface="宋体" panose="02010600030101010101" pitchFamily="2" charset="-122"/>
                <a:ea typeface="宋体" panose="02010600030101010101" pitchFamily="2" charset="-122"/>
                <a:cs typeface="黑体" panose="02010609060101010101" pitchFamily="49" charset="-122"/>
              </a:rPr>
              <a:t>至</a:t>
            </a:r>
            <a:r>
              <a:rPr lang="zh-CN" altLang="en-US" sz="7400" b="1" dirty="0" smtClean="0">
                <a:latin typeface="宋体" panose="02010600030101010101" pitchFamily="2" charset="-122"/>
                <a:ea typeface="宋体" panose="02010600030101010101" pitchFamily="2" charset="-122"/>
                <a:cs typeface="黑体" panose="02010609060101010101" pitchFamily="49" charset="-122"/>
              </a:rPr>
              <a:t>室外。</a:t>
            </a:r>
            <a:endParaRPr lang="en-US" altLang="zh-CN" sz="7400" b="1" dirty="0" smtClean="0">
              <a:latin typeface="宋体" panose="02010600030101010101" pitchFamily="2" charset="-122"/>
              <a:ea typeface="宋体" panose="02010600030101010101" pitchFamily="2" charset="-122"/>
              <a:cs typeface="黑体" panose="02010609060101010101" pitchFamily="49" charset="-122"/>
            </a:endParaRPr>
          </a:p>
          <a:p>
            <a:pPr fontAlgn="auto">
              <a:lnSpc>
                <a:spcPct val="170000"/>
              </a:lnSpc>
              <a:spcBef>
                <a:spcPts val="600"/>
              </a:spcBef>
            </a:pPr>
            <a:r>
              <a:rPr lang="zh-CN" altLang="en-US" sz="7400" b="1" dirty="0" smtClean="0">
                <a:latin typeface="宋体" panose="02010600030101010101" pitchFamily="2" charset="-122"/>
                <a:ea typeface="宋体" panose="02010600030101010101" pitchFamily="2" charset="-122"/>
                <a:cs typeface="黑体" panose="02010609060101010101" pitchFamily="49" charset="-122"/>
              </a:rPr>
              <a:t>设备、管道应进行</a:t>
            </a:r>
            <a:r>
              <a:rPr lang="zh-CN" altLang="en-US" sz="7400" b="1" dirty="0">
                <a:latin typeface="宋体" panose="02010600030101010101" pitchFamily="2" charset="-122"/>
                <a:ea typeface="宋体" panose="02010600030101010101" pitchFamily="2" charset="-122"/>
                <a:cs typeface="黑体" panose="02010609060101010101" pitchFamily="49" charset="-122"/>
              </a:rPr>
              <a:t>静电</a:t>
            </a:r>
            <a:r>
              <a:rPr lang="zh-CN" altLang="en-US" sz="7400" b="1" dirty="0" smtClean="0">
                <a:latin typeface="宋体" panose="02010600030101010101" pitchFamily="2" charset="-122"/>
                <a:ea typeface="宋体" panose="02010600030101010101" pitchFamily="2" charset="-122"/>
                <a:cs typeface="黑体" panose="02010609060101010101" pitchFamily="49" charset="-122"/>
              </a:rPr>
              <a:t>跨接、接地。</a:t>
            </a:r>
            <a:endParaRPr lang="en-US" altLang="zh-CN" sz="7400" b="1" dirty="0" smtClean="0">
              <a:latin typeface="宋体" panose="02010600030101010101" pitchFamily="2" charset="-122"/>
              <a:ea typeface="宋体" panose="02010600030101010101" pitchFamily="2" charset="-122"/>
              <a:cs typeface="黑体" panose="02010609060101010101" pitchFamily="49" charset="-122"/>
            </a:endParaRPr>
          </a:p>
          <a:p>
            <a:pPr fontAlgn="auto">
              <a:lnSpc>
                <a:spcPct val="170000"/>
              </a:lnSpc>
              <a:spcBef>
                <a:spcPts val="600"/>
              </a:spcBef>
            </a:pPr>
            <a:r>
              <a:rPr lang="zh-CN" altLang="en-US" sz="7400" b="1" dirty="0" smtClean="0">
                <a:latin typeface="宋体" panose="02010600030101010101" pitchFamily="2" charset="-122"/>
                <a:ea typeface="宋体" panose="02010600030101010101" pitchFamily="2" charset="-122"/>
                <a:cs typeface="黑体" panose="02010609060101010101" pitchFamily="49" charset="-122"/>
              </a:rPr>
              <a:t>可燃、有毒气体</a:t>
            </a:r>
            <a:r>
              <a:rPr lang="zh-CN" altLang="en-US" sz="7400" b="1" dirty="0">
                <a:latin typeface="宋体" panose="02010600030101010101" pitchFamily="2" charset="-122"/>
                <a:ea typeface="宋体" panose="02010600030101010101" pitchFamily="2" charset="-122"/>
                <a:cs typeface="黑体" panose="02010609060101010101" pitchFamily="49" charset="-122"/>
              </a:rPr>
              <a:t>检测报警装置、防雷防静电装置、防爆</a:t>
            </a:r>
            <a:r>
              <a:rPr lang="zh-CN" altLang="en-US" sz="7400" b="1" dirty="0" smtClean="0">
                <a:latin typeface="宋体" panose="02010600030101010101" pitchFamily="2" charset="-122"/>
                <a:ea typeface="宋体" panose="02010600030101010101" pitchFamily="2" charset="-122"/>
                <a:cs typeface="黑体" panose="02010609060101010101" pitchFamily="49" charset="-122"/>
              </a:rPr>
              <a:t>电气、冲</a:t>
            </a:r>
            <a:r>
              <a:rPr lang="zh-CN" altLang="en-US" sz="7400" b="1" dirty="0">
                <a:latin typeface="宋体" panose="02010600030101010101" pitchFamily="2" charset="-122"/>
                <a:ea typeface="宋体" panose="02010600030101010101" pitchFamily="2" charset="-122"/>
                <a:cs typeface="黑体" panose="02010609060101010101" pitchFamily="49" charset="-122"/>
              </a:rPr>
              <a:t>淋器、洗眼器</a:t>
            </a:r>
            <a:r>
              <a:rPr lang="zh-CN" altLang="en-US" sz="7400" b="1" dirty="0" smtClean="0">
                <a:latin typeface="宋体" panose="02010600030101010101" pitchFamily="2" charset="-122"/>
                <a:ea typeface="宋体" panose="02010600030101010101" pitchFamily="2" charset="-122"/>
                <a:cs typeface="黑体" panose="02010609060101010101" pitchFamily="49" charset="-122"/>
              </a:rPr>
              <a:t>等。</a:t>
            </a:r>
            <a:endParaRPr lang="en-US" altLang="zh-CN" sz="7400" b="1" dirty="0" smtClean="0">
              <a:latin typeface="宋体" panose="02010600030101010101" pitchFamily="2" charset="-122"/>
              <a:ea typeface="宋体" panose="02010600030101010101" pitchFamily="2" charset="-122"/>
              <a:cs typeface="黑体" panose="02010609060101010101" pitchFamily="49" charset="-122"/>
            </a:endParaRPr>
          </a:p>
          <a:p>
            <a:pPr fontAlgn="auto">
              <a:lnSpc>
                <a:spcPct val="170000"/>
              </a:lnSpc>
              <a:spcBef>
                <a:spcPts val="600"/>
              </a:spcBef>
            </a:pPr>
            <a:r>
              <a:rPr lang="zh-CN" altLang="en-US" sz="7400" b="1" dirty="0" smtClean="0">
                <a:latin typeface="宋体" panose="02010600030101010101" pitchFamily="2" charset="-122"/>
                <a:ea typeface="宋体" panose="02010600030101010101" pitchFamily="2" charset="-122"/>
                <a:cs typeface="黑体" panose="02010609060101010101" pitchFamily="49" charset="-122"/>
              </a:rPr>
              <a:t>显著位置设置风向标。</a:t>
            </a:r>
            <a:endParaRPr lang="en-US" altLang="zh-CN" sz="7400" b="1" dirty="0" smtClean="0">
              <a:latin typeface="宋体" panose="02010600030101010101" pitchFamily="2" charset="-122"/>
              <a:ea typeface="宋体" panose="02010600030101010101" pitchFamily="2" charset="-122"/>
              <a:cs typeface="黑体" panose="02010609060101010101" pitchFamily="49" charset="-122"/>
            </a:endParaRPr>
          </a:p>
          <a:p>
            <a:pPr fontAlgn="auto">
              <a:lnSpc>
                <a:spcPct val="170000"/>
              </a:lnSpc>
              <a:spcBef>
                <a:spcPts val="600"/>
              </a:spcBef>
            </a:pPr>
            <a:r>
              <a:rPr lang="zh-CN" altLang="en-US" sz="7400" b="1" dirty="0" smtClean="0">
                <a:latin typeface="宋体" panose="02010600030101010101" pitchFamily="2" charset="-122"/>
                <a:ea typeface="宋体" panose="02010600030101010101" pitchFamily="2" charset="-122"/>
                <a:cs typeface="黑体" panose="02010609060101010101" pitchFamily="49" charset="-122"/>
              </a:rPr>
              <a:t>至少配备</a:t>
            </a:r>
            <a:r>
              <a:rPr lang="zh-CN" altLang="en-US" sz="7400" b="1" dirty="0">
                <a:latin typeface="宋体" panose="02010600030101010101" pitchFamily="2" charset="-122"/>
                <a:ea typeface="宋体" panose="02010600030101010101" pitchFamily="2" charset="-122"/>
                <a:cs typeface="黑体" panose="02010609060101010101" pitchFamily="49" charset="-122"/>
              </a:rPr>
              <a:t>两套正压式空气</a:t>
            </a:r>
            <a:r>
              <a:rPr lang="zh-CN" altLang="en-US" sz="7400" b="1" dirty="0" smtClean="0">
                <a:latin typeface="宋体" panose="02010600030101010101" pitchFamily="2" charset="-122"/>
                <a:ea typeface="宋体" panose="02010600030101010101" pitchFamily="2" charset="-122"/>
                <a:cs typeface="黑体" panose="02010609060101010101" pitchFamily="49" charset="-122"/>
              </a:rPr>
              <a:t>呼吸器和重型</a:t>
            </a:r>
            <a:r>
              <a:rPr lang="zh-CN" altLang="en-US" sz="7400" b="1" dirty="0">
                <a:latin typeface="宋体" panose="02010600030101010101" pitchFamily="2" charset="-122"/>
                <a:ea typeface="宋体" panose="02010600030101010101" pitchFamily="2" charset="-122"/>
                <a:cs typeface="黑体" panose="02010609060101010101" pitchFamily="49" charset="-122"/>
              </a:rPr>
              <a:t>防护</a:t>
            </a:r>
            <a:r>
              <a:rPr lang="zh-CN" altLang="en-US" sz="7400" b="1" dirty="0" smtClean="0">
                <a:latin typeface="宋体" panose="02010600030101010101" pitchFamily="2" charset="-122"/>
                <a:ea typeface="宋体" panose="02010600030101010101" pitchFamily="2" charset="-122"/>
                <a:cs typeface="黑体" panose="02010609060101010101" pitchFamily="49" charset="-122"/>
              </a:rPr>
              <a:t>服、化学</a:t>
            </a:r>
            <a:r>
              <a:rPr lang="zh-CN" altLang="en-US" sz="7400" b="1" dirty="0">
                <a:latin typeface="宋体" panose="02010600030101010101" pitchFamily="2" charset="-122"/>
                <a:ea typeface="宋体" panose="02010600030101010101" pitchFamily="2" charset="-122"/>
                <a:cs typeface="黑体" panose="02010609060101010101" pitchFamily="49" charset="-122"/>
              </a:rPr>
              <a:t>安全防护眼镜等防护</a:t>
            </a:r>
            <a:r>
              <a:rPr lang="zh-CN" altLang="en-US" sz="7400" b="1" dirty="0" smtClean="0">
                <a:latin typeface="宋体" panose="02010600030101010101" pitchFamily="2" charset="-122"/>
                <a:ea typeface="宋体" panose="02010600030101010101" pitchFamily="2" charset="-122"/>
                <a:cs typeface="黑体" panose="02010609060101010101" pitchFamily="49" charset="-122"/>
              </a:rPr>
              <a:t>器具</a:t>
            </a:r>
            <a:endParaRPr lang="en-US" altLang="zh-CN" sz="7400" b="1" dirty="0" smtClean="0">
              <a:latin typeface="宋体" panose="02010600030101010101" pitchFamily="2" charset="-122"/>
              <a:ea typeface="宋体" panose="02010600030101010101" pitchFamily="2" charset="-122"/>
              <a:cs typeface="黑体" panose="02010609060101010101" pitchFamily="49" charset="-122"/>
            </a:endParaRPr>
          </a:p>
          <a:p>
            <a:pPr fontAlgn="auto">
              <a:lnSpc>
                <a:spcPct val="170000"/>
              </a:lnSpc>
              <a:spcBef>
                <a:spcPts val="600"/>
              </a:spcBef>
            </a:pPr>
            <a:r>
              <a:rPr lang="zh-CN" altLang="en-US" sz="7400" b="1" dirty="0" smtClean="0">
                <a:latin typeface="宋体" panose="02010600030101010101" pitchFamily="2" charset="-122"/>
                <a:ea typeface="宋体" panose="02010600030101010101" pitchFamily="2" charset="-122"/>
                <a:cs typeface="黑体" panose="02010609060101010101" pitchFamily="49" charset="-122"/>
              </a:rPr>
              <a:t>快速</a:t>
            </a:r>
            <a:r>
              <a:rPr lang="zh-CN" altLang="en-US" sz="7400" b="1" dirty="0">
                <a:latin typeface="宋体" panose="02010600030101010101" pitchFamily="2" charset="-122"/>
                <a:ea typeface="宋体" panose="02010600030101010101" pitchFamily="2" charset="-122"/>
                <a:cs typeface="黑体" panose="02010609060101010101" pitchFamily="49" charset="-122"/>
              </a:rPr>
              <a:t>堵漏</a:t>
            </a:r>
            <a:r>
              <a:rPr lang="zh-CN" altLang="en-US" sz="7400" b="1" dirty="0" smtClean="0">
                <a:latin typeface="宋体" panose="02010600030101010101" pitchFamily="2" charset="-122"/>
                <a:ea typeface="宋体" panose="02010600030101010101" pitchFamily="2" charset="-122"/>
                <a:cs typeface="黑体" panose="02010609060101010101" pitchFamily="49" charset="-122"/>
              </a:rPr>
              <a:t>工具。</a:t>
            </a:r>
            <a:endParaRPr lang="zh-CN" altLang="en-US" sz="9600" b="1" dirty="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99128" y="3625159"/>
            <a:ext cx="8700654" cy="1354217"/>
          </a:xfrm>
          <a:prstGeom prst="rect">
            <a:avLst/>
          </a:prstGeom>
        </p:spPr>
        <p:txBody>
          <a:bodyPr wrap="square">
            <a:spAutoFit/>
          </a:bodyPr>
          <a:lstStyle/>
          <a:p>
            <a:pPr marL="285750" indent="285750">
              <a:lnSpc>
                <a:spcPct val="150000"/>
              </a:lnSpc>
              <a:spcBef>
                <a:spcPts val="600"/>
              </a:spcBef>
              <a:spcAft>
                <a:spcPts val="600"/>
              </a:spcAft>
              <a:buFont typeface="Wingdings" panose="05000000000000000000" pitchFamily="2" charset="2"/>
              <a:buChar char="u"/>
            </a:pPr>
            <a:r>
              <a:rPr lang="zh-CN" altLang="en-US" sz="2400" dirty="0" smtClean="0">
                <a:solidFill>
                  <a:srgbClr val="FF0000"/>
                </a:solidFill>
                <a:latin typeface="黑体" panose="02010609060101010101" pitchFamily="49" charset="-122"/>
                <a:ea typeface="黑体" panose="02010609060101010101" pitchFamily="49" charset="-122"/>
              </a:rPr>
              <a:t> 窒息性</a:t>
            </a:r>
            <a:endParaRPr lang="en-US" altLang="zh-CN" sz="2400" dirty="0" smtClean="0">
              <a:solidFill>
                <a:srgbClr val="FF0000"/>
              </a:solidFill>
              <a:latin typeface="黑体" panose="02010609060101010101" pitchFamily="49" charset="-122"/>
              <a:ea typeface="黑体" panose="02010609060101010101" pitchFamily="49" charset="-122"/>
            </a:endParaRPr>
          </a:p>
          <a:p>
            <a:pPr>
              <a:lnSpc>
                <a:spcPct val="150000"/>
              </a:lnSpc>
              <a:spcBef>
                <a:spcPts val="600"/>
              </a:spcBef>
              <a:spcAft>
                <a:spcPts val="600"/>
              </a:spcAft>
            </a:pPr>
            <a:r>
              <a:rPr lang="en-US" altLang="zh-CN" sz="2400" dirty="0">
                <a:latin typeface="黑体" panose="02010609060101010101" pitchFamily="49" charset="-122"/>
                <a:ea typeface="黑体" panose="02010609060101010101" pitchFamily="49" charset="-122"/>
              </a:rPr>
              <a:t> </a:t>
            </a:r>
            <a:r>
              <a:rPr lang="en-US" altLang="zh-CN" sz="2400" dirty="0" smtClean="0">
                <a:latin typeface="黑体" panose="02010609060101010101" pitchFamily="49" charset="-122"/>
                <a:ea typeface="黑体" panose="02010609060101010101" pitchFamily="49" charset="-122"/>
              </a:rPr>
              <a:t>  </a:t>
            </a:r>
            <a:r>
              <a:rPr lang="zh-CN" altLang="en-US" sz="2400" dirty="0" smtClean="0">
                <a:latin typeface="黑体" panose="02010609060101010101" pitchFamily="49" charset="-122"/>
                <a:ea typeface="黑体" panose="02010609060101010101" pitchFamily="49" charset="-122"/>
              </a:rPr>
              <a:t>典型气体：</a:t>
            </a:r>
            <a:r>
              <a:rPr lang="zh-CN" altLang="en-US" sz="2400" dirty="0">
                <a:latin typeface="黑体" panose="02010609060101010101" pitchFamily="49" charset="-122"/>
                <a:ea typeface="黑体" panose="02010609060101010101" pitchFamily="49" charset="-122"/>
              </a:rPr>
              <a:t>氮气、</a:t>
            </a:r>
            <a:r>
              <a:rPr lang="zh-CN" altLang="en-US" sz="2400" dirty="0" smtClean="0">
                <a:latin typeface="黑体" panose="02010609060101010101" pitchFamily="49" charset="-122"/>
                <a:ea typeface="黑体" panose="02010609060101010101" pitchFamily="49" charset="-122"/>
              </a:rPr>
              <a:t>二氧化碳</a:t>
            </a:r>
            <a:r>
              <a:rPr lang="zh-CN" altLang="en-US" sz="2400" dirty="0">
                <a:latin typeface="黑体" panose="02010609060101010101" pitchFamily="49" charset="-122"/>
                <a:ea typeface="黑体" panose="02010609060101010101" pitchFamily="49" charset="-122"/>
              </a:rPr>
              <a:t>、甲烷</a:t>
            </a:r>
            <a:r>
              <a:rPr lang="zh-CN" altLang="en-US" sz="2400" dirty="0" smtClean="0">
                <a:latin typeface="黑体" panose="02010609060101010101" pitchFamily="49" charset="-122"/>
                <a:ea typeface="黑体" panose="02010609060101010101" pitchFamily="49" charset="-122"/>
              </a:rPr>
              <a:t>、氩气、水蒸汽等</a:t>
            </a:r>
            <a:r>
              <a:rPr lang="zh-CN" altLang="en-US" sz="2400" dirty="0">
                <a:latin typeface="黑体" panose="02010609060101010101" pitchFamily="49" charset="-122"/>
                <a:ea typeface="黑体" panose="02010609060101010101" pitchFamily="49" charset="-122"/>
              </a:rPr>
              <a:t>。</a:t>
            </a:r>
          </a:p>
        </p:txBody>
      </p:sp>
      <p:sp>
        <p:nvSpPr>
          <p:cNvPr id="7" name="文本框 6"/>
          <p:cNvSpPr txBox="1"/>
          <p:nvPr/>
        </p:nvSpPr>
        <p:spPr>
          <a:xfrm>
            <a:off x="1099128" y="1267979"/>
            <a:ext cx="10459598" cy="2077492"/>
          </a:xfrm>
          <a:prstGeom prst="rect">
            <a:avLst/>
          </a:prstGeom>
          <a:noFill/>
        </p:spPr>
        <p:txBody>
          <a:bodyPr wrap="square" rtlCol="0">
            <a:spAutoFit/>
          </a:bodyPr>
          <a:lstStyle/>
          <a:p>
            <a:pPr>
              <a:lnSpc>
                <a:spcPct val="150000"/>
              </a:lnSpc>
              <a:spcBef>
                <a:spcPts val="600"/>
              </a:spcBef>
            </a:pPr>
            <a:r>
              <a:rPr lang="en-US" altLang="zh-CN" sz="2800" b="1" dirty="0" smtClean="0">
                <a:solidFill>
                  <a:srgbClr val="FF0000"/>
                </a:solidFill>
                <a:latin typeface="黑体" panose="02010609060101010101" pitchFamily="49" charset="-122"/>
                <a:ea typeface="黑体" panose="02010609060101010101" pitchFamily="49" charset="-122"/>
              </a:rPr>
              <a:t>1</a:t>
            </a:r>
            <a:r>
              <a:rPr lang="zh-CN" altLang="en-US" sz="2800" b="1" dirty="0" smtClean="0">
                <a:solidFill>
                  <a:srgbClr val="FF0000"/>
                </a:solidFill>
                <a:latin typeface="黑体" panose="02010609060101010101" pitchFamily="49" charset="-122"/>
                <a:ea typeface="黑体" panose="02010609060101010101" pitchFamily="49" charset="-122"/>
              </a:rPr>
              <a:t>、危害类型</a:t>
            </a:r>
            <a:endParaRPr lang="en-US" altLang="zh-CN" sz="2800" b="1" dirty="0" smtClean="0">
              <a:solidFill>
                <a:srgbClr val="FF0000"/>
              </a:solidFill>
              <a:latin typeface="黑体" panose="02010609060101010101" pitchFamily="49" charset="-122"/>
              <a:ea typeface="黑体" panose="02010609060101010101" pitchFamily="49" charset="-122"/>
            </a:endParaRPr>
          </a:p>
          <a:p>
            <a:pPr marL="285750" indent="285750">
              <a:lnSpc>
                <a:spcPct val="150000"/>
              </a:lnSpc>
              <a:spcBef>
                <a:spcPts val="600"/>
              </a:spcBef>
              <a:spcAft>
                <a:spcPts val="600"/>
              </a:spcAft>
              <a:buFont typeface="Wingdings" panose="05000000000000000000" pitchFamily="2" charset="2"/>
              <a:buChar char="u"/>
            </a:pPr>
            <a:r>
              <a:rPr lang="zh-CN" altLang="en-US" sz="2400" b="1" dirty="0" smtClean="0">
                <a:solidFill>
                  <a:srgbClr val="FF0000"/>
                </a:solidFill>
                <a:latin typeface="黑体" panose="02010609060101010101" pitchFamily="49" charset="-122"/>
                <a:ea typeface="黑体" panose="02010609060101010101" pitchFamily="49" charset="-122"/>
              </a:rPr>
              <a:t> 毒性</a:t>
            </a:r>
            <a:endParaRPr lang="en-US" altLang="zh-CN" sz="2400" b="1" dirty="0" smtClean="0">
              <a:solidFill>
                <a:srgbClr val="FF0000"/>
              </a:solidFill>
              <a:latin typeface="黑体" panose="02010609060101010101" pitchFamily="49" charset="-122"/>
              <a:ea typeface="黑体" panose="02010609060101010101" pitchFamily="49" charset="-122"/>
            </a:endParaRPr>
          </a:p>
          <a:p>
            <a:pPr marL="342900">
              <a:lnSpc>
                <a:spcPct val="150000"/>
              </a:lnSpc>
              <a:spcBef>
                <a:spcPts val="600"/>
              </a:spcBef>
              <a:spcAft>
                <a:spcPts val="600"/>
              </a:spcAft>
              <a:buClrTx/>
            </a:pPr>
            <a:r>
              <a:rPr lang="zh-CN" altLang="en-US" sz="2400" dirty="0">
                <a:latin typeface="黑体" panose="02010609060101010101" pitchFamily="49" charset="-122"/>
                <a:ea typeface="黑体" panose="02010609060101010101" pitchFamily="49" charset="-122"/>
              </a:rPr>
              <a:t>典型</a:t>
            </a:r>
            <a:r>
              <a:rPr lang="zh-CN" altLang="en-US" sz="2400" dirty="0" smtClean="0">
                <a:latin typeface="黑体" panose="02010609060101010101" pitchFamily="49" charset="-122"/>
                <a:ea typeface="黑体" panose="02010609060101010101" pitchFamily="49" charset="-122"/>
              </a:rPr>
              <a:t>气体：</a:t>
            </a:r>
            <a:r>
              <a:rPr lang="zh-CN" altLang="en-US" sz="2400" b="1" dirty="0" smtClean="0">
                <a:latin typeface="宋体" panose="02010600030101010101" pitchFamily="2" charset="-122"/>
                <a:ea typeface="宋体" panose="02010600030101010101" pitchFamily="2" charset="-122"/>
              </a:rPr>
              <a:t>硫化氢</a:t>
            </a:r>
            <a:r>
              <a:rPr lang="zh-CN" altLang="en-US" sz="2400" b="1" dirty="0">
                <a:latin typeface="宋体" panose="02010600030101010101" pitchFamily="2" charset="-122"/>
                <a:ea typeface="宋体" panose="02010600030101010101" pitchFamily="2" charset="-122"/>
              </a:rPr>
              <a:t>、氨、一氧化碳、苯和苯系物、</a:t>
            </a:r>
            <a:r>
              <a:rPr lang="zh-CN" altLang="en-US" sz="2400" b="1" dirty="0" smtClean="0">
                <a:latin typeface="宋体" panose="02010600030101010101" pitchFamily="2" charset="-122"/>
                <a:ea typeface="宋体" panose="02010600030101010101" pitchFamily="2" charset="-122"/>
              </a:rPr>
              <a:t>氰化氢</a:t>
            </a:r>
            <a:r>
              <a:rPr lang="zh-CN" altLang="en-US" sz="2400" b="1" dirty="0">
                <a:latin typeface="宋体" panose="02010600030101010101" pitchFamily="2" charset="-122"/>
                <a:ea typeface="宋体" panose="02010600030101010101" pitchFamily="2" charset="-122"/>
              </a:rPr>
              <a:t>、磷化氢</a:t>
            </a:r>
            <a:r>
              <a:rPr lang="zh-CN" altLang="en-US" sz="2400" b="1" dirty="0" smtClean="0">
                <a:latin typeface="宋体" panose="02010600030101010101" pitchFamily="2" charset="-122"/>
                <a:ea typeface="宋体" panose="02010600030101010101" pitchFamily="2" charset="-122"/>
              </a:rPr>
              <a:t>等。</a:t>
            </a:r>
            <a:endParaRPr lang="zh-CN" altLang="en-US" sz="2400" b="1" dirty="0">
              <a:latin typeface="宋体" panose="02010600030101010101" pitchFamily="2" charset="-122"/>
              <a:ea typeface="宋体" panose="02010600030101010101" pitchFamily="2" charset="-122"/>
            </a:endParaRPr>
          </a:p>
        </p:txBody>
      </p:sp>
      <p:sp>
        <p:nvSpPr>
          <p:cNvPr id="8" name="标题 1"/>
          <p:cNvSpPr>
            <a:spLocks noGrp="1"/>
          </p:cNvSpPr>
          <p:nvPr>
            <p:ph type="title"/>
          </p:nvPr>
        </p:nvSpPr>
        <p:spPr>
          <a:xfrm>
            <a:off x="0" y="0"/>
            <a:ext cx="12192000" cy="988291"/>
          </a:xfrm>
          <a:solidFill>
            <a:schemeClr val="accent6">
              <a:lumMod val="20000"/>
              <a:lumOff val="80000"/>
            </a:schemeClr>
          </a:solidFill>
        </p:spPr>
        <p:txBody>
          <a:bodyPr>
            <a:normAutofit/>
          </a:bodyPr>
          <a:lstStyle/>
          <a:p>
            <a:pPr algn="ctr"/>
            <a:r>
              <a:rPr lang="zh-CN" altLang="en-US" sz="3200" b="1" dirty="0" smtClean="0">
                <a:solidFill>
                  <a:srgbClr val="FF0000"/>
                </a:solidFill>
                <a:latin typeface="幼圆" panose="02010509060101010101" pitchFamily="49" charset="-122"/>
                <a:ea typeface="幼圆" panose="02010509060101010101" pitchFamily="49" charset="-122"/>
              </a:rPr>
              <a:t>一、有毒有害气体基本情况</a:t>
            </a:r>
            <a:endParaRPr lang="zh-CN" altLang="en-US" sz="3200" b="1" u="sng" dirty="0">
              <a:solidFill>
                <a:srgbClr val="FF0000"/>
              </a:solidFill>
              <a:latin typeface="幼圆" panose="02010509060101010101" pitchFamily="49" charset="-122"/>
              <a:ea typeface="幼圆" panose="02010509060101010101" pitchFamily="49"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ph type="title"/>
          </p:nvPr>
        </p:nvSpPr>
        <p:spPr>
          <a:xfrm>
            <a:off x="0" y="0"/>
            <a:ext cx="12192000" cy="840509"/>
          </a:xfrm>
          <a:solidFill>
            <a:schemeClr val="tx2">
              <a:lumMod val="40000"/>
              <a:lumOff val="60000"/>
            </a:schemeClr>
          </a:solidFill>
        </p:spPr>
        <p:txBody>
          <a:bodyPr/>
          <a:lstStyle/>
          <a:p>
            <a:pPr algn="ctr"/>
            <a:r>
              <a:rPr lang="zh-CN" altLang="en-US" sz="3600" dirty="0">
                <a:solidFill>
                  <a:srgbClr val="FF0000"/>
                </a:solidFill>
                <a:latin typeface="黑体" panose="02010609060101010101" pitchFamily="49" charset="-122"/>
                <a:ea typeface="黑体" panose="02010609060101010101" pitchFamily="49" charset="-122"/>
              </a:rPr>
              <a:t>三、现 场 要 点</a:t>
            </a:r>
          </a:p>
        </p:txBody>
      </p:sp>
      <p:sp>
        <p:nvSpPr>
          <p:cNvPr id="2" name="内容占位符 1"/>
          <p:cNvSpPr>
            <a:spLocks noGrp="1"/>
          </p:cNvSpPr>
          <p:nvPr>
            <p:ph idx="1"/>
          </p:nvPr>
        </p:nvSpPr>
        <p:spPr>
          <a:xfrm>
            <a:off x="870012" y="1078865"/>
            <a:ext cx="10564427" cy="4878052"/>
          </a:xfrm>
        </p:spPr>
        <p:txBody>
          <a:bodyPr>
            <a:normAutofit fontScale="47500" lnSpcReduction="20000"/>
          </a:bodyPr>
          <a:lstStyle/>
          <a:p>
            <a:pPr marL="0" indent="0" fontAlgn="auto">
              <a:lnSpc>
                <a:spcPct val="150000"/>
              </a:lnSpc>
              <a:spcBef>
                <a:spcPts val="600"/>
              </a:spcBef>
              <a:buNone/>
            </a:pPr>
            <a:r>
              <a:rPr lang="en-US" altLang="zh-CN" sz="59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3 </a:t>
            </a:r>
            <a:r>
              <a:rPr lang="zh-CN" altLang="en-US" sz="59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、喷涂作业</a:t>
            </a:r>
            <a:endParaRPr lang="en-US" altLang="zh-CN" sz="59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fontAlgn="auto">
              <a:lnSpc>
                <a:spcPct val="150000"/>
              </a:lnSpc>
              <a:spcBef>
                <a:spcPts val="600"/>
              </a:spcBef>
              <a:buFont typeface="Wingdings" panose="05000000000000000000" pitchFamily="2" charset="2"/>
              <a:buChar char="u"/>
            </a:pPr>
            <a:r>
              <a:rPr lang="zh-CN" altLang="en-US" sz="5090" b="1" dirty="0" smtClean="0">
                <a:latin typeface="黑体" panose="02010609060101010101" pitchFamily="49" charset="-122"/>
                <a:ea typeface="黑体" panose="02010609060101010101" pitchFamily="49" charset="-122"/>
                <a:cs typeface="黑体" panose="02010609060101010101" pitchFamily="49" charset="-122"/>
              </a:rPr>
              <a:t> </a:t>
            </a:r>
            <a:r>
              <a:rPr lang="zh-CN" altLang="en-US" sz="5090" b="1" dirty="0" smtClean="0">
                <a:latin typeface="宋体" panose="02010600030101010101" pitchFamily="2" charset="-122"/>
                <a:ea typeface="宋体" panose="02010600030101010101" pitchFamily="2" charset="-122"/>
                <a:cs typeface="黑体" panose="02010609060101010101" pitchFamily="49" charset="-122"/>
              </a:rPr>
              <a:t>喷漆</a:t>
            </a:r>
            <a:r>
              <a:rPr lang="zh-CN" altLang="en-US" sz="5090" b="1" dirty="0">
                <a:latin typeface="宋体" panose="02010600030101010101" pitchFamily="2" charset="-122"/>
                <a:ea typeface="宋体" panose="02010600030101010101" pitchFamily="2" charset="-122"/>
                <a:cs typeface="黑体" panose="02010609060101010101" pitchFamily="49" charset="-122"/>
              </a:rPr>
              <a:t>室、调漆室、烘干室和油漆（溶剂）</a:t>
            </a:r>
            <a:r>
              <a:rPr lang="zh-CN" altLang="en-US" sz="5090" b="1" dirty="0" smtClean="0">
                <a:latin typeface="宋体" panose="02010600030101010101" pitchFamily="2" charset="-122"/>
                <a:ea typeface="宋体" panose="02010600030101010101" pitchFamily="2" charset="-122"/>
                <a:cs typeface="黑体" panose="02010609060101010101" pitchFamily="49" charset="-122"/>
              </a:rPr>
              <a:t>仓库内</a:t>
            </a:r>
            <a:r>
              <a:rPr lang="zh-CN" altLang="en-US" sz="5090" b="1" dirty="0">
                <a:solidFill>
                  <a:srgbClr val="FF0000"/>
                </a:solidFill>
                <a:latin typeface="宋体" panose="02010600030101010101" pitchFamily="2" charset="-122"/>
                <a:ea typeface="宋体" panose="02010600030101010101" pitchFamily="2" charset="-122"/>
                <a:cs typeface="黑体" panose="02010609060101010101" pitchFamily="49" charset="-122"/>
              </a:rPr>
              <a:t>严禁</a:t>
            </a:r>
            <a:r>
              <a:rPr lang="zh-CN" altLang="en-US" sz="5090" b="1" dirty="0" smtClean="0">
                <a:solidFill>
                  <a:srgbClr val="FF0000"/>
                </a:solidFill>
                <a:latin typeface="宋体" panose="02010600030101010101" pitchFamily="2" charset="-122"/>
                <a:ea typeface="宋体" panose="02010600030101010101" pitchFamily="2" charset="-122"/>
                <a:cs typeface="黑体" panose="02010609060101010101" pitchFamily="49" charset="-122"/>
              </a:rPr>
              <a:t>设办公室</a:t>
            </a:r>
            <a:r>
              <a:rPr lang="zh-CN" altLang="en-US" sz="5090" b="1" dirty="0">
                <a:solidFill>
                  <a:srgbClr val="FF0000"/>
                </a:solidFill>
                <a:latin typeface="宋体" panose="02010600030101010101" pitchFamily="2" charset="-122"/>
                <a:ea typeface="宋体" panose="02010600030101010101" pitchFamily="2" charset="-122"/>
                <a:cs typeface="黑体" panose="02010609060101010101" pitchFamily="49" charset="-122"/>
              </a:rPr>
              <a:t>、休息室</a:t>
            </a:r>
            <a:r>
              <a:rPr lang="zh-CN" altLang="en-US" sz="5090" b="1" dirty="0" smtClean="0">
                <a:latin typeface="宋体" panose="02010600030101010101" pitchFamily="2" charset="-122"/>
                <a:ea typeface="宋体" panose="02010600030101010101" pitchFamily="2" charset="-122"/>
                <a:cs typeface="黑体" panose="02010609060101010101" pitchFamily="49" charset="-122"/>
              </a:rPr>
              <a:t>。</a:t>
            </a:r>
            <a:endParaRPr lang="en-US" altLang="zh-CN" sz="5090" b="1" dirty="0" smtClean="0">
              <a:latin typeface="宋体" panose="02010600030101010101" pitchFamily="2" charset="-122"/>
              <a:ea typeface="宋体" panose="02010600030101010101" pitchFamily="2" charset="-122"/>
              <a:cs typeface="黑体" panose="02010609060101010101" pitchFamily="49" charset="-122"/>
            </a:endParaRPr>
          </a:p>
          <a:p>
            <a:pPr fontAlgn="auto">
              <a:lnSpc>
                <a:spcPct val="150000"/>
              </a:lnSpc>
              <a:spcBef>
                <a:spcPts val="600"/>
              </a:spcBef>
              <a:buFont typeface="Wingdings" panose="05000000000000000000" pitchFamily="2" charset="2"/>
              <a:buChar char="u"/>
            </a:pPr>
            <a:r>
              <a:rPr lang="en-US" altLang="zh-CN" sz="5090" b="1" dirty="0">
                <a:latin typeface="宋体" panose="02010600030101010101" pitchFamily="2" charset="-122"/>
                <a:ea typeface="宋体" panose="02010600030101010101" pitchFamily="2" charset="-122"/>
                <a:cs typeface="黑体" panose="02010609060101010101" pitchFamily="49" charset="-122"/>
              </a:rPr>
              <a:t> </a:t>
            </a:r>
            <a:r>
              <a:rPr lang="zh-CN" altLang="en-US" sz="5090" b="1" dirty="0" smtClean="0">
                <a:latin typeface="宋体" panose="02010600030101010101" pitchFamily="2" charset="-122"/>
                <a:ea typeface="宋体" panose="02010600030101010101" pitchFamily="2" charset="-122"/>
                <a:cs typeface="黑体" panose="02010609060101010101" pitchFamily="49" charset="-122"/>
              </a:rPr>
              <a:t>喷涂厂房用</a:t>
            </a:r>
            <a:r>
              <a:rPr lang="zh-CN" altLang="en-US" sz="5090" b="1" dirty="0">
                <a:solidFill>
                  <a:srgbClr val="FF0000"/>
                </a:solidFill>
                <a:latin typeface="宋体" panose="02010600030101010101" pitchFamily="2" charset="-122"/>
                <a:ea typeface="宋体" panose="02010600030101010101" pitchFamily="2" charset="-122"/>
                <a:cs typeface="黑体" panose="02010609060101010101" pitchFamily="49" charset="-122"/>
              </a:rPr>
              <a:t>单层</a:t>
            </a:r>
            <a:r>
              <a:rPr lang="zh-CN" altLang="en-US" sz="5090" b="1" dirty="0">
                <a:latin typeface="宋体" panose="02010600030101010101" pitchFamily="2" charset="-122"/>
                <a:ea typeface="宋体" panose="02010600030101010101" pitchFamily="2" charset="-122"/>
                <a:cs typeface="黑体" panose="02010609060101010101" pitchFamily="49" charset="-122"/>
              </a:rPr>
              <a:t>建筑或独立厂房</a:t>
            </a:r>
            <a:r>
              <a:rPr lang="zh-CN" altLang="en-US" sz="5090" b="1" dirty="0" smtClean="0">
                <a:latin typeface="宋体" panose="02010600030101010101" pitchFamily="2" charset="-122"/>
                <a:ea typeface="宋体" panose="02010600030101010101" pitchFamily="2" charset="-122"/>
                <a:cs typeface="黑体" panose="02010609060101010101" pitchFamily="49" charset="-122"/>
              </a:rPr>
              <a:t>。多层建筑布置</a:t>
            </a:r>
            <a:r>
              <a:rPr lang="zh-CN" altLang="en-US" sz="5090" b="1" dirty="0">
                <a:latin typeface="宋体" panose="02010600030101010101" pitchFamily="2" charset="-122"/>
                <a:ea typeface="宋体" panose="02010600030101010101" pitchFamily="2" charset="-122"/>
                <a:cs typeface="黑体" panose="02010609060101010101" pitchFamily="49" charset="-122"/>
              </a:rPr>
              <a:t>在建筑物上层</a:t>
            </a:r>
            <a:r>
              <a:rPr lang="zh-CN" altLang="en-US" sz="5090" b="1" dirty="0" smtClean="0">
                <a:latin typeface="宋体" panose="02010600030101010101" pitchFamily="2" charset="-122"/>
                <a:ea typeface="宋体" panose="02010600030101010101" pitchFamily="2" charset="-122"/>
                <a:cs typeface="黑体" panose="02010609060101010101" pitchFamily="49" charset="-122"/>
              </a:rPr>
              <a:t>。</a:t>
            </a:r>
            <a:endParaRPr lang="en-US" altLang="zh-CN" sz="5090" b="1" dirty="0" smtClean="0">
              <a:latin typeface="宋体" panose="02010600030101010101" pitchFamily="2" charset="-122"/>
              <a:ea typeface="宋体" panose="02010600030101010101" pitchFamily="2" charset="-122"/>
              <a:cs typeface="黑体" panose="02010609060101010101" pitchFamily="49" charset="-122"/>
            </a:endParaRPr>
          </a:p>
          <a:p>
            <a:pPr fontAlgn="auto">
              <a:lnSpc>
                <a:spcPct val="150000"/>
              </a:lnSpc>
              <a:spcBef>
                <a:spcPts val="600"/>
              </a:spcBef>
              <a:buFont typeface="Wingdings" panose="05000000000000000000" pitchFamily="2" charset="2"/>
              <a:buChar char="u"/>
            </a:pPr>
            <a:r>
              <a:rPr lang="zh-CN" altLang="en-US" sz="5090" b="1" dirty="0" smtClean="0">
                <a:latin typeface="宋体" panose="02010600030101010101" pitchFamily="2" charset="-122"/>
                <a:ea typeface="宋体" panose="02010600030101010101" pitchFamily="2" charset="-122"/>
                <a:cs typeface="黑体" panose="02010609060101010101" pitchFamily="49" charset="-122"/>
              </a:rPr>
              <a:t> 厂房内</a:t>
            </a:r>
            <a:r>
              <a:rPr lang="zh-CN" altLang="en-US" sz="5090" b="1" dirty="0" smtClean="0">
                <a:solidFill>
                  <a:srgbClr val="FF0000"/>
                </a:solidFill>
                <a:latin typeface="宋体" panose="02010600030101010101" pitchFamily="2" charset="-122"/>
                <a:ea typeface="宋体" panose="02010600030101010101" pitchFamily="2" charset="-122"/>
                <a:cs typeface="黑体" panose="02010609060101010101" pitchFamily="49" charset="-122"/>
              </a:rPr>
              <a:t>靠外墙（边跨</a:t>
            </a:r>
            <a:r>
              <a:rPr lang="zh-CN" altLang="en-US" sz="5090" b="1" dirty="0">
                <a:solidFill>
                  <a:srgbClr val="FF0000"/>
                </a:solidFill>
                <a:latin typeface="宋体" panose="02010600030101010101" pitchFamily="2" charset="-122"/>
                <a:ea typeface="宋体" panose="02010600030101010101" pitchFamily="2" charset="-122"/>
                <a:cs typeface="黑体" panose="02010609060101010101" pitchFamily="49" charset="-122"/>
              </a:rPr>
              <a:t>、</a:t>
            </a:r>
            <a:r>
              <a:rPr lang="zh-CN" altLang="en-US" sz="5090" b="1" dirty="0" smtClean="0">
                <a:solidFill>
                  <a:srgbClr val="FF0000"/>
                </a:solidFill>
                <a:latin typeface="宋体" panose="02010600030101010101" pitchFamily="2" charset="-122"/>
                <a:ea typeface="宋体" panose="02010600030101010101" pitchFamily="2" charset="-122"/>
                <a:cs typeface="黑体" panose="02010609060101010101" pitchFamily="49" charset="-122"/>
              </a:rPr>
              <a:t>顶端）布置</a:t>
            </a:r>
            <a:r>
              <a:rPr lang="zh-CN" altLang="en-US" sz="5090" b="1" dirty="0" smtClean="0">
                <a:latin typeface="宋体" panose="02010600030101010101" pitchFamily="2" charset="-122"/>
                <a:ea typeface="宋体" panose="02010600030101010101" pitchFamily="2" charset="-122"/>
                <a:cs typeface="黑体" panose="02010609060101010101" pitchFamily="49" charset="-122"/>
              </a:rPr>
              <a:t>。</a:t>
            </a:r>
            <a:r>
              <a:rPr lang="zh-CN" altLang="en-US" sz="5090" b="1" dirty="0">
                <a:latin typeface="宋体" panose="02010600030101010101" pitchFamily="2" charset="-122"/>
                <a:ea typeface="宋体" panose="02010600030101010101" pitchFamily="2" charset="-122"/>
                <a:cs typeface="黑体" panose="02010609060101010101" pitchFamily="49" charset="-122"/>
              </a:rPr>
              <a:t>喷涂作业场所、烘房与周边作业</a:t>
            </a:r>
            <a:r>
              <a:rPr lang="zh-CN" altLang="en-US" sz="5090" b="1" dirty="0" smtClean="0">
                <a:latin typeface="宋体" panose="02010600030101010101" pitchFamily="2" charset="-122"/>
                <a:ea typeface="宋体" panose="02010600030101010101" pitchFamily="2" charset="-122"/>
                <a:cs typeface="黑体" panose="02010609060101010101" pitchFamily="49" charset="-122"/>
              </a:rPr>
              <a:t>区用阻燃材料分隔，相邻</a:t>
            </a:r>
            <a:r>
              <a:rPr lang="zh-CN" altLang="en-US" sz="5090" b="1" dirty="0">
                <a:latin typeface="宋体" panose="02010600030101010101" pitchFamily="2" charset="-122"/>
                <a:ea typeface="宋体" panose="02010600030101010101" pitchFamily="2" charset="-122"/>
                <a:cs typeface="黑体" panose="02010609060101010101" pitchFamily="49" charset="-122"/>
              </a:rPr>
              <a:t>车间之间的</a:t>
            </a:r>
            <a:r>
              <a:rPr lang="zh-CN" altLang="en-US" sz="5090" b="1" dirty="0" smtClean="0">
                <a:latin typeface="宋体" panose="02010600030101010101" pitchFamily="2" charset="-122"/>
                <a:ea typeface="宋体" panose="02010600030101010101" pitchFamily="2" charset="-122"/>
                <a:cs typeface="黑体" panose="02010609060101010101" pitchFamily="49" charset="-122"/>
              </a:rPr>
              <a:t>隔墙用不燃烧体实体墙。</a:t>
            </a:r>
            <a:endParaRPr lang="en-US" altLang="zh-CN" sz="5090" b="1" dirty="0" smtClean="0">
              <a:latin typeface="宋体" panose="02010600030101010101" pitchFamily="2" charset="-122"/>
              <a:ea typeface="宋体" panose="02010600030101010101" pitchFamily="2" charset="-122"/>
              <a:cs typeface="黑体" panose="02010609060101010101" pitchFamily="49" charset="-122"/>
            </a:endParaRPr>
          </a:p>
          <a:p>
            <a:pPr fontAlgn="auto">
              <a:lnSpc>
                <a:spcPct val="150000"/>
              </a:lnSpc>
              <a:spcBef>
                <a:spcPts val="600"/>
              </a:spcBef>
              <a:buFont typeface="Wingdings" panose="05000000000000000000" pitchFamily="2" charset="2"/>
              <a:buChar char="u"/>
            </a:pPr>
            <a:r>
              <a:rPr lang="zh-CN" altLang="en-US" sz="5090" b="1" dirty="0" smtClean="0">
                <a:latin typeface="宋体" panose="02010600030101010101" pitchFamily="2" charset="-122"/>
                <a:ea typeface="宋体" panose="02010600030101010101" pitchFamily="2" charset="-122"/>
                <a:cs typeface="黑体" panose="02010609060101010101" pitchFamily="49" charset="-122"/>
              </a:rPr>
              <a:t> 喷涂场所应不</a:t>
            </a:r>
            <a:r>
              <a:rPr lang="zh-CN" altLang="en-US" sz="5090" b="1" dirty="0">
                <a:latin typeface="宋体" panose="02010600030101010101" pitchFamily="2" charset="-122"/>
                <a:ea typeface="宋体" panose="02010600030101010101" pitchFamily="2" charset="-122"/>
                <a:cs typeface="黑体" panose="02010609060101010101" pitchFamily="49" charset="-122"/>
              </a:rPr>
              <a:t>少于</a:t>
            </a:r>
            <a:r>
              <a:rPr lang="en-US" altLang="zh-CN" sz="5090" b="1" dirty="0">
                <a:latin typeface="宋体" panose="02010600030101010101" pitchFamily="2" charset="-122"/>
                <a:ea typeface="宋体" panose="02010600030101010101" pitchFamily="2" charset="-122"/>
                <a:cs typeface="黑体" panose="02010609060101010101" pitchFamily="49" charset="-122"/>
              </a:rPr>
              <a:t>2</a:t>
            </a:r>
            <a:r>
              <a:rPr lang="zh-CN" altLang="en-US" sz="5090" b="1" dirty="0">
                <a:latin typeface="宋体" panose="02010600030101010101" pitchFamily="2" charset="-122"/>
                <a:ea typeface="宋体" panose="02010600030101010101" pitchFamily="2" charset="-122"/>
                <a:cs typeface="黑体" panose="02010609060101010101" pitchFamily="49" charset="-122"/>
              </a:rPr>
              <a:t>个</a:t>
            </a:r>
            <a:r>
              <a:rPr lang="zh-CN" altLang="en-US" sz="5090" b="1" dirty="0">
                <a:solidFill>
                  <a:srgbClr val="FF0000"/>
                </a:solidFill>
                <a:latin typeface="宋体" panose="02010600030101010101" pitchFamily="2" charset="-122"/>
                <a:ea typeface="宋体" panose="02010600030101010101" pitchFamily="2" charset="-122"/>
                <a:cs typeface="黑体" panose="02010609060101010101" pitchFamily="49" charset="-122"/>
              </a:rPr>
              <a:t>安全出口</a:t>
            </a:r>
            <a:r>
              <a:rPr lang="zh-CN" altLang="en-US" sz="5090" b="1" dirty="0">
                <a:latin typeface="宋体" panose="02010600030101010101" pitchFamily="2" charset="-122"/>
                <a:ea typeface="宋体" panose="02010600030101010101" pitchFamily="2" charset="-122"/>
                <a:cs typeface="黑体" panose="02010609060101010101" pitchFamily="49" charset="-122"/>
              </a:rPr>
              <a:t>，</a:t>
            </a:r>
            <a:r>
              <a:rPr lang="zh-CN" altLang="en-US" sz="5090" b="1" dirty="0" smtClean="0">
                <a:latin typeface="宋体" panose="02010600030101010101" pitchFamily="2" charset="-122"/>
                <a:ea typeface="宋体" panose="02010600030101010101" pitchFamily="2" charset="-122"/>
                <a:cs typeface="黑体" panose="02010609060101010101" pitchFamily="49" charset="-122"/>
              </a:rPr>
              <a:t>设</a:t>
            </a:r>
            <a:r>
              <a:rPr lang="zh-CN" altLang="en-US" sz="5090" b="1" dirty="0">
                <a:latin typeface="宋体" panose="02010600030101010101" pitchFamily="2" charset="-122"/>
                <a:ea typeface="宋体" panose="02010600030101010101" pitchFamily="2" charset="-122"/>
                <a:cs typeface="黑体" panose="02010609060101010101" pitchFamily="49" charset="-122"/>
              </a:rPr>
              <a:t>向外开</a:t>
            </a:r>
            <a:r>
              <a:rPr lang="zh-CN" altLang="en-US" sz="5090" b="1" dirty="0" smtClean="0">
                <a:latin typeface="宋体" panose="02010600030101010101" pitchFamily="2" charset="-122"/>
                <a:ea typeface="宋体" panose="02010600030101010101" pitchFamily="2" charset="-122"/>
                <a:cs typeface="黑体" panose="02010609060101010101" pitchFamily="49" charset="-122"/>
              </a:rPr>
              <a:t>常闭防火门。</a:t>
            </a:r>
            <a:endParaRPr lang="en-US" altLang="zh-CN" sz="5090" b="1" dirty="0" smtClean="0">
              <a:latin typeface="宋体" panose="02010600030101010101" pitchFamily="2" charset="-122"/>
              <a:ea typeface="宋体" panose="02010600030101010101" pitchFamily="2" charset="-122"/>
              <a:cs typeface="黑体" panose="02010609060101010101" pitchFamily="49" charset="-122"/>
            </a:endParaRPr>
          </a:p>
          <a:p>
            <a:pPr fontAlgn="auto">
              <a:lnSpc>
                <a:spcPct val="150000"/>
              </a:lnSpc>
              <a:spcBef>
                <a:spcPts val="600"/>
              </a:spcBef>
              <a:buFont typeface="Wingdings" panose="05000000000000000000" pitchFamily="2" charset="2"/>
              <a:buChar char="u"/>
            </a:pPr>
            <a:r>
              <a:rPr lang="zh-CN" altLang="en-US" sz="5090" b="1" dirty="0" smtClean="0">
                <a:latin typeface="宋体" panose="02010600030101010101" pitchFamily="2" charset="-122"/>
                <a:ea typeface="宋体" panose="02010600030101010101" pitchFamily="2" charset="-122"/>
                <a:cs typeface="黑体" panose="02010609060101010101" pitchFamily="49" charset="-122"/>
              </a:rPr>
              <a:t> </a:t>
            </a:r>
            <a:r>
              <a:rPr lang="zh-CN" altLang="en-US" sz="5090" b="1" dirty="0" smtClean="0">
                <a:solidFill>
                  <a:srgbClr val="FF0000"/>
                </a:solidFill>
                <a:latin typeface="宋体" panose="02010600030101010101" pitchFamily="2" charset="-122"/>
                <a:ea typeface="宋体" panose="02010600030101010101" pitchFamily="2" charset="-122"/>
                <a:cs typeface="黑体" panose="02010609060101010101" pitchFamily="49" charset="-122"/>
              </a:rPr>
              <a:t>疏散</a:t>
            </a:r>
            <a:r>
              <a:rPr lang="zh-CN" altLang="en-US" sz="5090" b="1" dirty="0">
                <a:solidFill>
                  <a:srgbClr val="FF0000"/>
                </a:solidFill>
                <a:latin typeface="宋体" panose="02010600030101010101" pitchFamily="2" charset="-122"/>
                <a:ea typeface="宋体" panose="02010600030101010101" pitchFamily="2" charset="-122"/>
                <a:cs typeface="黑体" panose="02010609060101010101" pitchFamily="49" charset="-122"/>
              </a:rPr>
              <a:t>通道不得被占用</a:t>
            </a:r>
            <a:r>
              <a:rPr lang="zh-CN" altLang="en-US" sz="5090" b="1" dirty="0" smtClean="0">
                <a:latin typeface="宋体" panose="02010600030101010101" pitchFamily="2" charset="-122"/>
                <a:ea typeface="宋体" panose="02010600030101010101" pitchFamily="2" charset="-122"/>
                <a:cs typeface="黑体" panose="02010609060101010101" pitchFamily="49" charset="-122"/>
              </a:rPr>
              <a:t>。</a:t>
            </a:r>
            <a:endParaRPr lang="en-US" altLang="zh-CN" sz="5090" b="1" dirty="0" smtClean="0">
              <a:latin typeface="宋体" panose="02010600030101010101" pitchFamily="2" charset="-122"/>
              <a:ea typeface="宋体" panose="02010600030101010101" pitchFamily="2" charset="-122"/>
              <a:cs typeface="黑体" panose="02010609060101010101" pitchFamily="49" charset="-122"/>
            </a:endParaRPr>
          </a:p>
          <a:p>
            <a:pPr fontAlgn="auto">
              <a:lnSpc>
                <a:spcPct val="150000"/>
              </a:lnSpc>
              <a:spcBef>
                <a:spcPts val="600"/>
              </a:spcBef>
              <a:buFont typeface="Wingdings" panose="05000000000000000000" pitchFamily="2" charset="2"/>
              <a:buChar char="u"/>
            </a:pPr>
            <a:r>
              <a:rPr lang="zh-CN" altLang="en-US" sz="5090" b="1" dirty="0" smtClean="0">
                <a:latin typeface="宋体" panose="02010600030101010101" pitchFamily="2" charset="-122"/>
                <a:ea typeface="宋体" panose="02010600030101010101" pitchFamily="2" charset="-122"/>
                <a:cs typeface="黑体" panose="02010609060101010101" pitchFamily="49" charset="-122"/>
              </a:rPr>
              <a:t> 喷涂场所</a:t>
            </a:r>
            <a:r>
              <a:rPr lang="zh-CN" altLang="en-US" sz="5090" b="1" dirty="0">
                <a:latin typeface="宋体" panose="02010600030101010101" pitchFamily="2" charset="-122"/>
                <a:ea typeface="宋体" panose="02010600030101010101" pitchFamily="2" charset="-122"/>
                <a:cs typeface="黑体" panose="02010609060101010101" pitchFamily="49" charset="-122"/>
              </a:rPr>
              <a:t>、油漆（溶剂）</a:t>
            </a:r>
            <a:r>
              <a:rPr lang="zh-CN" altLang="en-US" sz="5090" b="1" dirty="0" smtClean="0">
                <a:latin typeface="宋体" panose="02010600030101010101" pitchFamily="2" charset="-122"/>
                <a:ea typeface="宋体" panose="02010600030101010101" pitchFamily="2" charset="-122"/>
                <a:cs typeface="黑体" panose="02010609060101010101" pitchFamily="49" charset="-122"/>
              </a:rPr>
              <a:t>仓库内</a:t>
            </a:r>
            <a:r>
              <a:rPr lang="zh-CN" altLang="en-US" sz="5090" b="1" dirty="0">
                <a:solidFill>
                  <a:srgbClr val="FF0000"/>
                </a:solidFill>
                <a:latin typeface="宋体" panose="02010600030101010101" pitchFamily="2" charset="-122"/>
                <a:ea typeface="宋体" panose="02010600030101010101" pitchFamily="2" charset="-122"/>
                <a:cs typeface="黑体" panose="02010609060101010101" pitchFamily="49" charset="-122"/>
              </a:rPr>
              <a:t>不得进行调漆</a:t>
            </a:r>
            <a:r>
              <a:rPr lang="zh-CN" altLang="en-US" sz="5090" b="1" dirty="0" smtClean="0">
                <a:solidFill>
                  <a:srgbClr val="FF0000"/>
                </a:solidFill>
                <a:latin typeface="宋体" panose="02010600030101010101" pitchFamily="2" charset="-122"/>
                <a:ea typeface="宋体" panose="02010600030101010101" pitchFamily="2" charset="-122"/>
                <a:cs typeface="黑体" panose="02010609060101010101" pitchFamily="49" charset="-122"/>
              </a:rPr>
              <a:t>和分装</a:t>
            </a:r>
            <a:r>
              <a:rPr lang="zh-CN" altLang="en-US" sz="5090" b="1" dirty="0" smtClean="0">
                <a:latin typeface="宋体" panose="02010600030101010101" pitchFamily="2" charset="-122"/>
                <a:ea typeface="宋体" panose="02010600030101010101" pitchFamily="2" charset="-122"/>
                <a:cs typeface="黑体" panose="02010609060101010101" pitchFamily="49" charset="-122"/>
              </a:rPr>
              <a:t>作业。</a:t>
            </a:r>
            <a:endParaRPr lang="zh-CN" altLang="en-US" sz="5090" b="1" dirty="0">
              <a:latin typeface="宋体" panose="02010600030101010101" pitchFamily="2" charset="-122"/>
              <a:ea typeface="宋体" panose="02010600030101010101" pitchFamily="2" charset="-122"/>
              <a:cs typeface="黑体" panose="02010609060101010101" pitchFamily="49" charset="-122"/>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ph type="title"/>
          </p:nvPr>
        </p:nvSpPr>
        <p:spPr>
          <a:xfrm>
            <a:off x="0" y="0"/>
            <a:ext cx="12192000" cy="840509"/>
          </a:xfrm>
          <a:solidFill>
            <a:schemeClr val="tx2">
              <a:lumMod val="40000"/>
              <a:lumOff val="60000"/>
            </a:schemeClr>
          </a:solidFill>
        </p:spPr>
        <p:txBody>
          <a:bodyPr/>
          <a:lstStyle/>
          <a:p>
            <a:pPr algn="ctr"/>
            <a:r>
              <a:rPr lang="zh-CN" altLang="en-US" sz="3600" dirty="0">
                <a:solidFill>
                  <a:srgbClr val="FF0000"/>
                </a:solidFill>
                <a:latin typeface="黑体" panose="02010609060101010101" pitchFamily="49" charset="-122"/>
                <a:ea typeface="黑体" panose="02010609060101010101" pitchFamily="49" charset="-122"/>
              </a:rPr>
              <a:t>三、现 场 要 点</a:t>
            </a:r>
          </a:p>
        </p:txBody>
      </p:sp>
      <p:sp>
        <p:nvSpPr>
          <p:cNvPr id="2" name="内容占位符 1"/>
          <p:cNvSpPr>
            <a:spLocks noGrp="1"/>
          </p:cNvSpPr>
          <p:nvPr>
            <p:ph idx="1"/>
          </p:nvPr>
        </p:nvSpPr>
        <p:spPr>
          <a:xfrm>
            <a:off x="941033" y="1097961"/>
            <a:ext cx="10599938" cy="5258450"/>
          </a:xfrm>
        </p:spPr>
        <p:txBody>
          <a:bodyPr>
            <a:normAutofit fontScale="25000" lnSpcReduction="20000"/>
          </a:bodyPr>
          <a:lstStyle/>
          <a:p>
            <a:pPr marL="0" indent="0" fontAlgn="auto">
              <a:lnSpc>
                <a:spcPct val="150000"/>
              </a:lnSpc>
              <a:spcBef>
                <a:spcPts val="600"/>
              </a:spcBef>
              <a:buNone/>
            </a:pPr>
            <a:r>
              <a:rPr lang="en-US" altLang="zh-CN" sz="112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3 </a:t>
            </a:r>
            <a:r>
              <a:rPr lang="zh-CN" altLang="en-US" sz="112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、喷涂作业</a:t>
            </a:r>
            <a:endParaRPr lang="zh-CN" altLang="en-US" sz="11200" b="1"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fontAlgn="auto">
              <a:lnSpc>
                <a:spcPct val="170000"/>
              </a:lnSpc>
              <a:spcBef>
                <a:spcPts val="600"/>
              </a:spcBef>
              <a:buFont typeface="Wingdings" panose="05000000000000000000" pitchFamily="2" charset="2"/>
              <a:buChar char="u"/>
            </a:pPr>
            <a:r>
              <a:rPr lang="zh-CN" altLang="en-US" sz="9600" b="1" dirty="0" smtClean="0">
                <a:latin typeface="宋体" panose="02010600030101010101" pitchFamily="2" charset="-122"/>
                <a:ea typeface="宋体" panose="02010600030101010101" pitchFamily="2" charset="-122"/>
                <a:cs typeface="黑体" panose="02010609060101010101" pitchFamily="49" charset="-122"/>
              </a:rPr>
              <a:t> 进入烘干室的涂漆工件不得有余漆滴落。</a:t>
            </a:r>
            <a:endParaRPr lang="en-US" altLang="zh-CN" sz="9600" b="1" dirty="0" smtClean="0">
              <a:latin typeface="宋体" panose="02010600030101010101" pitchFamily="2" charset="-122"/>
              <a:ea typeface="宋体" panose="02010600030101010101" pitchFamily="2" charset="-122"/>
              <a:cs typeface="黑体" panose="02010609060101010101" pitchFamily="49" charset="-122"/>
            </a:endParaRPr>
          </a:p>
          <a:p>
            <a:pPr fontAlgn="auto">
              <a:lnSpc>
                <a:spcPct val="170000"/>
              </a:lnSpc>
              <a:spcBef>
                <a:spcPts val="600"/>
              </a:spcBef>
              <a:buFont typeface="Wingdings" panose="05000000000000000000" pitchFamily="2" charset="2"/>
              <a:buChar char="u"/>
            </a:pPr>
            <a:r>
              <a:rPr lang="zh-CN" altLang="en-US" sz="9600" b="1" dirty="0" smtClean="0">
                <a:latin typeface="宋体" panose="02010600030101010101" pitchFamily="2" charset="-122"/>
                <a:ea typeface="宋体" panose="02010600030101010101" pitchFamily="2" charset="-122"/>
                <a:cs typeface="黑体" panose="02010609060101010101" pitchFamily="49" charset="-122"/>
              </a:rPr>
              <a:t> 涂漆</a:t>
            </a:r>
            <a:r>
              <a:rPr lang="zh-CN" altLang="en-US" sz="9600" b="1" dirty="0">
                <a:latin typeface="宋体" panose="02010600030101010101" pitchFamily="2" charset="-122"/>
                <a:ea typeface="宋体" panose="02010600030101010101" pitchFamily="2" charset="-122"/>
                <a:cs typeface="黑体" panose="02010609060101010101" pitchFamily="49" charset="-122"/>
              </a:rPr>
              <a:t>工件</a:t>
            </a:r>
            <a:r>
              <a:rPr lang="zh-CN" altLang="en-US" sz="9600" b="1" dirty="0" smtClean="0">
                <a:latin typeface="宋体" panose="02010600030101010101" pitchFamily="2" charset="-122"/>
                <a:ea typeface="宋体" panose="02010600030101010101" pitchFamily="2" charset="-122"/>
                <a:cs typeface="黑体" panose="02010609060101010101" pitchFamily="49" charset="-122"/>
              </a:rPr>
              <a:t>自然干燥的应放在</a:t>
            </a:r>
            <a:r>
              <a:rPr lang="zh-CN" altLang="en-US" sz="9600" b="1" dirty="0">
                <a:solidFill>
                  <a:srgbClr val="FF0000"/>
                </a:solidFill>
                <a:latin typeface="宋体" panose="02010600030101010101" pitchFamily="2" charset="-122"/>
                <a:ea typeface="宋体" panose="02010600030101010101" pitchFamily="2" charset="-122"/>
                <a:cs typeface="黑体" panose="02010609060101010101" pitchFamily="49" charset="-122"/>
              </a:rPr>
              <a:t>通风</a:t>
            </a:r>
            <a:r>
              <a:rPr lang="zh-CN" altLang="en-US" sz="9600" b="1" dirty="0" smtClean="0">
                <a:solidFill>
                  <a:srgbClr val="FF0000"/>
                </a:solidFill>
                <a:latin typeface="宋体" panose="02010600030101010101" pitchFamily="2" charset="-122"/>
                <a:ea typeface="宋体" panose="02010600030101010101" pitchFamily="2" charset="-122"/>
                <a:cs typeface="黑体" panose="02010609060101010101" pitchFamily="49" charset="-122"/>
              </a:rPr>
              <a:t>良好</a:t>
            </a:r>
            <a:r>
              <a:rPr lang="zh-CN" altLang="en-US" sz="9600" b="1" dirty="0" smtClean="0">
                <a:latin typeface="宋体" panose="02010600030101010101" pitchFamily="2" charset="-122"/>
                <a:ea typeface="宋体" panose="02010600030101010101" pitchFamily="2" charset="-122"/>
                <a:cs typeface="黑体" panose="02010609060101010101" pitchFamily="49" charset="-122"/>
              </a:rPr>
              <a:t>场所，室内应专室存放；室外周围</a:t>
            </a:r>
            <a:r>
              <a:rPr lang="en-US" altLang="zh-CN" sz="9600" b="1" dirty="0" smtClean="0">
                <a:latin typeface="宋体" panose="02010600030101010101" pitchFamily="2" charset="-122"/>
                <a:ea typeface="宋体" panose="02010600030101010101" pitchFamily="2" charset="-122"/>
                <a:cs typeface="黑体" panose="02010609060101010101" pitchFamily="49" charset="-122"/>
              </a:rPr>
              <a:t>5m</a:t>
            </a:r>
            <a:r>
              <a:rPr lang="zh-CN" altLang="en-US" sz="9600" b="1" dirty="0" smtClean="0">
                <a:latin typeface="宋体" panose="02010600030101010101" pitchFamily="2" charset="-122"/>
                <a:ea typeface="宋体" panose="02010600030101010101" pitchFamily="2" charset="-122"/>
                <a:cs typeface="黑体" panose="02010609060101010101" pitchFamily="49" charset="-122"/>
              </a:rPr>
              <a:t>内</a:t>
            </a:r>
            <a:r>
              <a:rPr lang="zh-CN" altLang="en-US" sz="9600" b="1" dirty="0">
                <a:latin typeface="宋体" panose="02010600030101010101" pitchFamily="2" charset="-122"/>
                <a:ea typeface="宋体" panose="02010600030101010101" pitchFamily="2" charset="-122"/>
                <a:cs typeface="黑体" panose="02010609060101010101" pitchFamily="49" charset="-122"/>
              </a:rPr>
              <a:t>不得有明火或火花</a:t>
            </a:r>
            <a:r>
              <a:rPr lang="zh-CN" altLang="en-US" sz="9600" b="1" dirty="0" smtClean="0">
                <a:latin typeface="宋体" panose="02010600030101010101" pitchFamily="2" charset="-122"/>
                <a:ea typeface="宋体" panose="02010600030101010101" pitchFamily="2" charset="-122"/>
                <a:cs typeface="黑体" panose="02010609060101010101" pitchFamily="49" charset="-122"/>
              </a:rPr>
              <a:t>。</a:t>
            </a:r>
            <a:endParaRPr lang="en-US" altLang="zh-CN" sz="9600" b="1" dirty="0" smtClean="0">
              <a:latin typeface="宋体" panose="02010600030101010101" pitchFamily="2" charset="-122"/>
              <a:ea typeface="宋体" panose="02010600030101010101" pitchFamily="2" charset="-122"/>
              <a:cs typeface="黑体" panose="02010609060101010101" pitchFamily="49" charset="-122"/>
            </a:endParaRPr>
          </a:p>
          <a:p>
            <a:pPr fontAlgn="auto">
              <a:lnSpc>
                <a:spcPct val="170000"/>
              </a:lnSpc>
              <a:spcBef>
                <a:spcPts val="600"/>
              </a:spcBef>
              <a:buFont typeface="Wingdings" panose="05000000000000000000" pitchFamily="2" charset="2"/>
              <a:buChar char="u"/>
            </a:pPr>
            <a:r>
              <a:rPr lang="zh-CN" altLang="en-US" sz="9600" b="1" dirty="0" smtClean="0">
                <a:latin typeface="宋体" panose="02010600030101010101" pitchFamily="2" charset="-122"/>
                <a:ea typeface="宋体" panose="02010600030101010101" pitchFamily="2" charset="-122"/>
                <a:cs typeface="黑体" panose="02010609060101010101" pitchFamily="49" charset="-122"/>
              </a:rPr>
              <a:t> 喷涂</a:t>
            </a:r>
            <a:r>
              <a:rPr lang="zh-CN" altLang="en-US" sz="9600" b="1" dirty="0">
                <a:latin typeface="宋体" panose="02010600030101010101" pitchFamily="2" charset="-122"/>
                <a:ea typeface="宋体" panose="02010600030101010101" pitchFamily="2" charset="-122"/>
                <a:cs typeface="黑体" panose="02010609060101010101" pitchFamily="49" charset="-122"/>
              </a:rPr>
              <a:t>作业中</a:t>
            </a:r>
            <a:r>
              <a:rPr lang="zh-CN" altLang="en-US" sz="9600" b="1" dirty="0">
                <a:solidFill>
                  <a:srgbClr val="FF0000"/>
                </a:solidFill>
                <a:latin typeface="宋体" panose="02010600030101010101" pitchFamily="2" charset="-122"/>
                <a:ea typeface="宋体" panose="02010600030101010101" pitchFamily="2" charset="-122"/>
                <a:cs typeface="黑体" panose="02010609060101010101" pitchFamily="49" charset="-122"/>
              </a:rPr>
              <a:t>不得使用无导静电性能的塑料容器、管道和油抽</a:t>
            </a:r>
            <a:r>
              <a:rPr lang="zh-CN" altLang="en-US" sz="9600" b="1" dirty="0">
                <a:latin typeface="宋体" panose="02010600030101010101" pitchFamily="2" charset="-122"/>
                <a:ea typeface="宋体" panose="02010600030101010101" pitchFamily="2" charset="-122"/>
                <a:cs typeface="黑体" panose="02010609060101010101" pitchFamily="49" charset="-122"/>
              </a:rPr>
              <a:t>等设备设施</a:t>
            </a:r>
            <a:r>
              <a:rPr lang="zh-CN" altLang="en-US" sz="9600" b="1" dirty="0" smtClean="0">
                <a:latin typeface="宋体" panose="02010600030101010101" pitchFamily="2" charset="-122"/>
                <a:ea typeface="宋体" panose="02010600030101010101" pitchFamily="2" charset="-122"/>
                <a:cs typeface="黑体" panose="02010609060101010101" pitchFamily="49" charset="-122"/>
              </a:rPr>
              <a:t>。</a:t>
            </a:r>
            <a:endParaRPr lang="en-US" altLang="zh-CN" sz="9600" b="1" dirty="0" smtClean="0">
              <a:latin typeface="宋体" panose="02010600030101010101" pitchFamily="2" charset="-122"/>
              <a:ea typeface="宋体" panose="02010600030101010101" pitchFamily="2" charset="-122"/>
              <a:cs typeface="黑体" panose="02010609060101010101" pitchFamily="49" charset="-122"/>
            </a:endParaRPr>
          </a:p>
          <a:p>
            <a:pPr fontAlgn="auto">
              <a:lnSpc>
                <a:spcPct val="170000"/>
              </a:lnSpc>
              <a:spcBef>
                <a:spcPts val="600"/>
              </a:spcBef>
              <a:buFont typeface="Wingdings" panose="05000000000000000000" pitchFamily="2" charset="2"/>
              <a:buChar char="u"/>
            </a:pPr>
            <a:r>
              <a:rPr lang="zh-CN" altLang="en-US" sz="9600" b="1" dirty="0" smtClean="0">
                <a:latin typeface="宋体" panose="02010600030101010101" pitchFamily="2" charset="-122"/>
                <a:ea typeface="宋体" panose="02010600030101010101" pitchFamily="2" charset="-122"/>
                <a:cs typeface="黑体" panose="02010609060101010101" pitchFamily="49" charset="-122"/>
              </a:rPr>
              <a:t> 喷漆</a:t>
            </a:r>
            <a:r>
              <a:rPr lang="zh-CN" altLang="en-US" sz="9600" b="1" dirty="0">
                <a:latin typeface="宋体" panose="02010600030101010101" pitchFamily="2" charset="-122"/>
                <a:ea typeface="宋体" panose="02010600030101010101" pitchFamily="2" charset="-122"/>
                <a:cs typeface="黑体" panose="02010609060101010101" pitchFamily="49" charset="-122"/>
              </a:rPr>
              <a:t>室应设有</a:t>
            </a:r>
            <a:r>
              <a:rPr lang="zh-CN" altLang="en-US" sz="9600" b="1" dirty="0">
                <a:solidFill>
                  <a:srgbClr val="FF0000"/>
                </a:solidFill>
                <a:latin typeface="宋体" panose="02010600030101010101" pitchFamily="2" charset="-122"/>
                <a:ea typeface="宋体" panose="02010600030101010101" pitchFamily="2" charset="-122"/>
                <a:cs typeface="黑体" panose="02010609060101010101" pitchFamily="49" charset="-122"/>
              </a:rPr>
              <a:t>机械通风</a:t>
            </a:r>
            <a:r>
              <a:rPr lang="zh-CN" altLang="en-US" sz="9600" b="1" dirty="0">
                <a:latin typeface="宋体" panose="02010600030101010101" pitchFamily="2" charset="-122"/>
                <a:ea typeface="宋体" panose="02010600030101010101" pitchFamily="2" charset="-122"/>
                <a:cs typeface="黑体" panose="02010609060101010101" pitchFamily="49" charset="-122"/>
              </a:rPr>
              <a:t>和</a:t>
            </a:r>
            <a:r>
              <a:rPr lang="zh-CN" altLang="en-US" sz="9600" b="1" dirty="0">
                <a:solidFill>
                  <a:srgbClr val="FF0000"/>
                </a:solidFill>
                <a:latin typeface="宋体" panose="02010600030101010101" pitchFamily="2" charset="-122"/>
                <a:ea typeface="宋体" panose="02010600030101010101" pitchFamily="2" charset="-122"/>
                <a:cs typeface="黑体" panose="02010609060101010101" pitchFamily="49" charset="-122"/>
              </a:rPr>
              <a:t>漆雾净化</a:t>
            </a:r>
            <a:r>
              <a:rPr lang="zh-CN" altLang="en-US" sz="9600" b="1" dirty="0">
                <a:latin typeface="宋体" panose="02010600030101010101" pitchFamily="2" charset="-122"/>
                <a:ea typeface="宋体" panose="02010600030101010101" pitchFamily="2" charset="-122"/>
                <a:cs typeface="黑体" panose="02010609060101010101" pitchFamily="49" charset="-122"/>
              </a:rPr>
              <a:t>装置</a:t>
            </a:r>
            <a:r>
              <a:rPr lang="zh-CN" altLang="en-US" sz="9600" b="1" dirty="0" smtClean="0">
                <a:latin typeface="宋体" panose="02010600030101010101" pitchFamily="2" charset="-122"/>
                <a:ea typeface="宋体" panose="02010600030101010101" pitchFamily="2" charset="-122"/>
                <a:cs typeface="黑体" panose="02010609060101010101" pitchFamily="49" charset="-122"/>
              </a:rPr>
              <a:t>。</a:t>
            </a:r>
            <a:endParaRPr lang="en-US" altLang="zh-CN" sz="9600" b="1" dirty="0" smtClean="0">
              <a:latin typeface="宋体" panose="02010600030101010101" pitchFamily="2" charset="-122"/>
              <a:ea typeface="宋体" panose="02010600030101010101" pitchFamily="2" charset="-122"/>
              <a:cs typeface="黑体" panose="02010609060101010101" pitchFamily="49" charset="-122"/>
            </a:endParaRPr>
          </a:p>
          <a:p>
            <a:pPr fontAlgn="auto">
              <a:lnSpc>
                <a:spcPct val="170000"/>
              </a:lnSpc>
              <a:spcBef>
                <a:spcPts val="600"/>
              </a:spcBef>
              <a:buFont typeface="Wingdings" panose="05000000000000000000" pitchFamily="2" charset="2"/>
              <a:buChar char="u"/>
            </a:pPr>
            <a:r>
              <a:rPr lang="zh-CN" altLang="en-US" sz="9600" b="1" dirty="0" smtClean="0">
                <a:latin typeface="宋体" panose="02010600030101010101" pitchFamily="2" charset="-122"/>
                <a:ea typeface="宋体" panose="02010600030101010101" pitchFamily="2" charset="-122"/>
                <a:cs typeface="黑体" panose="02010609060101010101" pitchFamily="49" charset="-122"/>
              </a:rPr>
              <a:t> 喷涂通风系统</a:t>
            </a:r>
            <a:r>
              <a:rPr lang="zh-CN" altLang="en-US" sz="9600" b="1" dirty="0" smtClean="0">
                <a:solidFill>
                  <a:srgbClr val="FF0000"/>
                </a:solidFill>
                <a:latin typeface="宋体" panose="02010600030101010101" pitchFamily="2" charset="-122"/>
                <a:ea typeface="宋体" panose="02010600030101010101" pitchFamily="2" charset="-122"/>
                <a:cs typeface="黑体" panose="02010609060101010101" pitchFamily="49" charset="-122"/>
              </a:rPr>
              <a:t>排风口</a:t>
            </a:r>
            <a:r>
              <a:rPr lang="zh-CN" altLang="en-US" sz="9600" b="1" dirty="0" smtClean="0">
                <a:latin typeface="宋体" panose="02010600030101010101" pitchFamily="2" charset="-122"/>
                <a:ea typeface="宋体" panose="02010600030101010101" pitchFamily="2" charset="-122"/>
                <a:cs typeface="黑体" panose="02010609060101010101" pitchFamily="49" charset="-122"/>
              </a:rPr>
              <a:t>直通室外不可能遇到火花的</a:t>
            </a:r>
            <a:r>
              <a:rPr lang="zh-CN" altLang="en-US" sz="9600" b="1" dirty="0">
                <a:latin typeface="宋体" panose="02010600030101010101" pitchFamily="2" charset="-122"/>
                <a:ea typeface="宋体" panose="02010600030101010101" pitchFamily="2" charset="-122"/>
                <a:cs typeface="黑体" panose="02010609060101010101" pitchFamily="49" charset="-122"/>
              </a:rPr>
              <a:t>地方</a:t>
            </a:r>
            <a:r>
              <a:rPr lang="zh-CN" altLang="en-US" sz="9600" b="1" dirty="0" smtClean="0">
                <a:latin typeface="宋体" panose="02010600030101010101" pitchFamily="2" charset="-122"/>
                <a:ea typeface="宋体" panose="02010600030101010101" pitchFamily="2" charset="-122"/>
                <a:cs typeface="黑体" panose="02010609060101010101" pitchFamily="49" charset="-122"/>
              </a:rPr>
              <a:t>。爆炸危险性混合气体</a:t>
            </a:r>
            <a:r>
              <a:rPr lang="zh-CN" altLang="en-US" sz="9600" b="1" dirty="0" smtClean="0">
                <a:solidFill>
                  <a:srgbClr val="FF0000"/>
                </a:solidFill>
                <a:latin typeface="宋体" panose="02010600030101010101" pitchFamily="2" charset="-122"/>
                <a:ea typeface="宋体" panose="02010600030101010101" pitchFamily="2" charset="-122"/>
                <a:cs typeface="黑体" panose="02010609060101010101" pitchFamily="49" charset="-122"/>
              </a:rPr>
              <a:t>排放管应接在引风机前</a:t>
            </a:r>
            <a:r>
              <a:rPr lang="zh-CN" altLang="en-US" sz="9600" b="1" dirty="0" smtClean="0">
                <a:latin typeface="宋体" panose="02010600030101010101" pitchFamily="2" charset="-122"/>
                <a:ea typeface="宋体" panose="02010600030101010101" pitchFamily="2" charset="-122"/>
                <a:cs typeface="黑体" panose="02010609060101010101" pitchFamily="49" charset="-122"/>
              </a:rPr>
              <a:t>（负压段）。</a:t>
            </a:r>
            <a:endParaRPr lang="zh-CN" altLang="en-US" sz="9600" b="1" dirty="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ph type="title"/>
          </p:nvPr>
        </p:nvSpPr>
        <p:spPr>
          <a:xfrm>
            <a:off x="0" y="0"/>
            <a:ext cx="12192000" cy="840509"/>
          </a:xfrm>
          <a:solidFill>
            <a:schemeClr val="tx2">
              <a:lumMod val="40000"/>
              <a:lumOff val="60000"/>
            </a:schemeClr>
          </a:solidFill>
        </p:spPr>
        <p:txBody>
          <a:bodyPr/>
          <a:lstStyle/>
          <a:p>
            <a:pPr algn="ctr"/>
            <a:r>
              <a:rPr lang="zh-CN" altLang="en-US" sz="3600" dirty="0">
                <a:solidFill>
                  <a:srgbClr val="FF0000"/>
                </a:solidFill>
                <a:latin typeface="黑体" panose="02010609060101010101" pitchFamily="49" charset="-122"/>
                <a:ea typeface="黑体" panose="02010609060101010101" pitchFamily="49" charset="-122"/>
              </a:rPr>
              <a:t>三、现 场 要 点</a:t>
            </a:r>
          </a:p>
        </p:txBody>
      </p:sp>
      <p:sp>
        <p:nvSpPr>
          <p:cNvPr id="2" name="内容占位符 1"/>
          <p:cNvSpPr>
            <a:spLocks noGrp="1"/>
          </p:cNvSpPr>
          <p:nvPr>
            <p:ph idx="1"/>
          </p:nvPr>
        </p:nvSpPr>
        <p:spPr>
          <a:xfrm>
            <a:off x="692457" y="1097959"/>
            <a:ext cx="10892901" cy="5640192"/>
          </a:xfrm>
        </p:spPr>
        <p:txBody>
          <a:bodyPr>
            <a:normAutofit fontScale="25000" lnSpcReduction="20000"/>
          </a:bodyPr>
          <a:lstStyle/>
          <a:p>
            <a:pPr marL="0" indent="0" fontAlgn="auto">
              <a:lnSpc>
                <a:spcPct val="150000"/>
              </a:lnSpc>
              <a:spcBef>
                <a:spcPts val="600"/>
              </a:spcBef>
              <a:buNone/>
            </a:pPr>
            <a:r>
              <a:rPr lang="en-US" altLang="zh-CN" sz="112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4</a:t>
            </a:r>
            <a:r>
              <a:rPr lang="zh-CN" altLang="en-US" sz="112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、氯气使用</a:t>
            </a:r>
            <a:endParaRPr lang="zh-CN" altLang="en-US" sz="11200" b="1"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a:lnSpc>
                <a:spcPct val="170000"/>
              </a:lnSpc>
            </a:pPr>
            <a:r>
              <a:rPr lang="en-US" altLang="zh-CN" sz="9600" b="1" dirty="0" smtClean="0">
                <a:latin typeface="宋体" panose="02010600030101010101" pitchFamily="2" charset="-122"/>
                <a:ea typeface="宋体" panose="02010600030101010101" pitchFamily="2" charset="-122"/>
              </a:rPr>
              <a:t>100kg</a:t>
            </a:r>
            <a:r>
              <a:rPr lang="zh-CN" altLang="en-US" sz="9600" b="1" dirty="0">
                <a:latin typeface="宋体" panose="02010600030101010101" pitchFamily="2" charset="-122"/>
                <a:ea typeface="宋体" panose="02010600030101010101" pitchFamily="2" charset="-122"/>
              </a:rPr>
              <a:t>、</a:t>
            </a:r>
            <a:r>
              <a:rPr lang="en-US" altLang="zh-CN" sz="9600" b="1" dirty="0">
                <a:latin typeface="宋体" panose="02010600030101010101" pitchFamily="2" charset="-122"/>
                <a:ea typeface="宋体" panose="02010600030101010101" pitchFamily="2" charset="-122"/>
              </a:rPr>
              <a:t>500kg</a:t>
            </a:r>
            <a:r>
              <a:rPr lang="zh-CN" altLang="en-US" sz="9600" b="1" dirty="0">
                <a:latin typeface="宋体" panose="02010600030101010101" pitchFamily="2" charset="-122"/>
                <a:ea typeface="宋体" panose="02010600030101010101" pitchFamily="2" charset="-122"/>
              </a:rPr>
              <a:t>、</a:t>
            </a:r>
            <a:r>
              <a:rPr lang="en-US" altLang="zh-CN" sz="9600" b="1" dirty="0">
                <a:latin typeface="宋体" panose="02010600030101010101" pitchFamily="2" charset="-122"/>
                <a:ea typeface="宋体" panose="02010600030101010101" pitchFamily="2" charset="-122"/>
              </a:rPr>
              <a:t>1000kg</a:t>
            </a:r>
            <a:r>
              <a:rPr lang="zh-CN" altLang="en-US" sz="9600" b="1" dirty="0">
                <a:latin typeface="宋体" panose="02010600030101010101" pitchFamily="2" charset="-122"/>
                <a:ea typeface="宋体" panose="02010600030101010101" pitchFamily="2" charset="-122"/>
              </a:rPr>
              <a:t>装气瓶应采用</a:t>
            </a:r>
            <a:r>
              <a:rPr lang="zh-CN" altLang="en-US" sz="9600" b="1" dirty="0">
                <a:solidFill>
                  <a:srgbClr val="FF0000"/>
                </a:solidFill>
                <a:latin typeface="宋体" panose="02010600030101010101" pitchFamily="2" charset="-122"/>
                <a:ea typeface="宋体" panose="02010600030101010101" pitchFamily="2" charset="-122"/>
              </a:rPr>
              <a:t>起重机械装卸</a:t>
            </a:r>
            <a:r>
              <a:rPr lang="zh-CN" altLang="en-US" sz="9600" b="1" dirty="0">
                <a:latin typeface="宋体" panose="02010600030101010101" pitchFamily="2" charset="-122"/>
                <a:ea typeface="宋体" panose="02010600030101010101" pitchFamily="2" charset="-122"/>
              </a:rPr>
              <a:t>，不应使用叉车装卸</a:t>
            </a:r>
            <a:r>
              <a:rPr lang="zh-CN" altLang="en-US" sz="9600" b="1" dirty="0" smtClean="0">
                <a:latin typeface="宋体" panose="02010600030101010101" pitchFamily="2" charset="-122"/>
                <a:ea typeface="宋体" panose="02010600030101010101" pitchFamily="2" charset="-122"/>
              </a:rPr>
              <a:t>。</a:t>
            </a:r>
            <a:endParaRPr lang="zh-CN" altLang="en-US" sz="9600" b="1" dirty="0">
              <a:latin typeface="宋体" panose="02010600030101010101" pitchFamily="2" charset="-122"/>
              <a:ea typeface="宋体" panose="02010600030101010101" pitchFamily="2" charset="-122"/>
            </a:endParaRPr>
          </a:p>
          <a:p>
            <a:pPr>
              <a:lnSpc>
                <a:spcPct val="170000"/>
              </a:lnSpc>
            </a:pPr>
            <a:r>
              <a:rPr lang="zh-CN" altLang="en-US" sz="9600" b="1" dirty="0" smtClean="0">
                <a:latin typeface="宋体" panose="02010600030101010101" pitchFamily="2" charset="-122"/>
                <a:ea typeface="宋体" panose="02010600030101010101" pitchFamily="2" charset="-122"/>
              </a:rPr>
              <a:t>氯气</a:t>
            </a:r>
            <a:r>
              <a:rPr lang="zh-CN" altLang="en-US" sz="9600" b="1" dirty="0">
                <a:latin typeface="宋体" panose="02010600030101010101" pitchFamily="2" charset="-122"/>
                <a:ea typeface="宋体" panose="02010600030101010101" pitchFamily="2" charset="-122"/>
              </a:rPr>
              <a:t>瓶</a:t>
            </a:r>
            <a:r>
              <a:rPr lang="zh-CN" altLang="en-US" sz="9600" b="1" dirty="0" smtClean="0">
                <a:latin typeface="宋体" panose="02010600030101010101" pitchFamily="2" charset="-122"/>
                <a:ea typeface="宋体" panose="02010600030101010101" pitchFamily="2" charset="-122"/>
              </a:rPr>
              <a:t>应</a:t>
            </a:r>
            <a:r>
              <a:rPr lang="zh-CN" altLang="en-US" sz="9600" b="1" dirty="0" smtClean="0">
                <a:solidFill>
                  <a:srgbClr val="FF0000"/>
                </a:solidFill>
                <a:latin typeface="宋体" panose="02010600030101010101" pitchFamily="2" charset="-122"/>
                <a:ea typeface="宋体" panose="02010600030101010101" pitchFamily="2" charset="-122"/>
              </a:rPr>
              <a:t>专库储存</a:t>
            </a:r>
            <a:r>
              <a:rPr lang="zh-CN" altLang="en-US" sz="9600" b="1" dirty="0" smtClean="0">
                <a:latin typeface="宋体" panose="02010600030101010101" pitchFamily="2" charset="-122"/>
                <a:ea typeface="宋体" panose="02010600030101010101" pitchFamily="2" charset="-122"/>
              </a:rPr>
              <a:t>，</a:t>
            </a:r>
            <a:r>
              <a:rPr lang="zh-CN" altLang="en-US" sz="9600" b="1" dirty="0">
                <a:latin typeface="宋体" panose="02010600030101010101" pitchFamily="2" charset="-122"/>
                <a:ea typeface="宋体" panose="02010600030101010101" pitchFamily="2" charset="-122"/>
              </a:rPr>
              <a:t>不应露天</a:t>
            </a:r>
            <a:r>
              <a:rPr lang="zh-CN" altLang="en-US" sz="9600" b="1" dirty="0" smtClean="0">
                <a:latin typeface="宋体" panose="02010600030101010101" pitchFamily="2" charset="-122"/>
                <a:ea typeface="宋体" panose="02010600030101010101" pitchFamily="2" charset="-122"/>
              </a:rPr>
              <a:t>存放。</a:t>
            </a:r>
            <a:r>
              <a:rPr lang="en-US" altLang="zh-CN" sz="9600" b="1" dirty="0">
                <a:latin typeface="宋体" panose="02010600030101010101" pitchFamily="2" charset="-122"/>
                <a:ea typeface="宋体" panose="02010600030101010101" pitchFamily="2" charset="-122"/>
              </a:rPr>
              <a:t>500kg</a:t>
            </a:r>
            <a:r>
              <a:rPr lang="zh-CN" altLang="en-US" sz="9600" b="1" dirty="0">
                <a:latin typeface="宋体" panose="02010600030101010101" pitchFamily="2" charset="-122"/>
                <a:ea typeface="宋体" panose="02010600030101010101" pitchFamily="2" charset="-122"/>
              </a:rPr>
              <a:t>、</a:t>
            </a:r>
            <a:r>
              <a:rPr lang="en-US" altLang="zh-CN" sz="9600" b="1" dirty="0">
                <a:latin typeface="宋体" panose="02010600030101010101" pitchFamily="2" charset="-122"/>
                <a:ea typeface="宋体" panose="02010600030101010101" pitchFamily="2" charset="-122"/>
              </a:rPr>
              <a:t>1000kg</a:t>
            </a:r>
            <a:r>
              <a:rPr lang="zh-CN" altLang="en-US" sz="9600" b="1" dirty="0">
                <a:latin typeface="宋体" panose="02010600030101010101" pitchFamily="2" charset="-122"/>
                <a:ea typeface="宋体" panose="02010600030101010101" pitchFamily="2" charset="-122"/>
              </a:rPr>
              <a:t>装的</a:t>
            </a:r>
            <a:r>
              <a:rPr lang="zh-CN" altLang="en-US" sz="9600" b="1" dirty="0">
                <a:solidFill>
                  <a:srgbClr val="FF0000"/>
                </a:solidFill>
                <a:latin typeface="宋体" panose="02010600030101010101" pitchFamily="2" charset="-122"/>
                <a:ea typeface="宋体" panose="02010600030101010101" pitchFamily="2" charset="-122"/>
              </a:rPr>
              <a:t>实瓶应横向卧放</a:t>
            </a:r>
            <a:r>
              <a:rPr lang="zh-CN" altLang="en-US" sz="9600" b="1" dirty="0" smtClean="0">
                <a:latin typeface="宋体" panose="02010600030101010101" pitchFamily="2" charset="-122"/>
                <a:ea typeface="宋体" panose="02010600030101010101" pitchFamily="2" charset="-122"/>
              </a:rPr>
              <a:t>，存放</a:t>
            </a:r>
            <a:r>
              <a:rPr lang="zh-CN" altLang="en-US" sz="9600" b="1" dirty="0">
                <a:solidFill>
                  <a:srgbClr val="FF0000"/>
                </a:solidFill>
                <a:latin typeface="宋体" panose="02010600030101010101" pitchFamily="2" charset="-122"/>
                <a:ea typeface="宋体" panose="02010600030101010101" pitchFamily="2" charset="-122"/>
              </a:rPr>
              <a:t>高度</a:t>
            </a:r>
            <a:r>
              <a:rPr lang="zh-CN" altLang="en-US" sz="9600" b="1" dirty="0" smtClean="0">
                <a:solidFill>
                  <a:srgbClr val="FF0000"/>
                </a:solidFill>
                <a:latin typeface="宋体" panose="02010600030101010101" pitchFamily="2" charset="-122"/>
                <a:ea typeface="宋体" panose="02010600030101010101" pitchFamily="2" charset="-122"/>
              </a:rPr>
              <a:t>不超过</a:t>
            </a:r>
            <a:r>
              <a:rPr lang="zh-CN" altLang="en-US" sz="9600" b="1" dirty="0">
                <a:solidFill>
                  <a:srgbClr val="FF0000"/>
                </a:solidFill>
                <a:latin typeface="宋体" panose="02010600030101010101" pitchFamily="2" charset="-122"/>
                <a:ea typeface="宋体" panose="02010600030101010101" pitchFamily="2" charset="-122"/>
              </a:rPr>
              <a:t>两层</a:t>
            </a:r>
            <a:r>
              <a:rPr lang="zh-CN" altLang="en-US" sz="9600" b="1" dirty="0">
                <a:latin typeface="宋体" panose="02010600030101010101" pitchFamily="2" charset="-122"/>
                <a:ea typeface="宋体" panose="02010600030101010101" pitchFamily="2" charset="-122"/>
              </a:rPr>
              <a:t>。实瓶和空瓶应隔离贮存，并设置明显标志。实瓶存放期不应超过</a:t>
            </a:r>
            <a:r>
              <a:rPr lang="en-US" altLang="zh-CN" sz="9600" b="1" dirty="0">
                <a:latin typeface="宋体" panose="02010600030101010101" pitchFamily="2" charset="-122"/>
                <a:ea typeface="宋体" panose="02010600030101010101" pitchFamily="2" charset="-122"/>
              </a:rPr>
              <a:t>3</a:t>
            </a:r>
            <a:r>
              <a:rPr lang="zh-CN" altLang="en-US" sz="9600" b="1" dirty="0">
                <a:latin typeface="宋体" panose="02010600030101010101" pitchFamily="2" charset="-122"/>
                <a:ea typeface="宋体" panose="02010600030101010101" pitchFamily="2" charset="-122"/>
              </a:rPr>
              <a:t>个月</a:t>
            </a:r>
            <a:r>
              <a:rPr lang="zh-CN" altLang="en-US" sz="9600" b="1" dirty="0" smtClean="0">
                <a:latin typeface="宋体" panose="02010600030101010101" pitchFamily="2" charset="-122"/>
                <a:ea typeface="宋体" panose="02010600030101010101" pitchFamily="2" charset="-122"/>
              </a:rPr>
              <a:t>。</a:t>
            </a:r>
            <a:endParaRPr lang="en-US" altLang="zh-CN" sz="9600" b="1" dirty="0" smtClean="0">
              <a:latin typeface="宋体" panose="02010600030101010101" pitchFamily="2" charset="-122"/>
              <a:ea typeface="宋体" panose="02010600030101010101" pitchFamily="2" charset="-122"/>
            </a:endParaRPr>
          </a:p>
          <a:p>
            <a:pPr>
              <a:lnSpc>
                <a:spcPct val="170000"/>
              </a:lnSpc>
            </a:pPr>
            <a:r>
              <a:rPr lang="zh-CN" altLang="en-US" sz="9600" b="1" dirty="0" smtClean="0">
                <a:latin typeface="宋体" panose="02010600030101010101" pitchFamily="2" charset="-122"/>
                <a:ea typeface="宋体" panose="02010600030101010101" pitchFamily="2" charset="-122"/>
              </a:rPr>
              <a:t>液</a:t>
            </a:r>
            <a:r>
              <a:rPr lang="zh-CN" altLang="en-US" sz="9600" b="1" dirty="0">
                <a:latin typeface="宋体" panose="02010600030101010101" pitchFamily="2" charset="-122"/>
                <a:ea typeface="宋体" panose="02010600030101010101" pitchFamily="2" charset="-122"/>
              </a:rPr>
              <a:t>氯气瓶附近不得放置有油类、棉纱等</a:t>
            </a:r>
            <a:r>
              <a:rPr lang="zh-CN" altLang="en-US" sz="9600" b="1" dirty="0" smtClean="0">
                <a:latin typeface="宋体" panose="02010600030101010101" pitchFamily="2" charset="-122"/>
                <a:ea typeface="宋体" panose="02010600030101010101" pitchFamily="2" charset="-122"/>
              </a:rPr>
              <a:t>易燃物。</a:t>
            </a:r>
            <a:endParaRPr lang="zh-CN" altLang="en-US" sz="9600" b="1" dirty="0">
              <a:latin typeface="宋体" panose="02010600030101010101" pitchFamily="2" charset="-122"/>
              <a:ea typeface="宋体" panose="02010600030101010101" pitchFamily="2" charset="-122"/>
            </a:endParaRPr>
          </a:p>
          <a:p>
            <a:pPr>
              <a:lnSpc>
                <a:spcPct val="170000"/>
              </a:lnSpc>
            </a:pPr>
            <a:r>
              <a:rPr lang="en-US" altLang="zh-CN" sz="9600" b="1" dirty="0" smtClean="0">
                <a:latin typeface="宋体" panose="02010600030101010101" pitchFamily="2" charset="-122"/>
                <a:ea typeface="宋体" panose="02010600030101010101" pitchFamily="2" charset="-122"/>
              </a:rPr>
              <a:t>50kg</a:t>
            </a:r>
            <a:r>
              <a:rPr lang="zh-CN" altLang="en-US" sz="9600" b="1" dirty="0">
                <a:latin typeface="宋体" panose="02010600030101010101" pitchFamily="2" charset="-122"/>
                <a:ea typeface="宋体" panose="02010600030101010101" pitchFamily="2" charset="-122"/>
              </a:rPr>
              <a:t>、</a:t>
            </a:r>
            <a:r>
              <a:rPr lang="en-US" altLang="zh-CN" sz="9600" b="1" dirty="0">
                <a:latin typeface="宋体" panose="02010600030101010101" pitchFamily="2" charset="-122"/>
                <a:ea typeface="宋体" panose="02010600030101010101" pitchFamily="2" charset="-122"/>
              </a:rPr>
              <a:t>100kg</a:t>
            </a:r>
            <a:r>
              <a:rPr lang="zh-CN" altLang="en-US" sz="9600" b="1" dirty="0">
                <a:latin typeface="宋体" panose="02010600030101010101" pitchFamily="2" charset="-122"/>
                <a:ea typeface="宋体" panose="02010600030101010101" pitchFamily="2" charset="-122"/>
              </a:rPr>
              <a:t>装的气</a:t>
            </a:r>
            <a:r>
              <a:rPr lang="zh-CN" altLang="en-US" sz="9600" b="1" dirty="0" smtClean="0">
                <a:latin typeface="宋体" panose="02010600030101010101" pitchFamily="2" charset="-122"/>
                <a:ea typeface="宋体" panose="02010600030101010101" pitchFamily="2" charset="-122"/>
              </a:rPr>
              <a:t>瓶应</a:t>
            </a:r>
            <a:r>
              <a:rPr lang="zh-CN" altLang="en-US" sz="9600" b="1" dirty="0" smtClean="0">
                <a:solidFill>
                  <a:srgbClr val="FF0000"/>
                </a:solidFill>
                <a:latin typeface="宋体" panose="02010600030101010101" pitchFamily="2" charset="-122"/>
                <a:ea typeface="宋体" panose="02010600030101010101" pitchFamily="2" charset="-122"/>
              </a:rPr>
              <a:t>直立使用</a:t>
            </a:r>
            <a:r>
              <a:rPr lang="zh-CN" altLang="en-US" sz="9600" b="1" dirty="0" smtClean="0">
                <a:latin typeface="宋体" panose="02010600030101010101" pitchFamily="2" charset="-122"/>
                <a:ea typeface="宋体" panose="02010600030101010101" pitchFamily="2" charset="-122"/>
              </a:rPr>
              <a:t>，采取</a:t>
            </a:r>
            <a:r>
              <a:rPr lang="zh-CN" altLang="en-US" sz="9600" b="1" dirty="0">
                <a:latin typeface="宋体" panose="02010600030101010101" pitchFamily="2" charset="-122"/>
                <a:ea typeface="宋体" panose="02010600030101010101" pitchFamily="2" charset="-122"/>
              </a:rPr>
              <a:t>防倾倒措施；</a:t>
            </a:r>
            <a:r>
              <a:rPr lang="en-US" altLang="zh-CN" sz="9600" b="1" dirty="0">
                <a:latin typeface="宋体" panose="02010600030101010101" pitchFamily="2" charset="-122"/>
                <a:ea typeface="宋体" panose="02010600030101010101" pitchFamily="2" charset="-122"/>
              </a:rPr>
              <a:t>500kg</a:t>
            </a:r>
            <a:r>
              <a:rPr lang="zh-CN" altLang="en-US" sz="9600" b="1" dirty="0">
                <a:latin typeface="宋体" panose="02010600030101010101" pitchFamily="2" charset="-122"/>
                <a:ea typeface="宋体" panose="02010600030101010101" pitchFamily="2" charset="-122"/>
              </a:rPr>
              <a:t>、</a:t>
            </a:r>
            <a:r>
              <a:rPr lang="en-US" altLang="zh-CN" sz="9600" b="1" dirty="0" smtClean="0">
                <a:latin typeface="宋体" panose="02010600030101010101" pitchFamily="2" charset="-122"/>
                <a:ea typeface="宋体" panose="02010600030101010101" pitchFamily="2" charset="-122"/>
              </a:rPr>
              <a:t>1000kg</a:t>
            </a:r>
            <a:r>
              <a:rPr lang="zh-CN" altLang="en-US" sz="9600" b="1" dirty="0" smtClean="0">
                <a:latin typeface="宋体" panose="02010600030101010101" pitchFamily="2" charset="-122"/>
                <a:ea typeface="宋体" panose="02010600030101010101" pitchFamily="2" charset="-122"/>
              </a:rPr>
              <a:t>气瓶应</a:t>
            </a:r>
            <a:r>
              <a:rPr lang="zh-CN" altLang="en-US" sz="9600" b="1" dirty="0" smtClean="0">
                <a:solidFill>
                  <a:srgbClr val="FF0000"/>
                </a:solidFill>
                <a:latin typeface="宋体" panose="02010600030101010101" pitchFamily="2" charset="-122"/>
                <a:ea typeface="宋体" panose="02010600030101010101" pitchFamily="2" charset="-122"/>
              </a:rPr>
              <a:t>卧式使用</a:t>
            </a:r>
            <a:r>
              <a:rPr lang="zh-CN" altLang="en-US" sz="9600" b="1" dirty="0" smtClean="0">
                <a:latin typeface="宋体" panose="02010600030101010101" pitchFamily="2" charset="-122"/>
                <a:ea typeface="宋体" panose="02010600030101010101" pitchFamily="2" charset="-122"/>
              </a:rPr>
              <a:t>。氯气瓶</a:t>
            </a:r>
            <a:r>
              <a:rPr lang="zh-CN" altLang="en-US" sz="9600" b="1" dirty="0">
                <a:latin typeface="宋体" panose="02010600030101010101" pitchFamily="2" charset="-122"/>
                <a:ea typeface="宋体" panose="02010600030101010101" pitchFamily="2" charset="-122"/>
              </a:rPr>
              <a:t>不应</a:t>
            </a:r>
            <a:r>
              <a:rPr lang="zh-CN" altLang="en-US" sz="9600" b="1" dirty="0" smtClean="0">
                <a:latin typeface="宋体" panose="02010600030101010101" pitchFamily="2" charset="-122"/>
                <a:ea typeface="宋体" panose="02010600030101010101" pitchFamily="2" charset="-122"/>
              </a:rPr>
              <a:t>设置</a:t>
            </a:r>
            <a:r>
              <a:rPr lang="zh-CN" altLang="en-US" sz="9600" b="1" dirty="0">
                <a:latin typeface="宋体" panose="02010600030101010101" pitchFamily="2" charset="-122"/>
                <a:ea typeface="宋体" panose="02010600030101010101" pitchFamily="2" charset="-122"/>
              </a:rPr>
              <a:t>在楼梯、人行道口和通风系统吸气口等场所。</a:t>
            </a:r>
          </a:p>
          <a:p>
            <a:pPr>
              <a:lnSpc>
                <a:spcPct val="170000"/>
              </a:lnSpc>
            </a:pPr>
            <a:r>
              <a:rPr lang="zh-CN" altLang="en-US" sz="9600" b="1" dirty="0" smtClean="0">
                <a:latin typeface="宋体" panose="02010600030101010101" pitchFamily="2" charset="-122"/>
                <a:ea typeface="宋体" panose="02010600030101010101" pitchFamily="2" charset="-122"/>
              </a:rPr>
              <a:t>不应用</a:t>
            </a:r>
            <a:r>
              <a:rPr lang="zh-CN" altLang="en-US" sz="9600" b="1" dirty="0">
                <a:latin typeface="宋体" panose="02010600030101010101" pitchFamily="2" charset="-122"/>
                <a:ea typeface="宋体" panose="02010600030101010101" pitchFamily="2" charset="-122"/>
              </a:rPr>
              <a:t>气瓶阀</a:t>
            </a:r>
            <a:r>
              <a:rPr lang="zh-CN" altLang="en-US" sz="9600" b="1" dirty="0" smtClean="0">
                <a:latin typeface="宋体" panose="02010600030101010101" pitchFamily="2" charset="-122"/>
                <a:ea typeface="宋体" panose="02010600030101010101" pitchFamily="2" charset="-122"/>
              </a:rPr>
              <a:t>直接调节</a:t>
            </a:r>
            <a:r>
              <a:rPr lang="zh-CN" altLang="en-US" sz="9600" b="1" dirty="0">
                <a:latin typeface="宋体" panose="02010600030101010101" pitchFamily="2" charset="-122"/>
                <a:ea typeface="宋体" panose="02010600030101010101" pitchFamily="2" charset="-122"/>
              </a:rPr>
              <a:t>压力和流量</a:t>
            </a:r>
            <a:r>
              <a:rPr lang="zh-CN" altLang="en-US" sz="9600" b="1" dirty="0" smtClean="0">
                <a:latin typeface="宋体" panose="02010600030101010101" pitchFamily="2" charset="-122"/>
                <a:ea typeface="宋体" panose="02010600030101010101" pitchFamily="2" charset="-122"/>
              </a:rPr>
              <a:t>。</a:t>
            </a:r>
            <a:endParaRPr lang="zh-CN" altLang="en-US" sz="96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ph type="title"/>
          </p:nvPr>
        </p:nvSpPr>
        <p:spPr>
          <a:xfrm>
            <a:off x="0" y="0"/>
            <a:ext cx="12192000" cy="840509"/>
          </a:xfrm>
          <a:solidFill>
            <a:schemeClr val="tx2">
              <a:lumMod val="40000"/>
              <a:lumOff val="60000"/>
            </a:schemeClr>
          </a:solidFill>
        </p:spPr>
        <p:txBody>
          <a:bodyPr/>
          <a:lstStyle/>
          <a:p>
            <a:pPr algn="ctr"/>
            <a:r>
              <a:rPr lang="zh-CN" altLang="en-US" sz="3600" dirty="0">
                <a:solidFill>
                  <a:srgbClr val="FF0000"/>
                </a:solidFill>
                <a:latin typeface="黑体" panose="02010609060101010101" pitchFamily="49" charset="-122"/>
                <a:ea typeface="黑体" panose="02010609060101010101" pitchFamily="49" charset="-122"/>
              </a:rPr>
              <a:t>三、现 场 要 点</a:t>
            </a:r>
          </a:p>
        </p:txBody>
      </p:sp>
      <p:sp>
        <p:nvSpPr>
          <p:cNvPr id="2" name="内容占位符 1"/>
          <p:cNvSpPr>
            <a:spLocks noGrp="1"/>
          </p:cNvSpPr>
          <p:nvPr>
            <p:ph idx="1"/>
          </p:nvPr>
        </p:nvSpPr>
        <p:spPr>
          <a:xfrm>
            <a:off x="381739" y="840508"/>
            <a:ext cx="11709647" cy="5924275"/>
          </a:xfrm>
        </p:spPr>
        <p:txBody>
          <a:bodyPr>
            <a:normAutofit fontScale="25000" lnSpcReduction="20000"/>
          </a:bodyPr>
          <a:lstStyle/>
          <a:p>
            <a:pPr marL="0" indent="0" fontAlgn="auto">
              <a:lnSpc>
                <a:spcPct val="150000"/>
              </a:lnSpc>
              <a:spcBef>
                <a:spcPts val="600"/>
              </a:spcBef>
              <a:buNone/>
            </a:pPr>
            <a:r>
              <a:rPr lang="en-US" altLang="zh-CN" sz="112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4</a:t>
            </a:r>
            <a:r>
              <a:rPr lang="zh-CN" altLang="en-US" sz="112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、氯气使用</a:t>
            </a:r>
            <a:endParaRPr lang="zh-CN" altLang="en-US" sz="11200" b="1"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a:lnSpc>
                <a:spcPct val="170000"/>
              </a:lnSpc>
            </a:pPr>
            <a:r>
              <a:rPr lang="zh-CN" altLang="en-US" sz="9600" b="1" dirty="0" smtClean="0">
                <a:latin typeface="宋体" panose="02010600030101010101" pitchFamily="2" charset="-122"/>
                <a:ea typeface="宋体" panose="02010600030101010101" pitchFamily="2" charset="-122"/>
              </a:rPr>
              <a:t>不应用</a:t>
            </a:r>
            <a:r>
              <a:rPr lang="zh-CN" altLang="en-US" sz="9600" b="1" dirty="0">
                <a:latin typeface="宋体" panose="02010600030101010101" pitchFamily="2" charset="-122"/>
                <a:ea typeface="宋体" panose="02010600030101010101" pitchFamily="2" charset="-122"/>
              </a:rPr>
              <a:t>蒸汽、明火直接加热气瓶，可采用</a:t>
            </a:r>
            <a:r>
              <a:rPr lang="en-US" altLang="zh-CN" sz="9600" b="1" dirty="0">
                <a:latin typeface="宋体" panose="02010600030101010101" pitchFamily="2" charset="-122"/>
                <a:ea typeface="宋体" panose="02010600030101010101" pitchFamily="2" charset="-122"/>
              </a:rPr>
              <a:t>40℃</a:t>
            </a:r>
            <a:r>
              <a:rPr lang="zh-CN" altLang="en-US" sz="9600" b="1" dirty="0">
                <a:latin typeface="宋体" panose="02010600030101010101" pitchFamily="2" charset="-122"/>
                <a:ea typeface="宋体" panose="02010600030101010101" pitchFamily="2" charset="-122"/>
              </a:rPr>
              <a:t>以下的温水加热。</a:t>
            </a:r>
          </a:p>
          <a:p>
            <a:pPr>
              <a:lnSpc>
                <a:spcPct val="170000"/>
              </a:lnSpc>
            </a:pPr>
            <a:r>
              <a:rPr lang="zh-CN" altLang="en-US" sz="9600" b="1" dirty="0" smtClean="0">
                <a:latin typeface="宋体" panose="02010600030101010101" pitchFamily="2" charset="-122"/>
                <a:ea typeface="宋体" panose="02010600030101010101" pitchFamily="2" charset="-122"/>
              </a:rPr>
              <a:t>气</a:t>
            </a:r>
            <a:r>
              <a:rPr lang="zh-CN" altLang="en-US" sz="9600" b="1" dirty="0">
                <a:latin typeface="宋体" panose="02010600030101010101" pitchFamily="2" charset="-122"/>
                <a:ea typeface="宋体" panose="02010600030101010101" pitchFamily="2" charset="-122"/>
              </a:rPr>
              <a:t>瓶</a:t>
            </a:r>
            <a:r>
              <a:rPr lang="zh-CN" altLang="en-US" sz="9600" b="1" dirty="0" smtClean="0">
                <a:latin typeface="宋体" panose="02010600030101010101" pitchFamily="2" charset="-122"/>
                <a:ea typeface="宋体" panose="02010600030101010101" pitchFamily="2" charset="-122"/>
              </a:rPr>
              <a:t>与使用</a:t>
            </a:r>
            <a:r>
              <a:rPr lang="zh-CN" altLang="en-US" sz="9600" b="1" dirty="0">
                <a:latin typeface="宋体" panose="02010600030101010101" pitchFamily="2" charset="-122"/>
                <a:ea typeface="宋体" panose="02010600030101010101" pitchFamily="2" charset="-122"/>
              </a:rPr>
              <a:t>设备</a:t>
            </a:r>
            <a:r>
              <a:rPr lang="zh-CN" altLang="en-US" sz="9600" b="1" dirty="0" smtClean="0">
                <a:latin typeface="宋体" panose="02010600030101010101" pitchFamily="2" charset="-122"/>
                <a:ea typeface="宋体" panose="02010600030101010101" pitchFamily="2" charset="-122"/>
              </a:rPr>
              <a:t>之间设置</a:t>
            </a:r>
            <a:r>
              <a:rPr lang="zh-CN" altLang="en-US" sz="9600" b="1" dirty="0">
                <a:latin typeface="宋体" panose="02010600030101010101" pitchFamily="2" charset="-122"/>
                <a:ea typeface="宋体" panose="02010600030101010101" pitchFamily="2" charset="-122"/>
              </a:rPr>
              <a:t>截止阀、止逆阀</a:t>
            </a:r>
            <a:r>
              <a:rPr lang="zh-CN" altLang="en-US" sz="9600" b="1" dirty="0" smtClean="0">
                <a:latin typeface="宋体" panose="02010600030101010101" pitchFamily="2" charset="-122"/>
                <a:ea typeface="宋体" panose="02010600030101010101" pitchFamily="2" charset="-122"/>
              </a:rPr>
              <a:t>和缓冲罐</a:t>
            </a:r>
            <a:r>
              <a:rPr lang="zh-CN" altLang="en-US" sz="9600" b="1" dirty="0">
                <a:latin typeface="宋体" panose="02010600030101010101" pitchFamily="2" charset="-122"/>
                <a:ea typeface="宋体" panose="02010600030101010101" pitchFamily="2" charset="-122"/>
              </a:rPr>
              <a:t>，</a:t>
            </a:r>
            <a:r>
              <a:rPr lang="zh-CN" altLang="en-US" sz="9600" b="1" dirty="0">
                <a:solidFill>
                  <a:srgbClr val="FF0000"/>
                </a:solidFill>
                <a:latin typeface="宋体" panose="02010600030101010101" pitchFamily="2" charset="-122"/>
                <a:ea typeface="宋体" panose="02010600030101010101" pitchFamily="2" charset="-122"/>
              </a:rPr>
              <a:t>防止物料倒灌</a:t>
            </a:r>
            <a:r>
              <a:rPr lang="zh-CN" altLang="en-US" sz="9600" b="1" dirty="0" smtClean="0">
                <a:latin typeface="宋体" panose="02010600030101010101" pitchFamily="2" charset="-122"/>
                <a:ea typeface="宋体" panose="02010600030101010101" pitchFamily="2" charset="-122"/>
              </a:rPr>
              <a:t>。</a:t>
            </a:r>
            <a:endParaRPr lang="zh-CN" altLang="en-US" sz="9600" b="1" dirty="0">
              <a:latin typeface="宋体" panose="02010600030101010101" pitchFamily="2" charset="-122"/>
              <a:ea typeface="宋体" panose="02010600030101010101" pitchFamily="2" charset="-122"/>
            </a:endParaRPr>
          </a:p>
          <a:p>
            <a:pPr>
              <a:lnSpc>
                <a:spcPct val="170000"/>
              </a:lnSpc>
            </a:pPr>
            <a:r>
              <a:rPr lang="zh-CN" altLang="en-US" sz="9600" b="1" dirty="0" smtClean="0">
                <a:latin typeface="宋体" panose="02010600030101010101" pitchFamily="2" charset="-122"/>
                <a:ea typeface="宋体" panose="02010600030101010101" pitchFamily="2" charset="-122"/>
              </a:rPr>
              <a:t>禁止液氯＞</a:t>
            </a:r>
            <a:r>
              <a:rPr lang="en-US" altLang="zh-CN" sz="9600" b="1" dirty="0">
                <a:latin typeface="宋体" panose="02010600030101010101" pitchFamily="2" charset="-122"/>
                <a:ea typeface="宋体" panose="02010600030101010101" pitchFamily="2" charset="-122"/>
              </a:rPr>
              <a:t>1000kg</a:t>
            </a:r>
            <a:r>
              <a:rPr lang="zh-CN" altLang="en-US" sz="9600" b="1" dirty="0" smtClean="0">
                <a:latin typeface="宋体" panose="02010600030101010101" pitchFamily="2" charset="-122"/>
                <a:ea typeface="宋体" panose="02010600030101010101" pitchFamily="2" charset="-122"/>
              </a:rPr>
              <a:t>的</a:t>
            </a:r>
            <a:r>
              <a:rPr lang="zh-CN" altLang="en-US" sz="9600" b="1" dirty="0">
                <a:latin typeface="宋体" panose="02010600030101010101" pitchFamily="2" charset="-122"/>
                <a:ea typeface="宋体" panose="02010600030101010101" pitchFamily="2" charset="-122"/>
              </a:rPr>
              <a:t>容器</a:t>
            </a:r>
            <a:r>
              <a:rPr lang="zh-CN" altLang="en-US" sz="9600" b="1" dirty="0" smtClean="0">
                <a:solidFill>
                  <a:srgbClr val="FF0000"/>
                </a:solidFill>
                <a:latin typeface="宋体" panose="02010600030101010101" pitchFamily="2" charset="-122"/>
                <a:ea typeface="宋体" panose="02010600030101010101" pitchFamily="2" charset="-122"/>
              </a:rPr>
              <a:t>直接气化</a:t>
            </a:r>
            <a:r>
              <a:rPr lang="zh-CN" altLang="en-US" sz="9600" b="1" dirty="0" smtClean="0">
                <a:latin typeface="宋体" panose="02010600030101010101" pitchFamily="2" charset="-122"/>
                <a:ea typeface="宋体" panose="02010600030101010101" pitchFamily="2" charset="-122"/>
              </a:rPr>
              <a:t>，盘管</a:t>
            </a:r>
            <a:r>
              <a:rPr lang="zh-CN" altLang="en-US" sz="9600" b="1" dirty="0">
                <a:latin typeface="宋体" panose="02010600030101010101" pitchFamily="2" charset="-122"/>
                <a:ea typeface="宋体" panose="02010600030101010101" pitchFamily="2" charset="-122"/>
              </a:rPr>
              <a:t>式或套管</a:t>
            </a:r>
            <a:r>
              <a:rPr lang="zh-CN" altLang="en-US" sz="9600" b="1" dirty="0" smtClean="0">
                <a:latin typeface="宋体" panose="02010600030101010101" pitchFamily="2" charset="-122"/>
                <a:ea typeface="宋体" panose="02010600030101010101" pitchFamily="2" charset="-122"/>
              </a:rPr>
              <a:t>式</a:t>
            </a:r>
            <a:r>
              <a:rPr lang="zh-CN" altLang="en-US" sz="9600" b="1" dirty="0">
                <a:latin typeface="宋体" panose="02010600030101010101" pitchFamily="2" charset="-122"/>
                <a:ea typeface="宋体" panose="02010600030101010101" pitchFamily="2" charset="-122"/>
              </a:rPr>
              <a:t>液氯</a:t>
            </a:r>
            <a:r>
              <a:rPr lang="zh-CN" altLang="en-US" sz="9600" b="1" dirty="0" smtClean="0">
                <a:latin typeface="宋体" panose="02010600030101010101" pitchFamily="2" charset="-122"/>
                <a:ea typeface="宋体" panose="02010600030101010101" pitchFamily="2" charset="-122"/>
              </a:rPr>
              <a:t>气</a:t>
            </a:r>
            <a:r>
              <a:rPr lang="zh-CN" altLang="en-US" sz="9600" b="1" dirty="0">
                <a:latin typeface="宋体" panose="02010600030101010101" pitchFamily="2" charset="-122"/>
                <a:ea typeface="宋体" panose="02010600030101010101" pitchFamily="2" charset="-122"/>
              </a:rPr>
              <a:t>化器</a:t>
            </a:r>
            <a:r>
              <a:rPr lang="zh-CN" altLang="en-US" sz="9600" b="1" dirty="0" smtClean="0">
                <a:latin typeface="宋体" panose="02010600030101010101" pitchFamily="2" charset="-122"/>
                <a:ea typeface="宋体" panose="02010600030101010101" pitchFamily="2" charset="-122"/>
              </a:rPr>
              <a:t>的气化</a:t>
            </a:r>
            <a:r>
              <a:rPr lang="zh-CN" altLang="en-US" sz="9600" b="1" dirty="0">
                <a:latin typeface="宋体" panose="02010600030101010101" pitchFamily="2" charset="-122"/>
                <a:ea typeface="宋体" panose="02010600030101010101" pitchFamily="2" charset="-122"/>
              </a:rPr>
              <a:t>温度不得低于</a:t>
            </a:r>
            <a:r>
              <a:rPr lang="en-US" altLang="zh-CN" sz="9600" b="1" dirty="0">
                <a:solidFill>
                  <a:srgbClr val="FF0000"/>
                </a:solidFill>
                <a:latin typeface="宋体" panose="02010600030101010101" pitchFamily="2" charset="-122"/>
                <a:ea typeface="宋体" panose="02010600030101010101" pitchFamily="2" charset="-122"/>
              </a:rPr>
              <a:t>71℃</a:t>
            </a:r>
            <a:r>
              <a:rPr lang="zh-CN" altLang="en-US" sz="9600" b="1" dirty="0">
                <a:latin typeface="宋体" panose="02010600030101010101" pitchFamily="2" charset="-122"/>
                <a:ea typeface="宋体" panose="02010600030101010101" pitchFamily="2" charset="-122"/>
              </a:rPr>
              <a:t>；采用特种气化器（蒸汽加热）时，温度不得大于</a:t>
            </a:r>
            <a:r>
              <a:rPr lang="en-US" altLang="zh-CN" sz="9600" b="1" dirty="0">
                <a:latin typeface="宋体" panose="02010600030101010101" pitchFamily="2" charset="-122"/>
                <a:ea typeface="宋体" panose="02010600030101010101" pitchFamily="2" charset="-122"/>
              </a:rPr>
              <a:t>121℃</a:t>
            </a:r>
            <a:r>
              <a:rPr lang="zh-CN" altLang="en-US" sz="9600" b="1" dirty="0">
                <a:latin typeface="宋体" panose="02010600030101010101" pitchFamily="2" charset="-122"/>
                <a:ea typeface="宋体" panose="02010600030101010101" pitchFamily="2" charset="-122"/>
              </a:rPr>
              <a:t>，气化</a:t>
            </a:r>
            <a:r>
              <a:rPr lang="zh-CN" altLang="en-US" sz="9600" b="1" dirty="0" smtClean="0">
                <a:latin typeface="宋体" panose="02010600030101010101" pitchFamily="2" charset="-122"/>
                <a:ea typeface="宋体" panose="02010600030101010101" pitchFamily="2" charset="-122"/>
              </a:rPr>
              <a:t>压力与进料、气化温度与蒸汽联锁</a:t>
            </a:r>
            <a:r>
              <a:rPr lang="zh-CN" altLang="en-US" sz="9600" b="1" dirty="0">
                <a:latin typeface="宋体" panose="02010600030101010101" pitchFamily="2" charset="-122"/>
                <a:ea typeface="宋体" panose="02010600030101010101" pitchFamily="2" charset="-122"/>
              </a:rPr>
              <a:t>。</a:t>
            </a:r>
          </a:p>
          <a:p>
            <a:pPr>
              <a:lnSpc>
                <a:spcPct val="170000"/>
              </a:lnSpc>
            </a:pPr>
            <a:r>
              <a:rPr lang="zh-CN" altLang="en-US" sz="9600" b="1" dirty="0" smtClean="0">
                <a:latin typeface="宋体" panose="02010600030101010101" pitchFamily="2" charset="-122"/>
                <a:ea typeface="宋体" panose="02010600030101010101" pitchFamily="2" charset="-122"/>
              </a:rPr>
              <a:t>气化器等</a:t>
            </a:r>
            <a:r>
              <a:rPr lang="zh-CN" altLang="en-US" sz="9600" b="1" dirty="0">
                <a:latin typeface="宋体" panose="02010600030101010101" pitchFamily="2" charset="-122"/>
                <a:ea typeface="宋体" panose="02010600030101010101" pitchFamily="2" charset="-122"/>
              </a:rPr>
              <a:t>压力</a:t>
            </a:r>
            <a:r>
              <a:rPr lang="zh-CN" altLang="en-US" sz="9600" b="1" dirty="0" smtClean="0">
                <a:latin typeface="宋体" panose="02010600030101010101" pitchFamily="2" charset="-122"/>
                <a:ea typeface="宋体" panose="02010600030101010101" pitchFamily="2" charset="-122"/>
              </a:rPr>
              <a:t>容器应设安全阀</a:t>
            </a:r>
            <a:r>
              <a:rPr lang="zh-CN" altLang="en-US" sz="9600" b="1" dirty="0">
                <a:latin typeface="宋体" panose="02010600030101010101" pitchFamily="2" charset="-122"/>
                <a:ea typeface="宋体" panose="02010600030101010101" pitchFamily="2" charset="-122"/>
              </a:rPr>
              <a:t>、压力表、液位计、</a:t>
            </a:r>
            <a:r>
              <a:rPr lang="zh-CN" altLang="en-US" sz="9600" b="1" dirty="0" smtClean="0">
                <a:latin typeface="宋体" panose="02010600030101010101" pitchFamily="2" charset="-122"/>
                <a:ea typeface="宋体" panose="02010600030101010101" pitchFamily="2" charset="-122"/>
              </a:rPr>
              <a:t>温度计，压力、液位、温度具有远传、报警功能。</a:t>
            </a:r>
            <a:r>
              <a:rPr lang="zh-CN" altLang="en-US" sz="9600" b="1" dirty="0">
                <a:latin typeface="宋体" panose="02010600030101010101" pitchFamily="2" charset="-122"/>
                <a:ea typeface="宋体" panose="02010600030101010101" pitchFamily="2" charset="-122"/>
              </a:rPr>
              <a:t>氯气输入、输出管线应设置紧急切断设施。</a:t>
            </a:r>
          </a:p>
          <a:p>
            <a:pPr>
              <a:lnSpc>
                <a:spcPct val="170000"/>
              </a:lnSpc>
            </a:pPr>
            <a:r>
              <a:rPr lang="zh-CN" altLang="en-US" sz="9600" b="1" dirty="0" smtClean="0">
                <a:latin typeface="宋体" panose="02010600030101010101" pitchFamily="2" charset="-122"/>
                <a:ea typeface="宋体" panose="02010600030101010101" pitchFamily="2" charset="-122"/>
              </a:rPr>
              <a:t>气瓶泄漏禁止直接喷</a:t>
            </a:r>
            <a:r>
              <a:rPr lang="zh-CN" altLang="en-US" sz="9600" b="1" dirty="0">
                <a:latin typeface="宋体" panose="02010600030101010101" pitchFamily="2" charset="-122"/>
                <a:ea typeface="宋体" panose="02010600030101010101" pitchFamily="2" charset="-122"/>
              </a:rPr>
              <a:t>水</a:t>
            </a:r>
            <a:r>
              <a:rPr lang="zh-CN" altLang="en-US" sz="9600" b="1" dirty="0" smtClean="0">
                <a:latin typeface="宋体" panose="02010600030101010101" pitchFamily="2" charset="-122"/>
                <a:ea typeface="宋体" panose="02010600030101010101" pitchFamily="2" charset="-122"/>
              </a:rPr>
              <a:t>，转动</a:t>
            </a:r>
            <a:r>
              <a:rPr lang="zh-CN" altLang="en-US" sz="9600" b="1" dirty="0">
                <a:latin typeface="宋体" panose="02010600030101010101" pitchFamily="2" charset="-122"/>
                <a:ea typeface="宋体" panose="02010600030101010101" pitchFamily="2" charset="-122"/>
              </a:rPr>
              <a:t>气</a:t>
            </a:r>
            <a:r>
              <a:rPr lang="zh-CN" altLang="en-US" sz="9600" b="1" dirty="0" smtClean="0">
                <a:latin typeface="宋体" panose="02010600030101010101" pitchFamily="2" charset="-122"/>
                <a:ea typeface="宋体" panose="02010600030101010101" pitchFamily="2" charset="-122"/>
              </a:rPr>
              <a:t>瓶使</a:t>
            </a:r>
            <a:r>
              <a:rPr lang="zh-CN" altLang="en-US" sz="9600" b="1" dirty="0">
                <a:latin typeface="宋体" panose="02010600030101010101" pitchFamily="2" charset="-122"/>
                <a:ea typeface="宋体" panose="02010600030101010101" pitchFamily="2" charset="-122"/>
              </a:rPr>
              <a:t>泄漏</a:t>
            </a:r>
            <a:r>
              <a:rPr lang="zh-CN" altLang="en-US" sz="9600" b="1" dirty="0" smtClean="0">
                <a:latin typeface="宋体" panose="02010600030101010101" pitchFamily="2" charset="-122"/>
                <a:ea typeface="宋体" panose="02010600030101010101" pitchFamily="2" charset="-122"/>
              </a:rPr>
              <a:t>部位位于瓶的</a:t>
            </a:r>
            <a:r>
              <a:rPr lang="zh-CN" altLang="en-US" sz="9600" b="1" dirty="0">
                <a:latin typeface="宋体" panose="02010600030101010101" pitchFamily="2" charset="-122"/>
                <a:ea typeface="宋体" panose="02010600030101010101" pitchFamily="2" charset="-122"/>
              </a:rPr>
              <a:t>气相空间。</a:t>
            </a:r>
          </a:p>
          <a:p>
            <a:pPr marL="0" indent="0">
              <a:lnSpc>
                <a:spcPct val="170000"/>
              </a:lnSpc>
              <a:buNone/>
            </a:pPr>
            <a:endParaRPr lang="zh-CN" altLang="en-US" sz="96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ph type="title"/>
          </p:nvPr>
        </p:nvSpPr>
        <p:spPr>
          <a:xfrm>
            <a:off x="0" y="0"/>
            <a:ext cx="12192000" cy="840509"/>
          </a:xfrm>
          <a:solidFill>
            <a:schemeClr val="tx2">
              <a:lumMod val="40000"/>
              <a:lumOff val="60000"/>
            </a:schemeClr>
          </a:solidFill>
        </p:spPr>
        <p:txBody>
          <a:bodyPr/>
          <a:lstStyle/>
          <a:p>
            <a:pPr algn="ctr"/>
            <a:r>
              <a:rPr lang="zh-CN" altLang="en-US" sz="3600" dirty="0">
                <a:solidFill>
                  <a:srgbClr val="FF0000"/>
                </a:solidFill>
                <a:latin typeface="黑体" panose="02010609060101010101" pitchFamily="49" charset="-122"/>
                <a:ea typeface="黑体" panose="02010609060101010101" pitchFamily="49" charset="-122"/>
              </a:rPr>
              <a:t>三、现 场 要 点</a:t>
            </a:r>
          </a:p>
        </p:txBody>
      </p:sp>
      <p:sp>
        <p:nvSpPr>
          <p:cNvPr id="2" name="内容占位符 1"/>
          <p:cNvSpPr>
            <a:spLocks noGrp="1"/>
          </p:cNvSpPr>
          <p:nvPr>
            <p:ph idx="1"/>
          </p:nvPr>
        </p:nvSpPr>
        <p:spPr>
          <a:xfrm>
            <a:off x="310717" y="869493"/>
            <a:ext cx="11151610" cy="5702334"/>
          </a:xfrm>
        </p:spPr>
        <p:txBody>
          <a:bodyPr>
            <a:normAutofit fontScale="25000" lnSpcReduction="20000"/>
          </a:bodyPr>
          <a:lstStyle/>
          <a:p>
            <a:pPr marL="0" indent="0" fontAlgn="auto">
              <a:lnSpc>
                <a:spcPct val="150000"/>
              </a:lnSpc>
              <a:spcBef>
                <a:spcPts val="600"/>
              </a:spcBef>
              <a:buNone/>
            </a:pPr>
            <a:r>
              <a:rPr lang="en-US" altLang="zh-CN" sz="112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5 </a:t>
            </a:r>
            <a:r>
              <a:rPr lang="zh-CN" altLang="en-US" sz="112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、气瓶使用</a:t>
            </a:r>
            <a:endParaRPr lang="zh-CN" altLang="en-US" sz="11200" b="1"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a:lnSpc>
                <a:spcPct val="170000"/>
              </a:lnSpc>
              <a:spcBef>
                <a:spcPts val="600"/>
              </a:spcBef>
              <a:buFont typeface="Wingdings" panose="05000000000000000000" pitchFamily="2" charset="2"/>
              <a:buChar char="u"/>
            </a:pPr>
            <a:r>
              <a:rPr lang="zh-CN" altLang="en-US" sz="9600" b="1" dirty="0" smtClean="0">
                <a:latin typeface="宋体" panose="02010600030101010101" pitchFamily="2" charset="-122"/>
                <a:ea typeface="宋体" panose="02010600030101010101" pitchFamily="2" charset="-122"/>
              </a:rPr>
              <a:t> 气瓶存放</a:t>
            </a:r>
            <a:endParaRPr lang="en-US" altLang="zh-CN" sz="9600" b="1" dirty="0" smtClean="0">
              <a:latin typeface="宋体" panose="02010600030101010101" pitchFamily="2" charset="-122"/>
              <a:ea typeface="宋体" panose="02010600030101010101" pitchFamily="2" charset="-122"/>
            </a:endParaRPr>
          </a:p>
          <a:p>
            <a:pPr indent="228600">
              <a:lnSpc>
                <a:spcPct val="170000"/>
              </a:lnSpc>
              <a:spcBef>
                <a:spcPts val="600"/>
              </a:spcBef>
            </a:pPr>
            <a:r>
              <a:rPr lang="en-US" altLang="zh-CN" sz="9600" b="1" dirty="0" smtClean="0">
                <a:latin typeface="宋体" panose="02010600030101010101" pitchFamily="2" charset="-122"/>
                <a:ea typeface="宋体" panose="02010600030101010101" pitchFamily="2" charset="-122"/>
              </a:rPr>
              <a:t> </a:t>
            </a:r>
            <a:r>
              <a:rPr lang="zh-CN" altLang="en-US" sz="9600" b="1" dirty="0" smtClean="0">
                <a:latin typeface="宋体" panose="02010600030101010101" pitchFamily="2" charset="-122"/>
                <a:ea typeface="宋体" panose="02010600030101010101" pitchFamily="2" charset="-122"/>
              </a:rPr>
              <a:t>应</a:t>
            </a:r>
            <a:r>
              <a:rPr lang="zh-CN" altLang="en-US" sz="9600" b="1" dirty="0">
                <a:latin typeface="宋体" panose="02010600030101010101" pitchFamily="2" charset="-122"/>
                <a:ea typeface="宋体" panose="02010600030101010101" pitchFamily="2" charset="-122"/>
              </a:rPr>
              <a:t>储存在专用仓库或场地内，通风良好</a:t>
            </a:r>
            <a:r>
              <a:rPr lang="zh-CN" altLang="en-US" sz="9600" b="1" dirty="0" smtClean="0">
                <a:latin typeface="宋体" panose="02010600030101010101" pitchFamily="2" charset="-122"/>
                <a:ea typeface="宋体" panose="02010600030101010101" pitchFamily="2" charset="-122"/>
              </a:rPr>
              <a:t>，</a:t>
            </a:r>
            <a:endParaRPr lang="en-US" altLang="zh-CN" sz="9600" b="1" dirty="0" smtClean="0">
              <a:latin typeface="宋体" panose="02010600030101010101" pitchFamily="2" charset="-122"/>
              <a:ea typeface="宋体" panose="02010600030101010101" pitchFamily="2" charset="-122"/>
            </a:endParaRPr>
          </a:p>
          <a:p>
            <a:pPr indent="0">
              <a:lnSpc>
                <a:spcPct val="170000"/>
              </a:lnSpc>
              <a:spcBef>
                <a:spcPts val="600"/>
              </a:spcBef>
              <a:buNone/>
            </a:pPr>
            <a:r>
              <a:rPr lang="en-US" altLang="zh-CN" sz="9600" b="1" dirty="0">
                <a:latin typeface="宋体" panose="02010600030101010101" pitchFamily="2" charset="-122"/>
                <a:ea typeface="宋体" panose="02010600030101010101" pitchFamily="2" charset="-122"/>
              </a:rPr>
              <a:t> </a:t>
            </a:r>
            <a:r>
              <a:rPr lang="zh-CN" altLang="en-US" sz="9600" b="1" dirty="0" smtClean="0">
                <a:latin typeface="宋体" panose="02010600030101010101" pitchFamily="2" charset="-122"/>
                <a:ea typeface="宋体" panose="02010600030101010101" pitchFamily="2" charset="-122"/>
              </a:rPr>
              <a:t>设置</a:t>
            </a:r>
            <a:r>
              <a:rPr lang="zh-CN" altLang="en-US" sz="9600" b="1" dirty="0">
                <a:latin typeface="宋体" panose="02010600030101010101" pitchFamily="2" charset="-122"/>
                <a:ea typeface="宋体" panose="02010600030101010101" pitchFamily="2" charset="-122"/>
              </a:rPr>
              <a:t>遮阳设施</a:t>
            </a:r>
            <a:r>
              <a:rPr lang="zh-CN" altLang="en-US" sz="9600" b="1" dirty="0" smtClean="0">
                <a:latin typeface="宋体" panose="02010600030101010101" pitchFamily="2" charset="-122"/>
                <a:ea typeface="宋体" panose="02010600030101010101" pitchFamily="2" charset="-122"/>
              </a:rPr>
              <a:t>。</a:t>
            </a:r>
            <a:r>
              <a:rPr lang="zh-CN" altLang="en-US" sz="9600" b="1" dirty="0">
                <a:latin typeface="宋体" panose="02010600030101010101" pitchFamily="2" charset="-122"/>
                <a:ea typeface="宋体" panose="02010600030101010101" pitchFamily="2" charset="-122"/>
              </a:rPr>
              <a:t>气</a:t>
            </a:r>
            <a:r>
              <a:rPr lang="zh-CN" altLang="en-US" sz="9600" b="1" dirty="0" smtClean="0">
                <a:latin typeface="宋体" panose="02010600030101010101" pitchFamily="2" charset="-122"/>
                <a:ea typeface="宋体" panose="02010600030101010101" pitchFamily="2" charset="-122"/>
              </a:rPr>
              <a:t>瓶不得暴晒。</a:t>
            </a:r>
            <a:endParaRPr lang="en-US" altLang="zh-CN" sz="9600" b="1" dirty="0" smtClean="0">
              <a:latin typeface="宋体" panose="02010600030101010101" pitchFamily="2" charset="-122"/>
              <a:ea typeface="宋体" panose="02010600030101010101" pitchFamily="2" charset="-122"/>
            </a:endParaRPr>
          </a:p>
          <a:p>
            <a:pPr indent="228600">
              <a:lnSpc>
                <a:spcPct val="170000"/>
              </a:lnSpc>
              <a:spcBef>
                <a:spcPts val="600"/>
              </a:spcBef>
            </a:pPr>
            <a:r>
              <a:rPr lang="zh-CN" altLang="en-US" sz="9600" b="1" dirty="0" smtClean="0">
                <a:latin typeface="宋体" panose="02010600030101010101" pitchFamily="2" charset="-122"/>
                <a:ea typeface="宋体" panose="02010600030101010101" pitchFamily="2" charset="-122"/>
              </a:rPr>
              <a:t>气</a:t>
            </a:r>
            <a:r>
              <a:rPr lang="zh-CN" altLang="en-US" sz="9600" b="1" dirty="0">
                <a:latin typeface="宋体" panose="02010600030101010101" pitchFamily="2" charset="-122"/>
                <a:ea typeface="宋体" panose="02010600030101010101" pitchFamily="2" charset="-122"/>
              </a:rPr>
              <a:t>瓶应</a:t>
            </a:r>
            <a:r>
              <a:rPr lang="zh-CN" altLang="en-US" sz="9600" b="1" dirty="0">
                <a:solidFill>
                  <a:srgbClr val="FF0000"/>
                </a:solidFill>
                <a:latin typeface="宋体" panose="02010600030101010101" pitchFamily="2" charset="-122"/>
                <a:ea typeface="宋体" panose="02010600030101010101" pitchFamily="2" charset="-122"/>
              </a:rPr>
              <a:t>隔离</a:t>
            </a:r>
            <a:r>
              <a:rPr lang="zh-CN" altLang="en-US" sz="9600" b="1" dirty="0" smtClean="0">
                <a:solidFill>
                  <a:srgbClr val="FF0000"/>
                </a:solidFill>
                <a:latin typeface="宋体" panose="02010600030101010101" pitchFamily="2" charset="-122"/>
                <a:ea typeface="宋体" panose="02010600030101010101" pitchFamily="2" charset="-122"/>
              </a:rPr>
              <a:t>储存</a:t>
            </a:r>
            <a:r>
              <a:rPr lang="zh-CN" altLang="en-US" sz="9600" b="1" dirty="0" smtClean="0">
                <a:latin typeface="宋体" panose="02010600030101010101" pitchFamily="2" charset="-122"/>
                <a:ea typeface="宋体" panose="02010600030101010101" pitchFamily="2" charset="-122"/>
              </a:rPr>
              <a:t>，禁忌类瓶隔开</a:t>
            </a:r>
            <a:r>
              <a:rPr lang="zh-CN" altLang="en-US" sz="9600" b="1" dirty="0">
                <a:latin typeface="宋体" panose="02010600030101010101" pitchFamily="2" charset="-122"/>
                <a:ea typeface="宋体" panose="02010600030101010101" pitchFamily="2" charset="-122"/>
              </a:rPr>
              <a:t>或分离储存</a:t>
            </a:r>
            <a:r>
              <a:rPr lang="zh-CN" altLang="en-US" sz="9600" b="1" dirty="0" smtClean="0">
                <a:latin typeface="宋体" panose="02010600030101010101" pitchFamily="2" charset="-122"/>
                <a:ea typeface="宋体" panose="02010600030101010101" pitchFamily="2" charset="-122"/>
              </a:rPr>
              <a:t>。</a:t>
            </a:r>
            <a:endParaRPr lang="en-US" altLang="zh-CN" sz="9600" b="1" dirty="0" smtClean="0">
              <a:latin typeface="宋体" panose="02010600030101010101" pitchFamily="2" charset="-122"/>
              <a:ea typeface="宋体" panose="02010600030101010101" pitchFamily="2" charset="-122"/>
            </a:endParaRPr>
          </a:p>
          <a:p>
            <a:pPr indent="228600">
              <a:lnSpc>
                <a:spcPct val="170000"/>
              </a:lnSpc>
              <a:spcBef>
                <a:spcPts val="600"/>
              </a:spcBef>
            </a:pPr>
            <a:r>
              <a:rPr lang="zh-CN" altLang="en-US" sz="9600" b="1" dirty="0" smtClean="0">
                <a:latin typeface="宋体" panose="02010600030101010101" pitchFamily="2" charset="-122"/>
                <a:ea typeface="宋体" panose="02010600030101010101" pitchFamily="2" charset="-122"/>
              </a:rPr>
              <a:t>易燃</a:t>
            </a:r>
            <a:r>
              <a:rPr lang="zh-CN" altLang="en-US" sz="9600" b="1" dirty="0">
                <a:latin typeface="宋体" panose="02010600030101010101" pitchFamily="2" charset="-122"/>
                <a:ea typeface="宋体" panose="02010600030101010101" pitchFamily="2" charset="-122"/>
              </a:rPr>
              <a:t>气体与</a:t>
            </a:r>
            <a:r>
              <a:rPr lang="zh-CN" altLang="en-US" sz="9600" b="1" dirty="0" smtClean="0">
                <a:latin typeface="宋体" panose="02010600030101010101" pitchFamily="2" charset="-122"/>
                <a:ea typeface="宋体" panose="02010600030101010101" pitchFamily="2" charset="-122"/>
              </a:rPr>
              <a:t>助燃、</a:t>
            </a:r>
            <a:r>
              <a:rPr lang="zh-CN" altLang="en-US" sz="9600" b="1" dirty="0">
                <a:latin typeface="宋体" panose="02010600030101010101" pitchFamily="2" charset="-122"/>
                <a:ea typeface="宋体" panose="02010600030101010101" pitchFamily="2" charset="-122"/>
              </a:rPr>
              <a:t>剧毒气体不得同</a:t>
            </a:r>
            <a:r>
              <a:rPr lang="zh-CN" altLang="en-US" sz="9600" b="1" dirty="0" smtClean="0">
                <a:latin typeface="宋体" panose="02010600030101010101" pitchFamily="2" charset="-122"/>
                <a:ea typeface="宋体" panose="02010600030101010101" pitchFamily="2" charset="-122"/>
              </a:rPr>
              <a:t>储。</a:t>
            </a:r>
            <a:endParaRPr lang="en-US" altLang="zh-CN" sz="9600" b="1" dirty="0" smtClean="0">
              <a:latin typeface="宋体" panose="02010600030101010101" pitchFamily="2" charset="-122"/>
              <a:ea typeface="宋体" panose="02010600030101010101" pitchFamily="2" charset="-122"/>
            </a:endParaRPr>
          </a:p>
          <a:p>
            <a:pPr indent="228600">
              <a:lnSpc>
                <a:spcPct val="170000"/>
              </a:lnSpc>
              <a:spcBef>
                <a:spcPts val="600"/>
              </a:spcBef>
            </a:pPr>
            <a:r>
              <a:rPr lang="zh-CN" altLang="en-US" sz="9600" b="1" dirty="0" smtClean="0">
                <a:latin typeface="宋体" panose="02010600030101010101" pitchFamily="2" charset="-122"/>
                <a:ea typeface="宋体" panose="02010600030101010101" pitchFamily="2" charset="-122"/>
              </a:rPr>
              <a:t>氧气</a:t>
            </a:r>
            <a:r>
              <a:rPr lang="zh-CN" altLang="en-US" sz="9600" b="1" dirty="0">
                <a:latin typeface="宋体" panose="02010600030101010101" pitchFamily="2" charset="-122"/>
                <a:ea typeface="宋体" panose="02010600030101010101" pitchFamily="2" charset="-122"/>
              </a:rPr>
              <a:t>不得与油脂混合物混合储存</a:t>
            </a:r>
            <a:r>
              <a:rPr lang="zh-CN" altLang="en-US" sz="9600" b="1" dirty="0" smtClean="0">
                <a:latin typeface="宋体" panose="02010600030101010101" pitchFamily="2" charset="-122"/>
                <a:ea typeface="宋体" panose="02010600030101010101" pitchFamily="2" charset="-122"/>
              </a:rPr>
              <a:t>。</a:t>
            </a:r>
            <a:endParaRPr lang="en-US" altLang="zh-CN" sz="9600" b="1" dirty="0" smtClean="0">
              <a:latin typeface="宋体" panose="02010600030101010101" pitchFamily="2" charset="-122"/>
              <a:ea typeface="宋体" panose="02010600030101010101" pitchFamily="2" charset="-122"/>
            </a:endParaRPr>
          </a:p>
          <a:p>
            <a:pPr indent="228600">
              <a:lnSpc>
                <a:spcPct val="170000"/>
              </a:lnSpc>
              <a:spcBef>
                <a:spcPts val="600"/>
              </a:spcBef>
            </a:pPr>
            <a:r>
              <a:rPr lang="zh-CN" altLang="en-US" sz="9600" b="1" dirty="0" smtClean="0">
                <a:latin typeface="宋体" panose="02010600030101010101" pitchFamily="2" charset="-122"/>
                <a:ea typeface="宋体" panose="02010600030101010101" pitchFamily="2" charset="-122"/>
              </a:rPr>
              <a:t>实</a:t>
            </a:r>
            <a:r>
              <a:rPr lang="zh-CN" altLang="en-US" sz="9600" b="1" dirty="0">
                <a:latin typeface="宋体" panose="02010600030101010101" pitchFamily="2" charset="-122"/>
                <a:ea typeface="宋体" panose="02010600030101010101" pitchFamily="2" charset="-122"/>
              </a:rPr>
              <a:t>瓶和空瓶应隔离贮存，并设置明显标志。</a:t>
            </a:r>
          </a:p>
          <a:p>
            <a:pPr>
              <a:lnSpc>
                <a:spcPct val="170000"/>
              </a:lnSpc>
              <a:spcBef>
                <a:spcPts val="600"/>
              </a:spcBef>
              <a:buFont typeface="Wingdings" panose="05000000000000000000" pitchFamily="2" charset="2"/>
              <a:buChar char="u"/>
            </a:pPr>
            <a:r>
              <a:rPr lang="zh-CN" altLang="en-US" sz="9600" b="1" dirty="0" smtClean="0">
                <a:latin typeface="宋体" panose="02010600030101010101" pitchFamily="2" charset="-122"/>
                <a:ea typeface="宋体" panose="02010600030101010101" pitchFamily="2" charset="-122"/>
              </a:rPr>
              <a:t> </a:t>
            </a:r>
            <a:r>
              <a:rPr lang="zh-CN" altLang="en-US" sz="9600" b="1" dirty="0">
                <a:latin typeface="宋体" panose="02010600030101010101" pitchFamily="2" charset="-122"/>
                <a:ea typeface="宋体" panose="02010600030101010101" pitchFamily="2" charset="-122"/>
              </a:rPr>
              <a:t>气瓶</a:t>
            </a:r>
            <a:r>
              <a:rPr lang="zh-CN" altLang="en-US" sz="9600" b="1" dirty="0" smtClean="0">
                <a:solidFill>
                  <a:srgbClr val="FF0000"/>
                </a:solidFill>
                <a:latin typeface="宋体" panose="02010600030101010101" pitchFamily="2" charset="-122"/>
                <a:ea typeface="宋体" panose="02010600030101010101" pitchFamily="2" charset="-122"/>
                <a:sym typeface="+mn-ea"/>
              </a:rPr>
              <a:t>防</a:t>
            </a:r>
            <a:r>
              <a:rPr lang="zh-CN" altLang="en-US" sz="9600" b="1" dirty="0">
                <a:solidFill>
                  <a:srgbClr val="FF0000"/>
                </a:solidFill>
                <a:latin typeface="宋体" panose="02010600030101010101" pitchFamily="2" charset="-122"/>
                <a:ea typeface="宋体" panose="02010600030101010101" pitchFamily="2" charset="-122"/>
              </a:rPr>
              <a:t>倾倒</a:t>
            </a:r>
            <a:r>
              <a:rPr lang="zh-CN" altLang="en-US" sz="9600" b="1" dirty="0" smtClean="0">
                <a:latin typeface="宋体" panose="02010600030101010101" pitchFamily="2" charset="-122"/>
                <a:ea typeface="宋体" panose="02010600030101010101" pitchFamily="2" charset="-122"/>
              </a:rPr>
              <a:t>。</a:t>
            </a:r>
            <a:endParaRPr lang="zh-CN" altLang="en-US" sz="9600" b="1" dirty="0">
              <a:latin typeface="宋体" panose="02010600030101010101" pitchFamily="2" charset="-122"/>
              <a:ea typeface="宋体" panose="02010600030101010101" pitchFamily="2" charset="-122"/>
            </a:endParaRPr>
          </a:p>
        </p:txBody>
      </p:sp>
      <p:grpSp>
        <p:nvGrpSpPr>
          <p:cNvPr id="6" name="组合 5"/>
          <p:cNvGrpSpPr/>
          <p:nvPr/>
        </p:nvGrpSpPr>
        <p:grpSpPr>
          <a:xfrm>
            <a:off x="7705819" y="1075138"/>
            <a:ext cx="3177488" cy="5463446"/>
            <a:chOff x="7705819" y="1075138"/>
            <a:chExt cx="3177488" cy="5463446"/>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27791" t="9062" r="1098" b="15727"/>
            <a:stretch>
              <a:fillRect/>
            </a:stretch>
          </p:blipFill>
          <p:spPr>
            <a:xfrm>
              <a:off x="8278111" y="1075138"/>
              <a:ext cx="2260759" cy="2789383"/>
            </a:xfrm>
            <a:prstGeom prst="rect">
              <a:avLst/>
            </a:prstGeom>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11790" b="9705"/>
            <a:stretch/>
          </p:blipFill>
          <p:spPr>
            <a:xfrm>
              <a:off x="7705819" y="4099150"/>
              <a:ext cx="3177488" cy="2439434"/>
            </a:xfrm>
            <a:prstGeom prst="rect">
              <a:avLst/>
            </a:prstGeom>
          </p:spPr>
        </p:pic>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ph type="title"/>
          </p:nvPr>
        </p:nvSpPr>
        <p:spPr>
          <a:xfrm>
            <a:off x="0" y="0"/>
            <a:ext cx="12192000" cy="840509"/>
          </a:xfrm>
          <a:solidFill>
            <a:schemeClr val="tx2">
              <a:lumMod val="40000"/>
              <a:lumOff val="60000"/>
            </a:schemeClr>
          </a:solidFill>
        </p:spPr>
        <p:txBody>
          <a:bodyPr/>
          <a:lstStyle/>
          <a:p>
            <a:pPr algn="ctr"/>
            <a:r>
              <a:rPr lang="zh-CN" altLang="en-US" sz="3600" dirty="0">
                <a:solidFill>
                  <a:srgbClr val="FF0000"/>
                </a:solidFill>
                <a:latin typeface="黑体" panose="02010609060101010101" pitchFamily="49" charset="-122"/>
                <a:ea typeface="黑体" panose="02010609060101010101" pitchFamily="49" charset="-122"/>
              </a:rPr>
              <a:t>三、现 场 要 点</a:t>
            </a:r>
          </a:p>
        </p:txBody>
      </p:sp>
      <p:sp>
        <p:nvSpPr>
          <p:cNvPr id="2" name="内容占位符 1"/>
          <p:cNvSpPr>
            <a:spLocks noGrp="1"/>
          </p:cNvSpPr>
          <p:nvPr>
            <p:ph idx="1"/>
          </p:nvPr>
        </p:nvSpPr>
        <p:spPr>
          <a:xfrm>
            <a:off x="278130" y="840740"/>
            <a:ext cx="8606790" cy="5634990"/>
          </a:xfrm>
        </p:spPr>
        <p:txBody>
          <a:bodyPr>
            <a:normAutofit fontScale="25000" lnSpcReduction="20000"/>
          </a:bodyPr>
          <a:lstStyle/>
          <a:p>
            <a:pPr marL="0" indent="0" fontAlgn="auto">
              <a:lnSpc>
                <a:spcPct val="150000"/>
              </a:lnSpc>
              <a:spcBef>
                <a:spcPts val="600"/>
              </a:spcBef>
              <a:buNone/>
            </a:pPr>
            <a:r>
              <a:rPr lang="en-US" altLang="zh-CN" sz="112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5</a:t>
            </a:r>
            <a:r>
              <a:rPr lang="zh-CN" altLang="en-US" sz="112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、气瓶使用</a:t>
            </a:r>
            <a:endParaRPr lang="zh-CN" altLang="en-US" sz="11200" b="1"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a:lnSpc>
                <a:spcPct val="170000"/>
              </a:lnSpc>
              <a:buFont typeface="Wingdings" panose="05000000000000000000" pitchFamily="2" charset="2"/>
              <a:buChar char="u"/>
            </a:pPr>
            <a:r>
              <a:rPr lang="zh-CN" altLang="en-US" sz="9600" dirty="0" smtClean="0"/>
              <a:t> </a:t>
            </a:r>
            <a:r>
              <a:rPr lang="zh-CN" altLang="en-US" sz="9600" b="1" dirty="0" smtClean="0">
                <a:latin typeface="宋体" panose="02010600030101010101" pitchFamily="2" charset="-122"/>
                <a:ea typeface="宋体" panose="02010600030101010101" pitchFamily="2" charset="-122"/>
              </a:rPr>
              <a:t>禁止用</a:t>
            </a:r>
            <a:r>
              <a:rPr lang="zh-CN" altLang="en-US" sz="9600" b="1" dirty="0">
                <a:latin typeface="宋体" panose="02010600030101010101" pitchFamily="2" charset="-122"/>
                <a:ea typeface="宋体" panose="02010600030101010101" pitchFamily="2" charset="-122"/>
              </a:rPr>
              <a:t>铲车、翻斗车等卸车、</a:t>
            </a:r>
            <a:r>
              <a:rPr lang="zh-CN" altLang="en-US" sz="9600" b="1" dirty="0" smtClean="0">
                <a:latin typeface="宋体" panose="02010600030101010101" pitchFamily="2" charset="-122"/>
                <a:ea typeface="宋体" panose="02010600030101010101" pitchFamily="2" charset="-122"/>
              </a:rPr>
              <a:t>搬运和</a:t>
            </a:r>
            <a:r>
              <a:rPr lang="zh-CN" altLang="en-US" sz="9600" b="1" dirty="0">
                <a:latin typeface="宋体" panose="02010600030101010101" pitchFamily="2" charset="-122"/>
                <a:ea typeface="宋体" panose="02010600030101010101" pitchFamily="2" charset="-122"/>
              </a:rPr>
              <a:t>抛甩、滚翻、拖滑</a:t>
            </a:r>
            <a:r>
              <a:rPr lang="zh-CN" altLang="en-US" sz="9600" b="1" dirty="0" smtClean="0">
                <a:latin typeface="宋体" panose="02010600030101010101" pitchFamily="2" charset="-122"/>
                <a:ea typeface="宋体" panose="02010600030101010101" pitchFamily="2" charset="-122"/>
              </a:rPr>
              <a:t>气</a:t>
            </a:r>
            <a:r>
              <a:rPr lang="zh-CN" altLang="en-US" sz="9600" b="1" dirty="0">
                <a:latin typeface="宋体" panose="02010600030101010101" pitchFamily="2" charset="-122"/>
                <a:ea typeface="宋体" panose="02010600030101010101" pitchFamily="2" charset="-122"/>
              </a:rPr>
              <a:t>瓶。</a:t>
            </a:r>
          </a:p>
          <a:p>
            <a:pPr>
              <a:lnSpc>
                <a:spcPct val="170000"/>
              </a:lnSpc>
              <a:buFont typeface="Wingdings" panose="05000000000000000000" pitchFamily="2" charset="2"/>
              <a:buChar char="u"/>
            </a:pPr>
            <a:r>
              <a:rPr lang="zh-CN" altLang="en-US" sz="9600" b="1" dirty="0" smtClean="0">
                <a:latin typeface="宋体" panose="02010600030101010101" pitchFamily="2" charset="-122"/>
                <a:ea typeface="宋体" panose="02010600030101010101" pitchFamily="2" charset="-122"/>
              </a:rPr>
              <a:t> 气瓶间距</a:t>
            </a:r>
            <a:endParaRPr lang="en-US" altLang="zh-CN" sz="9600" b="1" dirty="0" smtClean="0">
              <a:latin typeface="宋体" panose="02010600030101010101" pitchFamily="2" charset="-122"/>
              <a:ea typeface="宋体" panose="02010600030101010101" pitchFamily="2" charset="-122"/>
            </a:endParaRPr>
          </a:p>
          <a:p>
            <a:pPr indent="228600">
              <a:lnSpc>
                <a:spcPct val="170000"/>
              </a:lnSpc>
            </a:pPr>
            <a:r>
              <a:rPr lang="en-US" altLang="zh-CN" sz="9600" b="1" dirty="0">
                <a:latin typeface="宋体" panose="02010600030101010101" pitchFamily="2" charset="-122"/>
                <a:ea typeface="宋体" panose="02010600030101010101" pitchFamily="2" charset="-122"/>
              </a:rPr>
              <a:t> </a:t>
            </a:r>
            <a:r>
              <a:rPr lang="zh-CN" altLang="en-US" sz="9600" b="1" dirty="0">
                <a:latin typeface="宋体" panose="02010600030101010101" pitchFamily="2" charset="-122"/>
                <a:ea typeface="宋体" panose="02010600030101010101" pitchFamily="2" charset="-122"/>
              </a:rPr>
              <a:t>气瓶</a:t>
            </a:r>
            <a:r>
              <a:rPr lang="zh-CN" altLang="en-US" sz="9600" b="1" dirty="0" smtClean="0">
                <a:latin typeface="宋体" panose="02010600030101010101" pitchFamily="2" charset="-122"/>
                <a:ea typeface="宋体" panose="02010600030101010101" pitchFamily="2" charset="-122"/>
              </a:rPr>
              <a:t>使用</a:t>
            </a:r>
            <a:r>
              <a:rPr lang="zh-CN" altLang="en-US" sz="9600" b="1" dirty="0">
                <a:latin typeface="宋体" panose="02010600030101010101" pitchFamily="2" charset="-122"/>
                <a:ea typeface="宋体" panose="02010600030101010101" pitchFamily="2" charset="-122"/>
              </a:rPr>
              <a:t>不应靠近热源</a:t>
            </a:r>
            <a:r>
              <a:rPr lang="zh-CN" altLang="en-US" sz="9600" b="1" dirty="0" smtClean="0">
                <a:latin typeface="宋体" panose="02010600030101010101" pitchFamily="2" charset="-122"/>
                <a:ea typeface="宋体" panose="02010600030101010101" pitchFamily="2" charset="-122"/>
              </a:rPr>
              <a:t>，</a:t>
            </a:r>
            <a:r>
              <a:rPr lang="en-US" altLang="zh-CN" sz="9600" b="1" dirty="0" smtClean="0">
                <a:latin typeface="宋体" panose="02010600030101010101" pitchFamily="2" charset="-122"/>
                <a:ea typeface="宋体" panose="02010600030101010101" pitchFamily="2" charset="-122"/>
              </a:rPr>
              <a:t>10m</a:t>
            </a:r>
            <a:r>
              <a:rPr lang="zh-CN" altLang="en-US" sz="9600" b="1" dirty="0">
                <a:latin typeface="宋体" panose="02010600030101010101" pitchFamily="2" charset="-122"/>
                <a:ea typeface="宋体" panose="02010600030101010101" pitchFamily="2" charset="-122"/>
              </a:rPr>
              <a:t>内不应有明火作业</a:t>
            </a:r>
            <a:r>
              <a:rPr lang="zh-CN" altLang="en-US" sz="9600" b="1" dirty="0" smtClean="0">
                <a:latin typeface="宋体" panose="02010600030101010101" pitchFamily="2" charset="-122"/>
                <a:ea typeface="宋体" panose="02010600030101010101" pitchFamily="2" charset="-122"/>
              </a:rPr>
              <a:t>。</a:t>
            </a:r>
            <a:r>
              <a:rPr lang="en-US" altLang="zh-CN" sz="9600" b="1" dirty="0" smtClean="0">
                <a:latin typeface="宋体" panose="02010600030101010101" pitchFamily="2" charset="-122"/>
                <a:ea typeface="宋体" panose="02010600030101010101" pitchFamily="2" charset="-122"/>
              </a:rPr>
              <a:t> </a:t>
            </a:r>
            <a:r>
              <a:rPr lang="zh-CN" altLang="en-US" sz="9600" b="1" dirty="0" smtClean="0">
                <a:latin typeface="宋体" panose="02010600030101010101" pitchFamily="2" charset="-122"/>
                <a:ea typeface="宋体" panose="02010600030101010101" pitchFamily="2" charset="-122"/>
              </a:rPr>
              <a:t>氧气瓶</a:t>
            </a:r>
            <a:r>
              <a:rPr lang="zh-CN" altLang="en-US" sz="9600" b="1" dirty="0">
                <a:latin typeface="宋体" panose="02010600030101010101" pitchFamily="2" charset="-122"/>
                <a:ea typeface="宋体" panose="02010600030101010101" pitchFamily="2" charset="-122"/>
              </a:rPr>
              <a:t>与乙炔瓶之间不应小于</a:t>
            </a:r>
            <a:r>
              <a:rPr lang="en-US" altLang="zh-CN" sz="9600" b="1" dirty="0">
                <a:latin typeface="宋体" panose="02010600030101010101" pitchFamily="2" charset="-122"/>
                <a:ea typeface="宋体" panose="02010600030101010101" pitchFamily="2" charset="-122"/>
              </a:rPr>
              <a:t>5m</a:t>
            </a:r>
            <a:r>
              <a:rPr lang="zh-CN" altLang="en-US" sz="9600" b="1" dirty="0">
                <a:latin typeface="宋体" panose="02010600030101010101" pitchFamily="2" charset="-122"/>
                <a:ea typeface="宋体" panose="02010600030101010101" pitchFamily="2" charset="-122"/>
              </a:rPr>
              <a:t>，与动火点不应小于</a:t>
            </a:r>
            <a:r>
              <a:rPr lang="en-US" altLang="zh-CN" sz="9600" b="1" dirty="0">
                <a:latin typeface="宋体" panose="02010600030101010101" pitchFamily="2" charset="-122"/>
                <a:ea typeface="宋体" panose="02010600030101010101" pitchFamily="2" charset="-122"/>
              </a:rPr>
              <a:t>10m</a:t>
            </a:r>
            <a:r>
              <a:rPr lang="zh-CN" altLang="en-US" sz="9600" b="1" dirty="0" smtClean="0">
                <a:latin typeface="宋体" panose="02010600030101010101" pitchFamily="2" charset="-122"/>
                <a:ea typeface="宋体" panose="02010600030101010101" pitchFamily="2" charset="-122"/>
              </a:rPr>
              <a:t>。</a:t>
            </a:r>
            <a:endParaRPr lang="en-US" altLang="zh-CN" sz="9600" b="1" dirty="0" smtClean="0">
              <a:latin typeface="宋体" panose="02010600030101010101" pitchFamily="2" charset="-122"/>
              <a:ea typeface="宋体" panose="02010600030101010101" pitchFamily="2" charset="-122"/>
            </a:endParaRPr>
          </a:p>
          <a:p>
            <a:pPr indent="228600">
              <a:lnSpc>
                <a:spcPct val="170000"/>
              </a:lnSpc>
            </a:pPr>
            <a:r>
              <a:rPr lang="zh-CN" altLang="en-US" sz="9600" b="1" dirty="0" smtClean="0">
                <a:latin typeface="宋体" panose="02010600030101010101" pitchFamily="2" charset="-122"/>
                <a:ea typeface="宋体" panose="02010600030101010101" pitchFamily="2" charset="-122"/>
              </a:rPr>
              <a:t> 室内</a:t>
            </a:r>
            <a:r>
              <a:rPr lang="zh-CN" altLang="en-US" sz="9600" b="1" dirty="0">
                <a:latin typeface="宋体" panose="02010600030101010101" pitchFamily="2" charset="-122"/>
                <a:ea typeface="宋体" panose="02010600030101010101" pitchFamily="2" charset="-122"/>
              </a:rPr>
              <a:t>（现场）使用氢气瓶不得超过</a:t>
            </a:r>
            <a:r>
              <a:rPr lang="en-US" altLang="zh-CN" sz="9600" b="1" dirty="0">
                <a:latin typeface="宋体" panose="02010600030101010101" pitchFamily="2" charset="-122"/>
                <a:ea typeface="宋体" panose="02010600030101010101" pitchFamily="2" charset="-122"/>
              </a:rPr>
              <a:t>5</a:t>
            </a:r>
            <a:r>
              <a:rPr lang="zh-CN" altLang="en-US" sz="9600" b="1" dirty="0">
                <a:latin typeface="宋体" panose="02010600030101010101" pitchFamily="2" charset="-122"/>
                <a:ea typeface="宋体" panose="02010600030101010101" pitchFamily="2" charset="-122"/>
              </a:rPr>
              <a:t>瓶，与易燃易爆、可燃物、氧化性气体的容器和气瓶间距不小于</a:t>
            </a:r>
            <a:r>
              <a:rPr lang="en-US" altLang="zh-CN" sz="9600" b="1" dirty="0">
                <a:latin typeface="宋体" panose="02010600030101010101" pitchFamily="2" charset="-122"/>
                <a:ea typeface="宋体" panose="02010600030101010101" pitchFamily="2" charset="-122"/>
              </a:rPr>
              <a:t>8m</a:t>
            </a:r>
            <a:r>
              <a:rPr lang="zh-CN" altLang="en-US" sz="9600" b="1" dirty="0">
                <a:latin typeface="宋体" panose="02010600030101010101" pitchFamily="2" charset="-122"/>
                <a:ea typeface="宋体" panose="02010600030101010101" pitchFamily="2" charset="-122"/>
              </a:rPr>
              <a:t>，与</a:t>
            </a:r>
            <a:r>
              <a:rPr lang="zh-CN" altLang="en-US" sz="9600" b="1" dirty="0" smtClean="0">
                <a:latin typeface="宋体" panose="02010600030101010101" pitchFamily="2" charset="-122"/>
                <a:ea typeface="宋体" panose="02010600030101010101" pitchFamily="2" charset="-122"/>
              </a:rPr>
              <a:t>明火、非防爆电气间距</a:t>
            </a:r>
            <a:r>
              <a:rPr lang="zh-CN" altLang="en-US" sz="9600" b="1" dirty="0">
                <a:latin typeface="宋体" panose="02010600030101010101" pitchFamily="2" charset="-122"/>
                <a:ea typeface="宋体" panose="02010600030101010101" pitchFamily="2" charset="-122"/>
              </a:rPr>
              <a:t>不小于</a:t>
            </a:r>
            <a:r>
              <a:rPr lang="en-US" altLang="zh-CN" sz="9600" b="1" dirty="0">
                <a:latin typeface="宋体" panose="02010600030101010101" pitchFamily="2" charset="-122"/>
                <a:ea typeface="宋体" panose="02010600030101010101" pitchFamily="2" charset="-122"/>
              </a:rPr>
              <a:t>10m</a:t>
            </a:r>
            <a:r>
              <a:rPr lang="zh-CN" altLang="en-US" sz="9600" b="1" dirty="0">
                <a:latin typeface="宋体" panose="02010600030101010101" pitchFamily="2" charset="-122"/>
                <a:ea typeface="宋体" panose="02010600030101010101" pitchFamily="2" charset="-122"/>
              </a:rPr>
              <a:t>，与空调、空压机和非防爆通风设备</a:t>
            </a:r>
            <a:r>
              <a:rPr lang="zh-CN" altLang="en-US" sz="9600" b="1" dirty="0" smtClean="0">
                <a:latin typeface="宋体" panose="02010600030101010101" pitchFamily="2" charset="-122"/>
                <a:ea typeface="宋体" panose="02010600030101010101" pitchFamily="2" charset="-122"/>
              </a:rPr>
              <a:t>等吸</a:t>
            </a:r>
            <a:r>
              <a:rPr lang="zh-CN" altLang="en-US" sz="9600" b="1" dirty="0">
                <a:latin typeface="宋体" panose="02010600030101010101" pitchFamily="2" charset="-122"/>
                <a:ea typeface="宋体" panose="02010600030101010101" pitchFamily="2" charset="-122"/>
              </a:rPr>
              <a:t>风口间距不小于</a:t>
            </a:r>
            <a:r>
              <a:rPr lang="en-US" altLang="zh-CN" sz="9600" b="1" dirty="0">
                <a:latin typeface="宋体" panose="02010600030101010101" pitchFamily="2" charset="-122"/>
                <a:ea typeface="宋体" panose="02010600030101010101" pitchFamily="2" charset="-122"/>
              </a:rPr>
              <a:t>20m</a:t>
            </a:r>
            <a:r>
              <a:rPr lang="zh-CN" altLang="en-US" sz="9600" b="1" dirty="0" smtClean="0">
                <a:latin typeface="宋体" panose="02010600030101010101" pitchFamily="2" charset="-122"/>
                <a:ea typeface="宋体" panose="02010600030101010101" pitchFamily="2" charset="-122"/>
              </a:rPr>
              <a:t>，与可</a:t>
            </a:r>
            <a:r>
              <a:rPr lang="zh-CN" altLang="en-US" sz="9600" b="1" dirty="0">
                <a:latin typeface="宋体" panose="02010600030101010101" pitchFamily="2" charset="-122"/>
                <a:ea typeface="宋体" panose="02010600030101010101" pitchFamily="2" charset="-122"/>
              </a:rPr>
              <a:t>燃气体储存点不小于</a:t>
            </a:r>
            <a:r>
              <a:rPr lang="en-US" altLang="zh-CN" sz="9600" b="1" dirty="0">
                <a:latin typeface="宋体" panose="02010600030101010101" pitchFamily="2" charset="-122"/>
                <a:ea typeface="宋体" panose="02010600030101010101" pitchFamily="2" charset="-122"/>
              </a:rPr>
              <a:t>20m</a:t>
            </a:r>
            <a:r>
              <a:rPr lang="zh-CN" altLang="en-US" sz="9600" b="1" dirty="0" smtClean="0">
                <a:latin typeface="宋体" panose="02010600030101010101" pitchFamily="2" charset="-122"/>
                <a:ea typeface="宋体" panose="02010600030101010101" pitchFamily="2" charset="-122"/>
              </a:rPr>
              <a:t>。</a:t>
            </a:r>
            <a:endParaRPr lang="zh-CN" altLang="en-US" sz="9600" b="1" dirty="0">
              <a:latin typeface="宋体" panose="02010600030101010101" pitchFamily="2" charset="-122"/>
              <a:ea typeface="宋体" panose="02010600030101010101" pitchFamily="2" charset="-122"/>
            </a:endParaRPr>
          </a:p>
        </p:txBody>
      </p:sp>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r="11900" b="27298"/>
          <a:stretch>
            <a:fillRect/>
          </a:stretch>
        </p:blipFill>
        <p:spPr>
          <a:xfrm>
            <a:off x="8820785" y="2184400"/>
            <a:ext cx="3009265" cy="3385185"/>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ph type="title"/>
          </p:nvPr>
        </p:nvSpPr>
        <p:spPr>
          <a:xfrm>
            <a:off x="0" y="0"/>
            <a:ext cx="12192000" cy="840509"/>
          </a:xfrm>
          <a:solidFill>
            <a:schemeClr val="tx2">
              <a:lumMod val="40000"/>
              <a:lumOff val="60000"/>
            </a:schemeClr>
          </a:solidFill>
        </p:spPr>
        <p:txBody>
          <a:bodyPr/>
          <a:lstStyle/>
          <a:p>
            <a:pPr algn="ctr"/>
            <a:r>
              <a:rPr lang="zh-CN" altLang="en-US" sz="3600" dirty="0">
                <a:solidFill>
                  <a:srgbClr val="FF0000"/>
                </a:solidFill>
                <a:latin typeface="黑体" panose="02010609060101010101" pitchFamily="49" charset="-122"/>
                <a:ea typeface="黑体" panose="02010609060101010101" pitchFamily="49" charset="-122"/>
              </a:rPr>
              <a:t>三、现 场 要 点</a:t>
            </a:r>
          </a:p>
        </p:txBody>
      </p:sp>
      <p:sp>
        <p:nvSpPr>
          <p:cNvPr id="2" name="内容占位符 1"/>
          <p:cNvSpPr>
            <a:spLocks noGrp="1"/>
          </p:cNvSpPr>
          <p:nvPr>
            <p:ph idx="1"/>
          </p:nvPr>
        </p:nvSpPr>
        <p:spPr>
          <a:xfrm>
            <a:off x="692457" y="1097960"/>
            <a:ext cx="10892901" cy="1991469"/>
          </a:xfrm>
        </p:spPr>
        <p:txBody>
          <a:bodyPr>
            <a:normAutofit fontScale="40000" lnSpcReduction="20000"/>
          </a:bodyPr>
          <a:lstStyle/>
          <a:p>
            <a:pPr marL="0" indent="0" fontAlgn="auto">
              <a:lnSpc>
                <a:spcPct val="150000"/>
              </a:lnSpc>
              <a:spcBef>
                <a:spcPts val="600"/>
              </a:spcBef>
              <a:buNone/>
            </a:pPr>
            <a:r>
              <a:rPr lang="en-US" altLang="zh-CN" sz="70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5</a:t>
            </a:r>
            <a:r>
              <a:rPr lang="zh-CN" altLang="en-US" sz="70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、气瓶使用</a:t>
            </a:r>
            <a:endParaRPr lang="zh-CN" altLang="en-US" sz="7000" b="1"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a:lnSpc>
                <a:spcPct val="170000"/>
              </a:lnSpc>
            </a:pPr>
            <a:r>
              <a:rPr lang="zh-CN" altLang="en-US" sz="6000" b="1" dirty="0" smtClean="0">
                <a:latin typeface="宋体" panose="02010600030101010101" pitchFamily="2" charset="-122"/>
                <a:ea typeface="宋体" panose="02010600030101010101" pitchFamily="2" charset="-122"/>
              </a:rPr>
              <a:t>氧气</a:t>
            </a:r>
            <a:r>
              <a:rPr lang="zh-CN" altLang="en-US" sz="6000" b="1" dirty="0">
                <a:latin typeface="宋体" panose="02010600030101010101" pitchFamily="2" charset="-122"/>
                <a:ea typeface="宋体" panose="02010600030101010101" pitchFamily="2" charset="-122"/>
              </a:rPr>
              <a:t>或其他强氧化性气体气</a:t>
            </a:r>
            <a:r>
              <a:rPr lang="zh-CN" altLang="en-US" sz="6000" b="1" dirty="0" smtClean="0">
                <a:latin typeface="宋体" panose="02010600030101010101" pitchFamily="2" charset="-122"/>
                <a:ea typeface="宋体" panose="02010600030101010101" pitchFamily="2" charset="-122"/>
              </a:rPr>
              <a:t>瓶的瓶</a:t>
            </a:r>
            <a:r>
              <a:rPr lang="zh-CN" altLang="en-US" sz="6000" b="1" dirty="0">
                <a:latin typeface="宋体" panose="02010600030101010101" pitchFamily="2" charset="-122"/>
                <a:ea typeface="宋体" panose="02010600030101010101" pitchFamily="2" charset="-122"/>
              </a:rPr>
              <a:t>体、瓶阀不应沾染油脂或其他可燃物，操作</a:t>
            </a:r>
            <a:r>
              <a:rPr lang="zh-CN" altLang="en-US" sz="6000" b="1" dirty="0" smtClean="0">
                <a:latin typeface="宋体" panose="02010600030101010101" pitchFamily="2" charset="-122"/>
                <a:ea typeface="宋体" panose="02010600030101010101" pitchFamily="2" charset="-122"/>
              </a:rPr>
              <a:t>人员工作服</a:t>
            </a:r>
            <a:r>
              <a:rPr lang="zh-CN" altLang="en-US" sz="6000" b="1" dirty="0">
                <a:latin typeface="宋体" panose="02010600030101010101" pitchFamily="2" charset="-122"/>
                <a:ea typeface="宋体" panose="02010600030101010101" pitchFamily="2" charset="-122"/>
              </a:rPr>
              <a:t>、手套和装卸工具、机具上均不应沾染油脂</a:t>
            </a:r>
            <a:r>
              <a:rPr lang="zh-CN" altLang="en-US" sz="6000" b="1" dirty="0" smtClean="0">
                <a:latin typeface="宋体" panose="02010600030101010101" pitchFamily="2" charset="-122"/>
                <a:ea typeface="宋体" panose="02010600030101010101" pitchFamily="2" charset="-122"/>
              </a:rPr>
              <a:t>。</a:t>
            </a:r>
            <a:endParaRPr lang="en-US" altLang="zh-CN" sz="6000" b="1" dirty="0" smtClean="0">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ph type="title"/>
          </p:nvPr>
        </p:nvSpPr>
        <p:spPr>
          <a:xfrm>
            <a:off x="0" y="0"/>
            <a:ext cx="12192000" cy="840509"/>
          </a:xfrm>
          <a:solidFill>
            <a:schemeClr val="tx2">
              <a:lumMod val="40000"/>
              <a:lumOff val="60000"/>
            </a:schemeClr>
          </a:solidFill>
        </p:spPr>
        <p:txBody>
          <a:bodyPr/>
          <a:lstStyle/>
          <a:p>
            <a:pPr algn="ctr"/>
            <a:r>
              <a:rPr lang="zh-CN" altLang="en-US" sz="3600" dirty="0">
                <a:solidFill>
                  <a:srgbClr val="FF0000"/>
                </a:solidFill>
                <a:latin typeface="黑体" panose="02010609060101010101" pitchFamily="49" charset="-122"/>
                <a:ea typeface="黑体" panose="02010609060101010101" pitchFamily="49" charset="-122"/>
              </a:rPr>
              <a:t>三、现 场 要 点</a:t>
            </a:r>
          </a:p>
        </p:txBody>
      </p:sp>
      <p:sp>
        <p:nvSpPr>
          <p:cNvPr id="2" name="内容占位符 1"/>
          <p:cNvSpPr>
            <a:spLocks noGrp="1"/>
          </p:cNvSpPr>
          <p:nvPr>
            <p:ph idx="1"/>
          </p:nvPr>
        </p:nvSpPr>
        <p:spPr>
          <a:xfrm>
            <a:off x="923278" y="1142349"/>
            <a:ext cx="10619172" cy="2648417"/>
          </a:xfrm>
        </p:spPr>
        <p:txBody>
          <a:bodyPr>
            <a:normAutofit fontScale="40000" lnSpcReduction="20000"/>
          </a:bodyPr>
          <a:lstStyle/>
          <a:p>
            <a:pPr marL="0" indent="0" fontAlgn="auto">
              <a:lnSpc>
                <a:spcPct val="150000"/>
              </a:lnSpc>
              <a:spcBef>
                <a:spcPts val="600"/>
              </a:spcBef>
              <a:buNone/>
            </a:pPr>
            <a:r>
              <a:rPr lang="en-US" altLang="zh-CN" sz="70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6 </a:t>
            </a:r>
            <a:r>
              <a:rPr lang="zh-CN" altLang="en-US" sz="70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、燃气使用</a:t>
            </a:r>
            <a:endParaRPr lang="en-US" altLang="zh-CN" sz="7000" b="1" dirty="0" smtClean="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fontAlgn="auto">
              <a:lnSpc>
                <a:spcPct val="150000"/>
              </a:lnSpc>
              <a:spcBef>
                <a:spcPts val="600"/>
              </a:spcBef>
              <a:buFont typeface="Wingdings" panose="05000000000000000000" pitchFamily="2" charset="2"/>
              <a:buChar char="u"/>
            </a:pPr>
            <a:r>
              <a:rPr lang="zh-CN" altLang="en-US" sz="6000" b="1" dirty="0" smtClean="0">
                <a:latin typeface="宋体" panose="02010600030101010101" pitchFamily="2" charset="-122"/>
                <a:ea typeface="宋体" panose="02010600030101010101" pitchFamily="2" charset="-122"/>
              </a:rPr>
              <a:t> 天然气</a:t>
            </a:r>
            <a:r>
              <a:rPr lang="zh-CN" altLang="en-US" sz="6000" b="1" dirty="0">
                <a:latin typeface="宋体" panose="02010600030101010101" pitchFamily="2" charset="-122"/>
                <a:ea typeface="宋体" panose="02010600030101010101" pitchFamily="2" charset="-122"/>
              </a:rPr>
              <a:t>燃烧器操作部位应设可燃气体泄漏报警和联锁切断</a:t>
            </a:r>
            <a:r>
              <a:rPr lang="zh-CN" altLang="en-US" sz="6000" b="1" dirty="0" smtClean="0">
                <a:latin typeface="宋体" panose="02010600030101010101" pitchFamily="2" charset="-122"/>
                <a:ea typeface="宋体" panose="02010600030101010101" pitchFamily="2" charset="-122"/>
              </a:rPr>
              <a:t>装置；</a:t>
            </a:r>
            <a:endParaRPr lang="en-US" altLang="zh-CN" sz="6000" b="1" dirty="0" smtClean="0">
              <a:latin typeface="宋体" panose="02010600030101010101" pitchFamily="2" charset="-122"/>
              <a:ea typeface="宋体" panose="02010600030101010101" pitchFamily="2" charset="-122"/>
            </a:endParaRPr>
          </a:p>
          <a:p>
            <a:pPr fontAlgn="auto">
              <a:lnSpc>
                <a:spcPct val="150000"/>
              </a:lnSpc>
              <a:spcBef>
                <a:spcPts val="600"/>
              </a:spcBef>
              <a:buFont typeface="Wingdings" panose="05000000000000000000" pitchFamily="2" charset="2"/>
              <a:buChar char="u"/>
            </a:pPr>
            <a:r>
              <a:rPr lang="en-US" altLang="zh-CN" sz="6000" b="1" dirty="0">
                <a:latin typeface="宋体" panose="02010600030101010101" pitchFamily="2" charset="-122"/>
                <a:ea typeface="宋体" panose="02010600030101010101" pitchFamily="2" charset="-122"/>
              </a:rPr>
              <a:t> </a:t>
            </a:r>
            <a:r>
              <a:rPr lang="zh-CN" altLang="en-US" sz="6000" b="1" dirty="0" smtClean="0">
                <a:latin typeface="宋体" panose="02010600030101010101" pitchFamily="2" charset="-122"/>
                <a:ea typeface="宋体" panose="02010600030101010101" pitchFamily="2" charset="-122"/>
              </a:rPr>
              <a:t>燃烧系统</a:t>
            </a:r>
            <a:r>
              <a:rPr lang="zh-CN" altLang="en-US" sz="6000" b="1" dirty="0">
                <a:latin typeface="宋体" panose="02010600030101010101" pitchFamily="2" charset="-122"/>
                <a:ea typeface="宋体" panose="02010600030101010101" pitchFamily="2" charset="-122"/>
              </a:rPr>
              <a:t>应设熄火紧急切断装置</a:t>
            </a:r>
            <a:r>
              <a:rPr lang="zh-CN" altLang="en-US" sz="6000" b="1" dirty="0" smtClean="0">
                <a:latin typeface="宋体" panose="02010600030101010101" pitchFamily="2" charset="-122"/>
                <a:ea typeface="宋体" panose="02010600030101010101" pitchFamily="2" charset="-122"/>
              </a:rPr>
              <a:t>。</a:t>
            </a:r>
            <a:endParaRPr lang="en-US" altLang="zh-CN" sz="6000" b="1" dirty="0" smtClean="0">
              <a:latin typeface="宋体" panose="02010600030101010101" pitchFamily="2" charset="-122"/>
              <a:ea typeface="宋体" panose="02010600030101010101" pitchFamily="2" charset="-122"/>
            </a:endParaRPr>
          </a:p>
          <a:p>
            <a:pPr marL="0" indent="0">
              <a:lnSpc>
                <a:spcPct val="170000"/>
              </a:lnSpc>
              <a:buNone/>
            </a:pPr>
            <a:r>
              <a:rPr lang="en-US" altLang="zh-CN" sz="6000" b="1" dirty="0">
                <a:solidFill>
                  <a:srgbClr val="FF0000"/>
                </a:solidFill>
                <a:latin typeface="宋体" panose="02010600030101010101" pitchFamily="2" charset="-122"/>
                <a:ea typeface="宋体" panose="02010600030101010101" pitchFamily="2" charset="-122"/>
              </a:rPr>
              <a:t> </a:t>
            </a:r>
            <a:r>
              <a:rPr lang="en-US" altLang="zh-CN" sz="6000" b="1" dirty="0" smtClean="0">
                <a:solidFill>
                  <a:srgbClr val="FF0000"/>
                </a:solidFill>
                <a:latin typeface="宋体" panose="02010600030101010101" pitchFamily="2" charset="-122"/>
                <a:ea typeface="宋体" panose="02010600030101010101" pitchFamily="2" charset="-122"/>
              </a:rPr>
              <a:t> </a:t>
            </a:r>
            <a:r>
              <a:rPr lang="zh-CN" altLang="en-US" sz="6000" b="1" dirty="0" smtClean="0">
                <a:solidFill>
                  <a:srgbClr val="FF0000"/>
                </a:solidFill>
                <a:latin typeface="宋体" panose="02010600030101010101" pitchFamily="2" charset="-122"/>
                <a:ea typeface="宋体" panose="02010600030101010101" pitchFamily="2" charset="-122"/>
              </a:rPr>
              <a:t>（</a:t>
            </a:r>
            <a:r>
              <a:rPr lang="zh-CN" altLang="en-US" sz="6000" b="1" dirty="0" smtClean="0">
                <a:latin typeface="宋体" panose="02010600030101010101" pitchFamily="2" charset="-122"/>
                <a:ea typeface="宋体" panose="02010600030101010101" pitchFamily="2" charset="-122"/>
              </a:rPr>
              <a:t>燃烧系统没有设</a:t>
            </a:r>
            <a:r>
              <a:rPr lang="zh-CN" altLang="en-US" sz="6000" b="1" dirty="0">
                <a:latin typeface="宋体" panose="02010600030101010101" pitchFamily="2" charset="-122"/>
                <a:ea typeface="宋体" panose="02010600030101010101" pitchFamily="2" charset="-122"/>
              </a:rPr>
              <a:t>熄火紧急切断</a:t>
            </a:r>
            <a:r>
              <a:rPr lang="zh-CN" altLang="en-US" sz="6000" b="1" dirty="0" smtClean="0">
                <a:latin typeface="宋体" panose="02010600030101010101" pitchFamily="2" charset="-122"/>
                <a:ea typeface="宋体" panose="02010600030101010101" pitchFamily="2" charset="-122"/>
              </a:rPr>
              <a:t>装置属工贸企业作为</a:t>
            </a:r>
            <a:r>
              <a:rPr lang="zh-CN" altLang="en-US" sz="6000" b="1" dirty="0" smtClean="0">
                <a:solidFill>
                  <a:srgbClr val="FF0000"/>
                </a:solidFill>
                <a:latin typeface="宋体" panose="02010600030101010101" pitchFamily="2" charset="-122"/>
                <a:ea typeface="宋体" panose="02010600030101010101" pitchFamily="2" charset="-122"/>
              </a:rPr>
              <a:t>重大隐患）</a:t>
            </a:r>
            <a:endParaRPr lang="zh-CN" altLang="en-US" sz="6000" b="1" dirty="0">
              <a:solidFill>
                <a:srgbClr val="FF0000"/>
              </a:solidFill>
              <a:latin typeface="宋体" panose="02010600030101010101" pitchFamily="2" charset="-122"/>
              <a:ea typeface="宋体" panose="02010600030101010101" pitchFamily="2" charset="-122"/>
            </a:endParaRPr>
          </a:p>
          <a:p>
            <a:pPr>
              <a:lnSpc>
                <a:spcPct val="170000"/>
              </a:lnSpc>
            </a:pPr>
            <a:endParaRPr lang="zh-CN" altLang="en-US" sz="96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ph type="title"/>
          </p:nvPr>
        </p:nvSpPr>
        <p:spPr>
          <a:xfrm>
            <a:off x="0" y="0"/>
            <a:ext cx="12192000" cy="840509"/>
          </a:xfrm>
          <a:solidFill>
            <a:schemeClr val="tx2">
              <a:lumMod val="40000"/>
              <a:lumOff val="60000"/>
            </a:schemeClr>
          </a:solidFill>
        </p:spPr>
        <p:txBody>
          <a:bodyPr/>
          <a:lstStyle/>
          <a:p>
            <a:pPr algn="ctr"/>
            <a:r>
              <a:rPr lang="zh-CN" altLang="en-US" sz="3600" dirty="0">
                <a:solidFill>
                  <a:srgbClr val="FF0000"/>
                </a:solidFill>
                <a:latin typeface="黑体" panose="02010609060101010101" pitchFamily="49" charset="-122"/>
                <a:ea typeface="黑体" panose="02010609060101010101" pitchFamily="49" charset="-122"/>
              </a:rPr>
              <a:t>三、现 场 要 点</a:t>
            </a:r>
          </a:p>
        </p:txBody>
      </p:sp>
      <p:sp>
        <p:nvSpPr>
          <p:cNvPr id="2" name="内容占位符 1"/>
          <p:cNvSpPr>
            <a:spLocks noGrp="1"/>
          </p:cNvSpPr>
          <p:nvPr>
            <p:ph idx="1"/>
          </p:nvPr>
        </p:nvSpPr>
        <p:spPr>
          <a:xfrm>
            <a:off x="575255" y="1085173"/>
            <a:ext cx="11274641" cy="1037343"/>
          </a:xfrm>
        </p:spPr>
        <p:txBody>
          <a:bodyPr>
            <a:noAutofit/>
          </a:bodyPr>
          <a:lstStyle/>
          <a:p>
            <a:pPr marL="0" indent="0" fontAlgn="auto">
              <a:lnSpc>
                <a:spcPct val="150000"/>
              </a:lnSpc>
              <a:spcBef>
                <a:spcPts val="600"/>
              </a:spcBef>
              <a:buNone/>
            </a:pPr>
            <a:r>
              <a:rPr lang="zh-CN" altLang="en-US"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（七）尾气和</a:t>
            </a:r>
            <a:r>
              <a:rPr lang="zh-CN" altLang="en-US" b="1" dirty="0" smtClean="0">
                <a:solidFill>
                  <a:srgbClr val="FF0000"/>
                </a:solidFill>
                <a:latin typeface="黑体" panose="02010609060101010101" pitchFamily="49" charset="-122"/>
                <a:ea typeface="黑体" panose="02010609060101010101" pitchFamily="49" charset="-122"/>
              </a:rPr>
              <a:t>事故吸收处理</a:t>
            </a:r>
            <a:endParaRPr lang="en-US" altLang="zh-CN" b="1" dirty="0" smtClean="0">
              <a:latin typeface="宋体" panose="02010600030101010101" pitchFamily="2" charset="-122"/>
              <a:ea typeface="宋体" panose="02010600030101010101" pitchFamily="2" charset="-122"/>
            </a:endParaRPr>
          </a:p>
        </p:txBody>
      </p:sp>
      <p:sp>
        <p:nvSpPr>
          <p:cNvPr id="3" name="文本框 2"/>
          <p:cNvSpPr txBox="1"/>
          <p:nvPr/>
        </p:nvSpPr>
        <p:spPr>
          <a:xfrm>
            <a:off x="1874336" y="1778760"/>
            <a:ext cx="9846609" cy="3416320"/>
          </a:xfrm>
          <a:prstGeom prst="rect">
            <a:avLst/>
          </a:prstGeom>
          <a:noFill/>
        </p:spPr>
        <p:txBody>
          <a:bodyPr wrap="square" rtlCol="0" anchor="t">
            <a:spAutoFit/>
          </a:bodyPr>
          <a:lstStyle/>
          <a:p>
            <a:pPr marL="457200" indent="-457200">
              <a:lnSpc>
                <a:spcPct val="150000"/>
              </a:lnSpc>
              <a:buFont typeface="Wingdings" panose="05000000000000000000" pitchFamily="2" charset="2"/>
              <a:buChar char="l"/>
            </a:pPr>
            <a:r>
              <a:rPr lang="en-US" altLang="zh-CN" sz="2400" b="1" dirty="0" smtClean="0">
                <a:latin typeface="宋体" panose="02010600030101010101" pitchFamily="2" charset="-122"/>
                <a:ea typeface="宋体" panose="02010600030101010101" pitchFamily="2" charset="-122"/>
                <a:cs typeface="华文新魏" panose="02010800040101010101" charset="-122"/>
              </a:rPr>
              <a:t>RTO</a:t>
            </a:r>
          </a:p>
          <a:p>
            <a:pPr marL="457200" indent="-457200">
              <a:lnSpc>
                <a:spcPct val="150000"/>
              </a:lnSpc>
              <a:buFont typeface="Wingdings" panose="05000000000000000000" pitchFamily="2" charset="2"/>
              <a:buChar char="l"/>
            </a:pPr>
            <a:r>
              <a:rPr lang="zh-CN" altLang="en-US" sz="2400" b="1" dirty="0" smtClean="0">
                <a:latin typeface="宋体" panose="02010600030101010101" pitchFamily="2" charset="-122"/>
                <a:ea typeface="宋体" panose="02010600030101010101" pitchFamily="2" charset="-122"/>
                <a:cs typeface="华文新魏" panose="02010800040101010101" charset="-122"/>
              </a:rPr>
              <a:t>喷淋吸收</a:t>
            </a:r>
            <a:endParaRPr lang="en-US" altLang="zh-CN" sz="2400" b="1" dirty="0" smtClean="0">
              <a:latin typeface="宋体" panose="02010600030101010101" pitchFamily="2" charset="-122"/>
              <a:ea typeface="宋体" panose="02010600030101010101" pitchFamily="2" charset="-122"/>
              <a:cs typeface="华文新魏" panose="02010800040101010101" charset="-122"/>
            </a:endParaRPr>
          </a:p>
          <a:p>
            <a:pPr marL="539750" indent="539750">
              <a:lnSpc>
                <a:spcPct val="150000"/>
              </a:lnSpc>
              <a:buFont typeface="Wingdings" panose="05000000000000000000" pitchFamily="2" charset="2"/>
              <a:buChar char="Ø"/>
            </a:pPr>
            <a:r>
              <a:rPr lang="zh-CN" altLang="en-US" sz="2400" b="1" dirty="0" smtClean="0">
                <a:latin typeface="宋体" panose="02010600030101010101" pitchFamily="2" charset="-122"/>
                <a:ea typeface="宋体" panose="02010600030101010101" pitchFamily="2" charset="-122"/>
                <a:cs typeface="华文新魏" panose="02010800040101010101" charset="-122"/>
              </a:rPr>
              <a:t>氯气</a:t>
            </a:r>
            <a:endParaRPr lang="en-US" altLang="zh-CN" sz="2400" b="1" dirty="0" smtClean="0">
              <a:latin typeface="宋体" panose="02010600030101010101" pitchFamily="2" charset="-122"/>
              <a:ea typeface="宋体" panose="02010600030101010101" pitchFamily="2" charset="-122"/>
              <a:cs typeface="华文新魏" panose="02010800040101010101" charset="-122"/>
            </a:endParaRPr>
          </a:p>
          <a:p>
            <a:pPr marL="539750" indent="539750">
              <a:lnSpc>
                <a:spcPct val="150000"/>
              </a:lnSpc>
              <a:buFont typeface="Wingdings" panose="05000000000000000000" pitchFamily="2" charset="2"/>
              <a:buChar char="Ø"/>
            </a:pPr>
            <a:r>
              <a:rPr lang="zh-CN" altLang="en-US" sz="2400" b="1" dirty="0" smtClean="0">
                <a:latin typeface="宋体" panose="02010600030101010101" pitchFamily="2" charset="-122"/>
                <a:ea typeface="宋体" panose="02010600030101010101" pitchFamily="2" charset="-122"/>
                <a:cs typeface="华文新魏" panose="02010800040101010101" charset="-122"/>
              </a:rPr>
              <a:t>氯化氢</a:t>
            </a:r>
            <a:endParaRPr lang="en-US" altLang="zh-CN" sz="2400" b="1" dirty="0" smtClean="0">
              <a:latin typeface="宋体" panose="02010600030101010101" pitchFamily="2" charset="-122"/>
              <a:ea typeface="宋体" panose="02010600030101010101" pitchFamily="2" charset="-122"/>
              <a:cs typeface="华文新魏" panose="02010800040101010101" charset="-122"/>
            </a:endParaRPr>
          </a:p>
          <a:p>
            <a:pPr marL="539750" indent="539750">
              <a:lnSpc>
                <a:spcPct val="150000"/>
              </a:lnSpc>
              <a:buFont typeface="Wingdings" panose="05000000000000000000" pitchFamily="2" charset="2"/>
              <a:buChar char="Ø"/>
            </a:pPr>
            <a:r>
              <a:rPr lang="zh-CN" altLang="en-US" sz="2400" b="1" dirty="0">
                <a:latin typeface="宋体" panose="02010600030101010101" pitchFamily="2" charset="-122"/>
                <a:ea typeface="宋体" panose="02010600030101010101" pitchFamily="2" charset="-122"/>
                <a:cs typeface="华文新魏" panose="02010800040101010101" charset="-122"/>
              </a:rPr>
              <a:t>氨</a:t>
            </a:r>
            <a:r>
              <a:rPr lang="en-US" altLang="zh-CN" sz="2400" b="1" dirty="0" smtClean="0">
                <a:latin typeface="宋体" panose="02010600030101010101" pitchFamily="2" charset="-122"/>
                <a:ea typeface="宋体" panose="02010600030101010101" pitchFamily="2" charset="-122"/>
                <a:cs typeface="华文新魏" panose="02010800040101010101" charset="-122"/>
              </a:rPr>
              <a:t>       </a:t>
            </a:r>
          </a:p>
          <a:p>
            <a:pPr marL="457200" indent="-457200">
              <a:lnSpc>
                <a:spcPct val="150000"/>
              </a:lnSpc>
              <a:buFont typeface="Wingdings" panose="05000000000000000000" pitchFamily="2" charset="2"/>
              <a:buChar char="l"/>
            </a:pPr>
            <a:r>
              <a:rPr lang="zh-CN" altLang="en-US" sz="2400" b="1" dirty="0" smtClean="0">
                <a:latin typeface="宋体" panose="02010600030101010101" pitchFamily="2" charset="-122"/>
                <a:ea typeface="宋体" panose="02010600030101010101" pitchFamily="2" charset="-122"/>
                <a:cs typeface="华文新魏" panose="02010800040101010101" charset="-122"/>
              </a:rPr>
              <a:t>高空排放</a:t>
            </a:r>
            <a:endParaRPr lang="zh-CN" altLang="en-US" sz="2400" b="1" dirty="0">
              <a:latin typeface="宋体" panose="02010600030101010101" pitchFamily="2" charset="-122"/>
              <a:ea typeface="宋体" panose="02010600030101010101" pitchFamily="2" charset="-122"/>
              <a:cs typeface="华文新魏" panose="02010800040101010101" charset="-122"/>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9425" y="1778760"/>
            <a:ext cx="5017411" cy="3763058"/>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ph type="title"/>
          </p:nvPr>
        </p:nvSpPr>
        <p:spPr>
          <a:xfrm>
            <a:off x="0" y="0"/>
            <a:ext cx="12192000" cy="840509"/>
          </a:xfrm>
          <a:solidFill>
            <a:schemeClr val="tx2">
              <a:lumMod val="40000"/>
              <a:lumOff val="60000"/>
            </a:schemeClr>
          </a:solidFill>
        </p:spPr>
        <p:txBody>
          <a:bodyPr/>
          <a:lstStyle/>
          <a:p>
            <a:pPr algn="ctr"/>
            <a:r>
              <a:rPr lang="zh-CN" altLang="en-US" sz="3600" dirty="0">
                <a:solidFill>
                  <a:srgbClr val="FF0000"/>
                </a:solidFill>
                <a:latin typeface="黑体" panose="02010609060101010101" pitchFamily="49" charset="-122"/>
                <a:ea typeface="黑体" panose="02010609060101010101" pitchFamily="49" charset="-122"/>
              </a:rPr>
              <a:t>三、现 场 要 点</a:t>
            </a:r>
          </a:p>
        </p:txBody>
      </p:sp>
      <p:sp>
        <p:nvSpPr>
          <p:cNvPr id="2" name="内容占位符 1"/>
          <p:cNvSpPr>
            <a:spLocks noGrp="1"/>
          </p:cNvSpPr>
          <p:nvPr>
            <p:ph idx="1"/>
          </p:nvPr>
        </p:nvSpPr>
        <p:spPr>
          <a:xfrm>
            <a:off x="621437" y="911530"/>
            <a:ext cx="11274641" cy="833379"/>
          </a:xfrm>
        </p:spPr>
        <p:txBody>
          <a:bodyPr>
            <a:normAutofit/>
          </a:bodyPr>
          <a:lstStyle/>
          <a:p>
            <a:pPr marL="0" indent="0" fontAlgn="auto">
              <a:lnSpc>
                <a:spcPct val="150000"/>
              </a:lnSpc>
              <a:spcBef>
                <a:spcPts val="600"/>
              </a:spcBef>
              <a:buNone/>
            </a:pPr>
            <a:r>
              <a:rPr lang="zh-CN" altLang="en-US"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（八）</a:t>
            </a:r>
            <a:r>
              <a:rPr lang="zh-CN" altLang="en-US" b="1" dirty="0" smtClean="0">
                <a:solidFill>
                  <a:srgbClr val="FF0000"/>
                </a:solidFill>
                <a:latin typeface="黑体" panose="02010609060101010101" pitchFamily="49" charset="-122"/>
                <a:ea typeface="黑体" panose="02010609060101010101" pitchFamily="49" charset="-122"/>
              </a:rPr>
              <a:t>气体报警系统</a:t>
            </a:r>
            <a:endParaRPr lang="en-US" altLang="zh-CN" sz="6000" b="1" dirty="0" smtClean="0">
              <a:latin typeface="宋体" panose="02010600030101010101" pitchFamily="2" charset="-122"/>
              <a:ea typeface="宋体" panose="02010600030101010101" pitchFamily="2" charset="-122"/>
            </a:endParaRPr>
          </a:p>
        </p:txBody>
      </p:sp>
      <p:sp>
        <p:nvSpPr>
          <p:cNvPr id="3" name="文本框 2"/>
          <p:cNvSpPr txBox="1"/>
          <p:nvPr/>
        </p:nvSpPr>
        <p:spPr>
          <a:xfrm>
            <a:off x="908247" y="1859031"/>
            <a:ext cx="11090275" cy="521970"/>
          </a:xfrm>
          <a:prstGeom prst="rect">
            <a:avLst/>
          </a:prstGeom>
          <a:noFill/>
        </p:spPr>
        <p:txBody>
          <a:bodyPr wrap="square" rtlCol="0" anchor="t">
            <a:spAutoFit/>
          </a:bodyPr>
          <a:lstStyle/>
          <a:p>
            <a:r>
              <a:rPr lang="zh-CN" altLang="en-US" sz="2800" b="1" dirty="0">
                <a:gradFill>
                  <a:gsLst>
                    <a:gs pos="0">
                      <a:srgbClr val="012D86"/>
                    </a:gs>
                    <a:gs pos="100000">
                      <a:srgbClr val="0E2557"/>
                    </a:gs>
                  </a:gsLst>
                  <a:lin scaled="0"/>
                </a:gradFill>
                <a:latin typeface="华文新魏" panose="02010800040101010101" charset="-122"/>
                <a:ea typeface="华文新魏" panose="02010800040101010101" charset="-122"/>
                <a:cs typeface="华文新魏" panose="02010800040101010101" charset="-122"/>
              </a:rPr>
              <a:t>GB</a:t>
            </a:r>
            <a:r>
              <a:rPr lang="en-US" altLang="zh-CN" sz="2800" b="1" dirty="0">
                <a:gradFill>
                  <a:gsLst>
                    <a:gs pos="0">
                      <a:srgbClr val="012D86"/>
                    </a:gs>
                    <a:gs pos="100000">
                      <a:srgbClr val="0E2557"/>
                    </a:gs>
                  </a:gsLst>
                  <a:lin scaled="0"/>
                </a:gradFill>
                <a:latin typeface="华文新魏" panose="02010800040101010101" charset="-122"/>
                <a:ea typeface="华文新魏" panose="02010800040101010101" charset="-122"/>
                <a:cs typeface="华文新魏" panose="02010800040101010101" charset="-122"/>
              </a:rPr>
              <a:t>/</a:t>
            </a:r>
            <a:r>
              <a:rPr lang="zh-CN" altLang="en-US" sz="2800" b="1" dirty="0">
                <a:gradFill>
                  <a:gsLst>
                    <a:gs pos="0">
                      <a:srgbClr val="012D86"/>
                    </a:gs>
                    <a:gs pos="100000">
                      <a:srgbClr val="0E2557"/>
                    </a:gs>
                  </a:gsLst>
                  <a:lin scaled="0"/>
                </a:gradFill>
                <a:latin typeface="华文新魏" panose="02010800040101010101" charset="-122"/>
                <a:ea typeface="华文新魏" panose="02010800040101010101" charset="-122"/>
                <a:cs typeface="华文新魏" panose="02010800040101010101" charset="-122"/>
              </a:rPr>
              <a:t>T50493-2019《石油化工可燃气体和有毒气体检测报警设计标准》</a:t>
            </a:r>
          </a:p>
        </p:txBody>
      </p:sp>
      <p:sp>
        <p:nvSpPr>
          <p:cNvPr id="4" name="文本框 3"/>
          <p:cNvSpPr txBox="1"/>
          <p:nvPr/>
        </p:nvSpPr>
        <p:spPr>
          <a:xfrm>
            <a:off x="908247" y="2495123"/>
            <a:ext cx="10701020" cy="521970"/>
          </a:xfrm>
          <a:prstGeom prst="rect">
            <a:avLst/>
          </a:prstGeom>
          <a:noFill/>
        </p:spPr>
        <p:txBody>
          <a:bodyPr wrap="square" rtlCol="0" anchor="t">
            <a:spAutoFit/>
          </a:bodyPr>
          <a:lstStyle/>
          <a:p>
            <a:r>
              <a:rPr lang="zh-CN" altLang="en-US" sz="2800" b="1" dirty="0">
                <a:gradFill>
                  <a:gsLst>
                    <a:gs pos="0">
                      <a:srgbClr val="012D86"/>
                    </a:gs>
                    <a:gs pos="100000">
                      <a:srgbClr val="0E2557"/>
                    </a:gs>
                  </a:gsLst>
                  <a:lin scaled="0"/>
                </a:gradFill>
                <a:latin typeface="华文新魏" panose="02010800040101010101" charset="-122"/>
                <a:ea typeface="华文新魏" panose="02010800040101010101" charset="-122"/>
                <a:cs typeface="华文新魏" panose="02010800040101010101" charset="-122"/>
              </a:rPr>
              <a:t>GBZ</a:t>
            </a:r>
            <a:r>
              <a:rPr lang="en-US" altLang="zh-CN" sz="2800" b="1" dirty="0">
                <a:gradFill>
                  <a:gsLst>
                    <a:gs pos="0">
                      <a:srgbClr val="012D86"/>
                    </a:gs>
                    <a:gs pos="100000">
                      <a:srgbClr val="0E2557"/>
                    </a:gs>
                  </a:gsLst>
                  <a:lin scaled="0"/>
                </a:gradFill>
                <a:latin typeface="华文新魏" panose="02010800040101010101" charset="-122"/>
                <a:ea typeface="华文新魏" panose="02010800040101010101" charset="-122"/>
                <a:cs typeface="华文新魏" panose="02010800040101010101" charset="-122"/>
              </a:rPr>
              <a:t>/</a:t>
            </a:r>
            <a:r>
              <a:rPr lang="zh-CN" altLang="en-US" sz="2800" b="1" dirty="0">
                <a:gradFill>
                  <a:gsLst>
                    <a:gs pos="0">
                      <a:srgbClr val="012D86"/>
                    </a:gs>
                    <a:gs pos="100000">
                      <a:srgbClr val="0E2557"/>
                    </a:gs>
                  </a:gsLst>
                  <a:lin scaled="0"/>
                </a:gradFill>
                <a:latin typeface="华文新魏" panose="02010800040101010101" charset="-122"/>
                <a:ea typeface="华文新魏" panose="02010800040101010101" charset="-122"/>
                <a:cs typeface="华文新魏" panose="02010800040101010101" charset="-122"/>
              </a:rPr>
              <a:t>T223-2009《工作场所有毒气体检测报警装置设置规范》</a:t>
            </a:r>
          </a:p>
        </p:txBody>
      </p:sp>
      <p:sp>
        <p:nvSpPr>
          <p:cNvPr id="6" name="文本框 5"/>
          <p:cNvSpPr txBox="1"/>
          <p:nvPr/>
        </p:nvSpPr>
        <p:spPr>
          <a:xfrm>
            <a:off x="926465" y="3051508"/>
            <a:ext cx="10339070" cy="521970"/>
          </a:xfrm>
          <a:prstGeom prst="rect">
            <a:avLst/>
          </a:prstGeom>
          <a:noFill/>
        </p:spPr>
        <p:txBody>
          <a:bodyPr wrap="square" rtlCol="0" anchor="t">
            <a:spAutoFit/>
          </a:bodyPr>
          <a:lstStyle/>
          <a:p>
            <a:r>
              <a:rPr lang="zh-CN" altLang="en-US" sz="2800" b="1" dirty="0">
                <a:gradFill>
                  <a:gsLst>
                    <a:gs pos="0">
                      <a:srgbClr val="012D86"/>
                    </a:gs>
                    <a:gs pos="100000">
                      <a:srgbClr val="0E2557"/>
                    </a:gs>
                  </a:gsLst>
                  <a:lin scaled="0"/>
                </a:gradFill>
                <a:latin typeface="华文新魏" panose="02010800040101010101" charset="-122"/>
                <a:ea typeface="华文新魏" panose="02010800040101010101" charset="-122"/>
                <a:cs typeface="华文新魏" panose="02010800040101010101" charset="-122"/>
              </a:rPr>
              <a:t>GBZ</a:t>
            </a:r>
            <a:r>
              <a:rPr lang="en-US" altLang="zh-CN" sz="2800" b="1" dirty="0">
                <a:gradFill>
                  <a:gsLst>
                    <a:gs pos="0">
                      <a:srgbClr val="012D86"/>
                    </a:gs>
                    <a:gs pos="100000">
                      <a:srgbClr val="0E2557"/>
                    </a:gs>
                  </a:gsLst>
                  <a:lin scaled="0"/>
                </a:gradFill>
                <a:latin typeface="华文新魏" panose="02010800040101010101" charset="-122"/>
                <a:ea typeface="华文新魏" panose="02010800040101010101" charset="-122"/>
                <a:cs typeface="华文新魏" panose="02010800040101010101" charset="-122"/>
              </a:rPr>
              <a:t>/</a:t>
            </a:r>
            <a:r>
              <a:rPr lang="zh-CN" altLang="en-US" sz="2800" b="1" dirty="0">
                <a:gradFill>
                  <a:gsLst>
                    <a:gs pos="0">
                      <a:srgbClr val="012D86"/>
                    </a:gs>
                    <a:gs pos="100000">
                      <a:srgbClr val="0E2557"/>
                    </a:gs>
                  </a:gsLst>
                  <a:lin scaled="0"/>
                </a:gradFill>
                <a:latin typeface="华文新魏" panose="02010800040101010101" charset="-122"/>
                <a:ea typeface="华文新魏" panose="02010800040101010101" charset="-122"/>
                <a:cs typeface="华文新魏" panose="02010800040101010101" charset="-122"/>
              </a:rPr>
              <a:t>T222-2009《密闭空间直读式气体检测仪选用指南》</a:t>
            </a:r>
          </a:p>
        </p:txBody>
      </p:sp>
      <p:sp>
        <p:nvSpPr>
          <p:cNvPr id="7" name="文本框 6"/>
          <p:cNvSpPr txBox="1"/>
          <p:nvPr/>
        </p:nvSpPr>
        <p:spPr>
          <a:xfrm>
            <a:off x="935019" y="4243985"/>
            <a:ext cx="8746835" cy="892552"/>
          </a:xfrm>
          <a:prstGeom prst="rect">
            <a:avLst/>
          </a:prstGeom>
          <a:noFill/>
        </p:spPr>
        <p:txBody>
          <a:bodyPr wrap="square" rtlCol="0" anchor="t">
            <a:spAutoFit/>
          </a:bodyPr>
          <a:lstStyle/>
          <a:p>
            <a:r>
              <a:rPr lang="zh-CN" altLang="en-US" sz="2800" b="1" dirty="0" smtClean="0">
                <a:gradFill>
                  <a:gsLst>
                    <a:gs pos="0">
                      <a:srgbClr val="012D86"/>
                    </a:gs>
                    <a:gs pos="100000">
                      <a:srgbClr val="0E2557"/>
                    </a:gs>
                  </a:gsLst>
                  <a:lin scaled="0"/>
                </a:gradFill>
                <a:latin typeface="华文新魏" panose="02010800040101010101" charset="-122"/>
                <a:ea typeface="华文新魏" panose="02010800040101010101" charset="-122"/>
                <a:cs typeface="华文新魏" panose="02010800040101010101" charset="-122"/>
              </a:rPr>
              <a:t> </a:t>
            </a:r>
            <a:r>
              <a:rPr lang="zh-CN" altLang="en-US" sz="2400" b="1" dirty="0" smtClean="0">
                <a:gradFill>
                  <a:gsLst>
                    <a:gs pos="0">
                      <a:srgbClr val="012D86"/>
                    </a:gs>
                    <a:gs pos="100000">
                      <a:srgbClr val="0E2557"/>
                    </a:gs>
                  </a:gsLst>
                  <a:lin scaled="0"/>
                </a:gradFill>
                <a:latin typeface="宋体" panose="02010600030101010101" pitchFamily="2" charset="-122"/>
                <a:ea typeface="宋体" panose="02010600030101010101" pitchFamily="2" charset="-122"/>
                <a:cs typeface="华文新魏" panose="02010800040101010101" charset="-122"/>
              </a:rPr>
              <a:t>气体报警系统由</a:t>
            </a:r>
            <a:r>
              <a:rPr lang="zh-CN" altLang="en-US" sz="2400" b="1" dirty="0" smtClean="0">
                <a:solidFill>
                  <a:srgbClr val="FF0000"/>
                </a:solidFill>
                <a:latin typeface="宋体" panose="02010600030101010101" pitchFamily="2" charset="-122"/>
                <a:ea typeface="宋体" panose="02010600030101010101" pitchFamily="2" charset="-122"/>
                <a:cs typeface="华文新魏" panose="02010800040101010101" charset="-122"/>
              </a:rPr>
              <a:t>气体探测器</a:t>
            </a:r>
            <a:r>
              <a:rPr lang="zh-CN" altLang="en-US" sz="2400" b="1" dirty="0" smtClean="0">
                <a:gradFill>
                  <a:gsLst>
                    <a:gs pos="0">
                      <a:srgbClr val="012D86"/>
                    </a:gs>
                    <a:gs pos="100000">
                      <a:srgbClr val="0E2557"/>
                    </a:gs>
                  </a:gsLst>
                  <a:lin scaled="0"/>
                </a:gradFill>
                <a:latin typeface="宋体" panose="02010600030101010101" pitchFamily="2" charset="-122"/>
                <a:ea typeface="宋体" panose="02010600030101010101" pitchFamily="2" charset="-122"/>
                <a:cs typeface="华文新魏" panose="02010800040101010101" charset="-122"/>
              </a:rPr>
              <a:t>、</a:t>
            </a:r>
            <a:r>
              <a:rPr lang="zh-CN" altLang="en-US" sz="2400" b="1" dirty="0" smtClean="0">
                <a:solidFill>
                  <a:srgbClr val="FF0000"/>
                </a:solidFill>
                <a:latin typeface="宋体" panose="02010600030101010101" pitchFamily="2" charset="-122"/>
                <a:ea typeface="宋体" panose="02010600030101010101" pitchFamily="2" charset="-122"/>
                <a:cs typeface="华文新魏" panose="02010800040101010101" charset="-122"/>
              </a:rPr>
              <a:t>现场警报器</a:t>
            </a:r>
            <a:r>
              <a:rPr lang="zh-CN" altLang="en-US" sz="2400" b="1" dirty="0" smtClean="0">
                <a:gradFill>
                  <a:gsLst>
                    <a:gs pos="0">
                      <a:srgbClr val="012D86"/>
                    </a:gs>
                    <a:gs pos="100000">
                      <a:srgbClr val="0E2557"/>
                    </a:gs>
                  </a:gsLst>
                  <a:lin scaled="0"/>
                </a:gradFill>
                <a:latin typeface="宋体" panose="02010600030101010101" pitchFamily="2" charset="-122"/>
                <a:ea typeface="宋体" panose="02010600030101010101" pitchFamily="2" charset="-122"/>
                <a:cs typeface="华文新魏" panose="02010800040101010101" charset="-122"/>
              </a:rPr>
              <a:t>、</a:t>
            </a:r>
            <a:r>
              <a:rPr lang="zh-CN" altLang="en-US" sz="2400" b="1" dirty="0" smtClean="0">
                <a:solidFill>
                  <a:srgbClr val="FF0000"/>
                </a:solidFill>
                <a:latin typeface="宋体" panose="02010600030101010101" pitchFamily="2" charset="-122"/>
                <a:ea typeface="宋体" panose="02010600030101010101" pitchFamily="2" charset="-122"/>
                <a:cs typeface="华文新魏" panose="02010800040101010101" charset="-122"/>
              </a:rPr>
              <a:t>报警控制单元</a:t>
            </a:r>
            <a:r>
              <a:rPr lang="zh-CN" altLang="en-US" sz="2400" b="1" dirty="0" smtClean="0">
                <a:gradFill>
                  <a:gsLst>
                    <a:gs pos="0">
                      <a:srgbClr val="012D86"/>
                    </a:gs>
                    <a:gs pos="100000">
                      <a:srgbClr val="0E2557"/>
                    </a:gs>
                  </a:gsLst>
                  <a:lin scaled="0"/>
                </a:gradFill>
                <a:latin typeface="宋体" panose="02010600030101010101" pitchFamily="2" charset="-122"/>
                <a:ea typeface="宋体" panose="02010600030101010101" pitchFamily="2" charset="-122"/>
                <a:cs typeface="华文新魏" panose="02010800040101010101" charset="-122"/>
              </a:rPr>
              <a:t>组成。</a:t>
            </a:r>
            <a:endParaRPr lang="en-US" altLang="zh-CN" sz="2400" b="1" dirty="0" smtClean="0">
              <a:gradFill>
                <a:gsLst>
                  <a:gs pos="0">
                    <a:srgbClr val="012D86"/>
                  </a:gs>
                  <a:gs pos="100000">
                    <a:srgbClr val="0E2557"/>
                  </a:gs>
                </a:gsLst>
                <a:lin scaled="0"/>
              </a:gradFill>
              <a:latin typeface="宋体" panose="02010600030101010101" pitchFamily="2" charset="-122"/>
              <a:ea typeface="宋体" panose="02010600030101010101" pitchFamily="2" charset="-122"/>
              <a:cs typeface="华文新魏" panose="02010800040101010101" charset="-122"/>
            </a:endParaRPr>
          </a:p>
          <a:p>
            <a:r>
              <a:rPr lang="zh-CN" altLang="en-US" sz="2400" b="1" dirty="0" smtClean="0">
                <a:gradFill>
                  <a:gsLst>
                    <a:gs pos="0">
                      <a:srgbClr val="012D86"/>
                    </a:gs>
                    <a:gs pos="100000">
                      <a:srgbClr val="0E2557"/>
                    </a:gs>
                  </a:gsLst>
                  <a:lin scaled="0"/>
                </a:gradFill>
                <a:latin typeface="宋体" panose="02010600030101010101" pitchFamily="2" charset="-122"/>
                <a:ea typeface="宋体" panose="02010600030101010101" pitchFamily="2" charset="-122"/>
                <a:cs typeface="华文新魏" panose="02010800040101010101" charset="-122"/>
              </a:rPr>
              <a:t> </a:t>
            </a:r>
            <a:endParaRPr lang="en-US" altLang="zh-CN" sz="2400" b="1" dirty="0" smtClean="0">
              <a:gradFill>
                <a:gsLst>
                  <a:gs pos="0">
                    <a:srgbClr val="012D86"/>
                  </a:gs>
                  <a:gs pos="100000">
                    <a:srgbClr val="0E2557"/>
                  </a:gs>
                </a:gsLst>
                <a:lin scaled="0"/>
              </a:gradFill>
              <a:latin typeface="宋体" panose="02010600030101010101" pitchFamily="2" charset="-122"/>
              <a:ea typeface="宋体" panose="02010600030101010101" pitchFamily="2" charset="-122"/>
              <a:cs typeface="华文新魏" panose="02010800040101010101"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标题 1"/>
          <p:cNvSpPr>
            <a:spLocks noGrp="1" noChangeArrowheads="1"/>
          </p:cNvSpPr>
          <p:nvPr>
            <p:ph type="title"/>
          </p:nvPr>
        </p:nvSpPr>
        <p:spPr>
          <a:xfrm>
            <a:off x="650010" y="326882"/>
            <a:ext cx="8424863" cy="773949"/>
          </a:xfrm>
        </p:spPr>
        <p:txBody>
          <a:bodyPr>
            <a:normAutofit/>
          </a:bodyPr>
          <a:lstStyle/>
          <a:p>
            <a:pPr marL="457200" indent="-457200" algn="l">
              <a:buFont typeface="Wingdings" panose="05000000000000000000" pitchFamily="2" charset="2"/>
              <a:buChar char="p"/>
            </a:pPr>
            <a:r>
              <a:rPr lang="zh-CN" altLang="en-US" sz="2800" dirty="0" smtClean="0">
                <a:solidFill>
                  <a:srgbClr val="FF0000"/>
                </a:solidFill>
                <a:latin typeface="黑体" panose="02010609060101010101" pitchFamily="49" charset="-122"/>
                <a:ea typeface="黑体" panose="02010609060101010101" pitchFamily="49" charset="-122"/>
              </a:rPr>
              <a:t> 硫化氢（H</a:t>
            </a:r>
            <a:r>
              <a:rPr lang="zh-CN" altLang="en-US" sz="2800" baseline="-25000" dirty="0" smtClean="0">
                <a:solidFill>
                  <a:srgbClr val="FF0000"/>
                </a:solidFill>
                <a:latin typeface="黑体" panose="02010609060101010101" pitchFamily="49" charset="-122"/>
                <a:ea typeface="黑体" panose="02010609060101010101" pitchFamily="49" charset="-122"/>
              </a:rPr>
              <a:t>2</a:t>
            </a:r>
            <a:r>
              <a:rPr lang="zh-CN" altLang="en-US" sz="2800" dirty="0" smtClean="0">
                <a:solidFill>
                  <a:srgbClr val="FF0000"/>
                </a:solidFill>
                <a:latin typeface="黑体" panose="02010609060101010101" pitchFamily="49" charset="-122"/>
                <a:ea typeface="黑体" panose="02010609060101010101" pitchFamily="49" charset="-122"/>
              </a:rPr>
              <a:t>S）</a:t>
            </a:r>
          </a:p>
        </p:txBody>
      </p:sp>
      <p:sp>
        <p:nvSpPr>
          <p:cNvPr id="59395" name="内容占位符 2"/>
          <p:cNvSpPr>
            <a:spLocks noGrp="1" noChangeArrowheads="1"/>
          </p:cNvSpPr>
          <p:nvPr>
            <p:ph idx="1"/>
          </p:nvPr>
        </p:nvSpPr>
        <p:spPr>
          <a:xfrm>
            <a:off x="925429" y="1211180"/>
            <a:ext cx="10991273" cy="4575177"/>
          </a:xfrm>
        </p:spPr>
        <p:txBody>
          <a:bodyPr>
            <a:normAutofit/>
          </a:bodyPr>
          <a:lstStyle/>
          <a:p>
            <a:pPr>
              <a:lnSpc>
                <a:spcPct val="150000"/>
              </a:lnSpc>
              <a:spcBef>
                <a:spcPts val="600"/>
              </a:spcBef>
              <a:spcAft>
                <a:spcPts val="600"/>
              </a:spcAft>
            </a:pPr>
            <a:r>
              <a:rPr lang="zh-CN" altLang="en-US" sz="2400" b="1" dirty="0">
                <a:latin typeface="宋体" panose="02010600030101010101" pitchFamily="2" charset="-122"/>
                <a:ea typeface="宋体" panose="02010600030101010101" pitchFamily="2" charset="-122"/>
              </a:rPr>
              <a:t>无色、</a:t>
            </a:r>
            <a:r>
              <a:rPr lang="zh-CN" altLang="en-US" sz="2400" b="1" dirty="0">
                <a:solidFill>
                  <a:srgbClr val="FF0000"/>
                </a:solidFill>
                <a:latin typeface="宋体" panose="02010600030101010101" pitchFamily="2" charset="-122"/>
                <a:ea typeface="宋体" panose="02010600030101010101" pitchFamily="2" charset="-122"/>
              </a:rPr>
              <a:t>有毒</a:t>
            </a:r>
            <a:r>
              <a:rPr lang="zh-CN" altLang="en-US" sz="2400" b="1" dirty="0">
                <a:solidFill>
                  <a:srgbClr val="000000"/>
                </a:solidFill>
                <a:latin typeface="宋体" panose="02010600030101010101" pitchFamily="2" charset="-122"/>
                <a:ea typeface="宋体" panose="02010600030101010101" pitchFamily="2" charset="-122"/>
              </a:rPr>
              <a:t>气体，</a:t>
            </a:r>
            <a:r>
              <a:rPr lang="zh-CN" altLang="en-US" sz="2400" b="1" dirty="0">
                <a:solidFill>
                  <a:srgbClr val="FF0000"/>
                </a:solidFill>
                <a:latin typeface="宋体" panose="02010600030101010101" pitchFamily="2" charset="-122"/>
                <a:ea typeface="宋体" panose="02010600030101010101" pitchFamily="2" charset="-122"/>
              </a:rPr>
              <a:t>比空气重</a:t>
            </a:r>
            <a:r>
              <a:rPr lang="zh-CN" altLang="en-US" sz="2400" b="1" dirty="0">
                <a:solidFill>
                  <a:srgbClr val="000000"/>
                </a:solidFill>
                <a:latin typeface="宋体" panose="02010600030101010101" pitchFamily="2" charset="-122"/>
                <a:ea typeface="宋体" panose="02010600030101010101" pitchFamily="2" charset="-122"/>
              </a:rPr>
              <a:t>，易积聚在低洼处</a:t>
            </a:r>
            <a:r>
              <a:rPr lang="zh-CN" altLang="en-US" sz="2400" b="1" dirty="0" smtClean="0">
                <a:solidFill>
                  <a:srgbClr val="000000"/>
                </a:solidFill>
                <a:latin typeface="宋体" panose="02010600030101010101" pitchFamily="2" charset="-122"/>
                <a:ea typeface="宋体" panose="02010600030101010101" pitchFamily="2" charset="-122"/>
              </a:rPr>
              <a:t>。</a:t>
            </a:r>
            <a:endParaRPr lang="en-US" altLang="zh-CN" sz="2400" b="1" dirty="0" smtClean="0">
              <a:solidFill>
                <a:srgbClr val="000000"/>
              </a:solidFill>
              <a:latin typeface="宋体" panose="02010600030101010101" pitchFamily="2" charset="-122"/>
              <a:ea typeface="宋体" panose="02010600030101010101" pitchFamily="2" charset="-122"/>
            </a:endParaRPr>
          </a:p>
          <a:p>
            <a:pPr>
              <a:lnSpc>
                <a:spcPct val="150000"/>
              </a:lnSpc>
              <a:spcBef>
                <a:spcPts val="600"/>
              </a:spcBef>
              <a:spcAft>
                <a:spcPts val="600"/>
              </a:spcAft>
            </a:pPr>
            <a:r>
              <a:rPr lang="zh-CN" altLang="en-US" sz="2400" b="1" dirty="0" smtClean="0">
                <a:solidFill>
                  <a:srgbClr val="000000"/>
                </a:solidFill>
                <a:latin typeface="宋体" panose="02010600030101010101" pitchFamily="2" charset="-122"/>
                <a:ea typeface="宋体" panose="02010600030101010101" pitchFamily="2" charset="-122"/>
              </a:rPr>
              <a:t>硫化氢</a:t>
            </a:r>
            <a:r>
              <a:rPr lang="zh-CN" altLang="en-US" sz="2400" b="1" dirty="0">
                <a:solidFill>
                  <a:srgbClr val="FF0000"/>
                </a:solidFill>
                <a:latin typeface="宋体" panose="02010600030101010101" pitchFamily="2" charset="-122"/>
                <a:ea typeface="宋体" panose="02010600030101010101" pitchFamily="2" charset="-122"/>
              </a:rPr>
              <a:t>易燃</a:t>
            </a:r>
            <a:r>
              <a:rPr lang="zh-CN" altLang="en-US" sz="2400" b="1" dirty="0">
                <a:solidFill>
                  <a:srgbClr val="000000"/>
                </a:solidFill>
                <a:latin typeface="宋体" panose="02010600030101010101" pitchFamily="2" charset="-122"/>
                <a:ea typeface="宋体" panose="02010600030101010101" pitchFamily="2" charset="-122"/>
              </a:rPr>
              <a:t>，与</a:t>
            </a:r>
            <a:r>
              <a:rPr lang="zh-CN" altLang="en-US" sz="2400" b="1" dirty="0" smtClean="0">
                <a:solidFill>
                  <a:srgbClr val="000000"/>
                </a:solidFill>
                <a:latin typeface="宋体" panose="02010600030101010101" pitchFamily="2" charset="-122"/>
                <a:ea typeface="宋体" panose="02010600030101010101" pitchFamily="2" charset="-122"/>
              </a:rPr>
              <a:t>空气形成</a:t>
            </a:r>
            <a:r>
              <a:rPr lang="zh-CN" altLang="en-US" sz="2400" b="1" dirty="0">
                <a:solidFill>
                  <a:srgbClr val="000000"/>
                </a:solidFill>
                <a:latin typeface="宋体" panose="02010600030101010101" pitchFamily="2" charset="-122"/>
                <a:ea typeface="宋体" panose="02010600030101010101" pitchFamily="2" charset="-122"/>
              </a:rPr>
              <a:t>爆炸性混合气体，遇明火、高热等点</a:t>
            </a:r>
            <a:r>
              <a:rPr lang="zh-CN" altLang="en-US" sz="2400" b="1" dirty="0" smtClean="0">
                <a:solidFill>
                  <a:srgbClr val="000000"/>
                </a:solidFill>
                <a:latin typeface="宋体" panose="02010600030101010101" pitchFamily="2" charset="-122"/>
                <a:ea typeface="宋体" panose="02010600030101010101" pitchFamily="2" charset="-122"/>
              </a:rPr>
              <a:t>火源引发</a:t>
            </a:r>
            <a:r>
              <a:rPr lang="zh-CN" altLang="en-US" sz="2400" b="1" dirty="0">
                <a:solidFill>
                  <a:srgbClr val="000000"/>
                </a:solidFill>
                <a:latin typeface="宋体" panose="02010600030101010101" pitchFamily="2" charset="-122"/>
                <a:ea typeface="宋体" panose="02010600030101010101" pitchFamily="2" charset="-122"/>
              </a:rPr>
              <a:t>燃烧爆炸。</a:t>
            </a:r>
          </a:p>
          <a:p>
            <a:pPr>
              <a:lnSpc>
                <a:spcPct val="150000"/>
              </a:lnSpc>
              <a:spcBef>
                <a:spcPts val="600"/>
              </a:spcBef>
              <a:spcAft>
                <a:spcPts val="600"/>
              </a:spcAft>
            </a:pPr>
            <a:r>
              <a:rPr lang="zh-CN" altLang="en-US" sz="2400" b="1" dirty="0" smtClean="0">
                <a:solidFill>
                  <a:srgbClr val="FF0000"/>
                </a:solidFill>
                <a:latin typeface="宋体" panose="02010600030101010101" pitchFamily="2" charset="-122"/>
                <a:ea typeface="宋体" panose="02010600030101010101" pitchFamily="2" charset="-122"/>
              </a:rPr>
              <a:t>低浓度</a:t>
            </a:r>
            <a:r>
              <a:rPr lang="zh-CN" altLang="en-US" sz="2400" b="1" dirty="0">
                <a:solidFill>
                  <a:srgbClr val="000000"/>
                </a:solidFill>
                <a:latin typeface="宋体" panose="02010600030101010101" pitchFamily="2" charset="-122"/>
                <a:ea typeface="宋体" panose="02010600030101010101" pitchFamily="2" charset="-122"/>
              </a:rPr>
              <a:t>：</a:t>
            </a:r>
            <a:r>
              <a:rPr lang="zh-CN" altLang="en-US" sz="2400" b="1" dirty="0" smtClean="0">
                <a:solidFill>
                  <a:srgbClr val="000000"/>
                </a:solidFill>
                <a:latin typeface="宋体" panose="02010600030101010101" pitchFamily="2" charset="-122"/>
                <a:ea typeface="宋体" panose="02010600030101010101" pitchFamily="2" charset="-122"/>
              </a:rPr>
              <a:t>明显</a:t>
            </a:r>
            <a:r>
              <a:rPr lang="zh-CN" altLang="en-US" sz="2400" b="1" dirty="0">
                <a:solidFill>
                  <a:srgbClr val="000000"/>
                </a:solidFill>
                <a:latin typeface="宋体" panose="02010600030101010101" pitchFamily="2" charset="-122"/>
                <a:ea typeface="宋体" panose="02010600030101010101" pitchFamily="2" charset="-122"/>
              </a:rPr>
              <a:t>的</a:t>
            </a:r>
            <a:r>
              <a:rPr lang="zh-CN" altLang="en-US" sz="2400" b="1" dirty="0">
                <a:solidFill>
                  <a:srgbClr val="FF0000"/>
                </a:solidFill>
                <a:latin typeface="宋体" panose="02010600030101010101" pitchFamily="2" charset="-122"/>
                <a:ea typeface="宋体" panose="02010600030101010101" pitchFamily="2" charset="-122"/>
              </a:rPr>
              <a:t>臭鸡蛋气味</a:t>
            </a:r>
            <a:r>
              <a:rPr lang="zh-CN" altLang="en-US" sz="2400" b="1" dirty="0">
                <a:solidFill>
                  <a:srgbClr val="000000"/>
                </a:solidFill>
                <a:latin typeface="宋体" panose="02010600030101010101" pitchFamily="2" charset="-122"/>
                <a:ea typeface="宋体" panose="02010600030101010101" pitchFamily="2" charset="-122"/>
              </a:rPr>
              <a:t>，</a:t>
            </a:r>
            <a:r>
              <a:rPr lang="zh-CN" altLang="en-US" sz="2400" b="1" dirty="0" smtClean="0">
                <a:solidFill>
                  <a:srgbClr val="000000"/>
                </a:solidFill>
                <a:latin typeface="宋体" panose="02010600030101010101" pitchFamily="2" charset="-122"/>
                <a:ea typeface="宋体" panose="02010600030101010101" pitchFamily="2" charset="-122"/>
              </a:rPr>
              <a:t>可敏感</a:t>
            </a:r>
            <a:r>
              <a:rPr lang="zh-CN" altLang="en-US" sz="2400" b="1" dirty="0">
                <a:solidFill>
                  <a:srgbClr val="000000"/>
                </a:solidFill>
                <a:latin typeface="宋体" panose="02010600030101010101" pitchFamily="2" charset="-122"/>
                <a:ea typeface="宋体" panose="02010600030101010101" pitchFamily="2" charset="-122"/>
              </a:rPr>
              <a:t>地发觉；浓度</a:t>
            </a:r>
            <a:r>
              <a:rPr lang="zh-CN" altLang="en-US" sz="2400" b="1" dirty="0" smtClean="0">
                <a:solidFill>
                  <a:srgbClr val="000000"/>
                </a:solidFill>
                <a:latin typeface="宋体" panose="02010600030101010101" pitchFamily="2" charset="-122"/>
                <a:ea typeface="宋体" panose="02010600030101010101" pitchFamily="2" charset="-122"/>
              </a:rPr>
              <a:t>增高，产生</a:t>
            </a:r>
            <a:r>
              <a:rPr lang="zh-CN" altLang="en-US" sz="2400" b="1" dirty="0">
                <a:solidFill>
                  <a:srgbClr val="000000"/>
                </a:solidFill>
                <a:latin typeface="宋体" panose="02010600030101010101" pitchFamily="2" charset="-122"/>
                <a:ea typeface="宋体" panose="02010600030101010101" pitchFamily="2" charset="-122"/>
              </a:rPr>
              <a:t>嗅觉疲劳或嗅神经</a:t>
            </a:r>
            <a:r>
              <a:rPr lang="zh-CN" altLang="en-US" sz="2400" b="1" dirty="0" smtClean="0">
                <a:solidFill>
                  <a:srgbClr val="000000"/>
                </a:solidFill>
                <a:latin typeface="宋体" panose="02010600030101010101" pitchFamily="2" charset="-122"/>
                <a:ea typeface="宋体" panose="02010600030101010101" pitchFamily="2" charset="-122"/>
              </a:rPr>
              <a:t>麻痹；浓度</a:t>
            </a:r>
            <a:r>
              <a:rPr lang="zh-CN" altLang="en-US" sz="2400" b="1" dirty="0">
                <a:solidFill>
                  <a:srgbClr val="FF0000"/>
                </a:solidFill>
                <a:latin typeface="宋体" panose="02010600030101010101" pitchFamily="2" charset="-122"/>
                <a:ea typeface="宋体" panose="02010600030101010101" pitchFamily="2" charset="-122"/>
              </a:rPr>
              <a:t>超过1000mg/m</a:t>
            </a:r>
            <a:r>
              <a:rPr lang="zh-CN" altLang="en-US" sz="2400" b="1" baseline="30000" dirty="0">
                <a:solidFill>
                  <a:srgbClr val="FF0000"/>
                </a:solidFill>
                <a:latin typeface="宋体" panose="02010600030101010101" pitchFamily="2" charset="-122"/>
                <a:ea typeface="宋体" panose="02010600030101010101" pitchFamily="2" charset="-122"/>
              </a:rPr>
              <a:t>3</a:t>
            </a:r>
            <a:r>
              <a:rPr lang="zh-CN" altLang="en-US" sz="2400" b="1" dirty="0">
                <a:solidFill>
                  <a:srgbClr val="000000"/>
                </a:solidFill>
                <a:latin typeface="宋体" panose="02010600030101010101" pitchFamily="2" charset="-122"/>
                <a:ea typeface="宋体" panose="02010600030101010101" pitchFamily="2" charset="-122"/>
              </a:rPr>
              <a:t>时</a:t>
            </a:r>
            <a:r>
              <a:rPr lang="zh-CN" altLang="en-US" sz="2400" b="1" dirty="0" smtClean="0">
                <a:solidFill>
                  <a:srgbClr val="000000"/>
                </a:solidFill>
                <a:latin typeface="宋体" panose="02010600030101010101" pitchFamily="2" charset="-122"/>
                <a:ea typeface="宋体" panose="02010600030101010101" pitchFamily="2" charset="-122"/>
              </a:rPr>
              <a:t>，可</a:t>
            </a:r>
            <a:r>
              <a:rPr lang="zh-CN" altLang="en-US" sz="2400" b="1" dirty="0">
                <a:solidFill>
                  <a:srgbClr val="000000"/>
                </a:solidFill>
                <a:latin typeface="宋体" panose="02010600030101010101" pitchFamily="2" charset="-122"/>
                <a:ea typeface="宋体" panose="02010600030101010101" pitchFamily="2" charset="-122"/>
              </a:rPr>
              <a:t>致人</a:t>
            </a:r>
            <a:r>
              <a:rPr lang="zh-CN" altLang="en-US" sz="2400" b="1" dirty="0">
                <a:solidFill>
                  <a:srgbClr val="FF0000"/>
                </a:solidFill>
                <a:latin typeface="宋体" panose="02010600030101010101" pitchFamily="2" charset="-122"/>
                <a:ea typeface="宋体" panose="02010600030101010101" pitchFamily="2" charset="-122"/>
              </a:rPr>
              <a:t>闪电型死亡</a:t>
            </a:r>
            <a:r>
              <a:rPr lang="zh-CN" altLang="en-US" sz="2400" b="1" dirty="0" smtClean="0">
                <a:solidFill>
                  <a:srgbClr val="000000"/>
                </a:solidFill>
                <a:latin typeface="宋体" panose="02010600030101010101" pitchFamily="2" charset="-122"/>
                <a:ea typeface="宋体" panose="02010600030101010101" pitchFamily="2" charset="-122"/>
              </a:rPr>
              <a:t>。</a:t>
            </a:r>
            <a:endParaRPr lang="en-US" altLang="zh-CN" sz="2400" b="1" dirty="0" smtClean="0">
              <a:solidFill>
                <a:srgbClr val="000000"/>
              </a:solidFill>
              <a:latin typeface="宋体" panose="02010600030101010101" pitchFamily="2" charset="-122"/>
              <a:ea typeface="宋体" panose="02010600030101010101" pitchFamily="2" charset="-122"/>
            </a:endParaRPr>
          </a:p>
          <a:p>
            <a:pPr>
              <a:lnSpc>
                <a:spcPct val="150000"/>
              </a:lnSpc>
              <a:spcBef>
                <a:spcPts val="600"/>
              </a:spcBef>
              <a:spcAft>
                <a:spcPts val="600"/>
              </a:spcAft>
            </a:pPr>
            <a:r>
              <a:rPr lang="zh-CN" altLang="en-US" sz="2400" b="1" dirty="0" smtClean="0">
                <a:solidFill>
                  <a:srgbClr val="000000"/>
                </a:solidFill>
                <a:latin typeface="宋体" panose="02010600030101010101" pitchFamily="2" charset="-122"/>
                <a:ea typeface="宋体" panose="02010600030101010101" pitchFamily="2" charset="-122"/>
              </a:rPr>
              <a:t>易存在污水</a:t>
            </a:r>
            <a:r>
              <a:rPr lang="zh-CN" altLang="en-US" sz="2400" b="1" dirty="0">
                <a:solidFill>
                  <a:srgbClr val="000000"/>
                </a:solidFill>
                <a:latin typeface="宋体" panose="02010600030101010101" pitchFamily="2" charset="-122"/>
                <a:ea typeface="宋体" panose="02010600030101010101" pitchFamily="2" charset="-122"/>
              </a:rPr>
              <a:t>管道、污水池、炼油池、纸浆池、发酵池、酱腌菜池、化粪池等</a:t>
            </a:r>
            <a:r>
              <a:rPr lang="zh-CN" altLang="en-US" sz="2400" b="1" dirty="0">
                <a:solidFill>
                  <a:srgbClr val="FF0000"/>
                </a:solidFill>
                <a:latin typeface="宋体" panose="02010600030101010101" pitchFamily="2" charset="-122"/>
                <a:ea typeface="宋体" panose="02010600030101010101" pitchFamily="2" charset="-122"/>
              </a:rPr>
              <a:t>富含有机物并易于发酵的场所</a:t>
            </a:r>
            <a:r>
              <a:rPr lang="zh-CN" altLang="en-US" sz="2400" b="1" dirty="0">
                <a:solidFill>
                  <a:srgbClr val="000000"/>
                </a:solidFill>
                <a:latin typeface="宋体" panose="02010600030101010101" pitchFamily="2" charset="-122"/>
                <a:ea typeface="宋体" panose="02010600030101010101" pitchFamily="2" charset="-122"/>
              </a:rPr>
              <a:t>。</a:t>
            </a:r>
          </a:p>
          <a:p>
            <a:pPr>
              <a:lnSpc>
                <a:spcPct val="150000"/>
              </a:lnSpc>
              <a:spcBef>
                <a:spcPts val="600"/>
              </a:spcBef>
              <a:spcAft>
                <a:spcPts val="600"/>
              </a:spcAft>
            </a:pPr>
            <a:endParaRPr lang="zh-CN" altLang="en-US" sz="2400" b="1" dirty="0">
              <a:solidFill>
                <a:srgbClr val="000000"/>
              </a:solidFill>
              <a:latin typeface="宋体" panose="02010600030101010101" pitchFamily="2" charset="-122"/>
              <a:ea typeface="宋体" panose="02010600030101010101" pitchFamily="2" charset="-122"/>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ph type="title"/>
          </p:nvPr>
        </p:nvSpPr>
        <p:spPr>
          <a:xfrm>
            <a:off x="0" y="0"/>
            <a:ext cx="12192000" cy="840509"/>
          </a:xfrm>
          <a:solidFill>
            <a:schemeClr val="tx2">
              <a:lumMod val="40000"/>
              <a:lumOff val="60000"/>
            </a:schemeClr>
          </a:solidFill>
        </p:spPr>
        <p:txBody>
          <a:bodyPr/>
          <a:lstStyle/>
          <a:p>
            <a:pPr algn="ctr"/>
            <a:r>
              <a:rPr lang="zh-CN" altLang="en-US" sz="3600" dirty="0">
                <a:solidFill>
                  <a:srgbClr val="FF0000"/>
                </a:solidFill>
                <a:latin typeface="黑体" panose="02010609060101010101" pitchFamily="49" charset="-122"/>
                <a:ea typeface="黑体" panose="02010609060101010101" pitchFamily="49" charset="-122"/>
              </a:rPr>
              <a:t>三、现 场 要 点</a:t>
            </a:r>
          </a:p>
        </p:txBody>
      </p:sp>
      <p:sp>
        <p:nvSpPr>
          <p:cNvPr id="7" name="文本框 6"/>
          <p:cNvSpPr txBox="1"/>
          <p:nvPr/>
        </p:nvSpPr>
        <p:spPr>
          <a:xfrm>
            <a:off x="537856" y="880166"/>
            <a:ext cx="8746835" cy="461665"/>
          </a:xfrm>
          <a:prstGeom prst="rect">
            <a:avLst/>
          </a:prstGeom>
          <a:noFill/>
        </p:spPr>
        <p:txBody>
          <a:bodyPr wrap="square" rtlCol="0" anchor="t">
            <a:spAutoFit/>
          </a:bodyPr>
          <a:lstStyle/>
          <a:p>
            <a:r>
              <a:rPr lang="zh-CN" altLang="en-US" sz="2400" b="1" dirty="0" smtClean="0">
                <a:gradFill>
                  <a:gsLst>
                    <a:gs pos="0">
                      <a:srgbClr val="012D86"/>
                    </a:gs>
                    <a:gs pos="100000">
                      <a:srgbClr val="0E2557"/>
                    </a:gs>
                  </a:gsLst>
                  <a:lin scaled="0"/>
                </a:gradFill>
                <a:latin typeface="宋体" panose="02010600030101010101" pitchFamily="2" charset="-122"/>
                <a:ea typeface="宋体" panose="02010600030101010101" pitchFamily="2" charset="-122"/>
                <a:cs typeface="华文新魏" panose="02010800040101010101" charset="-122"/>
              </a:rPr>
              <a:t>供电：一级负荷中的特别重要负荷，</a:t>
            </a:r>
            <a:r>
              <a:rPr lang="en-US" altLang="zh-CN" sz="2400" b="1" dirty="0" smtClean="0">
                <a:gradFill>
                  <a:gsLst>
                    <a:gs pos="0">
                      <a:srgbClr val="012D86"/>
                    </a:gs>
                    <a:gs pos="100000">
                      <a:srgbClr val="0E2557"/>
                    </a:gs>
                  </a:gsLst>
                  <a:lin scaled="0"/>
                </a:gradFill>
                <a:latin typeface="宋体" panose="02010600030101010101" pitchFamily="2" charset="-122"/>
                <a:ea typeface="宋体" panose="02010600030101010101" pitchFamily="2" charset="-122"/>
                <a:cs typeface="华文新魏" panose="02010800040101010101" charset="-122"/>
              </a:rPr>
              <a:t>UPS</a:t>
            </a:r>
            <a:r>
              <a:rPr lang="zh-CN" altLang="en-US" sz="2400" b="1" dirty="0" smtClean="0">
                <a:gradFill>
                  <a:gsLst>
                    <a:gs pos="0">
                      <a:srgbClr val="012D86"/>
                    </a:gs>
                    <a:gs pos="100000">
                      <a:srgbClr val="0E2557"/>
                    </a:gs>
                  </a:gsLst>
                  <a:lin scaled="0"/>
                </a:gradFill>
                <a:latin typeface="宋体" panose="02010600030101010101" pitchFamily="2" charset="-122"/>
                <a:ea typeface="宋体" panose="02010600030101010101" pitchFamily="2" charset="-122"/>
                <a:cs typeface="华文新魏" panose="02010800040101010101" charset="-122"/>
              </a:rPr>
              <a:t>供电源</a:t>
            </a:r>
            <a:endParaRPr lang="zh-CN" altLang="en-US" sz="2400" b="1" dirty="0">
              <a:gradFill>
                <a:gsLst>
                  <a:gs pos="0">
                    <a:srgbClr val="012D86"/>
                  </a:gs>
                  <a:gs pos="100000">
                    <a:srgbClr val="0E2557"/>
                  </a:gs>
                </a:gsLst>
                <a:lin scaled="0"/>
              </a:gradFill>
              <a:latin typeface="宋体" panose="02010600030101010101" pitchFamily="2" charset="-122"/>
              <a:ea typeface="宋体" panose="02010600030101010101" pitchFamily="2" charset="-122"/>
              <a:cs typeface="华文新魏" panose="02010800040101010101" charset="-122"/>
            </a:endParaRPr>
          </a:p>
        </p:txBody>
      </p:sp>
      <p:grpSp>
        <p:nvGrpSpPr>
          <p:cNvPr id="25" name="组合 24"/>
          <p:cNvGrpSpPr/>
          <p:nvPr/>
        </p:nvGrpSpPr>
        <p:grpSpPr>
          <a:xfrm>
            <a:off x="1366982" y="2092159"/>
            <a:ext cx="2644080" cy="4696542"/>
            <a:chOff x="1944771" y="1642859"/>
            <a:chExt cx="2648182" cy="4933309"/>
          </a:xfrm>
        </p:grpSpPr>
        <p:grpSp>
          <p:nvGrpSpPr>
            <p:cNvPr id="17" name="组合 16"/>
            <p:cNvGrpSpPr/>
            <p:nvPr/>
          </p:nvGrpSpPr>
          <p:grpSpPr>
            <a:xfrm>
              <a:off x="1944771" y="1642859"/>
              <a:ext cx="2648182" cy="4327484"/>
              <a:chOff x="2650993" y="2174916"/>
              <a:chExt cx="2223153" cy="3925557"/>
            </a:xfrm>
          </p:grpSpPr>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t="9966" b="5051"/>
              <a:stretch/>
            </p:blipFill>
            <p:spPr>
              <a:xfrm>
                <a:off x="2650993" y="2174916"/>
                <a:ext cx="2223153" cy="3925557"/>
              </a:xfrm>
              <a:prstGeom prst="rect">
                <a:avLst/>
              </a:prstGeom>
            </p:spPr>
          </p:pic>
          <p:sp>
            <p:nvSpPr>
              <p:cNvPr id="16" name="矩形 15"/>
              <p:cNvSpPr/>
              <p:nvPr/>
            </p:nvSpPr>
            <p:spPr>
              <a:xfrm>
                <a:off x="2697020" y="2174916"/>
                <a:ext cx="2121710" cy="1390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19"/>
            <p:cNvSpPr txBox="1"/>
            <p:nvPr/>
          </p:nvSpPr>
          <p:spPr>
            <a:xfrm>
              <a:off x="1944771" y="6206836"/>
              <a:ext cx="2582172" cy="369332"/>
            </a:xfrm>
            <a:prstGeom prst="rect">
              <a:avLst/>
            </a:prstGeom>
            <a:solidFill>
              <a:srgbClr val="FFC000"/>
            </a:solidFill>
          </p:spPr>
          <p:txBody>
            <a:bodyPr wrap="square" rtlCol="0">
              <a:spAutoFit/>
            </a:bodyPr>
            <a:lstStyle/>
            <a:p>
              <a:pPr algn="ctr"/>
              <a:r>
                <a:rPr lang="zh-CN" altLang="en-US" dirty="0" smtClean="0"/>
                <a:t>中化协硝化企业检查</a:t>
              </a:r>
              <a:endParaRPr lang="zh-CN" altLang="en-US" dirty="0"/>
            </a:p>
          </p:txBody>
        </p:sp>
      </p:grpSp>
      <p:grpSp>
        <p:nvGrpSpPr>
          <p:cNvPr id="24" name="组合 23"/>
          <p:cNvGrpSpPr/>
          <p:nvPr/>
        </p:nvGrpSpPr>
        <p:grpSpPr>
          <a:xfrm>
            <a:off x="4854836" y="2092159"/>
            <a:ext cx="2493819" cy="4765841"/>
            <a:chOff x="5268738" y="1616369"/>
            <a:chExt cx="2582172" cy="4959799"/>
          </a:xfrm>
        </p:grpSpPr>
        <p:grpSp>
          <p:nvGrpSpPr>
            <p:cNvPr id="19" name="组合 18"/>
            <p:cNvGrpSpPr/>
            <p:nvPr/>
          </p:nvGrpSpPr>
          <p:grpSpPr>
            <a:xfrm>
              <a:off x="5310909" y="1616369"/>
              <a:ext cx="2540001" cy="4353974"/>
              <a:chOff x="5790691" y="2174916"/>
              <a:chExt cx="2300364" cy="403192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t="10235" b="5184"/>
              <a:stretch/>
            </p:blipFill>
            <p:spPr>
              <a:xfrm>
                <a:off x="5790691" y="2174916"/>
                <a:ext cx="2300364" cy="4031920"/>
              </a:xfrm>
              <a:prstGeom prst="rect">
                <a:avLst/>
              </a:prstGeom>
            </p:spPr>
          </p:pic>
          <p:sp>
            <p:nvSpPr>
              <p:cNvPr id="13" name="矩形 12"/>
              <p:cNvSpPr/>
              <p:nvPr/>
            </p:nvSpPr>
            <p:spPr>
              <a:xfrm>
                <a:off x="5887605" y="5055933"/>
                <a:ext cx="2079226" cy="11363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文本框 20"/>
            <p:cNvSpPr txBox="1"/>
            <p:nvPr/>
          </p:nvSpPr>
          <p:spPr>
            <a:xfrm>
              <a:off x="5268738" y="6206836"/>
              <a:ext cx="2582172" cy="369332"/>
            </a:xfrm>
            <a:prstGeom prst="rect">
              <a:avLst/>
            </a:prstGeom>
            <a:solidFill>
              <a:srgbClr val="FFC000"/>
            </a:solidFill>
          </p:spPr>
          <p:txBody>
            <a:bodyPr wrap="square" rtlCol="0">
              <a:spAutoFit/>
            </a:bodyPr>
            <a:lstStyle/>
            <a:p>
              <a:pPr algn="ctr"/>
              <a:r>
                <a:rPr lang="zh-CN" altLang="en-US" dirty="0" smtClean="0"/>
                <a:t>中化协氟化企业检查</a:t>
              </a:r>
              <a:endParaRPr lang="zh-CN" altLang="en-US" dirty="0"/>
            </a:p>
          </p:txBody>
        </p:sp>
      </p:grpSp>
      <p:grpSp>
        <p:nvGrpSpPr>
          <p:cNvPr id="23" name="组合 22"/>
          <p:cNvGrpSpPr/>
          <p:nvPr/>
        </p:nvGrpSpPr>
        <p:grpSpPr>
          <a:xfrm>
            <a:off x="8414102" y="2381980"/>
            <a:ext cx="2582172" cy="3447591"/>
            <a:chOff x="8700429" y="1879626"/>
            <a:chExt cx="2582172" cy="3447591"/>
          </a:xfrm>
        </p:grpSpPr>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b="9695"/>
            <a:stretch>
              <a:fillRect/>
            </a:stretch>
          </p:blipFill>
          <p:spPr>
            <a:xfrm>
              <a:off x="8915236" y="1879626"/>
              <a:ext cx="2152558" cy="2591808"/>
            </a:xfrm>
            <a:prstGeom prst="rect">
              <a:avLst/>
            </a:prstGeom>
          </p:spPr>
        </p:pic>
        <p:sp>
          <p:nvSpPr>
            <p:cNvPr id="22" name="文本框 21"/>
            <p:cNvSpPr txBox="1"/>
            <p:nvPr/>
          </p:nvSpPr>
          <p:spPr>
            <a:xfrm>
              <a:off x="8700429" y="4957885"/>
              <a:ext cx="2582172" cy="369332"/>
            </a:xfrm>
            <a:prstGeom prst="rect">
              <a:avLst/>
            </a:prstGeom>
            <a:solidFill>
              <a:srgbClr val="FFC000"/>
            </a:solidFill>
          </p:spPr>
          <p:txBody>
            <a:bodyPr wrap="square" rtlCol="0">
              <a:spAutoFit/>
            </a:bodyPr>
            <a:lstStyle/>
            <a:p>
              <a:pPr algn="ctr"/>
              <a:r>
                <a:rPr lang="zh-CN" altLang="en-US" dirty="0" smtClean="0"/>
                <a:t>重大危险源交叉检查</a:t>
              </a:r>
              <a:endParaRPr lang="zh-CN" altLang="en-US" dirty="0"/>
            </a:p>
          </p:txBody>
        </p:sp>
      </p:grpSp>
    </p:spTree>
    <p:extLst>
      <p:ext uri="{BB962C8B-B14F-4D97-AF65-F5344CB8AC3E}">
        <p14:creationId xmlns:p14="http://schemas.microsoft.com/office/powerpoint/2010/main" val="20861172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5810" y="917575"/>
            <a:ext cx="10515600" cy="921385"/>
          </a:xfrm>
        </p:spPr>
        <p:txBody>
          <a:bodyPr>
            <a:normAutofit/>
          </a:bodyPr>
          <a:lstStyle/>
          <a:p>
            <a:r>
              <a:rPr lang="en-US" altLang="zh-CN" sz="3200" dirty="0">
                <a:solidFill>
                  <a:srgbClr val="FF0000"/>
                </a:solidFill>
                <a:latin typeface="华文新魏" panose="02010800040101010101" charset="-122"/>
                <a:ea typeface="华文新魏" panose="02010800040101010101" charset="-122"/>
                <a:cs typeface="华文新魏" panose="02010800040101010101" charset="-122"/>
              </a:rPr>
              <a:t>1</a:t>
            </a:r>
            <a:r>
              <a:rPr lang="zh-CN" altLang="en-US" sz="3200" dirty="0" smtClean="0">
                <a:solidFill>
                  <a:srgbClr val="FF0000"/>
                </a:solidFill>
                <a:latin typeface="华文新魏" panose="02010800040101010101" charset="-122"/>
                <a:ea typeface="华文新魏" panose="02010800040101010101" charset="-122"/>
                <a:cs typeface="华文新魏" panose="02010800040101010101" charset="-122"/>
              </a:rPr>
              <a:t>、</a:t>
            </a:r>
            <a:r>
              <a:rPr lang="zh-CN" altLang="en-US" sz="3200" dirty="0" smtClean="0">
                <a:solidFill>
                  <a:srgbClr val="FF0000"/>
                </a:solidFill>
                <a:latin typeface="华文新魏" panose="02010800040101010101" charset="-122"/>
                <a:ea typeface="华文新魏" panose="02010800040101010101" charset="-122"/>
                <a:sym typeface="+mn-ea"/>
              </a:rPr>
              <a:t>气体探测器选用</a:t>
            </a:r>
            <a:r>
              <a:rPr lang="zh-CN" altLang="en-US" sz="3200" dirty="0" smtClean="0">
                <a:solidFill>
                  <a:srgbClr val="FF0000"/>
                </a:solidFill>
                <a:latin typeface="华文新魏" panose="02010800040101010101" charset="-122"/>
                <a:ea typeface="华文新魏" panose="02010800040101010101" charset="-122"/>
                <a:cs typeface="华文新魏" panose="02010800040101010101" charset="-122"/>
              </a:rPr>
              <a:t>类型</a:t>
            </a:r>
            <a:endParaRPr lang="zh-CN" altLang="en-US" sz="3200" dirty="0">
              <a:solidFill>
                <a:srgbClr val="FF0000"/>
              </a:solidFill>
              <a:latin typeface="华文新魏" panose="02010800040101010101" charset="-122"/>
              <a:ea typeface="华文新魏" panose="02010800040101010101" charset="-122"/>
              <a:cs typeface="华文新魏" panose="02010800040101010101" charset="-122"/>
            </a:endParaRPr>
          </a:p>
        </p:txBody>
      </p:sp>
      <p:sp>
        <p:nvSpPr>
          <p:cNvPr id="3" name="内容占位符 2"/>
          <p:cNvSpPr>
            <a:spLocks noGrp="1"/>
          </p:cNvSpPr>
          <p:nvPr>
            <p:ph idx="1"/>
          </p:nvPr>
        </p:nvSpPr>
        <p:spPr>
          <a:xfrm>
            <a:off x="1015365" y="2038350"/>
            <a:ext cx="10382885" cy="3983759"/>
          </a:xfrm>
        </p:spPr>
        <p:txBody>
          <a:bodyPr/>
          <a:lstStyle/>
          <a:p>
            <a:pPr fontAlgn="auto">
              <a:lnSpc>
                <a:spcPct val="150000"/>
              </a:lnSpc>
            </a:pPr>
            <a:r>
              <a:rPr lang="zh-CN" altLang="en-US" dirty="0"/>
              <a:t>散发</a:t>
            </a:r>
            <a:r>
              <a:rPr lang="zh-CN" altLang="en-US" dirty="0">
                <a:solidFill>
                  <a:srgbClr val="FF0000"/>
                </a:solidFill>
              </a:rPr>
              <a:t>可燃</a:t>
            </a:r>
            <a:r>
              <a:rPr lang="zh-CN" altLang="en-US" dirty="0"/>
              <a:t>气体可能达到报警浓度的，装</a:t>
            </a:r>
            <a:r>
              <a:rPr lang="zh-CN" altLang="en-US" dirty="0">
                <a:sym typeface="+mn-ea"/>
              </a:rPr>
              <a:t>可燃气体探测器</a:t>
            </a:r>
          </a:p>
          <a:p>
            <a:pPr fontAlgn="auto">
              <a:lnSpc>
                <a:spcPct val="150000"/>
              </a:lnSpc>
            </a:pPr>
            <a:r>
              <a:rPr lang="zh-CN" altLang="en-US" dirty="0">
                <a:sym typeface="+mn-ea"/>
              </a:rPr>
              <a:t>散发</a:t>
            </a:r>
            <a:r>
              <a:rPr lang="zh-CN" altLang="en-US" dirty="0">
                <a:solidFill>
                  <a:srgbClr val="FF0000"/>
                </a:solidFill>
                <a:sym typeface="+mn-ea"/>
              </a:rPr>
              <a:t>有毒</a:t>
            </a:r>
            <a:r>
              <a:rPr lang="zh-CN" altLang="en-US" dirty="0">
                <a:sym typeface="+mn-ea"/>
              </a:rPr>
              <a:t>气体可能达到报警浓度的，装有毒气体探测器</a:t>
            </a:r>
          </a:p>
          <a:p>
            <a:pPr fontAlgn="auto">
              <a:lnSpc>
                <a:spcPct val="150000"/>
              </a:lnSpc>
            </a:pPr>
            <a:r>
              <a:rPr lang="zh-CN" altLang="en-US" dirty="0">
                <a:sym typeface="+mn-ea"/>
              </a:rPr>
              <a:t>同时属</a:t>
            </a:r>
            <a:r>
              <a:rPr lang="zh-CN" altLang="en-US" dirty="0">
                <a:solidFill>
                  <a:srgbClr val="FF0000"/>
                </a:solidFill>
                <a:sym typeface="+mn-ea"/>
              </a:rPr>
              <a:t>可燃、有毒</a:t>
            </a:r>
            <a:r>
              <a:rPr lang="zh-CN" altLang="en-US" dirty="0">
                <a:sym typeface="+mn-ea"/>
              </a:rPr>
              <a:t>气体的，装</a:t>
            </a:r>
            <a:r>
              <a:rPr lang="zh-CN" altLang="en-US" dirty="0">
                <a:solidFill>
                  <a:srgbClr val="FF0000"/>
                </a:solidFill>
                <a:sym typeface="+mn-ea"/>
              </a:rPr>
              <a:t>有毒</a:t>
            </a:r>
            <a:r>
              <a:rPr lang="zh-CN" altLang="en-US" dirty="0">
                <a:sym typeface="+mn-ea"/>
              </a:rPr>
              <a:t>气体探测器</a:t>
            </a:r>
          </a:p>
          <a:p>
            <a:pPr fontAlgn="auto">
              <a:lnSpc>
                <a:spcPct val="150000"/>
              </a:lnSpc>
            </a:pPr>
            <a:r>
              <a:rPr lang="zh-CN" altLang="en-US" dirty="0">
                <a:solidFill>
                  <a:srgbClr val="FF0000"/>
                </a:solidFill>
                <a:sym typeface="+mn-ea"/>
              </a:rPr>
              <a:t>多组分混合</a:t>
            </a:r>
            <a:r>
              <a:rPr lang="zh-CN" altLang="en-US" dirty="0">
                <a:sym typeface="+mn-ea"/>
              </a:rPr>
              <a:t>气体，泄漏时可能</a:t>
            </a:r>
            <a:r>
              <a:rPr lang="zh-CN" altLang="en-US" dirty="0">
                <a:solidFill>
                  <a:srgbClr val="FF0000"/>
                </a:solidFill>
                <a:sym typeface="+mn-ea"/>
              </a:rPr>
              <a:t>同时达到</a:t>
            </a:r>
            <a:r>
              <a:rPr lang="en-US" altLang="zh-CN" dirty="0" err="1">
                <a:sym typeface="+mn-ea"/>
              </a:rPr>
              <a:t>可燃、有毒气体报警浓度的，分别设置</a:t>
            </a:r>
            <a:r>
              <a:rPr lang="en-US" altLang="zh-CN" dirty="0" err="1">
                <a:solidFill>
                  <a:srgbClr val="FF0000"/>
                </a:solidFill>
                <a:sym typeface="+mn-ea"/>
              </a:rPr>
              <a:t>可燃、有毒</a:t>
            </a:r>
            <a:r>
              <a:rPr lang="zh-CN" altLang="en-US" dirty="0">
                <a:sym typeface="+mn-ea"/>
              </a:rPr>
              <a:t>气体探测器</a:t>
            </a:r>
            <a:r>
              <a:rPr lang="en-US" altLang="zh-CN" dirty="0">
                <a:sym typeface="+mn-ea"/>
              </a:rPr>
              <a:t> </a:t>
            </a:r>
            <a:endParaRPr lang="zh-CN" altLang="en-US" dirty="0"/>
          </a:p>
          <a:p>
            <a:endParaRPr lang="zh-CN" altLang="en-US" dirty="0"/>
          </a:p>
        </p:txBody>
      </p:sp>
      <p:sp>
        <p:nvSpPr>
          <p:cNvPr id="5" name="标题 1"/>
          <p:cNvSpPr>
            <a:spLocks noGrp="1" noChangeArrowheads="1"/>
          </p:cNvSpPr>
          <p:nvPr/>
        </p:nvSpPr>
        <p:spPr>
          <a:xfrm>
            <a:off x="0" y="0"/>
            <a:ext cx="12192000" cy="840509"/>
          </a:xfrm>
          <a:prstGeom prst="rect">
            <a:avLst/>
          </a:prstGeom>
          <a:solidFill>
            <a:schemeClr val="tx2">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600" dirty="0">
                <a:solidFill>
                  <a:srgbClr val="FF0000"/>
                </a:solidFill>
                <a:latin typeface="黑体" panose="02010609060101010101" pitchFamily="49" charset="-122"/>
                <a:ea typeface="黑体" panose="02010609060101010101" pitchFamily="49" charset="-122"/>
              </a:rPr>
              <a:t>三、现 场 要 点</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nvSpPr>
        <p:spPr>
          <a:xfrm>
            <a:off x="0" y="0"/>
            <a:ext cx="12192000" cy="840509"/>
          </a:xfrm>
          <a:prstGeom prst="rect">
            <a:avLst/>
          </a:prstGeom>
          <a:solidFill>
            <a:schemeClr val="tx2">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600" dirty="0">
                <a:solidFill>
                  <a:srgbClr val="FF0000"/>
                </a:solidFill>
                <a:latin typeface="黑体" panose="02010609060101010101" pitchFamily="49" charset="-122"/>
                <a:ea typeface="黑体" panose="02010609060101010101" pitchFamily="49" charset="-122"/>
              </a:rPr>
              <a:t>三、现 场 要 点</a:t>
            </a:r>
          </a:p>
        </p:txBody>
      </p:sp>
      <p:graphicFrame>
        <p:nvGraphicFramePr>
          <p:cNvPr id="6" name="表格 5"/>
          <p:cNvGraphicFramePr/>
          <p:nvPr>
            <p:custDataLst>
              <p:tags r:id="rId1"/>
            </p:custDataLst>
          </p:nvPr>
        </p:nvGraphicFramePr>
        <p:xfrm>
          <a:off x="1607820" y="913954"/>
          <a:ext cx="9695815" cy="3364636"/>
        </p:xfrm>
        <a:graphic>
          <a:graphicData uri="http://schemas.openxmlformats.org/drawingml/2006/table">
            <a:tbl>
              <a:tblPr firstRow="1" bandRow="1">
                <a:tableStyleId>{5940675A-B579-460E-94D1-54222C63F5DA}</a:tableStyleId>
              </a:tblPr>
              <a:tblGrid>
                <a:gridCol w="2017395">
                  <a:extLst>
                    <a:ext uri="{9D8B030D-6E8A-4147-A177-3AD203B41FA5}">
                      <a16:colId xmlns:a16="http://schemas.microsoft.com/office/drawing/2014/main" val="20000"/>
                    </a:ext>
                  </a:extLst>
                </a:gridCol>
                <a:gridCol w="1814195">
                  <a:extLst>
                    <a:ext uri="{9D8B030D-6E8A-4147-A177-3AD203B41FA5}">
                      <a16:colId xmlns:a16="http://schemas.microsoft.com/office/drawing/2014/main" val="20001"/>
                    </a:ext>
                  </a:extLst>
                </a:gridCol>
                <a:gridCol w="2043430">
                  <a:extLst>
                    <a:ext uri="{9D8B030D-6E8A-4147-A177-3AD203B41FA5}">
                      <a16:colId xmlns:a16="http://schemas.microsoft.com/office/drawing/2014/main" val="20002"/>
                    </a:ext>
                  </a:extLst>
                </a:gridCol>
                <a:gridCol w="1630045">
                  <a:extLst>
                    <a:ext uri="{9D8B030D-6E8A-4147-A177-3AD203B41FA5}">
                      <a16:colId xmlns:a16="http://schemas.microsoft.com/office/drawing/2014/main" val="20003"/>
                    </a:ext>
                  </a:extLst>
                </a:gridCol>
                <a:gridCol w="2190750">
                  <a:extLst>
                    <a:ext uri="{9D8B030D-6E8A-4147-A177-3AD203B41FA5}">
                      <a16:colId xmlns:a16="http://schemas.microsoft.com/office/drawing/2014/main" val="20004"/>
                    </a:ext>
                  </a:extLst>
                </a:gridCol>
              </a:tblGrid>
              <a:tr h="351812">
                <a:tc>
                  <a:txBody>
                    <a:bodyPr/>
                    <a:lstStyle/>
                    <a:p>
                      <a:pPr indent="0" algn="ctr">
                        <a:buNone/>
                      </a:pPr>
                      <a:endParaRPr lang="en-US" altLang="en-US" sz="2000" b="1" dirty="0">
                        <a:latin typeface="宋体" panose="02010600030101010101" pitchFamily="2" charset="-122"/>
                        <a:ea typeface="宋体" panose="02010600030101010101" pitchFamily="2" charset="-122"/>
                        <a:cs typeface="Calibri" panose="020F0502020204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lgn="ctr">
                        <a:buNone/>
                      </a:pPr>
                      <a:r>
                        <a:rPr lang="en-US" sz="2000" b="1">
                          <a:latin typeface="宋体" panose="02010600030101010101" pitchFamily="2" charset="-122"/>
                          <a:ea typeface="宋体" panose="02010600030101010101" pitchFamily="2" charset="-122"/>
                          <a:cs typeface="宋体" panose="02010600030101010101" pitchFamily="2" charset="-122"/>
                        </a:rPr>
                        <a:t>敝开露天</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indent="0" algn="ctr">
                        <a:buNone/>
                      </a:pPr>
                      <a:r>
                        <a:rPr lang="en-US" sz="2000" b="1">
                          <a:latin typeface="宋体" panose="02010600030101010101" pitchFamily="2" charset="-122"/>
                          <a:ea typeface="宋体" panose="02010600030101010101" pitchFamily="2" charset="-122"/>
                          <a:cs typeface="宋体" panose="02010600030101010101" pitchFamily="2" charset="-122"/>
                        </a:rPr>
                        <a:t>封闭</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373833">
                <a:tc>
                  <a:txBody>
                    <a:bodyPr/>
                    <a:lstStyle/>
                    <a:p>
                      <a:pPr indent="0" algn="ctr">
                        <a:buNone/>
                      </a:pPr>
                      <a:r>
                        <a:rPr lang="en-US" sz="2000" b="1" dirty="0" err="1">
                          <a:latin typeface="宋体" panose="02010600030101010101" pitchFamily="2" charset="-122"/>
                          <a:ea typeface="宋体" panose="02010600030101010101" pitchFamily="2" charset="-122"/>
                          <a:cs typeface="宋体" panose="02010600030101010101" pitchFamily="2" charset="-122"/>
                        </a:rPr>
                        <a:t>标准对照</a:t>
                      </a:r>
                      <a:endParaRPr lang="en-US" altLang="en-US" sz="2000" b="1"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1">
                          <a:latin typeface="宋体" panose="02010600030101010101" pitchFamily="2" charset="-122"/>
                          <a:ea typeface="宋体" panose="02010600030101010101" pitchFamily="2" charset="-122"/>
                          <a:cs typeface="宋体" panose="02010600030101010101" pitchFamily="2" charset="-122"/>
                        </a:rPr>
                        <a:t>2019</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1">
                          <a:latin typeface="宋体" panose="02010600030101010101" pitchFamily="2" charset="-122"/>
                          <a:ea typeface="宋体" panose="02010600030101010101" pitchFamily="2" charset="-122"/>
                          <a:cs typeface="宋体" panose="02010600030101010101" pitchFamily="2" charset="-122"/>
                        </a:rPr>
                        <a:t>2009</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1">
                          <a:latin typeface="宋体" panose="02010600030101010101" pitchFamily="2" charset="-122"/>
                          <a:ea typeface="宋体" panose="02010600030101010101" pitchFamily="2" charset="-122"/>
                          <a:cs typeface="宋体" panose="02010600030101010101" pitchFamily="2" charset="-122"/>
                        </a:rPr>
                        <a:t>2019</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1">
                          <a:latin typeface="宋体" panose="02010600030101010101" pitchFamily="2" charset="-122"/>
                          <a:ea typeface="宋体" panose="02010600030101010101" pitchFamily="2" charset="-122"/>
                          <a:cs typeface="宋体" panose="02010600030101010101" pitchFamily="2" charset="-122"/>
                        </a:rPr>
                        <a:t>2009</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782">
                <a:tc rowSpan="2">
                  <a:txBody>
                    <a:bodyPr/>
                    <a:lstStyle/>
                    <a:p>
                      <a:pPr indent="0" algn="ctr">
                        <a:buNone/>
                      </a:pPr>
                      <a:r>
                        <a:rPr lang="en-US" sz="2000" b="1" dirty="0">
                          <a:latin typeface="宋体" panose="02010600030101010101" pitchFamily="2" charset="-122"/>
                          <a:ea typeface="宋体" panose="02010600030101010101" pitchFamily="2" charset="-122"/>
                          <a:cs typeface="宋体" panose="02010600030101010101" pitchFamily="2" charset="-122"/>
                        </a:rPr>
                        <a:t>可 燃</a:t>
                      </a:r>
                      <a:endParaRPr lang="en-US" altLang="en-US" sz="2000" b="1"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lstStyle/>
                    <a:p>
                      <a:pPr indent="0" algn="ctr">
                        <a:buNone/>
                      </a:pPr>
                      <a:r>
                        <a:rPr lang="en-US" sz="2000" b="1" dirty="0">
                          <a:latin typeface="宋体" panose="02010600030101010101" pitchFamily="2" charset="-122"/>
                          <a:ea typeface="宋体" panose="02010600030101010101" pitchFamily="2" charset="-122"/>
                          <a:cs typeface="宋体" panose="02010600030101010101" pitchFamily="2" charset="-122"/>
                        </a:rPr>
                        <a:t>10</a:t>
                      </a:r>
                      <a:endParaRPr lang="en-US" altLang="en-US" sz="2000" b="1"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1" dirty="0" err="1">
                          <a:latin typeface="宋体" panose="02010600030101010101" pitchFamily="2" charset="-122"/>
                          <a:ea typeface="宋体" panose="02010600030101010101" pitchFamily="2" charset="-122"/>
                          <a:cs typeface="宋体" panose="02010600030101010101" pitchFamily="2" charset="-122"/>
                        </a:rPr>
                        <a:t>上风</a:t>
                      </a:r>
                      <a:r>
                        <a:rPr lang="en-US" sz="2000" b="1" dirty="0">
                          <a:latin typeface="宋体" panose="02010600030101010101" pitchFamily="2" charset="-122"/>
                          <a:ea typeface="宋体" panose="02010600030101010101" pitchFamily="2" charset="-122"/>
                          <a:cs typeface="宋体" panose="02010600030101010101" pitchFamily="2" charset="-122"/>
                        </a:rPr>
                        <a:t> 15</a:t>
                      </a:r>
                      <a:endParaRPr lang="en-US" altLang="en-US" sz="2000" b="1"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lstStyle/>
                    <a:p>
                      <a:pPr indent="0" algn="ctr">
                        <a:buNone/>
                      </a:pPr>
                      <a:r>
                        <a:rPr lang="en-US" sz="2000" b="1">
                          <a:latin typeface="宋体" panose="02010600030101010101" pitchFamily="2" charset="-122"/>
                          <a:ea typeface="宋体" panose="02010600030101010101" pitchFamily="2" charset="-122"/>
                          <a:cs typeface="宋体" panose="02010600030101010101" pitchFamily="2" charset="-122"/>
                        </a:rPr>
                        <a:t>5</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lstStyle/>
                    <a:p>
                      <a:pPr indent="0" algn="ctr">
                        <a:buNone/>
                      </a:pPr>
                      <a:r>
                        <a:rPr lang="en-US" sz="2000" b="1">
                          <a:latin typeface="宋体" panose="02010600030101010101" pitchFamily="2" charset="-122"/>
                          <a:ea typeface="宋体" panose="02010600030101010101" pitchFamily="2" charset="-122"/>
                          <a:cs typeface="宋体" panose="02010600030101010101" pitchFamily="2" charset="-122"/>
                        </a:rPr>
                        <a:t>间隔15</a:t>
                      </a:r>
                    </a:p>
                    <a:p>
                      <a:pPr indent="0" algn="ctr">
                        <a:buNone/>
                      </a:pPr>
                      <a:r>
                        <a:rPr lang="en-US" sz="2000" b="1">
                          <a:latin typeface="宋体" panose="02010600030101010101" pitchFamily="2" charset="-122"/>
                          <a:ea typeface="宋体" panose="02010600030101010101" pitchFamily="2" charset="-122"/>
                          <a:cs typeface="宋体" panose="02010600030101010101" pitchFamily="2" charset="-122"/>
                        </a:rPr>
                        <a:t>释放源7.5</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1812">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lgn="ctr">
                        <a:buNone/>
                      </a:pPr>
                      <a:r>
                        <a:rPr lang="en-US" sz="2000" b="1">
                          <a:latin typeface="宋体" panose="02010600030101010101" pitchFamily="2" charset="-122"/>
                          <a:ea typeface="宋体" panose="02010600030101010101" pitchFamily="2" charset="-122"/>
                          <a:cs typeface="宋体" panose="02010600030101010101" pitchFamily="2" charset="-122"/>
                        </a:rPr>
                        <a:t>下风 5</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3"/>
                  </a:ext>
                </a:extLst>
              </a:tr>
              <a:tr h="703624">
                <a:tc>
                  <a:txBody>
                    <a:bodyPr/>
                    <a:lstStyle/>
                    <a:p>
                      <a:pPr indent="0" algn="ctr">
                        <a:buNone/>
                      </a:pPr>
                      <a:r>
                        <a:rPr lang="en-US" sz="2000" b="1" dirty="0" err="1">
                          <a:latin typeface="宋体" panose="02010600030101010101" pitchFamily="2" charset="-122"/>
                          <a:ea typeface="宋体" panose="02010600030101010101" pitchFamily="2" charset="-122"/>
                          <a:cs typeface="宋体" panose="02010600030101010101" pitchFamily="2" charset="-122"/>
                        </a:rPr>
                        <a:t>液化烃灌装站</a:t>
                      </a:r>
                      <a:endParaRPr lang="en-US" altLang="en-US" sz="2000" b="1"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1" dirty="0">
                          <a:latin typeface="宋体" panose="02010600030101010101" pitchFamily="2" charset="-122"/>
                          <a:ea typeface="宋体" panose="02010600030101010101" pitchFamily="2" charset="-122"/>
                          <a:cs typeface="宋体" panose="02010600030101010101" pitchFamily="2" charset="-122"/>
                        </a:rPr>
                        <a:t>瓶库四周</a:t>
                      </a:r>
                      <a:r>
                        <a:rPr lang="en-US" sz="2000" b="1" dirty="0" smtClean="0">
                          <a:latin typeface="宋体" panose="02010600030101010101" pitchFamily="2" charset="-122"/>
                          <a:ea typeface="宋体" panose="02010600030101010101" pitchFamily="2" charset="-122"/>
                          <a:cs typeface="宋体" panose="02010600030101010101" pitchFamily="2" charset="-122"/>
                        </a:rPr>
                        <a:t>15-20</a:t>
                      </a:r>
                      <a:endParaRPr lang="en-US" altLang="en-US" sz="2000" b="1"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1">
                          <a:latin typeface="宋体" panose="02010600030101010101" pitchFamily="2" charset="-122"/>
                          <a:ea typeface="宋体" panose="02010600030101010101" pitchFamily="2" charset="-122"/>
                          <a:cs typeface="Calibri" panose="020F0502020204030204" charset="0"/>
                        </a:rPr>
                        <a:t> </a:t>
                      </a:r>
                      <a:endParaRPr lang="en-US" altLang="en-US" sz="2000" b="1">
                        <a:latin typeface="宋体" panose="02010600030101010101" pitchFamily="2" charset="-122"/>
                        <a:ea typeface="宋体" panose="02010600030101010101" pitchFamily="2" charset="-122"/>
                        <a:cs typeface="Calibri" panose="020F0502020204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1" dirty="0">
                          <a:latin typeface="宋体" panose="02010600030101010101" pitchFamily="2" charset="-122"/>
                          <a:ea typeface="宋体" panose="02010600030101010101" pitchFamily="2" charset="-122"/>
                          <a:cs typeface="宋体" panose="02010600030101010101" pitchFamily="2" charset="-122"/>
                        </a:rPr>
                        <a:t>灌装口</a:t>
                      </a:r>
                      <a:r>
                        <a:rPr lang="en-US" sz="2000" b="1" dirty="0" smtClean="0">
                          <a:latin typeface="宋体" panose="02010600030101010101" pitchFamily="2" charset="-122"/>
                          <a:ea typeface="宋体" panose="02010600030101010101" pitchFamily="2" charset="-122"/>
                          <a:cs typeface="宋体" panose="02010600030101010101" pitchFamily="2" charset="-122"/>
                        </a:rPr>
                        <a:t>5-7.5</a:t>
                      </a:r>
                      <a:endParaRPr lang="en-US" altLang="en-US" sz="2000" b="1"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1">
                          <a:latin typeface="宋体" panose="02010600030101010101" pitchFamily="2" charset="-122"/>
                          <a:ea typeface="宋体" panose="02010600030101010101" pitchFamily="2" charset="-122"/>
                          <a:cs typeface="Calibri" panose="020F0502020204030204" charset="0"/>
                        </a:rPr>
                        <a:t> </a:t>
                      </a:r>
                      <a:endParaRPr lang="en-US" altLang="en-US" sz="2000" b="1">
                        <a:latin typeface="宋体" panose="02010600030101010101" pitchFamily="2" charset="-122"/>
                        <a:ea typeface="宋体" panose="02010600030101010101" pitchFamily="2" charset="-122"/>
                        <a:cs typeface="Calibri" panose="020F05020202040302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51812">
                <a:tc rowSpan="3">
                  <a:txBody>
                    <a:bodyPr/>
                    <a:lstStyle/>
                    <a:p>
                      <a:pPr indent="0" algn="ctr">
                        <a:buNone/>
                      </a:pPr>
                      <a:r>
                        <a:rPr lang="en-US" sz="2000" b="1" dirty="0">
                          <a:latin typeface="宋体" panose="02010600030101010101" pitchFamily="2" charset="-122"/>
                          <a:ea typeface="宋体" panose="02010600030101010101" pitchFamily="2" charset="-122"/>
                          <a:cs typeface="宋体" panose="02010600030101010101" pitchFamily="2" charset="-122"/>
                        </a:rPr>
                        <a:t>有 毒</a:t>
                      </a:r>
                      <a:endParaRPr lang="en-US" altLang="en-US" sz="2000" b="1"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lstStyle/>
                    <a:p>
                      <a:pPr indent="0" algn="ctr">
                        <a:buNone/>
                      </a:pPr>
                      <a:r>
                        <a:rPr lang="en-US" sz="2000" b="1" dirty="0">
                          <a:latin typeface="宋体" panose="02010600030101010101" pitchFamily="2" charset="-122"/>
                          <a:ea typeface="宋体" panose="02010600030101010101" pitchFamily="2" charset="-122"/>
                          <a:cs typeface="宋体" panose="02010600030101010101" pitchFamily="2" charset="-122"/>
                        </a:rPr>
                        <a:t>5</a:t>
                      </a:r>
                      <a:endParaRPr lang="en-US" altLang="en-US" sz="2000" b="1"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1">
                          <a:latin typeface="宋体" panose="02010600030101010101" pitchFamily="2" charset="-122"/>
                          <a:ea typeface="宋体" panose="02010600030101010101" pitchFamily="2" charset="-122"/>
                          <a:cs typeface="宋体" panose="02010600030101010101" pitchFamily="2" charset="-122"/>
                        </a:rPr>
                        <a:t>2</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lstStyle/>
                    <a:p>
                      <a:pPr indent="0" algn="ctr">
                        <a:buNone/>
                      </a:pPr>
                      <a:r>
                        <a:rPr lang="en-US" sz="2000" b="1">
                          <a:latin typeface="宋体" panose="02010600030101010101" pitchFamily="2" charset="-122"/>
                          <a:ea typeface="宋体" panose="02010600030101010101" pitchFamily="2" charset="-122"/>
                          <a:cs typeface="宋体" panose="02010600030101010101" pitchFamily="2" charset="-122"/>
                        </a:rPr>
                        <a:t>2</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lstStyle/>
                    <a:p>
                      <a:pPr indent="0" algn="ctr">
                        <a:buNone/>
                      </a:pPr>
                      <a:r>
                        <a:rPr lang="en-US" sz="2000" b="1">
                          <a:latin typeface="宋体" panose="02010600030101010101" pitchFamily="2" charset="-122"/>
                          <a:ea typeface="宋体" panose="02010600030101010101" pitchFamily="2" charset="-122"/>
                          <a:cs typeface="宋体" panose="02010600030101010101" pitchFamily="2" charset="-122"/>
                        </a:rPr>
                        <a:t>1</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51812">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lgn="ctr">
                        <a:buNone/>
                      </a:pPr>
                      <a:r>
                        <a:rPr lang="en-US" sz="2000" b="1" dirty="0">
                          <a:latin typeface="宋体" panose="02010600030101010101" pitchFamily="2" charset="-122"/>
                          <a:ea typeface="宋体" panose="02010600030101010101" pitchFamily="2" charset="-122"/>
                          <a:cs typeface="宋体" panose="02010600030101010101" pitchFamily="2" charset="-122"/>
                        </a:rPr>
                        <a:t>1</a:t>
                      </a:r>
                      <a:endParaRPr lang="en-US" altLang="en-US" sz="2000" b="1"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6"/>
                  </a:ext>
                </a:extLst>
              </a:tr>
              <a:tr h="497149">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gridSpan="2">
                  <a:txBody>
                    <a:bodyPr/>
                    <a:lstStyle/>
                    <a:p>
                      <a:pPr indent="0" algn="ctr">
                        <a:buNone/>
                      </a:pPr>
                      <a:r>
                        <a:rPr lang="en-US" sz="2000" b="1" dirty="0">
                          <a:latin typeface="宋体" panose="02010600030101010101" pitchFamily="2" charset="-122"/>
                          <a:ea typeface="宋体" panose="02010600030101010101" pitchFamily="2" charset="-122"/>
                          <a:cs typeface="宋体" panose="02010600030101010101" pitchFamily="2" charset="-122"/>
                        </a:rPr>
                        <a:t>(GBZ/T223) 2</a:t>
                      </a:r>
                      <a:endParaRPr lang="en-US" altLang="en-US" sz="2000" b="1"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indent="0" algn="ctr">
                        <a:buNone/>
                      </a:pPr>
                      <a:r>
                        <a:rPr lang="en-US" sz="2000" b="1" dirty="0">
                          <a:latin typeface="宋体" panose="02010600030101010101" pitchFamily="2" charset="-122"/>
                          <a:ea typeface="宋体" panose="02010600030101010101" pitchFamily="2" charset="-122"/>
                          <a:cs typeface="宋体" panose="02010600030101010101" pitchFamily="2" charset="-122"/>
                        </a:rPr>
                        <a:t>1</a:t>
                      </a:r>
                      <a:endParaRPr lang="en-US" altLang="en-US" sz="2000" b="1"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7"/>
                  </a:ext>
                </a:extLst>
              </a:tr>
            </a:tbl>
          </a:graphicData>
        </a:graphic>
      </p:graphicFrame>
      <p:sp>
        <p:nvSpPr>
          <p:cNvPr id="8" name="文本框 7"/>
          <p:cNvSpPr txBox="1"/>
          <p:nvPr/>
        </p:nvSpPr>
        <p:spPr>
          <a:xfrm>
            <a:off x="635219" y="1154100"/>
            <a:ext cx="677108" cy="4692520"/>
          </a:xfrm>
          <a:prstGeom prst="rect">
            <a:avLst/>
          </a:prstGeom>
          <a:solidFill>
            <a:srgbClr val="FFFF00"/>
          </a:solidFill>
        </p:spPr>
        <p:txBody>
          <a:bodyPr vert="eaVert" wrap="square" rtlCol="0" anchor="ctr" anchorCtr="0">
            <a:spAutoFit/>
          </a:bodyPr>
          <a:lstStyle/>
          <a:p>
            <a:pPr algn="ctr"/>
            <a:r>
              <a:rPr lang="en-US" altLang="zh-CN" sz="3200" dirty="0">
                <a:solidFill>
                  <a:srgbClr val="FF0000"/>
                </a:solidFill>
                <a:highlight>
                  <a:srgbClr val="FFFF00"/>
                </a:highlight>
                <a:latin typeface="华文新魏" panose="02010800040101010101" charset="-122"/>
                <a:ea typeface="华文新魏" panose="02010800040101010101" charset="-122"/>
                <a:cs typeface="华文新魏" panose="02010800040101010101" charset="-122"/>
                <a:sym typeface="+mn-ea"/>
              </a:rPr>
              <a:t>2</a:t>
            </a:r>
            <a:r>
              <a:rPr lang="zh-CN" altLang="en-US" sz="3200" dirty="0" smtClean="0">
                <a:solidFill>
                  <a:srgbClr val="FF0000"/>
                </a:solidFill>
                <a:highlight>
                  <a:srgbClr val="FFFF00"/>
                </a:highlight>
                <a:latin typeface="华文新魏" panose="02010800040101010101" charset="-122"/>
                <a:ea typeface="华文新魏" panose="02010800040101010101" charset="-122"/>
                <a:cs typeface="华文新魏" panose="02010800040101010101" charset="-122"/>
                <a:sym typeface="+mn-ea"/>
              </a:rPr>
              <a:t>、</a:t>
            </a:r>
            <a:r>
              <a:rPr lang="zh-CN" altLang="en-US" sz="3200" dirty="0">
                <a:solidFill>
                  <a:srgbClr val="FF0000"/>
                </a:solidFill>
                <a:latin typeface="华文新魏" panose="02010800040101010101" charset="-122"/>
                <a:ea typeface="华文新魏" panose="02010800040101010101" charset="-122"/>
                <a:sym typeface="+mn-ea"/>
              </a:rPr>
              <a:t>气体探测器</a:t>
            </a:r>
            <a:r>
              <a:rPr lang="zh-CN" altLang="en-US" sz="3200" dirty="0" smtClean="0">
                <a:solidFill>
                  <a:srgbClr val="FF0000"/>
                </a:solidFill>
                <a:highlight>
                  <a:srgbClr val="FFFF00"/>
                </a:highlight>
                <a:latin typeface="华文新魏" panose="02010800040101010101" charset="-122"/>
                <a:ea typeface="华文新魏" panose="02010800040101010101" charset="-122"/>
                <a:cs typeface="华文新魏" panose="02010800040101010101" charset="-122"/>
                <a:sym typeface="+mn-ea"/>
              </a:rPr>
              <a:t>安装点</a:t>
            </a:r>
            <a:endParaRPr lang="zh-CN" dirty="0"/>
          </a:p>
        </p:txBody>
      </p:sp>
      <p:sp>
        <p:nvSpPr>
          <p:cNvPr id="2" name="文本框 1"/>
          <p:cNvSpPr txBox="1"/>
          <p:nvPr/>
        </p:nvSpPr>
        <p:spPr>
          <a:xfrm>
            <a:off x="1607820" y="4352035"/>
            <a:ext cx="9695815" cy="2308324"/>
          </a:xfrm>
          <a:prstGeom prst="rect">
            <a:avLst/>
          </a:prstGeom>
          <a:noFill/>
        </p:spPr>
        <p:txBody>
          <a:bodyPr wrap="square" rtlCol="0">
            <a:spAutoFit/>
          </a:bodyPr>
          <a:lstStyle/>
          <a:p>
            <a:pPr>
              <a:lnSpc>
                <a:spcPct val="150000"/>
              </a:lnSpc>
            </a:pPr>
            <a:r>
              <a:rPr lang="zh-CN" altLang="en-US" sz="2400" b="1" dirty="0" smtClean="0">
                <a:solidFill>
                  <a:srgbClr val="FF0000"/>
                </a:solidFill>
                <a:latin typeface="宋体" panose="02010600030101010101" pitchFamily="2" charset="-122"/>
                <a:ea typeface="宋体" panose="02010600030101010101" pitchFamily="2" charset="-122"/>
              </a:rPr>
              <a:t>加热炉</a:t>
            </a:r>
            <a:r>
              <a:rPr lang="zh-CN" altLang="en-US" sz="2400" b="1" dirty="0" smtClean="0">
                <a:latin typeface="宋体" panose="02010600030101010101" pitchFamily="2" charset="-122"/>
                <a:ea typeface="宋体" panose="02010600030101010101" pitchFamily="2" charset="-122"/>
              </a:rPr>
              <a:t>与可燃气体释放源之间，与加热炉边</a:t>
            </a:r>
            <a:r>
              <a:rPr lang="en-US" altLang="zh-CN" sz="2400" b="1" dirty="0" smtClean="0">
                <a:latin typeface="宋体" panose="02010600030101010101" pitchFamily="2" charset="-122"/>
                <a:ea typeface="宋体" panose="02010600030101010101" pitchFamily="2" charset="-122"/>
                <a:cs typeface="宋体" panose="02010600030101010101" pitchFamily="2" charset="-122"/>
              </a:rPr>
              <a:t>5-10m</a:t>
            </a:r>
            <a:r>
              <a:rPr lang="zh-CN" altLang="en-US" sz="2400" b="1" dirty="0" smtClean="0">
                <a:latin typeface="宋体" panose="02010600030101010101" pitchFamily="2" charset="-122"/>
                <a:ea typeface="宋体" panose="02010600030101010101" pitchFamily="2" charset="-122"/>
                <a:cs typeface="宋体" panose="02010600030101010101" pitchFamily="2" charset="-122"/>
              </a:rPr>
              <a:t>。</a:t>
            </a:r>
            <a:endParaRPr lang="en-US" altLang="zh-CN" sz="2400" b="1" dirty="0" smtClean="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2400" b="1" dirty="0" smtClean="0">
                <a:latin typeface="宋体" panose="02010600030101010101" pitchFamily="2" charset="-122"/>
                <a:ea typeface="宋体" panose="02010600030101010101" pitchFamily="2" charset="-122"/>
                <a:cs typeface="宋体" panose="02010600030101010101" pitchFamily="2" charset="-122"/>
              </a:rPr>
              <a:t>爆炸区域</a:t>
            </a:r>
            <a:r>
              <a:rPr lang="en-US" altLang="zh-CN" sz="2400" b="1" dirty="0" smtClean="0">
                <a:latin typeface="宋体" panose="02010600030101010101" pitchFamily="2" charset="-122"/>
                <a:ea typeface="宋体" panose="02010600030101010101" pitchFamily="2" charset="-122"/>
                <a:cs typeface="宋体" panose="02010600030101010101" pitchFamily="2" charset="-122"/>
              </a:rPr>
              <a:t>2</a:t>
            </a:r>
            <a:r>
              <a:rPr lang="zh-CN" altLang="en-US" sz="2400" b="1" dirty="0" smtClean="0">
                <a:latin typeface="宋体" panose="02010600030101010101" pitchFamily="2" charset="-122"/>
                <a:ea typeface="宋体" panose="02010600030101010101" pitchFamily="2" charset="-122"/>
                <a:cs typeface="宋体" panose="02010600030101010101" pitchFamily="2" charset="-122"/>
              </a:rPr>
              <a:t>区内的</a:t>
            </a:r>
            <a:r>
              <a:rPr lang="zh-CN" altLang="en-US" sz="24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在线分析小屋</a:t>
            </a:r>
            <a:r>
              <a:rPr lang="zh-CN" altLang="en-US" sz="2400" b="1" dirty="0" smtClean="0">
                <a:latin typeface="宋体" panose="02010600030101010101" pitchFamily="2" charset="-122"/>
                <a:ea typeface="宋体" panose="02010600030101010101" pitchFamily="2" charset="-122"/>
                <a:cs typeface="宋体" panose="02010600030101010101" pitchFamily="2" charset="-122"/>
              </a:rPr>
              <a:t>，设可燃、有毒和氧气探测器。</a:t>
            </a:r>
            <a:endParaRPr lang="en-US" altLang="en-US" sz="2400" b="1" dirty="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2400" b="1" dirty="0" smtClean="0">
                <a:latin typeface="宋体" panose="02010600030101010101" pitchFamily="2" charset="-122"/>
                <a:ea typeface="宋体" panose="02010600030101010101" pitchFamily="2" charset="-122"/>
              </a:rPr>
              <a:t>控制室、机柜间的空调</a:t>
            </a:r>
            <a:r>
              <a:rPr lang="zh-CN" altLang="en-US" sz="2400" b="1" dirty="0" smtClean="0">
                <a:solidFill>
                  <a:srgbClr val="FF0000"/>
                </a:solidFill>
                <a:latin typeface="宋体" panose="02010600030101010101" pitchFamily="2" charset="-122"/>
                <a:ea typeface="宋体" panose="02010600030101010101" pitchFamily="2" charset="-122"/>
              </a:rPr>
              <a:t>新风入口</a:t>
            </a:r>
            <a:r>
              <a:rPr lang="zh-CN" altLang="en-US" sz="2400" b="1" dirty="0" smtClean="0">
                <a:latin typeface="宋体" panose="02010600030101010101" pitchFamily="2" charset="-122"/>
                <a:ea typeface="宋体" panose="02010600030101010101" pitchFamily="2" charset="-122"/>
              </a:rPr>
              <a:t>设</a:t>
            </a:r>
            <a:r>
              <a:rPr lang="zh-CN" altLang="en-US" sz="2400" b="1" dirty="0" smtClean="0">
                <a:latin typeface="宋体" panose="02010600030101010101" pitchFamily="2" charset="-122"/>
                <a:ea typeface="宋体" panose="02010600030101010101" pitchFamily="2" charset="-122"/>
                <a:cs typeface="宋体" panose="02010600030101010101" pitchFamily="2" charset="-122"/>
              </a:rPr>
              <a:t>可</a:t>
            </a:r>
            <a:r>
              <a:rPr lang="zh-CN" altLang="en-US" sz="2400" b="1" dirty="0">
                <a:latin typeface="宋体" panose="02010600030101010101" pitchFamily="2" charset="-122"/>
                <a:ea typeface="宋体" panose="02010600030101010101" pitchFamily="2" charset="-122"/>
                <a:cs typeface="宋体" panose="02010600030101010101" pitchFamily="2" charset="-122"/>
              </a:rPr>
              <a:t>燃、</a:t>
            </a:r>
            <a:r>
              <a:rPr lang="zh-CN" altLang="en-US" sz="2400" b="1" dirty="0" smtClean="0">
                <a:latin typeface="宋体" panose="02010600030101010101" pitchFamily="2" charset="-122"/>
                <a:ea typeface="宋体" panose="02010600030101010101" pitchFamily="2" charset="-122"/>
                <a:cs typeface="宋体" panose="02010600030101010101" pitchFamily="2" charset="-122"/>
              </a:rPr>
              <a:t>有毒探测器。</a:t>
            </a:r>
            <a:endParaRPr lang="en-US" altLang="zh-CN" sz="2400" b="1" dirty="0" smtClean="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2400" b="1" dirty="0" smtClean="0">
                <a:latin typeface="宋体" panose="02010600030101010101" pitchFamily="2" charset="-122"/>
                <a:ea typeface="宋体" panose="02010600030101010101" pitchFamily="2" charset="-122"/>
                <a:cs typeface="宋体" panose="02010600030101010101" pitchFamily="2" charset="-122"/>
              </a:rPr>
              <a:t>需要安装的，选用固定式；临时检测，可选用便携式</a:t>
            </a:r>
            <a:endParaRPr lang="zh-CN" alt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5810" y="917575"/>
            <a:ext cx="10515600" cy="921385"/>
          </a:xfrm>
        </p:spPr>
        <p:txBody>
          <a:bodyPr/>
          <a:lstStyle/>
          <a:p>
            <a:r>
              <a:rPr lang="en-US" altLang="zh-CN" sz="3200" dirty="0">
                <a:solidFill>
                  <a:srgbClr val="FF0000"/>
                </a:solidFill>
                <a:latin typeface="华文新魏" panose="02010800040101010101" charset="-122"/>
                <a:ea typeface="华文新魏" panose="02010800040101010101" charset="-122"/>
                <a:cs typeface="华文新魏" panose="02010800040101010101" charset="-122"/>
              </a:rPr>
              <a:t>3</a:t>
            </a:r>
            <a:r>
              <a:rPr lang="zh-CN" altLang="en-US" sz="3200" dirty="0" smtClean="0">
                <a:solidFill>
                  <a:srgbClr val="FF0000"/>
                </a:solidFill>
                <a:latin typeface="华文新魏" panose="02010800040101010101" charset="-122"/>
                <a:ea typeface="华文新魏" panose="02010800040101010101" charset="-122"/>
                <a:cs typeface="华文新魏" panose="02010800040101010101" charset="-122"/>
              </a:rPr>
              <a:t>、</a:t>
            </a:r>
            <a:r>
              <a:rPr lang="zh-CN" altLang="en-US" sz="3200" dirty="0">
                <a:solidFill>
                  <a:srgbClr val="FF0000"/>
                </a:solidFill>
                <a:latin typeface="华文新魏" panose="02010800040101010101" charset="-122"/>
                <a:ea typeface="华文新魏" panose="02010800040101010101" charset="-122"/>
                <a:sym typeface="+mn-ea"/>
              </a:rPr>
              <a:t>气体探测器</a:t>
            </a:r>
            <a:r>
              <a:rPr lang="zh-CN" altLang="en-US" sz="3200" dirty="0" smtClean="0">
                <a:solidFill>
                  <a:srgbClr val="FF0000"/>
                </a:solidFill>
                <a:latin typeface="华文新魏" panose="02010800040101010101" charset="-122"/>
                <a:ea typeface="华文新魏" panose="02010800040101010101" charset="-122"/>
                <a:cs typeface="华文新魏" panose="02010800040101010101" charset="-122"/>
              </a:rPr>
              <a:t>安装</a:t>
            </a:r>
            <a:r>
              <a:rPr lang="zh-CN" altLang="en-US" sz="3200" dirty="0">
                <a:solidFill>
                  <a:srgbClr val="FF0000"/>
                </a:solidFill>
                <a:latin typeface="华文新魏" panose="02010800040101010101" charset="-122"/>
                <a:ea typeface="华文新魏" panose="02010800040101010101" charset="-122"/>
                <a:cs typeface="华文新魏" panose="02010800040101010101" charset="-122"/>
              </a:rPr>
              <a:t>高度</a:t>
            </a:r>
          </a:p>
        </p:txBody>
      </p:sp>
      <p:sp>
        <p:nvSpPr>
          <p:cNvPr id="5" name="标题 1"/>
          <p:cNvSpPr>
            <a:spLocks noGrp="1" noChangeArrowheads="1"/>
          </p:cNvSpPr>
          <p:nvPr/>
        </p:nvSpPr>
        <p:spPr>
          <a:xfrm>
            <a:off x="0" y="0"/>
            <a:ext cx="12192000" cy="840509"/>
          </a:xfrm>
          <a:prstGeom prst="rect">
            <a:avLst/>
          </a:prstGeom>
          <a:solidFill>
            <a:schemeClr val="tx2">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600" dirty="0">
                <a:solidFill>
                  <a:srgbClr val="FF0000"/>
                </a:solidFill>
                <a:latin typeface="黑体" panose="02010609060101010101" pitchFamily="49" charset="-122"/>
                <a:ea typeface="黑体" panose="02010609060101010101" pitchFamily="49" charset="-122"/>
              </a:rPr>
              <a:t>三、现 场 要 点</a:t>
            </a:r>
          </a:p>
        </p:txBody>
      </p:sp>
      <p:graphicFrame>
        <p:nvGraphicFramePr>
          <p:cNvPr id="4" name="表格 3"/>
          <p:cNvGraphicFramePr/>
          <p:nvPr>
            <p:custDataLst>
              <p:tags r:id="rId1"/>
            </p:custDataLst>
          </p:nvPr>
        </p:nvGraphicFramePr>
        <p:xfrm>
          <a:off x="2477019" y="1838960"/>
          <a:ext cx="7729162" cy="4114800"/>
        </p:xfrm>
        <a:graphic>
          <a:graphicData uri="http://schemas.openxmlformats.org/drawingml/2006/table">
            <a:tbl>
              <a:tblPr firstRow="1" bandRow="1">
                <a:tableStyleId>{5C22544A-7EE6-4342-B048-85BDC9FD1C3A}</a:tableStyleId>
              </a:tblPr>
              <a:tblGrid>
                <a:gridCol w="2944065">
                  <a:extLst>
                    <a:ext uri="{9D8B030D-6E8A-4147-A177-3AD203B41FA5}">
                      <a16:colId xmlns:a16="http://schemas.microsoft.com/office/drawing/2014/main" val="20000"/>
                    </a:ext>
                  </a:extLst>
                </a:gridCol>
                <a:gridCol w="4785097">
                  <a:extLst>
                    <a:ext uri="{9D8B030D-6E8A-4147-A177-3AD203B41FA5}">
                      <a16:colId xmlns:a16="http://schemas.microsoft.com/office/drawing/2014/main" val="20001"/>
                    </a:ext>
                  </a:extLst>
                </a:gridCol>
              </a:tblGrid>
              <a:tr h="467995">
                <a:tc>
                  <a:txBody>
                    <a:bodyPr/>
                    <a:lstStyle/>
                    <a:p>
                      <a:pPr algn="ctr" fontAlgn="auto">
                        <a:lnSpc>
                          <a:spcPct val="200000"/>
                        </a:lnSpc>
                        <a:buNone/>
                      </a:pPr>
                      <a:r>
                        <a:rPr lang="zh-CN" altLang="en-US" sz="2400">
                          <a:latin typeface="黑体" panose="02010609060101010101" pitchFamily="49" charset="-122"/>
                          <a:ea typeface="黑体" panose="02010609060101010101" pitchFamily="49" charset="-122"/>
                        </a:rPr>
                        <a:t>气体密度</a:t>
                      </a:r>
                    </a:p>
                  </a:txBody>
                  <a:tcPr/>
                </a:tc>
                <a:tc>
                  <a:txBody>
                    <a:bodyPr/>
                    <a:lstStyle/>
                    <a:p>
                      <a:pPr algn="ctr" fontAlgn="auto">
                        <a:lnSpc>
                          <a:spcPct val="200000"/>
                        </a:lnSpc>
                        <a:buNone/>
                      </a:pPr>
                      <a:r>
                        <a:rPr lang="zh-CN" altLang="en-US" sz="2400">
                          <a:latin typeface="黑体" panose="02010609060101010101" pitchFamily="49" charset="-122"/>
                          <a:ea typeface="黑体" panose="02010609060101010101" pitchFamily="49" charset="-122"/>
                        </a:rPr>
                        <a:t>高度</a:t>
                      </a:r>
                    </a:p>
                  </a:txBody>
                  <a:tcPr/>
                </a:tc>
                <a:extLst>
                  <a:ext uri="{0D108BD9-81ED-4DB2-BD59-A6C34878D82A}">
                    <a16:rowId xmlns:a16="http://schemas.microsoft.com/office/drawing/2014/main" val="10000"/>
                  </a:ext>
                </a:extLst>
              </a:tr>
              <a:tr h="467995">
                <a:tc>
                  <a:txBody>
                    <a:bodyPr/>
                    <a:lstStyle/>
                    <a:p>
                      <a:pPr algn="ctr" fontAlgn="auto">
                        <a:lnSpc>
                          <a:spcPct val="200000"/>
                        </a:lnSpc>
                        <a:buNone/>
                      </a:pPr>
                      <a:r>
                        <a:rPr lang="zh-CN" altLang="en-US" sz="2400" b="1" dirty="0" smtClean="0">
                          <a:latin typeface="黑体" panose="02010609060101010101" pitchFamily="49" charset="-122"/>
                          <a:ea typeface="黑体" panose="02010609060101010101" pitchFamily="49" charset="-122"/>
                        </a:rPr>
                        <a:t>比 空 气 重</a:t>
                      </a:r>
                      <a:endParaRPr lang="zh-CN" altLang="en-US" sz="2400" b="1" dirty="0">
                        <a:latin typeface="黑体" panose="02010609060101010101" pitchFamily="49" charset="-122"/>
                        <a:ea typeface="黑体" panose="02010609060101010101" pitchFamily="49" charset="-122"/>
                      </a:endParaRPr>
                    </a:p>
                  </a:txBody>
                  <a:tcPr/>
                </a:tc>
                <a:tc>
                  <a:txBody>
                    <a:bodyPr/>
                    <a:lstStyle/>
                    <a:p>
                      <a:pPr algn="ctr" fontAlgn="auto">
                        <a:lnSpc>
                          <a:spcPct val="200000"/>
                        </a:lnSpc>
                        <a:buNone/>
                      </a:pPr>
                      <a:r>
                        <a:rPr lang="zh-CN" altLang="en-US" sz="2400" b="1" dirty="0">
                          <a:latin typeface="黑体" panose="02010609060101010101" pitchFamily="49" charset="-122"/>
                          <a:ea typeface="黑体" panose="02010609060101010101" pitchFamily="49" charset="-122"/>
                          <a:cs typeface="黑体" panose="02010609060101010101" pitchFamily="49" charset="-122"/>
                        </a:rPr>
                        <a:t>距</a:t>
                      </a:r>
                      <a:r>
                        <a:rPr lang="zh-CN" altLang="en-US" sz="2400" b="1" dirty="0" smtClean="0">
                          <a:latin typeface="黑体" panose="02010609060101010101" pitchFamily="49" charset="-122"/>
                          <a:ea typeface="黑体" panose="02010609060101010101" pitchFamily="49" charset="-122"/>
                          <a:cs typeface="黑体" panose="02010609060101010101" pitchFamily="49" charset="-122"/>
                        </a:rPr>
                        <a:t>地坪（楼面） </a:t>
                      </a:r>
                      <a:r>
                        <a:rPr lang="en-US" altLang="zh-CN" sz="2400" b="1" dirty="0" smtClean="0">
                          <a:latin typeface="黑体" panose="02010609060101010101" pitchFamily="49" charset="-122"/>
                          <a:ea typeface="黑体" panose="02010609060101010101" pitchFamily="49" charset="-122"/>
                          <a:cs typeface="黑体" panose="02010609060101010101" pitchFamily="49" charset="-122"/>
                        </a:rPr>
                        <a:t>0.3-0.6m</a:t>
                      </a:r>
                      <a:endParaRPr lang="en-US" altLang="zh-CN" sz="2400" b="1" dirty="0">
                        <a:latin typeface="黑体" panose="02010609060101010101" pitchFamily="49" charset="-122"/>
                        <a:ea typeface="黑体" panose="02010609060101010101" pitchFamily="49" charset="-122"/>
                        <a:cs typeface="黑体" panose="02010609060101010101" pitchFamily="49" charset="-122"/>
                      </a:endParaRPr>
                    </a:p>
                  </a:txBody>
                  <a:tcPr/>
                </a:tc>
                <a:extLst>
                  <a:ext uri="{0D108BD9-81ED-4DB2-BD59-A6C34878D82A}">
                    <a16:rowId xmlns:a16="http://schemas.microsoft.com/office/drawing/2014/main" val="10001"/>
                  </a:ext>
                </a:extLst>
              </a:tr>
              <a:tr h="467995">
                <a:tc>
                  <a:txBody>
                    <a:bodyPr/>
                    <a:lstStyle/>
                    <a:p>
                      <a:pPr algn="ctr" fontAlgn="auto">
                        <a:lnSpc>
                          <a:spcPct val="200000"/>
                        </a:lnSpc>
                        <a:buNone/>
                      </a:pPr>
                      <a:r>
                        <a:rPr lang="zh-CN" altLang="en-US" sz="2400" b="1" dirty="0">
                          <a:latin typeface="黑体" panose="02010609060101010101" pitchFamily="49" charset="-122"/>
                          <a:ea typeface="黑体" panose="02010609060101010101" pitchFamily="49" charset="-122"/>
                        </a:rPr>
                        <a:t>比空气</a:t>
                      </a:r>
                      <a:r>
                        <a:rPr lang="zh-CN" altLang="en-US" sz="2400" b="1" dirty="0">
                          <a:solidFill>
                            <a:srgbClr val="FF0000"/>
                          </a:solidFill>
                          <a:latin typeface="黑体" panose="02010609060101010101" pitchFamily="49" charset="-122"/>
                          <a:ea typeface="黑体" panose="02010609060101010101" pitchFamily="49" charset="-122"/>
                        </a:rPr>
                        <a:t>略重</a:t>
                      </a:r>
                    </a:p>
                  </a:txBody>
                  <a:tcPr/>
                </a:tc>
                <a:tc>
                  <a:txBody>
                    <a:bodyPr/>
                    <a:lstStyle/>
                    <a:p>
                      <a:pPr algn="ctr" fontAlgn="auto">
                        <a:lnSpc>
                          <a:spcPct val="200000"/>
                        </a:lnSpc>
                        <a:buNone/>
                      </a:pPr>
                      <a:r>
                        <a:rPr lang="zh-CN" altLang="en-US" sz="2400" b="1" dirty="0">
                          <a:latin typeface="黑体" panose="02010609060101010101" pitchFamily="49" charset="-122"/>
                          <a:ea typeface="黑体" panose="02010609060101010101" pitchFamily="49" charset="-122"/>
                          <a:cs typeface="黑体" panose="02010609060101010101" pitchFamily="49" charset="-122"/>
                          <a:sym typeface="+mn-ea"/>
                        </a:rPr>
                        <a:t>释放源</a:t>
                      </a:r>
                      <a:r>
                        <a:rPr lang="zh-CN" altLang="en-US" sz="2400" b="1" dirty="0" smtClean="0">
                          <a:latin typeface="黑体" panose="02010609060101010101" pitchFamily="49" charset="-122"/>
                          <a:ea typeface="黑体" panose="02010609060101010101" pitchFamily="49" charset="-122"/>
                          <a:cs typeface="黑体" panose="02010609060101010101" pitchFamily="49" charset="-122"/>
                          <a:sym typeface="+mn-ea"/>
                        </a:rPr>
                        <a:t>下方 </a:t>
                      </a:r>
                      <a:r>
                        <a:rPr lang="en-US" altLang="zh-CN" sz="2400" b="1" dirty="0" smtClean="0">
                          <a:latin typeface="黑体" panose="02010609060101010101" pitchFamily="49" charset="-122"/>
                          <a:ea typeface="黑体" panose="02010609060101010101" pitchFamily="49" charset="-122"/>
                          <a:cs typeface="黑体" panose="02010609060101010101" pitchFamily="49" charset="-122"/>
                          <a:sym typeface="+mn-ea"/>
                        </a:rPr>
                        <a:t>0.5-1.0m</a:t>
                      </a:r>
                      <a:endParaRPr lang="zh-CN" altLang="en-US" sz="2400" b="1" dirty="0">
                        <a:latin typeface="黑体" panose="02010609060101010101" pitchFamily="49" charset="-122"/>
                        <a:ea typeface="黑体" panose="02010609060101010101" pitchFamily="49" charset="-122"/>
                        <a:cs typeface="黑体" panose="02010609060101010101" pitchFamily="49" charset="-122"/>
                      </a:endParaRPr>
                    </a:p>
                  </a:txBody>
                  <a:tcPr/>
                </a:tc>
                <a:extLst>
                  <a:ext uri="{0D108BD9-81ED-4DB2-BD59-A6C34878D82A}">
                    <a16:rowId xmlns:a16="http://schemas.microsoft.com/office/drawing/2014/main" val="10002"/>
                  </a:ext>
                </a:extLst>
              </a:tr>
              <a:tr h="467995">
                <a:tc>
                  <a:txBody>
                    <a:bodyPr/>
                    <a:lstStyle/>
                    <a:p>
                      <a:pPr algn="ctr" fontAlgn="auto">
                        <a:lnSpc>
                          <a:spcPct val="200000"/>
                        </a:lnSpc>
                        <a:buNone/>
                      </a:pPr>
                      <a:r>
                        <a:rPr lang="zh-CN" altLang="en-US" sz="2400" b="1" dirty="0" smtClean="0">
                          <a:latin typeface="黑体" panose="02010609060101010101" pitchFamily="49" charset="-122"/>
                          <a:ea typeface="黑体" panose="02010609060101010101" pitchFamily="49" charset="-122"/>
                        </a:rPr>
                        <a:t>比 空 气 轻</a:t>
                      </a:r>
                      <a:endParaRPr lang="zh-CN" altLang="en-US" sz="2400" b="1" dirty="0">
                        <a:latin typeface="黑体" panose="02010609060101010101" pitchFamily="49" charset="-122"/>
                        <a:ea typeface="黑体" panose="02010609060101010101" pitchFamily="49" charset="-122"/>
                      </a:endParaRPr>
                    </a:p>
                  </a:txBody>
                  <a:tcPr/>
                </a:tc>
                <a:tc>
                  <a:txBody>
                    <a:bodyPr/>
                    <a:lstStyle/>
                    <a:p>
                      <a:pPr algn="ctr" fontAlgn="auto">
                        <a:lnSpc>
                          <a:spcPct val="200000"/>
                        </a:lnSpc>
                        <a:buNone/>
                      </a:pPr>
                      <a:r>
                        <a:rPr lang="zh-CN" altLang="en-US" sz="2400" b="1" dirty="0">
                          <a:latin typeface="黑体" panose="02010609060101010101" pitchFamily="49" charset="-122"/>
                          <a:ea typeface="黑体" panose="02010609060101010101" pitchFamily="49" charset="-122"/>
                          <a:cs typeface="黑体" panose="02010609060101010101" pitchFamily="49" charset="-122"/>
                        </a:rPr>
                        <a:t>释放源</a:t>
                      </a:r>
                      <a:r>
                        <a:rPr lang="zh-CN" altLang="en-US" sz="2400" b="1" dirty="0" smtClean="0">
                          <a:latin typeface="黑体" panose="02010609060101010101" pitchFamily="49" charset="-122"/>
                          <a:ea typeface="黑体" panose="02010609060101010101" pitchFamily="49" charset="-122"/>
                          <a:cs typeface="黑体" panose="02010609060101010101" pitchFamily="49" charset="-122"/>
                        </a:rPr>
                        <a:t>上方 </a:t>
                      </a:r>
                      <a:r>
                        <a:rPr lang="en-US" altLang="zh-CN" sz="2400" b="1" dirty="0" smtClean="0">
                          <a:latin typeface="黑体" panose="02010609060101010101" pitchFamily="49" charset="-122"/>
                          <a:ea typeface="黑体" panose="02010609060101010101" pitchFamily="49" charset="-122"/>
                          <a:cs typeface="黑体" panose="02010609060101010101" pitchFamily="49" charset="-122"/>
                        </a:rPr>
                        <a:t>2</a:t>
                      </a:r>
                      <a:r>
                        <a:rPr lang="en-US" altLang="zh-CN" sz="2400" b="1" dirty="0" smtClean="0">
                          <a:latin typeface="黑体" panose="02010609060101010101" pitchFamily="49" charset="-122"/>
                          <a:ea typeface="黑体" panose="02010609060101010101" pitchFamily="49" charset="-122"/>
                          <a:cs typeface="黑体" panose="02010609060101010101" pitchFamily="49" charset="-122"/>
                          <a:sym typeface="+mn-ea"/>
                        </a:rPr>
                        <a:t>m</a:t>
                      </a:r>
                      <a:endParaRPr lang="en-US" altLang="zh-CN" sz="2400" b="1" dirty="0">
                        <a:latin typeface="黑体" panose="02010609060101010101" pitchFamily="49" charset="-122"/>
                        <a:ea typeface="黑体" panose="02010609060101010101" pitchFamily="49" charset="-122"/>
                        <a:cs typeface="黑体" panose="02010609060101010101" pitchFamily="49" charset="-122"/>
                      </a:endParaRPr>
                    </a:p>
                  </a:txBody>
                  <a:tcPr/>
                </a:tc>
                <a:extLst>
                  <a:ext uri="{0D108BD9-81ED-4DB2-BD59-A6C34878D82A}">
                    <a16:rowId xmlns:a16="http://schemas.microsoft.com/office/drawing/2014/main" val="10003"/>
                  </a:ext>
                </a:extLst>
              </a:tr>
              <a:tr h="467995">
                <a:tc>
                  <a:txBody>
                    <a:bodyPr/>
                    <a:lstStyle/>
                    <a:p>
                      <a:pPr algn="ctr" fontAlgn="auto">
                        <a:lnSpc>
                          <a:spcPct val="200000"/>
                        </a:lnSpc>
                        <a:buNone/>
                      </a:pPr>
                      <a:r>
                        <a:rPr lang="zh-CN" altLang="en-US" sz="2400" b="1" dirty="0">
                          <a:latin typeface="黑体" panose="02010609060101010101" pitchFamily="49" charset="-122"/>
                          <a:ea typeface="黑体" panose="02010609060101010101" pitchFamily="49" charset="-122"/>
                        </a:rPr>
                        <a:t>比空气</a:t>
                      </a:r>
                      <a:r>
                        <a:rPr lang="zh-CN" altLang="en-US" sz="2400" b="1" dirty="0">
                          <a:solidFill>
                            <a:srgbClr val="FF0000"/>
                          </a:solidFill>
                          <a:latin typeface="黑体" panose="02010609060101010101" pitchFamily="49" charset="-122"/>
                          <a:ea typeface="黑体" panose="02010609060101010101" pitchFamily="49" charset="-122"/>
                        </a:rPr>
                        <a:t>略轻</a:t>
                      </a:r>
                    </a:p>
                  </a:txBody>
                  <a:tcPr/>
                </a:tc>
                <a:tc>
                  <a:txBody>
                    <a:bodyPr/>
                    <a:lstStyle/>
                    <a:p>
                      <a:pPr algn="ctr" fontAlgn="auto">
                        <a:lnSpc>
                          <a:spcPct val="200000"/>
                        </a:lnSpc>
                        <a:buNone/>
                      </a:pPr>
                      <a:r>
                        <a:rPr lang="zh-CN" altLang="en-US" sz="2400" b="1" dirty="0">
                          <a:latin typeface="黑体" panose="02010609060101010101" pitchFamily="49" charset="-122"/>
                          <a:ea typeface="黑体" panose="02010609060101010101" pitchFamily="49" charset="-122"/>
                          <a:cs typeface="黑体" panose="02010609060101010101" pitchFamily="49" charset="-122"/>
                        </a:rPr>
                        <a:t>高出</a:t>
                      </a:r>
                      <a:r>
                        <a:rPr lang="zh-CN" altLang="en-US" sz="2400" b="1" dirty="0" smtClean="0">
                          <a:latin typeface="黑体" panose="02010609060101010101" pitchFamily="49" charset="-122"/>
                          <a:ea typeface="黑体" panose="02010609060101010101" pitchFamily="49" charset="-122"/>
                          <a:cs typeface="黑体" panose="02010609060101010101" pitchFamily="49" charset="-122"/>
                          <a:sym typeface="+mn-ea"/>
                        </a:rPr>
                        <a:t>释放源 </a:t>
                      </a:r>
                      <a:r>
                        <a:rPr lang="en-US" altLang="zh-CN" sz="2400" b="1" dirty="0" smtClean="0">
                          <a:latin typeface="黑体" panose="02010609060101010101" pitchFamily="49" charset="-122"/>
                          <a:ea typeface="黑体" panose="02010609060101010101" pitchFamily="49" charset="-122"/>
                          <a:cs typeface="黑体" panose="02010609060101010101" pitchFamily="49" charset="-122"/>
                        </a:rPr>
                        <a:t>0.5-1.0</a:t>
                      </a:r>
                      <a:r>
                        <a:rPr lang="en-US" altLang="zh-CN" sz="2400" b="1" dirty="0" smtClean="0">
                          <a:latin typeface="黑体" panose="02010609060101010101" pitchFamily="49" charset="-122"/>
                          <a:ea typeface="黑体" panose="02010609060101010101" pitchFamily="49" charset="-122"/>
                          <a:cs typeface="黑体" panose="02010609060101010101" pitchFamily="49" charset="-122"/>
                          <a:sym typeface="+mn-ea"/>
                        </a:rPr>
                        <a:t>m</a:t>
                      </a:r>
                      <a:endParaRPr lang="en-US" altLang="zh-CN" sz="2400" b="1" dirty="0">
                        <a:latin typeface="黑体" panose="02010609060101010101" pitchFamily="49" charset="-122"/>
                        <a:ea typeface="黑体" panose="02010609060101010101" pitchFamily="49" charset="-122"/>
                        <a:cs typeface="黑体" panose="02010609060101010101" pitchFamily="49" charset="-122"/>
                      </a:endParaRPr>
                    </a:p>
                  </a:txBody>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5810" y="917575"/>
            <a:ext cx="10515600" cy="921385"/>
          </a:xfrm>
        </p:spPr>
        <p:txBody>
          <a:bodyPr/>
          <a:lstStyle/>
          <a:p>
            <a:r>
              <a:rPr lang="en-US" altLang="zh-CN" sz="3200" dirty="0" smtClean="0">
                <a:solidFill>
                  <a:srgbClr val="FF0000"/>
                </a:solidFill>
                <a:latin typeface="华文新魏" panose="02010800040101010101" charset="-122"/>
                <a:ea typeface="华文新魏" panose="02010800040101010101" charset="-122"/>
                <a:cs typeface="华文新魏" panose="02010800040101010101" charset="-122"/>
              </a:rPr>
              <a:t>4</a:t>
            </a:r>
            <a:r>
              <a:rPr lang="zh-CN" altLang="en-US" sz="3200" dirty="0" smtClean="0">
                <a:solidFill>
                  <a:srgbClr val="FF0000"/>
                </a:solidFill>
                <a:latin typeface="华文新魏" panose="02010800040101010101" charset="-122"/>
                <a:ea typeface="华文新魏" panose="02010800040101010101" charset="-122"/>
                <a:cs typeface="华文新魏" panose="02010800040101010101" charset="-122"/>
              </a:rPr>
              <a:t>、报警</a:t>
            </a:r>
            <a:endParaRPr lang="zh-CN" altLang="en-US" sz="3200" dirty="0">
              <a:solidFill>
                <a:srgbClr val="FF0000"/>
              </a:solidFill>
              <a:latin typeface="华文新魏" panose="02010800040101010101" charset="-122"/>
              <a:ea typeface="华文新魏" panose="02010800040101010101" charset="-122"/>
              <a:cs typeface="华文新魏" panose="02010800040101010101" charset="-122"/>
            </a:endParaRPr>
          </a:p>
        </p:txBody>
      </p:sp>
      <p:sp>
        <p:nvSpPr>
          <p:cNvPr id="5" name="标题 1"/>
          <p:cNvSpPr>
            <a:spLocks noGrp="1" noChangeArrowheads="1"/>
          </p:cNvSpPr>
          <p:nvPr/>
        </p:nvSpPr>
        <p:spPr>
          <a:xfrm>
            <a:off x="0" y="0"/>
            <a:ext cx="12192000" cy="840509"/>
          </a:xfrm>
          <a:prstGeom prst="rect">
            <a:avLst/>
          </a:prstGeom>
          <a:solidFill>
            <a:schemeClr val="tx2">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600" dirty="0">
                <a:solidFill>
                  <a:srgbClr val="FF0000"/>
                </a:solidFill>
                <a:latin typeface="黑体" panose="02010609060101010101" pitchFamily="49" charset="-122"/>
                <a:ea typeface="黑体" panose="02010609060101010101" pitchFamily="49" charset="-122"/>
              </a:rPr>
              <a:t>三、现 场 要 点</a:t>
            </a:r>
          </a:p>
        </p:txBody>
      </p:sp>
      <p:sp>
        <p:nvSpPr>
          <p:cNvPr id="6" name="文本框 5"/>
          <p:cNvSpPr txBox="1"/>
          <p:nvPr/>
        </p:nvSpPr>
        <p:spPr>
          <a:xfrm>
            <a:off x="1118587" y="1624614"/>
            <a:ext cx="11283518" cy="1200329"/>
          </a:xfrm>
          <a:prstGeom prst="rect">
            <a:avLst/>
          </a:prstGeom>
          <a:noFill/>
        </p:spPr>
        <p:txBody>
          <a:bodyPr wrap="square" rtlCol="0">
            <a:spAutoFit/>
          </a:bodyPr>
          <a:lstStyle/>
          <a:p>
            <a:pPr marL="342900" indent="-342900">
              <a:lnSpc>
                <a:spcPct val="150000"/>
              </a:lnSpc>
              <a:buFont typeface="Wingdings" panose="05000000000000000000" pitchFamily="2" charset="2"/>
              <a:buChar char="u"/>
            </a:pPr>
            <a:r>
              <a:rPr lang="zh-CN" altLang="en-US" sz="2400" b="1" dirty="0" smtClean="0">
                <a:latin typeface="宋体" panose="02010600030101010101" pitchFamily="2" charset="-122"/>
                <a:ea typeface="宋体" panose="02010600030101010101" pitchFamily="2" charset="-122"/>
              </a:rPr>
              <a:t>采用</a:t>
            </a:r>
            <a:r>
              <a:rPr lang="zh-CN" altLang="en-US" sz="2400" b="1" u="sng" dirty="0" smtClean="0">
                <a:solidFill>
                  <a:srgbClr val="FF0000"/>
                </a:solidFill>
                <a:latin typeface="宋体" panose="02010600030101010101" pitchFamily="2" charset="-122"/>
                <a:ea typeface="宋体" panose="02010600030101010101" pitchFamily="2" charset="-122"/>
              </a:rPr>
              <a:t>二级</a:t>
            </a:r>
            <a:r>
              <a:rPr lang="zh-CN" altLang="en-US" sz="2400" b="1" dirty="0" smtClean="0">
                <a:latin typeface="宋体" panose="02010600030101010101" pitchFamily="2" charset="-122"/>
                <a:ea typeface="宋体" panose="02010600030101010101" pitchFamily="2" charset="-122"/>
              </a:rPr>
              <a:t>报警</a:t>
            </a:r>
            <a:endParaRPr lang="en-US" altLang="zh-CN" sz="2400" b="1" dirty="0" smtClean="0">
              <a:latin typeface="宋体" panose="02010600030101010101" pitchFamily="2" charset="-122"/>
              <a:ea typeface="宋体" panose="02010600030101010101" pitchFamily="2" charset="-122"/>
            </a:endParaRPr>
          </a:p>
          <a:p>
            <a:pPr>
              <a:lnSpc>
                <a:spcPct val="150000"/>
              </a:lnSpc>
            </a:pPr>
            <a:r>
              <a:rPr lang="zh-CN" altLang="en-US" sz="2400" b="1" dirty="0" smtClean="0">
                <a:solidFill>
                  <a:srgbClr val="FF0000"/>
                </a:solidFill>
                <a:latin typeface="宋体" panose="02010600030101010101" pitchFamily="2" charset="-122"/>
                <a:ea typeface="宋体" panose="02010600030101010101" pitchFamily="2" charset="-122"/>
              </a:rPr>
              <a:t>   </a:t>
            </a:r>
            <a:endParaRPr lang="en-US" altLang="zh-CN" sz="2000" dirty="0" smtClean="0">
              <a:latin typeface="宋体" panose="02010600030101010101" pitchFamily="2" charset="-122"/>
              <a:ea typeface="宋体" panose="02010600030101010101" pitchFamily="2" charset="-122"/>
            </a:endParaRPr>
          </a:p>
        </p:txBody>
      </p:sp>
      <p:graphicFrame>
        <p:nvGraphicFramePr>
          <p:cNvPr id="8" name="表格 7"/>
          <p:cNvGraphicFramePr>
            <a:graphicFrameLocks noGrp="1"/>
          </p:cNvGraphicFramePr>
          <p:nvPr/>
        </p:nvGraphicFramePr>
        <p:xfrm>
          <a:off x="2384457" y="2629064"/>
          <a:ext cx="7600052" cy="3840480"/>
        </p:xfrm>
        <a:graphic>
          <a:graphicData uri="http://schemas.openxmlformats.org/drawingml/2006/table">
            <a:tbl>
              <a:tblPr firstRow="1" bandRow="1">
                <a:tableStyleId>{5C22544A-7EE6-4342-B048-85BDC9FD1C3A}</a:tableStyleId>
              </a:tblPr>
              <a:tblGrid>
                <a:gridCol w="1577491">
                  <a:extLst>
                    <a:ext uri="{9D8B030D-6E8A-4147-A177-3AD203B41FA5}">
                      <a16:colId xmlns:a16="http://schemas.microsoft.com/office/drawing/2014/main" val="20000"/>
                    </a:ext>
                  </a:extLst>
                </a:gridCol>
                <a:gridCol w="2666994">
                  <a:extLst>
                    <a:ext uri="{9D8B030D-6E8A-4147-A177-3AD203B41FA5}">
                      <a16:colId xmlns:a16="http://schemas.microsoft.com/office/drawing/2014/main" val="20001"/>
                    </a:ext>
                  </a:extLst>
                </a:gridCol>
                <a:gridCol w="3355567">
                  <a:extLst>
                    <a:ext uri="{9D8B030D-6E8A-4147-A177-3AD203B41FA5}">
                      <a16:colId xmlns:a16="http://schemas.microsoft.com/office/drawing/2014/main" val="20002"/>
                    </a:ext>
                  </a:extLst>
                </a:gridCol>
              </a:tblGrid>
              <a:tr h="370840">
                <a:tc rowSpan="2">
                  <a:txBody>
                    <a:bodyPr/>
                    <a:lstStyle/>
                    <a:p>
                      <a:pPr algn="ctr">
                        <a:lnSpc>
                          <a:spcPct val="150000"/>
                        </a:lnSpc>
                      </a:pPr>
                      <a:endParaRPr lang="zh-CN" altLang="en-US" sz="2400" b="1" dirty="0">
                        <a:latin typeface="宋体" panose="02010600030101010101" pitchFamily="2" charset="-122"/>
                        <a:ea typeface="宋体" panose="02010600030101010101" pitchFamily="2" charset="-122"/>
                      </a:endParaRPr>
                    </a:p>
                  </a:txBody>
                  <a:tcPr anchor="ctr"/>
                </a:tc>
                <a:tc gridSpan="2">
                  <a:txBody>
                    <a:bodyPr/>
                    <a:lstStyle/>
                    <a:p>
                      <a:pPr marL="0" marR="0" indent="0" algn="ctr" defTabSz="914400" rtl="0" eaLnBrk="1" fontAlgn="auto" latinLnBrk="0" hangingPunct="1">
                        <a:lnSpc>
                          <a:spcPct val="150000"/>
                        </a:lnSpc>
                        <a:spcBef>
                          <a:spcPts val="0"/>
                        </a:spcBef>
                        <a:spcAft>
                          <a:spcPts val="0"/>
                        </a:spcAft>
                        <a:buClrTx/>
                        <a:buSzTx/>
                        <a:buFontTx/>
                        <a:buNone/>
                        <a:defRPr/>
                      </a:pPr>
                      <a:r>
                        <a:rPr lang="zh-CN" altLang="en-US" sz="2400" b="1" dirty="0" smtClean="0">
                          <a:latin typeface="宋体" panose="02010600030101010101" pitchFamily="2" charset="-122"/>
                          <a:ea typeface="宋体" panose="02010600030101010101" pitchFamily="2" charset="-122"/>
                        </a:rPr>
                        <a:t>报 警 值</a:t>
                      </a:r>
                      <a:endParaRPr lang="zh-CN" altLang="en-US" sz="2400" b="1" dirty="0">
                        <a:latin typeface="宋体" panose="02010600030101010101" pitchFamily="2" charset="-122"/>
                        <a:ea typeface="宋体" panose="02010600030101010101" pitchFamily="2" charset="-122"/>
                      </a:endParaRPr>
                    </a:p>
                  </a:txBody>
                  <a:tcPr anchor="ctr"/>
                </a:tc>
                <a:tc hMerge="1">
                  <a:txBody>
                    <a:bodyPr/>
                    <a:lstStyle/>
                    <a:p>
                      <a:endParaRPr lang="zh-CN"/>
                    </a:p>
                  </a:txBody>
                  <a:tcPr/>
                </a:tc>
                <a:extLst>
                  <a:ext uri="{0D108BD9-81ED-4DB2-BD59-A6C34878D82A}">
                    <a16:rowId xmlns:a16="http://schemas.microsoft.com/office/drawing/2014/main" val="10000"/>
                  </a:ext>
                </a:extLst>
              </a:tr>
              <a:tr h="370840">
                <a:tc vMerge="1">
                  <a:txBody>
                    <a:bodyPr/>
                    <a:lstStyle/>
                    <a:p>
                      <a:endParaRPr lang="zh-CN"/>
                    </a:p>
                  </a:txBody>
                  <a:tcPr/>
                </a:tc>
                <a:tc>
                  <a:txBody>
                    <a:bodyPr/>
                    <a:lstStyle/>
                    <a:p>
                      <a:pPr algn="ctr">
                        <a:lnSpc>
                          <a:spcPct val="150000"/>
                        </a:lnSpc>
                      </a:pPr>
                      <a:r>
                        <a:rPr lang="zh-CN" altLang="en-US" sz="2400" b="1" dirty="0" smtClean="0">
                          <a:latin typeface="宋体" panose="02010600030101010101" pitchFamily="2" charset="-122"/>
                          <a:ea typeface="宋体" panose="02010600030101010101" pitchFamily="2" charset="-122"/>
                        </a:rPr>
                        <a:t>一 级</a:t>
                      </a:r>
                      <a:endParaRPr lang="zh-CN" altLang="en-US" sz="2400" b="1" dirty="0">
                        <a:latin typeface="宋体" panose="02010600030101010101" pitchFamily="2" charset="-122"/>
                        <a:ea typeface="宋体" panose="02010600030101010101" pitchFamily="2" charset="-122"/>
                      </a:endParaRPr>
                    </a:p>
                  </a:txBody>
                  <a:tcPr anchor="ctr"/>
                </a:tc>
                <a:tc>
                  <a:txBody>
                    <a:bodyPr/>
                    <a:lstStyle/>
                    <a:p>
                      <a:pPr algn="ctr">
                        <a:lnSpc>
                          <a:spcPct val="150000"/>
                        </a:lnSpc>
                      </a:pPr>
                      <a:r>
                        <a:rPr lang="zh-CN" altLang="en-US" sz="2400" b="1" dirty="0" smtClean="0">
                          <a:latin typeface="宋体" panose="02010600030101010101" pitchFamily="2" charset="-122"/>
                          <a:ea typeface="宋体" panose="02010600030101010101" pitchFamily="2" charset="-122"/>
                        </a:rPr>
                        <a:t>二 级</a:t>
                      </a:r>
                      <a:endParaRPr lang="zh-CN" altLang="en-US" sz="2400" b="1" dirty="0">
                        <a:latin typeface="宋体" panose="02010600030101010101" pitchFamily="2" charset="-122"/>
                        <a:ea typeface="宋体" panose="02010600030101010101" pitchFamily="2" charset="-122"/>
                      </a:endParaRPr>
                    </a:p>
                  </a:txBody>
                  <a:tcPr anchor="ctr"/>
                </a:tc>
                <a:extLst>
                  <a:ext uri="{0D108BD9-81ED-4DB2-BD59-A6C34878D82A}">
                    <a16:rowId xmlns:a16="http://schemas.microsoft.com/office/drawing/2014/main" val="10001"/>
                  </a:ext>
                </a:extLst>
              </a:tr>
              <a:tr h="553506">
                <a:tc>
                  <a:txBody>
                    <a:bodyPr/>
                    <a:lstStyle/>
                    <a:p>
                      <a:pPr marL="0" marR="0" indent="0" algn="ctr" defTabSz="914400" rtl="0" eaLnBrk="1" fontAlgn="auto" latinLnBrk="0" hangingPunct="1">
                        <a:lnSpc>
                          <a:spcPct val="150000"/>
                        </a:lnSpc>
                        <a:spcBef>
                          <a:spcPts val="0"/>
                        </a:spcBef>
                        <a:spcAft>
                          <a:spcPts val="0"/>
                        </a:spcAft>
                        <a:buClrTx/>
                        <a:buSzTx/>
                        <a:buFontTx/>
                        <a:buNone/>
                        <a:defRPr/>
                      </a:pPr>
                      <a:r>
                        <a:rPr lang="zh-CN" altLang="en-US" sz="2400" b="1" dirty="0" smtClean="0">
                          <a:latin typeface="宋体" panose="02010600030101010101" pitchFamily="2" charset="-122"/>
                          <a:ea typeface="宋体" panose="02010600030101010101" pitchFamily="2" charset="-122"/>
                        </a:rPr>
                        <a:t>可 燃</a:t>
                      </a:r>
                      <a:endParaRPr lang="zh-CN" altLang="en-US" sz="2400" b="1" dirty="0">
                        <a:latin typeface="宋体" panose="02010600030101010101" pitchFamily="2" charset="-122"/>
                        <a:ea typeface="宋体" panose="02010600030101010101" pitchFamily="2" charset="-122"/>
                      </a:endParaRPr>
                    </a:p>
                  </a:txBody>
                  <a:tcPr anchor="ctr"/>
                </a:tc>
                <a:tc>
                  <a:txBody>
                    <a:bodyPr/>
                    <a:lstStyle/>
                    <a:p>
                      <a:pPr algn="ctr">
                        <a:lnSpc>
                          <a:spcPct val="150000"/>
                        </a:lnSpc>
                      </a:pPr>
                      <a:r>
                        <a:rPr lang="en-US" altLang="zh-CN" sz="2400" b="1" dirty="0" smtClean="0">
                          <a:latin typeface="宋体" panose="02010600030101010101" pitchFamily="2" charset="-122"/>
                          <a:ea typeface="宋体" panose="02010600030101010101" pitchFamily="2" charset="-122"/>
                        </a:rPr>
                        <a:t>25% LEL</a:t>
                      </a:r>
                      <a:endParaRPr lang="zh-CN" altLang="en-US" sz="2400" b="1" dirty="0">
                        <a:latin typeface="宋体" panose="02010600030101010101" pitchFamily="2" charset="-122"/>
                        <a:ea typeface="宋体" panose="02010600030101010101" pitchFamily="2" charset="-122"/>
                      </a:endParaRPr>
                    </a:p>
                  </a:txBody>
                  <a:tcPr anchor="ctr"/>
                </a:tc>
                <a:tc>
                  <a:txBody>
                    <a:bodyPr/>
                    <a:lstStyle/>
                    <a:p>
                      <a:pPr marL="0" marR="0" indent="0" algn="ctr" defTabSz="914400" rtl="0" eaLnBrk="1" fontAlgn="auto" latinLnBrk="0" hangingPunct="1">
                        <a:lnSpc>
                          <a:spcPct val="150000"/>
                        </a:lnSpc>
                        <a:spcBef>
                          <a:spcPts val="0"/>
                        </a:spcBef>
                        <a:spcAft>
                          <a:spcPts val="0"/>
                        </a:spcAft>
                        <a:buClrTx/>
                        <a:buSzTx/>
                        <a:buFontTx/>
                        <a:buNone/>
                        <a:defRPr/>
                      </a:pPr>
                      <a:r>
                        <a:rPr lang="en-US" altLang="zh-CN" sz="2400" b="1" dirty="0" smtClean="0">
                          <a:latin typeface="宋体" panose="02010600030101010101" pitchFamily="2" charset="-122"/>
                          <a:ea typeface="宋体" panose="02010600030101010101" pitchFamily="2" charset="-122"/>
                        </a:rPr>
                        <a:t>50% LEL</a:t>
                      </a:r>
                      <a:endParaRPr lang="zh-CN" altLang="en-US" sz="2400" b="1" dirty="0">
                        <a:latin typeface="宋体" panose="02010600030101010101" pitchFamily="2" charset="-122"/>
                        <a:ea typeface="宋体" panose="02010600030101010101" pitchFamily="2" charset="-122"/>
                      </a:endParaRPr>
                    </a:p>
                  </a:txBody>
                  <a:tcPr anchor="ctr"/>
                </a:tc>
                <a:extLst>
                  <a:ext uri="{0D108BD9-81ED-4DB2-BD59-A6C34878D82A}">
                    <a16:rowId xmlns:a16="http://schemas.microsoft.com/office/drawing/2014/main" val="10002"/>
                  </a:ext>
                </a:extLst>
              </a:tr>
              <a:tr h="370840">
                <a:tc rowSpan="2">
                  <a:txBody>
                    <a:bodyPr/>
                    <a:lstStyle/>
                    <a:p>
                      <a:pPr marL="0" marR="0" indent="0" algn="ctr" defTabSz="914400" rtl="0" eaLnBrk="1" fontAlgn="auto" latinLnBrk="0" hangingPunct="1">
                        <a:lnSpc>
                          <a:spcPct val="150000"/>
                        </a:lnSpc>
                        <a:spcBef>
                          <a:spcPts val="0"/>
                        </a:spcBef>
                        <a:spcAft>
                          <a:spcPts val="0"/>
                        </a:spcAft>
                        <a:buClrTx/>
                        <a:buSzTx/>
                        <a:buFontTx/>
                        <a:buNone/>
                        <a:defRPr/>
                      </a:pPr>
                      <a:r>
                        <a:rPr lang="zh-CN" altLang="en-US" sz="2400" b="1" dirty="0" smtClean="0">
                          <a:latin typeface="宋体" panose="02010600030101010101" pitchFamily="2" charset="-122"/>
                          <a:ea typeface="宋体" panose="02010600030101010101" pitchFamily="2" charset="-122"/>
                        </a:rPr>
                        <a:t>有 毒</a:t>
                      </a:r>
                      <a:endParaRPr lang="zh-CN" altLang="en-US" sz="2400" b="1" dirty="0">
                        <a:latin typeface="宋体" panose="02010600030101010101" pitchFamily="2" charset="-122"/>
                        <a:ea typeface="宋体" panose="02010600030101010101" pitchFamily="2" charset="-122"/>
                      </a:endParaRPr>
                    </a:p>
                  </a:txBody>
                  <a:tcPr anchor="ctr"/>
                </a:tc>
                <a:tc>
                  <a:txBody>
                    <a:bodyPr/>
                    <a:lstStyle/>
                    <a:p>
                      <a:pPr algn="ctr">
                        <a:lnSpc>
                          <a:spcPct val="150000"/>
                        </a:lnSpc>
                      </a:pPr>
                      <a:r>
                        <a:rPr lang="en-US" altLang="zh-CN" sz="2400" b="1" dirty="0" smtClean="0">
                          <a:latin typeface="宋体" panose="02010600030101010101" pitchFamily="2" charset="-122"/>
                          <a:ea typeface="宋体" panose="02010600030101010101" pitchFamily="2" charset="-122"/>
                        </a:rPr>
                        <a:t>100% OEL</a:t>
                      </a:r>
                      <a:endParaRPr lang="zh-CN" altLang="en-US" sz="2400" b="1" dirty="0">
                        <a:latin typeface="宋体" panose="02010600030101010101" pitchFamily="2" charset="-122"/>
                        <a:ea typeface="宋体" panose="02010600030101010101" pitchFamily="2" charset="-122"/>
                      </a:endParaRPr>
                    </a:p>
                  </a:txBody>
                  <a:tcPr anchor="ctr"/>
                </a:tc>
                <a:tc>
                  <a:txBody>
                    <a:bodyPr/>
                    <a:lstStyle/>
                    <a:p>
                      <a:pPr marL="0" marR="0" indent="0" algn="ctr" defTabSz="914400" rtl="0" eaLnBrk="1" fontAlgn="auto" latinLnBrk="0" hangingPunct="1">
                        <a:lnSpc>
                          <a:spcPct val="150000"/>
                        </a:lnSpc>
                        <a:spcBef>
                          <a:spcPts val="0"/>
                        </a:spcBef>
                        <a:spcAft>
                          <a:spcPts val="0"/>
                        </a:spcAft>
                        <a:buClrTx/>
                        <a:buSzTx/>
                        <a:buFontTx/>
                        <a:buNone/>
                        <a:defRPr/>
                      </a:pPr>
                      <a:r>
                        <a:rPr lang="en-US" altLang="zh-CN" sz="2400" b="1" dirty="0" smtClean="0">
                          <a:latin typeface="宋体" panose="02010600030101010101" pitchFamily="2" charset="-122"/>
                          <a:ea typeface="宋体" panose="02010600030101010101" pitchFamily="2" charset="-122"/>
                        </a:rPr>
                        <a:t>200% OEL</a:t>
                      </a:r>
                      <a:endParaRPr lang="zh-CN" altLang="en-US" sz="2400" b="1" dirty="0">
                        <a:latin typeface="宋体" panose="02010600030101010101" pitchFamily="2" charset="-122"/>
                        <a:ea typeface="宋体" panose="02010600030101010101" pitchFamily="2" charset="-122"/>
                      </a:endParaRPr>
                    </a:p>
                  </a:txBody>
                  <a:tcPr anchor="ctr"/>
                </a:tc>
                <a:extLst>
                  <a:ext uri="{0D108BD9-81ED-4DB2-BD59-A6C34878D82A}">
                    <a16:rowId xmlns:a16="http://schemas.microsoft.com/office/drawing/2014/main" val="10003"/>
                  </a:ext>
                </a:extLst>
              </a:tr>
              <a:tr h="370840">
                <a:tc vMerge="1">
                  <a:txBody>
                    <a:bodyPr/>
                    <a:lstStyle/>
                    <a:p>
                      <a:endParaRPr lang="zh-CN"/>
                    </a:p>
                  </a:txBody>
                  <a:tcPr anchor="ctr"/>
                </a:tc>
                <a:tc>
                  <a:txBody>
                    <a:bodyPr/>
                    <a:lstStyle/>
                    <a:p>
                      <a:pPr algn="ctr">
                        <a:lnSpc>
                          <a:spcPct val="150000"/>
                        </a:lnSpc>
                      </a:pPr>
                      <a:r>
                        <a:rPr lang="en-US" altLang="zh-CN" sz="2400" b="1" dirty="0" smtClean="0">
                          <a:latin typeface="宋体" panose="02010600030101010101" pitchFamily="2" charset="-122"/>
                          <a:ea typeface="宋体" panose="02010600030101010101" pitchFamily="2" charset="-122"/>
                        </a:rPr>
                        <a:t>5% IDLH</a:t>
                      </a:r>
                      <a:endParaRPr lang="zh-CN" altLang="en-US" sz="2400" b="1" dirty="0">
                        <a:latin typeface="宋体" panose="02010600030101010101" pitchFamily="2" charset="-122"/>
                        <a:ea typeface="宋体" panose="02010600030101010101" pitchFamily="2" charset="-122"/>
                      </a:endParaRPr>
                    </a:p>
                  </a:txBody>
                  <a:tcPr anchor="ctr"/>
                </a:tc>
                <a:tc>
                  <a:txBody>
                    <a:bodyPr/>
                    <a:lstStyle/>
                    <a:p>
                      <a:pPr marL="0" marR="0" indent="0" algn="ctr" defTabSz="914400" rtl="0" eaLnBrk="1" fontAlgn="auto" latinLnBrk="0" hangingPunct="1">
                        <a:lnSpc>
                          <a:spcPct val="150000"/>
                        </a:lnSpc>
                        <a:spcBef>
                          <a:spcPts val="0"/>
                        </a:spcBef>
                        <a:spcAft>
                          <a:spcPts val="0"/>
                        </a:spcAft>
                        <a:buClrTx/>
                        <a:buSzTx/>
                        <a:buFontTx/>
                        <a:buNone/>
                        <a:defRPr/>
                      </a:pPr>
                      <a:r>
                        <a:rPr lang="en-US" altLang="zh-CN" sz="2400" b="1" dirty="0" smtClean="0">
                          <a:latin typeface="宋体" panose="02010600030101010101" pitchFamily="2" charset="-122"/>
                          <a:ea typeface="宋体" panose="02010600030101010101" pitchFamily="2" charset="-122"/>
                        </a:rPr>
                        <a:t>10% IDLH</a:t>
                      </a:r>
                      <a:endParaRPr lang="zh-CN" altLang="en-US" sz="2400" b="1" dirty="0">
                        <a:latin typeface="宋体" panose="02010600030101010101" pitchFamily="2" charset="-122"/>
                        <a:ea typeface="宋体" panose="02010600030101010101" pitchFamily="2" charset="-122"/>
                      </a:endParaRPr>
                    </a:p>
                  </a:txBody>
                  <a:tcPr anchor="ctr"/>
                </a:tc>
                <a:extLst>
                  <a:ext uri="{0D108BD9-81ED-4DB2-BD59-A6C34878D82A}">
                    <a16:rowId xmlns:a16="http://schemas.microsoft.com/office/drawing/2014/main" val="10004"/>
                  </a:ext>
                </a:extLst>
              </a:tr>
              <a:tr h="370840">
                <a:tc>
                  <a:txBody>
                    <a:bodyPr/>
                    <a:lstStyle/>
                    <a:p>
                      <a:pPr algn="ctr">
                        <a:lnSpc>
                          <a:spcPct val="150000"/>
                        </a:lnSpc>
                      </a:pPr>
                      <a:r>
                        <a:rPr lang="zh-CN" altLang="en-US" sz="2400" b="1" dirty="0" smtClean="0">
                          <a:latin typeface="宋体" panose="02010600030101010101" pitchFamily="2" charset="-122"/>
                          <a:ea typeface="宋体" panose="02010600030101010101" pitchFamily="2" charset="-122"/>
                        </a:rPr>
                        <a:t>氧含量</a:t>
                      </a:r>
                      <a:endParaRPr lang="zh-CN" altLang="en-US" sz="2400" b="1" dirty="0">
                        <a:latin typeface="宋体" panose="02010600030101010101" pitchFamily="2" charset="-122"/>
                        <a:ea typeface="宋体" panose="02010600030101010101" pitchFamily="2" charset="-122"/>
                      </a:endParaRPr>
                    </a:p>
                  </a:txBody>
                  <a:tcPr anchor="ctr"/>
                </a:tc>
                <a:tc>
                  <a:txBody>
                    <a:bodyPr/>
                    <a:lstStyle/>
                    <a:p>
                      <a:pPr algn="ctr">
                        <a:lnSpc>
                          <a:spcPct val="150000"/>
                        </a:lnSpc>
                      </a:pPr>
                      <a:r>
                        <a:rPr lang="zh-CN" altLang="en-US" sz="2400" b="1" dirty="0" smtClean="0">
                          <a:latin typeface="宋体" panose="02010600030101010101" pitchFamily="2" charset="-122"/>
                          <a:ea typeface="宋体" panose="02010600030101010101" pitchFamily="2" charset="-122"/>
                        </a:rPr>
                        <a:t>欠氧 </a:t>
                      </a:r>
                      <a:r>
                        <a:rPr lang="en-US" altLang="zh-CN" sz="2400" b="1" dirty="0" smtClean="0">
                          <a:latin typeface="宋体" panose="02010600030101010101" pitchFamily="2" charset="-122"/>
                          <a:ea typeface="宋体" panose="02010600030101010101" pitchFamily="2" charset="-122"/>
                        </a:rPr>
                        <a:t>19.5%</a:t>
                      </a:r>
                      <a:endParaRPr lang="zh-CN" altLang="en-US" sz="2400" b="1" dirty="0">
                        <a:latin typeface="宋体" panose="02010600030101010101" pitchFamily="2" charset="-122"/>
                        <a:ea typeface="宋体" panose="02010600030101010101" pitchFamily="2" charset="-122"/>
                      </a:endParaRPr>
                    </a:p>
                  </a:txBody>
                  <a:tcPr anchor="ctr"/>
                </a:tc>
                <a:tc>
                  <a:txBody>
                    <a:bodyPr/>
                    <a:lstStyle/>
                    <a:p>
                      <a:pPr algn="ctr">
                        <a:lnSpc>
                          <a:spcPct val="150000"/>
                        </a:lnSpc>
                      </a:pPr>
                      <a:r>
                        <a:rPr lang="zh-CN" altLang="en-US" sz="2400" b="1" dirty="0" smtClean="0">
                          <a:latin typeface="宋体" panose="02010600030101010101" pitchFamily="2" charset="-122"/>
                          <a:ea typeface="宋体" panose="02010600030101010101" pitchFamily="2" charset="-122"/>
                        </a:rPr>
                        <a:t>过氧 </a:t>
                      </a:r>
                      <a:r>
                        <a:rPr lang="en-US" altLang="zh-CN" sz="2400" b="1" dirty="0" smtClean="0">
                          <a:latin typeface="宋体" panose="02010600030101010101" pitchFamily="2" charset="-122"/>
                          <a:ea typeface="宋体" panose="02010600030101010101" pitchFamily="2" charset="-122"/>
                        </a:rPr>
                        <a:t>23.5%</a:t>
                      </a:r>
                      <a:endParaRPr lang="zh-CN" altLang="en-US" sz="2400" b="1" dirty="0">
                        <a:latin typeface="宋体" panose="02010600030101010101" pitchFamily="2" charset="-122"/>
                        <a:ea typeface="宋体" panose="02010600030101010101" pitchFamily="2" charset="-122"/>
                      </a:endParaRPr>
                    </a:p>
                  </a:txBody>
                  <a:tcPr anchor="ct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ph type="title"/>
          </p:nvPr>
        </p:nvSpPr>
        <p:spPr>
          <a:xfrm>
            <a:off x="0" y="0"/>
            <a:ext cx="12192000" cy="840509"/>
          </a:xfrm>
          <a:solidFill>
            <a:schemeClr val="tx2">
              <a:lumMod val="40000"/>
              <a:lumOff val="60000"/>
            </a:schemeClr>
          </a:solidFill>
        </p:spPr>
        <p:txBody>
          <a:bodyPr/>
          <a:lstStyle/>
          <a:p>
            <a:pPr algn="ctr"/>
            <a:r>
              <a:rPr lang="zh-CN" altLang="en-US" sz="3600" dirty="0">
                <a:solidFill>
                  <a:srgbClr val="FF0000"/>
                </a:solidFill>
                <a:latin typeface="黑体" panose="02010609060101010101" pitchFamily="49" charset="-122"/>
                <a:ea typeface="黑体" panose="02010609060101010101" pitchFamily="49" charset="-122"/>
              </a:rPr>
              <a:t>三、现 场 要 点</a:t>
            </a:r>
          </a:p>
        </p:txBody>
      </p:sp>
      <p:sp>
        <p:nvSpPr>
          <p:cNvPr id="2" name="内容占位符 1"/>
          <p:cNvSpPr>
            <a:spLocks noGrp="1"/>
          </p:cNvSpPr>
          <p:nvPr>
            <p:ph idx="1"/>
          </p:nvPr>
        </p:nvSpPr>
        <p:spPr>
          <a:xfrm>
            <a:off x="310718" y="756171"/>
            <a:ext cx="11274641" cy="748594"/>
          </a:xfrm>
        </p:spPr>
        <p:txBody>
          <a:bodyPr>
            <a:normAutofit/>
          </a:bodyPr>
          <a:lstStyle/>
          <a:p>
            <a:pPr marL="0" indent="0" fontAlgn="auto">
              <a:lnSpc>
                <a:spcPct val="150000"/>
              </a:lnSpc>
              <a:spcBef>
                <a:spcPts val="600"/>
              </a:spcBef>
              <a:buNone/>
            </a:pPr>
            <a:r>
              <a:rPr lang="zh-CN" altLang="en-US" b="1" dirty="0" smtClean="0">
                <a:solidFill>
                  <a:srgbClr val="FF0000"/>
                </a:solidFill>
                <a:latin typeface="黑体" panose="02010609060101010101" pitchFamily="49" charset="-122"/>
                <a:ea typeface="黑体" panose="02010609060101010101" pitchFamily="49" charset="-122"/>
                <a:cs typeface="黑体" panose="02010609060101010101" pitchFamily="49" charset="-122"/>
              </a:rPr>
              <a:t>（九）</a:t>
            </a:r>
            <a:r>
              <a:rPr lang="zh-CN" altLang="en-US" b="1" dirty="0" smtClean="0">
                <a:solidFill>
                  <a:srgbClr val="FF0000"/>
                </a:solidFill>
                <a:latin typeface="黑体" panose="02010609060101010101" pitchFamily="49" charset="-122"/>
                <a:ea typeface="黑体" panose="02010609060101010101" pitchFamily="49" charset="-122"/>
              </a:rPr>
              <a:t>建构筑物</a:t>
            </a:r>
            <a:endParaRPr lang="en-US" altLang="zh-CN" b="1" dirty="0" smtClean="0">
              <a:solidFill>
                <a:srgbClr val="FF0000"/>
              </a:solidFill>
              <a:latin typeface="黑体" panose="02010609060101010101" pitchFamily="49" charset="-122"/>
              <a:ea typeface="黑体" panose="02010609060101010101" pitchFamily="49" charset="-122"/>
            </a:endParaRPr>
          </a:p>
        </p:txBody>
      </p:sp>
      <p:sp>
        <p:nvSpPr>
          <p:cNvPr id="4" name="文本框 3"/>
          <p:cNvSpPr txBox="1"/>
          <p:nvPr/>
        </p:nvSpPr>
        <p:spPr>
          <a:xfrm>
            <a:off x="816746" y="1420427"/>
            <a:ext cx="11283518" cy="5170646"/>
          </a:xfrm>
          <a:prstGeom prst="rect">
            <a:avLst/>
          </a:prstGeom>
          <a:noFill/>
        </p:spPr>
        <p:txBody>
          <a:bodyPr wrap="square" rtlCol="0">
            <a:spAutoFit/>
          </a:bodyPr>
          <a:lstStyle/>
          <a:p>
            <a:pPr marL="342900" indent="-342900">
              <a:lnSpc>
                <a:spcPct val="150000"/>
              </a:lnSpc>
              <a:buFont typeface="Wingdings" panose="05000000000000000000" pitchFamily="2" charset="2"/>
              <a:buChar char="u"/>
            </a:pPr>
            <a:r>
              <a:rPr lang="zh-CN" altLang="en-US" sz="2400" b="1" dirty="0" smtClean="0">
                <a:solidFill>
                  <a:srgbClr val="FF0000"/>
                </a:solidFill>
                <a:latin typeface="宋体" panose="02010600030101010101" pitchFamily="2" charset="-122"/>
                <a:ea typeface="宋体" panose="02010600030101010101" pitchFamily="2" charset="-122"/>
              </a:rPr>
              <a:t>有限空间</a:t>
            </a:r>
            <a:endParaRPr lang="en-US" altLang="zh-CN" sz="2400" b="1" dirty="0" smtClean="0">
              <a:solidFill>
                <a:srgbClr val="FF0000"/>
              </a:solidFill>
              <a:latin typeface="宋体" panose="02010600030101010101" pitchFamily="2" charset="-122"/>
              <a:ea typeface="宋体" panose="02010600030101010101" pitchFamily="2" charset="-122"/>
            </a:endParaRPr>
          </a:p>
          <a:p>
            <a:pPr marL="342900" indent="-342900">
              <a:lnSpc>
                <a:spcPct val="150000"/>
              </a:lnSpc>
              <a:buFont typeface="Wingdings" panose="05000000000000000000" pitchFamily="2" charset="2"/>
              <a:buChar char="u"/>
            </a:pPr>
            <a:r>
              <a:rPr lang="zh-CN" altLang="en-US" sz="2400" b="1" dirty="0" smtClean="0">
                <a:solidFill>
                  <a:srgbClr val="FF0000"/>
                </a:solidFill>
                <a:latin typeface="宋体" panose="02010600030101010101" pitchFamily="2" charset="-122"/>
                <a:ea typeface="宋体" panose="02010600030101010101" pitchFamily="2" charset="-122"/>
              </a:rPr>
              <a:t>封闭还是敝开结构</a:t>
            </a:r>
            <a:endParaRPr lang="en-US" altLang="zh-CN" sz="2400" b="1" dirty="0" smtClean="0">
              <a:solidFill>
                <a:srgbClr val="FF0000"/>
              </a:solidFill>
              <a:latin typeface="宋体" panose="02010600030101010101" pitchFamily="2" charset="-122"/>
              <a:ea typeface="宋体" panose="02010600030101010101" pitchFamily="2" charset="-122"/>
            </a:endParaRPr>
          </a:p>
          <a:p>
            <a:pPr>
              <a:lnSpc>
                <a:spcPct val="150000"/>
              </a:lnSpc>
            </a:pPr>
            <a:r>
              <a:rPr lang="zh-CN" altLang="en-US" sz="2400" b="1" dirty="0" smtClean="0">
                <a:solidFill>
                  <a:srgbClr val="FF0000"/>
                </a:solidFill>
                <a:latin typeface="宋体" panose="02010600030101010101" pitchFamily="2" charset="-122"/>
                <a:ea typeface="宋体" panose="02010600030101010101" pitchFamily="2" charset="-122"/>
              </a:rPr>
              <a:t>   </a:t>
            </a:r>
            <a:r>
              <a:rPr lang="zh-CN" altLang="en-US" sz="2400" b="1" dirty="0" smtClean="0">
                <a:latin typeface="宋体" panose="02010600030101010101" pitchFamily="2" charset="-122"/>
                <a:ea typeface="宋体" panose="02010600030101010101" pitchFamily="2" charset="-122"/>
              </a:rPr>
              <a:t>充装站</a:t>
            </a:r>
            <a:endParaRPr lang="en-US" altLang="zh-CN" sz="2400" b="1" dirty="0" smtClean="0">
              <a:latin typeface="宋体" panose="02010600030101010101" pitchFamily="2" charset="-122"/>
              <a:ea typeface="宋体" panose="02010600030101010101" pitchFamily="2" charset="-122"/>
            </a:endParaRPr>
          </a:p>
          <a:p>
            <a:pPr marL="539750" indent="539750">
              <a:lnSpc>
                <a:spcPct val="150000"/>
              </a:lnSpc>
              <a:buFont typeface="Arial" panose="020B0604020202020204" pitchFamily="34" charset="0"/>
              <a:buChar char="•"/>
            </a:pPr>
            <a:r>
              <a:rPr lang="zh-CN" altLang="en-US" sz="2000" b="1" dirty="0" smtClean="0">
                <a:latin typeface="宋体" panose="02010600030101010101" pitchFamily="2" charset="-122"/>
                <a:ea typeface="宋体" panose="02010600030101010101" pitchFamily="2" charset="-122"/>
              </a:rPr>
              <a:t>密度</a:t>
            </a:r>
            <a:r>
              <a:rPr lang="zh-CN" altLang="en-US" sz="2000" b="1" dirty="0">
                <a:latin typeface="宋体" panose="02010600030101010101" pitchFamily="2" charset="-122"/>
                <a:ea typeface="宋体" panose="02010600030101010101" pitchFamily="2" charset="-122"/>
              </a:rPr>
              <a:t>等于或大于空气的可燃气</a:t>
            </a:r>
            <a:r>
              <a:rPr lang="zh-CN" altLang="en-US" sz="2000" b="1" dirty="0" smtClean="0">
                <a:latin typeface="宋体" panose="02010600030101010101" pitchFamily="2" charset="-122"/>
                <a:ea typeface="宋体" panose="02010600030101010101" pitchFamily="2" charset="-122"/>
              </a:rPr>
              <a:t>体厂房</a:t>
            </a:r>
            <a:r>
              <a:rPr lang="zh-CN" altLang="en-US" sz="2000" b="1" dirty="0">
                <a:latin typeface="宋体" panose="02010600030101010101" pitchFamily="2" charset="-122"/>
                <a:ea typeface="宋体" panose="02010600030101010101" pitchFamily="2" charset="-122"/>
              </a:rPr>
              <a:t>、库房</a:t>
            </a:r>
            <a:r>
              <a:rPr lang="zh-CN" altLang="en-US" sz="2000" b="1" dirty="0" smtClean="0">
                <a:latin typeface="宋体" panose="02010600030101010101" pitchFamily="2" charset="-122"/>
                <a:ea typeface="宋体" panose="02010600030101010101" pitchFamily="2" charset="-122"/>
              </a:rPr>
              <a:t>内采用</a:t>
            </a:r>
            <a:r>
              <a:rPr lang="zh-CN" altLang="en-US" sz="2000" b="1" dirty="0">
                <a:latin typeface="宋体" panose="02010600030101010101" pitchFamily="2" charset="-122"/>
                <a:ea typeface="宋体" panose="02010600030101010101" pitchFamily="2" charset="-122"/>
              </a:rPr>
              <a:t>不产生火花</a:t>
            </a:r>
            <a:r>
              <a:rPr lang="zh-CN" altLang="en-US" sz="2000" b="1" dirty="0" smtClean="0">
                <a:solidFill>
                  <a:srgbClr val="FF0000"/>
                </a:solidFill>
                <a:latin typeface="宋体" panose="02010600030101010101" pitchFamily="2" charset="-122"/>
                <a:ea typeface="宋体" panose="02010600030101010101" pitchFamily="2" charset="-122"/>
              </a:rPr>
              <a:t>地面</a:t>
            </a:r>
            <a:r>
              <a:rPr lang="zh-CN" altLang="en-US" sz="2000" b="1" dirty="0" smtClean="0">
                <a:latin typeface="宋体" panose="02010600030101010101" pitchFamily="2" charset="-122"/>
                <a:ea typeface="宋体" panose="02010600030101010101" pitchFamily="2" charset="-122"/>
              </a:rPr>
              <a:t>。</a:t>
            </a:r>
            <a:endParaRPr lang="en-US" altLang="zh-CN" sz="2000" b="1" dirty="0" smtClean="0">
              <a:latin typeface="宋体" panose="02010600030101010101" pitchFamily="2" charset="-122"/>
              <a:ea typeface="宋体" panose="02010600030101010101" pitchFamily="2" charset="-122"/>
            </a:endParaRPr>
          </a:p>
          <a:p>
            <a:pPr marL="539750" indent="539750">
              <a:lnSpc>
                <a:spcPct val="150000"/>
              </a:lnSpc>
              <a:buFont typeface="Arial" panose="020B0604020202020204" pitchFamily="34" charset="0"/>
              <a:buChar char="•"/>
            </a:pPr>
            <a:r>
              <a:rPr lang="zh-CN" altLang="en-US" sz="2000" b="1" dirty="0" smtClean="0">
                <a:latin typeface="宋体" panose="02010600030101010101" pitchFamily="2" charset="-122"/>
                <a:ea typeface="宋体" panose="02010600030101010101" pitchFamily="2" charset="-122"/>
              </a:rPr>
              <a:t>地面不得</a:t>
            </a:r>
            <a:r>
              <a:rPr lang="zh-CN" altLang="en-US" sz="2000" b="1" dirty="0">
                <a:latin typeface="宋体" panose="02010600030101010101" pitchFamily="2" charset="-122"/>
                <a:ea typeface="宋体" panose="02010600030101010101" pitchFamily="2" charset="-122"/>
              </a:rPr>
              <a:t>设</a:t>
            </a:r>
            <a:r>
              <a:rPr lang="zh-CN" altLang="en-US" sz="2000" b="1" dirty="0">
                <a:solidFill>
                  <a:srgbClr val="FF0000"/>
                </a:solidFill>
                <a:latin typeface="宋体" panose="02010600030101010101" pitchFamily="2" charset="-122"/>
                <a:ea typeface="宋体" panose="02010600030101010101" pitchFamily="2" charset="-122"/>
              </a:rPr>
              <a:t>地沟</a:t>
            </a:r>
            <a:r>
              <a:rPr lang="zh-CN" altLang="en-US" sz="2000" b="1" dirty="0">
                <a:latin typeface="宋体" panose="02010600030101010101" pitchFamily="2" charset="-122"/>
                <a:ea typeface="宋体" panose="02010600030101010101" pitchFamily="2" charset="-122"/>
              </a:rPr>
              <a:t>，如必须设置时</a:t>
            </a:r>
            <a:r>
              <a:rPr lang="zh-CN" altLang="en-US" sz="2000" b="1" dirty="0" smtClean="0">
                <a:latin typeface="宋体" panose="02010600030101010101" pitchFamily="2" charset="-122"/>
                <a:ea typeface="宋体" panose="02010600030101010101" pitchFamily="2" charset="-122"/>
              </a:rPr>
              <a:t>，填砂充实</a:t>
            </a:r>
            <a:r>
              <a:rPr lang="zh-CN" altLang="en-US" sz="2000" b="1" dirty="0">
                <a:latin typeface="宋体" panose="02010600030101010101" pitchFamily="2" charset="-122"/>
                <a:ea typeface="宋体" panose="02010600030101010101" pitchFamily="2" charset="-122"/>
              </a:rPr>
              <a:t>并加盖板，</a:t>
            </a:r>
            <a:r>
              <a:rPr lang="zh-CN" altLang="en-US" sz="2000" b="1" dirty="0" smtClean="0">
                <a:latin typeface="宋体" panose="02010600030101010101" pitchFamily="2" charset="-122"/>
                <a:ea typeface="宋体" panose="02010600030101010101" pitchFamily="2" charset="-122"/>
              </a:rPr>
              <a:t>或强制通风。</a:t>
            </a:r>
            <a:endParaRPr lang="en-US" altLang="zh-CN" sz="2000" b="1" dirty="0" smtClean="0">
              <a:latin typeface="宋体" panose="02010600030101010101" pitchFamily="2" charset="-122"/>
              <a:ea typeface="宋体" panose="02010600030101010101" pitchFamily="2" charset="-122"/>
            </a:endParaRPr>
          </a:p>
          <a:p>
            <a:pPr marL="539750" indent="539750">
              <a:lnSpc>
                <a:spcPct val="150000"/>
              </a:lnSpc>
              <a:buFont typeface="Arial" panose="020B0604020202020204" pitchFamily="34" charset="0"/>
              <a:buChar char="•"/>
            </a:pPr>
            <a:r>
              <a:rPr lang="zh-CN" altLang="en-US" sz="2000" b="1" dirty="0" smtClean="0">
                <a:latin typeface="宋体" panose="02010600030101010101" pitchFamily="2" charset="-122"/>
                <a:ea typeface="宋体" panose="02010600030101010101" pitchFamily="2" charset="-122"/>
              </a:rPr>
              <a:t>钢架结构防火保护。</a:t>
            </a:r>
            <a:endParaRPr lang="en-US" altLang="zh-CN" sz="2000" b="1" dirty="0" smtClean="0">
              <a:latin typeface="宋体" panose="02010600030101010101" pitchFamily="2" charset="-122"/>
              <a:ea typeface="宋体" panose="02010600030101010101" pitchFamily="2" charset="-122"/>
            </a:endParaRPr>
          </a:p>
          <a:p>
            <a:pPr marL="539750" indent="539750">
              <a:lnSpc>
                <a:spcPct val="150000"/>
              </a:lnSpc>
              <a:buFont typeface="Arial" panose="020B0604020202020204" pitchFamily="34" charset="0"/>
              <a:buChar char="•"/>
            </a:pPr>
            <a:r>
              <a:rPr lang="zh-CN" altLang="en-US" sz="2000" b="1" dirty="0" smtClean="0">
                <a:latin typeface="宋体" panose="02010600030101010101" pitchFamily="2" charset="-122"/>
                <a:ea typeface="宋体" panose="02010600030101010101" pitchFamily="2" charset="-122"/>
              </a:rPr>
              <a:t>采用</a:t>
            </a:r>
            <a:r>
              <a:rPr lang="zh-CN" altLang="en-US" sz="2000" b="1" dirty="0">
                <a:solidFill>
                  <a:srgbClr val="FF0000"/>
                </a:solidFill>
                <a:latin typeface="宋体" panose="02010600030101010101" pitchFamily="2" charset="-122"/>
                <a:ea typeface="宋体" panose="02010600030101010101" pitchFamily="2" charset="-122"/>
              </a:rPr>
              <a:t>敞开</a:t>
            </a:r>
            <a:r>
              <a:rPr lang="zh-CN" altLang="en-US" sz="2000" b="1" dirty="0">
                <a:latin typeface="宋体" panose="02010600030101010101" pitchFamily="2" charset="-122"/>
                <a:ea typeface="宋体" panose="02010600030101010101" pitchFamily="2" charset="-122"/>
              </a:rPr>
              <a:t>式建筑，门、</a:t>
            </a:r>
            <a:r>
              <a:rPr lang="zh-CN" altLang="en-US" sz="2000" b="1" dirty="0" smtClean="0">
                <a:latin typeface="宋体" panose="02010600030101010101" pitchFamily="2" charset="-122"/>
                <a:ea typeface="宋体" panose="02010600030101010101" pitchFamily="2" charset="-122"/>
              </a:rPr>
              <a:t>窗向</a:t>
            </a:r>
            <a:r>
              <a:rPr lang="zh-CN" altLang="en-US" sz="2000" b="1" dirty="0">
                <a:latin typeface="宋体" panose="02010600030101010101" pitchFamily="2" charset="-122"/>
                <a:ea typeface="宋体" panose="02010600030101010101" pitchFamily="2" charset="-122"/>
              </a:rPr>
              <a:t>外</a:t>
            </a:r>
            <a:r>
              <a:rPr lang="zh-CN" altLang="en-US" sz="2000" b="1" dirty="0" smtClean="0">
                <a:latin typeface="宋体" panose="02010600030101010101" pitchFamily="2" charset="-122"/>
                <a:ea typeface="宋体" panose="02010600030101010101" pitchFamily="2" charset="-122"/>
              </a:rPr>
              <a:t>开启，有安全出口</a:t>
            </a:r>
            <a:r>
              <a:rPr lang="zh-CN" altLang="en-US" sz="2000" b="1" dirty="0">
                <a:latin typeface="宋体" panose="02010600030101010101" pitchFamily="2" charset="-122"/>
                <a:ea typeface="宋体" panose="02010600030101010101" pitchFamily="2" charset="-122"/>
              </a:rPr>
              <a:t>。</a:t>
            </a:r>
            <a:r>
              <a:rPr lang="zh-CN" altLang="en-US" sz="2000" b="1" dirty="0" smtClean="0">
                <a:latin typeface="宋体" panose="02010600030101010101" pitchFamily="2" charset="-122"/>
                <a:ea typeface="宋体" panose="02010600030101010101" pitchFamily="2" charset="-122"/>
              </a:rPr>
              <a:t>顶棚平整避免死角。</a:t>
            </a:r>
            <a:endParaRPr lang="en-US" altLang="zh-CN" sz="2000" b="1" dirty="0" smtClean="0">
              <a:latin typeface="宋体" panose="02010600030101010101" pitchFamily="2" charset="-122"/>
              <a:ea typeface="宋体" panose="02010600030101010101" pitchFamily="2" charset="-122"/>
            </a:endParaRPr>
          </a:p>
          <a:p>
            <a:pPr marL="539750" indent="539750">
              <a:lnSpc>
                <a:spcPct val="150000"/>
              </a:lnSpc>
              <a:buFont typeface="Arial" panose="020B0604020202020204" pitchFamily="34" charset="0"/>
              <a:buChar char="•"/>
            </a:pPr>
            <a:r>
              <a:rPr lang="zh-CN" altLang="en-US" sz="2000" b="1" dirty="0" smtClean="0">
                <a:latin typeface="宋体" panose="02010600030101010101" pitchFamily="2" charset="-122"/>
                <a:ea typeface="宋体" panose="02010600030101010101" pitchFamily="2" charset="-122"/>
              </a:rPr>
              <a:t>有</a:t>
            </a:r>
            <a:r>
              <a:rPr lang="zh-CN" altLang="en-US" sz="2000" b="1" dirty="0" smtClean="0">
                <a:solidFill>
                  <a:srgbClr val="FF0000"/>
                </a:solidFill>
                <a:latin typeface="宋体" panose="02010600030101010101" pitchFamily="2" charset="-122"/>
                <a:ea typeface="宋体" panose="02010600030101010101" pitchFamily="2" charset="-122"/>
              </a:rPr>
              <a:t>泄</a:t>
            </a:r>
            <a:r>
              <a:rPr lang="zh-CN" altLang="en-US" sz="2000" b="1" dirty="0">
                <a:solidFill>
                  <a:srgbClr val="FF0000"/>
                </a:solidFill>
                <a:latin typeface="宋体" panose="02010600030101010101" pitchFamily="2" charset="-122"/>
                <a:ea typeface="宋体" panose="02010600030101010101" pitchFamily="2" charset="-122"/>
              </a:rPr>
              <a:t>压</a:t>
            </a:r>
            <a:r>
              <a:rPr lang="zh-CN" altLang="en-US" sz="2000" b="1" dirty="0" smtClean="0">
                <a:latin typeface="宋体" panose="02010600030101010101" pitchFamily="2" charset="-122"/>
                <a:ea typeface="宋体" panose="02010600030101010101" pitchFamily="2" charset="-122"/>
              </a:rPr>
              <a:t>设施。</a:t>
            </a:r>
            <a:endParaRPr lang="en-US" altLang="zh-CN" sz="2000" b="1" dirty="0">
              <a:latin typeface="宋体" panose="02010600030101010101" pitchFamily="2" charset="-122"/>
              <a:ea typeface="宋体" panose="02010600030101010101" pitchFamily="2" charset="-122"/>
            </a:endParaRPr>
          </a:p>
          <a:p>
            <a:pPr marL="539750">
              <a:lnSpc>
                <a:spcPct val="150000"/>
              </a:lnSpc>
            </a:pPr>
            <a:r>
              <a:rPr lang="zh-CN" altLang="en-US" sz="2400" b="1" dirty="0">
                <a:latin typeface="宋体" panose="02010600030101010101" pitchFamily="2" charset="-122"/>
                <a:ea typeface="宋体" panose="02010600030101010101" pitchFamily="2" charset="-122"/>
              </a:rPr>
              <a:t>锅炉房</a:t>
            </a:r>
            <a:endParaRPr lang="en-US" altLang="zh-CN" sz="2400" b="1" dirty="0">
              <a:latin typeface="宋体" panose="02010600030101010101" pitchFamily="2" charset="-122"/>
              <a:ea typeface="宋体" panose="02010600030101010101" pitchFamily="2" charset="-122"/>
            </a:endParaRPr>
          </a:p>
          <a:p>
            <a:pPr marL="539750" indent="539750">
              <a:lnSpc>
                <a:spcPct val="150000"/>
              </a:lnSpc>
              <a:buFont typeface="Arial" panose="020B0604020202020204" pitchFamily="34" charset="0"/>
              <a:buChar char="•"/>
            </a:pPr>
            <a:r>
              <a:rPr lang="zh-CN" altLang="en-US" sz="2000" b="1" dirty="0" smtClean="0">
                <a:latin typeface="宋体" panose="02010600030101010101" pitchFamily="2" charset="-122"/>
                <a:ea typeface="宋体" panose="02010600030101010101" pitchFamily="2" charset="-122"/>
              </a:rPr>
              <a:t>燃</a:t>
            </a:r>
            <a:r>
              <a:rPr lang="en-US" altLang="zh-CN" sz="2000" b="1" dirty="0" smtClean="0">
                <a:latin typeface="宋体" panose="02010600030101010101" pitchFamily="2" charset="-122"/>
                <a:ea typeface="宋体" panose="02010600030101010101" pitchFamily="2" charset="-122"/>
              </a:rPr>
              <a:t>LPG</a:t>
            </a:r>
            <a:r>
              <a:rPr lang="zh-CN" altLang="en-US" sz="2000" b="1" dirty="0" smtClean="0">
                <a:latin typeface="宋体" panose="02010600030101010101" pitchFamily="2" charset="-122"/>
                <a:ea typeface="宋体" panose="02010600030101010101" pitchFamily="2" charset="-122"/>
              </a:rPr>
              <a:t>锅炉间和</a:t>
            </a:r>
            <a:r>
              <a:rPr lang="en-US" altLang="zh-CN" sz="2000" b="1" dirty="0" smtClean="0">
                <a:latin typeface="宋体" panose="02010600030101010101" pitchFamily="2" charset="-122"/>
                <a:ea typeface="宋体" panose="02010600030101010101" pitchFamily="2" charset="-122"/>
              </a:rPr>
              <a:t>LPG</a:t>
            </a:r>
            <a:r>
              <a:rPr lang="zh-CN" altLang="en-US" sz="2000" b="1" dirty="0" smtClean="0">
                <a:latin typeface="宋体" panose="02010600030101010101" pitchFamily="2" charset="-122"/>
                <a:ea typeface="宋体" panose="02010600030101010101" pitchFamily="2" charset="-122"/>
              </a:rPr>
              <a:t>管道穿越</a:t>
            </a:r>
            <a:r>
              <a:rPr lang="zh-CN" altLang="en-US" sz="2000" b="1" dirty="0">
                <a:latin typeface="宋体" panose="02010600030101010101" pitchFamily="2" charset="-122"/>
                <a:ea typeface="宋体" panose="02010600030101010101" pitchFamily="2" charset="-122"/>
              </a:rPr>
              <a:t>的</a:t>
            </a:r>
            <a:r>
              <a:rPr lang="zh-CN" altLang="en-US" sz="2000" b="1" dirty="0" smtClean="0">
                <a:latin typeface="宋体" panose="02010600030101010101" pitchFamily="2" charset="-122"/>
                <a:ea typeface="宋体" panose="02010600030101010101" pitchFamily="2" charset="-122"/>
              </a:rPr>
              <a:t>室内地面，</a:t>
            </a:r>
            <a:r>
              <a:rPr lang="zh-CN" altLang="en-US" sz="2000" b="1" dirty="0">
                <a:latin typeface="宋体" panose="02010600030101010101" pitchFamily="2" charset="-122"/>
                <a:ea typeface="宋体" panose="02010600030101010101" pitchFamily="2" charset="-122"/>
              </a:rPr>
              <a:t>严禁</a:t>
            </a:r>
            <a:r>
              <a:rPr lang="zh-CN" altLang="en-US" sz="2000" b="1" dirty="0" smtClean="0">
                <a:latin typeface="宋体" panose="02010600030101010101" pitchFamily="2" charset="-122"/>
                <a:ea typeface="宋体" panose="02010600030101010101" pitchFamily="2" charset="-122"/>
              </a:rPr>
              <a:t>设通向</a:t>
            </a:r>
            <a:r>
              <a:rPr lang="zh-CN" altLang="en-US" sz="2000" b="1" dirty="0">
                <a:latin typeface="宋体" panose="02010600030101010101" pitchFamily="2" charset="-122"/>
                <a:ea typeface="宋体" panose="02010600030101010101" pitchFamily="2" charset="-122"/>
              </a:rPr>
              <a:t>室外的管沟</a:t>
            </a:r>
            <a:r>
              <a:rPr lang="en-US" altLang="zh-CN" sz="2000" b="1" dirty="0">
                <a:latin typeface="宋体" panose="02010600030101010101" pitchFamily="2" charset="-122"/>
                <a:ea typeface="宋体" panose="02010600030101010101" pitchFamily="2" charset="-122"/>
              </a:rPr>
              <a:t>(</a:t>
            </a:r>
            <a:r>
              <a:rPr lang="zh-CN" altLang="en-US" sz="2000" b="1" dirty="0">
                <a:latin typeface="宋体" panose="02010600030101010101" pitchFamily="2" charset="-122"/>
                <a:ea typeface="宋体" panose="02010600030101010101" pitchFamily="2" charset="-122"/>
              </a:rPr>
              <a:t>井</a:t>
            </a:r>
            <a:r>
              <a:rPr lang="en-US" altLang="zh-CN" sz="2000" b="1" dirty="0" smtClean="0">
                <a:latin typeface="宋体" panose="02010600030101010101" pitchFamily="2" charset="-122"/>
                <a:ea typeface="宋体" panose="02010600030101010101" pitchFamily="2" charset="-122"/>
              </a:rPr>
              <a:t>)</a:t>
            </a:r>
            <a:r>
              <a:rPr lang="zh-CN" altLang="en-US" sz="2000" b="1" dirty="0" smtClean="0">
                <a:latin typeface="宋体" panose="02010600030101010101" pitchFamily="2" charset="-122"/>
                <a:ea typeface="宋体" panose="02010600030101010101" pitchFamily="2" charset="-122"/>
              </a:rPr>
              <a:t>、地道等。</a:t>
            </a:r>
            <a:endParaRPr lang="en-US" altLang="zh-CN" sz="2000" b="1" dirty="0" smtClean="0">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5"/>
          <p:cNvSpPr txBox="1">
            <a:spLocks noGrp="1"/>
          </p:cNvSpPr>
          <p:nvPr>
            <p:ph type="sldNum" sz="quarter" idx="11"/>
          </p:nvPr>
        </p:nvSpPr>
        <p:spPr/>
        <p:txBody>
          <a:bodyPr/>
          <a:lstStyle/>
          <a:p>
            <a:pPr marL="0" indent="0" algn="ctr" eaLnBrk="1" hangingPunct="1">
              <a:spcBef>
                <a:spcPct val="0"/>
              </a:spcBef>
              <a:buClrTx/>
              <a:buFontTx/>
              <a:buNone/>
            </a:pPr>
            <a:fld id="{9A0DB2DC-4C9A-4742-B13C-FB6460FD3503}" type="slidenum">
              <a:rPr lang="en-US" altLang="en-US" sz="1200" dirty="0">
                <a:ea typeface="Gulim" pitchFamily="34" charset="-127"/>
              </a:rPr>
              <a:t>56</a:t>
            </a:fld>
            <a:endParaRPr lang="en-US" altLang="en-US" sz="1200" dirty="0">
              <a:ea typeface="Gulim" pitchFamily="34" charset="-127"/>
            </a:endParaRPr>
          </a:p>
        </p:txBody>
      </p:sp>
      <p:sp>
        <p:nvSpPr>
          <p:cNvPr id="113667" name="Rectangle 10"/>
          <p:cNvSpPr/>
          <p:nvPr/>
        </p:nvSpPr>
        <p:spPr>
          <a:xfrm>
            <a:off x="1524000" y="-184150"/>
            <a:ext cx="309880" cy="3683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marL="0" lvl="0" indent="0">
              <a:spcBef>
                <a:spcPct val="0"/>
              </a:spcBef>
              <a:buClrTx/>
              <a:buFontTx/>
              <a:buNone/>
            </a:pPr>
            <a:endParaRPr lang="zh-CN" altLang="en-US" sz="1800" b="0" dirty="0">
              <a:latin typeface="Times New Roman" panose="02020603050405020304" pitchFamily="18" charset="0"/>
              <a:ea typeface="楷体_GB2312" pitchFamily="49" charset="-122"/>
            </a:endParaRPr>
          </a:p>
        </p:txBody>
      </p:sp>
      <p:sp>
        <p:nvSpPr>
          <p:cNvPr id="113668" name="Rectangle 8"/>
          <p:cNvSpPr/>
          <p:nvPr/>
        </p:nvSpPr>
        <p:spPr>
          <a:xfrm>
            <a:off x="1524000" y="-184150"/>
            <a:ext cx="309880" cy="3683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marL="0" lvl="0" indent="0">
              <a:spcBef>
                <a:spcPct val="0"/>
              </a:spcBef>
              <a:buClrTx/>
              <a:buFontTx/>
              <a:buNone/>
            </a:pPr>
            <a:endParaRPr lang="zh-CN" altLang="en-US" sz="1800" b="0" dirty="0">
              <a:latin typeface="Times New Roman" panose="02020603050405020304" pitchFamily="18" charset="0"/>
              <a:ea typeface="楷体_GB2312" pitchFamily="49" charset="-122"/>
            </a:endParaRPr>
          </a:p>
        </p:txBody>
      </p:sp>
      <p:sp>
        <p:nvSpPr>
          <p:cNvPr id="113669" name="Rectangle 10"/>
          <p:cNvSpPr/>
          <p:nvPr/>
        </p:nvSpPr>
        <p:spPr>
          <a:xfrm>
            <a:off x="1524000" y="2497138"/>
            <a:ext cx="309880" cy="3683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marL="0" lvl="0" indent="0">
              <a:spcBef>
                <a:spcPct val="0"/>
              </a:spcBef>
              <a:buClrTx/>
              <a:buFontTx/>
              <a:buNone/>
            </a:pPr>
            <a:endParaRPr lang="zh-CN" altLang="en-US" sz="1800" b="0" dirty="0">
              <a:latin typeface="Times New Roman" panose="02020603050405020304" pitchFamily="18" charset="0"/>
              <a:ea typeface="楷体_GB2312" pitchFamily="49" charset="-122"/>
            </a:endParaRPr>
          </a:p>
        </p:txBody>
      </p:sp>
      <p:sp>
        <p:nvSpPr>
          <p:cNvPr id="113671" name="矩形 1"/>
          <p:cNvSpPr/>
          <p:nvPr/>
        </p:nvSpPr>
        <p:spPr>
          <a:xfrm>
            <a:off x="3421380" y="1620520"/>
            <a:ext cx="7395210" cy="31381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marL="0" lvl="0" indent="0">
              <a:lnSpc>
                <a:spcPct val="150000"/>
              </a:lnSpc>
              <a:spcBef>
                <a:spcPts val="600"/>
              </a:spcBef>
              <a:spcAft>
                <a:spcPts val="600"/>
              </a:spcAft>
              <a:buClrTx/>
              <a:buFontTx/>
              <a:buNone/>
            </a:pPr>
            <a:r>
              <a:rPr lang="zh-CN" altLang="en-US" dirty="0">
                <a:solidFill>
                  <a:srgbClr val="FF0000"/>
                </a:solidFill>
                <a:latin typeface="华文新魏" panose="02010800040101010101" charset="-122"/>
                <a:ea typeface="华文新魏" panose="02010800040101010101" charset="-122"/>
              </a:rPr>
              <a:t>有限空间作业</a:t>
            </a:r>
          </a:p>
          <a:p>
            <a:pPr marL="0" lvl="0" indent="0">
              <a:lnSpc>
                <a:spcPct val="150000"/>
              </a:lnSpc>
              <a:spcBef>
                <a:spcPts val="600"/>
              </a:spcBef>
              <a:spcAft>
                <a:spcPts val="600"/>
              </a:spcAft>
              <a:buClrTx/>
              <a:buFontTx/>
              <a:buNone/>
            </a:pPr>
            <a:r>
              <a:rPr lang="zh-CN" altLang="en-US" dirty="0">
                <a:gradFill>
                  <a:gsLst>
                    <a:gs pos="0">
                      <a:srgbClr val="012D86"/>
                    </a:gs>
                    <a:gs pos="100000">
                      <a:srgbClr val="0E2557"/>
                    </a:gs>
                  </a:gsLst>
                  <a:lin scaled="0"/>
                </a:gradFill>
                <a:latin typeface="华文新魏" panose="02010800040101010101" charset="-122"/>
                <a:ea typeface="华文新魏" panose="02010800040101010101" charset="-122"/>
              </a:rPr>
              <a:t>动火作业</a:t>
            </a:r>
          </a:p>
          <a:p>
            <a:pPr marL="0" lvl="0" indent="0">
              <a:lnSpc>
                <a:spcPct val="150000"/>
              </a:lnSpc>
              <a:spcBef>
                <a:spcPts val="600"/>
              </a:spcBef>
              <a:spcAft>
                <a:spcPts val="600"/>
              </a:spcAft>
              <a:buClrTx/>
              <a:buFontTx/>
              <a:buNone/>
            </a:pPr>
            <a:r>
              <a:rPr lang="zh-CN" altLang="en-US" dirty="0">
                <a:gradFill>
                  <a:gsLst>
                    <a:gs pos="0">
                      <a:srgbClr val="012D86"/>
                    </a:gs>
                    <a:gs pos="100000">
                      <a:srgbClr val="0E2557"/>
                    </a:gs>
                  </a:gsLst>
                  <a:lin scaled="0"/>
                </a:gradFill>
                <a:latin typeface="华文新魏" panose="02010800040101010101" charset="-122"/>
                <a:ea typeface="华文新魏" panose="02010800040101010101" charset="-122"/>
              </a:rPr>
              <a:t>临时用电</a:t>
            </a:r>
          </a:p>
          <a:p>
            <a:pPr marL="0" lvl="0" indent="0">
              <a:lnSpc>
                <a:spcPct val="150000"/>
              </a:lnSpc>
              <a:spcBef>
                <a:spcPts val="600"/>
              </a:spcBef>
              <a:spcAft>
                <a:spcPts val="600"/>
              </a:spcAft>
              <a:buClrTx/>
              <a:buFontTx/>
              <a:buNone/>
            </a:pPr>
            <a:r>
              <a:rPr lang="zh-CN" altLang="en-US" dirty="0">
                <a:gradFill>
                  <a:gsLst>
                    <a:gs pos="0">
                      <a:srgbClr val="012D86"/>
                    </a:gs>
                    <a:gs pos="100000">
                      <a:srgbClr val="0E2557"/>
                    </a:gs>
                  </a:gsLst>
                  <a:lin scaled="0"/>
                </a:gradFill>
                <a:latin typeface="华文新魏" panose="02010800040101010101" charset="-122"/>
                <a:ea typeface="华文新魏" panose="02010800040101010101" charset="-122"/>
              </a:rPr>
              <a:t>盲板抽堵作业</a:t>
            </a:r>
          </a:p>
        </p:txBody>
      </p:sp>
      <p:sp>
        <p:nvSpPr>
          <p:cNvPr id="5" name="标题 1"/>
          <p:cNvSpPr>
            <a:spLocks noGrp="1" noChangeArrowheads="1"/>
          </p:cNvSpPr>
          <p:nvPr>
            <p:ph type="title"/>
          </p:nvPr>
        </p:nvSpPr>
        <p:spPr>
          <a:xfrm>
            <a:off x="0" y="0"/>
            <a:ext cx="12254865" cy="943610"/>
          </a:xfrm>
          <a:solidFill>
            <a:schemeClr val="tx2">
              <a:lumMod val="40000"/>
              <a:lumOff val="60000"/>
            </a:schemeClr>
          </a:solidFill>
        </p:spPr>
        <p:txBody>
          <a:bodyPr/>
          <a:lstStyle/>
          <a:p>
            <a:pPr algn="ctr"/>
            <a:r>
              <a:rPr lang="zh-CN" altLang="en-US" sz="3600" dirty="0">
                <a:solidFill>
                  <a:srgbClr val="FF0000"/>
                </a:solidFill>
                <a:latin typeface="黑体" panose="02010609060101010101" pitchFamily="49" charset="-122"/>
                <a:ea typeface="黑体" panose="02010609060101010101" pitchFamily="49" charset="-122"/>
              </a:rPr>
              <a:t>四、非</a:t>
            </a:r>
            <a:r>
              <a:rPr lang="en-US" altLang="zh-CN" sz="3600" dirty="0">
                <a:solidFill>
                  <a:srgbClr val="FF0000"/>
                </a:solidFill>
                <a:latin typeface="黑体" panose="02010609060101010101" pitchFamily="49" charset="-122"/>
                <a:ea typeface="黑体" panose="02010609060101010101" pitchFamily="49" charset="-122"/>
              </a:rPr>
              <a:t> </a:t>
            </a:r>
            <a:r>
              <a:rPr lang="zh-CN" altLang="en-US" sz="3600" dirty="0">
                <a:solidFill>
                  <a:srgbClr val="FF0000"/>
                </a:solidFill>
                <a:latin typeface="黑体" panose="02010609060101010101" pitchFamily="49" charset="-122"/>
                <a:ea typeface="黑体" panose="02010609060101010101" pitchFamily="49" charset="-122"/>
              </a:rPr>
              <a:t>常</a:t>
            </a:r>
            <a:r>
              <a:rPr lang="en-US" altLang="zh-CN" sz="3600" dirty="0">
                <a:solidFill>
                  <a:srgbClr val="FF0000"/>
                </a:solidFill>
                <a:latin typeface="黑体" panose="02010609060101010101" pitchFamily="49" charset="-122"/>
                <a:ea typeface="黑体" panose="02010609060101010101" pitchFamily="49" charset="-122"/>
              </a:rPr>
              <a:t> </a:t>
            </a:r>
            <a:r>
              <a:rPr lang="zh-CN" altLang="en-US" sz="3600" dirty="0">
                <a:solidFill>
                  <a:srgbClr val="FF0000"/>
                </a:solidFill>
                <a:latin typeface="黑体" panose="02010609060101010101" pitchFamily="49" charset="-122"/>
                <a:ea typeface="黑体" panose="02010609060101010101" pitchFamily="49" charset="-122"/>
              </a:rPr>
              <a:t>规</a:t>
            </a:r>
            <a:r>
              <a:rPr lang="en-US" altLang="zh-CN" sz="3600" dirty="0">
                <a:solidFill>
                  <a:srgbClr val="FF0000"/>
                </a:solidFill>
                <a:latin typeface="黑体" panose="02010609060101010101" pitchFamily="49" charset="-122"/>
                <a:ea typeface="黑体" panose="02010609060101010101" pitchFamily="49" charset="-122"/>
              </a:rPr>
              <a:t> </a:t>
            </a:r>
            <a:r>
              <a:rPr lang="zh-CN" altLang="en-US" sz="3600" dirty="0">
                <a:solidFill>
                  <a:srgbClr val="FF0000"/>
                </a:solidFill>
                <a:latin typeface="黑体" panose="02010609060101010101" pitchFamily="49" charset="-122"/>
                <a:ea typeface="黑体" panose="02010609060101010101" pitchFamily="49" charset="-122"/>
              </a:rPr>
              <a:t>作</a:t>
            </a:r>
            <a:r>
              <a:rPr lang="en-US" altLang="zh-CN" sz="3600" dirty="0">
                <a:solidFill>
                  <a:srgbClr val="FF0000"/>
                </a:solidFill>
                <a:latin typeface="黑体" panose="02010609060101010101" pitchFamily="49" charset="-122"/>
                <a:ea typeface="黑体" panose="02010609060101010101" pitchFamily="49" charset="-122"/>
              </a:rPr>
              <a:t> </a:t>
            </a:r>
            <a:r>
              <a:rPr lang="zh-CN" altLang="en-US" sz="3600" dirty="0">
                <a:solidFill>
                  <a:srgbClr val="FF0000"/>
                </a:solidFill>
                <a:latin typeface="黑体" panose="02010609060101010101" pitchFamily="49" charset="-122"/>
                <a:ea typeface="黑体" panose="02010609060101010101" pitchFamily="49" charset="-122"/>
              </a:rPr>
              <a:t>业</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5"/>
          <p:cNvSpPr>
            <a:spLocks noGrp="1"/>
          </p:cNvSpPr>
          <p:nvPr>
            <p:ph type="sldNum" sz="quarter" idx="11"/>
          </p:nvPr>
        </p:nvSpPr>
        <p:spPr/>
        <p:txBody>
          <a:bodyPr wrap="square" lIns="91440" tIns="45720" rIns="91440" bIns="45720" anchor="t" anchorCtr="0"/>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楷体_GB2312" pitchFamily="49"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楷体_GB2312" pitchFamily="49"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楷体_GB2312" pitchFamily="49"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楷体_GB2312" pitchFamily="49"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楷体_GB2312" pitchFamily="49" charset="-122"/>
                <a:cs typeface="+mn-cs"/>
              </a:defRPr>
            </a:lvl5pPr>
          </a:lstStyle>
          <a:p>
            <a:pPr lvl="0" algn="ctr" eaLnBrk="1" hangingPunct="1">
              <a:buClrTx/>
              <a:buFontTx/>
            </a:pPr>
            <a:fld id="{9A0DB2DC-4C9A-4742-B13C-FB6460FD3503}" type="slidenum">
              <a:rPr lang="en-US" altLang="en-US" sz="1200" b="1" dirty="0">
                <a:latin typeface="Verdana" panose="020B0604030504040204" pitchFamily="34" charset="0"/>
                <a:ea typeface="Gulim" pitchFamily="34" charset="-127"/>
              </a:rPr>
              <a:t>57</a:t>
            </a:fld>
            <a:endParaRPr lang="en-US" altLang="en-US" sz="1200" b="1" dirty="0">
              <a:latin typeface="Verdana" panose="020B0604030504040204" pitchFamily="34" charset="0"/>
              <a:ea typeface="Gulim" pitchFamily="34" charset="-127"/>
            </a:endParaRPr>
          </a:p>
        </p:txBody>
      </p:sp>
      <p:sp>
        <p:nvSpPr>
          <p:cNvPr id="32770" name="Rectangle 4"/>
          <p:cNvSpPr/>
          <p:nvPr/>
        </p:nvSpPr>
        <p:spPr>
          <a:xfrm>
            <a:off x="1847850" y="188913"/>
            <a:ext cx="8424863" cy="536575"/>
          </a:xfrm>
          <a:prstGeom prst="rect">
            <a:avLst/>
          </a:prstGeom>
          <a:noFill/>
          <a:ln w="9525">
            <a:noFill/>
          </a:ln>
        </p:spPr>
        <p:txBody>
          <a:bodyPr anchor="ctr" anchorCtr="0"/>
          <a:lstStyle/>
          <a:p>
            <a:pPr algn="ctr" eaLnBrk="0" hangingPunct="0">
              <a:buClrTx/>
              <a:buFontTx/>
            </a:pPr>
            <a:r>
              <a:rPr lang="zh-CN" altLang="en-US" sz="3600" b="1" dirty="0" smtClean="0">
                <a:solidFill>
                  <a:srgbClr val="C00000"/>
                </a:solidFill>
                <a:latin typeface="黑体" panose="02010609060101010101" pitchFamily="49" charset="-122"/>
                <a:ea typeface="黑体" panose="02010609060101010101" pitchFamily="49" charset="-122"/>
              </a:rPr>
              <a:t>有</a:t>
            </a:r>
            <a:r>
              <a:rPr lang="zh-CN" altLang="en-US" sz="3600" b="1" dirty="0">
                <a:solidFill>
                  <a:srgbClr val="C00000"/>
                </a:solidFill>
                <a:latin typeface="黑体" panose="02010609060101010101" pitchFamily="49" charset="-122"/>
                <a:ea typeface="黑体" panose="02010609060101010101" pitchFamily="49" charset="-122"/>
              </a:rPr>
              <a:t>　限　空　间　事　故　统　计</a:t>
            </a:r>
          </a:p>
        </p:txBody>
      </p:sp>
      <p:sp>
        <p:nvSpPr>
          <p:cNvPr id="6148" name="Rectangle 5"/>
          <p:cNvSpPr>
            <a:spLocks noGrp="1" noChangeArrowheads="1"/>
          </p:cNvSpPr>
          <p:nvPr>
            <p:ph idx="1"/>
          </p:nvPr>
        </p:nvSpPr>
        <p:spPr>
          <a:xfrm>
            <a:off x="662305" y="1341755"/>
            <a:ext cx="10937875" cy="1656080"/>
          </a:xfrm>
          <a:solidFill>
            <a:schemeClr val="accent4">
              <a:lumMod val="10000"/>
              <a:lumOff val="90000"/>
            </a:schemeClr>
          </a:solidFill>
        </p:spPr>
        <p:txBody>
          <a:bodyPr vert="horz" wrap="square" lIns="91440" tIns="45720" rIns="91440" bIns="45720" numCol="1" anchor="t" anchorCtr="0" compatLnSpc="1"/>
          <a:lstStyle/>
          <a:p>
            <a:pPr marL="342900" marR="0" lvl="0" indent="-342900" algn="l" defTabSz="914400" rtl="0" eaLnBrk="0" fontAlgn="base" latinLnBrk="0" hangingPunct="0">
              <a:lnSpc>
                <a:spcPct val="130000"/>
              </a:lnSpc>
              <a:spcBef>
                <a:spcPct val="20000"/>
              </a:spcBef>
              <a:spcAft>
                <a:spcPct val="0"/>
              </a:spcAft>
              <a:buClr>
                <a:schemeClr val="tx1"/>
              </a:buClr>
              <a:buSzTx/>
              <a:buFont typeface="Wingdings" panose="05000000000000000000" pitchFamily="2" charset="2"/>
              <a:buChar char="p"/>
              <a:defRPr/>
            </a:pPr>
            <a:r>
              <a:rPr kumimoji="0" lang="zh-CN" altLang="en-US" sz="2400" b="1" i="0" u="none" strike="noStrike" kern="0" cap="none" spc="0" normalizeH="0" baseline="0" noProof="0" smtClean="0">
                <a:ln>
                  <a:noFill/>
                </a:ln>
                <a:solidFill>
                  <a:schemeClr val="tx1"/>
                </a:solidFill>
                <a:effectLst/>
                <a:uLnTx/>
                <a:uFillTx/>
                <a:latin typeface="+mn-lt"/>
                <a:ea typeface="宋体" panose="02010600030101010101" pitchFamily="2" charset="-122"/>
                <a:cs typeface="+mn-cs"/>
              </a:rPr>
              <a:t>　</a:t>
            </a:r>
            <a:r>
              <a:rPr kumimoji="0" lang="en-US" altLang="zh-CN" sz="2400" b="1" i="0" u="none" strike="noStrike" kern="0" cap="none" spc="0" normalizeH="0" baseline="0" noProof="0" smtClean="0">
                <a:ln>
                  <a:noFill/>
                </a:ln>
                <a:solidFill>
                  <a:schemeClr val="tx1"/>
                </a:solidFill>
                <a:effectLst/>
                <a:uLnTx/>
                <a:uFillTx/>
                <a:latin typeface="+mn-lt"/>
                <a:ea typeface="宋体" panose="02010600030101010101" pitchFamily="2" charset="-122"/>
                <a:cs typeface="+mn-cs"/>
              </a:rPr>
              <a:t>2011</a:t>
            </a:r>
            <a:r>
              <a:rPr kumimoji="0" lang="zh-CN" altLang="zh-CN" sz="2400" b="1" i="0" u="none" strike="noStrike" kern="0" cap="none" spc="0" normalizeH="0" baseline="0" noProof="0" smtClean="0">
                <a:ln>
                  <a:noFill/>
                </a:ln>
                <a:solidFill>
                  <a:schemeClr val="tx1"/>
                </a:solidFill>
                <a:effectLst/>
                <a:uLnTx/>
                <a:uFillTx/>
                <a:latin typeface="+mn-lt"/>
                <a:ea typeface="宋体" panose="02010600030101010101" pitchFamily="2" charset="-122"/>
                <a:cs typeface="+mn-cs"/>
              </a:rPr>
              <a:t>年全国工贸企业发生有限空间作业较大事故</a:t>
            </a:r>
            <a:r>
              <a:rPr kumimoji="0" lang="en-US" altLang="zh-CN" sz="2400" b="1" i="0" u="none" strike="noStrike" kern="0" cap="none" spc="0" normalizeH="0" baseline="0" noProof="0" smtClean="0">
                <a:ln>
                  <a:noFill/>
                </a:ln>
                <a:solidFill>
                  <a:schemeClr val="tx1"/>
                </a:solidFill>
                <a:effectLst/>
                <a:uLnTx/>
                <a:uFillTx/>
                <a:latin typeface="+mn-lt"/>
                <a:ea typeface="宋体" panose="02010600030101010101" pitchFamily="2" charset="-122"/>
                <a:cs typeface="+mn-cs"/>
              </a:rPr>
              <a:t>15</a:t>
            </a:r>
            <a:r>
              <a:rPr kumimoji="0" lang="zh-CN" altLang="zh-CN" sz="2400" b="1" i="0" u="none" strike="noStrike" kern="0" cap="none" spc="0" normalizeH="0" baseline="0" noProof="0" smtClean="0">
                <a:ln>
                  <a:noFill/>
                </a:ln>
                <a:solidFill>
                  <a:schemeClr val="tx1"/>
                </a:solidFill>
                <a:effectLst/>
                <a:uLnTx/>
                <a:uFillTx/>
                <a:latin typeface="+mn-lt"/>
                <a:ea typeface="宋体" panose="02010600030101010101" pitchFamily="2" charset="-122"/>
                <a:cs typeface="+mn-cs"/>
              </a:rPr>
              <a:t>起、共死亡</a:t>
            </a:r>
            <a:r>
              <a:rPr kumimoji="0" lang="en-US" altLang="zh-CN" sz="2400" b="1" i="0" u="none" strike="noStrike" kern="0" cap="none" spc="0" normalizeH="0" baseline="0" noProof="0" smtClean="0">
                <a:ln>
                  <a:noFill/>
                </a:ln>
                <a:solidFill>
                  <a:schemeClr val="tx1"/>
                </a:solidFill>
                <a:effectLst/>
                <a:uLnTx/>
                <a:uFillTx/>
                <a:latin typeface="+mn-lt"/>
                <a:ea typeface="宋体" panose="02010600030101010101" pitchFamily="2" charset="-122"/>
                <a:cs typeface="+mn-cs"/>
              </a:rPr>
              <a:t>57</a:t>
            </a:r>
            <a:r>
              <a:rPr kumimoji="0" lang="zh-CN" altLang="zh-CN" sz="2400" b="1" i="0" u="none" strike="noStrike" kern="0" cap="none" spc="0" normalizeH="0" baseline="0" noProof="0" smtClean="0">
                <a:ln>
                  <a:noFill/>
                </a:ln>
                <a:solidFill>
                  <a:schemeClr val="tx1"/>
                </a:solidFill>
                <a:effectLst/>
                <a:uLnTx/>
                <a:uFillTx/>
                <a:latin typeface="+mn-lt"/>
                <a:ea typeface="宋体" panose="02010600030101010101" pitchFamily="2" charset="-122"/>
                <a:cs typeface="+mn-cs"/>
              </a:rPr>
              <a:t>人，分别占工贸企业较大以上事故起数和死亡人数的</a:t>
            </a:r>
            <a:r>
              <a:rPr kumimoji="0" lang="en-US" altLang="zh-CN" sz="2400" b="1" i="0" u="none" strike="noStrike" kern="0" cap="none" spc="0" normalizeH="0" baseline="0" noProof="0" smtClean="0">
                <a:ln>
                  <a:noFill/>
                </a:ln>
                <a:solidFill>
                  <a:schemeClr val="tx1"/>
                </a:solidFill>
                <a:effectLst/>
                <a:uLnTx/>
                <a:uFillTx/>
                <a:latin typeface="+mn-lt"/>
                <a:ea typeface="宋体" panose="02010600030101010101" pitchFamily="2" charset="-122"/>
                <a:cs typeface="+mn-cs"/>
              </a:rPr>
              <a:t>37.5%</a:t>
            </a:r>
            <a:r>
              <a:rPr kumimoji="0" lang="zh-CN" altLang="zh-CN" sz="2400" b="1" i="0" u="none" strike="noStrike" kern="0" cap="none" spc="0" normalizeH="0" baseline="0" noProof="0" smtClean="0">
                <a:ln>
                  <a:noFill/>
                </a:ln>
                <a:solidFill>
                  <a:schemeClr val="tx1"/>
                </a:solidFill>
                <a:effectLst/>
                <a:uLnTx/>
                <a:uFillTx/>
                <a:latin typeface="+mn-lt"/>
                <a:ea typeface="宋体" panose="02010600030101010101" pitchFamily="2" charset="-122"/>
                <a:cs typeface="+mn-cs"/>
              </a:rPr>
              <a:t>和</a:t>
            </a:r>
            <a:r>
              <a:rPr kumimoji="0" lang="en-US" altLang="zh-CN" sz="2400" b="1" i="0" u="none" strike="noStrike" kern="0" cap="none" spc="0" normalizeH="0" baseline="0" noProof="0" smtClean="0">
                <a:ln>
                  <a:noFill/>
                </a:ln>
                <a:solidFill>
                  <a:schemeClr val="tx1"/>
                </a:solidFill>
                <a:effectLst/>
                <a:uLnTx/>
                <a:uFillTx/>
                <a:latin typeface="+mn-lt"/>
                <a:ea typeface="宋体" panose="02010600030101010101" pitchFamily="2" charset="-122"/>
                <a:cs typeface="+mn-cs"/>
              </a:rPr>
              <a:t>35.0%</a:t>
            </a:r>
            <a:r>
              <a:rPr kumimoji="0" lang="zh-CN" altLang="en-US" sz="2400" b="1" i="0" u="none" strike="noStrike" kern="0" cap="none" spc="0" normalizeH="0" baseline="0" noProof="0" smtClean="0">
                <a:ln>
                  <a:noFill/>
                </a:ln>
                <a:solidFill>
                  <a:schemeClr val="tx1"/>
                </a:solidFill>
                <a:effectLst/>
                <a:uLnTx/>
                <a:uFillTx/>
                <a:latin typeface="+mn-lt"/>
                <a:ea typeface="宋体" panose="02010600030101010101" pitchFamily="2" charset="-122"/>
                <a:cs typeface="+mn-cs"/>
              </a:rPr>
              <a:t>。</a:t>
            </a:r>
            <a:endParaRPr kumimoji="0" lang="zh-CN" altLang="en-US" sz="2400" b="0" i="0" u="none" strike="noStrike" kern="0" cap="none" spc="0" normalizeH="0" baseline="0" noProof="0" smtClean="0">
              <a:ln>
                <a:noFill/>
              </a:ln>
              <a:solidFill>
                <a:schemeClr val="tx1"/>
              </a:solidFill>
              <a:effectLst/>
              <a:uLnTx/>
              <a:uFillTx/>
              <a:latin typeface="Times New Roman" panose="02020603050405020304" pitchFamily="18" charset="0"/>
              <a:ea typeface="楷体_GB2312" pitchFamily="49" charset="-122"/>
              <a:cs typeface="+mn-cs"/>
            </a:endParaRPr>
          </a:p>
        </p:txBody>
      </p:sp>
      <p:sp>
        <p:nvSpPr>
          <p:cNvPr id="2" name="矩形 1"/>
          <p:cNvSpPr/>
          <p:nvPr/>
        </p:nvSpPr>
        <p:spPr>
          <a:xfrm>
            <a:off x="662940" y="2992755"/>
            <a:ext cx="10937240" cy="1050290"/>
          </a:xfrm>
          <a:prstGeom prst="rect">
            <a:avLst/>
          </a:prstGeom>
          <a:solidFill>
            <a:schemeClr val="accent5"/>
          </a:solidFill>
        </p:spPr>
        <p:txBody>
          <a:bodyPr wrap="square">
            <a:spAutoFit/>
          </a:bodyPr>
          <a:lstStyle/>
          <a:p>
            <a:pPr marL="342900" marR="0" lvl="0" indent="-342900" algn="l" defTabSz="914400" rtl="0" eaLnBrk="0" fontAlgn="base" latinLnBrk="0" hangingPunct="0">
              <a:lnSpc>
                <a:spcPct val="130000"/>
              </a:lnSpc>
              <a:spcBef>
                <a:spcPct val="20000"/>
              </a:spcBef>
              <a:spcAft>
                <a:spcPct val="0"/>
              </a:spcAft>
              <a:buClr>
                <a:srgbClr val="000066"/>
              </a:buClr>
              <a:buSzTx/>
              <a:buFont typeface="Wingdings" panose="05000000000000000000" pitchFamily="2" charset="2"/>
              <a:buChar char="p"/>
              <a:defRPr/>
            </a:pPr>
            <a:r>
              <a:rPr kumimoji="0" lang="zh-CN" altLang="en-US" sz="2400" b="1" i="0" u="none" strike="noStrike" kern="0" cap="none" spc="0" normalizeH="0" baseline="0" noProof="0" dirty="0">
                <a:ln>
                  <a:noFill/>
                </a:ln>
                <a:solidFill>
                  <a:srgbClr val="000066"/>
                </a:solidFill>
                <a:effectLst/>
                <a:uLnTx/>
                <a:uFillTx/>
                <a:latin typeface="Verdana" panose="020B0604030504040204"/>
                <a:ea typeface="+mn-ea"/>
                <a:cs typeface="+mn-cs"/>
              </a:rPr>
              <a:t>　</a:t>
            </a:r>
            <a:r>
              <a:rPr kumimoji="0" lang="en-US" altLang="zh-CN" sz="2400" b="1" i="0" u="none" strike="noStrike" kern="0" cap="none" spc="0" normalizeH="0" baseline="0" noProof="0" dirty="0">
                <a:ln>
                  <a:noFill/>
                </a:ln>
                <a:solidFill>
                  <a:srgbClr val="000066"/>
                </a:solidFill>
                <a:effectLst/>
                <a:uLnTx/>
                <a:uFillTx/>
                <a:latin typeface="Verdana" panose="020B0604030504040204"/>
                <a:ea typeface="+mn-ea"/>
                <a:cs typeface="+mn-cs"/>
              </a:rPr>
              <a:t>2012</a:t>
            </a:r>
            <a:r>
              <a:rPr kumimoji="0" lang="zh-CN" altLang="zh-CN" sz="2400" b="1" i="0" u="none" strike="noStrike" kern="0" cap="none" spc="0" normalizeH="0" baseline="0" noProof="0" dirty="0">
                <a:ln>
                  <a:noFill/>
                </a:ln>
                <a:solidFill>
                  <a:srgbClr val="000066"/>
                </a:solidFill>
                <a:effectLst/>
                <a:uLnTx/>
                <a:uFillTx/>
                <a:latin typeface="Verdana" panose="020B0604030504040204"/>
                <a:ea typeface="+mn-ea"/>
                <a:cs typeface="+mn-cs"/>
              </a:rPr>
              <a:t>年以来发生较大事故</a:t>
            </a:r>
            <a:r>
              <a:rPr kumimoji="0" lang="en-US" altLang="zh-CN" sz="2400" b="1" i="0" u="none" strike="noStrike" kern="0" cap="none" spc="0" normalizeH="0" baseline="0" noProof="0" dirty="0">
                <a:ln>
                  <a:noFill/>
                </a:ln>
                <a:solidFill>
                  <a:srgbClr val="000066"/>
                </a:solidFill>
                <a:effectLst/>
                <a:uLnTx/>
                <a:uFillTx/>
                <a:latin typeface="Verdana" panose="020B0604030504040204"/>
                <a:ea typeface="+mn-ea"/>
                <a:cs typeface="+mn-cs"/>
              </a:rPr>
              <a:t>10</a:t>
            </a:r>
            <a:r>
              <a:rPr kumimoji="0" lang="zh-CN" altLang="zh-CN" sz="2400" b="1" i="0" u="none" strike="noStrike" kern="0" cap="none" spc="0" normalizeH="0" baseline="0" noProof="0" dirty="0">
                <a:ln>
                  <a:noFill/>
                </a:ln>
                <a:solidFill>
                  <a:srgbClr val="000066"/>
                </a:solidFill>
                <a:effectLst/>
                <a:uLnTx/>
                <a:uFillTx/>
                <a:latin typeface="Verdana" panose="020B0604030504040204"/>
                <a:ea typeface="+mn-ea"/>
                <a:cs typeface="+mn-cs"/>
              </a:rPr>
              <a:t>起、共死亡</a:t>
            </a:r>
            <a:r>
              <a:rPr kumimoji="0" lang="en-US" altLang="zh-CN" sz="2400" b="1" i="0" u="none" strike="noStrike" kern="0" cap="none" spc="0" normalizeH="0" baseline="0" noProof="0" dirty="0">
                <a:ln>
                  <a:noFill/>
                </a:ln>
                <a:solidFill>
                  <a:srgbClr val="000066"/>
                </a:solidFill>
                <a:effectLst/>
                <a:uLnTx/>
                <a:uFillTx/>
                <a:latin typeface="Verdana" panose="020B0604030504040204"/>
                <a:ea typeface="+mn-ea"/>
                <a:cs typeface="+mn-cs"/>
              </a:rPr>
              <a:t>37</a:t>
            </a:r>
            <a:r>
              <a:rPr kumimoji="0" lang="zh-CN" altLang="zh-CN" sz="2400" b="1" i="0" u="none" strike="noStrike" kern="0" cap="none" spc="0" normalizeH="0" baseline="0" noProof="0" dirty="0">
                <a:ln>
                  <a:noFill/>
                </a:ln>
                <a:solidFill>
                  <a:srgbClr val="000066"/>
                </a:solidFill>
                <a:effectLst/>
                <a:uLnTx/>
                <a:uFillTx/>
                <a:latin typeface="Verdana" panose="020B0604030504040204"/>
                <a:ea typeface="+mn-ea"/>
                <a:cs typeface="+mn-cs"/>
              </a:rPr>
              <a:t>人，分别占工贸企业较大以上事故起数和死亡人数的</a:t>
            </a:r>
            <a:r>
              <a:rPr kumimoji="0" lang="en-US" altLang="zh-CN" sz="2400" b="1" i="0" u="none" strike="noStrike" kern="0" cap="none" spc="0" normalizeH="0" baseline="0" noProof="0" dirty="0">
                <a:ln>
                  <a:noFill/>
                </a:ln>
                <a:solidFill>
                  <a:srgbClr val="000066"/>
                </a:solidFill>
                <a:effectLst/>
                <a:uLnTx/>
                <a:uFillTx/>
                <a:latin typeface="Verdana" panose="020B0604030504040204"/>
                <a:ea typeface="+mn-ea"/>
                <a:cs typeface="+mn-cs"/>
              </a:rPr>
              <a:t>37.0%</a:t>
            </a:r>
            <a:r>
              <a:rPr kumimoji="0" lang="zh-CN" altLang="zh-CN" sz="2400" b="1" i="0" u="none" strike="noStrike" kern="0" cap="none" spc="0" normalizeH="0" baseline="0" noProof="0" dirty="0">
                <a:ln>
                  <a:noFill/>
                </a:ln>
                <a:solidFill>
                  <a:srgbClr val="000066"/>
                </a:solidFill>
                <a:effectLst/>
                <a:uLnTx/>
                <a:uFillTx/>
                <a:latin typeface="Verdana" panose="020B0604030504040204"/>
                <a:ea typeface="+mn-ea"/>
                <a:cs typeface="+mn-cs"/>
              </a:rPr>
              <a:t>和</a:t>
            </a:r>
            <a:r>
              <a:rPr kumimoji="0" lang="en-US" altLang="zh-CN" sz="2400" b="1" i="0" u="none" strike="noStrike" kern="0" cap="none" spc="0" normalizeH="0" baseline="0" noProof="0" dirty="0">
                <a:ln>
                  <a:noFill/>
                </a:ln>
                <a:solidFill>
                  <a:srgbClr val="000066"/>
                </a:solidFill>
                <a:effectLst/>
                <a:uLnTx/>
                <a:uFillTx/>
                <a:latin typeface="Verdana" panose="020B0604030504040204"/>
                <a:ea typeface="+mn-ea"/>
                <a:cs typeface="+mn-cs"/>
              </a:rPr>
              <a:t>37.0%</a:t>
            </a:r>
            <a:r>
              <a:rPr kumimoji="0" lang="zh-CN" altLang="zh-CN" sz="2400" b="1" i="0" u="none" strike="noStrike" kern="0" cap="none" spc="0" normalizeH="0" baseline="0" noProof="0" dirty="0">
                <a:ln>
                  <a:noFill/>
                </a:ln>
                <a:solidFill>
                  <a:srgbClr val="000066"/>
                </a:solidFill>
                <a:effectLst/>
                <a:uLnTx/>
                <a:uFillTx/>
                <a:latin typeface="Verdana" panose="020B0604030504040204"/>
                <a:ea typeface="+mn-ea"/>
                <a:cs typeface="+mn-cs"/>
              </a:rPr>
              <a:t>。</a:t>
            </a:r>
            <a:endParaRPr kumimoji="0" lang="zh-CN" altLang="en-US" sz="2400" b="0" i="0" u="none" strike="noStrike" kern="0" cap="none" spc="0" normalizeH="0" baseline="0" noProof="0" dirty="0">
              <a:ln>
                <a:noFill/>
              </a:ln>
              <a:solidFill>
                <a:srgbClr val="000066"/>
              </a:solidFill>
              <a:effectLst/>
              <a:uLnTx/>
              <a:uFillTx/>
              <a:latin typeface="Times New Roman" panose="02020603050405020304" pitchFamily="18" charset="0"/>
              <a:ea typeface="楷体_GB2312" pitchFamily="49" charset="-122"/>
              <a:cs typeface="+mn-cs"/>
            </a:endParaRPr>
          </a:p>
        </p:txBody>
      </p:sp>
      <p:sp>
        <p:nvSpPr>
          <p:cNvPr id="32773" name="矩形 2"/>
          <p:cNvSpPr/>
          <p:nvPr/>
        </p:nvSpPr>
        <p:spPr>
          <a:xfrm>
            <a:off x="662940" y="881380"/>
            <a:ext cx="10936605" cy="460375"/>
          </a:xfrm>
          <a:prstGeom prst="rect">
            <a:avLst/>
          </a:prstGeom>
          <a:solidFill>
            <a:schemeClr val="accent2"/>
          </a:solidFill>
          <a:ln w="9525">
            <a:noFill/>
          </a:ln>
        </p:spPr>
        <p:txBody>
          <a:bodyPr wrap="square" anchor="t" anchorCtr="0">
            <a:spAutoFit/>
          </a:bodyPr>
          <a:lstStyle/>
          <a:p>
            <a:pPr eaLnBrk="0" hangingPunct="0">
              <a:buClrTx/>
              <a:buFontTx/>
            </a:pPr>
            <a:r>
              <a:rPr lang="zh-CN" altLang="zh-CN" sz="2400" dirty="0">
                <a:latin typeface="Times New Roman" panose="02020603050405020304" pitchFamily="18" charset="0"/>
                <a:ea typeface="楷体_GB2312" pitchFamily="49" charset="-122"/>
              </a:rPr>
              <a:t>安监总管四〔</a:t>
            </a:r>
            <a:r>
              <a:rPr lang="en-US" altLang="zh-CN" sz="2400" dirty="0">
                <a:latin typeface="Times New Roman" panose="02020603050405020304" pitchFamily="18" charset="0"/>
              </a:rPr>
              <a:t>2012</a:t>
            </a:r>
            <a:r>
              <a:rPr lang="zh-CN" altLang="zh-CN" sz="2400" dirty="0">
                <a:latin typeface="Times New Roman" panose="02020603050405020304" pitchFamily="18" charset="0"/>
                <a:ea typeface="楷体_GB2312" pitchFamily="49" charset="-122"/>
              </a:rPr>
              <a:t>〕</a:t>
            </a:r>
            <a:r>
              <a:rPr lang="en-US" altLang="zh-CN" sz="2400" dirty="0">
                <a:latin typeface="Times New Roman" panose="02020603050405020304" pitchFamily="18" charset="0"/>
              </a:rPr>
              <a:t>93</a:t>
            </a:r>
            <a:r>
              <a:rPr lang="zh-CN" altLang="zh-CN" sz="2400" dirty="0">
                <a:latin typeface="Times New Roman" panose="02020603050405020304" pitchFamily="18" charset="0"/>
                <a:ea typeface="楷体_GB2312" pitchFamily="49" charset="-122"/>
              </a:rPr>
              <a:t>号</a:t>
            </a:r>
            <a:endParaRPr lang="zh-CN" altLang="en-US" sz="2400" dirty="0">
              <a:latin typeface="Times New Roman" panose="02020603050405020304" pitchFamily="18" charset="0"/>
              <a:ea typeface="楷体_GB2312" pitchFamily="49" charset="-122"/>
            </a:endParaRPr>
          </a:p>
        </p:txBody>
      </p:sp>
      <p:sp>
        <p:nvSpPr>
          <p:cNvPr id="32774" name="Rectangle 8"/>
          <p:cNvSpPr/>
          <p:nvPr/>
        </p:nvSpPr>
        <p:spPr>
          <a:xfrm>
            <a:off x="662940" y="4892358"/>
            <a:ext cx="10992485" cy="1291590"/>
          </a:xfrm>
          <a:prstGeom prst="rect">
            <a:avLst/>
          </a:prstGeom>
          <a:noFill/>
          <a:ln w="9525">
            <a:noFill/>
          </a:ln>
        </p:spPr>
        <p:txBody>
          <a:bodyPr wrap="square" anchor="ctr" anchorCtr="0">
            <a:spAutoFit/>
          </a:bodyPr>
          <a:lstStyle/>
          <a:p>
            <a:pPr algn="just" eaLnBrk="0" fontAlgn="auto" hangingPunct="0">
              <a:lnSpc>
                <a:spcPct val="150000"/>
              </a:lnSpc>
              <a:buClrTx/>
              <a:buFontTx/>
            </a:pPr>
            <a:r>
              <a:rPr lang="en-US" altLang="zh-CN" sz="2800" b="1" dirty="0">
                <a:latin typeface="Times New Roman" panose="02020603050405020304" pitchFamily="18" charset="0"/>
              </a:rPr>
              <a:t>      </a:t>
            </a:r>
            <a:r>
              <a:rPr lang="en-US" altLang="zh-CN" sz="2400" b="1" dirty="0">
                <a:latin typeface="Times New Roman" panose="02020603050405020304" pitchFamily="18" charset="0"/>
              </a:rPr>
              <a:t>2010</a:t>
            </a:r>
            <a:r>
              <a:rPr lang="zh-CN" altLang="en-US" sz="2400" b="1" dirty="0">
                <a:latin typeface="Times New Roman" panose="02020603050405020304" pitchFamily="18" charset="0"/>
                <a:ea typeface="楷体_GB2312" pitchFamily="49" charset="-122"/>
              </a:rPr>
              <a:t>至</a:t>
            </a:r>
            <a:r>
              <a:rPr lang="en-US" altLang="zh-CN" sz="2400" b="1" dirty="0">
                <a:latin typeface="Times New Roman" panose="02020603050405020304" pitchFamily="18" charset="0"/>
              </a:rPr>
              <a:t>2013</a:t>
            </a:r>
            <a:r>
              <a:rPr lang="zh-CN" altLang="en-US" sz="2400" b="1" dirty="0">
                <a:latin typeface="Times New Roman" panose="02020603050405020304" pitchFamily="18" charset="0"/>
                <a:ea typeface="楷体_GB2312" pitchFamily="49" charset="-122"/>
              </a:rPr>
              <a:t>年，全国工贸行业共发生有限空间作业较大以上事故</a:t>
            </a:r>
            <a:r>
              <a:rPr lang="en-US" altLang="zh-CN" sz="2400" b="1" dirty="0">
                <a:latin typeface="Times New Roman" panose="02020603050405020304" pitchFamily="18" charset="0"/>
              </a:rPr>
              <a:t>67</a:t>
            </a:r>
            <a:r>
              <a:rPr lang="zh-CN" altLang="en-US" sz="2400" b="1" dirty="0">
                <a:latin typeface="Times New Roman" panose="02020603050405020304" pitchFamily="18" charset="0"/>
                <a:ea typeface="楷体_GB2312" pitchFamily="49" charset="-122"/>
              </a:rPr>
              <a:t>起、死亡</a:t>
            </a:r>
            <a:r>
              <a:rPr lang="en-US" altLang="zh-CN" sz="2400" b="1" dirty="0">
                <a:latin typeface="Times New Roman" panose="02020603050405020304" pitchFamily="18" charset="0"/>
              </a:rPr>
              <a:t>269</a:t>
            </a:r>
            <a:r>
              <a:rPr lang="zh-CN" altLang="en-US" sz="2400" b="1" dirty="0">
                <a:latin typeface="Times New Roman" panose="02020603050405020304" pitchFamily="18" charset="0"/>
                <a:ea typeface="楷体_GB2312" pitchFamily="49" charset="-122"/>
              </a:rPr>
              <a:t>人，分别占工贸行业较大以上事故的</a:t>
            </a:r>
            <a:r>
              <a:rPr lang="en-US" altLang="zh-CN" sz="2400" b="1" dirty="0">
                <a:latin typeface="Times New Roman" panose="02020603050405020304" pitchFamily="18" charset="0"/>
              </a:rPr>
              <a:t>41.1%</a:t>
            </a:r>
            <a:r>
              <a:rPr lang="zh-CN" altLang="en-US" sz="2400" b="1" dirty="0">
                <a:latin typeface="Times New Roman" panose="02020603050405020304" pitchFamily="18" charset="0"/>
                <a:ea typeface="楷体_GB2312" pitchFamily="49" charset="-122"/>
              </a:rPr>
              <a:t>和</a:t>
            </a:r>
            <a:r>
              <a:rPr lang="en-US" altLang="zh-CN" sz="2400" b="1" dirty="0">
                <a:latin typeface="Times New Roman" panose="02020603050405020304" pitchFamily="18" charset="0"/>
              </a:rPr>
              <a:t>39.9%</a:t>
            </a:r>
            <a:r>
              <a:rPr lang="zh-CN" altLang="en-US" sz="2400" b="1" dirty="0">
                <a:latin typeface="Times New Roman" panose="02020603050405020304" pitchFamily="18" charset="0"/>
                <a:ea typeface="楷体_GB2312" pitchFamily="49" charset="-122"/>
              </a:rPr>
              <a:t>。</a:t>
            </a:r>
          </a:p>
        </p:txBody>
      </p:sp>
      <p:sp>
        <p:nvSpPr>
          <p:cNvPr id="32775" name="矩形 2"/>
          <p:cNvSpPr/>
          <p:nvPr/>
        </p:nvSpPr>
        <p:spPr>
          <a:xfrm>
            <a:off x="627380" y="4544695"/>
            <a:ext cx="10937240" cy="460375"/>
          </a:xfrm>
          <a:prstGeom prst="rect">
            <a:avLst/>
          </a:prstGeom>
          <a:solidFill>
            <a:schemeClr val="accent2"/>
          </a:solidFill>
          <a:ln w="9525">
            <a:noFill/>
          </a:ln>
        </p:spPr>
        <p:txBody>
          <a:bodyPr wrap="square" anchor="t" anchorCtr="0">
            <a:spAutoFit/>
          </a:bodyPr>
          <a:lstStyle/>
          <a:p>
            <a:pPr eaLnBrk="0" hangingPunct="0">
              <a:buClrTx/>
              <a:buFontTx/>
            </a:pPr>
            <a:r>
              <a:rPr lang="zh-CN" altLang="zh-CN" sz="2400" dirty="0">
                <a:latin typeface="Times New Roman" panose="02020603050405020304" pitchFamily="18" charset="0"/>
                <a:ea typeface="楷体_GB2312" pitchFamily="49" charset="-122"/>
              </a:rPr>
              <a:t>安监总管四〔</a:t>
            </a:r>
            <a:r>
              <a:rPr lang="en-US" altLang="zh-CN" sz="2400" dirty="0">
                <a:latin typeface="Times New Roman" panose="02020603050405020304" pitchFamily="18" charset="0"/>
              </a:rPr>
              <a:t>2014</a:t>
            </a:r>
            <a:r>
              <a:rPr lang="zh-CN" altLang="zh-CN" sz="2400" dirty="0">
                <a:latin typeface="Times New Roman" panose="02020603050405020304" pitchFamily="18" charset="0"/>
                <a:ea typeface="楷体_GB2312" pitchFamily="49" charset="-122"/>
              </a:rPr>
              <a:t>〕</a:t>
            </a:r>
            <a:r>
              <a:rPr lang="en-US" altLang="zh-CN" sz="2400" dirty="0">
                <a:latin typeface="Times New Roman" panose="02020603050405020304" pitchFamily="18" charset="0"/>
              </a:rPr>
              <a:t>37</a:t>
            </a:r>
            <a:r>
              <a:rPr lang="zh-CN" altLang="zh-CN" sz="2400" dirty="0">
                <a:latin typeface="Times New Roman" panose="02020603050405020304" pitchFamily="18" charset="0"/>
                <a:ea typeface="楷体_GB2312" pitchFamily="49" charset="-122"/>
              </a:rPr>
              <a:t>号</a:t>
            </a:r>
            <a:endParaRPr lang="zh-CN" altLang="en-US" sz="2400" dirty="0">
              <a:latin typeface="Times New Roman" panose="02020603050405020304" pitchFamily="18" charset="0"/>
              <a:ea typeface="楷体_GB2312" pitchFamily="49" charset="-122"/>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635773605"/>
          <p:cNvPicPr>
            <a:picLocks noChangeAspect="1"/>
          </p:cNvPicPr>
          <p:nvPr/>
        </p:nvPicPr>
        <p:blipFill>
          <a:blip r:embed="rId2"/>
          <a:srcRect b="431"/>
          <a:stretch>
            <a:fillRect/>
          </a:stretch>
        </p:blipFill>
        <p:spPr>
          <a:xfrm>
            <a:off x="1151890" y="897255"/>
            <a:ext cx="9664065" cy="5490845"/>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图片 3" descr="1635773884(1)"/>
          <p:cNvPicPr>
            <a:picLocks noChangeAspect="1"/>
          </p:cNvPicPr>
          <p:nvPr/>
        </p:nvPicPr>
        <p:blipFill>
          <a:blip r:embed="rId3"/>
          <a:stretch>
            <a:fillRect/>
          </a:stretch>
        </p:blipFill>
        <p:spPr>
          <a:xfrm>
            <a:off x="1122045" y="531495"/>
            <a:ext cx="10097770" cy="5591175"/>
          </a:xfrm>
          <a:prstGeom prst="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87927" y="102466"/>
            <a:ext cx="11480800" cy="6156292"/>
          </a:xfrm>
        </p:spPr>
        <p:txBody>
          <a:bodyPr>
            <a:normAutofit fontScale="85000" lnSpcReduction="10000"/>
          </a:bodyPr>
          <a:lstStyle/>
          <a:p>
            <a:pPr>
              <a:lnSpc>
                <a:spcPct val="150000"/>
              </a:lnSpc>
              <a:spcBef>
                <a:spcPts val="0"/>
              </a:spcBef>
              <a:buFont typeface="Wingdings" panose="05000000000000000000" pitchFamily="2" charset="2"/>
              <a:buChar char="p"/>
              <a:defRPr/>
            </a:pPr>
            <a:r>
              <a:rPr lang="zh-CN" altLang="en-US" sz="3300" b="1" dirty="0" smtClean="0">
                <a:solidFill>
                  <a:srgbClr val="FF0000"/>
                </a:solidFill>
                <a:latin typeface="黑体" panose="02010609060101010101" pitchFamily="49" charset="-122"/>
                <a:ea typeface="黑体" panose="02010609060101010101" pitchFamily="49" charset="-122"/>
              </a:rPr>
              <a:t> 氮气（</a:t>
            </a:r>
            <a:r>
              <a:rPr lang="en-US" altLang="zh-CN" sz="3300" b="1" dirty="0" smtClean="0">
                <a:solidFill>
                  <a:srgbClr val="FF0000"/>
                </a:solidFill>
                <a:latin typeface="黑体" panose="02010609060101010101" pitchFamily="49" charset="-122"/>
                <a:ea typeface="黑体" panose="02010609060101010101" pitchFamily="49" charset="-122"/>
              </a:rPr>
              <a:t>N</a:t>
            </a:r>
            <a:r>
              <a:rPr lang="en-US" altLang="zh-CN" sz="3300" b="1" baseline="-25000" dirty="0" smtClean="0">
                <a:solidFill>
                  <a:srgbClr val="FF0000"/>
                </a:solidFill>
                <a:latin typeface="黑体" panose="02010609060101010101" pitchFamily="49" charset="-122"/>
                <a:ea typeface="黑体" panose="02010609060101010101" pitchFamily="49" charset="-122"/>
              </a:rPr>
              <a:t>2</a:t>
            </a:r>
            <a:r>
              <a:rPr lang="zh-CN" altLang="en-US" sz="3300" b="1" dirty="0" smtClean="0">
                <a:solidFill>
                  <a:srgbClr val="FF0000"/>
                </a:solidFill>
                <a:latin typeface="黑体" panose="02010609060101010101" pitchFamily="49" charset="-122"/>
                <a:ea typeface="黑体" panose="02010609060101010101" pitchFamily="49" charset="-122"/>
              </a:rPr>
              <a:t>）</a:t>
            </a:r>
            <a:endParaRPr lang="en-US" altLang="zh-CN" sz="3300" b="1" dirty="0" smtClean="0">
              <a:solidFill>
                <a:srgbClr val="FF0000"/>
              </a:solidFill>
              <a:latin typeface="黑体" panose="02010609060101010101" pitchFamily="49" charset="-122"/>
              <a:ea typeface="黑体" panose="02010609060101010101" pitchFamily="49" charset="-122"/>
            </a:endParaRPr>
          </a:p>
          <a:p>
            <a:pPr>
              <a:lnSpc>
                <a:spcPct val="170000"/>
              </a:lnSpc>
              <a:spcBef>
                <a:spcPts val="600"/>
              </a:spcBef>
              <a:buFont typeface="Wingdings" panose="05000000000000000000" pitchFamily="2" charset="2"/>
              <a:buChar char="Ø"/>
              <a:defRPr/>
            </a:pPr>
            <a:r>
              <a:rPr lang="zh-CN" altLang="en-US" sz="3100" dirty="0" smtClean="0">
                <a:solidFill>
                  <a:srgbClr val="000000"/>
                </a:solidFill>
                <a:latin typeface="宋体" panose="02010600030101010101" pitchFamily="2" charset="-122"/>
                <a:ea typeface="宋体" panose="02010600030101010101" pitchFamily="2" charset="-122"/>
              </a:rPr>
              <a:t> </a:t>
            </a:r>
            <a:r>
              <a:rPr lang="zh-CN" altLang="en-US" b="1" dirty="0" smtClean="0">
                <a:solidFill>
                  <a:srgbClr val="000000"/>
                </a:solidFill>
                <a:latin typeface="宋体" panose="02010600030101010101" pitchFamily="2" charset="-122"/>
                <a:ea typeface="宋体" panose="02010600030101010101" pitchFamily="2" charset="-122"/>
              </a:rPr>
              <a:t>无色</a:t>
            </a:r>
            <a:r>
              <a:rPr lang="zh-CN" altLang="en-US" b="1" dirty="0" smtClean="0">
                <a:solidFill>
                  <a:srgbClr val="FF0000"/>
                </a:solidFill>
                <a:latin typeface="宋体" panose="02010600030101010101" pitchFamily="2" charset="-122"/>
                <a:ea typeface="宋体" panose="02010600030101010101" pitchFamily="2" charset="-122"/>
              </a:rPr>
              <a:t>无臭。</a:t>
            </a:r>
            <a:endParaRPr lang="en-US" altLang="zh-CN" b="1" dirty="0">
              <a:solidFill>
                <a:srgbClr val="FF0000"/>
              </a:solidFill>
              <a:latin typeface="宋体" panose="02010600030101010101" pitchFamily="2" charset="-122"/>
              <a:ea typeface="宋体" panose="02010600030101010101" pitchFamily="2" charset="-122"/>
            </a:endParaRPr>
          </a:p>
          <a:p>
            <a:pPr>
              <a:lnSpc>
                <a:spcPct val="170000"/>
              </a:lnSpc>
              <a:spcBef>
                <a:spcPts val="600"/>
              </a:spcBef>
              <a:buFont typeface="Wingdings" panose="05000000000000000000" pitchFamily="2" charset="2"/>
              <a:buChar char="Ø"/>
              <a:defRPr/>
            </a:pPr>
            <a:r>
              <a:rPr lang="zh-CN" altLang="en-US" b="1" dirty="0" smtClean="0">
                <a:solidFill>
                  <a:srgbClr val="000000"/>
                </a:solidFill>
                <a:latin typeface="宋体" panose="02010600030101010101" pitchFamily="2" charset="-122"/>
                <a:ea typeface="宋体" panose="02010600030101010101" pitchFamily="2" charset="-122"/>
              </a:rPr>
              <a:t> </a:t>
            </a:r>
            <a:r>
              <a:rPr lang="zh-CN" altLang="en-US" b="1" dirty="0" smtClean="0">
                <a:solidFill>
                  <a:srgbClr val="FF0000"/>
                </a:solidFill>
                <a:latin typeface="宋体" panose="02010600030101010101" pitchFamily="2" charset="-122"/>
                <a:ea typeface="宋体" panose="02010600030101010101" pitchFamily="2" charset="-122"/>
              </a:rPr>
              <a:t>低浓度</a:t>
            </a:r>
            <a:r>
              <a:rPr lang="zh-CN" altLang="en-US" b="1" dirty="0" smtClean="0">
                <a:solidFill>
                  <a:srgbClr val="000000"/>
                </a:solidFill>
                <a:latin typeface="宋体" panose="02010600030101010101" pitchFamily="2" charset="-122"/>
                <a:ea typeface="宋体" panose="02010600030101010101" pitchFamily="2" charset="-122"/>
              </a:rPr>
              <a:t>，“氮酩酊”，胸闷无力、烦躁、神情</a:t>
            </a:r>
            <a:r>
              <a:rPr lang="zh-CN" altLang="en-US" b="1" dirty="0">
                <a:solidFill>
                  <a:srgbClr val="000000"/>
                </a:solidFill>
                <a:latin typeface="宋体" panose="02010600030101010101" pitchFamily="2" charset="-122"/>
                <a:ea typeface="宋体" panose="02010600030101010101" pitchFamily="2" charset="-122"/>
              </a:rPr>
              <a:t>恍惚、步态不稳</a:t>
            </a:r>
            <a:r>
              <a:rPr lang="zh-CN" altLang="en-US" b="1" dirty="0" smtClean="0">
                <a:solidFill>
                  <a:srgbClr val="000000"/>
                </a:solidFill>
                <a:latin typeface="宋体" panose="02010600030101010101" pitchFamily="2" charset="-122"/>
                <a:ea typeface="宋体" panose="02010600030101010101" pitchFamily="2" charset="-122"/>
              </a:rPr>
              <a:t>，昏睡</a:t>
            </a:r>
            <a:r>
              <a:rPr lang="zh-CN" altLang="en-US" b="1" dirty="0">
                <a:solidFill>
                  <a:srgbClr val="000000"/>
                </a:solidFill>
                <a:latin typeface="宋体" panose="02010600030101010101" pitchFamily="2" charset="-122"/>
                <a:ea typeface="宋体" panose="02010600030101010101" pitchFamily="2" charset="-122"/>
              </a:rPr>
              <a:t>或</a:t>
            </a:r>
            <a:r>
              <a:rPr lang="zh-CN" altLang="en-US" b="1" dirty="0" smtClean="0">
                <a:solidFill>
                  <a:srgbClr val="000000"/>
                </a:solidFill>
                <a:latin typeface="宋体" panose="02010600030101010101" pitchFamily="2" charset="-122"/>
                <a:ea typeface="宋体" panose="02010600030101010101" pitchFamily="2" charset="-122"/>
              </a:rPr>
              <a:t>昏迷。</a:t>
            </a:r>
            <a:endParaRPr lang="en-US" altLang="zh-CN" b="1" dirty="0">
              <a:solidFill>
                <a:srgbClr val="000000"/>
              </a:solidFill>
              <a:latin typeface="宋体" panose="02010600030101010101" pitchFamily="2" charset="-122"/>
              <a:ea typeface="宋体" panose="02010600030101010101" pitchFamily="2" charset="-122"/>
            </a:endParaRPr>
          </a:p>
          <a:p>
            <a:pPr>
              <a:lnSpc>
                <a:spcPct val="170000"/>
              </a:lnSpc>
              <a:spcBef>
                <a:spcPts val="600"/>
              </a:spcBef>
              <a:buFont typeface="Wingdings" panose="05000000000000000000" pitchFamily="2" charset="2"/>
              <a:buChar char="Ø"/>
              <a:defRPr/>
            </a:pPr>
            <a:r>
              <a:rPr lang="zh-CN" altLang="en-US" b="1" dirty="0" smtClean="0">
                <a:solidFill>
                  <a:srgbClr val="FF0000"/>
                </a:solidFill>
                <a:latin typeface="宋体" panose="02010600030101010101" pitchFamily="2" charset="-122"/>
                <a:ea typeface="宋体" panose="02010600030101010101" pitchFamily="2" charset="-122"/>
              </a:rPr>
              <a:t> 高浓度</a:t>
            </a:r>
            <a:r>
              <a:rPr lang="zh-CN" altLang="en-US" b="1" dirty="0" smtClean="0">
                <a:solidFill>
                  <a:srgbClr val="000000"/>
                </a:solidFill>
                <a:latin typeface="宋体" panose="02010600030101010101" pitchFamily="2" charset="-122"/>
                <a:ea typeface="宋体" panose="02010600030101010101" pitchFamily="2" charset="-122"/>
              </a:rPr>
              <a:t>，迅速</a:t>
            </a:r>
            <a:r>
              <a:rPr lang="zh-CN" altLang="en-US" b="1" dirty="0">
                <a:solidFill>
                  <a:srgbClr val="000000"/>
                </a:solidFill>
                <a:latin typeface="宋体" panose="02010600030101010101" pitchFamily="2" charset="-122"/>
                <a:ea typeface="宋体" panose="02010600030101010101" pitchFamily="2" charset="-122"/>
              </a:rPr>
              <a:t>昏迷、呼吸和心跳停止而死亡</a:t>
            </a:r>
            <a:r>
              <a:rPr lang="zh-CN" altLang="en-US" b="1" dirty="0" smtClean="0">
                <a:solidFill>
                  <a:srgbClr val="000000"/>
                </a:solidFill>
                <a:latin typeface="宋体" panose="02010600030101010101" pitchFamily="2" charset="-122"/>
                <a:ea typeface="宋体" panose="02010600030101010101" pitchFamily="2" charset="-122"/>
              </a:rPr>
              <a:t>。</a:t>
            </a:r>
            <a:endParaRPr lang="en-US" altLang="zh-CN" b="1" dirty="0">
              <a:solidFill>
                <a:srgbClr val="000000"/>
              </a:solidFill>
              <a:latin typeface="宋体" panose="02010600030101010101" pitchFamily="2" charset="-122"/>
              <a:ea typeface="宋体" panose="02010600030101010101" pitchFamily="2" charset="-122"/>
            </a:endParaRPr>
          </a:p>
          <a:p>
            <a:pPr marL="0" indent="0">
              <a:lnSpc>
                <a:spcPct val="170000"/>
              </a:lnSpc>
              <a:spcBef>
                <a:spcPts val="600"/>
              </a:spcBef>
              <a:buNone/>
              <a:defRPr/>
            </a:pPr>
            <a:endParaRPr lang="en-US" altLang="zh-CN" b="1" dirty="0">
              <a:solidFill>
                <a:srgbClr val="000000"/>
              </a:solidFill>
              <a:latin typeface="宋体" panose="02010600030101010101" pitchFamily="2" charset="-122"/>
              <a:ea typeface="宋体" panose="02010600030101010101" pitchFamily="2" charset="-122"/>
            </a:endParaRPr>
          </a:p>
          <a:p>
            <a:pPr marL="0" indent="0">
              <a:lnSpc>
                <a:spcPct val="170000"/>
              </a:lnSpc>
              <a:spcBef>
                <a:spcPts val="600"/>
              </a:spcBef>
              <a:buNone/>
              <a:defRPr/>
            </a:pPr>
            <a:r>
              <a:rPr lang="zh-CN" altLang="en-US" b="1" dirty="0" smtClean="0">
                <a:solidFill>
                  <a:srgbClr val="FF0000"/>
                </a:solidFill>
                <a:latin typeface="宋体" panose="02010600030101010101" pitchFamily="2" charset="-122"/>
                <a:ea typeface="宋体" panose="02010600030101010101" pitchFamily="2" charset="-122"/>
              </a:rPr>
              <a:t>急救</a:t>
            </a:r>
            <a:endParaRPr lang="en-US" altLang="zh-CN" b="1" dirty="0">
              <a:solidFill>
                <a:srgbClr val="FF0000"/>
              </a:solidFill>
              <a:latin typeface="宋体" panose="02010600030101010101" pitchFamily="2" charset="-122"/>
              <a:ea typeface="宋体" panose="02010600030101010101" pitchFamily="2" charset="-122"/>
            </a:endParaRPr>
          </a:p>
          <a:p>
            <a:pPr indent="228600">
              <a:lnSpc>
                <a:spcPct val="170000"/>
              </a:lnSpc>
              <a:spcBef>
                <a:spcPts val="600"/>
              </a:spcBef>
              <a:defRPr/>
            </a:pPr>
            <a:r>
              <a:rPr lang="zh-CN" altLang="en-US" b="1" dirty="0">
                <a:solidFill>
                  <a:srgbClr val="000000"/>
                </a:solidFill>
                <a:latin typeface="宋体" panose="02010600030101010101" pitchFamily="2" charset="-122"/>
                <a:ea typeface="宋体" panose="02010600030101010101" pitchFamily="2" charset="-122"/>
              </a:rPr>
              <a:t> 迅速转移至空气新鲜处，保持呼吸通畅。</a:t>
            </a:r>
            <a:endParaRPr lang="en-US" altLang="zh-CN" b="1" dirty="0">
              <a:solidFill>
                <a:srgbClr val="000000"/>
              </a:solidFill>
              <a:latin typeface="宋体" panose="02010600030101010101" pitchFamily="2" charset="-122"/>
              <a:ea typeface="宋体" panose="02010600030101010101" pitchFamily="2" charset="-122"/>
            </a:endParaRPr>
          </a:p>
          <a:p>
            <a:pPr indent="228600">
              <a:lnSpc>
                <a:spcPct val="170000"/>
              </a:lnSpc>
              <a:spcBef>
                <a:spcPts val="600"/>
              </a:spcBef>
              <a:defRPr/>
            </a:pPr>
            <a:r>
              <a:rPr lang="zh-CN" altLang="en-US" b="1" dirty="0" smtClean="0">
                <a:solidFill>
                  <a:srgbClr val="000000"/>
                </a:solidFill>
                <a:latin typeface="宋体" panose="02010600030101010101" pitchFamily="2" charset="-122"/>
                <a:ea typeface="宋体" panose="02010600030101010101" pitchFamily="2" charset="-122"/>
              </a:rPr>
              <a:t> 呼吸困难</a:t>
            </a:r>
            <a:r>
              <a:rPr lang="zh-CN" altLang="en-US" b="1" dirty="0">
                <a:solidFill>
                  <a:srgbClr val="000000"/>
                </a:solidFill>
                <a:latin typeface="宋体" panose="02010600030101010101" pitchFamily="2" charset="-122"/>
                <a:ea typeface="宋体" panose="02010600030101010101" pitchFamily="2" charset="-122"/>
              </a:rPr>
              <a:t>，输氧。</a:t>
            </a:r>
            <a:r>
              <a:rPr lang="zh-CN" altLang="en-US" b="1" dirty="0" smtClean="0">
                <a:solidFill>
                  <a:srgbClr val="000000"/>
                </a:solidFill>
                <a:latin typeface="宋体" panose="02010600030101010101" pitchFamily="2" charset="-122"/>
                <a:ea typeface="宋体" panose="02010600030101010101" pitchFamily="2" charset="-122"/>
              </a:rPr>
              <a:t>呼吸、心跳</a:t>
            </a:r>
            <a:r>
              <a:rPr lang="zh-CN" altLang="en-US" b="1" dirty="0">
                <a:solidFill>
                  <a:srgbClr val="000000"/>
                </a:solidFill>
                <a:latin typeface="宋体" panose="02010600030101010101" pitchFamily="2" charset="-122"/>
                <a:ea typeface="宋体" panose="02010600030101010101" pitchFamily="2" charset="-122"/>
              </a:rPr>
              <a:t>停止，立即人工呼吸和胸外心脏按压术。</a:t>
            </a:r>
            <a:endParaRPr lang="en-US" altLang="zh-CN" b="1" dirty="0">
              <a:solidFill>
                <a:srgbClr val="000000"/>
              </a:solidFill>
              <a:latin typeface="宋体" panose="02010600030101010101" pitchFamily="2" charset="-122"/>
              <a:ea typeface="宋体" panose="02010600030101010101" pitchFamily="2" charset="-122"/>
            </a:endParaRPr>
          </a:p>
          <a:p>
            <a:pPr indent="228600">
              <a:lnSpc>
                <a:spcPct val="170000"/>
              </a:lnSpc>
              <a:spcBef>
                <a:spcPts val="600"/>
              </a:spcBef>
              <a:defRPr/>
            </a:pPr>
            <a:r>
              <a:rPr lang="zh-CN" altLang="en-US" b="1" dirty="0" smtClean="0">
                <a:solidFill>
                  <a:srgbClr val="000000"/>
                </a:solidFill>
                <a:latin typeface="宋体" panose="02010600030101010101" pitchFamily="2" charset="-122"/>
                <a:ea typeface="宋体" panose="02010600030101010101" pitchFamily="2" charset="-122"/>
              </a:rPr>
              <a:t> 事故救援要戴</a:t>
            </a:r>
            <a:r>
              <a:rPr lang="zh-CN" altLang="en-US" b="1" dirty="0">
                <a:solidFill>
                  <a:srgbClr val="000000"/>
                </a:solidFill>
                <a:latin typeface="宋体" panose="02010600030101010101" pitchFamily="2" charset="-122"/>
                <a:ea typeface="宋体" panose="02010600030101010101" pitchFamily="2" charset="-122"/>
              </a:rPr>
              <a:t>自给正压式呼吸器。</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635773833(1)"/>
          <p:cNvPicPr>
            <a:picLocks noChangeAspect="1"/>
          </p:cNvPicPr>
          <p:nvPr/>
        </p:nvPicPr>
        <p:blipFill>
          <a:blip r:embed="rId2"/>
          <a:stretch>
            <a:fillRect/>
          </a:stretch>
        </p:blipFill>
        <p:spPr>
          <a:xfrm>
            <a:off x="821055" y="157480"/>
            <a:ext cx="10200640" cy="644144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1" name="组合 5"/>
          <p:cNvGrpSpPr/>
          <p:nvPr/>
        </p:nvGrpSpPr>
        <p:grpSpPr>
          <a:xfrm>
            <a:off x="539115" y="444500"/>
            <a:ext cx="11008995" cy="4883150"/>
            <a:chOff x="510" y="1090"/>
            <a:chExt cx="13628" cy="6134"/>
          </a:xfrm>
        </p:grpSpPr>
        <p:pic>
          <p:nvPicPr>
            <p:cNvPr id="35842" name="图片 3" descr="1635773999(1)"/>
            <p:cNvPicPr>
              <a:picLocks noChangeAspect="1"/>
            </p:cNvPicPr>
            <p:nvPr/>
          </p:nvPicPr>
          <p:blipFill>
            <a:blip r:embed="rId2"/>
            <a:srcRect l="31564" t="1808"/>
            <a:stretch>
              <a:fillRect/>
            </a:stretch>
          </p:blipFill>
          <p:spPr>
            <a:xfrm>
              <a:off x="510" y="1090"/>
              <a:ext cx="9288" cy="6134"/>
            </a:xfrm>
            <a:prstGeom prst="rect">
              <a:avLst/>
            </a:prstGeom>
            <a:noFill/>
            <a:ln w="9525">
              <a:noFill/>
            </a:ln>
          </p:spPr>
        </p:pic>
        <p:pic>
          <p:nvPicPr>
            <p:cNvPr id="35843" name="图片 4" descr="1635773999(1)"/>
            <p:cNvPicPr>
              <a:picLocks noChangeAspect="1"/>
            </p:cNvPicPr>
            <p:nvPr/>
          </p:nvPicPr>
          <p:blipFill>
            <a:blip r:embed="rId2"/>
            <a:srcRect l="1819" t="17528" r="68896" b="5795"/>
            <a:stretch>
              <a:fillRect/>
            </a:stretch>
          </p:blipFill>
          <p:spPr>
            <a:xfrm>
              <a:off x="9922" y="2111"/>
              <a:ext cx="4217" cy="4790"/>
            </a:xfrm>
            <a:prstGeom prst="rect">
              <a:avLst/>
            </a:prstGeom>
            <a:noFill/>
            <a:ln w="9525">
              <a:noFill/>
            </a:ln>
          </p:spPr>
        </p:pic>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标题 1"/>
          <p:cNvSpPr>
            <a:spLocks noGrp="1"/>
          </p:cNvSpPr>
          <p:nvPr>
            <p:ph type="title"/>
          </p:nvPr>
        </p:nvSpPr>
        <p:spPr>
          <a:xfrm>
            <a:off x="104775" y="116205"/>
            <a:ext cx="11838940" cy="833120"/>
          </a:xfrm>
        </p:spPr>
        <p:txBody>
          <a:bodyPr vert="horz" wrap="square" lIns="91440" tIns="45720" rIns="91440" bIns="45720" anchor="ctr" anchorCtr="0">
            <a:normAutofit/>
          </a:bodyPr>
          <a:lstStyle/>
          <a:p>
            <a:pPr algn="ctr"/>
            <a:r>
              <a:rPr lang="zh-CN" altLang="en-US" dirty="0">
                <a:solidFill>
                  <a:srgbClr val="FF0000"/>
                </a:solidFill>
                <a:latin typeface="黑体" panose="02010609060101010101" pitchFamily="49" charset="-122"/>
                <a:ea typeface="黑体" panose="02010609060101010101" pitchFamily="49" charset="-122"/>
              </a:rPr>
              <a:t>宁波市</a:t>
            </a:r>
            <a:r>
              <a:rPr lang="en-US" altLang="zh-CN" dirty="0">
                <a:solidFill>
                  <a:srgbClr val="FF0000"/>
                </a:solidFill>
                <a:latin typeface="黑体" panose="02010609060101010101" pitchFamily="49" charset="-122"/>
                <a:ea typeface="黑体" panose="02010609060101010101" pitchFamily="49" charset="-122"/>
              </a:rPr>
              <a:t>2014</a:t>
            </a:r>
            <a:r>
              <a:rPr lang="zh-CN" altLang="en-US" dirty="0">
                <a:solidFill>
                  <a:srgbClr val="FF0000"/>
                </a:solidFill>
                <a:latin typeface="黑体" panose="02010609060101010101" pitchFamily="49" charset="-122"/>
                <a:ea typeface="黑体" panose="02010609060101010101" pitchFamily="49" charset="-122"/>
              </a:rPr>
              <a:t>年至</a:t>
            </a:r>
            <a:r>
              <a:rPr lang="en-US" altLang="zh-CN" dirty="0">
                <a:solidFill>
                  <a:srgbClr val="FF0000"/>
                </a:solidFill>
                <a:latin typeface="黑体" panose="02010609060101010101" pitchFamily="49" charset="-122"/>
                <a:ea typeface="黑体" panose="02010609060101010101" pitchFamily="49" charset="-122"/>
              </a:rPr>
              <a:t>2020</a:t>
            </a:r>
            <a:r>
              <a:rPr lang="zh-CN" altLang="en-US" dirty="0">
                <a:solidFill>
                  <a:srgbClr val="FF0000"/>
                </a:solidFill>
                <a:latin typeface="黑体" panose="02010609060101010101" pitchFamily="49" charset="-122"/>
                <a:ea typeface="黑体" panose="02010609060101010101" pitchFamily="49" charset="-122"/>
              </a:rPr>
              <a:t>年有限空间事故统计</a:t>
            </a:r>
          </a:p>
        </p:txBody>
      </p:sp>
      <p:graphicFrame>
        <p:nvGraphicFramePr>
          <p:cNvPr id="4" name="表格 3"/>
          <p:cNvGraphicFramePr/>
          <p:nvPr>
            <p:custDataLst>
              <p:tags r:id="rId1"/>
            </p:custDataLst>
          </p:nvPr>
        </p:nvGraphicFramePr>
        <p:xfrm>
          <a:off x="495935" y="993140"/>
          <a:ext cx="11227435" cy="5634990"/>
        </p:xfrm>
        <a:graphic>
          <a:graphicData uri="http://schemas.openxmlformats.org/drawingml/2006/table">
            <a:tbl>
              <a:tblPr firstRow="1" bandRow="1">
                <a:tableStyleId>{5C22544A-7EE6-4342-B048-85BDC9FD1C3A}</a:tableStyleId>
              </a:tblPr>
              <a:tblGrid>
                <a:gridCol w="1054100">
                  <a:extLst>
                    <a:ext uri="{9D8B030D-6E8A-4147-A177-3AD203B41FA5}">
                      <a16:colId xmlns:a16="http://schemas.microsoft.com/office/drawing/2014/main" val="20000"/>
                    </a:ext>
                  </a:extLst>
                </a:gridCol>
                <a:gridCol w="2687955">
                  <a:extLst>
                    <a:ext uri="{9D8B030D-6E8A-4147-A177-3AD203B41FA5}">
                      <a16:colId xmlns:a16="http://schemas.microsoft.com/office/drawing/2014/main" val="20001"/>
                    </a:ext>
                  </a:extLst>
                </a:gridCol>
                <a:gridCol w="5772785">
                  <a:extLst>
                    <a:ext uri="{9D8B030D-6E8A-4147-A177-3AD203B41FA5}">
                      <a16:colId xmlns:a16="http://schemas.microsoft.com/office/drawing/2014/main" val="20002"/>
                    </a:ext>
                  </a:extLst>
                </a:gridCol>
                <a:gridCol w="1712595">
                  <a:extLst>
                    <a:ext uri="{9D8B030D-6E8A-4147-A177-3AD203B41FA5}">
                      <a16:colId xmlns:a16="http://schemas.microsoft.com/office/drawing/2014/main" val="20003"/>
                    </a:ext>
                  </a:extLst>
                </a:gridCol>
              </a:tblGrid>
              <a:tr h="847090">
                <a:tc>
                  <a:txBody>
                    <a:bodyPr/>
                    <a:lstStyle/>
                    <a:p>
                      <a:pPr algn="ctr">
                        <a:buNone/>
                      </a:pPr>
                      <a:r>
                        <a:rPr lang="zh-CN" altLang="en-US" sz="2400">
                          <a:solidFill>
                            <a:srgbClr val="FF0000"/>
                          </a:solidFill>
                          <a:latin typeface="黑体" panose="02010609060101010101" pitchFamily="49" charset="-122"/>
                          <a:ea typeface="黑体" panose="02010609060101010101" pitchFamily="49" charset="-122"/>
                        </a:rPr>
                        <a:t>序号</a:t>
                      </a:r>
                    </a:p>
                  </a:txBody>
                  <a:tcPr/>
                </a:tc>
                <a:tc>
                  <a:txBody>
                    <a:bodyPr/>
                    <a:lstStyle/>
                    <a:p>
                      <a:pPr algn="ctr">
                        <a:buNone/>
                      </a:pPr>
                      <a:r>
                        <a:rPr lang="zh-CN" altLang="en-US" sz="2400">
                          <a:solidFill>
                            <a:srgbClr val="FF0000"/>
                          </a:solidFill>
                          <a:latin typeface="黑体" panose="02010609060101010101" pitchFamily="49" charset="-122"/>
                          <a:ea typeface="黑体" panose="02010609060101010101" pitchFamily="49" charset="-122"/>
                        </a:rPr>
                        <a:t>年份</a:t>
                      </a:r>
                    </a:p>
                  </a:txBody>
                  <a:tcPr anchor="ctr"/>
                </a:tc>
                <a:tc>
                  <a:txBody>
                    <a:bodyPr/>
                    <a:lstStyle/>
                    <a:p>
                      <a:pPr algn="ctr">
                        <a:buNone/>
                      </a:pPr>
                      <a:r>
                        <a:rPr lang="zh-CN" altLang="en-US" sz="2400">
                          <a:solidFill>
                            <a:srgbClr val="FF0000"/>
                          </a:solidFill>
                          <a:latin typeface="黑体" panose="02010609060101010101" pitchFamily="49" charset="-122"/>
                          <a:ea typeface="黑体" panose="02010609060101010101" pitchFamily="49" charset="-122"/>
                        </a:rPr>
                        <a:t>事   故</a:t>
                      </a:r>
                    </a:p>
                  </a:txBody>
                  <a:tcPr anchor="ctr"/>
                </a:tc>
                <a:tc>
                  <a:txBody>
                    <a:bodyPr/>
                    <a:lstStyle/>
                    <a:p>
                      <a:pPr algn="ctr">
                        <a:buNone/>
                      </a:pPr>
                      <a:r>
                        <a:rPr lang="zh-CN" altLang="en-US" sz="2400">
                          <a:solidFill>
                            <a:srgbClr val="FF0000"/>
                          </a:solidFill>
                          <a:latin typeface="黑体" panose="02010609060101010101" pitchFamily="49" charset="-122"/>
                          <a:ea typeface="黑体" panose="02010609060101010101" pitchFamily="49" charset="-122"/>
                        </a:rPr>
                        <a:t>死亡人数</a:t>
                      </a:r>
                    </a:p>
                  </a:txBody>
                  <a:tcPr/>
                </a:tc>
                <a:extLst>
                  <a:ext uri="{0D108BD9-81ED-4DB2-BD59-A6C34878D82A}">
                    <a16:rowId xmlns:a16="http://schemas.microsoft.com/office/drawing/2014/main" val="10000"/>
                  </a:ext>
                </a:extLst>
              </a:tr>
              <a:tr h="494030">
                <a:tc>
                  <a:txBody>
                    <a:bodyPr/>
                    <a:lstStyle/>
                    <a:p>
                      <a:pPr algn="ctr" fontAlgn="ctr">
                        <a:buNone/>
                      </a:pPr>
                      <a:r>
                        <a:rPr lang="en-US" altLang="zh-CN" sz="2000" b="1">
                          <a:latin typeface="宋体" panose="02010600030101010101" pitchFamily="2" charset="-122"/>
                          <a:ea typeface="宋体" panose="02010600030101010101" pitchFamily="2" charset="-122"/>
                        </a:rPr>
                        <a:t>1</a:t>
                      </a:r>
                    </a:p>
                  </a:txBody>
                  <a:tcPr anchor="ctr"/>
                </a:tc>
                <a:tc>
                  <a:txBody>
                    <a:bodyPr/>
                    <a:lstStyle/>
                    <a:p>
                      <a:pPr fontAlgn="ctr">
                        <a:buNone/>
                      </a:pPr>
                      <a:r>
                        <a:rPr lang="zh-CN" altLang="en-US" sz="2000" b="1">
                          <a:latin typeface="宋体" panose="02010600030101010101" pitchFamily="2" charset="-122"/>
                          <a:ea typeface="宋体" panose="02010600030101010101" pitchFamily="2" charset="-122"/>
                          <a:cs typeface="宋体" panose="02010600030101010101" pitchFamily="2" charset="-122"/>
                          <a:sym typeface="+mn-ea"/>
                        </a:rPr>
                        <a:t>2013年8月7日</a:t>
                      </a:r>
                    </a:p>
                  </a:txBody>
                  <a:tcPr anchor="ctr"/>
                </a:tc>
                <a:tc>
                  <a:txBody>
                    <a:bodyPr/>
                    <a:lstStyle/>
                    <a:p>
                      <a:pPr>
                        <a:buNone/>
                      </a:pPr>
                      <a:r>
                        <a:rPr lang="zh-CN" altLang="en-US" sz="2000" b="1" dirty="0">
                          <a:latin typeface="宋体" panose="02010600030101010101" pitchFamily="2" charset="-122"/>
                          <a:ea typeface="宋体" panose="02010600030101010101" pitchFamily="2" charset="-122"/>
                          <a:cs typeface="宋体" panose="02010600030101010101" pitchFamily="2" charset="-122"/>
                        </a:rPr>
                        <a:t>宁波江宁化工有限公司“8·7”较大事故</a:t>
                      </a:r>
                    </a:p>
                  </a:txBody>
                  <a:tcPr anchor="ctr"/>
                </a:tc>
                <a:tc>
                  <a:txBody>
                    <a:bodyPr/>
                    <a:lstStyle/>
                    <a:p>
                      <a:pPr algn="ctr">
                        <a:buNone/>
                      </a:pPr>
                      <a:r>
                        <a:rPr lang="en-US" altLang="zh-CN" sz="2000" b="1">
                          <a:latin typeface="宋体" panose="02010600030101010101" pitchFamily="2" charset="-122"/>
                          <a:ea typeface="宋体" panose="02010600030101010101" pitchFamily="2" charset="-122"/>
                        </a:rPr>
                        <a:t>3</a:t>
                      </a:r>
                    </a:p>
                  </a:txBody>
                  <a:tcPr anchor="ctr"/>
                </a:tc>
                <a:extLst>
                  <a:ext uri="{0D108BD9-81ED-4DB2-BD59-A6C34878D82A}">
                    <a16:rowId xmlns:a16="http://schemas.microsoft.com/office/drawing/2014/main" val="10001"/>
                  </a:ext>
                </a:extLst>
              </a:tr>
              <a:tr h="721995">
                <a:tc>
                  <a:txBody>
                    <a:bodyPr/>
                    <a:lstStyle/>
                    <a:p>
                      <a:pPr algn="ctr" fontAlgn="ctr">
                        <a:buNone/>
                      </a:pPr>
                      <a:r>
                        <a:rPr lang="en-US" altLang="zh-CN" sz="2000" b="1">
                          <a:latin typeface="宋体" panose="02010600030101010101" pitchFamily="2" charset="-122"/>
                          <a:ea typeface="宋体" panose="02010600030101010101" pitchFamily="2" charset="-122"/>
                        </a:rPr>
                        <a:t>2</a:t>
                      </a:r>
                    </a:p>
                  </a:txBody>
                  <a:tcPr anchor="ctr"/>
                </a:tc>
                <a:tc>
                  <a:txBody>
                    <a:bodyPr/>
                    <a:lstStyle/>
                    <a:p>
                      <a:pPr fontAlgn="ctr">
                        <a:buNone/>
                      </a:pPr>
                      <a:r>
                        <a:rPr lang="zh-CN" altLang="en-US" sz="2000" b="1">
                          <a:latin typeface="宋体" panose="02010600030101010101" pitchFamily="2" charset="-122"/>
                          <a:ea typeface="宋体" panose="02010600030101010101" pitchFamily="2" charset="-122"/>
                          <a:cs typeface="宋体" panose="02010600030101010101" pitchFamily="2" charset="-122"/>
                          <a:sym typeface="+mn-ea"/>
                        </a:rPr>
                        <a:t>2014年10月28日</a:t>
                      </a:r>
                    </a:p>
                  </a:txBody>
                  <a:tcPr anchor="ctr"/>
                </a:tc>
                <a:tc>
                  <a:txBody>
                    <a:bodyPr/>
                    <a:lstStyle/>
                    <a:p>
                      <a:pPr>
                        <a:buNone/>
                      </a:pPr>
                      <a:r>
                        <a:rPr lang="zh-CN" altLang="en-US" sz="2000" b="1">
                          <a:latin typeface="宋体" panose="02010600030101010101" pitchFamily="2" charset="-122"/>
                          <a:ea typeface="宋体" panose="02010600030101010101" pitchFamily="2" charset="-122"/>
                          <a:cs typeface="宋体" panose="02010600030101010101" pitchFamily="2" charset="-122"/>
                        </a:rPr>
                        <a:t>北仑枫林污水干管及泵站工程管道清淤作业“10·28”较大中毒死亡事故</a:t>
                      </a:r>
                    </a:p>
                  </a:txBody>
                  <a:tcPr anchor="ctr"/>
                </a:tc>
                <a:tc>
                  <a:txBody>
                    <a:bodyPr/>
                    <a:lstStyle/>
                    <a:p>
                      <a:pPr algn="ctr">
                        <a:buNone/>
                      </a:pPr>
                      <a:r>
                        <a:rPr lang="en-US" altLang="zh-CN" sz="2000" b="1">
                          <a:latin typeface="宋体" panose="02010600030101010101" pitchFamily="2" charset="-122"/>
                          <a:ea typeface="宋体" panose="02010600030101010101" pitchFamily="2" charset="-122"/>
                        </a:rPr>
                        <a:t>4</a:t>
                      </a:r>
                    </a:p>
                  </a:txBody>
                  <a:tcPr anchor="ctr"/>
                </a:tc>
                <a:extLst>
                  <a:ext uri="{0D108BD9-81ED-4DB2-BD59-A6C34878D82A}">
                    <a16:rowId xmlns:a16="http://schemas.microsoft.com/office/drawing/2014/main" val="10002"/>
                  </a:ext>
                </a:extLst>
              </a:tr>
              <a:tr h="721995">
                <a:tc>
                  <a:txBody>
                    <a:bodyPr/>
                    <a:lstStyle/>
                    <a:p>
                      <a:pPr algn="ctr" fontAlgn="ctr">
                        <a:buNone/>
                      </a:pPr>
                      <a:r>
                        <a:rPr lang="en-US" altLang="zh-CN" sz="2000" b="1">
                          <a:latin typeface="宋体" panose="02010600030101010101" pitchFamily="2" charset="-122"/>
                          <a:ea typeface="宋体" panose="02010600030101010101" pitchFamily="2" charset="-122"/>
                        </a:rPr>
                        <a:t>3</a:t>
                      </a:r>
                    </a:p>
                  </a:txBody>
                  <a:tcPr anchor="ctr"/>
                </a:tc>
                <a:tc>
                  <a:txBody>
                    <a:bodyPr/>
                    <a:lstStyle/>
                    <a:p>
                      <a:pPr fontAlgn="ctr">
                        <a:buNone/>
                      </a:pPr>
                      <a:r>
                        <a:rPr lang="zh-CN" altLang="en-US" sz="2000" b="1">
                          <a:latin typeface="宋体" panose="02010600030101010101" pitchFamily="2" charset="-122"/>
                          <a:ea typeface="宋体" panose="02010600030101010101" pitchFamily="2" charset="-122"/>
                          <a:cs typeface="宋体" panose="02010600030101010101" pitchFamily="2" charset="-122"/>
                          <a:sym typeface="+mn-ea"/>
                        </a:rPr>
                        <a:t>2013年11月20日</a:t>
                      </a:r>
                    </a:p>
                  </a:txBody>
                  <a:tcPr anchor="ctr"/>
                </a:tc>
                <a:tc>
                  <a:txBody>
                    <a:bodyPr/>
                    <a:lstStyle/>
                    <a:p>
                      <a:pPr>
                        <a:buNone/>
                      </a:pPr>
                      <a:r>
                        <a:rPr lang="zh-CN" altLang="en-US" sz="2000" b="1">
                          <a:latin typeface="宋体" panose="02010600030101010101" pitchFamily="2" charset="-122"/>
                          <a:ea typeface="宋体" panose="02010600030101010101" pitchFamily="2" charset="-122"/>
                          <a:cs typeface="宋体" panose="02010600030101010101" pitchFamily="2" charset="-122"/>
                        </a:rPr>
                        <a:t>宁波工业供水北仑青峙支线管道项目“11·20”较大窒息事故</a:t>
                      </a:r>
                    </a:p>
                  </a:txBody>
                  <a:tcPr anchor="ctr"/>
                </a:tc>
                <a:tc>
                  <a:txBody>
                    <a:bodyPr/>
                    <a:lstStyle/>
                    <a:p>
                      <a:pPr algn="ctr">
                        <a:buNone/>
                      </a:pPr>
                      <a:r>
                        <a:rPr lang="en-US" altLang="zh-CN" sz="2000" b="1">
                          <a:latin typeface="宋体" panose="02010600030101010101" pitchFamily="2" charset="-122"/>
                          <a:ea typeface="宋体" panose="02010600030101010101" pitchFamily="2" charset="-122"/>
                        </a:rPr>
                        <a:t>5</a:t>
                      </a:r>
                    </a:p>
                  </a:txBody>
                  <a:tcPr anchor="ctr"/>
                </a:tc>
                <a:extLst>
                  <a:ext uri="{0D108BD9-81ED-4DB2-BD59-A6C34878D82A}">
                    <a16:rowId xmlns:a16="http://schemas.microsoft.com/office/drawing/2014/main" val="10003"/>
                  </a:ext>
                </a:extLst>
              </a:tr>
              <a:tr h="658495">
                <a:tc>
                  <a:txBody>
                    <a:bodyPr/>
                    <a:lstStyle/>
                    <a:p>
                      <a:pPr algn="ctr" fontAlgn="ctr">
                        <a:buNone/>
                      </a:pPr>
                      <a:r>
                        <a:rPr lang="en-US" altLang="zh-CN" sz="2000" b="1">
                          <a:latin typeface="宋体" panose="02010600030101010101" pitchFamily="2" charset="-122"/>
                          <a:ea typeface="宋体" panose="02010600030101010101" pitchFamily="2" charset="-122"/>
                        </a:rPr>
                        <a:t>4</a:t>
                      </a:r>
                    </a:p>
                  </a:txBody>
                  <a:tcPr anchor="ctr"/>
                </a:tc>
                <a:tc>
                  <a:txBody>
                    <a:bodyPr/>
                    <a:lstStyle/>
                    <a:p>
                      <a:pPr fontAlgn="ctr">
                        <a:buNone/>
                      </a:pPr>
                      <a:r>
                        <a:rPr lang="zh-CN" altLang="en-US" sz="2000" b="1">
                          <a:latin typeface="宋体" panose="02010600030101010101" pitchFamily="2" charset="-122"/>
                          <a:ea typeface="宋体" panose="02010600030101010101" pitchFamily="2" charset="-122"/>
                          <a:cs typeface="宋体" panose="02010600030101010101" pitchFamily="2" charset="-122"/>
                        </a:rPr>
                        <a:t>2015年10月2日</a:t>
                      </a:r>
                    </a:p>
                  </a:txBody>
                  <a:tcPr anchor="ctr"/>
                </a:tc>
                <a:tc>
                  <a:txBody>
                    <a:bodyPr/>
                    <a:lstStyle/>
                    <a:p>
                      <a:pPr>
                        <a:buNone/>
                      </a:pPr>
                      <a:r>
                        <a:rPr lang="zh-CN" altLang="en-US" sz="2000" b="1">
                          <a:latin typeface="宋体" panose="02010600030101010101" pitchFamily="2" charset="-122"/>
                          <a:ea typeface="宋体" panose="02010600030101010101" pitchFamily="2" charset="-122"/>
                          <a:cs typeface="宋体" panose="02010600030101010101" pitchFamily="2" charset="-122"/>
                        </a:rPr>
                        <a:t>慈溪市“10·2”较大中毒死亡事故</a:t>
                      </a:r>
                    </a:p>
                  </a:txBody>
                  <a:tcPr anchor="ctr"/>
                </a:tc>
                <a:tc>
                  <a:txBody>
                    <a:bodyPr/>
                    <a:lstStyle/>
                    <a:p>
                      <a:pPr algn="ctr">
                        <a:buNone/>
                      </a:pPr>
                      <a:r>
                        <a:rPr lang="en-US" altLang="zh-CN" sz="2000" b="1">
                          <a:latin typeface="宋体" panose="02010600030101010101" pitchFamily="2" charset="-122"/>
                          <a:ea typeface="宋体" panose="02010600030101010101" pitchFamily="2" charset="-122"/>
                          <a:cs typeface="宋体" panose="02010600030101010101" pitchFamily="2" charset="-122"/>
                        </a:rPr>
                        <a:t>4</a:t>
                      </a:r>
                      <a:r>
                        <a:rPr lang="zh-CN" altLang="en-US" sz="2000" b="1">
                          <a:latin typeface="宋体" panose="02010600030101010101" pitchFamily="2" charset="-122"/>
                          <a:ea typeface="宋体" panose="02010600030101010101" pitchFamily="2" charset="-122"/>
                          <a:cs typeface="宋体" panose="02010600030101010101" pitchFamily="2" charset="-122"/>
                        </a:rPr>
                        <a:t>（</a:t>
                      </a:r>
                      <a:r>
                        <a:rPr lang="en-US" altLang="zh-CN" sz="2000" b="1">
                          <a:latin typeface="宋体" panose="02010600030101010101" pitchFamily="2" charset="-122"/>
                          <a:ea typeface="宋体" panose="02010600030101010101" pitchFamily="2" charset="-122"/>
                          <a:cs typeface="宋体" panose="02010600030101010101" pitchFamily="2" charset="-122"/>
                        </a:rPr>
                        <a:t>3</a:t>
                      </a:r>
                      <a:r>
                        <a:rPr lang="zh-CN" altLang="en-US" sz="2000" b="1">
                          <a:latin typeface="宋体" panose="02010600030101010101" pitchFamily="2" charset="-122"/>
                          <a:ea typeface="宋体" panose="02010600030101010101" pitchFamily="2" charset="-122"/>
                          <a:cs typeface="宋体" panose="02010600030101010101" pitchFamily="2" charset="-122"/>
                          <a:sym typeface="+mn-ea"/>
                        </a:rPr>
                        <a:t>人</a:t>
                      </a:r>
                      <a:r>
                        <a:rPr lang="zh-CN" altLang="en-US" sz="2000" b="1">
                          <a:latin typeface="宋体" panose="02010600030101010101" pitchFamily="2" charset="-122"/>
                          <a:ea typeface="宋体" panose="02010600030101010101" pitchFamily="2" charset="-122"/>
                          <a:cs typeface="宋体" panose="02010600030101010101" pitchFamily="2" charset="-122"/>
                        </a:rPr>
                        <a:t>施救）</a:t>
                      </a:r>
                      <a:endParaRPr lang="en-US" altLang="zh-CN" sz="2000" b="1">
                        <a:latin typeface="宋体" panose="02010600030101010101" pitchFamily="2" charset="-122"/>
                        <a:ea typeface="宋体" panose="02010600030101010101" pitchFamily="2" charset="-122"/>
                        <a:cs typeface="宋体" panose="02010600030101010101" pitchFamily="2" charset="-122"/>
                      </a:endParaRPr>
                    </a:p>
                  </a:txBody>
                  <a:tcPr anchor="ctr"/>
                </a:tc>
                <a:extLst>
                  <a:ext uri="{0D108BD9-81ED-4DB2-BD59-A6C34878D82A}">
                    <a16:rowId xmlns:a16="http://schemas.microsoft.com/office/drawing/2014/main" val="10004"/>
                  </a:ext>
                </a:extLst>
              </a:tr>
              <a:tr h="659130">
                <a:tc>
                  <a:txBody>
                    <a:bodyPr/>
                    <a:lstStyle/>
                    <a:p>
                      <a:pPr algn="ctr" fontAlgn="ctr">
                        <a:buNone/>
                      </a:pPr>
                      <a:r>
                        <a:rPr lang="en-US" altLang="zh-CN" sz="2000" b="1">
                          <a:latin typeface="宋体" panose="02010600030101010101" pitchFamily="2" charset="-122"/>
                          <a:ea typeface="宋体" panose="02010600030101010101" pitchFamily="2" charset="-122"/>
                        </a:rPr>
                        <a:t>5</a:t>
                      </a:r>
                    </a:p>
                  </a:txBody>
                  <a:tcPr anchor="ctr"/>
                </a:tc>
                <a:tc>
                  <a:txBody>
                    <a:bodyPr/>
                    <a:lstStyle/>
                    <a:p>
                      <a:pPr fontAlgn="ctr">
                        <a:buNone/>
                      </a:pPr>
                      <a:r>
                        <a:rPr lang="zh-CN" altLang="en-US" sz="2000" b="1">
                          <a:latin typeface="宋体" panose="02010600030101010101" pitchFamily="2" charset="-122"/>
                          <a:ea typeface="宋体" panose="02010600030101010101" pitchFamily="2" charset="-122"/>
                          <a:cs typeface="宋体" panose="02010600030101010101" pitchFamily="2" charset="-122"/>
                        </a:rPr>
                        <a:t>2018年6月5日</a:t>
                      </a:r>
                    </a:p>
                  </a:txBody>
                  <a:tcPr anchor="ctr"/>
                </a:tc>
                <a:tc>
                  <a:txBody>
                    <a:bodyPr/>
                    <a:lstStyle/>
                    <a:p>
                      <a:pPr>
                        <a:buNone/>
                      </a:pPr>
                      <a:r>
                        <a:rPr lang="zh-CN" altLang="en-US" sz="2000" b="1">
                          <a:latin typeface="宋体" panose="02010600030101010101" pitchFamily="2" charset="-122"/>
                          <a:ea typeface="宋体" panose="02010600030101010101" pitchFamily="2" charset="-122"/>
                        </a:rPr>
                        <a:t>宁波众茂杭州湾热电有限公司煤仓清理作业</a:t>
                      </a:r>
                    </a:p>
                  </a:txBody>
                  <a:tcPr anchor="ctr"/>
                </a:tc>
                <a:tc>
                  <a:txBody>
                    <a:bodyPr/>
                    <a:lstStyle/>
                    <a:p>
                      <a:pPr algn="ctr">
                        <a:buNone/>
                      </a:pPr>
                      <a:r>
                        <a:rPr lang="en-US" altLang="zh-CN" sz="2000" b="1">
                          <a:latin typeface="宋体" panose="02010600030101010101" pitchFamily="2" charset="-122"/>
                          <a:ea typeface="宋体" panose="02010600030101010101" pitchFamily="2" charset="-122"/>
                        </a:rPr>
                        <a:t>4</a:t>
                      </a:r>
                    </a:p>
                  </a:txBody>
                  <a:tcPr anchor="ctr"/>
                </a:tc>
                <a:extLst>
                  <a:ext uri="{0D108BD9-81ED-4DB2-BD59-A6C34878D82A}">
                    <a16:rowId xmlns:a16="http://schemas.microsoft.com/office/drawing/2014/main" val="10005"/>
                  </a:ext>
                </a:extLst>
              </a:tr>
              <a:tr h="765810">
                <a:tc>
                  <a:txBody>
                    <a:bodyPr/>
                    <a:lstStyle/>
                    <a:p>
                      <a:pPr algn="ctr" fontAlgn="ctr">
                        <a:buNone/>
                      </a:pPr>
                      <a:r>
                        <a:rPr lang="en-US" altLang="zh-CN" sz="2000" b="1">
                          <a:latin typeface="宋体" panose="02010600030101010101" pitchFamily="2" charset="-122"/>
                          <a:ea typeface="宋体" panose="02010600030101010101" pitchFamily="2" charset="-122"/>
                        </a:rPr>
                        <a:t>6</a:t>
                      </a:r>
                    </a:p>
                  </a:txBody>
                  <a:tcPr anchor="ctr"/>
                </a:tc>
                <a:tc>
                  <a:txBody>
                    <a:bodyPr/>
                    <a:lstStyle/>
                    <a:p>
                      <a:pPr fontAlgn="ctr">
                        <a:buNone/>
                      </a:pPr>
                      <a:r>
                        <a:rPr lang="zh-CN" altLang="en-US" sz="2000" b="1">
                          <a:latin typeface="宋体" panose="02010600030101010101" pitchFamily="2" charset="-122"/>
                          <a:ea typeface="宋体" panose="02010600030101010101" pitchFamily="2" charset="-122"/>
                          <a:cs typeface="宋体" panose="02010600030101010101" pitchFamily="2" charset="-122"/>
                        </a:rPr>
                        <a:t>2020年1月25日</a:t>
                      </a:r>
                    </a:p>
                  </a:txBody>
                  <a:tcPr anchor="ctr"/>
                </a:tc>
                <a:tc>
                  <a:txBody>
                    <a:bodyPr/>
                    <a:lstStyle/>
                    <a:p>
                      <a:pPr>
                        <a:buNone/>
                      </a:pPr>
                      <a:r>
                        <a:rPr lang="zh-CN" altLang="en-US" sz="2000" b="1">
                          <a:latin typeface="宋体" panose="02010600030101010101" pitchFamily="2" charset="-122"/>
                          <a:ea typeface="宋体" panose="02010600030101010101" pitchFamily="2" charset="-122"/>
                          <a:cs typeface="宋体" panose="02010600030101010101" pitchFamily="2" charset="-122"/>
                        </a:rPr>
                        <a:t>北仑区宁波科宁达日丰磁材有限公司“1·26”较大窒息死亡事故</a:t>
                      </a:r>
                    </a:p>
                  </a:txBody>
                  <a:tcPr anchor="ctr"/>
                </a:tc>
                <a:tc>
                  <a:txBody>
                    <a:bodyPr/>
                    <a:lstStyle/>
                    <a:p>
                      <a:pPr algn="ctr">
                        <a:buNone/>
                      </a:pPr>
                      <a:r>
                        <a:rPr lang="en-US" altLang="zh-CN" sz="2000" b="1">
                          <a:latin typeface="宋体" panose="02010600030101010101" pitchFamily="2" charset="-122"/>
                          <a:ea typeface="宋体" panose="02010600030101010101" pitchFamily="2" charset="-122"/>
                          <a:cs typeface="宋体" panose="02010600030101010101" pitchFamily="2" charset="-122"/>
                        </a:rPr>
                        <a:t>3</a:t>
                      </a:r>
                      <a:r>
                        <a:rPr lang="zh-CN" altLang="en-US" sz="2000" b="1">
                          <a:latin typeface="宋体" panose="02010600030101010101" pitchFamily="2" charset="-122"/>
                          <a:ea typeface="宋体" panose="02010600030101010101" pitchFamily="2" charset="-122"/>
                          <a:cs typeface="宋体" panose="02010600030101010101" pitchFamily="2" charset="-122"/>
                          <a:sym typeface="+mn-ea"/>
                        </a:rPr>
                        <a:t>（</a:t>
                      </a:r>
                      <a:r>
                        <a:rPr lang="en-US" altLang="zh-CN" sz="2000" b="1">
                          <a:latin typeface="宋体" panose="02010600030101010101" pitchFamily="2" charset="-122"/>
                          <a:ea typeface="宋体" panose="02010600030101010101" pitchFamily="2" charset="-122"/>
                          <a:cs typeface="宋体" panose="02010600030101010101" pitchFamily="2" charset="-122"/>
                          <a:sym typeface="+mn-ea"/>
                        </a:rPr>
                        <a:t>2</a:t>
                      </a:r>
                      <a:r>
                        <a:rPr lang="zh-CN" altLang="en-US" sz="2000" b="1">
                          <a:latin typeface="宋体" panose="02010600030101010101" pitchFamily="2" charset="-122"/>
                          <a:ea typeface="宋体" panose="02010600030101010101" pitchFamily="2" charset="-122"/>
                          <a:cs typeface="宋体" panose="02010600030101010101" pitchFamily="2" charset="-122"/>
                          <a:sym typeface="+mn-ea"/>
                        </a:rPr>
                        <a:t>人施救）</a:t>
                      </a:r>
                      <a:endParaRPr lang="en-US" altLang="zh-CN" sz="2000" b="1">
                        <a:latin typeface="宋体" panose="02010600030101010101" pitchFamily="2" charset="-122"/>
                        <a:ea typeface="宋体" panose="02010600030101010101" pitchFamily="2" charset="-122"/>
                        <a:cs typeface="宋体" panose="02010600030101010101" pitchFamily="2" charset="-122"/>
                      </a:endParaRPr>
                    </a:p>
                  </a:txBody>
                  <a:tcPr anchor="ctr"/>
                </a:tc>
                <a:extLst>
                  <a:ext uri="{0D108BD9-81ED-4DB2-BD59-A6C34878D82A}">
                    <a16:rowId xmlns:a16="http://schemas.microsoft.com/office/drawing/2014/main" val="10006"/>
                  </a:ext>
                </a:extLst>
              </a:tr>
              <a:tr h="766445">
                <a:tc gridSpan="3">
                  <a:txBody>
                    <a:bodyPr/>
                    <a:lstStyle/>
                    <a:p>
                      <a:pPr algn="ctr" fontAlgn="ctr">
                        <a:buNone/>
                      </a:pPr>
                      <a:r>
                        <a:rPr lang="zh-CN" altLang="en-US" sz="2000" b="1">
                          <a:ea typeface="宋体" panose="02010600030101010101" pitchFamily="2" charset="-122"/>
                        </a:rPr>
                        <a:t>合     计</a:t>
                      </a:r>
                    </a:p>
                  </a:txBody>
                  <a:tcPr anchor="ctr"/>
                </a:tc>
                <a:tc hMerge="1">
                  <a:txBody>
                    <a:bodyPr/>
                    <a:lstStyle/>
                    <a:p>
                      <a:endParaRPr lang="zh-CN"/>
                    </a:p>
                  </a:txBody>
                  <a:tcPr anchor="ctr"/>
                </a:tc>
                <a:tc hMerge="1">
                  <a:txBody>
                    <a:bodyPr/>
                    <a:lstStyle/>
                    <a:p>
                      <a:endParaRPr lang="zh-CN"/>
                    </a:p>
                  </a:txBody>
                  <a:tcPr anchor="ctr"/>
                </a:tc>
                <a:tc>
                  <a:txBody>
                    <a:bodyPr/>
                    <a:lstStyle/>
                    <a:p>
                      <a:pPr algn="ctr">
                        <a:buNone/>
                      </a:pPr>
                      <a:r>
                        <a:rPr lang="en-US" altLang="zh-CN" dirty="0"/>
                        <a:t>23</a:t>
                      </a:r>
                    </a:p>
                  </a:txBody>
                  <a:tcPr anchor="ctr"/>
                </a:tc>
                <a:extLst>
                  <a:ext uri="{0D108BD9-81ED-4DB2-BD59-A6C34878D82A}">
                    <a16:rowId xmlns:a16="http://schemas.microsoft.com/office/drawing/2014/main" val="10007"/>
                  </a:ext>
                </a:extLst>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标题 1"/>
          <p:cNvSpPr>
            <a:spLocks noGrp="1"/>
          </p:cNvSpPr>
          <p:nvPr>
            <p:ph type="title"/>
          </p:nvPr>
        </p:nvSpPr>
        <p:spPr>
          <a:xfrm>
            <a:off x="2104073" y="281940"/>
            <a:ext cx="8426450" cy="536575"/>
          </a:xfrm>
        </p:spPr>
        <p:txBody>
          <a:bodyPr vert="horz" wrap="square" lIns="91440" tIns="45720" rIns="91440" bIns="45720" anchor="ctr" anchorCtr="0">
            <a:normAutofit fontScale="90000"/>
          </a:bodyPr>
          <a:lstStyle/>
          <a:p>
            <a:pPr algn="ctr"/>
            <a:r>
              <a:rPr lang="zh-CN" altLang="en-US" b="1" dirty="0">
                <a:solidFill>
                  <a:srgbClr val="FF0000"/>
                </a:solidFill>
                <a:ea typeface="宋体" panose="02010600030101010101" pitchFamily="2" charset="-122"/>
              </a:rPr>
              <a:t>有限空间作业过程及其风险防控</a:t>
            </a:r>
          </a:p>
        </p:txBody>
      </p:sp>
      <p:pic>
        <p:nvPicPr>
          <p:cNvPr id="115715" name="图片 1"/>
          <p:cNvPicPr>
            <a:picLocks noChangeAspect="1"/>
          </p:cNvPicPr>
          <p:nvPr/>
        </p:nvPicPr>
        <p:blipFill>
          <a:blip r:embed="rId2"/>
          <a:stretch>
            <a:fillRect/>
          </a:stretch>
        </p:blipFill>
        <p:spPr>
          <a:xfrm>
            <a:off x="1802765" y="1248410"/>
            <a:ext cx="8566785" cy="5532755"/>
          </a:xfrm>
          <a:prstGeom prst="rect">
            <a:avLst/>
          </a:prstGeom>
          <a:noFill/>
          <a:ln w="9525">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标题 1"/>
          <p:cNvSpPr>
            <a:spLocks noGrp="1"/>
          </p:cNvSpPr>
          <p:nvPr>
            <p:ph type="title"/>
          </p:nvPr>
        </p:nvSpPr>
        <p:spPr>
          <a:xfrm>
            <a:off x="1142683" y="780098"/>
            <a:ext cx="8424862" cy="536575"/>
          </a:xfrm>
        </p:spPr>
        <p:txBody>
          <a:bodyPr vert="horz" wrap="square" lIns="91440" tIns="45720" rIns="91440" bIns="45720" anchor="ctr" anchorCtr="0"/>
          <a:lstStyle/>
          <a:p>
            <a:pPr algn="l"/>
            <a:r>
              <a:rPr lang="en-US" altLang="zh-CN" sz="2800" b="1" dirty="0">
                <a:solidFill>
                  <a:srgbClr val="FF0000"/>
                </a:solidFill>
                <a:latin typeface="黑体" panose="02010609060101010101" pitchFamily="49" charset="-122"/>
                <a:ea typeface="黑体" panose="02010609060101010101" pitchFamily="49" charset="-122"/>
                <a:cs typeface="黑体" panose="02010609060101010101" pitchFamily="49" charset="-122"/>
              </a:rPr>
              <a:t>1</a:t>
            </a:r>
            <a:r>
              <a:rPr lang="zh-CN" altLang="en-US" sz="2800" b="1" dirty="0">
                <a:solidFill>
                  <a:srgbClr val="FF0000"/>
                </a:solidFill>
                <a:latin typeface="黑体" panose="02010609060101010101" pitchFamily="49" charset="-122"/>
                <a:ea typeface="黑体" panose="02010609060101010101" pitchFamily="49" charset="-122"/>
                <a:cs typeface="黑体" panose="02010609060101010101" pitchFamily="49" charset="-122"/>
              </a:rPr>
              <a:t>）作业审批阶段</a:t>
            </a:r>
          </a:p>
        </p:txBody>
      </p:sp>
      <p:sp>
        <p:nvSpPr>
          <p:cNvPr id="2" name="内容占位符 2"/>
          <p:cNvSpPr>
            <a:spLocks noGrp="1" noChangeArrowheads="1"/>
          </p:cNvSpPr>
          <p:nvPr>
            <p:ph idx="1"/>
          </p:nvPr>
        </p:nvSpPr>
        <p:spPr>
          <a:xfrm>
            <a:off x="2169795" y="1656080"/>
            <a:ext cx="7654925" cy="4584065"/>
          </a:xfrm>
        </p:spPr>
        <p:txBody>
          <a:bodyPr vert="horz" wrap="square" lIns="91440" tIns="45720" rIns="91440" bIns="45720" numCol="1" anchor="t" anchorCtr="0" compatLnSpc="1">
            <a:noAutofit/>
          </a:bodyPr>
          <a:lstStyle/>
          <a:p>
            <a:pPr marL="342900" marR="0" lvl="0" indent="-342900" algn="l" defTabSz="914400" rtl="0" eaLnBrk="0" fontAlgn="base" latinLnBrk="0" hangingPunct="0">
              <a:lnSpc>
                <a:spcPct val="150000"/>
              </a:lnSpc>
              <a:spcBef>
                <a:spcPct val="20000"/>
              </a:spcBef>
              <a:spcAft>
                <a:spcPct val="0"/>
              </a:spcAft>
              <a:buClr>
                <a:schemeClr val="tx1"/>
              </a:buClr>
              <a:buSzTx/>
              <a:buFont typeface="Wingdings" panose="05000000000000000000" pitchFamily="2" charset="2"/>
              <a:buChar char="v"/>
              <a:defRPr/>
            </a:pPr>
            <a:r>
              <a:rPr kumimoji="0" lang="zh-CN" altLang="en-US" b="1" i="0" u="none" strike="noStrike" kern="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mn-cs"/>
              </a:rPr>
              <a:t>制定作业方案</a:t>
            </a:r>
            <a:endParaRPr kumimoji="0" lang="en-US" altLang="zh-CN" b="1" i="0" u="none" strike="noStrike" kern="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mn-cs"/>
            </a:endParaRPr>
          </a:p>
          <a:p>
            <a:pPr marL="342900" marR="0" lvl="0" indent="-342900" algn="l" defTabSz="914400" rtl="0" eaLnBrk="0" fontAlgn="base" latinLnBrk="0" hangingPunct="0">
              <a:lnSpc>
                <a:spcPct val="150000"/>
              </a:lnSpc>
              <a:spcBef>
                <a:spcPct val="20000"/>
              </a:spcBef>
              <a:spcAft>
                <a:spcPct val="0"/>
              </a:spcAft>
              <a:buClr>
                <a:schemeClr val="tx1"/>
              </a:buClr>
              <a:buSzTx/>
              <a:buFont typeface="Wingdings" panose="05000000000000000000" pitchFamily="2" charset="2"/>
              <a:buChar char="v"/>
              <a:defRPr/>
            </a:pPr>
            <a:r>
              <a:rPr kumimoji="0" lang="zh-CN" altLang="en-US" b="1" i="0" u="none" strike="noStrike" kern="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mn-cs"/>
              </a:rPr>
              <a:t>明确人员职责</a:t>
            </a:r>
            <a:endParaRPr kumimoji="0" lang="en-US" altLang="zh-CN" b="1" i="0" u="none" strike="noStrike" kern="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mn-cs"/>
            </a:endParaRPr>
          </a:p>
          <a:p>
            <a:pPr marL="342900" marR="0" lvl="0" indent="-342900" algn="l" defTabSz="914400" rtl="0" eaLnBrk="0" fontAlgn="base" latinLnBrk="0" hangingPunct="0">
              <a:lnSpc>
                <a:spcPct val="150000"/>
              </a:lnSpc>
              <a:spcBef>
                <a:spcPct val="20000"/>
              </a:spcBef>
              <a:spcAft>
                <a:spcPct val="0"/>
              </a:spcAft>
              <a:buClr>
                <a:schemeClr val="tx1"/>
              </a:buClr>
              <a:buSzTx/>
              <a:buFont typeface="Arial" panose="020B0604020202020204" pitchFamily="34" charset="0"/>
              <a:buChar char="•"/>
              <a:defRPr/>
            </a:pPr>
            <a:r>
              <a:rPr kumimoji="0" lang="zh-CN" altLang="en-US" b="1" i="0" u="none" strike="noStrike" kern="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mn-cs"/>
              </a:rPr>
              <a:t>确定作业</a:t>
            </a:r>
            <a:r>
              <a:rPr kumimoji="0" lang="zh-CN" altLang="en-US" b="1" i="0" u="none" strike="noStrike" kern="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cs typeface="+mn-cs"/>
              </a:rPr>
              <a:t>现场负责人、监护人员、作业人员</a:t>
            </a:r>
            <a:endParaRPr kumimoji="0" lang="en-US" altLang="zh-CN" b="1" i="0" u="none" strike="noStrike" kern="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cs typeface="+mn-cs"/>
            </a:endParaRPr>
          </a:p>
          <a:p>
            <a:pPr marL="342900" marR="0" lvl="0" indent="-342900" algn="l" defTabSz="914400" rtl="0" eaLnBrk="0" fontAlgn="base" latinLnBrk="0" hangingPunct="0">
              <a:lnSpc>
                <a:spcPct val="150000"/>
              </a:lnSpc>
              <a:spcBef>
                <a:spcPct val="20000"/>
              </a:spcBef>
              <a:spcAft>
                <a:spcPct val="0"/>
              </a:spcAft>
              <a:buClr>
                <a:schemeClr val="tx1"/>
              </a:buClr>
              <a:buSzTx/>
              <a:buFont typeface="Arial" panose="020B0604020202020204" pitchFamily="34" charset="0"/>
              <a:buChar char="•"/>
              <a:defRPr/>
            </a:pPr>
            <a:r>
              <a:rPr kumimoji="0" lang="zh-CN" altLang="en-US" b="1" i="0" u="none" strike="noStrike" kern="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mn-cs"/>
              </a:rPr>
              <a:t>现场负责人和监护人员可以为同一人</a:t>
            </a:r>
            <a:endParaRPr kumimoji="0" lang="en-US" altLang="zh-CN" b="1" i="0" u="none" strike="noStrike" kern="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mn-cs"/>
            </a:endParaRPr>
          </a:p>
          <a:p>
            <a:pPr marL="342900" marR="0" lvl="0" indent="-342900" algn="l" defTabSz="914400" rtl="0" eaLnBrk="0" fontAlgn="base" latinLnBrk="0" hangingPunct="0">
              <a:lnSpc>
                <a:spcPct val="150000"/>
              </a:lnSpc>
              <a:spcBef>
                <a:spcPct val="20000"/>
              </a:spcBef>
              <a:spcAft>
                <a:spcPct val="0"/>
              </a:spcAft>
              <a:buClr>
                <a:schemeClr val="tx1"/>
              </a:buClr>
              <a:buSzTx/>
              <a:buFont typeface="Wingdings" panose="05000000000000000000" pitchFamily="2" charset="2"/>
              <a:buChar char="v"/>
              <a:defRPr/>
            </a:pPr>
            <a:r>
              <a:rPr kumimoji="0" lang="zh-CN" altLang="en-US" b="1" i="0" u="none" strike="noStrike" kern="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mn-cs"/>
              </a:rPr>
              <a:t>作业审批 </a:t>
            </a:r>
            <a:endParaRPr kumimoji="0" lang="en-US" altLang="zh-CN" b="1" i="0" u="none" strike="noStrike" kern="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0" fontAlgn="base" latinLnBrk="0" hangingPunct="0">
              <a:lnSpc>
                <a:spcPct val="150000"/>
              </a:lnSpc>
              <a:spcBef>
                <a:spcPct val="20000"/>
              </a:spcBef>
              <a:spcAft>
                <a:spcPct val="0"/>
              </a:spcAft>
              <a:buClr>
                <a:schemeClr val="tx1"/>
              </a:buClr>
              <a:buSzTx/>
              <a:buFont typeface="Wingdings" panose="05000000000000000000" pitchFamily="2" charset="2"/>
              <a:buNone/>
              <a:defRPr/>
            </a:pPr>
            <a:r>
              <a:rPr kumimoji="0" lang="en-US" altLang="zh-CN" b="1" i="0" u="none" strike="noStrike" kern="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mn-cs"/>
              </a:rPr>
              <a:t> </a:t>
            </a:r>
            <a:r>
              <a:rPr kumimoji="0" lang="en-US" altLang="zh-CN" b="1" i="0" u="none" strike="noStrike" kern="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mn-cs"/>
              </a:rPr>
              <a:t>    </a:t>
            </a:r>
            <a:r>
              <a:rPr kumimoji="0" lang="zh-CN" altLang="en-US" b="1" i="0" u="none" strike="noStrike" kern="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cs typeface="+mn-cs"/>
              </a:rPr>
              <a:t>签字确认 </a:t>
            </a:r>
            <a:endParaRPr kumimoji="0" lang="en-US" altLang="zh-CN" b="1" i="0" u="none" strike="noStrike" kern="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0" fontAlgn="base" latinLnBrk="0" hangingPunct="0">
              <a:lnSpc>
                <a:spcPct val="150000"/>
              </a:lnSpc>
              <a:spcBef>
                <a:spcPct val="20000"/>
              </a:spcBef>
              <a:spcAft>
                <a:spcPct val="0"/>
              </a:spcAft>
              <a:buClr>
                <a:schemeClr val="tx1"/>
              </a:buClr>
              <a:buSzTx/>
              <a:buFont typeface="Wingdings" panose="05000000000000000000" pitchFamily="2" charset="2"/>
              <a:buNone/>
              <a:defRPr/>
            </a:pPr>
            <a:endParaRPr kumimoji="0" lang="en-US" altLang="zh-CN" b="1" i="0" u="none" strike="noStrike" kern="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cs typeface="+mn-c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标题 1"/>
          <p:cNvSpPr>
            <a:spLocks noGrp="1"/>
          </p:cNvSpPr>
          <p:nvPr>
            <p:ph type="title"/>
          </p:nvPr>
        </p:nvSpPr>
        <p:spPr>
          <a:xfrm>
            <a:off x="323215" y="188595"/>
            <a:ext cx="2282190" cy="1340485"/>
          </a:xfrm>
        </p:spPr>
        <p:txBody>
          <a:bodyPr vert="horz" wrap="square" lIns="91440" tIns="45720" rIns="91440" bIns="45720" anchor="ctr" anchorCtr="0"/>
          <a:lstStyle/>
          <a:p>
            <a:pPr algn="l"/>
            <a:r>
              <a:rPr lang="en-US" altLang="zh-CN" sz="2800" b="1" dirty="0">
                <a:solidFill>
                  <a:srgbClr val="FF0000"/>
                </a:solidFill>
                <a:latin typeface="黑体" panose="02010609060101010101" pitchFamily="49" charset="-122"/>
                <a:ea typeface="黑体" panose="02010609060101010101" pitchFamily="49" charset="-122"/>
                <a:cs typeface="黑体" panose="02010609060101010101" pitchFamily="49" charset="-122"/>
              </a:rPr>
              <a:t>2</a:t>
            </a:r>
            <a:r>
              <a:rPr lang="zh-CN" altLang="en-US" sz="2800" b="1" dirty="0">
                <a:solidFill>
                  <a:srgbClr val="FF0000"/>
                </a:solidFill>
                <a:latin typeface="黑体" panose="02010609060101010101" pitchFamily="49" charset="-122"/>
                <a:ea typeface="黑体" panose="02010609060101010101" pitchFamily="49" charset="-122"/>
                <a:cs typeface="黑体" panose="02010609060101010101" pitchFamily="49" charset="-122"/>
              </a:rPr>
              <a:t>）作业准备 </a:t>
            </a:r>
          </a:p>
        </p:txBody>
      </p:sp>
      <p:sp>
        <p:nvSpPr>
          <p:cNvPr id="3" name="内容占位符 2"/>
          <p:cNvSpPr>
            <a:spLocks noGrp="1"/>
          </p:cNvSpPr>
          <p:nvPr>
            <p:ph idx="1"/>
          </p:nvPr>
        </p:nvSpPr>
        <p:spPr>
          <a:xfrm>
            <a:off x="3039110" y="100965"/>
            <a:ext cx="8587740" cy="6050280"/>
          </a:xfrm>
        </p:spPr>
        <p:txBody>
          <a:bodyPr vert="horz" wrap="square" lIns="91440" tIns="45720" rIns="91440" bIns="45720" numCol="1" anchor="t" anchorCtr="0" compatLnSpc="1">
            <a:normAutofit fontScale="80000" lnSpcReduction="10000"/>
          </a:bodyPr>
          <a:lstStyle/>
          <a:p>
            <a:pPr marL="0" marR="0" lvl="0" indent="0" algn="l" defTabSz="914400" rtl="0" eaLnBrk="0" fontAlgn="base" hangingPunct="0">
              <a:lnSpc>
                <a:spcPct val="150000"/>
              </a:lnSpc>
              <a:spcBef>
                <a:spcPts val="0"/>
              </a:spcBef>
              <a:spcAft>
                <a:spcPct val="0"/>
              </a:spcAft>
              <a:buClr>
                <a:schemeClr val="tx1"/>
              </a:buClr>
              <a:buSzTx/>
              <a:buFont typeface="Wingdings" panose="05000000000000000000" pitchFamily="2" charset="2"/>
              <a:buNone/>
              <a:defRPr/>
            </a:pPr>
            <a:r>
              <a:rPr kumimoji="0" lang="en-US" altLang="zh-CN" sz="3500" b="1" i="0" u="none" strike="noStrike" kern="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rPr>
              <a:t>1</a:t>
            </a:r>
            <a:r>
              <a:rPr kumimoji="0" lang="zh-CN" altLang="en-US" sz="3500" b="1" i="0" u="none" strike="noStrike" kern="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rPr>
              <a:t>）安全</a:t>
            </a:r>
            <a:endParaRPr kumimoji="0" lang="en-US" altLang="zh-CN" sz="3500" b="1" i="0" u="none" strike="noStrike" kern="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0" fontAlgn="base" hangingPunct="0">
              <a:lnSpc>
                <a:spcPct val="150000"/>
              </a:lnSpc>
              <a:spcBef>
                <a:spcPts val="0"/>
              </a:spcBef>
              <a:spcAft>
                <a:spcPct val="0"/>
              </a:spcAft>
              <a:buClr>
                <a:schemeClr val="tx1"/>
              </a:buClr>
              <a:buSzTx/>
              <a:buFont typeface="Wingdings" panose="05000000000000000000" pitchFamily="2" charset="2"/>
              <a:buNone/>
              <a:defRPr/>
            </a:pPr>
            <a:r>
              <a:rPr kumimoji="0" lang="en-US" altLang="zh-CN" sz="3500" b="1" i="0" u="none" strike="noStrike" kern="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rPr>
              <a:t>2</a:t>
            </a:r>
            <a:r>
              <a:rPr kumimoji="0" lang="zh-CN" altLang="en-US" sz="3500" b="1" i="0" u="none" strike="noStrike" kern="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rPr>
              <a:t>）设备检查</a:t>
            </a:r>
            <a:endParaRPr kumimoji="0" lang="en-US" altLang="zh-CN" sz="3500" b="1" i="0" u="none" strike="noStrike" kern="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0" fontAlgn="base" hangingPunct="0">
              <a:lnSpc>
                <a:spcPct val="150000"/>
              </a:lnSpc>
              <a:spcBef>
                <a:spcPts val="0"/>
              </a:spcBef>
              <a:spcAft>
                <a:spcPct val="0"/>
              </a:spcAft>
              <a:buClr>
                <a:schemeClr val="tx1"/>
              </a:buClr>
              <a:buSzTx/>
              <a:buFont typeface="Wingdings" panose="05000000000000000000" pitchFamily="2" charset="2"/>
              <a:buNone/>
              <a:defRPr/>
            </a:pPr>
            <a:r>
              <a:rPr kumimoji="0" lang="en-US" altLang="zh-CN" sz="3500" b="1" i="0" u="none" strike="noStrike" kern="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rPr>
              <a:t>3</a:t>
            </a:r>
            <a:r>
              <a:rPr kumimoji="0" lang="zh-CN" altLang="en-US" sz="3500" b="1" i="0" u="none" strike="noStrike" kern="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rPr>
              <a:t>）封闭作业区域及安全警示</a:t>
            </a:r>
            <a:endParaRPr kumimoji="0" lang="en-US" altLang="zh-CN" sz="3500" b="1" i="0" u="none" strike="noStrike" kern="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0" fontAlgn="base" hangingPunct="0">
              <a:lnSpc>
                <a:spcPct val="150000"/>
              </a:lnSpc>
              <a:spcBef>
                <a:spcPts val="0"/>
              </a:spcBef>
              <a:spcAft>
                <a:spcPct val="0"/>
              </a:spcAft>
              <a:buClr>
                <a:schemeClr val="tx1"/>
              </a:buClr>
              <a:buSzTx/>
              <a:buFont typeface="Wingdings" panose="05000000000000000000" pitchFamily="2" charset="2"/>
              <a:buNone/>
              <a:defRPr/>
            </a:pPr>
            <a:r>
              <a:rPr kumimoji="0" lang="en-US" altLang="zh-CN" sz="3500" b="1" i="0" u="none" strike="noStrike" kern="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rPr>
              <a:t>4</a:t>
            </a:r>
            <a:r>
              <a:rPr kumimoji="0" lang="zh-CN" altLang="en-US" sz="3500" b="1" i="0" u="none" strike="noStrike" kern="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rPr>
              <a:t>）打开进出口 </a:t>
            </a:r>
            <a:endParaRPr kumimoji="0" lang="en-US" altLang="zh-CN" sz="3500" b="1" i="0" u="none" strike="noStrike" kern="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endParaRPr>
          </a:p>
          <a:p>
            <a:pPr marL="342900" marR="0" lvl="0" indent="0" algn="l" defTabSz="914400" rtl="0" eaLnBrk="0" fontAlgn="base" hangingPunct="0">
              <a:lnSpc>
                <a:spcPct val="150000"/>
              </a:lnSpc>
              <a:spcBef>
                <a:spcPts val="0"/>
              </a:spcBef>
              <a:spcAft>
                <a:spcPct val="0"/>
              </a:spcAft>
              <a:buClr>
                <a:schemeClr val="tx1"/>
              </a:buClr>
              <a:buSzTx/>
              <a:buFont typeface="Arial" panose="020B0604020202020204" pitchFamily="34" charset="0"/>
              <a:buChar char="•"/>
              <a:defRPr/>
            </a:pPr>
            <a:r>
              <a:rPr kumimoji="0" lang="zh-CN" altLang="en-US" sz="3500" b="1" i="0" u="none" strike="noStrike" kern="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rPr>
              <a:t>作业人员站在有限空间外上风侧</a:t>
            </a:r>
            <a:endParaRPr kumimoji="0" lang="en-US" altLang="zh-CN" sz="3500" b="1" i="0" u="none" strike="noStrike" kern="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endParaRPr>
          </a:p>
          <a:p>
            <a:pPr marL="342900" marR="0" lvl="0" indent="0" algn="l" defTabSz="914400" rtl="0" eaLnBrk="0" fontAlgn="base" hangingPunct="0">
              <a:lnSpc>
                <a:spcPct val="150000"/>
              </a:lnSpc>
              <a:spcBef>
                <a:spcPts val="0"/>
              </a:spcBef>
              <a:spcAft>
                <a:spcPct val="0"/>
              </a:spcAft>
              <a:buClr>
                <a:schemeClr val="tx1"/>
              </a:buClr>
              <a:buSzTx/>
              <a:buFont typeface="Arial" panose="020B0604020202020204" pitchFamily="34" charset="0"/>
              <a:buChar char="•"/>
              <a:defRPr/>
            </a:pPr>
            <a:r>
              <a:rPr kumimoji="0" lang="zh-CN" altLang="en-US" sz="3500" b="1" i="0" u="none" strike="noStrike" kern="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rPr>
              <a:t>存在爆炸危险的，应采取防爆措施；</a:t>
            </a:r>
            <a:endParaRPr kumimoji="0" lang="en-US" altLang="zh-CN" sz="3500" b="1" i="0" u="none" strike="noStrike" kern="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endParaRPr>
          </a:p>
          <a:p>
            <a:pPr marL="342900" marR="0" lvl="0" indent="0" algn="l" defTabSz="914400" rtl="0" eaLnBrk="0" fontAlgn="base" hangingPunct="0">
              <a:lnSpc>
                <a:spcPct val="150000"/>
              </a:lnSpc>
              <a:spcBef>
                <a:spcPts val="0"/>
              </a:spcBef>
              <a:spcAft>
                <a:spcPct val="0"/>
              </a:spcAft>
              <a:buClr>
                <a:schemeClr val="tx1"/>
              </a:buClr>
              <a:buSzTx/>
              <a:buFont typeface="Arial" panose="020B0604020202020204" pitchFamily="34" charset="0"/>
              <a:buChar char="•"/>
              <a:defRPr/>
            </a:pPr>
            <a:r>
              <a:rPr kumimoji="0" lang="zh-CN" altLang="en-US" sz="3500" b="1" i="0" u="none" strike="noStrike" kern="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rPr>
              <a:t>可能涌出有毒有害气体的，应佩戴呼吸防护用品。 </a:t>
            </a:r>
            <a:endParaRPr kumimoji="0" lang="en-US" altLang="zh-CN" sz="3500" b="1" i="0" u="none" strike="noStrike" kern="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0" fontAlgn="base" hangingPunct="0">
              <a:lnSpc>
                <a:spcPct val="150000"/>
              </a:lnSpc>
              <a:spcBef>
                <a:spcPts val="0"/>
              </a:spcBef>
              <a:spcAft>
                <a:spcPct val="0"/>
              </a:spcAft>
              <a:buClr>
                <a:schemeClr val="tx1"/>
              </a:buClr>
              <a:buSzTx/>
              <a:buFont typeface="Wingdings" panose="05000000000000000000" pitchFamily="2" charset="2"/>
              <a:buNone/>
              <a:defRPr/>
            </a:pPr>
            <a:r>
              <a:rPr kumimoji="0" lang="en-US" altLang="zh-CN" sz="3500" b="1" i="0" u="none" strike="noStrike" kern="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rPr>
              <a:t>5</a:t>
            </a:r>
            <a:r>
              <a:rPr kumimoji="0" lang="zh-CN" altLang="en-US" sz="3500" b="1" i="0" u="none" strike="noStrike" kern="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rPr>
              <a:t>）安全隔离</a:t>
            </a:r>
          </a:p>
          <a:p>
            <a:pPr marL="0" marR="0" lvl="0" indent="0" algn="l" defTabSz="914400" rtl="0" eaLnBrk="0" fontAlgn="base" hangingPunct="0">
              <a:lnSpc>
                <a:spcPct val="150000"/>
              </a:lnSpc>
              <a:spcBef>
                <a:spcPts val="0"/>
              </a:spcBef>
              <a:spcAft>
                <a:spcPct val="0"/>
              </a:spcAft>
              <a:buClr>
                <a:schemeClr val="tx1"/>
              </a:buClr>
              <a:buSzTx/>
              <a:buFont typeface="Wingdings" panose="05000000000000000000" pitchFamily="2" charset="2"/>
              <a:buNone/>
              <a:defRPr/>
            </a:pPr>
            <a:r>
              <a:rPr kumimoji="0" lang="en-US" altLang="zh-CN" sz="3500" b="1" i="0" u="none" strike="noStrike" kern="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mn-cs"/>
                <a:sym typeface="+mn-ea"/>
              </a:rPr>
              <a:t>6</a:t>
            </a:r>
            <a:r>
              <a:rPr kumimoji="0" lang="zh-CN" altLang="en-US" sz="3500" b="1" i="0" u="none" strike="noStrike" kern="0" cap="none" spc="0" normalizeH="0" baseline="0" noProof="0" dirty="0" smtClean="0">
                <a:ln>
                  <a:noFill/>
                </a:ln>
                <a:solidFill>
                  <a:srgbClr val="000000"/>
                </a:solidFill>
                <a:effectLst/>
                <a:uLnTx/>
                <a:uFillTx/>
                <a:latin typeface="宋体" panose="02010600030101010101" pitchFamily="2" charset="-122"/>
                <a:ea typeface="宋体" panose="02010600030101010101" pitchFamily="2" charset="-122"/>
                <a:cs typeface="+mn-cs"/>
                <a:sym typeface="+mn-ea"/>
              </a:rPr>
              <a:t>）清除置换 </a:t>
            </a:r>
            <a:endParaRPr kumimoji="0" lang="zh-CN" altLang="en-US" sz="2400" b="1" i="0" u="none" strike="noStrike" kern="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标题 1"/>
          <p:cNvSpPr>
            <a:spLocks noGrp="1"/>
          </p:cNvSpPr>
          <p:nvPr>
            <p:ph type="title"/>
          </p:nvPr>
        </p:nvSpPr>
        <p:spPr>
          <a:xfrm>
            <a:off x="227330" y="100330"/>
            <a:ext cx="10515600" cy="1060450"/>
          </a:xfrm>
        </p:spPr>
        <p:txBody>
          <a:bodyPr vert="horz" wrap="square" lIns="91440" tIns="45720" rIns="91440" bIns="45720" anchor="ctr" anchorCtr="0"/>
          <a:lstStyle/>
          <a:p>
            <a:pPr algn="l"/>
            <a:r>
              <a:rPr lang="en-US" altLang="zh-CN" sz="2800" b="1" dirty="0">
                <a:solidFill>
                  <a:srgbClr val="FF0000"/>
                </a:solidFill>
                <a:latin typeface="黑体" panose="02010609060101010101" pitchFamily="49" charset="-122"/>
                <a:ea typeface="黑体" panose="02010609060101010101" pitchFamily="49" charset="-122"/>
                <a:cs typeface="黑体" panose="02010609060101010101" pitchFamily="49" charset="-122"/>
              </a:rPr>
              <a:t>2</a:t>
            </a:r>
            <a:r>
              <a:rPr lang="zh-CN" altLang="en-US" sz="2800" b="1" dirty="0">
                <a:solidFill>
                  <a:srgbClr val="FF0000"/>
                </a:solidFill>
                <a:latin typeface="黑体" panose="02010609060101010101" pitchFamily="49" charset="-122"/>
                <a:ea typeface="黑体" panose="02010609060101010101" pitchFamily="49" charset="-122"/>
                <a:cs typeface="黑体" panose="02010609060101010101" pitchFamily="49" charset="-122"/>
              </a:rPr>
              <a:t>）作业准备 </a:t>
            </a:r>
          </a:p>
        </p:txBody>
      </p:sp>
      <p:sp>
        <p:nvSpPr>
          <p:cNvPr id="121859" name="内容占位符 2"/>
          <p:cNvSpPr>
            <a:spLocks noGrp="1"/>
          </p:cNvSpPr>
          <p:nvPr>
            <p:ph idx="1"/>
          </p:nvPr>
        </p:nvSpPr>
        <p:spPr>
          <a:xfrm>
            <a:off x="645160" y="995045"/>
            <a:ext cx="11417300" cy="5862955"/>
          </a:xfrm>
        </p:spPr>
        <p:txBody>
          <a:bodyPr vert="horz" wrap="square" lIns="91440" tIns="45720" rIns="91440" bIns="45720" anchor="t" anchorCtr="0">
            <a:noAutofit/>
          </a:bodyPr>
          <a:lstStyle/>
          <a:p>
            <a:pPr marL="0" indent="0" fontAlgn="auto">
              <a:lnSpc>
                <a:spcPct val="150000"/>
              </a:lnSpc>
              <a:spcBef>
                <a:spcPts val="0"/>
              </a:spcBef>
              <a:buNone/>
            </a:pPr>
            <a:r>
              <a:rPr lang="en-US" altLang="zh-CN" b="1" dirty="0">
                <a:solidFill>
                  <a:srgbClr val="000000"/>
                </a:solidFill>
                <a:latin typeface="宋体" panose="02010600030101010101" pitchFamily="2" charset="-122"/>
                <a:ea typeface="宋体" panose="02010600030101010101" pitchFamily="2" charset="-122"/>
              </a:rPr>
              <a:t> 7</a:t>
            </a:r>
            <a:r>
              <a:rPr lang="zh-CN" altLang="en-US" b="1" dirty="0">
                <a:solidFill>
                  <a:srgbClr val="000000"/>
                </a:solidFill>
                <a:latin typeface="宋体" panose="02010600030101010101" pitchFamily="2" charset="-122"/>
                <a:ea typeface="宋体" panose="02010600030101010101" pitchFamily="2" charset="-122"/>
              </a:rPr>
              <a:t>）初始气体检测</a:t>
            </a:r>
          </a:p>
          <a:p>
            <a:pPr marL="540000" indent="396000" fontAlgn="auto">
              <a:lnSpc>
                <a:spcPct val="150000"/>
              </a:lnSpc>
              <a:spcBef>
                <a:spcPts val="0"/>
              </a:spcBef>
            </a:pPr>
            <a:r>
              <a:rPr lang="zh-CN" altLang="en-US" sz="2400" b="1" dirty="0" smtClean="0">
                <a:solidFill>
                  <a:srgbClr val="000000"/>
                </a:solidFill>
                <a:latin typeface="宋体" panose="02010600030101010101" pitchFamily="2" charset="-122"/>
                <a:ea typeface="宋体" panose="02010600030101010101" pitchFamily="2" charset="-122"/>
              </a:rPr>
              <a:t> 检测</a:t>
            </a:r>
            <a:r>
              <a:rPr lang="zh-CN" altLang="en-US" sz="2400" b="1" dirty="0">
                <a:solidFill>
                  <a:srgbClr val="FF0000"/>
                </a:solidFill>
                <a:latin typeface="宋体" panose="02010600030101010101" pitchFamily="2" charset="-122"/>
                <a:ea typeface="宋体" panose="02010600030101010101" pitchFamily="2" charset="-122"/>
              </a:rPr>
              <a:t>氧气、可燃气体、有毒有害气体</a:t>
            </a:r>
            <a:r>
              <a:rPr lang="zh-CN" altLang="en-US" sz="2400" b="1" dirty="0">
                <a:solidFill>
                  <a:srgbClr val="000000"/>
                </a:solidFill>
                <a:latin typeface="宋体" panose="02010600030101010101" pitchFamily="2" charset="-122"/>
                <a:ea typeface="宋体" panose="02010600030101010101" pitchFamily="2" charset="-122"/>
              </a:rPr>
              <a:t>（硫化氢和一氧化碳）</a:t>
            </a:r>
            <a:r>
              <a:rPr lang="zh-CN" altLang="en-US" sz="2400" b="1" dirty="0" smtClean="0">
                <a:solidFill>
                  <a:srgbClr val="000000"/>
                </a:solidFill>
                <a:latin typeface="宋体" panose="02010600030101010101" pitchFamily="2" charset="-122"/>
                <a:ea typeface="宋体" panose="02010600030101010101" pitchFamily="2" charset="-122"/>
              </a:rPr>
              <a:t>。</a:t>
            </a:r>
            <a:endParaRPr lang="en-US" altLang="zh-CN" sz="2400" b="1" dirty="0" smtClean="0">
              <a:solidFill>
                <a:srgbClr val="000000"/>
              </a:solidFill>
              <a:latin typeface="宋体" panose="02010600030101010101" pitchFamily="2" charset="-122"/>
              <a:ea typeface="宋体" panose="02010600030101010101" pitchFamily="2" charset="-122"/>
            </a:endParaRPr>
          </a:p>
          <a:p>
            <a:pPr marL="540000" indent="396000" fontAlgn="auto">
              <a:lnSpc>
                <a:spcPct val="150000"/>
              </a:lnSpc>
              <a:spcBef>
                <a:spcPts val="0"/>
              </a:spcBef>
            </a:pPr>
            <a:r>
              <a:rPr lang="zh-CN" altLang="en-US" sz="2400" b="1" dirty="0" smtClean="0">
                <a:solidFill>
                  <a:srgbClr val="000000"/>
                </a:solidFill>
                <a:latin typeface="宋体" panose="02010600030101010101" pitchFamily="2" charset="-122"/>
                <a:ea typeface="宋体" panose="02010600030101010101" pitchFamily="2" charset="-122"/>
              </a:rPr>
              <a:t> 检测点代表性：上、中、下。</a:t>
            </a:r>
            <a:endParaRPr lang="zh-CN" altLang="en-US" sz="2400" b="1" dirty="0">
              <a:solidFill>
                <a:srgbClr val="000000"/>
              </a:solidFill>
              <a:latin typeface="宋体" panose="02010600030101010101" pitchFamily="2" charset="-122"/>
              <a:ea typeface="宋体" panose="02010600030101010101" pitchFamily="2" charset="-122"/>
            </a:endParaRPr>
          </a:p>
          <a:p>
            <a:pPr marL="0" indent="0" fontAlgn="auto">
              <a:lnSpc>
                <a:spcPct val="150000"/>
              </a:lnSpc>
              <a:spcBef>
                <a:spcPts val="0"/>
              </a:spcBef>
              <a:buNone/>
            </a:pPr>
            <a:r>
              <a:rPr lang="en-US" altLang="zh-CN" b="1" dirty="0">
                <a:solidFill>
                  <a:srgbClr val="000000"/>
                </a:solidFill>
                <a:latin typeface="宋体" panose="02010600030101010101" pitchFamily="2" charset="-122"/>
                <a:ea typeface="宋体" panose="02010600030101010101" pitchFamily="2" charset="-122"/>
              </a:rPr>
              <a:t> 8</a:t>
            </a:r>
            <a:r>
              <a:rPr lang="zh-CN" altLang="en-US" b="1" dirty="0">
                <a:solidFill>
                  <a:srgbClr val="000000"/>
                </a:solidFill>
                <a:latin typeface="宋体" panose="02010600030101010101" pitchFamily="2" charset="-122"/>
                <a:ea typeface="宋体" panose="02010600030101010101" pitchFamily="2" charset="-122"/>
              </a:rPr>
              <a:t>）强制通风</a:t>
            </a:r>
          </a:p>
          <a:p>
            <a:pPr marL="539750" indent="0" fontAlgn="auto">
              <a:lnSpc>
                <a:spcPct val="150000"/>
              </a:lnSpc>
              <a:spcBef>
                <a:spcPts val="0"/>
              </a:spcBef>
              <a:buFont typeface="Arial" panose="020B0604020202020204" pitchFamily="34" charset="0"/>
              <a:buChar char="•"/>
            </a:pPr>
            <a:r>
              <a:rPr lang="zh-CN" altLang="en-US" sz="2400" b="1" dirty="0">
                <a:solidFill>
                  <a:srgbClr val="000000"/>
                </a:solidFill>
                <a:latin typeface="宋体" panose="02010600030101010101" pitchFamily="2" charset="-122"/>
                <a:ea typeface="宋体" panose="02010600030101010101" pitchFamily="2" charset="-122"/>
              </a:rPr>
              <a:t>爆炸环境应使用防爆通风设备</a:t>
            </a:r>
          </a:p>
          <a:p>
            <a:pPr marL="539750" indent="0" fontAlgn="auto">
              <a:lnSpc>
                <a:spcPct val="150000"/>
              </a:lnSpc>
              <a:spcBef>
                <a:spcPts val="0"/>
              </a:spcBef>
              <a:buFont typeface="Arial" panose="020B0604020202020204" pitchFamily="34" charset="0"/>
              <a:buChar char="•"/>
            </a:pPr>
            <a:r>
              <a:rPr lang="zh-CN" altLang="en-US" sz="2400" b="1" dirty="0">
                <a:solidFill>
                  <a:srgbClr val="000000"/>
                </a:solidFill>
                <a:latin typeface="宋体" panose="02010600030101010101" pitchFamily="2" charset="-122"/>
                <a:ea typeface="宋体" panose="02010600030101010101" pitchFamily="2" charset="-122"/>
              </a:rPr>
              <a:t>送清洁空气，禁止通纯氧</a:t>
            </a:r>
          </a:p>
          <a:p>
            <a:pPr marL="539750" indent="0" fontAlgn="auto">
              <a:lnSpc>
                <a:spcPct val="150000"/>
              </a:lnSpc>
              <a:spcBef>
                <a:spcPts val="0"/>
              </a:spcBef>
              <a:buFont typeface="Arial" panose="020B0604020202020204" pitchFamily="34" charset="0"/>
              <a:buChar char="•"/>
            </a:pPr>
            <a:r>
              <a:rPr lang="zh-CN" altLang="en-US" sz="2400" b="1" dirty="0">
                <a:solidFill>
                  <a:srgbClr val="000000"/>
                </a:solidFill>
                <a:latin typeface="宋体" panose="02010600030101010101" pitchFamily="2" charset="-122"/>
                <a:ea typeface="宋体" panose="02010600030101010101" pitchFamily="2" charset="-122"/>
              </a:rPr>
              <a:t>防止有害气体循环进入有限空间</a:t>
            </a:r>
          </a:p>
          <a:p>
            <a:pPr marL="539750" indent="0" fontAlgn="auto">
              <a:lnSpc>
                <a:spcPct val="150000"/>
              </a:lnSpc>
              <a:spcBef>
                <a:spcPts val="0"/>
              </a:spcBef>
              <a:buFont typeface="Arial" panose="020B0604020202020204" pitchFamily="34" charset="0"/>
              <a:buChar char="•"/>
            </a:pPr>
            <a:r>
              <a:rPr lang="zh-CN" altLang="en-US" sz="2400" b="1" dirty="0">
                <a:solidFill>
                  <a:srgbClr val="000000"/>
                </a:solidFill>
                <a:latin typeface="宋体" panose="02010600030101010101" pitchFamily="2" charset="-122"/>
                <a:ea typeface="宋体" panose="02010600030101010101" pitchFamily="2" charset="-122"/>
              </a:rPr>
              <a:t>作业过程中全程运行</a:t>
            </a:r>
          </a:p>
          <a:p>
            <a:pPr marL="0" indent="0" fontAlgn="auto">
              <a:lnSpc>
                <a:spcPct val="150000"/>
              </a:lnSpc>
              <a:spcBef>
                <a:spcPts val="0"/>
              </a:spcBef>
              <a:buNone/>
            </a:pPr>
            <a:r>
              <a:rPr lang="en-US" altLang="zh-CN" b="1" dirty="0">
                <a:solidFill>
                  <a:srgbClr val="000000"/>
                </a:solidFill>
                <a:latin typeface="宋体" panose="02010600030101010101" pitchFamily="2" charset="-122"/>
                <a:ea typeface="宋体" panose="02010600030101010101" pitchFamily="2" charset="-122"/>
              </a:rPr>
              <a:t> 9</a:t>
            </a:r>
            <a:r>
              <a:rPr lang="zh-CN" altLang="en-US" b="1" dirty="0">
                <a:solidFill>
                  <a:srgbClr val="000000"/>
                </a:solidFill>
                <a:latin typeface="宋体" panose="02010600030101010101" pitchFamily="2" charset="-122"/>
                <a:ea typeface="宋体" panose="02010600030101010101" pitchFamily="2" charset="-122"/>
              </a:rPr>
              <a:t>）再次检测</a:t>
            </a:r>
          </a:p>
          <a:p>
            <a:pPr marL="0" indent="0" fontAlgn="auto">
              <a:lnSpc>
                <a:spcPct val="150000"/>
              </a:lnSpc>
              <a:spcBef>
                <a:spcPts val="0"/>
              </a:spcBef>
              <a:buNone/>
            </a:pPr>
            <a:r>
              <a:rPr lang="en-US" altLang="zh-CN" b="1" dirty="0">
                <a:solidFill>
                  <a:srgbClr val="000000"/>
                </a:solidFill>
                <a:latin typeface="宋体" panose="02010600030101010101" pitchFamily="2" charset="-122"/>
                <a:ea typeface="宋体" panose="02010600030101010101" pitchFamily="2" charset="-122"/>
              </a:rPr>
              <a:t> 10</a:t>
            </a:r>
            <a:r>
              <a:rPr lang="zh-CN" altLang="en-US" b="1" dirty="0">
                <a:solidFill>
                  <a:srgbClr val="000000"/>
                </a:solidFill>
                <a:latin typeface="宋体" panose="02010600030101010101" pitchFamily="2" charset="-122"/>
                <a:ea typeface="宋体" panose="02010600030101010101" pitchFamily="2" charset="-122"/>
              </a:rPr>
              <a:t>）佩戴个体防护用品与安全防护设备</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5"/>
          <p:cNvSpPr txBox="1">
            <a:spLocks noGrp="1"/>
          </p:cNvSpPr>
          <p:nvPr>
            <p:ph type="sldNum" sz="quarter" idx="11"/>
          </p:nvPr>
        </p:nvSpPr>
        <p:spPr/>
        <p:txBody>
          <a:bodyPr/>
          <a:lstStyle/>
          <a:p>
            <a:pPr marL="0" indent="0" algn="ctr" eaLnBrk="1" hangingPunct="1">
              <a:spcBef>
                <a:spcPct val="0"/>
              </a:spcBef>
              <a:buClrTx/>
              <a:buFontTx/>
              <a:buNone/>
            </a:pPr>
            <a:fld id="{9A0DB2DC-4C9A-4742-B13C-FB6460FD3503}" type="slidenum">
              <a:rPr lang="en-US" altLang="en-US" sz="1200" dirty="0">
                <a:ea typeface="Gulim" pitchFamily="34" charset="-127"/>
              </a:rPr>
              <a:t>67</a:t>
            </a:fld>
            <a:endParaRPr lang="en-US" altLang="en-US" sz="1200" dirty="0">
              <a:ea typeface="Gulim" pitchFamily="34" charset="-127"/>
            </a:endParaRPr>
          </a:p>
        </p:txBody>
      </p:sp>
      <p:sp>
        <p:nvSpPr>
          <p:cNvPr id="123907" name="Rectangle 10"/>
          <p:cNvSpPr/>
          <p:nvPr/>
        </p:nvSpPr>
        <p:spPr>
          <a:xfrm>
            <a:off x="1524000" y="-184150"/>
            <a:ext cx="309880" cy="3683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marL="0" lvl="0" indent="0">
              <a:spcBef>
                <a:spcPct val="0"/>
              </a:spcBef>
              <a:buClrTx/>
              <a:buFontTx/>
              <a:buNone/>
            </a:pPr>
            <a:endParaRPr lang="zh-CN" altLang="en-US" sz="1800" b="0" dirty="0">
              <a:latin typeface="Times New Roman" panose="02020603050405020304" pitchFamily="18" charset="0"/>
              <a:ea typeface="楷体_GB2312" pitchFamily="49" charset="-122"/>
            </a:endParaRPr>
          </a:p>
        </p:txBody>
      </p:sp>
      <p:sp>
        <p:nvSpPr>
          <p:cNvPr id="123908" name="Rectangle 8"/>
          <p:cNvSpPr/>
          <p:nvPr/>
        </p:nvSpPr>
        <p:spPr>
          <a:xfrm>
            <a:off x="1524000" y="-184150"/>
            <a:ext cx="309880" cy="3683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marL="0" lvl="0" indent="0">
              <a:spcBef>
                <a:spcPct val="0"/>
              </a:spcBef>
              <a:buClrTx/>
              <a:buFontTx/>
              <a:buNone/>
            </a:pPr>
            <a:endParaRPr lang="zh-CN" altLang="en-US" sz="1800" b="0" dirty="0">
              <a:latin typeface="Times New Roman" panose="02020603050405020304" pitchFamily="18" charset="0"/>
              <a:ea typeface="楷体_GB2312" pitchFamily="49" charset="-122"/>
            </a:endParaRPr>
          </a:p>
        </p:txBody>
      </p:sp>
      <p:sp>
        <p:nvSpPr>
          <p:cNvPr id="123909" name="Rectangle 10"/>
          <p:cNvSpPr/>
          <p:nvPr/>
        </p:nvSpPr>
        <p:spPr>
          <a:xfrm>
            <a:off x="1524000" y="2497138"/>
            <a:ext cx="309880" cy="3683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marL="0" lvl="0" indent="0">
              <a:spcBef>
                <a:spcPct val="0"/>
              </a:spcBef>
              <a:buClrTx/>
              <a:buFontTx/>
              <a:buNone/>
            </a:pPr>
            <a:endParaRPr lang="zh-CN" altLang="en-US" sz="1800" b="0" dirty="0">
              <a:latin typeface="Times New Roman" panose="02020603050405020304" pitchFamily="18" charset="0"/>
              <a:ea typeface="楷体_GB2312" pitchFamily="49" charset="-122"/>
            </a:endParaRPr>
          </a:p>
        </p:txBody>
      </p:sp>
      <p:sp>
        <p:nvSpPr>
          <p:cNvPr id="11" name="Rectangle 2"/>
          <p:cNvSpPr txBox="1">
            <a:spLocks noChangeArrowheads="1"/>
          </p:cNvSpPr>
          <p:nvPr/>
        </p:nvSpPr>
        <p:spPr>
          <a:xfrm>
            <a:off x="1933893" y="388303"/>
            <a:ext cx="8064500" cy="536575"/>
          </a:xfrm>
          <a:prstGeom prst="rect">
            <a:avLst/>
          </a:prstGeom>
        </p:spPr>
        <p:txBody>
          <a:bodyPr/>
          <a:lst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panose="020B0604020202020204" pitchFamily="34" charset="0"/>
              </a:defRPr>
            </a:lvl2pPr>
            <a:lvl3pPr algn="ctr" rtl="0" eaLnBrk="0" fontAlgn="base" hangingPunct="0">
              <a:spcBef>
                <a:spcPct val="0"/>
              </a:spcBef>
              <a:spcAft>
                <a:spcPct val="0"/>
              </a:spcAft>
              <a:defRPr sz="2800" b="1">
                <a:solidFill>
                  <a:schemeClr val="tx1"/>
                </a:solidFill>
                <a:latin typeface="Arial" panose="020B0604020202020204" pitchFamily="34" charset="0"/>
              </a:defRPr>
            </a:lvl3pPr>
            <a:lvl4pPr algn="ctr" rtl="0" eaLnBrk="0" fontAlgn="base" hangingPunct="0">
              <a:spcBef>
                <a:spcPct val="0"/>
              </a:spcBef>
              <a:spcAft>
                <a:spcPct val="0"/>
              </a:spcAft>
              <a:defRPr sz="2800" b="1">
                <a:solidFill>
                  <a:schemeClr val="tx1"/>
                </a:solidFill>
                <a:latin typeface="Arial" panose="020B0604020202020204" pitchFamily="34" charset="0"/>
              </a:defRPr>
            </a:lvl4pPr>
            <a:lvl5pPr algn="ctr" rtl="0" eaLnBrk="0" fontAlgn="base" hangingPunct="0">
              <a:spcBef>
                <a:spcPct val="0"/>
              </a:spcBef>
              <a:spcAft>
                <a:spcPct val="0"/>
              </a:spcAft>
              <a:defRPr sz="2800" b="1">
                <a:solidFill>
                  <a:schemeClr val="tx1"/>
                </a:solidFill>
                <a:latin typeface="Arial" panose="020B0604020202020204" pitchFamily="34" charset="0"/>
              </a:defRPr>
            </a:lvl5pPr>
            <a:lvl6pPr marL="457200" algn="ctr" rtl="0" fontAlgn="base">
              <a:spcBef>
                <a:spcPct val="0"/>
              </a:spcBef>
              <a:spcAft>
                <a:spcPct val="0"/>
              </a:spcAft>
              <a:defRPr sz="2800" b="1">
                <a:solidFill>
                  <a:schemeClr val="tx1"/>
                </a:solidFill>
                <a:latin typeface="Arial" panose="020B0604020202020204" pitchFamily="34" charset="0"/>
              </a:defRPr>
            </a:lvl6pPr>
            <a:lvl7pPr marL="914400" algn="ctr" rtl="0" fontAlgn="base">
              <a:spcBef>
                <a:spcPct val="0"/>
              </a:spcBef>
              <a:spcAft>
                <a:spcPct val="0"/>
              </a:spcAft>
              <a:defRPr sz="2800" b="1">
                <a:solidFill>
                  <a:schemeClr val="tx1"/>
                </a:solidFill>
                <a:latin typeface="Arial" panose="020B0604020202020204" pitchFamily="34" charset="0"/>
              </a:defRPr>
            </a:lvl7pPr>
            <a:lvl8pPr marL="1371600" algn="ctr" rtl="0" fontAlgn="base">
              <a:spcBef>
                <a:spcPct val="0"/>
              </a:spcBef>
              <a:spcAft>
                <a:spcPct val="0"/>
              </a:spcAft>
              <a:defRPr sz="2800" b="1">
                <a:solidFill>
                  <a:schemeClr val="tx1"/>
                </a:solidFill>
                <a:latin typeface="Arial" panose="020B0604020202020204" pitchFamily="34" charset="0"/>
              </a:defRPr>
            </a:lvl8pPr>
            <a:lvl9pPr marL="1828800" algn="ctr" rtl="0" fontAlgn="base">
              <a:spcBef>
                <a:spcPct val="0"/>
              </a:spcBef>
              <a:spcAft>
                <a:spcPct val="0"/>
              </a:spcAft>
              <a:defRPr sz="2800" b="1">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0"/>
              </a:spcBef>
              <a:spcAft>
                <a:spcPct val="0"/>
              </a:spcAft>
              <a:buClrTx/>
              <a:buSzTx/>
              <a:buFontTx/>
              <a:buNone/>
              <a:defRPr/>
            </a:pPr>
            <a:r>
              <a:rPr kumimoji="0" lang="zh-CN" altLang="zh-CN"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总</a:t>
            </a:r>
            <a:r>
              <a:rPr kumimoji="0" lang="zh-CN" altLang="en-US"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　</a:t>
            </a:r>
            <a:r>
              <a:rPr kumimoji="0" lang="zh-CN" altLang="zh-CN"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局</a:t>
            </a:r>
            <a:r>
              <a:rPr kumimoji="0" lang="zh-CN" altLang="en-US"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　</a:t>
            </a:r>
            <a:r>
              <a:rPr kumimoji="0" lang="zh-CN" altLang="zh-CN"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令</a:t>
            </a:r>
            <a:r>
              <a:rPr kumimoji="0" lang="zh-CN" altLang="en-US"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　</a:t>
            </a:r>
            <a:r>
              <a:rPr kumimoji="0" lang="zh-CN" altLang="zh-CN"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第</a:t>
            </a:r>
            <a:r>
              <a:rPr kumimoji="0" lang="zh-CN" altLang="en-US"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　</a:t>
            </a:r>
            <a:r>
              <a:rPr kumimoji="0" lang="en-US" altLang="zh-CN"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59</a:t>
            </a:r>
            <a:r>
              <a:rPr kumimoji="0" lang="zh-CN" altLang="en-US"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　</a:t>
            </a:r>
            <a:r>
              <a:rPr kumimoji="0" lang="zh-CN" altLang="zh-CN"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号</a:t>
            </a:r>
            <a:r>
              <a:rPr kumimoji="0" lang="zh-CN" altLang="en-US"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　令</a:t>
            </a:r>
            <a:endParaRPr kumimoji="1" lang="zh-CN" altLang="en-US" sz="24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endParaRPr>
          </a:p>
        </p:txBody>
      </p:sp>
      <p:sp>
        <p:nvSpPr>
          <p:cNvPr id="123911" name="矩形 1"/>
          <p:cNvSpPr/>
          <p:nvPr/>
        </p:nvSpPr>
        <p:spPr>
          <a:xfrm>
            <a:off x="474980" y="1452245"/>
            <a:ext cx="11435715" cy="203009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marL="0" lvl="0" indent="0">
              <a:lnSpc>
                <a:spcPct val="150000"/>
              </a:lnSpc>
              <a:spcBef>
                <a:spcPct val="0"/>
              </a:spcBef>
              <a:buClrTx/>
              <a:buFontTx/>
              <a:buNone/>
            </a:pPr>
            <a:r>
              <a:rPr lang="zh-CN" altLang="en-US" dirty="0">
                <a:latin typeface="宋体" panose="02010600030101010101" pitchFamily="2" charset="-122"/>
                <a:ea typeface="宋体" panose="02010600030101010101" pitchFamily="2" charset="-122"/>
              </a:rPr>
              <a:t>　　第十条 工贸企业实施有限空间</a:t>
            </a:r>
            <a:r>
              <a:rPr lang="zh-CN" altLang="en-US" dirty="0">
                <a:solidFill>
                  <a:srgbClr val="FF0000"/>
                </a:solidFill>
                <a:latin typeface="宋体" panose="02010600030101010101" pitchFamily="2" charset="-122"/>
                <a:ea typeface="宋体" panose="02010600030101010101" pitchFamily="2" charset="-122"/>
              </a:rPr>
              <a:t>作业前</a:t>
            </a:r>
            <a:r>
              <a:rPr lang="zh-CN" altLang="en-US" dirty="0">
                <a:latin typeface="宋体" panose="02010600030101010101" pitchFamily="2" charset="-122"/>
                <a:ea typeface="宋体" panose="02010600030101010101" pitchFamily="2" charset="-122"/>
              </a:rPr>
              <a:t>，应当将有限空间作业方案和作业现场可能存在的危险有害因素、防控措施</a:t>
            </a:r>
            <a:r>
              <a:rPr lang="zh-CN" altLang="en-US" dirty="0">
                <a:solidFill>
                  <a:srgbClr val="FF0000"/>
                </a:solidFill>
                <a:latin typeface="宋体" panose="02010600030101010101" pitchFamily="2" charset="-122"/>
                <a:ea typeface="宋体" panose="02010600030101010101" pitchFamily="2" charset="-122"/>
              </a:rPr>
              <a:t>告知</a:t>
            </a:r>
            <a:r>
              <a:rPr lang="zh-CN" altLang="en-US" dirty="0">
                <a:latin typeface="宋体" panose="02010600030101010101" pitchFamily="2" charset="-122"/>
                <a:ea typeface="宋体" panose="02010600030101010101" pitchFamily="2" charset="-122"/>
              </a:rPr>
              <a:t>作业人员。</a:t>
            </a:r>
            <a:r>
              <a:rPr lang="zh-CN" altLang="en-US" dirty="0">
                <a:solidFill>
                  <a:srgbClr val="FF0000"/>
                </a:solidFill>
                <a:latin typeface="宋体" panose="02010600030101010101" pitchFamily="2" charset="-122"/>
                <a:ea typeface="宋体" panose="02010600030101010101" pitchFamily="2" charset="-122"/>
              </a:rPr>
              <a:t>现场负责人</a:t>
            </a:r>
            <a:r>
              <a:rPr lang="zh-CN" altLang="en-US" dirty="0">
                <a:latin typeface="宋体" panose="02010600030101010101" pitchFamily="2" charset="-122"/>
                <a:ea typeface="宋体" panose="02010600030101010101" pitchFamily="2" charset="-122"/>
              </a:rPr>
              <a:t>应当</a:t>
            </a:r>
            <a:r>
              <a:rPr lang="zh-CN" altLang="en-US" dirty="0">
                <a:solidFill>
                  <a:srgbClr val="FF0000"/>
                </a:solidFill>
                <a:latin typeface="宋体" panose="02010600030101010101" pitchFamily="2" charset="-122"/>
                <a:ea typeface="宋体" panose="02010600030101010101" pitchFamily="2" charset="-122"/>
              </a:rPr>
              <a:t>监督</a:t>
            </a:r>
            <a:r>
              <a:rPr lang="zh-CN" altLang="en-US" dirty="0">
                <a:latin typeface="宋体" panose="02010600030101010101" pitchFamily="2" charset="-122"/>
                <a:ea typeface="宋体" panose="02010600030101010101" pitchFamily="2" charset="-122"/>
              </a:rPr>
              <a:t>作业人员按照方案进行</a:t>
            </a:r>
            <a:r>
              <a:rPr lang="zh-CN" altLang="en-US" dirty="0">
                <a:solidFill>
                  <a:srgbClr val="FF0000"/>
                </a:solidFill>
                <a:latin typeface="宋体" panose="02010600030101010101" pitchFamily="2" charset="-122"/>
                <a:ea typeface="宋体" panose="02010600030101010101" pitchFamily="2" charset="-122"/>
              </a:rPr>
              <a:t>作业准备</a:t>
            </a:r>
            <a:r>
              <a:rPr lang="zh-CN" altLang="en-US" dirty="0">
                <a:latin typeface="宋体" panose="02010600030101010101" pitchFamily="2" charset="-122"/>
                <a:ea typeface="宋体" panose="02010600030101010101" pitchFamily="2" charset="-122"/>
              </a:rPr>
              <a:t>。</a:t>
            </a:r>
          </a:p>
        </p:txBody>
      </p:sp>
      <p:sp>
        <p:nvSpPr>
          <p:cNvPr id="123912" name="矩形 2"/>
          <p:cNvSpPr/>
          <p:nvPr/>
        </p:nvSpPr>
        <p:spPr>
          <a:xfrm>
            <a:off x="534035" y="4009390"/>
            <a:ext cx="11316970" cy="138366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marL="0" lvl="0" indent="0">
              <a:lnSpc>
                <a:spcPct val="150000"/>
              </a:lnSpc>
              <a:spcBef>
                <a:spcPts val="600"/>
              </a:spcBef>
              <a:buClrTx/>
              <a:buFontTx/>
              <a:buNone/>
            </a:pPr>
            <a:r>
              <a:rPr lang="zh-CN" altLang="en-US" dirty="0">
                <a:latin typeface="宋体" panose="02010600030101010101" pitchFamily="2" charset="-122"/>
                <a:ea typeface="宋体" panose="02010600030101010101" pitchFamily="2" charset="-122"/>
              </a:rPr>
              <a:t>　　第十一条 工贸企业应当采取可靠的</a:t>
            </a:r>
            <a:r>
              <a:rPr lang="zh-CN" altLang="en-US" dirty="0">
                <a:solidFill>
                  <a:srgbClr val="FF0000"/>
                </a:solidFill>
                <a:latin typeface="宋体" panose="02010600030101010101" pitchFamily="2" charset="-122"/>
                <a:ea typeface="宋体" panose="02010600030101010101" pitchFamily="2" charset="-122"/>
              </a:rPr>
              <a:t>隔断（隔离）</a:t>
            </a:r>
            <a:r>
              <a:rPr lang="zh-CN" altLang="en-US" dirty="0">
                <a:latin typeface="宋体" panose="02010600030101010101" pitchFamily="2" charset="-122"/>
                <a:ea typeface="宋体" panose="02010600030101010101" pitchFamily="2" charset="-122"/>
              </a:rPr>
              <a:t>措施，将可能危及作业安全的设施设备、存在有毒有害物质的空间与作业地点隔开。</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5"/>
          <p:cNvSpPr txBox="1">
            <a:spLocks noGrp="1"/>
          </p:cNvSpPr>
          <p:nvPr>
            <p:ph type="sldNum" sz="quarter" idx="11"/>
          </p:nvPr>
        </p:nvSpPr>
        <p:spPr/>
        <p:txBody>
          <a:bodyPr/>
          <a:lstStyle/>
          <a:p>
            <a:pPr marL="0" indent="0" algn="ctr" eaLnBrk="1" hangingPunct="1">
              <a:spcBef>
                <a:spcPct val="0"/>
              </a:spcBef>
              <a:buClrTx/>
              <a:buFontTx/>
              <a:buNone/>
            </a:pPr>
            <a:fld id="{9A0DB2DC-4C9A-4742-B13C-FB6460FD3503}" type="slidenum">
              <a:rPr lang="en-US" altLang="en-US" sz="1200" dirty="0">
                <a:ea typeface="Gulim" pitchFamily="34" charset="-127"/>
              </a:rPr>
              <a:t>68</a:t>
            </a:fld>
            <a:endParaRPr lang="en-US" altLang="en-US" sz="1200" dirty="0">
              <a:ea typeface="Gulim" pitchFamily="34" charset="-127"/>
            </a:endParaRPr>
          </a:p>
        </p:txBody>
      </p:sp>
      <p:sp>
        <p:nvSpPr>
          <p:cNvPr id="124931" name="Rectangle 10"/>
          <p:cNvSpPr/>
          <p:nvPr/>
        </p:nvSpPr>
        <p:spPr>
          <a:xfrm>
            <a:off x="1524000" y="-184150"/>
            <a:ext cx="309880" cy="3683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marL="0" lvl="0" indent="0">
              <a:spcBef>
                <a:spcPct val="0"/>
              </a:spcBef>
              <a:buClrTx/>
              <a:buFontTx/>
              <a:buNone/>
            </a:pPr>
            <a:endParaRPr lang="zh-CN" altLang="en-US" sz="1800" b="0" dirty="0">
              <a:latin typeface="Times New Roman" panose="02020603050405020304" pitchFamily="18" charset="0"/>
              <a:ea typeface="楷体_GB2312" pitchFamily="49" charset="-122"/>
            </a:endParaRPr>
          </a:p>
        </p:txBody>
      </p:sp>
      <p:sp>
        <p:nvSpPr>
          <p:cNvPr id="124932" name="Rectangle 8"/>
          <p:cNvSpPr/>
          <p:nvPr/>
        </p:nvSpPr>
        <p:spPr>
          <a:xfrm>
            <a:off x="1524000" y="-184150"/>
            <a:ext cx="309880" cy="3683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marL="0" lvl="0" indent="0">
              <a:spcBef>
                <a:spcPct val="0"/>
              </a:spcBef>
              <a:buClrTx/>
              <a:buFontTx/>
              <a:buNone/>
            </a:pPr>
            <a:endParaRPr lang="zh-CN" altLang="en-US" sz="1800" b="0" dirty="0">
              <a:latin typeface="Times New Roman" panose="02020603050405020304" pitchFamily="18" charset="0"/>
              <a:ea typeface="楷体_GB2312" pitchFamily="49" charset="-122"/>
            </a:endParaRPr>
          </a:p>
        </p:txBody>
      </p:sp>
      <p:sp>
        <p:nvSpPr>
          <p:cNvPr id="124933" name="Rectangle 10"/>
          <p:cNvSpPr/>
          <p:nvPr/>
        </p:nvSpPr>
        <p:spPr>
          <a:xfrm>
            <a:off x="1524000" y="2497138"/>
            <a:ext cx="309880" cy="3683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marL="0" lvl="0" indent="0">
              <a:spcBef>
                <a:spcPct val="0"/>
              </a:spcBef>
              <a:buClrTx/>
              <a:buFontTx/>
              <a:buNone/>
            </a:pPr>
            <a:endParaRPr lang="zh-CN" altLang="en-US" sz="1800" b="0" dirty="0">
              <a:latin typeface="Times New Roman" panose="02020603050405020304" pitchFamily="18" charset="0"/>
              <a:ea typeface="楷体_GB2312" pitchFamily="49" charset="-122"/>
            </a:endParaRPr>
          </a:p>
        </p:txBody>
      </p:sp>
      <p:sp>
        <p:nvSpPr>
          <p:cNvPr id="11" name="Rectangle 2"/>
          <p:cNvSpPr txBox="1">
            <a:spLocks noChangeArrowheads="1"/>
          </p:cNvSpPr>
          <p:nvPr/>
        </p:nvSpPr>
        <p:spPr>
          <a:xfrm>
            <a:off x="1919288" y="115888"/>
            <a:ext cx="8064500" cy="536575"/>
          </a:xfrm>
          <a:prstGeom prst="rect">
            <a:avLst/>
          </a:prstGeom>
        </p:spPr>
        <p:txBody>
          <a:bodyPr/>
          <a:lst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panose="020B0604020202020204" pitchFamily="34" charset="0"/>
              </a:defRPr>
            </a:lvl2pPr>
            <a:lvl3pPr algn="ctr" rtl="0" eaLnBrk="0" fontAlgn="base" hangingPunct="0">
              <a:spcBef>
                <a:spcPct val="0"/>
              </a:spcBef>
              <a:spcAft>
                <a:spcPct val="0"/>
              </a:spcAft>
              <a:defRPr sz="2800" b="1">
                <a:solidFill>
                  <a:schemeClr val="tx1"/>
                </a:solidFill>
                <a:latin typeface="Arial" panose="020B0604020202020204" pitchFamily="34" charset="0"/>
              </a:defRPr>
            </a:lvl3pPr>
            <a:lvl4pPr algn="ctr" rtl="0" eaLnBrk="0" fontAlgn="base" hangingPunct="0">
              <a:spcBef>
                <a:spcPct val="0"/>
              </a:spcBef>
              <a:spcAft>
                <a:spcPct val="0"/>
              </a:spcAft>
              <a:defRPr sz="2800" b="1">
                <a:solidFill>
                  <a:schemeClr val="tx1"/>
                </a:solidFill>
                <a:latin typeface="Arial" panose="020B0604020202020204" pitchFamily="34" charset="0"/>
              </a:defRPr>
            </a:lvl4pPr>
            <a:lvl5pPr algn="ctr" rtl="0" eaLnBrk="0" fontAlgn="base" hangingPunct="0">
              <a:spcBef>
                <a:spcPct val="0"/>
              </a:spcBef>
              <a:spcAft>
                <a:spcPct val="0"/>
              </a:spcAft>
              <a:defRPr sz="2800" b="1">
                <a:solidFill>
                  <a:schemeClr val="tx1"/>
                </a:solidFill>
                <a:latin typeface="Arial" panose="020B0604020202020204" pitchFamily="34" charset="0"/>
              </a:defRPr>
            </a:lvl5pPr>
            <a:lvl6pPr marL="457200" algn="ctr" rtl="0" fontAlgn="base">
              <a:spcBef>
                <a:spcPct val="0"/>
              </a:spcBef>
              <a:spcAft>
                <a:spcPct val="0"/>
              </a:spcAft>
              <a:defRPr sz="2800" b="1">
                <a:solidFill>
                  <a:schemeClr val="tx1"/>
                </a:solidFill>
                <a:latin typeface="Arial" panose="020B0604020202020204" pitchFamily="34" charset="0"/>
              </a:defRPr>
            </a:lvl6pPr>
            <a:lvl7pPr marL="914400" algn="ctr" rtl="0" fontAlgn="base">
              <a:spcBef>
                <a:spcPct val="0"/>
              </a:spcBef>
              <a:spcAft>
                <a:spcPct val="0"/>
              </a:spcAft>
              <a:defRPr sz="2800" b="1">
                <a:solidFill>
                  <a:schemeClr val="tx1"/>
                </a:solidFill>
                <a:latin typeface="Arial" panose="020B0604020202020204" pitchFamily="34" charset="0"/>
              </a:defRPr>
            </a:lvl7pPr>
            <a:lvl8pPr marL="1371600" algn="ctr" rtl="0" fontAlgn="base">
              <a:spcBef>
                <a:spcPct val="0"/>
              </a:spcBef>
              <a:spcAft>
                <a:spcPct val="0"/>
              </a:spcAft>
              <a:defRPr sz="2800" b="1">
                <a:solidFill>
                  <a:schemeClr val="tx1"/>
                </a:solidFill>
                <a:latin typeface="Arial" panose="020B0604020202020204" pitchFamily="34" charset="0"/>
              </a:defRPr>
            </a:lvl8pPr>
            <a:lvl9pPr marL="1828800" algn="ctr" rtl="0" fontAlgn="base">
              <a:spcBef>
                <a:spcPct val="0"/>
              </a:spcBef>
              <a:spcAft>
                <a:spcPct val="0"/>
              </a:spcAft>
              <a:defRPr sz="2800" b="1">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0"/>
              </a:spcBef>
              <a:spcAft>
                <a:spcPct val="0"/>
              </a:spcAft>
              <a:buClrTx/>
              <a:buSzTx/>
              <a:buFontTx/>
              <a:buNone/>
              <a:defRPr/>
            </a:pPr>
            <a:r>
              <a:rPr kumimoji="0" lang="zh-CN" altLang="zh-CN"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总</a:t>
            </a:r>
            <a:r>
              <a:rPr kumimoji="0" lang="zh-CN" altLang="en-US"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　</a:t>
            </a:r>
            <a:r>
              <a:rPr kumimoji="0" lang="zh-CN" altLang="zh-CN"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局</a:t>
            </a:r>
            <a:r>
              <a:rPr kumimoji="0" lang="zh-CN" altLang="en-US"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　</a:t>
            </a:r>
            <a:r>
              <a:rPr kumimoji="0" lang="zh-CN" altLang="zh-CN"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令</a:t>
            </a:r>
            <a:r>
              <a:rPr kumimoji="0" lang="zh-CN" altLang="en-US"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　</a:t>
            </a:r>
            <a:r>
              <a:rPr kumimoji="0" lang="zh-CN" altLang="zh-CN"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第</a:t>
            </a:r>
            <a:r>
              <a:rPr kumimoji="0" lang="zh-CN" altLang="en-US"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　</a:t>
            </a:r>
            <a:r>
              <a:rPr kumimoji="0" lang="en-US" altLang="zh-CN"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59</a:t>
            </a:r>
            <a:r>
              <a:rPr kumimoji="0" lang="zh-CN" altLang="en-US"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　</a:t>
            </a:r>
            <a:r>
              <a:rPr kumimoji="0" lang="zh-CN" altLang="zh-CN"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号</a:t>
            </a:r>
            <a:r>
              <a:rPr kumimoji="0" lang="zh-CN" altLang="en-US"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　令</a:t>
            </a:r>
            <a:endParaRPr kumimoji="1" lang="zh-CN" altLang="en-US" sz="24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endParaRPr>
          </a:p>
        </p:txBody>
      </p:sp>
      <p:sp>
        <p:nvSpPr>
          <p:cNvPr id="124935" name="矩形 1"/>
          <p:cNvSpPr/>
          <p:nvPr/>
        </p:nvSpPr>
        <p:spPr>
          <a:xfrm>
            <a:off x="483870" y="735330"/>
            <a:ext cx="11346815" cy="267652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marL="0" lvl="0" indent="0">
              <a:lnSpc>
                <a:spcPct val="150000"/>
              </a:lnSpc>
              <a:spcBef>
                <a:spcPct val="0"/>
              </a:spcBef>
              <a:buClrTx/>
              <a:buFontTx/>
              <a:buNone/>
            </a:pPr>
            <a:r>
              <a:rPr lang="zh-CN" altLang="en-US" dirty="0">
                <a:latin typeface="宋体" panose="02010600030101010101" pitchFamily="2" charset="-122"/>
                <a:ea typeface="宋体" panose="02010600030101010101" pitchFamily="2" charset="-122"/>
              </a:rPr>
              <a:t>　　第十二条 有限空间作业应当严格遵守“</a:t>
            </a:r>
            <a:r>
              <a:rPr lang="zh-CN" altLang="en-US" dirty="0">
                <a:solidFill>
                  <a:srgbClr val="FF0000"/>
                </a:solidFill>
                <a:latin typeface="宋体" panose="02010600030101010101" pitchFamily="2" charset="-122"/>
                <a:ea typeface="宋体" panose="02010600030101010101" pitchFamily="2" charset="-122"/>
              </a:rPr>
              <a:t>先通风、再检测、后作业</a:t>
            </a:r>
            <a:r>
              <a:rPr lang="zh-CN" altLang="en-US" dirty="0">
                <a:latin typeface="宋体" panose="02010600030101010101" pitchFamily="2" charset="-122"/>
                <a:ea typeface="宋体" panose="02010600030101010101" pitchFamily="2" charset="-122"/>
              </a:rPr>
              <a:t>”的原则。</a:t>
            </a:r>
            <a:r>
              <a:rPr lang="zh-CN" altLang="en-US" dirty="0">
                <a:solidFill>
                  <a:srgbClr val="FF0000"/>
                </a:solidFill>
                <a:latin typeface="宋体" panose="02010600030101010101" pitchFamily="2" charset="-122"/>
                <a:ea typeface="宋体" panose="02010600030101010101" pitchFamily="2" charset="-122"/>
                <a:hlinkClick r:id="rId2" action="ppaction://hlinkfile"/>
              </a:rPr>
              <a:t>检测</a:t>
            </a:r>
            <a:r>
              <a:rPr lang="zh-CN" altLang="en-US" dirty="0">
                <a:latin typeface="宋体" panose="02010600030101010101" pitchFamily="2" charset="-122"/>
                <a:ea typeface="宋体" panose="02010600030101010101" pitchFamily="2" charset="-122"/>
              </a:rPr>
              <a:t>指标包括</a:t>
            </a:r>
            <a:r>
              <a:rPr lang="zh-CN" altLang="en-US" dirty="0">
                <a:solidFill>
                  <a:srgbClr val="FF0000"/>
                </a:solidFill>
                <a:latin typeface="宋体" panose="02010600030101010101" pitchFamily="2" charset="-122"/>
                <a:ea typeface="宋体" panose="02010600030101010101" pitchFamily="2" charset="-122"/>
              </a:rPr>
              <a:t>氧</a:t>
            </a:r>
            <a:r>
              <a:rPr lang="zh-CN" altLang="en-US" dirty="0">
                <a:latin typeface="宋体" panose="02010600030101010101" pitchFamily="2" charset="-122"/>
                <a:ea typeface="宋体" panose="02010600030101010101" pitchFamily="2" charset="-122"/>
              </a:rPr>
              <a:t>浓度、</a:t>
            </a:r>
            <a:r>
              <a:rPr lang="zh-CN" altLang="en-US" dirty="0">
                <a:solidFill>
                  <a:srgbClr val="FF0000"/>
                </a:solidFill>
                <a:latin typeface="宋体" panose="02010600030101010101" pitchFamily="2" charset="-122"/>
                <a:ea typeface="宋体" panose="02010600030101010101" pitchFamily="2" charset="-122"/>
              </a:rPr>
              <a:t>易燃易爆物质</a:t>
            </a:r>
            <a:r>
              <a:rPr lang="zh-CN" altLang="en-US" dirty="0">
                <a:latin typeface="宋体" panose="02010600030101010101" pitchFamily="2" charset="-122"/>
                <a:ea typeface="宋体" panose="02010600030101010101" pitchFamily="2" charset="-122"/>
              </a:rPr>
              <a:t>（可燃性气体、爆炸性粉尘）浓度、</a:t>
            </a:r>
            <a:r>
              <a:rPr lang="zh-CN" altLang="en-US" dirty="0">
                <a:solidFill>
                  <a:srgbClr val="FF0000"/>
                </a:solidFill>
                <a:latin typeface="宋体" panose="02010600030101010101" pitchFamily="2" charset="-122"/>
                <a:ea typeface="宋体" panose="02010600030101010101" pitchFamily="2" charset="-122"/>
              </a:rPr>
              <a:t>有毒有害气体</a:t>
            </a:r>
            <a:r>
              <a:rPr lang="zh-CN" altLang="en-US" dirty="0">
                <a:latin typeface="宋体" panose="02010600030101010101" pitchFamily="2" charset="-122"/>
                <a:ea typeface="宋体" panose="02010600030101010101" pitchFamily="2" charset="-122"/>
              </a:rPr>
              <a:t>浓度。检测应当符合相关国家标准或者行业标准的规定。　　</a:t>
            </a:r>
            <a:endParaRPr lang="zh-CN" altLang="en-US" dirty="0">
              <a:solidFill>
                <a:srgbClr val="FF0000"/>
              </a:solidFill>
              <a:latin typeface="宋体" panose="02010600030101010101" pitchFamily="2" charset="-122"/>
              <a:ea typeface="宋体" panose="02010600030101010101" pitchFamily="2" charset="-122"/>
            </a:endParaRPr>
          </a:p>
        </p:txBody>
      </p:sp>
      <p:sp>
        <p:nvSpPr>
          <p:cNvPr id="124936" name="矩形 2"/>
          <p:cNvSpPr/>
          <p:nvPr/>
        </p:nvSpPr>
        <p:spPr>
          <a:xfrm>
            <a:off x="183515" y="4618990"/>
            <a:ext cx="11750675" cy="203009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marL="0" lvl="0" indent="0">
              <a:lnSpc>
                <a:spcPct val="150000"/>
              </a:lnSpc>
              <a:spcBef>
                <a:spcPct val="0"/>
              </a:spcBef>
              <a:buClrTx/>
              <a:buFontTx/>
              <a:buNone/>
            </a:pPr>
            <a:r>
              <a:rPr lang="zh-CN" altLang="en-US" dirty="0">
                <a:solidFill>
                  <a:srgbClr val="000066"/>
                </a:solidFill>
                <a:latin typeface="宋体" panose="02010600030101010101" pitchFamily="2" charset="-122"/>
                <a:ea typeface="宋体" panose="02010600030101010101" pitchFamily="2" charset="-122"/>
              </a:rPr>
              <a:t>　　第十三条 </a:t>
            </a:r>
            <a:r>
              <a:rPr lang="zh-CN" altLang="en-US" dirty="0">
                <a:solidFill>
                  <a:srgbClr val="FF0000"/>
                </a:solidFill>
                <a:latin typeface="宋体" panose="02010600030101010101" pitchFamily="2" charset="-122"/>
                <a:ea typeface="宋体" panose="02010600030101010101" pitchFamily="2" charset="-122"/>
              </a:rPr>
              <a:t>检测人员</a:t>
            </a:r>
            <a:r>
              <a:rPr lang="zh-CN" altLang="en-US" dirty="0">
                <a:solidFill>
                  <a:srgbClr val="000066"/>
                </a:solidFill>
                <a:latin typeface="宋体" panose="02010600030101010101" pitchFamily="2" charset="-122"/>
                <a:ea typeface="宋体" panose="02010600030101010101" pitchFamily="2" charset="-122"/>
              </a:rPr>
              <a:t>进行检测时，应当记录检测的</a:t>
            </a:r>
            <a:r>
              <a:rPr lang="zh-CN" altLang="en-US" dirty="0">
                <a:latin typeface="宋体" panose="02010600030101010101" pitchFamily="2" charset="-122"/>
                <a:ea typeface="宋体" panose="02010600030101010101" pitchFamily="2" charset="-122"/>
              </a:rPr>
              <a:t>时间、地点、气体种类、浓度等</a:t>
            </a:r>
            <a:r>
              <a:rPr lang="zh-CN" altLang="en-US" dirty="0">
                <a:solidFill>
                  <a:srgbClr val="000066"/>
                </a:solidFill>
                <a:latin typeface="宋体" panose="02010600030101010101" pitchFamily="2" charset="-122"/>
                <a:ea typeface="宋体" panose="02010600030101010101" pitchFamily="2" charset="-122"/>
              </a:rPr>
              <a:t>信息。检测记录经检测人员</a:t>
            </a:r>
            <a:r>
              <a:rPr lang="zh-CN" altLang="en-US" dirty="0">
                <a:solidFill>
                  <a:srgbClr val="FF0000"/>
                </a:solidFill>
                <a:latin typeface="宋体" panose="02010600030101010101" pitchFamily="2" charset="-122"/>
                <a:ea typeface="宋体" panose="02010600030101010101" pitchFamily="2" charset="-122"/>
              </a:rPr>
              <a:t>签字</a:t>
            </a:r>
            <a:r>
              <a:rPr lang="zh-CN" altLang="en-US" dirty="0">
                <a:latin typeface="宋体" panose="02010600030101010101" pitchFamily="2" charset="-122"/>
                <a:ea typeface="宋体" panose="02010600030101010101" pitchFamily="2" charset="-122"/>
              </a:rPr>
              <a:t>后</a:t>
            </a:r>
            <a:r>
              <a:rPr lang="zh-CN" altLang="en-US" dirty="0">
                <a:solidFill>
                  <a:srgbClr val="FF0000"/>
                </a:solidFill>
                <a:latin typeface="宋体" panose="02010600030101010101" pitchFamily="2" charset="-122"/>
                <a:ea typeface="宋体" panose="02010600030101010101" pitchFamily="2" charset="-122"/>
              </a:rPr>
              <a:t>存档</a:t>
            </a:r>
            <a:r>
              <a:rPr lang="zh-CN" altLang="en-US" dirty="0">
                <a:solidFill>
                  <a:srgbClr val="000066"/>
                </a:solidFill>
                <a:latin typeface="宋体" panose="02010600030101010101" pitchFamily="2" charset="-122"/>
                <a:ea typeface="宋体" panose="02010600030101010101" pitchFamily="2" charset="-122"/>
              </a:rPr>
              <a:t>。</a:t>
            </a:r>
          </a:p>
          <a:p>
            <a:pPr marL="0" lvl="0" indent="0">
              <a:lnSpc>
                <a:spcPct val="150000"/>
              </a:lnSpc>
              <a:spcBef>
                <a:spcPct val="0"/>
              </a:spcBef>
              <a:buClrTx/>
              <a:buFontTx/>
              <a:buNone/>
            </a:pPr>
            <a:r>
              <a:rPr lang="zh-CN" altLang="en-US" dirty="0">
                <a:solidFill>
                  <a:srgbClr val="000066"/>
                </a:solidFill>
                <a:latin typeface="宋体" panose="02010600030101010101" pitchFamily="2" charset="-122"/>
                <a:ea typeface="宋体" panose="02010600030101010101" pitchFamily="2" charset="-122"/>
              </a:rPr>
              <a:t>　　检测人员应当采取相应的安全防护措施，防止中毒窒息等事故发生。</a:t>
            </a:r>
          </a:p>
        </p:txBody>
      </p:sp>
      <p:sp>
        <p:nvSpPr>
          <p:cNvPr id="124937" name="矩形 3"/>
          <p:cNvSpPr/>
          <p:nvPr/>
        </p:nvSpPr>
        <p:spPr>
          <a:xfrm>
            <a:off x="582930" y="3318510"/>
            <a:ext cx="11148695" cy="1383665"/>
          </a:xfrm>
          <a:prstGeom prst="rect">
            <a:avLst/>
          </a:prstGeom>
          <a:solidFill>
            <a:srgbClr val="FFFF00"/>
          </a:solidFill>
          <a:ln w="9525">
            <a:noFill/>
          </a:ln>
        </p:spPr>
        <p:txBody>
          <a:bodyPr wrap="square">
            <a:sp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marL="0" lvl="0" indent="0">
              <a:lnSpc>
                <a:spcPct val="150000"/>
              </a:lnSpc>
              <a:spcBef>
                <a:spcPct val="0"/>
              </a:spcBef>
              <a:buClrTx/>
              <a:buFontTx/>
              <a:buNone/>
            </a:pPr>
            <a:r>
              <a:rPr lang="zh-CN" altLang="en-US" dirty="0">
                <a:solidFill>
                  <a:srgbClr val="FF0000"/>
                </a:solidFill>
                <a:latin typeface="宋体" panose="02010600030101010101" pitchFamily="2" charset="-122"/>
                <a:ea typeface="宋体" panose="02010600030101010101" pitchFamily="2" charset="-122"/>
              </a:rPr>
              <a:t>　　未经通风和检测合格，任何人员不得进入有限空间作业。检测的时间不得早于作业开始前</a:t>
            </a:r>
            <a:r>
              <a:rPr lang="en-US" altLang="zh-CN" dirty="0">
                <a:solidFill>
                  <a:srgbClr val="FF0000"/>
                </a:solidFill>
                <a:latin typeface="宋体" panose="02010600030101010101" pitchFamily="2" charset="-122"/>
                <a:ea typeface="宋体" panose="02010600030101010101" pitchFamily="2" charset="-122"/>
              </a:rPr>
              <a:t>30</a:t>
            </a:r>
            <a:r>
              <a:rPr lang="zh-CN" altLang="en-US" dirty="0">
                <a:solidFill>
                  <a:srgbClr val="FF0000"/>
                </a:solidFill>
                <a:latin typeface="宋体" panose="02010600030101010101" pitchFamily="2" charset="-122"/>
                <a:ea typeface="宋体" panose="02010600030101010101" pitchFamily="2" charset="-122"/>
              </a:rPr>
              <a:t>分钟。</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5"/>
          <p:cNvSpPr txBox="1">
            <a:spLocks noGrp="1"/>
          </p:cNvSpPr>
          <p:nvPr>
            <p:ph type="sldNum" sz="quarter" idx="11"/>
          </p:nvPr>
        </p:nvSpPr>
        <p:spPr/>
        <p:txBody>
          <a:bodyPr/>
          <a:lstStyle/>
          <a:p>
            <a:pPr marL="0" indent="0" algn="ctr" eaLnBrk="1" hangingPunct="1">
              <a:spcBef>
                <a:spcPct val="0"/>
              </a:spcBef>
              <a:buClrTx/>
              <a:buFontTx/>
              <a:buNone/>
            </a:pPr>
            <a:fld id="{9A0DB2DC-4C9A-4742-B13C-FB6460FD3503}" type="slidenum">
              <a:rPr lang="en-US" altLang="en-US" sz="1200" dirty="0">
                <a:ea typeface="Gulim" pitchFamily="34" charset="-127"/>
              </a:rPr>
              <a:t>69</a:t>
            </a:fld>
            <a:endParaRPr lang="en-US" altLang="en-US" sz="1200" dirty="0">
              <a:ea typeface="Gulim" pitchFamily="34" charset="-127"/>
            </a:endParaRPr>
          </a:p>
        </p:txBody>
      </p:sp>
      <p:sp>
        <p:nvSpPr>
          <p:cNvPr id="125955" name="Rectangle 10"/>
          <p:cNvSpPr/>
          <p:nvPr/>
        </p:nvSpPr>
        <p:spPr>
          <a:xfrm>
            <a:off x="1524000" y="-184150"/>
            <a:ext cx="309880" cy="3683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marL="0" lvl="0" indent="0">
              <a:spcBef>
                <a:spcPct val="0"/>
              </a:spcBef>
              <a:buClrTx/>
              <a:buFontTx/>
              <a:buNone/>
            </a:pPr>
            <a:endParaRPr lang="zh-CN" altLang="en-US" sz="1800" b="0" dirty="0">
              <a:latin typeface="Times New Roman" panose="02020603050405020304" pitchFamily="18" charset="0"/>
              <a:ea typeface="楷体_GB2312" pitchFamily="49" charset="-122"/>
            </a:endParaRPr>
          </a:p>
        </p:txBody>
      </p:sp>
      <p:sp>
        <p:nvSpPr>
          <p:cNvPr id="125956" name="Rectangle 8"/>
          <p:cNvSpPr/>
          <p:nvPr/>
        </p:nvSpPr>
        <p:spPr>
          <a:xfrm>
            <a:off x="1524000" y="-184150"/>
            <a:ext cx="309880" cy="3683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marL="0" lvl="0" indent="0">
              <a:spcBef>
                <a:spcPct val="0"/>
              </a:spcBef>
              <a:buClrTx/>
              <a:buFontTx/>
              <a:buNone/>
            </a:pPr>
            <a:endParaRPr lang="zh-CN" altLang="en-US" sz="1800" b="0" dirty="0">
              <a:latin typeface="Times New Roman" panose="02020603050405020304" pitchFamily="18" charset="0"/>
              <a:ea typeface="楷体_GB2312" pitchFamily="49" charset="-122"/>
            </a:endParaRPr>
          </a:p>
        </p:txBody>
      </p:sp>
      <p:sp>
        <p:nvSpPr>
          <p:cNvPr id="125957" name="Rectangle 10"/>
          <p:cNvSpPr/>
          <p:nvPr/>
        </p:nvSpPr>
        <p:spPr>
          <a:xfrm>
            <a:off x="1524000" y="2497138"/>
            <a:ext cx="309880" cy="3683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marL="0" lvl="0" indent="0">
              <a:spcBef>
                <a:spcPct val="0"/>
              </a:spcBef>
              <a:buClrTx/>
              <a:buFontTx/>
              <a:buNone/>
            </a:pPr>
            <a:endParaRPr lang="zh-CN" altLang="en-US" sz="1800" b="0" dirty="0">
              <a:latin typeface="Times New Roman" panose="02020603050405020304" pitchFamily="18" charset="0"/>
              <a:ea typeface="楷体_GB2312" pitchFamily="49" charset="-122"/>
            </a:endParaRPr>
          </a:p>
        </p:txBody>
      </p:sp>
      <p:sp>
        <p:nvSpPr>
          <p:cNvPr id="11" name="Rectangle 2"/>
          <p:cNvSpPr txBox="1">
            <a:spLocks noChangeArrowheads="1"/>
          </p:cNvSpPr>
          <p:nvPr/>
        </p:nvSpPr>
        <p:spPr>
          <a:xfrm>
            <a:off x="1919288" y="287020"/>
            <a:ext cx="8064500" cy="536575"/>
          </a:xfrm>
          <a:prstGeom prst="rect">
            <a:avLst/>
          </a:prstGeom>
        </p:spPr>
        <p:txBody>
          <a:bodyPr/>
          <a:lst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panose="020B0604020202020204" pitchFamily="34" charset="0"/>
              </a:defRPr>
            </a:lvl2pPr>
            <a:lvl3pPr algn="ctr" rtl="0" eaLnBrk="0" fontAlgn="base" hangingPunct="0">
              <a:spcBef>
                <a:spcPct val="0"/>
              </a:spcBef>
              <a:spcAft>
                <a:spcPct val="0"/>
              </a:spcAft>
              <a:defRPr sz="2800" b="1">
                <a:solidFill>
                  <a:schemeClr val="tx1"/>
                </a:solidFill>
                <a:latin typeface="Arial" panose="020B0604020202020204" pitchFamily="34" charset="0"/>
              </a:defRPr>
            </a:lvl3pPr>
            <a:lvl4pPr algn="ctr" rtl="0" eaLnBrk="0" fontAlgn="base" hangingPunct="0">
              <a:spcBef>
                <a:spcPct val="0"/>
              </a:spcBef>
              <a:spcAft>
                <a:spcPct val="0"/>
              </a:spcAft>
              <a:defRPr sz="2800" b="1">
                <a:solidFill>
                  <a:schemeClr val="tx1"/>
                </a:solidFill>
                <a:latin typeface="Arial" panose="020B0604020202020204" pitchFamily="34" charset="0"/>
              </a:defRPr>
            </a:lvl4pPr>
            <a:lvl5pPr algn="ctr" rtl="0" eaLnBrk="0" fontAlgn="base" hangingPunct="0">
              <a:spcBef>
                <a:spcPct val="0"/>
              </a:spcBef>
              <a:spcAft>
                <a:spcPct val="0"/>
              </a:spcAft>
              <a:defRPr sz="2800" b="1">
                <a:solidFill>
                  <a:schemeClr val="tx1"/>
                </a:solidFill>
                <a:latin typeface="Arial" panose="020B0604020202020204" pitchFamily="34" charset="0"/>
              </a:defRPr>
            </a:lvl5pPr>
            <a:lvl6pPr marL="457200" algn="ctr" rtl="0" fontAlgn="base">
              <a:spcBef>
                <a:spcPct val="0"/>
              </a:spcBef>
              <a:spcAft>
                <a:spcPct val="0"/>
              </a:spcAft>
              <a:defRPr sz="2800" b="1">
                <a:solidFill>
                  <a:schemeClr val="tx1"/>
                </a:solidFill>
                <a:latin typeface="Arial" panose="020B0604020202020204" pitchFamily="34" charset="0"/>
              </a:defRPr>
            </a:lvl6pPr>
            <a:lvl7pPr marL="914400" algn="ctr" rtl="0" fontAlgn="base">
              <a:spcBef>
                <a:spcPct val="0"/>
              </a:spcBef>
              <a:spcAft>
                <a:spcPct val="0"/>
              </a:spcAft>
              <a:defRPr sz="2800" b="1">
                <a:solidFill>
                  <a:schemeClr val="tx1"/>
                </a:solidFill>
                <a:latin typeface="Arial" panose="020B0604020202020204" pitchFamily="34" charset="0"/>
              </a:defRPr>
            </a:lvl7pPr>
            <a:lvl8pPr marL="1371600" algn="ctr" rtl="0" fontAlgn="base">
              <a:spcBef>
                <a:spcPct val="0"/>
              </a:spcBef>
              <a:spcAft>
                <a:spcPct val="0"/>
              </a:spcAft>
              <a:defRPr sz="2800" b="1">
                <a:solidFill>
                  <a:schemeClr val="tx1"/>
                </a:solidFill>
                <a:latin typeface="Arial" panose="020B0604020202020204" pitchFamily="34" charset="0"/>
              </a:defRPr>
            </a:lvl8pPr>
            <a:lvl9pPr marL="1828800" algn="ctr" rtl="0" fontAlgn="base">
              <a:spcBef>
                <a:spcPct val="0"/>
              </a:spcBef>
              <a:spcAft>
                <a:spcPct val="0"/>
              </a:spcAft>
              <a:defRPr sz="2800" b="1">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0"/>
              </a:spcBef>
              <a:spcAft>
                <a:spcPct val="0"/>
              </a:spcAft>
              <a:buClrTx/>
              <a:buSzTx/>
              <a:buFontTx/>
              <a:buNone/>
              <a:defRPr/>
            </a:pPr>
            <a:r>
              <a:rPr kumimoji="0" lang="zh-CN" altLang="zh-CN"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总</a:t>
            </a:r>
            <a:r>
              <a:rPr kumimoji="0" lang="zh-CN" altLang="en-US"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　</a:t>
            </a:r>
            <a:r>
              <a:rPr kumimoji="0" lang="zh-CN" altLang="zh-CN"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局</a:t>
            </a:r>
            <a:r>
              <a:rPr kumimoji="0" lang="zh-CN" altLang="en-US"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　</a:t>
            </a:r>
            <a:r>
              <a:rPr kumimoji="0" lang="zh-CN" altLang="zh-CN"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令</a:t>
            </a:r>
            <a:r>
              <a:rPr kumimoji="0" lang="zh-CN" altLang="en-US"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　</a:t>
            </a:r>
            <a:r>
              <a:rPr kumimoji="0" lang="zh-CN" altLang="zh-CN"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第</a:t>
            </a:r>
            <a:r>
              <a:rPr kumimoji="0" lang="zh-CN" altLang="en-US"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　</a:t>
            </a:r>
            <a:r>
              <a:rPr kumimoji="0" lang="en-US" altLang="zh-CN"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59</a:t>
            </a:r>
            <a:r>
              <a:rPr kumimoji="0" lang="zh-CN" altLang="en-US"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　</a:t>
            </a:r>
            <a:r>
              <a:rPr kumimoji="0" lang="zh-CN" altLang="zh-CN"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号</a:t>
            </a:r>
            <a:r>
              <a:rPr kumimoji="0" lang="zh-CN" altLang="en-US"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　令</a:t>
            </a:r>
            <a:endParaRPr kumimoji="1" lang="zh-CN" altLang="en-US" sz="24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endParaRPr>
          </a:p>
        </p:txBody>
      </p:sp>
      <p:sp>
        <p:nvSpPr>
          <p:cNvPr id="125959" name="矩形 2"/>
          <p:cNvSpPr/>
          <p:nvPr/>
        </p:nvSpPr>
        <p:spPr>
          <a:xfrm>
            <a:off x="388620" y="967105"/>
            <a:ext cx="11381105" cy="267652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marL="0" lvl="0" indent="0">
              <a:lnSpc>
                <a:spcPct val="150000"/>
              </a:lnSpc>
              <a:spcBef>
                <a:spcPct val="0"/>
              </a:spcBef>
              <a:buClrTx/>
              <a:buFontTx/>
              <a:buNone/>
            </a:pPr>
            <a:r>
              <a:rPr lang="zh-CN" altLang="en-US" dirty="0">
                <a:solidFill>
                  <a:srgbClr val="000066"/>
                </a:solidFill>
                <a:latin typeface="宋体" panose="02010600030101010101" pitchFamily="2" charset="-122"/>
                <a:ea typeface="宋体" panose="02010600030101010101" pitchFamily="2" charset="-122"/>
              </a:rPr>
              <a:t>　　第十四条 有限空间内盛装或者残留的物料对作业存在危害时，作业人员应当在</a:t>
            </a:r>
            <a:r>
              <a:rPr lang="zh-CN" altLang="en-US" dirty="0">
                <a:solidFill>
                  <a:srgbClr val="FF0000"/>
                </a:solidFill>
                <a:latin typeface="宋体" panose="02010600030101010101" pitchFamily="2" charset="-122"/>
                <a:ea typeface="宋体" panose="02010600030101010101" pitchFamily="2" charset="-122"/>
              </a:rPr>
              <a:t>作业前</a:t>
            </a:r>
            <a:r>
              <a:rPr lang="zh-CN" altLang="en-US" dirty="0">
                <a:solidFill>
                  <a:srgbClr val="000066"/>
                </a:solidFill>
                <a:latin typeface="宋体" panose="02010600030101010101" pitchFamily="2" charset="-122"/>
                <a:ea typeface="宋体" panose="02010600030101010101" pitchFamily="2" charset="-122"/>
              </a:rPr>
              <a:t>对物料进行</a:t>
            </a:r>
            <a:r>
              <a:rPr lang="zh-CN" altLang="en-US" dirty="0">
                <a:solidFill>
                  <a:srgbClr val="FF0000"/>
                </a:solidFill>
                <a:latin typeface="宋体" panose="02010600030101010101" pitchFamily="2" charset="-122"/>
                <a:ea typeface="宋体" panose="02010600030101010101" pitchFamily="2" charset="-122"/>
              </a:rPr>
              <a:t>清洗、清空或者置换</a:t>
            </a:r>
            <a:r>
              <a:rPr lang="zh-CN" altLang="en-US" dirty="0">
                <a:solidFill>
                  <a:srgbClr val="000066"/>
                </a:solidFill>
                <a:latin typeface="宋体" panose="02010600030101010101" pitchFamily="2" charset="-122"/>
                <a:ea typeface="宋体" panose="02010600030101010101" pitchFamily="2" charset="-122"/>
              </a:rPr>
              <a:t>。经检测，有限空间的危险有害因素符合</a:t>
            </a:r>
            <a:r>
              <a:rPr lang="en-US" altLang="zh-CN" dirty="0">
                <a:solidFill>
                  <a:srgbClr val="000066"/>
                </a:solidFill>
                <a:latin typeface="宋体" panose="02010600030101010101" pitchFamily="2" charset="-122"/>
                <a:ea typeface="宋体" panose="02010600030101010101" pitchFamily="2" charset="-122"/>
              </a:rPr>
              <a:t>《</a:t>
            </a:r>
            <a:r>
              <a:rPr lang="zh-CN" altLang="en-US" dirty="0">
                <a:solidFill>
                  <a:srgbClr val="000066"/>
                </a:solidFill>
                <a:latin typeface="宋体" panose="02010600030101010101" pitchFamily="2" charset="-122"/>
                <a:ea typeface="宋体" panose="02010600030101010101" pitchFamily="2" charset="-122"/>
              </a:rPr>
              <a:t>工作场所有害因素职业接触限值第一部分化学有害因素</a:t>
            </a:r>
            <a:r>
              <a:rPr lang="en-US" altLang="zh-CN" dirty="0">
                <a:solidFill>
                  <a:srgbClr val="000066"/>
                </a:solidFill>
                <a:latin typeface="宋体" panose="02010600030101010101" pitchFamily="2" charset="-122"/>
                <a:ea typeface="宋体" panose="02010600030101010101" pitchFamily="2" charset="-122"/>
              </a:rPr>
              <a:t>》</a:t>
            </a:r>
            <a:r>
              <a:rPr lang="zh-CN" altLang="en-US" dirty="0">
                <a:solidFill>
                  <a:srgbClr val="000066"/>
                </a:solidFill>
                <a:latin typeface="宋体" panose="02010600030101010101" pitchFamily="2" charset="-122"/>
                <a:ea typeface="宋体" panose="02010600030101010101" pitchFamily="2" charset="-122"/>
              </a:rPr>
              <a:t>（</a:t>
            </a:r>
            <a:r>
              <a:rPr lang="en-US" altLang="zh-CN" dirty="0">
                <a:solidFill>
                  <a:srgbClr val="000066"/>
                </a:solidFill>
                <a:latin typeface="宋体" panose="02010600030101010101" pitchFamily="2" charset="-122"/>
                <a:ea typeface="宋体" panose="02010600030101010101" pitchFamily="2" charset="-122"/>
                <a:hlinkClick r:id="rId2" action="ppaction://hlinkfile"/>
              </a:rPr>
              <a:t>GBZ2.1</a:t>
            </a:r>
            <a:r>
              <a:rPr lang="zh-CN" altLang="en-US" dirty="0">
                <a:solidFill>
                  <a:srgbClr val="000066"/>
                </a:solidFill>
                <a:latin typeface="宋体" panose="02010600030101010101" pitchFamily="2" charset="-122"/>
                <a:ea typeface="宋体" panose="02010600030101010101" pitchFamily="2" charset="-122"/>
              </a:rPr>
              <a:t>）的要求后，方可进入有限空间作业。</a:t>
            </a:r>
          </a:p>
        </p:txBody>
      </p:sp>
      <p:sp>
        <p:nvSpPr>
          <p:cNvPr id="125960" name="矩形 3"/>
          <p:cNvSpPr/>
          <p:nvPr/>
        </p:nvSpPr>
        <p:spPr>
          <a:xfrm>
            <a:off x="521335" y="3500755"/>
            <a:ext cx="11379200" cy="332295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marL="0" lvl="0" indent="0">
              <a:lnSpc>
                <a:spcPct val="150000"/>
              </a:lnSpc>
              <a:spcBef>
                <a:spcPct val="0"/>
              </a:spcBef>
              <a:buClrTx/>
              <a:buFontTx/>
              <a:buNone/>
            </a:pPr>
            <a:r>
              <a:rPr lang="zh-CN" altLang="en-US" dirty="0">
                <a:solidFill>
                  <a:srgbClr val="000066"/>
                </a:solidFill>
                <a:latin typeface="宋体" panose="02010600030101010101" pitchFamily="2" charset="-122"/>
                <a:ea typeface="宋体" panose="02010600030101010101" pitchFamily="2" charset="-122"/>
              </a:rPr>
              <a:t>　　第十五条 在有限空间作业过程中，工贸企业应当采取通风措施，保持空气流通，</a:t>
            </a:r>
            <a:r>
              <a:rPr lang="zh-CN" altLang="en-US" dirty="0">
                <a:solidFill>
                  <a:srgbClr val="FF0000"/>
                </a:solidFill>
                <a:latin typeface="宋体" panose="02010600030101010101" pitchFamily="2" charset="-122"/>
                <a:ea typeface="宋体" panose="02010600030101010101" pitchFamily="2" charset="-122"/>
              </a:rPr>
              <a:t>禁止采用纯氧通风换气</a:t>
            </a:r>
            <a:r>
              <a:rPr lang="zh-CN" altLang="en-US" dirty="0">
                <a:solidFill>
                  <a:srgbClr val="000066"/>
                </a:solidFill>
                <a:latin typeface="宋体" panose="02010600030101010101" pitchFamily="2" charset="-122"/>
                <a:ea typeface="宋体" panose="02010600030101010101" pitchFamily="2" charset="-122"/>
              </a:rPr>
              <a:t>。</a:t>
            </a:r>
          </a:p>
          <a:p>
            <a:pPr marL="0" lvl="0" indent="0">
              <a:lnSpc>
                <a:spcPct val="150000"/>
              </a:lnSpc>
              <a:spcBef>
                <a:spcPct val="0"/>
              </a:spcBef>
              <a:buClrTx/>
              <a:buFontTx/>
              <a:buNone/>
            </a:pPr>
            <a:r>
              <a:rPr lang="zh-CN" altLang="en-US" dirty="0">
                <a:solidFill>
                  <a:srgbClr val="000066"/>
                </a:solidFill>
                <a:latin typeface="宋体" panose="02010600030101010101" pitchFamily="2" charset="-122"/>
                <a:ea typeface="宋体" panose="02010600030101010101" pitchFamily="2" charset="-122"/>
              </a:rPr>
              <a:t>　　发现通风设备停止运转、有限空间内氧含量浓度低于或者有毒有害气体浓度高于国家标准或者行业标准规定的限值时，工贸企业必须立即停止有限空间作业，</a:t>
            </a:r>
            <a:r>
              <a:rPr lang="zh-CN" altLang="en-US" dirty="0">
                <a:solidFill>
                  <a:srgbClr val="FF0000"/>
                </a:solidFill>
                <a:latin typeface="宋体" panose="02010600030101010101" pitchFamily="2" charset="-122"/>
                <a:ea typeface="宋体" panose="02010600030101010101" pitchFamily="2" charset="-122"/>
              </a:rPr>
              <a:t>清点作业人员</a:t>
            </a:r>
            <a:r>
              <a:rPr lang="zh-CN" altLang="en-US" dirty="0">
                <a:solidFill>
                  <a:srgbClr val="000066"/>
                </a:solidFill>
                <a:latin typeface="宋体" panose="02010600030101010101" pitchFamily="2" charset="-122"/>
                <a:ea typeface="宋体" panose="02010600030101010101" pitchFamily="2" charset="-122"/>
              </a:rPr>
              <a:t>，撤离作业现场。</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
            <a:ext cx="12192000" cy="1025236"/>
          </a:xfrm>
          <a:solidFill>
            <a:schemeClr val="accent6">
              <a:lumMod val="20000"/>
              <a:lumOff val="80000"/>
            </a:schemeClr>
          </a:solidFill>
        </p:spPr>
        <p:txBody>
          <a:bodyPr>
            <a:normAutofit/>
          </a:bodyPr>
          <a:lstStyle/>
          <a:p>
            <a:pPr algn="ctr"/>
            <a:r>
              <a:rPr lang="zh-CN" altLang="en-US" sz="3200" b="1" dirty="0" smtClean="0">
                <a:solidFill>
                  <a:srgbClr val="FF0000"/>
                </a:solidFill>
                <a:latin typeface="幼圆" panose="02010509060101010101" pitchFamily="49" charset="-122"/>
                <a:ea typeface="幼圆" panose="02010509060101010101" pitchFamily="49" charset="-122"/>
              </a:rPr>
              <a:t>一、有毒有害气体</a:t>
            </a:r>
            <a:r>
              <a:rPr lang="zh-CN" altLang="en-US" sz="3200" b="1" dirty="0" smtClean="0">
                <a:solidFill>
                  <a:srgbClr val="FF0000"/>
                </a:solidFill>
                <a:latin typeface="幼圆" panose="02010509060101010101" pitchFamily="49" charset="-122"/>
                <a:ea typeface="幼圆" panose="02010509060101010101" pitchFamily="49" charset="-122"/>
                <a:sym typeface="+mn-ea"/>
              </a:rPr>
              <a:t>基本情况</a:t>
            </a:r>
            <a:endParaRPr lang="zh-CN" altLang="en-US" sz="3200" b="1" u="sng" dirty="0">
              <a:solidFill>
                <a:srgbClr val="FF0000"/>
              </a:solidFill>
              <a:latin typeface="幼圆" panose="02010509060101010101" pitchFamily="49" charset="-122"/>
              <a:ea typeface="幼圆" panose="02010509060101010101" pitchFamily="49" charset="-122"/>
            </a:endParaRPr>
          </a:p>
        </p:txBody>
      </p:sp>
      <p:sp>
        <p:nvSpPr>
          <p:cNvPr id="4" name="文本框 3"/>
          <p:cNvSpPr txBox="1"/>
          <p:nvPr/>
        </p:nvSpPr>
        <p:spPr>
          <a:xfrm>
            <a:off x="1399713" y="1126837"/>
            <a:ext cx="9143999" cy="2862322"/>
          </a:xfrm>
          <a:prstGeom prst="rect">
            <a:avLst/>
          </a:prstGeom>
          <a:noFill/>
        </p:spPr>
        <p:txBody>
          <a:bodyPr wrap="square" rtlCol="0">
            <a:spAutoFit/>
          </a:bodyPr>
          <a:lstStyle/>
          <a:p>
            <a:pPr>
              <a:lnSpc>
                <a:spcPct val="150000"/>
              </a:lnSpc>
            </a:pPr>
            <a:r>
              <a:rPr lang="en-US" altLang="zh-CN" sz="2400" dirty="0" smtClean="0">
                <a:solidFill>
                  <a:srgbClr val="FF0000"/>
                </a:solidFill>
                <a:latin typeface="黑体" panose="02010609060101010101" pitchFamily="49" charset="-122"/>
                <a:ea typeface="黑体" panose="02010609060101010101" pitchFamily="49" charset="-122"/>
              </a:rPr>
              <a:t>2</a:t>
            </a:r>
            <a:r>
              <a:rPr lang="zh-CN" altLang="en-US" sz="2400" b="1" dirty="0" smtClean="0">
                <a:solidFill>
                  <a:srgbClr val="FF0000"/>
                </a:solidFill>
                <a:latin typeface="黑体" panose="02010609060101010101" pitchFamily="49" charset="-122"/>
                <a:ea typeface="黑体" panose="02010609060101010101" pitchFamily="49" charset="-122"/>
              </a:rPr>
              <a:t>、状态特性</a:t>
            </a:r>
            <a:endParaRPr lang="en-US" altLang="zh-CN" sz="2400" b="1" dirty="0" smtClean="0">
              <a:solidFill>
                <a:srgbClr val="FF0000"/>
              </a:solidFill>
              <a:latin typeface="黑体" panose="02010609060101010101" pitchFamily="49" charset="-122"/>
              <a:ea typeface="黑体" panose="02010609060101010101" pitchFamily="49" charset="-122"/>
            </a:endParaRPr>
          </a:p>
          <a:p>
            <a:pPr marL="285750">
              <a:lnSpc>
                <a:spcPct val="150000"/>
              </a:lnSpc>
              <a:buFont typeface="Wingdings" panose="05000000000000000000" pitchFamily="2" charset="2"/>
              <a:buChar char="u"/>
            </a:pPr>
            <a:r>
              <a:rPr lang="zh-CN" altLang="en-US" sz="2400" b="1" dirty="0" smtClean="0">
                <a:latin typeface="黑体" panose="02010609060101010101" pitchFamily="49" charset="-122"/>
                <a:ea typeface="黑体" panose="02010609060101010101" pitchFamily="49" charset="-122"/>
              </a:rPr>
              <a:t>  </a:t>
            </a:r>
            <a:r>
              <a:rPr lang="zh-CN" altLang="en-US" sz="2400" b="1" dirty="0" smtClean="0">
                <a:solidFill>
                  <a:srgbClr val="FF0000"/>
                </a:solidFill>
                <a:latin typeface="黑体" panose="02010609060101010101" pitchFamily="49" charset="-122"/>
                <a:ea typeface="黑体" panose="02010609060101010101" pitchFamily="49" charset="-122"/>
              </a:rPr>
              <a:t>状 态</a:t>
            </a:r>
            <a:endParaRPr lang="en-US" altLang="zh-CN" sz="2400" b="1" dirty="0" smtClean="0">
              <a:latin typeface="黑体" panose="02010609060101010101" pitchFamily="49" charset="-122"/>
              <a:ea typeface="黑体" panose="02010609060101010101" pitchFamily="49" charset="-122"/>
            </a:endParaRPr>
          </a:p>
          <a:p>
            <a:pPr marL="342900" indent="342900">
              <a:lnSpc>
                <a:spcPct val="150000"/>
              </a:lnSpc>
              <a:buFont typeface="Arial" panose="020B0604020202020204" pitchFamily="34" charset="0"/>
              <a:buChar char="•"/>
            </a:pPr>
            <a:r>
              <a:rPr lang="zh-CN" altLang="en-US" sz="2400" b="1" dirty="0" smtClean="0">
                <a:latin typeface="宋体" panose="02010600030101010101" pitchFamily="2" charset="-122"/>
                <a:ea typeface="宋体" panose="02010600030101010101" pitchFamily="2" charset="-122"/>
              </a:rPr>
              <a:t>液体蒸气：苯、甲醇散发的蒸气；</a:t>
            </a:r>
            <a:endParaRPr lang="en-US" altLang="zh-CN" sz="2400" b="1" dirty="0" smtClean="0">
              <a:latin typeface="宋体" panose="02010600030101010101" pitchFamily="2" charset="-122"/>
              <a:ea typeface="宋体" panose="02010600030101010101" pitchFamily="2" charset="-122"/>
            </a:endParaRPr>
          </a:p>
          <a:p>
            <a:pPr marL="342900" indent="342900">
              <a:lnSpc>
                <a:spcPct val="150000"/>
              </a:lnSpc>
              <a:buFont typeface="Arial" panose="020B0604020202020204" pitchFamily="34" charset="0"/>
              <a:buChar char="•"/>
            </a:pPr>
            <a:r>
              <a:rPr lang="zh-CN" altLang="en-US" sz="2400" b="1" dirty="0" smtClean="0">
                <a:latin typeface="宋体" panose="02010600030101010101" pitchFamily="2" charset="-122"/>
                <a:ea typeface="宋体" panose="02010600030101010101" pitchFamily="2" charset="-122"/>
              </a:rPr>
              <a:t>液   化： 液氨、液氯；</a:t>
            </a:r>
            <a:endParaRPr lang="en-US" altLang="zh-CN" sz="2400" b="1" dirty="0" smtClean="0">
              <a:latin typeface="宋体" panose="02010600030101010101" pitchFamily="2" charset="-122"/>
              <a:ea typeface="宋体" panose="02010600030101010101" pitchFamily="2" charset="-122"/>
            </a:endParaRPr>
          </a:p>
          <a:p>
            <a:pPr marL="342900" indent="342900">
              <a:lnSpc>
                <a:spcPct val="150000"/>
              </a:lnSpc>
              <a:buFont typeface="Arial" panose="020B0604020202020204" pitchFamily="34" charset="0"/>
              <a:buChar char="•"/>
            </a:pPr>
            <a:r>
              <a:rPr lang="zh-CN" altLang="en-US" sz="2400" b="1" dirty="0" smtClean="0">
                <a:latin typeface="宋体" panose="02010600030101010101" pitchFamily="2" charset="-122"/>
                <a:ea typeface="宋体" panose="02010600030101010101" pitchFamily="2" charset="-122"/>
              </a:rPr>
              <a:t>气   态： 氯气、氨气、氯化氢、硫化氢、一氧化碳。</a:t>
            </a:r>
            <a:endParaRPr lang="zh-CN" altLang="en-US" sz="2400" b="1" dirty="0">
              <a:latin typeface="宋体" panose="02010600030101010101" pitchFamily="2" charset="-122"/>
              <a:ea typeface="宋体" panose="02010600030101010101" pitchFamily="2" charset="-122"/>
            </a:endParaRPr>
          </a:p>
        </p:txBody>
      </p:sp>
      <p:sp>
        <p:nvSpPr>
          <p:cNvPr id="3" name="文本框 2"/>
          <p:cNvSpPr txBox="1"/>
          <p:nvPr/>
        </p:nvSpPr>
        <p:spPr>
          <a:xfrm>
            <a:off x="1616365" y="4352330"/>
            <a:ext cx="8665456" cy="1754326"/>
          </a:xfrm>
          <a:prstGeom prst="rect">
            <a:avLst/>
          </a:prstGeom>
          <a:noFill/>
        </p:spPr>
        <p:txBody>
          <a:bodyPr wrap="square" rtlCol="0">
            <a:spAutoFit/>
          </a:bodyPr>
          <a:lstStyle/>
          <a:p>
            <a:pPr marL="342900" indent="-342900">
              <a:lnSpc>
                <a:spcPct val="150000"/>
              </a:lnSpc>
              <a:buFont typeface="Wingdings" panose="05000000000000000000" pitchFamily="2" charset="2"/>
              <a:buChar char="u"/>
            </a:pPr>
            <a:r>
              <a:rPr lang="zh-CN" altLang="en-US" sz="2400" b="1" dirty="0" smtClean="0"/>
              <a:t>   </a:t>
            </a:r>
            <a:r>
              <a:rPr lang="zh-CN" altLang="en-US" sz="2400" b="1" dirty="0" smtClean="0">
                <a:solidFill>
                  <a:srgbClr val="FF0000"/>
                </a:solidFill>
              </a:rPr>
              <a:t>气体密度</a:t>
            </a:r>
            <a:endParaRPr lang="en-US" altLang="zh-CN" sz="2400" b="1" dirty="0" smtClean="0">
              <a:solidFill>
                <a:srgbClr val="FF0000"/>
              </a:solidFill>
            </a:endParaRPr>
          </a:p>
          <a:p>
            <a:pPr marL="342900" indent="342900">
              <a:lnSpc>
                <a:spcPct val="150000"/>
              </a:lnSpc>
              <a:buFont typeface="Arial" panose="020B0604020202020204" pitchFamily="34" charset="0"/>
              <a:buChar char="•"/>
            </a:pPr>
            <a:r>
              <a:rPr lang="zh-CN" altLang="en-US" sz="2400" b="1" dirty="0" smtClean="0">
                <a:latin typeface="宋体" panose="02010600030101010101" pitchFamily="2" charset="-122"/>
                <a:ea typeface="宋体" panose="02010600030101010101" pitchFamily="2" charset="-122"/>
              </a:rPr>
              <a:t>比空气重还是轻</a:t>
            </a:r>
            <a:endParaRPr lang="en-US" altLang="zh-CN" sz="2400" b="1" dirty="0" smtClean="0">
              <a:latin typeface="宋体" panose="02010600030101010101" pitchFamily="2" charset="-122"/>
              <a:ea typeface="宋体" panose="02010600030101010101" pitchFamily="2" charset="-122"/>
            </a:endParaRPr>
          </a:p>
          <a:p>
            <a:pPr marL="342900" indent="342900">
              <a:lnSpc>
                <a:spcPct val="150000"/>
              </a:lnSpc>
              <a:buFont typeface="Arial" panose="020B0604020202020204" pitchFamily="34" charset="0"/>
              <a:buChar char="•"/>
            </a:pPr>
            <a:r>
              <a:rPr lang="zh-CN" altLang="en-US" sz="2400" b="1" dirty="0" smtClean="0">
                <a:latin typeface="宋体" panose="02010600030101010101" pitchFamily="2" charset="-122"/>
                <a:ea typeface="宋体" panose="02010600030101010101" pitchFamily="2" charset="-122"/>
              </a:rPr>
              <a:t>可通过查阅</a:t>
            </a:r>
            <a:r>
              <a:rPr lang="en-US" altLang="zh-CN" sz="2400" b="1" dirty="0" smtClean="0">
                <a:solidFill>
                  <a:srgbClr val="FF0000"/>
                </a:solidFill>
                <a:latin typeface="宋体" panose="02010600030101010101" pitchFamily="2" charset="-122"/>
                <a:ea typeface="宋体" panose="02010600030101010101" pitchFamily="2" charset="-122"/>
              </a:rPr>
              <a:t>MSDC</a:t>
            </a:r>
            <a:r>
              <a:rPr lang="en-US" altLang="zh-CN" sz="2400" b="1" dirty="0" smtClean="0">
                <a:latin typeface="宋体" panose="02010600030101010101" pitchFamily="2" charset="-122"/>
                <a:ea typeface="宋体" panose="02010600030101010101" pitchFamily="2" charset="-122"/>
              </a:rPr>
              <a:t>(</a:t>
            </a:r>
            <a:r>
              <a:rPr lang="zh-CN" altLang="en-US" sz="2400" b="1" dirty="0" smtClean="0">
                <a:latin typeface="宋体" panose="02010600030101010101" pitchFamily="2" charset="-122"/>
                <a:ea typeface="宋体" panose="02010600030101010101" pitchFamily="2" charset="-122"/>
              </a:rPr>
              <a:t>空气</a:t>
            </a:r>
            <a:r>
              <a:rPr lang="en-US" altLang="zh-CN" sz="2400" b="1" dirty="0" smtClean="0">
                <a:latin typeface="宋体" panose="02010600030101010101" pitchFamily="2" charset="-122"/>
                <a:ea typeface="宋体" panose="02010600030101010101" pitchFamily="2" charset="-122"/>
              </a:rPr>
              <a:t>=1)</a:t>
            </a:r>
            <a:r>
              <a:rPr lang="zh-CN" altLang="en-US" sz="2400" b="1" dirty="0" smtClean="0">
                <a:latin typeface="宋体" panose="02010600030101010101" pitchFamily="2" charset="-122"/>
                <a:ea typeface="宋体" panose="02010600030101010101" pitchFamily="2" charset="-122"/>
              </a:rPr>
              <a:t>、</a:t>
            </a:r>
            <a:r>
              <a:rPr lang="zh-CN" altLang="en-US" sz="2400" b="1" dirty="0" smtClean="0">
                <a:solidFill>
                  <a:srgbClr val="FF0000"/>
                </a:solidFill>
                <a:latin typeface="宋体" panose="02010600030101010101" pitchFamily="2" charset="-122"/>
                <a:ea typeface="宋体" panose="02010600030101010101" pitchFamily="2" charset="-122"/>
              </a:rPr>
              <a:t>估算</a:t>
            </a:r>
            <a:r>
              <a:rPr lang="zh-CN" altLang="en-US" sz="2400" b="1" dirty="0" smtClean="0">
                <a:latin typeface="宋体" panose="02010600030101010101" pitchFamily="2" charset="-122"/>
                <a:ea typeface="宋体" panose="02010600030101010101" pitchFamily="2" charset="-122"/>
              </a:rPr>
              <a:t>；</a:t>
            </a:r>
            <a:endParaRPr lang="zh-CN" alt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5"/>
          <p:cNvSpPr txBox="1">
            <a:spLocks noGrp="1"/>
          </p:cNvSpPr>
          <p:nvPr>
            <p:ph type="sldNum" sz="quarter" idx="11"/>
          </p:nvPr>
        </p:nvSpPr>
        <p:spPr/>
        <p:txBody>
          <a:bodyPr/>
          <a:lstStyle/>
          <a:p>
            <a:pPr marL="0" indent="0" algn="ctr" eaLnBrk="1" hangingPunct="1">
              <a:spcBef>
                <a:spcPct val="0"/>
              </a:spcBef>
              <a:buClrTx/>
              <a:buFontTx/>
              <a:buNone/>
            </a:pPr>
            <a:fld id="{9A0DB2DC-4C9A-4742-B13C-FB6460FD3503}" type="slidenum">
              <a:rPr lang="en-US" altLang="en-US" sz="1200" dirty="0">
                <a:solidFill>
                  <a:srgbClr val="000066"/>
                </a:solidFill>
                <a:ea typeface="Gulim" pitchFamily="34" charset="-127"/>
              </a:rPr>
              <a:t>70</a:t>
            </a:fld>
            <a:endParaRPr lang="en-US" altLang="en-US" sz="1200" dirty="0">
              <a:solidFill>
                <a:srgbClr val="000066"/>
              </a:solidFill>
              <a:ea typeface="Gulim" pitchFamily="34" charset="-127"/>
            </a:endParaRPr>
          </a:p>
        </p:txBody>
      </p:sp>
      <p:sp>
        <p:nvSpPr>
          <p:cNvPr id="126979" name="Rectangle 10"/>
          <p:cNvSpPr/>
          <p:nvPr/>
        </p:nvSpPr>
        <p:spPr>
          <a:xfrm>
            <a:off x="1524000" y="-184150"/>
            <a:ext cx="309880" cy="3683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marL="0" lvl="0" indent="0">
              <a:spcBef>
                <a:spcPct val="0"/>
              </a:spcBef>
              <a:buClrTx/>
              <a:buFontTx/>
              <a:buNone/>
            </a:pPr>
            <a:endParaRPr lang="zh-CN" altLang="en-US" sz="1800" b="0" dirty="0">
              <a:solidFill>
                <a:srgbClr val="000066"/>
              </a:solidFill>
              <a:latin typeface="Times New Roman" panose="02020603050405020304" pitchFamily="18" charset="0"/>
              <a:ea typeface="楷体_GB2312" pitchFamily="49" charset="-122"/>
            </a:endParaRPr>
          </a:p>
        </p:txBody>
      </p:sp>
      <p:sp>
        <p:nvSpPr>
          <p:cNvPr id="126980" name="Rectangle 8"/>
          <p:cNvSpPr/>
          <p:nvPr/>
        </p:nvSpPr>
        <p:spPr>
          <a:xfrm>
            <a:off x="1524000" y="-184150"/>
            <a:ext cx="309880" cy="3683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marL="0" lvl="0" indent="0">
              <a:spcBef>
                <a:spcPct val="0"/>
              </a:spcBef>
              <a:buClrTx/>
              <a:buFontTx/>
              <a:buNone/>
            </a:pPr>
            <a:endParaRPr lang="zh-CN" altLang="en-US" sz="1800" b="0" dirty="0">
              <a:solidFill>
                <a:srgbClr val="000066"/>
              </a:solidFill>
              <a:latin typeface="Times New Roman" panose="02020603050405020304" pitchFamily="18" charset="0"/>
              <a:ea typeface="楷体_GB2312" pitchFamily="49" charset="-122"/>
            </a:endParaRPr>
          </a:p>
        </p:txBody>
      </p:sp>
      <p:sp>
        <p:nvSpPr>
          <p:cNvPr id="126981" name="Rectangle 10"/>
          <p:cNvSpPr/>
          <p:nvPr/>
        </p:nvSpPr>
        <p:spPr>
          <a:xfrm>
            <a:off x="1524000" y="2497138"/>
            <a:ext cx="309880" cy="3683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marL="0" lvl="0" indent="0">
              <a:spcBef>
                <a:spcPct val="0"/>
              </a:spcBef>
              <a:buClrTx/>
              <a:buFontTx/>
              <a:buNone/>
            </a:pPr>
            <a:endParaRPr lang="zh-CN" altLang="en-US" sz="1800" b="0" dirty="0">
              <a:solidFill>
                <a:srgbClr val="000066"/>
              </a:solidFill>
              <a:latin typeface="Times New Roman" panose="02020603050405020304" pitchFamily="18" charset="0"/>
              <a:ea typeface="楷体_GB2312" pitchFamily="49" charset="-122"/>
            </a:endParaRPr>
          </a:p>
        </p:txBody>
      </p:sp>
      <p:sp>
        <p:nvSpPr>
          <p:cNvPr id="126982" name="Rectangle 2"/>
          <p:cNvSpPr txBox="1"/>
          <p:nvPr/>
        </p:nvSpPr>
        <p:spPr>
          <a:xfrm>
            <a:off x="1919288" y="115888"/>
            <a:ext cx="8064500" cy="536575"/>
          </a:xfrm>
          <a:prstGeom prst="rect">
            <a:avLst/>
          </a:prstGeom>
          <a:noFill/>
          <a:ln w="9525">
            <a:noFill/>
          </a:ln>
        </p:spPr>
        <p:txBody>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marL="0" lvl="0" indent="0" algn="ctr" eaLnBrk="1" latinLnBrk="1" hangingPunct="1">
              <a:spcBef>
                <a:spcPct val="0"/>
              </a:spcBef>
              <a:buClrTx/>
              <a:buFontTx/>
              <a:buNone/>
            </a:pPr>
            <a:r>
              <a:rPr lang="zh-CN" altLang="zh-CN" sz="3600" dirty="0">
                <a:solidFill>
                  <a:srgbClr val="842116"/>
                </a:solidFill>
                <a:latin typeface="黑体" panose="02010609060101010101" pitchFamily="49" charset="-122"/>
                <a:ea typeface="黑体" panose="02010609060101010101" pitchFamily="49" charset="-122"/>
              </a:rPr>
              <a:t>总</a:t>
            </a:r>
            <a:r>
              <a:rPr lang="zh-CN" altLang="en-US" sz="3600" dirty="0">
                <a:solidFill>
                  <a:srgbClr val="842116"/>
                </a:solidFill>
                <a:latin typeface="黑体" panose="02010609060101010101" pitchFamily="49" charset="-122"/>
                <a:ea typeface="黑体" panose="02010609060101010101" pitchFamily="49" charset="-122"/>
              </a:rPr>
              <a:t>　</a:t>
            </a:r>
            <a:r>
              <a:rPr lang="zh-CN" altLang="zh-CN" sz="3600" dirty="0">
                <a:solidFill>
                  <a:srgbClr val="842116"/>
                </a:solidFill>
                <a:latin typeface="黑体" panose="02010609060101010101" pitchFamily="49" charset="-122"/>
                <a:ea typeface="黑体" panose="02010609060101010101" pitchFamily="49" charset="-122"/>
              </a:rPr>
              <a:t>局</a:t>
            </a:r>
            <a:r>
              <a:rPr lang="zh-CN" altLang="en-US" sz="3600" dirty="0">
                <a:solidFill>
                  <a:srgbClr val="842116"/>
                </a:solidFill>
                <a:latin typeface="黑体" panose="02010609060101010101" pitchFamily="49" charset="-122"/>
                <a:ea typeface="黑体" panose="02010609060101010101" pitchFamily="49" charset="-122"/>
              </a:rPr>
              <a:t>　</a:t>
            </a:r>
            <a:r>
              <a:rPr lang="zh-CN" altLang="zh-CN" sz="3600" dirty="0">
                <a:solidFill>
                  <a:srgbClr val="842116"/>
                </a:solidFill>
                <a:latin typeface="黑体" panose="02010609060101010101" pitchFamily="49" charset="-122"/>
                <a:ea typeface="黑体" panose="02010609060101010101" pitchFamily="49" charset="-122"/>
              </a:rPr>
              <a:t>令</a:t>
            </a:r>
            <a:r>
              <a:rPr lang="zh-CN" altLang="en-US" sz="3600" dirty="0">
                <a:solidFill>
                  <a:srgbClr val="842116"/>
                </a:solidFill>
                <a:latin typeface="黑体" panose="02010609060101010101" pitchFamily="49" charset="-122"/>
                <a:ea typeface="黑体" panose="02010609060101010101" pitchFamily="49" charset="-122"/>
              </a:rPr>
              <a:t>　</a:t>
            </a:r>
            <a:r>
              <a:rPr lang="zh-CN" altLang="zh-CN" sz="3600" dirty="0">
                <a:solidFill>
                  <a:srgbClr val="842116"/>
                </a:solidFill>
                <a:latin typeface="黑体" panose="02010609060101010101" pitchFamily="49" charset="-122"/>
                <a:ea typeface="黑体" panose="02010609060101010101" pitchFamily="49" charset="-122"/>
              </a:rPr>
              <a:t>第</a:t>
            </a:r>
            <a:r>
              <a:rPr lang="zh-CN" altLang="en-US" sz="3600" dirty="0">
                <a:solidFill>
                  <a:srgbClr val="842116"/>
                </a:solidFill>
                <a:latin typeface="黑体" panose="02010609060101010101" pitchFamily="49" charset="-122"/>
                <a:ea typeface="黑体" panose="02010609060101010101" pitchFamily="49" charset="-122"/>
              </a:rPr>
              <a:t>　</a:t>
            </a:r>
            <a:r>
              <a:rPr lang="en-US" altLang="zh-CN" sz="3600" dirty="0">
                <a:solidFill>
                  <a:srgbClr val="842116"/>
                </a:solidFill>
                <a:latin typeface="黑体" panose="02010609060101010101" pitchFamily="49" charset="-122"/>
                <a:ea typeface="黑体" panose="02010609060101010101" pitchFamily="49" charset="-122"/>
              </a:rPr>
              <a:t>59</a:t>
            </a:r>
            <a:r>
              <a:rPr lang="zh-CN" altLang="en-US" sz="3600" dirty="0">
                <a:solidFill>
                  <a:srgbClr val="842116"/>
                </a:solidFill>
                <a:latin typeface="黑体" panose="02010609060101010101" pitchFamily="49" charset="-122"/>
                <a:ea typeface="黑体" panose="02010609060101010101" pitchFamily="49" charset="-122"/>
              </a:rPr>
              <a:t>　</a:t>
            </a:r>
            <a:r>
              <a:rPr lang="zh-CN" altLang="zh-CN" sz="3600" dirty="0">
                <a:solidFill>
                  <a:srgbClr val="842116"/>
                </a:solidFill>
                <a:latin typeface="黑体" panose="02010609060101010101" pitchFamily="49" charset="-122"/>
                <a:ea typeface="黑体" panose="02010609060101010101" pitchFamily="49" charset="-122"/>
              </a:rPr>
              <a:t>号</a:t>
            </a:r>
            <a:r>
              <a:rPr lang="zh-CN" altLang="en-US" sz="3600" dirty="0">
                <a:solidFill>
                  <a:srgbClr val="842116"/>
                </a:solidFill>
                <a:latin typeface="黑体" panose="02010609060101010101" pitchFamily="49" charset="-122"/>
                <a:ea typeface="黑体" panose="02010609060101010101" pitchFamily="49" charset="-122"/>
              </a:rPr>
              <a:t>　令</a:t>
            </a:r>
            <a:endParaRPr lang="zh-CN" altLang="en-US" sz="2400" dirty="0">
              <a:solidFill>
                <a:srgbClr val="842116"/>
              </a:solidFill>
              <a:latin typeface="黑体" panose="02010609060101010101" pitchFamily="49" charset="-122"/>
              <a:ea typeface="黑体" panose="02010609060101010101" pitchFamily="49" charset="-122"/>
            </a:endParaRPr>
          </a:p>
        </p:txBody>
      </p:sp>
      <p:sp>
        <p:nvSpPr>
          <p:cNvPr id="126983" name="矩形 1"/>
          <p:cNvSpPr/>
          <p:nvPr/>
        </p:nvSpPr>
        <p:spPr>
          <a:xfrm>
            <a:off x="245745" y="967105"/>
            <a:ext cx="11635740" cy="267652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marL="0" lvl="0" indent="0">
              <a:lnSpc>
                <a:spcPct val="150000"/>
              </a:lnSpc>
              <a:spcBef>
                <a:spcPct val="0"/>
              </a:spcBef>
              <a:buClrTx/>
              <a:buFontTx/>
              <a:buNone/>
            </a:pPr>
            <a:r>
              <a:rPr lang="zh-CN" altLang="en-US" dirty="0">
                <a:solidFill>
                  <a:srgbClr val="000066"/>
                </a:solidFill>
                <a:latin typeface="宋体" panose="02010600030101010101" pitchFamily="2" charset="-122"/>
                <a:ea typeface="宋体" panose="02010600030101010101" pitchFamily="2" charset="-122"/>
              </a:rPr>
              <a:t>　　第十六条 在有限空间作业过程中，工贸企业应当对作业场所中的危险有害因素进行</a:t>
            </a:r>
            <a:r>
              <a:rPr lang="zh-CN" altLang="en-US" dirty="0">
                <a:solidFill>
                  <a:srgbClr val="FF0000"/>
                </a:solidFill>
                <a:latin typeface="宋体" panose="02010600030101010101" pitchFamily="2" charset="-122"/>
                <a:ea typeface="宋体" panose="02010600030101010101" pitchFamily="2" charset="-122"/>
              </a:rPr>
              <a:t>定时检测</a:t>
            </a:r>
            <a:r>
              <a:rPr lang="zh-CN" altLang="en-US" dirty="0">
                <a:latin typeface="宋体" panose="02010600030101010101" pitchFamily="2" charset="-122"/>
                <a:ea typeface="宋体" panose="02010600030101010101" pitchFamily="2" charset="-122"/>
              </a:rPr>
              <a:t>或者</a:t>
            </a:r>
            <a:r>
              <a:rPr lang="zh-CN" altLang="en-US" dirty="0">
                <a:solidFill>
                  <a:srgbClr val="FF0000"/>
                </a:solidFill>
                <a:latin typeface="宋体" panose="02010600030101010101" pitchFamily="2" charset="-122"/>
                <a:ea typeface="宋体" panose="02010600030101010101" pitchFamily="2" charset="-122"/>
              </a:rPr>
              <a:t>连续监测</a:t>
            </a:r>
            <a:r>
              <a:rPr lang="zh-CN" altLang="en-US" dirty="0">
                <a:solidFill>
                  <a:srgbClr val="000066"/>
                </a:solidFill>
                <a:latin typeface="宋体" panose="02010600030101010101" pitchFamily="2" charset="-122"/>
                <a:ea typeface="宋体" panose="02010600030101010101" pitchFamily="2" charset="-122"/>
              </a:rPr>
              <a:t>。</a:t>
            </a:r>
          </a:p>
          <a:p>
            <a:pPr marL="0" lvl="0" indent="0">
              <a:lnSpc>
                <a:spcPct val="150000"/>
              </a:lnSpc>
              <a:spcBef>
                <a:spcPct val="0"/>
              </a:spcBef>
              <a:buClrTx/>
              <a:buFontTx/>
              <a:buNone/>
            </a:pPr>
            <a:r>
              <a:rPr lang="zh-CN" altLang="en-US" dirty="0">
                <a:solidFill>
                  <a:srgbClr val="000066"/>
                </a:solidFill>
                <a:latin typeface="宋体" panose="02010600030101010101" pitchFamily="2" charset="-122"/>
                <a:ea typeface="宋体" panose="02010600030101010101" pitchFamily="2" charset="-122"/>
              </a:rPr>
              <a:t>　　作业</a:t>
            </a:r>
            <a:r>
              <a:rPr lang="zh-CN" altLang="en-US" dirty="0">
                <a:solidFill>
                  <a:srgbClr val="FF0000"/>
                </a:solidFill>
                <a:latin typeface="宋体" panose="02010600030101010101" pitchFamily="2" charset="-122"/>
                <a:ea typeface="宋体" panose="02010600030101010101" pitchFamily="2" charset="-122"/>
              </a:rPr>
              <a:t>中断超过</a:t>
            </a:r>
            <a:r>
              <a:rPr lang="en-US" altLang="zh-CN" dirty="0">
                <a:solidFill>
                  <a:srgbClr val="FF0000"/>
                </a:solidFill>
                <a:latin typeface="宋体" panose="02010600030101010101" pitchFamily="2" charset="-122"/>
                <a:ea typeface="宋体" panose="02010600030101010101" pitchFamily="2" charset="-122"/>
              </a:rPr>
              <a:t>30</a:t>
            </a:r>
            <a:r>
              <a:rPr lang="zh-CN" altLang="en-US" dirty="0">
                <a:solidFill>
                  <a:srgbClr val="FF0000"/>
                </a:solidFill>
                <a:latin typeface="宋体" panose="02010600030101010101" pitchFamily="2" charset="-122"/>
                <a:ea typeface="宋体" panose="02010600030101010101" pitchFamily="2" charset="-122"/>
              </a:rPr>
              <a:t>分钟</a:t>
            </a:r>
            <a:r>
              <a:rPr lang="zh-CN" altLang="en-US" dirty="0">
                <a:solidFill>
                  <a:srgbClr val="000066"/>
                </a:solidFill>
                <a:latin typeface="宋体" panose="02010600030101010101" pitchFamily="2" charset="-122"/>
                <a:ea typeface="宋体" panose="02010600030101010101" pitchFamily="2" charset="-122"/>
              </a:rPr>
              <a:t>，作业人员再次进入有限空间作业前，应当重新通风、检测合格后方可进入。</a:t>
            </a:r>
          </a:p>
        </p:txBody>
      </p:sp>
      <p:pic>
        <p:nvPicPr>
          <p:cNvPr id="126984" name="Picture 5" descr="294b4b560b55fa2feacf45d0cc477d22"/>
          <p:cNvPicPr>
            <a:picLocks noChangeAspect="1"/>
          </p:cNvPicPr>
          <p:nvPr/>
        </p:nvPicPr>
        <p:blipFill>
          <a:blip r:embed="rId2"/>
          <a:stretch>
            <a:fillRect/>
          </a:stretch>
        </p:blipFill>
        <p:spPr>
          <a:xfrm>
            <a:off x="6743700" y="3946525"/>
            <a:ext cx="2674938" cy="2133600"/>
          </a:xfrm>
          <a:prstGeom prst="rect">
            <a:avLst/>
          </a:prstGeom>
          <a:noFill/>
          <a:ln w="9525">
            <a:noFill/>
          </a:ln>
        </p:spPr>
      </p:pic>
      <p:pic>
        <p:nvPicPr>
          <p:cNvPr id="126985" name="Picture 4" descr="u=4097134517,1311761551&amp;fm=52&amp;gp=0"/>
          <p:cNvPicPr>
            <a:picLocks noChangeAspect="1"/>
          </p:cNvPicPr>
          <p:nvPr/>
        </p:nvPicPr>
        <p:blipFill>
          <a:blip r:embed="rId3"/>
          <a:stretch>
            <a:fillRect/>
          </a:stretch>
        </p:blipFill>
        <p:spPr>
          <a:xfrm>
            <a:off x="3417570" y="3957638"/>
            <a:ext cx="1728788" cy="2286000"/>
          </a:xfrm>
          <a:prstGeom prst="rect">
            <a:avLst/>
          </a:prstGeom>
          <a:noFill/>
          <a:ln w="9525">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图片 3" descr="%V9O41K0Y{`T4G`EZ9LHQ]7"/>
          <p:cNvPicPr>
            <a:picLocks noChangeAspect="1"/>
          </p:cNvPicPr>
          <p:nvPr/>
        </p:nvPicPr>
        <p:blipFill>
          <a:blip r:embed="rId2"/>
          <a:stretch>
            <a:fillRect/>
          </a:stretch>
        </p:blipFill>
        <p:spPr>
          <a:xfrm>
            <a:off x="2490788" y="261938"/>
            <a:ext cx="7210425" cy="5949950"/>
          </a:xfrm>
          <a:prstGeom prst="rect">
            <a:avLst/>
          </a:prstGeom>
          <a:noFill/>
          <a:ln w="9525">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图片 3" descr="44XX`R[5I_J%O$SHMT1V[)5"/>
          <p:cNvPicPr>
            <a:picLocks noChangeAspect="1"/>
          </p:cNvPicPr>
          <p:nvPr/>
        </p:nvPicPr>
        <p:blipFill>
          <a:blip r:embed="rId2"/>
          <a:stretch>
            <a:fillRect/>
          </a:stretch>
        </p:blipFill>
        <p:spPr>
          <a:xfrm>
            <a:off x="2416175" y="366713"/>
            <a:ext cx="7591425" cy="6124575"/>
          </a:xfrm>
          <a:prstGeom prst="rect">
            <a:avLst/>
          </a:prstGeom>
          <a:noFill/>
          <a:ln w="9525">
            <a:noFill/>
          </a:ln>
        </p:spPr>
      </p:pic>
      <p:sp>
        <p:nvSpPr>
          <p:cNvPr id="129027" name="文本框 5"/>
          <p:cNvSpPr txBox="1"/>
          <p:nvPr/>
        </p:nvSpPr>
        <p:spPr>
          <a:xfrm>
            <a:off x="5907088" y="6365875"/>
            <a:ext cx="2493962"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marL="0" lvl="0" indent="0" eaLnBrk="1" hangingPunct="1">
              <a:spcBef>
                <a:spcPct val="0"/>
              </a:spcBef>
              <a:buClrTx/>
              <a:buFontTx/>
              <a:buNone/>
            </a:pPr>
            <a:r>
              <a:rPr lang="en-US" altLang="zh-CN" sz="1800" b="0" dirty="0">
                <a:latin typeface="Times New Roman" panose="02020603050405020304" pitchFamily="18" charset="0"/>
                <a:ea typeface="楷体_GB2312" pitchFamily="49" charset="-122"/>
              </a:rPr>
              <a:t>GB30871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图片 3" descr="]}L]$WS)ZCQ~XZP4R}(YR}F"/>
          <p:cNvPicPr>
            <a:picLocks noChangeAspect="1"/>
          </p:cNvPicPr>
          <p:nvPr/>
        </p:nvPicPr>
        <p:blipFill>
          <a:blip r:embed="rId2"/>
          <a:stretch>
            <a:fillRect/>
          </a:stretch>
        </p:blipFill>
        <p:spPr>
          <a:xfrm>
            <a:off x="3478213" y="260350"/>
            <a:ext cx="5380037" cy="6338888"/>
          </a:xfrm>
          <a:prstGeom prst="rect">
            <a:avLst/>
          </a:prstGeom>
          <a:noFill/>
          <a:ln w="9525">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图片 4" descr="ZCRF6(AS9OGYSM$I`~VI@UT"/>
          <p:cNvPicPr>
            <a:picLocks noChangeAspect="1"/>
          </p:cNvPicPr>
          <p:nvPr/>
        </p:nvPicPr>
        <p:blipFill>
          <a:blip r:embed="rId2"/>
          <a:stretch>
            <a:fillRect/>
          </a:stretch>
        </p:blipFill>
        <p:spPr>
          <a:xfrm>
            <a:off x="1450975" y="869950"/>
            <a:ext cx="5643563" cy="5557838"/>
          </a:xfrm>
          <a:prstGeom prst="rect">
            <a:avLst/>
          </a:prstGeom>
          <a:noFill/>
          <a:ln w="9525">
            <a:noFill/>
          </a:ln>
        </p:spPr>
      </p:pic>
      <p:pic>
        <p:nvPicPr>
          <p:cNvPr id="131075" name="图片 5" descr="B~C5(P6]{$9XPB8O0FYOV14"/>
          <p:cNvPicPr>
            <a:picLocks noChangeAspect="1"/>
          </p:cNvPicPr>
          <p:nvPr/>
        </p:nvPicPr>
        <p:blipFill>
          <a:blip r:embed="rId3"/>
          <a:stretch>
            <a:fillRect/>
          </a:stretch>
        </p:blipFill>
        <p:spPr>
          <a:xfrm>
            <a:off x="6724650" y="1625600"/>
            <a:ext cx="4505325" cy="3605213"/>
          </a:xfrm>
          <a:prstGeom prst="rect">
            <a:avLst/>
          </a:prstGeom>
          <a:noFill/>
          <a:ln w="9525">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5"/>
          <p:cNvSpPr>
            <a:spLocks noChangeArrowheads="1"/>
          </p:cNvSpPr>
          <p:nvPr/>
        </p:nvSpPr>
        <p:spPr bwMode="auto">
          <a:xfrm>
            <a:off x="1524000" y="2311877"/>
            <a:ext cx="309880" cy="29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0590" rtl="0" eaLnBrk="0" fontAlgn="base" latinLnBrk="0" hangingPunct="0">
              <a:lnSpc>
                <a:spcPct val="100000"/>
              </a:lnSpc>
              <a:spcBef>
                <a:spcPct val="0"/>
              </a:spcBef>
              <a:spcAft>
                <a:spcPct val="0"/>
              </a:spcAft>
              <a:buClrTx/>
              <a:buSzTx/>
              <a:buFontTx/>
              <a:buNone/>
              <a:defRPr/>
            </a:pPr>
            <a:endParaRPr kumimoji="0" lang="zh-CN" altLang="en-US" sz="1345" b="0" i="0" u="none" strike="noStrike" kern="1200" cap="none" spc="0" normalizeH="0" baseline="0" noProof="1">
              <a:ln>
                <a:noFill/>
              </a:ln>
              <a:solidFill>
                <a:srgbClr val="000000"/>
              </a:solidFill>
              <a:effectLst/>
              <a:uLnTx/>
              <a:uFillTx/>
              <a:latin typeface="Calibri" panose="020F0502020204030204" charset="0"/>
              <a:ea typeface="宋体" panose="02010600030101010101" pitchFamily="2" charset="-122"/>
              <a:cs typeface="+mn-cs"/>
              <a:sym typeface="宋体" panose="02010600030101010101" pitchFamily="2" charset="-122"/>
            </a:endParaRPr>
          </a:p>
        </p:txBody>
      </p:sp>
      <p:sp>
        <p:nvSpPr>
          <p:cNvPr id="19461" name="Rectangle 57"/>
          <p:cNvSpPr>
            <a:spLocks noChangeArrowheads="1"/>
          </p:cNvSpPr>
          <p:nvPr/>
        </p:nvSpPr>
        <p:spPr bwMode="auto">
          <a:xfrm>
            <a:off x="1524000" y="2322990"/>
            <a:ext cx="309880" cy="29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0590" rtl="0" eaLnBrk="0" fontAlgn="base" latinLnBrk="0" hangingPunct="0">
              <a:lnSpc>
                <a:spcPct val="100000"/>
              </a:lnSpc>
              <a:spcBef>
                <a:spcPct val="0"/>
              </a:spcBef>
              <a:spcAft>
                <a:spcPct val="0"/>
              </a:spcAft>
              <a:buClrTx/>
              <a:buSzTx/>
              <a:buFontTx/>
              <a:buNone/>
              <a:defRPr/>
            </a:pPr>
            <a:endParaRPr kumimoji="0" lang="zh-CN" altLang="en-US" sz="1345" b="0" i="0" u="none" strike="noStrike" kern="1200" cap="none" spc="0" normalizeH="0" baseline="0" noProof="1">
              <a:ln>
                <a:noFill/>
              </a:ln>
              <a:solidFill>
                <a:srgbClr val="000000"/>
              </a:solidFill>
              <a:effectLst/>
              <a:uLnTx/>
              <a:uFillTx/>
              <a:latin typeface="Calibri" panose="020F0502020204030204" charset="0"/>
              <a:ea typeface="宋体" panose="02010600030101010101" pitchFamily="2" charset="-122"/>
              <a:cs typeface="+mn-cs"/>
              <a:sym typeface="宋体" panose="02010600030101010101" pitchFamily="2" charset="-122"/>
            </a:endParaRPr>
          </a:p>
        </p:txBody>
      </p:sp>
      <p:grpSp>
        <p:nvGrpSpPr>
          <p:cNvPr id="132101" name="组合 20485"/>
          <p:cNvGrpSpPr/>
          <p:nvPr/>
        </p:nvGrpSpPr>
        <p:grpSpPr>
          <a:xfrm>
            <a:off x="1901825" y="695325"/>
            <a:ext cx="8370888" cy="4763"/>
            <a:chOff x="0" y="0"/>
            <a:chExt cx="8371656" cy="5680"/>
          </a:xfrm>
        </p:grpSpPr>
        <p:sp>
          <p:nvSpPr>
            <p:cNvPr id="19470" name="Line 3"/>
            <p:cNvSpPr>
              <a:spLocks noChangeShapeType="1"/>
            </p:cNvSpPr>
            <p:nvPr/>
          </p:nvSpPr>
          <p:spPr bwMode="auto">
            <a:xfrm>
              <a:off x="0" y="5680"/>
              <a:ext cx="4267592" cy="0"/>
            </a:xfrm>
            <a:prstGeom prst="line">
              <a:avLst/>
            </a:prstGeom>
            <a:noFill/>
            <a:ln w="50800">
              <a:solidFill>
                <a:srgbClr val="0099FF"/>
              </a:solidFill>
              <a:bevel/>
            </a:ln>
            <a:extLst>
              <a:ext uri="{909E8E84-426E-40DD-AFC4-6F175D3DCCD1}">
                <a14:hiddenFill xmlns:a14="http://schemas.microsoft.com/office/drawing/2010/main">
                  <a:noFill/>
                </a14:hiddenFill>
              </a:ext>
            </a:extLst>
          </p:spPr>
          <p:txBody>
            <a:bodyPr/>
            <a:lstStyle/>
            <a:p>
              <a:pPr marL="0" marR="0" lvl="0" indent="0" algn="l" defTabSz="910590" rtl="0" eaLnBrk="1" fontAlgn="base" latinLnBrk="0" hangingPunct="1">
                <a:lnSpc>
                  <a:spcPct val="100000"/>
                </a:lnSpc>
                <a:spcBef>
                  <a:spcPct val="0"/>
                </a:spcBef>
                <a:spcAft>
                  <a:spcPct val="0"/>
                </a:spcAft>
                <a:buClrTx/>
                <a:buSzTx/>
                <a:buFontTx/>
                <a:buNone/>
                <a:defRPr/>
              </a:pPr>
              <a:endParaRPr kumimoji="0" lang="zh-CN" altLang="en-US" sz="1345" b="0" i="0" u="none" strike="noStrike" kern="1200" cap="none" spc="0" normalizeH="0" baseline="0" noProof="1">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9471" name="Line 4"/>
            <p:cNvSpPr>
              <a:spLocks noChangeShapeType="1"/>
            </p:cNvSpPr>
            <p:nvPr/>
          </p:nvSpPr>
          <p:spPr bwMode="auto">
            <a:xfrm>
              <a:off x="4267592" y="0"/>
              <a:ext cx="4104064" cy="0"/>
            </a:xfrm>
            <a:prstGeom prst="line">
              <a:avLst/>
            </a:prstGeom>
            <a:noFill/>
            <a:ln w="25400">
              <a:solidFill>
                <a:srgbClr val="0099FF"/>
              </a:solidFill>
              <a:bevel/>
            </a:ln>
            <a:extLst>
              <a:ext uri="{909E8E84-426E-40DD-AFC4-6F175D3DCCD1}">
                <a14:hiddenFill xmlns:a14="http://schemas.microsoft.com/office/drawing/2010/main">
                  <a:noFill/>
                </a14:hiddenFill>
              </a:ext>
            </a:extLst>
          </p:spPr>
          <p:txBody>
            <a:bodyPr/>
            <a:lstStyle/>
            <a:p>
              <a:pPr marL="0" marR="0" lvl="0" indent="0" algn="l" defTabSz="910590" rtl="0" eaLnBrk="1" fontAlgn="base" latinLnBrk="0" hangingPunct="1">
                <a:lnSpc>
                  <a:spcPct val="100000"/>
                </a:lnSpc>
                <a:spcBef>
                  <a:spcPct val="0"/>
                </a:spcBef>
                <a:spcAft>
                  <a:spcPct val="0"/>
                </a:spcAft>
                <a:buClrTx/>
                <a:buSzTx/>
                <a:buFontTx/>
                <a:buNone/>
                <a:defRPr/>
              </a:pPr>
              <a:endParaRPr kumimoji="0" lang="zh-CN" altLang="en-US" sz="1345" b="0" i="0" u="none" strike="noStrike" kern="1200" cap="none" spc="0" normalizeH="0" baseline="0" noProof="1">
                <a:ln>
                  <a:noFill/>
                </a:ln>
                <a:solidFill>
                  <a:srgbClr val="000000"/>
                </a:solidFill>
                <a:effectLst/>
                <a:uLnTx/>
                <a:uFillTx/>
                <a:latin typeface="Arial" panose="020B0604020202020204" pitchFamily="34" charset="0"/>
                <a:ea typeface="宋体" panose="02010600030101010101" pitchFamily="2" charset="-122"/>
                <a:cs typeface="+mn-cs"/>
              </a:endParaRPr>
            </a:p>
          </p:txBody>
        </p:sp>
      </p:grpSp>
      <p:sp>
        <p:nvSpPr>
          <p:cNvPr id="19463" name="矩形 15"/>
          <p:cNvSpPr>
            <a:spLocks noChangeArrowheads="1"/>
          </p:cNvSpPr>
          <p:nvPr/>
        </p:nvSpPr>
        <p:spPr bwMode="auto">
          <a:xfrm>
            <a:off x="1901825" y="1814513"/>
            <a:ext cx="2720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0590" rtl="0" eaLnBrk="0" fontAlgn="base" latinLnBrk="0" hangingPunct="0">
              <a:lnSpc>
                <a:spcPct val="100000"/>
              </a:lnSpc>
              <a:spcBef>
                <a:spcPct val="0"/>
              </a:spcBef>
              <a:spcAft>
                <a:spcPct val="0"/>
              </a:spcAft>
              <a:buClrTx/>
              <a:buSzTx/>
              <a:buFontTx/>
              <a:buNone/>
              <a:defRPr/>
            </a:pPr>
            <a:r>
              <a:rPr kumimoji="0" lang="zh-CN" altLang="en-US" sz="1795" b="1" i="0" u="none" strike="noStrike" kern="1200" cap="none" spc="0" normalizeH="0" baseline="0" noProof="1">
                <a:ln>
                  <a:noFill/>
                </a:ln>
                <a:solidFill>
                  <a:srgbClr val="000000"/>
                </a:solidFill>
                <a:effectLst/>
                <a:uLnTx/>
                <a:uFillTx/>
                <a:latin typeface="仿宋" panose="02010609060101010101" charset="-122"/>
                <a:ea typeface="仿宋" panose="02010609060101010101" charset="-122"/>
                <a:cs typeface="+mn-cs"/>
                <a:sym typeface="仿宋" panose="02010609060101010101" charset="-122"/>
              </a:rPr>
              <a:t>   </a:t>
            </a:r>
            <a:endParaRPr kumimoji="0" lang="en-US" altLang="zh-CN" sz="1795" b="0" i="0" u="none" strike="noStrike" kern="1200" cap="none" spc="0" normalizeH="0" baseline="0" noProof="1">
              <a:ln>
                <a:noFill/>
              </a:ln>
              <a:solidFill>
                <a:srgbClr val="000000"/>
              </a:solidFill>
              <a:effectLst/>
              <a:uLnTx/>
              <a:uFillTx/>
              <a:latin typeface="仿宋" panose="02010609060101010101" charset="-122"/>
              <a:ea typeface="仿宋" panose="02010609060101010101" charset="-122"/>
              <a:cs typeface="+mn-cs"/>
              <a:sym typeface="仿宋" panose="02010609060101010101" charset="-122"/>
            </a:endParaRPr>
          </a:p>
        </p:txBody>
      </p:sp>
      <p:sp>
        <p:nvSpPr>
          <p:cNvPr id="132104" name="TextBox 11"/>
          <p:cNvSpPr/>
          <p:nvPr/>
        </p:nvSpPr>
        <p:spPr>
          <a:xfrm>
            <a:off x="1833563" y="967740"/>
            <a:ext cx="3097212" cy="5077460"/>
          </a:xfrm>
          <a:prstGeom prst="rect">
            <a:avLst/>
          </a:prstGeom>
          <a:noFill/>
          <a:ln w="9525">
            <a:noFill/>
          </a:ln>
        </p:spPr>
        <p:txBody>
          <a:bodyPr>
            <a:spAutoFit/>
          </a:bodyPr>
          <a:lstStyle/>
          <a:p>
            <a:pPr defTabSz="911225">
              <a:lnSpc>
                <a:spcPct val="150000"/>
              </a:lnSpc>
            </a:pPr>
            <a:r>
              <a:rPr lang="en-US" altLang="zh-CN" sz="2400" b="1" dirty="0">
                <a:solidFill>
                  <a:srgbClr val="000000"/>
                </a:solidFill>
                <a:latin typeface="华文仿宋" panose="02010600040101010101" pitchFamily="2" charset="-122"/>
                <a:ea typeface="华文仿宋" panose="02010600040101010101" pitchFamily="2" charset="-122"/>
                <a:sym typeface="宋体" panose="02010600030101010101" pitchFamily="2" charset="-122"/>
              </a:rPr>
              <a:t>4</a:t>
            </a:r>
            <a:r>
              <a:rPr lang="zh-CN" altLang="en-US" sz="2400" b="1" dirty="0">
                <a:solidFill>
                  <a:srgbClr val="000000"/>
                </a:solidFill>
                <a:latin typeface="华文仿宋" panose="02010600040101010101" pitchFamily="2" charset="-122"/>
                <a:ea typeface="华文仿宋" panose="02010600040101010101" pitchFamily="2" charset="-122"/>
                <a:sym typeface="宋体" panose="02010600030101010101" pitchFamily="2" charset="-122"/>
              </a:rPr>
              <a:t>、</a:t>
            </a:r>
            <a:r>
              <a:rPr lang="zh-CN" altLang="en-US" sz="2400" b="1" dirty="0">
                <a:solidFill>
                  <a:srgbClr val="000000"/>
                </a:solidFill>
                <a:latin typeface="华文仿宋" panose="02010600040101010101" pitchFamily="2" charset="-122"/>
                <a:ea typeface="华文仿宋" panose="02010600040101010101" pitchFamily="2" charset="-122"/>
                <a:sym typeface="Calibri" panose="020F0502020204030204" charset="0"/>
              </a:rPr>
              <a:t>受限空间安全作业证，内容不符合GB 30871要求，如作业票仅有一联，编号非流水号，安全措施内容填写不全，签字处无具体时间。</a:t>
            </a:r>
            <a:r>
              <a:rPr lang="zh-CN" altLang="en-US" sz="2400" b="1" dirty="0">
                <a:solidFill>
                  <a:srgbClr val="FF0000"/>
                </a:solidFill>
                <a:latin typeface="华文仿宋" panose="02010600040101010101" pitchFamily="2" charset="-122"/>
                <a:ea typeface="华文仿宋" panose="02010600040101010101" pitchFamily="2" charset="-122"/>
                <a:sym typeface="Calibri" panose="020F0502020204030204" charset="0"/>
              </a:rPr>
              <a:t>受限空间安全作业证无氧含量分析数据。</a:t>
            </a:r>
          </a:p>
        </p:txBody>
      </p:sp>
      <p:grpSp>
        <p:nvGrpSpPr>
          <p:cNvPr id="2" name="组合 1"/>
          <p:cNvGrpSpPr/>
          <p:nvPr/>
        </p:nvGrpSpPr>
        <p:grpSpPr>
          <a:xfrm>
            <a:off x="5316220" y="967740"/>
            <a:ext cx="6624955" cy="5182235"/>
            <a:chOff x="7933" y="2723"/>
            <a:chExt cx="8800" cy="6181"/>
          </a:xfrm>
        </p:grpSpPr>
        <p:pic>
          <p:nvPicPr>
            <p:cNvPr id="132098" name="图片 1" descr="IMG20200608145511"/>
            <p:cNvPicPr>
              <a:picLocks noChangeAspect="1"/>
            </p:cNvPicPr>
            <p:nvPr/>
          </p:nvPicPr>
          <p:blipFill>
            <a:blip r:embed="rId2"/>
            <a:stretch>
              <a:fillRect/>
            </a:stretch>
          </p:blipFill>
          <p:spPr>
            <a:xfrm>
              <a:off x="7933" y="2723"/>
              <a:ext cx="4482" cy="5980"/>
            </a:xfrm>
            <a:prstGeom prst="rect">
              <a:avLst/>
            </a:prstGeom>
            <a:noFill/>
            <a:ln w="9525">
              <a:noFill/>
            </a:ln>
          </p:spPr>
        </p:pic>
        <p:sp>
          <p:nvSpPr>
            <p:cNvPr id="19464" name="文本框 4"/>
            <p:cNvSpPr>
              <a:spLocks noChangeArrowheads="1"/>
            </p:cNvSpPr>
            <p:nvPr/>
          </p:nvSpPr>
          <p:spPr bwMode="auto">
            <a:xfrm>
              <a:off x="13475" y="8603"/>
              <a:ext cx="2808" cy="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0590" rtl="0" eaLnBrk="0" fontAlgn="base" latinLnBrk="0" hangingPunct="0">
                <a:lnSpc>
                  <a:spcPct val="100000"/>
                </a:lnSpc>
                <a:spcBef>
                  <a:spcPct val="0"/>
                </a:spcBef>
                <a:spcAft>
                  <a:spcPct val="0"/>
                </a:spcAft>
                <a:buClrTx/>
                <a:buSzTx/>
                <a:buFontTx/>
                <a:buNone/>
                <a:defRPr/>
              </a:pPr>
              <a:r>
                <a:rPr kumimoji="0" lang="zh-CN" altLang="en-US" sz="1045" b="0" i="0" u="none" strike="noStrike" kern="1200" cap="none" spc="0" normalizeH="0" baseline="0" noProof="1">
                  <a:ln>
                    <a:noFill/>
                  </a:ln>
                  <a:solidFill>
                    <a:srgbClr val="4F81BD"/>
                  </a:solidFill>
                  <a:effectLst/>
                  <a:uLnTx/>
                  <a:uFillTx/>
                  <a:latin typeface="华文新魏" panose="02010800040101010101" charset="-122"/>
                  <a:ea typeface="华文新魏" panose="02010800040101010101" charset="-122"/>
                  <a:cs typeface="+mn-cs"/>
                  <a:sym typeface="华文新魏" panose="02010800040101010101" charset="-122"/>
                </a:rPr>
                <a:t>宁波国际投资咨询有限公司</a:t>
              </a:r>
              <a:endParaRPr kumimoji="0" lang="zh-CN" altLang="en-US" sz="1045" b="0" i="0" u="none" strike="noStrike" kern="1200" cap="none" spc="0" normalizeH="0" baseline="0" noProof="1">
                <a:ln>
                  <a:noFill/>
                </a:ln>
                <a:solidFill>
                  <a:srgbClr val="000000"/>
                </a:solidFill>
                <a:effectLst/>
                <a:uLnTx/>
                <a:uFillTx/>
                <a:latin typeface="Calibri" panose="020F0502020204030204" charset="0"/>
                <a:ea typeface="宋体" panose="02010600030101010101" pitchFamily="2" charset="-122"/>
                <a:cs typeface="+mn-cs"/>
                <a:sym typeface="宋体" panose="02010600030101010101" pitchFamily="2" charset="-122"/>
              </a:endParaRPr>
            </a:p>
          </p:txBody>
        </p:sp>
        <p:sp>
          <p:nvSpPr>
            <p:cNvPr id="19466" name="椭圆 3"/>
            <p:cNvSpPr>
              <a:spLocks noChangeArrowheads="1"/>
            </p:cNvSpPr>
            <p:nvPr/>
          </p:nvSpPr>
          <p:spPr bwMode="auto">
            <a:xfrm>
              <a:off x="8098" y="5275"/>
              <a:ext cx="4088" cy="1590"/>
            </a:xfrm>
            <a:prstGeom prst="ellipse">
              <a:avLst/>
            </a:prstGeom>
            <a:noFill/>
            <a:ln w="12700">
              <a:solidFill>
                <a:srgbClr val="FF0000"/>
              </a:solidFill>
              <a:rou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0590" rtl="0" eaLnBrk="0" fontAlgn="base" latinLnBrk="0" hangingPunct="0">
                <a:lnSpc>
                  <a:spcPct val="100000"/>
                </a:lnSpc>
                <a:spcBef>
                  <a:spcPct val="0"/>
                </a:spcBef>
                <a:spcAft>
                  <a:spcPct val="0"/>
                </a:spcAft>
                <a:buClrTx/>
                <a:buSzTx/>
                <a:buFontTx/>
                <a:buNone/>
                <a:defRPr/>
              </a:pPr>
              <a:endParaRPr kumimoji="0" lang="zh-CN" altLang="en-US" sz="1345" b="0" i="0" u="none" strike="noStrike" kern="1200" cap="none" spc="0" normalizeH="0" baseline="0" noProof="1">
                <a:ln>
                  <a:noFill/>
                </a:ln>
                <a:solidFill>
                  <a:srgbClr val="FFFFFF"/>
                </a:solidFill>
                <a:effectLst/>
                <a:uLnTx/>
                <a:uFillTx/>
                <a:latin typeface="Calibri" panose="020F0502020204030204" charset="0"/>
                <a:ea typeface="宋体" panose="02010600030101010101" pitchFamily="2" charset="-122"/>
                <a:cs typeface="+mn-cs"/>
              </a:endParaRPr>
            </a:p>
          </p:txBody>
        </p:sp>
        <p:sp>
          <p:nvSpPr>
            <p:cNvPr id="19467" name="椭圆 4"/>
            <p:cNvSpPr>
              <a:spLocks noChangeArrowheads="1"/>
            </p:cNvSpPr>
            <p:nvPr/>
          </p:nvSpPr>
          <p:spPr bwMode="auto">
            <a:xfrm>
              <a:off x="11125" y="7010"/>
              <a:ext cx="933" cy="1693"/>
            </a:xfrm>
            <a:prstGeom prst="ellipse">
              <a:avLst/>
            </a:prstGeom>
            <a:noFill/>
            <a:ln w="12700">
              <a:solidFill>
                <a:srgbClr val="FF0000"/>
              </a:solidFill>
              <a:rou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0590" rtl="0" eaLnBrk="0" fontAlgn="base" latinLnBrk="0" hangingPunct="0">
                <a:lnSpc>
                  <a:spcPct val="100000"/>
                </a:lnSpc>
                <a:spcBef>
                  <a:spcPct val="0"/>
                </a:spcBef>
                <a:spcAft>
                  <a:spcPct val="0"/>
                </a:spcAft>
                <a:buClrTx/>
                <a:buSzTx/>
                <a:buFontTx/>
                <a:buNone/>
                <a:defRPr/>
              </a:pPr>
              <a:endParaRPr kumimoji="0" lang="zh-CN" altLang="en-US" sz="1345" b="0" i="0" u="none" strike="noStrike" kern="1200" cap="none" spc="0" normalizeH="0" baseline="0" noProof="1">
                <a:ln>
                  <a:noFill/>
                </a:ln>
                <a:solidFill>
                  <a:srgbClr val="FFFFFF"/>
                </a:solidFill>
                <a:effectLst/>
                <a:uLnTx/>
                <a:uFillTx/>
                <a:latin typeface="Calibri" panose="020F0502020204030204" charset="0"/>
                <a:ea typeface="宋体" panose="02010600030101010101" pitchFamily="2" charset="-122"/>
                <a:cs typeface="+mn-cs"/>
              </a:endParaRPr>
            </a:p>
          </p:txBody>
        </p:sp>
        <p:pic>
          <p:nvPicPr>
            <p:cNvPr id="132107" name="图片 5" descr="IMG20200608144745"/>
            <p:cNvPicPr>
              <a:picLocks noChangeAspect="1"/>
            </p:cNvPicPr>
            <p:nvPr/>
          </p:nvPicPr>
          <p:blipFill>
            <a:blip r:embed="rId3"/>
            <a:stretch>
              <a:fillRect/>
            </a:stretch>
          </p:blipFill>
          <p:spPr>
            <a:xfrm>
              <a:off x="12330" y="2728"/>
              <a:ext cx="4403" cy="5875"/>
            </a:xfrm>
            <a:prstGeom prst="rect">
              <a:avLst/>
            </a:prstGeom>
            <a:noFill/>
            <a:ln w="9525">
              <a:noFill/>
            </a:ln>
          </p:spPr>
        </p:pic>
        <p:sp>
          <p:nvSpPr>
            <p:cNvPr id="19469" name="椭圆 6"/>
            <p:cNvSpPr>
              <a:spLocks noChangeArrowheads="1"/>
            </p:cNvSpPr>
            <p:nvPr/>
          </p:nvSpPr>
          <p:spPr bwMode="auto">
            <a:xfrm>
              <a:off x="12735" y="4215"/>
              <a:ext cx="3810" cy="1185"/>
            </a:xfrm>
            <a:prstGeom prst="ellipse">
              <a:avLst/>
            </a:prstGeom>
            <a:noFill/>
            <a:ln w="12700">
              <a:solidFill>
                <a:srgbClr val="FF0000"/>
              </a:solidFill>
              <a:rou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0590" rtl="0" eaLnBrk="0" fontAlgn="base" latinLnBrk="0" hangingPunct="0">
                <a:lnSpc>
                  <a:spcPct val="100000"/>
                </a:lnSpc>
                <a:spcBef>
                  <a:spcPct val="0"/>
                </a:spcBef>
                <a:spcAft>
                  <a:spcPct val="0"/>
                </a:spcAft>
                <a:buClrTx/>
                <a:buSzTx/>
                <a:buFontTx/>
                <a:buNone/>
                <a:defRPr/>
              </a:pPr>
              <a:endParaRPr kumimoji="0" lang="zh-CN" altLang="en-US" sz="1345" b="0" i="0" u="none" strike="noStrike" kern="1200" cap="none" spc="0" normalizeH="0" baseline="0" noProof="1">
                <a:ln>
                  <a:noFill/>
                </a:ln>
                <a:solidFill>
                  <a:srgbClr val="FFFFFF"/>
                </a:solidFill>
                <a:effectLst/>
                <a:uLnTx/>
                <a:uFillTx/>
                <a:latin typeface="Calibri" panose="020F0502020204030204" charset="0"/>
                <a:ea typeface="宋体" panose="02010600030101010101" pitchFamily="2" charset="-122"/>
                <a:cs typeface="+mn-cs"/>
              </a:endParaRPr>
            </a:p>
          </p:txBody>
        </p:sp>
      </p:grpSp>
    </p:spTree>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标题 1"/>
          <p:cNvSpPr>
            <a:spLocks noGrp="1"/>
          </p:cNvSpPr>
          <p:nvPr>
            <p:ph type="title"/>
          </p:nvPr>
        </p:nvSpPr>
        <p:spPr>
          <a:xfrm>
            <a:off x="1256665" y="765810"/>
            <a:ext cx="5050155" cy="897255"/>
          </a:xfrm>
          <a:solidFill>
            <a:schemeClr val="accent3">
              <a:lumMod val="95000"/>
            </a:schemeClr>
          </a:solidFill>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0" cap="none" spc="0" normalizeH="0" baseline="0" noProof="1">
                <a:ln>
                  <a:noFill/>
                </a:ln>
                <a:solidFill>
                  <a:srgbClr val="FF0000"/>
                </a:solidFill>
                <a:effectLst/>
                <a:uLnTx/>
                <a:uFillTx/>
                <a:latin typeface="黑体" panose="02010609060101010101" pitchFamily="49" charset="-122"/>
                <a:ea typeface="黑体" panose="02010609060101010101" pitchFamily="49" charset="-122"/>
                <a:cs typeface="黑体" panose="02010609060101010101" pitchFamily="49" charset="-122"/>
              </a:rPr>
              <a:t>3）安全作业</a:t>
            </a:r>
          </a:p>
        </p:txBody>
      </p:sp>
      <p:sp>
        <p:nvSpPr>
          <p:cNvPr id="90115" name="内容占位符 2"/>
          <p:cNvSpPr>
            <a:spLocks noGrp="1"/>
          </p:cNvSpPr>
          <p:nvPr>
            <p:ph idx="1"/>
          </p:nvPr>
        </p:nvSpPr>
        <p:spPr>
          <a:xfrm>
            <a:off x="2005330" y="2308860"/>
            <a:ext cx="3215005" cy="2978785"/>
          </a:xfrm>
          <a:solidFill>
            <a:schemeClr val="accent6">
              <a:lumMod val="20000"/>
              <a:lumOff val="80000"/>
            </a:schemeClr>
          </a:solidFill>
        </p:spPr>
        <p:txBody>
          <a:bodyPr vert="horz" wrap="square" lIns="91440" tIns="45720" rIns="91440" bIns="45720" numCol="1" anchor="t" anchorCtr="0" compatLnSpc="1"/>
          <a:lstStyle/>
          <a:p>
            <a:pPr marL="0" marR="0" lvl="0" indent="0" algn="ctr" defTabSz="914400" rtl="0" eaLnBrk="0" fontAlgn="base" latinLnBrk="0" hangingPunct="0">
              <a:lnSpc>
                <a:spcPct val="150000"/>
              </a:lnSpc>
              <a:spcBef>
                <a:spcPts val="0"/>
              </a:spcBef>
              <a:spcAft>
                <a:spcPct val="0"/>
              </a:spcAft>
              <a:buClr>
                <a:schemeClr val="tx1"/>
              </a:buClr>
              <a:buSzTx/>
              <a:buFont typeface="Wingdings" panose="05000000000000000000" pitchFamily="2" charset="2"/>
              <a:buNone/>
              <a:defRPr/>
            </a:pPr>
            <a:r>
              <a:rPr kumimoji="0" lang="en-US" altLang="zh-CN" sz="2400" b="1" i="0" u="none" strike="noStrike" kern="0" cap="none" spc="0" normalizeH="0" baseline="0" noProof="1">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rPr>
              <a:t>1</a:t>
            </a:r>
            <a:r>
              <a:rPr kumimoji="0" lang="zh-CN" altLang="en-US" sz="2400" b="1" i="0" u="none" strike="noStrike" kern="0" cap="none" spc="0" normalizeH="0" baseline="0" noProof="1">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rPr>
              <a:t>）实时监测</a:t>
            </a:r>
          </a:p>
          <a:p>
            <a:pPr marL="0" marR="0" lvl="0" indent="0" algn="ctr" defTabSz="914400" rtl="0" eaLnBrk="0" fontAlgn="base" latinLnBrk="0" hangingPunct="0">
              <a:lnSpc>
                <a:spcPct val="150000"/>
              </a:lnSpc>
              <a:spcBef>
                <a:spcPts val="0"/>
              </a:spcBef>
              <a:spcAft>
                <a:spcPct val="0"/>
              </a:spcAft>
              <a:buClr>
                <a:schemeClr val="tx1"/>
              </a:buClr>
              <a:buSzTx/>
              <a:buFont typeface="Wingdings" panose="05000000000000000000" pitchFamily="2" charset="2"/>
              <a:buNone/>
              <a:defRPr/>
            </a:pPr>
            <a:r>
              <a:rPr kumimoji="0" lang="en-US" altLang="zh-CN" sz="2400" b="1" i="0" u="none" strike="noStrike" kern="0" cap="none" spc="0" normalizeH="0" baseline="0" noProof="1">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rPr>
              <a:t>2</a:t>
            </a:r>
            <a:r>
              <a:rPr kumimoji="0" lang="zh-CN" altLang="en-US" sz="2400" b="1" i="0" u="none" strike="noStrike" kern="0" cap="none" spc="0" normalizeH="0" baseline="0" noProof="1">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rPr>
              <a:t>）持续通风</a:t>
            </a:r>
          </a:p>
          <a:p>
            <a:pPr marL="0" marR="0" lvl="0" indent="0" algn="ctr" defTabSz="914400" rtl="0" eaLnBrk="0" fontAlgn="base" latinLnBrk="0" hangingPunct="0">
              <a:lnSpc>
                <a:spcPct val="150000"/>
              </a:lnSpc>
              <a:spcBef>
                <a:spcPts val="0"/>
              </a:spcBef>
              <a:spcAft>
                <a:spcPct val="0"/>
              </a:spcAft>
              <a:buClr>
                <a:schemeClr val="tx1"/>
              </a:buClr>
              <a:buSzTx/>
              <a:buFont typeface="Wingdings" panose="05000000000000000000" pitchFamily="2" charset="2"/>
              <a:buNone/>
              <a:defRPr/>
            </a:pPr>
            <a:r>
              <a:rPr kumimoji="0" lang="en-US" altLang="zh-CN" sz="2400" b="1" i="0" u="none" strike="noStrike" kern="0" cap="none" spc="0" normalizeH="0" baseline="0" noProof="1">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rPr>
              <a:t>3</a:t>
            </a:r>
            <a:r>
              <a:rPr kumimoji="0" lang="zh-CN" altLang="en-US" sz="2400" b="1" i="0" u="none" strike="noStrike" kern="0" cap="none" spc="0" normalizeH="0" baseline="0" noProof="1">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rPr>
              <a:t>）作业监护</a:t>
            </a:r>
          </a:p>
          <a:p>
            <a:pPr marL="0" marR="0" lvl="0" indent="0" algn="ctr" defTabSz="914400" rtl="0" eaLnBrk="0" fontAlgn="base" latinLnBrk="0" hangingPunct="0">
              <a:lnSpc>
                <a:spcPct val="150000"/>
              </a:lnSpc>
              <a:spcBef>
                <a:spcPts val="0"/>
              </a:spcBef>
              <a:spcAft>
                <a:spcPct val="0"/>
              </a:spcAft>
              <a:buClr>
                <a:schemeClr val="tx1"/>
              </a:buClr>
              <a:buSzTx/>
              <a:buFont typeface="Wingdings" panose="05000000000000000000" pitchFamily="2" charset="2"/>
              <a:buNone/>
              <a:defRPr/>
            </a:pPr>
            <a:r>
              <a:rPr kumimoji="0" lang="en-US" altLang="zh-CN" sz="2400" b="1" i="0" u="none" strike="noStrike" kern="0" cap="none" spc="0" normalizeH="0" baseline="0" noProof="1">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rPr>
              <a:t>4</a:t>
            </a:r>
            <a:r>
              <a:rPr kumimoji="0" lang="zh-CN" altLang="en-US" sz="2400" b="1" i="0" u="none" strike="noStrike" kern="0" cap="none" spc="0" normalizeH="0" baseline="0" noProof="1">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rPr>
              <a:t>）紧急撤离</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5"/>
          <p:cNvSpPr txBox="1">
            <a:spLocks noGrp="1"/>
          </p:cNvSpPr>
          <p:nvPr>
            <p:ph type="sldNum" sz="quarter" idx="11"/>
          </p:nvPr>
        </p:nvSpPr>
        <p:spPr/>
        <p:txBody>
          <a:bodyPr/>
          <a:lstStyle/>
          <a:p>
            <a:pPr marL="0" indent="0" algn="ctr" eaLnBrk="1" hangingPunct="1">
              <a:spcBef>
                <a:spcPct val="0"/>
              </a:spcBef>
              <a:buClrTx/>
              <a:buFontTx/>
              <a:buNone/>
            </a:pPr>
            <a:fld id="{9A0DB2DC-4C9A-4742-B13C-FB6460FD3503}" type="slidenum">
              <a:rPr lang="en-US" altLang="en-US" sz="1200" dirty="0">
                <a:solidFill>
                  <a:srgbClr val="000066"/>
                </a:solidFill>
                <a:ea typeface="Gulim" pitchFamily="34" charset="-127"/>
              </a:rPr>
              <a:t>77</a:t>
            </a:fld>
            <a:endParaRPr lang="en-US" altLang="en-US" sz="1200" dirty="0">
              <a:solidFill>
                <a:srgbClr val="000066"/>
              </a:solidFill>
              <a:ea typeface="Gulim" pitchFamily="34" charset="-127"/>
            </a:endParaRPr>
          </a:p>
        </p:txBody>
      </p:sp>
      <p:sp>
        <p:nvSpPr>
          <p:cNvPr id="4" name="矩形 3"/>
          <p:cNvSpPr/>
          <p:nvPr/>
        </p:nvSpPr>
        <p:spPr>
          <a:xfrm>
            <a:off x="1590675" y="349250"/>
            <a:ext cx="9005888" cy="521970"/>
          </a:xfrm>
          <a:prstGeom prst="rect">
            <a:avLst/>
          </a:prstGeom>
          <a:solidFill>
            <a:schemeClr val="accent4">
              <a:lumMod val="25000"/>
              <a:lumOff val="75000"/>
            </a:schemeClr>
          </a:solid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rgbClr val="000066"/>
                </a:solidFill>
                <a:effectLst/>
                <a:uLnTx/>
                <a:uFillTx/>
                <a:latin typeface="宋体" panose="02010600030101010101" pitchFamily="2" charset="-122"/>
                <a:ea typeface="宋体" panose="02010600030101010101" pitchFamily="2" charset="-122"/>
                <a:cs typeface="+mn-cs"/>
              </a:rPr>
              <a:t>《</a:t>
            </a:r>
            <a:r>
              <a:rPr kumimoji="0" lang="zh-CN" altLang="en-US"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使用有毒物品作业场所劳动保护条例</a:t>
            </a:r>
            <a:r>
              <a:rPr kumimoji="0" lang="en-US" altLang="zh-CN" sz="2800" b="1" i="0" u="none" strike="noStrike" kern="1200" cap="none" spc="0" normalizeH="0" baseline="0" noProof="0" dirty="0">
                <a:ln>
                  <a:noFill/>
                </a:ln>
                <a:solidFill>
                  <a:srgbClr val="000066"/>
                </a:solidFill>
                <a:effectLst/>
                <a:uLnTx/>
                <a:uFillTx/>
                <a:latin typeface="宋体" panose="02010600030101010101" pitchFamily="2" charset="-122"/>
                <a:ea typeface="宋体" panose="02010600030101010101" pitchFamily="2" charset="-122"/>
                <a:cs typeface="+mn-cs"/>
              </a:rPr>
              <a:t>》</a:t>
            </a:r>
            <a:r>
              <a:rPr kumimoji="0" lang="zh-CN" altLang="en-US" sz="2400" b="1" i="0" u="none" strike="noStrike" kern="1200" cap="none" spc="0" normalizeH="0" baseline="0" noProof="0" dirty="0">
                <a:ln>
                  <a:noFill/>
                </a:ln>
                <a:solidFill>
                  <a:srgbClr val="000066"/>
                </a:solidFill>
                <a:effectLst/>
                <a:uLnTx/>
                <a:uFillTx/>
                <a:latin typeface="宋体" panose="02010600030101010101" pitchFamily="2" charset="-122"/>
                <a:ea typeface="宋体" panose="02010600030101010101" pitchFamily="2" charset="-122"/>
                <a:cs typeface="+mn-cs"/>
                <a:sym typeface="+mn-ea"/>
              </a:rPr>
              <a:t>国务院令第</a:t>
            </a:r>
            <a:r>
              <a:rPr kumimoji="0" lang="en-US" altLang="zh-CN" sz="2400" b="1" i="0" u="none" strike="noStrike" kern="1200" cap="none" spc="0" normalizeH="0" baseline="0" noProof="0" dirty="0">
                <a:ln>
                  <a:noFill/>
                </a:ln>
                <a:solidFill>
                  <a:srgbClr val="000066"/>
                </a:solidFill>
                <a:effectLst/>
                <a:uLnTx/>
                <a:uFillTx/>
                <a:latin typeface="宋体" panose="02010600030101010101" pitchFamily="2" charset="-122"/>
                <a:ea typeface="宋体" panose="02010600030101010101" pitchFamily="2" charset="-122"/>
                <a:cs typeface="+mn-cs"/>
                <a:sym typeface="+mn-ea"/>
              </a:rPr>
              <a:t>352</a:t>
            </a:r>
            <a:r>
              <a:rPr kumimoji="0" lang="zh-CN" altLang="en-US" sz="2400" b="1" i="0" u="none" strike="noStrike" kern="1200" cap="none" spc="0" normalizeH="0" baseline="0" noProof="0" dirty="0">
                <a:ln>
                  <a:noFill/>
                </a:ln>
                <a:solidFill>
                  <a:srgbClr val="000066"/>
                </a:solidFill>
                <a:effectLst/>
                <a:uLnTx/>
                <a:uFillTx/>
                <a:latin typeface="宋体" panose="02010600030101010101" pitchFamily="2" charset="-122"/>
                <a:ea typeface="宋体" panose="02010600030101010101" pitchFamily="2" charset="-122"/>
                <a:cs typeface="+mn-cs"/>
                <a:sym typeface="+mn-ea"/>
              </a:rPr>
              <a:t>号</a:t>
            </a:r>
            <a:endParaRPr kumimoji="0" lang="en-US" altLang="zh-CN" sz="2400" b="1" i="0" u="none" strike="noStrike" kern="1200" cap="none" spc="0" normalizeH="0" baseline="0" noProof="0" dirty="0">
              <a:ln>
                <a:noFill/>
              </a:ln>
              <a:solidFill>
                <a:srgbClr val="000066"/>
              </a:solidFill>
              <a:effectLst/>
              <a:uLnTx/>
              <a:uFillTx/>
              <a:latin typeface="宋体" panose="02010600030101010101" pitchFamily="2" charset="-122"/>
              <a:ea typeface="宋体" panose="02010600030101010101" pitchFamily="2" charset="-122"/>
              <a:cs typeface="+mn-cs"/>
            </a:endParaRPr>
          </a:p>
        </p:txBody>
      </p:sp>
      <p:sp>
        <p:nvSpPr>
          <p:cNvPr id="5" name="矩形 4"/>
          <p:cNvSpPr/>
          <p:nvPr/>
        </p:nvSpPr>
        <p:spPr>
          <a:xfrm>
            <a:off x="1970088" y="1103313"/>
            <a:ext cx="8351838" cy="5077460"/>
          </a:xfrm>
          <a:prstGeom prst="rect">
            <a:avLst/>
          </a:prstGeom>
        </p:spPr>
        <p:txBody>
          <a:bodyPr>
            <a:spAutoFit/>
          </a:bodyPr>
          <a:lstStyle/>
          <a:p>
            <a:pPr marL="0" marR="0" lvl="0" indent="0" algn="l" defTabSz="914400" rtl="0" eaLnBrk="0" fontAlgn="base" latinLnBrk="0" hangingPunct="0">
              <a:lnSpc>
                <a:spcPct val="150000"/>
              </a:lnSpc>
              <a:spcBef>
                <a:spcPct val="0"/>
              </a:spcBef>
              <a:spcAft>
                <a:spcPts val="0"/>
              </a:spcAft>
              <a:buClrTx/>
              <a:buSzTx/>
              <a:buFontTx/>
              <a:buNone/>
              <a:defRPr/>
            </a:pPr>
            <a:r>
              <a:rPr kumimoji="0" lang="en-US" altLang="zh-CN" sz="2400" b="0" i="0" u="none" strike="noStrike" kern="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rPr>
              <a:t>   </a:t>
            </a:r>
            <a:r>
              <a:rPr kumimoji="0" lang="zh-CN" altLang="zh-CN" sz="2400" b="1" i="0" u="none" strike="noStrike" kern="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rPr>
              <a:t>第二十五条 需要</a:t>
            </a:r>
            <a:r>
              <a:rPr kumimoji="0" lang="zh-CN" altLang="zh-CN" sz="2400" b="1" i="0" u="none" strike="noStrike" kern="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宋体" panose="02010600030101010101" pitchFamily="2" charset="-122"/>
              </a:rPr>
              <a:t>进入存在高毒物品的设备、容器或者狭窄封闭场所作业</a:t>
            </a:r>
            <a:r>
              <a:rPr kumimoji="0" lang="zh-CN" altLang="zh-CN" sz="2400" b="1" i="0" u="none" strike="noStrike" kern="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rPr>
              <a:t>时，用人单位应当事先采取下列措施：</a:t>
            </a:r>
            <a:r>
              <a:rPr kumimoji="0" lang="en-US" altLang="zh-CN" sz="2400" b="1" i="0" u="none" strike="noStrike" kern="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rPr>
              <a:t> </a:t>
            </a:r>
            <a:endParaRPr kumimoji="0" lang="zh-CN" altLang="zh-CN" sz="2400" b="1" i="0" u="none" strike="noStrike" kern="100" cap="none" spc="0" normalizeH="0" baseline="0" noProof="0" dirty="0">
              <a:ln>
                <a:noFill/>
              </a:ln>
              <a:solidFill>
                <a:srgbClr val="000066"/>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0" fontAlgn="base" latinLnBrk="0" hangingPunct="0">
              <a:lnSpc>
                <a:spcPct val="150000"/>
              </a:lnSpc>
              <a:spcBef>
                <a:spcPct val="0"/>
              </a:spcBef>
              <a:spcAft>
                <a:spcPts val="0"/>
              </a:spcAft>
              <a:buClrTx/>
              <a:buSzTx/>
              <a:buFontTx/>
              <a:buNone/>
              <a:defRPr/>
            </a:pPr>
            <a:r>
              <a:rPr kumimoji="0" lang="zh-CN" altLang="zh-CN" sz="2400" b="1" i="0" u="none" strike="noStrike" kern="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rPr>
              <a:t>　（一）保持作业场所良好的通风状态，确保作业场所职业中毒危害因素浓度符合国家职业卫生标准；</a:t>
            </a:r>
            <a:r>
              <a:rPr kumimoji="0" lang="en-US" altLang="zh-CN" sz="2400" b="1" i="0" u="none" strike="noStrike" kern="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rPr>
              <a:t> </a:t>
            </a:r>
            <a:endParaRPr kumimoji="0" lang="zh-CN" altLang="zh-CN" sz="2400" b="1" i="0" u="none" strike="noStrike" kern="100" cap="none" spc="0" normalizeH="0" baseline="0" noProof="0" dirty="0">
              <a:ln>
                <a:noFill/>
              </a:ln>
              <a:solidFill>
                <a:srgbClr val="000066"/>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0" fontAlgn="base" latinLnBrk="0" hangingPunct="0">
              <a:lnSpc>
                <a:spcPct val="150000"/>
              </a:lnSpc>
              <a:spcBef>
                <a:spcPct val="0"/>
              </a:spcBef>
              <a:spcAft>
                <a:spcPts val="0"/>
              </a:spcAft>
              <a:buClrTx/>
              <a:buSzTx/>
              <a:buFontTx/>
              <a:buNone/>
              <a:defRPr/>
            </a:pPr>
            <a:r>
              <a:rPr kumimoji="0" lang="zh-CN" altLang="zh-CN" sz="2400" b="1" i="0" u="none" strike="noStrike" kern="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rPr>
              <a:t>　（二）为劳动者配备符合国家职业卫生标准的防护用品；</a:t>
            </a:r>
            <a:r>
              <a:rPr kumimoji="0" lang="en-US" altLang="zh-CN" sz="2400" b="1" i="0" u="none" strike="noStrike" kern="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rPr>
              <a:t> </a:t>
            </a:r>
            <a:endParaRPr kumimoji="0" lang="zh-CN" altLang="zh-CN" sz="2400" b="1" i="0" u="none" strike="noStrike" kern="100" cap="none" spc="0" normalizeH="0" baseline="0" noProof="0" dirty="0">
              <a:ln>
                <a:noFill/>
              </a:ln>
              <a:solidFill>
                <a:srgbClr val="000066"/>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0" fontAlgn="base" latinLnBrk="0" hangingPunct="0">
              <a:lnSpc>
                <a:spcPct val="150000"/>
              </a:lnSpc>
              <a:spcBef>
                <a:spcPct val="0"/>
              </a:spcBef>
              <a:spcAft>
                <a:spcPts val="0"/>
              </a:spcAft>
              <a:buClrTx/>
              <a:buSzTx/>
              <a:buFontTx/>
              <a:buNone/>
              <a:defRPr/>
            </a:pPr>
            <a:r>
              <a:rPr kumimoji="0" lang="zh-CN" altLang="zh-CN" sz="2400" b="1" i="0" u="none" strike="noStrike" kern="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rPr>
              <a:t>　（三）设置现场监护人员和现场救援设备。</a:t>
            </a:r>
            <a:r>
              <a:rPr kumimoji="0" lang="en-US" altLang="zh-CN" sz="2400" b="1" i="0" u="none" strike="noStrike" kern="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rPr>
              <a:t> </a:t>
            </a:r>
            <a:endParaRPr kumimoji="0" lang="zh-CN" altLang="zh-CN" sz="2400" b="1" i="0" u="none" strike="noStrike" kern="100" cap="none" spc="0" normalizeH="0" baseline="0" noProof="0" dirty="0">
              <a:ln>
                <a:noFill/>
              </a:ln>
              <a:solidFill>
                <a:srgbClr val="000066"/>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0" fontAlgn="base" latinLnBrk="0" hangingPunct="0">
              <a:lnSpc>
                <a:spcPct val="150000"/>
              </a:lnSpc>
              <a:spcBef>
                <a:spcPct val="0"/>
              </a:spcBef>
              <a:spcAft>
                <a:spcPts val="0"/>
              </a:spcAft>
              <a:buClrTx/>
              <a:buSzTx/>
              <a:buFontTx/>
              <a:buNone/>
              <a:defRPr/>
            </a:pPr>
            <a:r>
              <a:rPr kumimoji="0" lang="zh-CN" altLang="zh-CN" sz="2400" b="1" i="0" u="none" strike="noStrike" kern="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rPr>
              <a:t>　未采取前款规定措施或者采取的措施不符合要求的，用人单位不得安排劳动者进入存在高毒物品的设备、容器或者狭窄封闭场所作业。</a:t>
            </a:r>
            <a:r>
              <a:rPr kumimoji="0" lang="en-US" altLang="zh-CN" sz="2400" b="1" i="0" u="none" strike="noStrike" kern="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rPr>
              <a:t> </a:t>
            </a:r>
            <a:endParaRPr kumimoji="0" lang="zh-CN" altLang="zh-CN" sz="2400" b="1" i="0" u="none" strike="noStrike" kern="100" cap="none" spc="0" normalizeH="0" baseline="0" noProof="0" dirty="0">
              <a:ln>
                <a:noFill/>
              </a:ln>
              <a:solidFill>
                <a:srgbClr val="000066"/>
              </a:solidFill>
              <a:effectLst/>
              <a:uLnTx/>
              <a:uFillTx/>
              <a:latin typeface="宋体" panose="02010600030101010101" pitchFamily="2" charset="-122"/>
              <a:ea typeface="宋体" panose="02010600030101010101" pitchFamily="2" charset="-122"/>
              <a:cs typeface="+mn-c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194" name="组合 3"/>
          <p:cNvGrpSpPr/>
          <p:nvPr/>
        </p:nvGrpSpPr>
        <p:grpSpPr>
          <a:xfrm>
            <a:off x="2711450" y="1495425"/>
            <a:ext cx="6143625" cy="3983038"/>
            <a:chOff x="6180" y="2433"/>
            <a:chExt cx="7242" cy="5767"/>
          </a:xfrm>
        </p:grpSpPr>
        <p:sp>
          <p:nvSpPr>
            <p:cNvPr id="2" name="文本框 1"/>
            <p:cNvSpPr txBox="1"/>
            <p:nvPr/>
          </p:nvSpPr>
          <p:spPr>
            <a:xfrm>
              <a:off x="6180" y="2433"/>
              <a:ext cx="7242" cy="756"/>
            </a:xfrm>
            <a:prstGeom prst="rect">
              <a:avLst/>
            </a:prstGeom>
            <a:solidFill>
              <a:schemeClr val="accent3">
                <a:lumMod val="95000"/>
              </a:schemeClr>
            </a:solidFill>
          </p:spPr>
          <p:txBody>
            <a:bodyPr>
              <a:spAutoFit/>
            </a:bodyPr>
            <a:lstStyle/>
            <a:p>
              <a:pPr marR="0" defTabSz="914400">
                <a:buClrTx/>
                <a:buSzTx/>
                <a:buFontTx/>
                <a:buNone/>
                <a:defRPr/>
              </a:pPr>
              <a:r>
                <a:rPr kumimoji="0" lang="zh-CN" altLang="en-US" sz="2800" b="1" kern="0" cap="none" spc="0" normalizeH="0" baseline="0" noProof="1">
                  <a:solidFill>
                    <a:srgbClr val="FF0000"/>
                  </a:solidFill>
                  <a:latin typeface="黑体" panose="02010609060101010101" pitchFamily="49" charset="-122"/>
                  <a:ea typeface="黑体" panose="02010609060101010101" pitchFamily="49" charset="-122"/>
                  <a:cs typeface="黑体" panose="02010609060101010101" pitchFamily="49" charset="-122"/>
                </a:rPr>
                <a:t>4） 作业完成</a:t>
              </a:r>
              <a:endParaRPr kumimoji="0" lang="zh-CN" altLang="en-US" kern="1200" cap="none" spc="0" normalizeH="0" baseline="0" noProof="1">
                <a:latin typeface="Times New Roman" panose="02020603050405020304" pitchFamily="18" charset="0"/>
                <a:ea typeface="楷体_GB2312" pitchFamily="49" charset="-122"/>
                <a:cs typeface="+mn-cs"/>
              </a:endParaRPr>
            </a:p>
          </p:txBody>
        </p:sp>
        <p:sp>
          <p:nvSpPr>
            <p:cNvPr id="136196" name="文本框 2"/>
            <p:cNvSpPr txBox="1"/>
            <p:nvPr/>
          </p:nvSpPr>
          <p:spPr>
            <a:xfrm>
              <a:off x="6232" y="3255"/>
              <a:ext cx="7190" cy="4945"/>
            </a:xfrm>
            <a:prstGeom prst="rect">
              <a:avLst/>
            </a:prstGeom>
            <a:solidFill>
              <a:srgbClr val="CEE3F8"/>
            </a:solidFill>
            <a:ln w="9525">
              <a:noFill/>
            </a:ln>
          </p:spPr>
          <p:txBody>
            <a:bodyPr>
              <a:sp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marL="285750" lvl="0" indent="-285750">
                <a:lnSpc>
                  <a:spcPct val="150000"/>
                </a:lnSpc>
                <a:spcBef>
                  <a:spcPct val="0"/>
                </a:spcBef>
                <a:buClrTx/>
                <a:buFont typeface="Wingdings" panose="05000000000000000000" pitchFamily="2" charset="2"/>
                <a:buChar char="Ø"/>
              </a:pPr>
              <a:r>
                <a:rPr lang="zh-CN" altLang="en-US" sz="2400" dirty="0">
                  <a:solidFill>
                    <a:srgbClr val="000000"/>
                  </a:solidFill>
                  <a:latin typeface="宋体" panose="02010600030101010101" pitchFamily="2" charset="-122"/>
                  <a:ea typeface="宋体" panose="02010600030101010101" pitchFamily="2" charset="-122"/>
                </a:rPr>
                <a:t>设备和工具带离有限空间</a:t>
              </a:r>
            </a:p>
            <a:p>
              <a:pPr marL="285750" lvl="0" indent="-285750">
                <a:lnSpc>
                  <a:spcPct val="150000"/>
                </a:lnSpc>
                <a:spcBef>
                  <a:spcPct val="0"/>
                </a:spcBef>
                <a:buClrTx/>
                <a:buFont typeface="Wingdings" panose="05000000000000000000" pitchFamily="2" charset="2"/>
                <a:buChar char="Ø"/>
              </a:pPr>
              <a:r>
                <a:rPr lang="zh-CN" altLang="en-US" sz="2400" dirty="0">
                  <a:solidFill>
                    <a:srgbClr val="000000"/>
                  </a:solidFill>
                  <a:latin typeface="宋体" panose="02010600030101010101" pitchFamily="2" charset="-122"/>
                  <a:ea typeface="宋体" panose="02010600030101010101" pitchFamily="2" charset="-122"/>
                </a:rPr>
                <a:t>清点人员和设备</a:t>
              </a:r>
            </a:p>
            <a:p>
              <a:pPr marL="285750" lvl="0" indent="-285750">
                <a:lnSpc>
                  <a:spcPct val="150000"/>
                </a:lnSpc>
                <a:spcBef>
                  <a:spcPct val="0"/>
                </a:spcBef>
                <a:buClrTx/>
                <a:buFont typeface="Wingdings" panose="05000000000000000000" pitchFamily="2" charset="2"/>
                <a:buChar char="Ø"/>
              </a:pPr>
              <a:r>
                <a:rPr lang="zh-CN" altLang="en-US" sz="2400" dirty="0">
                  <a:solidFill>
                    <a:srgbClr val="000000"/>
                  </a:solidFill>
                  <a:latin typeface="宋体" panose="02010600030101010101" pitchFamily="2" charset="-122"/>
                  <a:ea typeface="宋体" panose="02010600030101010101" pitchFamily="2" charset="-122"/>
                </a:rPr>
                <a:t>关闭进出口</a:t>
              </a:r>
            </a:p>
            <a:p>
              <a:pPr marL="285750" lvl="0" indent="-285750">
                <a:lnSpc>
                  <a:spcPct val="150000"/>
                </a:lnSpc>
                <a:spcBef>
                  <a:spcPct val="0"/>
                </a:spcBef>
                <a:buClrTx/>
                <a:buFont typeface="Wingdings" panose="05000000000000000000" pitchFamily="2" charset="2"/>
                <a:buChar char="Ø"/>
              </a:pPr>
              <a:r>
                <a:rPr lang="zh-CN" altLang="en-US" sz="2400" dirty="0">
                  <a:solidFill>
                    <a:srgbClr val="000000"/>
                  </a:solidFill>
                  <a:latin typeface="宋体" panose="02010600030101010101" pitchFamily="2" charset="-122"/>
                  <a:ea typeface="宋体" panose="02010600030101010101" pitchFamily="2" charset="-122"/>
                </a:rPr>
                <a:t>解除隔离、封闭措施</a:t>
              </a:r>
            </a:p>
            <a:p>
              <a:pPr marL="285750" lvl="0" indent="-285750">
                <a:lnSpc>
                  <a:spcPct val="150000"/>
                </a:lnSpc>
                <a:spcBef>
                  <a:spcPct val="0"/>
                </a:spcBef>
                <a:buClrTx/>
                <a:buFont typeface="Wingdings" panose="05000000000000000000" pitchFamily="2" charset="2"/>
                <a:buChar char="Ø"/>
              </a:pPr>
              <a:r>
                <a:rPr lang="zh-CN" altLang="en-US" sz="2400" dirty="0">
                  <a:solidFill>
                    <a:srgbClr val="000000"/>
                  </a:solidFill>
                  <a:latin typeface="宋体" panose="02010600030101010101" pitchFamily="2" charset="-122"/>
                  <a:ea typeface="宋体" panose="02010600030101010101" pitchFamily="2" charset="-122"/>
                </a:rPr>
                <a:t>恢复现场环境</a:t>
              </a:r>
            </a:p>
            <a:p>
              <a:pPr marL="285750" lvl="0" indent="-285750">
                <a:lnSpc>
                  <a:spcPct val="150000"/>
                </a:lnSpc>
                <a:spcBef>
                  <a:spcPct val="0"/>
                </a:spcBef>
                <a:buClrTx/>
                <a:buFont typeface="Wingdings" panose="05000000000000000000" pitchFamily="2" charset="2"/>
                <a:buChar char="Ø"/>
              </a:pPr>
              <a:r>
                <a:rPr lang="zh-CN" altLang="en-US" sz="2400" dirty="0">
                  <a:solidFill>
                    <a:srgbClr val="000000"/>
                  </a:solidFill>
                  <a:latin typeface="宋体" panose="02010600030101010101" pitchFamily="2" charset="-122"/>
                  <a:ea typeface="宋体" panose="02010600030101010101" pitchFamily="2" charset="-122"/>
                </a:rPr>
                <a:t>安全撤离作业现场。</a:t>
              </a:r>
            </a:p>
          </p:txBody>
        </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标题 1"/>
          <p:cNvSpPr>
            <a:spLocks noGrp="1"/>
          </p:cNvSpPr>
          <p:nvPr>
            <p:ph type="title"/>
          </p:nvPr>
        </p:nvSpPr>
        <p:spPr>
          <a:xfrm>
            <a:off x="1939925" y="257175"/>
            <a:ext cx="8424863" cy="536575"/>
          </a:xfrm>
        </p:spPr>
        <p:txBody>
          <a:bodyPr vert="horz" wrap="square" lIns="91440" tIns="45720" rIns="91440" bIns="45720" anchor="ctr" anchorCtr="0">
            <a:normAutofit fontScale="90000"/>
          </a:bodyPr>
          <a:lstStyle/>
          <a:p>
            <a:pPr algn="l"/>
            <a:r>
              <a:rPr lang="en-US" altLang="zh-CN" dirty="0">
                <a:solidFill>
                  <a:srgbClr val="FF0000"/>
                </a:solidFill>
                <a:latin typeface="黑体" panose="02010609060101010101" pitchFamily="49" charset="-122"/>
                <a:ea typeface="黑体" panose="02010609060101010101" pitchFamily="49" charset="-122"/>
              </a:rPr>
              <a:t>3</a:t>
            </a:r>
            <a:r>
              <a:rPr lang="zh-CN" altLang="en-US" dirty="0">
                <a:solidFill>
                  <a:srgbClr val="FF0000"/>
                </a:solidFill>
                <a:latin typeface="黑体" panose="02010609060101010101" pitchFamily="49" charset="-122"/>
                <a:ea typeface="黑体" panose="02010609060101010101" pitchFamily="49" charset="-122"/>
              </a:rPr>
              <a:t>、有限空间作业安全风险防控确认</a:t>
            </a:r>
          </a:p>
        </p:txBody>
      </p:sp>
      <p:pic>
        <p:nvPicPr>
          <p:cNvPr id="138243" name="图片 3" descr="LJ1L8ZE{)BQ0N{GHIOK]UC4"/>
          <p:cNvPicPr>
            <a:picLocks noChangeAspect="1"/>
          </p:cNvPicPr>
          <p:nvPr/>
        </p:nvPicPr>
        <p:blipFill>
          <a:blip r:embed="rId2"/>
          <a:stretch>
            <a:fillRect/>
          </a:stretch>
        </p:blipFill>
        <p:spPr>
          <a:xfrm>
            <a:off x="2338388" y="1019175"/>
            <a:ext cx="7821612" cy="4819650"/>
          </a:xfrm>
          <a:prstGeom prst="rect">
            <a:avLst/>
          </a:prstGeom>
          <a:noFill/>
          <a:ln w="9525">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2192000" cy="932873"/>
          </a:xfrm>
          <a:solidFill>
            <a:schemeClr val="accent6">
              <a:lumMod val="20000"/>
              <a:lumOff val="80000"/>
            </a:schemeClr>
          </a:solidFill>
        </p:spPr>
        <p:txBody>
          <a:bodyPr>
            <a:normAutofit/>
          </a:bodyPr>
          <a:lstStyle/>
          <a:p>
            <a:pPr algn="ctr"/>
            <a:r>
              <a:rPr lang="zh-CN" altLang="en-US" sz="3200" b="1" dirty="0" smtClean="0">
                <a:solidFill>
                  <a:srgbClr val="FF0000"/>
                </a:solidFill>
                <a:latin typeface="幼圆" panose="02010509060101010101" pitchFamily="49" charset="-122"/>
                <a:ea typeface="幼圆" panose="02010509060101010101" pitchFamily="49" charset="-122"/>
              </a:rPr>
              <a:t>一、有毒有害气体</a:t>
            </a:r>
            <a:r>
              <a:rPr lang="zh-CN" altLang="en-US" sz="3200" b="1" dirty="0" smtClean="0">
                <a:solidFill>
                  <a:srgbClr val="FF0000"/>
                </a:solidFill>
                <a:latin typeface="幼圆" panose="02010509060101010101" pitchFamily="49" charset="-122"/>
                <a:ea typeface="幼圆" panose="02010509060101010101" pitchFamily="49" charset="-122"/>
                <a:sym typeface="+mn-ea"/>
              </a:rPr>
              <a:t>基本情况</a:t>
            </a:r>
            <a:endParaRPr lang="zh-CN" altLang="en-US" sz="3200" b="1" u="sng" dirty="0">
              <a:solidFill>
                <a:srgbClr val="FF0000"/>
              </a:solidFill>
              <a:latin typeface="幼圆" panose="02010509060101010101" pitchFamily="49" charset="-122"/>
              <a:ea typeface="幼圆" panose="02010509060101010101" pitchFamily="49" charset="-122"/>
            </a:endParaRPr>
          </a:p>
        </p:txBody>
      </p:sp>
      <p:sp>
        <p:nvSpPr>
          <p:cNvPr id="4" name="文本框 3"/>
          <p:cNvSpPr txBox="1"/>
          <p:nvPr/>
        </p:nvSpPr>
        <p:spPr>
          <a:xfrm>
            <a:off x="2495519" y="1063255"/>
            <a:ext cx="4255363" cy="2676525"/>
          </a:xfrm>
          <a:prstGeom prst="rect">
            <a:avLst/>
          </a:prstGeom>
          <a:noFill/>
        </p:spPr>
        <p:txBody>
          <a:bodyPr wrap="square" rtlCol="0">
            <a:spAutoFit/>
          </a:bodyPr>
          <a:lstStyle/>
          <a:p>
            <a:pPr>
              <a:lnSpc>
                <a:spcPct val="150000"/>
              </a:lnSpc>
            </a:pPr>
            <a:r>
              <a:rPr lang="en-US" altLang="zh-CN" sz="2800" dirty="0" smtClean="0">
                <a:solidFill>
                  <a:srgbClr val="FF0000"/>
                </a:solidFill>
                <a:latin typeface="黑体" panose="02010609060101010101" pitchFamily="49" charset="-122"/>
                <a:ea typeface="黑体" panose="02010609060101010101" pitchFamily="49" charset="-122"/>
              </a:rPr>
              <a:t>3</a:t>
            </a:r>
            <a:r>
              <a:rPr lang="zh-CN" altLang="en-US" sz="2800" b="1" dirty="0" smtClean="0">
                <a:solidFill>
                  <a:srgbClr val="FF0000"/>
                </a:solidFill>
                <a:latin typeface="黑体" panose="02010609060101010101" pitchFamily="49" charset="-122"/>
                <a:ea typeface="黑体" panose="02010609060101010101" pitchFamily="49" charset="-122"/>
              </a:rPr>
              <a:t>、危害</a:t>
            </a:r>
            <a:endParaRPr lang="en-US" altLang="zh-CN" sz="2800" b="1" dirty="0" smtClean="0">
              <a:solidFill>
                <a:srgbClr val="FF0000"/>
              </a:solidFill>
              <a:latin typeface="黑体" panose="02010609060101010101" pitchFamily="49" charset="-122"/>
              <a:ea typeface="黑体" panose="02010609060101010101" pitchFamily="49" charset="-122"/>
            </a:endParaRPr>
          </a:p>
          <a:p>
            <a:pPr marL="285750">
              <a:lnSpc>
                <a:spcPct val="150000"/>
              </a:lnSpc>
              <a:buFont typeface="Wingdings" panose="05000000000000000000" pitchFamily="2" charset="2"/>
              <a:buChar char="u"/>
            </a:pPr>
            <a:r>
              <a:rPr lang="zh-CN" altLang="en-US" sz="2400" b="1" dirty="0" smtClean="0">
                <a:latin typeface="黑体" panose="02010609060101010101" pitchFamily="49" charset="-122"/>
                <a:ea typeface="黑体" panose="02010609060101010101" pitchFamily="49" charset="-122"/>
              </a:rPr>
              <a:t> </a:t>
            </a:r>
            <a:r>
              <a:rPr lang="zh-CN" altLang="en-US" sz="2800" b="1" dirty="0" smtClean="0">
                <a:latin typeface="黑体" panose="02010609060101010101" pitchFamily="49" charset="-122"/>
                <a:ea typeface="黑体" panose="02010609060101010101" pitchFamily="49" charset="-122"/>
              </a:rPr>
              <a:t> 中毒  </a:t>
            </a:r>
            <a:endParaRPr lang="en-US" altLang="zh-CN" sz="2800" b="1" dirty="0" smtClean="0">
              <a:latin typeface="黑体" panose="02010609060101010101" pitchFamily="49" charset="-122"/>
              <a:ea typeface="黑体" panose="02010609060101010101" pitchFamily="49" charset="-122"/>
            </a:endParaRPr>
          </a:p>
          <a:p>
            <a:pPr marL="285750">
              <a:lnSpc>
                <a:spcPct val="150000"/>
              </a:lnSpc>
              <a:buFont typeface="Wingdings" panose="05000000000000000000" pitchFamily="2" charset="2"/>
              <a:buChar char="u"/>
            </a:pPr>
            <a:r>
              <a:rPr lang="zh-CN" altLang="en-US" sz="2800" b="1" dirty="0" smtClean="0">
                <a:latin typeface="黑体" panose="02010609060101010101" pitchFamily="49" charset="-122"/>
                <a:ea typeface="黑体" panose="02010609060101010101" pitchFamily="49" charset="-122"/>
              </a:rPr>
              <a:t>  窒息</a:t>
            </a:r>
            <a:endParaRPr lang="en-US" altLang="zh-CN" sz="2800" b="1" dirty="0" smtClean="0">
              <a:latin typeface="黑体" panose="02010609060101010101" pitchFamily="49" charset="-122"/>
              <a:ea typeface="黑体" panose="02010609060101010101" pitchFamily="49" charset="-122"/>
            </a:endParaRPr>
          </a:p>
          <a:p>
            <a:pPr marL="285750">
              <a:lnSpc>
                <a:spcPct val="150000"/>
              </a:lnSpc>
              <a:buFont typeface="Wingdings" panose="05000000000000000000" pitchFamily="2" charset="2"/>
              <a:buChar char="u"/>
            </a:pPr>
            <a:r>
              <a:rPr lang="zh-CN" altLang="en-US" sz="2800" b="1" dirty="0" smtClean="0">
                <a:latin typeface="黑体" panose="02010609060101010101" pitchFamily="49" charset="-122"/>
                <a:ea typeface="黑体" panose="02010609060101010101" pitchFamily="49" charset="-122"/>
              </a:rPr>
              <a:t>  火灾爆炸</a:t>
            </a:r>
            <a:endParaRPr lang="zh-CN" altLang="en-US" sz="2800" b="1" dirty="0">
              <a:latin typeface="宋体" panose="02010600030101010101" pitchFamily="2" charset="-122"/>
              <a:ea typeface="宋体" panose="02010600030101010101" pitchFamily="2" charset="-122"/>
            </a:endParaRPr>
          </a:p>
        </p:txBody>
      </p:sp>
      <p:graphicFrame>
        <p:nvGraphicFramePr>
          <p:cNvPr id="5" name="表格 4"/>
          <p:cNvGraphicFramePr>
            <a:graphicFrameLocks noGrp="1"/>
          </p:cNvGraphicFramePr>
          <p:nvPr>
            <p:custDataLst>
              <p:tags r:id="rId1"/>
            </p:custDataLst>
          </p:nvPr>
        </p:nvGraphicFramePr>
        <p:xfrm>
          <a:off x="1343660" y="4140835"/>
          <a:ext cx="9334500" cy="1953726"/>
        </p:xfrm>
        <a:graphic>
          <a:graphicData uri="http://schemas.openxmlformats.org/drawingml/2006/table">
            <a:tbl>
              <a:tblPr firstRow="1" bandRow="1">
                <a:tableStyleId>{5C22544A-7EE6-4342-B048-85BDC9FD1C3A}</a:tableStyleId>
              </a:tblPr>
              <a:tblGrid>
                <a:gridCol w="3889375">
                  <a:extLst>
                    <a:ext uri="{9D8B030D-6E8A-4147-A177-3AD203B41FA5}">
                      <a16:colId xmlns:a16="http://schemas.microsoft.com/office/drawing/2014/main" val="20000"/>
                    </a:ext>
                  </a:extLst>
                </a:gridCol>
                <a:gridCol w="5445125">
                  <a:extLst>
                    <a:ext uri="{9D8B030D-6E8A-4147-A177-3AD203B41FA5}">
                      <a16:colId xmlns:a16="http://schemas.microsoft.com/office/drawing/2014/main" val="20001"/>
                    </a:ext>
                  </a:extLst>
                </a:gridCol>
              </a:tblGrid>
              <a:tr h="303530">
                <a:tc>
                  <a:txBody>
                    <a:bodyPr/>
                    <a:lstStyle/>
                    <a:p>
                      <a:endParaRPr lang="zh-CN" altLang="en-US" sz="2400" b="1" dirty="0">
                        <a:latin typeface="宋体" panose="02010600030101010101" pitchFamily="2" charset="-122"/>
                        <a:ea typeface="宋体" panose="02010600030101010101" pitchFamily="2" charset="-122"/>
                      </a:endParaRPr>
                    </a:p>
                  </a:txBody>
                  <a:tcPr/>
                </a:tc>
                <a:tc>
                  <a:txBody>
                    <a:bodyPr/>
                    <a:lstStyle/>
                    <a:p>
                      <a:pPr algn="ctr"/>
                      <a:r>
                        <a:rPr lang="zh-CN" altLang="en-US" sz="2400" b="1" dirty="0" smtClean="0">
                          <a:latin typeface="宋体" panose="02010600030101010101" pitchFamily="2" charset="-122"/>
                          <a:ea typeface="宋体" panose="02010600030101010101" pitchFamily="2" charset="-122"/>
                          <a:cs typeface="宋体" panose="02010600030101010101" pitchFamily="2" charset="-122"/>
                        </a:rPr>
                        <a:t>危  害</a:t>
                      </a:r>
                    </a:p>
                  </a:txBody>
                  <a:tcPr/>
                </a:tc>
                <a:extLst>
                  <a:ext uri="{0D108BD9-81ED-4DB2-BD59-A6C34878D82A}">
                    <a16:rowId xmlns:a16="http://schemas.microsoft.com/office/drawing/2014/main" val="10000"/>
                  </a:ext>
                </a:extLst>
              </a:tr>
              <a:tr h="498842">
                <a:tc>
                  <a:txBody>
                    <a:bodyPr/>
                    <a:lstStyle/>
                    <a:p>
                      <a:pPr algn="ctr"/>
                      <a:r>
                        <a:rPr lang="en-US" altLang="zh-CN" sz="2400" b="1" dirty="0" smtClean="0">
                          <a:latin typeface="宋体" panose="02010600030101010101" pitchFamily="2" charset="-122"/>
                          <a:ea typeface="宋体" panose="02010600030101010101" pitchFamily="2" charset="-122"/>
                          <a:cs typeface="宋体" panose="02010600030101010101" pitchFamily="2" charset="-122"/>
                        </a:rPr>
                        <a:t>N</a:t>
                      </a:r>
                      <a:r>
                        <a:rPr lang="en-US" altLang="zh-CN" sz="2400" b="1" baseline="-25000" dirty="0" smtClean="0">
                          <a:latin typeface="宋体" panose="02010600030101010101" pitchFamily="2" charset="-122"/>
                          <a:ea typeface="宋体" panose="02010600030101010101" pitchFamily="2" charset="-122"/>
                          <a:cs typeface="宋体" panose="02010600030101010101" pitchFamily="2" charset="-122"/>
                        </a:rPr>
                        <a:t>2</a:t>
                      </a:r>
                      <a:r>
                        <a:rPr lang="zh-CN" altLang="en-US" sz="2400" b="1" dirty="0" smtClean="0">
                          <a:latin typeface="宋体" panose="02010600030101010101" pitchFamily="2" charset="-122"/>
                          <a:ea typeface="宋体" panose="02010600030101010101" pitchFamily="2" charset="-122"/>
                          <a:cs typeface="宋体" panose="02010600030101010101" pitchFamily="2" charset="-122"/>
                        </a:rPr>
                        <a:t>、</a:t>
                      </a:r>
                      <a:r>
                        <a:rPr lang="en-US" altLang="zh-CN" sz="2400" b="1" dirty="0" err="1" smtClean="0">
                          <a:latin typeface="宋体" panose="02010600030101010101" pitchFamily="2" charset="-122"/>
                          <a:ea typeface="宋体" panose="02010600030101010101" pitchFamily="2" charset="-122"/>
                          <a:cs typeface="宋体" panose="02010600030101010101" pitchFamily="2" charset="-122"/>
                        </a:rPr>
                        <a:t>Ar</a:t>
                      </a:r>
                      <a:r>
                        <a:rPr lang="zh-CN" altLang="en-US" sz="2400" b="1" dirty="0" err="1" smtClean="0">
                          <a:latin typeface="宋体" panose="02010600030101010101" pitchFamily="2" charset="-122"/>
                          <a:ea typeface="宋体" panose="02010600030101010101" pitchFamily="2" charset="-122"/>
                          <a:cs typeface="宋体" panose="02010600030101010101" pitchFamily="2" charset="-122"/>
                        </a:rPr>
                        <a:t>、</a:t>
                      </a:r>
                      <a:r>
                        <a:rPr lang="en-US" altLang="zh-CN" sz="2400" b="1" dirty="0" err="1" smtClean="0">
                          <a:latin typeface="宋体" panose="02010600030101010101" pitchFamily="2" charset="-122"/>
                          <a:ea typeface="宋体" panose="02010600030101010101" pitchFamily="2" charset="-122"/>
                          <a:cs typeface="宋体" panose="02010600030101010101" pitchFamily="2" charset="-122"/>
                        </a:rPr>
                        <a:t>CH</a:t>
                      </a:r>
                      <a:r>
                        <a:rPr lang="en-US" altLang="zh-CN" sz="2400" b="1" baseline="-25000" dirty="0" err="1" smtClean="0">
                          <a:latin typeface="宋体" panose="02010600030101010101" pitchFamily="2" charset="-122"/>
                          <a:ea typeface="宋体" panose="02010600030101010101" pitchFamily="2" charset="-122"/>
                          <a:cs typeface="宋体" panose="02010600030101010101" pitchFamily="2" charset="-122"/>
                        </a:rPr>
                        <a:t>4</a:t>
                      </a:r>
                    </a:p>
                  </a:txBody>
                  <a:tcPr/>
                </a:tc>
                <a:tc>
                  <a:txBody>
                    <a:bodyPr/>
                    <a:lstStyle/>
                    <a:p>
                      <a:pPr algn="ctr"/>
                      <a:r>
                        <a:rPr lang="zh-CN" altLang="en-US" sz="2400" b="1" dirty="0" smtClean="0">
                          <a:latin typeface="宋体" panose="02010600030101010101" pitchFamily="2" charset="-122"/>
                          <a:ea typeface="宋体" panose="02010600030101010101" pitchFamily="2" charset="-122"/>
                          <a:cs typeface="宋体" panose="02010600030101010101" pitchFamily="2" charset="-122"/>
                        </a:rPr>
                        <a:t>窒  息</a:t>
                      </a:r>
                    </a:p>
                  </a:txBody>
                  <a:tcPr/>
                </a:tc>
                <a:extLst>
                  <a:ext uri="{0D108BD9-81ED-4DB2-BD59-A6C34878D82A}">
                    <a16:rowId xmlns:a16="http://schemas.microsoft.com/office/drawing/2014/main" val="10001"/>
                  </a:ext>
                </a:extLst>
              </a:tr>
              <a:tr h="498842">
                <a:tc>
                  <a:txBody>
                    <a:bodyPr/>
                    <a:lstStyle/>
                    <a:p>
                      <a:pPr algn="ctr"/>
                      <a:r>
                        <a:rPr lang="en-US" altLang="zh-CN" sz="2400" b="1" dirty="0" smtClean="0">
                          <a:latin typeface="宋体" panose="02010600030101010101" pitchFamily="2" charset="-122"/>
                          <a:ea typeface="宋体" panose="02010600030101010101" pitchFamily="2" charset="-122"/>
                          <a:cs typeface="宋体" panose="02010600030101010101" pitchFamily="2" charset="-122"/>
                          <a:sym typeface="+mn-ea"/>
                        </a:rPr>
                        <a:t>NH</a:t>
                      </a:r>
                      <a:r>
                        <a:rPr lang="en-US" altLang="zh-CN" sz="2400" b="1" baseline="-25000" dirty="0" smtClean="0">
                          <a:latin typeface="宋体" panose="02010600030101010101" pitchFamily="2" charset="-122"/>
                          <a:ea typeface="宋体" panose="02010600030101010101" pitchFamily="2" charset="-122"/>
                          <a:cs typeface="宋体" panose="02010600030101010101" pitchFamily="2" charset="-122"/>
                          <a:sym typeface="+mn-ea"/>
                        </a:rPr>
                        <a:t>3</a:t>
                      </a:r>
                      <a:r>
                        <a:rPr lang="zh-CN" altLang="en-US" sz="2400" b="1" dirty="0" smtClean="0">
                          <a:latin typeface="宋体" panose="02010600030101010101" pitchFamily="2" charset="-122"/>
                          <a:ea typeface="宋体" panose="02010600030101010101" pitchFamily="2" charset="-122"/>
                          <a:cs typeface="宋体" panose="02010600030101010101" pitchFamily="2" charset="-122"/>
                          <a:sym typeface="+mn-ea"/>
                        </a:rPr>
                        <a:t>、</a:t>
                      </a:r>
                      <a:r>
                        <a:rPr lang="en-US" altLang="zh-CN" sz="2400" b="1" dirty="0" smtClean="0">
                          <a:latin typeface="宋体" panose="02010600030101010101" pitchFamily="2" charset="-122"/>
                          <a:ea typeface="宋体" panose="02010600030101010101" pitchFamily="2" charset="-122"/>
                        </a:rPr>
                        <a:t>H</a:t>
                      </a:r>
                      <a:r>
                        <a:rPr lang="en-US" altLang="zh-CN" sz="2400" b="1" baseline="-25000" dirty="0" smtClean="0">
                          <a:latin typeface="宋体" panose="02010600030101010101" pitchFamily="2" charset="-122"/>
                          <a:ea typeface="宋体" panose="02010600030101010101" pitchFamily="2" charset="-122"/>
                        </a:rPr>
                        <a:t>2</a:t>
                      </a:r>
                      <a:r>
                        <a:rPr lang="en-US" altLang="zh-CN" sz="2400" b="1" dirty="0" smtClean="0">
                          <a:latin typeface="宋体" panose="02010600030101010101" pitchFamily="2" charset="-122"/>
                          <a:ea typeface="宋体" panose="02010600030101010101" pitchFamily="2" charset="-122"/>
                        </a:rPr>
                        <a:t>S</a:t>
                      </a:r>
                      <a:r>
                        <a:rPr lang="zh-CN" altLang="en-US" sz="2400" b="1" dirty="0" smtClean="0">
                          <a:latin typeface="宋体" panose="02010600030101010101" pitchFamily="2" charset="-122"/>
                          <a:ea typeface="宋体" panose="02010600030101010101" pitchFamily="2" charset="-122"/>
                        </a:rPr>
                        <a:t>、</a:t>
                      </a:r>
                      <a:r>
                        <a:rPr lang="en-US" altLang="zh-CN" sz="2400" b="1" dirty="0" smtClean="0">
                          <a:latin typeface="宋体" panose="02010600030101010101" pitchFamily="2" charset="-122"/>
                          <a:ea typeface="宋体" panose="02010600030101010101" pitchFamily="2" charset="-122"/>
                        </a:rPr>
                        <a:t>Cl</a:t>
                      </a:r>
                      <a:r>
                        <a:rPr lang="en-US" altLang="zh-CN" sz="2400" b="1" baseline="-25000" dirty="0" smtClean="0">
                          <a:latin typeface="宋体" panose="02010600030101010101" pitchFamily="2" charset="-122"/>
                          <a:ea typeface="宋体" panose="02010600030101010101" pitchFamily="2" charset="-122"/>
                        </a:rPr>
                        <a:t>2</a:t>
                      </a:r>
                    </a:p>
                  </a:txBody>
                  <a:tcPr/>
                </a:tc>
                <a:tc>
                  <a:txBody>
                    <a:bodyPr/>
                    <a:lstStyle/>
                    <a:p>
                      <a:pPr algn="ctr"/>
                      <a:r>
                        <a:rPr lang="zh-CN" altLang="en-US" sz="2400" b="1" dirty="0" smtClean="0">
                          <a:latin typeface="宋体" panose="02010600030101010101" pitchFamily="2" charset="-122"/>
                          <a:ea typeface="宋体" panose="02010600030101010101" pitchFamily="2" charset="-122"/>
                          <a:cs typeface="宋体" panose="02010600030101010101" pitchFamily="2" charset="-122"/>
                        </a:rPr>
                        <a:t>中  毒</a:t>
                      </a:r>
                    </a:p>
                  </a:txBody>
                  <a:tcPr/>
                </a:tc>
                <a:extLst>
                  <a:ext uri="{0D108BD9-81ED-4DB2-BD59-A6C34878D82A}">
                    <a16:rowId xmlns:a16="http://schemas.microsoft.com/office/drawing/2014/main" val="10002"/>
                  </a:ext>
                </a:extLst>
              </a:tr>
              <a:tr h="498842">
                <a:tc>
                  <a:txBody>
                    <a:bodyPr/>
                    <a:lstStyle/>
                    <a:p>
                      <a:pPr algn="ctr"/>
                      <a:r>
                        <a:rPr lang="en-US" altLang="zh-CN" sz="2400" b="1" dirty="0" smtClean="0">
                          <a:latin typeface="宋体" panose="02010600030101010101" pitchFamily="2" charset="-122"/>
                          <a:ea typeface="宋体" panose="02010600030101010101" pitchFamily="2" charset="-122"/>
                          <a:sym typeface="+mn-ea"/>
                        </a:rPr>
                        <a:t>H</a:t>
                      </a:r>
                      <a:r>
                        <a:rPr lang="en-US" altLang="zh-CN" sz="2400" b="1" baseline="-25000" dirty="0" smtClean="0">
                          <a:latin typeface="宋体" panose="02010600030101010101" pitchFamily="2" charset="-122"/>
                          <a:ea typeface="宋体" panose="02010600030101010101" pitchFamily="2" charset="-122"/>
                          <a:sym typeface="+mn-ea"/>
                        </a:rPr>
                        <a:t>2</a:t>
                      </a:r>
                      <a:r>
                        <a:rPr lang="en-US" altLang="zh-CN" sz="2400" b="1" dirty="0" smtClean="0">
                          <a:latin typeface="宋体" panose="02010600030101010101" pitchFamily="2" charset="-122"/>
                          <a:ea typeface="宋体" panose="02010600030101010101" pitchFamily="2" charset="-122"/>
                          <a:sym typeface="+mn-ea"/>
                        </a:rPr>
                        <a:t>S</a:t>
                      </a:r>
                      <a:r>
                        <a:rPr lang="zh-CN" altLang="en-US" sz="2400" b="1" dirty="0" smtClean="0">
                          <a:latin typeface="宋体" panose="02010600030101010101" pitchFamily="2" charset="-122"/>
                          <a:ea typeface="宋体" panose="02010600030101010101" pitchFamily="2" charset="-122"/>
                          <a:sym typeface="+mn-ea"/>
                        </a:rPr>
                        <a:t>、</a:t>
                      </a:r>
                      <a:r>
                        <a:rPr lang="en-US" altLang="zh-CN" sz="2400" b="1" dirty="0" smtClean="0">
                          <a:latin typeface="宋体" panose="02010600030101010101" pitchFamily="2" charset="-122"/>
                          <a:ea typeface="宋体" panose="02010600030101010101" pitchFamily="2" charset="-122"/>
                          <a:cs typeface="宋体" panose="02010600030101010101" pitchFamily="2" charset="-122"/>
                        </a:rPr>
                        <a:t>NH</a:t>
                      </a:r>
                      <a:r>
                        <a:rPr lang="en-US" altLang="zh-CN" sz="2400" b="1" baseline="-25000" dirty="0" smtClean="0">
                          <a:latin typeface="宋体" panose="02010600030101010101" pitchFamily="2" charset="-122"/>
                          <a:ea typeface="宋体" panose="02010600030101010101" pitchFamily="2" charset="-122"/>
                          <a:cs typeface="宋体" panose="02010600030101010101" pitchFamily="2" charset="-122"/>
                        </a:rPr>
                        <a:t>3</a:t>
                      </a:r>
                      <a:r>
                        <a:rPr lang="zh-CN" altLang="en-US" sz="2400" b="1" dirty="0" smtClean="0">
                          <a:latin typeface="宋体" panose="02010600030101010101" pitchFamily="2" charset="-122"/>
                          <a:ea typeface="宋体" panose="02010600030101010101" pitchFamily="2" charset="-122"/>
                          <a:cs typeface="宋体" panose="02010600030101010101" pitchFamily="2" charset="-122"/>
                        </a:rPr>
                        <a:t>、</a:t>
                      </a:r>
                      <a:r>
                        <a:rPr lang="en-US" altLang="zh-CN" sz="2400" b="1" dirty="0" smtClean="0">
                          <a:latin typeface="宋体" panose="02010600030101010101" pitchFamily="2" charset="-122"/>
                          <a:ea typeface="宋体" panose="02010600030101010101" pitchFamily="2" charset="-122"/>
                          <a:cs typeface="宋体" panose="02010600030101010101" pitchFamily="2" charset="-122"/>
                        </a:rPr>
                        <a:t>CO</a:t>
                      </a:r>
                      <a:r>
                        <a:rPr lang="zh-CN" altLang="en-US" sz="2400" b="1" dirty="0" smtClean="0">
                          <a:latin typeface="宋体" panose="02010600030101010101" pitchFamily="2" charset="-122"/>
                          <a:ea typeface="宋体" panose="02010600030101010101" pitchFamily="2" charset="-122"/>
                          <a:cs typeface="宋体" panose="02010600030101010101" pitchFamily="2" charset="-122"/>
                        </a:rPr>
                        <a:t>、</a:t>
                      </a:r>
                      <a:r>
                        <a:rPr lang="en-US" altLang="zh-CN" sz="2400" b="1" dirty="0" err="1" smtClean="0">
                          <a:latin typeface="宋体" panose="02010600030101010101" pitchFamily="2" charset="-122"/>
                          <a:ea typeface="宋体" panose="02010600030101010101" pitchFamily="2" charset="-122"/>
                          <a:cs typeface="宋体" panose="02010600030101010101" pitchFamily="2" charset="-122"/>
                          <a:sym typeface="+mn-ea"/>
                        </a:rPr>
                        <a:t>CH</a:t>
                      </a:r>
                      <a:r>
                        <a:rPr lang="en-US" altLang="zh-CN" sz="2400" b="1" baseline="-25000" dirty="0" err="1" smtClean="0">
                          <a:latin typeface="宋体" panose="02010600030101010101" pitchFamily="2" charset="-122"/>
                          <a:ea typeface="宋体" panose="02010600030101010101" pitchFamily="2" charset="-122"/>
                          <a:cs typeface="宋体" panose="02010600030101010101" pitchFamily="2" charset="-122"/>
                          <a:sym typeface="+mn-ea"/>
                        </a:rPr>
                        <a:t>4</a:t>
                      </a:r>
                      <a:endParaRPr lang="zh-CN" altLang="en-US" sz="2400" b="1" dirty="0" smtClean="0">
                        <a:latin typeface="宋体" panose="02010600030101010101" pitchFamily="2" charset="-122"/>
                        <a:ea typeface="宋体" panose="02010600030101010101" pitchFamily="2" charset="-122"/>
                        <a:cs typeface="宋体" panose="02010600030101010101" pitchFamily="2"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2400" b="1" dirty="0" smtClean="0">
                          <a:latin typeface="宋体" panose="02010600030101010101" pitchFamily="2" charset="-122"/>
                          <a:ea typeface="宋体" panose="02010600030101010101" pitchFamily="2" charset="-122"/>
                        </a:rPr>
                        <a:t>火灾爆炸</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图片 4" descr="F@%UCAZ[{TC%9I1`(PAHQP4"/>
          <p:cNvPicPr>
            <a:picLocks noChangeAspect="1"/>
          </p:cNvPicPr>
          <p:nvPr/>
        </p:nvPicPr>
        <p:blipFill>
          <a:blip r:embed="rId2"/>
          <a:stretch>
            <a:fillRect/>
          </a:stretch>
        </p:blipFill>
        <p:spPr>
          <a:xfrm>
            <a:off x="2208213" y="622300"/>
            <a:ext cx="7985125" cy="5718175"/>
          </a:xfrm>
          <a:prstGeom prst="rect">
            <a:avLst/>
          </a:prstGeom>
          <a:noFill/>
          <a:ln w="9525">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标题 1"/>
          <p:cNvSpPr>
            <a:spLocks noGrp="1"/>
          </p:cNvSpPr>
          <p:nvPr>
            <p:ph type="title"/>
          </p:nvPr>
        </p:nvSpPr>
        <p:spPr>
          <a:xfrm>
            <a:off x="1957388" y="504825"/>
            <a:ext cx="8424862" cy="536575"/>
          </a:xfrm>
        </p:spPr>
        <p:txBody>
          <a:bodyPr vert="horz" wrap="square" lIns="91440" tIns="45720" rIns="91440" bIns="45720" anchor="ctr" anchorCtr="0">
            <a:normAutofit fontScale="90000"/>
          </a:bodyPr>
          <a:lstStyle/>
          <a:p>
            <a:pPr algn="l"/>
            <a:r>
              <a:rPr lang="zh-CN" altLang="en-US" dirty="0">
                <a:solidFill>
                  <a:srgbClr val="FF0000"/>
                </a:solidFill>
                <a:latin typeface="黑体" panose="02010609060101010101" pitchFamily="49" charset="-122"/>
                <a:ea typeface="黑体" panose="02010609060101010101" pitchFamily="49" charset="-122"/>
              </a:rPr>
              <a:t>3、有限空间作业主要事故隐患排查</a:t>
            </a:r>
          </a:p>
        </p:txBody>
      </p:sp>
      <p:pic>
        <p:nvPicPr>
          <p:cNvPr id="140291" name="图片 3" descr="2C13%3N%YZF[[7AW%LVA~U3"/>
          <p:cNvPicPr>
            <a:picLocks noChangeAspect="1"/>
          </p:cNvPicPr>
          <p:nvPr/>
        </p:nvPicPr>
        <p:blipFill>
          <a:blip r:embed="rId2"/>
          <a:stretch>
            <a:fillRect/>
          </a:stretch>
        </p:blipFill>
        <p:spPr>
          <a:xfrm>
            <a:off x="1882775" y="1431925"/>
            <a:ext cx="8499475" cy="4459288"/>
          </a:xfrm>
          <a:prstGeom prst="rect">
            <a:avLst/>
          </a:prstGeom>
          <a:noFill/>
          <a:ln w="9525">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图片 5" descr="WK@%GG4DWK{VC@N48R5G5]M"/>
          <p:cNvPicPr>
            <a:picLocks noChangeAspect="1"/>
          </p:cNvPicPr>
          <p:nvPr/>
        </p:nvPicPr>
        <p:blipFill>
          <a:blip r:embed="rId2"/>
          <a:stretch>
            <a:fillRect/>
          </a:stretch>
        </p:blipFill>
        <p:spPr>
          <a:xfrm>
            <a:off x="1849438" y="285750"/>
            <a:ext cx="8124825" cy="6399213"/>
          </a:xfrm>
          <a:prstGeom prst="rect">
            <a:avLst/>
          </a:prstGeom>
          <a:noFill/>
          <a:ln w="9525">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910715"/>
            <a:ext cx="10515600" cy="1325563"/>
          </a:xfrm>
        </p:spPr>
        <p:txBody>
          <a:bodyPr/>
          <a:lstStyle/>
          <a:p>
            <a:pPr algn="ctr"/>
            <a:r>
              <a:rPr lang="zh-CN" altLang="en-US" sz="4000" b="1">
                <a:solidFill>
                  <a:srgbClr val="FF0000"/>
                </a:solidFill>
                <a:latin typeface="黑体" panose="02010609060101010101" pitchFamily="49" charset="-122"/>
                <a:ea typeface="黑体" panose="02010609060101010101" pitchFamily="49" charset="-122"/>
                <a:cs typeface="黑体" panose="02010609060101010101" pitchFamily="49" charset="-122"/>
              </a:rPr>
              <a:t>五、安</a:t>
            </a:r>
            <a:r>
              <a:rPr lang="en-US" altLang="zh-CN" sz="4000" b="1">
                <a:solidFill>
                  <a:srgbClr val="FF0000"/>
                </a:solidFill>
                <a:latin typeface="黑体" panose="02010609060101010101" pitchFamily="49" charset="-122"/>
                <a:ea typeface="黑体" panose="02010609060101010101" pitchFamily="49" charset="-122"/>
                <a:cs typeface="黑体" panose="02010609060101010101" pitchFamily="49" charset="-122"/>
              </a:rPr>
              <a:t> </a:t>
            </a:r>
            <a:r>
              <a:rPr lang="zh-CN" altLang="en-US" sz="4000" b="1">
                <a:solidFill>
                  <a:srgbClr val="FF0000"/>
                </a:solidFill>
                <a:latin typeface="黑体" panose="02010609060101010101" pitchFamily="49" charset="-122"/>
                <a:ea typeface="黑体" panose="02010609060101010101" pitchFamily="49" charset="-122"/>
                <a:cs typeface="黑体" panose="02010609060101010101" pitchFamily="49" charset="-122"/>
              </a:rPr>
              <a:t>全</a:t>
            </a:r>
            <a:r>
              <a:rPr lang="en-US" altLang="zh-CN" sz="4000" b="1">
                <a:solidFill>
                  <a:srgbClr val="FF0000"/>
                </a:solidFill>
                <a:latin typeface="黑体" panose="02010609060101010101" pitchFamily="49" charset="-122"/>
                <a:ea typeface="黑体" panose="02010609060101010101" pitchFamily="49" charset="-122"/>
                <a:cs typeface="黑体" panose="02010609060101010101" pitchFamily="49" charset="-122"/>
              </a:rPr>
              <a:t> </a:t>
            </a:r>
            <a:r>
              <a:rPr lang="zh-CN" altLang="en-US" sz="4000" b="1">
                <a:solidFill>
                  <a:srgbClr val="FF0000"/>
                </a:solidFill>
                <a:latin typeface="黑体" panose="02010609060101010101" pitchFamily="49" charset="-122"/>
                <a:ea typeface="黑体" panose="02010609060101010101" pitchFamily="49" charset="-122"/>
                <a:cs typeface="黑体" panose="02010609060101010101" pitchFamily="49" charset="-122"/>
              </a:rPr>
              <a:t>管</a:t>
            </a:r>
            <a:r>
              <a:rPr lang="en-US" altLang="zh-CN" sz="4000" b="1">
                <a:solidFill>
                  <a:srgbClr val="FF0000"/>
                </a:solidFill>
                <a:latin typeface="黑体" panose="02010609060101010101" pitchFamily="49" charset="-122"/>
                <a:ea typeface="黑体" panose="02010609060101010101" pitchFamily="49" charset="-122"/>
                <a:cs typeface="黑体" panose="02010609060101010101" pitchFamily="49" charset="-122"/>
              </a:rPr>
              <a:t> </a:t>
            </a:r>
            <a:r>
              <a:rPr lang="zh-CN" altLang="en-US" sz="4000" b="1">
                <a:solidFill>
                  <a:srgbClr val="FF0000"/>
                </a:solidFill>
                <a:latin typeface="黑体" panose="02010609060101010101" pitchFamily="49" charset="-122"/>
                <a:ea typeface="黑体" panose="02010609060101010101" pitchFamily="49" charset="-122"/>
                <a:cs typeface="黑体" panose="02010609060101010101" pitchFamily="49" charset="-122"/>
              </a:rPr>
              <a:t>理</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7687" y="127115"/>
            <a:ext cx="5162550" cy="6510020"/>
          </a:xfrm>
          <a:solidFill>
            <a:schemeClr val="accent2">
              <a:lumMod val="40000"/>
              <a:lumOff val="60000"/>
            </a:schemeClr>
          </a:solidFill>
          <a:ln>
            <a:solidFill>
              <a:schemeClr val="accent1"/>
            </a:solidFill>
          </a:ln>
        </p:spPr>
        <p:txBody>
          <a:bodyPr>
            <a:normAutofit/>
          </a:bodyPr>
          <a:lstStyle/>
          <a:p>
            <a:pPr algn="l" fontAlgn="auto">
              <a:lnSpc>
                <a:spcPts val="4500"/>
              </a:lnSpc>
            </a:pPr>
            <a:r>
              <a:rPr lang="zh-CN" altLang="en-US" sz="2800" b="1" dirty="0">
                <a:solidFill>
                  <a:srgbClr val="FF0000"/>
                </a:solidFill>
                <a:latin typeface="黑体" panose="02010609060101010101" pitchFamily="49" charset="-122"/>
                <a:ea typeface="黑体" panose="02010609060101010101" pitchFamily="49" charset="-122"/>
                <a:cs typeface="黑体" panose="02010609060101010101" pitchFamily="49" charset="-122"/>
              </a:rPr>
              <a:t>安全管理工作内容</a:t>
            </a:r>
            <a:r>
              <a:rPr lang="zh-CN" altLang="en-US" sz="2800" b="1" dirty="0">
                <a:solidFill>
                  <a:schemeClr val="tx1"/>
                </a:solidFill>
                <a:latin typeface="黑体" panose="02010609060101010101" pitchFamily="49" charset="-122"/>
                <a:ea typeface="黑体" panose="02010609060101010101" pitchFamily="49" charset="-122"/>
                <a:cs typeface="黑体" panose="02010609060101010101" pitchFamily="49" charset="-122"/>
              </a:rPr>
              <a:t/>
            </a:r>
            <a:br>
              <a:rPr lang="zh-CN" altLang="en-US" sz="2800" b="1" dirty="0">
                <a:solidFill>
                  <a:schemeClr val="tx1"/>
                </a:solidFill>
                <a:latin typeface="黑体" panose="02010609060101010101" pitchFamily="49" charset="-122"/>
                <a:ea typeface="黑体" panose="02010609060101010101" pitchFamily="49" charset="-122"/>
                <a:cs typeface="黑体" panose="02010609060101010101" pitchFamily="49" charset="-122"/>
              </a:rPr>
            </a:br>
            <a:r>
              <a:rPr lang="en-US" altLang="zh-CN" sz="2400" b="1" dirty="0">
                <a:solidFill>
                  <a:schemeClr val="tx1"/>
                </a:solidFill>
                <a:latin typeface="黑体" panose="02010609060101010101" pitchFamily="49" charset="-122"/>
                <a:ea typeface="黑体" panose="02010609060101010101" pitchFamily="49" charset="-122"/>
                <a:cs typeface="黑体" panose="02010609060101010101" pitchFamily="49" charset="-122"/>
              </a:rPr>
              <a:t>1</a:t>
            </a:r>
            <a:r>
              <a:rPr lang="zh-CN" altLang="en-US" sz="2400" b="1" dirty="0">
                <a:solidFill>
                  <a:schemeClr val="tx1"/>
                </a:solidFill>
                <a:latin typeface="黑体" panose="02010609060101010101" pitchFamily="49" charset="-122"/>
                <a:ea typeface="黑体" panose="02010609060101010101" pitchFamily="49" charset="-122"/>
                <a:cs typeface="黑体" panose="02010609060101010101" pitchFamily="49" charset="-122"/>
              </a:rPr>
              <a:t>、全员安全生产责任制</a:t>
            </a:r>
            <a:br>
              <a:rPr lang="zh-CN" altLang="en-US" sz="2400" b="1" dirty="0">
                <a:solidFill>
                  <a:schemeClr val="tx1"/>
                </a:solidFill>
                <a:latin typeface="黑体" panose="02010609060101010101" pitchFamily="49" charset="-122"/>
                <a:ea typeface="黑体" panose="02010609060101010101" pitchFamily="49" charset="-122"/>
                <a:cs typeface="黑体" panose="02010609060101010101" pitchFamily="49" charset="-122"/>
              </a:rPr>
            </a:br>
            <a:r>
              <a:rPr lang="en-US" altLang="zh-CN" sz="2400" b="1" dirty="0">
                <a:solidFill>
                  <a:schemeClr val="tx1"/>
                </a:solidFill>
                <a:latin typeface="黑体" panose="02010609060101010101" pitchFamily="49" charset="-122"/>
                <a:ea typeface="黑体" panose="02010609060101010101" pitchFamily="49" charset="-122"/>
                <a:cs typeface="黑体" panose="02010609060101010101" pitchFamily="49" charset="-122"/>
              </a:rPr>
              <a:t>2</a:t>
            </a:r>
            <a:r>
              <a:rPr lang="zh-CN" altLang="en-US" sz="2400" b="1" dirty="0">
                <a:solidFill>
                  <a:schemeClr val="tx1"/>
                </a:solidFill>
                <a:latin typeface="黑体" panose="02010609060101010101" pitchFamily="49" charset="-122"/>
                <a:ea typeface="黑体" panose="02010609060101010101" pitchFamily="49" charset="-122"/>
                <a:cs typeface="黑体" panose="02010609060101010101" pitchFamily="49" charset="-122"/>
              </a:rPr>
              <a:t>、安全管理制度</a:t>
            </a:r>
            <a:br>
              <a:rPr lang="zh-CN" altLang="en-US" sz="2400" b="1" dirty="0">
                <a:solidFill>
                  <a:schemeClr val="tx1"/>
                </a:solidFill>
                <a:latin typeface="黑体" panose="02010609060101010101" pitchFamily="49" charset="-122"/>
                <a:ea typeface="黑体" panose="02010609060101010101" pitchFamily="49" charset="-122"/>
                <a:cs typeface="黑体" panose="02010609060101010101" pitchFamily="49" charset="-122"/>
              </a:rPr>
            </a:br>
            <a:r>
              <a:rPr lang="en-US" altLang="zh-CN" sz="2400" b="1" dirty="0">
                <a:solidFill>
                  <a:schemeClr val="tx1"/>
                </a:solidFill>
                <a:latin typeface="黑体" panose="02010609060101010101" pitchFamily="49" charset="-122"/>
                <a:ea typeface="黑体" panose="02010609060101010101" pitchFamily="49" charset="-122"/>
                <a:cs typeface="黑体" panose="02010609060101010101" pitchFamily="49" charset="-122"/>
              </a:rPr>
              <a:t>3</a:t>
            </a:r>
            <a:r>
              <a:rPr lang="zh-CN" altLang="en-US" sz="2400" b="1" dirty="0">
                <a:solidFill>
                  <a:schemeClr val="tx1"/>
                </a:solidFill>
                <a:latin typeface="黑体" panose="02010609060101010101" pitchFamily="49" charset="-122"/>
                <a:ea typeface="黑体" panose="02010609060101010101" pitchFamily="49" charset="-122"/>
                <a:cs typeface="黑体" panose="02010609060101010101" pitchFamily="49" charset="-122"/>
              </a:rPr>
              <a:t>、操作规程</a:t>
            </a:r>
            <a:br>
              <a:rPr lang="zh-CN" altLang="en-US" sz="2400" b="1" dirty="0">
                <a:solidFill>
                  <a:schemeClr val="tx1"/>
                </a:solidFill>
                <a:latin typeface="黑体" panose="02010609060101010101" pitchFamily="49" charset="-122"/>
                <a:ea typeface="黑体" panose="02010609060101010101" pitchFamily="49" charset="-122"/>
                <a:cs typeface="黑体" panose="02010609060101010101" pitchFamily="49" charset="-122"/>
              </a:rPr>
            </a:br>
            <a:r>
              <a:rPr lang="en-US" altLang="zh-CN" sz="2400" b="1" dirty="0">
                <a:solidFill>
                  <a:schemeClr val="tx1"/>
                </a:solidFill>
                <a:latin typeface="黑体" panose="02010609060101010101" pitchFamily="49" charset="-122"/>
                <a:ea typeface="黑体" panose="02010609060101010101" pitchFamily="49" charset="-122"/>
                <a:cs typeface="黑体" panose="02010609060101010101" pitchFamily="49" charset="-122"/>
              </a:rPr>
              <a:t>4</a:t>
            </a:r>
            <a:r>
              <a:rPr lang="zh-CN" altLang="en-US" sz="2400" b="1" dirty="0">
                <a:solidFill>
                  <a:schemeClr val="tx1"/>
                </a:solidFill>
                <a:latin typeface="黑体" panose="02010609060101010101" pitchFamily="49" charset="-122"/>
                <a:ea typeface="黑体" panose="02010609060101010101" pitchFamily="49" charset="-122"/>
                <a:cs typeface="黑体" panose="02010609060101010101" pitchFamily="49" charset="-122"/>
              </a:rPr>
              <a:t>、教育培训</a:t>
            </a:r>
            <a:br>
              <a:rPr lang="zh-CN" altLang="en-US" sz="2400" b="1" dirty="0">
                <a:solidFill>
                  <a:schemeClr val="tx1"/>
                </a:solidFill>
                <a:latin typeface="黑体" panose="02010609060101010101" pitchFamily="49" charset="-122"/>
                <a:ea typeface="黑体" panose="02010609060101010101" pitchFamily="49" charset="-122"/>
                <a:cs typeface="黑体" panose="02010609060101010101" pitchFamily="49" charset="-122"/>
              </a:rPr>
            </a:br>
            <a:r>
              <a:rPr lang="en-US" altLang="zh-CN" sz="2400" b="1" dirty="0">
                <a:solidFill>
                  <a:schemeClr val="tx1"/>
                </a:solidFill>
                <a:latin typeface="黑体" panose="02010609060101010101" pitchFamily="49" charset="-122"/>
                <a:ea typeface="黑体" panose="02010609060101010101" pitchFamily="49" charset="-122"/>
                <a:cs typeface="黑体" panose="02010609060101010101" pitchFamily="49" charset="-122"/>
              </a:rPr>
              <a:t>5</a:t>
            </a:r>
            <a:r>
              <a:rPr lang="zh-CN" altLang="en-US" sz="2400" b="1" dirty="0">
                <a:solidFill>
                  <a:schemeClr val="tx1"/>
                </a:solidFill>
                <a:latin typeface="黑体" panose="02010609060101010101" pitchFamily="49" charset="-122"/>
                <a:ea typeface="黑体" panose="02010609060101010101" pitchFamily="49" charset="-122"/>
                <a:cs typeface="黑体" panose="02010609060101010101" pitchFamily="49" charset="-122"/>
              </a:rPr>
              <a:t>、隐患排查治理和风险管控</a:t>
            </a:r>
            <a:br>
              <a:rPr lang="zh-CN" altLang="en-US" sz="2400" b="1" dirty="0">
                <a:solidFill>
                  <a:schemeClr val="tx1"/>
                </a:solidFill>
                <a:latin typeface="黑体" panose="02010609060101010101" pitchFamily="49" charset="-122"/>
                <a:ea typeface="黑体" panose="02010609060101010101" pitchFamily="49" charset="-122"/>
                <a:cs typeface="黑体" panose="02010609060101010101" pitchFamily="49" charset="-122"/>
              </a:rPr>
            </a:br>
            <a:r>
              <a:rPr lang="en-US" altLang="zh-CN" sz="2400" b="1" dirty="0">
                <a:solidFill>
                  <a:schemeClr val="tx1"/>
                </a:solidFill>
                <a:latin typeface="黑体" panose="02010609060101010101" pitchFamily="49" charset="-122"/>
                <a:ea typeface="黑体" panose="02010609060101010101" pitchFamily="49" charset="-122"/>
                <a:cs typeface="黑体" panose="02010609060101010101" pitchFamily="49" charset="-122"/>
              </a:rPr>
              <a:t>6</a:t>
            </a:r>
            <a:r>
              <a:rPr lang="zh-CN" altLang="en-US" sz="2400" b="1" dirty="0">
                <a:solidFill>
                  <a:schemeClr val="tx1"/>
                </a:solidFill>
                <a:latin typeface="黑体" panose="02010609060101010101" pitchFamily="49" charset="-122"/>
                <a:ea typeface="黑体" panose="02010609060101010101" pitchFamily="49" charset="-122"/>
                <a:cs typeface="黑体" panose="02010609060101010101" pitchFamily="49" charset="-122"/>
              </a:rPr>
              <a:t>、安全投入</a:t>
            </a:r>
            <a:br>
              <a:rPr lang="zh-CN" altLang="en-US" sz="2400" b="1" dirty="0">
                <a:solidFill>
                  <a:schemeClr val="tx1"/>
                </a:solidFill>
                <a:latin typeface="黑体" panose="02010609060101010101" pitchFamily="49" charset="-122"/>
                <a:ea typeface="黑体" panose="02010609060101010101" pitchFamily="49" charset="-122"/>
                <a:cs typeface="黑体" panose="02010609060101010101" pitchFamily="49" charset="-122"/>
              </a:rPr>
            </a:br>
            <a:r>
              <a:rPr lang="en-US" altLang="zh-CN" sz="2400" b="1" dirty="0">
                <a:latin typeface="黑体" panose="02010609060101010101" pitchFamily="49" charset="-122"/>
                <a:ea typeface="黑体" panose="02010609060101010101" pitchFamily="49" charset="-122"/>
                <a:cs typeface="黑体" panose="02010609060101010101" pitchFamily="49" charset="-122"/>
                <a:sym typeface="+mn-ea"/>
              </a:rPr>
              <a:t>7</a:t>
            </a:r>
            <a:r>
              <a:rPr lang="zh-CN" altLang="en-US" sz="2400" b="1" dirty="0">
                <a:latin typeface="黑体" panose="02010609060101010101" pitchFamily="49" charset="-122"/>
                <a:ea typeface="黑体" panose="02010609060101010101" pitchFamily="49" charset="-122"/>
                <a:cs typeface="黑体" panose="02010609060101010101" pitchFamily="49" charset="-122"/>
                <a:sym typeface="+mn-ea"/>
              </a:rPr>
              <a:t>、设备设施管理</a:t>
            </a:r>
            <a:br>
              <a:rPr lang="zh-CN" altLang="en-US" sz="2400" b="1" dirty="0">
                <a:latin typeface="黑体" panose="02010609060101010101" pitchFamily="49" charset="-122"/>
                <a:ea typeface="黑体" panose="02010609060101010101" pitchFamily="49" charset="-122"/>
                <a:cs typeface="黑体" panose="02010609060101010101" pitchFamily="49" charset="-122"/>
                <a:sym typeface="+mn-ea"/>
              </a:rPr>
            </a:br>
            <a:r>
              <a:rPr lang="en-US" altLang="zh-CN" sz="2400" b="1" dirty="0">
                <a:solidFill>
                  <a:schemeClr val="tx1"/>
                </a:solidFill>
                <a:latin typeface="黑体" panose="02010609060101010101" pitchFamily="49" charset="-122"/>
                <a:ea typeface="黑体" panose="02010609060101010101" pitchFamily="49" charset="-122"/>
                <a:cs typeface="黑体" panose="02010609060101010101" pitchFamily="49" charset="-122"/>
              </a:rPr>
              <a:t>8</a:t>
            </a:r>
            <a:r>
              <a:rPr lang="zh-CN" altLang="en-US" sz="2400" b="1" dirty="0">
                <a:solidFill>
                  <a:schemeClr val="tx1"/>
                </a:solidFill>
                <a:latin typeface="黑体" panose="02010609060101010101" pitchFamily="49" charset="-122"/>
                <a:ea typeface="黑体" panose="02010609060101010101" pitchFamily="49" charset="-122"/>
                <a:cs typeface="黑体" panose="02010609060101010101" pitchFamily="49" charset="-122"/>
              </a:rPr>
              <a:t>、重大危险源管理</a:t>
            </a:r>
            <a:br>
              <a:rPr lang="zh-CN" altLang="en-US" sz="2400" b="1" dirty="0">
                <a:solidFill>
                  <a:schemeClr val="tx1"/>
                </a:solidFill>
                <a:latin typeface="黑体" panose="02010609060101010101" pitchFamily="49" charset="-122"/>
                <a:ea typeface="黑体" panose="02010609060101010101" pitchFamily="49" charset="-122"/>
                <a:cs typeface="黑体" panose="02010609060101010101" pitchFamily="49" charset="-122"/>
              </a:rPr>
            </a:br>
            <a:r>
              <a:rPr lang="en-US" altLang="zh-CN" sz="2400" b="1" dirty="0">
                <a:solidFill>
                  <a:schemeClr val="tx1"/>
                </a:solidFill>
                <a:latin typeface="黑体" panose="02010609060101010101" pitchFamily="49" charset="-122"/>
                <a:ea typeface="黑体" panose="02010609060101010101" pitchFamily="49" charset="-122"/>
                <a:cs typeface="黑体" panose="02010609060101010101" pitchFamily="49" charset="-122"/>
              </a:rPr>
              <a:t>9</a:t>
            </a:r>
            <a:r>
              <a:rPr lang="zh-CN" altLang="en-US" sz="2400" b="1" dirty="0">
                <a:solidFill>
                  <a:schemeClr val="tx1"/>
                </a:solidFill>
                <a:latin typeface="黑体" panose="02010609060101010101" pitchFamily="49" charset="-122"/>
                <a:ea typeface="黑体" panose="02010609060101010101" pitchFamily="49" charset="-122"/>
                <a:cs typeface="黑体" panose="02010609060101010101" pitchFamily="49" charset="-122"/>
              </a:rPr>
              <a:t>、应急管理</a:t>
            </a:r>
            <a:br>
              <a:rPr lang="zh-CN" altLang="en-US" sz="2400" b="1" dirty="0">
                <a:solidFill>
                  <a:schemeClr val="tx1"/>
                </a:solidFill>
                <a:latin typeface="黑体" panose="02010609060101010101" pitchFamily="49" charset="-122"/>
                <a:ea typeface="黑体" panose="02010609060101010101" pitchFamily="49" charset="-122"/>
                <a:cs typeface="黑体" panose="02010609060101010101" pitchFamily="49" charset="-122"/>
              </a:rPr>
            </a:br>
            <a:r>
              <a:rPr lang="en-US" altLang="zh-CN" sz="2800" b="1" dirty="0">
                <a:solidFill>
                  <a:schemeClr val="tx1"/>
                </a:solidFill>
                <a:latin typeface="黑体" panose="02010609060101010101" pitchFamily="49" charset="-122"/>
                <a:ea typeface="黑体" panose="02010609060101010101" pitchFamily="49" charset="-122"/>
                <a:cs typeface="黑体" panose="02010609060101010101" pitchFamily="49" charset="-122"/>
              </a:rPr>
              <a:t>   </a:t>
            </a:r>
            <a:r>
              <a:rPr lang="zh-CN" altLang="en-US" sz="2800" b="1" dirty="0">
                <a:solidFill>
                  <a:schemeClr val="tx1"/>
                </a:solidFill>
                <a:latin typeface="Arial" panose="020B0604020202020204" pitchFamily="34" charset="0"/>
                <a:ea typeface="黑体" panose="02010609060101010101" pitchFamily="49" charset="-122"/>
                <a:cs typeface="Arial" panose="020B0604020202020204" pitchFamily="34" charset="0"/>
              </a:rPr>
              <a:t>……</a:t>
            </a:r>
          </a:p>
        </p:txBody>
      </p:sp>
      <p:grpSp>
        <p:nvGrpSpPr>
          <p:cNvPr id="8" name="组合 7"/>
          <p:cNvGrpSpPr/>
          <p:nvPr/>
        </p:nvGrpSpPr>
        <p:grpSpPr>
          <a:xfrm>
            <a:off x="3806421" y="1006764"/>
            <a:ext cx="7283334" cy="4209039"/>
            <a:chOff x="3769476" y="988291"/>
            <a:chExt cx="7283334" cy="4209039"/>
          </a:xfrm>
        </p:grpSpPr>
        <p:sp>
          <p:nvSpPr>
            <p:cNvPr id="4" name="文本框 3"/>
            <p:cNvSpPr txBox="1"/>
            <p:nvPr/>
          </p:nvSpPr>
          <p:spPr>
            <a:xfrm>
              <a:off x="7373620" y="1623377"/>
              <a:ext cx="3679190" cy="3322955"/>
            </a:xfrm>
            <a:prstGeom prst="rect">
              <a:avLst/>
            </a:prstGeom>
            <a:solidFill>
              <a:schemeClr val="accent1">
                <a:lumMod val="60000"/>
                <a:lumOff val="40000"/>
              </a:schemeClr>
            </a:solidFill>
          </p:spPr>
          <p:txBody>
            <a:bodyPr wrap="square" rtlCol="0">
              <a:spAutoFit/>
            </a:bodyPr>
            <a:lstStyle/>
            <a:p>
              <a:pPr fontAlgn="auto">
                <a:lnSpc>
                  <a:spcPct val="150000"/>
                </a:lnSpc>
              </a:pPr>
              <a:r>
                <a:rPr lang="en-US" altLang="zh-CN" sz="2800" b="1" dirty="0"/>
                <a:t> </a:t>
              </a:r>
              <a:r>
                <a:rPr lang="zh-CN" altLang="en-US" sz="2800" b="1" dirty="0">
                  <a:solidFill>
                    <a:srgbClr val="FF0000"/>
                  </a:solidFill>
                </a:rPr>
                <a:t>考评、咨询</a:t>
              </a:r>
              <a:endParaRPr lang="zh-CN" altLang="en-US" sz="2800" b="1" dirty="0"/>
            </a:p>
            <a:p>
              <a:pPr fontAlgn="auto">
                <a:lnSpc>
                  <a:spcPct val="150000"/>
                </a:lnSpc>
              </a:pPr>
              <a:r>
                <a:rPr lang="en-US" altLang="zh-CN" sz="2800" b="1" dirty="0"/>
                <a:t> </a:t>
              </a:r>
              <a:r>
                <a:rPr lang="zh-CN" altLang="en-US" sz="2800" b="1" dirty="0"/>
                <a:t>文件资料</a:t>
              </a:r>
            </a:p>
            <a:p>
              <a:pPr fontAlgn="auto">
                <a:lnSpc>
                  <a:spcPct val="150000"/>
                </a:lnSpc>
              </a:pPr>
              <a:r>
                <a:rPr lang="en-US" altLang="zh-CN" sz="2800" b="1" dirty="0"/>
                <a:t> </a:t>
              </a:r>
              <a:r>
                <a:rPr lang="zh-CN" altLang="en-US" sz="2800" b="1" dirty="0"/>
                <a:t>台帐记录</a:t>
              </a:r>
            </a:p>
            <a:p>
              <a:pPr fontAlgn="auto">
                <a:lnSpc>
                  <a:spcPct val="150000"/>
                </a:lnSpc>
              </a:pPr>
              <a:r>
                <a:rPr lang="en-US" altLang="zh-CN" sz="2800" b="1" dirty="0"/>
                <a:t> </a:t>
              </a:r>
              <a:r>
                <a:rPr lang="zh-CN" altLang="en-US" sz="2800" b="1" dirty="0"/>
                <a:t>现场核查确认</a:t>
              </a:r>
            </a:p>
            <a:p>
              <a:pPr fontAlgn="auto">
                <a:lnSpc>
                  <a:spcPct val="150000"/>
                </a:lnSpc>
              </a:pPr>
              <a:r>
                <a:rPr lang="en-US" altLang="zh-CN" sz="2800" b="1" dirty="0"/>
                <a:t> </a:t>
              </a:r>
              <a:r>
                <a:rPr lang="zh-CN" altLang="en-US" sz="2800" b="1" dirty="0"/>
                <a:t>人员询问</a:t>
              </a:r>
            </a:p>
          </p:txBody>
        </p:sp>
        <p:grpSp>
          <p:nvGrpSpPr>
            <p:cNvPr id="7" name="组合 6"/>
            <p:cNvGrpSpPr/>
            <p:nvPr/>
          </p:nvGrpSpPr>
          <p:grpSpPr>
            <a:xfrm>
              <a:off x="3769476" y="988291"/>
              <a:ext cx="3451744" cy="4209039"/>
              <a:chOff x="3769476" y="988291"/>
              <a:chExt cx="3451744" cy="4209039"/>
            </a:xfrm>
          </p:grpSpPr>
          <p:sp>
            <p:nvSpPr>
              <p:cNvPr id="3" name="左右箭头 2"/>
              <p:cNvSpPr/>
              <p:nvPr/>
            </p:nvSpPr>
            <p:spPr>
              <a:xfrm>
                <a:off x="5911850" y="3122930"/>
                <a:ext cx="1309370" cy="32385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云形标注 4"/>
              <p:cNvSpPr/>
              <p:nvPr/>
            </p:nvSpPr>
            <p:spPr>
              <a:xfrm>
                <a:off x="4351366" y="3905097"/>
                <a:ext cx="2479028" cy="1292233"/>
              </a:xfrm>
              <a:prstGeom prst="cloudCallout">
                <a:avLst>
                  <a:gd name="adj1" fmla="val -78096"/>
                  <a:gd name="adj2" fmla="val -6689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002060"/>
                    </a:solidFill>
                  </a:rPr>
                  <a:t>有限空间辨识</a:t>
                </a:r>
                <a:endParaRPr lang="en-US" altLang="zh-CN" b="1" dirty="0" smtClean="0">
                  <a:solidFill>
                    <a:srgbClr val="002060"/>
                  </a:solidFill>
                </a:endParaRPr>
              </a:p>
              <a:p>
                <a:pPr algn="ctr"/>
                <a:r>
                  <a:rPr lang="zh-CN" altLang="en-US" b="1" dirty="0" smtClean="0">
                    <a:solidFill>
                      <a:srgbClr val="002060"/>
                    </a:solidFill>
                  </a:rPr>
                  <a:t>防爆区域电气</a:t>
                </a:r>
                <a:endParaRPr lang="zh-CN" altLang="en-US" b="1" dirty="0">
                  <a:solidFill>
                    <a:srgbClr val="002060"/>
                  </a:solidFill>
                </a:endParaRPr>
              </a:p>
            </p:txBody>
          </p:sp>
          <p:sp>
            <p:nvSpPr>
              <p:cNvPr id="6" name="椭圆形标注 5"/>
              <p:cNvSpPr/>
              <p:nvPr/>
            </p:nvSpPr>
            <p:spPr>
              <a:xfrm>
                <a:off x="3769476" y="988291"/>
                <a:ext cx="2298816" cy="1541656"/>
              </a:xfrm>
              <a:prstGeom prst="wedgeEllipseCallout">
                <a:avLst>
                  <a:gd name="adj1" fmla="val -113410"/>
                  <a:gd name="adj2" fmla="val 654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特种作业持证</a:t>
                </a:r>
                <a:endParaRPr lang="zh-CN" altLang="en-US" dirty="0"/>
              </a:p>
            </p:txBody>
          </p:sp>
        </p:grpSp>
      </p:gr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标题 1"/>
          <p:cNvSpPr>
            <a:spLocks noGrp="1"/>
          </p:cNvSpPr>
          <p:nvPr>
            <p:ph type="title"/>
          </p:nvPr>
        </p:nvSpPr>
        <p:spPr>
          <a:xfrm>
            <a:off x="2263340" y="1923310"/>
            <a:ext cx="7288212" cy="536575"/>
          </a:xfrm>
        </p:spPr>
        <p:txBody>
          <a:bodyPr vert="horz" wrap="square" lIns="91440" tIns="45720" rIns="91440" bIns="45720" anchor="ctr" anchorCtr="0">
            <a:normAutofit fontScale="90000"/>
          </a:bodyPr>
          <a:lstStyle/>
          <a:p>
            <a:pPr algn="ctr"/>
            <a:r>
              <a:rPr lang="zh-CN" altLang="en-US" sz="4445" dirty="0">
                <a:solidFill>
                  <a:srgbClr val="FF0000"/>
                </a:solidFill>
                <a:latin typeface="黑体" panose="02010609060101010101" pitchFamily="49" charset="-122"/>
                <a:ea typeface="黑体" panose="02010609060101010101" pitchFamily="49" charset="-122"/>
              </a:rPr>
              <a:t>六、</a:t>
            </a:r>
            <a:r>
              <a:rPr lang="zh-CN" altLang="en-US" sz="4445" dirty="0" smtClean="0">
                <a:solidFill>
                  <a:srgbClr val="FF0000"/>
                </a:solidFill>
                <a:latin typeface="黑体" panose="02010609060101010101" pitchFamily="49" charset="-122"/>
                <a:ea typeface="黑体" panose="02010609060101010101" pitchFamily="49" charset="-122"/>
              </a:rPr>
              <a:t>事 故 应 急 救 援</a:t>
            </a:r>
            <a:endParaRPr lang="zh-CN" altLang="en-US" sz="4445" dirty="0">
              <a:solidFill>
                <a:srgbClr val="FF0000"/>
              </a:solidFill>
              <a:latin typeface="黑体" panose="02010609060101010101" pitchFamily="49" charset="-122"/>
              <a:ea typeface="黑体" panose="02010609060101010101" pitchFamily="49" charset="-122"/>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内容占位符 2"/>
          <p:cNvSpPr>
            <a:spLocks noGrp="1"/>
          </p:cNvSpPr>
          <p:nvPr>
            <p:ph idx="1"/>
          </p:nvPr>
        </p:nvSpPr>
        <p:spPr>
          <a:xfrm>
            <a:off x="1274445" y="1282700"/>
            <a:ext cx="10102215" cy="4721225"/>
          </a:xfrm>
        </p:spPr>
        <p:txBody>
          <a:bodyPr vert="horz" wrap="square" lIns="91440" tIns="45720" rIns="91440" bIns="45720" anchor="t" anchorCtr="0"/>
          <a:lstStyle/>
          <a:p>
            <a:pPr marL="0" indent="0" fontAlgn="auto">
              <a:lnSpc>
                <a:spcPct val="150000"/>
              </a:lnSpc>
              <a:spcBef>
                <a:spcPts val="600"/>
              </a:spcBef>
              <a:spcAft>
                <a:spcPts val="600"/>
              </a:spcAft>
              <a:buNone/>
            </a:pPr>
            <a:r>
              <a:rPr lang="en-US" altLang="zh-CN" dirty="0">
                <a:solidFill>
                  <a:srgbClr val="FF0000"/>
                </a:solidFill>
                <a:latin typeface="黑体" panose="02010609060101010101" pitchFamily="49" charset="-122"/>
                <a:ea typeface="黑体" panose="02010609060101010101" pitchFamily="49" charset="-122"/>
              </a:rPr>
              <a:t>1</a:t>
            </a:r>
            <a:r>
              <a:rPr lang="zh-CN" altLang="en-US" dirty="0">
                <a:solidFill>
                  <a:srgbClr val="FF0000"/>
                </a:solidFill>
                <a:latin typeface="黑体" panose="02010609060101010101" pitchFamily="49" charset="-122"/>
                <a:ea typeface="黑体" panose="02010609060101010101" pitchFamily="49" charset="-122"/>
              </a:rPr>
              <a:t>、救援方式 </a:t>
            </a:r>
          </a:p>
          <a:p>
            <a:pPr marL="0" indent="0" fontAlgn="auto">
              <a:lnSpc>
                <a:spcPct val="150000"/>
              </a:lnSpc>
              <a:spcBef>
                <a:spcPts val="600"/>
              </a:spcBef>
              <a:spcAft>
                <a:spcPts val="600"/>
              </a:spcAft>
              <a:buNone/>
            </a:pPr>
            <a:r>
              <a:rPr lang="en-US" altLang="zh-CN" dirty="0">
                <a:solidFill>
                  <a:srgbClr val="FF0000"/>
                </a:solidFill>
                <a:latin typeface="黑体" panose="02010609060101010101" pitchFamily="49" charset="-122"/>
                <a:ea typeface="黑体" panose="02010609060101010101" pitchFamily="49" charset="-122"/>
              </a:rPr>
              <a:t>1</a:t>
            </a:r>
            <a:r>
              <a:rPr lang="zh-CN" altLang="en-US" dirty="0">
                <a:solidFill>
                  <a:srgbClr val="FF0000"/>
                </a:solidFill>
                <a:latin typeface="黑体" panose="02010609060101010101" pitchFamily="49" charset="-122"/>
                <a:ea typeface="黑体" panose="02010609060101010101" pitchFamily="49" charset="-122"/>
              </a:rPr>
              <a:t>）非进入式。</a:t>
            </a:r>
            <a:r>
              <a:rPr lang="zh-CN" altLang="en-US" dirty="0">
                <a:solidFill>
                  <a:srgbClr val="000000"/>
                </a:solidFill>
                <a:latin typeface="黑体" panose="02010609060101010101" pitchFamily="49" charset="-122"/>
                <a:ea typeface="黑体" panose="02010609060101010101" pitchFamily="49" charset="-122"/>
              </a:rPr>
              <a:t>条件：</a:t>
            </a:r>
            <a:endParaRPr lang="zh-CN" altLang="en-US" dirty="0">
              <a:solidFill>
                <a:srgbClr val="FF0000"/>
              </a:solidFill>
              <a:latin typeface="黑体" panose="02010609060101010101" pitchFamily="49" charset="-122"/>
              <a:ea typeface="黑体" panose="02010609060101010101" pitchFamily="49" charset="-122"/>
            </a:endParaRPr>
          </a:p>
          <a:p>
            <a:pPr marL="0" indent="0" fontAlgn="auto">
              <a:lnSpc>
                <a:spcPct val="150000"/>
              </a:lnSpc>
              <a:spcBef>
                <a:spcPts val="600"/>
              </a:spcBef>
              <a:spcAft>
                <a:spcPts val="600"/>
              </a:spcAft>
              <a:buFont typeface="Wingdings" panose="05000000000000000000" pitchFamily="2" charset="2"/>
              <a:buChar char="u"/>
            </a:pPr>
            <a:r>
              <a:rPr lang="zh-CN" altLang="en-US" dirty="0">
                <a:solidFill>
                  <a:srgbClr val="000000"/>
                </a:solidFill>
                <a:latin typeface="黑体" panose="02010609060101010101" pitchFamily="49" charset="-122"/>
                <a:ea typeface="黑体" panose="02010609060101010101" pitchFamily="49" charset="-122"/>
              </a:rPr>
              <a:t>受困人员佩戴了全身式安全带，且通过安全绳索与外面连接。</a:t>
            </a:r>
          </a:p>
          <a:p>
            <a:pPr marL="0" indent="0" fontAlgn="auto">
              <a:lnSpc>
                <a:spcPct val="150000"/>
              </a:lnSpc>
              <a:spcBef>
                <a:spcPts val="600"/>
              </a:spcBef>
              <a:spcAft>
                <a:spcPts val="600"/>
              </a:spcAft>
              <a:buFont typeface="Wingdings" panose="05000000000000000000" pitchFamily="2" charset="2"/>
              <a:buChar char="u"/>
            </a:pPr>
            <a:r>
              <a:rPr lang="zh-CN" altLang="en-US" dirty="0">
                <a:solidFill>
                  <a:srgbClr val="000000"/>
                </a:solidFill>
                <a:latin typeface="黑体" panose="02010609060101010101" pitchFamily="49" charset="-122"/>
                <a:ea typeface="黑体" panose="02010609060101010101" pitchFamily="49" charset="-122"/>
              </a:rPr>
              <a:t>受困人员位置与进出口之间通畅、无阻挡。</a:t>
            </a:r>
            <a:endParaRPr lang="zh-CN" altLang="en-US" sz="2400" dirty="0">
              <a:solidFill>
                <a:srgbClr val="000000"/>
              </a:solidFill>
              <a:latin typeface="黑体" panose="02010609060101010101" pitchFamily="49" charset="-122"/>
              <a:ea typeface="黑体" panose="02010609060101010101" pitchFamily="49" charset="-122"/>
            </a:endParaRPr>
          </a:p>
          <a:p>
            <a:pPr marL="0" indent="0" fontAlgn="auto">
              <a:lnSpc>
                <a:spcPct val="150000"/>
              </a:lnSpc>
              <a:spcBef>
                <a:spcPts val="600"/>
              </a:spcBef>
              <a:spcAft>
                <a:spcPts val="600"/>
              </a:spcAft>
              <a:buNone/>
            </a:pPr>
            <a:r>
              <a:rPr lang="en-US" altLang="zh-CN" dirty="0">
                <a:solidFill>
                  <a:srgbClr val="FF0000"/>
                </a:solidFill>
                <a:latin typeface="黑体" panose="02010609060101010101" pitchFamily="49" charset="-122"/>
                <a:ea typeface="黑体" panose="02010609060101010101" pitchFamily="49" charset="-122"/>
              </a:rPr>
              <a:t>2</a:t>
            </a:r>
            <a:r>
              <a:rPr lang="zh-CN" altLang="en-US" dirty="0">
                <a:solidFill>
                  <a:srgbClr val="FF0000"/>
                </a:solidFill>
                <a:latin typeface="黑体" panose="02010609060101010101" pitchFamily="49" charset="-122"/>
                <a:ea typeface="黑体" panose="02010609060101010101" pitchFamily="49" charset="-122"/>
              </a:rPr>
              <a:t>）进入式</a:t>
            </a:r>
          </a:p>
          <a:p>
            <a:pPr marL="0" indent="0" fontAlgn="auto">
              <a:lnSpc>
                <a:spcPct val="150000"/>
              </a:lnSpc>
              <a:spcBef>
                <a:spcPts val="600"/>
              </a:spcBef>
              <a:spcAft>
                <a:spcPts val="600"/>
              </a:spcAft>
            </a:pPr>
            <a:r>
              <a:rPr lang="zh-CN" altLang="en-US" dirty="0">
                <a:solidFill>
                  <a:srgbClr val="FF0000"/>
                </a:solidFill>
                <a:latin typeface="黑体" panose="02010609060101010101" pitchFamily="49" charset="-122"/>
                <a:ea typeface="黑体" panose="02010609060101010101" pitchFamily="49" charset="-122"/>
              </a:rPr>
              <a:t>  确保救援人员自身安全</a:t>
            </a:r>
          </a:p>
        </p:txBody>
      </p:sp>
      <p:sp>
        <p:nvSpPr>
          <p:cNvPr id="2" name="文本框 1"/>
          <p:cNvSpPr txBox="1"/>
          <p:nvPr/>
        </p:nvSpPr>
        <p:spPr>
          <a:xfrm>
            <a:off x="0" y="0"/>
            <a:ext cx="12192000" cy="829945"/>
          </a:xfrm>
          <a:prstGeom prst="rect">
            <a:avLst/>
          </a:prstGeom>
          <a:solidFill>
            <a:schemeClr val="accent6">
              <a:lumMod val="40000"/>
              <a:lumOff val="60000"/>
            </a:schemeClr>
          </a:solidFill>
        </p:spPr>
        <p:txBody>
          <a:bodyPr wrap="square" rtlCol="0">
            <a:spAutoFit/>
          </a:bodyPr>
          <a:lstStyle/>
          <a:p>
            <a:pPr algn="ctr" fontAlgn="auto">
              <a:lnSpc>
                <a:spcPct val="150000"/>
              </a:lnSpc>
              <a:spcBef>
                <a:spcPts val="600"/>
              </a:spcBef>
              <a:spcAft>
                <a:spcPts val="600"/>
              </a:spcAft>
            </a:pP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（一）有</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限</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空</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间</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事</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故</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救</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援</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222500" y="1310958"/>
            <a:ext cx="7499350" cy="5327650"/>
          </a:xfrm>
        </p:spPr>
        <p:txBody>
          <a:bodyPr vert="horz" wrap="square" lIns="91440" tIns="45720" rIns="91440" bIns="45720" numCol="1" anchor="t" anchorCtr="0" compatLnSpc="1"/>
          <a:lstStyle/>
          <a:p>
            <a:pPr marL="0" marR="0" lvl="0" indent="0" algn="l" defTabSz="914400" rtl="0" eaLnBrk="0" fontAlgn="base" latinLnBrk="0" hangingPunct="0">
              <a:lnSpc>
                <a:spcPct val="150000"/>
              </a:lnSpc>
              <a:spcBef>
                <a:spcPts val="0"/>
              </a:spcBef>
              <a:spcAft>
                <a:spcPct val="0"/>
              </a:spcAft>
              <a:buClr>
                <a:schemeClr val="tx1"/>
              </a:buClr>
              <a:buSzTx/>
              <a:buFont typeface="Wingdings" panose="05000000000000000000" pitchFamily="2" charset="2"/>
              <a:buNone/>
              <a:defRPr/>
            </a:pPr>
            <a:r>
              <a:rPr kumimoji="0" lang="zh-CN" altLang="en-US" sz="2800" b="1" i="0" u="none" strike="noStrike" kern="0" cap="none" spc="0" normalizeH="0" baseline="0" noProof="1">
                <a:ln>
                  <a:noFill/>
                </a:ln>
                <a:solidFill>
                  <a:srgbClr val="FF0000"/>
                </a:solidFill>
                <a:effectLst/>
                <a:uLnTx/>
                <a:uFillTx/>
                <a:latin typeface="黑体" panose="02010609060101010101" pitchFamily="49" charset="-122"/>
                <a:ea typeface="黑体" panose="02010609060101010101" pitchFamily="49" charset="-122"/>
                <a:cs typeface="黑体" panose="02010609060101010101" pitchFamily="49" charset="-122"/>
              </a:rPr>
              <a:t>2 应急救援装备</a:t>
            </a:r>
          </a:p>
          <a:p>
            <a:pPr marL="342900" marR="0" lvl="0" indent="0" algn="l" defTabSz="914400" rtl="0" eaLnBrk="0" fontAlgn="base" latinLnBrk="0" hangingPunct="0">
              <a:lnSpc>
                <a:spcPct val="150000"/>
              </a:lnSpc>
              <a:spcBef>
                <a:spcPts val="0"/>
              </a:spcBef>
              <a:spcAft>
                <a:spcPct val="0"/>
              </a:spcAft>
              <a:buClr>
                <a:schemeClr val="tx1"/>
              </a:buClr>
              <a:buSzTx/>
              <a:buFont typeface="Wingdings" panose="05000000000000000000" charset="0"/>
              <a:buChar char="Ø"/>
              <a:defRPr/>
            </a:pPr>
            <a:r>
              <a:rPr kumimoji="0" lang="zh-CN" altLang="en-US" sz="2400" b="1" i="0" u="none" strike="noStrike" kern="0" cap="none" spc="0" normalizeH="0" baseline="0" noProof="1">
                <a:ln>
                  <a:noFill/>
                </a:ln>
                <a:solidFill>
                  <a:srgbClr val="000000"/>
                </a:solidFill>
                <a:effectLst/>
                <a:uLnTx/>
                <a:uFillTx/>
                <a:latin typeface="宋体" panose="02010600030101010101" pitchFamily="2" charset="-122"/>
                <a:ea typeface="宋体" panose="02010600030101010101" pitchFamily="2" charset="-122"/>
                <a:cs typeface="+mn-cs"/>
              </a:rPr>
              <a:t>便携式气体检测报警仪</a:t>
            </a:r>
          </a:p>
          <a:p>
            <a:pPr marL="342900" marR="0" lvl="0" indent="0" algn="l" defTabSz="914400" rtl="0" eaLnBrk="0" fontAlgn="base" latinLnBrk="0" hangingPunct="0">
              <a:lnSpc>
                <a:spcPct val="150000"/>
              </a:lnSpc>
              <a:spcBef>
                <a:spcPts val="0"/>
              </a:spcBef>
              <a:spcAft>
                <a:spcPct val="0"/>
              </a:spcAft>
              <a:buClr>
                <a:schemeClr val="tx1"/>
              </a:buClr>
              <a:buSzTx/>
              <a:buFont typeface="Wingdings" panose="05000000000000000000" charset="0"/>
              <a:buChar char="Ø"/>
              <a:defRPr/>
            </a:pPr>
            <a:r>
              <a:rPr kumimoji="0" lang="zh-CN" altLang="en-US" sz="2400" b="1" i="0" u="none" strike="noStrike" kern="0" cap="none" spc="0" normalizeH="0" baseline="0" noProof="1">
                <a:ln>
                  <a:noFill/>
                </a:ln>
                <a:solidFill>
                  <a:srgbClr val="000000"/>
                </a:solidFill>
                <a:effectLst/>
                <a:uLnTx/>
                <a:uFillTx/>
                <a:latin typeface="宋体" panose="02010600030101010101" pitchFamily="2" charset="-122"/>
                <a:ea typeface="宋体" panose="02010600030101010101" pitchFamily="2" charset="-122"/>
                <a:cs typeface="+mn-cs"/>
              </a:rPr>
              <a:t>大功率机械通风设备</a:t>
            </a:r>
          </a:p>
          <a:p>
            <a:pPr marL="342900" marR="0" lvl="0" indent="0" algn="l" defTabSz="914400" rtl="0" eaLnBrk="0" fontAlgn="base" latinLnBrk="0" hangingPunct="0">
              <a:lnSpc>
                <a:spcPct val="150000"/>
              </a:lnSpc>
              <a:spcBef>
                <a:spcPts val="0"/>
              </a:spcBef>
              <a:spcAft>
                <a:spcPct val="0"/>
              </a:spcAft>
              <a:buClr>
                <a:schemeClr val="tx1"/>
              </a:buClr>
              <a:buSzTx/>
              <a:buFont typeface="Wingdings" panose="05000000000000000000" charset="0"/>
              <a:buChar char="Ø"/>
              <a:defRPr/>
            </a:pPr>
            <a:r>
              <a:rPr kumimoji="0" lang="zh-CN" altLang="en-US" sz="2400" b="1" i="0" u="none" strike="noStrike" kern="0" cap="none" spc="0" normalizeH="0" baseline="0" noProof="1">
                <a:ln>
                  <a:noFill/>
                </a:ln>
                <a:solidFill>
                  <a:srgbClr val="000000"/>
                </a:solidFill>
                <a:effectLst/>
                <a:uLnTx/>
                <a:uFillTx/>
                <a:latin typeface="宋体" panose="02010600030101010101" pitchFamily="2" charset="-122"/>
                <a:ea typeface="宋体" panose="02010600030101010101" pitchFamily="2" charset="-122"/>
                <a:cs typeface="+mn-cs"/>
              </a:rPr>
              <a:t>照明工具</a:t>
            </a:r>
          </a:p>
          <a:p>
            <a:pPr marL="342900" marR="0" lvl="0" indent="0" algn="l" defTabSz="914400" rtl="0" eaLnBrk="0" fontAlgn="base" latinLnBrk="0" hangingPunct="0">
              <a:lnSpc>
                <a:spcPct val="150000"/>
              </a:lnSpc>
              <a:spcBef>
                <a:spcPts val="0"/>
              </a:spcBef>
              <a:spcAft>
                <a:spcPct val="0"/>
              </a:spcAft>
              <a:buClr>
                <a:schemeClr val="tx1"/>
              </a:buClr>
              <a:buSzTx/>
              <a:buFont typeface="Wingdings" panose="05000000000000000000" charset="0"/>
              <a:buChar char="Ø"/>
              <a:defRPr/>
            </a:pPr>
            <a:r>
              <a:rPr kumimoji="0" lang="zh-CN" altLang="en-US" sz="2400" b="1" i="0" u="none" strike="noStrike" kern="0" cap="none" spc="0" normalizeH="0" baseline="0" noProof="1">
                <a:ln>
                  <a:noFill/>
                </a:ln>
                <a:solidFill>
                  <a:srgbClr val="000000"/>
                </a:solidFill>
                <a:effectLst/>
                <a:uLnTx/>
                <a:uFillTx/>
                <a:latin typeface="宋体" panose="02010600030101010101" pitchFamily="2" charset="-122"/>
                <a:ea typeface="宋体" panose="02010600030101010101" pitchFamily="2" charset="-122"/>
                <a:cs typeface="+mn-cs"/>
              </a:rPr>
              <a:t>通讯设备</a:t>
            </a:r>
          </a:p>
          <a:p>
            <a:pPr marL="342900" marR="0" lvl="0" indent="0" algn="l" defTabSz="914400" rtl="0" eaLnBrk="0" fontAlgn="base" latinLnBrk="0" hangingPunct="0">
              <a:lnSpc>
                <a:spcPct val="150000"/>
              </a:lnSpc>
              <a:spcBef>
                <a:spcPts val="0"/>
              </a:spcBef>
              <a:spcAft>
                <a:spcPct val="0"/>
              </a:spcAft>
              <a:buClr>
                <a:schemeClr val="tx1"/>
              </a:buClr>
              <a:buSzTx/>
              <a:buFont typeface="Wingdings" panose="05000000000000000000" charset="0"/>
              <a:buChar char="Ø"/>
              <a:defRPr/>
            </a:pPr>
            <a:r>
              <a:rPr kumimoji="0" lang="zh-CN" altLang="en-US" sz="2400" b="1" i="0" u="none" strike="noStrike" kern="0" cap="none" spc="0" normalizeH="0" baseline="0" noProof="1">
                <a:ln>
                  <a:noFill/>
                </a:ln>
                <a:solidFill>
                  <a:srgbClr val="000000"/>
                </a:solidFill>
                <a:effectLst/>
                <a:uLnTx/>
                <a:uFillTx/>
                <a:latin typeface="宋体" panose="02010600030101010101" pitchFamily="2" charset="-122"/>
                <a:ea typeface="宋体" panose="02010600030101010101" pitchFamily="2" charset="-122"/>
                <a:cs typeface="+mn-cs"/>
              </a:rPr>
              <a:t>正压式空气呼吸器</a:t>
            </a:r>
          </a:p>
          <a:p>
            <a:pPr marL="342900" marR="0" lvl="0" indent="0" algn="l" defTabSz="914400" rtl="0" eaLnBrk="0" fontAlgn="base" latinLnBrk="0" hangingPunct="0">
              <a:lnSpc>
                <a:spcPct val="150000"/>
              </a:lnSpc>
              <a:spcBef>
                <a:spcPts val="0"/>
              </a:spcBef>
              <a:spcAft>
                <a:spcPct val="0"/>
              </a:spcAft>
              <a:buClr>
                <a:schemeClr val="tx1"/>
              </a:buClr>
              <a:buSzTx/>
              <a:buFont typeface="Wingdings" panose="05000000000000000000" charset="0"/>
              <a:buChar char="Ø"/>
              <a:defRPr/>
            </a:pPr>
            <a:r>
              <a:rPr kumimoji="0" lang="zh-CN" altLang="en-US" sz="2400" b="1" i="0" u="none" strike="noStrike" kern="0" cap="none" spc="0" normalizeH="0" baseline="0" noProof="1">
                <a:ln>
                  <a:noFill/>
                </a:ln>
                <a:solidFill>
                  <a:srgbClr val="000000"/>
                </a:solidFill>
                <a:effectLst/>
                <a:uLnTx/>
                <a:uFillTx/>
                <a:latin typeface="宋体" panose="02010600030101010101" pitchFamily="2" charset="-122"/>
                <a:ea typeface="宋体" panose="02010600030101010101" pitchFamily="2" charset="-122"/>
                <a:cs typeface="+mn-cs"/>
              </a:rPr>
              <a:t>安全帽</a:t>
            </a:r>
          </a:p>
          <a:p>
            <a:pPr marL="342900" marR="0" lvl="0" indent="0" algn="l" defTabSz="914400" rtl="0" eaLnBrk="0" fontAlgn="base" latinLnBrk="0" hangingPunct="0">
              <a:lnSpc>
                <a:spcPct val="150000"/>
              </a:lnSpc>
              <a:spcBef>
                <a:spcPts val="0"/>
              </a:spcBef>
              <a:spcAft>
                <a:spcPct val="0"/>
              </a:spcAft>
              <a:buClr>
                <a:schemeClr val="tx1"/>
              </a:buClr>
              <a:buSzTx/>
              <a:buFont typeface="Wingdings" panose="05000000000000000000" charset="0"/>
              <a:buChar char="Ø"/>
              <a:defRPr/>
            </a:pPr>
            <a:r>
              <a:rPr kumimoji="0" lang="zh-CN" altLang="en-US" sz="2400" b="1" i="0" u="none" strike="noStrike" kern="0" cap="none" spc="0" normalizeH="0" baseline="0" noProof="1">
                <a:ln>
                  <a:noFill/>
                </a:ln>
                <a:solidFill>
                  <a:srgbClr val="000000"/>
                </a:solidFill>
                <a:effectLst/>
                <a:uLnTx/>
                <a:uFillTx/>
                <a:latin typeface="宋体" panose="02010600030101010101" pitchFamily="2" charset="-122"/>
                <a:ea typeface="宋体" panose="02010600030101010101" pitchFamily="2" charset="-122"/>
                <a:cs typeface="+mn-cs"/>
              </a:rPr>
              <a:t>全身式安全带</a:t>
            </a:r>
          </a:p>
          <a:p>
            <a:pPr marL="342900" marR="0" lvl="0" indent="0" algn="l" defTabSz="914400" rtl="0" eaLnBrk="0" fontAlgn="base" latinLnBrk="0" hangingPunct="0">
              <a:lnSpc>
                <a:spcPct val="150000"/>
              </a:lnSpc>
              <a:spcBef>
                <a:spcPts val="0"/>
              </a:spcBef>
              <a:spcAft>
                <a:spcPct val="0"/>
              </a:spcAft>
              <a:buClr>
                <a:schemeClr val="tx1"/>
              </a:buClr>
              <a:buSzTx/>
              <a:buFont typeface="Wingdings" panose="05000000000000000000" charset="0"/>
              <a:buChar char="Ø"/>
              <a:defRPr/>
            </a:pPr>
            <a:r>
              <a:rPr kumimoji="0" lang="zh-CN" altLang="en-US" sz="2400" b="1" i="0" u="none" strike="noStrike" kern="0" cap="none" spc="0" normalizeH="0" baseline="0" noProof="1">
                <a:ln>
                  <a:noFill/>
                </a:ln>
                <a:solidFill>
                  <a:srgbClr val="000000"/>
                </a:solidFill>
                <a:effectLst/>
                <a:uLnTx/>
                <a:uFillTx/>
                <a:latin typeface="宋体" panose="02010600030101010101" pitchFamily="2" charset="-122"/>
                <a:ea typeface="宋体" panose="02010600030101010101" pitchFamily="2" charset="-122"/>
                <a:cs typeface="+mn-cs"/>
              </a:rPr>
              <a:t>安全绳</a:t>
            </a:r>
          </a:p>
        </p:txBody>
      </p:sp>
      <p:sp>
        <p:nvSpPr>
          <p:cNvPr id="2" name="文本框 1"/>
          <p:cNvSpPr txBox="1"/>
          <p:nvPr/>
        </p:nvSpPr>
        <p:spPr>
          <a:xfrm>
            <a:off x="0" y="0"/>
            <a:ext cx="12192000" cy="829945"/>
          </a:xfrm>
          <a:prstGeom prst="rect">
            <a:avLst/>
          </a:prstGeom>
          <a:solidFill>
            <a:schemeClr val="accent6">
              <a:lumMod val="40000"/>
              <a:lumOff val="60000"/>
            </a:schemeClr>
          </a:solidFill>
        </p:spPr>
        <p:txBody>
          <a:bodyPr wrap="square" rtlCol="0">
            <a:spAutoFit/>
          </a:bodyPr>
          <a:lstStyle/>
          <a:p>
            <a:pPr algn="ctr" fontAlgn="auto">
              <a:lnSpc>
                <a:spcPct val="150000"/>
              </a:lnSpc>
              <a:spcBef>
                <a:spcPts val="600"/>
              </a:spcBef>
              <a:spcAft>
                <a:spcPts val="600"/>
              </a:spcAft>
            </a:pP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（一）有</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限</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空</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间</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事</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故</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救</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援</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内容占位符 2"/>
          <p:cNvSpPr>
            <a:spLocks noGrp="1"/>
          </p:cNvSpPr>
          <p:nvPr>
            <p:ph idx="1"/>
          </p:nvPr>
        </p:nvSpPr>
        <p:spPr>
          <a:xfrm>
            <a:off x="594995" y="972820"/>
            <a:ext cx="8013700" cy="550863"/>
          </a:xfrm>
        </p:spPr>
        <p:txBody>
          <a:bodyPr vert="horz" wrap="square" lIns="91440" tIns="45720" rIns="91440" bIns="45720" anchor="t" anchorCtr="0"/>
          <a:lstStyle/>
          <a:p>
            <a:pPr marL="0" indent="0">
              <a:buNone/>
            </a:pPr>
            <a:r>
              <a:rPr lang="en-US" altLang="zh-CN" dirty="0">
                <a:solidFill>
                  <a:srgbClr val="FF0000"/>
                </a:solidFill>
                <a:latin typeface="黑体" panose="02010609060101010101" pitchFamily="49" charset="-122"/>
                <a:ea typeface="黑体" panose="02010609060101010101" pitchFamily="49" charset="-122"/>
              </a:rPr>
              <a:t>3</a:t>
            </a:r>
            <a:r>
              <a:rPr lang="zh-CN" altLang="en-US" dirty="0">
                <a:solidFill>
                  <a:srgbClr val="FF0000"/>
                </a:solidFill>
                <a:latin typeface="黑体" panose="02010609060101010101" pitchFamily="49" charset="-122"/>
                <a:ea typeface="黑体" panose="02010609060101010101" pitchFamily="49" charset="-122"/>
              </a:rPr>
              <a:t>、救援注意事项</a:t>
            </a:r>
          </a:p>
        </p:txBody>
      </p:sp>
      <p:sp>
        <p:nvSpPr>
          <p:cNvPr id="4" name="文本框 3"/>
          <p:cNvSpPr txBox="1"/>
          <p:nvPr/>
        </p:nvSpPr>
        <p:spPr>
          <a:xfrm>
            <a:off x="594995" y="1770380"/>
            <a:ext cx="6732270" cy="2614930"/>
          </a:xfrm>
          <a:prstGeom prst="rect">
            <a:avLst/>
          </a:prstGeom>
          <a:noFill/>
        </p:spPr>
        <p:txBody>
          <a:bodyPr wrap="square">
            <a:spAutoFit/>
          </a:bodyPr>
          <a:lstStyle/>
          <a:p>
            <a:pPr marR="0" defTabSz="914400" fontAlgn="auto">
              <a:lnSpc>
                <a:spcPct val="150000"/>
              </a:lnSpc>
              <a:spcBef>
                <a:spcPts val="600"/>
              </a:spcBef>
              <a:spcAft>
                <a:spcPts val="600"/>
              </a:spcAft>
              <a:buClrTx/>
              <a:buSzTx/>
              <a:buFontTx/>
              <a:buNone/>
              <a:defRPr/>
            </a:pPr>
            <a:r>
              <a:rPr kumimoji="0" lang="en-US" altLang="zh-CN" sz="2400" b="1" kern="1200" cap="none" spc="0" normalizeH="0" baseline="0" noProof="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a:t>
            </a:r>
            <a:r>
              <a:rPr kumimoji="0" lang="zh-CN" altLang="en-US" sz="2400" b="1" kern="1200" cap="none" spc="0" normalizeH="0" baseline="0" noProof="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）杜绝盲目施救</a:t>
            </a:r>
            <a:endParaRPr kumimoji="0" lang="zh-CN" altLang="en-US" sz="2400" b="1" kern="1200" cap="none" spc="0" normalizeH="0" baseline="0" noProof="1">
              <a:solidFill>
                <a:srgbClr val="FF0000"/>
              </a:solidFill>
              <a:latin typeface="宋体" panose="02010600030101010101" pitchFamily="2" charset="-122"/>
              <a:ea typeface="宋体" panose="02010600030101010101" pitchFamily="2" charset="-122"/>
              <a:cs typeface="宋体" panose="02010600030101010101" pitchFamily="2" charset="-122"/>
            </a:endParaRPr>
          </a:p>
          <a:p>
            <a:pPr marL="342900" marR="0" defTabSz="914400" fontAlgn="auto">
              <a:lnSpc>
                <a:spcPct val="150000"/>
              </a:lnSpc>
              <a:spcBef>
                <a:spcPts val="600"/>
              </a:spcBef>
              <a:spcAft>
                <a:spcPts val="600"/>
              </a:spcAft>
              <a:buClrTx/>
              <a:buSzTx/>
              <a:buFont typeface="Arial" panose="020B0604020202020204" pitchFamily="34" charset="0"/>
              <a:buChar char="•"/>
              <a:defRPr/>
            </a:pPr>
            <a:r>
              <a:rPr kumimoji="0" lang="zh-CN" altLang="en-US" sz="2400" b="1" kern="1200" cap="none" spc="0" normalizeH="0" baseline="0" noProof="1">
                <a:latin typeface="宋体" panose="02010600030101010101" pitchFamily="2" charset="-122"/>
                <a:ea typeface="宋体" panose="02010600030101010101" pitchFamily="2" charset="-122"/>
                <a:cs typeface="宋体" panose="02010600030101010101" pitchFamily="2" charset="-122"/>
              </a:rPr>
              <a:t> 80% 的事故由于盲目施救导致伤亡人数增多</a:t>
            </a:r>
          </a:p>
          <a:p>
            <a:pPr marL="342900" marR="0" defTabSz="914400" fontAlgn="auto">
              <a:lnSpc>
                <a:spcPct val="150000"/>
              </a:lnSpc>
              <a:spcBef>
                <a:spcPts val="600"/>
              </a:spcBef>
              <a:spcAft>
                <a:spcPts val="600"/>
              </a:spcAft>
              <a:buClrTx/>
              <a:buSzTx/>
              <a:buFont typeface="Arial" panose="020B0604020202020204" pitchFamily="34" charset="0"/>
              <a:buChar char="•"/>
              <a:defRPr/>
            </a:pPr>
            <a:r>
              <a:rPr kumimoji="0" lang="zh-CN" altLang="en-US" sz="2400" b="1" kern="1200" cap="none" spc="0" normalizeH="0" baseline="0" noProof="1">
                <a:latin typeface="宋体" panose="02010600030101010101" pitchFamily="2" charset="-122"/>
                <a:ea typeface="宋体" panose="02010600030101010101" pitchFamily="2" charset="-122"/>
                <a:cs typeface="宋体" panose="02010600030101010101" pitchFamily="2" charset="-122"/>
              </a:rPr>
              <a:t>有限空间作业事故致死人员中超过 50% 的为救援人员。减轻伤害。</a:t>
            </a:r>
          </a:p>
        </p:txBody>
      </p:sp>
      <p:sp>
        <p:nvSpPr>
          <p:cNvPr id="146436" name="文本框 4"/>
          <p:cNvSpPr txBox="1"/>
          <p:nvPr/>
        </p:nvSpPr>
        <p:spPr>
          <a:xfrm>
            <a:off x="711835" y="4550728"/>
            <a:ext cx="8218488" cy="135318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marL="0" lvl="0" indent="0">
              <a:lnSpc>
                <a:spcPct val="150000"/>
              </a:lnSpc>
              <a:spcBef>
                <a:spcPts val="600"/>
              </a:spcBef>
              <a:spcAft>
                <a:spcPts val="600"/>
              </a:spcAft>
              <a:buClrTx/>
              <a:buFontTx/>
              <a:buNone/>
            </a:pPr>
            <a:r>
              <a:rPr lang="en-US" altLang="zh-CN" sz="2400" dirty="0">
                <a:solidFill>
                  <a:srgbClr val="FF0000"/>
                </a:solidFill>
                <a:latin typeface="宋体" panose="02010600030101010101" pitchFamily="2" charset="-122"/>
                <a:ea typeface="宋体" panose="02010600030101010101" pitchFamily="2" charset="-122"/>
              </a:rPr>
              <a:t>2</a:t>
            </a:r>
            <a:r>
              <a:rPr lang="zh-CN" altLang="en-US" sz="2400" dirty="0">
                <a:solidFill>
                  <a:srgbClr val="FF0000"/>
                </a:solidFill>
                <a:latin typeface="宋体" panose="02010600030101010101" pitchFamily="2" charset="-122"/>
                <a:ea typeface="宋体" panose="02010600030101010101" pitchFamily="2" charset="-122"/>
              </a:rPr>
              <a:t>）迅速救治脱困人员</a:t>
            </a:r>
          </a:p>
          <a:p>
            <a:pPr marL="0" lvl="0" indent="0">
              <a:lnSpc>
                <a:spcPct val="150000"/>
              </a:lnSpc>
              <a:spcBef>
                <a:spcPts val="600"/>
              </a:spcBef>
              <a:spcAft>
                <a:spcPts val="600"/>
              </a:spcAft>
              <a:buClrTx/>
              <a:buFontTx/>
              <a:buNone/>
            </a:pPr>
            <a:r>
              <a:rPr lang="zh-CN" altLang="en-US" sz="2400" dirty="0">
                <a:latin typeface="宋体" panose="02010600030101010101" pitchFamily="2" charset="-122"/>
                <a:ea typeface="宋体" panose="02010600030101010101" pitchFamily="2" charset="-122"/>
              </a:rPr>
              <a:t> 转移脱困人员至空气新鲜处，现场正确有效的救护。</a:t>
            </a:r>
          </a:p>
        </p:txBody>
      </p:sp>
      <p:sp>
        <p:nvSpPr>
          <p:cNvPr id="3" name="文本框 2"/>
          <p:cNvSpPr txBox="1"/>
          <p:nvPr/>
        </p:nvSpPr>
        <p:spPr>
          <a:xfrm>
            <a:off x="0" y="0"/>
            <a:ext cx="12192000" cy="829945"/>
          </a:xfrm>
          <a:prstGeom prst="rect">
            <a:avLst/>
          </a:prstGeom>
          <a:solidFill>
            <a:schemeClr val="accent6">
              <a:lumMod val="40000"/>
              <a:lumOff val="60000"/>
            </a:schemeClr>
          </a:solidFill>
        </p:spPr>
        <p:txBody>
          <a:bodyPr wrap="square" rtlCol="0">
            <a:spAutoFit/>
          </a:bodyPr>
          <a:lstStyle/>
          <a:p>
            <a:pPr algn="ctr" fontAlgn="auto">
              <a:lnSpc>
                <a:spcPct val="150000"/>
              </a:lnSpc>
              <a:spcBef>
                <a:spcPts val="600"/>
              </a:spcBef>
              <a:spcAft>
                <a:spcPts val="600"/>
              </a:spcAft>
            </a:pP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（一）有</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限</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空</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间</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事</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故</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救</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援</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635773387(1)"/>
          <p:cNvPicPr>
            <a:picLocks noChangeAspect="1"/>
          </p:cNvPicPr>
          <p:nvPr/>
        </p:nvPicPr>
        <p:blipFill>
          <a:blip r:embed="rId2"/>
          <a:stretch>
            <a:fillRect/>
          </a:stretch>
        </p:blipFill>
        <p:spPr>
          <a:xfrm>
            <a:off x="363855" y="938530"/>
            <a:ext cx="11463655" cy="5346700"/>
          </a:xfrm>
          <a:prstGeom prst="rect">
            <a:avLst/>
          </a:prstGeom>
        </p:spPr>
      </p:pic>
      <p:sp>
        <p:nvSpPr>
          <p:cNvPr id="2" name="文本框 1"/>
          <p:cNvSpPr txBox="1"/>
          <p:nvPr/>
        </p:nvSpPr>
        <p:spPr>
          <a:xfrm>
            <a:off x="0" y="0"/>
            <a:ext cx="12192000" cy="829945"/>
          </a:xfrm>
          <a:prstGeom prst="rect">
            <a:avLst/>
          </a:prstGeom>
          <a:solidFill>
            <a:schemeClr val="accent6">
              <a:lumMod val="40000"/>
              <a:lumOff val="60000"/>
            </a:schemeClr>
          </a:solidFill>
        </p:spPr>
        <p:txBody>
          <a:bodyPr wrap="square" rtlCol="0">
            <a:spAutoFit/>
          </a:bodyPr>
          <a:lstStyle/>
          <a:p>
            <a:pPr algn="ctr" fontAlgn="auto">
              <a:lnSpc>
                <a:spcPct val="150000"/>
              </a:lnSpc>
              <a:spcBef>
                <a:spcPts val="600"/>
              </a:spcBef>
              <a:spcAft>
                <a:spcPts val="600"/>
              </a:spcAft>
            </a:pP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（一）有</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限</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空</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间</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事</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故</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救</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援</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2192000" cy="853959"/>
          </a:xfrm>
          <a:solidFill>
            <a:schemeClr val="accent6">
              <a:lumMod val="20000"/>
              <a:lumOff val="80000"/>
            </a:schemeClr>
          </a:solidFill>
        </p:spPr>
        <p:txBody>
          <a:bodyPr>
            <a:normAutofit/>
          </a:bodyPr>
          <a:lstStyle/>
          <a:p>
            <a:pPr algn="ctr"/>
            <a:r>
              <a:rPr lang="zh-CN" altLang="en-US" sz="3200" b="1" dirty="0" smtClean="0">
                <a:solidFill>
                  <a:srgbClr val="FF0000"/>
                </a:solidFill>
                <a:latin typeface="幼圆" panose="02010509060101010101" pitchFamily="49" charset="-122"/>
                <a:ea typeface="幼圆" panose="02010509060101010101" pitchFamily="49" charset="-122"/>
              </a:rPr>
              <a:t>一、有毒有害气体</a:t>
            </a:r>
            <a:r>
              <a:rPr lang="zh-CN" altLang="en-US" sz="3200" b="1" dirty="0" smtClean="0">
                <a:solidFill>
                  <a:srgbClr val="FF0000"/>
                </a:solidFill>
                <a:latin typeface="幼圆" panose="02010509060101010101" pitchFamily="49" charset="-122"/>
                <a:ea typeface="幼圆" panose="02010509060101010101" pitchFamily="49" charset="-122"/>
                <a:sym typeface="+mn-ea"/>
              </a:rPr>
              <a:t>基本情况</a:t>
            </a:r>
            <a:endParaRPr lang="zh-CN" altLang="en-US" sz="3200" b="1" u="sng" dirty="0">
              <a:solidFill>
                <a:srgbClr val="FF0000"/>
              </a:solidFill>
              <a:latin typeface="幼圆" panose="02010509060101010101" pitchFamily="49" charset="-122"/>
              <a:ea typeface="幼圆" panose="02010509060101010101" pitchFamily="49" charset="-122"/>
            </a:endParaRPr>
          </a:p>
        </p:txBody>
      </p:sp>
      <p:sp>
        <p:nvSpPr>
          <p:cNvPr id="3" name="文本框 2"/>
          <p:cNvSpPr txBox="1"/>
          <p:nvPr/>
        </p:nvSpPr>
        <p:spPr>
          <a:xfrm>
            <a:off x="3073152" y="1463829"/>
            <a:ext cx="8620217" cy="4524315"/>
          </a:xfrm>
          <a:prstGeom prst="rect">
            <a:avLst/>
          </a:prstGeom>
          <a:noFill/>
        </p:spPr>
        <p:txBody>
          <a:bodyPr wrap="square" rtlCol="0">
            <a:spAutoFit/>
          </a:bodyPr>
          <a:lstStyle/>
          <a:p>
            <a:pPr>
              <a:lnSpc>
                <a:spcPct val="150000"/>
              </a:lnSpc>
            </a:pPr>
            <a:r>
              <a:rPr lang="en-US" altLang="zh-CN" sz="2400" b="1" dirty="0" smtClean="0">
                <a:solidFill>
                  <a:srgbClr val="FF0000"/>
                </a:solidFill>
              </a:rPr>
              <a:t>4</a:t>
            </a:r>
            <a:r>
              <a:rPr lang="zh-CN" altLang="en-US" sz="2400" b="1" dirty="0" smtClean="0">
                <a:solidFill>
                  <a:srgbClr val="FF0000"/>
                </a:solidFill>
              </a:rPr>
              <a:t>、应急处置的基本要求</a:t>
            </a:r>
            <a:endParaRPr lang="en-US" altLang="zh-CN" sz="2400" b="1" dirty="0" smtClean="0">
              <a:solidFill>
                <a:srgbClr val="FF0000"/>
              </a:solidFill>
            </a:endParaRPr>
          </a:p>
          <a:p>
            <a:pPr marL="685800" indent="-342900">
              <a:lnSpc>
                <a:spcPct val="150000"/>
              </a:lnSpc>
              <a:buFont typeface="Wingdings" panose="05000000000000000000" pitchFamily="2" charset="2"/>
              <a:buChar char="u"/>
            </a:pPr>
            <a:r>
              <a:rPr lang="zh-CN" altLang="en-US" sz="2400" b="1" dirty="0" smtClean="0"/>
              <a:t> 泄漏处置</a:t>
            </a:r>
            <a:endParaRPr lang="en-US" altLang="zh-CN" sz="2400" b="1" dirty="0" smtClean="0"/>
          </a:p>
          <a:p>
            <a:pPr marL="685800" indent="-342900">
              <a:lnSpc>
                <a:spcPct val="150000"/>
              </a:lnSpc>
              <a:buFont typeface="Wingdings" panose="05000000000000000000" pitchFamily="2" charset="2"/>
              <a:buChar char="u"/>
            </a:pPr>
            <a:r>
              <a:rPr lang="zh-CN" altLang="en-US" sz="2400" b="1" dirty="0" smtClean="0"/>
              <a:t> 应急器材  </a:t>
            </a:r>
            <a:endParaRPr lang="en-US" altLang="zh-CN" sz="2400" b="1" dirty="0" smtClean="0"/>
          </a:p>
          <a:p>
            <a:pPr marL="720090" indent="539750">
              <a:lnSpc>
                <a:spcPct val="150000"/>
              </a:lnSpc>
              <a:buFont typeface="Arial" panose="020B0604020202020204" pitchFamily="34" charset="0"/>
              <a:buChar char="•"/>
            </a:pPr>
            <a:r>
              <a:rPr lang="zh-CN" altLang="en-US" sz="2400" b="1" dirty="0" smtClean="0">
                <a:latin typeface="宋体" panose="02010600030101010101" pitchFamily="2" charset="-122"/>
                <a:ea typeface="宋体" panose="02010600030101010101" pitchFamily="2" charset="-122"/>
              </a:rPr>
              <a:t>正压式空气呼吸器</a:t>
            </a:r>
            <a:endParaRPr lang="en-US" altLang="zh-CN" sz="2400" b="1" dirty="0" smtClean="0">
              <a:latin typeface="宋体" panose="02010600030101010101" pitchFamily="2" charset="-122"/>
              <a:ea typeface="宋体" panose="02010600030101010101" pitchFamily="2" charset="-122"/>
            </a:endParaRPr>
          </a:p>
          <a:p>
            <a:pPr marL="720090" indent="539750">
              <a:lnSpc>
                <a:spcPct val="150000"/>
              </a:lnSpc>
              <a:buFont typeface="Arial" panose="020B0604020202020204" pitchFamily="34" charset="0"/>
              <a:buChar char="•"/>
            </a:pPr>
            <a:r>
              <a:rPr lang="zh-CN" altLang="en-US" sz="2400" b="1" dirty="0" smtClean="0">
                <a:latin typeface="宋体" panose="02010600030101010101" pitchFamily="2" charset="-122"/>
                <a:ea typeface="宋体" panose="02010600030101010101" pitchFamily="2" charset="-122"/>
              </a:rPr>
              <a:t>防护服</a:t>
            </a:r>
            <a:endParaRPr lang="en-US" altLang="zh-CN" sz="2400" b="1" dirty="0" smtClean="0">
              <a:latin typeface="宋体" panose="02010600030101010101" pitchFamily="2" charset="-122"/>
              <a:ea typeface="宋体" panose="02010600030101010101" pitchFamily="2" charset="-122"/>
            </a:endParaRPr>
          </a:p>
          <a:p>
            <a:pPr marL="720090" indent="539750">
              <a:lnSpc>
                <a:spcPct val="150000"/>
              </a:lnSpc>
              <a:buFont typeface="Arial" panose="020B0604020202020204" pitchFamily="34" charset="0"/>
              <a:buChar char="•"/>
            </a:pPr>
            <a:r>
              <a:rPr lang="zh-CN" altLang="en-US" sz="2400" b="1" dirty="0" smtClean="0">
                <a:latin typeface="宋体" panose="02010600030101010101" pitchFamily="2" charset="-122"/>
                <a:ea typeface="宋体" panose="02010600030101010101" pitchFamily="2" charset="-122"/>
              </a:rPr>
              <a:t>通风设备</a:t>
            </a:r>
            <a:endParaRPr lang="en-US" altLang="zh-CN" sz="2400" b="1" dirty="0" smtClean="0">
              <a:latin typeface="宋体" panose="02010600030101010101" pitchFamily="2" charset="-122"/>
              <a:ea typeface="宋体" panose="02010600030101010101" pitchFamily="2" charset="-122"/>
            </a:endParaRPr>
          </a:p>
          <a:p>
            <a:pPr marL="720090" indent="539750">
              <a:lnSpc>
                <a:spcPct val="150000"/>
              </a:lnSpc>
              <a:buFont typeface="Arial" panose="020B0604020202020204" pitchFamily="34" charset="0"/>
              <a:buChar char="•"/>
            </a:pPr>
            <a:r>
              <a:rPr lang="zh-CN" altLang="en-US" sz="2400" b="1" dirty="0" smtClean="0">
                <a:latin typeface="宋体" panose="02010600030101010101" pitchFamily="2" charset="-122"/>
                <a:ea typeface="宋体" panose="02010600030101010101" pitchFamily="2" charset="-122"/>
              </a:rPr>
              <a:t>应急照明</a:t>
            </a:r>
            <a:endParaRPr lang="en-US" altLang="zh-CN" sz="2400" b="1" dirty="0" smtClean="0">
              <a:latin typeface="宋体" panose="02010600030101010101" pitchFamily="2" charset="-122"/>
              <a:ea typeface="宋体" panose="02010600030101010101" pitchFamily="2" charset="-122"/>
            </a:endParaRPr>
          </a:p>
          <a:p>
            <a:pPr marL="720090">
              <a:lnSpc>
                <a:spcPct val="150000"/>
              </a:lnSpc>
            </a:pPr>
            <a:r>
              <a:rPr lang="en-US" altLang="zh-CN" sz="2400" b="1" dirty="0">
                <a:latin typeface="宋体" panose="02010600030101010101" pitchFamily="2" charset="-122"/>
                <a:ea typeface="宋体" panose="02010600030101010101" pitchFamily="2" charset="-122"/>
              </a:rPr>
              <a:t> </a:t>
            </a:r>
            <a:r>
              <a:rPr lang="en-US" altLang="zh-CN" sz="2400" b="1" dirty="0" smtClean="0">
                <a:latin typeface="宋体" panose="02010600030101010101" pitchFamily="2" charset="-122"/>
                <a:ea typeface="宋体" panose="02010600030101010101" pitchFamily="2" charset="-122"/>
              </a:rPr>
              <a:t>    ……</a:t>
            </a:r>
            <a:r>
              <a:rPr lang="zh-CN" altLang="en-US" sz="2400" b="1" dirty="0" smtClean="0">
                <a:latin typeface="宋体" panose="02010600030101010101" pitchFamily="2" charset="-122"/>
                <a:ea typeface="宋体" panose="02010600030101010101" pitchFamily="2" charset="-122"/>
              </a:rPr>
              <a:t> </a:t>
            </a:r>
            <a:endParaRPr lang="zh-CN" altLang="en-US" dirty="0">
              <a:latin typeface="宋体" panose="02010600030101010101" pitchFamily="2" charset="-122"/>
              <a:ea typeface="宋体" panose="02010600030101010101" pitchFamily="2" charset="-122"/>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635773525(1)"/>
          <p:cNvPicPr>
            <a:picLocks noChangeAspect="1"/>
          </p:cNvPicPr>
          <p:nvPr/>
        </p:nvPicPr>
        <p:blipFill>
          <a:blip r:embed="rId2"/>
          <a:stretch>
            <a:fillRect/>
          </a:stretch>
        </p:blipFill>
        <p:spPr>
          <a:xfrm>
            <a:off x="478790" y="1019175"/>
            <a:ext cx="11233785" cy="5888990"/>
          </a:xfrm>
          <a:prstGeom prst="rect">
            <a:avLst/>
          </a:prstGeom>
        </p:spPr>
      </p:pic>
      <p:sp>
        <p:nvSpPr>
          <p:cNvPr id="2" name="文本框 1"/>
          <p:cNvSpPr txBox="1"/>
          <p:nvPr/>
        </p:nvSpPr>
        <p:spPr>
          <a:xfrm>
            <a:off x="0" y="0"/>
            <a:ext cx="12192000" cy="829945"/>
          </a:xfrm>
          <a:prstGeom prst="rect">
            <a:avLst/>
          </a:prstGeom>
          <a:solidFill>
            <a:schemeClr val="accent6">
              <a:lumMod val="40000"/>
              <a:lumOff val="60000"/>
            </a:schemeClr>
          </a:solidFill>
        </p:spPr>
        <p:txBody>
          <a:bodyPr wrap="square" rtlCol="0">
            <a:spAutoFit/>
          </a:bodyPr>
          <a:lstStyle/>
          <a:p>
            <a:pPr algn="ctr" fontAlgn="auto">
              <a:lnSpc>
                <a:spcPct val="150000"/>
              </a:lnSpc>
              <a:spcBef>
                <a:spcPts val="600"/>
              </a:spcBef>
              <a:spcAft>
                <a:spcPts val="600"/>
              </a:spcAft>
            </a:pP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（一）有</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限</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空</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间</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事</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故</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救</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援</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5"/>
          <p:cNvSpPr txBox="1">
            <a:spLocks noGrp="1"/>
          </p:cNvSpPr>
          <p:nvPr>
            <p:ph type="sldNum" sz="quarter" idx="11"/>
          </p:nvPr>
        </p:nvSpPr>
        <p:spPr/>
        <p:txBody>
          <a:bodyPr/>
          <a:lstStyle/>
          <a:p>
            <a:pPr marL="0" indent="0" algn="ctr" eaLnBrk="1" hangingPunct="1">
              <a:spcBef>
                <a:spcPct val="0"/>
              </a:spcBef>
              <a:buClrTx/>
              <a:buFontTx/>
              <a:buNone/>
            </a:pPr>
            <a:fld id="{9A0DB2DC-4C9A-4742-B13C-FB6460FD3503}" type="slidenum">
              <a:rPr lang="en-US" altLang="en-US" sz="1200" dirty="0">
                <a:ea typeface="Gulim" pitchFamily="34" charset="-127"/>
              </a:rPr>
              <a:t>91</a:t>
            </a:fld>
            <a:endParaRPr lang="en-US" altLang="en-US" sz="1200" dirty="0">
              <a:ea typeface="Gulim" pitchFamily="34" charset="-127"/>
            </a:endParaRPr>
          </a:p>
        </p:txBody>
      </p:sp>
      <p:sp>
        <p:nvSpPr>
          <p:cNvPr id="147459" name="Rectangle 10"/>
          <p:cNvSpPr/>
          <p:nvPr/>
        </p:nvSpPr>
        <p:spPr>
          <a:xfrm>
            <a:off x="1524000" y="-184150"/>
            <a:ext cx="309880" cy="3683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marL="0" lvl="0" indent="0">
              <a:spcBef>
                <a:spcPct val="0"/>
              </a:spcBef>
              <a:buClrTx/>
              <a:buFontTx/>
              <a:buNone/>
            </a:pPr>
            <a:endParaRPr lang="zh-CN" altLang="en-US" sz="1800" b="0" dirty="0">
              <a:latin typeface="Times New Roman" panose="02020603050405020304" pitchFamily="18" charset="0"/>
              <a:ea typeface="楷体_GB2312" pitchFamily="49" charset="-122"/>
            </a:endParaRPr>
          </a:p>
        </p:txBody>
      </p:sp>
      <p:sp>
        <p:nvSpPr>
          <p:cNvPr id="147460" name="Rectangle 8"/>
          <p:cNvSpPr/>
          <p:nvPr/>
        </p:nvSpPr>
        <p:spPr>
          <a:xfrm>
            <a:off x="1524000" y="-184150"/>
            <a:ext cx="309880" cy="3683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marL="0" lvl="0" indent="0">
              <a:spcBef>
                <a:spcPct val="0"/>
              </a:spcBef>
              <a:buClrTx/>
              <a:buFontTx/>
              <a:buNone/>
            </a:pPr>
            <a:endParaRPr lang="zh-CN" altLang="en-US" sz="1800" b="0" dirty="0">
              <a:latin typeface="Times New Roman" panose="02020603050405020304" pitchFamily="18" charset="0"/>
              <a:ea typeface="楷体_GB2312" pitchFamily="49" charset="-122"/>
            </a:endParaRPr>
          </a:p>
        </p:txBody>
      </p:sp>
      <p:sp>
        <p:nvSpPr>
          <p:cNvPr id="147461" name="Rectangle 10"/>
          <p:cNvSpPr/>
          <p:nvPr/>
        </p:nvSpPr>
        <p:spPr>
          <a:xfrm>
            <a:off x="1524000" y="2497138"/>
            <a:ext cx="309880" cy="3683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marL="0" lvl="0" indent="0">
              <a:spcBef>
                <a:spcPct val="0"/>
              </a:spcBef>
              <a:buClrTx/>
              <a:buFontTx/>
              <a:buNone/>
            </a:pPr>
            <a:endParaRPr lang="zh-CN" altLang="en-US" sz="1800" b="0" dirty="0">
              <a:latin typeface="Times New Roman" panose="02020603050405020304" pitchFamily="18" charset="0"/>
              <a:ea typeface="楷体_GB2312" pitchFamily="49" charset="-122"/>
            </a:endParaRPr>
          </a:p>
        </p:txBody>
      </p:sp>
      <p:sp>
        <p:nvSpPr>
          <p:cNvPr id="11" name="Rectangle 2"/>
          <p:cNvSpPr txBox="1">
            <a:spLocks noChangeArrowheads="1"/>
          </p:cNvSpPr>
          <p:nvPr/>
        </p:nvSpPr>
        <p:spPr>
          <a:xfrm>
            <a:off x="1833563" y="1469073"/>
            <a:ext cx="8064500" cy="536575"/>
          </a:xfrm>
          <a:prstGeom prst="rect">
            <a:avLst/>
          </a:prstGeom>
        </p:spPr>
        <p:txBody>
          <a:bodyPr/>
          <a:lst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Arial" panose="020B0604020202020204" pitchFamily="34" charset="0"/>
              </a:defRPr>
            </a:lvl2pPr>
            <a:lvl3pPr algn="ctr" rtl="0" eaLnBrk="0" fontAlgn="base" hangingPunct="0">
              <a:spcBef>
                <a:spcPct val="0"/>
              </a:spcBef>
              <a:spcAft>
                <a:spcPct val="0"/>
              </a:spcAft>
              <a:defRPr sz="2800" b="1">
                <a:solidFill>
                  <a:schemeClr val="tx1"/>
                </a:solidFill>
                <a:latin typeface="Arial" panose="020B0604020202020204" pitchFamily="34" charset="0"/>
              </a:defRPr>
            </a:lvl3pPr>
            <a:lvl4pPr algn="ctr" rtl="0" eaLnBrk="0" fontAlgn="base" hangingPunct="0">
              <a:spcBef>
                <a:spcPct val="0"/>
              </a:spcBef>
              <a:spcAft>
                <a:spcPct val="0"/>
              </a:spcAft>
              <a:defRPr sz="2800" b="1">
                <a:solidFill>
                  <a:schemeClr val="tx1"/>
                </a:solidFill>
                <a:latin typeface="Arial" panose="020B0604020202020204" pitchFamily="34" charset="0"/>
              </a:defRPr>
            </a:lvl4pPr>
            <a:lvl5pPr algn="ctr" rtl="0" eaLnBrk="0" fontAlgn="base" hangingPunct="0">
              <a:spcBef>
                <a:spcPct val="0"/>
              </a:spcBef>
              <a:spcAft>
                <a:spcPct val="0"/>
              </a:spcAft>
              <a:defRPr sz="2800" b="1">
                <a:solidFill>
                  <a:schemeClr val="tx1"/>
                </a:solidFill>
                <a:latin typeface="Arial" panose="020B0604020202020204" pitchFamily="34" charset="0"/>
              </a:defRPr>
            </a:lvl5pPr>
            <a:lvl6pPr marL="457200" algn="ctr" rtl="0" fontAlgn="base">
              <a:spcBef>
                <a:spcPct val="0"/>
              </a:spcBef>
              <a:spcAft>
                <a:spcPct val="0"/>
              </a:spcAft>
              <a:defRPr sz="2800" b="1">
                <a:solidFill>
                  <a:schemeClr val="tx1"/>
                </a:solidFill>
                <a:latin typeface="Arial" panose="020B0604020202020204" pitchFamily="34" charset="0"/>
              </a:defRPr>
            </a:lvl6pPr>
            <a:lvl7pPr marL="914400" algn="ctr" rtl="0" fontAlgn="base">
              <a:spcBef>
                <a:spcPct val="0"/>
              </a:spcBef>
              <a:spcAft>
                <a:spcPct val="0"/>
              </a:spcAft>
              <a:defRPr sz="2800" b="1">
                <a:solidFill>
                  <a:schemeClr val="tx1"/>
                </a:solidFill>
                <a:latin typeface="Arial" panose="020B0604020202020204" pitchFamily="34" charset="0"/>
              </a:defRPr>
            </a:lvl7pPr>
            <a:lvl8pPr marL="1371600" algn="ctr" rtl="0" fontAlgn="base">
              <a:spcBef>
                <a:spcPct val="0"/>
              </a:spcBef>
              <a:spcAft>
                <a:spcPct val="0"/>
              </a:spcAft>
              <a:defRPr sz="2800" b="1">
                <a:solidFill>
                  <a:schemeClr val="tx1"/>
                </a:solidFill>
                <a:latin typeface="Arial" panose="020B0604020202020204" pitchFamily="34" charset="0"/>
              </a:defRPr>
            </a:lvl8pPr>
            <a:lvl9pPr marL="1828800" algn="ctr" rtl="0" fontAlgn="base">
              <a:spcBef>
                <a:spcPct val="0"/>
              </a:spcBef>
              <a:spcAft>
                <a:spcPct val="0"/>
              </a:spcAft>
              <a:defRPr sz="2800" b="1">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0"/>
              </a:spcBef>
              <a:spcAft>
                <a:spcPct val="0"/>
              </a:spcAft>
              <a:buClrTx/>
              <a:buSzTx/>
              <a:buFontTx/>
              <a:buNone/>
              <a:defRPr/>
            </a:pPr>
            <a:r>
              <a:rPr kumimoji="0" lang="zh-CN" altLang="zh-CN"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总</a:t>
            </a:r>
            <a:r>
              <a:rPr kumimoji="0" lang="zh-CN" altLang="en-US"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　</a:t>
            </a:r>
            <a:r>
              <a:rPr kumimoji="0" lang="zh-CN" altLang="zh-CN"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局</a:t>
            </a:r>
            <a:r>
              <a:rPr kumimoji="0" lang="zh-CN" altLang="en-US"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　</a:t>
            </a:r>
            <a:r>
              <a:rPr kumimoji="0" lang="zh-CN" altLang="zh-CN"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令</a:t>
            </a:r>
            <a:r>
              <a:rPr kumimoji="0" lang="zh-CN" altLang="en-US"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　</a:t>
            </a:r>
            <a:r>
              <a:rPr kumimoji="0" lang="zh-CN" altLang="zh-CN"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第</a:t>
            </a:r>
            <a:r>
              <a:rPr kumimoji="0" lang="zh-CN" altLang="en-US"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　</a:t>
            </a:r>
            <a:r>
              <a:rPr kumimoji="0" lang="en-US" altLang="zh-CN"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59</a:t>
            </a:r>
            <a:r>
              <a:rPr kumimoji="0" lang="zh-CN" altLang="en-US"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　</a:t>
            </a:r>
            <a:r>
              <a:rPr kumimoji="0" lang="zh-CN" altLang="zh-CN"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号</a:t>
            </a:r>
            <a:r>
              <a:rPr kumimoji="0" lang="zh-CN" altLang="en-US" sz="36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rPr>
              <a:t>　令</a:t>
            </a:r>
            <a:endParaRPr kumimoji="1" lang="zh-CN" altLang="en-US" sz="2400" b="1" i="0" u="none" strike="noStrike" kern="1200" cap="none" spc="0" normalizeH="0" baseline="0" noProof="0" dirty="0" smtClean="0">
              <a:ln>
                <a:noFill/>
              </a:ln>
              <a:solidFill>
                <a:schemeClr val="accent2">
                  <a:lumMod val="50000"/>
                </a:schemeClr>
              </a:solidFill>
              <a:effectLst/>
              <a:uLnTx/>
              <a:uFillTx/>
              <a:latin typeface="黑体" panose="02010609060101010101" pitchFamily="49" charset="-122"/>
              <a:ea typeface="黑体" panose="02010609060101010101" pitchFamily="49" charset="-122"/>
              <a:cs typeface="+mj-cs"/>
            </a:endParaRPr>
          </a:p>
        </p:txBody>
      </p:sp>
      <p:sp>
        <p:nvSpPr>
          <p:cNvPr id="147463" name="矩形 1"/>
          <p:cNvSpPr/>
          <p:nvPr/>
        </p:nvSpPr>
        <p:spPr>
          <a:xfrm>
            <a:off x="558800" y="2219325"/>
            <a:ext cx="11257280" cy="203009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marL="0" lvl="0" indent="0">
              <a:lnSpc>
                <a:spcPct val="150000"/>
              </a:lnSpc>
              <a:spcBef>
                <a:spcPct val="0"/>
              </a:spcBef>
              <a:buClrTx/>
              <a:buFontTx/>
              <a:buNone/>
            </a:pPr>
            <a:r>
              <a:rPr lang="zh-CN" altLang="en-US" dirty="0">
                <a:solidFill>
                  <a:srgbClr val="000066"/>
                </a:solidFill>
                <a:latin typeface="宋体" panose="02010600030101010101" pitchFamily="2" charset="-122"/>
                <a:ea typeface="宋体" panose="02010600030101010101" pitchFamily="2" charset="-122"/>
              </a:rPr>
              <a:t>　　第二十三条 有限空间作业中</a:t>
            </a:r>
            <a:r>
              <a:rPr lang="zh-CN" altLang="en-US" dirty="0">
                <a:latin typeface="宋体" panose="02010600030101010101" pitchFamily="2" charset="-122"/>
                <a:ea typeface="宋体" panose="02010600030101010101" pitchFamily="2" charset="-122"/>
              </a:rPr>
              <a:t>发生事故后</a:t>
            </a:r>
            <a:r>
              <a:rPr lang="zh-CN" altLang="en-US" dirty="0">
                <a:solidFill>
                  <a:srgbClr val="000066"/>
                </a:solidFill>
                <a:latin typeface="宋体" panose="02010600030101010101" pitchFamily="2" charset="-122"/>
                <a:ea typeface="宋体" panose="02010600030101010101" pitchFamily="2" charset="-122"/>
              </a:rPr>
              <a:t>，现场有关人员应当</a:t>
            </a:r>
            <a:r>
              <a:rPr lang="zh-CN" altLang="en-US" dirty="0">
                <a:latin typeface="宋体" panose="02010600030101010101" pitchFamily="2" charset="-122"/>
                <a:ea typeface="宋体" panose="02010600030101010101" pitchFamily="2" charset="-122"/>
              </a:rPr>
              <a:t>立即报警，</a:t>
            </a:r>
            <a:r>
              <a:rPr lang="zh-CN" altLang="en-US" dirty="0">
                <a:solidFill>
                  <a:srgbClr val="FF0000"/>
                </a:solidFill>
                <a:latin typeface="宋体" panose="02010600030101010101" pitchFamily="2" charset="-122"/>
                <a:ea typeface="宋体" panose="02010600030101010101" pitchFamily="2" charset="-122"/>
              </a:rPr>
              <a:t>禁止</a:t>
            </a:r>
            <a:r>
              <a:rPr lang="zh-CN" altLang="en-US" u="sng" dirty="0">
                <a:solidFill>
                  <a:srgbClr val="FF0000"/>
                </a:solidFill>
                <a:latin typeface="宋体" panose="02010600030101010101" pitchFamily="2" charset="-122"/>
                <a:ea typeface="宋体" panose="02010600030101010101" pitchFamily="2" charset="-122"/>
              </a:rPr>
              <a:t>盲目施救</a:t>
            </a:r>
            <a:r>
              <a:rPr lang="zh-CN" altLang="en-US" dirty="0">
                <a:solidFill>
                  <a:srgbClr val="000066"/>
                </a:solidFill>
                <a:latin typeface="宋体" panose="02010600030101010101" pitchFamily="2" charset="-122"/>
                <a:ea typeface="宋体" panose="02010600030101010101" pitchFamily="2" charset="-122"/>
              </a:rPr>
              <a:t>。应急救援人员实施</a:t>
            </a:r>
            <a:r>
              <a:rPr lang="zh-CN" altLang="en-US" dirty="0">
                <a:latin typeface="宋体" panose="02010600030101010101" pitchFamily="2" charset="-122"/>
                <a:ea typeface="宋体" panose="02010600030101010101" pitchFamily="2" charset="-122"/>
              </a:rPr>
              <a:t>救援时，应当做好自身防护，佩戴</a:t>
            </a:r>
            <a:r>
              <a:rPr lang="zh-CN" altLang="en-US" dirty="0">
                <a:solidFill>
                  <a:srgbClr val="000066"/>
                </a:solidFill>
                <a:latin typeface="宋体" panose="02010600030101010101" pitchFamily="2" charset="-122"/>
                <a:ea typeface="宋体" panose="02010600030101010101" pitchFamily="2" charset="-122"/>
              </a:rPr>
              <a:t>必要的呼吸器具、救援器材。</a:t>
            </a:r>
          </a:p>
        </p:txBody>
      </p:sp>
      <p:sp>
        <p:nvSpPr>
          <p:cNvPr id="2" name="文本框 1"/>
          <p:cNvSpPr txBox="1"/>
          <p:nvPr/>
        </p:nvSpPr>
        <p:spPr>
          <a:xfrm>
            <a:off x="0" y="0"/>
            <a:ext cx="12192000" cy="829945"/>
          </a:xfrm>
          <a:prstGeom prst="rect">
            <a:avLst/>
          </a:prstGeom>
          <a:solidFill>
            <a:schemeClr val="accent6">
              <a:lumMod val="40000"/>
              <a:lumOff val="60000"/>
            </a:schemeClr>
          </a:solidFill>
        </p:spPr>
        <p:txBody>
          <a:bodyPr wrap="square" rtlCol="0">
            <a:spAutoFit/>
          </a:bodyPr>
          <a:lstStyle/>
          <a:p>
            <a:pPr algn="ctr" fontAlgn="auto">
              <a:lnSpc>
                <a:spcPct val="150000"/>
              </a:lnSpc>
              <a:spcBef>
                <a:spcPts val="600"/>
              </a:spcBef>
              <a:spcAft>
                <a:spcPts val="600"/>
              </a:spcAft>
            </a:pP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（一）有</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限</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空</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间</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事</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故</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救</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援</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5"/>
          <p:cNvSpPr txBox="1">
            <a:spLocks noGrp="1"/>
          </p:cNvSpPr>
          <p:nvPr>
            <p:ph type="sldNum" sz="quarter" idx="11"/>
          </p:nvPr>
        </p:nvSpPr>
        <p:spPr/>
        <p:txBody>
          <a:bodyPr/>
          <a:lstStyle/>
          <a:p>
            <a:pPr marL="0" indent="0" algn="ctr" eaLnBrk="1" hangingPunct="1">
              <a:spcBef>
                <a:spcPct val="0"/>
              </a:spcBef>
              <a:buClrTx/>
              <a:buFontTx/>
              <a:buNone/>
            </a:pPr>
            <a:fld id="{9A0DB2DC-4C9A-4742-B13C-FB6460FD3503}" type="slidenum">
              <a:rPr lang="en-US" altLang="en-US" sz="1200" dirty="0">
                <a:ea typeface="Gulim" pitchFamily="34" charset="-127"/>
              </a:rPr>
              <a:t>92</a:t>
            </a:fld>
            <a:endParaRPr lang="en-US" altLang="en-US" sz="1200" dirty="0">
              <a:ea typeface="Gulim" pitchFamily="34" charset="-127"/>
            </a:endParaRPr>
          </a:p>
        </p:txBody>
      </p:sp>
      <p:sp>
        <p:nvSpPr>
          <p:cNvPr id="147459" name="Rectangle 10"/>
          <p:cNvSpPr/>
          <p:nvPr/>
        </p:nvSpPr>
        <p:spPr>
          <a:xfrm>
            <a:off x="1524000" y="-184150"/>
            <a:ext cx="309880" cy="3683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marL="0" lvl="0" indent="0">
              <a:spcBef>
                <a:spcPct val="0"/>
              </a:spcBef>
              <a:buClrTx/>
              <a:buFontTx/>
              <a:buNone/>
            </a:pPr>
            <a:endParaRPr lang="zh-CN" altLang="en-US" sz="1800" b="0" dirty="0">
              <a:latin typeface="Times New Roman" panose="02020603050405020304" pitchFamily="18" charset="0"/>
              <a:ea typeface="楷体_GB2312" pitchFamily="49" charset="-122"/>
            </a:endParaRPr>
          </a:p>
        </p:txBody>
      </p:sp>
      <p:sp>
        <p:nvSpPr>
          <p:cNvPr id="147460" name="Rectangle 8"/>
          <p:cNvSpPr/>
          <p:nvPr/>
        </p:nvSpPr>
        <p:spPr>
          <a:xfrm>
            <a:off x="1524000" y="-184150"/>
            <a:ext cx="309880" cy="3683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marL="0" lvl="0" indent="0">
              <a:spcBef>
                <a:spcPct val="0"/>
              </a:spcBef>
              <a:buClrTx/>
              <a:buFontTx/>
              <a:buNone/>
            </a:pPr>
            <a:endParaRPr lang="zh-CN" altLang="en-US" sz="1800" b="0" dirty="0">
              <a:latin typeface="Times New Roman" panose="02020603050405020304" pitchFamily="18" charset="0"/>
              <a:ea typeface="楷体_GB2312" pitchFamily="49" charset="-122"/>
            </a:endParaRPr>
          </a:p>
        </p:txBody>
      </p:sp>
      <p:sp>
        <p:nvSpPr>
          <p:cNvPr id="147461" name="Rectangle 10"/>
          <p:cNvSpPr/>
          <p:nvPr/>
        </p:nvSpPr>
        <p:spPr>
          <a:xfrm>
            <a:off x="1524000" y="2497138"/>
            <a:ext cx="309880" cy="3683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marL="0" lvl="0" indent="0">
              <a:spcBef>
                <a:spcPct val="0"/>
              </a:spcBef>
              <a:buClrTx/>
              <a:buFontTx/>
              <a:buNone/>
            </a:pPr>
            <a:endParaRPr lang="zh-CN" altLang="en-US" sz="1800" b="0" dirty="0">
              <a:latin typeface="Times New Roman" panose="02020603050405020304" pitchFamily="18" charset="0"/>
              <a:ea typeface="楷体_GB2312" pitchFamily="49" charset="-122"/>
            </a:endParaRPr>
          </a:p>
        </p:txBody>
      </p:sp>
      <p:sp>
        <p:nvSpPr>
          <p:cNvPr id="147463" name="矩形 1"/>
          <p:cNvSpPr/>
          <p:nvPr/>
        </p:nvSpPr>
        <p:spPr>
          <a:xfrm>
            <a:off x="2909455" y="1849775"/>
            <a:ext cx="7786254" cy="197554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mn-lt"/>
              </a:defRPr>
            </a:lvl5pPr>
          </a:lstStyle>
          <a:p>
            <a:pPr lvl="0">
              <a:lnSpc>
                <a:spcPct val="150000"/>
              </a:lnSpc>
              <a:spcBef>
                <a:spcPts val="600"/>
              </a:spcBef>
              <a:spcAft>
                <a:spcPts val="600"/>
              </a:spcAft>
              <a:buClrTx/>
              <a:buFont typeface="Wingdings" panose="05000000000000000000" pitchFamily="2" charset="2"/>
              <a:buChar char="Ø"/>
            </a:pPr>
            <a:r>
              <a:rPr lang="zh-CN" altLang="en-US" sz="2400" dirty="0" smtClean="0">
                <a:solidFill>
                  <a:srgbClr val="FF0000"/>
                </a:solidFill>
                <a:latin typeface="宋体" panose="02010600030101010101" pitchFamily="2" charset="-122"/>
                <a:ea typeface="宋体" panose="02010600030101010101" pitchFamily="2" charset="-122"/>
              </a:rPr>
              <a:t>泄漏</a:t>
            </a:r>
            <a:r>
              <a:rPr lang="zh-CN" altLang="en-US" sz="2400" dirty="0">
                <a:solidFill>
                  <a:srgbClr val="FF0000"/>
                </a:solidFill>
                <a:latin typeface="宋体" panose="02010600030101010101" pitchFamily="2" charset="-122"/>
                <a:ea typeface="宋体" panose="02010600030101010101" pitchFamily="2" charset="-122"/>
              </a:rPr>
              <a:t>源没有效封堵控制前，不能随意</a:t>
            </a:r>
            <a:r>
              <a:rPr lang="zh-CN" altLang="en-US" sz="2400" dirty="0" smtClean="0">
                <a:solidFill>
                  <a:srgbClr val="FF0000"/>
                </a:solidFill>
                <a:latin typeface="宋体" panose="02010600030101010101" pitchFamily="2" charset="-122"/>
                <a:ea typeface="宋体" panose="02010600030101010101" pitchFamily="2" charset="-122"/>
              </a:rPr>
              <a:t>灭火。</a:t>
            </a:r>
            <a:endParaRPr lang="en-US" altLang="zh-CN" sz="2400" dirty="0" smtClean="0">
              <a:solidFill>
                <a:srgbClr val="FF0000"/>
              </a:solidFill>
              <a:latin typeface="宋体" panose="02010600030101010101" pitchFamily="2" charset="-122"/>
              <a:ea typeface="宋体" panose="02010600030101010101" pitchFamily="2" charset="-122"/>
            </a:endParaRPr>
          </a:p>
          <a:p>
            <a:pPr lvl="0">
              <a:lnSpc>
                <a:spcPct val="150000"/>
              </a:lnSpc>
              <a:spcBef>
                <a:spcPts val="600"/>
              </a:spcBef>
              <a:spcAft>
                <a:spcPts val="600"/>
              </a:spcAft>
              <a:buClrTx/>
              <a:buFont typeface="Wingdings" panose="05000000000000000000" pitchFamily="2" charset="2"/>
              <a:buChar char="Ø"/>
            </a:pPr>
            <a:r>
              <a:rPr lang="zh-CN" altLang="en-US" sz="2400" dirty="0" smtClean="0">
                <a:solidFill>
                  <a:srgbClr val="FF0000"/>
                </a:solidFill>
                <a:latin typeface="宋体" panose="02010600030101010101" pitchFamily="2" charset="-122"/>
                <a:ea typeface="宋体" panose="02010600030101010101" pitchFamily="2" charset="-122"/>
              </a:rPr>
              <a:t>救援人员防护；</a:t>
            </a:r>
            <a:endParaRPr lang="en-US" altLang="zh-CN" sz="2400" dirty="0" smtClean="0">
              <a:solidFill>
                <a:srgbClr val="FF0000"/>
              </a:solidFill>
              <a:latin typeface="宋体" panose="02010600030101010101" pitchFamily="2" charset="-122"/>
              <a:ea typeface="宋体" panose="02010600030101010101" pitchFamily="2" charset="-122"/>
            </a:endParaRPr>
          </a:p>
          <a:p>
            <a:pPr lvl="0">
              <a:lnSpc>
                <a:spcPct val="150000"/>
              </a:lnSpc>
              <a:spcBef>
                <a:spcPts val="600"/>
              </a:spcBef>
              <a:spcAft>
                <a:spcPts val="600"/>
              </a:spcAft>
              <a:buClrTx/>
              <a:buFont typeface="Wingdings" panose="05000000000000000000" pitchFamily="2" charset="2"/>
              <a:buChar char="Ø"/>
            </a:pPr>
            <a:r>
              <a:rPr lang="zh-CN" altLang="en-US" sz="2400" dirty="0" smtClean="0">
                <a:solidFill>
                  <a:srgbClr val="FF0000"/>
                </a:solidFill>
                <a:latin typeface="宋体" panose="02010600030101010101" pitchFamily="2" charset="-122"/>
                <a:ea typeface="宋体" panose="02010600030101010101" pitchFamily="2" charset="-122"/>
              </a:rPr>
              <a:t>风向。</a:t>
            </a:r>
            <a:endParaRPr lang="zh-CN" altLang="en-US" sz="2400" dirty="0">
              <a:solidFill>
                <a:srgbClr val="FF0000"/>
              </a:solidFill>
              <a:latin typeface="宋体" panose="02010600030101010101" pitchFamily="2" charset="-122"/>
              <a:ea typeface="宋体" panose="02010600030101010101" pitchFamily="2" charset="-122"/>
            </a:endParaRPr>
          </a:p>
        </p:txBody>
      </p:sp>
      <p:sp>
        <p:nvSpPr>
          <p:cNvPr id="2" name="文本框 1"/>
          <p:cNvSpPr txBox="1"/>
          <p:nvPr/>
        </p:nvSpPr>
        <p:spPr>
          <a:xfrm>
            <a:off x="0" y="0"/>
            <a:ext cx="12192000" cy="829945"/>
          </a:xfrm>
          <a:prstGeom prst="rect">
            <a:avLst/>
          </a:prstGeom>
          <a:solidFill>
            <a:schemeClr val="accent6">
              <a:lumMod val="40000"/>
              <a:lumOff val="60000"/>
            </a:schemeClr>
          </a:solidFill>
        </p:spPr>
        <p:txBody>
          <a:bodyPr wrap="square" rtlCol="0">
            <a:spAutoFit/>
          </a:bodyPr>
          <a:lstStyle/>
          <a:p>
            <a:pPr algn="ctr" fontAlgn="auto">
              <a:lnSpc>
                <a:spcPct val="150000"/>
              </a:lnSpc>
              <a:spcBef>
                <a:spcPts val="600"/>
              </a:spcBef>
              <a:spcAft>
                <a:spcPts val="600"/>
              </a:spcAft>
            </a:pP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（二）气</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体</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火</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灾</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事</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故</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救</a:t>
            </a:r>
            <a:r>
              <a:rPr lang="en-US" altLang="zh-CN" sz="3200" b="1">
                <a:solidFill>
                  <a:srgbClr val="FF0000"/>
                </a:solidFill>
                <a:latin typeface="华文新魏" panose="02010800040101010101" charset="-122"/>
                <a:ea typeface="华文新魏" panose="02010800040101010101" charset="-122"/>
                <a:cs typeface="华文新魏" panose="02010800040101010101" charset="-122"/>
              </a:rPr>
              <a:t> </a:t>
            </a:r>
            <a:r>
              <a:rPr lang="zh-CN" altLang="en-US" sz="3200" b="1">
                <a:solidFill>
                  <a:srgbClr val="FF0000"/>
                </a:solidFill>
                <a:latin typeface="华文新魏" panose="02010800040101010101" charset="-122"/>
                <a:ea typeface="华文新魏" panose="02010800040101010101" charset="-122"/>
                <a:cs typeface="华文新魏" panose="02010800040101010101" charset="-122"/>
              </a:rPr>
              <a:t>援</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5"/>
          <p:cNvSpPr>
            <a:spLocks noGrp="1" noChangeArrowheads="1"/>
          </p:cNvSpPr>
          <p:nvPr>
            <p:ph type="sldNum" sz="quarter" idx="1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fld id="{32CD2FBA-75E9-4842-BF7C-7C4833233A57}" type="slidenum">
              <a:rPr altLang="en-US" smtClean="0"/>
              <a:pPr/>
              <a:t>93</a:t>
            </a:fld>
            <a:endParaRPr lang="zh-CN" altLang="en-US" smtClean="0"/>
          </a:p>
        </p:txBody>
      </p:sp>
      <p:sp>
        <p:nvSpPr>
          <p:cNvPr id="162818" name="灯片编号占位符 3"/>
          <p:cNvSpPr txBox="1">
            <a:spLocks noGrp="1" noChangeArrowheads="1"/>
          </p:cNvSpPr>
          <p:nvPr/>
        </p:nvSpPr>
        <p:spPr bwMode="auto">
          <a:xfrm>
            <a:off x="1847850" y="6477000"/>
            <a:ext cx="719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fld id="{EEF604BC-4954-4ECD-8DB0-F15BD82953EC}" type="slidenum">
              <a:rPr lang="ko-KR" altLang="en-US" sz="1200" b="1">
                <a:latin typeface="Verdana" panose="020B0604030504040204" pitchFamily="34" charset="0"/>
                <a:ea typeface="Gulim" pitchFamily="34" charset="-127"/>
              </a:rPr>
              <a:pPr algn="ctr"/>
              <a:t>93</a:t>
            </a:fld>
            <a:endParaRPr lang="ko-KR" altLang="en-US" sz="1200" b="1">
              <a:latin typeface="Verdana" panose="020B0604030504040204" pitchFamily="34" charset="0"/>
              <a:ea typeface="Gulim" pitchFamily="34" charset="-127"/>
            </a:endParaRPr>
          </a:p>
        </p:txBody>
      </p:sp>
      <p:sp>
        <p:nvSpPr>
          <p:cNvPr id="49154" name="WordArt 2"/>
          <p:cNvSpPr>
            <a:spLocks noChangeArrowheads="1" noChangeShapeType="1" noTextEdit="1"/>
          </p:cNvSpPr>
          <p:nvPr/>
        </p:nvSpPr>
        <p:spPr bwMode="auto">
          <a:xfrm>
            <a:off x="3167063" y="2428875"/>
            <a:ext cx="5715000" cy="1690688"/>
          </a:xfrm>
          <a:prstGeom prst="rect">
            <a:avLst/>
          </a:prstGeom>
        </p:spPr>
        <p:txBody>
          <a:bodyPr wrap="none" fromWordArt="1">
            <a:prstTxWarp prst="textDeflate">
              <a:avLst>
                <a:gd name="adj" fmla="val 0"/>
              </a:avLst>
            </a:prstTxWarp>
          </a:bodyPr>
          <a:lstStyle/>
          <a:p>
            <a:pPr algn="ctr"/>
            <a:r>
              <a:rPr lang="zh-CN" altLang="en-US" sz="3600" b="1" kern="10">
                <a:ln w="38100">
                  <a:solidFill>
                    <a:schemeClr val="bg1"/>
                  </a:solidFill>
                  <a:round/>
                  <a:headEnd/>
                  <a:tailEnd/>
                </a:ln>
                <a:gradFill rotWithShape="1">
                  <a:gsLst>
                    <a:gs pos="0">
                      <a:schemeClr val="tx2"/>
                    </a:gs>
                    <a:gs pos="100000">
                      <a:schemeClr val="hlink"/>
                    </a:gs>
                  </a:gsLst>
                  <a:lin ang="0" scaled="1"/>
                </a:gradFill>
                <a:effectLst>
                  <a:outerShdw dist="107763" dir="2700000" algn="ctr" rotWithShape="0">
                    <a:srgbClr val="868686">
                      <a:alpha val="50000"/>
                    </a:srgbClr>
                  </a:outerShdw>
                </a:effectLst>
                <a:latin typeface="楷体_GB2312"/>
              </a:rPr>
              <a:t>谢谢</a:t>
            </a:r>
            <a:r>
              <a:rPr lang="en-US" altLang="zh-CN" sz="3600" b="1" kern="10">
                <a:ln w="38100">
                  <a:solidFill>
                    <a:schemeClr val="bg1"/>
                  </a:solidFill>
                  <a:round/>
                  <a:headEnd/>
                  <a:tailEnd/>
                </a:ln>
                <a:gradFill rotWithShape="1">
                  <a:gsLst>
                    <a:gs pos="0">
                      <a:schemeClr val="tx2"/>
                    </a:gs>
                    <a:gs pos="100000">
                      <a:schemeClr val="hlink"/>
                    </a:gs>
                  </a:gsLst>
                  <a:lin ang="0" scaled="1"/>
                </a:gradFill>
                <a:effectLst>
                  <a:outerShdw dist="107763" dir="2700000" algn="ctr" rotWithShape="0">
                    <a:srgbClr val="868686">
                      <a:alpha val="50000"/>
                    </a:srgbClr>
                  </a:outerShdw>
                </a:effectLst>
                <a:latin typeface="楷体_GB2312"/>
              </a:rPr>
              <a:t>!</a:t>
            </a:r>
            <a:endParaRPr lang="zh-CN" altLang="en-US" sz="3600" b="1" kern="10">
              <a:ln w="38100">
                <a:solidFill>
                  <a:schemeClr val="bg1"/>
                </a:solidFill>
                <a:round/>
                <a:headEnd/>
                <a:tailEnd/>
              </a:ln>
              <a:gradFill rotWithShape="1">
                <a:gsLst>
                  <a:gs pos="0">
                    <a:schemeClr val="tx2"/>
                  </a:gs>
                  <a:gs pos="100000">
                    <a:schemeClr val="hlink"/>
                  </a:gs>
                </a:gsLst>
                <a:lin ang="0" scaled="1"/>
              </a:gradFill>
              <a:effectLst>
                <a:outerShdw dist="107763" dir="2700000" algn="ctr" rotWithShape="0">
                  <a:srgbClr val="868686">
                    <a:alpha val="50000"/>
                  </a:srgbClr>
                </a:outerShdw>
              </a:effectLst>
              <a:latin typeface="楷体_GB2312"/>
            </a:endParaRPr>
          </a:p>
        </p:txBody>
      </p:sp>
    </p:spTree>
    <p:extLst>
      <p:ext uri="{BB962C8B-B14F-4D97-AF65-F5344CB8AC3E}">
        <p14:creationId xmlns:p14="http://schemas.microsoft.com/office/powerpoint/2010/main" val="1564590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9154"/>
                                        </p:tgtEl>
                                        <p:attrNameLst>
                                          <p:attrName>style.visibility</p:attrName>
                                        </p:attrNameLst>
                                      </p:cBhvr>
                                      <p:to>
                                        <p:strVal val="visible"/>
                                      </p:to>
                                    </p:set>
                                    <p:anim calcmode="lin" valueType="num">
                                      <p:cBhvr>
                                        <p:cTn id="7" dur="500" fill="hold"/>
                                        <p:tgtEl>
                                          <p:spTgt spid="49154"/>
                                        </p:tgtEl>
                                        <p:attrNameLst>
                                          <p:attrName>ppt_w</p:attrName>
                                        </p:attrNameLst>
                                      </p:cBhvr>
                                      <p:tavLst>
                                        <p:tav tm="0">
                                          <p:val>
                                            <p:fltVal val="0"/>
                                          </p:val>
                                        </p:tav>
                                        <p:tav tm="100000">
                                          <p:val>
                                            <p:strVal val="#ppt_w"/>
                                          </p:val>
                                        </p:tav>
                                      </p:tavLst>
                                    </p:anim>
                                    <p:anim calcmode="lin" valueType="num">
                                      <p:cBhvr>
                                        <p:cTn id="8" dur="500" fill="hold"/>
                                        <p:tgtEl>
                                          <p:spTgt spid="49154"/>
                                        </p:tgtEl>
                                        <p:attrNameLst>
                                          <p:attrName>ppt_h</p:attrName>
                                        </p:attrNameLst>
                                      </p:cBhvr>
                                      <p:tavLst>
                                        <p:tav tm="0">
                                          <p:val>
                                            <p:fltVal val="0"/>
                                          </p:val>
                                        </p:tav>
                                        <p:tav tm="100000">
                                          <p:val>
                                            <p:strVal val="#ppt_h"/>
                                          </p:val>
                                        </p:tav>
                                      </p:tavLst>
                                    </p:anim>
                                    <p:animEffect transition="in" filter="fade">
                                      <p:cBhvr>
                                        <p:cTn id="9" dur="5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0db2f24b-f677-4a72-8683-e9048110108f}"/>
  <p:tag name="TABLE_ENDDRAG_ORIGIN_RECT" val="735*153"/>
  <p:tag name="TABLE_ENDDRAG_RECT" val="104*334*735*153"/>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740,&quot;width&quot;:11500}"/>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4e17bcbc-6872-4099-9a80-c346fd19e0bf}"/>
  <p:tag name="TABLE_ENDDRAG_ORIGIN_RECT" val="763*445"/>
  <p:tag name="TABLE_ENDDRAG_RECT" val="126*66*763*445"/>
</p:tagLst>
</file>

<file path=ppt/tags/tag4.xml><?xml version="1.0" encoding="utf-8"?>
<p:tagLst xmlns:a="http://schemas.openxmlformats.org/drawingml/2006/main" xmlns:r="http://schemas.openxmlformats.org/officeDocument/2006/relationships" xmlns:p="http://schemas.openxmlformats.org/presentationml/2006/main">
  <p:tag name="KSO_WM_UNIT_TABLE_BEAUTIFY" val="smartTable{25895c59-445e-478a-8516-9fd0dabb0dcf}"/>
  <p:tag name="TABLE_ENDDRAG_ORIGIN_RECT" val="584*252"/>
  <p:tag name="TABLE_ENDDRAG_RECT" val="100*189*584*252"/>
</p:tagLst>
</file>

<file path=ppt/tags/tag5.xml><?xml version="1.0" encoding="utf-8"?>
<p:tagLst xmlns:a="http://schemas.openxmlformats.org/drawingml/2006/main" xmlns:r="http://schemas.openxmlformats.org/officeDocument/2006/relationships" xmlns:p="http://schemas.openxmlformats.org/presentationml/2006/main">
  <p:tag name="KSO_WM_UNIT_TABLE_BEAUTIFY" val="smartTable{e6f9cf4f-ab82-4122-a78c-31df0af234c9}"/>
  <p:tag name="TABLE_ENDDRAG_ORIGIN_RECT" val="884*443"/>
  <p:tag name="TABLE_ENDDRAG_RECT" val="39*78*884*44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6434</Words>
  <Application>Microsoft Office PowerPoint</Application>
  <PresentationFormat>宽屏</PresentationFormat>
  <Paragraphs>641</Paragraphs>
  <Slides>93</Slides>
  <Notes>23</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93</vt:i4>
      </vt:variant>
    </vt:vector>
  </HeadingPairs>
  <TitlesOfParts>
    <vt:vector size="110" baseType="lpstr">
      <vt:lpstr>Gulim</vt:lpstr>
      <vt:lpstr>맑은 고딕</vt:lpstr>
      <vt:lpstr>等线</vt:lpstr>
      <vt:lpstr>等线 Light</vt:lpstr>
      <vt:lpstr>仿宋</vt:lpstr>
      <vt:lpstr>黑体</vt:lpstr>
      <vt:lpstr>华文仿宋</vt:lpstr>
      <vt:lpstr>华文新魏</vt:lpstr>
      <vt:lpstr>楷体_GB2312</vt:lpstr>
      <vt:lpstr>宋体</vt:lpstr>
      <vt:lpstr>幼圆</vt:lpstr>
      <vt:lpstr>Arial</vt:lpstr>
      <vt:lpstr>Calibri</vt:lpstr>
      <vt:lpstr>Times New Roman</vt:lpstr>
      <vt:lpstr>Verdana</vt:lpstr>
      <vt:lpstr>Wingdings</vt:lpstr>
      <vt:lpstr>Office 主题​​</vt:lpstr>
      <vt:lpstr>有毒有害气体场所评审（咨询）工作 应把握的重点</vt:lpstr>
      <vt:lpstr>PowerPoint 演示文稿</vt:lpstr>
      <vt:lpstr>一、有 毒 有 害 气 体 基 本 情 况</vt:lpstr>
      <vt:lpstr>一、有毒有害气体基本情况</vt:lpstr>
      <vt:lpstr> 硫化氢（H2S）</vt:lpstr>
      <vt:lpstr>PowerPoint 演示文稿</vt:lpstr>
      <vt:lpstr>一、有毒有害气体基本情况</vt:lpstr>
      <vt:lpstr>一、有毒有害气体基本情况</vt:lpstr>
      <vt:lpstr>一、有毒有害气体基本情况</vt:lpstr>
      <vt:lpstr>二、有毒有害气体场所风险辨识</vt:lpstr>
      <vt:lpstr>缺氧窒息</vt:lpstr>
      <vt:lpstr>PowerPoint 演示文稿</vt:lpstr>
      <vt:lpstr>PowerPoint 演示文稿</vt:lpstr>
      <vt:lpstr>二、有毒有害气体场所风险辨识</vt:lpstr>
      <vt:lpstr>二、有毒有害气体场所风险辨识</vt:lpstr>
      <vt:lpstr>二、有毒有害气体场所风险辨识</vt:lpstr>
      <vt:lpstr>二、有毒有害气体场所风险辨识</vt:lpstr>
      <vt:lpstr>二、有毒有害气体场所风险辨识</vt:lpstr>
      <vt:lpstr>二、有毒有害气体场所风险辨识</vt:lpstr>
      <vt:lpstr>二、有毒有害气体场所风险辨识</vt:lpstr>
      <vt:lpstr>二、有毒有害气体场所风险辨识</vt:lpstr>
      <vt:lpstr>三、现 场 环 境 要 点</vt:lpstr>
      <vt:lpstr>三、现 场 环 境 要 点</vt:lpstr>
      <vt:lpstr>三、现 场 要 点</vt:lpstr>
      <vt:lpstr>三、现 场 要 点</vt:lpstr>
      <vt:lpstr>三、现 场 要 点</vt:lpstr>
      <vt:lpstr>三、现 场 要 点</vt:lpstr>
      <vt:lpstr>三、现 场 要 点</vt:lpstr>
      <vt:lpstr>三、现 场 要 点</vt:lpstr>
      <vt:lpstr>三、现 场 要 点</vt:lpstr>
      <vt:lpstr>三、现 场 要 点</vt:lpstr>
      <vt:lpstr>三、现 场 要 点</vt:lpstr>
      <vt:lpstr>三、现 场 要 点</vt:lpstr>
      <vt:lpstr>三、现 场 要 点</vt:lpstr>
      <vt:lpstr>三、现 场 要 点</vt:lpstr>
      <vt:lpstr>三、现 场 要 点</vt:lpstr>
      <vt:lpstr>三、现 场 要 点</vt:lpstr>
      <vt:lpstr>三、现 场 要 点</vt:lpstr>
      <vt:lpstr>三、现 场 要 点</vt:lpstr>
      <vt:lpstr>三、现 场 要 点</vt:lpstr>
      <vt:lpstr>三、现 场 要 点</vt:lpstr>
      <vt:lpstr>三、现 场 要 点</vt:lpstr>
      <vt:lpstr>三、现 场 要 点</vt:lpstr>
      <vt:lpstr>三、现 场 要 点</vt:lpstr>
      <vt:lpstr>三、现 场 要 点</vt:lpstr>
      <vt:lpstr>三、现 场 要 点</vt:lpstr>
      <vt:lpstr>三、现 场 要 点</vt:lpstr>
      <vt:lpstr>三、现 场 要 点</vt:lpstr>
      <vt:lpstr>三、现 场 要 点</vt:lpstr>
      <vt:lpstr>三、现 场 要 点</vt:lpstr>
      <vt:lpstr>1、气体探测器选用类型</vt:lpstr>
      <vt:lpstr>PowerPoint 演示文稿</vt:lpstr>
      <vt:lpstr>3、气体探测器安装高度</vt:lpstr>
      <vt:lpstr>4、报警</vt:lpstr>
      <vt:lpstr>三、现 场 要 点</vt:lpstr>
      <vt:lpstr>四、非 常 规 作 业</vt:lpstr>
      <vt:lpstr>PowerPoint 演示文稿</vt:lpstr>
      <vt:lpstr>PowerPoint 演示文稿</vt:lpstr>
      <vt:lpstr>PowerPoint 演示文稿</vt:lpstr>
      <vt:lpstr>PowerPoint 演示文稿</vt:lpstr>
      <vt:lpstr>PowerPoint 演示文稿</vt:lpstr>
      <vt:lpstr>宁波市2014年至2020年有限空间事故统计</vt:lpstr>
      <vt:lpstr>有限空间作业过程及其风险防控</vt:lpstr>
      <vt:lpstr>1）作业审批阶段</vt:lpstr>
      <vt:lpstr>2）作业准备 </vt:lpstr>
      <vt:lpstr>2）作业准备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3）安全作业</vt:lpstr>
      <vt:lpstr>PowerPoint 演示文稿</vt:lpstr>
      <vt:lpstr>PowerPoint 演示文稿</vt:lpstr>
      <vt:lpstr>3、有限空间作业安全风险防控确认</vt:lpstr>
      <vt:lpstr>PowerPoint 演示文稿</vt:lpstr>
      <vt:lpstr>3、有限空间作业主要事故隐患排查</vt:lpstr>
      <vt:lpstr>PowerPoint 演示文稿</vt:lpstr>
      <vt:lpstr>五、安 全 管 理</vt:lpstr>
      <vt:lpstr>安全管理工作内容 1、全员安全生产责任制 2、安全管理制度 3、操作规程 4、教育培训 5、隐患排查治理和风险管控 6、安全投入 7、设备设施管理 8、重大危险源管理 9、应急管理    ……</vt:lpstr>
      <vt:lpstr>六、事 故 应 急 救 援</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杜昶</dc:creator>
  <cp:lastModifiedBy>杜昶</cp:lastModifiedBy>
  <cp:revision>135</cp:revision>
  <dcterms:created xsi:type="dcterms:W3CDTF">2021-10-27T01:37:00Z</dcterms:created>
  <dcterms:modified xsi:type="dcterms:W3CDTF">2021-11-08T01:50:31Z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4F27CFD217B24A40A286697C063B7D16</vt:lpwstr>
  </property>
  <property fmtid="{D5CDD505-2E9C-101B-9397-08002B2CF9AE}" pid="3" name="KSOProductBuildVer">
    <vt:lpwstr>2052-11.1.0.11045</vt:lpwstr>
  </property>
</Properties>
</file>